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Default Extension="png" ContentType="image/png"/>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Default Extension="jpg" ContentType="image/jpg"/>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Arial"/>
                <a:cs typeface="Arial"/>
              </a:defRPr>
            </a:lvl1pPr>
          </a:lstStyle>
          <a:p/>
        </p:txBody>
      </p:sp>
      <p:sp>
        <p:nvSpPr>
          <p:cNvPr id="3" name="Holder 3"/>
          <p:cNvSpPr>
            <a:spLocks noGrp="1"/>
          </p:cNvSpPr>
          <p:nvPr>
            <p:ph type="body" idx="1"/>
          </p:nvPr>
        </p:nvSpPr>
        <p:spPr/>
        <p:txBody>
          <a:bodyPr lIns="0" tIns="0" rIns="0" bIns="0"/>
          <a:lstStyle>
            <a:lvl1pPr>
              <a:defRPr sz="1200" b="0" i="0">
                <a:solidFill>
                  <a:schemeClr val="tx1"/>
                </a:solidFill>
                <a:latin typeface="Arial"/>
                <a:cs typeface="Aria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Arial"/>
                <a:cs typeface="Arial"/>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Arial"/>
                <a:cs typeface="Arial"/>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80844" y="1195069"/>
            <a:ext cx="3410711" cy="361315"/>
          </a:xfrm>
          <a:prstGeom prst="rect">
            <a:avLst/>
          </a:prstGeom>
        </p:spPr>
        <p:txBody>
          <a:bodyPr wrap="square" lIns="0" tIns="0" rIns="0" bIns="0">
            <a:spAutoFit/>
          </a:bodyPr>
          <a:lstStyle>
            <a:lvl1pPr>
              <a:defRPr sz="2200" b="0" i="0">
                <a:solidFill>
                  <a:srgbClr val="006500"/>
                </a:solidFill>
                <a:latin typeface="Arial"/>
                <a:cs typeface="Arial"/>
              </a:defRPr>
            </a:lvl1pPr>
          </a:lstStyle>
          <a:p/>
        </p:txBody>
      </p:sp>
      <p:sp>
        <p:nvSpPr>
          <p:cNvPr id="3" name="Holder 3"/>
          <p:cNvSpPr>
            <a:spLocks noGrp="1"/>
          </p:cNvSpPr>
          <p:nvPr>
            <p:ph type="body" idx="1"/>
          </p:nvPr>
        </p:nvSpPr>
        <p:spPr>
          <a:xfrm>
            <a:off x="1823720" y="2373883"/>
            <a:ext cx="4148454" cy="2101850"/>
          </a:xfrm>
          <a:prstGeom prst="rect">
            <a:avLst/>
          </a:prstGeom>
        </p:spPr>
        <p:txBody>
          <a:bodyPr wrap="square" lIns="0" tIns="0" rIns="0" bIns="0">
            <a:spAutoFit/>
          </a:bodyPr>
          <a:lstStyle>
            <a:lvl1pPr>
              <a:defRPr sz="1200" b="0" i="0">
                <a:solidFill>
                  <a:schemeClr val="tx1"/>
                </a:solidFill>
                <a:latin typeface="Arial"/>
                <a:cs typeface="Arial"/>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237221" y="9582065"/>
            <a:ext cx="235584" cy="210184"/>
          </a:xfrm>
          <a:prstGeom prst="rect">
            <a:avLst/>
          </a:prstGeom>
        </p:spPr>
        <p:txBody>
          <a:bodyPr wrap="square" lIns="0" tIns="0" rIns="0" bIns="0">
            <a:spAutoFit/>
          </a:bodyPr>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cmu.edu/%7Eawm" TargetMode="External"/><Relationship Id="rId3" Type="http://schemas.openxmlformats.org/officeDocument/2006/relationships/hyperlink" Target="mailto:awm@cs.cmu.edu" TargetMode="External"/><Relationship Id="rId4" Type="http://schemas.openxmlformats.org/officeDocument/2006/relationships/hyperlink" Target="http://www.cs.cmu.edu/%7Eawm/tutorial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ieeexplore.ieee.org/iel5/5/698/00018626.pdf?arnumber=18626" TargetMode="Externa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5.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eeexplore.ieee.org/iel5/5/698/00018626.pdf?arnumber=1862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1</a:t>
            </a:r>
            <a:endParaRPr sz="450">
              <a:latin typeface="Tahoma"/>
              <a:cs typeface="Tahoma"/>
            </a:endParaRPr>
          </a:p>
        </p:txBody>
      </p:sp>
      <p:sp>
        <p:nvSpPr>
          <p:cNvPr id="4" name="object 4"/>
          <p:cNvSpPr txBox="1">
            <a:spLocks noGrp="1"/>
          </p:cNvSpPr>
          <p:nvPr>
            <p:ph type="title"/>
          </p:nvPr>
        </p:nvSpPr>
        <p:spPr>
          <a:xfrm>
            <a:off x="2605532" y="1826768"/>
            <a:ext cx="2756535" cy="939800"/>
          </a:xfrm>
          <a:prstGeom prst="rect"/>
        </p:spPr>
        <p:txBody>
          <a:bodyPr wrap="square" lIns="0" tIns="12700" rIns="0" bIns="0" rtlCol="0" vert="horz">
            <a:spAutoFit/>
          </a:bodyPr>
          <a:lstStyle/>
          <a:p>
            <a:pPr marL="721995" marR="5080" indent="-709930">
              <a:lnSpc>
                <a:spcPct val="100000"/>
              </a:lnSpc>
              <a:spcBef>
                <a:spcPts val="100"/>
              </a:spcBef>
            </a:pPr>
            <a:r>
              <a:rPr dirty="0" sz="3000" spc="-5" b="1">
                <a:latin typeface="Arial"/>
                <a:cs typeface="Arial"/>
              </a:rPr>
              <a:t>Hidden </a:t>
            </a:r>
            <a:r>
              <a:rPr dirty="0" sz="3000" spc="-10" b="1">
                <a:latin typeface="Arial"/>
                <a:cs typeface="Arial"/>
              </a:rPr>
              <a:t>Markov  </a:t>
            </a:r>
            <a:r>
              <a:rPr dirty="0" sz="3000" spc="-5" b="1">
                <a:latin typeface="Arial"/>
                <a:cs typeface="Arial"/>
              </a:rPr>
              <a:t>Models</a:t>
            </a:r>
            <a:endParaRPr sz="3000">
              <a:latin typeface="Arial"/>
              <a:cs typeface="Arial"/>
            </a:endParaRPr>
          </a:p>
        </p:txBody>
      </p:sp>
      <p:sp>
        <p:nvSpPr>
          <p:cNvPr id="5" name="object 5"/>
          <p:cNvSpPr txBox="1"/>
          <p:nvPr/>
        </p:nvSpPr>
        <p:spPr>
          <a:xfrm>
            <a:off x="2950717" y="2871469"/>
            <a:ext cx="2098675" cy="1343660"/>
          </a:xfrm>
          <a:prstGeom prst="rect">
            <a:avLst/>
          </a:prstGeom>
        </p:spPr>
        <p:txBody>
          <a:bodyPr wrap="square" lIns="0" tIns="12700" rIns="0" bIns="0" rtlCol="0" vert="horz">
            <a:spAutoFit/>
          </a:bodyPr>
          <a:lstStyle/>
          <a:p>
            <a:pPr algn="ctr" marL="405765" marR="398145">
              <a:lnSpc>
                <a:spcPct val="119600"/>
              </a:lnSpc>
              <a:spcBef>
                <a:spcPts val="100"/>
              </a:spcBef>
            </a:pPr>
            <a:r>
              <a:rPr dirty="0" sz="1200" spc="-5" b="1">
                <a:latin typeface="Arial"/>
                <a:cs typeface="Arial"/>
              </a:rPr>
              <a:t>Andrew W.</a:t>
            </a:r>
            <a:r>
              <a:rPr dirty="0" sz="1200" spc="-85" b="1">
                <a:latin typeface="Arial"/>
                <a:cs typeface="Arial"/>
              </a:rPr>
              <a:t> </a:t>
            </a:r>
            <a:r>
              <a:rPr dirty="0" sz="1200" spc="-5" b="1">
                <a:latin typeface="Arial"/>
                <a:cs typeface="Arial"/>
              </a:rPr>
              <a:t>Moore  Professor</a:t>
            </a:r>
            <a:endParaRPr sz="1200">
              <a:latin typeface="Arial"/>
              <a:cs typeface="Arial"/>
            </a:endParaRPr>
          </a:p>
          <a:p>
            <a:pPr algn="ctr" marL="12700" marR="5080">
              <a:lnSpc>
                <a:spcPct val="119600"/>
              </a:lnSpc>
              <a:spcBef>
                <a:spcPts val="5"/>
              </a:spcBef>
            </a:pPr>
            <a:r>
              <a:rPr dirty="0" sz="1200" spc="-5" b="1">
                <a:latin typeface="Arial"/>
                <a:cs typeface="Arial"/>
              </a:rPr>
              <a:t>School of Computer</a:t>
            </a:r>
            <a:r>
              <a:rPr dirty="0" sz="1200" spc="-75" b="1">
                <a:latin typeface="Arial"/>
                <a:cs typeface="Arial"/>
              </a:rPr>
              <a:t> </a:t>
            </a:r>
            <a:r>
              <a:rPr dirty="0" sz="1200" spc="-5" b="1">
                <a:latin typeface="Arial"/>
                <a:cs typeface="Arial"/>
              </a:rPr>
              <a:t>Science  </a:t>
            </a:r>
            <a:r>
              <a:rPr dirty="0" sz="1200" b="1">
                <a:latin typeface="Arial"/>
                <a:cs typeface="Arial"/>
              </a:rPr>
              <a:t>Carnegie Mellon</a:t>
            </a:r>
            <a:r>
              <a:rPr dirty="0" sz="1200" spc="-70" b="1">
                <a:latin typeface="Arial"/>
                <a:cs typeface="Arial"/>
              </a:rPr>
              <a:t> </a:t>
            </a:r>
            <a:r>
              <a:rPr dirty="0" sz="1200" b="1">
                <a:latin typeface="Arial"/>
                <a:cs typeface="Arial"/>
              </a:rPr>
              <a:t>University</a:t>
            </a:r>
            <a:endParaRPr sz="1200">
              <a:latin typeface="Arial"/>
              <a:cs typeface="Arial"/>
            </a:endParaRPr>
          </a:p>
          <a:p>
            <a:pPr algn="ctr" marL="514350" marR="507365">
              <a:lnSpc>
                <a:spcPct val="120600"/>
              </a:lnSpc>
              <a:spcBef>
                <a:spcPts val="15"/>
              </a:spcBef>
            </a:pPr>
            <a:r>
              <a:rPr dirty="0" sz="800" spc="-5">
                <a:latin typeface="Arial"/>
                <a:cs typeface="Arial"/>
                <a:hlinkClick r:id="rId2"/>
              </a:rPr>
              <a:t>w</a:t>
            </a:r>
            <a:r>
              <a:rPr dirty="0" sz="800" spc="-15">
                <a:latin typeface="Arial"/>
                <a:cs typeface="Arial"/>
                <a:hlinkClick r:id="rId2"/>
              </a:rPr>
              <a:t>w</a:t>
            </a:r>
            <a:r>
              <a:rPr dirty="0" sz="800" spc="-5">
                <a:latin typeface="Arial"/>
                <a:cs typeface="Arial"/>
                <a:hlinkClick r:id="rId2"/>
              </a:rPr>
              <a:t>w.cs.cmu.ed</a:t>
            </a:r>
            <a:r>
              <a:rPr dirty="0" sz="800">
                <a:latin typeface="Arial"/>
                <a:cs typeface="Arial"/>
                <a:hlinkClick r:id="rId2"/>
              </a:rPr>
              <a:t>u</a:t>
            </a:r>
            <a:r>
              <a:rPr dirty="0" sz="800" spc="-5">
                <a:latin typeface="Arial"/>
                <a:cs typeface="Arial"/>
                <a:hlinkClick r:id="rId2"/>
              </a:rPr>
              <a:t>/~awm </a:t>
            </a:r>
            <a:r>
              <a:rPr dirty="0" sz="800" spc="-5">
                <a:latin typeface="Arial"/>
                <a:cs typeface="Arial"/>
              </a:rPr>
              <a:t> </a:t>
            </a:r>
            <a:r>
              <a:rPr dirty="0" sz="800" spc="-5">
                <a:latin typeface="Arial"/>
                <a:cs typeface="Arial"/>
                <a:hlinkClick r:id="rId3"/>
              </a:rPr>
              <a:t>awm@cs.cmu.edu</a:t>
            </a:r>
            <a:endParaRPr sz="800">
              <a:latin typeface="Arial"/>
              <a:cs typeface="Arial"/>
            </a:endParaRPr>
          </a:p>
          <a:p>
            <a:pPr algn="ctr">
              <a:lnSpc>
                <a:spcPct val="100000"/>
              </a:lnSpc>
              <a:spcBef>
                <a:spcPts val="190"/>
              </a:spcBef>
            </a:pPr>
            <a:r>
              <a:rPr dirty="0" sz="800" spc="-10">
                <a:latin typeface="Arial"/>
                <a:cs typeface="Arial"/>
              </a:rPr>
              <a:t>412-268-7599</a:t>
            </a:r>
            <a:endParaRPr sz="800">
              <a:latin typeface="Arial"/>
              <a:cs typeface="Arial"/>
            </a:endParaRPr>
          </a:p>
        </p:txBody>
      </p:sp>
      <p:sp>
        <p:nvSpPr>
          <p:cNvPr id="6" name="object 6"/>
          <p:cNvSpPr txBox="1"/>
          <p:nvPr/>
        </p:nvSpPr>
        <p:spPr>
          <a:xfrm>
            <a:off x="3422141" y="1301496"/>
            <a:ext cx="2673985" cy="504825"/>
          </a:xfrm>
          <a:prstGeom prst="rect">
            <a:avLst/>
          </a:prstGeom>
          <a:ln w="3175">
            <a:solidFill>
              <a:srgbClr val="000000"/>
            </a:solidFill>
          </a:ln>
        </p:spPr>
        <p:txBody>
          <a:bodyPr wrap="square" lIns="0" tIns="22225" rIns="0" bIns="0" rtlCol="0" vert="horz">
            <a:spAutoFit/>
          </a:bodyPr>
          <a:lstStyle/>
          <a:p>
            <a:pPr marL="46355" marR="48260">
              <a:lnSpc>
                <a:spcPct val="100000"/>
              </a:lnSpc>
              <a:spcBef>
                <a:spcPts val="175"/>
              </a:spcBef>
            </a:pPr>
            <a:r>
              <a:rPr dirty="0" sz="500" spc="-5">
                <a:latin typeface="Tahoma"/>
                <a:cs typeface="Tahoma"/>
              </a:rPr>
              <a:t>Note to other teachers and users of these slides. Andrew would be delighted if you found  this source material useful in giving your own lectures. Feel free to use these slides  verbatim, or to modify them to fit your own needs. PowerPoint originals are available. If  you </a:t>
            </a:r>
            <a:r>
              <a:rPr dirty="0" sz="500">
                <a:latin typeface="Tahoma"/>
                <a:cs typeface="Tahoma"/>
              </a:rPr>
              <a:t>make </a:t>
            </a:r>
            <a:r>
              <a:rPr dirty="0" sz="500" spc="-5">
                <a:latin typeface="Tahoma"/>
                <a:cs typeface="Tahoma"/>
              </a:rPr>
              <a:t>use of a significant portion of these slides in your own lecture, please include this  message, or the following link to the source repository of Andrew’s tutorials:  </a:t>
            </a:r>
            <a:r>
              <a:rPr dirty="0" u="sng" sz="500" spc="-5">
                <a:solidFill>
                  <a:srgbClr val="FF0000"/>
                </a:solidFill>
                <a:uFill>
                  <a:solidFill>
                    <a:srgbClr val="FF0000"/>
                  </a:solidFill>
                </a:uFill>
                <a:latin typeface="Tahoma"/>
                <a:cs typeface="Tahoma"/>
                <a:hlinkClick r:id="rId4"/>
              </a:rPr>
              <a:t>http://www.cs.cmu.edu/~awm/tutorials</a:t>
            </a:r>
            <a:r>
              <a:rPr dirty="0" sz="500" spc="-5">
                <a:solidFill>
                  <a:srgbClr val="FF0000"/>
                </a:solidFill>
                <a:latin typeface="Tahoma"/>
                <a:cs typeface="Tahoma"/>
                <a:hlinkClick r:id="rId4"/>
              </a:rPr>
              <a:t> </a:t>
            </a:r>
            <a:r>
              <a:rPr dirty="0" sz="500" spc="-5">
                <a:latin typeface="Tahoma"/>
                <a:cs typeface="Tahoma"/>
              </a:rPr>
              <a:t>. Comments and corrections gratefully</a:t>
            </a:r>
            <a:r>
              <a:rPr dirty="0" sz="500" spc="45">
                <a:latin typeface="Tahoma"/>
                <a:cs typeface="Tahoma"/>
              </a:rPr>
              <a:t> </a:t>
            </a:r>
            <a:r>
              <a:rPr dirty="0" sz="500" spc="-5">
                <a:latin typeface="Tahoma"/>
                <a:cs typeface="Tahoma"/>
              </a:rPr>
              <a:t>received.</a:t>
            </a:r>
            <a:endParaRPr sz="500">
              <a:latin typeface="Tahoma"/>
              <a:cs typeface="Tahoma"/>
            </a:endParaRPr>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58079" y="8726678"/>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2</a:t>
            </a:r>
            <a:endParaRPr sz="450">
              <a:latin typeface="Tahoma"/>
              <a:cs typeface="Tahoma"/>
            </a:endParaRPr>
          </a:p>
        </p:txBody>
      </p:sp>
      <p:sp>
        <p:nvSpPr>
          <p:cNvPr id="10" name="object 10"/>
          <p:cNvSpPr/>
          <p:nvPr/>
        </p:nvSpPr>
        <p:spPr>
          <a:xfrm>
            <a:off x="2133600" y="69646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FFCC"/>
          </a:solidFill>
        </p:spPr>
        <p:txBody>
          <a:bodyPr wrap="square" lIns="0" tIns="0" rIns="0" bIns="0" rtlCol="0"/>
          <a:lstStyle/>
          <a:p/>
        </p:txBody>
      </p:sp>
      <p:sp>
        <p:nvSpPr>
          <p:cNvPr id="11" name="object 11"/>
          <p:cNvSpPr/>
          <p:nvPr/>
        </p:nvSpPr>
        <p:spPr>
          <a:xfrm>
            <a:off x="2133600" y="69646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12" name="object 12"/>
          <p:cNvSpPr txBox="1"/>
          <p:nvPr/>
        </p:nvSpPr>
        <p:spPr>
          <a:xfrm>
            <a:off x="2268220" y="7045704"/>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1</a:t>
            </a:r>
            <a:endParaRPr baseline="-21164" sz="1575">
              <a:latin typeface="Arial"/>
              <a:cs typeface="Arial"/>
            </a:endParaRPr>
          </a:p>
        </p:txBody>
      </p:sp>
      <p:sp>
        <p:nvSpPr>
          <p:cNvPr id="13" name="object 13"/>
          <p:cNvSpPr/>
          <p:nvPr/>
        </p:nvSpPr>
        <p:spPr>
          <a:xfrm>
            <a:off x="2971800" y="70027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CCECFF"/>
          </a:solidFill>
        </p:spPr>
        <p:txBody>
          <a:bodyPr wrap="square" lIns="0" tIns="0" rIns="0" bIns="0" rtlCol="0"/>
          <a:lstStyle/>
          <a:p/>
        </p:txBody>
      </p:sp>
      <p:sp>
        <p:nvSpPr>
          <p:cNvPr id="14" name="object 14"/>
          <p:cNvSpPr/>
          <p:nvPr/>
        </p:nvSpPr>
        <p:spPr>
          <a:xfrm>
            <a:off x="2971800" y="70027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15" name="object 15"/>
          <p:cNvSpPr txBox="1"/>
          <p:nvPr/>
        </p:nvSpPr>
        <p:spPr>
          <a:xfrm>
            <a:off x="3106420" y="7083804"/>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3</a:t>
            </a:r>
            <a:endParaRPr baseline="-21164" sz="1575">
              <a:latin typeface="Arial"/>
              <a:cs typeface="Arial"/>
            </a:endParaRPr>
          </a:p>
        </p:txBody>
      </p:sp>
      <p:sp>
        <p:nvSpPr>
          <p:cNvPr id="16" name="object 16"/>
          <p:cNvSpPr/>
          <p:nvPr/>
        </p:nvSpPr>
        <p:spPr>
          <a:xfrm>
            <a:off x="2971800" y="6088379"/>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CCFF"/>
          </a:solidFill>
        </p:spPr>
        <p:txBody>
          <a:bodyPr wrap="square" lIns="0" tIns="0" rIns="0" bIns="0" rtlCol="0"/>
          <a:lstStyle/>
          <a:p/>
        </p:txBody>
      </p:sp>
      <p:sp>
        <p:nvSpPr>
          <p:cNvPr id="17" name="object 17"/>
          <p:cNvSpPr/>
          <p:nvPr/>
        </p:nvSpPr>
        <p:spPr>
          <a:xfrm>
            <a:off x="2971800" y="6088379"/>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18" name="object 18"/>
          <p:cNvSpPr txBox="1"/>
          <p:nvPr/>
        </p:nvSpPr>
        <p:spPr>
          <a:xfrm>
            <a:off x="3106420" y="6169404"/>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2</a:t>
            </a:r>
            <a:endParaRPr baseline="-21164" sz="1575">
              <a:latin typeface="Arial"/>
              <a:cs typeface="Arial"/>
            </a:endParaRPr>
          </a:p>
        </p:txBody>
      </p:sp>
      <p:sp>
        <p:nvSpPr>
          <p:cNvPr id="19" name="object 19"/>
          <p:cNvSpPr txBox="1"/>
          <p:nvPr/>
        </p:nvSpPr>
        <p:spPr>
          <a:xfrm>
            <a:off x="3717544" y="5392389"/>
            <a:ext cx="2254250" cy="1137920"/>
          </a:xfrm>
          <a:prstGeom prst="rect">
            <a:avLst/>
          </a:prstGeom>
        </p:spPr>
        <p:txBody>
          <a:bodyPr wrap="square" lIns="0" tIns="101600" rIns="0" bIns="0" rtlCol="0" vert="horz">
            <a:spAutoFit/>
          </a:bodyPr>
          <a:lstStyle/>
          <a:p>
            <a:pPr marL="25400">
              <a:lnSpc>
                <a:spcPct val="100000"/>
              </a:lnSpc>
              <a:spcBef>
                <a:spcPts val="800"/>
              </a:spcBef>
            </a:pPr>
            <a:r>
              <a:rPr dirty="0" sz="2200">
                <a:solidFill>
                  <a:srgbClr val="006500"/>
                </a:solidFill>
                <a:latin typeface="Arial"/>
                <a:cs typeface="Arial"/>
              </a:rPr>
              <a:t>A </a:t>
            </a:r>
            <a:r>
              <a:rPr dirty="0" sz="2200" spc="-5">
                <a:solidFill>
                  <a:srgbClr val="006500"/>
                </a:solidFill>
                <a:latin typeface="Arial"/>
                <a:cs typeface="Arial"/>
              </a:rPr>
              <a:t>Markov</a:t>
            </a:r>
            <a:r>
              <a:rPr dirty="0" sz="2200" spc="-65">
                <a:solidFill>
                  <a:srgbClr val="006500"/>
                </a:solidFill>
                <a:latin typeface="Arial"/>
                <a:cs typeface="Arial"/>
              </a:rPr>
              <a:t> </a:t>
            </a:r>
            <a:r>
              <a:rPr dirty="0" sz="2200" spc="-5">
                <a:solidFill>
                  <a:srgbClr val="006500"/>
                </a:solidFill>
                <a:latin typeface="Arial"/>
                <a:cs typeface="Arial"/>
              </a:rPr>
              <a:t>System</a:t>
            </a:r>
            <a:endParaRPr sz="2200">
              <a:latin typeface="Arial"/>
              <a:cs typeface="Arial"/>
            </a:endParaRPr>
          </a:p>
          <a:p>
            <a:pPr marL="61594">
              <a:lnSpc>
                <a:spcPct val="100000"/>
              </a:lnSpc>
              <a:spcBef>
                <a:spcPts val="384"/>
              </a:spcBef>
            </a:pPr>
            <a:r>
              <a:rPr dirty="0" sz="1200" spc="-5">
                <a:latin typeface="Arial"/>
                <a:cs typeface="Arial"/>
              </a:rPr>
              <a:t>Has </a:t>
            </a:r>
            <a:r>
              <a:rPr dirty="0" sz="1200" spc="-5" i="1">
                <a:latin typeface="Arial"/>
                <a:cs typeface="Arial"/>
              </a:rPr>
              <a:t>N </a:t>
            </a:r>
            <a:r>
              <a:rPr dirty="0" sz="1200" spc="-5">
                <a:latin typeface="Arial"/>
                <a:cs typeface="Arial"/>
              </a:rPr>
              <a:t>states, called </a:t>
            </a:r>
            <a:r>
              <a:rPr dirty="0" sz="1200" spc="-5" i="1">
                <a:latin typeface="Arial"/>
                <a:cs typeface="Arial"/>
              </a:rPr>
              <a:t>s</a:t>
            </a:r>
            <a:r>
              <a:rPr dirty="0" baseline="-20833" sz="1200" spc="-7" i="1">
                <a:latin typeface="Arial"/>
                <a:cs typeface="Arial"/>
              </a:rPr>
              <a:t>1</a:t>
            </a:r>
            <a:r>
              <a:rPr dirty="0" sz="1200" spc="-5" i="1">
                <a:latin typeface="Arial"/>
                <a:cs typeface="Arial"/>
              </a:rPr>
              <a:t>, s</a:t>
            </a:r>
            <a:r>
              <a:rPr dirty="0" baseline="-20833" sz="1200" spc="-7" i="1">
                <a:latin typeface="Arial"/>
                <a:cs typeface="Arial"/>
              </a:rPr>
              <a:t>2 </a:t>
            </a:r>
            <a:r>
              <a:rPr dirty="0" sz="1200" spc="-5" i="1">
                <a:latin typeface="Arial"/>
                <a:cs typeface="Arial"/>
              </a:rPr>
              <a:t>..</a:t>
            </a:r>
            <a:r>
              <a:rPr dirty="0" sz="1200" spc="-130" i="1">
                <a:latin typeface="Arial"/>
                <a:cs typeface="Arial"/>
              </a:rPr>
              <a:t> </a:t>
            </a:r>
            <a:r>
              <a:rPr dirty="0" sz="1200" spc="-5" i="1">
                <a:latin typeface="Arial"/>
                <a:cs typeface="Arial"/>
              </a:rPr>
              <a:t>s</a:t>
            </a:r>
            <a:r>
              <a:rPr dirty="0" baseline="-20833" sz="1200" spc="-7" i="1">
                <a:latin typeface="Arial"/>
                <a:cs typeface="Arial"/>
              </a:rPr>
              <a:t>N</a:t>
            </a:r>
            <a:endParaRPr baseline="-20833" sz="1200">
              <a:latin typeface="Arial"/>
              <a:cs typeface="Arial"/>
            </a:endParaRPr>
          </a:p>
          <a:p>
            <a:pPr marL="61594">
              <a:lnSpc>
                <a:spcPct val="100000"/>
              </a:lnSpc>
              <a:spcBef>
                <a:spcPts val="710"/>
              </a:spcBef>
            </a:pPr>
            <a:r>
              <a:rPr dirty="0" sz="1200">
                <a:latin typeface="Arial"/>
                <a:cs typeface="Arial"/>
              </a:rPr>
              <a:t>There </a:t>
            </a:r>
            <a:r>
              <a:rPr dirty="0" sz="1200" spc="-5">
                <a:latin typeface="Arial"/>
                <a:cs typeface="Arial"/>
              </a:rPr>
              <a:t>are discrete</a:t>
            </a:r>
            <a:r>
              <a:rPr dirty="0" sz="1200" spc="-30">
                <a:latin typeface="Arial"/>
                <a:cs typeface="Arial"/>
              </a:rPr>
              <a:t> </a:t>
            </a:r>
            <a:r>
              <a:rPr dirty="0" sz="1200">
                <a:latin typeface="Arial"/>
                <a:cs typeface="Arial"/>
              </a:rPr>
              <a:t>timesteps,</a:t>
            </a:r>
            <a:endParaRPr sz="1200">
              <a:latin typeface="Arial"/>
              <a:cs typeface="Arial"/>
            </a:endParaRPr>
          </a:p>
          <a:p>
            <a:pPr marL="61594">
              <a:lnSpc>
                <a:spcPct val="100000"/>
              </a:lnSpc>
            </a:pPr>
            <a:r>
              <a:rPr dirty="0" sz="1200" i="1">
                <a:latin typeface="Arial"/>
                <a:cs typeface="Arial"/>
              </a:rPr>
              <a:t>t=0, </a:t>
            </a:r>
            <a:r>
              <a:rPr dirty="0" sz="1200" spc="-5" i="1">
                <a:latin typeface="Arial"/>
                <a:cs typeface="Arial"/>
              </a:rPr>
              <a:t>t=1,</a:t>
            </a:r>
            <a:r>
              <a:rPr dirty="0" sz="1200" spc="-10" i="1">
                <a:latin typeface="Arial"/>
                <a:cs typeface="Arial"/>
              </a:rPr>
              <a:t> </a:t>
            </a:r>
            <a:r>
              <a:rPr dirty="0" sz="1200" i="1">
                <a:latin typeface="Arial"/>
                <a:cs typeface="Arial"/>
              </a:rPr>
              <a:t>…</a:t>
            </a:r>
            <a:endParaRPr sz="1200">
              <a:latin typeface="Arial"/>
              <a:cs typeface="Arial"/>
            </a:endParaRPr>
          </a:p>
        </p:txBody>
      </p:sp>
      <p:sp>
        <p:nvSpPr>
          <p:cNvPr id="20" name="object 20"/>
          <p:cNvSpPr txBox="1"/>
          <p:nvPr/>
        </p:nvSpPr>
        <p:spPr>
          <a:xfrm>
            <a:off x="1722120" y="7336788"/>
            <a:ext cx="382270" cy="572770"/>
          </a:xfrm>
          <a:prstGeom prst="rect">
            <a:avLst/>
          </a:prstGeom>
        </p:spPr>
        <p:txBody>
          <a:bodyPr wrap="square" lIns="0" tIns="102870" rIns="0" bIns="0" rtlCol="0" vert="horz">
            <a:spAutoFit/>
          </a:bodyPr>
          <a:lstStyle/>
          <a:p>
            <a:pPr>
              <a:lnSpc>
                <a:spcPct val="100000"/>
              </a:lnSpc>
              <a:spcBef>
                <a:spcPts val="810"/>
              </a:spcBef>
            </a:pPr>
            <a:r>
              <a:rPr dirty="0" sz="1200" spc="-5" i="1">
                <a:solidFill>
                  <a:srgbClr val="009A00"/>
                </a:solidFill>
                <a:latin typeface="Arial"/>
                <a:cs typeface="Arial"/>
              </a:rPr>
              <a:t>N </a:t>
            </a:r>
            <a:r>
              <a:rPr dirty="0" sz="1200" i="1">
                <a:solidFill>
                  <a:srgbClr val="009A00"/>
                </a:solidFill>
                <a:latin typeface="Arial"/>
                <a:cs typeface="Arial"/>
              </a:rPr>
              <a:t>=</a:t>
            </a:r>
            <a:r>
              <a:rPr dirty="0" sz="1200" spc="-75" i="1">
                <a:solidFill>
                  <a:srgbClr val="009A00"/>
                </a:solidFill>
                <a:latin typeface="Arial"/>
                <a:cs typeface="Arial"/>
              </a:rPr>
              <a:t> </a:t>
            </a:r>
            <a:r>
              <a:rPr dirty="0" sz="1200" spc="-5" i="1">
                <a:solidFill>
                  <a:srgbClr val="009A00"/>
                </a:solidFill>
                <a:latin typeface="Arial"/>
                <a:cs typeface="Arial"/>
              </a:rPr>
              <a:t>3</a:t>
            </a:r>
            <a:endParaRPr sz="1200">
              <a:latin typeface="Arial"/>
              <a:cs typeface="Arial"/>
            </a:endParaRPr>
          </a:p>
          <a:p>
            <a:pPr>
              <a:lnSpc>
                <a:spcPct val="100000"/>
              </a:lnSpc>
              <a:spcBef>
                <a:spcPts val="715"/>
              </a:spcBef>
            </a:pPr>
            <a:r>
              <a:rPr dirty="0" sz="1200" i="1">
                <a:solidFill>
                  <a:srgbClr val="009A00"/>
                </a:solidFill>
                <a:latin typeface="Arial"/>
                <a:cs typeface="Arial"/>
              </a:rPr>
              <a:t>t=0</a:t>
            </a:r>
            <a:endParaRPr sz="1200">
              <a:latin typeface="Arial"/>
              <a:cs typeface="Arial"/>
            </a:endParaRPr>
          </a:p>
        </p:txBody>
      </p:sp>
      <p:sp>
        <p:nvSpPr>
          <p:cNvPr id="21" name="object 2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2" name="object 22"/>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91000" y="1796795"/>
            <a:ext cx="1943100" cy="1600200"/>
          </a:xfrm>
          <a:custGeom>
            <a:avLst/>
            <a:gdLst/>
            <a:ahLst/>
            <a:cxnLst/>
            <a:rect l="l" t="t" r="r" b="b"/>
            <a:pathLst>
              <a:path w="1943100" h="1600200">
                <a:moveTo>
                  <a:pt x="0" y="1600200"/>
                </a:moveTo>
                <a:lnTo>
                  <a:pt x="1943100" y="1600200"/>
                </a:lnTo>
                <a:lnTo>
                  <a:pt x="1943100" y="0"/>
                </a:lnTo>
                <a:lnTo>
                  <a:pt x="0" y="0"/>
                </a:lnTo>
                <a:lnTo>
                  <a:pt x="0" y="1600200"/>
                </a:lnTo>
                <a:close/>
              </a:path>
            </a:pathLst>
          </a:custGeom>
          <a:solidFill>
            <a:srgbClr val="FFFFCC"/>
          </a:solidFill>
        </p:spPr>
        <p:txBody>
          <a:bodyPr wrap="square" lIns="0" tIns="0" rIns="0" bIns="0" rtlCol="0"/>
          <a:lstStyle/>
          <a:p/>
        </p:txBody>
      </p:sp>
      <p:graphicFrame>
        <p:nvGraphicFramePr>
          <p:cNvPr id="3" name="object 3"/>
          <p:cNvGraphicFramePr>
            <a:graphicFrameLocks noGrp="1"/>
          </p:cNvGraphicFramePr>
          <p:nvPr/>
        </p:nvGraphicFramePr>
        <p:xfrm>
          <a:off x="1599819" y="1224914"/>
          <a:ext cx="4578985" cy="3429000"/>
        </p:xfrm>
        <a:graphic>
          <a:graphicData uri="http://schemas.openxmlformats.org/drawingml/2006/table">
            <a:tbl>
              <a:tblPr firstRow="1" bandRow="1">
                <a:tableStyleId>{2D5ABB26-0587-4C30-8999-92F81FD0307C}</a:tableStyleId>
              </a:tblPr>
              <a:tblGrid>
                <a:gridCol w="2584450"/>
                <a:gridCol w="1974214"/>
              </a:tblGrid>
              <a:tr h="565403">
                <a:tc gridSpan="2">
                  <a:txBody>
                    <a:bodyPr/>
                    <a:lstStyle/>
                    <a:p>
                      <a:pPr marL="430530">
                        <a:lnSpc>
                          <a:spcPct val="100000"/>
                        </a:lnSpc>
                        <a:spcBef>
                          <a:spcPts val="915"/>
                        </a:spcBef>
                      </a:pPr>
                      <a:r>
                        <a:rPr dirty="0" sz="2000" spc="-5">
                          <a:solidFill>
                            <a:srgbClr val="006500"/>
                          </a:solidFill>
                          <a:latin typeface="Arial"/>
                          <a:cs typeface="Arial"/>
                        </a:rPr>
                        <a:t>What is P(q</a:t>
                      </a:r>
                      <a:r>
                        <a:rPr dirty="0" baseline="-20576" sz="2025" spc="-7">
                          <a:solidFill>
                            <a:srgbClr val="006500"/>
                          </a:solidFill>
                          <a:latin typeface="Arial"/>
                          <a:cs typeface="Arial"/>
                        </a:rPr>
                        <a:t>t </a:t>
                      </a:r>
                      <a:r>
                        <a:rPr dirty="0" sz="2000" spc="-5">
                          <a:solidFill>
                            <a:srgbClr val="006500"/>
                          </a:solidFill>
                          <a:latin typeface="Arial"/>
                          <a:cs typeface="Arial"/>
                        </a:rPr>
                        <a:t>=s) ? Clever</a:t>
                      </a:r>
                      <a:r>
                        <a:rPr dirty="0" sz="2000" spc="-170">
                          <a:solidFill>
                            <a:srgbClr val="006500"/>
                          </a:solidFill>
                          <a:latin typeface="Arial"/>
                          <a:cs typeface="Arial"/>
                        </a:rPr>
                        <a:t> </a:t>
                      </a:r>
                      <a:r>
                        <a:rPr dirty="0" sz="2000" spc="-5">
                          <a:solidFill>
                            <a:srgbClr val="006500"/>
                          </a:solidFill>
                          <a:latin typeface="Arial"/>
                          <a:cs typeface="Arial"/>
                        </a:rPr>
                        <a:t>answer</a:t>
                      </a:r>
                      <a:endParaRPr sz="2000">
                        <a:latin typeface="Arial"/>
                        <a:cs typeface="Arial"/>
                      </a:endParaRPr>
                    </a:p>
                    <a:p>
                      <a:pPr marL="287020" indent="-172085">
                        <a:lnSpc>
                          <a:spcPts val="70"/>
                        </a:lnSpc>
                        <a:spcBef>
                          <a:spcPts val="1035"/>
                        </a:spcBef>
                        <a:buChar char="•"/>
                        <a:tabLst>
                          <a:tab pos="287655" algn="l"/>
                          <a:tab pos="2633345" algn="l"/>
                        </a:tabLst>
                      </a:pPr>
                      <a:r>
                        <a:rPr dirty="0" baseline="34722" sz="1800" spc="-7">
                          <a:latin typeface="Arial"/>
                          <a:cs typeface="Arial"/>
                        </a:rPr>
                        <a:t>For each state</a:t>
                      </a:r>
                      <a:r>
                        <a:rPr dirty="0" baseline="34722" sz="1800" spc="30">
                          <a:latin typeface="Arial"/>
                          <a:cs typeface="Arial"/>
                        </a:rPr>
                        <a:t> </a:t>
                      </a:r>
                      <a:r>
                        <a:rPr dirty="0" baseline="34722" sz="1800" spc="-7" i="1">
                          <a:latin typeface="Arial"/>
                          <a:cs typeface="Arial"/>
                        </a:rPr>
                        <a:t>s</a:t>
                      </a:r>
                      <a:r>
                        <a:rPr dirty="0" baseline="31250" sz="1200" spc="-7" i="1">
                          <a:latin typeface="Arial"/>
                          <a:cs typeface="Arial"/>
                        </a:rPr>
                        <a:t>i</a:t>
                      </a:r>
                      <a:r>
                        <a:rPr dirty="0" baseline="34722" sz="1800" spc="-7">
                          <a:latin typeface="Arial"/>
                          <a:cs typeface="Arial"/>
                        </a:rPr>
                        <a:t>,</a:t>
                      </a:r>
                      <a:r>
                        <a:rPr dirty="0" baseline="34722" sz="1800">
                          <a:latin typeface="Arial"/>
                          <a:cs typeface="Arial"/>
                        </a:rPr>
                        <a:t> </a:t>
                      </a:r>
                      <a:r>
                        <a:rPr dirty="0" baseline="34722" sz="1800" spc="-7">
                          <a:latin typeface="Arial"/>
                          <a:cs typeface="Arial"/>
                        </a:rPr>
                        <a:t>define	</a:t>
                      </a:r>
                      <a:r>
                        <a:rPr dirty="0" sz="1000">
                          <a:latin typeface="Arial"/>
                          <a:cs typeface="Arial"/>
                        </a:rPr>
                        <a:t>• </a:t>
                      </a:r>
                      <a:r>
                        <a:rPr dirty="0" sz="1000" spc="-5">
                          <a:latin typeface="Arial"/>
                          <a:cs typeface="Arial"/>
                        </a:rPr>
                        <a:t>Cost of computing </a:t>
                      </a:r>
                      <a:r>
                        <a:rPr dirty="0" sz="1000">
                          <a:latin typeface="Arial"/>
                          <a:cs typeface="Arial"/>
                        </a:rPr>
                        <a:t>P (i) </a:t>
                      </a:r>
                      <a:r>
                        <a:rPr dirty="0" sz="1000" spc="-10">
                          <a:latin typeface="Arial"/>
                          <a:cs typeface="Arial"/>
                        </a:rPr>
                        <a:t>for</a:t>
                      </a:r>
                      <a:r>
                        <a:rPr dirty="0" sz="1000" spc="5">
                          <a:latin typeface="Arial"/>
                          <a:cs typeface="Arial"/>
                        </a:rPr>
                        <a:t> </a:t>
                      </a:r>
                      <a:r>
                        <a:rPr dirty="0" sz="1000">
                          <a:latin typeface="Arial"/>
                          <a:cs typeface="Arial"/>
                        </a:rPr>
                        <a:t>all</a:t>
                      </a:r>
                      <a:endParaRPr sz="1000">
                        <a:latin typeface="Arial"/>
                        <a:cs typeface="Arial"/>
                      </a:endParaRPr>
                    </a:p>
                  </a:txBody>
                  <a:tcPr marL="0" marR="0" marB="0" marT="116205">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pPr/>
                    </a:p>
                  </a:txBody>
                  <a:tcPr marL="0" marR="0" marB="0" marT="0"/>
                </a:tc>
              </a:tr>
              <a:tr h="1600200">
                <a:tc>
                  <a:txBody>
                    <a:bodyPr/>
                    <a:lstStyle/>
                    <a:p>
                      <a:pPr marL="344170">
                        <a:lnSpc>
                          <a:spcPct val="100000"/>
                        </a:lnSpc>
                        <a:spcBef>
                          <a:spcPts val="965"/>
                        </a:spcBef>
                      </a:pPr>
                      <a:r>
                        <a:rPr dirty="0" sz="1200" spc="-5" i="1">
                          <a:latin typeface="Arial"/>
                          <a:cs typeface="Arial"/>
                        </a:rPr>
                        <a:t>p</a:t>
                      </a:r>
                      <a:r>
                        <a:rPr dirty="0" baseline="-20833" sz="1200" spc="-7" i="1">
                          <a:latin typeface="Arial"/>
                          <a:cs typeface="Arial"/>
                        </a:rPr>
                        <a:t>t</a:t>
                      </a:r>
                      <a:r>
                        <a:rPr dirty="0" sz="1200" spc="-5" i="1">
                          <a:latin typeface="Arial"/>
                          <a:cs typeface="Arial"/>
                        </a:rPr>
                        <a:t>(i) </a:t>
                      </a:r>
                      <a:r>
                        <a:rPr dirty="0" sz="1200" i="1">
                          <a:latin typeface="Arial"/>
                          <a:cs typeface="Arial"/>
                        </a:rPr>
                        <a:t>= </a:t>
                      </a:r>
                      <a:r>
                        <a:rPr dirty="0" sz="1200" spc="-5">
                          <a:latin typeface="Arial"/>
                          <a:cs typeface="Arial"/>
                        </a:rPr>
                        <a:t>Prob. state is </a:t>
                      </a:r>
                      <a:r>
                        <a:rPr dirty="0" sz="1200" spc="-10" i="1">
                          <a:latin typeface="Arial"/>
                          <a:cs typeface="Arial"/>
                        </a:rPr>
                        <a:t>s</a:t>
                      </a:r>
                      <a:r>
                        <a:rPr dirty="0" baseline="-20833" sz="1200" spc="-15" i="1">
                          <a:latin typeface="Arial"/>
                          <a:cs typeface="Arial"/>
                        </a:rPr>
                        <a:t>i </a:t>
                      </a:r>
                      <a:r>
                        <a:rPr dirty="0" sz="1200" spc="-5">
                          <a:latin typeface="Arial"/>
                          <a:cs typeface="Arial"/>
                        </a:rPr>
                        <a:t>at </a:t>
                      </a:r>
                      <a:r>
                        <a:rPr dirty="0" sz="1200">
                          <a:latin typeface="Arial"/>
                          <a:cs typeface="Arial"/>
                        </a:rPr>
                        <a:t>time</a:t>
                      </a:r>
                      <a:r>
                        <a:rPr dirty="0" sz="1200" spc="-125">
                          <a:latin typeface="Arial"/>
                          <a:cs typeface="Arial"/>
                        </a:rPr>
                        <a:t> </a:t>
                      </a:r>
                      <a:r>
                        <a:rPr dirty="0" sz="1200" i="1">
                          <a:latin typeface="Arial"/>
                          <a:cs typeface="Arial"/>
                        </a:rPr>
                        <a:t>t</a:t>
                      </a:r>
                      <a:endParaRPr sz="1200">
                        <a:latin typeface="Arial"/>
                        <a:cs typeface="Arial"/>
                      </a:endParaRPr>
                    </a:p>
                    <a:p>
                      <a:pPr marL="680720">
                        <a:lnSpc>
                          <a:spcPct val="100000"/>
                        </a:lnSpc>
                        <a:spcBef>
                          <a:spcPts val="285"/>
                        </a:spcBef>
                      </a:pPr>
                      <a:r>
                        <a:rPr dirty="0" sz="1200">
                          <a:latin typeface="Arial"/>
                          <a:cs typeface="Arial"/>
                        </a:rPr>
                        <a:t>= </a:t>
                      </a:r>
                      <a:r>
                        <a:rPr dirty="0" sz="1200" spc="-5" i="1">
                          <a:latin typeface="Arial"/>
                          <a:cs typeface="Arial"/>
                        </a:rPr>
                        <a:t>P(q</a:t>
                      </a:r>
                      <a:r>
                        <a:rPr dirty="0" baseline="-20833" sz="1200" spc="-7" i="1">
                          <a:latin typeface="Arial"/>
                          <a:cs typeface="Arial"/>
                        </a:rPr>
                        <a:t>t </a:t>
                      </a:r>
                      <a:r>
                        <a:rPr dirty="0" sz="1200" i="1">
                          <a:latin typeface="Arial"/>
                          <a:cs typeface="Arial"/>
                        </a:rPr>
                        <a:t>=</a:t>
                      </a:r>
                      <a:r>
                        <a:rPr dirty="0" sz="1200" spc="-120" i="1">
                          <a:latin typeface="Arial"/>
                          <a:cs typeface="Arial"/>
                        </a:rPr>
                        <a:t> </a:t>
                      </a:r>
                      <a:r>
                        <a:rPr dirty="0" sz="1200" spc="-5" i="1">
                          <a:latin typeface="Arial"/>
                          <a:cs typeface="Arial"/>
                        </a:rPr>
                        <a:t>s</a:t>
                      </a:r>
                      <a:r>
                        <a:rPr dirty="0" baseline="-20833" sz="1200" spc="-7" i="1">
                          <a:latin typeface="Arial"/>
                          <a:cs typeface="Arial"/>
                        </a:rPr>
                        <a:t>i</a:t>
                      </a:r>
                      <a:r>
                        <a:rPr dirty="0" sz="1200" spc="-5" i="1">
                          <a:latin typeface="Arial"/>
                          <a:cs typeface="Arial"/>
                        </a:rPr>
                        <a:t>)</a:t>
                      </a:r>
                      <a:endParaRPr sz="1200">
                        <a:latin typeface="Arial"/>
                        <a:cs typeface="Arial"/>
                      </a:endParaRPr>
                    </a:p>
                    <a:p>
                      <a:pPr marL="287020" indent="-172085">
                        <a:lnSpc>
                          <a:spcPct val="100000"/>
                        </a:lnSpc>
                        <a:spcBef>
                          <a:spcPts val="285"/>
                        </a:spcBef>
                        <a:buChar char="•"/>
                        <a:tabLst>
                          <a:tab pos="287655" algn="l"/>
                        </a:tabLst>
                      </a:pPr>
                      <a:r>
                        <a:rPr dirty="0" sz="1200" spc="-5">
                          <a:latin typeface="Arial"/>
                          <a:cs typeface="Arial"/>
                        </a:rPr>
                        <a:t>Easy </a:t>
                      </a:r>
                      <a:r>
                        <a:rPr dirty="0" sz="1200">
                          <a:latin typeface="Arial"/>
                          <a:cs typeface="Arial"/>
                        </a:rPr>
                        <a:t>to </a:t>
                      </a:r>
                      <a:r>
                        <a:rPr dirty="0" sz="1200" spc="-5">
                          <a:latin typeface="Arial"/>
                          <a:cs typeface="Arial"/>
                        </a:rPr>
                        <a:t>do inductive</a:t>
                      </a:r>
                      <a:r>
                        <a:rPr dirty="0" sz="1200" spc="-25">
                          <a:latin typeface="Arial"/>
                          <a:cs typeface="Arial"/>
                        </a:rPr>
                        <a:t> </a:t>
                      </a:r>
                      <a:r>
                        <a:rPr dirty="0" sz="1200" spc="-5">
                          <a:latin typeface="Arial"/>
                          <a:cs typeface="Arial"/>
                        </a:rPr>
                        <a:t>definition</a:t>
                      </a:r>
                      <a:endParaRPr sz="1200">
                        <a:latin typeface="Arial"/>
                        <a:cs typeface="Arial"/>
                      </a:endParaRPr>
                    </a:p>
                    <a:p>
                      <a:pPr marL="181610">
                        <a:lnSpc>
                          <a:spcPts val="1320"/>
                        </a:lnSpc>
                        <a:spcBef>
                          <a:spcPts val="250"/>
                        </a:spcBef>
                        <a:tabLst>
                          <a:tab pos="511175" algn="l"/>
                          <a:tab pos="1268095" algn="l"/>
                        </a:tabLst>
                      </a:pPr>
                      <a:r>
                        <a:rPr dirty="0" baseline="-37777" sz="1875" spc="-15">
                          <a:latin typeface="Symbol"/>
                          <a:cs typeface="Symbol"/>
                        </a:rPr>
                        <a:t></a:t>
                      </a:r>
                      <a:r>
                        <a:rPr dirty="0" baseline="-37777" sz="1875" spc="-15" i="1">
                          <a:latin typeface="Times New Roman"/>
                          <a:cs typeface="Times New Roman"/>
                        </a:rPr>
                        <a:t>i	</a:t>
                      </a:r>
                      <a:r>
                        <a:rPr dirty="0" baseline="-37777" sz="1875" spc="-7" i="1">
                          <a:latin typeface="Times New Roman"/>
                          <a:cs typeface="Times New Roman"/>
                        </a:rPr>
                        <a:t>p  </a:t>
                      </a:r>
                      <a:r>
                        <a:rPr dirty="0" baseline="-37777" sz="1875" spc="15">
                          <a:latin typeface="Times New Roman"/>
                          <a:cs typeface="Times New Roman"/>
                        </a:rPr>
                        <a:t>(</a:t>
                      </a:r>
                      <a:r>
                        <a:rPr dirty="0" baseline="-37777" sz="1875" spc="15" i="1">
                          <a:latin typeface="Times New Roman"/>
                          <a:cs typeface="Times New Roman"/>
                        </a:rPr>
                        <a:t>i</a:t>
                      </a:r>
                      <a:r>
                        <a:rPr dirty="0" baseline="-37777" sz="1875" spc="15">
                          <a:latin typeface="Times New Roman"/>
                          <a:cs typeface="Times New Roman"/>
                        </a:rPr>
                        <a:t>)</a:t>
                      </a:r>
                      <a:r>
                        <a:rPr dirty="0" baseline="-37777" sz="1875" spc="-209">
                          <a:latin typeface="Times New Roman"/>
                          <a:cs typeface="Times New Roman"/>
                        </a:rPr>
                        <a:t> </a:t>
                      </a:r>
                      <a:r>
                        <a:rPr dirty="0" baseline="-37777" sz="1875" spc="-7">
                          <a:latin typeface="Symbol"/>
                          <a:cs typeface="Symbol"/>
                        </a:rPr>
                        <a:t></a:t>
                      </a:r>
                      <a:r>
                        <a:rPr dirty="0" baseline="-37777" sz="1875" spc="-44">
                          <a:latin typeface="Times New Roman"/>
                          <a:cs typeface="Times New Roman"/>
                        </a:rPr>
                        <a:t> </a:t>
                      </a:r>
                      <a:r>
                        <a:rPr dirty="0" sz="1250" spc="-125">
                          <a:latin typeface="Symbol"/>
                          <a:cs typeface="Symbol"/>
                        </a:rPr>
                        <a:t>⎧</a:t>
                      </a:r>
                      <a:r>
                        <a:rPr dirty="0" baseline="4444" sz="1875" spc="-187">
                          <a:latin typeface="Times New Roman"/>
                          <a:cs typeface="Times New Roman"/>
                        </a:rPr>
                        <a:t>1	</a:t>
                      </a:r>
                      <a:r>
                        <a:rPr dirty="0" baseline="4444" sz="1875" spc="-7">
                          <a:latin typeface="Times New Roman"/>
                          <a:cs typeface="Times New Roman"/>
                        </a:rPr>
                        <a:t>if </a:t>
                      </a:r>
                      <a:r>
                        <a:rPr dirty="0" baseline="4444" sz="1875" spc="-7" i="1">
                          <a:latin typeface="Times New Roman"/>
                          <a:cs typeface="Times New Roman"/>
                        </a:rPr>
                        <a:t>s</a:t>
                      </a:r>
                      <a:r>
                        <a:rPr dirty="0" baseline="-15873" sz="1050" spc="-7" i="1">
                          <a:latin typeface="Times New Roman"/>
                          <a:cs typeface="Times New Roman"/>
                        </a:rPr>
                        <a:t>i </a:t>
                      </a:r>
                      <a:r>
                        <a:rPr dirty="0" baseline="4444" sz="1875" spc="-7">
                          <a:latin typeface="Times New Roman"/>
                          <a:cs typeface="Times New Roman"/>
                        </a:rPr>
                        <a:t>is the start</a:t>
                      </a:r>
                      <a:r>
                        <a:rPr dirty="0" baseline="4444" sz="1875" spc="-22">
                          <a:latin typeface="Times New Roman"/>
                          <a:cs typeface="Times New Roman"/>
                        </a:rPr>
                        <a:t> </a:t>
                      </a:r>
                      <a:r>
                        <a:rPr dirty="0" baseline="4444" sz="1875" spc="-15">
                          <a:latin typeface="Times New Roman"/>
                          <a:cs typeface="Times New Roman"/>
                        </a:rPr>
                        <a:t>state</a:t>
                      </a:r>
                      <a:endParaRPr baseline="4444" sz="1875">
                        <a:latin typeface="Times New Roman"/>
                        <a:cs typeface="Times New Roman"/>
                      </a:endParaRPr>
                    </a:p>
                    <a:p>
                      <a:pPr marL="591185">
                        <a:lnSpc>
                          <a:spcPts val="890"/>
                        </a:lnSpc>
                        <a:tabLst>
                          <a:tab pos="969010" algn="l"/>
                        </a:tabLst>
                      </a:pPr>
                      <a:r>
                        <a:rPr dirty="0" sz="700" spc="10">
                          <a:latin typeface="Times New Roman"/>
                          <a:cs typeface="Times New Roman"/>
                        </a:rPr>
                        <a:t>0	</a:t>
                      </a:r>
                      <a:r>
                        <a:rPr dirty="0" baseline="4444" sz="1875" spc="-337">
                          <a:latin typeface="Symbol"/>
                          <a:cs typeface="Symbol"/>
                        </a:rPr>
                        <a:t>⎨</a:t>
                      </a:r>
                      <a:endParaRPr baseline="4444" sz="1875">
                        <a:latin typeface="Symbol"/>
                        <a:cs typeface="Symbol"/>
                      </a:endParaRPr>
                    </a:p>
                    <a:p>
                      <a:pPr marL="969010">
                        <a:lnSpc>
                          <a:spcPts val="1070"/>
                        </a:lnSpc>
                        <a:tabLst>
                          <a:tab pos="1586865" algn="l"/>
                        </a:tabLst>
                      </a:pPr>
                      <a:r>
                        <a:rPr dirty="0" baseline="-13333" sz="1875" spc="-179">
                          <a:latin typeface="Symbol"/>
                          <a:cs typeface="Symbol"/>
                        </a:rPr>
                        <a:t>⎩</a:t>
                      </a:r>
                      <a:r>
                        <a:rPr dirty="0" sz="1250" spc="-120">
                          <a:latin typeface="Times New Roman"/>
                          <a:cs typeface="Times New Roman"/>
                        </a:rPr>
                        <a:t>0	</a:t>
                      </a:r>
                      <a:r>
                        <a:rPr dirty="0" sz="1250" spc="-5">
                          <a:latin typeface="Times New Roman"/>
                          <a:cs typeface="Times New Roman"/>
                        </a:rPr>
                        <a:t>otherwise</a:t>
                      </a:r>
                      <a:endParaRPr sz="1250">
                        <a:latin typeface="Times New Roman"/>
                        <a:cs typeface="Times New Roman"/>
                      </a:endParaRPr>
                    </a:p>
                    <a:p>
                      <a:pPr marL="219710">
                        <a:lnSpc>
                          <a:spcPct val="100000"/>
                        </a:lnSpc>
                        <a:spcBef>
                          <a:spcPts val="810"/>
                        </a:spcBef>
                        <a:tabLst>
                          <a:tab pos="551180" algn="l"/>
                        </a:tabLst>
                      </a:pPr>
                      <a:r>
                        <a:rPr dirty="0" sz="1250" spc="-10">
                          <a:latin typeface="Symbol"/>
                          <a:cs typeface="Symbol"/>
                        </a:rPr>
                        <a:t></a:t>
                      </a:r>
                      <a:r>
                        <a:rPr dirty="0" sz="1250" spc="-10" i="1">
                          <a:latin typeface="Times New Roman"/>
                          <a:cs typeface="Times New Roman"/>
                        </a:rPr>
                        <a:t>j	</a:t>
                      </a:r>
                      <a:r>
                        <a:rPr dirty="0" sz="1250" spc="-5" i="1">
                          <a:latin typeface="Times New Roman"/>
                          <a:cs typeface="Times New Roman"/>
                        </a:rPr>
                        <a:t>p</a:t>
                      </a:r>
                      <a:r>
                        <a:rPr dirty="0" baseline="-23809" sz="1050" spc="-7" i="1">
                          <a:latin typeface="Times New Roman"/>
                          <a:cs typeface="Times New Roman"/>
                        </a:rPr>
                        <a:t>t</a:t>
                      </a:r>
                      <a:r>
                        <a:rPr dirty="0" baseline="-23809" sz="1050" spc="-157" i="1">
                          <a:latin typeface="Times New Roman"/>
                          <a:cs typeface="Times New Roman"/>
                        </a:rPr>
                        <a:t> </a:t>
                      </a:r>
                      <a:r>
                        <a:rPr dirty="0" baseline="-23809" sz="1050">
                          <a:latin typeface="Symbol"/>
                          <a:cs typeface="Symbol"/>
                        </a:rPr>
                        <a:t></a:t>
                      </a:r>
                      <a:r>
                        <a:rPr dirty="0" baseline="-23809" sz="1050">
                          <a:latin typeface="Times New Roman"/>
                          <a:cs typeface="Times New Roman"/>
                        </a:rPr>
                        <a:t>1</a:t>
                      </a:r>
                      <a:r>
                        <a:rPr dirty="0" baseline="-23809" sz="1050" spc="-142">
                          <a:latin typeface="Times New Roman"/>
                          <a:cs typeface="Times New Roman"/>
                        </a:rPr>
                        <a:t> </a:t>
                      </a:r>
                      <a:r>
                        <a:rPr dirty="0" sz="1250" spc="-5">
                          <a:latin typeface="Times New Roman"/>
                          <a:cs typeface="Times New Roman"/>
                        </a:rPr>
                        <a:t>(</a:t>
                      </a:r>
                      <a:r>
                        <a:rPr dirty="0" sz="1250" spc="-45">
                          <a:latin typeface="Times New Roman"/>
                          <a:cs typeface="Times New Roman"/>
                        </a:rPr>
                        <a:t> </a:t>
                      </a:r>
                      <a:r>
                        <a:rPr dirty="0" sz="1250" spc="25" i="1">
                          <a:latin typeface="Times New Roman"/>
                          <a:cs typeface="Times New Roman"/>
                        </a:rPr>
                        <a:t>j</a:t>
                      </a:r>
                      <a:r>
                        <a:rPr dirty="0" sz="1250" spc="25">
                          <a:latin typeface="Times New Roman"/>
                          <a:cs typeface="Times New Roman"/>
                        </a:rPr>
                        <a:t>)</a:t>
                      </a:r>
                      <a:r>
                        <a:rPr dirty="0" sz="1250" spc="-30">
                          <a:latin typeface="Times New Roman"/>
                          <a:cs typeface="Times New Roman"/>
                        </a:rPr>
                        <a:t> </a:t>
                      </a:r>
                      <a:r>
                        <a:rPr dirty="0" sz="1250" spc="-5">
                          <a:latin typeface="Symbol"/>
                          <a:cs typeface="Symbol"/>
                        </a:rPr>
                        <a:t></a:t>
                      </a:r>
                      <a:r>
                        <a:rPr dirty="0" sz="1250" spc="15">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57" i="1">
                          <a:latin typeface="Times New Roman"/>
                          <a:cs typeface="Times New Roman"/>
                        </a:rPr>
                        <a:t> </a:t>
                      </a:r>
                      <a:r>
                        <a:rPr dirty="0" baseline="-23809" sz="1050">
                          <a:latin typeface="Symbol"/>
                          <a:cs typeface="Symbol"/>
                        </a:rPr>
                        <a:t></a:t>
                      </a:r>
                      <a:r>
                        <a:rPr dirty="0" baseline="-23809" sz="1050">
                          <a:latin typeface="Times New Roman"/>
                          <a:cs typeface="Times New Roman"/>
                        </a:rPr>
                        <a:t>1</a:t>
                      </a:r>
                      <a:r>
                        <a:rPr dirty="0" baseline="-23809" sz="1050" spc="7">
                          <a:latin typeface="Times New Roman"/>
                          <a:cs typeface="Times New Roman"/>
                        </a:rPr>
                        <a: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sz="1250" spc="-165" i="1">
                          <a:latin typeface="Times New Roman"/>
                          <a:cs typeface="Times New Roman"/>
                        </a:rPr>
                        <a:t> </a:t>
                      </a:r>
                      <a:r>
                        <a:rPr dirty="0" baseline="-23809" sz="1050" spc="7" i="1">
                          <a:latin typeface="Times New Roman"/>
                          <a:cs typeface="Times New Roman"/>
                        </a:rPr>
                        <a:t>j</a:t>
                      </a:r>
                      <a:r>
                        <a:rPr dirty="0" baseline="-23809" sz="1050" i="1">
                          <a:latin typeface="Times New Roman"/>
                          <a:cs typeface="Times New Roman"/>
                        </a:rPr>
                        <a:t> </a:t>
                      </a:r>
                      <a:r>
                        <a:rPr dirty="0" sz="1250" spc="-5">
                          <a:latin typeface="Times New Roman"/>
                          <a:cs typeface="Times New Roman"/>
                        </a:rPr>
                        <a:t>)</a:t>
                      </a:r>
                      <a:r>
                        <a:rPr dirty="0" sz="1250" spc="-35">
                          <a:latin typeface="Times New Roman"/>
                          <a:cs typeface="Times New Roman"/>
                        </a:rPr>
                        <a:t> </a:t>
                      </a:r>
                      <a:r>
                        <a:rPr dirty="0" sz="1250" spc="-5">
                          <a:latin typeface="Symbol"/>
                          <a:cs typeface="Symbol"/>
                        </a:rPr>
                        <a:t></a:t>
                      </a:r>
                      <a:endParaRPr sz="1250">
                        <a:latin typeface="Symbol"/>
                        <a:cs typeface="Symbol"/>
                      </a:endParaRPr>
                    </a:p>
                  </a:txBody>
                  <a:tcPr marL="0" marR="0" marB="0" marT="122555">
                    <a:lnL w="19050">
                      <a:solidFill>
                        <a:srgbClr val="000000"/>
                      </a:solidFill>
                      <a:prstDash val="solid"/>
                    </a:lnL>
                    <a:lnR w="6350">
                      <a:solidFill>
                        <a:srgbClr val="000000"/>
                      </a:solidFill>
                      <a:prstDash val="solid"/>
                    </a:lnR>
                  </a:tcPr>
                </a:tc>
                <a:tc>
                  <a:txBody>
                    <a:bodyPr/>
                    <a:lstStyle/>
                    <a:p>
                      <a:pPr>
                        <a:lnSpc>
                          <a:spcPct val="100000"/>
                        </a:lnSpc>
                        <a:spcBef>
                          <a:spcPts val="20"/>
                        </a:spcBef>
                      </a:pPr>
                      <a:endParaRPr sz="650">
                        <a:latin typeface="Times New Roman"/>
                        <a:cs typeface="Times New Roman"/>
                      </a:endParaRPr>
                    </a:p>
                    <a:p>
                      <a:pPr algn="r" marR="581025">
                        <a:lnSpc>
                          <a:spcPts val="690"/>
                        </a:lnSpc>
                        <a:spcBef>
                          <a:spcPts val="5"/>
                        </a:spcBef>
                      </a:pPr>
                      <a:r>
                        <a:rPr dirty="0" sz="650">
                          <a:latin typeface="Arial"/>
                          <a:cs typeface="Arial"/>
                        </a:rPr>
                        <a:t>t</a:t>
                      </a:r>
                      <a:endParaRPr sz="650">
                        <a:latin typeface="Arial"/>
                        <a:cs typeface="Arial"/>
                      </a:endParaRPr>
                    </a:p>
                    <a:p>
                      <a:pPr marL="219710">
                        <a:lnSpc>
                          <a:spcPts val="1110"/>
                        </a:lnSpc>
                      </a:pPr>
                      <a:r>
                        <a:rPr dirty="0" sz="1000" spc="-5">
                          <a:latin typeface="Arial"/>
                          <a:cs typeface="Arial"/>
                        </a:rPr>
                        <a:t>states </a:t>
                      </a:r>
                      <a:r>
                        <a:rPr dirty="0" sz="1000">
                          <a:latin typeface="Arial"/>
                          <a:cs typeface="Arial"/>
                        </a:rPr>
                        <a:t>S</a:t>
                      </a:r>
                      <a:r>
                        <a:rPr dirty="0" baseline="-21367" sz="975">
                          <a:latin typeface="Arial"/>
                          <a:cs typeface="Arial"/>
                        </a:rPr>
                        <a:t>i </a:t>
                      </a:r>
                      <a:r>
                        <a:rPr dirty="0" sz="1000" spc="-5">
                          <a:latin typeface="Arial"/>
                          <a:cs typeface="Arial"/>
                        </a:rPr>
                        <a:t>is now O(t</a:t>
                      </a:r>
                      <a:r>
                        <a:rPr dirty="0" sz="1000" spc="-110">
                          <a:latin typeface="Arial"/>
                          <a:cs typeface="Arial"/>
                        </a:rPr>
                        <a:t> </a:t>
                      </a:r>
                      <a:r>
                        <a:rPr dirty="0" sz="1000" spc="-5">
                          <a:latin typeface="Arial"/>
                          <a:cs typeface="Arial"/>
                        </a:rPr>
                        <a:t>N</a:t>
                      </a:r>
                      <a:r>
                        <a:rPr dirty="0" baseline="25641" sz="975" spc="-7">
                          <a:latin typeface="Arial"/>
                          <a:cs typeface="Arial"/>
                        </a:rPr>
                        <a:t>2</a:t>
                      </a:r>
                      <a:r>
                        <a:rPr dirty="0" sz="1000" spc="-5">
                          <a:latin typeface="Arial"/>
                          <a:cs typeface="Arial"/>
                        </a:rPr>
                        <a:t>)</a:t>
                      </a:r>
                      <a:endParaRPr sz="1000">
                        <a:latin typeface="Arial"/>
                        <a:cs typeface="Arial"/>
                      </a:endParaRPr>
                    </a:p>
                    <a:p>
                      <a:pPr marL="219710" indent="-172085">
                        <a:lnSpc>
                          <a:spcPct val="100000"/>
                        </a:lnSpc>
                        <a:spcBef>
                          <a:spcPts val="240"/>
                        </a:spcBef>
                        <a:buChar char="•"/>
                        <a:tabLst>
                          <a:tab pos="220345" algn="l"/>
                        </a:tabLst>
                      </a:pPr>
                      <a:r>
                        <a:rPr dirty="0" sz="1000" spc="-5">
                          <a:latin typeface="Arial"/>
                          <a:cs typeface="Arial"/>
                        </a:rPr>
                        <a:t>The stupid way was</a:t>
                      </a:r>
                      <a:r>
                        <a:rPr dirty="0" sz="1000" spc="-30">
                          <a:latin typeface="Arial"/>
                          <a:cs typeface="Arial"/>
                        </a:rPr>
                        <a:t> </a:t>
                      </a:r>
                      <a:r>
                        <a:rPr dirty="0" sz="1000" spc="-5">
                          <a:latin typeface="Arial"/>
                          <a:cs typeface="Arial"/>
                        </a:rPr>
                        <a:t>O(N</a:t>
                      </a:r>
                      <a:r>
                        <a:rPr dirty="0" baseline="25641" sz="975" spc="-7">
                          <a:latin typeface="Arial"/>
                          <a:cs typeface="Arial"/>
                        </a:rPr>
                        <a:t>t</a:t>
                      </a:r>
                      <a:r>
                        <a:rPr dirty="0" sz="1000" spc="-5">
                          <a:latin typeface="Arial"/>
                          <a:cs typeface="Arial"/>
                        </a:rPr>
                        <a:t>)</a:t>
                      </a:r>
                      <a:endParaRPr sz="1000">
                        <a:latin typeface="Arial"/>
                        <a:cs typeface="Arial"/>
                      </a:endParaRPr>
                    </a:p>
                    <a:p>
                      <a:pPr marL="219710" indent="-172085">
                        <a:lnSpc>
                          <a:spcPct val="100000"/>
                        </a:lnSpc>
                        <a:spcBef>
                          <a:spcPts val="240"/>
                        </a:spcBef>
                        <a:buChar char="•"/>
                        <a:tabLst>
                          <a:tab pos="220345" algn="l"/>
                        </a:tabLst>
                      </a:pPr>
                      <a:r>
                        <a:rPr dirty="0" sz="1000">
                          <a:latin typeface="Arial"/>
                          <a:cs typeface="Arial"/>
                        </a:rPr>
                        <a:t>This </a:t>
                      </a:r>
                      <a:r>
                        <a:rPr dirty="0" sz="1000" spc="-5">
                          <a:latin typeface="Arial"/>
                          <a:cs typeface="Arial"/>
                        </a:rPr>
                        <a:t>was </a:t>
                      </a:r>
                      <a:r>
                        <a:rPr dirty="0" sz="1000">
                          <a:latin typeface="Arial"/>
                          <a:cs typeface="Arial"/>
                        </a:rPr>
                        <a:t>a simple</a:t>
                      </a:r>
                      <a:r>
                        <a:rPr dirty="0" sz="1000" spc="-40">
                          <a:latin typeface="Arial"/>
                          <a:cs typeface="Arial"/>
                        </a:rPr>
                        <a:t> </a:t>
                      </a:r>
                      <a:r>
                        <a:rPr dirty="0" sz="1000" spc="-5">
                          <a:latin typeface="Arial"/>
                          <a:cs typeface="Arial"/>
                        </a:rPr>
                        <a:t>example</a:t>
                      </a:r>
                      <a:endParaRPr sz="1000">
                        <a:latin typeface="Arial"/>
                        <a:cs typeface="Arial"/>
                      </a:endParaRPr>
                    </a:p>
                    <a:p>
                      <a:pPr marL="219710" marR="125095" indent="-171450">
                        <a:lnSpc>
                          <a:spcPct val="100000"/>
                        </a:lnSpc>
                        <a:spcBef>
                          <a:spcPts val="229"/>
                        </a:spcBef>
                        <a:buChar char="•"/>
                        <a:tabLst>
                          <a:tab pos="220345" algn="l"/>
                        </a:tabLst>
                      </a:pPr>
                      <a:r>
                        <a:rPr dirty="0" sz="1000">
                          <a:latin typeface="Arial"/>
                          <a:cs typeface="Arial"/>
                        </a:rPr>
                        <a:t>It </a:t>
                      </a:r>
                      <a:r>
                        <a:rPr dirty="0" sz="1000" spc="-5">
                          <a:latin typeface="Arial"/>
                          <a:cs typeface="Arial"/>
                        </a:rPr>
                        <a:t>was meant </a:t>
                      </a:r>
                      <a:r>
                        <a:rPr dirty="0" sz="1000">
                          <a:latin typeface="Arial"/>
                          <a:cs typeface="Arial"/>
                        </a:rPr>
                        <a:t>to </a:t>
                      </a:r>
                      <a:r>
                        <a:rPr dirty="0" sz="1000" spc="-5">
                          <a:latin typeface="Arial"/>
                          <a:cs typeface="Arial"/>
                        </a:rPr>
                        <a:t>warm </a:t>
                      </a:r>
                      <a:r>
                        <a:rPr dirty="0" sz="1000">
                          <a:latin typeface="Arial"/>
                          <a:cs typeface="Arial"/>
                        </a:rPr>
                        <a:t>you</a:t>
                      </a:r>
                      <a:r>
                        <a:rPr dirty="0" sz="1000" spc="-80">
                          <a:latin typeface="Arial"/>
                          <a:cs typeface="Arial"/>
                        </a:rPr>
                        <a:t> </a:t>
                      </a:r>
                      <a:r>
                        <a:rPr dirty="0" sz="1000">
                          <a:latin typeface="Arial"/>
                          <a:cs typeface="Arial"/>
                        </a:rPr>
                        <a:t>up  </a:t>
                      </a:r>
                      <a:r>
                        <a:rPr dirty="0" sz="1000" spc="-5">
                          <a:latin typeface="Arial"/>
                          <a:cs typeface="Arial"/>
                        </a:rPr>
                        <a:t>to this trick, called </a:t>
                      </a:r>
                      <a:r>
                        <a:rPr dirty="0" sz="1000" spc="-5" i="1">
                          <a:solidFill>
                            <a:srgbClr val="3333CC"/>
                          </a:solidFill>
                          <a:latin typeface="Arial"/>
                          <a:cs typeface="Arial"/>
                        </a:rPr>
                        <a:t>Dynamic  </a:t>
                      </a:r>
                      <a:r>
                        <a:rPr dirty="0" sz="1000" spc="-5" i="1">
                          <a:solidFill>
                            <a:srgbClr val="3333CC"/>
                          </a:solidFill>
                          <a:latin typeface="Arial"/>
                          <a:cs typeface="Arial"/>
                        </a:rPr>
                        <a:t>Programming, </a:t>
                      </a:r>
                      <a:r>
                        <a:rPr dirty="0" sz="1000" spc="-5">
                          <a:latin typeface="Arial"/>
                          <a:cs typeface="Arial"/>
                        </a:rPr>
                        <a:t>because  HMMs do many tricks like  this.</a:t>
                      </a:r>
                      <a:endParaRPr sz="1000">
                        <a:latin typeface="Arial"/>
                        <a:cs typeface="Arial"/>
                      </a:endParaRPr>
                    </a:p>
                  </a:txBody>
                  <a:tcPr marL="0" marR="0" marB="0" marT="254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FFCC"/>
                    </a:solidFill>
                  </a:tcPr>
                </a:tc>
              </a:tr>
              <a:tr h="1250442">
                <a:tc gridSpan="2">
                  <a:txBody>
                    <a:bodyPr/>
                    <a:lstStyle/>
                    <a:p>
                      <a:pPr marL="676910">
                        <a:lnSpc>
                          <a:spcPts val="290"/>
                        </a:lnSpc>
                      </a:pPr>
                      <a:r>
                        <a:rPr dirty="0" sz="700" i="1">
                          <a:latin typeface="Times New Roman"/>
                          <a:cs typeface="Times New Roman"/>
                        </a:rPr>
                        <a:t>N</a:t>
                      </a:r>
                      <a:endParaRPr sz="700">
                        <a:latin typeface="Times New Roman"/>
                        <a:cs typeface="Times New Roman"/>
                      </a:endParaRPr>
                    </a:p>
                    <a:p>
                      <a:pPr marL="626110">
                        <a:lnSpc>
                          <a:spcPts val="1860"/>
                        </a:lnSpc>
                      </a:pPr>
                      <a:r>
                        <a:rPr dirty="0" baseline="-9009" sz="2775" spc="15">
                          <a:latin typeface="Symbol"/>
                          <a:cs typeface="Symbol"/>
                        </a:rPr>
                        <a:t></a:t>
                      </a:r>
                      <a:r>
                        <a:rPr dirty="0" baseline="-9009" sz="2775" spc="-390">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50" i="1">
                          <a:latin typeface="Times New Roman"/>
                          <a:cs typeface="Times New Roman"/>
                        </a:rPr>
                        <a:t> </a:t>
                      </a:r>
                      <a:r>
                        <a:rPr dirty="0" baseline="-23809" sz="1050" spc="-7">
                          <a:latin typeface="Symbol"/>
                          <a:cs typeface="Symbol"/>
                        </a:rPr>
                        <a:t></a:t>
                      </a:r>
                      <a:r>
                        <a:rPr dirty="0" baseline="-23809" sz="1050" spc="-7">
                          <a:latin typeface="Times New Roman"/>
                          <a:cs typeface="Times New Roman"/>
                        </a:rPr>
                        <a:t>1</a:t>
                      </a:r>
                      <a:r>
                        <a:rPr dirty="0" baseline="-23809" sz="1050" spc="15">
                          <a:latin typeface="Times New Roman"/>
                          <a:cs typeface="Times New Roman"/>
                        </a:rPr>
                        <a: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sz="1250" spc="-165" i="1">
                          <a:latin typeface="Times New Roman"/>
                          <a:cs typeface="Times New Roman"/>
                        </a:rPr>
                        <a:t> </a:t>
                      </a:r>
                      <a:r>
                        <a:rPr dirty="0" baseline="-23809" sz="1050" spc="7" i="1">
                          <a:latin typeface="Times New Roman"/>
                          <a:cs typeface="Times New Roman"/>
                        </a:rPr>
                        <a:t>j</a:t>
                      </a:r>
                      <a:r>
                        <a:rPr dirty="0" baseline="-23809" sz="1050" spc="22" i="1">
                          <a:latin typeface="Times New Roman"/>
                          <a:cs typeface="Times New Roman"/>
                        </a:rPr>
                        <a:t> </a:t>
                      </a:r>
                      <a:r>
                        <a:rPr dirty="0" sz="1250" spc="-5">
                          <a:latin typeface="Symbol"/>
                          <a:cs typeface="Symbol"/>
                        </a:rPr>
                        <a:t></a:t>
                      </a:r>
                      <a:r>
                        <a:rPr dirty="0" sz="1250" spc="-90">
                          <a:latin typeface="Times New Roman"/>
                          <a:cs typeface="Times New Roman"/>
                        </a:rPr>
                        <a:t> </a:t>
                      </a:r>
                      <a:r>
                        <a:rPr dirty="0" sz="1250" spc="-5" i="1">
                          <a:latin typeface="Times New Roman"/>
                          <a:cs typeface="Times New Roman"/>
                        </a:rPr>
                        <a:t>q</a:t>
                      </a:r>
                      <a:r>
                        <a:rPr dirty="0" baseline="-23809" sz="1050" spc="-7" i="1">
                          <a:latin typeface="Times New Roman"/>
                          <a:cs typeface="Times New Roman"/>
                        </a:rPr>
                        <a:t>t</a:t>
                      </a:r>
                      <a:r>
                        <a:rPr dirty="0" baseline="-23809" sz="1050" spc="165" i="1">
                          <a:latin typeface="Times New Roman"/>
                          <a:cs typeface="Times New Roman"/>
                        </a:rPr>
                        <a: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baseline="-23809" sz="1050" spc="-7" i="1">
                          <a:latin typeface="Times New Roman"/>
                          <a:cs typeface="Times New Roman"/>
                        </a:rPr>
                        <a:t>i</a:t>
                      </a:r>
                      <a:r>
                        <a:rPr dirty="0" baseline="-23809" sz="1050" spc="-15" i="1">
                          <a:latin typeface="Times New Roman"/>
                          <a:cs typeface="Times New Roman"/>
                        </a:rPr>
                        <a:t> </a:t>
                      </a:r>
                      <a:r>
                        <a:rPr dirty="0" sz="1250" spc="-5">
                          <a:latin typeface="Times New Roman"/>
                          <a:cs typeface="Times New Roman"/>
                        </a:rPr>
                        <a:t>)</a:t>
                      </a:r>
                      <a:r>
                        <a:rPr dirty="0" sz="1250" spc="-30">
                          <a:latin typeface="Times New Roman"/>
                          <a:cs typeface="Times New Roman"/>
                        </a:rPr>
                        <a:t> </a:t>
                      </a:r>
                      <a:r>
                        <a:rPr dirty="0" sz="1250" spc="-5">
                          <a:latin typeface="Symbol"/>
                          <a:cs typeface="Symbol"/>
                        </a:rPr>
                        <a:t></a:t>
                      </a:r>
                      <a:endParaRPr sz="1250">
                        <a:latin typeface="Symbol"/>
                        <a:cs typeface="Symbol"/>
                      </a:endParaRPr>
                    </a:p>
                    <a:p>
                      <a:pPr marL="650240">
                        <a:lnSpc>
                          <a:spcPct val="100000"/>
                        </a:lnSpc>
                        <a:spcBef>
                          <a:spcPts val="114"/>
                        </a:spcBef>
                      </a:pPr>
                      <a:r>
                        <a:rPr dirty="0" sz="700" spc="15" i="1">
                          <a:latin typeface="Times New Roman"/>
                          <a:cs typeface="Times New Roman"/>
                        </a:rPr>
                        <a:t>i</a:t>
                      </a:r>
                      <a:r>
                        <a:rPr dirty="0" sz="700" spc="15">
                          <a:latin typeface="Symbol"/>
                          <a:cs typeface="Symbol"/>
                        </a:rPr>
                        <a:t></a:t>
                      </a:r>
                      <a:r>
                        <a:rPr dirty="0" sz="700" spc="15">
                          <a:latin typeface="Times New Roman"/>
                          <a:cs typeface="Times New Roman"/>
                        </a:rPr>
                        <a:t>1</a:t>
                      </a:r>
                      <a:endParaRPr sz="700">
                        <a:latin typeface="Times New Roman"/>
                        <a:cs typeface="Times New Roman"/>
                      </a:endParaRPr>
                    </a:p>
                    <a:p>
                      <a:pPr marL="867410">
                        <a:lnSpc>
                          <a:spcPts val="480"/>
                        </a:lnSpc>
                        <a:spcBef>
                          <a:spcPts val="600"/>
                        </a:spcBef>
                        <a:tabLst>
                          <a:tab pos="3153410" algn="l"/>
                        </a:tabLst>
                      </a:pPr>
                      <a:r>
                        <a:rPr dirty="0" sz="700" spc="15" i="1">
                          <a:latin typeface="Times New Roman"/>
                          <a:cs typeface="Times New Roman"/>
                        </a:rPr>
                        <a:t>N	N</a:t>
                      </a:r>
                      <a:endParaRPr sz="700">
                        <a:latin typeface="Times New Roman"/>
                        <a:cs typeface="Times New Roman"/>
                      </a:endParaRPr>
                    </a:p>
                    <a:p>
                      <a:pPr marL="816610">
                        <a:lnSpc>
                          <a:spcPts val="1860"/>
                        </a:lnSpc>
                        <a:tabLst>
                          <a:tab pos="3102610" algn="l"/>
                        </a:tabLst>
                      </a:pPr>
                      <a:r>
                        <a:rPr dirty="0" baseline="-9009" sz="2775" spc="15">
                          <a:latin typeface="Symbol"/>
                          <a:cs typeface="Symbol"/>
                        </a:rPr>
                        <a:t></a:t>
                      </a:r>
                      <a:r>
                        <a:rPr dirty="0" baseline="-9009" sz="2775" spc="-547">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 </a:t>
                      </a:r>
                      <a:r>
                        <a:rPr dirty="0" baseline="-23809" sz="1050" spc="-7">
                          <a:latin typeface="Symbol"/>
                          <a:cs typeface="Symbol"/>
                        </a:rPr>
                        <a:t></a:t>
                      </a:r>
                      <a:r>
                        <a:rPr dirty="0" baseline="-23809" sz="1050" spc="-7">
                          <a:latin typeface="Times New Roman"/>
                          <a:cs typeface="Times New Roman"/>
                        </a:rPr>
                        <a:t>1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 </a:t>
                      </a:r>
                      <a:r>
                        <a:rPr dirty="0" baseline="-23809" sz="1050" spc="7" i="1">
                          <a:latin typeface="Times New Roman"/>
                          <a:cs typeface="Times New Roman"/>
                        </a:rPr>
                        <a:t>j  </a:t>
                      </a:r>
                      <a:r>
                        <a:rPr dirty="0" sz="1250" spc="-5">
                          <a:latin typeface="Times New Roman"/>
                          <a:cs typeface="Times New Roman"/>
                        </a:rPr>
                        <a:t>| </a:t>
                      </a:r>
                      <a:r>
                        <a:rPr dirty="0" sz="1250" spc="-5" i="1">
                          <a:latin typeface="Times New Roman"/>
                          <a:cs typeface="Times New Roman"/>
                        </a:rPr>
                        <a:t>q</a:t>
                      </a:r>
                      <a:r>
                        <a:rPr dirty="0" baseline="-23809" sz="1050" spc="-7" i="1">
                          <a:latin typeface="Times New Roman"/>
                          <a:cs typeface="Times New Roman"/>
                        </a:rPr>
                        <a:t>t  </a:t>
                      </a:r>
                      <a:r>
                        <a:rPr dirty="0" sz="1250" spc="-5">
                          <a:latin typeface="Symbol"/>
                          <a:cs typeface="Symbol"/>
                        </a:rPr>
                        <a:t></a:t>
                      </a:r>
                      <a:r>
                        <a:rPr dirty="0" sz="1250" spc="-5">
                          <a:latin typeface="Times New Roman"/>
                          <a:cs typeface="Times New Roman"/>
                        </a:rPr>
                        <a:t> </a:t>
                      </a:r>
                      <a:r>
                        <a:rPr dirty="0" sz="1250" i="1">
                          <a:latin typeface="Times New Roman"/>
                          <a:cs typeface="Times New Roman"/>
                        </a:rPr>
                        <a:t>s</a:t>
                      </a:r>
                      <a:r>
                        <a:rPr dirty="0" baseline="-23809" sz="1050" i="1">
                          <a:latin typeface="Times New Roman"/>
                          <a:cs typeface="Times New Roman"/>
                        </a:rPr>
                        <a:t>i </a:t>
                      </a:r>
                      <a:r>
                        <a:rPr dirty="0" sz="1250" spc="25">
                          <a:latin typeface="Times New Roman"/>
                          <a:cs typeface="Times New Roman"/>
                        </a:rPr>
                        <a:t>)</a:t>
                      </a:r>
                      <a:r>
                        <a:rPr dirty="0" sz="1250" spc="25" i="1">
                          <a:latin typeface="Times New Roman"/>
                          <a:cs typeface="Times New Roman"/>
                        </a:rPr>
                        <a:t>P</a:t>
                      </a:r>
                      <a:r>
                        <a:rPr dirty="0" sz="1250" spc="25">
                          <a:latin typeface="Times New Roman"/>
                          <a:cs typeface="Times New Roman"/>
                        </a:rPr>
                        <a:t>(</a:t>
                      </a:r>
                      <a:r>
                        <a:rPr dirty="0" sz="1250" spc="25" i="1">
                          <a:latin typeface="Times New Roman"/>
                          <a:cs typeface="Times New Roman"/>
                        </a:rPr>
                        <a:t>q</a:t>
                      </a:r>
                      <a:r>
                        <a:rPr dirty="0" baseline="-23809" sz="1050" spc="37" i="1">
                          <a:latin typeface="Times New Roman"/>
                          <a:cs typeface="Times New Roman"/>
                        </a:rPr>
                        <a:t>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baseline="-23809" sz="1050" spc="-7" i="1">
                          <a:latin typeface="Times New Roman"/>
                          <a:cs typeface="Times New Roman"/>
                        </a:rPr>
                        <a:t>i </a:t>
                      </a:r>
                      <a:r>
                        <a:rPr dirty="0" sz="1250" spc="-5">
                          <a:latin typeface="Times New Roman"/>
                          <a:cs typeface="Times New Roman"/>
                        </a:rPr>
                        <a:t>)</a:t>
                      </a:r>
                      <a:r>
                        <a:rPr dirty="0" sz="1250" spc="-25">
                          <a:latin typeface="Times New Roman"/>
                          <a:cs typeface="Times New Roman"/>
                        </a:rPr>
                        <a:t> </a:t>
                      </a:r>
                      <a:r>
                        <a:rPr dirty="0" sz="1250" spc="-5">
                          <a:latin typeface="Symbol"/>
                          <a:cs typeface="Symbol"/>
                        </a:rPr>
                        <a:t></a:t>
                      </a:r>
                      <a:r>
                        <a:rPr dirty="0" sz="1250" spc="-5">
                          <a:latin typeface="Times New Roman"/>
                          <a:cs typeface="Times New Roman"/>
                        </a:rPr>
                        <a:t>	</a:t>
                      </a:r>
                      <a:r>
                        <a:rPr dirty="0" baseline="-9009" sz="2775" spc="15">
                          <a:latin typeface="Symbol"/>
                          <a:cs typeface="Symbol"/>
                        </a:rPr>
                        <a:t></a:t>
                      </a:r>
                      <a:r>
                        <a:rPr dirty="0" baseline="-9009" sz="2775" spc="-577">
                          <a:latin typeface="Times New Roman"/>
                          <a:cs typeface="Times New Roman"/>
                        </a:rPr>
                        <a:t> </a:t>
                      </a:r>
                      <a:r>
                        <a:rPr dirty="0" sz="1250" i="1">
                          <a:latin typeface="Times New Roman"/>
                          <a:cs typeface="Times New Roman"/>
                        </a:rPr>
                        <a:t>a</a:t>
                      </a:r>
                      <a:r>
                        <a:rPr dirty="0" baseline="-23809" sz="1050" i="1">
                          <a:latin typeface="Times New Roman"/>
                          <a:cs typeface="Times New Roman"/>
                        </a:rPr>
                        <a:t>ij </a:t>
                      </a:r>
                      <a:r>
                        <a:rPr dirty="0" sz="1250" spc="-5" i="1">
                          <a:latin typeface="Times New Roman"/>
                          <a:cs typeface="Times New Roman"/>
                        </a:rPr>
                        <a:t>p</a:t>
                      </a:r>
                      <a:r>
                        <a:rPr dirty="0" baseline="-23809" sz="1050" spc="-7" i="1">
                          <a:latin typeface="Times New Roman"/>
                          <a:cs typeface="Times New Roman"/>
                        </a:rPr>
                        <a:t>t </a:t>
                      </a:r>
                      <a:r>
                        <a:rPr dirty="0" sz="1250" spc="5">
                          <a:latin typeface="Times New Roman"/>
                          <a:cs typeface="Times New Roman"/>
                        </a:rPr>
                        <a:t>(</a:t>
                      </a:r>
                      <a:r>
                        <a:rPr dirty="0" sz="1250" spc="5" i="1">
                          <a:latin typeface="Times New Roman"/>
                          <a:cs typeface="Times New Roman"/>
                        </a:rPr>
                        <a:t>i</a:t>
                      </a:r>
                      <a:r>
                        <a:rPr dirty="0" sz="1250" spc="5">
                          <a:latin typeface="Times New Roman"/>
                          <a:cs typeface="Times New Roman"/>
                        </a:rPr>
                        <a:t>)</a:t>
                      </a:r>
                      <a:endParaRPr sz="1250">
                        <a:latin typeface="Times New Roman"/>
                        <a:cs typeface="Times New Roman"/>
                      </a:endParaRPr>
                    </a:p>
                    <a:p>
                      <a:pPr marL="840740">
                        <a:lnSpc>
                          <a:spcPct val="100000"/>
                        </a:lnSpc>
                        <a:spcBef>
                          <a:spcPts val="120"/>
                        </a:spcBef>
                        <a:tabLst>
                          <a:tab pos="3126740" algn="l"/>
                        </a:tabLst>
                      </a:pPr>
                      <a:r>
                        <a:rPr dirty="0" sz="700" spc="15" i="1">
                          <a:latin typeface="Times New Roman"/>
                          <a:cs typeface="Times New Roman"/>
                        </a:rPr>
                        <a:t>i</a:t>
                      </a:r>
                      <a:r>
                        <a:rPr dirty="0" sz="700" spc="15">
                          <a:latin typeface="Symbol"/>
                          <a:cs typeface="Symbol"/>
                        </a:rPr>
                        <a:t></a:t>
                      </a:r>
                      <a:r>
                        <a:rPr dirty="0" sz="700" spc="15">
                          <a:latin typeface="Times New Roman"/>
                          <a:cs typeface="Times New Roman"/>
                        </a:rPr>
                        <a:t>1	</a:t>
                      </a:r>
                      <a:r>
                        <a:rPr dirty="0" sz="700" spc="15" i="1">
                          <a:latin typeface="Times New Roman"/>
                          <a:cs typeface="Times New Roman"/>
                        </a:rPr>
                        <a:t>i</a:t>
                      </a:r>
                      <a:r>
                        <a:rPr dirty="0" sz="700" spc="15">
                          <a:latin typeface="Symbol"/>
                          <a:cs typeface="Symbol"/>
                        </a:rPr>
                        <a:t></a:t>
                      </a:r>
                      <a:r>
                        <a:rPr dirty="0" sz="700" spc="15">
                          <a:latin typeface="Times New Roman"/>
                          <a:cs typeface="Times New Roman"/>
                        </a:rPr>
                        <a:t>1</a:t>
                      </a:r>
                      <a:endParaRPr sz="700">
                        <a:latin typeface="Times New Roman"/>
                        <a:cs typeface="Times New Roman"/>
                      </a:endParaRPr>
                    </a:p>
                    <a:p>
                      <a:pPr>
                        <a:lnSpc>
                          <a:spcPct val="100000"/>
                        </a:lnSpc>
                      </a:pPr>
                      <a:endParaRPr sz="900">
                        <a:latin typeface="Times New Roman"/>
                        <a:cs typeface="Times New Roman"/>
                      </a:endParaRPr>
                    </a:p>
                    <a:p>
                      <a:pPr>
                        <a:lnSpc>
                          <a:spcPct val="100000"/>
                        </a:lnSpc>
                        <a:spcBef>
                          <a:spcPts val="35"/>
                        </a:spcBef>
                      </a:pPr>
                      <a:endParaRPr sz="950">
                        <a:latin typeface="Times New Roman"/>
                        <a:cs typeface="Times New Roman"/>
                      </a:endParaRPr>
                    </a:p>
                    <a:p>
                      <a:pPr marL="15875">
                        <a:lnSpc>
                          <a:spcPct val="100000"/>
                        </a:lnSpc>
                        <a:tabLst>
                          <a:tab pos="431990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35">
                          <a:latin typeface="Tahoma"/>
                          <a:cs typeface="Tahoma"/>
                        </a:rPr>
                        <a:t> </a:t>
                      </a:r>
                      <a:r>
                        <a:rPr dirty="0" sz="450" spc="-5">
                          <a:latin typeface="Tahoma"/>
                          <a:cs typeface="Tahoma"/>
                        </a:rPr>
                        <a:t>19</a:t>
                      </a:r>
                      <a:endParaRPr sz="450">
                        <a:latin typeface="Tahoma"/>
                        <a:cs typeface="Tahoma"/>
                      </a:endParaRPr>
                    </a:p>
                  </a:txBody>
                  <a:tcPr marL="0" marR="0" marB="0" marT="0">
                    <a:lnL w="19050">
                      <a:solidFill>
                        <a:srgbClr val="000000"/>
                      </a:solidFill>
                      <a:prstDash val="solid"/>
                    </a:lnL>
                    <a:lnR w="19050">
                      <a:solidFill>
                        <a:srgbClr val="000000"/>
                      </a:solidFill>
                      <a:prstDash val="solid"/>
                    </a:lnR>
                    <a:lnB w="19050">
                      <a:solidFill>
                        <a:srgbClr val="000000"/>
                      </a:solidFill>
                      <a:prstDash val="solid"/>
                    </a:lnB>
                  </a:tcPr>
                </a:tc>
                <a:tc hMerge="1">
                  <a:txBody>
                    <a:bodyPr/>
                    <a:lstStyle/>
                    <a:p>
                      <a:pPr/>
                    </a:p>
                  </a:txBody>
                  <a:tcPr marL="0" marR="0" marB="0" marT="0"/>
                </a:tc>
              </a:tr>
            </a:tbl>
          </a:graphicData>
        </a:graphic>
      </p:graphicFrame>
      <p:sp>
        <p:nvSpPr>
          <p:cNvPr id="4" name="object 4"/>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20</a:t>
            </a:r>
            <a:endParaRPr sz="450">
              <a:latin typeface="Tahoma"/>
              <a:cs typeface="Tahoma"/>
            </a:endParaRPr>
          </a:p>
        </p:txBody>
      </p:sp>
      <p:sp>
        <p:nvSpPr>
          <p:cNvPr id="5" name="object 5"/>
          <p:cNvSpPr txBox="1"/>
          <p:nvPr/>
        </p:nvSpPr>
        <p:spPr>
          <a:xfrm>
            <a:off x="3065017" y="5481320"/>
            <a:ext cx="1641475" cy="361315"/>
          </a:xfrm>
          <a:prstGeom prst="rect">
            <a:avLst/>
          </a:prstGeom>
        </p:spPr>
        <p:txBody>
          <a:bodyPr wrap="square" lIns="0" tIns="12700" rIns="0" bIns="0" rtlCol="0" vert="horz">
            <a:spAutoFit/>
          </a:bodyPr>
          <a:lstStyle/>
          <a:p>
            <a:pPr marL="12700">
              <a:lnSpc>
                <a:spcPct val="100000"/>
              </a:lnSpc>
              <a:spcBef>
                <a:spcPts val="100"/>
              </a:spcBef>
            </a:pPr>
            <a:r>
              <a:rPr dirty="0" sz="2200" spc="-5">
                <a:solidFill>
                  <a:srgbClr val="006500"/>
                </a:solidFill>
                <a:latin typeface="Arial"/>
                <a:cs typeface="Arial"/>
              </a:rPr>
              <a:t>Hidden</a:t>
            </a:r>
            <a:r>
              <a:rPr dirty="0" sz="2200" spc="-70">
                <a:solidFill>
                  <a:srgbClr val="006500"/>
                </a:solidFill>
                <a:latin typeface="Arial"/>
                <a:cs typeface="Arial"/>
              </a:rPr>
              <a:t> </a:t>
            </a:r>
            <a:r>
              <a:rPr dirty="0" sz="2200" spc="-5">
                <a:solidFill>
                  <a:srgbClr val="006500"/>
                </a:solidFill>
                <a:latin typeface="Arial"/>
                <a:cs typeface="Arial"/>
              </a:rPr>
              <a:t>State</a:t>
            </a:r>
            <a:endParaRPr sz="2200">
              <a:latin typeface="Arial"/>
              <a:cs typeface="Arial"/>
            </a:endParaRPr>
          </a:p>
        </p:txBody>
      </p:sp>
      <p:sp>
        <p:nvSpPr>
          <p:cNvPr id="6" name="object 6"/>
          <p:cNvSpPr txBox="1"/>
          <p:nvPr/>
        </p:nvSpPr>
        <p:spPr>
          <a:xfrm>
            <a:off x="1836420" y="6741667"/>
            <a:ext cx="2558415" cy="1667510"/>
          </a:xfrm>
          <a:prstGeom prst="rect">
            <a:avLst/>
          </a:prstGeom>
        </p:spPr>
        <p:txBody>
          <a:bodyPr wrap="square" lIns="0" tIns="103505" rIns="0" bIns="0" rtlCol="0" vert="horz">
            <a:spAutoFit/>
          </a:bodyPr>
          <a:lstStyle/>
          <a:p>
            <a:pPr>
              <a:lnSpc>
                <a:spcPct val="100000"/>
              </a:lnSpc>
              <a:spcBef>
                <a:spcPts val="815"/>
              </a:spcBef>
            </a:pPr>
            <a:r>
              <a:rPr dirty="0" sz="1200">
                <a:solidFill>
                  <a:srgbClr val="C0C0C0"/>
                </a:solidFill>
                <a:latin typeface="Arial"/>
                <a:cs typeface="Arial"/>
              </a:rPr>
              <a:t>If robot </a:t>
            </a:r>
            <a:r>
              <a:rPr dirty="0" sz="1200" spc="-5">
                <a:solidFill>
                  <a:srgbClr val="C0C0C0"/>
                </a:solidFill>
                <a:latin typeface="Arial"/>
                <a:cs typeface="Arial"/>
              </a:rPr>
              <a:t>is</a:t>
            </a:r>
            <a:r>
              <a:rPr dirty="0" sz="1200" spc="-10">
                <a:solidFill>
                  <a:srgbClr val="C0C0C0"/>
                </a:solidFill>
                <a:latin typeface="Arial"/>
                <a:cs typeface="Arial"/>
              </a:rPr>
              <a:t> </a:t>
            </a:r>
            <a:r>
              <a:rPr dirty="0" sz="1200" spc="-5">
                <a:solidFill>
                  <a:srgbClr val="C0C0C0"/>
                </a:solidFill>
                <a:latin typeface="Arial"/>
                <a:cs typeface="Arial"/>
              </a:rPr>
              <a:t>omnipotent:</a:t>
            </a:r>
            <a:endParaRPr sz="1200">
              <a:latin typeface="Arial"/>
              <a:cs typeface="Arial"/>
            </a:endParaRPr>
          </a:p>
          <a:p>
            <a:pPr marL="228600" marR="5080">
              <a:lnSpc>
                <a:spcPct val="100000"/>
              </a:lnSpc>
              <a:spcBef>
                <a:spcPts val="710"/>
              </a:spcBef>
            </a:pPr>
            <a:r>
              <a:rPr dirty="0" sz="1200" spc="-5">
                <a:solidFill>
                  <a:srgbClr val="C0C0C0"/>
                </a:solidFill>
                <a:latin typeface="Arial"/>
                <a:cs typeface="Arial"/>
              </a:rPr>
              <a:t>(I.E. If robot knows state at time t),  can compute directly.</a:t>
            </a:r>
            <a:endParaRPr sz="1200">
              <a:latin typeface="Arial"/>
              <a:cs typeface="Arial"/>
            </a:endParaRPr>
          </a:p>
          <a:p>
            <a:pPr marR="448945">
              <a:lnSpc>
                <a:spcPct val="100000"/>
              </a:lnSpc>
              <a:spcBef>
                <a:spcPts val="715"/>
              </a:spcBef>
            </a:pPr>
            <a:r>
              <a:rPr dirty="0" sz="1200">
                <a:solidFill>
                  <a:srgbClr val="FF9A00"/>
                </a:solidFill>
                <a:latin typeface="Arial"/>
                <a:cs typeface="Arial"/>
              </a:rPr>
              <a:t>If robot </a:t>
            </a:r>
            <a:r>
              <a:rPr dirty="0" sz="1200" spc="-5">
                <a:solidFill>
                  <a:srgbClr val="FF9A00"/>
                </a:solidFill>
                <a:latin typeface="Arial"/>
                <a:cs typeface="Arial"/>
              </a:rPr>
              <a:t>has </a:t>
            </a:r>
            <a:r>
              <a:rPr dirty="0" sz="1200">
                <a:solidFill>
                  <a:srgbClr val="FF9A00"/>
                </a:solidFill>
                <a:latin typeface="Arial"/>
                <a:cs typeface="Arial"/>
              </a:rPr>
              <a:t>some sensors, </a:t>
            </a:r>
            <a:r>
              <a:rPr dirty="0" sz="1200" spc="-5">
                <a:solidFill>
                  <a:srgbClr val="FF9A00"/>
                </a:solidFill>
                <a:latin typeface="Arial"/>
                <a:cs typeface="Arial"/>
              </a:rPr>
              <a:t>but  incomplete state information</a:t>
            </a:r>
            <a:r>
              <a:rPr dirty="0" sz="1200" spc="-60">
                <a:solidFill>
                  <a:srgbClr val="FF9A00"/>
                </a:solidFill>
                <a:latin typeface="Arial"/>
                <a:cs typeface="Arial"/>
              </a:rPr>
              <a:t> </a:t>
            </a:r>
            <a:r>
              <a:rPr dirty="0" sz="1200">
                <a:solidFill>
                  <a:srgbClr val="FF9A00"/>
                </a:solidFill>
                <a:latin typeface="Arial"/>
                <a:cs typeface="Arial"/>
              </a:rPr>
              <a:t>…</a:t>
            </a:r>
            <a:endParaRPr sz="1200">
              <a:latin typeface="Arial"/>
              <a:cs typeface="Arial"/>
            </a:endParaRPr>
          </a:p>
          <a:p>
            <a:pPr marL="228600" marR="498475">
              <a:lnSpc>
                <a:spcPct val="100000"/>
              </a:lnSpc>
              <a:spcBef>
                <a:spcPts val="715"/>
              </a:spcBef>
            </a:pPr>
            <a:r>
              <a:rPr dirty="0" sz="1200">
                <a:solidFill>
                  <a:srgbClr val="FF9A00"/>
                </a:solidFill>
                <a:latin typeface="Arial"/>
                <a:cs typeface="Arial"/>
              </a:rPr>
              <a:t>Hidden Markov Models</a:t>
            </a:r>
            <a:r>
              <a:rPr dirty="0" sz="1200" spc="-100">
                <a:solidFill>
                  <a:srgbClr val="FF9A00"/>
                </a:solidFill>
                <a:latin typeface="Arial"/>
                <a:cs typeface="Arial"/>
              </a:rPr>
              <a:t> </a:t>
            </a:r>
            <a:r>
              <a:rPr dirty="0" sz="1200">
                <a:solidFill>
                  <a:srgbClr val="FF9A00"/>
                </a:solidFill>
                <a:latin typeface="Arial"/>
                <a:cs typeface="Arial"/>
              </a:rPr>
              <a:t>are  applicable!</a:t>
            </a:r>
            <a:endParaRPr sz="1200">
              <a:latin typeface="Arial"/>
              <a:cs typeface="Arial"/>
            </a:endParaRPr>
          </a:p>
        </p:txBody>
      </p:sp>
      <p:sp>
        <p:nvSpPr>
          <p:cNvPr id="7" name="object 7"/>
          <p:cNvSpPr/>
          <p:nvPr/>
        </p:nvSpPr>
        <p:spPr>
          <a:xfrm>
            <a:off x="4191000" y="6278879"/>
            <a:ext cx="1866900" cy="495300"/>
          </a:xfrm>
          <a:custGeom>
            <a:avLst/>
            <a:gdLst/>
            <a:ahLst/>
            <a:cxnLst/>
            <a:rect l="l" t="t" r="r" b="b"/>
            <a:pathLst>
              <a:path w="1866900" h="495300">
                <a:moveTo>
                  <a:pt x="1866900" y="309372"/>
                </a:moveTo>
                <a:lnTo>
                  <a:pt x="622553" y="309372"/>
                </a:lnTo>
                <a:lnTo>
                  <a:pt x="622553" y="495300"/>
                </a:lnTo>
                <a:lnTo>
                  <a:pt x="1866900" y="495300"/>
                </a:lnTo>
                <a:lnTo>
                  <a:pt x="1866900" y="309372"/>
                </a:lnTo>
                <a:close/>
              </a:path>
              <a:path w="1866900" h="495300">
                <a:moveTo>
                  <a:pt x="310896" y="123444"/>
                </a:moveTo>
                <a:lnTo>
                  <a:pt x="0" y="247650"/>
                </a:lnTo>
                <a:lnTo>
                  <a:pt x="310896" y="371094"/>
                </a:lnTo>
                <a:lnTo>
                  <a:pt x="310896" y="309372"/>
                </a:lnTo>
                <a:lnTo>
                  <a:pt x="1866900" y="309372"/>
                </a:lnTo>
                <a:lnTo>
                  <a:pt x="1866900" y="185928"/>
                </a:lnTo>
                <a:lnTo>
                  <a:pt x="310896" y="185928"/>
                </a:lnTo>
                <a:lnTo>
                  <a:pt x="310896" y="123444"/>
                </a:lnTo>
                <a:close/>
              </a:path>
              <a:path w="1866900" h="495300">
                <a:moveTo>
                  <a:pt x="1866900" y="0"/>
                </a:moveTo>
                <a:lnTo>
                  <a:pt x="622553" y="0"/>
                </a:lnTo>
                <a:lnTo>
                  <a:pt x="622553" y="185928"/>
                </a:lnTo>
                <a:lnTo>
                  <a:pt x="1866900" y="185928"/>
                </a:lnTo>
                <a:lnTo>
                  <a:pt x="1866900" y="0"/>
                </a:lnTo>
                <a:close/>
              </a:path>
            </a:pathLst>
          </a:custGeom>
          <a:solidFill>
            <a:srgbClr val="FFFFFF"/>
          </a:solidFill>
        </p:spPr>
        <p:txBody>
          <a:bodyPr wrap="square" lIns="0" tIns="0" rIns="0" bIns="0" rtlCol="0"/>
          <a:lstStyle/>
          <a:p/>
        </p:txBody>
      </p:sp>
      <p:sp>
        <p:nvSpPr>
          <p:cNvPr id="8" name="object 8"/>
          <p:cNvSpPr/>
          <p:nvPr/>
        </p:nvSpPr>
        <p:spPr>
          <a:xfrm>
            <a:off x="4191000" y="6278879"/>
            <a:ext cx="1866900" cy="495300"/>
          </a:xfrm>
          <a:custGeom>
            <a:avLst/>
            <a:gdLst/>
            <a:ahLst/>
            <a:cxnLst/>
            <a:rect l="l" t="t" r="r" b="b"/>
            <a:pathLst>
              <a:path w="1866900" h="495300">
                <a:moveTo>
                  <a:pt x="622553" y="0"/>
                </a:moveTo>
                <a:lnTo>
                  <a:pt x="622553" y="185928"/>
                </a:lnTo>
                <a:lnTo>
                  <a:pt x="310896" y="185928"/>
                </a:lnTo>
                <a:lnTo>
                  <a:pt x="310896" y="123444"/>
                </a:lnTo>
                <a:lnTo>
                  <a:pt x="0" y="247650"/>
                </a:lnTo>
                <a:lnTo>
                  <a:pt x="310896" y="371094"/>
                </a:lnTo>
                <a:lnTo>
                  <a:pt x="310896" y="309372"/>
                </a:lnTo>
                <a:lnTo>
                  <a:pt x="622553" y="309372"/>
                </a:lnTo>
                <a:lnTo>
                  <a:pt x="622553" y="495300"/>
                </a:lnTo>
                <a:lnTo>
                  <a:pt x="1866900" y="495300"/>
                </a:lnTo>
                <a:lnTo>
                  <a:pt x="1866900" y="0"/>
                </a:lnTo>
                <a:lnTo>
                  <a:pt x="622553" y="0"/>
                </a:lnTo>
                <a:close/>
              </a:path>
            </a:pathLst>
          </a:custGeom>
          <a:ln w="3175">
            <a:solidFill>
              <a:srgbClr val="000000"/>
            </a:solidFill>
          </a:ln>
        </p:spPr>
        <p:txBody>
          <a:bodyPr wrap="square" lIns="0" tIns="0" rIns="0" bIns="0" rtlCol="0"/>
          <a:lstStyle/>
          <a:p/>
        </p:txBody>
      </p:sp>
      <p:sp>
        <p:nvSpPr>
          <p:cNvPr id="9" name="object 9"/>
          <p:cNvSpPr txBox="1"/>
          <p:nvPr/>
        </p:nvSpPr>
        <p:spPr>
          <a:xfrm>
            <a:off x="1709420" y="5865367"/>
            <a:ext cx="4346575" cy="901065"/>
          </a:xfrm>
          <a:prstGeom prst="rect">
            <a:avLst/>
          </a:prstGeom>
        </p:spPr>
        <p:txBody>
          <a:bodyPr wrap="square" lIns="0" tIns="12700" rIns="0" bIns="0" rtlCol="0" vert="horz">
            <a:spAutoFit/>
          </a:bodyPr>
          <a:lstStyle/>
          <a:p>
            <a:pPr marL="41275" marR="5080" indent="-29209">
              <a:lnSpc>
                <a:spcPct val="100000"/>
              </a:lnSpc>
              <a:spcBef>
                <a:spcPts val="100"/>
              </a:spcBef>
            </a:pPr>
            <a:r>
              <a:rPr dirty="0" sz="1200" spc="-5">
                <a:solidFill>
                  <a:srgbClr val="C0C0C0"/>
                </a:solidFill>
                <a:latin typeface="Arial"/>
                <a:cs typeface="Arial"/>
              </a:rPr>
              <a:t>“It’s currently time t, and human remains uncrushed. </a:t>
            </a:r>
            <a:r>
              <a:rPr dirty="0" sz="1200">
                <a:solidFill>
                  <a:srgbClr val="C0C0C0"/>
                </a:solidFill>
                <a:latin typeface="Arial"/>
                <a:cs typeface="Arial"/>
              </a:rPr>
              <a:t>What’s the  probability of crushing </a:t>
            </a:r>
            <a:r>
              <a:rPr dirty="0" sz="1200" spc="-5">
                <a:solidFill>
                  <a:srgbClr val="C0C0C0"/>
                </a:solidFill>
                <a:latin typeface="Arial"/>
                <a:cs typeface="Arial"/>
              </a:rPr>
              <a:t>occurring at time </a:t>
            </a:r>
            <a:r>
              <a:rPr dirty="0" sz="1200">
                <a:solidFill>
                  <a:srgbClr val="C0C0C0"/>
                </a:solidFill>
                <a:latin typeface="Arial"/>
                <a:cs typeface="Arial"/>
              </a:rPr>
              <a:t>t + 1</a:t>
            </a:r>
            <a:r>
              <a:rPr dirty="0" sz="1200" spc="-35">
                <a:solidFill>
                  <a:srgbClr val="C0C0C0"/>
                </a:solidFill>
                <a:latin typeface="Arial"/>
                <a:cs typeface="Arial"/>
              </a:rPr>
              <a:t> </a:t>
            </a:r>
            <a:r>
              <a:rPr dirty="0" sz="1200" spc="-5">
                <a:solidFill>
                  <a:srgbClr val="C0C0C0"/>
                </a:solidFill>
                <a:latin typeface="Arial"/>
                <a:cs typeface="Arial"/>
              </a:rPr>
              <a:t>?”</a:t>
            </a:r>
            <a:endParaRPr sz="1200">
              <a:latin typeface="Arial"/>
              <a:cs typeface="Arial"/>
            </a:endParaRPr>
          </a:p>
          <a:p>
            <a:pPr marL="126364">
              <a:lnSpc>
                <a:spcPts val="1245"/>
              </a:lnSpc>
              <a:spcBef>
                <a:spcPts val="420"/>
              </a:spcBef>
            </a:pPr>
            <a:r>
              <a:rPr dirty="0" sz="1200">
                <a:solidFill>
                  <a:srgbClr val="C0C0C0"/>
                </a:solidFill>
                <a:latin typeface="Arial"/>
                <a:cs typeface="Arial"/>
              </a:rPr>
              <a:t>If </a:t>
            </a:r>
            <a:r>
              <a:rPr dirty="0" sz="1200" spc="-5">
                <a:solidFill>
                  <a:srgbClr val="C0C0C0"/>
                </a:solidFill>
                <a:latin typeface="Arial"/>
                <a:cs typeface="Arial"/>
              </a:rPr>
              <a:t>robot is</a:t>
            </a:r>
            <a:r>
              <a:rPr dirty="0" sz="1200">
                <a:solidFill>
                  <a:srgbClr val="C0C0C0"/>
                </a:solidFill>
                <a:latin typeface="Arial"/>
                <a:cs typeface="Arial"/>
              </a:rPr>
              <a:t> </a:t>
            </a:r>
            <a:r>
              <a:rPr dirty="0" sz="1200" spc="-5">
                <a:solidFill>
                  <a:srgbClr val="C0C0C0"/>
                </a:solidFill>
                <a:latin typeface="Arial"/>
                <a:cs typeface="Arial"/>
              </a:rPr>
              <a:t>blind:</a:t>
            </a:r>
            <a:endParaRPr sz="1200">
              <a:latin typeface="Arial"/>
              <a:cs typeface="Arial"/>
            </a:endParaRPr>
          </a:p>
          <a:p>
            <a:pPr marL="3154680">
              <a:lnSpc>
                <a:spcPts val="1075"/>
              </a:lnSpc>
            </a:pPr>
            <a:r>
              <a:rPr dirty="0" sz="1200">
                <a:solidFill>
                  <a:srgbClr val="C0C0C0"/>
                </a:solidFill>
                <a:latin typeface="Arial"/>
                <a:cs typeface="Arial"/>
              </a:rPr>
              <a:t>We’ll </a:t>
            </a:r>
            <a:r>
              <a:rPr dirty="0" sz="1200" spc="-5">
                <a:solidFill>
                  <a:srgbClr val="C0C0C0"/>
                </a:solidFill>
                <a:latin typeface="Arial"/>
                <a:cs typeface="Arial"/>
              </a:rPr>
              <a:t>do </a:t>
            </a:r>
            <a:r>
              <a:rPr dirty="0" sz="1200">
                <a:solidFill>
                  <a:srgbClr val="C0C0C0"/>
                </a:solidFill>
                <a:latin typeface="Arial"/>
                <a:cs typeface="Arial"/>
              </a:rPr>
              <a:t>this</a:t>
            </a:r>
            <a:r>
              <a:rPr dirty="0" sz="1200" spc="-55">
                <a:solidFill>
                  <a:srgbClr val="C0C0C0"/>
                </a:solidFill>
                <a:latin typeface="Arial"/>
                <a:cs typeface="Arial"/>
              </a:rPr>
              <a:t> </a:t>
            </a:r>
            <a:r>
              <a:rPr dirty="0" sz="1200">
                <a:solidFill>
                  <a:srgbClr val="C0C0C0"/>
                </a:solidFill>
                <a:latin typeface="Arial"/>
                <a:cs typeface="Arial"/>
              </a:rPr>
              <a:t>first</a:t>
            </a:r>
            <a:endParaRPr sz="1200">
              <a:latin typeface="Arial"/>
              <a:cs typeface="Arial"/>
            </a:endParaRPr>
          </a:p>
          <a:p>
            <a:pPr marL="354965">
              <a:lnSpc>
                <a:spcPts val="1270"/>
              </a:lnSpc>
            </a:pPr>
            <a:r>
              <a:rPr dirty="0" sz="1200">
                <a:solidFill>
                  <a:srgbClr val="C0C0C0"/>
                </a:solidFill>
                <a:latin typeface="Arial"/>
                <a:cs typeface="Arial"/>
              </a:rPr>
              <a:t>We </a:t>
            </a:r>
            <a:r>
              <a:rPr dirty="0" sz="1200" spc="-5">
                <a:solidFill>
                  <a:srgbClr val="C0C0C0"/>
                </a:solidFill>
                <a:latin typeface="Arial"/>
                <a:cs typeface="Arial"/>
              </a:rPr>
              <a:t>can compute </a:t>
            </a:r>
            <a:r>
              <a:rPr dirty="0" sz="1200">
                <a:solidFill>
                  <a:srgbClr val="C0C0C0"/>
                </a:solidFill>
                <a:latin typeface="Arial"/>
                <a:cs typeface="Arial"/>
              </a:rPr>
              <a:t>this </a:t>
            </a:r>
            <a:r>
              <a:rPr dirty="0" sz="1200" spc="-5">
                <a:solidFill>
                  <a:srgbClr val="C0C0C0"/>
                </a:solidFill>
                <a:latin typeface="Arial"/>
                <a:cs typeface="Arial"/>
              </a:rPr>
              <a:t>in</a:t>
            </a:r>
            <a:r>
              <a:rPr dirty="0" sz="1200">
                <a:solidFill>
                  <a:srgbClr val="C0C0C0"/>
                </a:solidFill>
                <a:latin typeface="Arial"/>
                <a:cs typeface="Arial"/>
              </a:rPr>
              <a:t> </a:t>
            </a:r>
            <a:r>
              <a:rPr dirty="0" sz="1200" spc="-5">
                <a:solidFill>
                  <a:srgbClr val="C0C0C0"/>
                </a:solidFill>
                <a:latin typeface="Arial"/>
                <a:cs typeface="Arial"/>
              </a:rPr>
              <a:t>advance.</a:t>
            </a:r>
            <a:endParaRPr sz="1200">
              <a:latin typeface="Arial"/>
              <a:cs typeface="Arial"/>
            </a:endParaRPr>
          </a:p>
        </p:txBody>
      </p:sp>
      <p:sp>
        <p:nvSpPr>
          <p:cNvPr id="10" name="object 10"/>
          <p:cNvSpPr/>
          <p:nvPr/>
        </p:nvSpPr>
        <p:spPr>
          <a:xfrm>
            <a:off x="4419600" y="6888480"/>
            <a:ext cx="1638300" cy="495300"/>
          </a:xfrm>
          <a:custGeom>
            <a:avLst/>
            <a:gdLst/>
            <a:ahLst/>
            <a:cxnLst/>
            <a:rect l="l" t="t" r="r" b="b"/>
            <a:pathLst>
              <a:path w="1638300" h="495300">
                <a:moveTo>
                  <a:pt x="546353" y="0"/>
                </a:moveTo>
                <a:lnTo>
                  <a:pt x="546353" y="185928"/>
                </a:lnTo>
                <a:lnTo>
                  <a:pt x="272796" y="185928"/>
                </a:lnTo>
                <a:lnTo>
                  <a:pt x="272796" y="123444"/>
                </a:lnTo>
                <a:lnTo>
                  <a:pt x="0" y="247650"/>
                </a:lnTo>
                <a:lnTo>
                  <a:pt x="272796" y="371094"/>
                </a:lnTo>
                <a:lnTo>
                  <a:pt x="272796" y="309372"/>
                </a:lnTo>
                <a:lnTo>
                  <a:pt x="546353" y="309372"/>
                </a:lnTo>
                <a:lnTo>
                  <a:pt x="546353" y="495300"/>
                </a:lnTo>
                <a:lnTo>
                  <a:pt x="1638300" y="495300"/>
                </a:lnTo>
                <a:lnTo>
                  <a:pt x="1638300" y="0"/>
                </a:lnTo>
                <a:lnTo>
                  <a:pt x="546353" y="0"/>
                </a:lnTo>
                <a:close/>
              </a:path>
            </a:pathLst>
          </a:custGeom>
          <a:ln w="3175">
            <a:solidFill>
              <a:srgbClr val="000000"/>
            </a:solidFill>
          </a:ln>
        </p:spPr>
        <p:txBody>
          <a:bodyPr wrap="square" lIns="0" tIns="0" rIns="0" bIns="0" rtlCol="0"/>
          <a:lstStyle/>
          <a:p/>
        </p:txBody>
      </p:sp>
      <p:sp>
        <p:nvSpPr>
          <p:cNvPr id="11" name="object 11"/>
          <p:cNvSpPr txBox="1"/>
          <p:nvPr/>
        </p:nvSpPr>
        <p:spPr>
          <a:xfrm>
            <a:off x="4996434" y="6881114"/>
            <a:ext cx="969010" cy="464820"/>
          </a:xfrm>
          <a:prstGeom prst="rect">
            <a:avLst/>
          </a:prstGeom>
        </p:spPr>
        <p:txBody>
          <a:bodyPr wrap="square" lIns="0" tIns="12700" rIns="0" bIns="0" rtlCol="0" vert="horz">
            <a:spAutoFit/>
          </a:bodyPr>
          <a:lstStyle/>
          <a:p>
            <a:pPr marL="74930" marR="5080" indent="-75565">
              <a:lnSpc>
                <a:spcPct val="120000"/>
              </a:lnSpc>
              <a:spcBef>
                <a:spcPts val="100"/>
              </a:spcBef>
            </a:pPr>
            <a:r>
              <a:rPr dirty="0" sz="1200" spc="-5">
                <a:solidFill>
                  <a:srgbClr val="C0C0C0"/>
                </a:solidFill>
                <a:latin typeface="Arial"/>
                <a:cs typeface="Arial"/>
              </a:rPr>
              <a:t>Too Easy.</a:t>
            </a:r>
            <a:r>
              <a:rPr dirty="0" sz="1200" spc="-90">
                <a:solidFill>
                  <a:srgbClr val="C0C0C0"/>
                </a:solidFill>
                <a:latin typeface="Arial"/>
                <a:cs typeface="Arial"/>
              </a:rPr>
              <a:t> </a:t>
            </a:r>
            <a:r>
              <a:rPr dirty="0" sz="1200" spc="-5">
                <a:solidFill>
                  <a:srgbClr val="C0C0C0"/>
                </a:solidFill>
                <a:latin typeface="Arial"/>
                <a:cs typeface="Arial"/>
              </a:rPr>
              <a:t>We  won’t do</a:t>
            </a:r>
            <a:r>
              <a:rPr dirty="0" sz="1200" spc="-60">
                <a:solidFill>
                  <a:srgbClr val="C0C0C0"/>
                </a:solidFill>
                <a:latin typeface="Arial"/>
                <a:cs typeface="Arial"/>
              </a:rPr>
              <a:t> </a:t>
            </a:r>
            <a:r>
              <a:rPr dirty="0" sz="1200">
                <a:solidFill>
                  <a:srgbClr val="C0C0C0"/>
                </a:solidFill>
                <a:latin typeface="Arial"/>
                <a:cs typeface="Arial"/>
              </a:rPr>
              <a:t>this</a:t>
            </a:r>
            <a:endParaRPr sz="1200">
              <a:latin typeface="Arial"/>
              <a:cs typeface="Arial"/>
            </a:endParaRPr>
          </a:p>
        </p:txBody>
      </p:sp>
      <p:sp>
        <p:nvSpPr>
          <p:cNvPr id="12" name="object 12"/>
          <p:cNvSpPr/>
          <p:nvPr/>
        </p:nvSpPr>
        <p:spPr>
          <a:xfrm>
            <a:off x="4533900" y="7574280"/>
            <a:ext cx="1447800" cy="495300"/>
          </a:xfrm>
          <a:custGeom>
            <a:avLst/>
            <a:gdLst/>
            <a:ahLst/>
            <a:cxnLst/>
            <a:rect l="l" t="t" r="r" b="b"/>
            <a:pathLst>
              <a:path w="1447800" h="495300">
                <a:moveTo>
                  <a:pt x="1447800" y="309372"/>
                </a:moveTo>
                <a:lnTo>
                  <a:pt x="482346" y="309372"/>
                </a:lnTo>
                <a:lnTo>
                  <a:pt x="482346" y="495300"/>
                </a:lnTo>
                <a:lnTo>
                  <a:pt x="1447800" y="495300"/>
                </a:lnTo>
                <a:lnTo>
                  <a:pt x="1447800" y="309372"/>
                </a:lnTo>
                <a:close/>
              </a:path>
              <a:path w="1447800" h="495300">
                <a:moveTo>
                  <a:pt x="241553" y="123444"/>
                </a:moveTo>
                <a:lnTo>
                  <a:pt x="0" y="247650"/>
                </a:lnTo>
                <a:lnTo>
                  <a:pt x="241553" y="371094"/>
                </a:lnTo>
                <a:lnTo>
                  <a:pt x="241553" y="309372"/>
                </a:lnTo>
                <a:lnTo>
                  <a:pt x="1447800" y="309372"/>
                </a:lnTo>
                <a:lnTo>
                  <a:pt x="1447800" y="185928"/>
                </a:lnTo>
                <a:lnTo>
                  <a:pt x="241553" y="185928"/>
                </a:lnTo>
                <a:lnTo>
                  <a:pt x="241553" y="123444"/>
                </a:lnTo>
                <a:close/>
              </a:path>
              <a:path w="1447800" h="495300">
                <a:moveTo>
                  <a:pt x="1447800" y="0"/>
                </a:moveTo>
                <a:lnTo>
                  <a:pt x="482346" y="0"/>
                </a:lnTo>
                <a:lnTo>
                  <a:pt x="482346" y="185928"/>
                </a:lnTo>
                <a:lnTo>
                  <a:pt x="1447800" y="185928"/>
                </a:lnTo>
                <a:lnTo>
                  <a:pt x="1447800" y="0"/>
                </a:lnTo>
                <a:close/>
              </a:path>
            </a:pathLst>
          </a:custGeom>
          <a:solidFill>
            <a:srgbClr val="FFFFCC"/>
          </a:solidFill>
        </p:spPr>
        <p:txBody>
          <a:bodyPr wrap="square" lIns="0" tIns="0" rIns="0" bIns="0" rtlCol="0"/>
          <a:lstStyle/>
          <a:p/>
        </p:txBody>
      </p:sp>
      <p:sp>
        <p:nvSpPr>
          <p:cNvPr id="13" name="object 13"/>
          <p:cNvSpPr/>
          <p:nvPr/>
        </p:nvSpPr>
        <p:spPr>
          <a:xfrm>
            <a:off x="4533900" y="7574280"/>
            <a:ext cx="1447800" cy="495300"/>
          </a:xfrm>
          <a:custGeom>
            <a:avLst/>
            <a:gdLst/>
            <a:ahLst/>
            <a:cxnLst/>
            <a:rect l="l" t="t" r="r" b="b"/>
            <a:pathLst>
              <a:path w="1447800" h="495300">
                <a:moveTo>
                  <a:pt x="482346" y="0"/>
                </a:moveTo>
                <a:lnTo>
                  <a:pt x="482346" y="185928"/>
                </a:lnTo>
                <a:lnTo>
                  <a:pt x="241553" y="185928"/>
                </a:lnTo>
                <a:lnTo>
                  <a:pt x="241553" y="123444"/>
                </a:lnTo>
                <a:lnTo>
                  <a:pt x="0" y="247650"/>
                </a:lnTo>
                <a:lnTo>
                  <a:pt x="241553" y="371094"/>
                </a:lnTo>
                <a:lnTo>
                  <a:pt x="241553" y="309372"/>
                </a:lnTo>
                <a:lnTo>
                  <a:pt x="482346" y="309372"/>
                </a:lnTo>
                <a:lnTo>
                  <a:pt x="482346" y="495300"/>
                </a:lnTo>
                <a:lnTo>
                  <a:pt x="1447800" y="495300"/>
                </a:lnTo>
                <a:lnTo>
                  <a:pt x="1447800" y="0"/>
                </a:lnTo>
                <a:lnTo>
                  <a:pt x="482346" y="0"/>
                </a:lnTo>
                <a:close/>
              </a:path>
            </a:pathLst>
          </a:custGeom>
          <a:ln w="3175">
            <a:solidFill>
              <a:srgbClr val="000000"/>
            </a:solidFill>
          </a:ln>
        </p:spPr>
        <p:txBody>
          <a:bodyPr wrap="square" lIns="0" tIns="0" rIns="0" bIns="0" rtlCol="0"/>
          <a:lstStyle/>
          <a:p/>
        </p:txBody>
      </p:sp>
      <p:sp>
        <p:nvSpPr>
          <p:cNvPr id="14" name="object 14"/>
          <p:cNvSpPr txBox="1"/>
          <p:nvPr/>
        </p:nvSpPr>
        <p:spPr>
          <a:xfrm>
            <a:off x="1622297" y="7566914"/>
            <a:ext cx="4234180" cy="1254125"/>
          </a:xfrm>
          <a:prstGeom prst="rect">
            <a:avLst/>
          </a:prstGeom>
        </p:spPr>
        <p:txBody>
          <a:bodyPr wrap="square" lIns="0" tIns="12700" rIns="0" bIns="0" rtlCol="0" vert="horz">
            <a:spAutoFit/>
          </a:bodyPr>
          <a:lstStyle/>
          <a:p>
            <a:pPr algn="r" marL="3521710" marR="5080" indent="-21590">
              <a:lnSpc>
                <a:spcPct val="120000"/>
              </a:lnSpc>
              <a:spcBef>
                <a:spcPts val="100"/>
              </a:spcBef>
            </a:pPr>
            <a:r>
              <a:rPr dirty="0" sz="1200" spc="-5">
                <a:latin typeface="Arial"/>
                <a:cs typeface="Arial"/>
              </a:rPr>
              <a:t>Main</a:t>
            </a:r>
            <a:r>
              <a:rPr dirty="0" sz="1200" spc="-95">
                <a:latin typeface="Arial"/>
                <a:cs typeface="Arial"/>
              </a:rPr>
              <a:t> </a:t>
            </a:r>
            <a:r>
              <a:rPr dirty="0" sz="1200" spc="-5">
                <a:latin typeface="Arial"/>
                <a:cs typeface="Arial"/>
              </a:rPr>
              <a:t>Body  </a:t>
            </a:r>
            <a:r>
              <a:rPr dirty="0" sz="1200">
                <a:latin typeface="Arial"/>
                <a:cs typeface="Arial"/>
              </a:rPr>
              <a:t>of</a:t>
            </a:r>
            <a:r>
              <a:rPr dirty="0" sz="1200" spc="-100">
                <a:latin typeface="Arial"/>
                <a:cs typeface="Arial"/>
              </a:rPr>
              <a:t> </a:t>
            </a:r>
            <a:r>
              <a:rPr dirty="0" sz="1200">
                <a:latin typeface="Arial"/>
                <a:cs typeface="Arial"/>
              </a:rPr>
              <a:t>Lecture</a:t>
            </a:r>
            <a:endParaRPr sz="12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40"/>
              </a:spcBef>
            </a:pPr>
            <a:endParaRPr sz="1000">
              <a:latin typeface="Times New Roman"/>
              <a:cs typeface="Times New Roman"/>
            </a:endParaRPr>
          </a:p>
          <a:p>
            <a:pPr>
              <a:lnSpc>
                <a:spcPct val="100000"/>
              </a:lnSpc>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15" name="object 15"/>
          <p:cNvSpPr/>
          <p:nvPr/>
        </p:nvSpPr>
        <p:spPr>
          <a:xfrm>
            <a:off x="1715261" y="7432547"/>
            <a:ext cx="4371340" cy="1055370"/>
          </a:xfrm>
          <a:custGeom>
            <a:avLst/>
            <a:gdLst/>
            <a:ahLst/>
            <a:cxnLst/>
            <a:rect l="l" t="t" r="r" b="b"/>
            <a:pathLst>
              <a:path w="4371340" h="1055370">
                <a:moveTo>
                  <a:pt x="1901952" y="38100"/>
                </a:moveTo>
                <a:lnTo>
                  <a:pt x="1851483" y="38277"/>
                </a:lnTo>
                <a:lnTo>
                  <a:pt x="1801074" y="38402"/>
                </a:lnTo>
                <a:lnTo>
                  <a:pt x="1750722" y="38483"/>
                </a:lnTo>
                <a:lnTo>
                  <a:pt x="1700425" y="38529"/>
                </a:lnTo>
                <a:lnTo>
                  <a:pt x="1650179" y="38550"/>
                </a:lnTo>
                <a:lnTo>
                  <a:pt x="1599981" y="38556"/>
                </a:lnTo>
                <a:lnTo>
                  <a:pt x="1549828" y="38557"/>
                </a:lnTo>
                <a:lnTo>
                  <a:pt x="1499718" y="38561"/>
                </a:lnTo>
                <a:lnTo>
                  <a:pt x="1449648" y="38579"/>
                </a:lnTo>
                <a:lnTo>
                  <a:pt x="1399614" y="38619"/>
                </a:lnTo>
                <a:lnTo>
                  <a:pt x="1349614" y="38692"/>
                </a:lnTo>
                <a:lnTo>
                  <a:pt x="1299645" y="38807"/>
                </a:lnTo>
                <a:lnTo>
                  <a:pt x="1249704" y="38974"/>
                </a:lnTo>
                <a:lnTo>
                  <a:pt x="1199787" y="39201"/>
                </a:lnTo>
                <a:lnTo>
                  <a:pt x="1149893" y="39499"/>
                </a:lnTo>
                <a:lnTo>
                  <a:pt x="1100018" y="39878"/>
                </a:lnTo>
                <a:lnTo>
                  <a:pt x="1050159" y="40346"/>
                </a:lnTo>
                <a:lnTo>
                  <a:pt x="1000313" y="40913"/>
                </a:lnTo>
                <a:lnTo>
                  <a:pt x="950477" y="41589"/>
                </a:lnTo>
                <a:lnTo>
                  <a:pt x="900649" y="42383"/>
                </a:lnTo>
                <a:lnTo>
                  <a:pt x="850825" y="43305"/>
                </a:lnTo>
                <a:lnTo>
                  <a:pt x="801003" y="44365"/>
                </a:lnTo>
                <a:lnTo>
                  <a:pt x="751179" y="45571"/>
                </a:lnTo>
                <a:lnTo>
                  <a:pt x="701351" y="46934"/>
                </a:lnTo>
                <a:lnTo>
                  <a:pt x="651516" y="48463"/>
                </a:lnTo>
                <a:lnTo>
                  <a:pt x="601670" y="50168"/>
                </a:lnTo>
                <a:lnTo>
                  <a:pt x="551812" y="52058"/>
                </a:lnTo>
                <a:lnTo>
                  <a:pt x="501937" y="54142"/>
                </a:lnTo>
                <a:lnTo>
                  <a:pt x="452044" y="56431"/>
                </a:lnTo>
                <a:lnTo>
                  <a:pt x="402128" y="58933"/>
                </a:lnTo>
                <a:lnTo>
                  <a:pt x="352188" y="61658"/>
                </a:lnTo>
                <a:lnTo>
                  <a:pt x="302220" y="64617"/>
                </a:lnTo>
                <a:lnTo>
                  <a:pt x="252221" y="67818"/>
                </a:lnTo>
                <a:lnTo>
                  <a:pt x="237362" y="70103"/>
                </a:lnTo>
                <a:lnTo>
                  <a:pt x="229933" y="71246"/>
                </a:lnTo>
                <a:lnTo>
                  <a:pt x="183820" y="79783"/>
                </a:lnTo>
                <a:lnTo>
                  <a:pt x="167735" y="85760"/>
                </a:lnTo>
                <a:lnTo>
                  <a:pt x="156400" y="89820"/>
                </a:lnTo>
                <a:lnTo>
                  <a:pt x="144780" y="93737"/>
                </a:lnTo>
                <a:lnTo>
                  <a:pt x="132587" y="98297"/>
                </a:lnTo>
                <a:lnTo>
                  <a:pt x="118383" y="107870"/>
                </a:lnTo>
                <a:lnTo>
                  <a:pt x="96678" y="122300"/>
                </a:lnTo>
                <a:lnTo>
                  <a:pt x="60198" y="148589"/>
                </a:lnTo>
                <a:lnTo>
                  <a:pt x="21812" y="208978"/>
                </a:lnTo>
                <a:lnTo>
                  <a:pt x="0" y="277368"/>
                </a:lnTo>
                <a:lnTo>
                  <a:pt x="2238" y="297787"/>
                </a:lnTo>
                <a:lnTo>
                  <a:pt x="8143" y="342626"/>
                </a:lnTo>
                <a:lnTo>
                  <a:pt x="21145" y="383857"/>
                </a:lnTo>
                <a:lnTo>
                  <a:pt x="26027" y="394549"/>
                </a:lnTo>
                <a:lnTo>
                  <a:pt x="30480" y="405383"/>
                </a:lnTo>
                <a:lnTo>
                  <a:pt x="34521" y="454517"/>
                </a:lnTo>
                <a:lnTo>
                  <a:pt x="39953" y="503285"/>
                </a:lnTo>
                <a:lnTo>
                  <a:pt x="46335" y="551870"/>
                </a:lnTo>
                <a:lnTo>
                  <a:pt x="53230" y="600456"/>
                </a:lnTo>
                <a:lnTo>
                  <a:pt x="60198" y="649224"/>
                </a:lnTo>
                <a:lnTo>
                  <a:pt x="68580" y="691895"/>
                </a:lnTo>
                <a:lnTo>
                  <a:pt x="101345" y="748665"/>
                </a:lnTo>
                <a:lnTo>
                  <a:pt x="145542" y="798576"/>
                </a:lnTo>
                <a:lnTo>
                  <a:pt x="160615" y="818864"/>
                </a:lnTo>
                <a:lnTo>
                  <a:pt x="168401" y="838009"/>
                </a:lnTo>
                <a:lnTo>
                  <a:pt x="174474" y="856869"/>
                </a:lnTo>
                <a:lnTo>
                  <a:pt x="184404" y="876300"/>
                </a:lnTo>
                <a:lnTo>
                  <a:pt x="239363" y="927068"/>
                </a:lnTo>
                <a:lnTo>
                  <a:pt x="275379" y="956345"/>
                </a:lnTo>
                <a:lnTo>
                  <a:pt x="326993" y="985825"/>
                </a:lnTo>
                <a:lnTo>
                  <a:pt x="386048" y="1000946"/>
                </a:lnTo>
                <a:lnTo>
                  <a:pt x="415289" y="1007363"/>
                </a:lnTo>
                <a:lnTo>
                  <a:pt x="467191" y="1019521"/>
                </a:lnTo>
                <a:lnTo>
                  <a:pt x="519269" y="1029270"/>
                </a:lnTo>
                <a:lnTo>
                  <a:pt x="571528" y="1036912"/>
                </a:lnTo>
                <a:lnTo>
                  <a:pt x="623975" y="1042748"/>
                </a:lnTo>
                <a:lnTo>
                  <a:pt x="676617" y="1047078"/>
                </a:lnTo>
                <a:lnTo>
                  <a:pt x="729459" y="1050205"/>
                </a:lnTo>
                <a:lnTo>
                  <a:pt x="782509" y="1052428"/>
                </a:lnTo>
                <a:lnTo>
                  <a:pt x="835771" y="1054049"/>
                </a:lnTo>
                <a:lnTo>
                  <a:pt x="889254" y="1055370"/>
                </a:lnTo>
                <a:lnTo>
                  <a:pt x="939490" y="1054831"/>
                </a:lnTo>
                <a:lnTo>
                  <a:pt x="989726" y="1054328"/>
                </a:lnTo>
                <a:lnTo>
                  <a:pt x="1039962" y="1053860"/>
                </a:lnTo>
                <a:lnTo>
                  <a:pt x="1090198" y="1053423"/>
                </a:lnTo>
                <a:lnTo>
                  <a:pt x="1140435" y="1053018"/>
                </a:lnTo>
                <a:lnTo>
                  <a:pt x="1190671" y="1052640"/>
                </a:lnTo>
                <a:lnTo>
                  <a:pt x="1240907" y="1052289"/>
                </a:lnTo>
                <a:lnTo>
                  <a:pt x="1291143" y="1051963"/>
                </a:lnTo>
                <a:lnTo>
                  <a:pt x="1341380" y="1051660"/>
                </a:lnTo>
                <a:lnTo>
                  <a:pt x="1391616" y="1051377"/>
                </a:lnTo>
                <a:lnTo>
                  <a:pt x="1441852" y="1051113"/>
                </a:lnTo>
                <a:lnTo>
                  <a:pt x="1492088" y="1050866"/>
                </a:lnTo>
                <a:lnTo>
                  <a:pt x="1542325" y="1050634"/>
                </a:lnTo>
                <a:lnTo>
                  <a:pt x="1592561" y="1050415"/>
                </a:lnTo>
                <a:lnTo>
                  <a:pt x="1642797" y="1050208"/>
                </a:lnTo>
                <a:lnTo>
                  <a:pt x="1693033" y="1050009"/>
                </a:lnTo>
                <a:lnTo>
                  <a:pt x="1743270" y="1049818"/>
                </a:lnTo>
                <a:lnTo>
                  <a:pt x="1793506" y="1049632"/>
                </a:lnTo>
                <a:lnTo>
                  <a:pt x="1843742" y="1049450"/>
                </a:lnTo>
                <a:lnTo>
                  <a:pt x="1893978" y="1049269"/>
                </a:lnTo>
                <a:lnTo>
                  <a:pt x="1944215" y="1049087"/>
                </a:lnTo>
                <a:lnTo>
                  <a:pt x="1994451" y="1048904"/>
                </a:lnTo>
                <a:lnTo>
                  <a:pt x="2044687" y="1048716"/>
                </a:lnTo>
                <a:lnTo>
                  <a:pt x="2094923" y="1048522"/>
                </a:lnTo>
                <a:lnTo>
                  <a:pt x="2145160" y="1048320"/>
                </a:lnTo>
                <a:lnTo>
                  <a:pt x="2195396" y="1048108"/>
                </a:lnTo>
                <a:lnTo>
                  <a:pt x="2245632" y="1047884"/>
                </a:lnTo>
                <a:lnTo>
                  <a:pt x="2295868" y="1047646"/>
                </a:lnTo>
                <a:lnTo>
                  <a:pt x="2346105" y="1047392"/>
                </a:lnTo>
                <a:lnTo>
                  <a:pt x="2396341" y="1047121"/>
                </a:lnTo>
                <a:lnTo>
                  <a:pt x="2446577" y="1046829"/>
                </a:lnTo>
                <a:lnTo>
                  <a:pt x="2496813" y="1046517"/>
                </a:lnTo>
                <a:lnTo>
                  <a:pt x="2547050" y="1046181"/>
                </a:lnTo>
                <a:lnTo>
                  <a:pt x="2597286" y="1045819"/>
                </a:lnTo>
                <a:lnTo>
                  <a:pt x="2647522" y="1045430"/>
                </a:lnTo>
                <a:lnTo>
                  <a:pt x="2697758" y="1045012"/>
                </a:lnTo>
                <a:lnTo>
                  <a:pt x="2747995" y="1044563"/>
                </a:lnTo>
                <a:lnTo>
                  <a:pt x="2798231" y="1044081"/>
                </a:lnTo>
                <a:lnTo>
                  <a:pt x="2848467" y="1043563"/>
                </a:lnTo>
                <a:lnTo>
                  <a:pt x="2898703" y="1043009"/>
                </a:lnTo>
                <a:lnTo>
                  <a:pt x="2948940" y="1042415"/>
                </a:lnTo>
                <a:lnTo>
                  <a:pt x="3004482" y="1039320"/>
                </a:lnTo>
                <a:lnTo>
                  <a:pt x="3060096" y="1037082"/>
                </a:lnTo>
                <a:lnTo>
                  <a:pt x="3115567" y="1034272"/>
                </a:lnTo>
                <a:lnTo>
                  <a:pt x="3170682" y="1029461"/>
                </a:lnTo>
                <a:lnTo>
                  <a:pt x="3226343" y="1021603"/>
                </a:lnTo>
                <a:lnTo>
                  <a:pt x="3281648" y="1012888"/>
                </a:lnTo>
                <a:lnTo>
                  <a:pt x="3337095" y="1005030"/>
                </a:lnTo>
                <a:lnTo>
                  <a:pt x="3393186" y="999744"/>
                </a:lnTo>
                <a:lnTo>
                  <a:pt x="3415950" y="991826"/>
                </a:lnTo>
                <a:lnTo>
                  <a:pt x="3424428" y="990123"/>
                </a:lnTo>
                <a:lnTo>
                  <a:pt x="3478529" y="986789"/>
                </a:lnTo>
                <a:lnTo>
                  <a:pt x="3511426" y="978860"/>
                </a:lnTo>
                <a:lnTo>
                  <a:pt x="3529584" y="973835"/>
                </a:lnTo>
                <a:lnTo>
                  <a:pt x="3550324" y="970061"/>
                </a:lnTo>
                <a:lnTo>
                  <a:pt x="3575494" y="967644"/>
                </a:lnTo>
                <a:lnTo>
                  <a:pt x="3599235" y="966227"/>
                </a:lnTo>
                <a:lnTo>
                  <a:pt x="3615690" y="965453"/>
                </a:lnTo>
                <a:lnTo>
                  <a:pt x="3628215" y="961620"/>
                </a:lnTo>
                <a:lnTo>
                  <a:pt x="3667553" y="947666"/>
                </a:lnTo>
                <a:lnTo>
                  <a:pt x="3703105" y="925246"/>
                </a:lnTo>
                <a:lnTo>
                  <a:pt x="3722560" y="910304"/>
                </a:lnTo>
                <a:lnTo>
                  <a:pt x="3742872" y="897219"/>
                </a:lnTo>
                <a:lnTo>
                  <a:pt x="3765041" y="888491"/>
                </a:lnTo>
                <a:lnTo>
                  <a:pt x="3803284" y="869001"/>
                </a:lnTo>
                <a:lnTo>
                  <a:pt x="3846957" y="856011"/>
                </a:lnTo>
                <a:lnTo>
                  <a:pt x="3892343" y="847451"/>
                </a:lnTo>
                <a:lnTo>
                  <a:pt x="3935729" y="841247"/>
                </a:lnTo>
                <a:lnTo>
                  <a:pt x="3981461" y="828936"/>
                </a:lnTo>
                <a:lnTo>
                  <a:pt x="4027836" y="818769"/>
                </a:lnTo>
                <a:lnTo>
                  <a:pt x="4074068" y="808029"/>
                </a:lnTo>
                <a:lnTo>
                  <a:pt x="4119372" y="794003"/>
                </a:lnTo>
                <a:lnTo>
                  <a:pt x="4136374" y="782085"/>
                </a:lnTo>
                <a:lnTo>
                  <a:pt x="4148518" y="774668"/>
                </a:lnTo>
                <a:lnTo>
                  <a:pt x="4160948" y="769679"/>
                </a:lnTo>
                <a:lnTo>
                  <a:pt x="4178808" y="765047"/>
                </a:lnTo>
                <a:lnTo>
                  <a:pt x="4201001" y="751058"/>
                </a:lnTo>
                <a:lnTo>
                  <a:pt x="4223766" y="738282"/>
                </a:lnTo>
                <a:lnTo>
                  <a:pt x="4246530" y="725935"/>
                </a:lnTo>
                <a:lnTo>
                  <a:pt x="4268724" y="713232"/>
                </a:lnTo>
                <a:lnTo>
                  <a:pt x="4287012" y="701325"/>
                </a:lnTo>
                <a:lnTo>
                  <a:pt x="4292155" y="696849"/>
                </a:lnTo>
                <a:lnTo>
                  <a:pt x="4295298" y="695229"/>
                </a:lnTo>
                <a:lnTo>
                  <a:pt x="4307586" y="691895"/>
                </a:lnTo>
                <a:lnTo>
                  <a:pt x="4323028" y="666154"/>
                </a:lnTo>
                <a:lnTo>
                  <a:pt x="4333398" y="638556"/>
                </a:lnTo>
                <a:lnTo>
                  <a:pt x="4341340" y="609814"/>
                </a:lnTo>
                <a:lnTo>
                  <a:pt x="4349496" y="580644"/>
                </a:lnTo>
                <a:lnTo>
                  <a:pt x="4355925" y="556188"/>
                </a:lnTo>
                <a:lnTo>
                  <a:pt x="4355211" y="550735"/>
                </a:lnTo>
                <a:lnTo>
                  <a:pt x="4355068" y="549568"/>
                </a:lnTo>
                <a:lnTo>
                  <a:pt x="4363212" y="537971"/>
                </a:lnTo>
                <a:lnTo>
                  <a:pt x="4370712" y="490858"/>
                </a:lnTo>
                <a:lnTo>
                  <a:pt x="4368355" y="440531"/>
                </a:lnTo>
                <a:lnTo>
                  <a:pt x="4359997" y="389774"/>
                </a:lnTo>
                <a:lnTo>
                  <a:pt x="4349496" y="341375"/>
                </a:lnTo>
                <a:lnTo>
                  <a:pt x="4347733" y="322314"/>
                </a:lnTo>
                <a:lnTo>
                  <a:pt x="4345686" y="305466"/>
                </a:lnTo>
                <a:lnTo>
                  <a:pt x="4341352" y="289619"/>
                </a:lnTo>
                <a:lnTo>
                  <a:pt x="4332732" y="273557"/>
                </a:lnTo>
                <a:lnTo>
                  <a:pt x="4327862" y="255103"/>
                </a:lnTo>
                <a:lnTo>
                  <a:pt x="4325778" y="247078"/>
                </a:lnTo>
                <a:lnTo>
                  <a:pt x="4322980" y="241625"/>
                </a:lnTo>
                <a:lnTo>
                  <a:pt x="4315968" y="230885"/>
                </a:lnTo>
                <a:lnTo>
                  <a:pt x="4306312" y="203120"/>
                </a:lnTo>
                <a:lnTo>
                  <a:pt x="4295870" y="182498"/>
                </a:lnTo>
                <a:lnTo>
                  <a:pt x="4281570" y="163591"/>
                </a:lnTo>
                <a:lnTo>
                  <a:pt x="4260342" y="140969"/>
                </a:lnTo>
                <a:lnTo>
                  <a:pt x="4249697" y="129492"/>
                </a:lnTo>
                <a:lnTo>
                  <a:pt x="4245483" y="124586"/>
                </a:lnTo>
                <a:lnTo>
                  <a:pt x="4241268" y="122539"/>
                </a:lnTo>
                <a:lnTo>
                  <a:pt x="4230624" y="119633"/>
                </a:lnTo>
                <a:lnTo>
                  <a:pt x="4194361" y="94410"/>
                </a:lnTo>
                <a:lnTo>
                  <a:pt x="4148045" y="77103"/>
                </a:lnTo>
                <a:lnTo>
                  <a:pt x="4096226" y="66103"/>
                </a:lnTo>
                <a:lnTo>
                  <a:pt x="4043454" y="59802"/>
                </a:lnTo>
                <a:lnTo>
                  <a:pt x="3994280" y="56592"/>
                </a:lnTo>
                <a:lnTo>
                  <a:pt x="3953255" y="54863"/>
                </a:lnTo>
                <a:lnTo>
                  <a:pt x="3901365" y="55802"/>
                </a:lnTo>
                <a:lnTo>
                  <a:pt x="3849503" y="56490"/>
                </a:lnTo>
                <a:lnTo>
                  <a:pt x="3797664" y="56960"/>
                </a:lnTo>
                <a:lnTo>
                  <a:pt x="3745846" y="57246"/>
                </a:lnTo>
                <a:lnTo>
                  <a:pt x="3694045" y="57381"/>
                </a:lnTo>
                <a:lnTo>
                  <a:pt x="3642257" y="57398"/>
                </a:lnTo>
                <a:lnTo>
                  <a:pt x="3590478" y="57332"/>
                </a:lnTo>
                <a:lnTo>
                  <a:pt x="3538705" y="57216"/>
                </a:lnTo>
                <a:lnTo>
                  <a:pt x="3486934" y="57083"/>
                </a:lnTo>
                <a:lnTo>
                  <a:pt x="3435161" y="56967"/>
                </a:lnTo>
                <a:lnTo>
                  <a:pt x="3383382" y="56901"/>
                </a:lnTo>
                <a:lnTo>
                  <a:pt x="3331594" y="56918"/>
                </a:lnTo>
                <a:lnTo>
                  <a:pt x="3279793" y="57053"/>
                </a:lnTo>
                <a:lnTo>
                  <a:pt x="3227975" y="57339"/>
                </a:lnTo>
                <a:lnTo>
                  <a:pt x="3176136" y="57809"/>
                </a:lnTo>
                <a:lnTo>
                  <a:pt x="3124274" y="58497"/>
                </a:lnTo>
                <a:lnTo>
                  <a:pt x="3072384" y="59435"/>
                </a:lnTo>
                <a:lnTo>
                  <a:pt x="3043346" y="62655"/>
                </a:lnTo>
                <a:lnTo>
                  <a:pt x="3019523" y="65281"/>
                </a:lnTo>
                <a:lnTo>
                  <a:pt x="2971704" y="70082"/>
                </a:lnTo>
                <a:lnTo>
                  <a:pt x="2943307" y="71284"/>
                </a:lnTo>
                <a:lnTo>
                  <a:pt x="2934591" y="71112"/>
                </a:lnTo>
                <a:lnTo>
                  <a:pt x="2924976" y="70734"/>
                </a:lnTo>
                <a:lnTo>
                  <a:pt x="2913697" y="70199"/>
                </a:lnTo>
                <a:lnTo>
                  <a:pt x="2899991" y="69555"/>
                </a:lnTo>
                <a:lnTo>
                  <a:pt x="2836662" y="67457"/>
                </a:lnTo>
                <a:lnTo>
                  <a:pt x="2768293" y="66405"/>
                </a:lnTo>
                <a:lnTo>
                  <a:pt x="2723970" y="66129"/>
                </a:lnTo>
                <a:lnTo>
                  <a:pt x="2671870" y="66083"/>
                </a:lnTo>
                <a:lnTo>
                  <a:pt x="2611228" y="66317"/>
                </a:lnTo>
                <a:lnTo>
                  <a:pt x="2541279" y="66879"/>
                </a:lnTo>
                <a:lnTo>
                  <a:pt x="2461260" y="67818"/>
                </a:lnTo>
                <a:lnTo>
                  <a:pt x="2410979" y="71508"/>
                </a:lnTo>
                <a:lnTo>
                  <a:pt x="2360771" y="79628"/>
                </a:lnTo>
                <a:lnTo>
                  <a:pt x="2310705" y="89463"/>
                </a:lnTo>
                <a:lnTo>
                  <a:pt x="2260854" y="98297"/>
                </a:lnTo>
                <a:lnTo>
                  <a:pt x="2210842" y="97316"/>
                </a:lnTo>
                <a:lnTo>
                  <a:pt x="2161964" y="96481"/>
                </a:lnTo>
                <a:lnTo>
                  <a:pt x="2113708" y="94841"/>
                </a:lnTo>
                <a:lnTo>
                  <a:pt x="2065562" y="91446"/>
                </a:lnTo>
                <a:lnTo>
                  <a:pt x="2017014" y="85343"/>
                </a:lnTo>
                <a:lnTo>
                  <a:pt x="1998333" y="80105"/>
                </a:lnTo>
                <a:lnTo>
                  <a:pt x="1977294" y="76009"/>
                </a:lnTo>
                <a:lnTo>
                  <a:pt x="1960114" y="73342"/>
                </a:lnTo>
                <a:lnTo>
                  <a:pt x="1953005" y="72389"/>
                </a:lnTo>
                <a:lnTo>
                  <a:pt x="1935646" y="67829"/>
                </a:lnTo>
                <a:lnTo>
                  <a:pt x="1884426" y="54863"/>
                </a:lnTo>
                <a:lnTo>
                  <a:pt x="1849088" y="38290"/>
                </a:lnTo>
                <a:lnTo>
                  <a:pt x="1831169" y="30646"/>
                </a:lnTo>
                <a:lnTo>
                  <a:pt x="1812036" y="25145"/>
                </a:lnTo>
                <a:lnTo>
                  <a:pt x="1805856" y="20704"/>
                </a:lnTo>
                <a:lnTo>
                  <a:pt x="1799748" y="15906"/>
                </a:lnTo>
                <a:lnTo>
                  <a:pt x="1793497" y="11537"/>
                </a:lnTo>
                <a:lnTo>
                  <a:pt x="1786889" y="8381"/>
                </a:lnTo>
                <a:lnTo>
                  <a:pt x="1771650" y="3047"/>
                </a:lnTo>
                <a:lnTo>
                  <a:pt x="1773174" y="8381"/>
                </a:lnTo>
                <a:lnTo>
                  <a:pt x="1773174" y="0"/>
                </a:lnTo>
              </a:path>
            </a:pathLst>
          </a:custGeom>
          <a:ln w="28575">
            <a:solidFill>
              <a:srgbClr val="FF0000"/>
            </a:solidFill>
          </a:ln>
        </p:spPr>
        <p:txBody>
          <a:bodyPr wrap="square" lIns="0" tIns="0" rIns="0" bIns="0" rtlCol="0"/>
          <a:lstStyle/>
          <a:p/>
        </p:txBody>
      </p:sp>
      <p:sp>
        <p:nvSpPr>
          <p:cNvPr id="16" name="object 1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 name="object 17"/>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21</a:t>
            </a:r>
            <a:endParaRPr sz="450">
              <a:latin typeface="Tahoma"/>
              <a:cs typeface="Tahoma"/>
            </a:endParaRPr>
          </a:p>
        </p:txBody>
      </p:sp>
      <p:graphicFrame>
        <p:nvGraphicFramePr>
          <p:cNvPr id="4" name="object 4"/>
          <p:cNvGraphicFramePr>
            <a:graphicFrameLocks noGrp="1"/>
          </p:cNvGraphicFramePr>
          <p:nvPr/>
        </p:nvGraphicFramePr>
        <p:xfrm>
          <a:off x="1669256" y="3580352"/>
          <a:ext cx="1868170" cy="471805"/>
        </p:xfrm>
        <a:graphic>
          <a:graphicData uri="http://schemas.openxmlformats.org/drawingml/2006/table">
            <a:tbl>
              <a:tblPr firstRow="1" bandRow="1">
                <a:tableStyleId>{2D5ABB26-0587-4C30-8999-92F81FD0307C}</a:tableStyleId>
              </a:tblPr>
              <a:tblGrid>
                <a:gridCol w="307975"/>
                <a:gridCol w="307340"/>
                <a:gridCol w="307975"/>
                <a:gridCol w="308609"/>
                <a:gridCol w="307340"/>
                <a:gridCol w="307974"/>
              </a:tblGrid>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gn="ctr">
                        <a:lnSpc>
                          <a:spcPct val="100000"/>
                        </a:lnSpc>
                        <a:spcBef>
                          <a:spcPts val="155"/>
                        </a:spcBef>
                      </a:pPr>
                      <a:r>
                        <a:rPr dirty="0" sz="700" spc="-5">
                          <a:latin typeface="Arial"/>
                          <a:cs typeface="Arial"/>
                        </a:rPr>
                        <a:t>R</a:t>
                      </a:r>
                      <a:r>
                        <a:rPr dirty="0" baseline="-24691" sz="675" spc="-7">
                          <a:latin typeface="Arial"/>
                          <a:cs typeface="Arial"/>
                        </a:rPr>
                        <a:t>0</a:t>
                      </a:r>
                      <a:endParaRPr baseline="-24691" sz="675">
                        <a:latin typeface="Arial"/>
                        <a:cs typeface="Arial"/>
                      </a:endParaRPr>
                    </a:p>
                  </a:txBody>
                  <a:tcPr marL="0" marR="0" marB="0" marT="1968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F01"/>
                    </a:solidFill>
                  </a:tcPr>
                </a:tc>
              </a:tr>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gn="ctr">
                        <a:lnSpc>
                          <a:spcPct val="100000"/>
                        </a:lnSpc>
                        <a:spcBef>
                          <a:spcPts val="155"/>
                        </a:spcBef>
                      </a:pPr>
                      <a:r>
                        <a:rPr dirty="0" sz="700">
                          <a:latin typeface="Arial"/>
                          <a:cs typeface="Arial"/>
                        </a:rPr>
                        <a:t>H</a:t>
                      </a:r>
                      <a:endParaRPr sz="700">
                        <a:latin typeface="Arial"/>
                        <a:cs typeface="Arial"/>
                      </a:endParaRPr>
                    </a:p>
                  </a:txBody>
                  <a:tcPr marL="0" marR="0" marB="0" marT="196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F01"/>
                    </a:solidFill>
                  </a:tcPr>
                </a:tc>
              </a:tr>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F01"/>
                    </a:solidFill>
                  </a:tcPr>
                </a:tc>
              </a:tr>
            </a:tbl>
          </a:graphicData>
        </a:graphic>
      </p:graphicFrame>
      <p:graphicFrame>
        <p:nvGraphicFramePr>
          <p:cNvPr id="5" name="object 5"/>
          <p:cNvGraphicFramePr>
            <a:graphicFrameLocks noGrp="1"/>
          </p:cNvGraphicFramePr>
          <p:nvPr/>
        </p:nvGraphicFramePr>
        <p:xfrm>
          <a:off x="4301204" y="3580352"/>
          <a:ext cx="1122045" cy="499745"/>
        </p:xfrm>
        <a:graphic>
          <a:graphicData uri="http://schemas.openxmlformats.org/drawingml/2006/table">
            <a:tbl>
              <a:tblPr firstRow="1" bandRow="1">
                <a:tableStyleId>{2D5ABB26-0587-4C30-8999-92F81FD0307C}</a:tableStyleId>
              </a:tblPr>
              <a:tblGrid>
                <a:gridCol w="366395"/>
                <a:gridCol w="367030"/>
                <a:gridCol w="366394"/>
              </a:tblGrid>
              <a:tr h="151637">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CFF"/>
                    </a:solidFill>
                  </a:tcPr>
                </a:tc>
              </a:tr>
              <a:tr h="182879">
                <a:tc>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65"/>
                        </a:spcBef>
                      </a:pPr>
                      <a:r>
                        <a:rPr dirty="0" sz="900">
                          <a:latin typeface="Symbol"/>
                          <a:cs typeface="Symbol"/>
                        </a:rPr>
                        <a:t></a:t>
                      </a:r>
                      <a:endParaRPr sz="900">
                        <a:latin typeface="Symbol"/>
                        <a:cs typeface="Symbo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nSpc>
                          <a:spcPct val="100000"/>
                        </a:lnSpc>
                      </a:pPr>
                      <a:endParaRPr sz="10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CFF"/>
                    </a:solidFill>
                  </a:tcPr>
                </a:tc>
              </a:tr>
              <a:tr h="150875">
                <a:tc>
                  <a:txBody>
                    <a:bodyPr/>
                    <a:lstStyle/>
                    <a:p>
                      <a:pPr algn="ctr" marL="635">
                        <a:lnSpc>
                          <a:spcPct val="100000"/>
                        </a:lnSpc>
                        <a:spcBef>
                          <a:spcPts val="150"/>
                        </a:spcBef>
                      </a:pPr>
                      <a:r>
                        <a:rPr dirty="0" sz="700">
                          <a:latin typeface="Arial"/>
                          <a:cs typeface="Arial"/>
                        </a:rPr>
                        <a:t>H</a:t>
                      </a:r>
                      <a:endParaRPr sz="7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CFF"/>
                    </a:solidFill>
                  </a:tcPr>
                </a:tc>
              </a:tr>
            </a:tbl>
          </a:graphicData>
        </a:graphic>
      </p:graphicFrame>
      <p:sp>
        <p:nvSpPr>
          <p:cNvPr id="6" name="object 6"/>
          <p:cNvSpPr txBox="1"/>
          <p:nvPr/>
        </p:nvSpPr>
        <p:spPr>
          <a:xfrm>
            <a:off x="1645913" y="1190032"/>
            <a:ext cx="4284345" cy="1943100"/>
          </a:xfrm>
          <a:prstGeom prst="rect">
            <a:avLst/>
          </a:prstGeom>
        </p:spPr>
        <p:txBody>
          <a:bodyPr wrap="square" lIns="0" tIns="81280" rIns="0" bIns="0" rtlCol="0" vert="horz">
            <a:spAutoFit/>
          </a:bodyPr>
          <a:lstStyle/>
          <a:p>
            <a:pPr algn="ctr" marL="195580">
              <a:lnSpc>
                <a:spcPct val="100000"/>
              </a:lnSpc>
              <a:spcBef>
                <a:spcPts val="640"/>
              </a:spcBef>
            </a:pPr>
            <a:r>
              <a:rPr dirty="0" sz="2000" spc="-5">
                <a:solidFill>
                  <a:srgbClr val="006500"/>
                </a:solidFill>
                <a:latin typeface="Arial"/>
                <a:cs typeface="Arial"/>
              </a:rPr>
              <a:t>Hidden State</a:t>
            </a:r>
            <a:endParaRPr sz="2000">
              <a:latin typeface="Arial"/>
              <a:cs typeface="Arial"/>
            </a:endParaRPr>
          </a:p>
          <a:p>
            <a:pPr marL="209550" marR="222885" indent="-209550">
              <a:lnSpc>
                <a:spcPct val="100000"/>
              </a:lnSpc>
              <a:spcBef>
                <a:spcPts val="380"/>
              </a:spcBef>
              <a:buChar char="•"/>
              <a:tabLst>
                <a:tab pos="209550" algn="l"/>
              </a:tabLst>
            </a:pPr>
            <a:r>
              <a:rPr dirty="0" sz="1400" spc="-5">
                <a:latin typeface="Arial"/>
                <a:cs typeface="Arial"/>
              </a:rPr>
              <a:t>The previous example tried to estimate </a:t>
            </a:r>
            <a:r>
              <a:rPr dirty="0" sz="1400" spc="-5" i="1">
                <a:latin typeface="Arial"/>
                <a:cs typeface="Arial"/>
              </a:rPr>
              <a:t>P(q</a:t>
            </a:r>
            <a:r>
              <a:rPr dirty="0" baseline="-20467" sz="1425" spc="-7" i="1">
                <a:latin typeface="Arial"/>
                <a:cs typeface="Arial"/>
              </a:rPr>
              <a:t>t </a:t>
            </a:r>
            <a:r>
              <a:rPr dirty="0" sz="1400" spc="-5" i="1">
                <a:latin typeface="Arial"/>
                <a:cs typeface="Arial"/>
              </a:rPr>
              <a:t>=</a:t>
            </a:r>
            <a:r>
              <a:rPr dirty="0" sz="1400" spc="-40" i="1">
                <a:latin typeface="Arial"/>
                <a:cs typeface="Arial"/>
              </a:rPr>
              <a:t> </a:t>
            </a:r>
            <a:r>
              <a:rPr dirty="0" sz="1400" spc="-5" i="1">
                <a:latin typeface="Arial"/>
                <a:cs typeface="Arial"/>
              </a:rPr>
              <a:t>s</a:t>
            </a:r>
            <a:r>
              <a:rPr dirty="0" baseline="-20467" sz="1425" spc="-7" i="1">
                <a:latin typeface="Arial"/>
                <a:cs typeface="Arial"/>
              </a:rPr>
              <a:t>i</a:t>
            </a:r>
            <a:r>
              <a:rPr dirty="0" sz="1400" spc="-5" i="1">
                <a:latin typeface="Arial"/>
                <a:cs typeface="Arial"/>
              </a:rPr>
              <a:t>)</a:t>
            </a:r>
            <a:endParaRPr sz="1400">
              <a:latin typeface="Arial"/>
              <a:cs typeface="Arial"/>
            </a:endParaRPr>
          </a:p>
          <a:p>
            <a:pPr algn="ctr" marR="243204">
              <a:lnSpc>
                <a:spcPct val="100000"/>
              </a:lnSpc>
              <a:spcBef>
                <a:spcPts val="5"/>
              </a:spcBef>
            </a:pPr>
            <a:r>
              <a:rPr dirty="0" sz="1400" spc="-5">
                <a:latin typeface="Arial"/>
                <a:cs typeface="Arial"/>
              </a:rPr>
              <a:t>unconditionally (using no observed</a:t>
            </a:r>
            <a:r>
              <a:rPr dirty="0" sz="1400" spc="45">
                <a:latin typeface="Arial"/>
                <a:cs typeface="Arial"/>
              </a:rPr>
              <a:t> </a:t>
            </a:r>
            <a:r>
              <a:rPr dirty="0" sz="1400" spc="-5">
                <a:latin typeface="Arial"/>
                <a:cs typeface="Arial"/>
              </a:rPr>
              <a:t>evidence).</a:t>
            </a:r>
            <a:endParaRPr sz="1400">
              <a:latin typeface="Arial"/>
              <a:cs typeface="Arial"/>
            </a:endParaRPr>
          </a:p>
          <a:p>
            <a:pPr marL="209550" marR="38735" indent="-171450">
              <a:lnSpc>
                <a:spcPct val="100000"/>
              </a:lnSpc>
              <a:spcBef>
                <a:spcPts val="840"/>
              </a:spcBef>
              <a:buChar char="•"/>
              <a:tabLst>
                <a:tab pos="209550" algn="l"/>
              </a:tabLst>
            </a:pPr>
            <a:r>
              <a:rPr dirty="0" sz="1400" spc="-5">
                <a:latin typeface="Arial"/>
                <a:cs typeface="Arial"/>
              </a:rPr>
              <a:t>Suppose we can observe something that’s affected  by the true</a:t>
            </a:r>
            <a:r>
              <a:rPr dirty="0" sz="1400" spc="5">
                <a:latin typeface="Arial"/>
                <a:cs typeface="Arial"/>
              </a:rPr>
              <a:t> </a:t>
            </a:r>
            <a:r>
              <a:rPr dirty="0" sz="1400" spc="-5">
                <a:latin typeface="Arial"/>
                <a:cs typeface="Arial"/>
              </a:rPr>
              <a:t>state.</a:t>
            </a:r>
            <a:endParaRPr sz="1400">
              <a:latin typeface="Arial"/>
              <a:cs typeface="Arial"/>
            </a:endParaRPr>
          </a:p>
          <a:p>
            <a:pPr marL="209550" marR="30480" indent="-172085">
              <a:lnSpc>
                <a:spcPct val="100000"/>
              </a:lnSpc>
              <a:spcBef>
                <a:spcPts val="850"/>
              </a:spcBef>
              <a:buChar char="•"/>
              <a:tabLst>
                <a:tab pos="209550" algn="l"/>
              </a:tabLst>
            </a:pPr>
            <a:r>
              <a:rPr dirty="0" sz="1400" spc="-5">
                <a:latin typeface="Arial"/>
                <a:cs typeface="Arial"/>
              </a:rPr>
              <a:t>Example:</a:t>
            </a:r>
            <a:r>
              <a:rPr dirty="0" sz="1400" spc="-5">
                <a:solidFill>
                  <a:srgbClr val="FF0000"/>
                </a:solidFill>
                <a:latin typeface="Arial"/>
                <a:cs typeface="Arial"/>
              </a:rPr>
              <a:t> </a:t>
            </a:r>
            <a:r>
              <a:rPr dirty="0" u="sng" sz="1400" spc="-5">
                <a:solidFill>
                  <a:srgbClr val="FF0000"/>
                </a:solidFill>
                <a:uFill>
                  <a:solidFill>
                    <a:srgbClr val="FF0000"/>
                  </a:solidFill>
                </a:uFill>
                <a:latin typeface="Arial"/>
                <a:cs typeface="Arial"/>
              </a:rPr>
              <a:t>Proximity sensors.</a:t>
            </a:r>
            <a:r>
              <a:rPr dirty="0" sz="1400" spc="-5">
                <a:solidFill>
                  <a:srgbClr val="FF0000"/>
                </a:solidFill>
                <a:latin typeface="Arial"/>
                <a:cs typeface="Arial"/>
              </a:rPr>
              <a:t> </a:t>
            </a:r>
            <a:r>
              <a:rPr dirty="0" sz="1400" spc="-5">
                <a:latin typeface="Arial"/>
                <a:cs typeface="Arial"/>
              </a:rPr>
              <a:t>(tell us the contents of  the 8 adjacent</a:t>
            </a:r>
            <a:r>
              <a:rPr dirty="0" sz="1400" spc="5">
                <a:latin typeface="Arial"/>
                <a:cs typeface="Arial"/>
              </a:rPr>
              <a:t> </a:t>
            </a:r>
            <a:r>
              <a:rPr dirty="0" sz="1400" spc="-5">
                <a:latin typeface="Arial"/>
                <a:cs typeface="Arial"/>
              </a:rPr>
              <a:t>squares)</a:t>
            </a:r>
            <a:endParaRPr sz="1400">
              <a:latin typeface="Arial"/>
              <a:cs typeface="Arial"/>
            </a:endParaRPr>
          </a:p>
        </p:txBody>
      </p:sp>
      <p:sp>
        <p:nvSpPr>
          <p:cNvPr id="7" name="object 7"/>
          <p:cNvSpPr/>
          <p:nvPr/>
        </p:nvSpPr>
        <p:spPr>
          <a:xfrm>
            <a:off x="3771138" y="3947159"/>
            <a:ext cx="342900" cy="38100"/>
          </a:xfrm>
          <a:custGeom>
            <a:avLst/>
            <a:gdLst/>
            <a:ahLst/>
            <a:cxnLst/>
            <a:rect l="l" t="t" r="r" b="b"/>
            <a:pathLst>
              <a:path w="342900" h="38100">
                <a:moveTo>
                  <a:pt x="304800" y="0"/>
                </a:moveTo>
                <a:lnTo>
                  <a:pt x="304800" y="38100"/>
                </a:lnTo>
                <a:lnTo>
                  <a:pt x="336803" y="22098"/>
                </a:lnTo>
                <a:lnTo>
                  <a:pt x="310896" y="22098"/>
                </a:lnTo>
                <a:lnTo>
                  <a:pt x="310896" y="16001"/>
                </a:lnTo>
                <a:lnTo>
                  <a:pt x="336803" y="16001"/>
                </a:lnTo>
                <a:lnTo>
                  <a:pt x="304800" y="0"/>
                </a:lnTo>
                <a:close/>
              </a:path>
              <a:path w="342900" h="38100">
                <a:moveTo>
                  <a:pt x="304800" y="16001"/>
                </a:moveTo>
                <a:lnTo>
                  <a:pt x="0" y="16001"/>
                </a:lnTo>
                <a:lnTo>
                  <a:pt x="0" y="22098"/>
                </a:lnTo>
                <a:lnTo>
                  <a:pt x="304800" y="22098"/>
                </a:lnTo>
                <a:lnTo>
                  <a:pt x="304800" y="16001"/>
                </a:lnTo>
                <a:close/>
              </a:path>
              <a:path w="342900" h="38100">
                <a:moveTo>
                  <a:pt x="336803" y="16001"/>
                </a:moveTo>
                <a:lnTo>
                  <a:pt x="310896" y="16001"/>
                </a:lnTo>
                <a:lnTo>
                  <a:pt x="310896" y="22098"/>
                </a:lnTo>
                <a:lnTo>
                  <a:pt x="336803" y="22098"/>
                </a:lnTo>
                <a:lnTo>
                  <a:pt x="342900" y="19050"/>
                </a:lnTo>
                <a:lnTo>
                  <a:pt x="336803" y="16001"/>
                </a:lnTo>
                <a:close/>
              </a:path>
            </a:pathLst>
          </a:custGeom>
          <a:solidFill>
            <a:srgbClr val="000000"/>
          </a:solidFill>
        </p:spPr>
        <p:txBody>
          <a:bodyPr wrap="square" lIns="0" tIns="0" rIns="0" bIns="0" rtlCol="0"/>
          <a:lstStyle/>
          <a:p/>
        </p:txBody>
      </p:sp>
      <p:sp>
        <p:nvSpPr>
          <p:cNvPr id="8" name="object 8"/>
          <p:cNvSpPr/>
          <p:nvPr/>
        </p:nvSpPr>
        <p:spPr>
          <a:xfrm>
            <a:off x="5371338" y="3794759"/>
            <a:ext cx="193040" cy="38100"/>
          </a:xfrm>
          <a:custGeom>
            <a:avLst/>
            <a:gdLst/>
            <a:ahLst/>
            <a:cxnLst/>
            <a:rect l="l" t="t" r="r" b="b"/>
            <a:pathLst>
              <a:path w="193039" h="38100">
                <a:moveTo>
                  <a:pt x="38100" y="0"/>
                </a:moveTo>
                <a:lnTo>
                  <a:pt x="0" y="19050"/>
                </a:lnTo>
                <a:lnTo>
                  <a:pt x="38100" y="38100"/>
                </a:lnTo>
                <a:lnTo>
                  <a:pt x="38100" y="21336"/>
                </a:lnTo>
                <a:lnTo>
                  <a:pt x="32003" y="21336"/>
                </a:lnTo>
                <a:lnTo>
                  <a:pt x="29717" y="20574"/>
                </a:lnTo>
                <a:lnTo>
                  <a:pt x="28956" y="19050"/>
                </a:lnTo>
                <a:lnTo>
                  <a:pt x="29717" y="17525"/>
                </a:lnTo>
                <a:lnTo>
                  <a:pt x="32003" y="16763"/>
                </a:lnTo>
                <a:lnTo>
                  <a:pt x="38100" y="16763"/>
                </a:lnTo>
                <a:lnTo>
                  <a:pt x="38100" y="0"/>
                </a:lnTo>
                <a:close/>
              </a:path>
              <a:path w="193039" h="38100">
                <a:moveTo>
                  <a:pt x="38100" y="16763"/>
                </a:moveTo>
                <a:lnTo>
                  <a:pt x="32003" y="16763"/>
                </a:lnTo>
                <a:lnTo>
                  <a:pt x="29717" y="17525"/>
                </a:lnTo>
                <a:lnTo>
                  <a:pt x="28956" y="19050"/>
                </a:lnTo>
                <a:lnTo>
                  <a:pt x="29717" y="20574"/>
                </a:lnTo>
                <a:lnTo>
                  <a:pt x="32003" y="21336"/>
                </a:lnTo>
                <a:lnTo>
                  <a:pt x="38100" y="21336"/>
                </a:lnTo>
                <a:lnTo>
                  <a:pt x="38100" y="16763"/>
                </a:lnTo>
                <a:close/>
              </a:path>
              <a:path w="193039" h="38100">
                <a:moveTo>
                  <a:pt x="190500" y="16763"/>
                </a:moveTo>
                <a:lnTo>
                  <a:pt x="38100" y="16763"/>
                </a:lnTo>
                <a:lnTo>
                  <a:pt x="38100" y="21336"/>
                </a:lnTo>
                <a:lnTo>
                  <a:pt x="190500" y="21336"/>
                </a:lnTo>
                <a:lnTo>
                  <a:pt x="192024" y="20574"/>
                </a:lnTo>
                <a:lnTo>
                  <a:pt x="192786" y="19050"/>
                </a:lnTo>
                <a:lnTo>
                  <a:pt x="192024" y="17525"/>
                </a:lnTo>
                <a:lnTo>
                  <a:pt x="190500" y="16763"/>
                </a:lnTo>
                <a:close/>
              </a:path>
            </a:pathLst>
          </a:custGeom>
          <a:solidFill>
            <a:srgbClr val="000000"/>
          </a:solidFill>
        </p:spPr>
        <p:txBody>
          <a:bodyPr wrap="square" lIns="0" tIns="0" rIns="0" bIns="0" rtlCol="0"/>
          <a:lstStyle/>
          <a:p/>
        </p:txBody>
      </p:sp>
      <p:sp>
        <p:nvSpPr>
          <p:cNvPr id="9" name="object 9"/>
          <p:cNvSpPr txBox="1"/>
          <p:nvPr/>
        </p:nvSpPr>
        <p:spPr>
          <a:xfrm>
            <a:off x="5632958" y="3670045"/>
            <a:ext cx="386715" cy="391160"/>
          </a:xfrm>
          <a:prstGeom prst="rect">
            <a:avLst/>
          </a:prstGeom>
        </p:spPr>
        <p:txBody>
          <a:bodyPr wrap="square" lIns="0" tIns="12065" rIns="0" bIns="0" rtlCol="0" vert="horz">
            <a:spAutoFit/>
          </a:bodyPr>
          <a:lstStyle/>
          <a:p>
            <a:pPr marL="12700">
              <a:lnSpc>
                <a:spcPct val="100000"/>
              </a:lnSpc>
              <a:spcBef>
                <a:spcPts val="95"/>
              </a:spcBef>
            </a:pPr>
            <a:r>
              <a:rPr dirty="0" sz="800" spc="-5">
                <a:latin typeface="Arial"/>
                <a:cs typeface="Arial"/>
              </a:rPr>
              <a:t>W</a:t>
            </a:r>
            <a:endParaRPr sz="800">
              <a:latin typeface="Arial"/>
              <a:cs typeface="Arial"/>
            </a:endParaRPr>
          </a:p>
          <a:p>
            <a:pPr marL="12700" marR="5080">
              <a:lnSpc>
                <a:spcPct val="100000"/>
              </a:lnSpc>
            </a:pPr>
            <a:r>
              <a:rPr dirty="0" sz="800" spc="-5">
                <a:latin typeface="Arial"/>
                <a:cs typeface="Arial"/>
              </a:rPr>
              <a:t>denotes  </a:t>
            </a:r>
            <a:r>
              <a:rPr dirty="0" sz="800" spc="-5">
                <a:latin typeface="Arial"/>
                <a:cs typeface="Arial"/>
              </a:rPr>
              <a:t>“WALL”</a:t>
            </a:r>
            <a:endParaRPr sz="800">
              <a:latin typeface="Arial"/>
              <a:cs typeface="Arial"/>
            </a:endParaRPr>
          </a:p>
        </p:txBody>
      </p:sp>
      <p:sp>
        <p:nvSpPr>
          <p:cNvPr id="10" name="object 10"/>
          <p:cNvSpPr txBox="1"/>
          <p:nvPr/>
        </p:nvSpPr>
        <p:spPr>
          <a:xfrm>
            <a:off x="1759457" y="4048760"/>
            <a:ext cx="775970" cy="178435"/>
          </a:xfrm>
          <a:prstGeom prst="rect">
            <a:avLst/>
          </a:prstGeom>
        </p:spPr>
        <p:txBody>
          <a:bodyPr wrap="square" lIns="0" tIns="12700" rIns="0" bIns="0" rtlCol="0" vert="horz">
            <a:spAutoFit/>
          </a:bodyPr>
          <a:lstStyle/>
          <a:p>
            <a:pPr marL="38100">
              <a:lnSpc>
                <a:spcPct val="100000"/>
              </a:lnSpc>
              <a:spcBef>
                <a:spcPts val="100"/>
              </a:spcBef>
            </a:pPr>
            <a:r>
              <a:rPr dirty="0" sz="1000">
                <a:solidFill>
                  <a:srgbClr val="FF0000"/>
                </a:solidFill>
                <a:latin typeface="Arial"/>
                <a:cs typeface="Arial"/>
              </a:rPr>
              <a:t>True </a:t>
            </a:r>
            <a:r>
              <a:rPr dirty="0" sz="1000" spc="-5">
                <a:solidFill>
                  <a:srgbClr val="FF0000"/>
                </a:solidFill>
                <a:latin typeface="Arial"/>
                <a:cs typeface="Arial"/>
              </a:rPr>
              <a:t>state</a:t>
            </a:r>
            <a:r>
              <a:rPr dirty="0" sz="1000" spc="-70">
                <a:solidFill>
                  <a:srgbClr val="FF0000"/>
                </a:solidFill>
                <a:latin typeface="Arial"/>
                <a:cs typeface="Arial"/>
              </a:rPr>
              <a:t> </a:t>
            </a:r>
            <a:r>
              <a:rPr dirty="0" sz="1000" i="1">
                <a:solidFill>
                  <a:srgbClr val="FF0000"/>
                </a:solidFill>
                <a:latin typeface="Arial"/>
                <a:cs typeface="Arial"/>
              </a:rPr>
              <a:t>q</a:t>
            </a:r>
            <a:r>
              <a:rPr dirty="0" baseline="-21367" sz="975" i="1">
                <a:solidFill>
                  <a:srgbClr val="FF0000"/>
                </a:solidFill>
                <a:latin typeface="Arial"/>
                <a:cs typeface="Arial"/>
              </a:rPr>
              <a:t>t</a:t>
            </a:r>
            <a:endParaRPr baseline="-21367" sz="975">
              <a:latin typeface="Arial"/>
              <a:cs typeface="Arial"/>
            </a:endParaRPr>
          </a:p>
        </p:txBody>
      </p:sp>
      <p:sp>
        <p:nvSpPr>
          <p:cNvPr id="11" name="object 11"/>
          <p:cNvSpPr txBox="1"/>
          <p:nvPr/>
        </p:nvSpPr>
        <p:spPr>
          <a:xfrm>
            <a:off x="4350258" y="4086860"/>
            <a:ext cx="1245870" cy="330835"/>
          </a:xfrm>
          <a:prstGeom prst="rect">
            <a:avLst/>
          </a:prstGeom>
        </p:spPr>
        <p:txBody>
          <a:bodyPr wrap="square" lIns="0" tIns="12700" rIns="0" bIns="0" rtlCol="0" vert="horz">
            <a:spAutoFit/>
          </a:bodyPr>
          <a:lstStyle/>
          <a:p>
            <a:pPr marL="38100" marR="30480">
              <a:lnSpc>
                <a:spcPct val="100000"/>
              </a:lnSpc>
              <a:spcBef>
                <a:spcPts val="100"/>
              </a:spcBef>
            </a:pPr>
            <a:r>
              <a:rPr dirty="0" sz="1000" spc="-5">
                <a:solidFill>
                  <a:srgbClr val="FF0000"/>
                </a:solidFill>
                <a:latin typeface="Arial"/>
                <a:cs typeface="Arial"/>
              </a:rPr>
              <a:t>What the robot</a:t>
            </a:r>
            <a:r>
              <a:rPr dirty="0" sz="1000" spc="-65">
                <a:solidFill>
                  <a:srgbClr val="FF0000"/>
                </a:solidFill>
                <a:latin typeface="Arial"/>
                <a:cs typeface="Arial"/>
              </a:rPr>
              <a:t> </a:t>
            </a:r>
            <a:r>
              <a:rPr dirty="0" sz="1000" spc="-5">
                <a:solidFill>
                  <a:srgbClr val="FF0000"/>
                </a:solidFill>
                <a:latin typeface="Arial"/>
                <a:cs typeface="Arial"/>
              </a:rPr>
              <a:t>sees:  Observation</a:t>
            </a:r>
            <a:r>
              <a:rPr dirty="0" sz="1000" spc="-15">
                <a:solidFill>
                  <a:srgbClr val="FF0000"/>
                </a:solidFill>
                <a:latin typeface="Arial"/>
                <a:cs typeface="Arial"/>
              </a:rPr>
              <a:t> </a:t>
            </a:r>
            <a:r>
              <a:rPr dirty="0" sz="1000" i="1">
                <a:solidFill>
                  <a:srgbClr val="FF0000"/>
                </a:solidFill>
                <a:latin typeface="Arial"/>
                <a:cs typeface="Arial"/>
              </a:rPr>
              <a:t>O</a:t>
            </a:r>
            <a:r>
              <a:rPr dirty="0" baseline="-21367" sz="975" i="1">
                <a:solidFill>
                  <a:srgbClr val="FF0000"/>
                </a:solidFill>
                <a:latin typeface="Arial"/>
                <a:cs typeface="Arial"/>
              </a:rPr>
              <a:t>t</a:t>
            </a:r>
            <a:endParaRPr baseline="-21367" sz="975">
              <a:latin typeface="Arial"/>
              <a:cs typeface="Arial"/>
            </a:endParaRPr>
          </a:p>
        </p:txBody>
      </p:sp>
      <p:sp>
        <p:nvSpPr>
          <p:cNvPr id="12" name="object 1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4" name="object 14"/>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22</a:t>
            </a:r>
            <a:endParaRPr sz="450">
              <a:latin typeface="Tahoma"/>
              <a:cs typeface="Tahoma"/>
            </a:endParaRPr>
          </a:p>
        </p:txBody>
      </p:sp>
      <p:graphicFrame>
        <p:nvGraphicFramePr>
          <p:cNvPr id="15" name="object 15"/>
          <p:cNvGraphicFramePr>
            <a:graphicFrameLocks noGrp="1"/>
          </p:cNvGraphicFramePr>
          <p:nvPr/>
        </p:nvGraphicFramePr>
        <p:xfrm>
          <a:off x="1666208" y="6386036"/>
          <a:ext cx="1868170" cy="471805"/>
        </p:xfrm>
        <a:graphic>
          <a:graphicData uri="http://schemas.openxmlformats.org/drawingml/2006/table">
            <a:tbl>
              <a:tblPr firstRow="1" bandRow="1">
                <a:tableStyleId>{2D5ABB26-0587-4C30-8999-92F81FD0307C}</a:tableStyleId>
              </a:tblPr>
              <a:tblGrid>
                <a:gridCol w="307975"/>
                <a:gridCol w="307340"/>
                <a:gridCol w="307975"/>
                <a:gridCol w="307975"/>
                <a:gridCol w="307975"/>
                <a:gridCol w="307974"/>
              </a:tblGrid>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gn="ctr">
                        <a:lnSpc>
                          <a:spcPct val="100000"/>
                        </a:lnSpc>
                        <a:spcBef>
                          <a:spcPts val="155"/>
                        </a:spcBef>
                      </a:pPr>
                      <a:r>
                        <a:rPr dirty="0" sz="700" spc="-5">
                          <a:latin typeface="Arial"/>
                          <a:cs typeface="Arial"/>
                        </a:rPr>
                        <a:t>R</a:t>
                      </a:r>
                      <a:r>
                        <a:rPr dirty="0" baseline="-24691" sz="675" spc="-7">
                          <a:latin typeface="Arial"/>
                          <a:cs typeface="Arial"/>
                        </a:rPr>
                        <a:t>0</a:t>
                      </a:r>
                      <a:endParaRPr baseline="-24691" sz="675">
                        <a:latin typeface="Arial"/>
                        <a:cs typeface="Arial"/>
                      </a:endParaRPr>
                    </a:p>
                  </a:txBody>
                  <a:tcPr marL="0" marR="0" marB="0" marT="1968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F01"/>
                    </a:solidFill>
                  </a:tcPr>
                </a:tc>
              </a:tr>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gn="ctr">
                        <a:lnSpc>
                          <a:spcPct val="100000"/>
                        </a:lnSpc>
                        <a:spcBef>
                          <a:spcPts val="155"/>
                        </a:spcBef>
                      </a:pPr>
                      <a:r>
                        <a:rPr dirty="0" sz="700">
                          <a:latin typeface="Arial"/>
                          <a:cs typeface="Arial"/>
                        </a:rPr>
                        <a:t>H</a:t>
                      </a:r>
                      <a:endParaRPr sz="700">
                        <a:latin typeface="Arial"/>
                        <a:cs typeface="Arial"/>
                      </a:endParaRPr>
                    </a:p>
                  </a:txBody>
                  <a:tcPr marL="0" marR="0" marB="0" marT="196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F01"/>
                    </a:solidFill>
                  </a:tcPr>
                </a:tc>
              </a:tr>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F01"/>
                    </a:solidFill>
                  </a:tcPr>
                </a:tc>
              </a:tr>
            </a:tbl>
          </a:graphicData>
        </a:graphic>
      </p:graphicFrame>
      <p:graphicFrame>
        <p:nvGraphicFramePr>
          <p:cNvPr id="16" name="object 16"/>
          <p:cNvGraphicFramePr>
            <a:graphicFrameLocks noGrp="1"/>
          </p:cNvGraphicFramePr>
          <p:nvPr/>
        </p:nvGraphicFramePr>
        <p:xfrm>
          <a:off x="4298156" y="6386036"/>
          <a:ext cx="1122045" cy="499745"/>
        </p:xfrm>
        <a:graphic>
          <a:graphicData uri="http://schemas.openxmlformats.org/drawingml/2006/table">
            <a:tbl>
              <a:tblPr firstRow="1" bandRow="1">
                <a:tableStyleId>{2D5ABB26-0587-4C30-8999-92F81FD0307C}</a:tableStyleId>
              </a:tblPr>
              <a:tblGrid>
                <a:gridCol w="366395"/>
                <a:gridCol w="366395"/>
                <a:gridCol w="367029"/>
              </a:tblGrid>
              <a:tr h="151637">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CFF"/>
                    </a:solidFill>
                  </a:tcPr>
                </a:tc>
              </a:tr>
              <a:tr h="182880">
                <a:tc>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65"/>
                        </a:spcBef>
                      </a:pPr>
                      <a:r>
                        <a:rPr dirty="0" sz="900">
                          <a:latin typeface="Symbol"/>
                          <a:cs typeface="Symbol"/>
                        </a:rPr>
                        <a:t></a:t>
                      </a:r>
                      <a:endParaRPr sz="900">
                        <a:latin typeface="Symbol"/>
                        <a:cs typeface="Symbo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nSpc>
                          <a:spcPct val="100000"/>
                        </a:lnSpc>
                      </a:pPr>
                      <a:endParaRPr sz="10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CFF"/>
                    </a:solidFill>
                  </a:tcPr>
                </a:tc>
              </a:tr>
              <a:tr h="150875">
                <a:tc>
                  <a:txBody>
                    <a:bodyPr/>
                    <a:lstStyle/>
                    <a:p>
                      <a:pPr algn="ctr">
                        <a:lnSpc>
                          <a:spcPct val="100000"/>
                        </a:lnSpc>
                        <a:spcBef>
                          <a:spcPts val="150"/>
                        </a:spcBef>
                      </a:pPr>
                      <a:r>
                        <a:rPr dirty="0" sz="700">
                          <a:latin typeface="Arial"/>
                          <a:cs typeface="Arial"/>
                        </a:rPr>
                        <a:t>H</a:t>
                      </a:r>
                      <a:endParaRPr sz="7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CFF"/>
                    </a:solidFill>
                  </a:tcPr>
                </a:tc>
              </a:tr>
            </a:tbl>
          </a:graphicData>
        </a:graphic>
      </p:graphicFrame>
      <p:sp>
        <p:nvSpPr>
          <p:cNvPr id="17" name="object 17"/>
          <p:cNvSpPr txBox="1"/>
          <p:nvPr/>
        </p:nvSpPr>
        <p:spPr>
          <a:xfrm>
            <a:off x="1671320" y="5367316"/>
            <a:ext cx="4324985" cy="875030"/>
          </a:xfrm>
          <a:prstGeom prst="rect">
            <a:avLst/>
          </a:prstGeom>
        </p:spPr>
        <p:txBody>
          <a:bodyPr wrap="square" lIns="0" tIns="81280" rIns="0" bIns="0" rtlCol="0" vert="horz">
            <a:spAutoFit/>
          </a:bodyPr>
          <a:lstStyle/>
          <a:p>
            <a:pPr marL="1127125">
              <a:lnSpc>
                <a:spcPct val="100000"/>
              </a:lnSpc>
              <a:spcBef>
                <a:spcPts val="640"/>
              </a:spcBef>
            </a:pPr>
            <a:r>
              <a:rPr dirty="0" sz="2000" spc="-5">
                <a:solidFill>
                  <a:srgbClr val="006500"/>
                </a:solidFill>
                <a:latin typeface="Arial"/>
                <a:cs typeface="Arial"/>
              </a:rPr>
              <a:t>Noisy Hidden</a:t>
            </a:r>
            <a:r>
              <a:rPr dirty="0" sz="2000">
                <a:solidFill>
                  <a:srgbClr val="006500"/>
                </a:solidFill>
                <a:latin typeface="Arial"/>
                <a:cs typeface="Arial"/>
              </a:rPr>
              <a:t> </a:t>
            </a:r>
            <a:r>
              <a:rPr dirty="0" sz="2000" spc="-5">
                <a:solidFill>
                  <a:srgbClr val="006500"/>
                </a:solidFill>
                <a:latin typeface="Arial"/>
                <a:cs typeface="Arial"/>
              </a:rPr>
              <a:t>State</a:t>
            </a:r>
            <a:endParaRPr sz="2000">
              <a:latin typeface="Arial"/>
              <a:cs typeface="Arial"/>
            </a:endParaRPr>
          </a:p>
          <a:p>
            <a:pPr marL="184150" marR="5080" indent="-172085">
              <a:lnSpc>
                <a:spcPct val="100000"/>
              </a:lnSpc>
              <a:spcBef>
                <a:spcPts val="380"/>
              </a:spcBef>
              <a:buChar char="•"/>
              <a:tabLst>
                <a:tab pos="184150" algn="l"/>
              </a:tabLst>
            </a:pPr>
            <a:r>
              <a:rPr dirty="0" sz="1400" spc="-5">
                <a:latin typeface="Arial"/>
                <a:cs typeface="Arial"/>
              </a:rPr>
              <a:t>Example:</a:t>
            </a:r>
            <a:r>
              <a:rPr dirty="0" sz="1400" spc="-5">
                <a:solidFill>
                  <a:srgbClr val="FF0000"/>
                </a:solidFill>
                <a:latin typeface="Arial"/>
                <a:cs typeface="Arial"/>
              </a:rPr>
              <a:t> </a:t>
            </a:r>
            <a:r>
              <a:rPr dirty="0" u="sng" sz="1400" spc="-5">
                <a:solidFill>
                  <a:srgbClr val="FF0000"/>
                </a:solidFill>
                <a:uFill>
                  <a:solidFill>
                    <a:srgbClr val="FF0000"/>
                  </a:solidFill>
                </a:uFill>
                <a:latin typeface="Arial"/>
                <a:cs typeface="Arial"/>
              </a:rPr>
              <a:t>Noisy Proximity sensors.</a:t>
            </a:r>
            <a:r>
              <a:rPr dirty="0" sz="1400" spc="-5">
                <a:solidFill>
                  <a:srgbClr val="FF0000"/>
                </a:solidFill>
                <a:latin typeface="Arial"/>
                <a:cs typeface="Arial"/>
              </a:rPr>
              <a:t> </a:t>
            </a:r>
            <a:r>
              <a:rPr dirty="0" sz="1400" spc="-5">
                <a:latin typeface="Arial"/>
                <a:cs typeface="Arial"/>
              </a:rPr>
              <a:t>(unreliably tell us  the contents of the 8 adjacent</a:t>
            </a:r>
            <a:r>
              <a:rPr dirty="0" sz="1400" spc="30">
                <a:latin typeface="Arial"/>
                <a:cs typeface="Arial"/>
              </a:rPr>
              <a:t> </a:t>
            </a:r>
            <a:r>
              <a:rPr dirty="0" sz="1400" spc="-5">
                <a:latin typeface="Arial"/>
                <a:cs typeface="Arial"/>
              </a:rPr>
              <a:t>squares)</a:t>
            </a:r>
            <a:endParaRPr sz="1400">
              <a:latin typeface="Arial"/>
              <a:cs typeface="Arial"/>
            </a:endParaRPr>
          </a:p>
        </p:txBody>
      </p:sp>
      <p:sp>
        <p:nvSpPr>
          <p:cNvPr id="18" name="object 18"/>
          <p:cNvSpPr/>
          <p:nvPr/>
        </p:nvSpPr>
        <p:spPr>
          <a:xfrm>
            <a:off x="3768090" y="6752843"/>
            <a:ext cx="342900" cy="38100"/>
          </a:xfrm>
          <a:custGeom>
            <a:avLst/>
            <a:gdLst/>
            <a:ahLst/>
            <a:cxnLst/>
            <a:rect l="l" t="t" r="r" b="b"/>
            <a:pathLst>
              <a:path w="342900" h="38100">
                <a:moveTo>
                  <a:pt x="304800" y="0"/>
                </a:moveTo>
                <a:lnTo>
                  <a:pt x="304800" y="38100"/>
                </a:lnTo>
                <a:lnTo>
                  <a:pt x="336803" y="22098"/>
                </a:lnTo>
                <a:lnTo>
                  <a:pt x="310896" y="22098"/>
                </a:lnTo>
                <a:lnTo>
                  <a:pt x="310896" y="16001"/>
                </a:lnTo>
                <a:lnTo>
                  <a:pt x="336803" y="16001"/>
                </a:lnTo>
                <a:lnTo>
                  <a:pt x="304800" y="0"/>
                </a:lnTo>
                <a:close/>
              </a:path>
              <a:path w="342900" h="38100">
                <a:moveTo>
                  <a:pt x="304800" y="16001"/>
                </a:moveTo>
                <a:lnTo>
                  <a:pt x="0" y="16001"/>
                </a:lnTo>
                <a:lnTo>
                  <a:pt x="0" y="22098"/>
                </a:lnTo>
                <a:lnTo>
                  <a:pt x="304800" y="22098"/>
                </a:lnTo>
                <a:lnTo>
                  <a:pt x="304800" y="16001"/>
                </a:lnTo>
                <a:close/>
              </a:path>
              <a:path w="342900" h="38100">
                <a:moveTo>
                  <a:pt x="336803" y="16001"/>
                </a:moveTo>
                <a:lnTo>
                  <a:pt x="310896" y="16001"/>
                </a:lnTo>
                <a:lnTo>
                  <a:pt x="310896" y="22098"/>
                </a:lnTo>
                <a:lnTo>
                  <a:pt x="336803" y="22098"/>
                </a:lnTo>
                <a:lnTo>
                  <a:pt x="342900" y="19050"/>
                </a:lnTo>
                <a:lnTo>
                  <a:pt x="336803" y="16001"/>
                </a:lnTo>
                <a:close/>
              </a:path>
            </a:pathLst>
          </a:custGeom>
          <a:solidFill>
            <a:srgbClr val="000000"/>
          </a:solidFill>
        </p:spPr>
        <p:txBody>
          <a:bodyPr wrap="square" lIns="0" tIns="0" rIns="0" bIns="0" rtlCol="0"/>
          <a:lstStyle/>
          <a:p/>
        </p:txBody>
      </p:sp>
      <p:sp>
        <p:nvSpPr>
          <p:cNvPr id="19" name="object 19"/>
          <p:cNvSpPr/>
          <p:nvPr/>
        </p:nvSpPr>
        <p:spPr>
          <a:xfrm>
            <a:off x="5368290" y="6600443"/>
            <a:ext cx="193040" cy="38100"/>
          </a:xfrm>
          <a:custGeom>
            <a:avLst/>
            <a:gdLst/>
            <a:ahLst/>
            <a:cxnLst/>
            <a:rect l="l" t="t" r="r" b="b"/>
            <a:pathLst>
              <a:path w="193039" h="38100">
                <a:moveTo>
                  <a:pt x="38100" y="0"/>
                </a:moveTo>
                <a:lnTo>
                  <a:pt x="0" y="19050"/>
                </a:lnTo>
                <a:lnTo>
                  <a:pt x="38100" y="38100"/>
                </a:lnTo>
                <a:lnTo>
                  <a:pt x="38100" y="21335"/>
                </a:lnTo>
                <a:lnTo>
                  <a:pt x="31242" y="21335"/>
                </a:lnTo>
                <a:lnTo>
                  <a:pt x="29718" y="20573"/>
                </a:lnTo>
                <a:lnTo>
                  <a:pt x="28956" y="19050"/>
                </a:lnTo>
                <a:lnTo>
                  <a:pt x="29718" y="17525"/>
                </a:lnTo>
                <a:lnTo>
                  <a:pt x="31242" y="16763"/>
                </a:lnTo>
                <a:lnTo>
                  <a:pt x="38100" y="16763"/>
                </a:lnTo>
                <a:lnTo>
                  <a:pt x="38100" y="0"/>
                </a:lnTo>
                <a:close/>
              </a:path>
              <a:path w="193039" h="38100">
                <a:moveTo>
                  <a:pt x="38100" y="16763"/>
                </a:moveTo>
                <a:lnTo>
                  <a:pt x="31242" y="16763"/>
                </a:lnTo>
                <a:lnTo>
                  <a:pt x="29718" y="17525"/>
                </a:lnTo>
                <a:lnTo>
                  <a:pt x="28956" y="19050"/>
                </a:lnTo>
                <a:lnTo>
                  <a:pt x="29718" y="20573"/>
                </a:lnTo>
                <a:lnTo>
                  <a:pt x="31242" y="21335"/>
                </a:lnTo>
                <a:lnTo>
                  <a:pt x="38100" y="21335"/>
                </a:lnTo>
                <a:lnTo>
                  <a:pt x="38100" y="16763"/>
                </a:lnTo>
                <a:close/>
              </a:path>
              <a:path w="193039" h="38100">
                <a:moveTo>
                  <a:pt x="190500" y="16763"/>
                </a:moveTo>
                <a:lnTo>
                  <a:pt x="38100" y="16763"/>
                </a:lnTo>
                <a:lnTo>
                  <a:pt x="38100" y="21335"/>
                </a:lnTo>
                <a:lnTo>
                  <a:pt x="190500" y="21335"/>
                </a:lnTo>
                <a:lnTo>
                  <a:pt x="192024" y="20573"/>
                </a:lnTo>
                <a:lnTo>
                  <a:pt x="192786" y="19050"/>
                </a:lnTo>
                <a:lnTo>
                  <a:pt x="192024" y="17525"/>
                </a:lnTo>
                <a:lnTo>
                  <a:pt x="190500" y="16763"/>
                </a:lnTo>
                <a:close/>
              </a:path>
            </a:pathLst>
          </a:custGeom>
          <a:solidFill>
            <a:srgbClr val="000000"/>
          </a:solidFill>
        </p:spPr>
        <p:txBody>
          <a:bodyPr wrap="square" lIns="0" tIns="0" rIns="0" bIns="0" rtlCol="0"/>
          <a:lstStyle/>
          <a:p/>
        </p:txBody>
      </p:sp>
      <p:sp>
        <p:nvSpPr>
          <p:cNvPr id="20" name="object 20"/>
          <p:cNvSpPr txBox="1"/>
          <p:nvPr/>
        </p:nvSpPr>
        <p:spPr>
          <a:xfrm>
            <a:off x="5629909" y="6475728"/>
            <a:ext cx="386715" cy="391160"/>
          </a:xfrm>
          <a:prstGeom prst="rect">
            <a:avLst/>
          </a:prstGeom>
        </p:spPr>
        <p:txBody>
          <a:bodyPr wrap="square" lIns="0" tIns="12065" rIns="0" bIns="0" rtlCol="0" vert="horz">
            <a:spAutoFit/>
          </a:bodyPr>
          <a:lstStyle/>
          <a:p>
            <a:pPr marL="12700">
              <a:lnSpc>
                <a:spcPct val="100000"/>
              </a:lnSpc>
              <a:spcBef>
                <a:spcPts val="95"/>
              </a:spcBef>
            </a:pPr>
            <a:r>
              <a:rPr dirty="0" sz="800" spc="-5">
                <a:latin typeface="Arial"/>
                <a:cs typeface="Arial"/>
              </a:rPr>
              <a:t>W</a:t>
            </a:r>
            <a:endParaRPr sz="800">
              <a:latin typeface="Arial"/>
              <a:cs typeface="Arial"/>
            </a:endParaRPr>
          </a:p>
          <a:p>
            <a:pPr marL="12700" marR="5080">
              <a:lnSpc>
                <a:spcPct val="100000"/>
              </a:lnSpc>
            </a:pPr>
            <a:r>
              <a:rPr dirty="0" sz="800" spc="-5">
                <a:latin typeface="Arial"/>
                <a:cs typeface="Arial"/>
              </a:rPr>
              <a:t>denotes  </a:t>
            </a:r>
            <a:r>
              <a:rPr dirty="0" sz="800" spc="-5">
                <a:latin typeface="Arial"/>
                <a:cs typeface="Arial"/>
              </a:rPr>
              <a:t>“WALL”</a:t>
            </a:r>
            <a:endParaRPr sz="800">
              <a:latin typeface="Arial"/>
              <a:cs typeface="Arial"/>
            </a:endParaRPr>
          </a:p>
        </p:txBody>
      </p:sp>
      <p:sp>
        <p:nvSpPr>
          <p:cNvPr id="21" name="object 21"/>
          <p:cNvSpPr txBox="1"/>
          <p:nvPr/>
        </p:nvSpPr>
        <p:spPr>
          <a:xfrm>
            <a:off x="1756410" y="6854442"/>
            <a:ext cx="775970" cy="178435"/>
          </a:xfrm>
          <a:prstGeom prst="rect">
            <a:avLst/>
          </a:prstGeom>
        </p:spPr>
        <p:txBody>
          <a:bodyPr wrap="square" lIns="0" tIns="12700" rIns="0" bIns="0" rtlCol="0" vert="horz">
            <a:spAutoFit/>
          </a:bodyPr>
          <a:lstStyle/>
          <a:p>
            <a:pPr marL="38100">
              <a:lnSpc>
                <a:spcPct val="100000"/>
              </a:lnSpc>
              <a:spcBef>
                <a:spcPts val="100"/>
              </a:spcBef>
            </a:pPr>
            <a:r>
              <a:rPr dirty="0" sz="1000">
                <a:solidFill>
                  <a:srgbClr val="FF0000"/>
                </a:solidFill>
                <a:latin typeface="Arial"/>
                <a:cs typeface="Arial"/>
              </a:rPr>
              <a:t>True </a:t>
            </a:r>
            <a:r>
              <a:rPr dirty="0" sz="1000" spc="-5">
                <a:solidFill>
                  <a:srgbClr val="FF0000"/>
                </a:solidFill>
                <a:latin typeface="Arial"/>
                <a:cs typeface="Arial"/>
              </a:rPr>
              <a:t>state</a:t>
            </a:r>
            <a:r>
              <a:rPr dirty="0" sz="1000" spc="-70">
                <a:solidFill>
                  <a:srgbClr val="FF0000"/>
                </a:solidFill>
                <a:latin typeface="Arial"/>
                <a:cs typeface="Arial"/>
              </a:rPr>
              <a:t> </a:t>
            </a:r>
            <a:r>
              <a:rPr dirty="0" sz="1000" i="1">
                <a:solidFill>
                  <a:srgbClr val="FF0000"/>
                </a:solidFill>
                <a:latin typeface="Arial"/>
                <a:cs typeface="Arial"/>
              </a:rPr>
              <a:t>q</a:t>
            </a:r>
            <a:r>
              <a:rPr dirty="0" baseline="-21367" sz="975" i="1">
                <a:solidFill>
                  <a:srgbClr val="FF0000"/>
                </a:solidFill>
                <a:latin typeface="Arial"/>
                <a:cs typeface="Arial"/>
              </a:rPr>
              <a:t>t</a:t>
            </a:r>
            <a:endParaRPr baseline="-21367" sz="975">
              <a:latin typeface="Arial"/>
              <a:cs typeface="Arial"/>
            </a:endParaRPr>
          </a:p>
        </p:txBody>
      </p:sp>
      <p:sp>
        <p:nvSpPr>
          <p:cNvPr id="22" name="object 22"/>
          <p:cNvSpPr txBox="1"/>
          <p:nvPr/>
        </p:nvSpPr>
        <p:spPr>
          <a:xfrm>
            <a:off x="4372609" y="6892542"/>
            <a:ext cx="1443355" cy="178435"/>
          </a:xfrm>
          <a:prstGeom prst="rect">
            <a:avLst/>
          </a:prstGeom>
        </p:spPr>
        <p:txBody>
          <a:bodyPr wrap="square" lIns="0" tIns="12700" rIns="0" bIns="0" rtlCol="0" vert="horz">
            <a:spAutoFit/>
          </a:bodyPr>
          <a:lstStyle/>
          <a:p>
            <a:pPr marL="12700">
              <a:lnSpc>
                <a:spcPct val="100000"/>
              </a:lnSpc>
              <a:spcBef>
                <a:spcPts val="100"/>
              </a:spcBef>
            </a:pPr>
            <a:r>
              <a:rPr dirty="0" sz="1000" spc="-5">
                <a:solidFill>
                  <a:srgbClr val="FF0000"/>
                </a:solidFill>
                <a:latin typeface="Arial"/>
                <a:cs typeface="Arial"/>
              </a:rPr>
              <a:t>Uncorrupted</a:t>
            </a:r>
            <a:r>
              <a:rPr dirty="0" sz="1000" spc="-35">
                <a:solidFill>
                  <a:srgbClr val="FF0000"/>
                </a:solidFill>
                <a:latin typeface="Arial"/>
                <a:cs typeface="Arial"/>
              </a:rPr>
              <a:t> </a:t>
            </a:r>
            <a:r>
              <a:rPr dirty="0" sz="1000" spc="-5">
                <a:solidFill>
                  <a:srgbClr val="FF0000"/>
                </a:solidFill>
                <a:latin typeface="Arial"/>
                <a:cs typeface="Arial"/>
              </a:rPr>
              <a:t>Observation</a:t>
            </a:r>
            <a:endParaRPr sz="1000">
              <a:latin typeface="Arial"/>
              <a:cs typeface="Arial"/>
            </a:endParaRPr>
          </a:p>
        </p:txBody>
      </p:sp>
      <p:sp>
        <p:nvSpPr>
          <p:cNvPr id="23" name="object 23"/>
          <p:cNvSpPr/>
          <p:nvPr/>
        </p:nvSpPr>
        <p:spPr>
          <a:xfrm>
            <a:off x="4988814" y="7077456"/>
            <a:ext cx="78486" cy="115824"/>
          </a:xfrm>
          <a:prstGeom prst="rect">
            <a:avLst/>
          </a:prstGeom>
          <a:blipFill>
            <a:blip r:embed="rId2" cstate="print"/>
            <a:stretch>
              <a:fillRect/>
            </a:stretch>
          </a:blipFill>
        </p:spPr>
        <p:txBody>
          <a:bodyPr wrap="square" lIns="0" tIns="0" rIns="0" bIns="0" rtlCol="0"/>
          <a:lstStyle/>
          <a:p/>
        </p:txBody>
      </p:sp>
      <p:graphicFrame>
        <p:nvGraphicFramePr>
          <p:cNvPr id="24" name="object 24"/>
          <p:cNvGraphicFramePr>
            <a:graphicFrameLocks noGrp="1"/>
          </p:cNvGraphicFramePr>
          <p:nvPr/>
        </p:nvGraphicFramePr>
        <p:xfrm>
          <a:off x="4831556" y="7224236"/>
          <a:ext cx="1122045" cy="499745"/>
        </p:xfrm>
        <a:graphic>
          <a:graphicData uri="http://schemas.openxmlformats.org/drawingml/2006/table">
            <a:tbl>
              <a:tblPr firstRow="1" bandRow="1">
                <a:tableStyleId>{2D5ABB26-0587-4C30-8999-92F81FD0307C}</a:tableStyleId>
              </a:tblPr>
              <a:tblGrid>
                <a:gridCol w="366395"/>
                <a:gridCol w="366395"/>
                <a:gridCol w="367029"/>
              </a:tblGrid>
              <a:tr h="151637">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marL="140335">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CFF"/>
                    </a:solidFill>
                  </a:tcPr>
                </a:tc>
              </a:tr>
              <a:tr h="182880">
                <a:tc>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65"/>
                        </a:spcBef>
                      </a:pPr>
                      <a:r>
                        <a:rPr dirty="0" sz="900">
                          <a:latin typeface="Symbol"/>
                          <a:cs typeface="Symbol"/>
                        </a:rPr>
                        <a:t></a:t>
                      </a:r>
                      <a:endParaRPr sz="900">
                        <a:latin typeface="Symbol"/>
                        <a:cs typeface="Symbo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marL="140335">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CFF"/>
                    </a:solidFill>
                  </a:tcPr>
                </a:tc>
              </a:tr>
              <a:tr h="150875">
                <a:tc>
                  <a:txBody>
                    <a:bodyPr/>
                    <a:lstStyle/>
                    <a:p>
                      <a:pPr algn="ctr">
                        <a:lnSpc>
                          <a:spcPct val="100000"/>
                        </a:lnSpc>
                        <a:spcBef>
                          <a:spcPts val="150"/>
                        </a:spcBef>
                      </a:pPr>
                      <a:r>
                        <a:rPr dirty="0" sz="700">
                          <a:latin typeface="Arial"/>
                          <a:cs typeface="Arial"/>
                        </a:rPr>
                        <a:t>H</a:t>
                      </a:r>
                      <a:endParaRPr sz="7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gn="ctr" marL="635">
                        <a:lnSpc>
                          <a:spcPct val="100000"/>
                        </a:lnSpc>
                        <a:spcBef>
                          <a:spcPts val="150"/>
                        </a:spcBef>
                      </a:pPr>
                      <a:r>
                        <a:rPr dirty="0" sz="700">
                          <a:latin typeface="Arial"/>
                          <a:cs typeface="Arial"/>
                        </a:rPr>
                        <a:t>H</a:t>
                      </a:r>
                      <a:endParaRPr sz="7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CFF"/>
                    </a:solidFill>
                  </a:tcPr>
                </a:tc>
              </a:tr>
            </a:tbl>
          </a:graphicData>
        </a:graphic>
      </p:graphicFrame>
      <p:sp>
        <p:nvSpPr>
          <p:cNvPr id="25" name="object 25"/>
          <p:cNvSpPr txBox="1"/>
          <p:nvPr/>
        </p:nvSpPr>
        <p:spPr>
          <a:xfrm>
            <a:off x="4846320" y="7771130"/>
            <a:ext cx="1245870" cy="330835"/>
          </a:xfrm>
          <a:prstGeom prst="rect">
            <a:avLst/>
          </a:prstGeom>
        </p:spPr>
        <p:txBody>
          <a:bodyPr wrap="square" lIns="0" tIns="12700" rIns="0" bIns="0" rtlCol="0" vert="horz">
            <a:spAutoFit/>
          </a:bodyPr>
          <a:lstStyle/>
          <a:p>
            <a:pPr marL="38100" marR="30480">
              <a:lnSpc>
                <a:spcPct val="100000"/>
              </a:lnSpc>
              <a:spcBef>
                <a:spcPts val="100"/>
              </a:spcBef>
            </a:pPr>
            <a:r>
              <a:rPr dirty="0" sz="1000" spc="-5">
                <a:solidFill>
                  <a:srgbClr val="FF0000"/>
                </a:solidFill>
                <a:latin typeface="Arial"/>
                <a:cs typeface="Arial"/>
              </a:rPr>
              <a:t>What the robot</a:t>
            </a:r>
            <a:r>
              <a:rPr dirty="0" sz="1000" spc="-65">
                <a:solidFill>
                  <a:srgbClr val="FF0000"/>
                </a:solidFill>
                <a:latin typeface="Arial"/>
                <a:cs typeface="Arial"/>
              </a:rPr>
              <a:t> </a:t>
            </a:r>
            <a:r>
              <a:rPr dirty="0" sz="1000" spc="-5">
                <a:solidFill>
                  <a:srgbClr val="FF0000"/>
                </a:solidFill>
                <a:latin typeface="Arial"/>
                <a:cs typeface="Arial"/>
              </a:rPr>
              <a:t>sees:  Observation</a:t>
            </a:r>
            <a:r>
              <a:rPr dirty="0" sz="1000" spc="-15">
                <a:solidFill>
                  <a:srgbClr val="FF0000"/>
                </a:solidFill>
                <a:latin typeface="Arial"/>
                <a:cs typeface="Arial"/>
              </a:rPr>
              <a:t> </a:t>
            </a:r>
            <a:r>
              <a:rPr dirty="0" sz="1000" i="1">
                <a:solidFill>
                  <a:srgbClr val="FF0000"/>
                </a:solidFill>
                <a:latin typeface="Arial"/>
                <a:cs typeface="Arial"/>
              </a:rPr>
              <a:t>O</a:t>
            </a:r>
            <a:r>
              <a:rPr dirty="0" baseline="-21367" sz="975" i="1">
                <a:solidFill>
                  <a:srgbClr val="FF0000"/>
                </a:solidFill>
                <a:latin typeface="Arial"/>
                <a:cs typeface="Arial"/>
              </a:rPr>
              <a:t>t</a:t>
            </a:r>
            <a:endParaRPr baseline="-21367" sz="975">
              <a:latin typeface="Arial"/>
              <a:cs typeface="Arial"/>
            </a:endParaRPr>
          </a:p>
        </p:txBody>
      </p:sp>
      <p:sp>
        <p:nvSpPr>
          <p:cNvPr id="26" name="object 2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7" name="object 27"/>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23</a:t>
            </a:r>
            <a:endParaRPr sz="450">
              <a:latin typeface="Tahoma"/>
              <a:cs typeface="Tahoma"/>
            </a:endParaRPr>
          </a:p>
        </p:txBody>
      </p:sp>
      <p:graphicFrame>
        <p:nvGraphicFramePr>
          <p:cNvPr id="4" name="object 4"/>
          <p:cNvGraphicFramePr>
            <a:graphicFrameLocks noGrp="1"/>
          </p:cNvGraphicFramePr>
          <p:nvPr/>
        </p:nvGraphicFramePr>
        <p:xfrm>
          <a:off x="1666208" y="2208752"/>
          <a:ext cx="1868170" cy="471805"/>
        </p:xfrm>
        <a:graphic>
          <a:graphicData uri="http://schemas.openxmlformats.org/drawingml/2006/table">
            <a:tbl>
              <a:tblPr firstRow="1" bandRow="1">
                <a:tableStyleId>{2D5ABB26-0587-4C30-8999-92F81FD0307C}</a:tableStyleId>
              </a:tblPr>
              <a:tblGrid>
                <a:gridCol w="307975"/>
                <a:gridCol w="307340"/>
                <a:gridCol w="307975"/>
                <a:gridCol w="307975"/>
                <a:gridCol w="307975"/>
                <a:gridCol w="307974"/>
              </a:tblGrid>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gn="ctr">
                        <a:lnSpc>
                          <a:spcPct val="100000"/>
                        </a:lnSpc>
                        <a:spcBef>
                          <a:spcPts val="155"/>
                        </a:spcBef>
                      </a:pPr>
                      <a:r>
                        <a:rPr dirty="0" sz="700" spc="-5">
                          <a:latin typeface="Arial"/>
                          <a:cs typeface="Arial"/>
                        </a:rPr>
                        <a:t>R</a:t>
                      </a:r>
                      <a:r>
                        <a:rPr dirty="0" baseline="-24691" sz="675" spc="-7">
                          <a:latin typeface="Arial"/>
                          <a:cs typeface="Arial"/>
                        </a:rPr>
                        <a:t>0</a:t>
                      </a:r>
                      <a:endParaRPr baseline="-24691" sz="675">
                        <a:latin typeface="Arial"/>
                        <a:cs typeface="Arial"/>
                      </a:endParaRPr>
                    </a:p>
                  </a:txBody>
                  <a:tcPr marL="0" marR="0" marB="0" marT="1968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gn="ctr">
                        <a:lnSpc>
                          <a:spcPct val="100000"/>
                        </a:lnSpc>
                        <a:spcBef>
                          <a:spcPts val="155"/>
                        </a:spcBef>
                      </a:pPr>
                      <a:r>
                        <a:rPr dirty="0" sz="700">
                          <a:latin typeface="Arial"/>
                          <a:cs typeface="Arial"/>
                        </a:rPr>
                        <a:t>2</a:t>
                      </a:r>
                      <a:endParaRPr sz="700">
                        <a:latin typeface="Arial"/>
                        <a:cs typeface="Arial"/>
                      </a:endParaRPr>
                    </a:p>
                  </a:txBody>
                  <a:tcPr marL="0" marR="0" marB="0" marT="1968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F01"/>
                    </a:solidFill>
                  </a:tcPr>
                </a:tc>
              </a:tr>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gn="ctr">
                        <a:lnSpc>
                          <a:spcPct val="100000"/>
                        </a:lnSpc>
                        <a:spcBef>
                          <a:spcPts val="155"/>
                        </a:spcBef>
                      </a:pPr>
                      <a:r>
                        <a:rPr dirty="0" sz="700">
                          <a:latin typeface="Arial"/>
                          <a:cs typeface="Arial"/>
                        </a:rPr>
                        <a:t>H</a:t>
                      </a:r>
                      <a:endParaRPr sz="700">
                        <a:latin typeface="Arial"/>
                        <a:cs typeface="Arial"/>
                      </a:endParaRPr>
                    </a:p>
                  </a:txBody>
                  <a:tcPr marL="0" marR="0" marB="0" marT="196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F01"/>
                    </a:solidFill>
                  </a:tcPr>
                </a:tc>
              </a:tr>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F01"/>
                    </a:solidFill>
                  </a:tcPr>
                </a:tc>
              </a:tr>
            </a:tbl>
          </a:graphicData>
        </a:graphic>
      </p:graphicFrame>
      <p:graphicFrame>
        <p:nvGraphicFramePr>
          <p:cNvPr id="5" name="object 5"/>
          <p:cNvGraphicFramePr>
            <a:graphicFrameLocks noGrp="1"/>
          </p:cNvGraphicFramePr>
          <p:nvPr/>
        </p:nvGraphicFramePr>
        <p:xfrm>
          <a:off x="4298156" y="2208752"/>
          <a:ext cx="1122045" cy="499745"/>
        </p:xfrm>
        <a:graphic>
          <a:graphicData uri="http://schemas.openxmlformats.org/drawingml/2006/table">
            <a:tbl>
              <a:tblPr firstRow="1" bandRow="1">
                <a:tableStyleId>{2D5ABB26-0587-4C30-8999-92F81FD0307C}</a:tableStyleId>
              </a:tblPr>
              <a:tblGrid>
                <a:gridCol w="366395"/>
                <a:gridCol w="366395"/>
                <a:gridCol w="367029"/>
              </a:tblGrid>
              <a:tr h="151637">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CFF"/>
                    </a:solidFill>
                  </a:tcPr>
                </a:tc>
              </a:tr>
              <a:tr h="182880">
                <a:tc>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65"/>
                        </a:spcBef>
                      </a:pPr>
                      <a:r>
                        <a:rPr dirty="0" sz="900">
                          <a:latin typeface="Symbol"/>
                          <a:cs typeface="Symbol"/>
                        </a:rPr>
                        <a:t></a:t>
                      </a:r>
                      <a:endParaRPr sz="900">
                        <a:latin typeface="Symbol"/>
                        <a:cs typeface="Symbo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nSpc>
                          <a:spcPct val="100000"/>
                        </a:lnSpc>
                      </a:pPr>
                      <a:endParaRPr sz="10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CFF"/>
                    </a:solidFill>
                  </a:tcPr>
                </a:tc>
              </a:tr>
              <a:tr h="150875">
                <a:tc>
                  <a:txBody>
                    <a:bodyPr/>
                    <a:lstStyle/>
                    <a:p>
                      <a:pPr algn="ctr">
                        <a:lnSpc>
                          <a:spcPct val="100000"/>
                        </a:lnSpc>
                        <a:spcBef>
                          <a:spcPts val="150"/>
                        </a:spcBef>
                      </a:pPr>
                      <a:r>
                        <a:rPr dirty="0" sz="700">
                          <a:latin typeface="Arial"/>
                          <a:cs typeface="Arial"/>
                        </a:rPr>
                        <a:t>H</a:t>
                      </a:r>
                      <a:endParaRPr sz="7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CFF"/>
                    </a:solidFill>
                  </a:tcPr>
                </a:tc>
              </a:tr>
            </a:tbl>
          </a:graphicData>
        </a:graphic>
      </p:graphicFrame>
      <p:sp>
        <p:nvSpPr>
          <p:cNvPr id="6" name="object 6"/>
          <p:cNvSpPr txBox="1"/>
          <p:nvPr/>
        </p:nvSpPr>
        <p:spPr>
          <a:xfrm>
            <a:off x="1671320" y="1190032"/>
            <a:ext cx="4324985" cy="875030"/>
          </a:xfrm>
          <a:prstGeom prst="rect">
            <a:avLst/>
          </a:prstGeom>
        </p:spPr>
        <p:txBody>
          <a:bodyPr wrap="square" lIns="0" tIns="81280" rIns="0" bIns="0" rtlCol="0" vert="horz">
            <a:spAutoFit/>
          </a:bodyPr>
          <a:lstStyle/>
          <a:p>
            <a:pPr marL="1127125">
              <a:lnSpc>
                <a:spcPct val="100000"/>
              </a:lnSpc>
              <a:spcBef>
                <a:spcPts val="640"/>
              </a:spcBef>
            </a:pPr>
            <a:r>
              <a:rPr dirty="0" sz="2000" spc="-5">
                <a:solidFill>
                  <a:srgbClr val="006500"/>
                </a:solidFill>
                <a:latin typeface="Arial"/>
                <a:cs typeface="Arial"/>
              </a:rPr>
              <a:t>Noisy Hidden</a:t>
            </a:r>
            <a:r>
              <a:rPr dirty="0" sz="2000">
                <a:solidFill>
                  <a:srgbClr val="006500"/>
                </a:solidFill>
                <a:latin typeface="Arial"/>
                <a:cs typeface="Arial"/>
              </a:rPr>
              <a:t> </a:t>
            </a:r>
            <a:r>
              <a:rPr dirty="0" sz="2000" spc="-5">
                <a:solidFill>
                  <a:srgbClr val="006500"/>
                </a:solidFill>
                <a:latin typeface="Arial"/>
                <a:cs typeface="Arial"/>
              </a:rPr>
              <a:t>State</a:t>
            </a:r>
            <a:endParaRPr sz="2000">
              <a:latin typeface="Arial"/>
              <a:cs typeface="Arial"/>
            </a:endParaRPr>
          </a:p>
          <a:p>
            <a:pPr marL="184150" marR="5080" indent="-172085">
              <a:lnSpc>
                <a:spcPct val="100000"/>
              </a:lnSpc>
              <a:spcBef>
                <a:spcPts val="380"/>
              </a:spcBef>
              <a:buChar char="•"/>
              <a:tabLst>
                <a:tab pos="184150" algn="l"/>
              </a:tabLst>
            </a:pPr>
            <a:r>
              <a:rPr dirty="0" sz="1400" spc="-5">
                <a:latin typeface="Arial"/>
                <a:cs typeface="Arial"/>
              </a:rPr>
              <a:t>Example:</a:t>
            </a:r>
            <a:r>
              <a:rPr dirty="0" sz="1400" spc="-5">
                <a:solidFill>
                  <a:srgbClr val="FF0000"/>
                </a:solidFill>
                <a:latin typeface="Arial"/>
                <a:cs typeface="Arial"/>
              </a:rPr>
              <a:t> </a:t>
            </a:r>
            <a:r>
              <a:rPr dirty="0" u="sng" sz="1400" spc="-5">
                <a:solidFill>
                  <a:srgbClr val="FF0000"/>
                </a:solidFill>
                <a:uFill>
                  <a:solidFill>
                    <a:srgbClr val="FF0000"/>
                  </a:solidFill>
                </a:uFill>
                <a:latin typeface="Arial"/>
                <a:cs typeface="Arial"/>
              </a:rPr>
              <a:t>Noisy Proximity sensors.</a:t>
            </a:r>
            <a:r>
              <a:rPr dirty="0" sz="1400" spc="-5">
                <a:solidFill>
                  <a:srgbClr val="FF0000"/>
                </a:solidFill>
                <a:latin typeface="Arial"/>
                <a:cs typeface="Arial"/>
              </a:rPr>
              <a:t> </a:t>
            </a:r>
            <a:r>
              <a:rPr dirty="0" sz="1400" spc="-5">
                <a:latin typeface="Arial"/>
                <a:cs typeface="Arial"/>
              </a:rPr>
              <a:t>(unreliably tell us  the contents of the 8 adjacent</a:t>
            </a:r>
            <a:r>
              <a:rPr dirty="0" sz="1400" spc="30">
                <a:latin typeface="Arial"/>
                <a:cs typeface="Arial"/>
              </a:rPr>
              <a:t> </a:t>
            </a:r>
            <a:r>
              <a:rPr dirty="0" sz="1400" spc="-5">
                <a:latin typeface="Arial"/>
                <a:cs typeface="Arial"/>
              </a:rPr>
              <a:t>squares)</a:t>
            </a:r>
            <a:endParaRPr sz="1400">
              <a:latin typeface="Arial"/>
              <a:cs typeface="Arial"/>
            </a:endParaRPr>
          </a:p>
        </p:txBody>
      </p:sp>
      <p:sp>
        <p:nvSpPr>
          <p:cNvPr id="7" name="object 7"/>
          <p:cNvSpPr/>
          <p:nvPr/>
        </p:nvSpPr>
        <p:spPr>
          <a:xfrm>
            <a:off x="3768090" y="2575560"/>
            <a:ext cx="342900" cy="38100"/>
          </a:xfrm>
          <a:custGeom>
            <a:avLst/>
            <a:gdLst/>
            <a:ahLst/>
            <a:cxnLst/>
            <a:rect l="l" t="t" r="r" b="b"/>
            <a:pathLst>
              <a:path w="342900" h="38100">
                <a:moveTo>
                  <a:pt x="304800" y="0"/>
                </a:moveTo>
                <a:lnTo>
                  <a:pt x="304800" y="38100"/>
                </a:lnTo>
                <a:lnTo>
                  <a:pt x="336804" y="22097"/>
                </a:lnTo>
                <a:lnTo>
                  <a:pt x="310896" y="22097"/>
                </a:lnTo>
                <a:lnTo>
                  <a:pt x="310896" y="16001"/>
                </a:lnTo>
                <a:lnTo>
                  <a:pt x="336803" y="16001"/>
                </a:lnTo>
                <a:lnTo>
                  <a:pt x="304800" y="0"/>
                </a:lnTo>
                <a:close/>
              </a:path>
              <a:path w="342900" h="38100">
                <a:moveTo>
                  <a:pt x="304800" y="16001"/>
                </a:moveTo>
                <a:lnTo>
                  <a:pt x="0" y="16001"/>
                </a:lnTo>
                <a:lnTo>
                  <a:pt x="0" y="22097"/>
                </a:lnTo>
                <a:lnTo>
                  <a:pt x="304800" y="22097"/>
                </a:lnTo>
                <a:lnTo>
                  <a:pt x="304800" y="16001"/>
                </a:lnTo>
                <a:close/>
              </a:path>
              <a:path w="342900" h="38100">
                <a:moveTo>
                  <a:pt x="336803" y="16001"/>
                </a:moveTo>
                <a:lnTo>
                  <a:pt x="310896" y="16001"/>
                </a:lnTo>
                <a:lnTo>
                  <a:pt x="310896" y="22097"/>
                </a:lnTo>
                <a:lnTo>
                  <a:pt x="336804" y="22097"/>
                </a:lnTo>
                <a:lnTo>
                  <a:pt x="342900" y="19050"/>
                </a:lnTo>
                <a:lnTo>
                  <a:pt x="336803" y="16001"/>
                </a:lnTo>
                <a:close/>
              </a:path>
            </a:pathLst>
          </a:custGeom>
          <a:solidFill>
            <a:srgbClr val="000000"/>
          </a:solidFill>
        </p:spPr>
        <p:txBody>
          <a:bodyPr wrap="square" lIns="0" tIns="0" rIns="0" bIns="0" rtlCol="0"/>
          <a:lstStyle/>
          <a:p/>
        </p:txBody>
      </p:sp>
      <p:sp>
        <p:nvSpPr>
          <p:cNvPr id="8" name="object 8"/>
          <p:cNvSpPr/>
          <p:nvPr/>
        </p:nvSpPr>
        <p:spPr>
          <a:xfrm>
            <a:off x="5368290" y="2423160"/>
            <a:ext cx="193040" cy="38100"/>
          </a:xfrm>
          <a:custGeom>
            <a:avLst/>
            <a:gdLst/>
            <a:ahLst/>
            <a:cxnLst/>
            <a:rect l="l" t="t" r="r" b="b"/>
            <a:pathLst>
              <a:path w="193039" h="38100">
                <a:moveTo>
                  <a:pt x="38100" y="0"/>
                </a:moveTo>
                <a:lnTo>
                  <a:pt x="0" y="19050"/>
                </a:lnTo>
                <a:lnTo>
                  <a:pt x="38100" y="38100"/>
                </a:lnTo>
                <a:lnTo>
                  <a:pt x="38100" y="21336"/>
                </a:lnTo>
                <a:lnTo>
                  <a:pt x="31242" y="21336"/>
                </a:lnTo>
                <a:lnTo>
                  <a:pt x="29718" y="20574"/>
                </a:lnTo>
                <a:lnTo>
                  <a:pt x="28956" y="19050"/>
                </a:lnTo>
                <a:lnTo>
                  <a:pt x="29718" y="17525"/>
                </a:lnTo>
                <a:lnTo>
                  <a:pt x="31242" y="16764"/>
                </a:lnTo>
                <a:lnTo>
                  <a:pt x="38100" y="16764"/>
                </a:lnTo>
                <a:lnTo>
                  <a:pt x="38100" y="0"/>
                </a:lnTo>
                <a:close/>
              </a:path>
              <a:path w="193039" h="38100">
                <a:moveTo>
                  <a:pt x="38100" y="16764"/>
                </a:moveTo>
                <a:lnTo>
                  <a:pt x="31242" y="16764"/>
                </a:lnTo>
                <a:lnTo>
                  <a:pt x="29718" y="17525"/>
                </a:lnTo>
                <a:lnTo>
                  <a:pt x="28956" y="19050"/>
                </a:lnTo>
                <a:lnTo>
                  <a:pt x="29718" y="20574"/>
                </a:lnTo>
                <a:lnTo>
                  <a:pt x="31242" y="21336"/>
                </a:lnTo>
                <a:lnTo>
                  <a:pt x="38100" y="21336"/>
                </a:lnTo>
                <a:lnTo>
                  <a:pt x="38100" y="16764"/>
                </a:lnTo>
                <a:close/>
              </a:path>
              <a:path w="193039" h="38100">
                <a:moveTo>
                  <a:pt x="190500" y="16764"/>
                </a:moveTo>
                <a:lnTo>
                  <a:pt x="38100" y="16764"/>
                </a:lnTo>
                <a:lnTo>
                  <a:pt x="38100" y="21336"/>
                </a:lnTo>
                <a:lnTo>
                  <a:pt x="190500" y="21336"/>
                </a:lnTo>
                <a:lnTo>
                  <a:pt x="192024" y="20574"/>
                </a:lnTo>
                <a:lnTo>
                  <a:pt x="192786" y="19050"/>
                </a:lnTo>
                <a:lnTo>
                  <a:pt x="192024" y="17525"/>
                </a:lnTo>
                <a:lnTo>
                  <a:pt x="190500" y="16764"/>
                </a:lnTo>
                <a:close/>
              </a:path>
            </a:pathLst>
          </a:custGeom>
          <a:solidFill>
            <a:srgbClr val="000000"/>
          </a:solidFill>
        </p:spPr>
        <p:txBody>
          <a:bodyPr wrap="square" lIns="0" tIns="0" rIns="0" bIns="0" rtlCol="0"/>
          <a:lstStyle/>
          <a:p/>
        </p:txBody>
      </p:sp>
      <p:sp>
        <p:nvSpPr>
          <p:cNvPr id="9" name="object 9"/>
          <p:cNvSpPr txBox="1"/>
          <p:nvPr/>
        </p:nvSpPr>
        <p:spPr>
          <a:xfrm>
            <a:off x="5629909" y="2298446"/>
            <a:ext cx="386715" cy="391160"/>
          </a:xfrm>
          <a:prstGeom prst="rect">
            <a:avLst/>
          </a:prstGeom>
        </p:spPr>
        <p:txBody>
          <a:bodyPr wrap="square" lIns="0" tIns="12065" rIns="0" bIns="0" rtlCol="0" vert="horz">
            <a:spAutoFit/>
          </a:bodyPr>
          <a:lstStyle/>
          <a:p>
            <a:pPr marL="12700">
              <a:lnSpc>
                <a:spcPct val="100000"/>
              </a:lnSpc>
              <a:spcBef>
                <a:spcPts val="95"/>
              </a:spcBef>
            </a:pPr>
            <a:r>
              <a:rPr dirty="0" sz="800" spc="-5">
                <a:latin typeface="Arial"/>
                <a:cs typeface="Arial"/>
              </a:rPr>
              <a:t>W</a:t>
            </a:r>
            <a:endParaRPr sz="800">
              <a:latin typeface="Arial"/>
              <a:cs typeface="Arial"/>
            </a:endParaRPr>
          </a:p>
          <a:p>
            <a:pPr marL="12700" marR="5080">
              <a:lnSpc>
                <a:spcPct val="100000"/>
              </a:lnSpc>
            </a:pPr>
            <a:r>
              <a:rPr dirty="0" sz="800" spc="-5">
                <a:latin typeface="Arial"/>
                <a:cs typeface="Arial"/>
              </a:rPr>
              <a:t>denotes  </a:t>
            </a:r>
            <a:r>
              <a:rPr dirty="0" sz="800" spc="-5">
                <a:latin typeface="Arial"/>
                <a:cs typeface="Arial"/>
              </a:rPr>
              <a:t>“WALL”</a:t>
            </a:r>
            <a:endParaRPr sz="800">
              <a:latin typeface="Arial"/>
              <a:cs typeface="Arial"/>
            </a:endParaRPr>
          </a:p>
        </p:txBody>
      </p:sp>
      <p:sp>
        <p:nvSpPr>
          <p:cNvPr id="10" name="object 10"/>
          <p:cNvSpPr txBox="1"/>
          <p:nvPr/>
        </p:nvSpPr>
        <p:spPr>
          <a:xfrm>
            <a:off x="1756410" y="2677158"/>
            <a:ext cx="775970" cy="178435"/>
          </a:xfrm>
          <a:prstGeom prst="rect">
            <a:avLst/>
          </a:prstGeom>
        </p:spPr>
        <p:txBody>
          <a:bodyPr wrap="square" lIns="0" tIns="12700" rIns="0" bIns="0" rtlCol="0" vert="horz">
            <a:spAutoFit/>
          </a:bodyPr>
          <a:lstStyle/>
          <a:p>
            <a:pPr marL="38100">
              <a:lnSpc>
                <a:spcPct val="100000"/>
              </a:lnSpc>
              <a:spcBef>
                <a:spcPts val="100"/>
              </a:spcBef>
            </a:pPr>
            <a:r>
              <a:rPr dirty="0" sz="1000">
                <a:solidFill>
                  <a:srgbClr val="FF0000"/>
                </a:solidFill>
                <a:latin typeface="Arial"/>
                <a:cs typeface="Arial"/>
              </a:rPr>
              <a:t>True </a:t>
            </a:r>
            <a:r>
              <a:rPr dirty="0" sz="1000" spc="-5">
                <a:solidFill>
                  <a:srgbClr val="FF0000"/>
                </a:solidFill>
                <a:latin typeface="Arial"/>
                <a:cs typeface="Arial"/>
              </a:rPr>
              <a:t>state</a:t>
            </a:r>
            <a:r>
              <a:rPr dirty="0" sz="1000" spc="-70">
                <a:solidFill>
                  <a:srgbClr val="FF0000"/>
                </a:solidFill>
                <a:latin typeface="Arial"/>
                <a:cs typeface="Arial"/>
              </a:rPr>
              <a:t> </a:t>
            </a:r>
            <a:r>
              <a:rPr dirty="0" sz="1000" i="1">
                <a:solidFill>
                  <a:srgbClr val="FF0000"/>
                </a:solidFill>
                <a:latin typeface="Arial"/>
                <a:cs typeface="Arial"/>
              </a:rPr>
              <a:t>q</a:t>
            </a:r>
            <a:r>
              <a:rPr dirty="0" baseline="-21367" sz="975" i="1">
                <a:solidFill>
                  <a:srgbClr val="FF0000"/>
                </a:solidFill>
                <a:latin typeface="Arial"/>
                <a:cs typeface="Arial"/>
              </a:rPr>
              <a:t>t</a:t>
            </a:r>
            <a:endParaRPr baseline="-21367" sz="975">
              <a:latin typeface="Arial"/>
              <a:cs typeface="Arial"/>
            </a:endParaRPr>
          </a:p>
        </p:txBody>
      </p:sp>
      <p:sp>
        <p:nvSpPr>
          <p:cNvPr id="11" name="object 11"/>
          <p:cNvSpPr txBox="1"/>
          <p:nvPr/>
        </p:nvSpPr>
        <p:spPr>
          <a:xfrm>
            <a:off x="4372609" y="2715258"/>
            <a:ext cx="1443355" cy="178435"/>
          </a:xfrm>
          <a:prstGeom prst="rect">
            <a:avLst/>
          </a:prstGeom>
        </p:spPr>
        <p:txBody>
          <a:bodyPr wrap="square" lIns="0" tIns="12700" rIns="0" bIns="0" rtlCol="0" vert="horz">
            <a:spAutoFit/>
          </a:bodyPr>
          <a:lstStyle/>
          <a:p>
            <a:pPr marL="12700">
              <a:lnSpc>
                <a:spcPct val="100000"/>
              </a:lnSpc>
              <a:spcBef>
                <a:spcPts val="100"/>
              </a:spcBef>
            </a:pPr>
            <a:r>
              <a:rPr dirty="0" sz="1000" spc="-5">
                <a:solidFill>
                  <a:srgbClr val="FF0000"/>
                </a:solidFill>
                <a:latin typeface="Arial"/>
                <a:cs typeface="Arial"/>
              </a:rPr>
              <a:t>Uncorrupted</a:t>
            </a:r>
            <a:r>
              <a:rPr dirty="0" sz="1000" spc="-35">
                <a:solidFill>
                  <a:srgbClr val="FF0000"/>
                </a:solidFill>
                <a:latin typeface="Arial"/>
                <a:cs typeface="Arial"/>
              </a:rPr>
              <a:t> </a:t>
            </a:r>
            <a:r>
              <a:rPr dirty="0" sz="1000" spc="-5">
                <a:solidFill>
                  <a:srgbClr val="FF0000"/>
                </a:solidFill>
                <a:latin typeface="Arial"/>
                <a:cs typeface="Arial"/>
              </a:rPr>
              <a:t>Observation</a:t>
            </a:r>
            <a:endParaRPr sz="1000">
              <a:latin typeface="Arial"/>
              <a:cs typeface="Arial"/>
            </a:endParaRPr>
          </a:p>
        </p:txBody>
      </p:sp>
      <p:sp>
        <p:nvSpPr>
          <p:cNvPr id="12" name="object 12"/>
          <p:cNvSpPr/>
          <p:nvPr/>
        </p:nvSpPr>
        <p:spPr>
          <a:xfrm>
            <a:off x="4988814" y="2900172"/>
            <a:ext cx="78486" cy="115824"/>
          </a:xfrm>
          <a:prstGeom prst="rect">
            <a:avLst/>
          </a:prstGeom>
          <a:blipFill>
            <a:blip r:embed="rId2" cstate="print"/>
            <a:stretch>
              <a:fillRect/>
            </a:stretch>
          </a:blipFill>
        </p:spPr>
        <p:txBody>
          <a:bodyPr wrap="square" lIns="0" tIns="0" rIns="0" bIns="0" rtlCol="0"/>
          <a:lstStyle/>
          <a:p/>
        </p:txBody>
      </p:sp>
      <p:graphicFrame>
        <p:nvGraphicFramePr>
          <p:cNvPr id="13" name="object 13"/>
          <p:cNvGraphicFramePr>
            <a:graphicFrameLocks noGrp="1"/>
          </p:cNvGraphicFramePr>
          <p:nvPr/>
        </p:nvGraphicFramePr>
        <p:xfrm>
          <a:off x="4831556" y="3046952"/>
          <a:ext cx="1122045" cy="499745"/>
        </p:xfrm>
        <a:graphic>
          <a:graphicData uri="http://schemas.openxmlformats.org/drawingml/2006/table">
            <a:tbl>
              <a:tblPr firstRow="1" bandRow="1">
                <a:tableStyleId>{2D5ABB26-0587-4C30-8999-92F81FD0307C}</a:tableStyleId>
              </a:tblPr>
              <a:tblGrid>
                <a:gridCol w="366395"/>
                <a:gridCol w="366395"/>
                <a:gridCol w="367029"/>
              </a:tblGrid>
              <a:tr h="151637">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marL="140335">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CFF"/>
                    </a:solidFill>
                  </a:tcPr>
                </a:tc>
              </a:tr>
              <a:tr h="182880">
                <a:tc>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65"/>
                        </a:spcBef>
                      </a:pPr>
                      <a:r>
                        <a:rPr dirty="0" sz="900">
                          <a:latin typeface="Symbol"/>
                          <a:cs typeface="Symbol"/>
                        </a:rPr>
                        <a:t></a:t>
                      </a:r>
                      <a:endParaRPr sz="900">
                        <a:latin typeface="Symbol"/>
                        <a:cs typeface="Symbo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marL="140335">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CFF"/>
                    </a:solidFill>
                  </a:tcPr>
                </a:tc>
              </a:tr>
              <a:tr h="150875">
                <a:tc>
                  <a:txBody>
                    <a:bodyPr/>
                    <a:lstStyle/>
                    <a:p>
                      <a:pPr algn="ctr">
                        <a:lnSpc>
                          <a:spcPct val="100000"/>
                        </a:lnSpc>
                        <a:spcBef>
                          <a:spcPts val="150"/>
                        </a:spcBef>
                      </a:pPr>
                      <a:r>
                        <a:rPr dirty="0" sz="700">
                          <a:latin typeface="Arial"/>
                          <a:cs typeface="Arial"/>
                        </a:rPr>
                        <a:t>H</a:t>
                      </a:r>
                      <a:endParaRPr sz="7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gn="ctr" marL="635">
                        <a:lnSpc>
                          <a:spcPct val="100000"/>
                        </a:lnSpc>
                        <a:spcBef>
                          <a:spcPts val="150"/>
                        </a:spcBef>
                      </a:pPr>
                      <a:r>
                        <a:rPr dirty="0" sz="700">
                          <a:latin typeface="Arial"/>
                          <a:cs typeface="Arial"/>
                        </a:rPr>
                        <a:t>H</a:t>
                      </a:r>
                      <a:endParaRPr sz="7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CFF"/>
                    </a:solidFill>
                  </a:tcPr>
                </a:tc>
              </a:tr>
            </a:tbl>
          </a:graphicData>
        </a:graphic>
      </p:graphicFrame>
      <p:sp>
        <p:nvSpPr>
          <p:cNvPr id="14" name="object 14"/>
          <p:cNvSpPr txBox="1"/>
          <p:nvPr/>
        </p:nvSpPr>
        <p:spPr>
          <a:xfrm>
            <a:off x="4846320" y="3593846"/>
            <a:ext cx="1245870" cy="330835"/>
          </a:xfrm>
          <a:prstGeom prst="rect">
            <a:avLst/>
          </a:prstGeom>
        </p:spPr>
        <p:txBody>
          <a:bodyPr wrap="square" lIns="0" tIns="12700" rIns="0" bIns="0" rtlCol="0" vert="horz">
            <a:spAutoFit/>
          </a:bodyPr>
          <a:lstStyle/>
          <a:p>
            <a:pPr marL="38100" marR="30480">
              <a:lnSpc>
                <a:spcPct val="100000"/>
              </a:lnSpc>
              <a:spcBef>
                <a:spcPts val="100"/>
              </a:spcBef>
            </a:pPr>
            <a:r>
              <a:rPr dirty="0" sz="1000" spc="-5">
                <a:solidFill>
                  <a:srgbClr val="FF0000"/>
                </a:solidFill>
                <a:latin typeface="Arial"/>
                <a:cs typeface="Arial"/>
              </a:rPr>
              <a:t>What the robot</a:t>
            </a:r>
            <a:r>
              <a:rPr dirty="0" sz="1000" spc="-65">
                <a:solidFill>
                  <a:srgbClr val="FF0000"/>
                </a:solidFill>
                <a:latin typeface="Arial"/>
                <a:cs typeface="Arial"/>
              </a:rPr>
              <a:t> </a:t>
            </a:r>
            <a:r>
              <a:rPr dirty="0" sz="1000" spc="-5">
                <a:solidFill>
                  <a:srgbClr val="FF0000"/>
                </a:solidFill>
                <a:latin typeface="Arial"/>
                <a:cs typeface="Arial"/>
              </a:rPr>
              <a:t>sees:  Observation</a:t>
            </a:r>
            <a:r>
              <a:rPr dirty="0" sz="1000" spc="-15">
                <a:solidFill>
                  <a:srgbClr val="FF0000"/>
                </a:solidFill>
                <a:latin typeface="Arial"/>
                <a:cs typeface="Arial"/>
              </a:rPr>
              <a:t> </a:t>
            </a:r>
            <a:r>
              <a:rPr dirty="0" sz="1000" i="1">
                <a:solidFill>
                  <a:srgbClr val="FF0000"/>
                </a:solidFill>
                <a:latin typeface="Arial"/>
                <a:cs typeface="Arial"/>
              </a:rPr>
              <a:t>O</a:t>
            </a:r>
            <a:r>
              <a:rPr dirty="0" baseline="-21367" sz="975" i="1">
                <a:solidFill>
                  <a:srgbClr val="FF0000"/>
                </a:solidFill>
                <a:latin typeface="Arial"/>
                <a:cs typeface="Arial"/>
              </a:rPr>
              <a:t>t</a:t>
            </a:r>
            <a:endParaRPr baseline="-21367" sz="975">
              <a:latin typeface="Arial"/>
              <a:cs typeface="Arial"/>
            </a:endParaRPr>
          </a:p>
        </p:txBody>
      </p:sp>
      <p:sp>
        <p:nvSpPr>
          <p:cNvPr id="15" name="object 15"/>
          <p:cNvSpPr txBox="1"/>
          <p:nvPr/>
        </p:nvSpPr>
        <p:spPr>
          <a:xfrm>
            <a:off x="1752600" y="2825495"/>
            <a:ext cx="2362200" cy="1575435"/>
          </a:xfrm>
          <a:prstGeom prst="rect">
            <a:avLst/>
          </a:prstGeom>
          <a:ln w="4762">
            <a:solidFill>
              <a:srgbClr val="000000"/>
            </a:solidFill>
          </a:ln>
        </p:spPr>
        <p:txBody>
          <a:bodyPr wrap="square" lIns="0" tIns="21590" rIns="0" bIns="0" rtlCol="0" vert="horz">
            <a:spAutoFit/>
          </a:bodyPr>
          <a:lstStyle/>
          <a:p>
            <a:pPr marL="48260" marR="205740">
              <a:lnSpc>
                <a:spcPct val="100000"/>
              </a:lnSpc>
              <a:spcBef>
                <a:spcPts val="170"/>
              </a:spcBef>
            </a:pPr>
            <a:r>
              <a:rPr dirty="0" sz="1000">
                <a:latin typeface="Arial"/>
                <a:cs typeface="Arial"/>
              </a:rPr>
              <a:t>O</a:t>
            </a:r>
            <a:r>
              <a:rPr dirty="0" baseline="-21367" sz="975">
                <a:latin typeface="Arial"/>
                <a:cs typeface="Arial"/>
              </a:rPr>
              <a:t>t </a:t>
            </a:r>
            <a:r>
              <a:rPr dirty="0" sz="1000" spc="-5">
                <a:latin typeface="Arial"/>
                <a:cs typeface="Arial"/>
              </a:rPr>
              <a:t>is noisily determined depending on  </a:t>
            </a:r>
            <a:r>
              <a:rPr dirty="0" sz="1000">
                <a:latin typeface="Arial"/>
                <a:cs typeface="Arial"/>
              </a:rPr>
              <a:t>the </a:t>
            </a:r>
            <a:r>
              <a:rPr dirty="0" sz="1000" spc="-5">
                <a:latin typeface="Arial"/>
                <a:cs typeface="Arial"/>
              </a:rPr>
              <a:t>current</a:t>
            </a:r>
            <a:r>
              <a:rPr dirty="0" sz="1000" spc="-25">
                <a:latin typeface="Arial"/>
                <a:cs typeface="Arial"/>
              </a:rPr>
              <a:t> </a:t>
            </a:r>
            <a:r>
              <a:rPr dirty="0" sz="1000" spc="-5">
                <a:latin typeface="Arial"/>
                <a:cs typeface="Arial"/>
              </a:rPr>
              <a:t>state.</a:t>
            </a:r>
            <a:endParaRPr sz="1000">
              <a:latin typeface="Arial"/>
              <a:cs typeface="Arial"/>
            </a:endParaRPr>
          </a:p>
          <a:p>
            <a:pPr marL="48260" marR="172085">
              <a:lnSpc>
                <a:spcPct val="100000"/>
              </a:lnSpc>
              <a:spcBef>
                <a:spcPts val="600"/>
              </a:spcBef>
            </a:pPr>
            <a:r>
              <a:rPr dirty="0" sz="1000" spc="-5">
                <a:latin typeface="Arial"/>
                <a:cs typeface="Arial"/>
              </a:rPr>
              <a:t>Assume that O</a:t>
            </a:r>
            <a:r>
              <a:rPr dirty="0" baseline="-21367" sz="975" spc="-7">
                <a:latin typeface="Arial"/>
                <a:cs typeface="Arial"/>
              </a:rPr>
              <a:t>t </a:t>
            </a:r>
            <a:r>
              <a:rPr dirty="0" sz="1000" spc="-5">
                <a:latin typeface="Arial"/>
                <a:cs typeface="Arial"/>
              </a:rPr>
              <a:t>is conditionally  independent of {q</a:t>
            </a:r>
            <a:r>
              <a:rPr dirty="0" baseline="-21367" sz="975" spc="-7">
                <a:latin typeface="Arial"/>
                <a:cs typeface="Arial"/>
              </a:rPr>
              <a:t>t-1</a:t>
            </a:r>
            <a:r>
              <a:rPr dirty="0" sz="1000" spc="-5">
                <a:latin typeface="Arial"/>
                <a:cs typeface="Arial"/>
              </a:rPr>
              <a:t>, q</a:t>
            </a:r>
            <a:r>
              <a:rPr dirty="0" baseline="-21367" sz="975" spc="-7">
                <a:latin typeface="Arial"/>
                <a:cs typeface="Arial"/>
              </a:rPr>
              <a:t>t-2</a:t>
            </a:r>
            <a:r>
              <a:rPr dirty="0" sz="1000" spc="-5">
                <a:latin typeface="Arial"/>
                <a:cs typeface="Arial"/>
              </a:rPr>
              <a:t>, </a:t>
            </a:r>
            <a:r>
              <a:rPr dirty="0" sz="1000">
                <a:latin typeface="Arial"/>
                <a:cs typeface="Arial"/>
              </a:rPr>
              <a:t>… </a:t>
            </a:r>
            <a:r>
              <a:rPr dirty="0" sz="1000" spc="-5">
                <a:latin typeface="Arial"/>
                <a:cs typeface="Arial"/>
              </a:rPr>
              <a:t>q</a:t>
            </a:r>
            <a:r>
              <a:rPr dirty="0" baseline="-21367" sz="975" spc="-7">
                <a:latin typeface="Arial"/>
                <a:cs typeface="Arial"/>
              </a:rPr>
              <a:t>1</a:t>
            </a:r>
            <a:r>
              <a:rPr dirty="0" sz="1000" spc="-5">
                <a:latin typeface="Arial"/>
                <a:cs typeface="Arial"/>
              </a:rPr>
              <a:t>, </a:t>
            </a:r>
            <a:r>
              <a:rPr dirty="0" sz="1000">
                <a:latin typeface="Arial"/>
                <a:cs typeface="Arial"/>
              </a:rPr>
              <a:t>q</a:t>
            </a:r>
            <a:r>
              <a:rPr dirty="0" baseline="-21367" sz="975">
                <a:latin typeface="Arial"/>
                <a:cs typeface="Arial"/>
              </a:rPr>
              <a:t>0 </a:t>
            </a:r>
            <a:r>
              <a:rPr dirty="0" baseline="-21367" sz="975" spc="-7">
                <a:latin typeface="Arial"/>
                <a:cs typeface="Arial"/>
              </a:rPr>
              <a:t>,</a:t>
            </a:r>
            <a:r>
              <a:rPr dirty="0" sz="1000" spc="-5">
                <a:latin typeface="Arial"/>
                <a:cs typeface="Arial"/>
              </a:rPr>
              <a:t>O</a:t>
            </a:r>
            <a:r>
              <a:rPr dirty="0" baseline="-21367" sz="975" spc="-7">
                <a:latin typeface="Arial"/>
                <a:cs typeface="Arial"/>
              </a:rPr>
              <a:t>t-1</a:t>
            </a:r>
            <a:r>
              <a:rPr dirty="0" sz="1000" spc="-5">
                <a:latin typeface="Arial"/>
                <a:cs typeface="Arial"/>
              </a:rPr>
              <a:t>,  O</a:t>
            </a:r>
            <a:r>
              <a:rPr dirty="0" baseline="-21367" sz="975" spc="-7">
                <a:latin typeface="Arial"/>
                <a:cs typeface="Arial"/>
              </a:rPr>
              <a:t>t-2</a:t>
            </a:r>
            <a:r>
              <a:rPr dirty="0" sz="1000" spc="-5">
                <a:latin typeface="Arial"/>
                <a:cs typeface="Arial"/>
              </a:rPr>
              <a:t>, </a:t>
            </a:r>
            <a:r>
              <a:rPr dirty="0" sz="1000">
                <a:latin typeface="Arial"/>
                <a:cs typeface="Arial"/>
              </a:rPr>
              <a:t>… </a:t>
            </a:r>
            <a:r>
              <a:rPr dirty="0" sz="1000" spc="-5">
                <a:latin typeface="Arial"/>
                <a:cs typeface="Arial"/>
              </a:rPr>
              <a:t>O</a:t>
            </a:r>
            <a:r>
              <a:rPr dirty="0" baseline="-21367" sz="975" spc="-7">
                <a:latin typeface="Arial"/>
                <a:cs typeface="Arial"/>
              </a:rPr>
              <a:t>1</a:t>
            </a:r>
            <a:r>
              <a:rPr dirty="0" sz="1000" spc="-5">
                <a:latin typeface="Arial"/>
                <a:cs typeface="Arial"/>
              </a:rPr>
              <a:t>, O</a:t>
            </a:r>
            <a:r>
              <a:rPr dirty="0" baseline="-21367" sz="975" spc="-7">
                <a:latin typeface="Arial"/>
                <a:cs typeface="Arial"/>
              </a:rPr>
              <a:t>0 </a:t>
            </a:r>
            <a:r>
              <a:rPr dirty="0" sz="1000">
                <a:latin typeface="Arial"/>
                <a:cs typeface="Arial"/>
              </a:rPr>
              <a:t>} </a:t>
            </a:r>
            <a:r>
              <a:rPr dirty="0" sz="1000" spc="-5">
                <a:latin typeface="Arial"/>
                <a:cs typeface="Arial"/>
              </a:rPr>
              <a:t>given</a:t>
            </a:r>
            <a:r>
              <a:rPr dirty="0" sz="1000" spc="-114">
                <a:latin typeface="Arial"/>
                <a:cs typeface="Arial"/>
              </a:rPr>
              <a:t> </a:t>
            </a:r>
            <a:r>
              <a:rPr dirty="0" sz="1000">
                <a:latin typeface="Arial"/>
                <a:cs typeface="Arial"/>
              </a:rPr>
              <a:t>q</a:t>
            </a:r>
            <a:r>
              <a:rPr dirty="0" baseline="-21367" sz="975">
                <a:latin typeface="Arial"/>
                <a:cs typeface="Arial"/>
              </a:rPr>
              <a:t>t</a:t>
            </a:r>
            <a:r>
              <a:rPr dirty="0" sz="1000">
                <a:latin typeface="Arial"/>
                <a:cs typeface="Arial"/>
              </a:rPr>
              <a:t>.</a:t>
            </a:r>
            <a:endParaRPr sz="1000">
              <a:latin typeface="Arial"/>
              <a:cs typeface="Arial"/>
            </a:endParaRPr>
          </a:p>
          <a:p>
            <a:pPr marL="48260">
              <a:lnSpc>
                <a:spcPct val="100000"/>
              </a:lnSpc>
              <a:spcBef>
                <a:spcPts val="600"/>
              </a:spcBef>
            </a:pPr>
            <a:r>
              <a:rPr dirty="0" sz="1000" spc="-5">
                <a:latin typeface="Arial"/>
                <a:cs typeface="Arial"/>
              </a:rPr>
              <a:t>In other</a:t>
            </a:r>
            <a:r>
              <a:rPr dirty="0" sz="1000" spc="-10">
                <a:latin typeface="Arial"/>
                <a:cs typeface="Arial"/>
              </a:rPr>
              <a:t> </a:t>
            </a:r>
            <a:r>
              <a:rPr dirty="0" sz="1000" spc="-5">
                <a:latin typeface="Arial"/>
                <a:cs typeface="Arial"/>
              </a:rPr>
              <a:t>words:</a:t>
            </a:r>
            <a:endParaRPr sz="1000">
              <a:latin typeface="Arial"/>
              <a:cs typeface="Arial"/>
            </a:endParaRPr>
          </a:p>
          <a:p>
            <a:pPr marL="48260">
              <a:lnSpc>
                <a:spcPct val="100000"/>
              </a:lnSpc>
              <a:spcBef>
                <a:spcPts val="600"/>
              </a:spcBef>
            </a:pPr>
            <a:r>
              <a:rPr dirty="0" sz="1000">
                <a:latin typeface="Arial"/>
                <a:cs typeface="Arial"/>
              </a:rPr>
              <a:t>P(O</a:t>
            </a:r>
            <a:r>
              <a:rPr dirty="0" baseline="-21367" sz="975">
                <a:latin typeface="Arial"/>
                <a:cs typeface="Arial"/>
              </a:rPr>
              <a:t>t </a:t>
            </a:r>
            <a:r>
              <a:rPr dirty="0" sz="1000">
                <a:latin typeface="Arial"/>
                <a:cs typeface="Arial"/>
              </a:rPr>
              <a:t>= X </a:t>
            </a:r>
            <a:r>
              <a:rPr dirty="0" sz="1000" spc="-5">
                <a:latin typeface="Arial"/>
                <a:cs typeface="Arial"/>
              </a:rPr>
              <a:t>|q</a:t>
            </a:r>
            <a:r>
              <a:rPr dirty="0" baseline="-21367" sz="975" spc="-7">
                <a:latin typeface="Arial"/>
                <a:cs typeface="Arial"/>
              </a:rPr>
              <a:t>t </a:t>
            </a:r>
            <a:r>
              <a:rPr dirty="0" sz="1000">
                <a:latin typeface="Arial"/>
                <a:cs typeface="Arial"/>
              </a:rPr>
              <a:t>= s</a:t>
            </a:r>
            <a:r>
              <a:rPr dirty="0" baseline="-21367" sz="975">
                <a:latin typeface="Arial"/>
                <a:cs typeface="Arial"/>
              </a:rPr>
              <a:t>i </a:t>
            </a:r>
            <a:r>
              <a:rPr dirty="0" sz="1000">
                <a:latin typeface="Arial"/>
                <a:cs typeface="Arial"/>
              </a:rPr>
              <a:t>)</a:t>
            </a:r>
            <a:r>
              <a:rPr dirty="0" sz="1000" spc="-150">
                <a:latin typeface="Arial"/>
                <a:cs typeface="Arial"/>
              </a:rPr>
              <a:t> </a:t>
            </a:r>
            <a:r>
              <a:rPr dirty="0" sz="1000">
                <a:latin typeface="Arial"/>
                <a:cs typeface="Arial"/>
              </a:rPr>
              <a:t>=</a:t>
            </a:r>
            <a:endParaRPr sz="1000">
              <a:latin typeface="Arial"/>
              <a:cs typeface="Arial"/>
            </a:endParaRPr>
          </a:p>
          <a:p>
            <a:pPr marL="48260">
              <a:lnSpc>
                <a:spcPct val="100000"/>
              </a:lnSpc>
              <a:spcBef>
                <a:spcPts val="600"/>
              </a:spcBef>
            </a:pPr>
            <a:r>
              <a:rPr dirty="0" sz="1000">
                <a:latin typeface="Arial"/>
                <a:cs typeface="Arial"/>
              </a:rPr>
              <a:t>P(O</a:t>
            </a:r>
            <a:r>
              <a:rPr dirty="0" baseline="-21367" sz="975">
                <a:latin typeface="Arial"/>
                <a:cs typeface="Arial"/>
              </a:rPr>
              <a:t>t </a:t>
            </a:r>
            <a:r>
              <a:rPr dirty="0" sz="1000">
                <a:latin typeface="Arial"/>
                <a:cs typeface="Arial"/>
              </a:rPr>
              <a:t>= X </a:t>
            </a:r>
            <a:r>
              <a:rPr dirty="0" sz="1000" spc="-5">
                <a:latin typeface="Arial"/>
                <a:cs typeface="Arial"/>
              </a:rPr>
              <a:t>|q</a:t>
            </a:r>
            <a:r>
              <a:rPr dirty="0" baseline="-21367" sz="975" spc="-7">
                <a:latin typeface="Arial"/>
                <a:cs typeface="Arial"/>
              </a:rPr>
              <a:t>t </a:t>
            </a:r>
            <a:r>
              <a:rPr dirty="0" sz="1000">
                <a:latin typeface="Arial"/>
                <a:cs typeface="Arial"/>
              </a:rPr>
              <a:t>= s</a:t>
            </a:r>
            <a:r>
              <a:rPr dirty="0" baseline="-21367" sz="975">
                <a:latin typeface="Arial"/>
                <a:cs typeface="Arial"/>
              </a:rPr>
              <a:t>i </a:t>
            </a:r>
            <a:r>
              <a:rPr dirty="0" sz="1000" spc="-5">
                <a:latin typeface="Arial"/>
                <a:cs typeface="Arial"/>
              </a:rPr>
              <a:t>,any earlier</a:t>
            </a:r>
            <a:r>
              <a:rPr dirty="0" sz="1000" spc="-160">
                <a:latin typeface="Arial"/>
                <a:cs typeface="Arial"/>
              </a:rPr>
              <a:t> </a:t>
            </a:r>
            <a:r>
              <a:rPr dirty="0" sz="1000" spc="-5">
                <a:latin typeface="Arial"/>
                <a:cs typeface="Arial"/>
              </a:rPr>
              <a:t>history)</a:t>
            </a:r>
            <a:endParaRPr sz="1000">
              <a:latin typeface="Arial"/>
              <a:cs typeface="Arial"/>
            </a:endParaRPr>
          </a:p>
        </p:txBody>
      </p:sp>
      <p:sp>
        <p:nvSpPr>
          <p:cNvPr id="16" name="object 1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 name="object 17"/>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8" name="object 18"/>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24</a:t>
            </a:r>
            <a:endParaRPr sz="450">
              <a:latin typeface="Tahoma"/>
              <a:cs typeface="Tahoma"/>
            </a:endParaRPr>
          </a:p>
        </p:txBody>
      </p:sp>
      <p:graphicFrame>
        <p:nvGraphicFramePr>
          <p:cNvPr id="19" name="object 19"/>
          <p:cNvGraphicFramePr>
            <a:graphicFrameLocks noGrp="1"/>
          </p:cNvGraphicFramePr>
          <p:nvPr/>
        </p:nvGraphicFramePr>
        <p:xfrm>
          <a:off x="1666208" y="6386036"/>
          <a:ext cx="1868170" cy="471805"/>
        </p:xfrm>
        <a:graphic>
          <a:graphicData uri="http://schemas.openxmlformats.org/drawingml/2006/table">
            <a:tbl>
              <a:tblPr firstRow="1" bandRow="1">
                <a:tableStyleId>{2D5ABB26-0587-4C30-8999-92F81FD0307C}</a:tableStyleId>
              </a:tblPr>
              <a:tblGrid>
                <a:gridCol w="307975"/>
                <a:gridCol w="307340"/>
                <a:gridCol w="307975"/>
                <a:gridCol w="307975"/>
                <a:gridCol w="307975"/>
                <a:gridCol w="307974"/>
              </a:tblGrid>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gn="ctr">
                        <a:lnSpc>
                          <a:spcPct val="100000"/>
                        </a:lnSpc>
                        <a:spcBef>
                          <a:spcPts val="155"/>
                        </a:spcBef>
                      </a:pPr>
                      <a:r>
                        <a:rPr dirty="0" sz="700" spc="-5">
                          <a:latin typeface="Arial"/>
                          <a:cs typeface="Arial"/>
                        </a:rPr>
                        <a:t>R</a:t>
                      </a:r>
                      <a:r>
                        <a:rPr dirty="0" baseline="-24691" sz="675" spc="-7">
                          <a:latin typeface="Arial"/>
                          <a:cs typeface="Arial"/>
                        </a:rPr>
                        <a:t>0</a:t>
                      </a:r>
                      <a:endParaRPr baseline="-24691" sz="675">
                        <a:latin typeface="Arial"/>
                        <a:cs typeface="Arial"/>
                      </a:endParaRPr>
                    </a:p>
                  </a:txBody>
                  <a:tcPr marL="0" marR="0" marB="0" marT="1968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gn="ctr">
                        <a:lnSpc>
                          <a:spcPct val="100000"/>
                        </a:lnSpc>
                        <a:spcBef>
                          <a:spcPts val="155"/>
                        </a:spcBef>
                      </a:pPr>
                      <a:r>
                        <a:rPr dirty="0" sz="700">
                          <a:latin typeface="Arial"/>
                          <a:cs typeface="Arial"/>
                        </a:rPr>
                        <a:t>2</a:t>
                      </a:r>
                      <a:endParaRPr sz="700">
                        <a:latin typeface="Arial"/>
                        <a:cs typeface="Arial"/>
                      </a:endParaRPr>
                    </a:p>
                  </a:txBody>
                  <a:tcPr marL="0" marR="0" marB="0" marT="1968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F01"/>
                    </a:solidFill>
                  </a:tcPr>
                </a:tc>
              </a:tr>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gn="ctr">
                        <a:lnSpc>
                          <a:spcPct val="100000"/>
                        </a:lnSpc>
                        <a:spcBef>
                          <a:spcPts val="155"/>
                        </a:spcBef>
                      </a:pPr>
                      <a:r>
                        <a:rPr dirty="0" sz="700">
                          <a:latin typeface="Arial"/>
                          <a:cs typeface="Arial"/>
                        </a:rPr>
                        <a:t>H</a:t>
                      </a:r>
                      <a:endParaRPr sz="700">
                        <a:latin typeface="Arial"/>
                        <a:cs typeface="Arial"/>
                      </a:endParaRPr>
                    </a:p>
                  </a:txBody>
                  <a:tcPr marL="0" marR="0" marB="0" marT="1968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F01"/>
                    </a:solidFill>
                  </a:tcPr>
                </a:tc>
              </a:tr>
              <a:tr h="152400">
                <a:tc>
                  <a:txBody>
                    <a:bodyPr/>
                    <a:lstStyle/>
                    <a:p>
                      <a:pPr>
                        <a:lnSpc>
                          <a:spcPct val="100000"/>
                        </a:lnSpc>
                      </a:pPr>
                      <a:endParaRPr sz="8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F01"/>
                    </a:solidFill>
                  </a:tcPr>
                </a:tc>
              </a:tr>
            </a:tbl>
          </a:graphicData>
        </a:graphic>
      </p:graphicFrame>
      <p:graphicFrame>
        <p:nvGraphicFramePr>
          <p:cNvPr id="20" name="object 20"/>
          <p:cNvGraphicFramePr>
            <a:graphicFrameLocks noGrp="1"/>
          </p:cNvGraphicFramePr>
          <p:nvPr/>
        </p:nvGraphicFramePr>
        <p:xfrm>
          <a:off x="4298156" y="6386036"/>
          <a:ext cx="1122045" cy="499745"/>
        </p:xfrm>
        <a:graphic>
          <a:graphicData uri="http://schemas.openxmlformats.org/drawingml/2006/table">
            <a:tbl>
              <a:tblPr firstRow="1" bandRow="1">
                <a:tableStyleId>{2D5ABB26-0587-4C30-8999-92F81FD0307C}</a:tableStyleId>
              </a:tblPr>
              <a:tblGrid>
                <a:gridCol w="366395"/>
                <a:gridCol w="366395"/>
                <a:gridCol w="367029"/>
              </a:tblGrid>
              <a:tr h="151637">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CFF"/>
                    </a:solidFill>
                  </a:tcPr>
                </a:tc>
              </a:tr>
              <a:tr h="182880">
                <a:tc>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65"/>
                        </a:spcBef>
                      </a:pPr>
                      <a:r>
                        <a:rPr dirty="0" sz="900">
                          <a:latin typeface="Symbol"/>
                          <a:cs typeface="Symbol"/>
                        </a:rPr>
                        <a:t></a:t>
                      </a:r>
                      <a:endParaRPr sz="900">
                        <a:latin typeface="Symbol"/>
                        <a:cs typeface="Symbo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nSpc>
                          <a:spcPct val="100000"/>
                        </a:lnSpc>
                      </a:pPr>
                      <a:endParaRPr sz="10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CFF"/>
                    </a:solidFill>
                  </a:tcPr>
                </a:tc>
              </a:tr>
              <a:tr h="150875">
                <a:tc>
                  <a:txBody>
                    <a:bodyPr/>
                    <a:lstStyle/>
                    <a:p>
                      <a:pPr algn="ctr">
                        <a:lnSpc>
                          <a:spcPct val="100000"/>
                        </a:lnSpc>
                        <a:spcBef>
                          <a:spcPts val="150"/>
                        </a:spcBef>
                      </a:pPr>
                      <a:r>
                        <a:rPr dirty="0" sz="700">
                          <a:latin typeface="Arial"/>
                          <a:cs typeface="Arial"/>
                        </a:rPr>
                        <a:t>H</a:t>
                      </a:r>
                      <a:endParaRPr sz="7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CFF"/>
                    </a:solidFill>
                  </a:tcPr>
                </a:tc>
              </a:tr>
            </a:tbl>
          </a:graphicData>
        </a:graphic>
      </p:graphicFrame>
      <p:sp>
        <p:nvSpPr>
          <p:cNvPr id="21" name="object 21"/>
          <p:cNvSpPr txBox="1"/>
          <p:nvPr/>
        </p:nvSpPr>
        <p:spPr>
          <a:xfrm>
            <a:off x="1671320" y="5367316"/>
            <a:ext cx="4324985" cy="875030"/>
          </a:xfrm>
          <a:prstGeom prst="rect">
            <a:avLst/>
          </a:prstGeom>
        </p:spPr>
        <p:txBody>
          <a:bodyPr wrap="square" lIns="0" tIns="81280" rIns="0" bIns="0" rtlCol="0" vert="horz">
            <a:spAutoFit/>
          </a:bodyPr>
          <a:lstStyle/>
          <a:p>
            <a:pPr marL="1127125">
              <a:lnSpc>
                <a:spcPct val="100000"/>
              </a:lnSpc>
              <a:spcBef>
                <a:spcPts val="640"/>
              </a:spcBef>
            </a:pPr>
            <a:r>
              <a:rPr dirty="0" sz="2000" spc="-5">
                <a:solidFill>
                  <a:srgbClr val="006500"/>
                </a:solidFill>
                <a:latin typeface="Arial"/>
                <a:cs typeface="Arial"/>
              </a:rPr>
              <a:t>Noisy Hidden</a:t>
            </a:r>
            <a:r>
              <a:rPr dirty="0" sz="2000">
                <a:solidFill>
                  <a:srgbClr val="006500"/>
                </a:solidFill>
                <a:latin typeface="Arial"/>
                <a:cs typeface="Arial"/>
              </a:rPr>
              <a:t> </a:t>
            </a:r>
            <a:r>
              <a:rPr dirty="0" sz="2000" spc="-5">
                <a:solidFill>
                  <a:srgbClr val="006500"/>
                </a:solidFill>
                <a:latin typeface="Arial"/>
                <a:cs typeface="Arial"/>
              </a:rPr>
              <a:t>State</a:t>
            </a:r>
            <a:endParaRPr sz="2000">
              <a:latin typeface="Arial"/>
              <a:cs typeface="Arial"/>
            </a:endParaRPr>
          </a:p>
          <a:p>
            <a:pPr marL="184150" marR="5080" indent="-172085">
              <a:lnSpc>
                <a:spcPct val="100000"/>
              </a:lnSpc>
              <a:spcBef>
                <a:spcPts val="380"/>
              </a:spcBef>
              <a:buChar char="•"/>
              <a:tabLst>
                <a:tab pos="184150" algn="l"/>
              </a:tabLst>
            </a:pPr>
            <a:r>
              <a:rPr dirty="0" sz="1400" spc="-5">
                <a:latin typeface="Arial"/>
                <a:cs typeface="Arial"/>
              </a:rPr>
              <a:t>Example:</a:t>
            </a:r>
            <a:r>
              <a:rPr dirty="0" sz="1400" spc="-5">
                <a:solidFill>
                  <a:srgbClr val="FF0000"/>
                </a:solidFill>
                <a:latin typeface="Arial"/>
                <a:cs typeface="Arial"/>
              </a:rPr>
              <a:t> </a:t>
            </a:r>
            <a:r>
              <a:rPr dirty="0" u="sng" sz="1400" spc="-5">
                <a:solidFill>
                  <a:srgbClr val="FF0000"/>
                </a:solidFill>
                <a:uFill>
                  <a:solidFill>
                    <a:srgbClr val="FF0000"/>
                  </a:solidFill>
                </a:uFill>
                <a:latin typeface="Arial"/>
                <a:cs typeface="Arial"/>
              </a:rPr>
              <a:t>Noisy Proximity sensors.</a:t>
            </a:r>
            <a:r>
              <a:rPr dirty="0" sz="1400" spc="-5">
                <a:solidFill>
                  <a:srgbClr val="FF0000"/>
                </a:solidFill>
                <a:latin typeface="Arial"/>
                <a:cs typeface="Arial"/>
              </a:rPr>
              <a:t> </a:t>
            </a:r>
            <a:r>
              <a:rPr dirty="0" sz="1400" spc="-5">
                <a:latin typeface="Arial"/>
                <a:cs typeface="Arial"/>
              </a:rPr>
              <a:t>(unreliably tell us  the contents of the 8 adjacent</a:t>
            </a:r>
            <a:r>
              <a:rPr dirty="0" sz="1400" spc="30">
                <a:latin typeface="Arial"/>
                <a:cs typeface="Arial"/>
              </a:rPr>
              <a:t> </a:t>
            </a:r>
            <a:r>
              <a:rPr dirty="0" sz="1400" spc="-5">
                <a:latin typeface="Arial"/>
                <a:cs typeface="Arial"/>
              </a:rPr>
              <a:t>squares)</a:t>
            </a:r>
            <a:endParaRPr sz="1400">
              <a:latin typeface="Arial"/>
              <a:cs typeface="Arial"/>
            </a:endParaRPr>
          </a:p>
        </p:txBody>
      </p:sp>
      <p:sp>
        <p:nvSpPr>
          <p:cNvPr id="22" name="object 22"/>
          <p:cNvSpPr/>
          <p:nvPr/>
        </p:nvSpPr>
        <p:spPr>
          <a:xfrm>
            <a:off x="3768090" y="6752843"/>
            <a:ext cx="342900" cy="38100"/>
          </a:xfrm>
          <a:custGeom>
            <a:avLst/>
            <a:gdLst/>
            <a:ahLst/>
            <a:cxnLst/>
            <a:rect l="l" t="t" r="r" b="b"/>
            <a:pathLst>
              <a:path w="342900" h="38100">
                <a:moveTo>
                  <a:pt x="304800" y="0"/>
                </a:moveTo>
                <a:lnTo>
                  <a:pt x="304800" y="38100"/>
                </a:lnTo>
                <a:lnTo>
                  <a:pt x="336803" y="22098"/>
                </a:lnTo>
                <a:lnTo>
                  <a:pt x="310896" y="22098"/>
                </a:lnTo>
                <a:lnTo>
                  <a:pt x="310896" y="16001"/>
                </a:lnTo>
                <a:lnTo>
                  <a:pt x="336803" y="16001"/>
                </a:lnTo>
                <a:lnTo>
                  <a:pt x="304800" y="0"/>
                </a:lnTo>
                <a:close/>
              </a:path>
              <a:path w="342900" h="38100">
                <a:moveTo>
                  <a:pt x="304800" y="16001"/>
                </a:moveTo>
                <a:lnTo>
                  <a:pt x="0" y="16001"/>
                </a:lnTo>
                <a:lnTo>
                  <a:pt x="0" y="22098"/>
                </a:lnTo>
                <a:lnTo>
                  <a:pt x="304800" y="22098"/>
                </a:lnTo>
                <a:lnTo>
                  <a:pt x="304800" y="16001"/>
                </a:lnTo>
                <a:close/>
              </a:path>
              <a:path w="342900" h="38100">
                <a:moveTo>
                  <a:pt x="336803" y="16001"/>
                </a:moveTo>
                <a:lnTo>
                  <a:pt x="310896" y="16001"/>
                </a:lnTo>
                <a:lnTo>
                  <a:pt x="310896" y="22098"/>
                </a:lnTo>
                <a:lnTo>
                  <a:pt x="336803" y="22098"/>
                </a:lnTo>
                <a:lnTo>
                  <a:pt x="342900" y="19050"/>
                </a:lnTo>
                <a:lnTo>
                  <a:pt x="336803" y="16001"/>
                </a:lnTo>
                <a:close/>
              </a:path>
            </a:pathLst>
          </a:custGeom>
          <a:solidFill>
            <a:srgbClr val="000000"/>
          </a:solidFill>
        </p:spPr>
        <p:txBody>
          <a:bodyPr wrap="square" lIns="0" tIns="0" rIns="0" bIns="0" rtlCol="0"/>
          <a:lstStyle/>
          <a:p/>
        </p:txBody>
      </p:sp>
      <p:sp>
        <p:nvSpPr>
          <p:cNvPr id="23" name="object 23"/>
          <p:cNvSpPr/>
          <p:nvPr/>
        </p:nvSpPr>
        <p:spPr>
          <a:xfrm>
            <a:off x="5368290" y="6600443"/>
            <a:ext cx="193040" cy="38100"/>
          </a:xfrm>
          <a:custGeom>
            <a:avLst/>
            <a:gdLst/>
            <a:ahLst/>
            <a:cxnLst/>
            <a:rect l="l" t="t" r="r" b="b"/>
            <a:pathLst>
              <a:path w="193039" h="38100">
                <a:moveTo>
                  <a:pt x="38100" y="0"/>
                </a:moveTo>
                <a:lnTo>
                  <a:pt x="0" y="19050"/>
                </a:lnTo>
                <a:lnTo>
                  <a:pt x="38100" y="38100"/>
                </a:lnTo>
                <a:lnTo>
                  <a:pt x="38100" y="21335"/>
                </a:lnTo>
                <a:lnTo>
                  <a:pt x="31242" y="21335"/>
                </a:lnTo>
                <a:lnTo>
                  <a:pt x="29718" y="20573"/>
                </a:lnTo>
                <a:lnTo>
                  <a:pt x="28956" y="19050"/>
                </a:lnTo>
                <a:lnTo>
                  <a:pt x="29718" y="17525"/>
                </a:lnTo>
                <a:lnTo>
                  <a:pt x="31242" y="16763"/>
                </a:lnTo>
                <a:lnTo>
                  <a:pt x="38100" y="16763"/>
                </a:lnTo>
                <a:lnTo>
                  <a:pt x="38100" y="0"/>
                </a:lnTo>
                <a:close/>
              </a:path>
              <a:path w="193039" h="38100">
                <a:moveTo>
                  <a:pt x="38100" y="16763"/>
                </a:moveTo>
                <a:lnTo>
                  <a:pt x="31242" y="16763"/>
                </a:lnTo>
                <a:lnTo>
                  <a:pt x="29718" y="17525"/>
                </a:lnTo>
                <a:lnTo>
                  <a:pt x="28956" y="19050"/>
                </a:lnTo>
                <a:lnTo>
                  <a:pt x="29718" y="20573"/>
                </a:lnTo>
                <a:lnTo>
                  <a:pt x="31242" y="21335"/>
                </a:lnTo>
                <a:lnTo>
                  <a:pt x="38100" y="21335"/>
                </a:lnTo>
                <a:lnTo>
                  <a:pt x="38100" y="16763"/>
                </a:lnTo>
                <a:close/>
              </a:path>
              <a:path w="193039" h="38100">
                <a:moveTo>
                  <a:pt x="190500" y="16763"/>
                </a:moveTo>
                <a:lnTo>
                  <a:pt x="38100" y="16763"/>
                </a:lnTo>
                <a:lnTo>
                  <a:pt x="38100" y="21335"/>
                </a:lnTo>
                <a:lnTo>
                  <a:pt x="190500" y="21335"/>
                </a:lnTo>
                <a:lnTo>
                  <a:pt x="192024" y="20573"/>
                </a:lnTo>
                <a:lnTo>
                  <a:pt x="192786" y="19050"/>
                </a:lnTo>
                <a:lnTo>
                  <a:pt x="192024" y="17525"/>
                </a:lnTo>
                <a:lnTo>
                  <a:pt x="190500" y="16763"/>
                </a:lnTo>
                <a:close/>
              </a:path>
            </a:pathLst>
          </a:custGeom>
          <a:solidFill>
            <a:srgbClr val="000000"/>
          </a:solidFill>
        </p:spPr>
        <p:txBody>
          <a:bodyPr wrap="square" lIns="0" tIns="0" rIns="0" bIns="0" rtlCol="0"/>
          <a:lstStyle/>
          <a:p/>
        </p:txBody>
      </p:sp>
      <p:sp>
        <p:nvSpPr>
          <p:cNvPr id="24" name="object 24"/>
          <p:cNvSpPr txBox="1"/>
          <p:nvPr/>
        </p:nvSpPr>
        <p:spPr>
          <a:xfrm>
            <a:off x="5629909" y="6475728"/>
            <a:ext cx="386715" cy="391160"/>
          </a:xfrm>
          <a:prstGeom prst="rect">
            <a:avLst/>
          </a:prstGeom>
        </p:spPr>
        <p:txBody>
          <a:bodyPr wrap="square" lIns="0" tIns="12065" rIns="0" bIns="0" rtlCol="0" vert="horz">
            <a:spAutoFit/>
          </a:bodyPr>
          <a:lstStyle/>
          <a:p>
            <a:pPr marL="12700">
              <a:lnSpc>
                <a:spcPct val="100000"/>
              </a:lnSpc>
              <a:spcBef>
                <a:spcPts val="95"/>
              </a:spcBef>
            </a:pPr>
            <a:r>
              <a:rPr dirty="0" sz="800" spc="-5">
                <a:latin typeface="Arial"/>
                <a:cs typeface="Arial"/>
              </a:rPr>
              <a:t>W</a:t>
            </a:r>
            <a:endParaRPr sz="800">
              <a:latin typeface="Arial"/>
              <a:cs typeface="Arial"/>
            </a:endParaRPr>
          </a:p>
          <a:p>
            <a:pPr marL="12700" marR="5080">
              <a:lnSpc>
                <a:spcPct val="100000"/>
              </a:lnSpc>
            </a:pPr>
            <a:r>
              <a:rPr dirty="0" sz="800" spc="-5">
                <a:latin typeface="Arial"/>
                <a:cs typeface="Arial"/>
              </a:rPr>
              <a:t>denotes  </a:t>
            </a:r>
            <a:r>
              <a:rPr dirty="0" sz="800" spc="-5">
                <a:latin typeface="Arial"/>
                <a:cs typeface="Arial"/>
              </a:rPr>
              <a:t>“WALL”</a:t>
            </a:r>
            <a:endParaRPr sz="800">
              <a:latin typeface="Arial"/>
              <a:cs typeface="Arial"/>
            </a:endParaRPr>
          </a:p>
        </p:txBody>
      </p:sp>
      <p:sp>
        <p:nvSpPr>
          <p:cNvPr id="25" name="object 25"/>
          <p:cNvSpPr txBox="1"/>
          <p:nvPr/>
        </p:nvSpPr>
        <p:spPr>
          <a:xfrm>
            <a:off x="1756410" y="6854442"/>
            <a:ext cx="775970" cy="178435"/>
          </a:xfrm>
          <a:prstGeom prst="rect">
            <a:avLst/>
          </a:prstGeom>
        </p:spPr>
        <p:txBody>
          <a:bodyPr wrap="square" lIns="0" tIns="12700" rIns="0" bIns="0" rtlCol="0" vert="horz">
            <a:spAutoFit/>
          </a:bodyPr>
          <a:lstStyle/>
          <a:p>
            <a:pPr marL="38100">
              <a:lnSpc>
                <a:spcPct val="100000"/>
              </a:lnSpc>
              <a:spcBef>
                <a:spcPts val="100"/>
              </a:spcBef>
            </a:pPr>
            <a:r>
              <a:rPr dirty="0" sz="1000">
                <a:solidFill>
                  <a:srgbClr val="FF0000"/>
                </a:solidFill>
                <a:latin typeface="Arial"/>
                <a:cs typeface="Arial"/>
              </a:rPr>
              <a:t>True </a:t>
            </a:r>
            <a:r>
              <a:rPr dirty="0" sz="1000" spc="-5">
                <a:solidFill>
                  <a:srgbClr val="FF0000"/>
                </a:solidFill>
                <a:latin typeface="Arial"/>
                <a:cs typeface="Arial"/>
              </a:rPr>
              <a:t>state</a:t>
            </a:r>
            <a:r>
              <a:rPr dirty="0" sz="1000" spc="-70">
                <a:solidFill>
                  <a:srgbClr val="FF0000"/>
                </a:solidFill>
                <a:latin typeface="Arial"/>
                <a:cs typeface="Arial"/>
              </a:rPr>
              <a:t> </a:t>
            </a:r>
            <a:r>
              <a:rPr dirty="0" sz="1000" i="1">
                <a:solidFill>
                  <a:srgbClr val="FF0000"/>
                </a:solidFill>
                <a:latin typeface="Arial"/>
                <a:cs typeface="Arial"/>
              </a:rPr>
              <a:t>q</a:t>
            </a:r>
            <a:r>
              <a:rPr dirty="0" baseline="-21367" sz="975" i="1">
                <a:solidFill>
                  <a:srgbClr val="FF0000"/>
                </a:solidFill>
                <a:latin typeface="Arial"/>
                <a:cs typeface="Arial"/>
              </a:rPr>
              <a:t>t</a:t>
            </a:r>
            <a:endParaRPr baseline="-21367" sz="975">
              <a:latin typeface="Arial"/>
              <a:cs typeface="Arial"/>
            </a:endParaRPr>
          </a:p>
        </p:txBody>
      </p:sp>
      <p:sp>
        <p:nvSpPr>
          <p:cNvPr id="26" name="object 26"/>
          <p:cNvSpPr txBox="1"/>
          <p:nvPr/>
        </p:nvSpPr>
        <p:spPr>
          <a:xfrm>
            <a:off x="4372609" y="6892542"/>
            <a:ext cx="1443355" cy="178435"/>
          </a:xfrm>
          <a:prstGeom prst="rect">
            <a:avLst/>
          </a:prstGeom>
        </p:spPr>
        <p:txBody>
          <a:bodyPr wrap="square" lIns="0" tIns="12700" rIns="0" bIns="0" rtlCol="0" vert="horz">
            <a:spAutoFit/>
          </a:bodyPr>
          <a:lstStyle/>
          <a:p>
            <a:pPr marL="12700">
              <a:lnSpc>
                <a:spcPct val="100000"/>
              </a:lnSpc>
              <a:spcBef>
                <a:spcPts val="100"/>
              </a:spcBef>
            </a:pPr>
            <a:r>
              <a:rPr dirty="0" sz="1000" spc="-5">
                <a:solidFill>
                  <a:srgbClr val="FF0000"/>
                </a:solidFill>
                <a:latin typeface="Arial"/>
                <a:cs typeface="Arial"/>
              </a:rPr>
              <a:t>Uncorrupted</a:t>
            </a:r>
            <a:r>
              <a:rPr dirty="0" sz="1000" spc="-35">
                <a:solidFill>
                  <a:srgbClr val="FF0000"/>
                </a:solidFill>
                <a:latin typeface="Arial"/>
                <a:cs typeface="Arial"/>
              </a:rPr>
              <a:t> </a:t>
            </a:r>
            <a:r>
              <a:rPr dirty="0" sz="1000" spc="-5">
                <a:solidFill>
                  <a:srgbClr val="FF0000"/>
                </a:solidFill>
                <a:latin typeface="Arial"/>
                <a:cs typeface="Arial"/>
              </a:rPr>
              <a:t>Observation</a:t>
            </a:r>
            <a:endParaRPr sz="1000">
              <a:latin typeface="Arial"/>
              <a:cs typeface="Arial"/>
            </a:endParaRPr>
          </a:p>
        </p:txBody>
      </p:sp>
      <p:sp>
        <p:nvSpPr>
          <p:cNvPr id="27" name="object 27"/>
          <p:cNvSpPr/>
          <p:nvPr/>
        </p:nvSpPr>
        <p:spPr>
          <a:xfrm>
            <a:off x="4988814" y="7077456"/>
            <a:ext cx="78486" cy="115824"/>
          </a:xfrm>
          <a:prstGeom prst="rect">
            <a:avLst/>
          </a:prstGeom>
          <a:blipFill>
            <a:blip r:embed="rId2" cstate="print"/>
            <a:stretch>
              <a:fillRect/>
            </a:stretch>
          </a:blipFill>
        </p:spPr>
        <p:txBody>
          <a:bodyPr wrap="square" lIns="0" tIns="0" rIns="0" bIns="0" rtlCol="0"/>
          <a:lstStyle/>
          <a:p/>
        </p:txBody>
      </p:sp>
      <p:graphicFrame>
        <p:nvGraphicFramePr>
          <p:cNvPr id="28" name="object 28"/>
          <p:cNvGraphicFramePr>
            <a:graphicFrameLocks noGrp="1"/>
          </p:cNvGraphicFramePr>
          <p:nvPr/>
        </p:nvGraphicFramePr>
        <p:xfrm>
          <a:off x="4831556" y="7224236"/>
          <a:ext cx="1122045" cy="499745"/>
        </p:xfrm>
        <a:graphic>
          <a:graphicData uri="http://schemas.openxmlformats.org/drawingml/2006/table">
            <a:tbl>
              <a:tblPr firstRow="1" bandRow="1">
                <a:tableStyleId>{2D5ABB26-0587-4C30-8999-92F81FD0307C}</a:tableStyleId>
              </a:tblPr>
              <a:tblGrid>
                <a:gridCol w="366395"/>
                <a:gridCol w="366395"/>
                <a:gridCol w="367029"/>
              </a:tblGrid>
              <a:tr h="151637">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marL="140335">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CFF"/>
                    </a:solidFill>
                  </a:tcPr>
                </a:tc>
              </a:tr>
              <a:tr h="182880">
                <a:tc>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65"/>
                        </a:spcBef>
                      </a:pPr>
                      <a:r>
                        <a:rPr dirty="0" sz="900">
                          <a:latin typeface="Symbol"/>
                          <a:cs typeface="Symbol"/>
                        </a:rPr>
                        <a:t></a:t>
                      </a:r>
                      <a:endParaRPr sz="900">
                        <a:latin typeface="Symbol"/>
                        <a:cs typeface="Symbo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marL="140335">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CFF"/>
                    </a:solidFill>
                  </a:tcPr>
                </a:tc>
              </a:tr>
              <a:tr h="150875">
                <a:tc>
                  <a:txBody>
                    <a:bodyPr/>
                    <a:lstStyle/>
                    <a:p>
                      <a:pPr algn="ctr">
                        <a:lnSpc>
                          <a:spcPct val="100000"/>
                        </a:lnSpc>
                        <a:spcBef>
                          <a:spcPts val="150"/>
                        </a:spcBef>
                      </a:pPr>
                      <a:r>
                        <a:rPr dirty="0" sz="700">
                          <a:latin typeface="Arial"/>
                          <a:cs typeface="Arial"/>
                        </a:rPr>
                        <a:t>H</a:t>
                      </a:r>
                      <a:endParaRPr sz="7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gn="ctr" marL="635">
                        <a:lnSpc>
                          <a:spcPct val="100000"/>
                        </a:lnSpc>
                        <a:spcBef>
                          <a:spcPts val="150"/>
                        </a:spcBef>
                      </a:pPr>
                      <a:r>
                        <a:rPr dirty="0" sz="700">
                          <a:latin typeface="Arial"/>
                          <a:cs typeface="Arial"/>
                        </a:rPr>
                        <a:t>H</a:t>
                      </a:r>
                      <a:endParaRPr sz="7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CFF"/>
                    </a:solidFill>
                  </a:tcPr>
                </a:tc>
              </a:tr>
            </a:tbl>
          </a:graphicData>
        </a:graphic>
      </p:graphicFrame>
      <p:sp>
        <p:nvSpPr>
          <p:cNvPr id="29" name="object 29"/>
          <p:cNvSpPr txBox="1"/>
          <p:nvPr/>
        </p:nvSpPr>
        <p:spPr>
          <a:xfrm>
            <a:off x="4846320" y="7771130"/>
            <a:ext cx="1245870" cy="330835"/>
          </a:xfrm>
          <a:prstGeom prst="rect">
            <a:avLst/>
          </a:prstGeom>
        </p:spPr>
        <p:txBody>
          <a:bodyPr wrap="square" lIns="0" tIns="12700" rIns="0" bIns="0" rtlCol="0" vert="horz">
            <a:spAutoFit/>
          </a:bodyPr>
          <a:lstStyle/>
          <a:p>
            <a:pPr marL="38100" marR="30480">
              <a:lnSpc>
                <a:spcPct val="100000"/>
              </a:lnSpc>
              <a:spcBef>
                <a:spcPts val="100"/>
              </a:spcBef>
            </a:pPr>
            <a:r>
              <a:rPr dirty="0" sz="1000" spc="-5">
                <a:solidFill>
                  <a:srgbClr val="FF0000"/>
                </a:solidFill>
                <a:latin typeface="Arial"/>
                <a:cs typeface="Arial"/>
              </a:rPr>
              <a:t>What the robot</a:t>
            </a:r>
            <a:r>
              <a:rPr dirty="0" sz="1000" spc="-65">
                <a:solidFill>
                  <a:srgbClr val="FF0000"/>
                </a:solidFill>
                <a:latin typeface="Arial"/>
                <a:cs typeface="Arial"/>
              </a:rPr>
              <a:t> </a:t>
            </a:r>
            <a:r>
              <a:rPr dirty="0" sz="1000" spc="-5">
                <a:solidFill>
                  <a:srgbClr val="FF0000"/>
                </a:solidFill>
                <a:latin typeface="Arial"/>
                <a:cs typeface="Arial"/>
              </a:rPr>
              <a:t>sees:  Observation</a:t>
            </a:r>
            <a:r>
              <a:rPr dirty="0" sz="1000" spc="-15">
                <a:solidFill>
                  <a:srgbClr val="FF0000"/>
                </a:solidFill>
                <a:latin typeface="Arial"/>
                <a:cs typeface="Arial"/>
              </a:rPr>
              <a:t> </a:t>
            </a:r>
            <a:r>
              <a:rPr dirty="0" sz="1000" i="1">
                <a:solidFill>
                  <a:srgbClr val="FF0000"/>
                </a:solidFill>
                <a:latin typeface="Arial"/>
                <a:cs typeface="Arial"/>
              </a:rPr>
              <a:t>O</a:t>
            </a:r>
            <a:r>
              <a:rPr dirty="0" baseline="-21367" sz="975" i="1">
                <a:solidFill>
                  <a:srgbClr val="FF0000"/>
                </a:solidFill>
                <a:latin typeface="Arial"/>
                <a:cs typeface="Arial"/>
              </a:rPr>
              <a:t>t</a:t>
            </a:r>
            <a:endParaRPr baseline="-21367" sz="975">
              <a:latin typeface="Arial"/>
              <a:cs typeface="Arial"/>
            </a:endParaRPr>
          </a:p>
        </p:txBody>
      </p:sp>
      <p:sp>
        <p:nvSpPr>
          <p:cNvPr id="30" name="object 30"/>
          <p:cNvSpPr/>
          <p:nvPr/>
        </p:nvSpPr>
        <p:spPr>
          <a:xfrm>
            <a:off x="1752600" y="7002780"/>
            <a:ext cx="2362200" cy="1575435"/>
          </a:xfrm>
          <a:custGeom>
            <a:avLst/>
            <a:gdLst/>
            <a:ahLst/>
            <a:cxnLst/>
            <a:rect l="l" t="t" r="r" b="b"/>
            <a:pathLst>
              <a:path w="2362200" h="1575434">
                <a:moveTo>
                  <a:pt x="2362200" y="0"/>
                </a:moveTo>
                <a:lnTo>
                  <a:pt x="0" y="0"/>
                </a:lnTo>
                <a:lnTo>
                  <a:pt x="0" y="1575054"/>
                </a:lnTo>
                <a:lnTo>
                  <a:pt x="2362200" y="1575054"/>
                </a:lnTo>
                <a:lnTo>
                  <a:pt x="2362200" y="0"/>
                </a:lnTo>
                <a:close/>
              </a:path>
            </a:pathLst>
          </a:custGeom>
          <a:ln w="4762">
            <a:solidFill>
              <a:srgbClr val="000000"/>
            </a:solidFill>
          </a:ln>
        </p:spPr>
        <p:txBody>
          <a:bodyPr wrap="square" lIns="0" tIns="0" rIns="0" bIns="0" rtlCol="0"/>
          <a:lstStyle/>
          <a:p/>
        </p:txBody>
      </p:sp>
      <p:sp>
        <p:nvSpPr>
          <p:cNvPr id="31" name="object 31"/>
          <p:cNvSpPr txBox="1"/>
          <p:nvPr/>
        </p:nvSpPr>
        <p:spPr>
          <a:xfrm>
            <a:off x="1763267" y="7011414"/>
            <a:ext cx="2176145" cy="330835"/>
          </a:xfrm>
          <a:prstGeom prst="rect">
            <a:avLst/>
          </a:prstGeom>
        </p:spPr>
        <p:txBody>
          <a:bodyPr wrap="square" lIns="0" tIns="12700" rIns="0" bIns="0" rtlCol="0" vert="horz">
            <a:spAutoFit/>
          </a:bodyPr>
          <a:lstStyle/>
          <a:p>
            <a:pPr marL="38100" marR="30480">
              <a:lnSpc>
                <a:spcPct val="100000"/>
              </a:lnSpc>
              <a:spcBef>
                <a:spcPts val="100"/>
              </a:spcBef>
            </a:pPr>
            <a:r>
              <a:rPr dirty="0" sz="1000">
                <a:latin typeface="Arial"/>
                <a:cs typeface="Arial"/>
              </a:rPr>
              <a:t>O</a:t>
            </a:r>
            <a:r>
              <a:rPr dirty="0" baseline="-21367" sz="975">
                <a:latin typeface="Arial"/>
                <a:cs typeface="Arial"/>
              </a:rPr>
              <a:t>t </a:t>
            </a:r>
            <a:r>
              <a:rPr dirty="0" sz="1000" spc="-5">
                <a:latin typeface="Arial"/>
                <a:cs typeface="Arial"/>
              </a:rPr>
              <a:t>is noisily determined depending on  </a:t>
            </a:r>
            <a:r>
              <a:rPr dirty="0" sz="1000">
                <a:latin typeface="Arial"/>
                <a:cs typeface="Arial"/>
              </a:rPr>
              <a:t>the </a:t>
            </a:r>
            <a:r>
              <a:rPr dirty="0" sz="1000" spc="-5">
                <a:latin typeface="Arial"/>
                <a:cs typeface="Arial"/>
              </a:rPr>
              <a:t>current</a:t>
            </a:r>
            <a:r>
              <a:rPr dirty="0" sz="1000" spc="-25">
                <a:latin typeface="Arial"/>
                <a:cs typeface="Arial"/>
              </a:rPr>
              <a:t> </a:t>
            </a:r>
            <a:r>
              <a:rPr dirty="0" sz="1000" spc="-5">
                <a:latin typeface="Arial"/>
                <a:cs typeface="Arial"/>
              </a:rPr>
              <a:t>state.</a:t>
            </a:r>
            <a:endParaRPr sz="1000">
              <a:latin typeface="Arial"/>
              <a:cs typeface="Arial"/>
            </a:endParaRPr>
          </a:p>
        </p:txBody>
      </p:sp>
      <p:sp>
        <p:nvSpPr>
          <p:cNvPr id="32" name="object 32"/>
          <p:cNvSpPr txBox="1"/>
          <p:nvPr/>
        </p:nvSpPr>
        <p:spPr>
          <a:xfrm>
            <a:off x="1763265" y="7392413"/>
            <a:ext cx="2209800" cy="711835"/>
          </a:xfrm>
          <a:prstGeom prst="rect">
            <a:avLst/>
          </a:prstGeom>
        </p:spPr>
        <p:txBody>
          <a:bodyPr wrap="square" lIns="0" tIns="12700" rIns="0" bIns="0" rtlCol="0" vert="horz">
            <a:spAutoFit/>
          </a:bodyPr>
          <a:lstStyle/>
          <a:p>
            <a:pPr marL="38100" marR="30480">
              <a:lnSpc>
                <a:spcPct val="100000"/>
              </a:lnSpc>
              <a:spcBef>
                <a:spcPts val="100"/>
              </a:spcBef>
            </a:pPr>
            <a:r>
              <a:rPr dirty="0" sz="1000" spc="-5">
                <a:latin typeface="Arial"/>
                <a:cs typeface="Arial"/>
              </a:rPr>
              <a:t>Assume that O</a:t>
            </a:r>
            <a:r>
              <a:rPr dirty="0" baseline="-21367" sz="975" spc="-7">
                <a:latin typeface="Arial"/>
                <a:cs typeface="Arial"/>
              </a:rPr>
              <a:t>t </a:t>
            </a:r>
            <a:r>
              <a:rPr dirty="0" sz="1000" spc="-5">
                <a:latin typeface="Arial"/>
                <a:cs typeface="Arial"/>
              </a:rPr>
              <a:t>is conditionally  independent of {q</a:t>
            </a:r>
            <a:r>
              <a:rPr dirty="0" baseline="-21367" sz="975" spc="-7">
                <a:latin typeface="Arial"/>
                <a:cs typeface="Arial"/>
              </a:rPr>
              <a:t>t-1</a:t>
            </a:r>
            <a:r>
              <a:rPr dirty="0" sz="1000" spc="-5">
                <a:latin typeface="Arial"/>
                <a:cs typeface="Arial"/>
              </a:rPr>
              <a:t>, q</a:t>
            </a:r>
            <a:r>
              <a:rPr dirty="0" baseline="-21367" sz="975" spc="-7">
                <a:latin typeface="Arial"/>
                <a:cs typeface="Arial"/>
              </a:rPr>
              <a:t>t-2</a:t>
            </a:r>
            <a:r>
              <a:rPr dirty="0" sz="1000" spc="-5">
                <a:latin typeface="Arial"/>
                <a:cs typeface="Arial"/>
              </a:rPr>
              <a:t>, </a:t>
            </a:r>
            <a:r>
              <a:rPr dirty="0" sz="1000">
                <a:latin typeface="Arial"/>
                <a:cs typeface="Arial"/>
              </a:rPr>
              <a:t>… </a:t>
            </a:r>
            <a:r>
              <a:rPr dirty="0" sz="1000" spc="-5">
                <a:latin typeface="Arial"/>
                <a:cs typeface="Arial"/>
              </a:rPr>
              <a:t>q</a:t>
            </a:r>
            <a:r>
              <a:rPr dirty="0" baseline="-21367" sz="975" spc="-7">
                <a:latin typeface="Arial"/>
                <a:cs typeface="Arial"/>
              </a:rPr>
              <a:t>1</a:t>
            </a:r>
            <a:r>
              <a:rPr dirty="0" sz="1000" spc="-5">
                <a:latin typeface="Arial"/>
                <a:cs typeface="Arial"/>
              </a:rPr>
              <a:t>, </a:t>
            </a:r>
            <a:r>
              <a:rPr dirty="0" sz="1000">
                <a:latin typeface="Arial"/>
                <a:cs typeface="Arial"/>
              </a:rPr>
              <a:t>q</a:t>
            </a:r>
            <a:r>
              <a:rPr dirty="0" baseline="-21367" sz="975">
                <a:latin typeface="Arial"/>
                <a:cs typeface="Arial"/>
              </a:rPr>
              <a:t>0 </a:t>
            </a:r>
            <a:r>
              <a:rPr dirty="0" baseline="-21367" sz="975" spc="-7">
                <a:latin typeface="Arial"/>
                <a:cs typeface="Arial"/>
              </a:rPr>
              <a:t>,</a:t>
            </a:r>
            <a:r>
              <a:rPr dirty="0" sz="1000" spc="-5">
                <a:latin typeface="Arial"/>
                <a:cs typeface="Arial"/>
              </a:rPr>
              <a:t>O</a:t>
            </a:r>
            <a:r>
              <a:rPr dirty="0" baseline="-21367" sz="975" spc="-7">
                <a:latin typeface="Arial"/>
                <a:cs typeface="Arial"/>
              </a:rPr>
              <a:t>t-1</a:t>
            </a:r>
            <a:r>
              <a:rPr dirty="0" sz="1000" spc="-5">
                <a:latin typeface="Arial"/>
                <a:cs typeface="Arial"/>
              </a:rPr>
              <a:t>,  O</a:t>
            </a:r>
            <a:r>
              <a:rPr dirty="0" baseline="-21367" sz="975" spc="-7">
                <a:latin typeface="Arial"/>
                <a:cs typeface="Arial"/>
              </a:rPr>
              <a:t>t-2</a:t>
            </a:r>
            <a:r>
              <a:rPr dirty="0" sz="1000" spc="-5">
                <a:latin typeface="Arial"/>
                <a:cs typeface="Arial"/>
              </a:rPr>
              <a:t>, </a:t>
            </a:r>
            <a:r>
              <a:rPr dirty="0" sz="1000">
                <a:latin typeface="Arial"/>
                <a:cs typeface="Arial"/>
              </a:rPr>
              <a:t>… </a:t>
            </a:r>
            <a:r>
              <a:rPr dirty="0" sz="1000" spc="-5">
                <a:latin typeface="Arial"/>
                <a:cs typeface="Arial"/>
              </a:rPr>
              <a:t>O</a:t>
            </a:r>
            <a:r>
              <a:rPr dirty="0" baseline="-21367" sz="975" spc="-7">
                <a:latin typeface="Arial"/>
                <a:cs typeface="Arial"/>
              </a:rPr>
              <a:t>1</a:t>
            </a:r>
            <a:r>
              <a:rPr dirty="0" sz="1000" spc="-5">
                <a:latin typeface="Arial"/>
                <a:cs typeface="Arial"/>
              </a:rPr>
              <a:t>, O</a:t>
            </a:r>
            <a:r>
              <a:rPr dirty="0" baseline="-21367" sz="975" spc="-7">
                <a:latin typeface="Arial"/>
                <a:cs typeface="Arial"/>
              </a:rPr>
              <a:t>0 </a:t>
            </a:r>
            <a:r>
              <a:rPr dirty="0" sz="1000">
                <a:latin typeface="Arial"/>
                <a:cs typeface="Arial"/>
              </a:rPr>
              <a:t>} </a:t>
            </a:r>
            <a:r>
              <a:rPr dirty="0" sz="1000" spc="-5">
                <a:latin typeface="Arial"/>
                <a:cs typeface="Arial"/>
              </a:rPr>
              <a:t>given</a:t>
            </a:r>
            <a:r>
              <a:rPr dirty="0" sz="1000" spc="-114">
                <a:latin typeface="Arial"/>
                <a:cs typeface="Arial"/>
              </a:rPr>
              <a:t> </a:t>
            </a:r>
            <a:r>
              <a:rPr dirty="0" sz="1000">
                <a:latin typeface="Arial"/>
                <a:cs typeface="Arial"/>
              </a:rPr>
              <a:t>q</a:t>
            </a:r>
            <a:r>
              <a:rPr dirty="0" baseline="-21367" sz="975">
                <a:latin typeface="Arial"/>
                <a:cs typeface="Arial"/>
              </a:rPr>
              <a:t>t</a:t>
            </a:r>
            <a:r>
              <a:rPr dirty="0" sz="1000">
                <a:latin typeface="Arial"/>
                <a:cs typeface="Arial"/>
              </a:rPr>
              <a:t>.</a:t>
            </a:r>
            <a:endParaRPr sz="1000">
              <a:latin typeface="Arial"/>
              <a:cs typeface="Arial"/>
            </a:endParaRPr>
          </a:p>
          <a:p>
            <a:pPr marL="38100">
              <a:lnSpc>
                <a:spcPct val="100000"/>
              </a:lnSpc>
              <a:spcBef>
                <a:spcPts val="600"/>
              </a:spcBef>
            </a:pPr>
            <a:r>
              <a:rPr dirty="0" sz="1000" spc="-5">
                <a:latin typeface="Arial"/>
                <a:cs typeface="Arial"/>
              </a:rPr>
              <a:t>In other</a:t>
            </a:r>
            <a:r>
              <a:rPr dirty="0" sz="1000" spc="-10">
                <a:latin typeface="Arial"/>
                <a:cs typeface="Arial"/>
              </a:rPr>
              <a:t> </a:t>
            </a:r>
            <a:r>
              <a:rPr dirty="0" sz="1000" spc="-5">
                <a:latin typeface="Arial"/>
                <a:cs typeface="Arial"/>
              </a:rPr>
              <a:t>words:</a:t>
            </a:r>
            <a:endParaRPr sz="1000">
              <a:latin typeface="Arial"/>
              <a:cs typeface="Arial"/>
            </a:endParaRPr>
          </a:p>
        </p:txBody>
      </p:sp>
      <p:sp>
        <p:nvSpPr>
          <p:cNvPr id="33" name="object 33"/>
          <p:cNvSpPr txBox="1"/>
          <p:nvPr/>
        </p:nvSpPr>
        <p:spPr>
          <a:xfrm>
            <a:off x="1763265" y="8154413"/>
            <a:ext cx="1079500" cy="178435"/>
          </a:xfrm>
          <a:prstGeom prst="rect">
            <a:avLst/>
          </a:prstGeom>
        </p:spPr>
        <p:txBody>
          <a:bodyPr wrap="square" lIns="0" tIns="12700" rIns="0" bIns="0" rtlCol="0" vert="horz">
            <a:spAutoFit/>
          </a:bodyPr>
          <a:lstStyle/>
          <a:p>
            <a:pPr marL="38100">
              <a:lnSpc>
                <a:spcPct val="100000"/>
              </a:lnSpc>
              <a:spcBef>
                <a:spcPts val="100"/>
              </a:spcBef>
            </a:pPr>
            <a:r>
              <a:rPr dirty="0" sz="1000">
                <a:latin typeface="Arial"/>
                <a:cs typeface="Arial"/>
              </a:rPr>
              <a:t>P(O</a:t>
            </a:r>
            <a:r>
              <a:rPr dirty="0" baseline="-21367" sz="975">
                <a:latin typeface="Arial"/>
                <a:cs typeface="Arial"/>
              </a:rPr>
              <a:t>t </a:t>
            </a:r>
            <a:r>
              <a:rPr dirty="0" sz="1000">
                <a:latin typeface="Arial"/>
                <a:cs typeface="Arial"/>
              </a:rPr>
              <a:t>= X </a:t>
            </a:r>
            <a:r>
              <a:rPr dirty="0" sz="1000" spc="-5">
                <a:latin typeface="Arial"/>
                <a:cs typeface="Arial"/>
              </a:rPr>
              <a:t>|q</a:t>
            </a:r>
            <a:r>
              <a:rPr dirty="0" baseline="-21367" sz="975" spc="-7">
                <a:latin typeface="Arial"/>
                <a:cs typeface="Arial"/>
              </a:rPr>
              <a:t>t </a:t>
            </a:r>
            <a:r>
              <a:rPr dirty="0" sz="1000">
                <a:latin typeface="Arial"/>
                <a:cs typeface="Arial"/>
              </a:rPr>
              <a:t>= s</a:t>
            </a:r>
            <a:r>
              <a:rPr dirty="0" baseline="-21367" sz="975">
                <a:latin typeface="Arial"/>
                <a:cs typeface="Arial"/>
              </a:rPr>
              <a:t>i </a:t>
            </a:r>
            <a:r>
              <a:rPr dirty="0" sz="1000">
                <a:latin typeface="Arial"/>
                <a:cs typeface="Arial"/>
              </a:rPr>
              <a:t>)</a:t>
            </a:r>
            <a:r>
              <a:rPr dirty="0" sz="1000" spc="-204">
                <a:latin typeface="Arial"/>
                <a:cs typeface="Arial"/>
              </a:rPr>
              <a:t> </a:t>
            </a:r>
            <a:r>
              <a:rPr dirty="0" sz="1000">
                <a:latin typeface="Arial"/>
                <a:cs typeface="Arial"/>
              </a:rPr>
              <a:t>=</a:t>
            </a:r>
            <a:endParaRPr sz="1000">
              <a:latin typeface="Arial"/>
              <a:cs typeface="Arial"/>
            </a:endParaRPr>
          </a:p>
        </p:txBody>
      </p:sp>
      <p:sp>
        <p:nvSpPr>
          <p:cNvPr id="34" name="object 34"/>
          <p:cNvSpPr/>
          <p:nvPr/>
        </p:nvSpPr>
        <p:spPr>
          <a:xfrm>
            <a:off x="3733800" y="7963661"/>
            <a:ext cx="2362200" cy="607060"/>
          </a:xfrm>
          <a:custGeom>
            <a:avLst/>
            <a:gdLst/>
            <a:ahLst/>
            <a:cxnLst/>
            <a:rect l="l" t="t" r="r" b="b"/>
            <a:pathLst>
              <a:path w="2362200" h="607059">
                <a:moveTo>
                  <a:pt x="2362200" y="144018"/>
                </a:moveTo>
                <a:lnTo>
                  <a:pt x="0" y="144018"/>
                </a:lnTo>
                <a:lnTo>
                  <a:pt x="0" y="606552"/>
                </a:lnTo>
                <a:lnTo>
                  <a:pt x="2362200" y="606552"/>
                </a:lnTo>
                <a:lnTo>
                  <a:pt x="2362200" y="144018"/>
                </a:lnTo>
                <a:close/>
              </a:path>
              <a:path w="2362200" h="607059">
                <a:moveTo>
                  <a:pt x="166877" y="0"/>
                </a:moveTo>
                <a:lnTo>
                  <a:pt x="393953" y="144018"/>
                </a:lnTo>
                <a:lnTo>
                  <a:pt x="984503" y="144018"/>
                </a:lnTo>
                <a:lnTo>
                  <a:pt x="166877" y="0"/>
                </a:lnTo>
                <a:close/>
              </a:path>
            </a:pathLst>
          </a:custGeom>
          <a:solidFill>
            <a:srgbClr val="CCFFFF"/>
          </a:solidFill>
        </p:spPr>
        <p:txBody>
          <a:bodyPr wrap="square" lIns="0" tIns="0" rIns="0" bIns="0" rtlCol="0"/>
          <a:lstStyle/>
          <a:p/>
        </p:txBody>
      </p:sp>
      <p:sp>
        <p:nvSpPr>
          <p:cNvPr id="35" name="object 35"/>
          <p:cNvSpPr/>
          <p:nvPr/>
        </p:nvSpPr>
        <p:spPr>
          <a:xfrm>
            <a:off x="3733800" y="7963661"/>
            <a:ext cx="2362200" cy="607060"/>
          </a:xfrm>
          <a:custGeom>
            <a:avLst/>
            <a:gdLst/>
            <a:ahLst/>
            <a:cxnLst/>
            <a:rect l="l" t="t" r="r" b="b"/>
            <a:pathLst>
              <a:path w="2362200" h="607059">
                <a:moveTo>
                  <a:pt x="0" y="144018"/>
                </a:moveTo>
                <a:lnTo>
                  <a:pt x="0" y="606552"/>
                </a:lnTo>
                <a:lnTo>
                  <a:pt x="2362200" y="606552"/>
                </a:lnTo>
                <a:lnTo>
                  <a:pt x="2362200" y="144018"/>
                </a:lnTo>
                <a:lnTo>
                  <a:pt x="984503" y="144018"/>
                </a:lnTo>
                <a:lnTo>
                  <a:pt x="166877" y="0"/>
                </a:lnTo>
                <a:lnTo>
                  <a:pt x="393953" y="144018"/>
                </a:lnTo>
                <a:lnTo>
                  <a:pt x="0" y="144018"/>
                </a:lnTo>
                <a:close/>
              </a:path>
            </a:pathLst>
          </a:custGeom>
          <a:ln w="4762">
            <a:solidFill>
              <a:srgbClr val="000000"/>
            </a:solidFill>
          </a:ln>
        </p:spPr>
        <p:txBody>
          <a:bodyPr wrap="square" lIns="0" tIns="0" rIns="0" bIns="0" rtlCol="0"/>
          <a:lstStyle/>
          <a:p/>
        </p:txBody>
      </p:sp>
      <p:sp>
        <p:nvSpPr>
          <p:cNvPr id="36" name="object 36"/>
          <p:cNvSpPr txBox="1"/>
          <p:nvPr/>
        </p:nvSpPr>
        <p:spPr>
          <a:xfrm>
            <a:off x="3769867" y="8117840"/>
            <a:ext cx="2176145" cy="299720"/>
          </a:xfrm>
          <a:prstGeom prst="rect">
            <a:avLst/>
          </a:prstGeom>
        </p:spPr>
        <p:txBody>
          <a:bodyPr wrap="square" lIns="0" tIns="12700" rIns="0" bIns="0" rtlCol="0" vert="horz">
            <a:spAutoFit/>
          </a:bodyPr>
          <a:lstStyle/>
          <a:p>
            <a:pPr marL="12700" marR="5080">
              <a:lnSpc>
                <a:spcPct val="100000"/>
              </a:lnSpc>
              <a:spcBef>
                <a:spcPts val="100"/>
              </a:spcBef>
            </a:pPr>
            <a:r>
              <a:rPr dirty="0" sz="900" spc="-5">
                <a:latin typeface="Arial"/>
                <a:cs typeface="Arial"/>
              </a:rPr>
              <a:t>Question: what’d be the best Bayes Net  structure to represent the Joint</a:t>
            </a:r>
            <a:r>
              <a:rPr dirty="0" sz="900" spc="-50">
                <a:latin typeface="Arial"/>
                <a:cs typeface="Arial"/>
              </a:rPr>
              <a:t> </a:t>
            </a:r>
            <a:r>
              <a:rPr dirty="0" sz="900" spc="-5">
                <a:latin typeface="Arial"/>
                <a:cs typeface="Arial"/>
              </a:rPr>
              <a:t>Distribution</a:t>
            </a:r>
            <a:endParaRPr sz="900">
              <a:latin typeface="Arial"/>
              <a:cs typeface="Arial"/>
            </a:endParaRPr>
          </a:p>
        </p:txBody>
      </p:sp>
      <p:sp>
        <p:nvSpPr>
          <p:cNvPr id="37" name="object 37"/>
          <p:cNvSpPr txBox="1"/>
          <p:nvPr/>
        </p:nvSpPr>
        <p:spPr>
          <a:xfrm>
            <a:off x="1763269" y="8383013"/>
            <a:ext cx="3963670" cy="178435"/>
          </a:xfrm>
          <a:prstGeom prst="rect">
            <a:avLst/>
          </a:prstGeom>
        </p:spPr>
        <p:txBody>
          <a:bodyPr wrap="square" lIns="0" tIns="12700" rIns="0" bIns="0" rtlCol="0" vert="horz">
            <a:spAutoFit/>
          </a:bodyPr>
          <a:lstStyle/>
          <a:p>
            <a:pPr marL="38100">
              <a:lnSpc>
                <a:spcPct val="100000"/>
              </a:lnSpc>
              <a:spcBef>
                <a:spcPts val="100"/>
              </a:spcBef>
            </a:pPr>
            <a:r>
              <a:rPr dirty="0" sz="1000">
                <a:latin typeface="Arial"/>
                <a:cs typeface="Arial"/>
              </a:rPr>
              <a:t>P(O</a:t>
            </a:r>
            <a:r>
              <a:rPr dirty="0" baseline="-21367" sz="975">
                <a:latin typeface="Arial"/>
                <a:cs typeface="Arial"/>
              </a:rPr>
              <a:t>t </a:t>
            </a:r>
            <a:r>
              <a:rPr dirty="0" sz="1000">
                <a:latin typeface="Arial"/>
                <a:cs typeface="Arial"/>
              </a:rPr>
              <a:t>= X </a:t>
            </a:r>
            <a:r>
              <a:rPr dirty="0" sz="1000" spc="-5">
                <a:latin typeface="Arial"/>
                <a:cs typeface="Arial"/>
              </a:rPr>
              <a:t>|q</a:t>
            </a:r>
            <a:r>
              <a:rPr dirty="0" baseline="-21367" sz="975" spc="-7">
                <a:latin typeface="Arial"/>
                <a:cs typeface="Arial"/>
              </a:rPr>
              <a:t>t </a:t>
            </a:r>
            <a:r>
              <a:rPr dirty="0" sz="1000">
                <a:latin typeface="Arial"/>
                <a:cs typeface="Arial"/>
              </a:rPr>
              <a:t>= s</a:t>
            </a:r>
            <a:r>
              <a:rPr dirty="0" baseline="-21367" sz="975">
                <a:latin typeface="Arial"/>
                <a:cs typeface="Arial"/>
              </a:rPr>
              <a:t>i </a:t>
            </a:r>
            <a:r>
              <a:rPr dirty="0" sz="1000" spc="-5">
                <a:latin typeface="Arial"/>
                <a:cs typeface="Arial"/>
              </a:rPr>
              <a:t>,any earlier history) </a:t>
            </a:r>
            <a:r>
              <a:rPr dirty="0" baseline="3086" sz="1350">
                <a:latin typeface="Arial"/>
                <a:cs typeface="Arial"/>
              </a:rPr>
              <a:t>of </a:t>
            </a:r>
            <a:r>
              <a:rPr dirty="0" baseline="3086" sz="1350" spc="-7">
                <a:latin typeface="Arial"/>
                <a:cs typeface="Arial"/>
              </a:rPr>
              <a:t>(q</a:t>
            </a:r>
            <a:r>
              <a:rPr dirty="0" baseline="-18518" sz="900" spc="-7">
                <a:latin typeface="Arial"/>
                <a:cs typeface="Arial"/>
              </a:rPr>
              <a:t>0</a:t>
            </a:r>
            <a:r>
              <a:rPr dirty="0" baseline="3086" sz="1350" spc="-7">
                <a:latin typeface="Arial"/>
                <a:cs typeface="Arial"/>
              </a:rPr>
              <a:t>, q</a:t>
            </a:r>
            <a:r>
              <a:rPr dirty="0" baseline="-18518" sz="900" spc="-7">
                <a:latin typeface="Arial"/>
                <a:cs typeface="Arial"/>
              </a:rPr>
              <a:t>1</a:t>
            </a:r>
            <a:r>
              <a:rPr dirty="0" baseline="3086" sz="1350" spc="-7">
                <a:latin typeface="Arial"/>
                <a:cs typeface="Arial"/>
              </a:rPr>
              <a:t>, q</a:t>
            </a:r>
            <a:r>
              <a:rPr dirty="0" baseline="-18518" sz="900" spc="-7">
                <a:latin typeface="Arial"/>
                <a:cs typeface="Arial"/>
              </a:rPr>
              <a:t>2</a:t>
            </a:r>
            <a:r>
              <a:rPr dirty="0" baseline="3086" sz="1350" spc="-7">
                <a:latin typeface="Arial"/>
                <a:cs typeface="Arial"/>
              </a:rPr>
              <a:t>,q</a:t>
            </a:r>
            <a:r>
              <a:rPr dirty="0" baseline="-18518" sz="900" spc="-7">
                <a:latin typeface="Arial"/>
                <a:cs typeface="Arial"/>
              </a:rPr>
              <a:t>3</a:t>
            </a:r>
            <a:r>
              <a:rPr dirty="0" baseline="3086" sz="1350" spc="-7">
                <a:latin typeface="Arial"/>
                <a:cs typeface="Arial"/>
              </a:rPr>
              <a:t>,q</a:t>
            </a:r>
            <a:r>
              <a:rPr dirty="0" baseline="-18518" sz="900" spc="-7">
                <a:latin typeface="Arial"/>
                <a:cs typeface="Arial"/>
              </a:rPr>
              <a:t>4 ,</a:t>
            </a:r>
            <a:r>
              <a:rPr dirty="0" baseline="3086" sz="1350" spc="-7">
                <a:latin typeface="Arial"/>
                <a:cs typeface="Arial"/>
              </a:rPr>
              <a:t>O</a:t>
            </a:r>
            <a:r>
              <a:rPr dirty="0" baseline="-18518" sz="900" spc="-7">
                <a:latin typeface="Arial"/>
                <a:cs typeface="Arial"/>
              </a:rPr>
              <a:t>0</a:t>
            </a:r>
            <a:r>
              <a:rPr dirty="0" baseline="3086" sz="1350" spc="-7">
                <a:latin typeface="Arial"/>
                <a:cs typeface="Arial"/>
              </a:rPr>
              <a:t>, O</a:t>
            </a:r>
            <a:r>
              <a:rPr dirty="0" baseline="-18518" sz="900" spc="-7">
                <a:latin typeface="Arial"/>
                <a:cs typeface="Arial"/>
              </a:rPr>
              <a:t>1</a:t>
            </a:r>
            <a:r>
              <a:rPr dirty="0" baseline="3086" sz="1350" spc="-7">
                <a:latin typeface="Arial"/>
                <a:cs typeface="Arial"/>
              </a:rPr>
              <a:t>, O</a:t>
            </a:r>
            <a:r>
              <a:rPr dirty="0" baseline="-18518" sz="900" spc="-7">
                <a:latin typeface="Arial"/>
                <a:cs typeface="Arial"/>
              </a:rPr>
              <a:t>2</a:t>
            </a:r>
            <a:r>
              <a:rPr dirty="0" baseline="3086" sz="1350" spc="-7">
                <a:latin typeface="Arial"/>
                <a:cs typeface="Arial"/>
              </a:rPr>
              <a:t>,O</a:t>
            </a:r>
            <a:r>
              <a:rPr dirty="0" baseline="-18518" sz="900" spc="-7">
                <a:latin typeface="Arial"/>
                <a:cs typeface="Arial"/>
              </a:rPr>
              <a:t>3</a:t>
            </a:r>
            <a:r>
              <a:rPr dirty="0" baseline="3086" sz="1350" spc="-7">
                <a:latin typeface="Arial"/>
                <a:cs typeface="Arial"/>
              </a:rPr>
              <a:t>,O</a:t>
            </a:r>
            <a:r>
              <a:rPr dirty="0" baseline="-18518" sz="900" spc="-7">
                <a:latin typeface="Arial"/>
                <a:cs typeface="Arial"/>
              </a:rPr>
              <a:t>4</a:t>
            </a:r>
            <a:r>
              <a:rPr dirty="0" baseline="-18518" sz="900" spc="172">
                <a:latin typeface="Arial"/>
                <a:cs typeface="Arial"/>
              </a:rPr>
              <a:t> </a:t>
            </a:r>
            <a:r>
              <a:rPr dirty="0" baseline="3086" sz="1350">
                <a:latin typeface="Arial"/>
                <a:cs typeface="Arial"/>
              </a:rPr>
              <a:t>)?</a:t>
            </a:r>
            <a:endParaRPr baseline="3086" sz="1350">
              <a:latin typeface="Arial"/>
              <a:cs typeface="Arial"/>
            </a:endParaRPr>
          </a:p>
        </p:txBody>
      </p:sp>
      <p:sp>
        <p:nvSpPr>
          <p:cNvPr id="38" name="object 3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9" name="object 39"/>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25</a:t>
            </a:r>
            <a:endParaRPr sz="450">
              <a:latin typeface="Tahoma"/>
              <a:cs typeface="Tahoma"/>
            </a:endParaRPr>
          </a:p>
        </p:txBody>
      </p:sp>
      <p:sp>
        <p:nvSpPr>
          <p:cNvPr id="4" name="object 4"/>
          <p:cNvSpPr txBox="1"/>
          <p:nvPr/>
        </p:nvSpPr>
        <p:spPr>
          <a:xfrm>
            <a:off x="2786126" y="1259077"/>
            <a:ext cx="2199640" cy="330200"/>
          </a:xfrm>
          <a:prstGeom prst="rect">
            <a:avLst/>
          </a:prstGeom>
        </p:spPr>
        <p:txBody>
          <a:bodyPr wrap="square" lIns="0" tIns="12065" rIns="0" bIns="0" rtlCol="0" vert="horz">
            <a:spAutoFit/>
          </a:bodyPr>
          <a:lstStyle/>
          <a:p>
            <a:pPr marL="12700">
              <a:lnSpc>
                <a:spcPct val="100000"/>
              </a:lnSpc>
              <a:spcBef>
                <a:spcPts val="95"/>
              </a:spcBef>
            </a:pPr>
            <a:r>
              <a:rPr dirty="0" sz="2000" spc="-5">
                <a:solidFill>
                  <a:srgbClr val="006500"/>
                </a:solidFill>
                <a:latin typeface="Arial"/>
                <a:cs typeface="Arial"/>
              </a:rPr>
              <a:t>Noisy Hidden</a:t>
            </a:r>
            <a:r>
              <a:rPr dirty="0" sz="2000" spc="-30">
                <a:solidFill>
                  <a:srgbClr val="006500"/>
                </a:solidFill>
                <a:latin typeface="Arial"/>
                <a:cs typeface="Arial"/>
              </a:rPr>
              <a:t> </a:t>
            </a:r>
            <a:r>
              <a:rPr dirty="0" sz="2000" spc="-5">
                <a:solidFill>
                  <a:srgbClr val="006500"/>
                </a:solidFill>
                <a:latin typeface="Arial"/>
                <a:cs typeface="Arial"/>
              </a:rPr>
              <a:t>State</a:t>
            </a:r>
            <a:endParaRPr sz="2000">
              <a:latin typeface="Arial"/>
              <a:cs typeface="Arial"/>
            </a:endParaRPr>
          </a:p>
        </p:txBody>
      </p:sp>
      <p:sp>
        <p:nvSpPr>
          <p:cNvPr id="5" name="object 5"/>
          <p:cNvSpPr/>
          <p:nvPr/>
        </p:nvSpPr>
        <p:spPr>
          <a:xfrm>
            <a:off x="1673351" y="2520695"/>
            <a:ext cx="1846580" cy="152400"/>
          </a:xfrm>
          <a:custGeom>
            <a:avLst/>
            <a:gdLst/>
            <a:ahLst/>
            <a:cxnLst/>
            <a:rect l="l" t="t" r="r" b="b"/>
            <a:pathLst>
              <a:path w="1846579" h="152400">
                <a:moveTo>
                  <a:pt x="0" y="152400"/>
                </a:moveTo>
                <a:lnTo>
                  <a:pt x="1846326" y="152400"/>
                </a:lnTo>
                <a:lnTo>
                  <a:pt x="1846326" y="0"/>
                </a:lnTo>
                <a:lnTo>
                  <a:pt x="0" y="0"/>
                </a:lnTo>
                <a:lnTo>
                  <a:pt x="0" y="152400"/>
                </a:lnTo>
                <a:close/>
              </a:path>
            </a:pathLst>
          </a:custGeom>
          <a:solidFill>
            <a:srgbClr val="FFCF01"/>
          </a:solidFill>
        </p:spPr>
        <p:txBody>
          <a:bodyPr wrap="square" lIns="0" tIns="0" rIns="0" bIns="0" rtlCol="0"/>
          <a:lstStyle/>
          <a:p/>
        </p:txBody>
      </p:sp>
      <p:sp>
        <p:nvSpPr>
          <p:cNvPr id="6" name="object 6"/>
          <p:cNvSpPr/>
          <p:nvPr/>
        </p:nvSpPr>
        <p:spPr>
          <a:xfrm>
            <a:off x="2288285" y="2368295"/>
            <a:ext cx="1231900" cy="152400"/>
          </a:xfrm>
          <a:custGeom>
            <a:avLst/>
            <a:gdLst/>
            <a:ahLst/>
            <a:cxnLst/>
            <a:rect l="l" t="t" r="r" b="b"/>
            <a:pathLst>
              <a:path w="1231900" h="152400">
                <a:moveTo>
                  <a:pt x="0" y="152400"/>
                </a:moveTo>
                <a:lnTo>
                  <a:pt x="1231391" y="152400"/>
                </a:lnTo>
                <a:lnTo>
                  <a:pt x="1231391" y="0"/>
                </a:lnTo>
                <a:lnTo>
                  <a:pt x="0" y="0"/>
                </a:lnTo>
                <a:lnTo>
                  <a:pt x="0" y="152400"/>
                </a:lnTo>
                <a:close/>
              </a:path>
            </a:pathLst>
          </a:custGeom>
          <a:solidFill>
            <a:srgbClr val="FFCF01"/>
          </a:solidFill>
        </p:spPr>
        <p:txBody>
          <a:bodyPr wrap="square" lIns="0" tIns="0" rIns="0" bIns="0" rtlCol="0"/>
          <a:lstStyle/>
          <a:p/>
        </p:txBody>
      </p:sp>
      <p:sp>
        <p:nvSpPr>
          <p:cNvPr id="7" name="object 7"/>
          <p:cNvSpPr txBox="1"/>
          <p:nvPr/>
        </p:nvSpPr>
        <p:spPr>
          <a:xfrm>
            <a:off x="2288285" y="2368295"/>
            <a:ext cx="307975" cy="152400"/>
          </a:xfrm>
          <a:prstGeom prst="rect">
            <a:avLst/>
          </a:prstGeom>
          <a:solidFill>
            <a:srgbClr val="FFCF01"/>
          </a:solidFill>
          <a:ln w="6350">
            <a:solidFill>
              <a:srgbClr val="000000"/>
            </a:solidFill>
          </a:ln>
        </p:spPr>
        <p:txBody>
          <a:bodyPr wrap="square" lIns="0" tIns="19685" rIns="0" bIns="0" rtlCol="0" vert="horz">
            <a:spAutoFit/>
          </a:bodyPr>
          <a:lstStyle/>
          <a:p>
            <a:pPr algn="ctr">
              <a:lnSpc>
                <a:spcPct val="100000"/>
              </a:lnSpc>
              <a:spcBef>
                <a:spcPts val="155"/>
              </a:spcBef>
            </a:pPr>
            <a:r>
              <a:rPr dirty="0" sz="700">
                <a:latin typeface="Arial"/>
                <a:cs typeface="Arial"/>
              </a:rPr>
              <a:t>H</a:t>
            </a:r>
            <a:endParaRPr sz="700">
              <a:latin typeface="Arial"/>
              <a:cs typeface="Arial"/>
            </a:endParaRPr>
          </a:p>
        </p:txBody>
      </p:sp>
      <p:sp>
        <p:nvSpPr>
          <p:cNvPr id="8" name="object 8"/>
          <p:cNvSpPr/>
          <p:nvPr/>
        </p:nvSpPr>
        <p:spPr>
          <a:xfrm>
            <a:off x="1673351" y="2368295"/>
            <a:ext cx="615315" cy="152400"/>
          </a:xfrm>
          <a:custGeom>
            <a:avLst/>
            <a:gdLst/>
            <a:ahLst/>
            <a:cxnLst/>
            <a:rect l="l" t="t" r="r" b="b"/>
            <a:pathLst>
              <a:path w="615314" h="152400">
                <a:moveTo>
                  <a:pt x="0" y="152400"/>
                </a:moveTo>
                <a:lnTo>
                  <a:pt x="614934" y="152400"/>
                </a:lnTo>
                <a:lnTo>
                  <a:pt x="614934" y="0"/>
                </a:lnTo>
                <a:lnTo>
                  <a:pt x="0" y="0"/>
                </a:lnTo>
                <a:lnTo>
                  <a:pt x="0" y="152400"/>
                </a:lnTo>
                <a:close/>
              </a:path>
            </a:pathLst>
          </a:custGeom>
          <a:solidFill>
            <a:srgbClr val="FFCF01"/>
          </a:solidFill>
        </p:spPr>
        <p:txBody>
          <a:bodyPr wrap="square" lIns="0" tIns="0" rIns="0" bIns="0" rtlCol="0"/>
          <a:lstStyle/>
          <a:p/>
        </p:txBody>
      </p:sp>
      <p:sp>
        <p:nvSpPr>
          <p:cNvPr id="9" name="object 9"/>
          <p:cNvSpPr txBox="1"/>
          <p:nvPr/>
        </p:nvSpPr>
        <p:spPr>
          <a:xfrm>
            <a:off x="3215004" y="2223039"/>
            <a:ext cx="297815" cy="142240"/>
          </a:xfrm>
          <a:prstGeom prst="rect">
            <a:avLst/>
          </a:prstGeom>
          <a:solidFill>
            <a:srgbClr val="FFCF01"/>
          </a:solidFill>
        </p:spPr>
        <p:txBody>
          <a:bodyPr wrap="square" lIns="0" tIns="12700" rIns="0" bIns="0" rtlCol="0" vert="horz">
            <a:spAutoFit/>
          </a:bodyPr>
          <a:lstStyle/>
          <a:p>
            <a:pPr algn="ctr" marL="3175">
              <a:lnSpc>
                <a:spcPct val="100000"/>
              </a:lnSpc>
              <a:spcBef>
                <a:spcPts val="100"/>
              </a:spcBef>
            </a:pPr>
            <a:r>
              <a:rPr dirty="0" sz="700">
                <a:latin typeface="Arial"/>
                <a:cs typeface="Arial"/>
              </a:rPr>
              <a:t>2</a:t>
            </a:r>
            <a:endParaRPr sz="700">
              <a:latin typeface="Arial"/>
              <a:cs typeface="Arial"/>
            </a:endParaRPr>
          </a:p>
        </p:txBody>
      </p:sp>
      <p:sp>
        <p:nvSpPr>
          <p:cNvPr id="10" name="object 10"/>
          <p:cNvSpPr/>
          <p:nvPr/>
        </p:nvSpPr>
        <p:spPr>
          <a:xfrm>
            <a:off x="2596133" y="2215895"/>
            <a:ext cx="615950" cy="152400"/>
          </a:xfrm>
          <a:custGeom>
            <a:avLst/>
            <a:gdLst/>
            <a:ahLst/>
            <a:cxnLst/>
            <a:rect l="l" t="t" r="r" b="b"/>
            <a:pathLst>
              <a:path w="615950" h="152400">
                <a:moveTo>
                  <a:pt x="0" y="152400"/>
                </a:moveTo>
                <a:lnTo>
                  <a:pt x="615695" y="152400"/>
                </a:lnTo>
                <a:lnTo>
                  <a:pt x="615695" y="0"/>
                </a:lnTo>
                <a:lnTo>
                  <a:pt x="0" y="0"/>
                </a:lnTo>
                <a:lnTo>
                  <a:pt x="0" y="152400"/>
                </a:lnTo>
                <a:close/>
              </a:path>
            </a:pathLst>
          </a:custGeom>
          <a:solidFill>
            <a:srgbClr val="FFCF01"/>
          </a:solidFill>
        </p:spPr>
        <p:txBody>
          <a:bodyPr wrap="square" lIns="0" tIns="0" rIns="0" bIns="0" rtlCol="0"/>
          <a:lstStyle/>
          <a:p/>
        </p:txBody>
      </p:sp>
      <p:sp>
        <p:nvSpPr>
          <p:cNvPr id="11" name="object 11"/>
          <p:cNvSpPr txBox="1"/>
          <p:nvPr/>
        </p:nvSpPr>
        <p:spPr>
          <a:xfrm>
            <a:off x="2599308" y="2223039"/>
            <a:ext cx="301625" cy="142240"/>
          </a:xfrm>
          <a:prstGeom prst="rect">
            <a:avLst/>
          </a:prstGeom>
          <a:solidFill>
            <a:srgbClr val="FFCF01"/>
          </a:solidFill>
        </p:spPr>
        <p:txBody>
          <a:bodyPr wrap="square" lIns="0" tIns="12700" rIns="0" bIns="0" rtlCol="0" vert="horz">
            <a:spAutoFit/>
          </a:bodyPr>
          <a:lstStyle/>
          <a:p>
            <a:pPr algn="ctr">
              <a:lnSpc>
                <a:spcPct val="100000"/>
              </a:lnSpc>
              <a:spcBef>
                <a:spcPts val="100"/>
              </a:spcBef>
            </a:pPr>
            <a:r>
              <a:rPr dirty="0" sz="700" spc="-5">
                <a:latin typeface="Arial"/>
                <a:cs typeface="Arial"/>
              </a:rPr>
              <a:t>R</a:t>
            </a:r>
            <a:r>
              <a:rPr dirty="0" baseline="-24691" sz="675" spc="-7">
                <a:latin typeface="Arial"/>
                <a:cs typeface="Arial"/>
              </a:rPr>
              <a:t>0</a:t>
            </a:r>
            <a:endParaRPr baseline="-24691" sz="675">
              <a:latin typeface="Arial"/>
              <a:cs typeface="Arial"/>
            </a:endParaRPr>
          </a:p>
        </p:txBody>
      </p:sp>
      <p:sp>
        <p:nvSpPr>
          <p:cNvPr id="12" name="object 12"/>
          <p:cNvSpPr/>
          <p:nvPr/>
        </p:nvSpPr>
        <p:spPr>
          <a:xfrm>
            <a:off x="1673351" y="2215895"/>
            <a:ext cx="923290" cy="152400"/>
          </a:xfrm>
          <a:custGeom>
            <a:avLst/>
            <a:gdLst/>
            <a:ahLst/>
            <a:cxnLst/>
            <a:rect l="l" t="t" r="r" b="b"/>
            <a:pathLst>
              <a:path w="923289" h="152400">
                <a:moveTo>
                  <a:pt x="0" y="152400"/>
                </a:moveTo>
                <a:lnTo>
                  <a:pt x="922782" y="152400"/>
                </a:lnTo>
                <a:lnTo>
                  <a:pt x="922782" y="0"/>
                </a:lnTo>
                <a:lnTo>
                  <a:pt x="0" y="0"/>
                </a:lnTo>
                <a:lnTo>
                  <a:pt x="0" y="152400"/>
                </a:lnTo>
                <a:close/>
              </a:path>
            </a:pathLst>
          </a:custGeom>
          <a:solidFill>
            <a:srgbClr val="FFCF01"/>
          </a:solidFill>
        </p:spPr>
        <p:txBody>
          <a:bodyPr wrap="square" lIns="0" tIns="0" rIns="0" bIns="0" rtlCol="0"/>
          <a:lstStyle/>
          <a:p/>
        </p:txBody>
      </p:sp>
      <p:sp>
        <p:nvSpPr>
          <p:cNvPr id="13" name="object 13"/>
          <p:cNvSpPr/>
          <p:nvPr/>
        </p:nvSpPr>
        <p:spPr>
          <a:xfrm>
            <a:off x="1673351" y="2215895"/>
            <a:ext cx="1846580" cy="0"/>
          </a:xfrm>
          <a:custGeom>
            <a:avLst/>
            <a:gdLst/>
            <a:ahLst/>
            <a:cxnLst/>
            <a:rect l="l" t="t" r="r" b="b"/>
            <a:pathLst>
              <a:path w="1846579" h="0">
                <a:moveTo>
                  <a:pt x="0" y="0"/>
                </a:moveTo>
                <a:lnTo>
                  <a:pt x="1846326" y="0"/>
                </a:lnTo>
              </a:path>
            </a:pathLst>
          </a:custGeom>
          <a:ln w="14287">
            <a:solidFill>
              <a:srgbClr val="000000"/>
            </a:solidFill>
          </a:ln>
        </p:spPr>
        <p:txBody>
          <a:bodyPr wrap="square" lIns="0" tIns="0" rIns="0" bIns="0" rtlCol="0"/>
          <a:lstStyle/>
          <a:p/>
        </p:txBody>
      </p:sp>
      <p:sp>
        <p:nvSpPr>
          <p:cNvPr id="14" name="object 14"/>
          <p:cNvSpPr/>
          <p:nvPr/>
        </p:nvSpPr>
        <p:spPr>
          <a:xfrm>
            <a:off x="1673351" y="2368295"/>
            <a:ext cx="1846580" cy="0"/>
          </a:xfrm>
          <a:custGeom>
            <a:avLst/>
            <a:gdLst/>
            <a:ahLst/>
            <a:cxnLst/>
            <a:rect l="l" t="t" r="r" b="b"/>
            <a:pathLst>
              <a:path w="1846579" h="0">
                <a:moveTo>
                  <a:pt x="0" y="0"/>
                </a:moveTo>
                <a:lnTo>
                  <a:pt x="1846326" y="0"/>
                </a:lnTo>
              </a:path>
            </a:pathLst>
          </a:custGeom>
          <a:ln w="6350">
            <a:solidFill>
              <a:srgbClr val="000000"/>
            </a:solidFill>
          </a:ln>
        </p:spPr>
        <p:txBody>
          <a:bodyPr wrap="square" lIns="0" tIns="0" rIns="0" bIns="0" rtlCol="0"/>
          <a:lstStyle/>
          <a:p/>
        </p:txBody>
      </p:sp>
      <p:sp>
        <p:nvSpPr>
          <p:cNvPr id="15" name="object 15"/>
          <p:cNvSpPr/>
          <p:nvPr/>
        </p:nvSpPr>
        <p:spPr>
          <a:xfrm>
            <a:off x="1673351" y="2520695"/>
            <a:ext cx="1846580" cy="0"/>
          </a:xfrm>
          <a:custGeom>
            <a:avLst/>
            <a:gdLst/>
            <a:ahLst/>
            <a:cxnLst/>
            <a:rect l="l" t="t" r="r" b="b"/>
            <a:pathLst>
              <a:path w="1846579" h="0">
                <a:moveTo>
                  <a:pt x="0" y="0"/>
                </a:moveTo>
                <a:lnTo>
                  <a:pt x="1846326" y="0"/>
                </a:lnTo>
              </a:path>
            </a:pathLst>
          </a:custGeom>
          <a:ln w="6350">
            <a:solidFill>
              <a:srgbClr val="000000"/>
            </a:solidFill>
          </a:ln>
        </p:spPr>
        <p:txBody>
          <a:bodyPr wrap="square" lIns="0" tIns="0" rIns="0" bIns="0" rtlCol="0"/>
          <a:lstStyle/>
          <a:p/>
        </p:txBody>
      </p:sp>
      <p:sp>
        <p:nvSpPr>
          <p:cNvPr id="16" name="object 16"/>
          <p:cNvSpPr/>
          <p:nvPr/>
        </p:nvSpPr>
        <p:spPr>
          <a:xfrm>
            <a:off x="1673351" y="2665952"/>
            <a:ext cx="1846580" cy="14604"/>
          </a:xfrm>
          <a:custGeom>
            <a:avLst/>
            <a:gdLst/>
            <a:ahLst/>
            <a:cxnLst/>
            <a:rect l="l" t="t" r="r" b="b"/>
            <a:pathLst>
              <a:path w="1846579" h="14605">
                <a:moveTo>
                  <a:pt x="0" y="14287"/>
                </a:moveTo>
                <a:lnTo>
                  <a:pt x="1846326" y="14287"/>
                </a:lnTo>
                <a:lnTo>
                  <a:pt x="1846326" y="0"/>
                </a:lnTo>
                <a:lnTo>
                  <a:pt x="0" y="0"/>
                </a:lnTo>
                <a:lnTo>
                  <a:pt x="0" y="14287"/>
                </a:lnTo>
                <a:close/>
              </a:path>
            </a:pathLst>
          </a:custGeom>
          <a:solidFill>
            <a:srgbClr val="000000"/>
          </a:solidFill>
        </p:spPr>
        <p:txBody>
          <a:bodyPr wrap="square" lIns="0" tIns="0" rIns="0" bIns="0" rtlCol="0"/>
          <a:lstStyle/>
          <a:p/>
        </p:txBody>
      </p:sp>
      <p:sp>
        <p:nvSpPr>
          <p:cNvPr id="17" name="object 17"/>
          <p:cNvSpPr/>
          <p:nvPr/>
        </p:nvSpPr>
        <p:spPr>
          <a:xfrm>
            <a:off x="1673351" y="2215895"/>
            <a:ext cx="0" cy="457200"/>
          </a:xfrm>
          <a:custGeom>
            <a:avLst/>
            <a:gdLst/>
            <a:ahLst/>
            <a:cxnLst/>
            <a:rect l="l" t="t" r="r" b="b"/>
            <a:pathLst>
              <a:path w="0" h="457200">
                <a:moveTo>
                  <a:pt x="0" y="0"/>
                </a:moveTo>
                <a:lnTo>
                  <a:pt x="0" y="457200"/>
                </a:lnTo>
              </a:path>
            </a:pathLst>
          </a:custGeom>
          <a:ln w="14287">
            <a:solidFill>
              <a:srgbClr val="000000"/>
            </a:solidFill>
          </a:ln>
        </p:spPr>
        <p:txBody>
          <a:bodyPr wrap="square" lIns="0" tIns="0" rIns="0" bIns="0" rtlCol="0"/>
          <a:lstStyle/>
          <a:p/>
        </p:txBody>
      </p:sp>
      <p:sp>
        <p:nvSpPr>
          <p:cNvPr id="18" name="object 18"/>
          <p:cNvSpPr/>
          <p:nvPr/>
        </p:nvSpPr>
        <p:spPr>
          <a:xfrm>
            <a:off x="1981200" y="2215895"/>
            <a:ext cx="0" cy="457200"/>
          </a:xfrm>
          <a:custGeom>
            <a:avLst/>
            <a:gdLst/>
            <a:ahLst/>
            <a:cxnLst/>
            <a:rect l="l" t="t" r="r" b="b"/>
            <a:pathLst>
              <a:path w="0" h="457200">
                <a:moveTo>
                  <a:pt x="0" y="0"/>
                </a:moveTo>
                <a:lnTo>
                  <a:pt x="0" y="457200"/>
                </a:lnTo>
              </a:path>
            </a:pathLst>
          </a:custGeom>
          <a:ln w="6350">
            <a:solidFill>
              <a:srgbClr val="000000"/>
            </a:solidFill>
          </a:ln>
        </p:spPr>
        <p:txBody>
          <a:bodyPr wrap="square" lIns="0" tIns="0" rIns="0" bIns="0" rtlCol="0"/>
          <a:lstStyle/>
          <a:p/>
        </p:txBody>
      </p:sp>
      <p:sp>
        <p:nvSpPr>
          <p:cNvPr id="19" name="object 19"/>
          <p:cNvSpPr/>
          <p:nvPr/>
        </p:nvSpPr>
        <p:spPr>
          <a:xfrm>
            <a:off x="2288285" y="2215895"/>
            <a:ext cx="0" cy="457200"/>
          </a:xfrm>
          <a:custGeom>
            <a:avLst/>
            <a:gdLst/>
            <a:ahLst/>
            <a:cxnLst/>
            <a:rect l="l" t="t" r="r" b="b"/>
            <a:pathLst>
              <a:path w="0" h="457200">
                <a:moveTo>
                  <a:pt x="0" y="0"/>
                </a:moveTo>
                <a:lnTo>
                  <a:pt x="0" y="457200"/>
                </a:lnTo>
              </a:path>
            </a:pathLst>
          </a:custGeom>
          <a:ln w="6350">
            <a:solidFill>
              <a:srgbClr val="000000"/>
            </a:solidFill>
          </a:ln>
        </p:spPr>
        <p:txBody>
          <a:bodyPr wrap="square" lIns="0" tIns="0" rIns="0" bIns="0" rtlCol="0"/>
          <a:lstStyle/>
          <a:p/>
        </p:txBody>
      </p:sp>
      <p:sp>
        <p:nvSpPr>
          <p:cNvPr id="20" name="object 20"/>
          <p:cNvSpPr/>
          <p:nvPr/>
        </p:nvSpPr>
        <p:spPr>
          <a:xfrm>
            <a:off x="2596133" y="2215895"/>
            <a:ext cx="0" cy="457200"/>
          </a:xfrm>
          <a:custGeom>
            <a:avLst/>
            <a:gdLst/>
            <a:ahLst/>
            <a:cxnLst/>
            <a:rect l="l" t="t" r="r" b="b"/>
            <a:pathLst>
              <a:path w="0" h="457200">
                <a:moveTo>
                  <a:pt x="0" y="0"/>
                </a:moveTo>
                <a:lnTo>
                  <a:pt x="0" y="457200"/>
                </a:lnTo>
              </a:path>
            </a:pathLst>
          </a:custGeom>
          <a:ln w="6350">
            <a:solidFill>
              <a:srgbClr val="000000"/>
            </a:solidFill>
          </a:ln>
        </p:spPr>
        <p:txBody>
          <a:bodyPr wrap="square" lIns="0" tIns="0" rIns="0" bIns="0" rtlCol="0"/>
          <a:lstStyle/>
          <a:p/>
        </p:txBody>
      </p:sp>
      <p:sp>
        <p:nvSpPr>
          <p:cNvPr id="21" name="object 21"/>
          <p:cNvSpPr/>
          <p:nvPr/>
        </p:nvSpPr>
        <p:spPr>
          <a:xfrm>
            <a:off x="2903982" y="2215895"/>
            <a:ext cx="0" cy="457200"/>
          </a:xfrm>
          <a:custGeom>
            <a:avLst/>
            <a:gdLst/>
            <a:ahLst/>
            <a:cxnLst/>
            <a:rect l="l" t="t" r="r" b="b"/>
            <a:pathLst>
              <a:path w="0" h="457200">
                <a:moveTo>
                  <a:pt x="0" y="0"/>
                </a:moveTo>
                <a:lnTo>
                  <a:pt x="0" y="457200"/>
                </a:lnTo>
              </a:path>
            </a:pathLst>
          </a:custGeom>
          <a:ln w="6350">
            <a:solidFill>
              <a:srgbClr val="000000"/>
            </a:solidFill>
          </a:ln>
        </p:spPr>
        <p:txBody>
          <a:bodyPr wrap="square" lIns="0" tIns="0" rIns="0" bIns="0" rtlCol="0"/>
          <a:lstStyle/>
          <a:p/>
        </p:txBody>
      </p:sp>
      <p:sp>
        <p:nvSpPr>
          <p:cNvPr id="22" name="object 22"/>
          <p:cNvSpPr/>
          <p:nvPr/>
        </p:nvSpPr>
        <p:spPr>
          <a:xfrm>
            <a:off x="3211829" y="2215895"/>
            <a:ext cx="0" cy="457200"/>
          </a:xfrm>
          <a:custGeom>
            <a:avLst/>
            <a:gdLst/>
            <a:ahLst/>
            <a:cxnLst/>
            <a:rect l="l" t="t" r="r" b="b"/>
            <a:pathLst>
              <a:path w="0" h="457200">
                <a:moveTo>
                  <a:pt x="0" y="0"/>
                </a:moveTo>
                <a:lnTo>
                  <a:pt x="0" y="457200"/>
                </a:lnTo>
              </a:path>
            </a:pathLst>
          </a:custGeom>
          <a:ln w="6350">
            <a:solidFill>
              <a:srgbClr val="000000"/>
            </a:solidFill>
          </a:ln>
        </p:spPr>
        <p:txBody>
          <a:bodyPr wrap="square" lIns="0" tIns="0" rIns="0" bIns="0" rtlCol="0"/>
          <a:lstStyle/>
          <a:p/>
        </p:txBody>
      </p:sp>
      <p:sp>
        <p:nvSpPr>
          <p:cNvPr id="23" name="object 23"/>
          <p:cNvSpPr/>
          <p:nvPr/>
        </p:nvSpPr>
        <p:spPr>
          <a:xfrm>
            <a:off x="3519678" y="2215895"/>
            <a:ext cx="0" cy="457200"/>
          </a:xfrm>
          <a:custGeom>
            <a:avLst/>
            <a:gdLst/>
            <a:ahLst/>
            <a:cxnLst/>
            <a:rect l="l" t="t" r="r" b="b"/>
            <a:pathLst>
              <a:path w="0" h="457200">
                <a:moveTo>
                  <a:pt x="0" y="0"/>
                </a:moveTo>
                <a:lnTo>
                  <a:pt x="0" y="457200"/>
                </a:lnTo>
              </a:path>
            </a:pathLst>
          </a:custGeom>
          <a:ln w="14287">
            <a:solidFill>
              <a:srgbClr val="000000"/>
            </a:solidFill>
          </a:ln>
        </p:spPr>
        <p:txBody>
          <a:bodyPr wrap="square" lIns="0" tIns="0" rIns="0" bIns="0" rtlCol="0"/>
          <a:lstStyle/>
          <a:p/>
        </p:txBody>
      </p:sp>
      <p:graphicFrame>
        <p:nvGraphicFramePr>
          <p:cNvPr id="24" name="object 24"/>
          <p:cNvGraphicFramePr>
            <a:graphicFrameLocks noGrp="1"/>
          </p:cNvGraphicFramePr>
          <p:nvPr/>
        </p:nvGraphicFramePr>
        <p:xfrm>
          <a:off x="4298156" y="2208752"/>
          <a:ext cx="1122045" cy="499745"/>
        </p:xfrm>
        <a:graphic>
          <a:graphicData uri="http://schemas.openxmlformats.org/drawingml/2006/table">
            <a:tbl>
              <a:tblPr firstRow="1" bandRow="1">
                <a:tableStyleId>{2D5ABB26-0587-4C30-8999-92F81FD0307C}</a:tableStyleId>
              </a:tblPr>
              <a:tblGrid>
                <a:gridCol w="366395"/>
                <a:gridCol w="366395"/>
                <a:gridCol w="367029"/>
              </a:tblGrid>
              <a:tr h="151637">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CFF"/>
                    </a:solidFill>
                  </a:tcPr>
                </a:tc>
              </a:tr>
              <a:tr h="182880">
                <a:tc>
                  <a:txBody>
                    <a:bodyPr/>
                    <a:lstStyle/>
                    <a:p>
                      <a:pPr>
                        <a:lnSpc>
                          <a:spcPct val="100000"/>
                        </a:lnSpc>
                      </a:pPr>
                      <a:endParaRPr sz="9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65"/>
                        </a:spcBef>
                      </a:pPr>
                      <a:r>
                        <a:rPr dirty="0" sz="900">
                          <a:latin typeface="Symbol"/>
                          <a:cs typeface="Symbol"/>
                        </a:rPr>
                        <a:t></a:t>
                      </a:r>
                      <a:endParaRPr sz="900">
                        <a:latin typeface="Symbol"/>
                        <a:cs typeface="Symbo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CFF"/>
                    </a:solidFill>
                  </a:tcPr>
                </a:tc>
              </a:tr>
              <a:tr h="150875">
                <a:tc>
                  <a:txBody>
                    <a:bodyPr/>
                    <a:lstStyle/>
                    <a:p>
                      <a:pPr algn="ctr">
                        <a:lnSpc>
                          <a:spcPct val="100000"/>
                        </a:lnSpc>
                        <a:spcBef>
                          <a:spcPts val="150"/>
                        </a:spcBef>
                      </a:pPr>
                      <a:r>
                        <a:rPr dirty="0" sz="700">
                          <a:latin typeface="Arial"/>
                          <a:cs typeface="Arial"/>
                        </a:rPr>
                        <a:t>H</a:t>
                      </a:r>
                      <a:endParaRPr sz="7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CFF"/>
                    </a:solidFill>
                  </a:tcPr>
                </a:tc>
              </a:tr>
            </a:tbl>
          </a:graphicData>
        </a:graphic>
      </p:graphicFrame>
      <p:sp>
        <p:nvSpPr>
          <p:cNvPr id="25" name="object 25"/>
          <p:cNvSpPr/>
          <p:nvPr/>
        </p:nvSpPr>
        <p:spPr>
          <a:xfrm>
            <a:off x="2647188" y="1827275"/>
            <a:ext cx="1948814" cy="0"/>
          </a:xfrm>
          <a:custGeom>
            <a:avLst/>
            <a:gdLst/>
            <a:ahLst/>
            <a:cxnLst/>
            <a:rect l="l" t="t" r="r" b="b"/>
            <a:pathLst>
              <a:path w="1948814" h="0">
                <a:moveTo>
                  <a:pt x="0" y="0"/>
                </a:moveTo>
                <a:lnTo>
                  <a:pt x="1948434" y="0"/>
                </a:lnTo>
              </a:path>
            </a:pathLst>
          </a:custGeom>
          <a:ln w="12192">
            <a:solidFill>
              <a:srgbClr val="FF0000"/>
            </a:solidFill>
          </a:ln>
        </p:spPr>
        <p:txBody>
          <a:bodyPr wrap="square" lIns="0" tIns="0" rIns="0" bIns="0" rtlCol="0"/>
          <a:lstStyle/>
          <a:p/>
        </p:txBody>
      </p:sp>
      <p:sp>
        <p:nvSpPr>
          <p:cNvPr id="26" name="object 26"/>
          <p:cNvSpPr txBox="1"/>
          <p:nvPr/>
        </p:nvSpPr>
        <p:spPr>
          <a:xfrm>
            <a:off x="1842778" y="1826004"/>
            <a:ext cx="3103245" cy="238760"/>
          </a:xfrm>
          <a:prstGeom prst="rect">
            <a:avLst/>
          </a:prstGeom>
        </p:spPr>
        <p:txBody>
          <a:bodyPr wrap="square" lIns="0" tIns="12065" rIns="0" bIns="0" rtlCol="0" vert="horz">
            <a:spAutoFit/>
          </a:bodyPr>
          <a:lstStyle/>
          <a:p>
            <a:pPr marL="12700">
              <a:lnSpc>
                <a:spcPct val="100000"/>
              </a:lnSpc>
              <a:spcBef>
                <a:spcPts val="95"/>
              </a:spcBef>
            </a:pPr>
            <a:r>
              <a:rPr dirty="0" sz="1400" spc="-5">
                <a:latin typeface="Arial"/>
                <a:cs typeface="Arial"/>
              </a:rPr>
              <a:t>the contents of the 8 adjacent</a:t>
            </a:r>
            <a:r>
              <a:rPr dirty="0" sz="1400" spc="55">
                <a:latin typeface="Arial"/>
                <a:cs typeface="Arial"/>
              </a:rPr>
              <a:t> </a:t>
            </a:r>
            <a:r>
              <a:rPr dirty="0" sz="1400" spc="-5">
                <a:latin typeface="Arial"/>
                <a:cs typeface="Arial"/>
              </a:rPr>
              <a:t>squares)</a:t>
            </a:r>
            <a:endParaRPr sz="1400">
              <a:latin typeface="Arial"/>
              <a:cs typeface="Arial"/>
            </a:endParaRPr>
          </a:p>
        </p:txBody>
      </p:sp>
      <p:sp>
        <p:nvSpPr>
          <p:cNvPr id="27" name="object 27"/>
          <p:cNvSpPr/>
          <p:nvPr/>
        </p:nvSpPr>
        <p:spPr>
          <a:xfrm>
            <a:off x="3768090" y="2575560"/>
            <a:ext cx="342900" cy="38100"/>
          </a:xfrm>
          <a:custGeom>
            <a:avLst/>
            <a:gdLst/>
            <a:ahLst/>
            <a:cxnLst/>
            <a:rect l="l" t="t" r="r" b="b"/>
            <a:pathLst>
              <a:path w="342900" h="38100">
                <a:moveTo>
                  <a:pt x="304800" y="0"/>
                </a:moveTo>
                <a:lnTo>
                  <a:pt x="304800" y="38100"/>
                </a:lnTo>
                <a:lnTo>
                  <a:pt x="336804" y="22097"/>
                </a:lnTo>
                <a:lnTo>
                  <a:pt x="310896" y="22097"/>
                </a:lnTo>
                <a:lnTo>
                  <a:pt x="310896" y="16001"/>
                </a:lnTo>
                <a:lnTo>
                  <a:pt x="336803" y="16001"/>
                </a:lnTo>
                <a:lnTo>
                  <a:pt x="304800" y="0"/>
                </a:lnTo>
                <a:close/>
              </a:path>
              <a:path w="342900" h="38100">
                <a:moveTo>
                  <a:pt x="304800" y="16001"/>
                </a:moveTo>
                <a:lnTo>
                  <a:pt x="0" y="16001"/>
                </a:lnTo>
                <a:lnTo>
                  <a:pt x="0" y="22097"/>
                </a:lnTo>
                <a:lnTo>
                  <a:pt x="304800" y="22097"/>
                </a:lnTo>
                <a:lnTo>
                  <a:pt x="304800" y="16001"/>
                </a:lnTo>
                <a:close/>
              </a:path>
              <a:path w="342900" h="38100">
                <a:moveTo>
                  <a:pt x="336803" y="16001"/>
                </a:moveTo>
                <a:lnTo>
                  <a:pt x="310896" y="16001"/>
                </a:lnTo>
                <a:lnTo>
                  <a:pt x="310896" y="22097"/>
                </a:lnTo>
                <a:lnTo>
                  <a:pt x="336804" y="22097"/>
                </a:lnTo>
                <a:lnTo>
                  <a:pt x="342900" y="19050"/>
                </a:lnTo>
                <a:lnTo>
                  <a:pt x="336803" y="16001"/>
                </a:lnTo>
                <a:close/>
              </a:path>
            </a:pathLst>
          </a:custGeom>
          <a:solidFill>
            <a:srgbClr val="000000"/>
          </a:solidFill>
        </p:spPr>
        <p:txBody>
          <a:bodyPr wrap="square" lIns="0" tIns="0" rIns="0" bIns="0" rtlCol="0"/>
          <a:lstStyle/>
          <a:p/>
        </p:txBody>
      </p:sp>
      <p:sp>
        <p:nvSpPr>
          <p:cNvPr id="28" name="object 28"/>
          <p:cNvSpPr/>
          <p:nvPr/>
        </p:nvSpPr>
        <p:spPr>
          <a:xfrm>
            <a:off x="5368290" y="2423160"/>
            <a:ext cx="193040" cy="38100"/>
          </a:xfrm>
          <a:custGeom>
            <a:avLst/>
            <a:gdLst/>
            <a:ahLst/>
            <a:cxnLst/>
            <a:rect l="l" t="t" r="r" b="b"/>
            <a:pathLst>
              <a:path w="193039" h="38100">
                <a:moveTo>
                  <a:pt x="38100" y="0"/>
                </a:moveTo>
                <a:lnTo>
                  <a:pt x="0" y="19050"/>
                </a:lnTo>
                <a:lnTo>
                  <a:pt x="38100" y="38100"/>
                </a:lnTo>
                <a:lnTo>
                  <a:pt x="38100" y="21336"/>
                </a:lnTo>
                <a:lnTo>
                  <a:pt x="31242" y="21336"/>
                </a:lnTo>
                <a:lnTo>
                  <a:pt x="29718" y="20574"/>
                </a:lnTo>
                <a:lnTo>
                  <a:pt x="28956" y="19050"/>
                </a:lnTo>
                <a:lnTo>
                  <a:pt x="29718" y="17525"/>
                </a:lnTo>
                <a:lnTo>
                  <a:pt x="31242" y="16764"/>
                </a:lnTo>
                <a:lnTo>
                  <a:pt x="38100" y="16764"/>
                </a:lnTo>
                <a:lnTo>
                  <a:pt x="38100" y="0"/>
                </a:lnTo>
                <a:close/>
              </a:path>
              <a:path w="193039" h="38100">
                <a:moveTo>
                  <a:pt x="38100" y="16764"/>
                </a:moveTo>
                <a:lnTo>
                  <a:pt x="31242" y="16764"/>
                </a:lnTo>
                <a:lnTo>
                  <a:pt x="29718" y="17525"/>
                </a:lnTo>
                <a:lnTo>
                  <a:pt x="28956" y="19050"/>
                </a:lnTo>
                <a:lnTo>
                  <a:pt x="29718" y="20574"/>
                </a:lnTo>
                <a:lnTo>
                  <a:pt x="31242" y="21336"/>
                </a:lnTo>
                <a:lnTo>
                  <a:pt x="38100" y="21336"/>
                </a:lnTo>
                <a:lnTo>
                  <a:pt x="38100" y="16764"/>
                </a:lnTo>
                <a:close/>
              </a:path>
              <a:path w="193039" h="38100">
                <a:moveTo>
                  <a:pt x="190500" y="16764"/>
                </a:moveTo>
                <a:lnTo>
                  <a:pt x="38100" y="16764"/>
                </a:lnTo>
                <a:lnTo>
                  <a:pt x="38100" y="21336"/>
                </a:lnTo>
                <a:lnTo>
                  <a:pt x="190500" y="21336"/>
                </a:lnTo>
                <a:lnTo>
                  <a:pt x="192024" y="20574"/>
                </a:lnTo>
                <a:lnTo>
                  <a:pt x="192786" y="19050"/>
                </a:lnTo>
                <a:lnTo>
                  <a:pt x="192024" y="17525"/>
                </a:lnTo>
                <a:lnTo>
                  <a:pt x="190500" y="16764"/>
                </a:lnTo>
                <a:close/>
              </a:path>
            </a:pathLst>
          </a:custGeom>
          <a:solidFill>
            <a:srgbClr val="000000"/>
          </a:solidFill>
        </p:spPr>
        <p:txBody>
          <a:bodyPr wrap="square" lIns="0" tIns="0" rIns="0" bIns="0" rtlCol="0"/>
          <a:lstStyle/>
          <a:p/>
        </p:txBody>
      </p:sp>
      <p:sp>
        <p:nvSpPr>
          <p:cNvPr id="29" name="object 29"/>
          <p:cNvSpPr txBox="1"/>
          <p:nvPr/>
        </p:nvSpPr>
        <p:spPr>
          <a:xfrm>
            <a:off x="5629909" y="2298446"/>
            <a:ext cx="386715" cy="391160"/>
          </a:xfrm>
          <a:prstGeom prst="rect">
            <a:avLst/>
          </a:prstGeom>
        </p:spPr>
        <p:txBody>
          <a:bodyPr wrap="square" lIns="0" tIns="12065" rIns="0" bIns="0" rtlCol="0" vert="horz">
            <a:spAutoFit/>
          </a:bodyPr>
          <a:lstStyle/>
          <a:p>
            <a:pPr marL="12700">
              <a:lnSpc>
                <a:spcPct val="100000"/>
              </a:lnSpc>
              <a:spcBef>
                <a:spcPts val="95"/>
              </a:spcBef>
            </a:pPr>
            <a:r>
              <a:rPr dirty="0" sz="800" spc="-5">
                <a:latin typeface="Arial"/>
                <a:cs typeface="Arial"/>
              </a:rPr>
              <a:t>W</a:t>
            </a:r>
            <a:endParaRPr sz="800">
              <a:latin typeface="Arial"/>
              <a:cs typeface="Arial"/>
            </a:endParaRPr>
          </a:p>
          <a:p>
            <a:pPr marL="12700" marR="5080">
              <a:lnSpc>
                <a:spcPct val="100000"/>
              </a:lnSpc>
            </a:pPr>
            <a:r>
              <a:rPr dirty="0" sz="800" spc="-5">
                <a:latin typeface="Arial"/>
                <a:cs typeface="Arial"/>
              </a:rPr>
              <a:t>denotes  </a:t>
            </a:r>
            <a:r>
              <a:rPr dirty="0" sz="800" spc="-5">
                <a:latin typeface="Arial"/>
                <a:cs typeface="Arial"/>
              </a:rPr>
              <a:t>“WALL”</a:t>
            </a:r>
            <a:endParaRPr sz="800">
              <a:latin typeface="Arial"/>
              <a:cs typeface="Arial"/>
            </a:endParaRPr>
          </a:p>
        </p:txBody>
      </p:sp>
      <p:sp>
        <p:nvSpPr>
          <p:cNvPr id="30" name="object 30"/>
          <p:cNvSpPr txBox="1"/>
          <p:nvPr/>
        </p:nvSpPr>
        <p:spPr>
          <a:xfrm>
            <a:off x="4372609" y="2715258"/>
            <a:ext cx="1443355" cy="178435"/>
          </a:xfrm>
          <a:prstGeom prst="rect">
            <a:avLst/>
          </a:prstGeom>
        </p:spPr>
        <p:txBody>
          <a:bodyPr wrap="square" lIns="0" tIns="12700" rIns="0" bIns="0" rtlCol="0" vert="horz">
            <a:spAutoFit/>
          </a:bodyPr>
          <a:lstStyle/>
          <a:p>
            <a:pPr marL="12700">
              <a:lnSpc>
                <a:spcPct val="100000"/>
              </a:lnSpc>
              <a:spcBef>
                <a:spcPts val="100"/>
              </a:spcBef>
            </a:pPr>
            <a:r>
              <a:rPr dirty="0" sz="1000" spc="-5">
                <a:solidFill>
                  <a:srgbClr val="FF0000"/>
                </a:solidFill>
                <a:latin typeface="Arial"/>
                <a:cs typeface="Arial"/>
              </a:rPr>
              <a:t>Uncorrupted</a:t>
            </a:r>
            <a:r>
              <a:rPr dirty="0" sz="1000" spc="-35">
                <a:solidFill>
                  <a:srgbClr val="FF0000"/>
                </a:solidFill>
                <a:latin typeface="Arial"/>
                <a:cs typeface="Arial"/>
              </a:rPr>
              <a:t> </a:t>
            </a:r>
            <a:r>
              <a:rPr dirty="0" sz="1000" spc="-5">
                <a:solidFill>
                  <a:srgbClr val="FF0000"/>
                </a:solidFill>
                <a:latin typeface="Arial"/>
                <a:cs typeface="Arial"/>
              </a:rPr>
              <a:t>Observation</a:t>
            </a:r>
            <a:endParaRPr sz="1000">
              <a:latin typeface="Arial"/>
              <a:cs typeface="Arial"/>
            </a:endParaRPr>
          </a:p>
        </p:txBody>
      </p:sp>
      <p:sp>
        <p:nvSpPr>
          <p:cNvPr id="31" name="object 31"/>
          <p:cNvSpPr/>
          <p:nvPr/>
        </p:nvSpPr>
        <p:spPr>
          <a:xfrm>
            <a:off x="4988814" y="2900172"/>
            <a:ext cx="78486" cy="115824"/>
          </a:xfrm>
          <a:prstGeom prst="rect">
            <a:avLst/>
          </a:prstGeom>
          <a:blipFill>
            <a:blip r:embed="rId2" cstate="print"/>
            <a:stretch>
              <a:fillRect/>
            </a:stretch>
          </a:blipFill>
        </p:spPr>
        <p:txBody>
          <a:bodyPr wrap="square" lIns="0" tIns="0" rIns="0" bIns="0" rtlCol="0"/>
          <a:lstStyle/>
          <a:p/>
        </p:txBody>
      </p:sp>
      <p:graphicFrame>
        <p:nvGraphicFramePr>
          <p:cNvPr id="32" name="object 32"/>
          <p:cNvGraphicFramePr>
            <a:graphicFrameLocks noGrp="1"/>
          </p:cNvGraphicFramePr>
          <p:nvPr/>
        </p:nvGraphicFramePr>
        <p:xfrm>
          <a:off x="4831556" y="3046952"/>
          <a:ext cx="1122045" cy="499745"/>
        </p:xfrm>
        <a:graphic>
          <a:graphicData uri="http://schemas.openxmlformats.org/drawingml/2006/table">
            <a:tbl>
              <a:tblPr firstRow="1" bandRow="1">
                <a:tableStyleId>{2D5ABB26-0587-4C30-8999-92F81FD0307C}</a:tableStyleId>
              </a:tblPr>
              <a:tblGrid>
                <a:gridCol w="366395"/>
                <a:gridCol w="366395"/>
                <a:gridCol w="367029"/>
              </a:tblGrid>
              <a:tr h="151637">
                <a:tc>
                  <a:txBody>
                    <a:bodyPr/>
                    <a:lstStyle/>
                    <a:p>
                      <a:pPr algn="ctr">
                        <a:lnSpc>
                          <a:spcPct val="100000"/>
                        </a:lnSpc>
                        <a:spcBef>
                          <a:spcPts val="155"/>
                        </a:spcBef>
                      </a:pPr>
                      <a:r>
                        <a:rPr dirty="0" sz="700">
                          <a:latin typeface="Arial"/>
                          <a:cs typeface="Arial"/>
                        </a:rPr>
                        <a:t>W</a:t>
                      </a:r>
                      <a:endParaRPr sz="700">
                        <a:latin typeface="Arial"/>
                        <a:cs typeface="Arial"/>
                      </a:endParaRPr>
                    </a:p>
                  </a:txBody>
                  <a:tcPr marL="0" marR="0" marB="0" marT="1968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CFF"/>
                    </a:solidFill>
                  </a:tcPr>
                </a:tc>
                <a:tc>
                  <a:txBody>
                    <a:bodyPr/>
                    <a:lstStyle/>
                    <a:p>
                      <a:pPr marL="140335">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CFF"/>
                    </a:solidFill>
                  </a:tcPr>
                </a:tc>
              </a:tr>
              <a:tr h="182880">
                <a:tc>
                  <a:txBody>
                    <a:bodyPr/>
                    <a:lstStyle/>
                    <a:p>
                      <a:pPr>
                        <a:lnSpc>
                          <a:spcPct val="100000"/>
                        </a:lnSpc>
                      </a:pPr>
                      <a:endParaRPr sz="9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algn="ctr">
                        <a:lnSpc>
                          <a:spcPct val="100000"/>
                        </a:lnSpc>
                        <a:spcBef>
                          <a:spcPts val="165"/>
                        </a:spcBef>
                      </a:pPr>
                      <a:r>
                        <a:rPr dirty="0" sz="900">
                          <a:latin typeface="Symbol"/>
                          <a:cs typeface="Symbol"/>
                        </a:rPr>
                        <a:t></a:t>
                      </a:r>
                      <a:endParaRPr sz="900">
                        <a:latin typeface="Symbol"/>
                        <a:cs typeface="Symbo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CFF"/>
                    </a:solidFill>
                  </a:tcPr>
                </a:tc>
                <a:tc>
                  <a:txBody>
                    <a:bodyPr/>
                    <a:lstStyle/>
                    <a:p>
                      <a:pPr marL="140335">
                        <a:lnSpc>
                          <a:spcPct val="100000"/>
                        </a:lnSpc>
                        <a:spcBef>
                          <a:spcPts val="155"/>
                        </a:spcBef>
                      </a:pPr>
                      <a:r>
                        <a:rPr dirty="0" sz="700">
                          <a:latin typeface="Arial"/>
                          <a:cs typeface="Arial"/>
                        </a:rPr>
                        <a:t>W</a:t>
                      </a:r>
                      <a:endParaRPr sz="700">
                        <a:latin typeface="Arial"/>
                        <a:cs typeface="Arial"/>
                      </a:endParaRPr>
                    </a:p>
                  </a:txBody>
                  <a:tcPr marL="0" marR="0" marB="0" marT="1968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CFF"/>
                    </a:solidFill>
                  </a:tcPr>
                </a:tc>
              </a:tr>
              <a:tr h="150875">
                <a:tc>
                  <a:txBody>
                    <a:bodyPr/>
                    <a:lstStyle/>
                    <a:p>
                      <a:pPr algn="ctr">
                        <a:lnSpc>
                          <a:spcPct val="100000"/>
                        </a:lnSpc>
                        <a:spcBef>
                          <a:spcPts val="150"/>
                        </a:spcBef>
                      </a:pPr>
                      <a:r>
                        <a:rPr dirty="0" sz="700">
                          <a:latin typeface="Arial"/>
                          <a:cs typeface="Arial"/>
                        </a:rPr>
                        <a:t>H</a:t>
                      </a:r>
                      <a:endParaRPr sz="7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gn="ctr" marL="635">
                        <a:lnSpc>
                          <a:spcPct val="100000"/>
                        </a:lnSpc>
                        <a:spcBef>
                          <a:spcPts val="150"/>
                        </a:spcBef>
                      </a:pPr>
                      <a:r>
                        <a:rPr dirty="0" sz="700">
                          <a:latin typeface="Arial"/>
                          <a:cs typeface="Arial"/>
                        </a:rPr>
                        <a:t>H</a:t>
                      </a:r>
                      <a:endParaRPr sz="7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C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CFF"/>
                    </a:solidFill>
                  </a:tcPr>
                </a:tc>
              </a:tr>
            </a:tbl>
          </a:graphicData>
        </a:graphic>
      </p:graphicFrame>
      <p:sp>
        <p:nvSpPr>
          <p:cNvPr id="33" name="object 33"/>
          <p:cNvSpPr txBox="1"/>
          <p:nvPr/>
        </p:nvSpPr>
        <p:spPr>
          <a:xfrm>
            <a:off x="4846320" y="3593846"/>
            <a:ext cx="1245870" cy="330835"/>
          </a:xfrm>
          <a:prstGeom prst="rect">
            <a:avLst/>
          </a:prstGeom>
        </p:spPr>
        <p:txBody>
          <a:bodyPr wrap="square" lIns="0" tIns="12700" rIns="0" bIns="0" rtlCol="0" vert="horz">
            <a:spAutoFit/>
          </a:bodyPr>
          <a:lstStyle/>
          <a:p>
            <a:pPr marL="38100" marR="30480">
              <a:lnSpc>
                <a:spcPct val="100000"/>
              </a:lnSpc>
              <a:spcBef>
                <a:spcPts val="100"/>
              </a:spcBef>
            </a:pPr>
            <a:r>
              <a:rPr dirty="0" sz="1000" spc="-5">
                <a:solidFill>
                  <a:srgbClr val="FF0000"/>
                </a:solidFill>
                <a:latin typeface="Arial"/>
                <a:cs typeface="Arial"/>
              </a:rPr>
              <a:t>What the robot</a:t>
            </a:r>
            <a:r>
              <a:rPr dirty="0" sz="1000" spc="-65">
                <a:solidFill>
                  <a:srgbClr val="FF0000"/>
                </a:solidFill>
                <a:latin typeface="Arial"/>
                <a:cs typeface="Arial"/>
              </a:rPr>
              <a:t> </a:t>
            </a:r>
            <a:r>
              <a:rPr dirty="0" sz="1000" spc="-5">
                <a:solidFill>
                  <a:srgbClr val="FF0000"/>
                </a:solidFill>
                <a:latin typeface="Arial"/>
                <a:cs typeface="Arial"/>
              </a:rPr>
              <a:t>sees:  Observation</a:t>
            </a:r>
            <a:r>
              <a:rPr dirty="0" sz="1000" spc="-15">
                <a:solidFill>
                  <a:srgbClr val="FF0000"/>
                </a:solidFill>
                <a:latin typeface="Arial"/>
                <a:cs typeface="Arial"/>
              </a:rPr>
              <a:t> </a:t>
            </a:r>
            <a:r>
              <a:rPr dirty="0" sz="1000" i="1">
                <a:solidFill>
                  <a:srgbClr val="FF0000"/>
                </a:solidFill>
                <a:latin typeface="Arial"/>
                <a:cs typeface="Arial"/>
              </a:rPr>
              <a:t>O</a:t>
            </a:r>
            <a:r>
              <a:rPr dirty="0" baseline="-21367" sz="975" i="1">
                <a:solidFill>
                  <a:srgbClr val="FF0000"/>
                </a:solidFill>
                <a:latin typeface="Arial"/>
                <a:cs typeface="Arial"/>
              </a:rPr>
              <a:t>t</a:t>
            </a:r>
            <a:endParaRPr baseline="-21367" sz="975">
              <a:latin typeface="Arial"/>
              <a:cs typeface="Arial"/>
            </a:endParaRPr>
          </a:p>
        </p:txBody>
      </p:sp>
      <p:sp>
        <p:nvSpPr>
          <p:cNvPr id="34" name="object 34"/>
          <p:cNvSpPr/>
          <p:nvPr/>
        </p:nvSpPr>
        <p:spPr>
          <a:xfrm>
            <a:off x="1752600" y="2825495"/>
            <a:ext cx="2362200" cy="1575435"/>
          </a:xfrm>
          <a:custGeom>
            <a:avLst/>
            <a:gdLst/>
            <a:ahLst/>
            <a:cxnLst/>
            <a:rect l="l" t="t" r="r" b="b"/>
            <a:pathLst>
              <a:path w="2362200" h="1575435">
                <a:moveTo>
                  <a:pt x="2362200" y="0"/>
                </a:moveTo>
                <a:lnTo>
                  <a:pt x="0" y="0"/>
                </a:lnTo>
                <a:lnTo>
                  <a:pt x="0" y="1575053"/>
                </a:lnTo>
                <a:lnTo>
                  <a:pt x="2362200" y="1575053"/>
                </a:lnTo>
                <a:lnTo>
                  <a:pt x="2362200" y="0"/>
                </a:lnTo>
                <a:close/>
              </a:path>
            </a:pathLst>
          </a:custGeom>
          <a:ln w="4762">
            <a:solidFill>
              <a:srgbClr val="000000"/>
            </a:solidFill>
          </a:ln>
        </p:spPr>
        <p:txBody>
          <a:bodyPr wrap="square" lIns="0" tIns="0" rIns="0" bIns="0" rtlCol="0"/>
          <a:lstStyle/>
          <a:p/>
        </p:txBody>
      </p:sp>
      <p:sp>
        <p:nvSpPr>
          <p:cNvPr id="35" name="object 35"/>
          <p:cNvSpPr txBox="1"/>
          <p:nvPr/>
        </p:nvSpPr>
        <p:spPr>
          <a:xfrm>
            <a:off x="1887727" y="2911094"/>
            <a:ext cx="4826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Arial"/>
                <a:cs typeface="Arial"/>
              </a:rPr>
              <a:t>t</a:t>
            </a:r>
            <a:endParaRPr sz="650">
              <a:latin typeface="Arial"/>
              <a:cs typeface="Arial"/>
            </a:endParaRPr>
          </a:p>
        </p:txBody>
      </p:sp>
      <p:sp>
        <p:nvSpPr>
          <p:cNvPr id="36" name="object 36"/>
          <p:cNvSpPr txBox="1"/>
          <p:nvPr/>
        </p:nvSpPr>
        <p:spPr>
          <a:xfrm>
            <a:off x="1788667" y="2834131"/>
            <a:ext cx="2125345" cy="178435"/>
          </a:xfrm>
          <a:prstGeom prst="rect">
            <a:avLst/>
          </a:prstGeom>
        </p:spPr>
        <p:txBody>
          <a:bodyPr wrap="square" lIns="0" tIns="12700" rIns="0" bIns="0" rtlCol="0" vert="horz">
            <a:spAutoFit/>
          </a:bodyPr>
          <a:lstStyle/>
          <a:p>
            <a:pPr marL="12700">
              <a:lnSpc>
                <a:spcPct val="100000"/>
              </a:lnSpc>
              <a:spcBef>
                <a:spcPts val="100"/>
              </a:spcBef>
            </a:pPr>
            <a:r>
              <a:rPr dirty="0" sz="1000">
                <a:latin typeface="Arial"/>
                <a:cs typeface="Arial"/>
              </a:rPr>
              <a:t>O </a:t>
            </a:r>
            <a:r>
              <a:rPr dirty="0" sz="1000" spc="-5">
                <a:latin typeface="Arial"/>
                <a:cs typeface="Arial"/>
              </a:rPr>
              <a:t>is noisily determined depending</a:t>
            </a:r>
            <a:r>
              <a:rPr dirty="0" sz="1000" spc="40">
                <a:latin typeface="Arial"/>
                <a:cs typeface="Arial"/>
              </a:rPr>
              <a:t> </a:t>
            </a:r>
            <a:r>
              <a:rPr dirty="0" sz="1000" spc="-5">
                <a:latin typeface="Arial"/>
                <a:cs typeface="Arial"/>
              </a:rPr>
              <a:t>on</a:t>
            </a:r>
            <a:endParaRPr sz="1000">
              <a:latin typeface="Arial"/>
              <a:cs typeface="Arial"/>
            </a:endParaRPr>
          </a:p>
        </p:txBody>
      </p:sp>
      <p:sp>
        <p:nvSpPr>
          <p:cNvPr id="37" name="object 37"/>
          <p:cNvSpPr txBox="1"/>
          <p:nvPr/>
        </p:nvSpPr>
        <p:spPr>
          <a:xfrm>
            <a:off x="1788671" y="2986531"/>
            <a:ext cx="977900" cy="178435"/>
          </a:xfrm>
          <a:prstGeom prst="rect">
            <a:avLst/>
          </a:prstGeom>
        </p:spPr>
        <p:txBody>
          <a:bodyPr wrap="square" lIns="0" tIns="12700" rIns="0" bIns="0" rtlCol="0" vert="horz">
            <a:spAutoFit/>
          </a:bodyPr>
          <a:lstStyle/>
          <a:p>
            <a:pPr marL="12700">
              <a:lnSpc>
                <a:spcPct val="100000"/>
              </a:lnSpc>
              <a:spcBef>
                <a:spcPts val="100"/>
              </a:spcBef>
            </a:pPr>
            <a:r>
              <a:rPr dirty="0" sz="1000">
                <a:latin typeface="Arial"/>
                <a:cs typeface="Arial"/>
              </a:rPr>
              <a:t>the </a:t>
            </a:r>
            <a:r>
              <a:rPr dirty="0" sz="1000" spc="-5">
                <a:latin typeface="Arial"/>
                <a:cs typeface="Arial"/>
              </a:rPr>
              <a:t>current</a:t>
            </a:r>
            <a:r>
              <a:rPr dirty="0" sz="1000" spc="-55">
                <a:latin typeface="Arial"/>
                <a:cs typeface="Arial"/>
              </a:rPr>
              <a:t> </a:t>
            </a:r>
            <a:r>
              <a:rPr dirty="0" sz="1000" spc="-5">
                <a:latin typeface="Arial"/>
                <a:cs typeface="Arial"/>
              </a:rPr>
              <a:t>state.</a:t>
            </a:r>
            <a:endParaRPr sz="1000">
              <a:latin typeface="Arial"/>
              <a:cs typeface="Arial"/>
            </a:endParaRPr>
          </a:p>
        </p:txBody>
      </p:sp>
      <p:sp>
        <p:nvSpPr>
          <p:cNvPr id="38" name="object 38"/>
          <p:cNvSpPr txBox="1"/>
          <p:nvPr/>
        </p:nvSpPr>
        <p:spPr>
          <a:xfrm>
            <a:off x="1763271" y="3215130"/>
            <a:ext cx="1786889" cy="178435"/>
          </a:xfrm>
          <a:prstGeom prst="rect">
            <a:avLst/>
          </a:prstGeom>
        </p:spPr>
        <p:txBody>
          <a:bodyPr wrap="square" lIns="0" tIns="12700" rIns="0" bIns="0" rtlCol="0" vert="horz">
            <a:spAutoFit/>
          </a:bodyPr>
          <a:lstStyle/>
          <a:p>
            <a:pPr marL="38100">
              <a:lnSpc>
                <a:spcPct val="100000"/>
              </a:lnSpc>
              <a:spcBef>
                <a:spcPts val="100"/>
              </a:spcBef>
            </a:pPr>
            <a:r>
              <a:rPr dirty="0" sz="1000" spc="-5">
                <a:latin typeface="Arial"/>
                <a:cs typeface="Arial"/>
              </a:rPr>
              <a:t>Assume that O</a:t>
            </a:r>
            <a:r>
              <a:rPr dirty="0" baseline="-21367" sz="975" spc="-7">
                <a:latin typeface="Arial"/>
                <a:cs typeface="Arial"/>
              </a:rPr>
              <a:t>t </a:t>
            </a:r>
            <a:r>
              <a:rPr dirty="0" sz="1000" spc="-5">
                <a:latin typeface="Arial"/>
                <a:cs typeface="Arial"/>
              </a:rPr>
              <a:t>is</a:t>
            </a:r>
            <a:r>
              <a:rPr dirty="0" sz="1000" spc="-50">
                <a:latin typeface="Arial"/>
                <a:cs typeface="Arial"/>
              </a:rPr>
              <a:t> </a:t>
            </a:r>
            <a:r>
              <a:rPr dirty="0" sz="1000" spc="-5">
                <a:latin typeface="Arial"/>
                <a:cs typeface="Arial"/>
              </a:rPr>
              <a:t>conditionally</a:t>
            </a:r>
            <a:endParaRPr sz="1000">
              <a:latin typeface="Arial"/>
              <a:cs typeface="Arial"/>
            </a:endParaRPr>
          </a:p>
        </p:txBody>
      </p:sp>
      <p:sp>
        <p:nvSpPr>
          <p:cNvPr id="39" name="object 39"/>
          <p:cNvSpPr txBox="1"/>
          <p:nvPr/>
        </p:nvSpPr>
        <p:spPr>
          <a:xfrm>
            <a:off x="2014982" y="4054094"/>
            <a:ext cx="4826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Arial"/>
                <a:cs typeface="Arial"/>
              </a:rPr>
              <a:t>t</a:t>
            </a:r>
            <a:endParaRPr sz="650">
              <a:latin typeface="Arial"/>
              <a:cs typeface="Arial"/>
            </a:endParaRPr>
          </a:p>
        </p:txBody>
      </p:sp>
      <p:sp>
        <p:nvSpPr>
          <p:cNvPr id="40" name="object 40"/>
          <p:cNvSpPr txBox="1"/>
          <p:nvPr/>
        </p:nvSpPr>
        <p:spPr>
          <a:xfrm>
            <a:off x="2599435" y="4054094"/>
            <a:ext cx="43815"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Arial"/>
                <a:cs typeface="Arial"/>
              </a:rPr>
              <a:t>i</a:t>
            </a:r>
            <a:endParaRPr sz="650">
              <a:latin typeface="Arial"/>
              <a:cs typeface="Arial"/>
            </a:endParaRPr>
          </a:p>
        </p:txBody>
      </p:sp>
      <p:sp>
        <p:nvSpPr>
          <p:cNvPr id="41" name="object 41"/>
          <p:cNvSpPr/>
          <p:nvPr/>
        </p:nvSpPr>
        <p:spPr>
          <a:xfrm>
            <a:off x="3733800" y="3786378"/>
            <a:ext cx="2362200" cy="607060"/>
          </a:xfrm>
          <a:custGeom>
            <a:avLst/>
            <a:gdLst/>
            <a:ahLst/>
            <a:cxnLst/>
            <a:rect l="l" t="t" r="r" b="b"/>
            <a:pathLst>
              <a:path w="2362200" h="607060">
                <a:moveTo>
                  <a:pt x="2362200" y="144018"/>
                </a:moveTo>
                <a:lnTo>
                  <a:pt x="0" y="144018"/>
                </a:lnTo>
                <a:lnTo>
                  <a:pt x="0" y="606551"/>
                </a:lnTo>
                <a:lnTo>
                  <a:pt x="2362200" y="606551"/>
                </a:lnTo>
                <a:lnTo>
                  <a:pt x="2362200" y="144018"/>
                </a:lnTo>
                <a:close/>
              </a:path>
              <a:path w="2362200" h="607060">
                <a:moveTo>
                  <a:pt x="166877" y="0"/>
                </a:moveTo>
                <a:lnTo>
                  <a:pt x="393953" y="144018"/>
                </a:lnTo>
                <a:lnTo>
                  <a:pt x="984503" y="144018"/>
                </a:lnTo>
                <a:lnTo>
                  <a:pt x="166877" y="0"/>
                </a:lnTo>
                <a:close/>
              </a:path>
            </a:pathLst>
          </a:custGeom>
          <a:solidFill>
            <a:srgbClr val="CCFFFF"/>
          </a:solidFill>
        </p:spPr>
        <p:txBody>
          <a:bodyPr wrap="square" lIns="0" tIns="0" rIns="0" bIns="0" rtlCol="0"/>
          <a:lstStyle/>
          <a:p/>
        </p:txBody>
      </p:sp>
      <p:sp>
        <p:nvSpPr>
          <p:cNvPr id="42" name="object 42"/>
          <p:cNvSpPr/>
          <p:nvPr/>
        </p:nvSpPr>
        <p:spPr>
          <a:xfrm>
            <a:off x="3733800" y="3786378"/>
            <a:ext cx="2362200" cy="607060"/>
          </a:xfrm>
          <a:custGeom>
            <a:avLst/>
            <a:gdLst/>
            <a:ahLst/>
            <a:cxnLst/>
            <a:rect l="l" t="t" r="r" b="b"/>
            <a:pathLst>
              <a:path w="2362200" h="607060">
                <a:moveTo>
                  <a:pt x="0" y="144018"/>
                </a:moveTo>
                <a:lnTo>
                  <a:pt x="0" y="606551"/>
                </a:lnTo>
                <a:lnTo>
                  <a:pt x="2362200" y="606551"/>
                </a:lnTo>
                <a:lnTo>
                  <a:pt x="2362200" y="144018"/>
                </a:lnTo>
                <a:lnTo>
                  <a:pt x="984503" y="144018"/>
                </a:lnTo>
                <a:lnTo>
                  <a:pt x="166877" y="0"/>
                </a:lnTo>
                <a:lnTo>
                  <a:pt x="393953" y="144018"/>
                </a:lnTo>
                <a:lnTo>
                  <a:pt x="0" y="144018"/>
                </a:lnTo>
                <a:close/>
              </a:path>
            </a:pathLst>
          </a:custGeom>
          <a:ln w="4762">
            <a:solidFill>
              <a:srgbClr val="000000"/>
            </a:solidFill>
          </a:ln>
        </p:spPr>
        <p:txBody>
          <a:bodyPr wrap="square" lIns="0" tIns="0" rIns="0" bIns="0" rtlCol="0"/>
          <a:lstStyle/>
          <a:p/>
        </p:txBody>
      </p:sp>
      <p:sp>
        <p:nvSpPr>
          <p:cNvPr id="43" name="object 43"/>
          <p:cNvSpPr txBox="1"/>
          <p:nvPr/>
        </p:nvSpPr>
        <p:spPr>
          <a:xfrm>
            <a:off x="3769867" y="3940555"/>
            <a:ext cx="2033270" cy="162560"/>
          </a:xfrm>
          <a:prstGeom prst="rect">
            <a:avLst/>
          </a:prstGeom>
        </p:spPr>
        <p:txBody>
          <a:bodyPr wrap="square" lIns="0" tIns="12700" rIns="0" bIns="0" rtlCol="0" vert="horz">
            <a:spAutoFit/>
          </a:bodyPr>
          <a:lstStyle/>
          <a:p>
            <a:pPr marL="12700">
              <a:lnSpc>
                <a:spcPct val="100000"/>
              </a:lnSpc>
              <a:spcBef>
                <a:spcPts val="100"/>
              </a:spcBef>
            </a:pPr>
            <a:r>
              <a:rPr dirty="0" sz="900" spc="-5">
                <a:latin typeface="Arial"/>
                <a:cs typeface="Arial"/>
              </a:rPr>
              <a:t>Question: what’d be the best Bayes</a:t>
            </a:r>
            <a:r>
              <a:rPr dirty="0" sz="900" spc="-20">
                <a:latin typeface="Arial"/>
                <a:cs typeface="Arial"/>
              </a:rPr>
              <a:t> </a:t>
            </a:r>
            <a:r>
              <a:rPr dirty="0" sz="900" spc="-5">
                <a:latin typeface="Arial"/>
                <a:cs typeface="Arial"/>
              </a:rPr>
              <a:t>Net</a:t>
            </a:r>
            <a:endParaRPr sz="900">
              <a:latin typeface="Arial"/>
              <a:cs typeface="Arial"/>
            </a:endParaRPr>
          </a:p>
        </p:txBody>
      </p:sp>
      <p:sp>
        <p:nvSpPr>
          <p:cNvPr id="44" name="object 44"/>
          <p:cNvSpPr txBox="1"/>
          <p:nvPr/>
        </p:nvSpPr>
        <p:spPr>
          <a:xfrm>
            <a:off x="3769867" y="4077715"/>
            <a:ext cx="2176145" cy="162560"/>
          </a:xfrm>
          <a:prstGeom prst="rect">
            <a:avLst/>
          </a:prstGeom>
        </p:spPr>
        <p:txBody>
          <a:bodyPr wrap="square" lIns="0" tIns="12700" rIns="0" bIns="0" rtlCol="0" vert="horz">
            <a:spAutoFit/>
          </a:bodyPr>
          <a:lstStyle/>
          <a:p>
            <a:pPr marL="12700">
              <a:lnSpc>
                <a:spcPct val="100000"/>
              </a:lnSpc>
              <a:spcBef>
                <a:spcPts val="100"/>
              </a:spcBef>
            </a:pPr>
            <a:r>
              <a:rPr dirty="0" sz="900" spc="-5">
                <a:latin typeface="Arial"/>
                <a:cs typeface="Arial"/>
              </a:rPr>
              <a:t>structure to represent the Joint</a:t>
            </a:r>
            <a:r>
              <a:rPr dirty="0" sz="900" spc="-45">
                <a:latin typeface="Arial"/>
                <a:cs typeface="Arial"/>
              </a:rPr>
              <a:t> </a:t>
            </a:r>
            <a:r>
              <a:rPr dirty="0" sz="900" spc="-5">
                <a:latin typeface="Arial"/>
                <a:cs typeface="Arial"/>
              </a:rPr>
              <a:t>Distribution</a:t>
            </a:r>
            <a:endParaRPr sz="900">
              <a:latin typeface="Arial"/>
              <a:cs typeface="Arial"/>
            </a:endParaRPr>
          </a:p>
        </p:txBody>
      </p:sp>
      <p:sp>
        <p:nvSpPr>
          <p:cNvPr id="45" name="object 45"/>
          <p:cNvSpPr/>
          <p:nvPr/>
        </p:nvSpPr>
        <p:spPr>
          <a:xfrm>
            <a:off x="1655064" y="1287017"/>
            <a:ext cx="2411730" cy="3180080"/>
          </a:xfrm>
          <a:custGeom>
            <a:avLst/>
            <a:gdLst/>
            <a:ahLst/>
            <a:cxnLst/>
            <a:rect l="l" t="t" r="r" b="b"/>
            <a:pathLst>
              <a:path w="2411729" h="3180079">
                <a:moveTo>
                  <a:pt x="1798320" y="0"/>
                </a:moveTo>
                <a:lnTo>
                  <a:pt x="0" y="0"/>
                </a:lnTo>
                <a:lnTo>
                  <a:pt x="0" y="3179826"/>
                </a:lnTo>
                <a:lnTo>
                  <a:pt x="1798320" y="3179826"/>
                </a:lnTo>
                <a:lnTo>
                  <a:pt x="1798320" y="2650235"/>
                </a:lnTo>
                <a:lnTo>
                  <a:pt x="2328452" y="2650235"/>
                </a:lnTo>
                <a:lnTo>
                  <a:pt x="1798320" y="1854707"/>
                </a:lnTo>
                <a:lnTo>
                  <a:pt x="1798320" y="0"/>
                </a:lnTo>
                <a:close/>
              </a:path>
              <a:path w="2411729" h="3180079">
                <a:moveTo>
                  <a:pt x="2328452" y="2650235"/>
                </a:moveTo>
                <a:lnTo>
                  <a:pt x="1798320" y="2650235"/>
                </a:lnTo>
                <a:lnTo>
                  <a:pt x="2411730" y="2775204"/>
                </a:lnTo>
                <a:lnTo>
                  <a:pt x="2328452" y="2650235"/>
                </a:lnTo>
                <a:close/>
              </a:path>
            </a:pathLst>
          </a:custGeom>
          <a:solidFill>
            <a:srgbClr val="EAEAEA"/>
          </a:solidFill>
        </p:spPr>
        <p:txBody>
          <a:bodyPr wrap="square" lIns="0" tIns="0" rIns="0" bIns="0" rtlCol="0"/>
          <a:lstStyle/>
          <a:p/>
        </p:txBody>
      </p:sp>
      <p:sp>
        <p:nvSpPr>
          <p:cNvPr id="46" name="object 46"/>
          <p:cNvSpPr/>
          <p:nvPr/>
        </p:nvSpPr>
        <p:spPr>
          <a:xfrm>
            <a:off x="1655064" y="1287017"/>
            <a:ext cx="2411730" cy="3180080"/>
          </a:xfrm>
          <a:custGeom>
            <a:avLst/>
            <a:gdLst/>
            <a:ahLst/>
            <a:cxnLst/>
            <a:rect l="l" t="t" r="r" b="b"/>
            <a:pathLst>
              <a:path w="2411729" h="3180079">
                <a:moveTo>
                  <a:pt x="0" y="0"/>
                </a:moveTo>
                <a:lnTo>
                  <a:pt x="0" y="3179826"/>
                </a:lnTo>
                <a:lnTo>
                  <a:pt x="1798320" y="3179826"/>
                </a:lnTo>
                <a:lnTo>
                  <a:pt x="1798320" y="2650235"/>
                </a:lnTo>
                <a:lnTo>
                  <a:pt x="2411730" y="2775204"/>
                </a:lnTo>
                <a:lnTo>
                  <a:pt x="1798320" y="1854707"/>
                </a:lnTo>
                <a:lnTo>
                  <a:pt x="1798320" y="0"/>
                </a:lnTo>
                <a:lnTo>
                  <a:pt x="1049274" y="0"/>
                </a:lnTo>
                <a:lnTo>
                  <a:pt x="0" y="0"/>
                </a:lnTo>
                <a:close/>
              </a:path>
            </a:pathLst>
          </a:custGeom>
          <a:ln w="9525">
            <a:solidFill>
              <a:srgbClr val="000000"/>
            </a:solidFill>
          </a:ln>
        </p:spPr>
        <p:txBody>
          <a:bodyPr wrap="square" lIns="0" tIns="0" rIns="0" bIns="0" rtlCol="0"/>
          <a:lstStyle/>
          <a:p/>
        </p:txBody>
      </p:sp>
      <p:sp>
        <p:nvSpPr>
          <p:cNvPr id="47" name="object 47"/>
          <p:cNvSpPr txBox="1"/>
          <p:nvPr/>
        </p:nvSpPr>
        <p:spPr>
          <a:xfrm>
            <a:off x="1693417" y="1298702"/>
            <a:ext cx="485140"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Answer:</a:t>
            </a:r>
            <a:endParaRPr sz="1000">
              <a:latin typeface="Arial"/>
              <a:cs typeface="Arial"/>
            </a:endParaRPr>
          </a:p>
        </p:txBody>
      </p:sp>
      <p:sp>
        <p:nvSpPr>
          <p:cNvPr id="48" name="object 48"/>
          <p:cNvSpPr txBox="1"/>
          <p:nvPr/>
        </p:nvSpPr>
        <p:spPr>
          <a:xfrm>
            <a:off x="2114550" y="1456436"/>
            <a:ext cx="263525" cy="269875"/>
          </a:xfrm>
          <a:prstGeom prst="rect">
            <a:avLst/>
          </a:prstGeom>
        </p:spPr>
        <p:txBody>
          <a:bodyPr wrap="square" lIns="0" tIns="12700" rIns="0" bIns="0" rtlCol="0" vert="horz">
            <a:spAutoFit/>
          </a:bodyPr>
          <a:lstStyle/>
          <a:p>
            <a:pPr marL="38100">
              <a:lnSpc>
                <a:spcPct val="100000"/>
              </a:lnSpc>
              <a:spcBef>
                <a:spcPts val="100"/>
              </a:spcBef>
            </a:pPr>
            <a:r>
              <a:rPr dirty="0" sz="1600" spc="-5">
                <a:latin typeface="Arial"/>
                <a:cs typeface="Arial"/>
              </a:rPr>
              <a:t>q</a:t>
            </a:r>
            <a:r>
              <a:rPr dirty="0" baseline="-21164" sz="1575" spc="-7">
                <a:latin typeface="Arial"/>
                <a:cs typeface="Arial"/>
              </a:rPr>
              <a:t>0</a:t>
            </a:r>
            <a:endParaRPr baseline="-21164" sz="1575">
              <a:latin typeface="Arial"/>
              <a:cs typeface="Arial"/>
            </a:endParaRPr>
          </a:p>
        </p:txBody>
      </p:sp>
      <p:sp>
        <p:nvSpPr>
          <p:cNvPr id="49" name="object 49"/>
          <p:cNvSpPr txBox="1"/>
          <p:nvPr/>
        </p:nvSpPr>
        <p:spPr>
          <a:xfrm>
            <a:off x="1984375" y="2066036"/>
            <a:ext cx="300990" cy="269875"/>
          </a:xfrm>
          <a:prstGeom prst="rect">
            <a:avLst/>
          </a:prstGeom>
        </p:spPr>
        <p:txBody>
          <a:bodyPr wrap="square" lIns="0" tIns="12700" rIns="0" bIns="0" rtlCol="0" vert="horz">
            <a:spAutoFit/>
          </a:bodyPr>
          <a:lstStyle/>
          <a:p>
            <a:pPr marL="168275">
              <a:lnSpc>
                <a:spcPct val="100000"/>
              </a:lnSpc>
              <a:spcBef>
                <a:spcPts val="100"/>
              </a:spcBef>
            </a:pPr>
            <a:r>
              <a:rPr dirty="0" sz="1600">
                <a:latin typeface="Arial"/>
                <a:cs typeface="Arial"/>
              </a:rPr>
              <a:t>q</a:t>
            </a:r>
            <a:endParaRPr sz="1600">
              <a:latin typeface="Arial"/>
              <a:cs typeface="Arial"/>
            </a:endParaRPr>
          </a:p>
        </p:txBody>
      </p:sp>
      <p:sp>
        <p:nvSpPr>
          <p:cNvPr id="50" name="object 50"/>
          <p:cNvSpPr txBox="1"/>
          <p:nvPr/>
        </p:nvSpPr>
        <p:spPr>
          <a:xfrm>
            <a:off x="2291460" y="2223039"/>
            <a:ext cx="301625" cy="142240"/>
          </a:xfrm>
          <a:prstGeom prst="rect">
            <a:avLst/>
          </a:prstGeom>
          <a:solidFill>
            <a:srgbClr val="FFCF01"/>
          </a:solidFill>
        </p:spPr>
        <p:txBody>
          <a:bodyPr wrap="square" lIns="0" tIns="0" rIns="0" bIns="0" rtlCol="0" vert="horz">
            <a:spAutoFit/>
          </a:bodyPr>
          <a:lstStyle/>
          <a:p>
            <a:pPr>
              <a:lnSpc>
                <a:spcPts val="1080"/>
              </a:lnSpc>
            </a:pPr>
            <a:r>
              <a:rPr dirty="0" sz="1050">
                <a:latin typeface="Arial"/>
                <a:cs typeface="Arial"/>
              </a:rPr>
              <a:t>1</a:t>
            </a:r>
            <a:endParaRPr sz="1050">
              <a:latin typeface="Arial"/>
              <a:cs typeface="Arial"/>
            </a:endParaRPr>
          </a:p>
        </p:txBody>
      </p:sp>
      <p:sp>
        <p:nvSpPr>
          <p:cNvPr id="51" name="object 51"/>
          <p:cNvSpPr txBox="1"/>
          <p:nvPr/>
        </p:nvSpPr>
        <p:spPr>
          <a:xfrm>
            <a:off x="1756410" y="2600958"/>
            <a:ext cx="775970" cy="269875"/>
          </a:xfrm>
          <a:prstGeom prst="rect">
            <a:avLst/>
          </a:prstGeom>
        </p:spPr>
        <p:txBody>
          <a:bodyPr wrap="square" lIns="0" tIns="12700" rIns="0" bIns="0" rtlCol="0" vert="horz">
            <a:spAutoFit/>
          </a:bodyPr>
          <a:lstStyle/>
          <a:p>
            <a:pPr marL="38100">
              <a:lnSpc>
                <a:spcPct val="100000"/>
              </a:lnSpc>
              <a:spcBef>
                <a:spcPts val="100"/>
              </a:spcBef>
            </a:pPr>
            <a:r>
              <a:rPr dirty="0" sz="1000">
                <a:solidFill>
                  <a:srgbClr val="FF0000"/>
                </a:solidFill>
                <a:latin typeface="Arial"/>
                <a:cs typeface="Arial"/>
              </a:rPr>
              <a:t>True </a:t>
            </a:r>
            <a:r>
              <a:rPr dirty="0" sz="1000" spc="-150">
                <a:solidFill>
                  <a:srgbClr val="FF0000"/>
                </a:solidFill>
                <a:latin typeface="Arial"/>
                <a:cs typeface="Arial"/>
              </a:rPr>
              <a:t>s</a:t>
            </a:r>
            <a:r>
              <a:rPr dirty="0" baseline="-19097" sz="2400" spc="-225">
                <a:latin typeface="Arial"/>
                <a:cs typeface="Arial"/>
              </a:rPr>
              <a:t>q</a:t>
            </a:r>
            <a:r>
              <a:rPr dirty="0" sz="1000" spc="-150">
                <a:solidFill>
                  <a:srgbClr val="FF0000"/>
                </a:solidFill>
                <a:latin typeface="Arial"/>
                <a:cs typeface="Arial"/>
              </a:rPr>
              <a:t>tate</a:t>
            </a:r>
            <a:r>
              <a:rPr dirty="0" sz="1000" spc="-80">
                <a:solidFill>
                  <a:srgbClr val="FF0000"/>
                </a:solidFill>
                <a:latin typeface="Arial"/>
                <a:cs typeface="Arial"/>
              </a:rPr>
              <a:t> </a:t>
            </a:r>
            <a:r>
              <a:rPr dirty="0" sz="1000" i="1">
                <a:solidFill>
                  <a:srgbClr val="FF0000"/>
                </a:solidFill>
                <a:latin typeface="Arial"/>
                <a:cs typeface="Arial"/>
              </a:rPr>
              <a:t>q</a:t>
            </a:r>
            <a:r>
              <a:rPr dirty="0" baseline="-21367" sz="975" i="1">
                <a:solidFill>
                  <a:srgbClr val="FF0000"/>
                </a:solidFill>
                <a:latin typeface="Arial"/>
                <a:cs typeface="Arial"/>
              </a:rPr>
              <a:t>t</a:t>
            </a:r>
            <a:endParaRPr baseline="-21367" sz="975">
              <a:latin typeface="Arial"/>
              <a:cs typeface="Arial"/>
            </a:endParaRPr>
          </a:p>
        </p:txBody>
      </p:sp>
      <p:sp>
        <p:nvSpPr>
          <p:cNvPr id="52" name="object 52"/>
          <p:cNvSpPr txBox="1"/>
          <p:nvPr/>
        </p:nvSpPr>
        <p:spPr>
          <a:xfrm>
            <a:off x="2252726" y="2792221"/>
            <a:ext cx="86995" cy="185420"/>
          </a:xfrm>
          <a:prstGeom prst="rect">
            <a:avLst/>
          </a:prstGeom>
        </p:spPr>
        <p:txBody>
          <a:bodyPr wrap="square" lIns="0" tIns="12700" rIns="0" bIns="0" rtlCol="0" vert="horz">
            <a:spAutoFit/>
          </a:bodyPr>
          <a:lstStyle/>
          <a:p>
            <a:pPr marL="12700">
              <a:lnSpc>
                <a:spcPct val="100000"/>
              </a:lnSpc>
              <a:spcBef>
                <a:spcPts val="100"/>
              </a:spcBef>
            </a:pPr>
            <a:r>
              <a:rPr dirty="0" sz="1050" spc="-270">
                <a:latin typeface="Arial"/>
                <a:cs typeface="Arial"/>
              </a:rPr>
              <a:t>2</a:t>
            </a:r>
            <a:endParaRPr sz="1050">
              <a:latin typeface="Arial"/>
              <a:cs typeface="Arial"/>
            </a:endParaRPr>
          </a:p>
        </p:txBody>
      </p:sp>
      <p:sp>
        <p:nvSpPr>
          <p:cNvPr id="53" name="object 53"/>
          <p:cNvSpPr txBox="1"/>
          <p:nvPr/>
        </p:nvSpPr>
        <p:spPr>
          <a:xfrm>
            <a:off x="1788667" y="3291330"/>
            <a:ext cx="2159000" cy="269875"/>
          </a:xfrm>
          <a:prstGeom prst="rect">
            <a:avLst/>
          </a:prstGeom>
        </p:spPr>
        <p:txBody>
          <a:bodyPr wrap="square" lIns="0" tIns="12700" rIns="0" bIns="0" rtlCol="0" vert="horz">
            <a:spAutoFit/>
          </a:bodyPr>
          <a:lstStyle/>
          <a:p>
            <a:pPr marL="12700">
              <a:lnSpc>
                <a:spcPct val="100000"/>
              </a:lnSpc>
              <a:spcBef>
                <a:spcPts val="100"/>
              </a:spcBef>
            </a:pPr>
            <a:r>
              <a:rPr dirty="0" sz="1000" spc="-80">
                <a:latin typeface="Arial"/>
                <a:cs typeface="Arial"/>
              </a:rPr>
              <a:t>indepe</a:t>
            </a:r>
            <a:r>
              <a:rPr dirty="0" baseline="3472" sz="2400" spc="-120">
                <a:latin typeface="Arial"/>
                <a:cs typeface="Arial"/>
              </a:rPr>
              <a:t>q</a:t>
            </a:r>
            <a:r>
              <a:rPr dirty="0" sz="1000" spc="-80">
                <a:latin typeface="Arial"/>
                <a:cs typeface="Arial"/>
              </a:rPr>
              <a:t>ndent </a:t>
            </a:r>
            <a:r>
              <a:rPr dirty="0" sz="1000" spc="-5">
                <a:latin typeface="Arial"/>
                <a:cs typeface="Arial"/>
              </a:rPr>
              <a:t>of {q </a:t>
            </a:r>
            <a:r>
              <a:rPr dirty="0" sz="1000">
                <a:latin typeface="Arial"/>
                <a:cs typeface="Arial"/>
              </a:rPr>
              <a:t>, q , … q , q O</a:t>
            </a:r>
            <a:r>
              <a:rPr dirty="0" sz="1000" spc="100">
                <a:latin typeface="Arial"/>
                <a:cs typeface="Arial"/>
              </a:rPr>
              <a:t> </a:t>
            </a:r>
            <a:r>
              <a:rPr dirty="0" sz="1000">
                <a:latin typeface="Arial"/>
                <a:cs typeface="Arial"/>
              </a:rPr>
              <a:t>,</a:t>
            </a:r>
            <a:endParaRPr sz="1000">
              <a:latin typeface="Arial"/>
              <a:cs typeface="Arial"/>
            </a:endParaRPr>
          </a:p>
        </p:txBody>
      </p:sp>
      <p:sp>
        <p:nvSpPr>
          <p:cNvPr id="54" name="object 54"/>
          <p:cNvSpPr txBox="1"/>
          <p:nvPr/>
        </p:nvSpPr>
        <p:spPr>
          <a:xfrm>
            <a:off x="2252726" y="3401821"/>
            <a:ext cx="99695" cy="185420"/>
          </a:xfrm>
          <a:prstGeom prst="rect">
            <a:avLst/>
          </a:prstGeom>
        </p:spPr>
        <p:txBody>
          <a:bodyPr wrap="square" lIns="0" tIns="12700" rIns="0" bIns="0" rtlCol="0" vert="horz">
            <a:spAutoFit/>
          </a:bodyPr>
          <a:lstStyle/>
          <a:p>
            <a:pPr marL="12700">
              <a:lnSpc>
                <a:spcPct val="100000"/>
              </a:lnSpc>
              <a:spcBef>
                <a:spcPts val="100"/>
              </a:spcBef>
            </a:pPr>
            <a:r>
              <a:rPr dirty="0" sz="1050">
                <a:latin typeface="Arial"/>
                <a:cs typeface="Arial"/>
              </a:rPr>
              <a:t>3</a:t>
            </a:r>
            <a:endParaRPr sz="1050">
              <a:latin typeface="Arial"/>
              <a:cs typeface="Arial"/>
            </a:endParaRPr>
          </a:p>
        </p:txBody>
      </p:sp>
      <p:sp>
        <p:nvSpPr>
          <p:cNvPr id="55" name="object 55"/>
          <p:cNvSpPr txBox="1"/>
          <p:nvPr/>
        </p:nvSpPr>
        <p:spPr>
          <a:xfrm>
            <a:off x="1788665" y="3900930"/>
            <a:ext cx="1028700" cy="269875"/>
          </a:xfrm>
          <a:prstGeom prst="rect">
            <a:avLst/>
          </a:prstGeom>
        </p:spPr>
        <p:txBody>
          <a:bodyPr wrap="square" lIns="0" tIns="12700" rIns="0" bIns="0" rtlCol="0" vert="horz">
            <a:spAutoFit/>
          </a:bodyPr>
          <a:lstStyle/>
          <a:p>
            <a:pPr marL="12700">
              <a:lnSpc>
                <a:spcPct val="100000"/>
              </a:lnSpc>
              <a:spcBef>
                <a:spcPts val="100"/>
              </a:spcBef>
            </a:pPr>
            <a:r>
              <a:rPr dirty="0" sz="1000">
                <a:latin typeface="Arial"/>
                <a:cs typeface="Arial"/>
              </a:rPr>
              <a:t>P(O </a:t>
            </a:r>
            <a:r>
              <a:rPr dirty="0" sz="1000" spc="-210">
                <a:latin typeface="Arial"/>
                <a:cs typeface="Arial"/>
              </a:rPr>
              <a:t>=</a:t>
            </a:r>
            <a:r>
              <a:rPr dirty="0" baseline="3472" sz="2400" spc="-315">
                <a:latin typeface="Arial"/>
                <a:cs typeface="Arial"/>
              </a:rPr>
              <a:t>q</a:t>
            </a:r>
            <a:r>
              <a:rPr dirty="0" sz="1000" spc="-210">
                <a:latin typeface="Arial"/>
                <a:cs typeface="Arial"/>
              </a:rPr>
              <a:t>X </a:t>
            </a:r>
            <a:r>
              <a:rPr dirty="0" sz="1000" spc="-5">
                <a:latin typeface="Arial"/>
                <a:cs typeface="Arial"/>
              </a:rPr>
              <a:t>|q </a:t>
            </a:r>
            <a:r>
              <a:rPr dirty="0" sz="1000">
                <a:latin typeface="Arial"/>
                <a:cs typeface="Arial"/>
              </a:rPr>
              <a:t>= s )</a:t>
            </a:r>
            <a:r>
              <a:rPr dirty="0" sz="1000" spc="90">
                <a:latin typeface="Arial"/>
                <a:cs typeface="Arial"/>
              </a:rPr>
              <a:t> </a:t>
            </a:r>
            <a:r>
              <a:rPr dirty="0" sz="1000">
                <a:latin typeface="Arial"/>
                <a:cs typeface="Arial"/>
              </a:rPr>
              <a:t>=</a:t>
            </a:r>
            <a:endParaRPr sz="1000">
              <a:latin typeface="Arial"/>
              <a:cs typeface="Arial"/>
            </a:endParaRPr>
          </a:p>
        </p:txBody>
      </p:sp>
      <p:sp>
        <p:nvSpPr>
          <p:cNvPr id="56" name="object 56"/>
          <p:cNvSpPr txBox="1"/>
          <p:nvPr/>
        </p:nvSpPr>
        <p:spPr>
          <a:xfrm>
            <a:off x="2227326" y="4011421"/>
            <a:ext cx="227329" cy="185420"/>
          </a:xfrm>
          <a:prstGeom prst="rect">
            <a:avLst/>
          </a:prstGeom>
        </p:spPr>
        <p:txBody>
          <a:bodyPr wrap="square" lIns="0" tIns="12700" rIns="0" bIns="0" rtlCol="0" vert="horz">
            <a:spAutoFit/>
          </a:bodyPr>
          <a:lstStyle/>
          <a:p>
            <a:pPr marL="38100">
              <a:lnSpc>
                <a:spcPct val="100000"/>
              </a:lnSpc>
              <a:spcBef>
                <a:spcPts val="100"/>
              </a:spcBef>
            </a:pPr>
            <a:r>
              <a:rPr dirty="0" sz="1050">
                <a:latin typeface="Arial"/>
                <a:cs typeface="Arial"/>
              </a:rPr>
              <a:t>4</a:t>
            </a:r>
            <a:r>
              <a:rPr dirty="0" sz="1050" spc="70">
                <a:latin typeface="Arial"/>
                <a:cs typeface="Arial"/>
              </a:rPr>
              <a:t> </a:t>
            </a:r>
            <a:r>
              <a:rPr dirty="0" baseline="4273" sz="975" spc="-7">
                <a:latin typeface="Arial"/>
                <a:cs typeface="Arial"/>
              </a:rPr>
              <a:t>t</a:t>
            </a:r>
            <a:endParaRPr baseline="4273" sz="975">
              <a:latin typeface="Arial"/>
              <a:cs typeface="Arial"/>
            </a:endParaRPr>
          </a:p>
        </p:txBody>
      </p:sp>
      <p:sp>
        <p:nvSpPr>
          <p:cNvPr id="57" name="object 57"/>
          <p:cNvSpPr/>
          <p:nvPr/>
        </p:nvSpPr>
        <p:spPr>
          <a:xfrm>
            <a:off x="2025967" y="1408747"/>
            <a:ext cx="1129664" cy="3017139"/>
          </a:xfrm>
          <a:prstGeom prst="rect">
            <a:avLst/>
          </a:prstGeom>
          <a:blipFill>
            <a:blip r:embed="rId3" cstate="print"/>
            <a:stretch>
              <a:fillRect/>
            </a:stretch>
          </a:blipFill>
        </p:spPr>
        <p:txBody>
          <a:bodyPr wrap="square" lIns="0" tIns="0" rIns="0" bIns="0" rtlCol="0"/>
          <a:lstStyle/>
          <a:p/>
        </p:txBody>
      </p:sp>
      <p:sp>
        <p:nvSpPr>
          <p:cNvPr id="58" name="object 58"/>
          <p:cNvSpPr txBox="1"/>
          <p:nvPr/>
        </p:nvSpPr>
        <p:spPr>
          <a:xfrm>
            <a:off x="1645920" y="1611884"/>
            <a:ext cx="4375785" cy="238760"/>
          </a:xfrm>
          <a:prstGeom prst="rect">
            <a:avLst/>
          </a:prstGeom>
        </p:spPr>
        <p:txBody>
          <a:bodyPr wrap="square" lIns="0" tIns="12065" rIns="0" bIns="0" rtlCol="0" vert="horz">
            <a:spAutoFit/>
          </a:bodyPr>
          <a:lstStyle/>
          <a:p>
            <a:pPr marL="208915" indent="-171450">
              <a:lnSpc>
                <a:spcPct val="100000"/>
              </a:lnSpc>
              <a:spcBef>
                <a:spcPts val="95"/>
              </a:spcBef>
              <a:buChar char="•"/>
              <a:tabLst>
                <a:tab pos="209550" algn="l"/>
              </a:tabLst>
            </a:pPr>
            <a:r>
              <a:rPr dirty="0" sz="1400" spc="-5">
                <a:latin typeface="Arial"/>
                <a:cs typeface="Arial"/>
              </a:rPr>
              <a:t>Example: </a:t>
            </a:r>
            <a:r>
              <a:rPr dirty="0" sz="1400" spc="-235">
                <a:solidFill>
                  <a:srgbClr val="FF0000"/>
                </a:solidFill>
                <a:latin typeface="Arial"/>
                <a:cs typeface="Arial"/>
              </a:rPr>
              <a:t>No</a:t>
            </a:r>
            <a:r>
              <a:rPr dirty="0" sz="1400" spc="-235">
                <a:latin typeface="Arial"/>
                <a:cs typeface="Arial"/>
              </a:rPr>
              <a:t>O</a:t>
            </a:r>
            <a:r>
              <a:rPr dirty="0" sz="1400" spc="-235">
                <a:solidFill>
                  <a:srgbClr val="FF0000"/>
                </a:solidFill>
                <a:latin typeface="Arial"/>
                <a:cs typeface="Arial"/>
              </a:rPr>
              <a:t>is</a:t>
            </a:r>
            <a:r>
              <a:rPr dirty="0" baseline="-20467" sz="1425" spc="-352">
                <a:latin typeface="Arial"/>
                <a:cs typeface="Arial"/>
              </a:rPr>
              <a:t>0</a:t>
            </a:r>
            <a:r>
              <a:rPr dirty="0" sz="1400" spc="-235">
                <a:solidFill>
                  <a:srgbClr val="FF0000"/>
                </a:solidFill>
                <a:latin typeface="Arial"/>
                <a:cs typeface="Arial"/>
              </a:rPr>
              <a:t>y</a:t>
            </a:r>
            <a:r>
              <a:rPr dirty="0" sz="1400" spc="-85">
                <a:solidFill>
                  <a:srgbClr val="FF0000"/>
                </a:solidFill>
                <a:latin typeface="Arial"/>
                <a:cs typeface="Arial"/>
              </a:rPr>
              <a:t> </a:t>
            </a:r>
            <a:r>
              <a:rPr dirty="0" sz="1400" spc="-5">
                <a:solidFill>
                  <a:srgbClr val="FF0000"/>
                </a:solidFill>
                <a:latin typeface="Arial"/>
                <a:cs typeface="Arial"/>
              </a:rPr>
              <a:t>Proximity sensors. </a:t>
            </a:r>
            <a:r>
              <a:rPr dirty="0" sz="1400" spc="-5">
                <a:latin typeface="Arial"/>
                <a:cs typeface="Arial"/>
              </a:rPr>
              <a:t>(unreliably tell</a:t>
            </a:r>
            <a:r>
              <a:rPr dirty="0" sz="1400" spc="25">
                <a:latin typeface="Arial"/>
                <a:cs typeface="Arial"/>
              </a:rPr>
              <a:t> </a:t>
            </a:r>
            <a:r>
              <a:rPr dirty="0" sz="1400" spc="-5">
                <a:latin typeface="Arial"/>
                <a:cs typeface="Arial"/>
              </a:rPr>
              <a:t>us</a:t>
            </a:r>
            <a:endParaRPr sz="1400">
              <a:latin typeface="Arial"/>
              <a:cs typeface="Arial"/>
            </a:endParaRPr>
          </a:p>
        </p:txBody>
      </p:sp>
      <p:sp>
        <p:nvSpPr>
          <p:cNvPr id="59" name="object 59"/>
          <p:cNvSpPr txBox="1"/>
          <p:nvPr/>
        </p:nvSpPr>
        <p:spPr>
          <a:xfrm>
            <a:off x="2854451" y="2221484"/>
            <a:ext cx="354330" cy="238760"/>
          </a:xfrm>
          <a:prstGeom prst="rect">
            <a:avLst/>
          </a:prstGeom>
        </p:spPr>
        <p:txBody>
          <a:bodyPr wrap="square" lIns="0" tIns="12065" rIns="0" bIns="0" rtlCol="0" vert="horz">
            <a:spAutoFit/>
          </a:bodyPr>
          <a:lstStyle/>
          <a:p>
            <a:pPr>
              <a:lnSpc>
                <a:spcPct val="100000"/>
              </a:lnSpc>
              <a:spcBef>
                <a:spcPts val="95"/>
              </a:spcBef>
            </a:pPr>
            <a:r>
              <a:rPr dirty="0" sz="1400" spc="-5">
                <a:latin typeface="Arial"/>
                <a:cs typeface="Arial"/>
              </a:rPr>
              <a:t>O</a:t>
            </a:r>
            <a:endParaRPr sz="1400">
              <a:latin typeface="Arial"/>
              <a:cs typeface="Arial"/>
            </a:endParaRPr>
          </a:p>
        </p:txBody>
      </p:sp>
      <p:sp>
        <p:nvSpPr>
          <p:cNvPr id="60" name="object 60"/>
          <p:cNvSpPr txBox="1"/>
          <p:nvPr/>
        </p:nvSpPr>
        <p:spPr>
          <a:xfrm>
            <a:off x="2903982" y="2368295"/>
            <a:ext cx="307975" cy="152400"/>
          </a:xfrm>
          <a:prstGeom prst="rect">
            <a:avLst/>
          </a:prstGeom>
          <a:ln w="6350">
            <a:solidFill>
              <a:srgbClr val="000000"/>
            </a:solidFill>
          </a:ln>
        </p:spPr>
        <p:txBody>
          <a:bodyPr wrap="square" lIns="0" tIns="0" rIns="0" bIns="0" rtlCol="0" vert="horz">
            <a:spAutoFit/>
          </a:bodyPr>
          <a:lstStyle/>
          <a:p>
            <a:pPr marL="88265">
              <a:lnSpc>
                <a:spcPts val="880"/>
              </a:lnSpc>
            </a:pPr>
            <a:r>
              <a:rPr dirty="0" sz="950" spc="-5">
                <a:latin typeface="Arial"/>
                <a:cs typeface="Arial"/>
              </a:rPr>
              <a:t>1</a:t>
            </a:r>
            <a:endParaRPr sz="950">
              <a:latin typeface="Arial"/>
              <a:cs typeface="Arial"/>
            </a:endParaRPr>
          </a:p>
        </p:txBody>
      </p:sp>
      <p:sp>
        <p:nvSpPr>
          <p:cNvPr id="61" name="object 61"/>
          <p:cNvSpPr txBox="1"/>
          <p:nvPr/>
        </p:nvSpPr>
        <p:spPr>
          <a:xfrm>
            <a:off x="2841751" y="2826511"/>
            <a:ext cx="151130" cy="238760"/>
          </a:xfrm>
          <a:prstGeom prst="rect">
            <a:avLst/>
          </a:prstGeom>
        </p:spPr>
        <p:txBody>
          <a:bodyPr wrap="square" lIns="0" tIns="12065" rIns="0" bIns="0" rtlCol="0" vert="horz">
            <a:spAutoFit/>
          </a:bodyPr>
          <a:lstStyle/>
          <a:p>
            <a:pPr marL="12700">
              <a:lnSpc>
                <a:spcPct val="100000"/>
              </a:lnSpc>
              <a:spcBef>
                <a:spcPts val="95"/>
              </a:spcBef>
            </a:pPr>
            <a:r>
              <a:rPr dirty="0" sz="1400" spc="-1080">
                <a:latin typeface="Arial"/>
                <a:cs typeface="Arial"/>
              </a:rPr>
              <a:t>O</a:t>
            </a:r>
            <a:endParaRPr sz="1400">
              <a:latin typeface="Arial"/>
              <a:cs typeface="Arial"/>
            </a:endParaRPr>
          </a:p>
        </p:txBody>
      </p:sp>
      <p:sp>
        <p:nvSpPr>
          <p:cNvPr id="62" name="object 62"/>
          <p:cNvSpPr txBox="1"/>
          <p:nvPr/>
        </p:nvSpPr>
        <p:spPr>
          <a:xfrm>
            <a:off x="2979673" y="2927858"/>
            <a:ext cx="92710" cy="170180"/>
          </a:xfrm>
          <a:prstGeom prst="rect">
            <a:avLst/>
          </a:prstGeom>
        </p:spPr>
        <p:txBody>
          <a:bodyPr wrap="square" lIns="0" tIns="12065" rIns="0" bIns="0" rtlCol="0" vert="horz">
            <a:spAutoFit/>
          </a:bodyPr>
          <a:lstStyle/>
          <a:p>
            <a:pPr marL="12700">
              <a:lnSpc>
                <a:spcPct val="100000"/>
              </a:lnSpc>
              <a:spcBef>
                <a:spcPts val="95"/>
              </a:spcBef>
            </a:pPr>
            <a:r>
              <a:rPr dirty="0" sz="950" spc="-5">
                <a:latin typeface="Arial"/>
                <a:cs typeface="Arial"/>
              </a:rPr>
              <a:t>2</a:t>
            </a:r>
            <a:endParaRPr sz="950">
              <a:latin typeface="Arial"/>
              <a:cs typeface="Arial"/>
            </a:endParaRPr>
          </a:p>
        </p:txBody>
      </p:sp>
      <p:sp>
        <p:nvSpPr>
          <p:cNvPr id="63" name="object 63"/>
          <p:cNvSpPr txBox="1"/>
          <p:nvPr/>
        </p:nvSpPr>
        <p:spPr>
          <a:xfrm>
            <a:off x="2751582" y="3349244"/>
            <a:ext cx="1186180" cy="238760"/>
          </a:xfrm>
          <a:prstGeom prst="rect">
            <a:avLst/>
          </a:prstGeom>
        </p:spPr>
        <p:txBody>
          <a:bodyPr wrap="square" lIns="0" tIns="12065" rIns="0" bIns="0" rtlCol="0" vert="horz">
            <a:spAutoFit/>
          </a:bodyPr>
          <a:lstStyle/>
          <a:p>
            <a:pPr marL="38100">
              <a:lnSpc>
                <a:spcPct val="100000"/>
              </a:lnSpc>
              <a:spcBef>
                <a:spcPts val="95"/>
              </a:spcBef>
              <a:tabLst>
                <a:tab pos="673735" algn="l"/>
                <a:tab pos="860425" algn="l"/>
              </a:tabLst>
            </a:pPr>
            <a:r>
              <a:rPr dirty="0" sz="650" spc="-5">
                <a:latin typeface="Arial"/>
                <a:cs typeface="Arial"/>
              </a:rPr>
              <a:t>t-</a:t>
            </a:r>
            <a:r>
              <a:rPr dirty="0" sz="650" spc="-254">
                <a:latin typeface="Arial"/>
                <a:cs typeface="Arial"/>
              </a:rPr>
              <a:t>1</a:t>
            </a:r>
            <a:r>
              <a:rPr dirty="0" baseline="-27777" sz="2100" spc="-7">
                <a:latin typeface="Arial"/>
                <a:cs typeface="Arial"/>
              </a:rPr>
              <a:t>O</a:t>
            </a:r>
            <a:r>
              <a:rPr dirty="0" baseline="-27777" sz="2100" spc="-187">
                <a:latin typeface="Arial"/>
                <a:cs typeface="Arial"/>
              </a:rPr>
              <a:t> </a:t>
            </a:r>
            <a:r>
              <a:rPr dirty="0" sz="650" spc="-5">
                <a:latin typeface="Arial"/>
                <a:cs typeface="Arial"/>
              </a:rPr>
              <a:t>t-2</a:t>
            </a:r>
            <a:r>
              <a:rPr dirty="0" sz="650">
                <a:latin typeface="Arial"/>
                <a:cs typeface="Arial"/>
              </a:rPr>
              <a:t>	</a:t>
            </a:r>
            <a:r>
              <a:rPr dirty="0" sz="650" spc="-5">
                <a:latin typeface="Arial"/>
                <a:cs typeface="Arial"/>
              </a:rPr>
              <a:t>1</a:t>
            </a:r>
            <a:r>
              <a:rPr dirty="0" sz="650">
                <a:latin typeface="Arial"/>
                <a:cs typeface="Arial"/>
              </a:rPr>
              <a:t>	</a:t>
            </a:r>
            <a:r>
              <a:rPr dirty="0" sz="650" spc="-5">
                <a:latin typeface="Arial"/>
                <a:cs typeface="Arial"/>
              </a:rPr>
              <a:t>0</a:t>
            </a:r>
            <a:r>
              <a:rPr dirty="0" sz="650" spc="-5">
                <a:latin typeface="Arial"/>
                <a:cs typeface="Arial"/>
              </a:rPr>
              <a:t> </a:t>
            </a:r>
            <a:r>
              <a:rPr dirty="0" sz="650" spc="-5">
                <a:latin typeface="Arial"/>
                <a:cs typeface="Arial"/>
              </a:rPr>
              <a:t>,</a:t>
            </a:r>
            <a:r>
              <a:rPr dirty="0" sz="650">
                <a:latin typeface="Arial"/>
                <a:cs typeface="Arial"/>
              </a:rPr>
              <a:t>   </a:t>
            </a:r>
            <a:r>
              <a:rPr dirty="0" sz="650" spc="55">
                <a:latin typeface="Arial"/>
                <a:cs typeface="Arial"/>
              </a:rPr>
              <a:t> </a:t>
            </a:r>
            <a:r>
              <a:rPr dirty="0" sz="650" spc="-5">
                <a:latin typeface="Arial"/>
                <a:cs typeface="Arial"/>
              </a:rPr>
              <a:t>t-1</a:t>
            </a:r>
            <a:endParaRPr sz="650">
              <a:latin typeface="Arial"/>
              <a:cs typeface="Arial"/>
            </a:endParaRPr>
          </a:p>
        </p:txBody>
      </p:sp>
      <p:sp>
        <p:nvSpPr>
          <p:cNvPr id="64" name="object 64"/>
          <p:cNvSpPr txBox="1"/>
          <p:nvPr/>
        </p:nvSpPr>
        <p:spPr>
          <a:xfrm>
            <a:off x="1763265" y="3465373"/>
            <a:ext cx="1443355" cy="461645"/>
          </a:xfrm>
          <a:prstGeom prst="rect">
            <a:avLst/>
          </a:prstGeom>
        </p:spPr>
        <p:txBody>
          <a:bodyPr wrap="square" lIns="0" tIns="12700" rIns="0" bIns="0" rtlCol="0" vert="horz">
            <a:spAutoFit/>
          </a:bodyPr>
          <a:lstStyle/>
          <a:p>
            <a:pPr marL="38100" marR="30480">
              <a:lnSpc>
                <a:spcPct val="143000"/>
              </a:lnSpc>
              <a:spcBef>
                <a:spcPts val="100"/>
              </a:spcBef>
            </a:pPr>
            <a:r>
              <a:rPr dirty="0" baseline="5555" sz="1500" spc="-7">
                <a:latin typeface="Arial"/>
                <a:cs typeface="Arial"/>
              </a:rPr>
              <a:t>O</a:t>
            </a:r>
            <a:r>
              <a:rPr dirty="0" baseline="-12820" sz="975" spc="-7">
                <a:latin typeface="Arial"/>
                <a:cs typeface="Arial"/>
              </a:rPr>
              <a:t>t-2</a:t>
            </a:r>
            <a:r>
              <a:rPr dirty="0" baseline="5555" sz="1500" spc="-7">
                <a:latin typeface="Arial"/>
                <a:cs typeface="Arial"/>
              </a:rPr>
              <a:t>, </a:t>
            </a:r>
            <a:r>
              <a:rPr dirty="0" baseline="5555" sz="1500">
                <a:latin typeface="Arial"/>
                <a:cs typeface="Arial"/>
              </a:rPr>
              <a:t>… </a:t>
            </a:r>
            <a:r>
              <a:rPr dirty="0" baseline="5555" sz="1500" spc="-7">
                <a:latin typeface="Arial"/>
                <a:cs typeface="Arial"/>
              </a:rPr>
              <a:t>O</a:t>
            </a:r>
            <a:r>
              <a:rPr dirty="0" baseline="-12820" sz="975" spc="-7">
                <a:latin typeface="Arial"/>
                <a:cs typeface="Arial"/>
              </a:rPr>
              <a:t>1</a:t>
            </a:r>
            <a:r>
              <a:rPr dirty="0" baseline="5555" sz="1500" spc="-7">
                <a:latin typeface="Arial"/>
                <a:cs typeface="Arial"/>
              </a:rPr>
              <a:t>, O</a:t>
            </a:r>
            <a:r>
              <a:rPr dirty="0" baseline="-12820" sz="975" spc="-7">
                <a:latin typeface="Arial"/>
                <a:cs typeface="Arial"/>
              </a:rPr>
              <a:t>0 </a:t>
            </a:r>
            <a:r>
              <a:rPr dirty="0" baseline="5555" sz="1500">
                <a:latin typeface="Arial"/>
                <a:cs typeface="Arial"/>
              </a:rPr>
              <a:t>} </a:t>
            </a:r>
            <a:r>
              <a:rPr dirty="0" baseline="5555" sz="1500" spc="-44">
                <a:latin typeface="Arial"/>
                <a:cs typeface="Arial"/>
              </a:rPr>
              <a:t>given</a:t>
            </a:r>
            <a:r>
              <a:rPr dirty="0" sz="950" spc="-30">
                <a:latin typeface="Arial"/>
                <a:cs typeface="Arial"/>
              </a:rPr>
              <a:t>3</a:t>
            </a:r>
            <a:r>
              <a:rPr dirty="0" baseline="5555" sz="1500" spc="-44">
                <a:latin typeface="Arial"/>
                <a:cs typeface="Arial"/>
              </a:rPr>
              <a:t>q</a:t>
            </a:r>
            <a:r>
              <a:rPr dirty="0" baseline="-12820" sz="975" spc="-44">
                <a:latin typeface="Arial"/>
                <a:cs typeface="Arial"/>
              </a:rPr>
              <a:t>t</a:t>
            </a:r>
            <a:r>
              <a:rPr dirty="0" baseline="5555" sz="1500" spc="-44">
                <a:latin typeface="Arial"/>
                <a:cs typeface="Arial"/>
              </a:rPr>
              <a:t>.  </a:t>
            </a:r>
            <a:r>
              <a:rPr dirty="0" sz="1000" spc="-5">
                <a:latin typeface="Arial"/>
                <a:cs typeface="Arial"/>
              </a:rPr>
              <a:t>In other</a:t>
            </a:r>
            <a:r>
              <a:rPr dirty="0" sz="1000" spc="-15">
                <a:latin typeface="Arial"/>
                <a:cs typeface="Arial"/>
              </a:rPr>
              <a:t> </a:t>
            </a:r>
            <a:r>
              <a:rPr dirty="0" sz="1000" spc="-5">
                <a:latin typeface="Arial"/>
                <a:cs typeface="Arial"/>
              </a:rPr>
              <a:t>words:</a:t>
            </a:r>
            <a:endParaRPr sz="1000">
              <a:latin typeface="Arial"/>
              <a:cs typeface="Arial"/>
            </a:endParaRPr>
          </a:p>
        </p:txBody>
      </p:sp>
      <p:sp>
        <p:nvSpPr>
          <p:cNvPr id="65" name="object 65"/>
          <p:cNvSpPr txBox="1"/>
          <p:nvPr/>
        </p:nvSpPr>
        <p:spPr>
          <a:xfrm>
            <a:off x="2841751" y="4045711"/>
            <a:ext cx="163830" cy="238760"/>
          </a:xfrm>
          <a:prstGeom prst="rect">
            <a:avLst/>
          </a:prstGeom>
        </p:spPr>
        <p:txBody>
          <a:bodyPr wrap="square" lIns="0" tIns="12065" rIns="0" bIns="0" rtlCol="0" vert="horz">
            <a:spAutoFit/>
          </a:bodyPr>
          <a:lstStyle/>
          <a:p>
            <a:pPr marL="12700">
              <a:lnSpc>
                <a:spcPct val="100000"/>
              </a:lnSpc>
              <a:spcBef>
                <a:spcPts val="95"/>
              </a:spcBef>
            </a:pPr>
            <a:r>
              <a:rPr dirty="0" sz="1400" spc="-5">
                <a:latin typeface="Arial"/>
                <a:cs typeface="Arial"/>
              </a:rPr>
              <a:t>O</a:t>
            </a:r>
            <a:endParaRPr sz="1400">
              <a:latin typeface="Arial"/>
              <a:cs typeface="Arial"/>
            </a:endParaRPr>
          </a:p>
        </p:txBody>
      </p:sp>
      <p:sp>
        <p:nvSpPr>
          <p:cNvPr id="66" name="object 66"/>
          <p:cNvSpPr txBox="1"/>
          <p:nvPr/>
        </p:nvSpPr>
        <p:spPr>
          <a:xfrm>
            <a:off x="1763269" y="4205731"/>
            <a:ext cx="3963670" cy="178435"/>
          </a:xfrm>
          <a:prstGeom prst="rect">
            <a:avLst/>
          </a:prstGeom>
        </p:spPr>
        <p:txBody>
          <a:bodyPr wrap="square" lIns="0" tIns="12700" rIns="0" bIns="0" rtlCol="0" vert="horz">
            <a:spAutoFit/>
          </a:bodyPr>
          <a:lstStyle/>
          <a:p>
            <a:pPr marL="38100">
              <a:lnSpc>
                <a:spcPct val="100000"/>
              </a:lnSpc>
              <a:spcBef>
                <a:spcPts val="100"/>
              </a:spcBef>
            </a:pPr>
            <a:r>
              <a:rPr dirty="0" sz="1000">
                <a:latin typeface="Arial"/>
                <a:cs typeface="Arial"/>
              </a:rPr>
              <a:t>P(O</a:t>
            </a:r>
            <a:r>
              <a:rPr dirty="0" baseline="-21367" sz="975">
                <a:latin typeface="Arial"/>
                <a:cs typeface="Arial"/>
              </a:rPr>
              <a:t>t </a:t>
            </a:r>
            <a:r>
              <a:rPr dirty="0" sz="1000">
                <a:latin typeface="Arial"/>
                <a:cs typeface="Arial"/>
              </a:rPr>
              <a:t>= X </a:t>
            </a:r>
            <a:r>
              <a:rPr dirty="0" sz="1000" spc="-5">
                <a:latin typeface="Arial"/>
                <a:cs typeface="Arial"/>
              </a:rPr>
              <a:t>|q</a:t>
            </a:r>
            <a:r>
              <a:rPr dirty="0" baseline="-21367" sz="975" spc="-7">
                <a:latin typeface="Arial"/>
                <a:cs typeface="Arial"/>
              </a:rPr>
              <a:t>t </a:t>
            </a:r>
            <a:r>
              <a:rPr dirty="0" sz="1000">
                <a:latin typeface="Arial"/>
                <a:cs typeface="Arial"/>
              </a:rPr>
              <a:t>= s</a:t>
            </a:r>
            <a:r>
              <a:rPr dirty="0" baseline="-21367" sz="975">
                <a:latin typeface="Arial"/>
                <a:cs typeface="Arial"/>
              </a:rPr>
              <a:t>i </a:t>
            </a:r>
            <a:r>
              <a:rPr dirty="0" sz="1000" spc="-5">
                <a:latin typeface="Arial"/>
                <a:cs typeface="Arial"/>
              </a:rPr>
              <a:t>,any </a:t>
            </a:r>
            <a:r>
              <a:rPr dirty="0" sz="1000" spc="-75">
                <a:latin typeface="Arial"/>
                <a:cs typeface="Arial"/>
              </a:rPr>
              <a:t>e</a:t>
            </a:r>
            <a:r>
              <a:rPr dirty="0" baseline="29239" sz="1425" spc="-112">
                <a:latin typeface="Arial"/>
                <a:cs typeface="Arial"/>
              </a:rPr>
              <a:t>4</a:t>
            </a:r>
            <a:r>
              <a:rPr dirty="0" sz="1000" spc="-75">
                <a:latin typeface="Arial"/>
                <a:cs typeface="Arial"/>
              </a:rPr>
              <a:t>arlier </a:t>
            </a:r>
            <a:r>
              <a:rPr dirty="0" sz="1000" spc="-5">
                <a:latin typeface="Arial"/>
                <a:cs typeface="Arial"/>
              </a:rPr>
              <a:t>history) </a:t>
            </a:r>
            <a:r>
              <a:rPr dirty="0" baseline="3086" sz="1350">
                <a:latin typeface="Arial"/>
                <a:cs typeface="Arial"/>
              </a:rPr>
              <a:t>of </a:t>
            </a:r>
            <a:r>
              <a:rPr dirty="0" baseline="3086" sz="1350" spc="-7">
                <a:latin typeface="Arial"/>
                <a:cs typeface="Arial"/>
              </a:rPr>
              <a:t>(q</a:t>
            </a:r>
            <a:r>
              <a:rPr dirty="0" baseline="-18518" sz="900" spc="-7">
                <a:latin typeface="Arial"/>
                <a:cs typeface="Arial"/>
              </a:rPr>
              <a:t>0</a:t>
            </a:r>
            <a:r>
              <a:rPr dirty="0" baseline="3086" sz="1350" spc="-7">
                <a:latin typeface="Arial"/>
                <a:cs typeface="Arial"/>
              </a:rPr>
              <a:t>, q</a:t>
            </a:r>
            <a:r>
              <a:rPr dirty="0" baseline="-18518" sz="900" spc="-7">
                <a:latin typeface="Arial"/>
                <a:cs typeface="Arial"/>
              </a:rPr>
              <a:t>1</a:t>
            </a:r>
            <a:r>
              <a:rPr dirty="0" baseline="3086" sz="1350" spc="-7">
                <a:latin typeface="Arial"/>
                <a:cs typeface="Arial"/>
              </a:rPr>
              <a:t>, q</a:t>
            </a:r>
            <a:r>
              <a:rPr dirty="0" baseline="-18518" sz="900" spc="-7">
                <a:latin typeface="Arial"/>
                <a:cs typeface="Arial"/>
              </a:rPr>
              <a:t>2</a:t>
            </a:r>
            <a:r>
              <a:rPr dirty="0" baseline="3086" sz="1350" spc="-7">
                <a:latin typeface="Arial"/>
                <a:cs typeface="Arial"/>
              </a:rPr>
              <a:t>,q</a:t>
            </a:r>
            <a:r>
              <a:rPr dirty="0" baseline="-18518" sz="900" spc="-7">
                <a:latin typeface="Arial"/>
                <a:cs typeface="Arial"/>
              </a:rPr>
              <a:t>3</a:t>
            </a:r>
            <a:r>
              <a:rPr dirty="0" baseline="3086" sz="1350" spc="-7">
                <a:latin typeface="Arial"/>
                <a:cs typeface="Arial"/>
              </a:rPr>
              <a:t>,q</a:t>
            </a:r>
            <a:r>
              <a:rPr dirty="0" baseline="-18518" sz="900" spc="-7">
                <a:latin typeface="Arial"/>
                <a:cs typeface="Arial"/>
              </a:rPr>
              <a:t>4 ,</a:t>
            </a:r>
            <a:r>
              <a:rPr dirty="0" baseline="3086" sz="1350" spc="-7">
                <a:latin typeface="Arial"/>
                <a:cs typeface="Arial"/>
              </a:rPr>
              <a:t>O</a:t>
            </a:r>
            <a:r>
              <a:rPr dirty="0" baseline="-18518" sz="900" spc="-7">
                <a:latin typeface="Arial"/>
                <a:cs typeface="Arial"/>
              </a:rPr>
              <a:t>0</a:t>
            </a:r>
            <a:r>
              <a:rPr dirty="0" baseline="3086" sz="1350" spc="-7">
                <a:latin typeface="Arial"/>
                <a:cs typeface="Arial"/>
              </a:rPr>
              <a:t>, O</a:t>
            </a:r>
            <a:r>
              <a:rPr dirty="0" baseline="-18518" sz="900" spc="-7">
                <a:latin typeface="Arial"/>
                <a:cs typeface="Arial"/>
              </a:rPr>
              <a:t>1</a:t>
            </a:r>
            <a:r>
              <a:rPr dirty="0" baseline="3086" sz="1350" spc="-7">
                <a:latin typeface="Arial"/>
                <a:cs typeface="Arial"/>
              </a:rPr>
              <a:t>, O</a:t>
            </a:r>
            <a:r>
              <a:rPr dirty="0" baseline="-18518" sz="900" spc="-7">
                <a:latin typeface="Arial"/>
                <a:cs typeface="Arial"/>
              </a:rPr>
              <a:t>2</a:t>
            </a:r>
            <a:r>
              <a:rPr dirty="0" baseline="3086" sz="1350" spc="-7">
                <a:latin typeface="Arial"/>
                <a:cs typeface="Arial"/>
              </a:rPr>
              <a:t>,O</a:t>
            </a:r>
            <a:r>
              <a:rPr dirty="0" baseline="-18518" sz="900" spc="-7">
                <a:latin typeface="Arial"/>
                <a:cs typeface="Arial"/>
              </a:rPr>
              <a:t>3</a:t>
            </a:r>
            <a:r>
              <a:rPr dirty="0" baseline="3086" sz="1350" spc="-7">
                <a:latin typeface="Arial"/>
                <a:cs typeface="Arial"/>
              </a:rPr>
              <a:t>,O</a:t>
            </a:r>
            <a:r>
              <a:rPr dirty="0" baseline="-18518" sz="900" spc="-7">
                <a:latin typeface="Arial"/>
                <a:cs typeface="Arial"/>
              </a:rPr>
              <a:t>4</a:t>
            </a:r>
            <a:r>
              <a:rPr dirty="0" baseline="-18518" sz="900" spc="-82">
                <a:latin typeface="Arial"/>
                <a:cs typeface="Arial"/>
              </a:rPr>
              <a:t> </a:t>
            </a:r>
            <a:r>
              <a:rPr dirty="0" baseline="3086" sz="1350">
                <a:latin typeface="Arial"/>
                <a:cs typeface="Arial"/>
              </a:rPr>
              <a:t>)?</a:t>
            </a:r>
            <a:endParaRPr baseline="3086" sz="1350">
              <a:latin typeface="Arial"/>
              <a:cs typeface="Arial"/>
            </a:endParaRPr>
          </a:p>
        </p:txBody>
      </p:sp>
      <p:sp>
        <p:nvSpPr>
          <p:cNvPr id="67" name="object 6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8" name="object 6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26</a:t>
            </a:r>
            <a:endParaRPr sz="450">
              <a:latin typeface="Tahoma"/>
              <a:cs typeface="Tahoma"/>
            </a:endParaRPr>
          </a:p>
        </p:txBody>
      </p:sp>
      <p:sp>
        <p:nvSpPr>
          <p:cNvPr id="69" name="object 69"/>
          <p:cNvSpPr/>
          <p:nvPr/>
        </p:nvSpPr>
        <p:spPr>
          <a:xfrm>
            <a:off x="1673351" y="6697980"/>
            <a:ext cx="1846580" cy="152400"/>
          </a:xfrm>
          <a:custGeom>
            <a:avLst/>
            <a:gdLst/>
            <a:ahLst/>
            <a:cxnLst/>
            <a:rect l="l" t="t" r="r" b="b"/>
            <a:pathLst>
              <a:path w="1846579" h="152400">
                <a:moveTo>
                  <a:pt x="0" y="152400"/>
                </a:moveTo>
                <a:lnTo>
                  <a:pt x="1846326" y="152400"/>
                </a:lnTo>
                <a:lnTo>
                  <a:pt x="1846326" y="0"/>
                </a:lnTo>
                <a:lnTo>
                  <a:pt x="0" y="0"/>
                </a:lnTo>
                <a:lnTo>
                  <a:pt x="0" y="152400"/>
                </a:lnTo>
                <a:close/>
              </a:path>
            </a:pathLst>
          </a:custGeom>
          <a:solidFill>
            <a:srgbClr val="FFCF01"/>
          </a:solidFill>
        </p:spPr>
        <p:txBody>
          <a:bodyPr wrap="square" lIns="0" tIns="0" rIns="0" bIns="0" rtlCol="0"/>
          <a:lstStyle/>
          <a:p/>
        </p:txBody>
      </p:sp>
      <p:sp>
        <p:nvSpPr>
          <p:cNvPr id="70" name="object 70"/>
          <p:cNvSpPr/>
          <p:nvPr/>
        </p:nvSpPr>
        <p:spPr>
          <a:xfrm>
            <a:off x="2288285" y="6545580"/>
            <a:ext cx="1231900" cy="152400"/>
          </a:xfrm>
          <a:custGeom>
            <a:avLst/>
            <a:gdLst/>
            <a:ahLst/>
            <a:cxnLst/>
            <a:rect l="l" t="t" r="r" b="b"/>
            <a:pathLst>
              <a:path w="1231900" h="152400">
                <a:moveTo>
                  <a:pt x="0" y="152400"/>
                </a:moveTo>
                <a:lnTo>
                  <a:pt x="1231391" y="152400"/>
                </a:lnTo>
                <a:lnTo>
                  <a:pt x="1231391" y="0"/>
                </a:lnTo>
                <a:lnTo>
                  <a:pt x="0" y="0"/>
                </a:lnTo>
                <a:lnTo>
                  <a:pt x="0" y="152400"/>
                </a:lnTo>
                <a:close/>
              </a:path>
            </a:pathLst>
          </a:custGeom>
          <a:solidFill>
            <a:srgbClr val="FFCF01"/>
          </a:solidFill>
        </p:spPr>
        <p:txBody>
          <a:bodyPr wrap="square" lIns="0" tIns="0" rIns="0" bIns="0" rtlCol="0"/>
          <a:lstStyle/>
          <a:p/>
        </p:txBody>
      </p:sp>
      <p:sp>
        <p:nvSpPr>
          <p:cNvPr id="71" name="object 71"/>
          <p:cNvSpPr txBox="1"/>
          <p:nvPr/>
        </p:nvSpPr>
        <p:spPr>
          <a:xfrm>
            <a:off x="2410205" y="6552690"/>
            <a:ext cx="77470" cy="132715"/>
          </a:xfrm>
          <a:prstGeom prst="rect">
            <a:avLst/>
          </a:prstGeom>
        </p:spPr>
        <p:txBody>
          <a:bodyPr wrap="square" lIns="0" tIns="12700" rIns="0" bIns="0" rtlCol="0" vert="horz">
            <a:spAutoFit/>
          </a:bodyPr>
          <a:lstStyle/>
          <a:p>
            <a:pPr>
              <a:lnSpc>
                <a:spcPct val="100000"/>
              </a:lnSpc>
              <a:spcBef>
                <a:spcPts val="100"/>
              </a:spcBef>
            </a:pPr>
            <a:r>
              <a:rPr dirty="0" sz="700">
                <a:latin typeface="Arial"/>
                <a:cs typeface="Arial"/>
              </a:rPr>
              <a:t>H</a:t>
            </a:r>
            <a:endParaRPr sz="700">
              <a:latin typeface="Arial"/>
              <a:cs typeface="Arial"/>
            </a:endParaRPr>
          </a:p>
        </p:txBody>
      </p:sp>
      <p:sp>
        <p:nvSpPr>
          <p:cNvPr id="72" name="object 72"/>
          <p:cNvSpPr/>
          <p:nvPr/>
        </p:nvSpPr>
        <p:spPr>
          <a:xfrm>
            <a:off x="1673351" y="6545580"/>
            <a:ext cx="615315" cy="152400"/>
          </a:xfrm>
          <a:custGeom>
            <a:avLst/>
            <a:gdLst/>
            <a:ahLst/>
            <a:cxnLst/>
            <a:rect l="l" t="t" r="r" b="b"/>
            <a:pathLst>
              <a:path w="615314" h="152400">
                <a:moveTo>
                  <a:pt x="0" y="152400"/>
                </a:moveTo>
                <a:lnTo>
                  <a:pt x="614934" y="152400"/>
                </a:lnTo>
                <a:lnTo>
                  <a:pt x="614934" y="0"/>
                </a:lnTo>
                <a:lnTo>
                  <a:pt x="0" y="0"/>
                </a:lnTo>
                <a:lnTo>
                  <a:pt x="0" y="152400"/>
                </a:lnTo>
                <a:close/>
              </a:path>
            </a:pathLst>
          </a:custGeom>
          <a:solidFill>
            <a:srgbClr val="FFCF01"/>
          </a:solidFill>
        </p:spPr>
        <p:txBody>
          <a:bodyPr wrap="square" lIns="0" tIns="0" rIns="0" bIns="0" rtlCol="0"/>
          <a:lstStyle/>
          <a:p/>
        </p:txBody>
      </p:sp>
      <p:sp>
        <p:nvSpPr>
          <p:cNvPr id="73" name="object 73"/>
          <p:cNvSpPr/>
          <p:nvPr/>
        </p:nvSpPr>
        <p:spPr>
          <a:xfrm>
            <a:off x="3211829" y="6393179"/>
            <a:ext cx="307975" cy="152400"/>
          </a:xfrm>
          <a:custGeom>
            <a:avLst/>
            <a:gdLst/>
            <a:ahLst/>
            <a:cxnLst/>
            <a:rect l="l" t="t" r="r" b="b"/>
            <a:pathLst>
              <a:path w="307975" h="152400">
                <a:moveTo>
                  <a:pt x="0" y="152400"/>
                </a:moveTo>
                <a:lnTo>
                  <a:pt x="307847" y="152400"/>
                </a:lnTo>
                <a:lnTo>
                  <a:pt x="307847" y="0"/>
                </a:lnTo>
                <a:lnTo>
                  <a:pt x="0" y="0"/>
                </a:lnTo>
                <a:lnTo>
                  <a:pt x="0" y="152400"/>
                </a:lnTo>
                <a:close/>
              </a:path>
            </a:pathLst>
          </a:custGeom>
          <a:solidFill>
            <a:srgbClr val="FFCF01"/>
          </a:solidFill>
        </p:spPr>
        <p:txBody>
          <a:bodyPr wrap="square" lIns="0" tIns="0" rIns="0" bIns="0" rtlCol="0"/>
          <a:lstStyle/>
          <a:p/>
        </p:txBody>
      </p:sp>
      <p:sp>
        <p:nvSpPr>
          <p:cNvPr id="74" name="object 74"/>
          <p:cNvSpPr/>
          <p:nvPr/>
        </p:nvSpPr>
        <p:spPr>
          <a:xfrm>
            <a:off x="2596133" y="6393179"/>
            <a:ext cx="615950" cy="152400"/>
          </a:xfrm>
          <a:custGeom>
            <a:avLst/>
            <a:gdLst/>
            <a:ahLst/>
            <a:cxnLst/>
            <a:rect l="l" t="t" r="r" b="b"/>
            <a:pathLst>
              <a:path w="615950" h="152400">
                <a:moveTo>
                  <a:pt x="0" y="152400"/>
                </a:moveTo>
                <a:lnTo>
                  <a:pt x="615695" y="152400"/>
                </a:lnTo>
                <a:lnTo>
                  <a:pt x="615695" y="0"/>
                </a:lnTo>
                <a:lnTo>
                  <a:pt x="0" y="0"/>
                </a:lnTo>
                <a:lnTo>
                  <a:pt x="0" y="152400"/>
                </a:lnTo>
                <a:close/>
              </a:path>
            </a:pathLst>
          </a:custGeom>
          <a:solidFill>
            <a:srgbClr val="FFCF01"/>
          </a:solidFill>
        </p:spPr>
        <p:txBody>
          <a:bodyPr wrap="square" lIns="0" tIns="0" rIns="0" bIns="0" rtlCol="0"/>
          <a:lstStyle/>
          <a:p/>
        </p:txBody>
      </p:sp>
      <p:sp>
        <p:nvSpPr>
          <p:cNvPr id="75" name="object 75"/>
          <p:cNvSpPr txBox="1"/>
          <p:nvPr/>
        </p:nvSpPr>
        <p:spPr>
          <a:xfrm>
            <a:off x="2702051" y="6400290"/>
            <a:ext cx="77470" cy="132715"/>
          </a:xfrm>
          <a:prstGeom prst="rect">
            <a:avLst/>
          </a:prstGeom>
        </p:spPr>
        <p:txBody>
          <a:bodyPr wrap="square" lIns="0" tIns="12700" rIns="0" bIns="0" rtlCol="0" vert="horz">
            <a:spAutoFit/>
          </a:bodyPr>
          <a:lstStyle/>
          <a:p>
            <a:pPr>
              <a:lnSpc>
                <a:spcPct val="100000"/>
              </a:lnSpc>
              <a:spcBef>
                <a:spcPts val="100"/>
              </a:spcBef>
            </a:pPr>
            <a:r>
              <a:rPr dirty="0" sz="700">
                <a:latin typeface="Arial"/>
                <a:cs typeface="Arial"/>
              </a:rPr>
              <a:t>R</a:t>
            </a:r>
            <a:endParaRPr sz="700">
              <a:latin typeface="Arial"/>
              <a:cs typeface="Arial"/>
            </a:endParaRPr>
          </a:p>
        </p:txBody>
      </p:sp>
      <p:sp>
        <p:nvSpPr>
          <p:cNvPr id="76" name="object 76"/>
          <p:cNvSpPr/>
          <p:nvPr/>
        </p:nvSpPr>
        <p:spPr>
          <a:xfrm>
            <a:off x="1673351" y="6393179"/>
            <a:ext cx="923290" cy="152400"/>
          </a:xfrm>
          <a:custGeom>
            <a:avLst/>
            <a:gdLst/>
            <a:ahLst/>
            <a:cxnLst/>
            <a:rect l="l" t="t" r="r" b="b"/>
            <a:pathLst>
              <a:path w="923289" h="152400">
                <a:moveTo>
                  <a:pt x="0" y="152400"/>
                </a:moveTo>
                <a:lnTo>
                  <a:pt x="922782" y="152400"/>
                </a:lnTo>
                <a:lnTo>
                  <a:pt x="922782" y="0"/>
                </a:lnTo>
                <a:lnTo>
                  <a:pt x="0" y="0"/>
                </a:lnTo>
                <a:lnTo>
                  <a:pt x="0" y="152400"/>
                </a:lnTo>
                <a:close/>
              </a:path>
            </a:pathLst>
          </a:custGeom>
          <a:solidFill>
            <a:srgbClr val="FFCF01"/>
          </a:solidFill>
        </p:spPr>
        <p:txBody>
          <a:bodyPr wrap="square" lIns="0" tIns="0" rIns="0" bIns="0" rtlCol="0"/>
          <a:lstStyle/>
          <a:p/>
        </p:txBody>
      </p:sp>
      <p:sp>
        <p:nvSpPr>
          <p:cNvPr id="77" name="object 77"/>
          <p:cNvSpPr/>
          <p:nvPr/>
        </p:nvSpPr>
        <p:spPr>
          <a:xfrm>
            <a:off x="1673351" y="6393179"/>
            <a:ext cx="1743075" cy="0"/>
          </a:xfrm>
          <a:custGeom>
            <a:avLst/>
            <a:gdLst/>
            <a:ahLst/>
            <a:cxnLst/>
            <a:rect l="l" t="t" r="r" b="b"/>
            <a:pathLst>
              <a:path w="1743075" h="0">
                <a:moveTo>
                  <a:pt x="0" y="0"/>
                </a:moveTo>
                <a:lnTo>
                  <a:pt x="1742694" y="0"/>
                </a:lnTo>
              </a:path>
            </a:pathLst>
          </a:custGeom>
          <a:ln w="14287">
            <a:solidFill>
              <a:srgbClr val="000000"/>
            </a:solidFill>
          </a:ln>
        </p:spPr>
        <p:txBody>
          <a:bodyPr wrap="square" lIns="0" tIns="0" rIns="0" bIns="0" rtlCol="0"/>
          <a:lstStyle/>
          <a:p/>
        </p:txBody>
      </p:sp>
      <p:sp>
        <p:nvSpPr>
          <p:cNvPr id="78" name="object 78"/>
          <p:cNvSpPr/>
          <p:nvPr/>
        </p:nvSpPr>
        <p:spPr>
          <a:xfrm>
            <a:off x="1673351" y="6545580"/>
            <a:ext cx="1743075" cy="0"/>
          </a:xfrm>
          <a:custGeom>
            <a:avLst/>
            <a:gdLst/>
            <a:ahLst/>
            <a:cxnLst/>
            <a:rect l="l" t="t" r="r" b="b"/>
            <a:pathLst>
              <a:path w="1743075" h="0">
                <a:moveTo>
                  <a:pt x="0" y="0"/>
                </a:moveTo>
                <a:lnTo>
                  <a:pt x="1742694" y="0"/>
                </a:lnTo>
              </a:path>
            </a:pathLst>
          </a:custGeom>
          <a:ln w="6350">
            <a:solidFill>
              <a:srgbClr val="000000"/>
            </a:solidFill>
          </a:ln>
        </p:spPr>
        <p:txBody>
          <a:bodyPr wrap="square" lIns="0" tIns="0" rIns="0" bIns="0" rtlCol="0"/>
          <a:lstStyle/>
          <a:p/>
        </p:txBody>
      </p:sp>
      <p:sp>
        <p:nvSpPr>
          <p:cNvPr id="79" name="object 79"/>
          <p:cNvSpPr/>
          <p:nvPr/>
        </p:nvSpPr>
        <p:spPr>
          <a:xfrm>
            <a:off x="1673351" y="6697980"/>
            <a:ext cx="1743075" cy="0"/>
          </a:xfrm>
          <a:custGeom>
            <a:avLst/>
            <a:gdLst/>
            <a:ahLst/>
            <a:cxnLst/>
            <a:rect l="l" t="t" r="r" b="b"/>
            <a:pathLst>
              <a:path w="1743075" h="0">
                <a:moveTo>
                  <a:pt x="0" y="0"/>
                </a:moveTo>
                <a:lnTo>
                  <a:pt x="1742694" y="0"/>
                </a:lnTo>
              </a:path>
            </a:pathLst>
          </a:custGeom>
          <a:ln w="6350">
            <a:solidFill>
              <a:srgbClr val="000000"/>
            </a:solidFill>
          </a:ln>
        </p:spPr>
        <p:txBody>
          <a:bodyPr wrap="square" lIns="0" tIns="0" rIns="0" bIns="0" rtlCol="0"/>
          <a:lstStyle/>
          <a:p/>
        </p:txBody>
      </p:sp>
      <p:sp>
        <p:nvSpPr>
          <p:cNvPr id="80" name="object 80"/>
          <p:cNvSpPr/>
          <p:nvPr/>
        </p:nvSpPr>
        <p:spPr>
          <a:xfrm>
            <a:off x="1673351" y="6843236"/>
            <a:ext cx="1846580" cy="14604"/>
          </a:xfrm>
          <a:custGeom>
            <a:avLst/>
            <a:gdLst/>
            <a:ahLst/>
            <a:cxnLst/>
            <a:rect l="l" t="t" r="r" b="b"/>
            <a:pathLst>
              <a:path w="1846579" h="14604">
                <a:moveTo>
                  <a:pt x="0" y="14287"/>
                </a:moveTo>
                <a:lnTo>
                  <a:pt x="1846326" y="14287"/>
                </a:lnTo>
                <a:lnTo>
                  <a:pt x="1846326" y="0"/>
                </a:lnTo>
                <a:lnTo>
                  <a:pt x="0" y="0"/>
                </a:lnTo>
                <a:lnTo>
                  <a:pt x="0" y="14287"/>
                </a:lnTo>
                <a:close/>
              </a:path>
            </a:pathLst>
          </a:custGeom>
          <a:solidFill>
            <a:srgbClr val="000000"/>
          </a:solidFill>
        </p:spPr>
        <p:txBody>
          <a:bodyPr wrap="square" lIns="0" tIns="0" rIns="0" bIns="0" rtlCol="0"/>
          <a:lstStyle/>
          <a:p/>
        </p:txBody>
      </p:sp>
      <p:sp>
        <p:nvSpPr>
          <p:cNvPr id="81" name="object 81"/>
          <p:cNvSpPr/>
          <p:nvPr/>
        </p:nvSpPr>
        <p:spPr>
          <a:xfrm>
            <a:off x="1673351" y="6393179"/>
            <a:ext cx="0" cy="457200"/>
          </a:xfrm>
          <a:custGeom>
            <a:avLst/>
            <a:gdLst/>
            <a:ahLst/>
            <a:cxnLst/>
            <a:rect l="l" t="t" r="r" b="b"/>
            <a:pathLst>
              <a:path w="0" h="457200">
                <a:moveTo>
                  <a:pt x="0" y="0"/>
                </a:moveTo>
                <a:lnTo>
                  <a:pt x="0" y="457200"/>
                </a:lnTo>
              </a:path>
            </a:pathLst>
          </a:custGeom>
          <a:ln w="14287">
            <a:solidFill>
              <a:srgbClr val="000000"/>
            </a:solidFill>
          </a:ln>
        </p:spPr>
        <p:txBody>
          <a:bodyPr wrap="square" lIns="0" tIns="0" rIns="0" bIns="0" rtlCol="0"/>
          <a:lstStyle/>
          <a:p/>
        </p:txBody>
      </p:sp>
      <p:sp>
        <p:nvSpPr>
          <p:cNvPr id="82" name="object 82"/>
          <p:cNvSpPr/>
          <p:nvPr/>
        </p:nvSpPr>
        <p:spPr>
          <a:xfrm>
            <a:off x="1981200" y="6393179"/>
            <a:ext cx="0" cy="457200"/>
          </a:xfrm>
          <a:custGeom>
            <a:avLst/>
            <a:gdLst/>
            <a:ahLst/>
            <a:cxnLst/>
            <a:rect l="l" t="t" r="r" b="b"/>
            <a:pathLst>
              <a:path w="0" h="457200">
                <a:moveTo>
                  <a:pt x="0" y="0"/>
                </a:moveTo>
                <a:lnTo>
                  <a:pt x="0" y="457200"/>
                </a:lnTo>
              </a:path>
            </a:pathLst>
          </a:custGeom>
          <a:ln w="6350">
            <a:solidFill>
              <a:srgbClr val="000000"/>
            </a:solidFill>
          </a:ln>
        </p:spPr>
        <p:txBody>
          <a:bodyPr wrap="square" lIns="0" tIns="0" rIns="0" bIns="0" rtlCol="0"/>
          <a:lstStyle/>
          <a:p/>
        </p:txBody>
      </p:sp>
      <p:sp>
        <p:nvSpPr>
          <p:cNvPr id="83" name="object 83"/>
          <p:cNvSpPr/>
          <p:nvPr/>
        </p:nvSpPr>
        <p:spPr>
          <a:xfrm>
            <a:off x="2288285" y="6393179"/>
            <a:ext cx="0" cy="457200"/>
          </a:xfrm>
          <a:custGeom>
            <a:avLst/>
            <a:gdLst/>
            <a:ahLst/>
            <a:cxnLst/>
            <a:rect l="l" t="t" r="r" b="b"/>
            <a:pathLst>
              <a:path w="0" h="457200">
                <a:moveTo>
                  <a:pt x="0" y="0"/>
                </a:moveTo>
                <a:lnTo>
                  <a:pt x="0" y="457200"/>
                </a:lnTo>
              </a:path>
            </a:pathLst>
          </a:custGeom>
          <a:ln w="6350">
            <a:solidFill>
              <a:srgbClr val="000000"/>
            </a:solidFill>
          </a:ln>
        </p:spPr>
        <p:txBody>
          <a:bodyPr wrap="square" lIns="0" tIns="0" rIns="0" bIns="0" rtlCol="0"/>
          <a:lstStyle/>
          <a:p/>
        </p:txBody>
      </p:sp>
      <p:sp>
        <p:nvSpPr>
          <p:cNvPr id="84" name="object 84"/>
          <p:cNvSpPr/>
          <p:nvPr/>
        </p:nvSpPr>
        <p:spPr>
          <a:xfrm>
            <a:off x="2596133" y="6393179"/>
            <a:ext cx="0" cy="457200"/>
          </a:xfrm>
          <a:custGeom>
            <a:avLst/>
            <a:gdLst/>
            <a:ahLst/>
            <a:cxnLst/>
            <a:rect l="l" t="t" r="r" b="b"/>
            <a:pathLst>
              <a:path w="0" h="457200">
                <a:moveTo>
                  <a:pt x="0" y="0"/>
                </a:moveTo>
                <a:lnTo>
                  <a:pt x="0" y="457200"/>
                </a:lnTo>
              </a:path>
            </a:pathLst>
          </a:custGeom>
          <a:ln w="6350">
            <a:solidFill>
              <a:srgbClr val="000000"/>
            </a:solidFill>
          </a:ln>
        </p:spPr>
        <p:txBody>
          <a:bodyPr wrap="square" lIns="0" tIns="0" rIns="0" bIns="0" rtlCol="0"/>
          <a:lstStyle/>
          <a:p/>
        </p:txBody>
      </p:sp>
      <p:sp>
        <p:nvSpPr>
          <p:cNvPr id="85" name="object 85"/>
          <p:cNvSpPr/>
          <p:nvPr/>
        </p:nvSpPr>
        <p:spPr>
          <a:xfrm>
            <a:off x="2903982" y="6393179"/>
            <a:ext cx="0" cy="457200"/>
          </a:xfrm>
          <a:custGeom>
            <a:avLst/>
            <a:gdLst/>
            <a:ahLst/>
            <a:cxnLst/>
            <a:rect l="l" t="t" r="r" b="b"/>
            <a:pathLst>
              <a:path w="0" h="457200">
                <a:moveTo>
                  <a:pt x="0" y="0"/>
                </a:moveTo>
                <a:lnTo>
                  <a:pt x="0" y="457200"/>
                </a:lnTo>
              </a:path>
            </a:pathLst>
          </a:custGeom>
          <a:ln w="6350">
            <a:solidFill>
              <a:srgbClr val="000000"/>
            </a:solidFill>
          </a:ln>
        </p:spPr>
        <p:txBody>
          <a:bodyPr wrap="square" lIns="0" tIns="0" rIns="0" bIns="0" rtlCol="0"/>
          <a:lstStyle/>
          <a:p/>
        </p:txBody>
      </p:sp>
      <p:sp>
        <p:nvSpPr>
          <p:cNvPr id="86" name="object 86"/>
          <p:cNvSpPr/>
          <p:nvPr/>
        </p:nvSpPr>
        <p:spPr>
          <a:xfrm>
            <a:off x="3211829" y="6393179"/>
            <a:ext cx="0" cy="457200"/>
          </a:xfrm>
          <a:custGeom>
            <a:avLst/>
            <a:gdLst/>
            <a:ahLst/>
            <a:cxnLst/>
            <a:rect l="l" t="t" r="r" b="b"/>
            <a:pathLst>
              <a:path w="0" h="457200">
                <a:moveTo>
                  <a:pt x="0" y="0"/>
                </a:moveTo>
                <a:lnTo>
                  <a:pt x="0" y="457200"/>
                </a:lnTo>
              </a:path>
            </a:pathLst>
          </a:custGeom>
          <a:ln w="6350">
            <a:solidFill>
              <a:srgbClr val="000000"/>
            </a:solidFill>
          </a:ln>
        </p:spPr>
        <p:txBody>
          <a:bodyPr wrap="square" lIns="0" tIns="0" rIns="0" bIns="0" rtlCol="0"/>
          <a:lstStyle/>
          <a:p/>
        </p:txBody>
      </p:sp>
      <p:sp>
        <p:nvSpPr>
          <p:cNvPr id="87" name="object 87"/>
          <p:cNvSpPr/>
          <p:nvPr/>
        </p:nvSpPr>
        <p:spPr>
          <a:xfrm>
            <a:off x="4305300" y="6727697"/>
            <a:ext cx="1100455" cy="151765"/>
          </a:xfrm>
          <a:custGeom>
            <a:avLst/>
            <a:gdLst/>
            <a:ahLst/>
            <a:cxnLst/>
            <a:rect l="l" t="t" r="r" b="b"/>
            <a:pathLst>
              <a:path w="1100454" h="151765">
                <a:moveTo>
                  <a:pt x="0" y="151637"/>
                </a:moveTo>
                <a:lnTo>
                  <a:pt x="1100327" y="151637"/>
                </a:lnTo>
                <a:lnTo>
                  <a:pt x="1100327" y="0"/>
                </a:lnTo>
                <a:lnTo>
                  <a:pt x="0" y="0"/>
                </a:lnTo>
                <a:lnTo>
                  <a:pt x="0" y="151637"/>
                </a:lnTo>
                <a:close/>
              </a:path>
            </a:pathLst>
          </a:custGeom>
          <a:solidFill>
            <a:srgbClr val="FFCCFF"/>
          </a:solidFill>
        </p:spPr>
        <p:txBody>
          <a:bodyPr wrap="square" lIns="0" tIns="0" rIns="0" bIns="0" rtlCol="0"/>
          <a:lstStyle/>
          <a:p/>
        </p:txBody>
      </p:sp>
      <p:sp>
        <p:nvSpPr>
          <p:cNvPr id="88" name="object 88"/>
          <p:cNvSpPr txBox="1"/>
          <p:nvPr/>
        </p:nvSpPr>
        <p:spPr>
          <a:xfrm>
            <a:off x="4456176" y="6755192"/>
            <a:ext cx="64769" cy="99695"/>
          </a:xfrm>
          <a:prstGeom prst="rect">
            <a:avLst/>
          </a:prstGeom>
        </p:spPr>
        <p:txBody>
          <a:bodyPr wrap="square" lIns="0" tIns="0" rIns="0" bIns="0" rtlCol="0" vert="horz">
            <a:spAutoFit/>
          </a:bodyPr>
          <a:lstStyle/>
          <a:p>
            <a:pPr>
              <a:lnSpc>
                <a:spcPts val="775"/>
              </a:lnSpc>
            </a:pPr>
            <a:r>
              <a:rPr dirty="0" sz="700">
                <a:latin typeface="Arial"/>
                <a:cs typeface="Arial"/>
              </a:rPr>
              <a:t>H</a:t>
            </a:r>
            <a:endParaRPr sz="700">
              <a:latin typeface="Arial"/>
              <a:cs typeface="Arial"/>
            </a:endParaRPr>
          </a:p>
        </p:txBody>
      </p:sp>
      <p:sp>
        <p:nvSpPr>
          <p:cNvPr id="89" name="object 89"/>
          <p:cNvSpPr/>
          <p:nvPr/>
        </p:nvSpPr>
        <p:spPr>
          <a:xfrm>
            <a:off x="4671821" y="6544818"/>
            <a:ext cx="734060" cy="182880"/>
          </a:xfrm>
          <a:custGeom>
            <a:avLst/>
            <a:gdLst/>
            <a:ahLst/>
            <a:cxnLst/>
            <a:rect l="l" t="t" r="r" b="b"/>
            <a:pathLst>
              <a:path w="734060" h="182879">
                <a:moveTo>
                  <a:pt x="0" y="182879"/>
                </a:moveTo>
                <a:lnTo>
                  <a:pt x="733805" y="182879"/>
                </a:lnTo>
                <a:lnTo>
                  <a:pt x="733805" y="0"/>
                </a:lnTo>
                <a:lnTo>
                  <a:pt x="0" y="0"/>
                </a:lnTo>
                <a:lnTo>
                  <a:pt x="0" y="182879"/>
                </a:lnTo>
                <a:close/>
              </a:path>
            </a:pathLst>
          </a:custGeom>
          <a:solidFill>
            <a:srgbClr val="FFCCFF"/>
          </a:solidFill>
        </p:spPr>
        <p:txBody>
          <a:bodyPr wrap="square" lIns="0" tIns="0" rIns="0" bIns="0" rtlCol="0"/>
          <a:lstStyle/>
          <a:p/>
        </p:txBody>
      </p:sp>
      <p:sp>
        <p:nvSpPr>
          <p:cNvPr id="90" name="object 90"/>
          <p:cNvSpPr txBox="1"/>
          <p:nvPr/>
        </p:nvSpPr>
        <p:spPr>
          <a:xfrm>
            <a:off x="4809744" y="6565540"/>
            <a:ext cx="90805" cy="140335"/>
          </a:xfrm>
          <a:prstGeom prst="rect">
            <a:avLst/>
          </a:prstGeom>
        </p:spPr>
        <p:txBody>
          <a:bodyPr wrap="square" lIns="0" tIns="635" rIns="0" bIns="0" rtlCol="0" vert="horz">
            <a:spAutoFit/>
          </a:bodyPr>
          <a:lstStyle/>
          <a:p>
            <a:pPr>
              <a:lnSpc>
                <a:spcPct val="100000"/>
              </a:lnSpc>
              <a:spcBef>
                <a:spcPts val="5"/>
              </a:spcBef>
            </a:pPr>
            <a:r>
              <a:rPr dirty="0" sz="900" spc="-180">
                <a:latin typeface="Symbol"/>
                <a:cs typeface="Symbol"/>
              </a:rPr>
              <a:t></a:t>
            </a:r>
            <a:endParaRPr sz="900">
              <a:latin typeface="Symbol"/>
              <a:cs typeface="Symbol"/>
            </a:endParaRPr>
          </a:p>
        </p:txBody>
      </p:sp>
      <p:sp>
        <p:nvSpPr>
          <p:cNvPr id="91" name="object 91"/>
          <p:cNvSpPr/>
          <p:nvPr/>
        </p:nvSpPr>
        <p:spPr>
          <a:xfrm>
            <a:off x="5039105" y="6393179"/>
            <a:ext cx="367030" cy="151765"/>
          </a:xfrm>
          <a:custGeom>
            <a:avLst/>
            <a:gdLst/>
            <a:ahLst/>
            <a:cxnLst/>
            <a:rect l="l" t="t" r="r" b="b"/>
            <a:pathLst>
              <a:path w="367029" h="151765">
                <a:moveTo>
                  <a:pt x="0" y="151637"/>
                </a:moveTo>
                <a:lnTo>
                  <a:pt x="366522" y="151637"/>
                </a:lnTo>
                <a:lnTo>
                  <a:pt x="366522" y="0"/>
                </a:lnTo>
                <a:lnTo>
                  <a:pt x="0" y="0"/>
                </a:lnTo>
                <a:lnTo>
                  <a:pt x="0" y="151637"/>
                </a:lnTo>
                <a:close/>
              </a:path>
            </a:pathLst>
          </a:custGeom>
          <a:solidFill>
            <a:srgbClr val="FFCCFF"/>
          </a:solidFill>
        </p:spPr>
        <p:txBody>
          <a:bodyPr wrap="square" lIns="0" tIns="0" rIns="0" bIns="0" rtlCol="0"/>
          <a:lstStyle/>
          <a:p/>
        </p:txBody>
      </p:sp>
      <p:sp>
        <p:nvSpPr>
          <p:cNvPr id="92" name="object 92"/>
          <p:cNvSpPr/>
          <p:nvPr/>
        </p:nvSpPr>
        <p:spPr>
          <a:xfrm>
            <a:off x="4671821" y="6393179"/>
            <a:ext cx="367665" cy="151765"/>
          </a:xfrm>
          <a:custGeom>
            <a:avLst/>
            <a:gdLst/>
            <a:ahLst/>
            <a:cxnLst/>
            <a:rect l="l" t="t" r="r" b="b"/>
            <a:pathLst>
              <a:path w="367664" h="151765">
                <a:moveTo>
                  <a:pt x="0" y="151637"/>
                </a:moveTo>
                <a:lnTo>
                  <a:pt x="367284" y="151637"/>
                </a:lnTo>
                <a:lnTo>
                  <a:pt x="367284" y="0"/>
                </a:lnTo>
                <a:lnTo>
                  <a:pt x="0" y="0"/>
                </a:lnTo>
                <a:lnTo>
                  <a:pt x="0" y="151637"/>
                </a:lnTo>
                <a:close/>
              </a:path>
            </a:pathLst>
          </a:custGeom>
          <a:solidFill>
            <a:srgbClr val="FFCCFF"/>
          </a:solidFill>
        </p:spPr>
        <p:txBody>
          <a:bodyPr wrap="square" lIns="0" tIns="0" rIns="0" bIns="0" rtlCol="0"/>
          <a:lstStyle/>
          <a:p/>
        </p:txBody>
      </p:sp>
      <p:sp>
        <p:nvSpPr>
          <p:cNvPr id="93" name="object 93"/>
          <p:cNvSpPr txBox="1"/>
          <p:nvPr/>
        </p:nvSpPr>
        <p:spPr>
          <a:xfrm>
            <a:off x="4812791" y="6421435"/>
            <a:ext cx="450850" cy="99695"/>
          </a:xfrm>
          <a:prstGeom prst="rect">
            <a:avLst/>
          </a:prstGeom>
        </p:spPr>
        <p:txBody>
          <a:bodyPr wrap="square" lIns="0" tIns="0" rIns="0" bIns="0" rtlCol="0" vert="horz">
            <a:spAutoFit/>
          </a:bodyPr>
          <a:lstStyle/>
          <a:p>
            <a:pPr>
              <a:lnSpc>
                <a:spcPts val="775"/>
              </a:lnSpc>
              <a:tabLst>
                <a:tab pos="366395" algn="l"/>
              </a:tabLst>
            </a:pPr>
            <a:r>
              <a:rPr dirty="0" sz="700">
                <a:latin typeface="Arial"/>
                <a:cs typeface="Arial"/>
              </a:rPr>
              <a:t>W</a:t>
            </a:r>
            <a:r>
              <a:rPr dirty="0" sz="700">
                <a:latin typeface="Arial"/>
                <a:cs typeface="Arial"/>
              </a:rPr>
              <a:t>	</a:t>
            </a:r>
            <a:r>
              <a:rPr dirty="0" sz="700">
                <a:latin typeface="Arial"/>
                <a:cs typeface="Arial"/>
              </a:rPr>
              <a:t>W</a:t>
            </a:r>
            <a:endParaRPr sz="700">
              <a:latin typeface="Arial"/>
              <a:cs typeface="Arial"/>
            </a:endParaRPr>
          </a:p>
        </p:txBody>
      </p:sp>
      <p:sp>
        <p:nvSpPr>
          <p:cNvPr id="94" name="object 94"/>
          <p:cNvSpPr txBox="1"/>
          <p:nvPr/>
        </p:nvSpPr>
        <p:spPr>
          <a:xfrm>
            <a:off x="4445508" y="6421435"/>
            <a:ext cx="84455" cy="99695"/>
          </a:xfrm>
          <a:prstGeom prst="rect">
            <a:avLst/>
          </a:prstGeom>
        </p:spPr>
        <p:txBody>
          <a:bodyPr wrap="square" lIns="0" tIns="0" rIns="0" bIns="0" rtlCol="0" vert="horz">
            <a:spAutoFit/>
          </a:bodyPr>
          <a:lstStyle/>
          <a:p>
            <a:pPr>
              <a:lnSpc>
                <a:spcPts val="775"/>
              </a:lnSpc>
            </a:pPr>
            <a:r>
              <a:rPr dirty="0" sz="700">
                <a:latin typeface="Arial"/>
                <a:cs typeface="Arial"/>
              </a:rPr>
              <a:t>W</a:t>
            </a:r>
            <a:endParaRPr sz="700">
              <a:latin typeface="Arial"/>
              <a:cs typeface="Arial"/>
            </a:endParaRPr>
          </a:p>
        </p:txBody>
      </p:sp>
      <p:sp>
        <p:nvSpPr>
          <p:cNvPr id="95" name="object 95"/>
          <p:cNvSpPr/>
          <p:nvPr/>
        </p:nvSpPr>
        <p:spPr>
          <a:xfrm>
            <a:off x="4671821" y="6393179"/>
            <a:ext cx="0" cy="485775"/>
          </a:xfrm>
          <a:custGeom>
            <a:avLst/>
            <a:gdLst/>
            <a:ahLst/>
            <a:cxnLst/>
            <a:rect l="l" t="t" r="r" b="b"/>
            <a:pathLst>
              <a:path w="0" h="485775">
                <a:moveTo>
                  <a:pt x="0" y="0"/>
                </a:moveTo>
                <a:lnTo>
                  <a:pt x="0" y="485394"/>
                </a:lnTo>
              </a:path>
            </a:pathLst>
          </a:custGeom>
          <a:ln w="6350">
            <a:solidFill>
              <a:srgbClr val="000000"/>
            </a:solidFill>
          </a:ln>
        </p:spPr>
        <p:txBody>
          <a:bodyPr wrap="square" lIns="0" tIns="0" rIns="0" bIns="0" rtlCol="0"/>
          <a:lstStyle/>
          <a:p/>
        </p:txBody>
      </p:sp>
      <p:sp>
        <p:nvSpPr>
          <p:cNvPr id="96" name="object 96"/>
          <p:cNvSpPr/>
          <p:nvPr/>
        </p:nvSpPr>
        <p:spPr>
          <a:xfrm>
            <a:off x="2647188" y="6004560"/>
            <a:ext cx="1948814" cy="0"/>
          </a:xfrm>
          <a:custGeom>
            <a:avLst/>
            <a:gdLst/>
            <a:ahLst/>
            <a:cxnLst/>
            <a:rect l="l" t="t" r="r" b="b"/>
            <a:pathLst>
              <a:path w="1948814" h="0">
                <a:moveTo>
                  <a:pt x="0" y="0"/>
                </a:moveTo>
                <a:lnTo>
                  <a:pt x="1948434" y="0"/>
                </a:lnTo>
              </a:path>
            </a:pathLst>
          </a:custGeom>
          <a:ln w="12191">
            <a:solidFill>
              <a:srgbClr val="FF0000"/>
            </a:solidFill>
          </a:ln>
        </p:spPr>
        <p:txBody>
          <a:bodyPr wrap="square" lIns="0" tIns="0" rIns="0" bIns="0" rtlCol="0"/>
          <a:lstStyle/>
          <a:p/>
        </p:txBody>
      </p:sp>
      <p:sp>
        <p:nvSpPr>
          <p:cNvPr id="97" name="object 97"/>
          <p:cNvSpPr txBox="1"/>
          <p:nvPr/>
        </p:nvSpPr>
        <p:spPr>
          <a:xfrm>
            <a:off x="1855478" y="6003288"/>
            <a:ext cx="1478280" cy="238760"/>
          </a:xfrm>
          <a:prstGeom prst="rect">
            <a:avLst/>
          </a:prstGeom>
        </p:spPr>
        <p:txBody>
          <a:bodyPr wrap="square" lIns="0" tIns="12065" rIns="0" bIns="0" rtlCol="0" vert="horz">
            <a:spAutoFit/>
          </a:bodyPr>
          <a:lstStyle/>
          <a:p>
            <a:pPr>
              <a:lnSpc>
                <a:spcPct val="100000"/>
              </a:lnSpc>
              <a:spcBef>
                <a:spcPts val="95"/>
              </a:spcBef>
            </a:pPr>
            <a:r>
              <a:rPr dirty="0" sz="1400" spc="-5">
                <a:latin typeface="Arial"/>
                <a:cs typeface="Arial"/>
              </a:rPr>
              <a:t>the contents of</a:t>
            </a:r>
            <a:r>
              <a:rPr dirty="0" sz="1400" spc="-25">
                <a:latin typeface="Arial"/>
                <a:cs typeface="Arial"/>
              </a:rPr>
              <a:t> </a:t>
            </a:r>
            <a:r>
              <a:rPr dirty="0" sz="1400" spc="-5">
                <a:latin typeface="Arial"/>
                <a:cs typeface="Arial"/>
              </a:rPr>
              <a:t>the</a:t>
            </a:r>
            <a:endParaRPr sz="1400">
              <a:latin typeface="Arial"/>
              <a:cs typeface="Arial"/>
            </a:endParaRPr>
          </a:p>
        </p:txBody>
      </p:sp>
      <p:sp>
        <p:nvSpPr>
          <p:cNvPr id="98" name="object 98"/>
          <p:cNvSpPr txBox="1"/>
          <p:nvPr/>
        </p:nvSpPr>
        <p:spPr>
          <a:xfrm>
            <a:off x="3370218" y="6032806"/>
            <a:ext cx="99060" cy="198755"/>
          </a:xfrm>
          <a:prstGeom prst="rect">
            <a:avLst/>
          </a:prstGeom>
        </p:spPr>
        <p:txBody>
          <a:bodyPr wrap="square" lIns="0" tIns="0" rIns="0" bIns="0" rtlCol="0" vert="horz">
            <a:spAutoFit/>
          </a:bodyPr>
          <a:lstStyle/>
          <a:p>
            <a:pPr>
              <a:lnSpc>
                <a:spcPts val="1545"/>
              </a:lnSpc>
            </a:pPr>
            <a:r>
              <a:rPr dirty="0" sz="1400" spc="-5">
                <a:latin typeface="Arial"/>
                <a:cs typeface="Arial"/>
              </a:rPr>
              <a:t>8</a:t>
            </a:r>
            <a:endParaRPr sz="1400">
              <a:latin typeface="Arial"/>
              <a:cs typeface="Arial"/>
            </a:endParaRPr>
          </a:p>
        </p:txBody>
      </p:sp>
      <p:sp>
        <p:nvSpPr>
          <p:cNvPr id="99" name="object 99"/>
          <p:cNvSpPr txBox="1"/>
          <p:nvPr/>
        </p:nvSpPr>
        <p:spPr>
          <a:xfrm>
            <a:off x="3518673" y="6032806"/>
            <a:ext cx="524510" cy="198755"/>
          </a:xfrm>
          <a:prstGeom prst="rect">
            <a:avLst/>
          </a:prstGeom>
        </p:spPr>
        <p:txBody>
          <a:bodyPr wrap="square" lIns="0" tIns="0" rIns="0" bIns="0" rtlCol="0" vert="horz">
            <a:spAutoFit/>
          </a:bodyPr>
          <a:lstStyle/>
          <a:p>
            <a:pPr>
              <a:lnSpc>
                <a:spcPts val="1545"/>
              </a:lnSpc>
            </a:pPr>
            <a:r>
              <a:rPr dirty="0" sz="1400" spc="-5">
                <a:latin typeface="Arial"/>
                <a:cs typeface="Arial"/>
              </a:rPr>
              <a:t>adjace</a:t>
            </a:r>
            <a:endParaRPr sz="1400">
              <a:latin typeface="Arial"/>
              <a:cs typeface="Arial"/>
            </a:endParaRPr>
          </a:p>
        </p:txBody>
      </p:sp>
      <p:sp>
        <p:nvSpPr>
          <p:cNvPr id="100" name="object 100"/>
          <p:cNvSpPr txBox="1"/>
          <p:nvPr/>
        </p:nvSpPr>
        <p:spPr>
          <a:xfrm>
            <a:off x="4685947" y="6032806"/>
            <a:ext cx="247650" cy="198755"/>
          </a:xfrm>
          <a:prstGeom prst="rect">
            <a:avLst/>
          </a:prstGeom>
        </p:spPr>
        <p:txBody>
          <a:bodyPr wrap="square" lIns="0" tIns="0" rIns="0" bIns="0" rtlCol="0" vert="horz">
            <a:spAutoFit/>
          </a:bodyPr>
          <a:lstStyle/>
          <a:p>
            <a:pPr>
              <a:lnSpc>
                <a:spcPts val="1545"/>
              </a:lnSpc>
            </a:pPr>
            <a:r>
              <a:rPr dirty="0" sz="1400" spc="-5">
                <a:latin typeface="Arial"/>
                <a:cs typeface="Arial"/>
              </a:rPr>
              <a:t>es)</a:t>
            </a:r>
            <a:endParaRPr sz="1400">
              <a:latin typeface="Arial"/>
              <a:cs typeface="Arial"/>
            </a:endParaRPr>
          </a:p>
        </p:txBody>
      </p:sp>
      <p:sp>
        <p:nvSpPr>
          <p:cNvPr id="101" name="object 101"/>
          <p:cNvSpPr txBox="1"/>
          <p:nvPr/>
        </p:nvSpPr>
        <p:spPr>
          <a:xfrm>
            <a:off x="4042815" y="6032806"/>
            <a:ext cx="643255" cy="198755"/>
          </a:xfrm>
          <a:prstGeom prst="rect">
            <a:avLst/>
          </a:prstGeom>
        </p:spPr>
        <p:txBody>
          <a:bodyPr wrap="square" lIns="0" tIns="0" rIns="0" bIns="0" rtlCol="0" vert="horz">
            <a:spAutoFit/>
          </a:bodyPr>
          <a:lstStyle/>
          <a:p>
            <a:pPr>
              <a:lnSpc>
                <a:spcPts val="1545"/>
              </a:lnSpc>
            </a:pPr>
            <a:r>
              <a:rPr dirty="0" sz="1400" spc="-5">
                <a:latin typeface="Arial"/>
                <a:cs typeface="Arial"/>
              </a:rPr>
              <a:t>nt</a:t>
            </a:r>
            <a:r>
              <a:rPr dirty="0" sz="1400" spc="-70">
                <a:latin typeface="Arial"/>
                <a:cs typeface="Arial"/>
              </a:rPr>
              <a:t> </a:t>
            </a:r>
            <a:r>
              <a:rPr dirty="0" sz="1400" spc="-5">
                <a:latin typeface="Arial"/>
                <a:cs typeface="Arial"/>
              </a:rPr>
              <a:t>squar</a:t>
            </a:r>
            <a:endParaRPr sz="1400">
              <a:latin typeface="Arial"/>
              <a:cs typeface="Arial"/>
            </a:endParaRPr>
          </a:p>
        </p:txBody>
      </p:sp>
      <p:sp>
        <p:nvSpPr>
          <p:cNvPr id="102" name="object 102"/>
          <p:cNvSpPr/>
          <p:nvPr/>
        </p:nvSpPr>
        <p:spPr>
          <a:xfrm>
            <a:off x="3768090" y="6752843"/>
            <a:ext cx="342900" cy="38100"/>
          </a:xfrm>
          <a:custGeom>
            <a:avLst/>
            <a:gdLst/>
            <a:ahLst/>
            <a:cxnLst/>
            <a:rect l="l" t="t" r="r" b="b"/>
            <a:pathLst>
              <a:path w="342900" h="38100">
                <a:moveTo>
                  <a:pt x="304800" y="0"/>
                </a:moveTo>
                <a:lnTo>
                  <a:pt x="304800" y="38100"/>
                </a:lnTo>
                <a:lnTo>
                  <a:pt x="336803" y="22098"/>
                </a:lnTo>
                <a:lnTo>
                  <a:pt x="310896" y="22098"/>
                </a:lnTo>
                <a:lnTo>
                  <a:pt x="310896" y="16001"/>
                </a:lnTo>
                <a:lnTo>
                  <a:pt x="336803" y="16001"/>
                </a:lnTo>
                <a:lnTo>
                  <a:pt x="304800" y="0"/>
                </a:lnTo>
                <a:close/>
              </a:path>
              <a:path w="342900" h="38100">
                <a:moveTo>
                  <a:pt x="304800" y="16001"/>
                </a:moveTo>
                <a:lnTo>
                  <a:pt x="0" y="16001"/>
                </a:lnTo>
                <a:lnTo>
                  <a:pt x="0" y="22098"/>
                </a:lnTo>
                <a:lnTo>
                  <a:pt x="304800" y="22098"/>
                </a:lnTo>
                <a:lnTo>
                  <a:pt x="304800" y="16001"/>
                </a:lnTo>
                <a:close/>
              </a:path>
              <a:path w="342900" h="38100">
                <a:moveTo>
                  <a:pt x="336803" y="16001"/>
                </a:moveTo>
                <a:lnTo>
                  <a:pt x="310896" y="16001"/>
                </a:lnTo>
                <a:lnTo>
                  <a:pt x="310896" y="22098"/>
                </a:lnTo>
                <a:lnTo>
                  <a:pt x="336803" y="22098"/>
                </a:lnTo>
                <a:lnTo>
                  <a:pt x="342900" y="19050"/>
                </a:lnTo>
                <a:lnTo>
                  <a:pt x="336803" y="16001"/>
                </a:lnTo>
                <a:close/>
              </a:path>
            </a:pathLst>
          </a:custGeom>
          <a:solidFill>
            <a:srgbClr val="000000"/>
          </a:solidFill>
        </p:spPr>
        <p:txBody>
          <a:bodyPr wrap="square" lIns="0" tIns="0" rIns="0" bIns="0" rtlCol="0"/>
          <a:lstStyle/>
          <a:p/>
        </p:txBody>
      </p:sp>
      <p:sp>
        <p:nvSpPr>
          <p:cNvPr id="103" name="object 103"/>
          <p:cNvSpPr/>
          <p:nvPr/>
        </p:nvSpPr>
        <p:spPr>
          <a:xfrm>
            <a:off x="5368290" y="6600443"/>
            <a:ext cx="193040" cy="38100"/>
          </a:xfrm>
          <a:custGeom>
            <a:avLst/>
            <a:gdLst/>
            <a:ahLst/>
            <a:cxnLst/>
            <a:rect l="l" t="t" r="r" b="b"/>
            <a:pathLst>
              <a:path w="193039" h="38100">
                <a:moveTo>
                  <a:pt x="38100" y="0"/>
                </a:moveTo>
                <a:lnTo>
                  <a:pt x="0" y="19050"/>
                </a:lnTo>
                <a:lnTo>
                  <a:pt x="38100" y="38100"/>
                </a:lnTo>
                <a:lnTo>
                  <a:pt x="38100" y="21335"/>
                </a:lnTo>
                <a:lnTo>
                  <a:pt x="31242" y="21335"/>
                </a:lnTo>
                <a:lnTo>
                  <a:pt x="29718" y="20573"/>
                </a:lnTo>
                <a:lnTo>
                  <a:pt x="28956" y="19050"/>
                </a:lnTo>
                <a:lnTo>
                  <a:pt x="29718" y="17525"/>
                </a:lnTo>
                <a:lnTo>
                  <a:pt x="31242" y="16763"/>
                </a:lnTo>
                <a:lnTo>
                  <a:pt x="38100" y="16763"/>
                </a:lnTo>
                <a:lnTo>
                  <a:pt x="38100" y="0"/>
                </a:lnTo>
                <a:close/>
              </a:path>
              <a:path w="193039" h="38100">
                <a:moveTo>
                  <a:pt x="38100" y="16763"/>
                </a:moveTo>
                <a:lnTo>
                  <a:pt x="31242" y="16763"/>
                </a:lnTo>
                <a:lnTo>
                  <a:pt x="29718" y="17525"/>
                </a:lnTo>
                <a:lnTo>
                  <a:pt x="28956" y="19050"/>
                </a:lnTo>
                <a:lnTo>
                  <a:pt x="29718" y="20573"/>
                </a:lnTo>
                <a:lnTo>
                  <a:pt x="31242" y="21335"/>
                </a:lnTo>
                <a:lnTo>
                  <a:pt x="38100" y="21335"/>
                </a:lnTo>
                <a:lnTo>
                  <a:pt x="38100" y="16763"/>
                </a:lnTo>
                <a:close/>
              </a:path>
              <a:path w="193039" h="38100">
                <a:moveTo>
                  <a:pt x="190500" y="16763"/>
                </a:moveTo>
                <a:lnTo>
                  <a:pt x="38100" y="16763"/>
                </a:lnTo>
                <a:lnTo>
                  <a:pt x="38100" y="21335"/>
                </a:lnTo>
                <a:lnTo>
                  <a:pt x="190500" y="21335"/>
                </a:lnTo>
                <a:lnTo>
                  <a:pt x="192024" y="20573"/>
                </a:lnTo>
                <a:lnTo>
                  <a:pt x="192786" y="19050"/>
                </a:lnTo>
                <a:lnTo>
                  <a:pt x="192024" y="17525"/>
                </a:lnTo>
                <a:lnTo>
                  <a:pt x="190500" y="16763"/>
                </a:lnTo>
                <a:close/>
              </a:path>
            </a:pathLst>
          </a:custGeom>
          <a:solidFill>
            <a:srgbClr val="000000"/>
          </a:solidFill>
        </p:spPr>
        <p:txBody>
          <a:bodyPr wrap="square" lIns="0" tIns="0" rIns="0" bIns="0" rtlCol="0"/>
          <a:lstStyle/>
          <a:p/>
        </p:txBody>
      </p:sp>
      <p:sp>
        <p:nvSpPr>
          <p:cNvPr id="104" name="object 104"/>
          <p:cNvSpPr txBox="1"/>
          <p:nvPr/>
        </p:nvSpPr>
        <p:spPr>
          <a:xfrm>
            <a:off x="5642609" y="6498028"/>
            <a:ext cx="95885" cy="113664"/>
          </a:xfrm>
          <a:prstGeom prst="rect">
            <a:avLst/>
          </a:prstGeom>
        </p:spPr>
        <p:txBody>
          <a:bodyPr wrap="square" lIns="0" tIns="0" rIns="0" bIns="0" rtlCol="0" vert="horz">
            <a:spAutoFit/>
          </a:bodyPr>
          <a:lstStyle/>
          <a:p>
            <a:pPr>
              <a:lnSpc>
                <a:spcPts val="880"/>
              </a:lnSpc>
            </a:pPr>
            <a:r>
              <a:rPr dirty="0" sz="800" spc="-5">
                <a:latin typeface="Arial"/>
                <a:cs typeface="Arial"/>
              </a:rPr>
              <a:t>W</a:t>
            </a:r>
            <a:endParaRPr sz="800">
              <a:latin typeface="Arial"/>
              <a:cs typeface="Arial"/>
            </a:endParaRPr>
          </a:p>
        </p:txBody>
      </p:sp>
      <p:sp>
        <p:nvSpPr>
          <p:cNvPr id="105" name="object 105"/>
          <p:cNvSpPr txBox="1"/>
          <p:nvPr/>
        </p:nvSpPr>
        <p:spPr>
          <a:xfrm>
            <a:off x="5642609" y="6619947"/>
            <a:ext cx="361315" cy="235585"/>
          </a:xfrm>
          <a:prstGeom prst="rect">
            <a:avLst/>
          </a:prstGeom>
        </p:spPr>
        <p:txBody>
          <a:bodyPr wrap="square" lIns="0" tIns="0" rIns="0" bIns="0" rtlCol="0" vert="horz">
            <a:spAutoFit/>
          </a:bodyPr>
          <a:lstStyle/>
          <a:p>
            <a:pPr>
              <a:lnSpc>
                <a:spcPts val="880"/>
              </a:lnSpc>
            </a:pPr>
            <a:r>
              <a:rPr dirty="0" sz="800" spc="-5">
                <a:latin typeface="Arial"/>
                <a:cs typeface="Arial"/>
              </a:rPr>
              <a:t>denotes</a:t>
            </a:r>
            <a:endParaRPr sz="800">
              <a:latin typeface="Arial"/>
              <a:cs typeface="Arial"/>
            </a:endParaRPr>
          </a:p>
          <a:p>
            <a:pPr>
              <a:lnSpc>
                <a:spcPct val="100000"/>
              </a:lnSpc>
            </a:pPr>
            <a:r>
              <a:rPr dirty="0" sz="800" spc="-5">
                <a:latin typeface="Arial"/>
                <a:cs typeface="Arial"/>
              </a:rPr>
              <a:t>“WALL”</a:t>
            </a:r>
            <a:endParaRPr sz="800">
              <a:latin typeface="Arial"/>
              <a:cs typeface="Arial"/>
            </a:endParaRPr>
          </a:p>
        </p:txBody>
      </p:sp>
      <p:sp>
        <p:nvSpPr>
          <p:cNvPr id="106" name="object 106"/>
          <p:cNvSpPr txBox="1"/>
          <p:nvPr/>
        </p:nvSpPr>
        <p:spPr>
          <a:xfrm>
            <a:off x="4385309" y="6917297"/>
            <a:ext cx="297815" cy="142240"/>
          </a:xfrm>
          <a:prstGeom prst="rect">
            <a:avLst/>
          </a:prstGeom>
        </p:spPr>
        <p:txBody>
          <a:bodyPr wrap="square" lIns="0" tIns="0" rIns="0" bIns="0" rtlCol="0" vert="horz">
            <a:spAutoFit/>
          </a:bodyPr>
          <a:lstStyle/>
          <a:p>
            <a:pPr>
              <a:lnSpc>
                <a:spcPts val="1105"/>
              </a:lnSpc>
            </a:pPr>
            <a:r>
              <a:rPr dirty="0" sz="1000">
                <a:solidFill>
                  <a:srgbClr val="FF0000"/>
                </a:solidFill>
                <a:latin typeface="Arial"/>
                <a:cs typeface="Arial"/>
              </a:rPr>
              <a:t>Unco</a:t>
            </a:r>
            <a:endParaRPr sz="1000">
              <a:latin typeface="Arial"/>
              <a:cs typeface="Arial"/>
            </a:endParaRPr>
          </a:p>
        </p:txBody>
      </p:sp>
      <p:sp>
        <p:nvSpPr>
          <p:cNvPr id="107" name="object 107"/>
          <p:cNvSpPr txBox="1"/>
          <p:nvPr/>
        </p:nvSpPr>
        <p:spPr>
          <a:xfrm>
            <a:off x="4682422" y="6917297"/>
            <a:ext cx="84455" cy="142240"/>
          </a:xfrm>
          <a:prstGeom prst="rect">
            <a:avLst/>
          </a:prstGeom>
        </p:spPr>
        <p:txBody>
          <a:bodyPr wrap="square" lIns="0" tIns="0" rIns="0" bIns="0" rtlCol="0" vert="horz">
            <a:spAutoFit/>
          </a:bodyPr>
          <a:lstStyle/>
          <a:p>
            <a:pPr>
              <a:lnSpc>
                <a:spcPts val="1105"/>
              </a:lnSpc>
            </a:pPr>
            <a:r>
              <a:rPr dirty="0" sz="1000" spc="-5">
                <a:solidFill>
                  <a:srgbClr val="FF0000"/>
                </a:solidFill>
                <a:latin typeface="Arial"/>
                <a:cs typeface="Arial"/>
              </a:rPr>
              <a:t>rr</a:t>
            </a:r>
            <a:endParaRPr sz="1000">
              <a:latin typeface="Arial"/>
              <a:cs typeface="Arial"/>
            </a:endParaRPr>
          </a:p>
        </p:txBody>
      </p:sp>
      <p:sp>
        <p:nvSpPr>
          <p:cNvPr id="108" name="object 108"/>
          <p:cNvSpPr txBox="1"/>
          <p:nvPr/>
        </p:nvSpPr>
        <p:spPr>
          <a:xfrm>
            <a:off x="4767021" y="6917297"/>
            <a:ext cx="584835" cy="142240"/>
          </a:xfrm>
          <a:prstGeom prst="rect">
            <a:avLst/>
          </a:prstGeom>
        </p:spPr>
        <p:txBody>
          <a:bodyPr wrap="square" lIns="0" tIns="0" rIns="0" bIns="0" rtlCol="0" vert="horz">
            <a:spAutoFit/>
          </a:bodyPr>
          <a:lstStyle/>
          <a:p>
            <a:pPr>
              <a:lnSpc>
                <a:spcPts val="1105"/>
              </a:lnSpc>
            </a:pPr>
            <a:r>
              <a:rPr dirty="0" sz="1000" spc="-5">
                <a:solidFill>
                  <a:srgbClr val="FF0000"/>
                </a:solidFill>
                <a:latin typeface="Arial"/>
                <a:cs typeface="Arial"/>
              </a:rPr>
              <a:t>upted</a:t>
            </a:r>
            <a:r>
              <a:rPr dirty="0" sz="1000" spc="-85">
                <a:solidFill>
                  <a:srgbClr val="FF0000"/>
                </a:solidFill>
                <a:latin typeface="Arial"/>
                <a:cs typeface="Arial"/>
              </a:rPr>
              <a:t> </a:t>
            </a:r>
            <a:r>
              <a:rPr dirty="0" sz="1000" spc="-5">
                <a:solidFill>
                  <a:srgbClr val="FF0000"/>
                </a:solidFill>
                <a:latin typeface="Arial"/>
                <a:cs typeface="Arial"/>
              </a:rPr>
              <a:t>Obs</a:t>
            </a:r>
            <a:endParaRPr sz="1000">
              <a:latin typeface="Arial"/>
              <a:cs typeface="Arial"/>
            </a:endParaRPr>
          </a:p>
        </p:txBody>
      </p:sp>
      <p:sp>
        <p:nvSpPr>
          <p:cNvPr id="109" name="object 109"/>
          <p:cNvSpPr txBox="1"/>
          <p:nvPr/>
        </p:nvSpPr>
        <p:spPr>
          <a:xfrm>
            <a:off x="5351749" y="6917297"/>
            <a:ext cx="113030" cy="142240"/>
          </a:xfrm>
          <a:prstGeom prst="rect">
            <a:avLst/>
          </a:prstGeom>
        </p:spPr>
        <p:txBody>
          <a:bodyPr wrap="square" lIns="0" tIns="0" rIns="0" bIns="0" rtlCol="0" vert="horz">
            <a:spAutoFit/>
          </a:bodyPr>
          <a:lstStyle/>
          <a:p>
            <a:pPr>
              <a:lnSpc>
                <a:spcPts val="1105"/>
              </a:lnSpc>
            </a:pPr>
            <a:r>
              <a:rPr dirty="0" sz="1000" spc="-10">
                <a:solidFill>
                  <a:srgbClr val="FF0000"/>
                </a:solidFill>
                <a:latin typeface="Arial"/>
                <a:cs typeface="Arial"/>
              </a:rPr>
              <a:t>e</a:t>
            </a:r>
            <a:r>
              <a:rPr dirty="0" sz="1000">
                <a:solidFill>
                  <a:srgbClr val="FF0000"/>
                </a:solidFill>
                <a:latin typeface="Arial"/>
                <a:cs typeface="Arial"/>
              </a:rPr>
              <a:t>r</a:t>
            </a:r>
            <a:endParaRPr sz="1000">
              <a:latin typeface="Arial"/>
              <a:cs typeface="Arial"/>
            </a:endParaRPr>
          </a:p>
        </p:txBody>
      </p:sp>
      <p:sp>
        <p:nvSpPr>
          <p:cNvPr id="110" name="object 110"/>
          <p:cNvSpPr txBox="1"/>
          <p:nvPr/>
        </p:nvSpPr>
        <p:spPr>
          <a:xfrm>
            <a:off x="5464496" y="6917297"/>
            <a:ext cx="339090" cy="142240"/>
          </a:xfrm>
          <a:prstGeom prst="rect">
            <a:avLst/>
          </a:prstGeom>
        </p:spPr>
        <p:txBody>
          <a:bodyPr wrap="square" lIns="0" tIns="0" rIns="0" bIns="0" rtlCol="0" vert="horz">
            <a:spAutoFit/>
          </a:bodyPr>
          <a:lstStyle/>
          <a:p>
            <a:pPr>
              <a:lnSpc>
                <a:spcPts val="1105"/>
              </a:lnSpc>
            </a:pPr>
            <a:r>
              <a:rPr dirty="0" sz="1000" spc="-5">
                <a:solidFill>
                  <a:srgbClr val="FF0000"/>
                </a:solidFill>
                <a:latin typeface="Arial"/>
                <a:cs typeface="Arial"/>
              </a:rPr>
              <a:t>v</a:t>
            </a:r>
            <a:r>
              <a:rPr dirty="0" sz="1000">
                <a:solidFill>
                  <a:srgbClr val="FF0000"/>
                </a:solidFill>
                <a:latin typeface="Arial"/>
                <a:cs typeface="Arial"/>
              </a:rPr>
              <a:t>a</a:t>
            </a:r>
            <a:r>
              <a:rPr dirty="0" sz="1000" spc="-5">
                <a:solidFill>
                  <a:srgbClr val="FF0000"/>
                </a:solidFill>
                <a:latin typeface="Arial"/>
                <a:cs typeface="Arial"/>
              </a:rPr>
              <a:t>ti</a:t>
            </a:r>
            <a:r>
              <a:rPr dirty="0" sz="1000">
                <a:solidFill>
                  <a:srgbClr val="FF0000"/>
                </a:solidFill>
                <a:latin typeface="Arial"/>
                <a:cs typeface="Arial"/>
              </a:rPr>
              <a:t>on</a:t>
            </a:r>
            <a:endParaRPr sz="1000">
              <a:latin typeface="Arial"/>
              <a:cs typeface="Arial"/>
            </a:endParaRPr>
          </a:p>
        </p:txBody>
      </p:sp>
      <p:sp>
        <p:nvSpPr>
          <p:cNvPr id="111" name="object 111"/>
          <p:cNvSpPr/>
          <p:nvPr/>
        </p:nvSpPr>
        <p:spPr>
          <a:xfrm>
            <a:off x="4988814" y="7077456"/>
            <a:ext cx="78486" cy="115824"/>
          </a:xfrm>
          <a:prstGeom prst="rect">
            <a:avLst/>
          </a:prstGeom>
          <a:blipFill>
            <a:blip r:embed="rId2" cstate="print"/>
            <a:stretch>
              <a:fillRect/>
            </a:stretch>
          </a:blipFill>
        </p:spPr>
        <p:txBody>
          <a:bodyPr wrap="square" lIns="0" tIns="0" rIns="0" bIns="0" rtlCol="0"/>
          <a:lstStyle/>
          <a:p/>
        </p:txBody>
      </p:sp>
      <p:sp>
        <p:nvSpPr>
          <p:cNvPr id="112" name="object 112"/>
          <p:cNvSpPr/>
          <p:nvPr/>
        </p:nvSpPr>
        <p:spPr>
          <a:xfrm>
            <a:off x="5205221" y="7565897"/>
            <a:ext cx="734060" cy="151765"/>
          </a:xfrm>
          <a:custGeom>
            <a:avLst/>
            <a:gdLst/>
            <a:ahLst/>
            <a:cxnLst/>
            <a:rect l="l" t="t" r="r" b="b"/>
            <a:pathLst>
              <a:path w="734060" h="151765">
                <a:moveTo>
                  <a:pt x="0" y="151637"/>
                </a:moveTo>
                <a:lnTo>
                  <a:pt x="733805" y="151637"/>
                </a:lnTo>
                <a:lnTo>
                  <a:pt x="733805" y="0"/>
                </a:lnTo>
                <a:lnTo>
                  <a:pt x="0" y="0"/>
                </a:lnTo>
                <a:lnTo>
                  <a:pt x="0" y="151637"/>
                </a:lnTo>
                <a:close/>
              </a:path>
            </a:pathLst>
          </a:custGeom>
          <a:solidFill>
            <a:srgbClr val="FFCCFF"/>
          </a:solidFill>
        </p:spPr>
        <p:txBody>
          <a:bodyPr wrap="square" lIns="0" tIns="0" rIns="0" bIns="0" rtlCol="0"/>
          <a:lstStyle/>
          <a:p/>
        </p:txBody>
      </p:sp>
      <p:sp>
        <p:nvSpPr>
          <p:cNvPr id="113" name="object 113"/>
          <p:cNvSpPr/>
          <p:nvPr/>
        </p:nvSpPr>
        <p:spPr>
          <a:xfrm>
            <a:off x="4838700" y="7565897"/>
            <a:ext cx="367030" cy="151765"/>
          </a:xfrm>
          <a:custGeom>
            <a:avLst/>
            <a:gdLst/>
            <a:ahLst/>
            <a:cxnLst/>
            <a:rect l="l" t="t" r="r" b="b"/>
            <a:pathLst>
              <a:path w="367029" h="151765">
                <a:moveTo>
                  <a:pt x="0" y="151637"/>
                </a:moveTo>
                <a:lnTo>
                  <a:pt x="366522" y="151637"/>
                </a:lnTo>
                <a:lnTo>
                  <a:pt x="366522" y="0"/>
                </a:lnTo>
                <a:lnTo>
                  <a:pt x="0" y="0"/>
                </a:lnTo>
                <a:lnTo>
                  <a:pt x="0" y="151637"/>
                </a:lnTo>
                <a:close/>
              </a:path>
            </a:pathLst>
          </a:custGeom>
          <a:solidFill>
            <a:srgbClr val="FFCCFF"/>
          </a:solidFill>
        </p:spPr>
        <p:txBody>
          <a:bodyPr wrap="square" lIns="0" tIns="0" rIns="0" bIns="0" rtlCol="0"/>
          <a:lstStyle/>
          <a:p/>
        </p:txBody>
      </p:sp>
      <p:sp>
        <p:nvSpPr>
          <p:cNvPr id="114" name="object 114"/>
          <p:cNvSpPr/>
          <p:nvPr/>
        </p:nvSpPr>
        <p:spPr>
          <a:xfrm>
            <a:off x="5572505" y="7543038"/>
            <a:ext cx="367030" cy="22860"/>
          </a:xfrm>
          <a:custGeom>
            <a:avLst/>
            <a:gdLst/>
            <a:ahLst/>
            <a:cxnLst/>
            <a:rect l="l" t="t" r="r" b="b"/>
            <a:pathLst>
              <a:path w="367029" h="22859">
                <a:moveTo>
                  <a:pt x="0" y="22859"/>
                </a:moveTo>
                <a:lnTo>
                  <a:pt x="366522" y="22859"/>
                </a:lnTo>
                <a:lnTo>
                  <a:pt x="366522" y="0"/>
                </a:lnTo>
                <a:lnTo>
                  <a:pt x="0" y="0"/>
                </a:lnTo>
                <a:lnTo>
                  <a:pt x="0" y="22859"/>
                </a:lnTo>
                <a:close/>
              </a:path>
            </a:pathLst>
          </a:custGeom>
          <a:solidFill>
            <a:srgbClr val="FFCCFF"/>
          </a:solidFill>
        </p:spPr>
        <p:txBody>
          <a:bodyPr wrap="square" lIns="0" tIns="0" rIns="0" bIns="0" rtlCol="0"/>
          <a:lstStyle/>
          <a:p/>
        </p:txBody>
      </p:sp>
      <p:sp>
        <p:nvSpPr>
          <p:cNvPr id="115" name="object 115"/>
          <p:cNvSpPr txBox="1"/>
          <p:nvPr/>
        </p:nvSpPr>
        <p:spPr>
          <a:xfrm>
            <a:off x="5712714" y="7411275"/>
            <a:ext cx="84455" cy="99695"/>
          </a:xfrm>
          <a:prstGeom prst="rect">
            <a:avLst/>
          </a:prstGeom>
        </p:spPr>
        <p:txBody>
          <a:bodyPr wrap="square" lIns="0" tIns="0" rIns="0" bIns="0" rtlCol="0" vert="horz">
            <a:spAutoFit/>
          </a:bodyPr>
          <a:lstStyle/>
          <a:p>
            <a:pPr>
              <a:lnSpc>
                <a:spcPts val="775"/>
              </a:lnSpc>
            </a:pPr>
            <a:r>
              <a:rPr dirty="0" sz="700">
                <a:latin typeface="Arial"/>
                <a:cs typeface="Arial"/>
              </a:rPr>
              <a:t>W</a:t>
            </a:r>
            <a:endParaRPr sz="700">
              <a:latin typeface="Arial"/>
              <a:cs typeface="Arial"/>
            </a:endParaRPr>
          </a:p>
        </p:txBody>
      </p:sp>
      <p:sp>
        <p:nvSpPr>
          <p:cNvPr id="116" name="object 116"/>
          <p:cNvSpPr/>
          <p:nvPr/>
        </p:nvSpPr>
        <p:spPr>
          <a:xfrm>
            <a:off x="5205221" y="7383018"/>
            <a:ext cx="367665" cy="182880"/>
          </a:xfrm>
          <a:custGeom>
            <a:avLst/>
            <a:gdLst/>
            <a:ahLst/>
            <a:cxnLst/>
            <a:rect l="l" t="t" r="r" b="b"/>
            <a:pathLst>
              <a:path w="367664" h="182879">
                <a:moveTo>
                  <a:pt x="0" y="182879"/>
                </a:moveTo>
                <a:lnTo>
                  <a:pt x="367284" y="182879"/>
                </a:lnTo>
                <a:lnTo>
                  <a:pt x="367284" y="0"/>
                </a:lnTo>
                <a:lnTo>
                  <a:pt x="0" y="0"/>
                </a:lnTo>
                <a:lnTo>
                  <a:pt x="0" y="182879"/>
                </a:lnTo>
                <a:close/>
              </a:path>
            </a:pathLst>
          </a:custGeom>
          <a:solidFill>
            <a:srgbClr val="FFCCFF"/>
          </a:solidFill>
        </p:spPr>
        <p:txBody>
          <a:bodyPr wrap="square" lIns="0" tIns="0" rIns="0" bIns="0" rtlCol="0"/>
          <a:lstStyle/>
          <a:p/>
        </p:txBody>
      </p:sp>
      <p:sp>
        <p:nvSpPr>
          <p:cNvPr id="117" name="object 117"/>
          <p:cNvSpPr txBox="1"/>
          <p:nvPr/>
        </p:nvSpPr>
        <p:spPr>
          <a:xfrm>
            <a:off x="5343144" y="7403738"/>
            <a:ext cx="90805" cy="140335"/>
          </a:xfrm>
          <a:prstGeom prst="rect">
            <a:avLst/>
          </a:prstGeom>
        </p:spPr>
        <p:txBody>
          <a:bodyPr wrap="square" lIns="0" tIns="635" rIns="0" bIns="0" rtlCol="0" vert="horz">
            <a:spAutoFit/>
          </a:bodyPr>
          <a:lstStyle/>
          <a:p>
            <a:pPr>
              <a:lnSpc>
                <a:spcPct val="100000"/>
              </a:lnSpc>
              <a:spcBef>
                <a:spcPts val="5"/>
              </a:spcBef>
            </a:pPr>
            <a:r>
              <a:rPr dirty="0" sz="900" spc="-180">
                <a:latin typeface="Symbol"/>
                <a:cs typeface="Symbol"/>
              </a:rPr>
              <a:t></a:t>
            </a:r>
            <a:endParaRPr sz="900">
              <a:latin typeface="Symbol"/>
              <a:cs typeface="Symbol"/>
            </a:endParaRPr>
          </a:p>
        </p:txBody>
      </p:sp>
      <p:sp>
        <p:nvSpPr>
          <p:cNvPr id="118" name="object 118"/>
          <p:cNvSpPr/>
          <p:nvPr/>
        </p:nvSpPr>
        <p:spPr>
          <a:xfrm>
            <a:off x="4838700" y="7543038"/>
            <a:ext cx="367030" cy="22860"/>
          </a:xfrm>
          <a:custGeom>
            <a:avLst/>
            <a:gdLst/>
            <a:ahLst/>
            <a:cxnLst/>
            <a:rect l="l" t="t" r="r" b="b"/>
            <a:pathLst>
              <a:path w="367029" h="22859">
                <a:moveTo>
                  <a:pt x="0" y="22859"/>
                </a:moveTo>
                <a:lnTo>
                  <a:pt x="366522" y="22859"/>
                </a:lnTo>
                <a:lnTo>
                  <a:pt x="366522" y="0"/>
                </a:lnTo>
                <a:lnTo>
                  <a:pt x="0" y="0"/>
                </a:lnTo>
                <a:lnTo>
                  <a:pt x="0" y="22859"/>
                </a:lnTo>
                <a:close/>
              </a:path>
            </a:pathLst>
          </a:custGeom>
          <a:solidFill>
            <a:srgbClr val="FFCCFF"/>
          </a:solidFill>
        </p:spPr>
        <p:txBody>
          <a:bodyPr wrap="square" lIns="0" tIns="0" rIns="0" bIns="0" rtlCol="0"/>
          <a:lstStyle/>
          <a:p/>
        </p:txBody>
      </p:sp>
      <p:sp>
        <p:nvSpPr>
          <p:cNvPr id="119" name="object 119"/>
          <p:cNvSpPr txBox="1"/>
          <p:nvPr/>
        </p:nvSpPr>
        <p:spPr>
          <a:xfrm>
            <a:off x="5712714" y="7259635"/>
            <a:ext cx="84455" cy="99695"/>
          </a:xfrm>
          <a:prstGeom prst="rect">
            <a:avLst/>
          </a:prstGeom>
        </p:spPr>
        <p:txBody>
          <a:bodyPr wrap="square" lIns="0" tIns="0" rIns="0" bIns="0" rtlCol="0" vert="horz">
            <a:spAutoFit/>
          </a:bodyPr>
          <a:lstStyle/>
          <a:p>
            <a:pPr>
              <a:lnSpc>
                <a:spcPts val="775"/>
              </a:lnSpc>
            </a:pPr>
            <a:r>
              <a:rPr dirty="0" sz="700">
                <a:latin typeface="Arial"/>
                <a:cs typeface="Arial"/>
              </a:rPr>
              <a:t>W</a:t>
            </a:r>
            <a:endParaRPr sz="700">
              <a:latin typeface="Arial"/>
              <a:cs typeface="Arial"/>
            </a:endParaRPr>
          </a:p>
        </p:txBody>
      </p:sp>
      <p:sp>
        <p:nvSpPr>
          <p:cNvPr id="120" name="object 120"/>
          <p:cNvSpPr/>
          <p:nvPr/>
        </p:nvSpPr>
        <p:spPr>
          <a:xfrm>
            <a:off x="4838700" y="7231380"/>
            <a:ext cx="734060" cy="151765"/>
          </a:xfrm>
          <a:custGeom>
            <a:avLst/>
            <a:gdLst/>
            <a:ahLst/>
            <a:cxnLst/>
            <a:rect l="l" t="t" r="r" b="b"/>
            <a:pathLst>
              <a:path w="734060" h="151765">
                <a:moveTo>
                  <a:pt x="0" y="151638"/>
                </a:moveTo>
                <a:lnTo>
                  <a:pt x="733805" y="151638"/>
                </a:lnTo>
                <a:lnTo>
                  <a:pt x="733805" y="0"/>
                </a:lnTo>
                <a:lnTo>
                  <a:pt x="0" y="0"/>
                </a:lnTo>
                <a:lnTo>
                  <a:pt x="0" y="151638"/>
                </a:lnTo>
                <a:close/>
              </a:path>
            </a:pathLst>
          </a:custGeom>
          <a:solidFill>
            <a:srgbClr val="FFCCFF"/>
          </a:solidFill>
        </p:spPr>
        <p:txBody>
          <a:bodyPr wrap="square" lIns="0" tIns="0" rIns="0" bIns="0" rtlCol="0"/>
          <a:lstStyle/>
          <a:p/>
        </p:txBody>
      </p:sp>
      <p:sp>
        <p:nvSpPr>
          <p:cNvPr id="121" name="object 121"/>
          <p:cNvSpPr txBox="1"/>
          <p:nvPr/>
        </p:nvSpPr>
        <p:spPr>
          <a:xfrm>
            <a:off x="4978908" y="7259635"/>
            <a:ext cx="84455" cy="99695"/>
          </a:xfrm>
          <a:prstGeom prst="rect">
            <a:avLst/>
          </a:prstGeom>
        </p:spPr>
        <p:txBody>
          <a:bodyPr wrap="square" lIns="0" tIns="0" rIns="0" bIns="0" rtlCol="0" vert="horz">
            <a:spAutoFit/>
          </a:bodyPr>
          <a:lstStyle/>
          <a:p>
            <a:pPr>
              <a:lnSpc>
                <a:spcPts val="775"/>
              </a:lnSpc>
            </a:pPr>
            <a:r>
              <a:rPr dirty="0" sz="700">
                <a:latin typeface="Arial"/>
                <a:cs typeface="Arial"/>
              </a:rPr>
              <a:t>W</a:t>
            </a:r>
            <a:endParaRPr sz="700">
              <a:latin typeface="Arial"/>
              <a:cs typeface="Arial"/>
            </a:endParaRPr>
          </a:p>
        </p:txBody>
      </p:sp>
      <p:sp>
        <p:nvSpPr>
          <p:cNvPr id="122" name="object 122"/>
          <p:cNvSpPr/>
          <p:nvPr/>
        </p:nvSpPr>
        <p:spPr>
          <a:xfrm>
            <a:off x="4838700" y="7565897"/>
            <a:ext cx="1100455" cy="0"/>
          </a:xfrm>
          <a:custGeom>
            <a:avLst/>
            <a:gdLst/>
            <a:ahLst/>
            <a:cxnLst/>
            <a:rect l="l" t="t" r="r" b="b"/>
            <a:pathLst>
              <a:path w="1100454" h="0">
                <a:moveTo>
                  <a:pt x="0" y="0"/>
                </a:moveTo>
                <a:lnTo>
                  <a:pt x="1100327" y="0"/>
                </a:lnTo>
              </a:path>
            </a:pathLst>
          </a:custGeom>
          <a:ln w="6350">
            <a:solidFill>
              <a:srgbClr val="000000"/>
            </a:solidFill>
          </a:ln>
        </p:spPr>
        <p:txBody>
          <a:bodyPr wrap="square" lIns="0" tIns="0" rIns="0" bIns="0" rtlCol="0"/>
          <a:lstStyle/>
          <a:p/>
        </p:txBody>
      </p:sp>
      <p:sp>
        <p:nvSpPr>
          <p:cNvPr id="123" name="object 123"/>
          <p:cNvSpPr/>
          <p:nvPr/>
        </p:nvSpPr>
        <p:spPr>
          <a:xfrm>
            <a:off x="4838700" y="7716773"/>
            <a:ext cx="1100455" cy="0"/>
          </a:xfrm>
          <a:custGeom>
            <a:avLst/>
            <a:gdLst/>
            <a:ahLst/>
            <a:cxnLst/>
            <a:rect l="l" t="t" r="r" b="b"/>
            <a:pathLst>
              <a:path w="1100454" h="0">
                <a:moveTo>
                  <a:pt x="0" y="0"/>
                </a:moveTo>
                <a:lnTo>
                  <a:pt x="1100327" y="0"/>
                </a:lnTo>
              </a:path>
            </a:pathLst>
          </a:custGeom>
          <a:ln w="14287">
            <a:solidFill>
              <a:srgbClr val="000000"/>
            </a:solidFill>
          </a:ln>
        </p:spPr>
        <p:txBody>
          <a:bodyPr wrap="square" lIns="0" tIns="0" rIns="0" bIns="0" rtlCol="0"/>
          <a:lstStyle/>
          <a:p/>
        </p:txBody>
      </p:sp>
      <p:sp>
        <p:nvSpPr>
          <p:cNvPr id="124" name="object 124"/>
          <p:cNvSpPr/>
          <p:nvPr/>
        </p:nvSpPr>
        <p:spPr>
          <a:xfrm>
            <a:off x="4838700" y="7543038"/>
            <a:ext cx="0" cy="173990"/>
          </a:xfrm>
          <a:custGeom>
            <a:avLst/>
            <a:gdLst/>
            <a:ahLst/>
            <a:cxnLst/>
            <a:rect l="l" t="t" r="r" b="b"/>
            <a:pathLst>
              <a:path w="0" h="173990">
                <a:moveTo>
                  <a:pt x="0" y="0"/>
                </a:moveTo>
                <a:lnTo>
                  <a:pt x="0" y="173735"/>
                </a:lnTo>
              </a:path>
            </a:pathLst>
          </a:custGeom>
          <a:ln w="14287">
            <a:solidFill>
              <a:srgbClr val="000000"/>
            </a:solidFill>
          </a:ln>
        </p:spPr>
        <p:txBody>
          <a:bodyPr wrap="square" lIns="0" tIns="0" rIns="0" bIns="0" rtlCol="0"/>
          <a:lstStyle/>
          <a:p/>
        </p:txBody>
      </p:sp>
      <p:sp>
        <p:nvSpPr>
          <p:cNvPr id="125" name="object 125"/>
          <p:cNvSpPr/>
          <p:nvPr/>
        </p:nvSpPr>
        <p:spPr>
          <a:xfrm>
            <a:off x="5205221" y="7543038"/>
            <a:ext cx="0" cy="173990"/>
          </a:xfrm>
          <a:custGeom>
            <a:avLst/>
            <a:gdLst/>
            <a:ahLst/>
            <a:cxnLst/>
            <a:rect l="l" t="t" r="r" b="b"/>
            <a:pathLst>
              <a:path w="0" h="173990">
                <a:moveTo>
                  <a:pt x="0" y="0"/>
                </a:moveTo>
                <a:lnTo>
                  <a:pt x="0" y="173735"/>
                </a:lnTo>
              </a:path>
            </a:pathLst>
          </a:custGeom>
          <a:ln w="6350">
            <a:solidFill>
              <a:srgbClr val="000000"/>
            </a:solidFill>
          </a:ln>
        </p:spPr>
        <p:txBody>
          <a:bodyPr wrap="square" lIns="0" tIns="0" rIns="0" bIns="0" rtlCol="0"/>
          <a:lstStyle/>
          <a:p/>
        </p:txBody>
      </p:sp>
      <p:sp>
        <p:nvSpPr>
          <p:cNvPr id="126" name="object 126"/>
          <p:cNvSpPr/>
          <p:nvPr/>
        </p:nvSpPr>
        <p:spPr>
          <a:xfrm>
            <a:off x="5571744" y="7543038"/>
            <a:ext cx="0" cy="173990"/>
          </a:xfrm>
          <a:custGeom>
            <a:avLst/>
            <a:gdLst/>
            <a:ahLst/>
            <a:cxnLst/>
            <a:rect l="l" t="t" r="r" b="b"/>
            <a:pathLst>
              <a:path w="0" h="173990">
                <a:moveTo>
                  <a:pt x="0" y="0"/>
                </a:moveTo>
                <a:lnTo>
                  <a:pt x="0" y="173735"/>
                </a:lnTo>
              </a:path>
            </a:pathLst>
          </a:custGeom>
          <a:ln w="6350">
            <a:solidFill>
              <a:srgbClr val="000000"/>
            </a:solidFill>
          </a:ln>
        </p:spPr>
        <p:txBody>
          <a:bodyPr wrap="square" lIns="0" tIns="0" rIns="0" bIns="0" rtlCol="0"/>
          <a:lstStyle/>
          <a:p/>
        </p:txBody>
      </p:sp>
      <p:sp>
        <p:nvSpPr>
          <p:cNvPr id="127" name="object 127"/>
          <p:cNvSpPr/>
          <p:nvPr/>
        </p:nvSpPr>
        <p:spPr>
          <a:xfrm>
            <a:off x="5939028" y="7543038"/>
            <a:ext cx="0" cy="173990"/>
          </a:xfrm>
          <a:custGeom>
            <a:avLst/>
            <a:gdLst/>
            <a:ahLst/>
            <a:cxnLst/>
            <a:rect l="l" t="t" r="r" b="b"/>
            <a:pathLst>
              <a:path w="0" h="173990">
                <a:moveTo>
                  <a:pt x="0" y="0"/>
                </a:moveTo>
                <a:lnTo>
                  <a:pt x="0" y="173735"/>
                </a:lnTo>
              </a:path>
            </a:pathLst>
          </a:custGeom>
          <a:ln w="14287">
            <a:solidFill>
              <a:srgbClr val="000000"/>
            </a:solidFill>
          </a:ln>
        </p:spPr>
        <p:txBody>
          <a:bodyPr wrap="square" lIns="0" tIns="0" rIns="0" bIns="0" rtlCol="0"/>
          <a:lstStyle/>
          <a:p/>
        </p:txBody>
      </p:sp>
      <p:sp>
        <p:nvSpPr>
          <p:cNvPr id="128" name="object 128"/>
          <p:cNvSpPr/>
          <p:nvPr/>
        </p:nvSpPr>
        <p:spPr>
          <a:xfrm>
            <a:off x="1752600" y="7002780"/>
            <a:ext cx="2362200" cy="1575435"/>
          </a:xfrm>
          <a:custGeom>
            <a:avLst/>
            <a:gdLst/>
            <a:ahLst/>
            <a:cxnLst/>
            <a:rect l="l" t="t" r="r" b="b"/>
            <a:pathLst>
              <a:path w="2362200" h="1575434">
                <a:moveTo>
                  <a:pt x="2362200" y="0"/>
                </a:moveTo>
                <a:lnTo>
                  <a:pt x="0" y="0"/>
                </a:lnTo>
                <a:lnTo>
                  <a:pt x="0" y="1575054"/>
                </a:lnTo>
                <a:lnTo>
                  <a:pt x="2362200" y="1575054"/>
                </a:lnTo>
                <a:lnTo>
                  <a:pt x="2362200" y="0"/>
                </a:lnTo>
                <a:close/>
              </a:path>
            </a:pathLst>
          </a:custGeom>
          <a:ln w="4762">
            <a:solidFill>
              <a:srgbClr val="000000"/>
            </a:solidFill>
          </a:ln>
        </p:spPr>
        <p:txBody>
          <a:bodyPr wrap="square" lIns="0" tIns="0" rIns="0" bIns="0" rtlCol="0"/>
          <a:lstStyle/>
          <a:p/>
        </p:txBody>
      </p:sp>
      <p:sp>
        <p:nvSpPr>
          <p:cNvPr id="129" name="object 129"/>
          <p:cNvSpPr txBox="1"/>
          <p:nvPr/>
        </p:nvSpPr>
        <p:spPr>
          <a:xfrm>
            <a:off x="1900427" y="7088376"/>
            <a:ext cx="35560" cy="124460"/>
          </a:xfrm>
          <a:prstGeom prst="rect">
            <a:avLst/>
          </a:prstGeom>
        </p:spPr>
        <p:txBody>
          <a:bodyPr wrap="square" lIns="0" tIns="12065" rIns="0" bIns="0" rtlCol="0" vert="horz">
            <a:spAutoFit/>
          </a:bodyPr>
          <a:lstStyle/>
          <a:p>
            <a:pPr>
              <a:lnSpc>
                <a:spcPct val="100000"/>
              </a:lnSpc>
              <a:spcBef>
                <a:spcPts val="95"/>
              </a:spcBef>
            </a:pPr>
            <a:r>
              <a:rPr dirty="0" sz="650" spc="-5">
                <a:latin typeface="Arial"/>
                <a:cs typeface="Arial"/>
              </a:rPr>
              <a:t>t</a:t>
            </a:r>
            <a:endParaRPr sz="650">
              <a:latin typeface="Arial"/>
              <a:cs typeface="Arial"/>
            </a:endParaRPr>
          </a:p>
        </p:txBody>
      </p:sp>
      <p:sp>
        <p:nvSpPr>
          <p:cNvPr id="130" name="object 130"/>
          <p:cNvSpPr txBox="1"/>
          <p:nvPr/>
        </p:nvSpPr>
        <p:spPr>
          <a:xfrm>
            <a:off x="3343176" y="7036168"/>
            <a:ext cx="141605" cy="142240"/>
          </a:xfrm>
          <a:prstGeom prst="rect">
            <a:avLst/>
          </a:prstGeom>
        </p:spPr>
        <p:txBody>
          <a:bodyPr wrap="square" lIns="0" tIns="0" rIns="0" bIns="0" rtlCol="0" vert="horz">
            <a:spAutoFit/>
          </a:bodyPr>
          <a:lstStyle/>
          <a:p>
            <a:pPr>
              <a:lnSpc>
                <a:spcPts val="1105"/>
              </a:lnSpc>
            </a:pPr>
            <a:r>
              <a:rPr dirty="0" sz="1000" spc="-5">
                <a:latin typeface="Arial"/>
                <a:cs typeface="Arial"/>
              </a:rPr>
              <a:t>en</a:t>
            </a:r>
            <a:endParaRPr sz="1000">
              <a:latin typeface="Arial"/>
              <a:cs typeface="Arial"/>
            </a:endParaRPr>
          </a:p>
        </p:txBody>
      </p:sp>
      <p:sp>
        <p:nvSpPr>
          <p:cNvPr id="131" name="object 131"/>
          <p:cNvSpPr txBox="1"/>
          <p:nvPr/>
        </p:nvSpPr>
        <p:spPr>
          <a:xfrm>
            <a:off x="3484669" y="7036168"/>
            <a:ext cx="416559" cy="142240"/>
          </a:xfrm>
          <a:prstGeom prst="rect">
            <a:avLst/>
          </a:prstGeom>
        </p:spPr>
        <p:txBody>
          <a:bodyPr wrap="square" lIns="0" tIns="0" rIns="0" bIns="0" rtlCol="0" vert="horz">
            <a:spAutoFit/>
          </a:bodyPr>
          <a:lstStyle/>
          <a:p>
            <a:pPr>
              <a:lnSpc>
                <a:spcPts val="1105"/>
              </a:lnSpc>
            </a:pPr>
            <a:r>
              <a:rPr dirty="0" sz="1000" spc="-5">
                <a:latin typeface="Arial"/>
                <a:cs typeface="Arial"/>
              </a:rPr>
              <a:t>ding</a:t>
            </a:r>
            <a:r>
              <a:rPr dirty="0" sz="1000" spc="-95">
                <a:latin typeface="Arial"/>
                <a:cs typeface="Arial"/>
              </a:rPr>
              <a:t> </a:t>
            </a:r>
            <a:r>
              <a:rPr dirty="0" sz="1000" spc="-5">
                <a:latin typeface="Arial"/>
                <a:cs typeface="Arial"/>
              </a:rPr>
              <a:t>on</a:t>
            </a:r>
            <a:endParaRPr sz="1000">
              <a:latin typeface="Arial"/>
              <a:cs typeface="Arial"/>
            </a:endParaRPr>
          </a:p>
        </p:txBody>
      </p:sp>
      <p:sp>
        <p:nvSpPr>
          <p:cNvPr id="132" name="object 132"/>
          <p:cNvSpPr txBox="1"/>
          <p:nvPr/>
        </p:nvSpPr>
        <p:spPr>
          <a:xfrm>
            <a:off x="1801371" y="7163813"/>
            <a:ext cx="965200" cy="178435"/>
          </a:xfrm>
          <a:prstGeom prst="rect">
            <a:avLst/>
          </a:prstGeom>
        </p:spPr>
        <p:txBody>
          <a:bodyPr wrap="square" lIns="0" tIns="12700" rIns="0" bIns="0" rtlCol="0" vert="horz">
            <a:spAutoFit/>
          </a:bodyPr>
          <a:lstStyle/>
          <a:p>
            <a:pPr>
              <a:lnSpc>
                <a:spcPct val="100000"/>
              </a:lnSpc>
              <a:spcBef>
                <a:spcPts val="100"/>
              </a:spcBef>
            </a:pPr>
            <a:r>
              <a:rPr dirty="0" sz="1000">
                <a:latin typeface="Arial"/>
                <a:cs typeface="Arial"/>
              </a:rPr>
              <a:t>the </a:t>
            </a:r>
            <a:r>
              <a:rPr dirty="0" sz="1000" spc="-5">
                <a:latin typeface="Arial"/>
                <a:cs typeface="Arial"/>
              </a:rPr>
              <a:t>current</a:t>
            </a:r>
            <a:r>
              <a:rPr dirty="0" sz="1000" spc="-55">
                <a:latin typeface="Arial"/>
                <a:cs typeface="Arial"/>
              </a:rPr>
              <a:t> </a:t>
            </a:r>
            <a:r>
              <a:rPr dirty="0" sz="1000" spc="-5">
                <a:latin typeface="Arial"/>
                <a:cs typeface="Arial"/>
              </a:rPr>
              <a:t>state.</a:t>
            </a:r>
            <a:endParaRPr sz="1000">
              <a:latin typeface="Arial"/>
              <a:cs typeface="Arial"/>
            </a:endParaRPr>
          </a:p>
        </p:txBody>
      </p:sp>
      <p:sp>
        <p:nvSpPr>
          <p:cNvPr id="133" name="object 133"/>
          <p:cNvSpPr txBox="1"/>
          <p:nvPr/>
        </p:nvSpPr>
        <p:spPr>
          <a:xfrm>
            <a:off x="1801371" y="7392413"/>
            <a:ext cx="1532890" cy="178435"/>
          </a:xfrm>
          <a:prstGeom prst="rect">
            <a:avLst/>
          </a:prstGeom>
        </p:spPr>
        <p:txBody>
          <a:bodyPr wrap="square" lIns="0" tIns="12700" rIns="0" bIns="0" rtlCol="0" vert="horz">
            <a:spAutoFit/>
          </a:bodyPr>
          <a:lstStyle/>
          <a:p>
            <a:pPr>
              <a:lnSpc>
                <a:spcPct val="100000"/>
              </a:lnSpc>
              <a:spcBef>
                <a:spcPts val="100"/>
              </a:spcBef>
            </a:pPr>
            <a:r>
              <a:rPr dirty="0" sz="1000" spc="-5">
                <a:latin typeface="Arial"/>
                <a:cs typeface="Arial"/>
              </a:rPr>
              <a:t>Assume that </a:t>
            </a:r>
            <a:r>
              <a:rPr dirty="0" sz="1000">
                <a:latin typeface="Arial"/>
                <a:cs typeface="Arial"/>
              </a:rPr>
              <a:t>O </a:t>
            </a:r>
            <a:r>
              <a:rPr dirty="0" sz="1000" spc="-5">
                <a:latin typeface="Arial"/>
                <a:cs typeface="Arial"/>
              </a:rPr>
              <a:t>is</a:t>
            </a:r>
            <a:r>
              <a:rPr dirty="0" sz="1000" spc="15">
                <a:latin typeface="Arial"/>
                <a:cs typeface="Arial"/>
              </a:rPr>
              <a:t> </a:t>
            </a:r>
            <a:r>
              <a:rPr dirty="0" sz="1000" spc="-5">
                <a:latin typeface="Arial"/>
                <a:cs typeface="Arial"/>
              </a:rPr>
              <a:t>condition</a:t>
            </a:r>
            <a:endParaRPr sz="1000">
              <a:latin typeface="Arial"/>
              <a:cs typeface="Arial"/>
            </a:endParaRPr>
          </a:p>
        </p:txBody>
      </p:sp>
      <p:sp>
        <p:nvSpPr>
          <p:cNvPr id="134" name="object 134"/>
          <p:cNvSpPr txBox="1"/>
          <p:nvPr/>
        </p:nvSpPr>
        <p:spPr>
          <a:xfrm>
            <a:off x="3320973" y="7417168"/>
            <a:ext cx="191135" cy="142240"/>
          </a:xfrm>
          <a:prstGeom prst="rect">
            <a:avLst/>
          </a:prstGeom>
        </p:spPr>
        <p:txBody>
          <a:bodyPr wrap="square" lIns="0" tIns="0" rIns="0" bIns="0" rtlCol="0" vert="horz">
            <a:spAutoFit/>
          </a:bodyPr>
          <a:lstStyle/>
          <a:p>
            <a:pPr>
              <a:lnSpc>
                <a:spcPts val="1105"/>
              </a:lnSpc>
            </a:pPr>
            <a:r>
              <a:rPr dirty="0" sz="1000" spc="-5">
                <a:latin typeface="Arial"/>
                <a:cs typeface="Arial"/>
              </a:rPr>
              <a:t>ally</a:t>
            </a:r>
            <a:endParaRPr sz="1000">
              <a:latin typeface="Arial"/>
              <a:cs typeface="Arial"/>
            </a:endParaRPr>
          </a:p>
        </p:txBody>
      </p:sp>
      <p:sp>
        <p:nvSpPr>
          <p:cNvPr id="135" name="object 135"/>
          <p:cNvSpPr txBox="1"/>
          <p:nvPr/>
        </p:nvSpPr>
        <p:spPr>
          <a:xfrm>
            <a:off x="2640329" y="7469376"/>
            <a:ext cx="1307465" cy="254000"/>
          </a:xfrm>
          <a:prstGeom prst="rect">
            <a:avLst/>
          </a:prstGeom>
        </p:spPr>
        <p:txBody>
          <a:bodyPr wrap="square" lIns="0" tIns="12065" rIns="0" bIns="0" rtlCol="0" vert="horz">
            <a:spAutoFit/>
          </a:bodyPr>
          <a:lstStyle/>
          <a:p>
            <a:pPr>
              <a:lnSpc>
                <a:spcPts val="690"/>
              </a:lnSpc>
              <a:spcBef>
                <a:spcPts val="95"/>
              </a:spcBef>
            </a:pPr>
            <a:r>
              <a:rPr dirty="0" sz="650" spc="-5">
                <a:latin typeface="Arial"/>
                <a:cs typeface="Arial"/>
              </a:rPr>
              <a:t>t</a:t>
            </a:r>
            <a:endParaRPr sz="650">
              <a:latin typeface="Arial"/>
              <a:cs typeface="Arial"/>
            </a:endParaRPr>
          </a:p>
          <a:p>
            <a:pPr marL="35560">
              <a:lnSpc>
                <a:spcPts val="1110"/>
              </a:lnSpc>
            </a:pPr>
            <a:r>
              <a:rPr dirty="0" sz="1000" spc="-5">
                <a:latin typeface="Arial"/>
                <a:cs typeface="Arial"/>
              </a:rPr>
              <a:t>{q </a:t>
            </a:r>
            <a:r>
              <a:rPr dirty="0" sz="1000">
                <a:latin typeface="Arial"/>
                <a:cs typeface="Arial"/>
              </a:rPr>
              <a:t>, q , … q , q O</a:t>
            </a:r>
            <a:r>
              <a:rPr dirty="0" sz="1000" spc="195">
                <a:latin typeface="Arial"/>
                <a:cs typeface="Arial"/>
              </a:rPr>
              <a:t> </a:t>
            </a:r>
            <a:r>
              <a:rPr dirty="0" sz="1000">
                <a:latin typeface="Arial"/>
                <a:cs typeface="Arial"/>
              </a:rPr>
              <a:t>,</a:t>
            </a:r>
            <a:endParaRPr sz="1000">
              <a:latin typeface="Arial"/>
              <a:cs typeface="Arial"/>
            </a:endParaRPr>
          </a:p>
        </p:txBody>
      </p:sp>
      <p:sp>
        <p:nvSpPr>
          <p:cNvPr id="136" name="object 136"/>
          <p:cNvSpPr txBox="1"/>
          <p:nvPr/>
        </p:nvSpPr>
        <p:spPr>
          <a:xfrm>
            <a:off x="1900427" y="7774176"/>
            <a:ext cx="699770" cy="124460"/>
          </a:xfrm>
          <a:prstGeom prst="rect">
            <a:avLst/>
          </a:prstGeom>
        </p:spPr>
        <p:txBody>
          <a:bodyPr wrap="square" lIns="0" tIns="12065" rIns="0" bIns="0" rtlCol="0" vert="horz">
            <a:spAutoFit/>
          </a:bodyPr>
          <a:lstStyle/>
          <a:p>
            <a:pPr>
              <a:lnSpc>
                <a:spcPct val="100000"/>
              </a:lnSpc>
              <a:spcBef>
                <a:spcPts val="95"/>
              </a:spcBef>
              <a:tabLst>
                <a:tab pos="427355" algn="l"/>
                <a:tab pos="640715" algn="l"/>
              </a:tabLst>
            </a:pPr>
            <a:r>
              <a:rPr dirty="0" sz="650" spc="-5">
                <a:latin typeface="Arial"/>
                <a:cs typeface="Arial"/>
              </a:rPr>
              <a:t>t-2</a:t>
            </a:r>
            <a:r>
              <a:rPr dirty="0" sz="650" spc="-5">
                <a:latin typeface="Arial"/>
                <a:cs typeface="Arial"/>
              </a:rPr>
              <a:t>	</a:t>
            </a:r>
            <a:r>
              <a:rPr dirty="0" sz="650" spc="-5">
                <a:latin typeface="Arial"/>
                <a:cs typeface="Arial"/>
              </a:rPr>
              <a:t>1</a:t>
            </a:r>
            <a:r>
              <a:rPr dirty="0" sz="650" spc="-5">
                <a:latin typeface="Arial"/>
                <a:cs typeface="Arial"/>
              </a:rPr>
              <a:t>	</a:t>
            </a:r>
            <a:r>
              <a:rPr dirty="0" sz="650" spc="-5">
                <a:latin typeface="Arial"/>
                <a:cs typeface="Arial"/>
              </a:rPr>
              <a:t>0</a:t>
            </a:r>
            <a:endParaRPr sz="650">
              <a:latin typeface="Arial"/>
              <a:cs typeface="Arial"/>
            </a:endParaRPr>
          </a:p>
        </p:txBody>
      </p:sp>
      <p:sp>
        <p:nvSpPr>
          <p:cNvPr id="137" name="object 137"/>
          <p:cNvSpPr txBox="1"/>
          <p:nvPr/>
        </p:nvSpPr>
        <p:spPr>
          <a:xfrm>
            <a:off x="3109722" y="7774176"/>
            <a:ext cx="35560" cy="124460"/>
          </a:xfrm>
          <a:prstGeom prst="rect">
            <a:avLst/>
          </a:prstGeom>
        </p:spPr>
        <p:txBody>
          <a:bodyPr wrap="square" lIns="0" tIns="12065" rIns="0" bIns="0" rtlCol="0" vert="horz">
            <a:spAutoFit/>
          </a:bodyPr>
          <a:lstStyle/>
          <a:p>
            <a:pPr>
              <a:lnSpc>
                <a:spcPct val="100000"/>
              </a:lnSpc>
              <a:spcBef>
                <a:spcPts val="95"/>
              </a:spcBef>
            </a:pPr>
            <a:r>
              <a:rPr dirty="0" sz="650" spc="-5">
                <a:latin typeface="Arial"/>
                <a:cs typeface="Arial"/>
              </a:rPr>
              <a:t>t</a:t>
            </a:r>
            <a:endParaRPr sz="650">
              <a:latin typeface="Arial"/>
              <a:cs typeface="Arial"/>
            </a:endParaRPr>
          </a:p>
        </p:txBody>
      </p:sp>
      <p:sp>
        <p:nvSpPr>
          <p:cNvPr id="138" name="object 138"/>
          <p:cNvSpPr txBox="1"/>
          <p:nvPr/>
        </p:nvSpPr>
        <p:spPr>
          <a:xfrm>
            <a:off x="1801371" y="7697213"/>
            <a:ext cx="1379855" cy="178435"/>
          </a:xfrm>
          <a:prstGeom prst="rect">
            <a:avLst/>
          </a:prstGeom>
        </p:spPr>
        <p:txBody>
          <a:bodyPr wrap="square" lIns="0" tIns="12700" rIns="0" bIns="0" rtlCol="0" vert="horz">
            <a:spAutoFit/>
          </a:bodyPr>
          <a:lstStyle/>
          <a:p>
            <a:pPr>
              <a:lnSpc>
                <a:spcPct val="100000"/>
              </a:lnSpc>
              <a:spcBef>
                <a:spcPts val="100"/>
              </a:spcBef>
            </a:pPr>
            <a:r>
              <a:rPr dirty="0" sz="1000">
                <a:latin typeface="Arial"/>
                <a:cs typeface="Arial"/>
              </a:rPr>
              <a:t>O , … O , O } </a:t>
            </a:r>
            <a:r>
              <a:rPr dirty="0" sz="1000" spc="-5">
                <a:latin typeface="Arial"/>
                <a:cs typeface="Arial"/>
              </a:rPr>
              <a:t>given </a:t>
            </a:r>
            <a:r>
              <a:rPr dirty="0" sz="1000">
                <a:latin typeface="Arial"/>
                <a:cs typeface="Arial"/>
              </a:rPr>
              <a:t>q</a:t>
            </a:r>
            <a:r>
              <a:rPr dirty="0" sz="1000" spc="-135">
                <a:latin typeface="Arial"/>
                <a:cs typeface="Arial"/>
              </a:rPr>
              <a:t> </a:t>
            </a:r>
            <a:r>
              <a:rPr dirty="0" sz="1000">
                <a:latin typeface="Arial"/>
                <a:cs typeface="Arial"/>
              </a:rPr>
              <a:t>.</a:t>
            </a:r>
            <a:endParaRPr sz="1000">
              <a:latin typeface="Arial"/>
              <a:cs typeface="Arial"/>
            </a:endParaRPr>
          </a:p>
        </p:txBody>
      </p:sp>
      <p:sp>
        <p:nvSpPr>
          <p:cNvPr id="139" name="object 139"/>
          <p:cNvSpPr txBox="1"/>
          <p:nvPr/>
        </p:nvSpPr>
        <p:spPr>
          <a:xfrm>
            <a:off x="1801365" y="7925813"/>
            <a:ext cx="851535" cy="178435"/>
          </a:xfrm>
          <a:prstGeom prst="rect">
            <a:avLst/>
          </a:prstGeom>
        </p:spPr>
        <p:txBody>
          <a:bodyPr wrap="square" lIns="0" tIns="12700" rIns="0" bIns="0" rtlCol="0" vert="horz">
            <a:spAutoFit/>
          </a:bodyPr>
          <a:lstStyle/>
          <a:p>
            <a:pPr>
              <a:lnSpc>
                <a:spcPct val="100000"/>
              </a:lnSpc>
              <a:spcBef>
                <a:spcPts val="100"/>
              </a:spcBef>
            </a:pPr>
            <a:r>
              <a:rPr dirty="0" sz="1000" spc="-5">
                <a:latin typeface="Arial"/>
                <a:cs typeface="Arial"/>
              </a:rPr>
              <a:t>In other</a:t>
            </a:r>
            <a:r>
              <a:rPr dirty="0" sz="1000" spc="-60">
                <a:latin typeface="Arial"/>
                <a:cs typeface="Arial"/>
              </a:rPr>
              <a:t> </a:t>
            </a:r>
            <a:r>
              <a:rPr dirty="0" sz="1000" spc="-5">
                <a:latin typeface="Arial"/>
                <a:cs typeface="Arial"/>
              </a:rPr>
              <a:t>words:</a:t>
            </a:r>
            <a:endParaRPr sz="1000">
              <a:latin typeface="Arial"/>
              <a:cs typeface="Arial"/>
            </a:endParaRPr>
          </a:p>
        </p:txBody>
      </p:sp>
      <p:sp>
        <p:nvSpPr>
          <p:cNvPr id="140" name="object 140"/>
          <p:cNvSpPr txBox="1"/>
          <p:nvPr/>
        </p:nvSpPr>
        <p:spPr>
          <a:xfrm>
            <a:off x="2027682" y="8231378"/>
            <a:ext cx="35560" cy="124460"/>
          </a:xfrm>
          <a:prstGeom prst="rect">
            <a:avLst/>
          </a:prstGeom>
        </p:spPr>
        <p:txBody>
          <a:bodyPr wrap="square" lIns="0" tIns="12065" rIns="0" bIns="0" rtlCol="0" vert="horz">
            <a:spAutoFit/>
          </a:bodyPr>
          <a:lstStyle/>
          <a:p>
            <a:pPr>
              <a:lnSpc>
                <a:spcPct val="100000"/>
              </a:lnSpc>
              <a:spcBef>
                <a:spcPts val="95"/>
              </a:spcBef>
            </a:pPr>
            <a:r>
              <a:rPr dirty="0" sz="650" spc="-5">
                <a:latin typeface="Arial"/>
                <a:cs typeface="Arial"/>
              </a:rPr>
              <a:t>t</a:t>
            </a:r>
            <a:endParaRPr sz="650">
              <a:latin typeface="Arial"/>
              <a:cs typeface="Arial"/>
            </a:endParaRPr>
          </a:p>
        </p:txBody>
      </p:sp>
      <p:sp>
        <p:nvSpPr>
          <p:cNvPr id="141" name="object 141"/>
          <p:cNvSpPr txBox="1"/>
          <p:nvPr/>
        </p:nvSpPr>
        <p:spPr>
          <a:xfrm>
            <a:off x="2612135" y="8231378"/>
            <a:ext cx="31115" cy="124460"/>
          </a:xfrm>
          <a:prstGeom prst="rect">
            <a:avLst/>
          </a:prstGeom>
        </p:spPr>
        <p:txBody>
          <a:bodyPr wrap="square" lIns="0" tIns="12065" rIns="0" bIns="0" rtlCol="0" vert="horz">
            <a:spAutoFit/>
          </a:bodyPr>
          <a:lstStyle/>
          <a:p>
            <a:pPr>
              <a:lnSpc>
                <a:spcPct val="100000"/>
              </a:lnSpc>
              <a:spcBef>
                <a:spcPts val="95"/>
              </a:spcBef>
            </a:pPr>
            <a:r>
              <a:rPr dirty="0" sz="650" spc="-5">
                <a:latin typeface="Arial"/>
                <a:cs typeface="Arial"/>
              </a:rPr>
              <a:t>i</a:t>
            </a:r>
            <a:endParaRPr sz="650">
              <a:latin typeface="Arial"/>
              <a:cs typeface="Arial"/>
            </a:endParaRPr>
          </a:p>
        </p:txBody>
      </p:sp>
      <p:sp>
        <p:nvSpPr>
          <p:cNvPr id="142" name="object 142"/>
          <p:cNvSpPr/>
          <p:nvPr/>
        </p:nvSpPr>
        <p:spPr>
          <a:xfrm>
            <a:off x="3733800" y="7963661"/>
            <a:ext cx="2362200" cy="607060"/>
          </a:xfrm>
          <a:custGeom>
            <a:avLst/>
            <a:gdLst/>
            <a:ahLst/>
            <a:cxnLst/>
            <a:rect l="l" t="t" r="r" b="b"/>
            <a:pathLst>
              <a:path w="2362200" h="607059">
                <a:moveTo>
                  <a:pt x="2362200" y="144018"/>
                </a:moveTo>
                <a:lnTo>
                  <a:pt x="0" y="144018"/>
                </a:lnTo>
                <a:lnTo>
                  <a:pt x="0" y="606552"/>
                </a:lnTo>
                <a:lnTo>
                  <a:pt x="2362200" y="606552"/>
                </a:lnTo>
                <a:lnTo>
                  <a:pt x="2362200" y="144018"/>
                </a:lnTo>
                <a:close/>
              </a:path>
              <a:path w="2362200" h="607059">
                <a:moveTo>
                  <a:pt x="166877" y="0"/>
                </a:moveTo>
                <a:lnTo>
                  <a:pt x="393953" y="144018"/>
                </a:lnTo>
                <a:lnTo>
                  <a:pt x="984503" y="144018"/>
                </a:lnTo>
                <a:lnTo>
                  <a:pt x="166877" y="0"/>
                </a:lnTo>
                <a:close/>
              </a:path>
            </a:pathLst>
          </a:custGeom>
          <a:solidFill>
            <a:srgbClr val="CCFFFF"/>
          </a:solidFill>
        </p:spPr>
        <p:txBody>
          <a:bodyPr wrap="square" lIns="0" tIns="0" rIns="0" bIns="0" rtlCol="0"/>
          <a:lstStyle/>
          <a:p/>
        </p:txBody>
      </p:sp>
      <p:sp>
        <p:nvSpPr>
          <p:cNvPr id="143" name="object 143"/>
          <p:cNvSpPr/>
          <p:nvPr/>
        </p:nvSpPr>
        <p:spPr>
          <a:xfrm>
            <a:off x="3733800" y="7963661"/>
            <a:ext cx="2362200" cy="607060"/>
          </a:xfrm>
          <a:custGeom>
            <a:avLst/>
            <a:gdLst/>
            <a:ahLst/>
            <a:cxnLst/>
            <a:rect l="l" t="t" r="r" b="b"/>
            <a:pathLst>
              <a:path w="2362200" h="607059">
                <a:moveTo>
                  <a:pt x="0" y="144018"/>
                </a:moveTo>
                <a:lnTo>
                  <a:pt x="0" y="606552"/>
                </a:lnTo>
                <a:lnTo>
                  <a:pt x="2362200" y="606552"/>
                </a:lnTo>
                <a:lnTo>
                  <a:pt x="2362200" y="144018"/>
                </a:lnTo>
                <a:lnTo>
                  <a:pt x="984503" y="144018"/>
                </a:lnTo>
                <a:lnTo>
                  <a:pt x="166877" y="0"/>
                </a:lnTo>
                <a:lnTo>
                  <a:pt x="393953" y="144018"/>
                </a:lnTo>
                <a:lnTo>
                  <a:pt x="0" y="144018"/>
                </a:lnTo>
                <a:close/>
              </a:path>
            </a:pathLst>
          </a:custGeom>
          <a:ln w="4762">
            <a:solidFill>
              <a:srgbClr val="000000"/>
            </a:solidFill>
          </a:ln>
        </p:spPr>
        <p:txBody>
          <a:bodyPr wrap="square" lIns="0" tIns="0" rIns="0" bIns="0" rtlCol="0"/>
          <a:lstStyle/>
          <a:p/>
        </p:txBody>
      </p:sp>
      <p:sp>
        <p:nvSpPr>
          <p:cNvPr id="144" name="object 144"/>
          <p:cNvSpPr txBox="1"/>
          <p:nvPr/>
        </p:nvSpPr>
        <p:spPr>
          <a:xfrm>
            <a:off x="3757167" y="7771130"/>
            <a:ext cx="2334895" cy="509270"/>
          </a:xfrm>
          <a:prstGeom prst="rect">
            <a:avLst/>
          </a:prstGeom>
        </p:spPr>
        <p:txBody>
          <a:bodyPr wrap="square" lIns="0" tIns="12700" rIns="0" bIns="0" rtlCol="0" vert="horz">
            <a:spAutoFit/>
          </a:bodyPr>
          <a:lstStyle/>
          <a:p>
            <a:pPr marL="1127125" marR="30480">
              <a:lnSpc>
                <a:spcPct val="100000"/>
              </a:lnSpc>
              <a:spcBef>
                <a:spcPts val="100"/>
              </a:spcBef>
            </a:pPr>
            <a:r>
              <a:rPr dirty="0" sz="1000" spc="-5">
                <a:solidFill>
                  <a:srgbClr val="FF0000"/>
                </a:solidFill>
                <a:latin typeface="Arial"/>
                <a:cs typeface="Arial"/>
              </a:rPr>
              <a:t>What the robot</a:t>
            </a:r>
            <a:r>
              <a:rPr dirty="0" sz="1000" spc="-65">
                <a:solidFill>
                  <a:srgbClr val="FF0000"/>
                </a:solidFill>
                <a:latin typeface="Arial"/>
                <a:cs typeface="Arial"/>
              </a:rPr>
              <a:t> </a:t>
            </a:r>
            <a:r>
              <a:rPr dirty="0" sz="1000" spc="-5">
                <a:solidFill>
                  <a:srgbClr val="FF0000"/>
                </a:solidFill>
                <a:latin typeface="Arial"/>
                <a:cs typeface="Arial"/>
              </a:rPr>
              <a:t>sees:  Observation</a:t>
            </a:r>
            <a:r>
              <a:rPr dirty="0" sz="1000" spc="-15">
                <a:solidFill>
                  <a:srgbClr val="FF0000"/>
                </a:solidFill>
                <a:latin typeface="Arial"/>
                <a:cs typeface="Arial"/>
              </a:rPr>
              <a:t> </a:t>
            </a:r>
            <a:r>
              <a:rPr dirty="0" sz="1000" i="1">
                <a:solidFill>
                  <a:srgbClr val="FF0000"/>
                </a:solidFill>
                <a:latin typeface="Arial"/>
                <a:cs typeface="Arial"/>
              </a:rPr>
              <a:t>O</a:t>
            </a:r>
            <a:r>
              <a:rPr dirty="0" baseline="-21367" sz="975" i="1">
                <a:solidFill>
                  <a:srgbClr val="FF0000"/>
                </a:solidFill>
                <a:latin typeface="Arial"/>
                <a:cs typeface="Arial"/>
              </a:rPr>
              <a:t>t</a:t>
            </a:r>
            <a:endParaRPr baseline="-21367" sz="975">
              <a:latin typeface="Arial"/>
              <a:cs typeface="Arial"/>
            </a:endParaRPr>
          </a:p>
          <a:p>
            <a:pPr marL="25400">
              <a:lnSpc>
                <a:spcPct val="100000"/>
              </a:lnSpc>
              <a:spcBef>
                <a:spcPts val="330"/>
              </a:spcBef>
            </a:pPr>
            <a:r>
              <a:rPr dirty="0" sz="900" spc="-5">
                <a:latin typeface="Arial"/>
                <a:cs typeface="Arial"/>
              </a:rPr>
              <a:t>Question: what’d be the best Bayes</a:t>
            </a:r>
            <a:r>
              <a:rPr dirty="0" sz="900" spc="15">
                <a:latin typeface="Arial"/>
                <a:cs typeface="Arial"/>
              </a:rPr>
              <a:t> </a:t>
            </a:r>
            <a:r>
              <a:rPr dirty="0" sz="900" spc="-5">
                <a:latin typeface="Arial"/>
                <a:cs typeface="Arial"/>
              </a:rPr>
              <a:t>Net</a:t>
            </a:r>
            <a:endParaRPr sz="900">
              <a:latin typeface="Arial"/>
              <a:cs typeface="Arial"/>
            </a:endParaRPr>
          </a:p>
        </p:txBody>
      </p:sp>
      <p:sp>
        <p:nvSpPr>
          <p:cNvPr id="145" name="object 145"/>
          <p:cNvSpPr txBox="1"/>
          <p:nvPr/>
        </p:nvSpPr>
        <p:spPr>
          <a:xfrm>
            <a:off x="3782567" y="8255000"/>
            <a:ext cx="2163445" cy="162560"/>
          </a:xfrm>
          <a:prstGeom prst="rect">
            <a:avLst/>
          </a:prstGeom>
        </p:spPr>
        <p:txBody>
          <a:bodyPr wrap="square" lIns="0" tIns="12700" rIns="0" bIns="0" rtlCol="0" vert="horz">
            <a:spAutoFit/>
          </a:bodyPr>
          <a:lstStyle/>
          <a:p>
            <a:pPr>
              <a:lnSpc>
                <a:spcPct val="100000"/>
              </a:lnSpc>
              <a:spcBef>
                <a:spcPts val="100"/>
              </a:spcBef>
            </a:pPr>
            <a:r>
              <a:rPr dirty="0" sz="900" spc="-5">
                <a:latin typeface="Arial"/>
                <a:cs typeface="Arial"/>
              </a:rPr>
              <a:t>structure to represent the Joint</a:t>
            </a:r>
            <a:r>
              <a:rPr dirty="0" sz="900" spc="-45">
                <a:latin typeface="Arial"/>
                <a:cs typeface="Arial"/>
              </a:rPr>
              <a:t> </a:t>
            </a:r>
            <a:r>
              <a:rPr dirty="0" sz="900" spc="-5">
                <a:latin typeface="Arial"/>
                <a:cs typeface="Arial"/>
              </a:rPr>
              <a:t>Distribution</a:t>
            </a:r>
            <a:endParaRPr sz="900">
              <a:latin typeface="Arial"/>
              <a:cs typeface="Arial"/>
            </a:endParaRPr>
          </a:p>
        </p:txBody>
      </p:sp>
      <p:sp>
        <p:nvSpPr>
          <p:cNvPr id="146" name="object 146"/>
          <p:cNvSpPr/>
          <p:nvPr/>
        </p:nvSpPr>
        <p:spPr>
          <a:xfrm>
            <a:off x="1655064" y="5464302"/>
            <a:ext cx="2411730" cy="3180080"/>
          </a:xfrm>
          <a:custGeom>
            <a:avLst/>
            <a:gdLst/>
            <a:ahLst/>
            <a:cxnLst/>
            <a:rect l="l" t="t" r="r" b="b"/>
            <a:pathLst>
              <a:path w="2411729" h="3180079">
                <a:moveTo>
                  <a:pt x="1798320" y="0"/>
                </a:moveTo>
                <a:lnTo>
                  <a:pt x="0" y="0"/>
                </a:lnTo>
                <a:lnTo>
                  <a:pt x="0" y="3179826"/>
                </a:lnTo>
                <a:lnTo>
                  <a:pt x="1798320" y="3179826"/>
                </a:lnTo>
                <a:lnTo>
                  <a:pt x="1798320" y="2650236"/>
                </a:lnTo>
                <a:lnTo>
                  <a:pt x="2328452" y="2650236"/>
                </a:lnTo>
                <a:lnTo>
                  <a:pt x="1798320" y="1854708"/>
                </a:lnTo>
                <a:lnTo>
                  <a:pt x="1798320" y="0"/>
                </a:lnTo>
                <a:close/>
              </a:path>
              <a:path w="2411729" h="3180079">
                <a:moveTo>
                  <a:pt x="2328452" y="2650236"/>
                </a:moveTo>
                <a:lnTo>
                  <a:pt x="1798320" y="2650236"/>
                </a:lnTo>
                <a:lnTo>
                  <a:pt x="2411730" y="2775204"/>
                </a:lnTo>
                <a:lnTo>
                  <a:pt x="2328452" y="2650236"/>
                </a:lnTo>
                <a:close/>
              </a:path>
            </a:pathLst>
          </a:custGeom>
          <a:solidFill>
            <a:srgbClr val="EAEAEA"/>
          </a:solidFill>
        </p:spPr>
        <p:txBody>
          <a:bodyPr wrap="square" lIns="0" tIns="0" rIns="0" bIns="0" rtlCol="0"/>
          <a:lstStyle/>
          <a:p/>
        </p:txBody>
      </p:sp>
      <p:sp>
        <p:nvSpPr>
          <p:cNvPr id="147" name="object 147"/>
          <p:cNvSpPr/>
          <p:nvPr/>
        </p:nvSpPr>
        <p:spPr>
          <a:xfrm>
            <a:off x="1655064" y="5464302"/>
            <a:ext cx="2411730" cy="3180080"/>
          </a:xfrm>
          <a:custGeom>
            <a:avLst/>
            <a:gdLst/>
            <a:ahLst/>
            <a:cxnLst/>
            <a:rect l="l" t="t" r="r" b="b"/>
            <a:pathLst>
              <a:path w="2411729" h="3180079">
                <a:moveTo>
                  <a:pt x="0" y="0"/>
                </a:moveTo>
                <a:lnTo>
                  <a:pt x="0" y="3179826"/>
                </a:lnTo>
                <a:lnTo>
                  <a:pt x="1798320" y="3179826"/>
                </a:lnTo>
                <a:lnTo>
                  <a:pt x="1798320" y="2650236"/>
                </a:lnTo>
                <a:lnTo>
                  <a:pt x="2411730" y="2775204"/>
                </a:lnTo>
                <a:lnTo>
                  <a:pt x="1798320" y="1854708"/>
                </a:lnTo>
                <a:lnTo>
                  <a:pt x="1798320" y="0"/>
                </a:lnTo>
                <a:lnTo>
                  <a:pt x="1049274" y="0"/>
                </a:lnTo>
                <a:lnTo>
                  <a:pt x="0" y="0"/>
                </a:lnTo>
                <a:close/>
              </a:path>
            </a:pathLst>
          </a:custGeom>
          <a:ln w="9525">
            <a:solidFill>
              <a:srgbClr val="000000"/>
            </a:solidFill>
          </a:ln>
        </p:spPr>
        <p:txBody>
          <a:bodyPr wrap="square" lIns="0" tIns="0" rIns="0" bIns="0" rtlCol="0"/>
          <a:lstStyle/>
          <a:p/>
        </p:txBody>
      </p:sp>
      <p:sp>
        <p:nvSpPr>
          <p:cNvPr id="148" name="object 148"/>
          <p:cNvSpPr txBox="1"/>
          <p:nvPr/>
        </p:nvSpPr>
        <p:spPr>
          <a:xfrm>
            <a:off x="1706117" y="5475986"/>
            <a:ext cx="472440" cy="178435"/>
          </a:xfrm>
          <a:prstGeom prst="rect">
            <a:avLst/>
          </a:prstGeom>
        </p:spPr>
        <p:txBody>
          <a:bodyPr wrap="square" lIns="0" tIns="12700" rIns="0" bIns="0" rtlCol="0" vert="horz">
            <a:spAutoFit/>
          </a:bodyPr>
          <a:lstStyle/>
          <a:p>
            <a:pPr>
              <a:lnSpc>
                <a:spcPct val="100000"/>
              </a:lnSpc>
              <a:spcBef>
                <a:spcPts val="100"/>
              </a:spcBef>
            </a:pPr>
            <a:r>
              <a:rPr dirty="0" sz="1000" spc="-5">
                <a:latin typeface="Arial"/>
                <a:cs typeface="Arial"/>
              </a:rPr>
              <a:t>Answer:</a:t>
            </a:r>
            <a:endParaRPr sz="1000">
              <a:latin typeface="Arial"/>
              <a:cs typeface="Arial"/>
            </a:endParaRPr>
          </a:p>
        </p:txBody>
      </p:sp>
      <p:sp>
        <p:nvSpPr>
          <p:cNvPr id="149" name="object 149"/>
          <p:cNvSpPr/>
          <p:nvPr/>
        </p:nvSpPr>
        <p:spPr>
          <a:xfrm>
            <a:off x="2030729" y="5590794"/>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387" y="413570"/>
                </a:lnTo>
                <a:lnTo>
                  <a:pt x="301412" y="397817"/>
                </a:lnTo>
                <a:lnTo>
                  <a:pt x="340331" y="373093"/>
                </a:lnTo>
                <a:lnTo>
                  <a:pt x="372853" y="340651"/>
                </a:lnTo>
                <a:lnTo>
                  <a:pt x="397684" y="301745"/>
                </a:lnTo>
                <a:lnTo>
                  <a:pt x="413530" y="257627"/>
                </a:lnTo>
                <a:lnTo>
                  <a:pt x="419100" y="209550"/>
                </a:lnTo>
                <a:lnTo>
                  <a:pt x="413530" y="161472"/>
                </a:lnTo>
                <a:lnTo>
                  <a:pt x="397684" y="117354"/>
                </a:lnTo>
                <a:lnTo>
                  <a:pt x="372853" y="78448"/>
                </a:lnTo>
                <a:lnTo>
                  <a:pt x="340331" y="46006"/>
                </a:lnTo>
                <a:lnTo>
                  <a:pt x="301412" y="21282"/>
                </a:lnTo>
                <a:lnTo>
                  <a:pt x="257387" y="5529"/>
                </a:lnTo>
                <a:lnTo>
                  <a:pt x="209550" y="0"/>
                </a:lnTo>
                <a:close/>
              </a:path>
            </a:pathLst>
          </a:custGeom>
          <a:solidFill>
            <a:srgbClr val="A1FDCB"/>
          </a:solidFill>
        </p:spPr>
        <p:txBody>
          <a:bodyPr wrap="square" lIns="0" tIns="0" rIns="0" bIns="0" rtlCol="0"/>
          <a:lstStyle/>
          <a:p/>
        </p:txBody>
      </p:sp>
      <p:sp>
        <p:nvSpPr>
          <p:cNvPr id="150" name="object 150"/>
          <p:cNvSpPr/>
          <p:nvPr/>
        </p:nvSpPr>
        <p:spPr>
          <a:xfrm>
            <a:off x="2030729" y="5590794"/>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387" y="413570"/>
                </a:lnTo>
                <a:lnTo>
                  <a:pt x="301412" y="397817"/>
                </a:lnTo>
                <a:lnTo>
                  <a:pt x="340331" y="373093"/>
                </a:lnTo>
                <a:lnTo>
                  <a:pt x="372853" y="340651"/>
                </a:lnTo>
                <a:lnTo>
                  <a:pt x="397684" y="301745"/>
                </a:lnTo>
                <a:lnTo>
                  <a:pt x="413530" y="257627"/>
                </a:lnTo>
                <a:lnTo>
                  <a:pt x="419100" y="209550"/>
                </a:lnTo>
                <a:lnTo>
                  <a:pt x="413530" y="161472"/>
                </a:lnTo>
                <a:lnTo>
                  <a:pt x="397684" y="117354"/>
                </a:lnTo>
                <a:lnTo>
                  <a:pt x="372853" y="78448"/>
                </a:lnTo>
                <a:lnTo>
                  <a:pt x="340331" y="46006"/>
                </a:lnTo>
                <a:lnTo>
                  <a:pt x="301412" y="21282"/>
                </a:lnTo>
                <a:lnTo>
                  <a:pt x="257387" y="5529"/>
                </a:lnTo>
                <a:lnTo>
                  <a:pt x="209550" y="0"/>
                </a:lnTo>
                <a:close/>
              </a:path>
            </a:pathLst>
          </a:custGeom>
          <a:ln w="9525">
            <a:solidFill>
              <a:srgbClr val="000000"/>
            </a:solidFill>
          </a:ln>
        </p:spPr>
        <p:txBody>
          <a:bodyPr wrap="square" lIns="0" tIns="0" rIns="0" bIns="0" rtlCol="0"/>
          <a:lstStyle/>
          <a:p/>
        </p:txBody>
      </p:sp>
      <p:sp>
        <p:nvSpPr>
          <p:cNvPr id="151" name="object 151"/>
          <p:cNvSpPr txBox="1"/>
          <p:nvPr/>
        </p:nvSpPr>
        <p:spPr>
          <a:xfrm>
            <a:off x="2152650" y="5633720"/>
            <a:ext cx="126364" cy="269875"/>
          </a:xfrm>
          <a:prstGeom prst="rect">
            <a:avLst/>
          </a:prstGeom>
        </p:spPr>
        <p:txBody>
          <a:bodyPr wrap="square" lIns="0" tIns="12700" rIns="0" bIns="0" rtlCol="0" vert="horz">
            <a:spAutoFit/>
          </a:bodyPr>
          <a:lstStyle/>
          <a:p>
            <a:pPr>
              <a:lnSpc>
                <a:spcPct val="100000"/>
              </a:lnSpc>
              <a:spcBef>
                <a:spcPts val="100"/>
              </a:spcBef>
            </a:pPr>
            <a:r>
              <a:rPr dirty="0" sz="1600">
                <a:latin typeface="Arial"/>
                <a:cs typeface="Arial"/>
              </a:rPr>
              <a:t>q</a:t>
            </a:r>
            <a:endParaRPr sz="1600">
              <a:latin typeface="Arial"/>
              <a:cs typeface="Arial"/>
            </a:endParaRPr>
          </a:p>
        </p:txBody>
      </p:sp>
      <p:sp>
        <p:nvSpPr>
          <p:cNvPr id="152" name="object 152"/>
          <p:cNvSpPr txBox="1"/>
          <p:nvPr/>
        </p:nvSpPr>
        <p:spPr>
          <a:xfrm>
            <a:off x="2265426" y="5754878"/>
            <a:ext cx="74295" cy="185420"/>
          </a:xfrm>
          <a:prstGeom prst="rect">
            <a:avLst/>
          </a:prstGeom>
        </p:spPr>
        <p:txBody>
          <a:bodyPr wrap="square" lIns="0" tIns="12700" rIns="0" bIns="0" rtlCol="0" vert="horz">
            <a:spAutoFit/>
          </a:bodyPr>
          <a:lstStyle/>
          <a:p>
            <a:pPr>
              <a:lnSpc>
                <a:spcPct val="100000"/>
              </a:lnSpc>
              <a:spcBef>
                <a:spcPts val="100"/>
              </a:spcBef>
            </a:pPr>
            <a:r>
              <a:rPr dirty="0" sz="1050" spc="-240">
                <a:latin typeface="Arial"/>
                <a:cs typeface="Arial"/>
              </a:rPr>
              <a:t>0</a:t>
            </a:r>
            <a:endParaRPr sz="1050">
              <a:latin typeface="Arial"/>
              <a:cs typeface="Arial"/>
            </a:endParaRPr>
          </a:p>
        </p:txBody>
      </p:sp>
      <p:sp>
        <p:nvSpPr>
          <p:cNvPr id="153" name="object 153"/>
          <p:cNvSpPr/>
          <p:nvPr/>
        </p:nvSpPr>
        <p:spPr>
          <a:xfrm>
            <a:off x="2030729" y="6200394"/>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387" y="413570"/>
                </a:lnTo>
                <a:lnTo>
                  <a:pt x="301412" y="397817"/>
                </a:lnTo>
                <a:lnTo>
                  <a:pt x="340331" y="373093"/>
                </a:lnTo>
                <a:lnTo>
                  <a:pt x="372853" y="340651"/>
                </a:lnTo>
                <a:lnTo>
                  <a:pt x="397684" y="301745"/>
                </a:lnTo>
                <a:lnTo>
                  <a:pt x="413530" y="257627"/>
                </a:lnTo>
                <a:lnTo>
                  <a:pt x="419100" y="209550"/>
                </a:lnTo>
                <a:lnTo>
                  <a:pt x="413530" y="161472"/>
                </a:lnTo>
                <a:lnTo>
                  <a:pt x="397684" y="117354"/>
                </a:lnTo>
                <a:lnTo>
                  <a:pt x="372853" y="78448"/>
                </a:lnTo>
                <a:lnTo>
                  <a:pt x="340331" y="46006"/>
                </a:lnTo>
                <a:lnTo>
                  <a:pt x="301412" y="21282"/>
                </a:lnTo>
                <a:lnTo>
                  <a:pt x="257387" y="5529"/>
                </a:lnTo>
                <a:lnTo>
                  <a:pt x="209550" y="0"/>
                </a:lnTo>
                <a:close/>
              </a:path>
            </a:pathLst>
          </a:custGeom>
          <a:solidFill>
            <a:srgbClr val="A1FDCB"/>
          </a:solidFill>
        </p:spPr>
        <p:txBody>
          <a:bodyPr wrap="square" lIns="0" tIns="0" rIns="0" bIns="0" rtlCol="0"/>
          <a:lstStyle/>
          <a:p/>
        </p:txBody>
      </p:sp>
      <p:sp>
        <p:nvSpPr>
          <p:cNvPr id="154" name="object 154"/>
          <p:cNvSpPr/>
          <p:nvPr/>
        </p:nvSpPr>
        <p:spPr>
          <a:xfrm>
            <a:off x="2030729" y="6200394"/>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387" y="413570"/>
                </a:lnTo>
                <a:lnTo>
                  <a:pt x="301412" y="397817"/>
                </a:lnTo>
                <a:lnTo>
                  <a:pt x="340331" y="373093"/>
                </a:lnTo>
                <a:lnTo>
                  <a:pt x="372853" y="340651"/>
                </a:lnTo>
                <a:lnTo>
                  <a:pt x="397684" y="301745"/>
                </a:lnTo>
                <a:lnTo>
                  <a:pt x="413530" y="257627"/>
                </a:lnTo>
                <a:lnTo>
                  <a:pt x="419100" y="209550"/>
                </a:lnTo>
                <a:lnTo>
                  <a:pt x="413530" y="161472"/>
                </a:lnTo>
                <a:lnTo>
                  <a:pt x="397684" y="117354"/>
                </a:lnTo>
                <a:lnTo>
                  <a:pt x="372853" y="78448"/>
                </a:lnTo>
                <a:lnTo>
                  <a:pt x="340331" y="46006"/>
                </a:lnTo>
                <a:lnTo>
                  <a:pt x="301412" y="21282"/>
                </a:lnTo>
                <a:lnTo>
                  <a:pt x="257387" y="5529"/>
                </a:lnTo>
                <a:lnTo>
                  <a:pt x="209550" y="0"/>
                </a:lnTo>
                <a:close/>
              </a:path>
            </a:pathLst>
          </a:custGeom>
          <a:ln w="9525">
            <a:solidFill>
              <a:srgbClr val="000000"/>
            </a:solidFill>
          </a:ln>
        </p:spPr>
        <p:txBody>
          <a:bodyPr wrap="square" lIns="0" tIns="0" rIns="0" bIns="0" rtlCol="0"/>
          <a:lstStyle/>
          <a:p/>
        </p:txBody>
      </p:sp>
      <p:sp>
        <p:nvSpPr>
          <p:cNvPr id="155" name="object 155"/>
          <p:cNvSpPr txBox="1"/>
          <p:nvPr/>
        </p:nvSpPr>
        <p:spPr>
          <a:xfrm>
            <a:off x="2127250" y="6243318"/>
            <a:ext cx="250825" cy="269875"/>
          </a:xfrm>
          <a:prstGeom prst="rect">
            <a:avLst/>
          </a:prstGeom>
        </p:spPr>
        <p:txBody>
          <a:bodyPr wrap="square" lIns="0" tIns="12700" rIns="0" bIns="0" rtlCol="0" vert="horz">
            <a:spAutoFit/>
          </a:bodyPr>
          <a:lstStyle/>
          <a:p>
            <a:pPr marL="25400">
              <a:lnSpc>
                <a:spcPct val="100000"/>
              </a:lnSpc>
              <a:spcBef>
                <a:spcPts val="100"/>
              </a:spcBef>
            </a:pPr>
            <a:r>
              <a:rPr dirty="0" sz="1600" spc="-5">
                <a:latin typeface="Arial"/>
                <a:cs typeface="Arial"/>
              </a:rPr>
              <a:t>q</a:t>
            </a:r>
            <a:r>
              <a:rPr dirty="0" baseline="-21164" sz="1575" spc="-7">
                <a:latin typeface="Arial"/>
                <a:cs typeface="Arial"/>
              </a:rPr>
              <a:t>1</a:t>
            </a:r>
            <a:endParaRPr baseline="-21164" sz="1575">
              <a:latin typeface="Arial"/>
              <a:cs typeface="Arial"/>
            </a:endParaRPr>
          </a:p>
        </p:txBody>
      </p:sp>
      <p:sp>
        <p:nvSpPr>
          <p:cNvPr id="156" name="object 156"/>
          <p:cNvSpPr/>
          <p:nvPr/>
        </p:nvSpPr>
        <p:spPr>
          <a:xfrm>
            <a:off x="2221229" y="6014465"/>
            <a:ext cx="38100" cy="181610"/>
          </a:xfrm>
          <a:custGeom>
            <a:avLst/>
            <a:gdLst/>
            <a:ahLst/>
            <a:cxnLst/>
            <a:rect l="l" t="t" r="r" b="b"/>
            <a:pathLst>
              <a:path w="38100" h="181610">
                <a:moveTo>
                  <a:pt x="13715" y="143256"/>
                </a:moveTo>
                <a:lnTo>
                  <a:pt x="0" y="143256"/>
                </a:lnTo>
                <a:lnTo>
                  <a:pt x="19050" y="181356"/>
                </a:lnTo>
                <a:lnTo>
                  <a:pt x="35052" y="149351"/>
                </a:lnTo>
                <a:lnTo>
                  <a:pt x="13715" y="149351"/>
                </a:lnTo>
                <a:lnTo>
                  <a:pt x="13715" y="143256"/>
                </a:lnTo>
                <a:close/>
              </a:path>
              <a:path w="38100" h="181610">
                <a:moveTo>
                  <a:pt x="23621" y="0"/>
                </a:moveTo>
                <a:lnTo>
                  <a:pt x="13715" y="0"/>
                </a:lnTo>
                <a:lnTo>
                  <a:pt x="13715" y="149351"/>
                </a:lnTo>
                <a:lnTo>
                  <a:pt x="23621" y="149351"/>
                </a:lnTo>
                <a:lnTo>
                  <a:pt x="23621" y="0"/>
                </a:lnTo>
                <a:close/>
              </a:path>
              <a:path w="38100" h="181610">
                <a:moveTo>
                  <a:pt x="38100" y="143256"/>
                </a:moveTo>
                <a:lnTo>
                  <a:pt x="23621" y="143256"/>
                </a:lnTo>
                <a:lnTo>
                  <a:pt x="23621" y="149351"/>
                </a:lnTo>
                <a:lnTo>
                  <a:pt x="35052" y="149351"/>
                </a:lnTo>
                <a:lnTo>
                  <a:pt x="38100" y="143256"/>
                </a:lnTo>
                <a:close/>
              </a:path>
            </a:pathLst>
          </a:custGeom>
          <a:solidFill>
            <a:srgbClr val="000000"/>
          </a:solidFill>
        </p:spPr>
        <p:txBody>
          <a:bodyPr wrap="square" lIns="0" tIns="0" rIns="0" bIns="0" rtlCol="0"/>
          <a:lstStyle/>
          <a:p/>
        </p:txBody>
      </p:sp>
      <p:sp>
        <p:nvSpPr>
          <p:cNvPr id="157" name="object 157"/>
          <p:cNvSpPr/>
          <p:nvPr/>
        </p:nvSpPr>
        <p:spPr>
          <a:xfrm>
            <a:off x="2030729" y="6805421"/>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387"/>
                </a:lnTo>
                <a:lnTo>
                  <a:pt x="21282" y="301412"/>
                </a:lnTo>
                <a:lnTo>
                  <a:pt x="46006" y="340331"/>
                </a:lnTo>
                <a:lnTo>
                  <a:pt x="78448" y="372853"/>
                </a:lnTo>
                <a:lnTo>
                  <a:pt x="117354" y="397684"/>
                </a:lnTo>
                <a:lnTo>
                  <a:pt x="161472" y="413530"/>
                </a:lnTo>
                <a:lnTo>
                  <a:pt x="209550" y="419100"/>
                </a:lnTo>
                <a:lnTo>
                  <a:pt x="257387" y="413530"/>
                </a:lnTo>
                <a:lnTo>
                  <a:pt x="301412" y="397684"/>
                </a:lnTo>
                <a:lnTo>
                  <a:pt x="340331" y="372853"/>
                </a:lnTo>
                <a:lnTo>
                  <a:pt x="372853" y="340331"/>
                </a:lnTo>
                <a:lnTo>
                  <a:pt x="397684" y="301412"/>
                </a:lnTo>
                <a:lnTo>
                  <a:pt x="413530" y="257387"/>
                </a:lnTo>
                <a:lnTo>
                  <a:pt x="419100" y="209550"/>
                </a:lnTo>
                <a:lnTo>
                  <a:pt x="413530" y="161472"/>
                </a:lnTo>
                <a:lnTo>
                  <a:pt x="397684" y="117354"/>
                </a:lnTo>
                <a:lnTo>
                  <a:pt x="372853" y="78448"/>
                </a:lnTo>
                <a:lnTo>
                  <a:pt x="340331" y="46006"/>
                </a:lnTo>
                <a:lnTo>
                  <a:pt x="301412" y="21282"/>
                </a:lnTo>
                <a:lnTo>
                  <a:pt x="257387" y="5529"/>
                </a:lnTo>
                <a:lnTo>
                  <a:pt x="209550" y="0"/>
                </a:lnTo>
                <a:close/>
              </a:path>
            </a:pathLst>
          </a:custGeom>
          <a:solidFill>
            <a:srgbClr val="A1FDCB"/>
          </a:solidFill>
        </p:spPr>
        <p:txBody>
          <a:bodyPr wrap="square" lIns="0" tIns="0" rIns="0" bIns="0" rtlCol="0"/>
          <a:lstStyle/>
          <a:p/>
        </p:txBody>
      </p:sp>
      <p:sp>
        <p:nvSpPr>
          <p:cNvPr id="158" name="object 158"/>
          <p:cNvSpPr/>
          <p:nvPr/>
        </p:nvSpPr>
        <p:spPr>
          <a:xfrm>
            <a:off x="2030729" y="6805421"/>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387"/>
                </a:lnTo>
                <a:lnTo>
                  <a:pt x="21282" y="301412"/>
                </a:lnTo>
                <a:lnTo>
                  <a:pt x="46006" y="340331"/>
                </a:lnTo>
                <a:lnTo>
                  <a:pt x="78448" y="372853"/>
                </a:lnTo>
                <a:lnTo>
                  <a:pt x="117354" y="397684"/>
                </a:lnTo>
                <a:lnTo>
                  <a:pt x="161472" y="413530"/>
                </a:lnTo>
                <a:lnTo>
                  <a:pt x="209550" y="419100"/>
                </a:lnTo>
                <a:lnTo>
                  <a:pt x="257387" y="413530"/>
                </a:lnTo>
                <a:lnTo>
                  <a:pt x="301412" y="397684"/>
                </a:lnTo>
                <a:lnTo>
                  <a:pt x="340331" y="372853"/>
                </a:lnTo>
                <a:lnTo>
                  <a:pt x="372853" y="340331"/>
                </a:lnTo>
                <a:lnTo>
                  <a:pt x="397684" y="301412"/>
                </a:lnTo>
                <a:lnTo>
                  <a:pt x="413530" y="257387"/>
                </a:lnTo>
                <a:lnTo>
                  <a:pt x="419100" y="209550"/>
                </a:lnTo>
                <a:lnTo>
                  <a:pt x="413530" y="161472"/>
                </a:lnTo>
                <a:lnTo>
                  <a:pt x="397684" y="117354"/>
                </a:lnTo>
                <a:lnTo>
                  <a:pt x="372853" y="78448"/>
                </a:lnTo>
                <a:lnTo>
                  <a:pt x="340331" y="46006"/>
                </a:lnTo>
                <a:lnTo>
                  <a:pt x="301412" y="21282"/>
                </a:lnTo>
                <a:lnTo>
                  <a:pt x="257387" y="5529"/>
                </a:lnTo>
                <a:lnTo>
                  <a:pt x="209550" y="0"/>
                </a:lnTo>
                <a:close/>
              </a:path>
            </a:pathLst>
          </a:custGeom>
          <a:ln w="9525">
            <a:solidFill>
              <a:srgbClr val="000000"/>
            </a:solidFill>
          </a:ln>
        </p:spPr>
        <p:txBody>
          <a:bodyPr wrap="square" lIns="0" tIns="0" rIns="0" bIns="0" rtlCol="0"/>
          <a:lstStyle/>
          <a:p/>
        </p:txBody>
      </p:sp>
      <p:sp>
        <p:nvSpPr>
          <p:cNvPr id="159" name="object 159"/>
          <p:cNvSpPr txBox="1"/>
          <p:nvPr/>
        </p:nvSpPr>
        <p:spPr>
          <a:xfrm>
            <a:off x="1769110" y="6778242"/>
            <a:ext cx="763270" cy="269875"/>
          </a:xfrm>
          <a:prstGeom prst="rect">
            <a:avLst/>
          </a:prstGeom>
        </p:spPr>
        <p:txBody>
          <a:bodyPr wrap="square" lIns="0" tIns="12700" rIns="0" bIns="0" rtlCol="0" vert="horz">
            <a:spAutoFit/>
          </a:bodyPr>
          <a:lstStyle/>
          <a:p>
            <a:pPr marL="25400">
              <a:lnSpc>
                <a:spcPct val="100000"/>
              </a:lnSpc>
              <a:spcBef>
                <a:spcPts val="100"/>
              </a:spcBef>
            </a:pPr>
            <a:r>
              <a:rPr dirty="0" sz="1000">
                <a:solidFill>
                  <a:srgbClr val="FF0000"/>
                </a:solidFill>
                <a:latin typeface="Arial"/>
                <a:cs typeface="Arial"/>
              </a:rPr>
              <a:t>True </a:t>
            </a:r>
            <a:r>
              <a:rPr dirty="0" sz="1000" spc="-150">
                <a:solidFill>
                  <a:srgbClr val="FF0000"/>
                </a:solidFill>
                <a:latin typeface="Arial"/>
                <a:cs typeface="Arial"/>
              </a:rPr>
              <a:t>s</a:t>
            </a:r>
            <a:r>
              <a:rPr dirty="0" baseline="-19097" sz="2400" spc="-225">
                <a:latin typeface="Arial"/>
                <a:cs typeface="Arial"/>
              </a:rPr>
              <a:t>q</a:t>
            </a:r>
            <a:r>
              <a:rPr dirty="0" sz="1000" spc="-150">
                <a:solidFill>
                  <a:srgbClr val="FF0000"/>
                </a:solidFill>
                <a:latin typeface="Arial"/>
                <a:cs typeface="Arial"/>
              </a:rPr>
              <a:t>tate</a:t>
            </a:r>
            <a:r>
              <a:rPr dirty="0" sz="1000" spc="-80">
                <a:solidFill>
                  <a:srgbClr val="FF0000"/>
                </a:solidFill>
                <a:latin typeface="Arial"/>
                <a:cs typeface="Arial"/>
              </a:rPr>
              <a:t> </a:t>
            </a:r>
            <a:r>
              <a:rPr dirty="0" sz="1000" i="1">
                <a:solidFill>
                  <a:srgbClr val="FF0000"/>
                </a:solidFill>
                <a:latin typeface="Arial"/>
                <a:cs typeface="Arial"/>
              </a:rPr>
              <a:t>q</a:t>
            </a:r>
            <a:r>
              <a:rPr dirty="0" baseline="-21367" sz="975" i="1">
                <a:solidFill>
                  <a:srgbClr val="FF0000"/>
                </a:solidFill>
                <a:latin typeface="Arial"/>
                <a:cs typeface="Arial"/>
              </a:rPr>
              <a:t>t</a:t>
            </a:r>
            <a:endParaRPr baseline="-21367" sz="975">
              <a:latin typeface="Arial"/>
              <a:cs typeface="Arial"/>
            </a:endParaRPr>
          </a:p>
        </p:txBody>
      </p:sp>
      <p:sp>
        <p:nvSpPr>
          <p:cNvPr id="160" name="object 160"/>
          <p:cNvSpPr txBox="1"/>
          <p:nvPr/>
        </p:nvSpPr>
        <p:spPr>
          <a:xfrm>
            <a:off x="2265426" y="6969506"/>
            <a:ext cx="74295" cy="185420"/>
          </a:xfrm>
          <a:prstGeom prst="rect">
            <a:avLst/>
          </a:prstGeom>
        </p:spPr>
        <p:txBody>
          <a:bodyPr wrap="square" lIns="0" tIns="12700" rIns="0" bIns="0" rtlCol="0" vert="horz">
            <a:spAutoFit/>
          </a:bodyPr>
          <a:lstStyle/>
          <a:p>
            <a:pPr>
              <a:lnSpc>
                <a:spcPct val="100000"/>
              </a:lnSpc>
              <a:spcBef>
                <a:spcPts val="100"/>
              </a:spcBef>
            </a:pPr>
            <a:r>
              <a:rPr dirty="0" sz="1050" spc="-270">
                <a:latin typeface="Arial"/>
                <a:cs typeface="Arial"/>
              </a:rPr>
              <a:t>2</a:t>
            </a:r>
            <a:endParaRPr sz="1050">
              <a:latin typeface="Arial"/>
              <a:cs typeface="Arial"/>
            </a:endParaRPr>
          </a:p>
        </p:txBody>
      </p:sp>
      <p:sp>
        <p:nvSpPr>
          <p:cNvPr id="161" name="object 161"/>
          <p:cNvSpPr/>
          <p:nvPr/>
        </p:nvSpPr>
        <p:spPr>
          <a:xfrm>
            <a:off x="2221229" y="6619493"/>
            <a:ext cx="38100" cy="180975"/>
          </a:xfrm>
          <a:custGeom>
            <a:avLst/>
            <a:gdLst/>
            <a:ahLst/>
            <a:cxnLst/>
            <a:rect l="l" t="t" r="r" b="b"/>
            <a:pathLst>
              <a:path w="38100" h="180975">
                <a:moveTo>
                  <a:pt x="13715" y="142493"/>
                </a:moveTo>
                <a:lnTo>
                  <a:pt x="0" y="142493"/>
                </a:lnTo>
                <a:lnTo>
                  <a:pt x="19050" y="180593"/>
                </a:lnTo>
                <a:lnTo>
                  <a:pt x="34670" y="149351"/>
                </a:lnTo>
                <a:lnTo>
                  <a:pt x="13715" y="149351"/>
                </a:lnTo>
                <a:lnTo>
                  <a:pt x="13715" y="142493"/>
                </a:lnTo>
                <a:close/>
              </a:path>
              <a:path w="38100" h="180975">
                <a:moveTo>
                  <a:pt x="23621" y="0"/>
                </a:moveTo>
                <a:lnTo>
                  <a:pt x="13715" y="0"/>
                </a:lnTo>
                <a:lnTo>
                  <a:pt x="13715" y="149351"/>
                </a:lnTo>
                <a:lnTo>
                  <a:pt x="23621" y="149351"/>
                </a:lnTo>
                <a:lnTo>
                  <a:pt x="23621" y="0"/>
                </a:lnTo>
                <a:close/>
              </a:path>
              <a:path w="38100" h="180975">
                <a:moveTo>
                  <a:pt x="38100" y="142493"/>
                </a:moveTo>
                <a:lnTo>
                  <a:pt x="23621" y="142493"/>
                </a:lnTo>
                <a:lnTo>
                  <a:pt x="23621" y="149351"/>
                </a:lnTo>
                <a:lnTo>
                  <a:pt x="34670" y="149351"/>
                </a:lnTo>
                <a:lnTo>
                  <a:pt x="38100" y="142493"/>
                </a:lnTo>
                <a:close/>
              </a:path>
            </a:pathLst>
          </a:custGeom>
          <a:solidFill>
            <a:srgbClr val="000000"/>
          </a:solidFill>
        </p:spPr>
        <p:txBody>
          <a:bodyPr wrap="square" lIns="0" tIns="0" rIns="0" bIns="0" rtlCol="0"/>
          <a:lstStyle/>
          <a:p/>
        </p:txBody>
      </p:sp>
      <p:sp>
        <p:nvSpPr>
          <p:cNvPr id="162" name="object 162"/>
          <p:cNvSpPr/>
          <p:nvPr/>
        </p:nvSpPr>
        <p:spPr>
          <a:xfrm>
            <a:off x="2030729" y="7415021"/>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387"/>
                </a:lnTo>
                <a:lnTo>
                  <a:pt x="21282" y="301412"/>
                </a:lnTo>
                <a:lnTo>
                  <a:pt x="46006" y="340331"/>
                </a:lnTo>
                <a:lnTo>
                  <a:pt x="78448" y="372853"/>
                </a:lnTo>
                <a:lnTo>
                  <a:pt x="117354" y="397684"/>
                </a:lnTo>
                <a:lnTo>
                  <a:pt x="161472" y="413530"/>
                </a:lnTo>
                <a:lnTo>
                  <a:pt x="209550" y="419100"/>
                </a:lnTo>
                <a:lnTo>
                  <a:pt x="257387" y="413530"/>
                </a:lnTo>
                <a:lnTo>
                  <a:pt x="301412" y="397684"/>
                </a:lnTo>
                <a:lnTo>
                  <a:pt x="340331" y="372853"/>
                </a:lnTo>
                <a:lnTo>
                  <a:pt x="372853" y="340331"/>
                </a:lnTo>
                <a:lnTo>
                  <a:pt x="397684" y="301412"/>
                </a:lnTo>
                <a:lnTo>
                  <a:pt x="413530" y="257387"/>
                </a:lnTo>
                <a:lnTo>
                  <a:pt x="419100" y="209550"/>
                </a:lnTo>
                <a:lnTo>
                  <a:pt x="413530" y="161472"/>
                </a:lnTo>
                <a:lnTo>
                  <a:pt x="397684" y="117354"/>
                </a:lnTo>
                <a:lnTo>
                  <a:pt x="372853" y="78448"/>
                </a:lnTo>
                <a:lnTo>
                  <a:pt x="340331" y="46006"/>
                </a:lnTo>
                <a:lnTo>
                  <a:pt x="301412" y="21282"/>
                </a:lnTo>
                <a:lnTo>
                  <a:pt x="257387" y="5529"/>
                </a:lnTo>
                <a:lnTo>
                  <a:pt x="209550" y="0"/>
                </a:lnTo>
                <a:close/>
              </a:path>
            </a:pathLst>
          </a:custGeom>
          <a:solidFill>
            <a:srgbClr val="A1FDCB"/>
          </a:solidFill>
        </p:spPr>
        <p:txBody>
          <a:bodyPr wrap="square" lIns="0" tIns="0" rIns="0" bIns="0" rtlCol="0"/>
          <a:lstStyle/>
          <a:p/>
        </p:txBody>
      </p:sp>
      <p:sp>
        <p:nvSpPr>
          <p:cNvPr id="163" name="object 163"/>
          <p:cNvSpPr/>
          <p:nvPr/>
        </p:nvSpPr>
        <p:spPr>
          <a:xfrm>
            <a:off x="2030729" y="7415021"/>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387"/>
                </a:lnTo>
                <a:lnTo>
                  <a:pt x="21282" y="301412"/>
                </a:lnTo>
                <a:lnTo>
                  <a:pt x="46006" y="340331"/>
                </a:lnTo>
                <a:lnTo>
                  <a:pt x="78448" y="372853"/>
                </a:lnTo>
                <a:lnTo>
                  <a:pt x="117354" y="397684"/>
                </a:lnTo>
                <a:lnTo>
                  <a:pt x="161472" y="413530"/>
                </a:lnTo>
                <a:lnTo>
                  <a:pt x="209550" y="419100"/>
                </a:lnTo>
                <a:lnTo>
                  <a:pt x="257387" y="413530"/>
                </a:lnTo>
                <a:lnTo>
                  <a:pt x="301412" y="397684"/>
                </a:lnTo>
                <a:lnTo>
                  <a:pt x="340331" y="372853"/>
                </a:lnTo>
                <a:lnTo>
                  <a:pt x="372853" y="340331"/>
                </a:lnTo>
                <a:lnTo>
                  <a:pt x="397684" y="301412"/>
                </a:lnTo>
                <a:lnTo>
                  <a:pt x="413530" y="257387"/>
                </a:lnTo>
                <a:lnTo>
                  <a:pt x="419100" y="209550"/>
                </a:lnTo>
                <a:lnTo>
                  <a:pt x="413530" y="161472"/>
                </a:lnTo>
                <a:lnTo>
                  <a:pt x="397684" y="117354"/>
                </a:lnTo>
                <a:lnTo>
                  <a:pt x="372853" y="78448"/>
                </a:lnTo>
                <a:lnTo>
                  <a:pt x="340331" y="46006"/>
                </a:lnTo>
                <a:lnTo>
                  <a:pt x="301412" y="21282"/>
                </a:lnTo>
                <a:lnTo>
                  <a:pt x="257387" y="5529"/>
                </a:lnTo>
                <a:lnTo>
                  <a:pt x="209550" y="0"/>
                </a:lnTo>
                <a:close/>
              </a:path>
            </a:pathLst>
          </a:custGeom>
          <a:ln w="9525">
            <a:solidFill>
              <a:srgbClr val="000000"/>
            </a:solidFill>
          </a:ln>
        </p:spPr>
        <p:txBody>
          <a:bodyPr wrap="square" lIns="0" tIns="0" rIns="0" bIns="0" rtlCol="0"/>
          <a:lstStyle/>
          <a:p/>
        </p:txBody>
      </p:sp>
      <p:sp>
        <p:nvSpPr>
          <p:cNvPr id="164" name="object 164"/>
          <p:cNvSpPr txBox="1"/>
          <p:nvPr/>
        </p:nvSpPr>
        <p:spPr>
          <a:xfrm>
            <a:off x="1801367" y="7468613"/>
            <a:ext cx="852805" cy="269875"/>
          </a:xfrm>
          <a:prstGeom prst="rect">
            <a:avLst/>
          </a:prstGeom>
        </p:spPr>
        <p:txBody>
          <a:bodyPr wrap="square" lIns="0" tIns="12700" rIns="0" bIns="0" rtlCol="0" vert="horz">
            <a:spAutoFit/>
          </a:bodyPr>
          <a:lstStyle/>
          <a:p>
            <a:pPr>
              <a:lnSpc>
                <a:spcPct val="100000"/>
              </a:lnSpc>
              <a:spcBef>
                <a:spcPts val="100"/>
              </a:spcBef>
            </a:pPr>
            <a:r>
              <a:rPr dirty="0" sz="1000" spc="-80">
                <a:latin typeface="Arial"/>
                <a:cs typeface="Arial"/>
              </a:rPr>
              <a:t>indepe</a:t>
            </a:r>
            <a:r>
              <a:rPr dirty="0" baseline="3472" sz="2400" spc="-120">
                <a:latin typeface="Arial"/>
                <a:cs typeface="Arial"/>
              </a:rPr>
              <a:t>q</a:t>
            </a:r>
            <a:r>
              <a:rPr dirty="0" sz="1000" spc="-80">
                <a:latin typeface="Arial"/>
                <a:cs typeface="Arial"/>
              </a:rPr>
              <a:t>ndent</a:t>
            </a:r>
            <a:r>
              <a:rPr dirty="0" sz="1000" spc="-55">
                <a:latin typeface="Arial"/>
                <a:cs typeface="Arial"/>
              </a:rPr>
              <a:t> </a:t>
            </a:r>
            <a:r>
              <a:rPr dirty="0" sz="1000" spc="-5">
                <a:latin typeface="Arial"/>
                <a:cs typeface="Arial"/>
              </a:rPr>
              <a:t>of</a:t>
            </a:r>
            <a:endParaRPr sz="1000">
              <a:latin typeface="Arial"/>
              <a:cs typeface="Arial"/>
            </a:endParaRPr>
          </a:p>
        </p:txBody>
      </p:sp>
      <p:sp>
        <p:nvSpPr>
          <p:cNvPr id="165" name="object 165"/>
          <p:cNvSpPr txBox="1"/>
          <p:nvPr/>
        </p:nvSpPr>
        <p:spPr>
          <a:xfrm>
            <a:off x="2240026" y="7579106"/>
            <a:ext cx="1697355" cy="185420"/>
          </a:xfrm>
          <a:prstGeom prst="rect">
            <a:avLst/>
          </a:prstGeom>
        </p:spPr>
        <p:txBody>
          <a:bodyPr wrap="square" lIns="0" tIns="12700" rIns="0" bIns="0" rtlCol="0" vert="horz">
            <a:spAutoFit/>
          </a:bodyPr>
          <a:lstStyle/>
          <a:p>
            <a:pPr marL="25400">
              <a:lnSpc>
                <a:spcPct val="100000"/>
              </a:lnSpc>
              <a:spcBef>
                <a:spcPts val="100"/>
              </a:spcBef>
              <a:tabLst>
                <a:tab pos="549275" algn="l"/>
                <a:tab pos="786130" algn="l"/>
                <a:tab pos="1185545" algn="l"/>
                <a:tab pos="1372235" algn="l"/>
              </a:tabLst>
            </a:pPr>
            <a:r>
              <a:rPr dirty="0" sz="1050">
                <a:latin typeface="Arial"/>
                <a:cs typeface="Arial"/>
              </a:rPr>
              <a:t>3	</a:t>
            </a:r>
            <a:r>
              <a:rPr dirty="0" baseline="4273" sz="975" spc="-7">
                <a:latin typeface="Arial"/>
                <a:cs typeface="Arial"/>
              </a:rPr>
              <a:t>t-1	t-2	1	0 ,</a:t>
            </a:r>
            <a:r>
              <a:rPr dirty="0" baseline="4273" sz="975" spc="15">
                <a:latin typeface="Arial"/>
                <a:cs typeface="Arial"/>
              </a:rPr>
              <a:t> </a:t>
            </a:r>
            <a:r>
              <a:rPr dirty="0" baseline="4273" sz="975" spc="-7">
                <a:latin typeface="Arial"/>
                <a:cs typeface="Arial"/>
              </a:rPr>
              <a:t>t-1</a:t>
            </a:r>
            <a:endParaRPr baseline="4273" sz="975">
              <a:latin typeface="Arial"/>
              <a:cs typeface="Arial"/>
            </a:endParaRPr>
          </a:p>
        </p:txBody>
      </p:sp>
      <p:sp>
        <p:nvSpPr>
          <p:cNvPr id="166" name="object 166"/>
          <p:cNvSpPr/>
          <p:nvPr/>
        </p:nvSpPr>
        <p:spPr>
          <a:xfrm>
            <a:off x="2221229" y="7229093"/>
            <a:ext cx="38100" cy="180975"/>
          </a:xfrm>
          <a:custGeom>
            <a:avLst/>
            <a:gdLst/>
            <a:ahLst/>
            <a:cxnLst/>
            <a:rect l="l" t="t" r="r" b="b"/>
            <a:pathLst>
              <a:path w="38100" h="180975">
                <a:moveTo>
                  <a:pt x="13715" y="142493"/>
                </a:moveTo>
                <a:lnTo>
                  <a:pt x="0" y="142493"/>
                </a:lnTo>
                <a:lnTo>
                  <a:pt x="19050" y="180593"/>
                </a:lnTo>
                <a:lnTo>
                  <a:pt x="34670" y="149351"/>
                </a:lnTo>
                <a:lnTo>
                  <a:pt x="13715" y="149351"/>
                </a:lnTo>
                <a:lnTo>
                  <a:pt x="13715" y="142493"/>
                </a:lnTo>
                <a:close/>
              </a:path>
              <a:path w="38100" h="180975">
                <a:moveTo>
                  <a:pt x="23621" y="0"/>
                </a:moveTo>
                <a:lnTo>
                  <a:pt x="13715" y="0"/>
                </a:lnTo>
                <a:lnTo>
                  <a:pt x="13715" y="149351"/>
                </a:lnTo>
                <a:lnTo>
                  <a:pt x="23621" y="149351"/>
                </a:lnTo>
                <a:lnTo>
                  <a:pt x="23621" y="0"/>
                </a:lnTo>
                <a:close/>
              </a:path>
              <a:path w="38100" h="180975">
                <a:moveTo>
                  <a:pt x="38100" y="142493"/>
                </a:moveTo>
                <a:lnTo>
                  <a:pt x="23621" y="142493"/>
                </a:lnTo>
                <a:lnTo>
                  <a:pt x="23621" y="149351"/>
                </a:lnTo>
                <a:lnTo>
                  <a:pt x="34670" y="149351"/>
                </a:lnTo>
                <a:lnTo>
                  <a:pt x="38100" y="142493"/>
                </a:lnTo>
                <a:close/>
              </a:path>
            </a:pathLst>
          </a:custGeom>
          <a:solidFill>
            <a:srgbClr val="000000"/>
          </a:solidFill>
        </p:spPr>
        <p:txBody>
          <a:bodyPr wrap="square" lIns="0" tIns="0" rIns="0" bIns="0" rtlCol="0"/>
          <a:lstStyle/>
          <a:p/>
        </p:txBody>
      </p:sp>
      <p:sp>
        <p:nvSpPr>
          <p:cNvPr id="167" name="object 167"/>
          <p:cNvSpPr/>
          <p:nvPr/>
        </p:nvSpPr>
        <p:spPr>
          <a:xfrm>
            <a:off x="2030729" y="8024621"/>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387"/>
                </a:lnTo>
                <a:lnTo>
                  <a:pt x="21282" y="301412"/>
                </a:lnTo>
                <a:lnTo>
                  <a:pt x="46006" y="340331"/>
                </a:lnTo>
                <a:lnTo>
                  <a:pt x="78448" y="372853"/>
                </a:lnTo>
                <a:lnTo>
                  <a:pt x="117354" y="397684"/>
                </a:lnTo>
                <a:lnTo>
                  <a:pt x="161472" y="413530"/>
                </a:lnTo>
                <a:lnTo>
                  <a:pt x="209550" y="419099"/>
                </a:lnTo>
                <a:lnTo>
                  <a:pt x="257387" y="413530"/>
                </a:lnTo>
                <a:lnTo>
                  <a:pt x="301412" y="397684"/>
                </a:lnTo>
                <a:lnTo>
                  <a:pt x="340331" y="372853"/>
                </a:lnTo>
                <a:lnTo>
                  <a:pt x="372853" y="340331"/>
                </a:lnTo>
                <a:lnTo>
                  <a:pt x="397684" y="301412"/>
                </a:lnTo>
                <a:lnTo>
                  <a:pt x="413530" y="257387"/>
                </a:lnTo>
                <a:lnTo>
                  <a:pt x="419100" y="209550"/>
                </a:lnTo>
                <a:lnTo>
                  <a:pt x="413530" y="161472"/>
                </a:lnTo>
                <a:lnTo>
                  <a:pt x="397684" y="117354"/>
                </a:lnTo>
                <a:lnTo>
                  <a:pt x="372853" y="78448"/>
                </a:lnTo>
                <a:lnTo>
                  <a:pt x="340331" y="46006"/>
                </a:lnTo>
                <a:lnTo>
                  <a:pt x="301412" y="21282"/>
                </a:lnTo>
                <a:lnTo>
                  <a:pt x="257387" y="5529"/>
                </a:lnTo>
                <a:lnTo>
                  <a:pt x="209550" y="0"/>
                </a:lnTo>
                <a:close/>
              </a:path>
            </a:pathLst>
          </a:custGeom>
          <a:solidFill>
            <a:srgbClr val="A1FDCB"/>
          </a:solidFill>
        </p:spPr>
        <p:txBody>
          <a:bodyPr wrap="square" lIns="0" tIns="0" rIns="0" bIns="0" rtlCol="0"/>
          <a:lstStyle/>
          <a:p/>
        </p:txBody>
      </p:sp>
      <p:sp>
        <p:nvSpPr>
          <p:cNvPr id="168" name="object 168"/>
          <p:cNvSpPr/>
          <p:nvPr/>
        </p:nvSpPr>
        <p:spPr>
          <a:xfrm>
            <a:off x="2030729" y="8024621"/>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387"/>
                </a:lnTo>
                <a:lnTo>
                  <a:pt x="21282" y="301412"/>
                </a:lnTo>
                <a:lnTo>
                  <a:pt x="46006" y="340331"/>
                </a:lnTo>
                <a:lnTo>
                  <a:pt x="78448" y="372853"/>
                </a:lnTo>
                <a:lnTo>
                  <a:pt x="117354" y="397684"/>
                </a:lnTo>
                <a:lnTo>
                  <a:pt x="161472" y="413530"/>
                </a:lnTo>
                <a:lnTo>
                  <a:pt x="209550" y="419099"/>
                </a:lnTo>
                <a:lnTo>
                  <a:pt x="257387" y="413530"/>
                </a:lnTo>
                <a:lnTo>
                  <a:pt x="301412" y="397684"/>
                </a:lnTo>
                <a:lnTo>
                  <a:pt x="340331" y="372853"/>
                </a:lnTo>
                <a:lnTo>
                  <a:pt x="372853" y="340331"/>
                </a:lnTo>
                <a:lnTo>
                  <a:pt x="397684" y="301412"/>
                </a:lnTo>
                <a:lnTo>
                  <a:pt x="413530" y="257387"/>
                </a:lnTo>
                <a:lnTo>
                  <a:pt x="419100" y="209550"/>
                </a:lnTo>
                <a:lnTo>
                  <a:pt x="413530" y="161472"/>
                </a:lnTo>
                <a:lnTo>
                  <a:pt x="397684" y="117354"/>
                </a:lnTo>
                <a:lnTo>
                  <a:pt x="372853" y="78448"/>
                </a:lnTo>
                <a:lnTo>
                  <a:pt x="340331" y="46006"/>
                </a:lnTo>
                <a:lnTo>
                  <a:pt x="301412" y="21282"/>
                </a:lnTo>
                <a:lnTo>
                  <a:pt x="257387" y="5529"/>
                </a:lnTo>
                <a:lnTo>
                  <a:pt x="209550" y="0"/>
                </a:lnTo>
                <a:close/>
              </a:path>
            </a:pathLst>
          </a:custGeom>
          <a:ln w="9525">
            <a:solidFill>
              <a:srgbClr val="000000"/>
            </a:solidFill>
          </a:ln>
        </p:spPr>
        <p:txBody>
          <a:bodyPr wrap="square" lIns="0" tIns="0" rIns="0" bIns="0" rtlCol="0"/>
          <a:lstStyle/>
          <a:p/>
        </p:txBody>
      </p:sp>
      <p:sp>
        <p:nvSpPr>
          <p:cNvPr id="169" name="object 169"/>
          <p:cNvSpPr txBox="1"/>
          <p:nvPr/>
        </p:nvSpPr>
        <p:spPr>
          <a:xfrm>
            <a:off x="1801365" y="8078213"/>
            <a:ext cx="1016000" cy="269875"/>
          </a:xfrm>
          <a:prstGeom prst="rect">
            <a:avLst/>
          </a:prstGeom>
        </p:spPr>
        <p:txBody>
          <a:bodyPr wrap="square" lIns="0" tIns="12700" rIns="0" bIns="0" rtlCol="0" vert="horz">
            <a:spAutoFit/>
          </a:bodyPr>
          <a:lstStyle/>
          <a:p>
            <a:pPr>
              <a:lnSpc>
                <a:spcPct val="100000"/>
              </a:lnSpc>
              <a:spcBef>
                <a:spcPts val="100"/>
              </a:spcBef>
            </a:pPr>
            <a:r>
              <a:rPr dirty="0" sz="1000">
                <a:latin typeface="Arial"/>
                <a:cs typeface="Arial"/>
              </a:rPr>
              <a:t>P(O </a:t>
            </a:r>
            <a:r>
              <a:rPr dirty="0" sz="1000" spc="-210">
                <a:latin typeface="Arial"/>
                <a:cs typeface="Arial"/>
              </a:rPr>
              <a:t>=</a:t>
            </a:r>
            <a:r>
              <a:rPr dirty="0" baseline="3472" sz="2400" spc="-315">
                <a:latin typeface="Arial"/>
                <a:cs typeface="Arial"/>
              </a:rPr>
              <a:t>q</a:t>
            </a:r>
            <a:r>
              <a:rPr dirty="0" sz="1000" spc="-210">
                <a:latin typeface="Arial"/>
                <a:cs typeface="Arial"/>
              </a:rPr>
              <a:t>X </a:t>
            </a:r>
            <a:r>
              <a:rPr dirty="0" sz="1000" spc="-5">
                <a:latin typeface="Arial"/>
                <a:cs typeface="Arial"/>
              </a:rPr>
              <a:t>|q </a:t>
            </a:r>
            <a:r>
              <a:rPr dirty="0" sz="1000">
                <a:latin typeface="Arial"/>
                <a:cs typeface="Arial"/>
              </a:rPr>
              <a:t>= s )</a:t>
            </a:r>
            <a:r>
              <a:rPr dirty="0" sz="1000" spc="90">
                <a:latin typeface="Arial"/>
                <a:cs typeface="Arial"/>
              </a:rPr>
              <a:t> </a:t>
            </a:r>
            <a:r>
              <a:rPr dirty="0" sz="1000">
                <a:latin typeface="Arial"/>
                <a:cs typeface="Arial"/>
              </a:rPr>
              <a:t>=</a:t>
            </a:r>
            <a:endParaRPr sz="1000">
              <a:latin typeface="Arial"/>
              <a:cs typeface="Arial"/>
            </a:endParaRPr>
          </a:p>
        </p:txBody>
      </p:sp>
      <p:sp>
        <p:nvSpPr>
          <p:cNvPr id="170" name="object 170"/>
          <p:cNvSpPr txBox="1"/>
          <p:nvPr/>
        </p:nvSpPr>
        <p:spPr>
          <a:xfrm>
            <a:off x="2240026" y="8188704"/>
            <a:ext cx="214629" cy="185420"/>
          </a:xfrm>
          <a:prstGeom prst="rect">
            <a:avLst/>
          </a:prstGeom>
        </p:spPr>
        <p:txBody>
          <a:bodyPr wrap="square" lIns="0" tIns="12700" rIns="0" bIns="0" rtlCol="0" vert="horz">
            <a:spAutoFit/>
          </a:bodyPr>
          <a:lstStyle/>
          <a:p>
            <a:pPr marL="25400">
              <a:lnSpc>
                <a:spcPct val="100000"/>
              </a:lnSpc>
              <a:spcBef>
                <a:spcPts val="100"/>
              </a:spcBef>
            </a:pPr>
            <a:r>
              <a:rPr dirty="0" sz="1050">
                <a:latin typeface="Arial"/>
                <a:cs typeface="Arial"/>
              </a:rPr>
              <a:t>4</a:t>
            </a:r>
            <a:r>
              <a:rPr dirty="0" sz="1050" spc="70">
                <a:latin typeface="Arial"/>
                <a:cs typeface="Arial"/>
              </a:rPr>
              <a:t> </a:t>
            </a:r>
            <a:r>
              <a:rPr dirty="0" baseline="4273" sz="975" spc="-7">
                <a:latin typeface="Arial"/>
                <a:cs typeface="Arial"/>
              </a:rPr>
              <a:t>t</a:t>
            </a:r>
            <a:endParaRPr baseline="4273" sz="975">
              <a:latin typeface="Arial"/>
              <a:cs typeface="Arial"/>
            </a:endParaRPr>
          </a:p>
        </p:txBody>
      </p:sp>
      <p:sp>
        <p:nvSpPr>
          <p:cNvPr id="171" name="object 171"/>
          <p:cNvSpPr/>
          <p:nvPr/>
        </p:nvSpPr>
        <p:spPr>
          <a:xfrm>
            <a:off x="2221229" y="7838693"/>
            <a:ext cx="38100" cy="180975"/>
          </a:xfrm>
          <a:custGeom>
            <a:avLst/>
            <a:gdLst/>
            <a:ahLst/>
            <a:cxnLst/>
            <a:rect l="l" t="t" r="r" b="b"/>
            <a:pathLst>
              <a:path w="38100" h="180975">
                <a:moveTo>
                  <a:pt x="13715" y="142493"/>
                </a:moveTo>
                <a:lnTo>
                  <a:pt x="0" y="142493"/>
                </a:lnTo>
                <a:lnTo>
                  <a:pt x="19050" y="180593"/>
                </a:lnTo>
                <a:lnTo>
                  <a:pt x="34670" y="149351"/>
                </a:lnTo>
                <a:lnTo>
                  <a:pt x="13715" y="149351"/>
                </a:lnTo>
                <a:lnTo>
                  <a:pt x="13715" y="142493"/>
                </a:lnTo>
                <a:close/>
              </a:path>
              <a:path w="38100" h="180975">
                <a:moveTo>
                  <a:pt x="23621" y="0"/>
                </a:moveTo>
                <a:lnTo>
                  <a:pt x="13715" y="0"/>
                </a:lnTo>
                <a:lnTo>
                  <a:pt x="13715" y="149351"/>
                </a:lnTo>
                <a:lnTo>
                  <a:pt x="23621" y="149351"/>
                </a:lnTo>
                <a:lnTo>
                  <a:pt x="23621" y="0"/>
                </a:lnTo>
                <a:close/>
              </a:path>
              <a:path w="38100" h="180975">
                <a:moveTo>
                  <a:pt x="38100" y="142493"/>
                </a:moveTo>
                <a:lnTo>
                  <a:pt x="23621" y="142493"/>
                </a:lnTo>
                <a:lnTo>
                  <a:pt x="23621" y="149351"/>
                </a:lnTo>
                <a:lnTo>
                  <a:pt x="34670" y="149351"/>
                </a:lnTo>
                <a:lnTo>
                  <a:pt x="38100" y="142493"/>
                </a:lnTo>
                <a:close/>
              </a:path>
            </a:pathLst>
          </a:custGeom>
          <a:solidFill>
            <a:srgbClr val="000000"/>
          </a:solidFill>
        </p:spPr>
        <p:txBody>
          <a:bodyPr wrap="square" lIns="0" tIns="0" rIns="0" bIns="0" rtlCol="0"/>
          <a:lstStyle/>
          <a:p/>
        </p:txBody>
      </p:sp>
      <p:sp>
        <p:nvSpPr>
          <p:cNvPr id="172" name="object 172"/>
          <p:cNvSpPr/>
          <p:nvPr/>
        </p:nvSpPr>
        <p:spPr>
          <a:xfrm>
            <a:off x="5473446" y="7193280"/>
            <a:ext cx="608330" cy="167640"/>
          </a:xfrm>
          <a:custGeom>
            <a:avLst/>
            <a:gdLst/>
            <a:ahLst/>
            <a:cxnLst/>
            <a:rect l="l" t="t" r="r" b="b"/>
            <a:pathLst>
              <a:path w="608329" h="167640">
                <a:moveTo>
                  <a:pt x="0" y="167640"/>
                </a:moveTo>
                <a:lnTo>
                  <a:pt x="608076" y="167640"/>
                </a:lnTo>
                <a:lnTo>
                  <a:pt x="608076" y="0"/>
                </a:lnTo>
                <a:lnTo>
                  <a:pt x="0" y="0"/>
                </a:lnTo>
                <a:lnTo>
                  <a:pt x="0" y="167640"/>
                </a:lnTo>
                <a:close/>
              </a:path>
            </a:pathLst>
          </a:custGeom>
          <a:solidFill>
            <a:srgbClr val="FFFFCC"/>
          </a:solidFill>
        </p:spPr>
        <p:txBody>
          <a:bodyPr wrap="square" lIns="0" tIns="0" rIns="0" bIns="0" rtlCol="0"/>
          <a:lstStyle/>
          <a:p/>
        </p:txBody>
      </p:sp>
      <p:sp>
        <p:nvSpPr>
          <p:cNvPr id="173" name="object 173"/>
          <p:cNvSpPr/>
          <p:nvPr/>
        </p:nvSpPr>
        <p:spPr>
          <a:xfrm>
            <a:off x="5356859" y="7193280"/>
            <a:ext cx="116839" cy="167640"/>
          </a:xfrm>
          <a:custGeom>
            <a:avLst/>
            <a:gdLst/>
            <a:ahLst/>
            <a:cxnLst/>
            <a:rect l="l" t="t" r="r" b="b"/>
            <a:pathLst>
              <a:path w="116839" h="167640">
                <a:moveTo>
                  <a:pt x="0" y="167640"/>
                </a:moveTo>
                <a:lnTo>
                  <a:pt x="116586" y="167640"/>
                </a:lnTo>
                <a:lnTo>
                  <a:pt x="116586" y="0"/>
                </a:lnTo>
                <a:lnTo>
                  <a:pt x="0" y="0"/>
                </a:lnTo>
                <a:lnTo>
                  <a:pt x="0" y="167640"/>
                </a:lnTo>
                <a:close/>
              </a:path>
            </a:pathLst>
          </a:custGeom>
          <a:solidFill>
            <a:srgbClr val="FFFFCC"/>
          </a:solidFill>
        </p:spPr>
        <p:txBody>
          <a:bodyPr wrap="square" lIns="0" tIns="0" rIns="0" bIns="0" rtlCol="0"/>
          <a:lstStyle/>
          <a:p/>
        </p:txBody>
      </p:sp>
      <p:sp>
        <p:nvSpPr>
          <p:cNvPr id="174" name="object 174"/>
          <p:cNvSpPr/>
          <p:nvPr/>
        </p:nvSpPr>
        <p:spPr>
          <a:xfrm>
            <a:off x="4787646" y="7193280"/>
            <a:ext cx="569595" cy="167640"/>
          </a:xfrm>
          <a:custGeom>
            <a:avLst/>
            <a:gdLst/>
            <a:ahLst/>
            <a:cxnLst/>
            <a:rect l="l" t="t" r="r" b="b"/>
            <a:pathLst>
              <a:path w="569595" h="167640">
                <a:moveTo>
                  <a:pt x="0" y="167640"/>
                </a:moveTo>
                <a:lnTo>
                  <a:pt x="569213" y="167640"/>
                </a:lnTo>
                <a:lnTo>
                  <a:pt x="569213" y="0"/>
                </a:lnTo>
                <a:lnTo>
                  <a:pt x="0" y="0"/>
                </a:lnTo>
                <a:lnTo>
                  <a:pt x="0" y="167640"/>
                </a:lnTo>
                <a:close/>
              </a:path>
            </a:pathLst>
          </a:custGeom>
          <a:solidFill>
            <a:srgbClr val="FFFFCC"/>
          </a:solidFill>
        </p:spPr>
        <p:txBody>
          <a:bodyPr wrap="square" lIns="0" tIns="0" rIns="0" bIns="0" rtlCol="0"/>
          <a:lstStyle/>
          <a:p/>
        </p:txBody>
      </p:sp>
      <p:sp>
        <p:nvSpPr>
          <p:cNvPr id="175" name="object 175"/>
          <p:cNvSpPr/>
          <p:nvPr/>
        </p:nvSpPr>
        <p:spPr>
          <a:xfrm>
            <a:off x="4671059" y="7193280"/>
            <a:ext cx="116839" cy="167640"/>
          </a:xfrm>
          <a:custGeom>
            <a:avLst/>
            <a:gdLst/>
            <a:ahLst/>
            <a:cxnLst/>
            <a:rect l="l" t="t" r="r" b="b"/>
            <a:pathLst>
              <a:path w="116839" h="167640">
                <a:moveTo>
                  <a:pt x="0" y="167640"/>
                </a:moveTo>
                <a:lnTo>
                  <a:pt x="116586" y="167640"/>
                </a:lnTo>
                <a:lnTo>
                  <a:pt x="116586" y="0"/>
                </a:lnTo>
                <a:lnTo>
                  <a:pt x="0" y="0"/>
                </a:lnTo>
                <a:lnTo>
                  <a:pt x="0" y="167640"/>
                </a:lnTo>
                <a:close/>
              </a:path>
            </a:pathLst>
          </a:custGeom>
          <a:solidFill>
            <a:srgbClr val="FFFFCC"/>
          </a:solidFill>
        </p:spPr>
        <p:txBody>
          <a:bodyPr wrap="square" lIns="0" tIns="0" rIns="0" bIns="0" rtlCol="0"/>
          <a:lstStyle/>
          <a:p/>
        </p:txBody>
      </p:sp>
      <p:sp>
        <p:nvSpPr>
          <p:cNvPr id="176" name="object 176"/>
          <p:cNvSpPr/>
          <p:nvPr/>
        </p:nvSpPr>
        <p:spPr>
          <a:xfrm>
            <a:off x="4097273" y="7193280"/>
            <a:ext cx="574040" cy="167640"/>
          </a:xfrm>
          <a:custGeom>
            <a:avLst/>
            <a:gdLst/>
            <a:ahLst/>
            <a:cxnLst/>
            <a:rect l="l" t="t" r="r" b="b"/>
            <a:pathLst>
              <a:path w="574039" h="167640">
                <a:moveTo>
                  <a:pt x="0" y="167640"/>
                </a:moveTo>
                <a:lnTo>
                  <a:pt x="573786" y="167640"/>
                </a:lnTo>
                <a:lnTo>
                  <a:pt x="573786" y="0"/>
                </a:lnTo>
                <a:lnTo>
                  <a:pt x="0" y="0"/>
                </a:lnTo>
                <a:lnTo>
                  <a:pt x="0" y="167640"/>
                </a:lnTo>
                <a:close/>
              </a:path>
            </a:pathLst>
          </a:custGeom>
          <a:solidFill>
            <a:srgbClr val="FFFFCC"/>
          </a:solidFill>
        </p:spPr>
        <p:txBody>
          <a:bodyPr wrap="square" lIns="0" tIns="0" rIns="0" bIns="0" rtlCol="0"/>
          <a:lstStyle/>
          <a:p/>
        </p:txBody>
      </p:sp>
      <p:sp>
        <p:nvSpPr>
          <p:cNvPr id="177" name="object 177"/>
          <p:cNvSpPr/>
          <p:nvPr/>
        </p:nvSpPr>
        <p:spPr>
          <a:xfrm>
            <a:off x="3530346" y="7193280"/>
            <a:ext cx="567055" cy="167640"/>
          </a:xfrm>
          <a:custGeom>
            <a:avLst/>
            <a:gdLst/>
            <a:ahLst/>
            <a:cxnLst/>
            <a:rect l="l" t="t" r="r" b="b"/>
            <a:pathLst>
              <a:path w="567054" h="167640">
                <a:moveTo>
                  <a:pt x="0" y="167640"/>
                </a:moveTo>
                <a:lnTo>
                  <a:pt x="566927" y="167640"/>
                </a:lnTo>
                <a:lnTo>
                  <a:pt x="566927" y="0"/>
                </a:lnTo>
                <a:lnTo>
                  <a:pt x="0" y="0"/>
                </a:lnTo>
                <a:lnTo>
                  <a:pt x="0" y="167640"/>
                </a:lnTo>
                <a:close/>
              </a:path>
            </a:pathLst>
          </a:custGeom>
          <a:solidFill>
            <a:srgbClr val="FFFFCC"/>
          </a:solidFill>
        </p:spPr>
        <p:txBody>
          <a:bodyPr wrap="square" lIns="0" tIns="0" rIns="0" bIns="0" rtlCol="0"/>
          <a:lstStyle/>
          <a:p/>
        </p:txBody>
      </p:sp>
      <p:sp>
        <p:nvSpPr>
          <p:cNvPr id="178" name="object 178"/>
          <p:cNvSpPr/>
          <p:nvPr/>
        </p:nvSpPr>
        <p:spPr>
          <a:xfrm>
            <a:off x="3416046" y="7193280"/>
            <a:ext cx="114300" cy="167640"/>
          </a:xfrm>
          <a:custGeom>
            <a:avLst/>
            <a:gdLst/>
            <a:ahLst/>
            <a:cxnLst/>
            <a:rect l="l" t="t" r="r" b="b"/>
            <a:pathLst>
              <a:path w="114300" h="167640">
                <a:moveTo>
                  <a:pt x="0" y="167640"/>
                </a:moveTo>
                <a:lnTo>
                  <a:pt x="114300" y="167640"/>
                </a:lnTo>
                <a:lnTo>
                  <a:pt x="114300" y="0"/>
                </a:lnTo>
                <a:lnTo>
                  <a:pt x="0" y="0"/>
                </a:lnTo>
                <a:lnTo>
                  <a:pt x="0" y="167640"/>
                </a:lnTo>
                <a:close/>
              </a:path>
            </a:pathLst>
          </a:custGeom>
          <a:solidFill>
            <a:srgbClr val="FFCC99"/>
          </a:solidFill>
        </p:spPr>
        <p:txBody>
          <a:bodyPr wrap="square" lIns="0" tIns="0" rIns="0" bIns="0" rtlCol="0"/>
          <a:lstStyle/>
          <a:p/>
        </p:txBody>
      </p:sp>
      <p:sp>
        <p:nvSpPr>
          <p:cNvPr id="179" name="object 179"/>
          <p:cNvSpPr txBox="1"/>
          <p:nvPr/>
        </p:nvSpPr>
        <p:spPr>
          <a:xfrm>
            <a:off x="3414267" y="7188198"/>
            <a:ext cx="202565" cy="147320"/>
          </a:xfrm>
          <a:prstGeom prst="rect">
            <a:avLst/>
          </a:prstGeom>
        </p:spPr>
        <p:txBody>
          <a:bodyPr wrap="square" lIns="0" tIns="12065" rIns="0" bIns="0" rtlCol="0" vert="horz">
            <a:spAutoFit/>
          </a:bodyPr>
          <a:lstStyle/>
          <a:p>
            <a:pPr marL="25400">
              <a:lnSpc>
                <a:spcPct val="100000"/>
              </a:lnSpc>
              <a:spcBef>
                <a:spcPts val="95"/>
              </a:spcBef>
            </a:pPr>
            <a:r>
              <a:rPr dirty="0" baseline="-6944" sz="1200" spc="-7">
                <a:latin typeface="Arial"/>
                <a:cs typeface="Arial"/>
              </a:rPr>
              <a:t>:</a:t>
            </a:r>
            <a:r>
              <a:rPr dirty="0" baseline="-6944" sz="1200" spc="254">
                <a:latin typeface="Arial"/>
                <a:cs typeface="Arial"/>
              </a:rPr>
              <a:t> </a:t>
            </a:r>
            <a:r>
              <a:rPr dirty="0" sz="700">
                <a:latin typeface="Arial"/>
                <a:cs typeface="Arial"/>
              </a:rPr>
              <a:t>:</a:t>
            </a:r>
            <a:endParaRPr sz="700">
              <a:latin typeface="Arial"/>
              <a:cs typeface="Arial"/>
            </a:endParaRPr>
          </a:p>
        </p:txBody>
      </p:sp>
      <p:sp>
        <p:nvSpPr>
          <p:cNvPr id="180" name="object 180"/>
          <p:cNvSpPr/>
          <p:nvPr/>
        </p:nvSpPr>
        <p:spPr>
          <a:xfrm>
            <a:off x="5473446" y="7360919"/>
            <a:ext cx="608330" cy="182245"/>
          </a:xfrm>
          <a:custGeom>
            <a:avLst/>
            <a:gdLst/>
            <a:ahLst/>
            <a:cxnLst/>
            <a:rect l="l" t="t" r="r" b="b"/>
            <a:pathLst>
              <a:path w="608329" h="182245">
                <a:moveTo>
                  <a:pt x="0" y="182117"/>
                </a:moveTo>
                <a:lnTo>
                  <a:pt x="608076" y="182117"/>
                </a:lnTo>
                <a:lnTo>
                  <a:pt x="608076" y="0"/>
                </a:lnTo>
                <a:lnTo>
                  <a:pt x="0" y="0"/>
                </a:lnTo>
                <a:lnTo>
                  <a:pt x="0" y="182117"/>
                </a:lnTo>
                <a:close/>
              </a:path>
            </a:pathLst>
          </a:custGeom>
          <a:solidFill>
            <a:srgbClr val="FFFFCC"/>
          </a:solidFill>
        </p:spPr>
        <p:txBody>
          <a:bodyPr wrap="square" lIns="0" tIns="0" rIns="0" bIns="0" rtlCol="0"/>
          <a:lstStyle/>
          <a:p/>
        </p:txBody>
      </p:sp>
      <p:sp>
        <p:nvSpPr>
          <p:cNvPr id="181" name="object 181"/>
          <p:cNvSpPr/>
          <p:nvPr/>
        </p:nvSpPr>
        <p:spPr>
          <a:xfrm>
            <a:off x="5356859" y="7360919"/>
            <a:ext cx="116839" cy="182245"/>
          </a:xfrm>
          <a:custGeom>
            <a:avLst/>
            <a:gdLst/>
            <a:ahLst/>
            <a:cxnLst/>
            <a:rect l="l" t="t" r="r" b="b"/>
            <a:pathLst>
              <a:path w="116839" h="182245">
                <a:moveTo>
                  <a:pt x="0" y="182117"/>
                </a:moveTo>
                <a:lnTo>
                  <a:pt x="116586" y="182117"/>
                </a:lnTo>
                <a:lnTo>
                  <a:pt x="116586" y="0"/>
                </a:lnTo>
                <a:lnTo>
                  <a:pt x="0" y="0"/>
                </a:lnTo>
                <a:lnTo>
                  <a:pt x="0" y="182117"/>
                </a:lnTo>
                <a:close/>
              </a:path>
            </a:pathLst>
          </a:custGeom>
          <a:solidFill>
            <a:srgbClr val="FFFFCC"/>
          </a:solidFill>
        </p:spPr>
        <p:txBody>
          <a:bodyPr wrap="square" lIns="0" tIns="0" rIns="0" bIns="0" rtlCol="0"/>
          <a:lstStyle/>
          <a:p/>
        </p:txBody>
      </p:sp>
      <p:sp>
        <p:nvSpPr>
          <p:cNvPr id="182" name="object 182"/>
          <p:cNvSpPr/>
          <p:nvPr/>
        </p:nvSpPr>
        <p:spPr>
          <a:xfrm>
            <a:off x="4787646" y="7360919"/>
            <a:ext cx="569595" cy="182245"/>
          </a:xfrm>
          <a:custGeom>
            <a:avLst/>
            <a:gdLst/>
            <a:ahLst/>
            <a:cxnLst/>
            <a:rect l="l" t="t" r="r" b="b"/>
            <a:pathLst>
              <a:path w="569595" h="182245">
                <a:moveTo>
                  <a:pt x="0" y="182117"/>
                </a:moveTo>
                <a:lnTo>
                  <a:pt x="569213" y="182117"/>
                </a:lnTo>
                <a:lnTo>
                  <a:pt x="569213" y="0"/>
                </a:lnTo>
                <a:lnTo>
                  <a:pt x="0" y="0"/>
                </a:lnTo>
                <a:lnTo>
                  <a:pt x="0" y="182117"/>
                </a:lnTo>
                <a:close/>
              </a:path>
            </a:pathLst>
          </a:custGeom>
          <a:solidFill>
            <a:srgbClr val="FFFFCC"/>
          </a:solidFill>
        </p:spPr>
        <p:txBody>
          <a:bodyPr wrap="square" lIns="0" tIns="0" rIns="0" bIns="0" rtlCol="0"/>
          <a:lstStyle/>
          <a:p/>
        </p:txBody>
      </p:sp>
      <p:sp>
        <p:nvSpPr>
          <p:cNvPr id="183" name="object 183"/>
          <p:cNvSpPr/>
          <p:nvPr/>
        </p:nvSpPr>
        <p:spPr>
          <a:xfrm>
            <a:off x="4671059" y="7360919"/>
            <a:ext cx="116839" cy="182245"/>
          </a:xfrm>
          <a:custGeom>
            <a:avLst/>
            <a:gdLst/>
            <a:ahLst/>
            <a:cxnLst/>
            <a:rect l="l" t="t" r="r" b="b"/>
            <a:pathLst>
              <a:path w="116839" h="182245">
                <a:moveTo>
                  <a:pt x="0" y="182117"/>
                </a:moveTo>
                <a:lnTo>
                  <a:pt x="116586" y="182117"/>
                </a:lnTo>
                <a:lnTo>
                  <a:pt x="116586" y="0"/>
                </a:lnTo>
                <a:lnTo>
                  <a:pt x="0" y="0"/>
                </a:lnTo>
                <a:lnTo>
                  <a:pt x="0" y="182117"/>
                </a:lnTo>
                <a:close/>
              </a:path>
            </a:pathLst>
          </a:custGeom>
          <a:solidFill>
            <a:srgbClr val="FFFFCC"/>
          </a:solidFill>
        </p:spPr>
        <p:txBody>
          <a:bodyPr wrap="square" lIns="0" tIns="0" rIns="0" bIns="0" rtlCol="0"/>
          <a:lstStyle/>
          <a:p/>
        </p:txBody>
      </p:sp>
      <p:sp>
        <p:nvSpPr>
          <p:cNvPr id="184" name="object 184"/>
          <p:cNvSpPr/>
          <p:nvPr/>
        </p:nvSpPr>
        <p:spPr>
          <a:xfrm>
            <a:off x="4097273" y="7360919"/>
            <a:ext cx="574040" cy="182245"/>
          </a:xfrm>
          <a:custGeom>
            <a:avLst/>
            <a:gdLst/>
            <a:ahLst/>
            <a:cxnLst/>
            <a:rect l="l" t="t" r="r" b="b"/>
            <a:pathLst>
              <a:path w="574039" h="182245">
                <a:moveTo>
                  <a:pt x="0" y="182117"/>
                </a:moveTo>
                <a:lnTo>
                  <a:pt x="573786" y="182117"/>
                </a:lnTo>
                <a:lnTo>
                  <a:pt x="573786" y="0"/>
                </a:lnTo>
                <a:lnTo>
                  <a:pt x="0" y="0"/>
                </a:lnTo>
                <a:lnTo>
                  <a:pt x="0" y="182117"/>
                </a:lnTo>
                <a:close/>
              </a:path>
            </a:pathLst>
          </a:custGeom>
          <a:solidFill>
            <a:srgbClr val="FFFFCC"/>
          </a:solidFill>
        </p:spPr>
        <p:txBody>
          <a:bodyPr wrap="square" lIns="0" tIns="0" rIns="0" bIns="0" rtlCol="0"/>
          <a:lstStyle/>
          <a:p/>
        </p:txBody>
      </p:sp>
      <p:sp>
        <p:nvSpPr>
          <p:cNvPr id="185" name="object 185"/>
          <p:cNvSpPr/>
          <p:nvPr/>
        </p:nvSpPr>
        <p:spPr>
          <a:xfrm>
            <a:off x="3530346" y="7360919"/>
            <a:ext cx="567055" cy="182245"/>
          </a:xfrm>
          <a:custGeom>
            <a:avLst/>
            <a:gdLst/>
            <a:ahLst/>
            <a:cxnLst/>
            <a:rect l="l" t="t" r="r" b="b"/>
            <a:pathLst>
              <a:path w="567054" h="182245">
                <a:moveTo>
                  <a:pt x="0" y="182117"/>
                </a:moveTo>
                <a:lnTo>
                  <a:pt x="566927" y="182117"/>
                </a:lnTo>
                <a:lnTo>
                  <a:pt x="566927" y="0"/>
                </a:lnTo>
                <a:lnTo>
                  <a:pt x="0" y="0"/>
                </a:lnTo>
                <a:lnTo>
                  <a:pt x="0" y="182117"/>
                </a:lnTo>
                <a:close/>
              </a:path>
            </a:pathLst>
          </a:custGeom>
          <a:solidFill>
            <a:srgbClr val="FFFFCC"/>
          </a:solidFill>
        </p:spPr>
        <p:txBody>
          <a:bodyPr wrap="square" lIns="0" tIns="0" rIns="0" bIns="0" rtlCol="0"/>
          <a:lstStyle/>
          <a:p/>
        </p:txBody>
      </p:sp>
      <p:sp>
        <p:nvSpPr>
          <p:cNvPr id="186" name="object 186"/>
          <p:cNvSpPr/>
          <p:nvPr/>
        </p:nvSpPr>
        <p:spPr>
          <a:xfrm>
            <a:off x="3416046" y="7360919"/>
            <a:ext cx="114300" cy="182245"/>
          </a:xfrm>
          <a:custGeom>
            <a:avLst/>
            <a:gdLst/>
            <a:ahLst/>
            <a:cxnLst/>
            <a:rect l="l" t="t" r="r" b="b"/>
            <a:pathLst>
              <a:path w="114300" h="182245">
                <a:moveTo>
                  <a:pt x="0" y="182117"/>
                </a:moveTo>
                <a:lnTo>
                  <a:pt x="114300" y="182117"/>
                </a:lnTo>
                <a:lnTo>
                  <a:pt x="114300" y="0"/>
                </a:lnTo>
                <a:lnTo>
                  <a:pt x="0" y="0"/>
                </a:lnTo>
                <a:lnTo>
                  <a:pt x="0" y="182117"/>
                </a:lnTo>
                <a:close/>
              </a:path>
            </a:pathLst>
          </a:custGeom>
          <a:solidFill>
            <a:srgbClr val="FFCC99"/>
          </a:solidFill>
        </p:spPr>
        <p:txBody>
          <a:bodyPr wrap="square" lIns="0" tIns="0" rIns="0" bIns="0" rtlCol="0"/>
          <a:lstStyle/>
          <a:p/>
        </p:txBody>
      </p:sp>
      <p:sp>
        <p:nvSpPr>
          <p:cNvPr id="187" name="object 187"/>
          <p:cNvSpPr txBox="1"/>
          <p:nvPr/>
        </p:nvSpPr>
        <p:spPr>
          <a:xfrm>
            <a:off x="3414267" y="7368030"/>
            <a:ext cx="456565" cy="162560"/>
          </a:xfrm>
          <a:prstGeom prst="rect">
            <a:avLst/>
          </a:prstGeom>
        </p:spPr>
        <p:txBody>
          <a:bodyPr wrap="square" lIns="0" tIns="12700" rIns="0" bIns="0" rtlCol="0" vert="horz">
            <a:spAutoFit/>
          </a:bodyPr>
          <a:lstStyle/>
          <a:p>
            <a:pPr marL="25400">
              <a:lnSpc>
                <a:spcPct val="100000"/>
              </a:lnSpc>
              <a:spcBef>
                <a:spcPts val="100"/>
              </a:spcBef>
            </a:pPr>
            <a:r>
              <a:rPr dirty="0" baseline="6944" sz="1200" spc="-7">
                <a:latin typeface="Arial"/>
                <a:cs typeface="Arial"/>
              </a:rPr>
              <a:t>N </a:t>
            </a:r>
            <a:r>
              <a:rPr dirty="0" sz="900" spc="-5" i="1">
                <a:latin typeface="Arial"/>
                <a:cs typeface="Arial"/>
              </a:rPr>
              <a:t>b</a:t>
            </a:r>
            <a:r>
              <a:rPr dirty="0" baseline="-23148" sz="900" spc="-7" i="1">
                <a:latin typeface="Arial"/>
                <a:cs typeface="Arial"/>
              </a:rPr>
              <a:t>N</a:t>
            </a:r>
            <a:r>
              <a:rPr dirty="0" baseline="-23148" sz="900" spc="82" i="1">
                <a:latin typeface="Arial"/>
                <a:cs typeface="Arial"/>
              </a:rPr>
              <a:t> </a:t>
            </a:r>
            <a:r>
              <a:rPr dirty="0" sz="900" spc="-10" i="1">
                <a:latin typeface="Arial"/>
                <a:cs typeface="Arial"/>
              </a:rPr>
              <a:t>(1)</a:t>
            </a:r>
            <a:endParaRPr sz="900">
              <a:latin typeface="Arial"/>
              <a:cs typeface="Arial"/>
            </a:endParaRPr>
          </a:p>
        </p:txBody>
      </p:sp>
      <p:sp>
        <p:nvSpPr>
          <p:cNvPr id="188" name="object 188"/>
          <p:cNvSpPr/>
          <p:nvPr/>
        </p:nvSpPr>
        <p:spPr>
          <a:xfrm>
            <a:off x="5473446" y="7010400"/>
            <a:ext cx="608330" cy="182880"/>
          </a:xfrm>
          <a:custGeom>
            <a:avLst/>
            <a:gdLst/>
            <a:ahLst/>
            <a:cxnLst/>
            <a:rect l="l" t="t" r="r" b="b"/>
            <a:pathLst>
              <a:path w="608329" h="182879">
                <a:moveTo>
                  <a:pt x="0" y="182880"/>
                </a:moveTo>
                <a:lnTo>
                  <a:pt x="608076" y="182880"/>
                </a:lnTo>
                <a:lnTo>
                  <a:pt x="608076" y="0"/>
                </a:lnTo>
                <a:lnTo>
                  <a:pt x="0" y="0"/>
                </a:lnTo>
                <a:lnTo>
                  <a:pt x="0" y="182880"/>
                </a:lnTo>
                <a:close/>
              </a:path>
            </a:pathLst>
          </a:custGeom>
          <a:solidFill>
            <a:srgbClr val="FFFFCC"/>
          </a:solidFill>
        </p:spPr>
        <p:txBody>
          <a:bodyPr wrap="square" lIns="0" tIns="0" rIns="0" bIns="0" rtlCol="0"/>
          <a:lstStyle/>
          <a:p/>
        </p:txBody>
      </p:sp>
      <p:sp>
        <p:nvSpPr>
          <p:cNvPr id="189" name="object 189"/>
          <p:cNvSpPr/>
          <p:nvPr/>
        </p:nvSpPr>
        <p:spPr>
          <a:xfrm>
            <a:off x="5356859" y="7010400"/>
            <a:ext cx="116839" cy="182880"/>
          </a:xfrm>
          <a:custGeom>
            <a:avLst/>
            <a:gdLst/>
            <a:ahLst/>
            <a:cxnLst/>
            <a:rect l="l" t="t" r="r" b="b"/>
            <a:pathLst>
              <a:path w="116839" h="182879">
                <a:moveTo>
                  <a:pt x="0" y="182880"/>
                </a:moveTo>
                <a:lnTo>
                  <a:pt x="116586" y="182880"/>
                </a:lnTo>
                <a:lnTo>
                  <a:pt x="116586" y="0"/>
                </a:lnTo>
                <a:lnTo>
                  <a:pt x="0" y="0"/>
                </a:lnTo>
                <a:lnTo>
                  <a:pt x="0" y="182880"/>
                </a:lnTo>
                <a:close/>
              </a:path>
            </a:pathLst>
          </a:custGeom>
          <a:solidFill>
            <a:srgbClr val="FFFFCC"/>
          </a:solidFill>
        </p:spPr>
        <p:txBody>
          <a:bodyPr wrap="square" lIns="0" tIns="0" rIns="0" bIns="0" rtlCol="0"/>
          <a:lstStyle/>
          <a:p/>
        </p:txBody>
      </p:sp>
      <p:sp>
        <p:nvSpPr>
          <p:cNvPr id="190" name="object 190"/>
          <p:cNvSpPr/>
          <p:nvPr/>
        </p:nvSpPr>
        <p:spPr>
          <a:xfrm>
            <a:off x="4787646" y="7010400"/>
            <a:ext cx="569595" cy="182880"/>
          </a:xfrm>
          <a:custGeom>
            <a:avLst/>
            <a:gdLst/>
            <a:ahLst/>
            <a:cxnLst/>
            <a:rect l="l" t="t" r="r" b="b"/>
            <a:pathLst>
              <a:path w="569595" h="182879">
                <a:moveTo>
                  <a:pt x="0" y="182880"/>
                </a:moveTo>
                <a:lnTo>
                  <a:pt x="569213" y="182880"/>
                </a:lnTo>
                <a:lnTo>
                  <a:pt x="569213" y="0"/>
                </a:lnTo>
                <a:lnTo>
                  <a:pt x="0" y="0"/>
                </a:lnTo>
                <a:lnTo>
                  <a:pt x="0" y="182880"/>
                </a:lnTo>
                <a:close/>
              </a:path>
            </a:pathLst>
          </a:custGeom>
          <a:solidFill>
            <a:srgbClr val="FFFFCC"/>
          </a:solidFill>
        </p:spPr>
        <p:txBody>
          <a:bodyPr wrap="square" lIns="0" tIns="0" rIns="0" bIns="0" rtlCol="0"/>
          <a:lstStyle/>
          <a:p/>
        </p:txBody>
      </p:sp>
      <p:sp>
        <p:nvSpPr>
          <p:cNvPr id="191" name="object 191"/>
          <p:cNvSpPr/>
          <p:nvPr/>
        </p:nvSpPr>
        <p:spPr>
          <a:xfrm>
            <a:off x="4671059" y="7010400"/>
            <a:ext cx="116839" cy="182880"/>
          </a:xfrm>
          <a:custGeom>
            <a:avLst/>
            <a:gdLst/>
            <a:ahLst/>
            <a:cxnLst/>
            <a:rect l="l" t="t" r="r" b="b"/>
            <a:pathLst>
              <a:path w="116839" h="182879">
                <a:moveTo>
                  <a:pt x="0" y="182880"/>
                </a:moveTo>
                <a:lnTo>
                  <a:pt x="116586" y="182880"/>
                </a:lnTo>
                <a:lnTo>
                  <a:pt x="116586" y="0"/>
                </a:lnTo>
                <a:lnTo>
                  <a:pt x="0" y="0"/>
                </a:lnTo>
                <a:lnTo>
                  <a:pt x="0" y="182880"/>
                </a:lnTo>
                <a:close/>
              </a:path>
            </a:pathLst>
          </a:custGeom>
          <a:solidFill>
            <a:srgbClr val="FFFFCC"/>
          </a:solidFill>
        </p:spPr>
        <p:txBody>
          <a:bodyPr wrap="square" lIns="0" tIns="0" rIns="0" bIns="0" rtlCol="0"/>
          <a:lstStyle/>
          <a:p/>
        </p:txBody>
      </p:sp>
      <p:sp>
        <p:nvSpPr>
          <p:cNvPr id="192" name="object 192"/>
          <p:cNvSpPr/>
          <p:nvPr/>
        </p:nvSpPr>
        <p:spPr>
          <a:xfrm>
            <a:off x="4097273" y="7010400"/>
            <a:ext cx="574040" cy="182880"/>
          </a:xfrm>
          <a:custGeom>
            <a:avLst/>
            <a:gdLst/>
            <a:ahLst/>
            <a:cxnLst/>
            <a:rect l="l" t="t" r="r" b="b"/>
            <a:pathLst>
              <a:path w="574039" h="182879">
                <a:moveTo>
                  <a:pt x="0" y="182880"/>
                </a:moveTo>
                <a:lnTo>
                  <a:pt x="573786" y="182880"/>
                </a:lnTo>
                <a:lnTo>
                  <a:pt x="573786" y="0"/>
                </a:lnTo>
                <a:lnTo>
                  <a:pt x="0" y="0"/>
                </a:lnTo>
                <a:lnTo>
                  <a:pt x="0" y="182880"/>
                </a:lnTo>
                <a:close/>
              </a:path>
            </a:pathLst>
          </a:custGeom>
          <a:solidFill>
            <a:srgbClr val="FFFFCC"/>
          </a:solidFill>
        </p:spPr>
        <p:txBody>
          <a:bodyPr wrap="square" lIns="0" tIns="0" rIns="0" bIns="0" rtlCol="0"/>
          <a:lstStyle/>
          <a:p/>
        </p:txBody>
      </p:sp>
      <p:sp>
        <p:nvSpPr>
          <p:cNvPr id="193" name="object 193"/>
          <p:cNvSpPr/>
          <p:nvPr/>
        </p:nvSpPr>
        <p:spPr>
          <a:xfrm>
            <a:off x="3530346" y="7010400"/>
            <a:ext cx="567055" cy="182880"/>
          </a:xfrm>
          <a:custGeom>
            <a:avLst/>
            <a:gdLst/>
            <a:ahLst/>
            <a:cxnLst/>
            <a:rect l="l" t="t" r="r" b="b"/>
            <a:pathLst>
              <a:path w="567054" h="182879">
                <a:moveTo>
                  <a:pt x="0" y="182880"/>
                </a:moveTo>
                <a:lnTo>
                  <a:pt x="566927" y="182880"/>
                </a:lnTo>
                <a:lnTo>
                  <a:pt x="566927" y="0"/>
                </a:lnTo>
                <a:lnTo>
                  <a:pt x="0" y="0"/>
                </a:lnTo>
                <a:lnTo>
                  <a:pt x="0" y="182880"/>
                </a:lnTo>
                <a:close/>
              </a:path>
            </a:pathLst>
          </a:custGeom>
          <a:solidFill>
            <a:srgbClr val="FFFFCC"/>
          </a:solidFill>
        </p:spPr>
        <p:txBody>
          <a:bodyPr wrap="square" lIns="0" tIns="0" rIns="0" bIns="0" rtlCol="0"/>
          <a:lstStyle/>
          <a:p/>
        </p:txBody>
      </p:sp>
      <p:sp>
        <p:nvSpPr>
          <p:cNvPr id="194" name="object 194"/>
          <p:cNvSpPr txBox="1"/>
          <p:nvPr/>
        </p:nvSpPr>
        <p:spPr>
          <a:xfrm>
            <a:off x="1775967" y="7011414"/>
            <a:ext cx="2035810" cy="178435"/>
          </a:xfrm>
          <a:prstGeom prst="rect">
            <a:avLst/>
          </a:prstGeom>
        </p:spPr>
        <p:txBody>
          <a:bodyPr wrap="square" lIns="0" tIns="12700" rIns="0" bIns="0" rtlCol="0" vert="horz">
            <a:spAutoFit/>
          </a:bodyPr>
          <a:lstStyle/>
          <a:p>
            <a:pPr marL="25400">
              <a:lnSpc>
                <a:spcPct val="100000"/>
              </a:lnSpc>
              <a:spcBef>
                <a:spcPts val="100"/>
              </a:spcBef>
              <a:tabLst>
                <a:tab pos="1777364" algn="l"/>
              </a:tabLst>
            </a:pPr>
            <a:r>
              <a:rPr dirty="0" sz="1000">
                <a:latin typeface="Arial"/>
                <a:cs typeface="Arial"/>
              </a:rPr>
              <a:t>O  </a:t>
            </a:r>
            <a:r>
              <a:rPr dirty="0" sz="1000" spc="-5">
                <a:latin typeface="Arial"/>
                <a:cs typeface="Arial"/>
              </a:rPr>
              <a:t>is noisily</a:t>
            </a:r>
            <a:r>
              <a:rPr dirty="0" sz="1000" spc="-170">
                <a:latin typeface="Arial"/>
                <a:cs typeface="Arial"/>
              </a:rPr>
              <a:t> </a:t>
            </a:r>
            <a:r>
              <a:rPr dirty="0" sz="1000" spc="-5">
                <a:latin typeface="Arial"/>
                <a:cs typeface="Arial"/>
              </a:rPr>
              <a:t>determined</a:t>
            </a:r>
            <a:r>
              <a:rPr dirty="0" sz="1000">
                <a:latin typeface="Arial"/>
                <a:cs typeface="Arial"/>
              </a:rPr>
              <a:t> </a:t>
            </a:r>
            <a:r>
              <a:rPr dirty="0" sz="1000" spc="-5">
                <a:latin typeface="Arial"/>
                <a:cs typeface="Arial"/>
              </a:rPr>
              <a:t>dep	</a:t>
            </a:r>
            <a:r>
              <a:rPr dirty="0" baseline="3086" sz="1350" spc="-15" i="1">
                <a:latin typeface="Arial"/>
                <a:cs typeface="Arial"/>
              </a:rPr>
              <a:t>b</a:t>
            </a:r>
            <a:r>
              <a:rPr dirty="0" baseline="-18518" sz="900" spc="-15" i="1">
                <a:latin typeface="Arial"/>
                <a:cs typeface="Arial"/>
              </a:rPr>
              <a:t>i</a:t>
            </a:r>
            <a:r>
              <a:rPr dirty="0" baseline="3086" sz="1350" spc="-15" i="1">
                <a:latin typeface="Arial"/>
                <a:cs typeface="Arial"/>
              </a:rPr>
              <a:t>(1)</a:t>
            </a:r>
            <a:endParaRPr baseline="3086" sz="1350">
              <a:latin typeface="Arial"/>
              <a:cs typeface="Arial"/>
            </a:endParaRPr>
          </a:p>
        </p:txBody>
      </p:sp>
      <p:sp>
        <p:nvSpPr>
          <p:cNvPr id="195" name="object 195"/>
          <p:cNvSpPr/>
          <p:nvPr/>
        </p:nvSpPr>
        <p:spPr>
          <a:xfrm>
            <a:off x="3416046" y="7010400"/>
            <a:ext cx="114300" cy="182880"/>
          </a:xfrm>
          <a:custGeom>
            <a:avLst/>
            <a:gdLst/>
            <a:ahLst/>
            <a:cxnLst/>
            <a:rect l="l" t="t" r="r" b="b"/>
            <a:pathLst>
              <a:path w="114300" h="182879">
                <a:moveTo>
                  <a:pt x="0" y="182880"/>
                </a:moveTo>
                <a:lnTo>
                  <a:pt x="114300" y="182880"/>
                </a:lnTo>
                <a:lnTo>
                  <a:pt x="114300" y="0"/>
                </a:lnTo>
                <a:lnTo>
                  <a:pt x="0" y="0"/>
                </a:lnTo>
                <a:lnTo>
                  <a:pt x="0" y="182880"/>
                </a:lnTo>
                <a:close/>
              </a:path>
            </a:pathLst>
          </a:custGeom>
          <a:solidFill>
            <a:srgbClr val="FFCC99"/>
          </a:solidFill>
        </p:spPr>
        <p:txBody>
          <a:bodyPr wrap="square" lIns="0" tIns="0" rIns="0" bIns="0" rtlCol="0"/>
          <a:lstStyle/>
          <a:p/>
        </p:txBody>
      </p:sp>
      <p:sp>
        <p:nvSpPr>
          <p:cNvPr id="196" name="object 196"/>
          <p:cNvSpPr txBox="1"/>
          <p:nvPr/>
        </p:nvSpPr>
        <p:spPr>
          <a:xfrm>
            <a:off x="3439667" y="7019034"/>
            <a:ext cx="35560"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i</a:t>
            </a:r>
            <a:endParaRPr sz="800">
              <a:latin typeface="Arial"/>
              <a:cs typeface="Arial"/>
            </a:endParaRPr>
          </a:p>
        </p:txBody>
      </p:sp>
      <p:sp>
        <p:nvSpPr>
          <p:cNvPr id="197" name="object 197"/>
          <p:cNvSpPr/>
          <p:nvPr/>
        </p:nvSpPr>
        <p:spPr>
          <a:xfrm>
            <a:off x="5473446" y="6843521"/>
            <a:ext cx="608330" cy="167005"/>
          </a:xfrm>
          <a:custGeom>
            <a:avLst/>
            <a:gdLst/>
            <a:ahLst/>
            <a:cxnLst/>
            <a:rect l="l" t="t" r="r" b="b"/>
            <a:pathLst>
              <a:path w="608329" h="167004">
                <a:moveTo>
                  <a:pt x="0" y="166877"/>
                </a:moveTo>
                <a:lnTo>
                  <a:pt x="608076" y="166877"/>
                </a:lnTo>
                <a:lnTo>
                  <a:pt x="608076" y="0"/>
                </a:lnTo>
                <a:lnTo>
                  <a:pt x="0" y="0"/>
                </a:lnTo>
                <a:lnTo>
                  <a:pt x="0" y="166877"/>
                </a:lnTo>
                <a:close/>
              </a:path>
            </a:pathLst>
          </a:custGeom>
          <a:solidFill>
            <a:srgbClr val="FFFFCC"/>
          </a:solidFill>
        </p:spPr>
        <p:txBody>
          <a:bodyPr wrap="square" lIns="0" tIns="0" rIns="0" bIns="0" rtlCol="0"/>
          <a:lstStyle/>
          <a:p/>
        </p:txBody>
      </p:sp>
      <p:sp>
        <p:nvSpPr>
          <p:cNvPr id="198" name="object 198"/>
          <p:cNvSpPr/>
          <p:nvPr/>
        </p:nvSpPr>
        <p:spPr>
          <a:xfrm>
            <a:off x="5356859" y="6843521"/>
            <a:ext cx="116839" cy="167005"/>
          </a:xfrm>
          <a:custGeom>
            <a:avLst/>
            <a:gdLst/>
            <a:ahLst/>
            <a:cxnLst/>
            <a:rect l="l" t="t" r="r" b="b"/>
            <a:pathLst>
              <a:path w="116839" h="167004">
                <a:moveTo>
                  <a:pt x="0" y="166877"/>
                </a:moveTo>
                <a:lnTo>
                  <a:pt x="116586" y="166877"/>
                </a:lnTo>
                <a:lnTo>
                  <a:pt x="116586" y="0"/>
                </a:lnTo>
                <a:lnTo>
                  <a:pt x="0" y="0"/>
                </a:lnTo>
                <a:lnTo>
                  <a:pt x="0" y="166877"/>
                </a:lnTo>
                <a:close/>
              </a:path>
            </a:pathLst>
          </a:custGeom>
          <a:solidFill>
            <a:srgbClr val="FFFFCC"/>
          </a:solidFill>
        </p:spPr>
        <p:txBody>
          <a:bodyPr wrap="square" lIns="0" tIns="0" rIns="0" bIns="0" rtlCol="0"/>
          <a:lstStyle/>
          <a:p/>
        </p:txBody>
      </p:sp>
      <p:sp>
        <p:nvSpPr>
          <p:cNvPr id="199" name="object 199"/>
          <p:cNvSpPr/>
          <p:nvPr/>
        </p:nvSpPr>
        <p:spPr>
          <a:xfrm>
            <a:off x="4787646" y="6843521"/>
            <a:ext cx="569595" cy="167005"/>
          </a:xfrm>
          <a:custGeom>
            <a:avLst/>
            <a:gdLst/>
            <a:ahLst/>
            <a:cxnLst/>
            <a:rect l="l" t="t" r="r" b="b"/>
            <a:pathLst>
              <a:path w="569595" h="167004">
                <a:moveTo>
                  <a:pt x="0" y="166877"/>
                </a:moveTo>
                <a:lnTo>
                  <a:pt x="569213" y="166877"/>
                </a:lnTo>
                <a:lnTo>
                  <a:pt x="569213" y="0"/>
                </a:lnTo>
                <a:lnTo>
                  <a:pt x="0" y="0"/>
                </a:lnTo>
                <a:lnTo>
                  <a:pt x="0" y="166877"/>
                </a:lnTo>
                <a:close/>
              </a:path>
            </a:pathLst>
          </a:custGeom>
          <a:solidFill>
            <a:srgbClr val="FFFFCC"/>
          </a:solidFill>
        </p:spPr>
        <p:txBody>
          <a:bodyPr wrap="square" lIns="0" tIns="0" rIns="0" bIns="0" rtlCol="0"/>
          <a:lstStyle/>
          <a:p/>
        </p:txBody>
      </p:sp>
      <p:sp>
        <p:nvSpPr>
          <p:cNvPr id="200" name="object 200"/>
          <p:cNvSpPr/>
          <p:nvPr/>
        </p:nvSpPr>
        <p:spPr>
          <a:xfrm>
            <a:off x="4671059" y="6843521"/>
            <a:ext cx="116839" cy="167005"/>
          </a:xfrm>
          <a:custGeom>
            <a:avLst/>
            <a:gdLst/>
            <a:ahLst/>
            <a:cxnLst/>
            <a:rect l="l" t="t" r="r" b="b"/>
            <a:pathLst>
              <a:path w="116839" h="167004">
                <a:moveTo>
                  <a:pt x="0" y="166877"/>
                </a:moveTo>
                <a:lnTo>
                  <a:pt x="116586" y="166877"/>
                </a:lnTo>
                <a:lnTo>
                  <a:pt x="116586" y="0"/>
                </a:lnTo>
                <a:lnTo>
                  <a:pt x="0" y="0"/>
                </a:lnTo>
                <a:lnTo>
                  <a:pt x="0" y="166877"/>
                </a:lnTo>
                <a:close/>
              </a:path>
            </a:pathLst>
          </a:custGeom>
          <a:solidFill>
            <a:srgbClr val="FFFFCC"/>
          </a:solidFill>
        </p:spPr>
        <p:txBody>
          <a:bodyPr wrap="square" lIns="0" tIns="0" rIns="0" bIns="0" rtlCol="0"/>
          <a:lstStyle/>
          <a:p/>
        </p:txBody>
      </p:sp>
      <p:sp>
        <p:nvSpPr>
          <p:cNvPr id="201" name="object 201"/>
          <p:cNvSpPr/>
          <p:nvPr/>
        </p:nvSpPr>
        <p:spPr>
          <a:xfrm>
            <a:off x="4097273" y="6843521"/>
            <a:ext cx="574040" cy="167005"/>
          </a:xfrm>
          <a:custGeom>
            <a:avLst/>
            <a:gdLst/>
            <a:ahLst/>
            <a:cxnLst/>
            <a:rect l="l" t="t" r="r" b="b"/>
            <a:pathLst>
              <a:path w="574039" h="167004">
                <a:moveTo>
                  <a:pt x="0" y="166877"/>
                </a:moveTo>
                <a:lnTo>
                  <a:pt x="573786" y="166877"/>
                </a:lnTo>
                <a:lnTo>
                  <a:pt x="573786" y="0"/>
                </a:lnTo>
                <a:lnTo>
                  <a:pt x="0" y="0"/>
                </a:lnTo>
                <a:lnTo>
                  <a:pt x="0" y="166877"/>
                </a:lnTo>
                <a:close/>
              </a:path>
            </a:pathLst>
          </a:custGeom>
          <a:solidFill>
            <a:srgbClr val="FFFFCC"/>
          </a:solidFill>
        </p:spPr>
        <p:txBody>
          <a:bodyPr wrap="square" lIns="0" tIns="0" rIns="0" bIns="0" rtlCol="0"/>
          <a:lstStyle/>
          <a:p/>
        </p:txBody>
      </p:sp>
      <p:sp>
        <p:nvSpPr>
          <p:cNvPr id="202" name="object 202"/>
          <p:cNvSpPr/>
          <p:nvPr/>
        </p:nvSpPr>
        <p:spPr>
          <a:xfrm>
            <a:off x="3530346" y="6843521"/>
            <a:ext cx="567055" cy="167005"/>
          </a:xfrm>
          <a:custGeom>
            <a:avLst/>
            <a:gdLst/>
            <a:ahLst/>
            <a:cxnLst/>
            <a:rect l="l" t="t" r="r" b="b"/>
            <a:pathLst>
              <a:path w="567054" h="167004">
                <a:moveTo>
                  <a:pt x="0" y="166877"/>
                </a:moveTo>
                <a:lnTo>
                  <a:pt x="566927" y="166877"/>
                </a:lnTo>
                <a:lnTo>
                  <a:pt x="566927" y="0"/>
                </a:lnTo>
                <a:lnTo>
                  <a:pt x="0" y="0"/>
                </a:lnTo>
                <a:lnTo>
                  <a:pt x="0" y="166877"/>
                </a:lnTo>
                <a:close/>
              </a:path>
            </a:pathLst>
          </a:custGeom>
          <a:solidFill>
            <a:srgbClr val="FFFFCC"/>
          </a:solidFill>
        </p:spPr>
        <p:txBody>
          <a:bodyPr wrap="square" lIns="0" tIns="0" rIns="0" bIns="0" rtlCol="0"/>
          <a:lstStyle/>
          <a:p/>
        </p:txBody>
      </p:sp>
      <p:sp>
        <p:nvSpPr>
          <p:cNvPr id="203" name="object 203"/>
          <p:cNvSpPr/>
          <p:nvPr/>
        </p:nvSpPr>
        <p:spPr>
          <a:xfrm>
            <a:off x="3416046" y="6843521"/>
            <a:ext cx="114300" cy="167005"/>
          </a:xfrm>
          <a:custGeom>
            <a:avLst/>
            <a:gdLst/>
            <a:ahLst/>
            <a:cxnLst/>
            <a:rect l="l" t="t" r="r" b="b"/>
            <a:pathLst>
              <a:path w="114300" h="167004">
                <a:moveTo>
                  <a:pt x="0" y="166877"/>
                </a:moveTo>
                <a:lnTo>
                  <a:pt x="114300" y="166877"/>
                </a:lnTo>
                <a:lnTo>
                  <a:pt x="114300" y="0"/>
                </a:lnTo>
                <a:lnTo>
                  <a:pt x="0" y="0"/>
                </a:lnTo>
                <a:lnTo>
                  <a:pt x="0" y="166877"/>
                </a:lnTo>
                <a:close/>
              </a:path>
            </a:pathLst>
          </a:custGeom>
          <a:solidFill>
            <a:srgbClr val="FFCC99"/>
          </a:solidFill>
        </p:spPr>
        <p:txBody>
          <a:bodyPr wrap="square" lIns="0" tIns="0" rIns="0" bIns="0" rtlCol="0"/>
          <a:lstStyle/>
          <a:p/>
        </p:txBody>
      </p:sp>
      <p:sp>
        <p:nvSpPr>
          <p:cNvPr id="204" name="object 204"/>
          <p:cNvSpPr/>
          <p:nvPr/>
        </p:nvSpPr>
        <p:spPr>
          <a:xfrm>
            <a:off x="5356859" y="6660642"/>
            <a:ext cx="116839" cy="182880"/>
          </a:xfrm>
          <a:custGeom>
            <a:avLst/>
            <a:gdLst/>
            <a:ahLst/>
            <a:cxnLst/>
            <a:rect l="l" t="t" r="r" b="b"/>
            <a:pathLst>
              <a:path w="116839" h="182879">
                <a:moveTo>
                  <a:pt x="0" y="182879"/>
                </a:moveTo>
                <a:lnTo>
                  <a:pt x="116586" y="182879"/>
                </a:lnTo>
                <a:lnTo>
                  <a:pt x="116586" y="0"/>
                </a:lnTo>
                <a:lnTo>
                  <a:pt x="0" y="0"/>
                </a:lnTo>
                <a:lnTo>
                  <a:pt x="0" y="182879"/>
                </a:lnTo>
                <a:close/>
              </a:path>
            </a:pathLst>
          </a:custGeom>
          <a:solidFill>
            <a:srgbClr val="FFFFCC"/>
          </a:solidFill>
        </p:spPr>
        <p:txBody>
          <a:bodyPr wrap="square" lIns="0" tIns="0" rIns="0" bIns="0" rtlCol="0"/>
          <a:lstStyle/>
          <a:p/>
        </p:txBody>
      </p:sp>
      <p:sp>
        <p:nvSpPr>
          <p:cNvPr id="205" name="object 205"/>
          <p:cNvSpPr/>
          <p:nvPr/>
        </p:nvSpPr>
        <p:spPr>
          <a:xfrm>
            <a:off x="5356859" y="6477761"/>
            <a:ext cx="116839" cy="182880"/>
          </a:xfrm>
          <a:custGeom>
            <a:avLst/>
            <a:gdLst/>
            <a:ahLst/>
            <a:cxnLst/>
            <a:rect l="l" t="t" r="r" b="b"/>
            <a:pathLst>
              <a:path w="116839" h="182879">
                <a:moveTo>
                  <a:pt x="0" y="182879"/>
                </a:moveTo>
                <a:lnTo>
                  <a:pt x="116586" y="182879"/>
                </a:lnTo>
                <a:lnTo>
                  <a:pt x="116586" y="0"/>
                </a:lnTo>
                <a:lnTo>
                  <a:pt x="0" y="0"/>
                </a:lnTo>
                <a:lnTo>
                  <a:pt x="0" y="182879"/>
                </a:lnTo>
                <a:close/>
              </a:path>
            </a:pathLst>
          </a:custGeom>
          <a:solidFill>
            <a:srgbClr val="FFFFCC"/>
          </a:solidFill>
        </p:spPr>
        <p:txBody>
          <a:bodyPr wrap="square" lIns="0" tIns="0" rIns="0" bIns="0" rtlCol="0"/>
          <a:lstStyle/>
          <a:p/>
        </p:txBody>
      </p:sp>
      <p:sp>
        <p:nvSpPr>
          <p:cNvPr id="206" name="object 206"/>
          <p:cNvSpPr/>
          <p:nvPr/>
        </p:nvSpPr>
        <p:spPr>
          <a:xfrm>
            <a:off x="5356859" y="6295644"/>
            <a:ext cx="116839" cy="182245"/>
          </a:xfrm>
          <a:custGeom>
            <a:avLst/>
            <a:gdLst/>
            <a:ahLst/>
            <a:cxnLst/>
            <a:rect l="l" t="t" r="r" b="b"/>
            <a:pathLst>
              <a:path w="116839" h="182245">
                <a:moveTo>
                  <a:pt x="0" y="182117"/>
                </a:moveTo>
                <a:lnTo>
                  <a:pt x="116586" y="182117"/>
                </a:lnTo>
                <a:lnTo>
                  <a:pt x="116586" y="0"/>
                </a:lnTo>
                <a:lnTo>
                  <a:pt x="0" y="0"/>
                </a:lnTo>
                <a:lnTo>
                  <a:pt x="0" y="182117"/>
                </a:lnTo>
                <a:close/>
              </a:path>
            </a:pathLst>
          </a:custGeom>
          <a:solidFill>
            <a:srgbClr val="FFFFCC"/>
          </a:solidFill>
        </p:spPr>
        <p:txBody>
          <a:bodyPr wrap="square" lIns="0" tIns="0" rIns="0" bIns="0" rtlCol="0"/>
          <a:lstStyle/>
          <a:p/>
        </p:txBody>
      </p:sp>
      <p:sp>
        <p:nvSpPr>
          <p:cNvPr id="207" name="object 207"/>
          <p:cNvSpPr/>
          <p:nvPr/>
        </p:nvSpPr>
        <p:spPr>
          <a:xfrm>
            <a:off x="5356859" y="6128003"/>
            <a:ext cx="116839" cy="167640"/>
          </a:xfrm>
          <a:custGeom>
            <a:avLst/>
            <a:gdLst/>
            <a:ahLst/>
            <a:cxnLst/>
            <a:rect l="l" t="t" r="r" b="b"/>
            <a:pathLst>
              <a:path w="116839" h="167639">
                <a:moveTo>
                  <a:pt x="0" y="167639"/>
                </a:moveTo>
                <a:lnTo>
                  <a:pt x="116586" y="167639"/>
                </a:lnTo>
                <a:lnTo>
                  <a:pt x="116586" y="0"/>
                </a:lnTo>
                <a:lnTo>
                  <a:pt x="0" y="0"/>
                </a:lnTo>
                <a:lnTo>
                  <a:pt x="0" y="167639"/>
                </a:lnTo>
                <a:close/>
              </a:path>
            </a:pathLst>
          </a:custGeom>
          <a:solidFill>
            <a:srgbClr val="FFCC99"/>
          </a:solidFill>
        </p:spPr>
        <p:txBody>
          <a:bodyPr wrap="square" lIns="0" tIns="0" rIns="0" bIns="0" rtlCol="0"/>
          <a:lstStyle/>
          <a:p/>
        </p:txBody>
      </p:sp>
      <p:sp>
        <p:nvSpPr>
          <p:cNvPr id="208" name="object 208"/>
          <p:cNvSpPr/>
          <p:nvPr/>
        </p:nvSpPr>
        <p:spPr>
          <a:xfrm>
            <a:off x="5473446" y="6660642"/>
            <a:ext cx="608330" cy="182880"/>
          </a:xfrm>
          <a:custGeom>
            <a:avLst/>
            <a:gdLst/>
            <a:ahLst/>
            <a:cxnLst/>
            <a:rect l="l" t="t" r="r" b="b"/>
            <a:pathLst>
              <a:path w="608329" h="182879">
                <a:moveTo>
                  <a:pt x="0" y="182879"/>
                </a:moveTo>
                <a:lnTo>
                  <a:pt x="608076" y="182879"/>
                </a:lnTo>
                <a:lnTo>
                  <a:pt x="608076" y="0"/>
                </a:lnTo>
                <a:lnTo>
                  <a:pt x="0" y="0"/>
                </a:lnTo>
                <a:lnTo>
                  <a:pt x="0" y="182879"/>
                </a:lnTo>
                <a:close/>
              </a:path>
            </a:pathLst>
          </a:custGeom>
          <a:solidFill>
            <a:srgbClr val="FFFFCC"/>
          </a:solidFill>
        </p:spPr>
        <p:txBody>
          <a:bodyPr wrap="square" lIns="0" tIns="0" rIns="0" bIns="0" rtlCol="0"/>
          <a:lstStyle/>
          <a:p/>
        </p:txBody>
      </p:sp>
      <p:sp>
        <p:nvSpPr>
          <p:cNvPr id="209" name="object 209"/>
          <p:cNvSpPr/>
          <p:nvPr/>
        </p:nvSpPr>
        <p:spPr>
          <a:xfrm>
            <a:off x="4787646" y="6660642"/>
            <a:ext cx="569595" cy="182880"/>
          </a:xfrm>
          <a:custGeom>
            <a:avLst/>
            <a:gdLst/>
            <a:ahLst/>
            <a:cxnLst/>
            <a:rect l="l" t="t" r="r" b="b"/>
            <a:pathLst>
              <a:path w="569595" h="182879">
                <a:moveTo>
                  <a:pt x="0" y="182879"/>
                </a:moveTo>
                <a:lnTo>
                  <a:pt x="569213" y="182879"/>
                </a:lnTo>
                <a:lnTo>
                  <a:pt x="569213" y="0"/>
                </a:lnTo>
                <a:lnTo>
                  <a:pt x="0" y="0"/>
                </a:lnTo>
                <a:lnTo>
                  <a:pt x="0" y="182879"/>
                </a:lnTo>
                <a:close/>
              </a:path>
            </a:pathLst>
          </a:custGeom>
          <a:solidFill>
            <a:srgbClr val="FFFFCC"/>
          </a:solidFill>
        </p:spPr>
        <p:txBody>
          <a:bodyPr wrap="square" lIns="0" tIns="0" rIns="0" bIns="0" rtlCol="0"/>
          <a:lstStyle/>
          <a:p/>
        </p:txBody>
      </p:sp>
      <p:sp>
        <p:nvSpPr>
          <p:cNvPr id="210" name="object 210"/>
          <p:cNvSpPr/>
          <p:nvPr/>
        </p:nvSpPr>
        <p:spPr>
          <a:xfrm>
            <a:off x="4671059" y="6660642"/>
            <a:ext cx="116839" cy="182880"/>
          </a:xfrm>
          <a:custGeom>
            <a:avLst/>
            <a:gdLst/>
            <a:ahLst/>
            <a:cxnLst/>
            <a:rect l="l" t="t" r="r" b="b"/>
            <a:pathLst>
              <a:path w="116839" h="182879">
                <a:moveTo>
                  <a:pt x="0" y="182879"/>
                </a:moveTo>
                <a:lnTo>
                  <a:pt x="116586" y="182879"/>
                </a:lnTo>
                <a:lnTo>
                  <a:pt x="116586" y="0"/>
                </a:lnTo>
                <a:lnTo>
                  <a:pt x="0" y="0"/>
                </a:lnTo>
                <a:lnTo>
                  <a:pt x="0" y="182879"/>
                </a:lnTo>
                <a:close/>
              </a:path>
            </a:pathLst>
          </a:custGeom>
          <a:solidFill>
            <a:srgbClr val="FFFFCC"/>
          </a:solidFill>
        </p:spPr>
        <p:txBody>
          <a:bodyPr wrap="square" lIns="0" tIns="0" rIns="0" bIns="0" rtlCol="0"/>
          <a:lstStyle/>
          <a:p/>
        </p:txBody>
      </p:sp>
      <p:sp>
        <p:nvSpPr>
          <p:cNvPr id="211" name="object 211"/>
          <p:cNvSpPr/>
          <p:nvPr/>
        </p:nvSpPr>
        <p:spPr>
          <a:xfrm>
            <a:off x="4097273" y="6660642"/>
            <a:ext cx="574040" cy="182880"/>
          </a:xfrm>
          <a:custGeom>
            <a:avLst/>
            <a:gdLst/>
            <a:ahLst/>
            <a:cxnLst/>
            <a:rect l="l" t="t" r="r" b="b"/>
            <a:pathLst>
              <a:path w="574039" h="182879">
                <a:moveTo>
                  <a:pt x="0" y="182879"/>
                </a:moveTo>
                <a:lnTo>
                  <a:pt x="573786" y="182879"/>
                </a:lnTo>
                <a:lnTo>
                  <a:pt x="573786" y="0"/>
                </a:lnTo>
                <a:lnTo>
                  <a:pt x="0" y="0"/>
                </a:lnTo>
                <a:lnTo>
                  <a:pt x="0" y="182879"/>
                </a:lnTo>
                <a:close/>
              </a:path>
            </a:pathLst>
          </a:custGeom>
          <a:solidFill>
            <a:srgbClr val="FFFFCC"/>
          </a:solidFill>
        </p:spPr>
        <p:txBody>
          <a:bodyPr wrap="square" lIns="0" tIns="0" rIns="0" bIns="0" rtlCol="0"/>
          <a:lstStyle/>
          <a:p/>
        </p:txBody>
      </p:sp>
      <p:sp>
        <p:nvSpPr>
          <p:cNvPr id="212" name="object 212"/>
          <p:cNvSpPr/>
          <p:nvPr/>
        </p:nvSpPr>
        <p:spPr>
          <a:xfrm>
            <a:off x="3530346" y="6660642"/>
            <a:ext cx="567055" cy="182880"/>
          </a:xfrm>
          <a:custGeom>
            <a:avLst/>
            <a:gdLst/>
            <a:ahLst/>
            <a:cxnLst/>
            <a:rect l="l" t="t" r="r" b="b"/>
            <a:pathLst>
              <a:path w="567054" h="182879">
                <a:moveTo>
                  <a:pt x="0" y="182879"/>
                </a:moveTo>
                <a:lnTo>
                  <a:pt x="566927" y="182879"/>
                </a:lnTo>
                <a:lnTo>
                  <a:pt x="566927" y="0"/>
                </a:lnTo>
                <a:lnTo>
                  <a:pt x="0" y="0"/>
                </a:lnTo>
                <a:lnTo>
                  <a:pt x="0" y="182879"/>
                </a:lnTo>
                <a:close/>
              </a:path>
            </a:pathLst>
          </a:custGeom>
          <a:solidFill>
            <a:srgbClr val="FFFFCC"/>
          </a:solidFill>
        </p:spPr>
        <p:txBody>
          <a:bodyPr wrap="square" lIns="0" tIns="0" rIns="0" bIns="0" rtlCol="0"/>
          <a:lstStyle/>
          <a:p/>
        </p:txBody>
      </p:sp>
      <p:sp>
        <p:nvSpPr>
          <p:cNvPr id="213" name="object 213"/>
          <p:cNvSpPr/>
          <p:nvPr/>
        </p:nvSpPr>
        <p:spPr>
          <a:xfrm>
            <a:off x="3416046" y="6660642"/>
            <a:ext cx="114300" cy="182880"/>
          </a:xfrm>
          <a:custGeom>
            <a:avLst/>
            <a:gdLst/>
            <a:ahLst/>
            <a:cxnLst/>
            <a:rect l="l" t="t" r="r" b="b"/>
            <a:pathLst>
              <a:path w="114300" h="182879">
                <a:moveTo>
                  <a:pt x="0" y="182879"/>
                </a:moveTo>
                <a:lnTo>
                  <a:pt x="114300" y="182879"/>
                </a:lnTo>
                <a:lnTo>
                  <a:pt x="114300" y="0"/>
                </a:lnTo>
                <a:lnTo>
                  <a:pt x="0" y="0"/>
                </a:lnTo>
                <a:lnTo>
                  <a:pt x="0" y="182879"/>
                </a:lnTo>
                <a:close/>
              </a:path>
            </a:pathLst>
          </a:custGeom>
          <a:solidFill>
            <a:srgbClr val="FFCC99"/>
          </a:solidFill>
        </p:spPr>
        <p:txBody>
          <a:bodyPr wrap="square" lIns="0" tIns="0" rIns="0" bIns="0" rtlCol="0"/>
          <a:lstStyle/>
          <a:p/>
        </p:txBody>
      </p:sp>
      <p:sp>
        <p:nvSpPr>
          <p:cNvPr id="214" name="object 214"/>
          <p:cNvSpPr/>
          <p:nvPr/>
        </p:nvSpPr>
        <p:spPr>
          <a:xfrm>
            <a:off x="5473446" y="6477761"/>
            <a:ext cx="608330" cy="182880"/>
          </a:xfrm>
          <a:custGeom>
            <a:avLst/>
            <a:gdLst/>
            <a:ahLst/>
            <a:cxnLst/>
            <a:rect l="l" t="t" r="r" b="b"/>
            <a:pathLst>
              <a:path w="608329" h="182879">
                <a:moveTo>
                  <a:pt x="0" y="182879"/>
                </a:moveTo>
                <a:lnTo>
                  <a:pt x="608076" y="182879"/>
                </a:lnTo>
                <a:lnTo>
                  <a:pt x="608076" y="0"/>
                </a:lnTo>
                <a:lnTo>
                  <a:pt x="0" y="0"/>
                </a:lnTo>
                <a:lnTo>
                  <a:pt x="0" y="182879"/>
                </a:lnTo>
                <a:close/>
              </a:path>
            </a:pathLst>
          </a:custGeom>
          <a:solidFill>
            <a:srgbClr val="FFFFCC"/>
          </a:solidFill>
        </p:spPr>
        <p:txBody>
          <a:bodyPr wrap="square" lIns="0" tIns="0" rIns="0" bIns="0" rtlCol="0"/>
          <a:lstStyle/>
          <a:p/>
        </p:txBody>
      </p:sp>
      <p:sp>
        <p:nvSpPr>
          <p:cNvPr id="215" name="object 215"/>
          <p:cNvSpPr txBox="1"/>
          <p:nvPr/>
        </p:nvSpPr>
        <p:spPr>
          <a:xfrm>
            <a:off x="5331459" y="6542024"/>
            <a:ext cx="514984" cy="1162685"/>
          </a:xfrm>
          <a:prstGeom prst="rect">
            <a:avLst/>
          </a:prstGeom>
        </p:spPr>
        <p:txBody>
          <a:bodyPr wrap="square" lIns="0" tIns="26034" rIns="0" bIns="0" rtlCol="0" vert="horz">
            <a:spAutoFit/>
          </a:bodyPr>
          <a:lstStyle/>
          <a:p>
            <a:pPr algn="ctr" marR="6350">
              <a:lnSpc>
                <a:spcPct val="100000"/>
              </a:lnSpc>
              <a:spcBef>
                <a:spcPts val="204"/>
              </a:spcBef>
            </a:pPr>
            <a:r>
              <a:rPr dirty="0" sz="600" spc="-5" i="1">
                <a:latin typeface="Arial"/>
                <a:cs typeface="Arial"/>
              </a:rPr>
              <a:t>2</a:t>
            </a:r>
            <a:endParaRPr sz="600">
              <a:latin typeface="Arial"/>
              <a:cs typeface="Arial"/>
            </a:endParaRPr>
          </a:p>
          <a:p>
            <a:pPr marL="48260">
              <a:lnSpc>
                <a:spcPct val="100000"/>
              </a:lnSpc>
              <a:spcBef>
                <a:spcPts val="165"/>
              </a:spcBef>
            </a:pPr>
            <a:r>
              <a:rPr dirty="0" baseline="15873" sz="1050">
                <a:latin typeface="Arial"/>
                <a:cs typeface="Arial"/>
              </a:rPr>
              <a:t>… </a:t>
            </a:r>
            <a:r>
              <a:rPr dirty="0" sz="900" spc="-5" i="1">
                <a:latin typeface="Arial"/>
                <a:cs typeface="Arial"/>
              </a:rPr>
              <a:t>b</a:t>
            </a:r>
            <a:r>
              <a:rPr dirty="0" baseline="-23148" sz="900" spc="-7" i="1">
                <a:latin typeface="Arial"/>
                <a:cs typeface="Arial"/>
              </a:rPr>
              <a:t>3</a:t>
            </a:r>
            <a:r>
              <a:rPr dirty="0" baseline="-23148" sz="900" spc="-37" i="1">
                <a:latin typeface="Arial"/>
                <a:cs typeface="Arial"/>
              </a:rPr>
              <a:t> </a:t>
            </a:r>
            <a:r>
              <a:rPr dirty="0" sz="900" i="1">
                <a:latin typeface="Arial"/>
                <a:cs typeface="Arial"/>
              </a:rPr>
              <a:t>(M)</a:t>
            </a:r>
            <a:endParaRPr sz="900">
              <a:latin typeface="Arial"/>
              <a:cs typeface="Arial"/>
            </a:endParaRPr>
          </a:p>
          <a:p>
            <a:pPr marL="48260">
              <a:lnSpc>
                <a:spcPct val="100000"/>
              </a:lnSpc>
              <a:spcBef>
                <a:spcPts val="355"/>
              </a:spcBef>
            </a:pPr>
            <a:r>
              <a:rPr dirty="0" sz="700">
                <a:latin typeface="Arial"/>
                <a:cs typeface="Arial"/>
              </a:rPr>
              <a:t>:</a:t>
            </a:r>
            <a:r>
              <a:rPr dirty="0" sz="700" spc="120">
                <a:latin typeface="Arial"/>
                <a:cs typeface="Arial"/>
              </a:rPr>
              <a:t> </a:t>
            </a:r>
            <a:r>
              <a:rPr dirty="0" sz="700">
                <a:latin typeface="Arial"/>
                <a:cs typeface="Arial"/>
              </a:rPr>
              <a:t>:</a:t>
            </a:r>
            <a:endParaRPr sz="700">
              <a:latin typeface="Arial"/>
              <a:cs typeface="Arial"/>
            </a:endParaRPr>
          </a:p>
          <a:p>
            <a:pPr marL="48260">
              <a:lnSpc>
                <a:spcPct val="100000"/>
              </a:lnSpc>
              <a:spcBef>
                <a:spcPts val="484"/>
              </a:spcBef>
            </a:pPr>
            <a:r>
              <a:rPr dirty="0" baseline="15873" sz="1050">
                <a:latin typeface="Arial"/>
                <a:cs typeface="Arial"/>
              </a:rPr>
              <a:t>… </a:t>
            </a:r>
            <a:r>
              <a:rPr dirty="0" sz="900" spc="-5" i="1">
                <a:latin typeface="Arial"/>
                <a:cs typeface="Arial"/>
              </a:rPr>
              <a:t>b</a:t>
            </a:r>
            <a:r>
              <a:rPr dirty="0" baseline="-23148" sz="900" spc="-7" i="1">
                <a:latin typeface="Arial"/>
                <a:cs typeface="Arial"/>
              </a:rPr>
              <a:t>i</a:t>
            </a:r>
            <a:r>
              <a:rPr dirty="0" baseline="-23148" sz="900" spc="-22" i="1">
                <a:latin typeface="Arial"/>
                <a:cs typeface="Arial"/>
              </a:rPr>
              <a:t> </a:t>
            </a:r>
            <a:r>
              <a:rPr dirty="0" sz="900" i="1">
                <a:latin typeface="Arial"/>
                <a:cs typeface="Arial"/>
              </a:rPr>
              <a:t>(M)</a:t>
            </a:r>
            <a:endParaRPr sz="900">
              <a:latin typeface="Arial"/>
              <a:cs typeface="Arial"/>
            </a:endParaRPr>
          </a:p>
          <a:p>
            <a:pPr marL="48260">
              <a:lnSpc>
                <a:spcPct val="100000"/>
              </a:lnSpc>
              <a:spcBef>
                <a:spcPts val="355"/>
              </a:spcBef>
            </a:pPr>
            <a:r>
              <a:rPr dirty="0" sz="700">
                <a:latin typeface="Arial"/>
                <a:cs typeface="Arial"/>
              </a:rPr>
              <a:t>:</a:t>
            </a:r>
            <a:r>
              <a:rPr dirty="0" sz="700" spc="120">
                <a:latin typeface="Arial"/>
                <a:cs typeface="Arial"/>
              </a:rPr>
              <a:t> </a:t>
            </a:r>
            <a:r>
              <a:rPr dirty="0" sz="700">
                <a:latin typeface="Arial"/>
                <a:cs typeface="Arial"/>
              </a:rPr>
              <a:t>:</a:t>
            </a:r>
            <a:endParaRPr sz="700">
              <a:latin typeface="Arial"/>
              <a:cs typeface="Arial"/>
            </a:endParaRPr>
          </a:p>
          <a:p>
            <a:pPr marL="48260">
              <a:lnSpc>
                <a:spcPct val="100000"/>
              </a:lnSpc>
              <a:spcBef>
                <a:spcPts val="475"/>
              </a:spcBef>
            </a:pPr>
            <a:r>
              <a:rPr dirty="0" baseline="15873" sz="1050">
                <a:latin typeface="Arial"/>
                <a:cs typeface="Arial"/>
              </a:rPr>
              <a:t>… </a:t>
            </a:r>
            <a:r>
              <a:rPr dirty="0" sz="900" spc="-5" i="1">
                <a:latin typeface="Arial"/>
                <a:cs typeface="Arial"/>
              </a:rPr>
              <a:t>b</a:t>
            </a:r>
            <a:r>
              <a:rPr dirty="0" baseline="-23148" sz="900" spc="-7" i="1">
                <a:latin typeface="Arial"/>
                <a:cs typeface="Arial"/>
              </a:rPr>
              <a:t>N</a:t>
            </a:r>
            <a:r>
              <a:rPr dirty="0" baseline="-23148" sz="900" spc="-44" i="1">
                <a:latin typeface="Arial"/>
                <a:cs typeface="Arial"/>
              </a:rPr>
              <a:t> </a:t>
            </a:r>
            <a:r>
              <a:rPr dirty="0" sz="900" i="1">
                <a:latin typeface="Arial"/>
                <a:cs typeface="Arial"/>
              </a:rPr>
              <a:t>(M)</a:t>
            </a:r>
            <a:endParaRPr sz="900">
              <a:latin typeface="Arial"/>
              <a:cs typeface="Arial"/>
            </a:endParaRPr>
          </a:p>
          <a:p>
            <a:pPr marL="25400">
              <a:lnSpc>
                <a:spcPct val="100000"/>
              </a:lnSpc>
              <a:spcBef>
                <a:spcPts val="530"/>
              </a:spcBef>
            </a:pPr>
            <a:r>
              <a:rPr dirty="0" sz="700">
                <a:latin typeface="Arial"/>
                <a:cs typeface="Arial"/>
              </a:rPr>
              <a:t>H</a:t>
            </a:r>
            <a:endParaRPr sz="700">
              <a:latin typeface="Arial"/>
              <a:cs typeface="Arial"/>
            </a:endParaRPr>
          </a:p>
        </p:txBody>
      </p:sp>
      <p:sp>
        <p:nvSpPr>
          <p:cNvPr id="216" name="object 216"/>
          <p:cNvSpPr txBox="1"/>
          <p:nvPr/>
        </p:nvSpPr>
        <p:spPr>
          <a:xfrm>
            <a:off x="5354320" y="6485634"/>
            <a:ext cx="480059" cy="162560"/>
          </a:xfrm>
          <a:prstGeom prst="rect">
            <a:avLst/>
          </a:prstGeom>
        </p:spPr>
        <p:txBody>
          <a:bodyPr wrap="square" lIns="0" tIns="12700" rIns="0" bIns="0" rtlCol="0" vert="horz">
            <a:spAutoFit/>
          </a:bodyPr>
          <a:lstStyle/>
          <a:p>
            <a:pPr marL="25400">
              <a:lnSpc>
                <a:spcPct val="100000"/>
              </a:lnSpc>
              <a:spcBef>
                <a:spcPts val="100"/>
              </a:spcBef>
            </a:pPr>
            <a:r>
              <a:rPr dirty="0" baseline="15873" sz="1050">
                <a:latin typeface="Arial"/>
                <a:cs typeface="Arial"/>
              </a:rPr>
              <a:t>… </a:t>
            </a:r>
            <a:r>
              <a:rPr dirty="0" sz="900" spc="-5" i="1">
                <a:latin typeface="Arial"/>
                <a:cs typeface="Arial"/>
              </a:rPr>
              <a:t>b</a:t>
            </a:r>
            <a:r>
              <a:rPr dirty="0" sz="900" spc="204" i="1">
                <a:latin typeface="Arial"/>
                <a:cs typeface="Arial"/>
              </a:rPr>
              <a:t> </a:t>
            </a:r>
            <a:r>
              <a:rPr dirty="0" sz="900" i="1">
                <a:latin typeface="Arial"/>
                <a:cs typeface="Arial"/>
              </a:rPr>
              <a:t>(M)</a:t>
            </a:r>
            <a:endParaRPr sz="900">
              <a:latin typeface="Arial"/>
              <a:cs typeface="Arial"/>
            </a:endParaRPr>
          </a:p>
        </p:txBody>
      </p:sp>
      <p:sp>
        <p:nvSpPr>
          <p:cNvPr id="217" name="object 217"/>
          <p:cNvSpPr/>
          <p:nvPr/>
        </p:nvSpPr>
        <p:spPr>
          <a:xfrm>
            <a:off x="4787646" y="6477761"/>
            <a:ext cx="569595" cy="182880"/>
          </a:xfrm>
          <a:custGeom>
            <a:avLst/>
            <a:gdLst/>
            <a:ahLst/>
            <a:cxnLst/>
            <a:rect l="l" t="t" r="r" b="b"/>
            <a:pathLst>
              <a:path w="569595" h="182879">
                <a:moveTo>
                  <a:pt x="0" y="182879"/>
                </a:moveTo>
                <a:lnTo>
                  <a:pt x="569213" y="182879"/>
                </a:lnTo>
                <a:lnTo>
                  <a:pt x="569213" y="0"/>
                </a:lnTo>
                <a:lnTo>
                  <a:pt x="0" y="0"/>
                </a:lnTo>
                <a:lnTo>
                  <a:pt x="0" y="182879"/>
                </a:lnTo>
                <a:close/>
              </a:path>
            </a:pathLst>
          </a:custGeom>
          <a:solidFill>
            <a:srgbClr val="FFFFCC"/>
          </a:solidFill>
        </p:spPr>
        <p:txBody>
          <a:bodyPr wrap="square" lIns="0" tIns="0" rIns="0" bIns="0" rtlCol="0"/>
          <a:lstStyle/>
          <a:p/>
        </p:txBody>
      </p:sp>
      <p:sp>
        <p:nvSpPr>
          <p:cNvPr id="218" name="object 218"/>
          <p:cNvSpPr txBox="1"/>
          <p:nvPr/>
        </p:nvSpPr>
        <p:spPr>
          <a:xfrm>
            <a:off x="4668520" y="6542024"/>
            <a:ext cx="432434" cy="1162685"/>
          </a:xfrm>
          <a:prstGeom prst="rect">
            <a:avLst/>
          </a:prstGeom>
        </p:spPr>
        <p:txBody>
          <a:bodyPr wrap="square" lIns="0" tIns="26034" rIns="0" bIns="0" rtlCol="0" vert="horz">
            <a:spAutoFit/>
          </a:bodyPr>
          <a:lstStyle/>
          <a:p>
            <a:pPr algn="ctr" marL="21590">
              <a:lnSpc>
                <a:spcPct val="100000"/>
              </a:lnSpc>
              <a:spcBef>
                <a:spcPts val="204"/>
              </a:spcBef>
            </a:pPr>
            <a:r>
              <a:rPr dirty="0" sz="600" spc="-5" i="1">
                <a:latin typeface="Arial"/>
                <a:cs typeface="Arial"/>
              </a:rPr>
              <a:t>2</a:t>
            </a:r>
            <a:endParaRPr sz="600">
              <a:latin typeface="Arial"/>
              <a:cs typeface="Arial"/>
            </a:endParaRPr>
          </a:p>
          <a:p>
            <a:pPr marL="25400">
              <a:lnSpc>
                <a:spcPct val="100000"/>
              </a:lnSpc>
              <a:spcBef>
                <a:spcPts val="165"/>
              </a:spcBef>
            </a:pPr>
            <a:r>
              <a:rPr dirty="0" baseline="15873" sz="1050">
                <a:latin typeface="Arial"/>
                <a:cs typeface="Arial"/>
              </a:rPr>
              <a:t>…</a:t>
            </a:r>
            <a:r>
              <a:rPr dirty="0" baseline="15873" sz="1050" spc="-7">
                <a:latin typeface="Arial"/>
                <a:cs typeface="Arial"/>
              </a:rPr>
              <a:t> </a:t>
            </a:r>
            <a:r>
              <a:rPr dirty="0" sz="900" spc="-5" i="1">
                <a:latin typeface="Arial"/>
                <a:cs typeface="Arial"/>
              </a:rPr>
              <a:t>b</a:t>
            </a:r>
            <a:r>
              <a:rPr dirty="0" baseline="-23148" sz="900" spc="-7" i="1">
                <a:latin typeface="Arial"/>
                <a:cs typeface="Arial"/>
              </a:rPr>
              <a:t>3</a:t>
            </a:r>
            <a:r>
              <a:rPr dirty="0" sz="900" spc="-5" i="1">
                <a:latin typeface="Arial"/>
                <a:cs typeface="Arial"/>
              </a:rPr>
              <a:t>(k)</a:t>
            </a:r>
            <a:endParaRPr sz="900">
              <a:latin typeface="Arial"/>
              <a:cs typeface="Arial"/>
            </a:endParaRPr>
          </a:p>
          <a:p>
            <a:pPr marL="25400">
              <a:lnSpc>
                <a:spcPct val="100000"/>
              </a:lnSpc>
              <a:spcBef>
                <a:spcPts val="355"/>
              </a:spcBef>
            </a:pPr>
            <a:r>
              <a:rPr dirty="0" sz="700">
                <a:latin typeface="Arial"/>
                <a:cs typeface="Arial"/>
              </a:rPr>
              <a:t>:</a:t>
            </a:r>
            <a:r>
              <a:rPr dirty="0" sz="700" spc="114">
                <a:latin typeface="Arial"/>
                <a:cs typeface="Arial"/>
              </a:rPr>
              <a:t> </a:t>
            </a:r>
            <a:r>
              <a:rPr dirty="0" sz="700">
                <a:latin typeface="Arial"/>
                <a:cs typeface="Arial"/>
              </a:rPr>
              <a:t>:</a:t>
            </a:r>
            <a:endParaRPr sz="700">
              <a:latin typeface="Arial"/>
              <a:cs typeface="Arial"/>
            </a:endParaRPr>
          </a:p>
          <a:p>
            <a:pPr marL="25400">
              <a:lnSpc>
                <a:spcPct val="100000"/>
              </a:lnSpc>
              <a:spcBef>
                <a:spcPts val="484"/>
              </a:spcBef>
            </a:pPr>
            <a:r>
              <a:rPr dirty="0" baseline="15873" sz="1050">
                <a:latin typeface="Arial"/>
                <a:cs typeface="Arial"/>
              </a:rPr>
              <a:t>… </a:t>
            </a:r>
            <a:r>
              <a:rPr dirty="0" sz="900" spc="-5" i="1">
                <a:latin typeface="Arial"/>
                <a:cs typeface="Arial"/>
              </a:rPr>
              <a:t>b</a:t>
            </a:r>
            <a:r>
              <a:rPr dirty="0" baseline="-23148" sz="900" spc="-7" i="1">
                <a:latin typeface="Arial"/>
                <a:cs typeface="Arial"/>
              </a:rPr>
              <a:t>i</a:t>
            </a:r>
            <a:r>
              <a:rPr dirty="0" sz="900" spc="-5" i="1">
                <a:latin typeface="Arial"/>
                <a:cs typeface="Arial"/>
              </a:rPr>
              <a:t>(k)</a:t>
            </a:r>
            <a:endParaRPr sz="900">
              <a:latin typeface="Arial"/>
              <a:cs typeface="Arial"/>
            </a:endParaRPr>
          </a:p>
          <a:p>
            <a:pPr marL="25400">
              <a:lnSpc>
                <a:spcPct val="100000"/>
              </a:lnSpc>
              <a:spcBef>
                <a:spcPts val="355"/>
              </a:spcBef>
            </a:pPr>
            <a:r>
              <a:rPr dirty="0" sz="700">
                <a:latin typeface="Arial"/>
                <a:cs typeface="Arial"/>
              </a:rPr>
              <a:t>:</a:t>
            </a:r>
            <a:r>
              <a:rPr dirty="0" sz="700" spc="114">
                <a:latin typeface="Arial"/>
                <a:cs typeface="Arial"/>
              </a:rPr>
              <a:t> </a:t>
            </a:r>
            <a:r>
              <a:rPr dirty="0" sz="700">
                <a:latin typeface="Arial"/>
                <a:cs typeface="Arial"/>
              </a:rPr>
              <a:t>:</a:t>
            </a:r>
            <a:endParaRPr sz="700">
              <a:latin typeface="Arial"/>
              <a:cs typeface="Arial"/>
            </a:endParaRPr>
          </a:p>
          <a:p>
            <a:pPr marL="25400">
              <a:lnSpc>
                <a:spcPct val="100000"/>
              </a:lnSpc>
              <a:spcBef>
                <a:spcPts val="475"/>
              </a:spcBef>
            </a:pPr>
            <a:r>
              <a:rPr dirty="0" baseline="15873" sz="1050">
                <a:latin typeface="Arial"/>
                <a:cs typeface="Arial"/>
              </a:rPr>
              <a:t>…</a:t>
            </a:r>
            <a:r>
              <a:rPr dirty="0" baseline="15873" sz="1050" spc="-15">
                <a:latin typeface="Arial"/>
                <a:cs typeface="Arial"/>
              </a:rPr>
              <a:t> </a:t>
            </a:r>
            <a:r>
              <a:rPr dirty="0" sz="900" spc="-5" i="1">
                <a:latin typeface="Arial"/>
                <a:cs typeface="Arial"/>
              </a:rPr>
              <a:t>b</a:t>
            </a:r>
            <a:r>
              <a:rPr dirty="0" baseline="-23148" sz="900" spc="-7" i="1">
                <a:latin typeface="Arial"/>
                <a:cs typeface="Arial"/>
              </a:rPr>
              <a:t>N</a:t>
            </a:r>
            <a:r>
              <a:rPr dirty="0" sz="900" spc="-5" i="1">
                <a:latin typeface="Arial"/>
                <a:cs typeface="Arial"/>
              </a:rPr>
              <a:t>(k)</a:t>
            </a:r>
            <a:endParaRPr sz="900">
              <a:latin typeface="Arial"/>
              <a:cs typeface="Arial"/>
            </a:endParaRPr>
          </a:p>
          <a:p>
            <a:pPr algn="r" marR="38735">
              <a:lnSpc>
                <a:spcPct val="100000"/>
              </a:lnSpc>
              <a:spcBef>
                <a:spcPts val="530"/>
              </a:spcBef>
            </a:pPr>
            <a:r>
              <a:rPr dirty="0" sz="700">
                <a:latin typeface="Arial"/>
                <a:cs typeface="Arial"/>
              </a:rPr>
              <a:t>H</a:t>
            </a:r>
            <a:endParaRPr sz="700">
              <a:latin typeface="Arial"/>
              <a:cs typeface="Arial"/>
            </a:endParaRPr>
          </a:p>
        </p:txBody>
      </p:sp>
      <p:sp>
        <p:nvSpPr>
          <p:cNvPr id="219" name="object 219"/>
          <p:cNvSpPr/>
          <p:nvPr/>
        </p:nvSpPr>
        <p:spPr>
          <a:xfrm>
            <a:off x="4671059" y="6477761"/>
            <a:ext cx="116839" cy="182880"/>
          </a:xfrm>
          <a:custGeom>
            <a:avLst/>
            <a:gdLst/>
            <a:ahLst/>
            <a:cxnLst/>
            <a:rect l="l" t="t" r="r" b="b"/>
            <a:pathLst>
              <a:path w="116839" h="182879">
                <a:moveTo>
                  <a:pt x="0" y="182879"/>
                </a:moveTo>
                <a:lnTo>
                  <a:pt x="116586" y="182879"/>
                </a:lnTo>
                <a:lnTo>
                  <a:pt x="116586" y="0"/>
                </a:lnTo>
                <a:lnTo>
                  <a:pt x="0" y="0"/>
                </a:lnTo>
                <a:lnTo>
                  <a:pt x="0" y="182879"/>
                </a:lnTo>
                <a:close/>
              </a:path>
            </a:pathLst>
          </a:custGeom>
          <a:solidFill>
            <a:srgbClr val="FFFFCC"/>
          </a:solidFill>
        </p:spPr>
        <p:txBody>
          <a:bodyPr wrap="square" lIns="0" tIns="0" rIns="0" bIns="0" rtlCol="0"/>
          <a:lstStyle/>
          <a:p/>
        </p:txBody>
      </p:sp>
      <p:sp>
        <p:nvSpPr>
          <p:cNvPr id="220" name="object 220"/>
          <p:cNvSpPr txBox="1"/>
          <p:nvPr/>
        </p:nvSpPr>
        <p:spPr>
          <a:xfrm>
            <a:off x="4668520" y="6485634"/>
            <a:ext cx="420370" cy="162560"/>
          </a:xfrm>
          <a:prstGeom prst="rect">
            <a:avLst/>
          </a:prstGeom>
        </p:spPr>
        <p:txBody>
          <a:bodyPr wrap="square" lIns="0" tIns="12700" rIns="0" bIns="0" rtlCol="0" vert="horz">
            <a:spAutoFit/>
          </a:bodyPr>
          <a:lstStyle/>
          <a:p>
            <a:pPr marL="25400">
              <a:lnSpc>
                <a:spcPct val="100000"/>
              </a:lnSpc>
              <a:spcBef>
                <a:spcPts val="100"/>
              </a:spcBef>
            </a:pPr>
            <a:r>
              <a:rPr dirty="0" baseline="15873" sz="1050">
                <a:latin typeface="Arial"/>
                <a:cs typeface="Arial"/>
              </a:rPr>
              <a:t>… </a:t>
            </a:r>
            <a:r>
              <a:rPr dirty="0" sz="900" spc="-5" i="1">
                <a:latin typeface="Arial"/>
                <a:cs typeface="Arial"/>
              </a:rPr>
              <a:t>b</a:t>
            </a:r>
            <a:r>
              <a:rPr dirty="0" sz="900" spc="45" i="1">
                <a:latin typeface="Arial"/>
                <a:cs typeface="Arial"/>
              </a:rPr>
              <a:t> </a:t>
            </a:r>
            <a:r>
              <a:rPr dirty="0" sz="900" i="1">
                <a:latin typeface="Arial"/>
                <a:cs typeface="Arial"/>
              </a:rPr>
              <a:t>(k)</a:t>
            </a:r>
            <a:endParaRPr sz="900">
              <a:latin typeface="Arial"/>
              <a:cs typeface="Arial"/>
            </a:endParaRPr>
          </a:p>
        </p:txBody>
      </p:sp>
      <p:sp>
        <p:nvSpPr>
          <p:cNvPr id="221" name="object 221"/>
          <p:cNvSpPr/>
          <p:nvPr/>
        </p:nvSpPr>
        <p:spPr>
          <a:xfrm>
            <a:off x="4097273" y="6477761"/>
            <a:ext cx="574040" cy="182880"/>
          </a:xfrm>
          <a:custGeom>
            <a:avLst/>
            <a:gdLst/>
            <a:ahLst/>
            <a:cxnLst/>
            <a:rect l="l" t="t" r="r" b="b"/>
            <a:pathLst>
              <a:path w="574039" h="182879">
                <a:moveTo>
                  <a:pt x="0" y="182879"/>
                </a:moveTo>
                <a:lnTo>
                  <a:pt x="573786" y="182879"/>
                </a:lnTo>
                <a:lnTo>
                  <a:pt x="573786" y="0"/>
                </a:lnTo>
                <a:lnTo>
                  <a:pt x="0" y="0"/>
                </a:lnTo>
                <a:lnTo>
                  <a:pt x="0" y="182879"/>
                </a:lnTo>
                <a:close/>
              </a:path>
            </a:pathLst>
          </a:custGeom>
          <a:solidFill>
            <a:srgbClr val="FFFFCC"/>
          </a:solidFill>
        </p:spPr>
        <p:txBody>
          <a:bodyPr wrap="square" lIns="0" tIns="0" rIns="0" bIns="0" rtlCol="0"/>
          <a:lstStyle/>
          <a:p/>
        </p:txBody>
      </p:sp>
      <p:sp>
        <p:nvSpPr>
          <p:cNvPr id="222" name="object 222"/>
          <p:cNvSpPr txBox="1"/>
          <p:nvPr/>
        </p:nvSpPr>
        <p:spPr>
          <a:xfrm>
            <a:off x="4094734" y="6542024"/>
            <a:ext cx="342265" cy="988694"/>
          </a:xfrm>
          <a:prstGeom prst="rect">
            <a:avLst/>
          </a:prstGeom>
        </p:spPr>
        <p:txBody>
          <a:bodyPr wrap="square" lIns="0" tIns="26034" rIns="0" bIns="0" rtlCol="0" vert="horz">
            <a:spAutoFit/>
          </a:bodyPr>
          <a:lstStyle/>
          <a:p>
            <a:pPr marL="88265">
              <a:lnSpc>
                <a:spcPct val="100000"/>
              </a:lnSpc>
              <a:spcBef>
                <a:spcPts val="204"/>
              </a:spcBef>
            </a:pPr>
            <a:r>
              <a:rPr dirty="0" sz="600" spc="-5" i="1">
                <a:latin typeface="Arial"/>
                <a:cs typeface="Arial"/>
              </a:rPr>
              <a:t>2</a:t>
            </a:r>
            <a:endParaRPr sz="600">
              <a:latin typeface="Arial"/>
              <a:cs typeface="Arial"/>
            </a:endParaRPr>
          </a:p>
          <a:p>
            <a:pPr marL="25400">
              <a:lnSpc>
                <a:spcPct val="100000"/>
              </a:lnSpc>
              <a:spcBef>
                <a:spcPts val="165"/>
              </a:spcBef>
            </a:pPr>
            <a:r>
              <a:rPr dirty="0" sz="900" spc="-5" i="1">
                <a:latin typeface="Arial"/>
                <a:cs typeface="Arial"/>
              </a:rPr>
              <a:t>b</a:t>
            </a:r>
            <a:r>
              <a:rPr dirty="0" baseline="-23148" sz="900" spc="-7" i="1">
                <a:latin typeface="Arial"/>
                <a:cs typeface="Arial"/>
              </a:rPr>
              <a:t>3</a:t>
            </a:r>
            <a:r>
              <a:rPr dirty="0" baseline="-23148" sz="900" spc="-127" i="1">
                <a:latin typeface="Arial"/>
                <a:cs typeface="Arial"/>
              </a:rPr>
              <a:t> </a:t>
            </a:r>
            <a:r>
              <a:rPr dirty="0" sz="900" spc="-10" i="1">
                <a:latin typeface="Arial"/>
                <a:cs typeface="Arial"/>
              </a:rPr>
              <a:t>(2)</a:t>
            </a:r>
            <a:endParaRPr sz="900">
              <a:latin typeface="Arial"/>
              <a:cs typeface="Arial"/>
            </a:endParaRPr>
          </a:p>
          <a:p>
            <a:pPr marL="25400">
              <a:lnSpc>
                <a:spcPct val="100000"/>
              </a:lnSpc>
              <a:spcBef>
                <a:spcPts val="355"/>
              </a:spcBef>
            </a:pPr>
            <a:r>
              <a:rPr dirty="0" sz="700">
                <a:latin typeface="Arial"/>
                <a:cs typeface="Arial"/>
              </a:rPr>
              <a:t>:</a:t>
            </a:r>
            <a:endParaRPr sz="700">
              <a:latin typeface="Arial"/>
              <a:cs typeface="Arial"/>
            </a:endParaRPr>
          </a:p>
          <a:p>
            <a:pPr marL="25400">
              <a:lnSpc>
                <a:spcPct val="100000"/>
              </a:lnSpc>
              <a:spcBef>
                <a:spcPts val="484"/>
              </a:spcBef>
            </a:pPr>
            <a:r>
              <a:rPr dirty="0" sz="900" spc="-5" i="1">
                <a:latin typeface="Arial"/>
                <a:cs typeface="Arial"/>
              </a:rPr>
              <a:t>b</a:t>
            </a:r>
            <a:r>
              <a:rPr dirty="0" baseline="-23148" sz="900" spc="-7" i="1">
                <a:latin typeface="Arial"/>
                <a:cs typeface="Arial"/>
              </a:rPr>
              <a:t>i</a:t>
            </a:r>
            <a:r>
              <a:rPr dirty="0" baseline="-23148" sz="900" spc="-127" i="1">
                <a:latin typeface="Arial"/>
                <a:cs typeface="Arial"/>
              </a:rPr>
              <a:t> </a:t>
            </a:r>
            <a:r>
              <a:rPr dirty="0" sz="900" spc="-10" i="1">
                <a:latin typeface="Arial"/>
                <a:cs typeface="Arial"/>
              </a:rPr>
              <a:t>(2)</a:t>
            </a:r>
            <a:endParaRPr sz="900">
              <a:latin typeface="Arial"/>
              <a:cs typeface="Arial"/>
            </a:endParaRPr>
          </a:p>
          <a:p>
            <a:pPr marL="25400">
              <a:lnSpc>
                <a:spcPct val="100000"/>
              </a:lnSpc>
              <a:spcBef>
                <a:spcPts val="355"/>
              </a:spcBef>
            </a:pPr>
            <a:r>
              <a:rPr dirty="0" sz="700">
                <a:latin typeface="Arial"/>
                <a:cs typeface="Arial"/>
              </a:rPr>
              <a:t>:</a:t>
            </a:r>
            <a:endParaRPr sz="700">
              <a:latin typeface="Arial"/>
              <a:cs typeface="Arial"/>
            </a:endParaRPr>
          </a:p>
          <a:p>
            <a:pPr marL="25400">
              <a:lnSpc>
                <a:spcPct val="100000"/>
              </a:lnSpc>
              <a:spcBef>
                <a:spcPts val="475"/>
              </a:spcBef>
            </a:pPr>
            <a:r>
              <a:rPr dirty="0" sz="900" spc="-5" i="1">
                <a:latin typeface="Arial"/>
                <a:cs typeface="Arial"/>
              </a:rPr>
              <a:t>b</a:t>
            </a:r>
            <a:r>
              <a:rPr dirty="0" baseline="-23148" sz="900" spc="-7" i="1">
                <a:latin typeface="Arial"/>
                <a:cs typeface="Arial"/>
              </a:rPr>
              <a:t>N</a:t>
            </a:r>
            <a:r>
              <a:rPr dirty="0" baseline="-23148" sz="900" spc="-127" i="1">
                <a:latin typeface="Arial"/>
                <a:cs typeface="Arial"/>
              </a:rPr>
              <a:t> </a:t>
            </a:r>
            <a:r>
              <a:rPr dirty="0" sz="900" spc="-10" i="1">
                <a:latin typeface="Arial"/>
                <a:cs typeface="Arial"/>
              </a:rPr>
              <a:t>(2)</a:t>
            </a:r>
            <a:endParaRPr sz="900">
              <a:latin typeface="Arial"/>
              <a:cs typeface="Arial"/>
            </a:endParaRPr>
          </a:p>
        </p:txBody>
      </p:sp>
      <p:sp>
        <p:nvSpPr>
          <p:cNvPr id="223" name="object 223"/>
          <p:cNvSpPr txBox="1"/>
          <p:nvPr/>
        </p:nvSpPr>
        <p:spPr>
          <a:xfrm>
            <a:off x="4120134" y="6485634"/>
            <a:ext cx="279400" cy="162560"/>
          </a:xfrm>
          <a:prstGeom prst="rect">
            <a:avLst/>
          </a:prstGeom>
        </p:spPr>
        <p:txBody>
          <a:bodyPr wrap="square" lIns="0" tIns="12700" rIns="0" bIns="0" rtlCol="0" vert="horz">
            <a:spAutoFit/>
          </a:bodyPr>
          <a:lstStyle/>
          <a:p>
            <a:pPr>
              <a:lnSpc>
                <a:spcPct val="100000"/>
              </a:lnSpc>
              <a:spcBef>
                <a:spcPts val="100"/>
              </a:spcBef>
            </a:pPr>
            <a:r>
              <a:rPr dirty="0" sz="900" spc="-5" i="1">
                <a:latin typeface="Arial"/>
                <a:cs typeface="Arial"/>
              </a:rPr>
              <a:t>b</a:t>
            </a:r>
            <a:r>
              <a:rPr dirty="0" sz="900" spc="180" i="1">
                <a:latin typeface="Arial"/>
                <a:cs typeface="Arial"/>
              </a:rPr>
              <a:t> </a:t>
            </a:r>
            <a:r>
              <a:rPr dirty="0" sz="900" spc="-10" i="1">
                <a:latin typeface="Arial"/>
                <a:cs typeface="Arial"/>
              </a:rPr>
              <a:t>(2)</a:t>
            </a:r>
            <a:endParaRPr sz="900">
              <a:latin typeface="Arial"/>
              <a:cs typeface="Arial"/>
            </a:endParaRPr>
          </a:p>
        </p:txBody>
      </p:sp>
      <p:sp>
        <p:nvSpPr>
          <p:cNvPr id="224" name="object 224"/>
          <p:cNvSpPr/>
          <p:nvPr/>
        </p:nvSpPr>
        <p:spPr>
          <a:xfrm>
            <a:off x="3530346" y="6477761"/>
            <a:ext cx="567055" cy="182880"/>
          </a:xfrm>
          <a:custGeom>
            <a:avLst/>
            <a:gdLst/>
            <a:ahLst/>
            <a:cxnLst/>
            <a:rect l="l" t="t" r="r" b="b"/>
            <a:pathLst>
              <a:path w="567054" h="182879">
                <a:moveTo>
                  <a:pt x="0" y="182879"/>
                </a:moveTo>
                <a:lnTo>
                  <a:pt x="566927" y="182879"/>
                </a:lnTo>
                <a:lnTo>
                  <a:pt x="566927" y="0"/>
                </a:lnTo>
                <a:lnTo>
                  <a:pt x="0" y="0"/>
                </a:lnTo>
                <a:lnTo>
                  <a:pt x="0" y="182879"/>
                </a:lnTo>
                <a:close/>
              </a:path>
            </a:pathLst>
          </a:custGeom>
          <a:solidFill>
            <a:srgbClr val="FFFFCC"/>
          </a:solidFill>
        </p:spPr>
        <p:txBody>
          <a:bodyPr wrap="square" lIns="0" tIns="0" rIns="0" bIns="0" rtlCol="0"/>
          <a:lstStyle/>
          <a:p/>
        </p:txBody>
      </p:sp>
      <p:sp>
        <p:nvSpPr>
          <p:cNvPr id="225" name="object 225"/>
          <p:cNvSpPr txBox="1"/>
          <p:nvPr/>
        </p:nvSpPr>
        <p:spPr>
          <a:xfrm>
            <a:off x="3414267" y="6542024"/>
            <a:ext cx="444500" cy="443230"/>
          </a:xfrm>
          <a:prstGeom prst="rect">
            <a:avLst/>
          </a:prstGeom>
        </p:spPr>
        <p:txBody>
          <a:bodyPr wrap="square" lIns="0" tIns="26034" rIns="0" bIns="0" rtlCol="0" vert="horz">
            <a:spAutoFit/>
          </a:bodyPr>
          <a:lstStyle/>
          <a:p>
            <a:pPr algn="ctr" marL="3810">
              <a:lnSpc>
                <a:spcPct val="100000"/>
              </a:lnSpc>
              <a:spcBef>
                <a:spcPts val="204"/>
              </a:spcBef>
            </a:pPr>
            <a:r>
              <a:rPr dirty="0" sz="600" spc="-5" i="1">
                <a:latin typeface="Arial"/>
                <a:cs typeface="Arial"/>
              </a:rPr>
              <a:t>2</a:t>
            </a:r>
            <a:endParaRPr sz="600">
              <a:latin typeface="Arial"/>
              <a:cs typeface="Arial"/>
            </a:endParaRPr>
          </a:p>
          <a:p>
            <a:pPr algn="ctr" marR="5080">
              <a:lnSpc>
                <a:spcPct val="100000"/>
              </a:lnSpc>
              <a:spcBef>
                <a:spcPts val="165"/>
              </a:spcBef>
            </a:pPr>
            <a:r>
              <a:rPr dirty="0" baseline="6944" sz="1200" spc="-7">
                <a:latin typeface="Arial"/>
                <a:cs typeface="Arial"/>
              </a:rPr>
              <a:t>3 </a:t>
            </a:r>
            <a:r>
              <a:rPr dirty="0" sz="900" spc="-5" i="1">
                <a:latin typeface="Arial"/>
                <a:cs typeface="Arial"/>
              </a:rPr>
              <a:t>b</a:t>
            </a:r>
            <a:r>
              <a:rPr dirty="0" baseline="-23148" sz="900" spc="-7" i="1">
                <a:latin typeface="Arial"/>
                <a:cs typeface="Arial"/>
              </a:rPr>
              <a:t>3</a:t>
            </a:r>
            <a:r>
              <a:rPr dirty="0" baseline="-23148" sz="900" spc="-60" i="1">
                <a:latin typeface="Arial"/>
                <a:cs typeface="Arial"/>
              </a:rPr>
              <a:t> </a:t>
            </a:r>
            <a:r>
              <a:rPr dirty="0" sz="900" spc="-10" i="1">
                <a:latin typeface="Arial"/>
                <a:cs typeface="Arial"/>
              </a:rPr>
              <a:t>(1)</a:t>
            </a:r>
            <a:endParaRPr sz="900">
              <a:latin typeface="Arial"/>
              <a:cs typeface="Arial"/>
            </a:endParaRPr>
          </a:p>
          <a:p>
            <a:pPr marL="25400">
              <a:lnSpc>
                <a:spcPct val="100000"/>
              </a:lnSpc>
              <a:spcBef>
                <a:spcPts val="254"/>
              </a:spcBef>
            </a:pPr>
            <a:r>
              <a:rPr dirty="0" baseline="-6944" sz="1200" spc="-7">
                <a:latin typeface="Arial"/>
                <a:cs typeface="Arial"/>
              </a:rPr>
              <a:t>: </a:t>
            </a:r>
            <a:r>
              <a:rPr dirty="0" sz="700">
                <a:latin typeface="Arial"/>
                <a:cs typeface="Arial"/>
              </a:rPr>
              <a:t>:</a:t>
            </a:r>
            <a:endParaRPr sz="700">
              <a:latin typeface="Arial"/>
              <a:cs typeface="Arial"/>
            </a:endParaRPr>
          </a:p>
        </p:txBody>
      </p:sp>
      <p:sp>
        <p:nvSpPr>
          <p:cNvPr id="226" name="object 226"/>
          <p:cNvSpPr/>
          <p:nvPr/>
        </p:nvSpPr>
        <p:spPr>
          <a:xfrm>
            <a:off x="3416046" y="6477761"/>
            <a:ext cx="114300" cy="182880"/>
          </a:xfrm>
          <a:custGeom>
            <a:avLst/>
            <a:gdLst/>
            <a:ahLst/>
            <a:cxnLst/>
            <a:rect l="l" t="t" r="r" b="b"/>
            <a:pathLst>
              <a:path w="114300" h="182879">
                <a:moveTo>
                  <a:pt x="0" y="182879"/>
                </a:moveTo>
                <a:lnTo>
                  <a:pt x="114300" y="182879"/>
                </a:lnTo>
                <a:lnTo>
                  <a:pt x="114300" y="0"/>
                </a:lnTo>
                <a:lnTo>
                  <a:pt x="0" y="0"/>
                </a:lnTo>
                <a:lnTo>
                  <a:pt x="0" y="182879"/>
                </a:lnTo>
                <a:close/>
              </a:path>
            </a:pathLst>
          </a:custGeom>
          <a:solidFill>
            <a:srgbClr val="FFCC99"/>
          </a:solidFill>
        </p:spPr>
        <p:txBody>
          <a:bodyPr wrap="square" lIns="0" tIns="0" rIns="0" bIns="0" rtlCol="0"/>
          <a:lstStyle/>
          <a:p/>
        </p:txBody>
      </p:sp>
      <p:sp>
        <p:nvSpPr>
          <p:cNvPr id="227" name="object 227"/>
          <p:cNvSpPr txBox="1"/>
          <p:nvPr/>
        </p:nvSpPr>
        <p:spPr>
          <a:xfrm>
            <a:off x="3414267" y="6485634"/>
            <a:ext cx="444500" cy="162560"/>
          </a:xfrm>
          <a:prstGeom prst="rect">
            <a:avLst/>
          </a:prstGeom>
        </p:spPr>
        <p:txBody>
          <a:bodyPr wrap="square" lIns="0" tIns="12700" rIns="0" bIns="0" rtlCol="0" vert="horz">
            <a:spAutoFit/>
          </a:bodyPr>
          <a:lstStyle/>
          <a:p>
            <a:pPr marL="25400">
              <a:lnSpc>
                <a:spcPct val="100000"/>
              </a:lnSpc>
              <a:spcBef>
                <a:spcPts val="100"/>
              </a:spcBef>
            </a:pPr>
            <a:r>
              <a:rPr dirty="0" baseline="6944" sz="1200" spc="-7">
                <a:latin typeface="Arial"/>
                <a:cs typeface="Arial"/>
              </a:rPr>
              <a:t>2 </a:t>
            </a:r>
            <a:r>
              <a:rPr dirty="0" sz="900" spc="-5" i="1">
                <a:latin typeface="Arial"/>
                <a:cs typeface="Arial"/>
              </a:rPr>
              <a:t>b</a:t>
            </a:r>
            <a:r>
              <a:rPr dirty="0" sz="900" spc="210" i="1">
                <a:latin typeface="Arial"/>
                <a:cs typeface="Arial"/>
              </a:rPr>
              <a:t> </a:t>
            </a:r>
            <a:r>
              <a:rPr dirty="0" sz="900" spc="-10" i="1">
                <a:latin typeface="Arial"/>
                <a:cs typeface="Arial"/>
              </a:rPr>
              <a:t>(1)</a:t>
            </a:r>
            <a:endParaRPr sz="900">
              <a:latin typeface="Arial"/>
              <a:cs typeface="Arial"/>
            </a:endParaRPr>
          </a:p>
        </p:txBody>
      </p:sp>
      <p:sp>
        <p:nvSpPr>
          <p:cNvPr id="228" name="object 228"/>
          <p:cNvSpPr/>
          <p:nvPr/>
        </p:nvSpPr>
        <p:spPr>
          <a:xfrm>
            <a:off x="5473446" y="6295644"/>
            <a:ext cx="608330" cy="182245"/>
          </a:xfrm>
          <a:custGeom>
            <a:avLst/>
            <a:gdLst/>
            <a:ahLst/>
            <a:cxnLst/>
            <a:rect l="l" t="t" r="r" b="b"/>
            <a:pathLst>
              <a:path w="608329" h="182245">
                <a:moveTo>
                  <a:pt x="0" y="182117"/>
                </a:moveTo>
                <a:lnTo>
                  <a:pt x="608076" y="182117"/>
                </a:lnTo>
                <a:lnTo>
                  <a:pt x="608076" y="0"/>
                </a:lnTo>
                <a:lnTo>
                  <a:pt x="0" y="0"/>
                </a:lnTo>
                <a:lnTo>
                  <a:pt x="0" y="182117"/>
                </a:lnTo>
                <a:close/>
              </a:path>
            </a:pathLst>
          </a:custGeom>
          <a:solidFill>
            <a:srgbClr val="FFFFCC"/>
          </a:solidFill>
        </p:spPr>
        <p:txBody>
          <a:bodyPr wrap="square" lIns="0" tIns="0" rIns="0" bIns="0" rtlCol="0"/>
          <a:lstStyle/>
          <a:p/>
        </p:txBody>
      </p:sp>
      <p:sp>
        <p:nvSpPr>
          <p:cNvPr id="229" name="object 229"/>
          <p:cNvSpPr/>
          <p:nvPr/>
        </p:nvSpPr>
        <p:spPr>
          <a:xfrm>
            <a:off x="4787646" y="6295644"/>
            <a:ext cx="569595" cy="182245"/>
          </a:xfrm>
          <a:custGeom>
            <a:avLst/>
            <a:gdLst/>
            <a:ahLst/>
            <a:cxnLst/>
            <a:rect l="l" t="t" r="r" b="b"/>
            <a:pathLst>
              <a:path w="569595" h="182245">
                <a:moveTo>
                  <a:pt x="0" y="182117"/>
                </a:moveTo>
                <a:lnTo>
                  <a:pt x="569213" y="182117"/>
                </a:lnTo>
                <a:lnTo>
                  <a:pt x="569213" y="0"/>
                </a:lnTo>
                <a:lnTo>
                  <a:pt x="0" y="0"/>
                </a:lnTo>
                <a:lnTo>
                  <a:pt x="0" y="182117"/>
                </a:lnTo>
                <a:close/>
              </a:path>
            </a:pathLst>
          </a:custGeom>
          <a:solidFill>
            <a:srgbClr val="FFFFCC"/>
          </a:solidFill>
        </p:spPr>
        <p:txBody>
          <a:bodyPr wrap="square" lIns="0" tIns="0" rIns="0" bIns="0" rtlCol="0"/>
          <a:lstStyle/>
          <a:p/>
        </p:txBody>
      </p:sp>
      <p:sp>
        <p:nvSpPr>
          <p:cNvPr id="230" name="object 230"/>
          <p:cNvSpPr/>
          <p:nvPr/>
        </p:nvSpPr>
        <p:spPr>
          <a:xfrm>
            <a:off x="4671059" y="6295644"/>
            <a:ext cx="116839" cy="182245"/>
          </a:xfrm>
          <a:custGeom>
            <a:avLst/>
            <a:gdLst/>
            <a:ahLst/>
            <a:cxnLst/>
            <a:rect l="l" t="t" r="r" b="b"/>
            <a:pathLst>
              <a:path w="116839" h="182245">
                <a:moveTo>
                  <a:pt x="0" y="182117"/>
                </a:moveTo>
                <a:lnTo>
                  <a:pt x="116586" y="182117"/>
                </a:lnTo>
                <a:lnTo>
                  <a:pt x="116586" y="0"/>
                </a:lnTo>
                <a:lnTo>
                  <a:pt x="0" y="0"/>
                </a:lnTo>
                <a:lnTo>
                  <a:pt x="0" y="182117"/>
                </a:lnTo>
                <a:close/>
              </a:path>
            </a:pathLst>
          </a:custGeom>
          <a:solidFill>
            <a:srgbClr val="FFFFCC"/>
          </a:solidFill>
        </p:spPr>
        <p:txBody>
          <a:bodyPr wrap="square" lIns="0" tIns="0" rIns="0" bIns="0" rtlCol="0"/>
          <a:lstStyle/>
          <a:p/>
        </p:txBody>
      </p:sp>
      <p:sp>
        <p:nvSpPr>
          <p:cNvPr id="231" name="object 231"/>
          <p:cNvSpPr/>
          <p:nvPr/>
        </p:nvSpPr>
        <p:spPr>
          <a:xfrm>
            <a:off x="4097273" y="6295644"/>
            <a:ext cx="574040" cy="182245"/>
          </a:xfrm>
          <a:custGeom>
            <a:avLst/>
            <a:gdLst/>
            <a:ahLst/>
            <a:cxnLst/>
            <a:rect l="l" t="t" r="r" b="b"/>
            <a:pathLst>
              <a:path w="574039" h="182245">
                <a:moveTo>
                  <a:pt x="0" y="182117"/>
                </a:moveTo>
                <a:lnTo>
                  <a:pt x="573786" y="182117"/>
                </a:lnTo>
                <a:lnTo>
                  <a:pt x="573786" y="0"/>
                </a:lnTo>
                <a:lnTo>
                  <a:pt x="0" y="0"/>
                </a:lnTo>
                <a:lnTo>
                  <a:pt x="0" y="182117"/>
                </a:lnTo>
                <a:close/>
              </a:path>
            </a:pathLst>
          </a:custGeom>
          <a:solidFill>
            <a:srgbClr val="FFFFCC"/>
          </a:solidFill>
        </p:spPr>
        <p:txBody>
          <a:bodyPr wrap="square" lIns="0" tIns="0" rIns="0" bIns="0" rtlCol="0"/>
          <a:lstStyle/>
          <a:p/>
        </p:txBody>
      </p:sp>
      <p:sp>
        <p:nvSpPr>
          <p:cNvPr id="232" name="object 232"/>
          <p:cNvSpPr txBox="1"/>
          <p:nvPr/>
        </p:nvSpPr>
        <p:spPr>
          <a:xfrm>
            <a:off x="4094734" y="6302754"/>
            <a:ext cx="330200" cy="162560"/>
          </a:xfrm>
          <a:prstGeom prst="rect">
            <a:avLst/>
          </a:prstGeom>
        </p:spPr>
        <p:txBody>
          <a:bodyPr wrap="square" lIns="0" tIns="12700" rIns="0" bIns="0" rtlCol="0" vert="horz">
            <a:spAutoFit/>
          </a:bodyPr>
          <a:lstStyle/>
          <a:p>
            <a:pPr marL="25400">
              <a:lnSpc>
                <a:spcPct val="100000"/>
              </a:lnSpc>
              <a:spcBef>
                <a:spcPts val="100"/>
              </a:spcBef>
            </a:pPr>
            <a:r>
              <a:rPr dirty="0" sz="900" spc="-5" i="1">
                <a:latin typeface="Arial"/>
                <a:cs typeface="Arial"/>
              </a:rPr>
              <a:t>b</a:t>
            </a:r>
            <a:r>
              <a:rPr dirty="0" baseline="-23148" sz="900" spc="-7" i="1">
                <a:latin typeface="Arial"/>
                <a:cs typeface="Arial"/>
              </a:rPr>
              <a:t>1</a:t>
            </a:r>
            <a:r>
              <a:rPr dirty="0" baseline="-23148" sz="900" spc="-44" i="1">
                <a:latin typeface="Arial"/>
                <a:cs typeface="Arial"/>
              </a:rPr>
              <a:t> </a:t>
            </a:r>
            <a:r>
              <a:rPr dirty="0" sz="900" spc="-10" i="1">
                <a:latin typeface="Arial"/>
                <a:cs typeface="Arial"/>
              </a:rPr>
              <a:t>(2)</a:t>
            </a:r>
            <a:endParaRPr sz="900">
              <a:latin typeface="Arial"/>
              <a:cs typeface="Arial"/>
            </a:endParaRPr>
          </a:p>
        </p:txBody>
      </p:sp>
      <p:sp>
        <p:nvSpPr>
          <p:cNvPr id="233" name="object 233"/>
          <p:cNvSpPr/>
          <p:nvPr/>
        </p:nvSpPr>
        <p:spPr>
          <a:xfrm>
            <a:off x="3530346" y="6295644"/>
            <a:ext cx="567055" cy="182245"/>
          </a:xfrm>
          <a:custGeom>
            <a:avLst/>
            <a:gdLst/>
            <a:ahLst/>
            <a:cxnLst/>
            <a:rect l="l" t="t" r="r" b="b"/>
            <a:pathLst>
              <a:path w="567054" h="182245">
                <a:moveTo>
                  <a:pt x="0" y="182117"/>
                </a:moveTo>
                <a:lnTo>
                  <a:pt x="566927" y="182117"/>
                </a:lnTo>
                <a:lnTo>
                  <a:pt x="566927" y="0"/>
                </a:lnTo>
                <a:lnTo>
                  <a:pt x="0" y="0"/>
                </a:lnTo>
                <a:lnTo>
                  <a:pt x="0" y="182117"/>
                </a:lnTo>
                <a:close/>
              </a:path>
            </a:pathLst>
          </a:custGeom>
          <a:solidFill>
            <a:srgbClr val="FFFFCC"/>
          </a:solidFill>
        </p:spPr>
        <p:txBody>
          <a:bodyPr wrap="square" lIns="0" tIns="0" rIns="0" bIns="0" rtlCol="0"/>
          <a:lstStyle/>
          <a:p/>
        </p:txBody>
      </p:sp>
      <p:sp>
        <p:nvSpPr>
          <p:cNvPr id="234" name="object 234"/>
          <p:cNvSpPr/>
          <p:nvPr/>
        </p:nvSpPr>
        <p:spPr>
          <a:xfrm>
            <a:off x="3416046" y="6295644"/>
            <a:ext cx="114300" cy="182245"/>
          </a:xfrm>
          <a:custGeom>
            <a:avLst/>
            <a:gdLst/>
            <a:ahLst/>
            <a:cxnLst/>
            <a:rect l="l" t="t" r="r" b="b"/>
            <a:pathLst>
              <a:path w="114300" h="182245">
                <a:moveTo>
                  <a:pt x="0" y="182117"/>
                </a:moveTo>
                <a:lnTo>
                  <a:pt x="114300" y="182117"/>
                </a:lnTo>
                <a:lnTo>
                  <a:pt x="114300" y="0"/>
                </a:lnTo>
                <a:lnTo>
                  <a:pt x="0" y="0"/>
                </a:lnTo>
                <a:lnTo>
                  <a:pt x="0" y="182117"/>
                </a:lnTo>
                <a:close/>
              </a:path>
            </a:pathLst>
          </a:custGeom>
          <a:solidFill>
            <a:srgbClr val="FFCC99"/>
          </a:solidFill>
        </p:spPr>
        <p:txBody>
          <a:bodyPr wrap="square" lIns="0" tIns="0" rIns="0" bIns="0" rtlCol="0"/>
          <a:lstStyle/>
          <a:p/>
        </p:txBody>
      </p:sp>
      <p:sp>
        <p:nvSpPr>
          <p:cNvPr id="235" name="object 235"/>
          <p:cNvSpPr txBox="1"/>
          <p:nvPr/>
        </p:nvSpPr>
        <p:spPr>
          <a:xfrm>
            <a:off x="3315208" y="6302754"/>
            <a:ext cx="522605" cy="230504"/>
          </a:xfrm>
          <a:prstGeom prst="rect">
            <a:avLst/>
          </a:prstGeom>
        </p:spPr>
        <p:txBody>
          <a:bodyPr wrap="square" lIns="0" tIns="12700" rIns="0" bIns="0" rtlCol="0" vert="horz">
            <a:spAutoFit/>
          </a:bodyPr>
          <a:lstStyle/>
          <a:p>
            <a:pPr marL="123825">
              <a:lnSpc>
                <a:spcPts val="925"/>
              </a:lnSpc>
              <a:spcBef>
                <a:spcPts val="100"/>
              </a:spcBef>
            </a:pPr>
            <a:r>
              <a:rPr dirty="0" baseline="6944" sz="1200" spc="-7">
                <a:latin typeface="Arial"/>
                <a:cs typeface="Arial"/>
              </a:rPr>
              <a:t>1</a:t>
            </a:r>
            <a:r>
              <a:rPr dirty="0" baseline="6944" sz="1200" spc="262">
                <a:latin typeface="Arial"/>
                <a:cs typeface="Arial"/>
              </a:rPr>
              <a:t> </a:t>
            </a:r>
            <a:r>
              <a:rPr dirty="0" sz="900" spc="-5" i="1">
                <a:latin typeface="Arial"/>
                <a:cs typeface="Arial"/>
              </a:rPr>
              <a:t>b</a:t>
            </a:r>
            <a:r>
              <a:rPr dirty="0" baseline="-23148" sz="900" spc="-7" i="1">
                <a:latin typeface="Arial"/>
                <a:cs typeface="Arial"/>
              </a:rPr>
              <a:t>1</a:t>
            </a:r>
            <a:r>
              <a:rPr dirty="0" sz="900" spc="-5" i="1">
                <a:latin typeface="Arial"/>
                <a:cs typeface="Arial"/>
              </a:rPr>
              <a:t>(1)</a:t>
            </a:r>
            <a:endParaRPr sz="900">
              <a:latin typeface="Arial"/>
              <a:cs typeface="Arial"/>
            </a:endParaRPr>
          </a:p>
          <a:p>
            <a:pPr marL="25400">
              <a:lnSpc>
                <a:spcPts val="685"/>
              </a:lnSpc>
            </a:pPr>
            <a:r>
              <a:rPr dirty="0" sz="700">
                <a:latin typeface="Arial"/>
                <a:cs typeface="Arial"/>
              </a:rPr>
              <a:t>2</a:t>
            </a:r>
            <a:endParaRPr sz="700">
              <a:latin typeface="Arial"/>
              <a:cs typeface="Arial"/>
            </a:endParaRPr>
          </a:p>
        </p:txBody>
      </p:sp>
      <p:sp>
        <p:nvSpPr>
          <p:cNvPr id="236" name="object 236"/>
          <p:cNvSpPr/>
          <p:nvPr/>
        </p:nvSpPr>
        <p:spPr>
          <a:xfrm>
            <a:off x="5473446" y="6128003"/>
            <a:ext cx="608330" cy="167640"/>
          </a:xfrm>
          <a:custGeom>
            <a:avLst/>
            <a:gdLst/>
            <a:ahLst/>
            <a:cxnLst/>
            <a:rect l="l" t="t" r="r" b="b"/>
            <a:pathLst>
              <a:path w="608329" h="167639">
                <a:moveTo>
                  <a:pt x="0" y="167639"/>
                </a:moveTo>
                <a:lnTo>
                  <a:pt x="608076" y="167639"/>
                </a:lnTo>
                <a:lnTo>
                  <a:pt x="608076" y="0"/>
                </a:lnTo>
                <a:lnTo>
                  <a:pt x="0" y="0"/>
                </a:lnTo>
                <a:lnTo>
                  <a:pt x="0" y="167639"/>
                </a:lnTo>
                <a:close/>
              </a:path>
            </a:pathLst>
          </a:custGeom>
          <a:solidFill>
            <a:srgbClr val="FFCC99"/>
          </a:solidFill>
        </p:spPr>
        <p:txBody>
          <a:bodyPr wrap="square" lIns="0" tIns="0" rIns="0" bIns="0" rtlCol="0"/>
          <a:lstStyle/>
          <a:p/>
        </p:txBody>
      </p:sp>
      <p:sp>
        <p:nvSpPr>
          <p:cNvPr id="237" name="object 237"/>
          <p:cNvSpPr txBox="1"/>
          <p:nvPr/>
        </p:nvSpPr>
        <p:spPr>
          <a:xfrm>
            <a:off x="5354320" y="6177323"/>
            <a:ext cx="687705" cy="288290"/>
          </a:xfrm>
          <a:prstGeom prst="rect">
            <a:avLst/>
          </a:prstGeom>
        </p:spPr>
        <p:txBody>
          <a:bodyPr wrap="square" lIns="0" tIns="28575" rIns="0" bIns="0" rtlCol="0" vert="horz">
            <a:spAutoFit/>
          </a:bodyPr>
          <a:lstStyle/>
          <a:p>
            <a:pPr marL="297180">
              <a:lnSpc>
                <a:spcPct val="100000"/>
              </a:lnSpc>
              <a:spcBef>
                <a:spcPts val="225"/>
              </a:spcBef>
              <a:tabLst>
                <a:tab pos="522605" algn="l"/>
              </a:tabLst>
            </a:pPr>
            <a:r>
              <a:rPr dirty="0" sz="550">
                <a:latin typeface="Arial"/>
                <a:cs typeface="Arial"/>
              </a:rPr>
              <a:t>t	</a:t>
            </a:r>
            <a:r>
              <a:rPr dirty="0" baseline="6944" sz="600">
                <a:latin typeface="Arial"/>
                <a:cs typeface="Arial"/>
              </a:rPr>
              <a:t>t</a:t>
            </a:r>
            <a:r>
              <a:rPr dirty="0" baseline="6944" sz="600" spc="30">
                <a:latin typeface="Arial"/>
                <a:cs typeface="Arial"/>
              </a:rPr>
              <a:t> </a:t>
            </a:r>
            <a:r>
              <a:rPr dirty="0" sz="550">
                <a:latin typeface="Arial"/>
                <a:cs typeface="Arial"/>
              </a:rPr>
              <a:t>i</a:t>
            </a:r>
            <a:endParaRPr sz="550">
              <a:latin typeface="Arial"/>
              <a:cs typeface="Arial"/>
            </a:endParaRPr>
          </a:p>
          <a:p>
            <a:pPr marL="25400">
              <a:lnSpc>
                <a:spcPct val="100000"/>
              </a:lnSpc>
              <a:spcBef>
                <a:spcPts val="200"/>
              </a:spcBef>
            </a:pPr>
            <a:r>
              <a:rPr dirty="0" baseline="15873" sz="1050">
                <a:latin typeface="Arial"/>
                <a:cs typeface="Arial"/>
              </a:rPr>
              <a:t>…</a:t>
            </a:r>
            <a:r>
              <a:rPr dirty="0" baseline="15873" sz="1050" spc="22">
                <a:latin typeface="Arial"/>
                <a:cs typeface="Arial"/>
              </a:rPr>
              <a:t> </a:t>
            </a:r>
            <a:r>
              <a:rPr dirty="0" sz="900" spc="-5" i="1">
                <a:latin typeface="Arial"/>
                <a:cs typeface="Arial"/>
              </a:rPr>
              <a:t>b</a:t>
            </a:r>
            <a:r>
              <a:rPr dirty="0" baseline="-23148" sz="900" spc="-7" i="1">
                <a:latin typeface="Arial"/>
                <a:cs typeface="Arial"/>
              </a:rPr>
              <a:t>1</a:t>
            </a:r>
            <a:r>
              <a:rPr dirty="0" sz="900" spc="-5" i="1">
                <a:latin typeface="Arial"/>
                <a:cs typeface="Arial"/>
              </a:rPr>
              <a:t>(M)</a:t>
            </a:r>
            <a:endParaRPr sz="900">
              <a:latin typeface="Arial"/>
              <a:cs typeface="Arial"/>
            </a:endParaRPr>
          </a:p>
        </p:txBody>
      </p:sp>
      <p:sp>
        <p:nvSpPr>
          <p:cNvPr id="238" name="object 238"/>
          <p:cNvSpPr/>
          <p:nvPr/>
        </p:nvSpPr>
        <p:spPr>
          <a:xfrm>
            <a:off x="4787646" y="6128003"/>
            <a:ext cx="569595" cy="167640"/>
          </a:xfrm>
          <a:custGeom>
            <a:avLst/>
            <a:gdLst/>
            <a:ahLst/>
            <a:cxnLst/>
            <a:rect l="l" t="t" r="r" b="b"/>
            <a:pathLst>
              <a:path w="569595" h="167639">
                <a:moveTo>
                  <a:pt x="0" y="167639"/>
                </a:moveTo>
                <a:lnTo>
                  <a:pt x="569213" y="167639"/>
                </a:lnTo>
                <a:lnTo>
                  <a:pt x="569213" y="0"/>
                </a:lnTo>
                <a:lnTo>
                  <a:pt x="0" y="0"/>
                </a:lnTo>
                <a:lnTo>
                  <a:pt x="0" y="167639"/>
                </a:lnTo>
                <a:close/>
              </a:path>
            </a:pathLst>
          </a:custGeom>
          <a:solidFill>
            <a:srgbClr val="FFCC99"/>
          </a:solidFill>
        </p:spPr>
        <p:txBody>
          <a:bodyPr wrap="square" lIns="0" tIns="0" rIns="0" bIns="0" rtlCol="0"/>
          <a:lstStyle/>
          <a:p/>
        </p:txBody>
      </p:sp>
      <p:sp>
        <p:nvSpPr>
          <p:cNvPr id="239" name="object 239"/>
          <p:cNvSpPr txBox="1"/>
          <p:nvPr/>
        </p:nvSpPr>
        <p:spPr>
          <a:xfrm>
            <a:off x="4668520" y="6177323"/>
            <a:ext cx="653415" cy="288290"/>
          </a:xfrm>
          <a:prstGeom prst="rect">
            <a:avLst/>
          </a:prstGeom>
        </p:spPr>
        <p:txBody>
          <a:bodyPr wrap="square" lIns="0" tIns="28575" rIns="0" bIns="0" rtlCol="0" vert="horz">
            <a:spAutoFit/>
          </a:bodyPr>
          <a:lstStyle/>
          <a:p>
            <a:pPr marL="297180">
              <a:lnSpc>
                <a:spcPct val="100000"/>
              </a:lnSpc>
              <a:spcBef>
                <a:spcPts val="225"/>
              </a:spcBef>
              <a:tabLst>
                <a:tab pos="488950" algn="l"/>
              </a:tabLst>
            </a:pPr>
            <a:r>
              <a:rPr dirty="0" sz="550">
                <a:latin typeface="Arial"/>
                <a:cs typeface="Arial"/>
              </a:rPr>
              <a:t>t	</a:t>
            </a:r>
            <a:r>
              <a:rPr dirty="0" baseline="6944" sz="600">
                <a:latin typeface="Arial"/>
                <a:cs typeface="Arial"/>
              </a:rPr>
              <a:t>t</a:t>
            </a:r>
            <a:r>
              <a:rPr dirty="0" baseline="6944" sz="600" spc="15">
                <a:latin typeface="Arial"/>
                <a:cs typeface="Arial"/>
              </a:rPr>
              <a:t> </a:t>
            </a:r>
            <a:r>
              <a:rPr dirty="0" sz="550">
                <a:latin typeface="Arial"/>
                <a:cs typeface="Arial"/>
              </a:rPr>
              <a:t>i</a:t>
            </a:r>
            <a:endParaRPr sz="550">
              <a:latin typeface="Arial"/>
              <a:cs typeface="Arial"/>
            </a:endParaRPr>
          </a:p>
          <a:p>
            <a:pPr marL="25400">
              <a:lnSpc>
                <a:spcPct val="100000"/>
              </a:lnSpc>
              <a:spcBef>
                <a:spcPts val="200"/>
              </a:spcBef>
            </a:pPr>
            <a:r>
              <a:rPr dirty="0" baseline="15873" sz="1050">
                <a:latin typeface="Arial"/>
                <a:cs typeface="Arial"/>
              </a:rPr>
              <a:t>… </a:t>
            </a:r>
            <a:r>
              <a:rPr dirty="0" sz="900" spc="-5" i="1">
                <a:latin typeface="Arial"/>
                <a:cs typeface="Arial"/>
              </a:rPr>
              <a:t>b</a:t>
            </a:r>
            <a:r>
              <a:rPr dirty="0" baseline="-23148" sz="900" spc="-7" i="1">
                <a:latin typeface="Arial"/>
                <a:cs typeface="Arial"/>
              </a:rPr>
              <a:t>1</a:t>
            </a:r>
            <a:r>
              <a:rPr dirty="0" baseline="-23148" sz="900" spc="7" i="1">
                <a:latin typeface="Arial"/>
                <a:cs typeface="Arial"/>
              </a:rPr>
              <a:t> </a:t>
            </a:r>
            <a:r>
              <a:rPr dirty="0" sz="900" i="1">
                <a:latin typeface="Arial"/>
                <a:cs typeface="Arial"/>
              </a:rPr>
              <a:t>(k)</a:t>
            </a:r>
            <a:endParaRPr sz="900">
              <a:latin typeface="Arial"/>
              <a:cs typeface="Arial"/>
            </a:endParaRPr>
          </a:p>
        </p:txBody>
      </p:sp>
      <p:sp>
        <p:nvSpPr>
          <p:cNvPr id="240" name="object 240"/>
          <p:cNvSpPr/>
          <p:nvPr/>
        </p:nvSpPr>
        <p:spPr>
          <a:xfrm>
            <a:off x="4671059" y="6128003"/>
            <a:ext cx="116839" cy="167640"/>
          </a:xfrm>
          <a:custGeom>
            <a:avLst/>
            <a:gdLst/>
            <a:ahLst/>
            <a:cxnLst/>
            <a:rect l="l" t="t" r="r" b="b"/>
            <a:pathLst>
              <a:path w="116839" h="167639">
                <a:moveTo>
                  <a:pt x="0" y="167639"/>
                </a:moveTo>
                <a:lnTo>
                  <a:pt x="116586" y="167639"/>
                </a:lnTo>
                <a:lnTo>
                  <a:pt x="116586" y="0"/>
                </a:lnTo>
                <a:lnTo>
                  <a:pt x="0" y="0"/>
                </a:lnTo>
                <a:lnTo>
                  <a:pt x="0" y="167639"/>
                </a:lnTo>
                <a:close/>
              </a:path>
            </a:pathLst>
          </a:custGeom>
          <a:solidFill>
            <a:srgbClr val="FFCC99"/>
          </a:solidFill>
        </p:spPr>
        <p:txBody>
          <a:bodyPr wrap="square" lIns="0" tIns="0" rIns="0" bIns="0" rtlCol="0"/>
          <a:lstStyle/>
          <a:p/>
        </p:txBody>
      </p:sp>
      <p:sp>
        <p:nvSpPr>
          <p:cNvPr id="241" name="object 241"/>
          <p:cNvSpPr/>
          <p:nvPr/>
        </p:nvSpPr>
        <p:spPr>
          <a:xfrm>
            <a:off x="4097273" y="6128003"/>
            <a:ext cx="574040" cy="167640"/>
          </a:xfrm>
          <a:custGeom>
            <a:avLst/>
            <a:gdLst/>
            <a:ahLst/>
            <a:cxnLst/>
            <a:rect l="l" t="t" r="r" b="b"/>
            <a:pathLst>
              <a:path w="574039" h="167639">
                <a:moveTo>
                  <a:pt x="0" y="167639"/>
                </a:moveTo>
                <a:lnTo>
                  <a:pt x="573786" y="167639"/>
                </a:lnTo>
                <a:lnTo>
                  <a:pt x="573786" y="0"/>
                </a:lnTo>
                <a:lnTo>
                  <a:pt x="0" y="0"/>
                </a:lnTo>
                <a:lnTo>
                  <a:pt x="0" y="167639"/>
                </a:lnTo>
                <a:close/>
              </a:path>
            </a:pathLst>
          </a:custGeom>
          <a:solidFill>
            <a:srgbClr val="FFCC99"/>
          </a:solidFill>
        </p:spPr>
        <p:txBody>
          <a:bodyPr wrap="square" lIns="0" tIns="0" rIns="0" bIns="0" rtlCol="0"/>
          <a:lstStyle/>
          <a:p/>
        </p:txBody>
      </p:sp>
      <p:sp>
        <p:nvSpPr>
          <p:cNvPr id="242" name="object 242"/>
          <p:cNvSpPr/>
          <p:nvPr/>
        </p:nvSpPr>
        <p:spPr>
          <a:xfrm>
            <a:off x="3530346" y="6128003"/>
            <a:ext cx="567055" cy="167640"/>
          </a:xfrm>
          <a:custGeom>
            <a:avLst/>
            <a:gdLst/>
            <a:ahLst/>
            <a:cxnLst/>
            <a:rect l="l" t="t" r="r" b="b"/>
            <a:pathLst>
              <a:path w="567054" h="167639">
                <a:moveTo>
                  <a:pt x="0" y="167639"/>
                </a:moveTo>
                <a:lnTo>
                  <a:pt x="566927" y="167639"/>
                </a:lnTo>
                <a:lnTo>
                  <a:pt x="566927" y="0"/>
                </a:lnTo>
                <a:lnTo>
                  <a:pt x="0" y="0"/>
                </a:lnTo>
                <a:lnTo>
                  <a:pt x="0" y="167639"/>
                </a:lnTo>
                <a:close/>
              </a:path>
            </a:pathLst>
          </a:custGeom>
          <a:solidFill>
            <a:srgbClr val="FFCC99"/>
          </a:solidFill>
        </p:spPr>
        <p:txBody>
          <a:bodyPr wrap="square" lIns="0" tIns="0" rIns="0" bIns="0" rtlCol="0"/>
          <a:lstStyle/>
          <a:p/>
        </p:txBody>
      </p:sp>
      <p:sp>
        <p:nvSpPr>
          <p:cNvPr id="243" name="object 243"/>
          <p:cNvSpPr txBox="1"/>
          <p:nvPr/>
        </p:nvSpPr>
        <p:spPr>
          <a:xfrm>
            <a:off x="3683253" y="6193027"/>
            <a:ext cx="952500" cy="109855"/>
          </a:xfrm>
          <a:prstGeom prst="rect">
            <a:avLst/>
          </a:prstGeom>
        </p:spPr>
        <p:txBody>
          <a:bodyPr wrap="square" lIns="0" tIns="12700" rIns="0" bIns="0" rtlCol="0" vert="horz">
            <a:spAutoFit/>
          </a:bodyPr>
          <a:lstStyle/>
          <a:p>
            <a:pPr marL="25400">
              <a:lnSpc>
                <a:spcPct val="100000"/>
              </a:lnSpc>
              <a:spcBef>
                <a:spcPts val="100"/>
              </a:spcBef>
              <a:tabLst>
                <a:tab pos="222250" algn="l"/>
                <a:tab pos="591185" algn="l"/>
                <a:tab pos="788670" algn="l"/>
              </a:tabLst>
            </a:pPr>
            <a:r>
              <a:rPr dirty="0" sz="550">
                <a:latin typeface="Arial"/>
                <a:cs typeface="Arial"/>
              </a:rPr>
              <a:t>t	</a:t>
            </a:r>
            <a:r>
              <a:rPr dirty="0" baseline="6944" sz="600">
                <a:latin typeface="Arial"/>
                <a:cs typeface="Arial"/>
              </a:rPr>
              <a:t>t     </a:t>
            </a:r>
            <a:r>
              <a:rPr dirty="0" baseline="6944" sz="600" spc="120">
                <a:latin typeface="Arial"/>
                <a:cs typeface="Arial"/>
              </a:rPr>
              <a:t> </a:t>
            </a:r>
            <a:r>
              <a:rPr dirty="0" sz="550">
                <a:latin typeface="Arial"/>
                <a:cs typeface="Arial"/>
              </a:rPr>
              <a:t>i	t	</a:t>
            </a:r>
            <a:r>
              <a:rPr dirty="0" baseline="6944" sz="600">
                <a:latin typeface="Arial"/>
                <a:cs typeface="Arial"/>
              </a:rPr>
              <a:t>t</a:t>
            </a:r>
            <a:r>
              <a:rPr dirty="0" baseline="6944" sz="600" spc="15">
                <a:latin typeface="Arial"/>
                <a:cs typeface="Arial"/>
              </a:rPr>
              <a:t> </a:t>
            </a:r>
            <a:r>
              <a:rPr dirty="0" sz="550">
                <a:latin typeface="Arial"/>
                <a:cs typeface="Arial"/>
              </a:rPr>
              <a:t>i</a:t>
            </a:r>
            <a:endParaRPr sz="550">
              <a:latin typeface="Arial"/>
              <a:cs typeface="Arial"/>
            </a:endParaRPr>
          </a:p>
        </p:txBody>
      </p:sp>
      <p:sp>
        <p:nvSpPr>
          <p:cNvPr id="244" name="object 244"/>
          <p:cNvSpPr/>
          <p:nvPr/>
        </p:nvSpPr>
        <p:spPr>
          <a:xfrm>
            <a:off x="3416046" y="6128003"/>
            <a:ext cx="114300" cy="167640"/>
          </a:xfrm>
          <a:custGeom>
            <a:avLst/>
            <a:gdLst/>
            <a:ahLst/>
            <a:cxnLst/>
            <a:rect l="l" t="t" r="r" b="b"/>
            <a:pathLst>
              <a:path w="114300" h="167639">
                <a:moveTo>
                  <a:pt x="0" y="167639"/>
                </a:moveTo>
                <a:lnTo>
                  <a:pt x="114300" y="167639"/>
                </a:lnTo>
                <a:lnTo>
                  <a:pt x="114300" y="0"/>
                </a:lnTo>
                <a:lnTo>
                  <a:pt x="0" y="0"/>
                </a:lnTo>
                <a:lnTo>
                  <a:pt x="0" y="167639"/>
                </a:lnTo>
                <a:close/>
              </a:path>
            </a:pathLst>
          </a:custGeom>
          <a:solidFill>
            <a:srgbClr val="FFCC99"/>
          </a:solidFill>
        </p:spPr>
        <p:txBody>
          <a:bodyPr wrap="square" lIns="0" tIns="0" rIns="0" bIns="0" rtlCol="0"/>
          <a:lstStyle/>
          <a:p/>
        </p:txBody>
      </p:sp>
      <p:sp>
        <p:nvSpPr>
          <p:cNvPr id="245" name="object 245"/>
          <p:cNvSpPr txBox="1"/>
          <p:nvPr/>
        </p:nvSpPr>
        <p:spPr>
          <a:xfrm>
            <a:off x="3439667" y="6136638"/>
            <a:ext cx="2609850"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i</a:t>
            </a:r>
            <a:r>
              <a:rPr dirty="0" sz="800" spc="70">
                <a:latin typeface="Arial"/>
                <a:cs typeface="Arial"/>
              </a:rPr>
              <a:t> </a:t>
            </a:r>
            <a:r>
              <a:rPr dirty="0" sz="600" spc="-5">
                <a:latin typeface="Arial"/>
                <a:cs typeface="Arial"/>
              </a:rPr>
              <a:t>P(</a:t>
            </a:r>
            <a:r>
              <a:rPr dirty="0" sz="800" spc="-5">
                <a:latin typeface="Arial"/>
                <a:cs typeface="Arial"/>
              </a:rPr>
              <a:t>O</a:t>
            </a:r>
            <a:r>
              <a:rPr dirty="0" sz="800" spc="-65">
                <a:latin typeface="Arial"/>
                <a:cs typeface="Arial"/>
              </a:rPr>
              <a:t> </a:t>
            </a:r>
            <a:r>
              <a:rPr dirty="0" sz="800" spc="-5">
                <a:latin typeface="Arial"/>
                <a:cs typeface="Arial"/>
              </a:rPr>
              <a:t>=1</a:t>
            </a:r>
            <a:r>
              <a:rPr dirty="0" sz="600" spc="-5">
                <a:latin typeface="Arial"/>
                <a:cs typeface="Arial"/>
              </a:rPr>
              <a:t>|q</a:t>
            </a:r>
            <a:r>
              <a:rPr dirty="0" sz="600" spc="-60">
                <a:latin typeface="Arial"/>
                <a:cs typeface="Arial"/>
              </a:rPr>
              <a:t> </a:t>
            </a:r>
            <a:r>
              <a:rPr dirty="0" sz="600" spc="-5">
                <a:latin typeface="Arial"/>
                <a:cs typeface="Arial"/>
              </a:rPr>
              <a:t>=</a:t>
            </a:r>
            <a:r>
              <a:rPr dirty="0" sz="800" spc="-5">
                <a:latin typeface="Arial"/>
                <a:cs typeface="Arial"/>
              </a:rPr>
              <a:t>s</a:t>
            </a:r>
            <a:r>
              <a:rPr dirty="0" sz="800" spc="-95">
                <a:latin typeface="Arial"/>
                <a:cs typeface="Arial"/>
              </a:rPr>
              <a:t> </a:t>
            </a:r>
            <a:r>
              <a:rPr dirty="0" sz="800" spc="-5">
                <a:latin typeface="Arial"/>
                <a:cs typeface="Arial"/>
              </a:rPr>
              <a:t>) </a:t>
            </a:r>
            <a:r>
              <a:rPr dirty="0" sz="600" spc="-5">
                <a:latin typeface="Arial"/>
                <a:cs typeface="Arial"/>
              </a:rPr>
              <a:t>P(</a:t>
            </a:r>
            <a:r>
              <a:rPr dirty="0" sz="800" spc="-5">
                <a:latin typeface="Arial"/>
                <a:cs typeface="Arial"/>
              </a:rPr>
              <a:t>O</a:t>
            </a:r>
            <a:r>
              <a:rPr dirty="0" sz="800" spc="-70">
                <a:latin typeface="Arial"/>
                <a:cs typeface="Arial"/>
              </a:rPr>
              <a:t> </a:t>
            </a:r>
            <a:r>
              <a:rPr dirty="0" sz="800" spc="-5">
                <a:latin typeface="Arial"/>
                <a:cs typeface="Arial"/>
              </a:rPr>
              <a:t>=2</a:t>
            </a:r>
            <a:r>
              <a:rPr dirty="0" sz="600" spc="-5">
                <a:latin typeface="Arial"/>
                <a:cs typeface="Arial"/>
              </a:rPr>
              <a:t>|q</a:t>
            </a:r>
            <a:r>
              <a:rPr dirty="0" sz="600" spc="-55">
                <a:latin typeface="Arial"/>
                <a:cs typeface="Arial"/>
              </a:rPr>
              <a:t> </a:t>
            </a:r>
            <a:r>
              <a:rPr dirty="0" sz="600" spc="-5">
                <a:latin typeface="Arial"/>
                <a:cs typeface="Arial"/>
              </a:rPr>
              <a:t>=</a:t>
            </a:r>
            <a:r>
              <a:rPr dirty="0" sz="800" spc="-5">
                <a:latin typeface="Arial"/>
                <a:cs typeface="Arial"/>
              </a:rPr>
              <a:t>s</a:t>
            </a:r>
            <a:r>
              <a:rPr dirty="0" sz="800" spc="-95">
                <a:latin typeface="Arial"/>
                <a:cs typeface="Arial"/>
              </a:rPr>
              <a:t> </a:t>
            </a:r>
            <a:r>
              <a:rPr dirty="0" sz="800" spc="-5">
                <a:latin typeface="Arial"/>
                <a:cs typeface="Arial"/>
              </a:rPr>
              <a:t>)</a:t>
            </a:r>
            <a:r>
              <a:rPr dirty="0" sz="800" spc="55">
                <a:latin typeface="Arial"/>
                <a:cs typeface="Arial"/>
              </a:rPr>
              <a:t> </a:t>
            </a:r>
            <a:r>
              <a:rPr dirty="0" sz="800" spc="-5">
                <a:latin typeface="Arial"/>
                <a:cs typeface="Arial"/>
              </a:rPr>
              <a:t>…</a:t>
            </a:r>
            <a:r>
              <a:rPr dirty="0" sz="800" spc="-100">
                <a:latin typeface="Arial"/>
                <a:cs typeface="Arial"/>
              </a:rPr>
              <a:t> </a:t>
            </a:r>
            <a:r>
              <a:rPr dirty="0" sz="600" spc="-5">
                <a:latin typeface="Arial"/>
                <a:cs typeface="Arial"/>
              </a:rPr>
              <a:t>P(</a:t>
            </a:r>
            <a:r>
              <a:rPr dirty="0" sz="800" spc="-5">
                <a:latin typeface="Arial"/>
                <a:cs typeface="Arial"/>
              </a:rPr>
              <a:t>O</a:t>
            </a:r>
            <a:r>
              <a:rPr dirty="0" sz="800" spc="-65">
                <a:latin typeface="Arial"/>
                <a:cs typeface="Arial"/>
              </a:rPr>
              <a:t> </a:t>
            </a:r>
            <a:r>
              <a:rPr dirty="0" sz="800" spc="-5">
                <a:latin typeface="Arial"/>
                <a:cs typeface="Arial"/>
              </a:rPr>
              <a:t>=k</a:t>
            </a:r>
            <a:r>
              <a:rPr dirty="0" sz="600" spc="-5">
                <a:latin typeface="Arial"/>
                <a:cs typeface="Arial"/>
              </a:rPr>
              <a:t>|q</a:t>
            </a:r>
            <a:r>
              <a:rPr dirty="0" sz="600" spc="-60">
                <a:latin typeface="Arial"/>
                <a:cs typeface="Arial"/>
              </a:rPr>
              <a:t> </a:t>
            </a:r>
            <a:r>
              <a:rPr dirty="0" sz="600" spc="-5">
                <a:latin typeface="Arial"/>
                <a:cs typeface="Arial"/>
              </a:rPr>
              <a:t>=</a:t>
            </a:r>
            <a:r>
              <a:rPr dirty="0" sz="800" spc="-5">
                <a:latin typeface="Arial"/>
                <a:cs typeface="Arial"/>
              </a:rPr>
              <a:t>s</a:t>
            </a:r>
            <a:r>
              <a:rPr dirty="0" sz="800" spc="-95">
                <a:latin typeface="Arial"/>
                <a:cs typeface="Arial"/>
              </a:rPr>
              <a:t> </a:t>
            </a:r>
            <a:r>
              <a:rPr dirty="0" sz="800" spc="-5">
                <a:latin typeface="Arial"/>
                <a:cs typeface="Arial"/>
              </a:rPr>
              <a:t>)</a:t>
            </a:r>
            <a:r>
              <a:rPr dirty="0" sz="800" spc="60">
                <a:latin typeface="Arial"/>
                <a:cs typeface="Arial"/>
              </a:rPr>
              <a:t> </a:t>
            </a:r>
            <a:r>
              <a:rPr dirty="0" sz="800" spc="-5">
                <a:latin typeface="Arial"/>
                <a:cs typeface="Arial"/>
              </a:rPr>
              <a:t>…</a:t>
            </a:r>
            <a:r>
              <a:rPr dirty="0" sz="800" spc="-100">
                <a:latin typeface="Arial"/>
                <a:cs typeface="Arial"/>
              </a:rPr>
              <a:t> </a:t>
            </a:r>
            <a:r>
              <a:rPr dirty="0" sz="600" spc="-5">
                <a:latin typeface="Arial"/>
                <a:cs typeface="Arial"/>
              </a:rPr>
              <a:t>P(</a:t>
            </a:r>
            <a:r>
              <a:rPr dirty="0" sz="800" spc="-5">
                <a:latin typeface="Arial"/>
                <a:cs typeface="Arial"/>
              </a:rPr>
              <a:t>O</a:t>
            </a:r>
            <a:r>
              <a:rPr dirty="0" sz="800" spc="-70">
                <a:latin typeface="Arial"/>
                <a:cs typeface="Arial"/>
              </a:rPr>
              <a:t> </a:t>
            </a:r>
            <a:r>
              <a:rPr dirty="0" sz="800" spc="-5">
                <a:latin typeface="Arial"/>
                <a:cs typeface="Arial"/>
              </a:rPr>
              <a:t>=M</a:t>
            </a:r>
            <a:r>
              <a:rPr dirty="0" sz="600" spc="-5">
                <a:latin typeface="Arial"/>
                <a:cs typeface="Arial"/>
              </a:rPr>
              <a:t>|q</a:t>
            </a:r>
            <a:r>
              <a:rPr dirty="0" sz="600" spc="-60">
                <a:latin typeface="Arial"/>
                <a:cs typeface="Arial"/>
              </a:rPr>
              <a:t> </a:t>
            </a:r>
            <a:r>
              <a:rPr dirty="0" sz="600" spc="-5">
                <a:latin typeface="Arial"/>
                <a:cs typeface="Arial"/>
              </a:rPr>
              <a:t>=</a:t>
            </a:r>
            <a:r>
              <a:rPr dirty="0" sz="800" spc="-5">
                <a:latin typeface="Arial"/>
                <a:cs typeface="Arial"/>
              </a:rPr>
              <a:t>s</a:t>
            </a:r>
            <a:r>
              <a:rPr dirty="0" sz="800" spc="-90">
                <a:latin typeface="Arial"/>
                <a:cs typeface="Arial"/>
              </a:rPr>
              <a:t> </a:t>
            </a:r>
            <a:r>
              <a:rPr dirty="0" sz="800" spc="-5">
                <a:latin typeface="Arial"/>
                <a:cs typeface="Arial"/>
              </a:rPr>
              <a:t>)</a:t>
            </a:r>
            <a:endParaRPr sz="800">
              <a:latin typeface="Arial"/>
              <a:cs typeface="Arial"/>
            </a:endParaRPr>
          </a:p>
        </p:txBody>
      </p:sp>
      <p:sp>
        <p:nvSpPr>
          <p:cNvPr id="246" name="object 246"/>
          <p:cNvSpPr/>
          <p:nvPr/>
        </p:nvSpPr>
        <p:spPr>
          <a:xfrm>
            <a:off x="3416046" y="6128003"/>
            <a:ext cx="2665730" cy="0"/>
          </a:xfrm>
          <a:custGeom>
            <a:avLst/>
            <a:gdLst/>
            <a:ahLst/>
            <a:cxnLst/>
            <a:rect l="l" t="t" r="r" b="b"/>
            <a:pathLst>
              <a:path w="2665729" h="0">
                <a:moveTo>
                  <a:pt x="0" y="0"/>
                </a:moveTo>
                <a:lnTo>
                  <a:pt x="2665476" y="0"/>
                </a:lnTo>
              </a:path>
            </a:pathLst>
          </a:custGeom>
          <a:ln w="14287">
            <a:solidFill>
              <a:srgbClr val="000000"/>
            </a:solidFill>
          </a:ln>
        </p:spPr>
        <p:txBody>
          <a:bodyPr wrap="square" lIns="0" tIns="0" rIns="0" bIns="0" rtlCol="0"/>
          <a:lstStyle/>
          <a:p/>
        </p:txBody>
      </p:sp>
      <p:sp>
        <p:nvSpPr>
          <p:cNvPr id="247" name="object 247"/>
          <p:cNvSpPr/>
          <p:nvPr/>
        </p:nvSpPr>
        <p:spPr>
          <a:xfrm>
            <a:off x="3416046" y="6295644"/>
            <a:ext cx="2665730" cy="0"/>
          </a:xfrm>
          <a:custGeom>
            <a:avLst/>
            <a:gdLst/>
            <a:ahLst/>
            <a:cxnLst/>
            <a:rect l="l" t="t" r="r" b="b"/>
            <a:pathLst>
              <a:path w="2665729" h="0">
                <a:moveTo>
                  <a:pt x="0" y="0"/>
                </a:moveTo>
                <a:lnTo>
                  <a:pt x="2665476" y="0"/>
                </a:lnTo>
              </a:path>
            </a:pathLst>
          </a:custGeom>
          <a:ln w="6350">
            <a:solidFill>
              <a:srgbClr val="000000"/>
            </a:solidFill>
          </a:ln>
        </p:spPr>
        <p:txBody>
          <a:bodyPr wrap="square" lIns="0" tIns="0" rIns="0" bIns="0" rtlCol="0"/>
          <a:lstStyle/>
          <a:p/>
        </p:txBody>
      </p:sp>
      <p:sp>
        <p:nvSpPr>
          <p:cNvPr id="248" name="object 248"/>
          <p:cNvSpPr/>
          <p:nvPr/>
        </p:nvSpPr>
        <p:spPr>
          <a:xfrm>
            <a:off x="3416046" y="6477761"/>
            <a:ext cx="2665730" cy="0"/>
          </a:xfrm>
          <a:custGeom>
            <a:avLst/>
            <a:gdLst/>
            <a:ahLst/>
            <a:cxnLst/>
            <a:rect l="l" t="t" r="r" b="b"/>
            <a:pathLst>
              <a:path w="2665729" h="0">
                <a:moveTo>
                  <a:pt x="0" y="0"/>
                </a:moveTo>
                <a:lnTo>
                  <a:pt x="2665476" y="0"/>
                </a:lnTo>
              </a:path>
            </a:pathLst>
          </a:custGeom>
          <a:ln w="6350">
            <a:solidFill>
              <a:srgbClr val="000000"/>
            </a:solidFill>
          </a:ln>
        </p:spPr>
        <p:txBody>
          <a:bodyPr wrap="square" lIns="0" tIns="0" rIns="0" bIns="0" rtlCol="0"/>
          <a:lstStyle/>
          <a:p/>
        </p:txBody>
      </p:sp>
      <p:sp>
        <p:nvSpPr>
          <p:cNvPr id="249" name="object 249"/>
          <p:cNvSpPr/>
          <p:nvPr/>
        </p:nvSpPr>
        <p:spPr>
          <a:xfrm>
            <a:off x="3416046" y="6660642"/>
            <a:ext cx="2665730" cy="0"/>
          </a:xfrm>
          <a:custGeom>
            <a:avLst/>
            <a:gdLst/>
            <a:ahLst/>
            <a:cxnLst/>
            <a:rect l="l" t="t" r="r" b="b"/>
            <a:pathLst>
              <a:path w="2665729" h="0">
                <a:moveTo>
                  <a:pt x="0" y="0"/>
                </a:moveTo>
                <a:lnTo>
                  <a:pt x="2665476" y="0"/>
                </a:lnTo>
              </a:path>
            </a:pathLst>
          </a:custGeom>
          <a:ln w="6350">
            <a:solidFill>
              <a:srgbClr val="000000"/>
            </a:solidFill>
          </a:ln>
        </p:spPr>
        <p:txBody>
          <a:bodyPr wrap="square" lIns="0" tIns="0" rIns="0" bIns="0" rtlCol="0"/>
          <a:lstStyle/>
          <a:p/>
        </p:txBody>
      </p:sp>
      <p:sp>
        <p:nvSpPr>
          <p:cNvPr id="250" name="object 250"/>
          <p:cNvSpPr/>
          <p:nvPr/>
        </p:nvSpPr>
        <p:spPr>
          <a:xfrm>
            <a:off x="3416046" y="6843521"/>
            <a:ext cx="2665730" cy="0"/>
          </a:xfrm>
          <a:custGeom>
            <a:avLst/>
            <a:gdLst/>
            <a:ahLst/>
            <a:cxnLst/>
            <a:rect l="l" t="t" r="r" b="b"/>
            <a:pathLst>
              <a:path w="2665729" h="0">
                <a:moveTo>
                  <a:pt x="0" y="0"/>
                </a:moveTo>
                <a:lnTo>
                  <a:pt x="2665476" y="0"/>
                </a:lnTo>
              </a:path>
            </a:pathLst>
          </a:custGeom>
          <a:ln w="6350">
            <a:solidFill>
              <a:srgbClr val="000000"/>
            </a:solidFill>
          </a:ln>
        </p:spPr>
        <p:txBody>
          <a:bodyPr wrap="square" lIns="0" tIns="0" rIns="0" bIns="0" rtlCol="0"/>
          <a:lstStyle/>
          <a:p/>
        </p:txBody>
      </p:sp>
      <p:sp>
        <p:nvSpPr>
          <p:cNvPr id="251" name="object 251"/>
          <p:cNvSpPr/>
          <p:nvPr/>
        </p:nvSpPr>
        <p:spPr>
          <a:xfrm>
            <a:off x="3416046" y="7543038"/>
            <a:ext cx="2665730" cy="0"/>
          </a:xfrm>
          <a:custGeom>
            <a:avLst/>
            <a:gdLst/>
            <a:ahLst/>
            <a:cxnLst/>
            <a:rect l="l" t="t" r="r" b="b"/>
            <a:pathLst>
              <a:path w="2665729" h="0">
                <a:moveTo>
                  <a:pt x="0" y="0"/>
                </a:moveTo>
                <a:lnTo>
                  <a:pt x="2665476" y="0"/>
                </a:lnTo>
              </a:path>
            </a:pathLst>
          </a:custGeom>
          <a:ln w="14287">
            <a:solidFill>
              <a:srgbClr val="000000"/>
            </a:solidFill>
          </a:ln>
        </p:spPr>
        <p:txBody>
          <a:bodyPr wrap="square" lIns="0" tIns="0" rIns="0" bIns="0" rtlCol="0"/>
          <a:lstStyle/>
          <a:p/>
        </p:txBody>
      </p:sp>
      <p:sp>
        <p:nvSpPr>
          <p:cNvPr id="252" name="object 252"/>
          <p:cNvSpPr/>
          <p:nvPr/>
        </p:nvSpPr>
        <p:spPr>
          <a:xfrm>
            <a:off x="3416046" y="6128003"/>
            <a:ext cx="0" cy="1415415"/>
          </a:xfrm>
          <a:custGeom>
            <a:avLst/>
            <a:gdLst/>
            <a:ahLst/>
            <a:cxnLst/>
            <a:rect l="l" t="t" r="r" b="b"/>
            <a:pathLst>
              <a:path w="0" h="1415415">
                <a:moveTo>
                  <a:pt x="0" y="0"/>
                </a:moveTo>
                <a:lnTo>
                  <a:pt x="0" y="1415034"/>
                </a:lnTo>
              </a:path>
            </a:pathLst>
          </a:custGeom>
          <a:ln w="14287">
            <a:solidFill>
              <a:srgbClr val="000000"/>
            </a:solidFill>
          </a:ln>
        </p:spPr>
        <p:txBody>
          <a:bodyPr wrap="square" lIns="0" tIns="0" rIns="0" bIns="0" rtlCol="0"/>
          <a:lstStyle/>
          <a:p/>
        </p:txBody>
      </p:sp>
      <p:sp>
        <p:nvSpPr>
          <p:cNvPr id="253" name="object 253"/>
          <p:cNvSpPr/>
          <p:nvPr/>
        </p:nvSpPr>
        <p:spPr>
          <a:xfrm>
            <a:off x="3530346" y="6128003"/>
            <a:ext cx="0" cy="1415415"/>
          </a:xfrm>
          <a:custGeom>
            <a:avLst/>
            <a:gdLst/>
            <a:ahLst/>
            <a:cxnLst/>
            <a:rect l="l" t="t" r="r" b="b"/>
            <a:pathLst>
              <a:path w="0" h="1415415">
                <a:moveTo>
                  <a:pt x="0" y="0"/>
                </a:moveTo>
                <a:lnTo>
                  <a:pt x="0" y="1415034"/>
                </a:lnTo>
              </a:path>
            </a:pathLst>
          </a:custGeom>
          <a:ln w="6350">
            <a:solidFill>
              <a:srgbClr val="000000"/>
            </a:solidFill>
          </a:ln>
        </p:spPr>
        <p:txBody>
          <a:bodyPr wrap="square" lIns="0" tIns="0" rIns="0" bIns="0" rtlCol="0"/>
          <a:lstStyle/>
          <a:p/>
        </p:txBody>
      </p:sp>
      <p:sp>
        <p:nvSpPr>
          <p:cNvPr id="254" name="object 254"/>
          <p:cNvSpPr/>
          <p:nvPr/>
        </p:nvSpPr>
        <p:spPr>
          <a:xfrm>
            <a:off x="4097273" y="6128003"/>
            <a:ext cx="0" cy="1415415"/>
          </a:xfrm>
          <a:custGeom>
            <a:avLst/>
            <a:gdLst/>
            <a:ahLst/>
            <a:cxnLst/>
            <a:rect l="l" t="t" r="r" b="b"/>
            <a:pathLst>
              <a:path w="0" h="1415415">
                <a:moveTo>
                  <a:pt x="0" y="0"/>
                </a:moveTo>
                <a:lnTo>
                  <a:pt x="0" y="1415034"/>
                </a:lnTo>
              </a:path>
            </a:pathLst>
          </a:custGeom>
          <a:ln w="6350">
            <a:solidFill>
              <a:srgbClr val="000000"/>
            </a:solidFill>
          </a:ln>
        </p:spPr>
        <p:txBody>
          <a:bodyPr wrap="square" lIns="0" tIns="0" rIns="0" bIns="0" rtlCol="0"/>
          <a:lstStyle/>
          <a:p/>
        </p:txBody>
      </p:sp>
      <p:sp>
        <p:nvSpPr>
          <p:cNvPr id="255" name="object 255"/>
          <p:cNvSpPr/>
          <p:nvPr/>
        </p:nvSpPr>
        <p:spPr>
          <a:xfrm>
            <a:off x="4671059" y="6128003"/>
            <a:ext cx="0" cy="1415415"/>
          </a:xfrm>
          <a:custGeom>
            <a:avLst/>
            <a:gdLst/>
            <a:ahLst/>
            <a:cxnLst/>
            <a:rect l="l" t="t" r="r" b="b"/>
            <a:pathLst>
              <a:path w="0" h="1415415">
                <a:moveTo>
                  <a:pt x="0" y="0"/>
                </a:moveTo>
                <a:lnTo>
                  <a:pt x="0" y="1415034"/>
                </a:lnTo>
              </a:path>
            </a:pathLst>
          </a:custGeom>
          <a:ln w="6350">
            <a:solidFill>
              <a:srgbClr val="000000"/>
            </a:solidFill>
          </a:ln>
        </p:spPr>
        <p:txBody>
          <a:bodyPr wrap="square" lIns="0" tIns="0" rIns="0" bIns="0" rtlCol="0"/>
          <a:lstStyle/>
          <a:p/>
        </p:txBody>
      </p:sp>
      <p:sp>
        <p:nvSpPr>
          <p:cNvPr id="256" name="object 256"/>
          <p:cNvSpPr/>
          <p:nvPr/>
        </p:nvSpPr>
        <p:spPr>
          <a:xfrm>
            <a:off x="4787646" y="6128003"/>
            <a:ext cx="0" cy="1415415"/>
          </a:xfrm>
          <a:custGeom>
            <a:avLst/>
            <a:gdLst/>
            <a:ahLst/>
            <a:cxnLst/>
            <a:rect l="l" t="t" r="r" b="b"/>
            <a:pathLst>
              <a:path w="0" h="1415415">
                <a:moveTo>
                  <a:pt x="0" y="0"/>
                </a:moveTo>
                <a:lnTo>
                  <a:pt x="0" y="1415034"/>
                </a:lnTo>
              </a:path>
            </a:pathLst>
          </a:custGeom>
          <a:ln w="6350">
            <a:solidFill>
              <a:srgbClr val="000000"/>
            </a:solidFill>
          </a:ln>
        </p:spPr>
        <p:txBody>
          <a:bodyPr wrap="square" lIns="0" tIns="0" rIns="0" bIns="0" rtlCol="0"/>
          <a:lstStyle/>
          <a:p/>
        </p:txBody>
      </p:sp>
      <p:sp>
        <p:nvSpPr>
          <p:cNvPr id="257" name="object 257"/>
          <p:cNvSpPr/>
          <p:nvPr/>
        </p:nvSpPr>
        <p:spPr>
          <a:xfrm>
            <a:off x="5356859" y="6128003"/>
            <a:ext cx="0" cy="1415415"/>
          </a:xfrm>
          <a:custGeom>
            <a:avLst/>
            <a:gdLst/>
            <a:ahLst/>
            <a:cxnLst/>
            <a:rect l="l" t="t" r="r" b="b"/>
            <a:pathLst>
              <a:path w="0" h="1415415">
                <a:moveTo>
                  <a:pt x="0" y="0"/>
                </a:moveTo>
                <a:lnTo>
                  <a:pt x="0" y="1415034"/>
                </a:lnTo>
              </a:path>
            </a:pathLst>
          </a:custGeom>
          <a:ln w="6350">
            <a:solidFill>
              <a:srgbClr val="000000"/>
            </a:solidFill>
          </a:ln>
        </p:spPr>
        <p:txBody>
          <a:bodyPr wrap="square" lIns="0" tIns="0" rIns="0" bIns="0" rtlCol="0"/>
          <a:lstStyle/>
          <a:p/>
        </p:txBody>
      </p:sp>
      <p:sp>
        <p:nvSpPr>
          <p:cNvPr id="258" name="object 258"/>
          <p:cNvSpPr/>
          <p:nvPr/>
        </p:nvSpPr>
        <p:spPr>
          <a:xfrm>
            <a:off x="6081521" y="6128003"/>
            <a:ext cx="0" cy="1415415"/>
          </a:xfrm>
          <a:custGeom>
            <a:avLst/>
            <a:gdLst/>
            <a:ahLst/>
            <a:cxnLst/>
            <a:rect l="l" t="t" r="r" b="b"/>
            <a:pathLst>
              <a:path w="0" h="1415415">
                <a:moveTo>
                  <a:pt x="0" y="0"/>
                </a:moveTo>
                <a:lnTo>
                  <a:pt x="0" y="1415034"/>
                </a:lnTo>
              </a:path>
            </a:pathLst>
          </a:custGeom>
          <a:ln w="14287">
            <a:solidFill>
              <a:srgbClr val="000000"/>
            </a:solidFill>
          </a:ln>
        </p:spPr>
        <p:txBody>
          <a:bodyPr wrap="square" lIns="0" tIns="0" rIns="0" bIns="0" rtlCol="0"/>
          <a:lstStyle/>
          <a:p/>
        </p:txBody>
      </p:sp>
      <p:sp>
        <p:nvSpPr>
          <p:cNvPr id="259" name="object 259"/>
          <p:cNvSpPr/>
          <p:nvPr/>
        </p:nvSpPr>
        <p:spPr>
          <a:xfrm>
            <a:off x="5473446" y="6128003"/>
            <a:ext cx="0" cy="1415415"/>
          </a:xfrm>
          <a:custGeom>
            <a:avLst/>
            <a:gdLst/>
            <a:ahLst/>
            <a:cxnLst/>
            <a:rect l="l" t="t" r="r" b="b"/>
            <a:pathLst>
              <a:path w="0" h="1415415">
                <a:moveTo>
                  <a:pt x="0" y="0"/>
                </a:moveTo>
                <a:lnTo>
                  <a:pt x="0" y="1415034"/>
                </a:lnTo>
              </a:path>
            </a:pathLst>
          </a:custGeom>
          <a:ln w="6350">
            <a:solidFill>
              <a:srgbClr val="000000"/>
            </a:solidFill>
          </a:ln>
        </p:spPr>
        <p:txBody>
          <a:bodyPr wrap="square" lIns="0" tIns="0" rIns="0" bIns="0" rtlCol="0"/>
          <a:lstStyle/>
          <a:p/>
        </p:txBody>
      </p:sp>
      <p:sp>
        <p:nvSpPr>
          <p:cNvPr id="260" name="object 260"/>
          <p:cNvSpPr/>
          <p:nvPr/>
        </p:nvSpPr>
        <p:spPr>
          <a:xfrm>
            <a:off x="3416046" y="7010400"/>
            <a:ext cx="2665730" cy="0"/>
          </a:xfrm>
          <a:custGeom>
            <a:avLst/>
            <a:gdLst/>
            <a:ahLst/>
            <a:cxnLst/>
            <a:rect l="l" t="t" r="r" b="b"/>
            <a:pathLst>
              <a:path w="2665729" h="0">
                <a:moveTo>
                  <a:pt x="0" y="0"/>
                </a:moveTo>
                <a:lnTo>
                  <a:pt x="2665476" y="0"/>
                </a:lnTo>
              </a:path>
            </a:pathLst>
          </a:custGeom>
          <a:ln w="6350">
            <a:solidFill>
              <a:srgbClr val="000000"/>
            </a:solidFill>
          </a:ln>
        </p:spPr>
        <p:txBody>
          <a:bodyPr wrap="square" lIns="0" tIns="0" rIns="0" bIns="0" rtlCol="0"/>
          <a:lstStyle/>
          <a:p/>
        </p:txBody>
      </p:sp>
      <p:sp>
        <p:nvSpPr>
          <p:cNvPr id="261" name="object 261"/>
          <p:cNvSpPr/>
          <p:nvPr/>
        </p:nvSpPr>
        <p:spPr>
          <a:xfrm>
            <a:off x="3416046" y="7193280"/>
            <a:ext cx="2665730" cy="0"/>
          </a:xfrm>
          <a:custGeom>
            <a:avLst/>
            <a:gdLst/>
            <a:ahLst/>
            <a:cxnLst/>
            <a:rect l="l" t="t" r="r" b="b"/>
            <a:pathLst>
              <a:path w="2665729" h="0">
                <a:moveTo>
                  <a:pt x="0" y="0"/>
                </a:moveTo>
                <a:lnTo>
                  <a:pt x="2665476" y="0"/>
                </a:lnTo>
              </a:path>
            </a:pathLst>
          </a:custGeom>
          <a:ln w="6350">
            <a:solidFill>
              <a:srgbClr val="000000"/>
            </a:solidFill>
          </a:ln>
        </p:spPr>
        <p:txBody>
          <a:bodyPr wrap="square" lIns="0" tIns="0" rIns="0" bIns="0" rtlCol="0"/>
          <a:lstStyle/>
          <a:p/>
        </p:txBody>
      </p:sp>
      <p:sp>
        <p:nvSpPr>
          <p:cNvPr id="262" name="object 262"/>
          <p:cNvSpPr/>
          <p:nvPr/>
        </p:nvSpPr>
        <p:spPr>
          <a:xfrm>
            <a:off x="3416046" y="7360919"/>
            <a:ext cx="2665730" cy="0"/>
          </a:xfrm>
          <a:custGeom>
            <a:avLst/>
            <a:gdLst/>
            <a:ahLst/>
            <a:cxnLst/>
            <a:rect l="l" t="t" r="r" b="b"/>
            <a:pathLst>
              <a:path w="2665729" h="0">
                <a:moveTo>
                  <a:pt x="0" y="0"/>
                </a:moveTo>
                <a:lnTo>
                  <a:pt x="2665476" y="0"/>
                </a:lnTo>
              </a:path>
            </a:pathLst>
          </a:custGeom>
          <a:ln w="6350">
            <a:solidFill>
              <a:srgbClr val="000000"/>
            </a:solidFill>
          </a:ln>
        </p:spPr>
        <p:txBody>
          <a:bodyPr wrap="square" lIns="0" tIns="0" rIns="0" bIns="0" rtlCol="0"/>
          <a:lstStyle/>
          <a:p/>
        </p:txBody>
      </p:sp>
      <p:sp>
        <p:nvSpPr>
          <p:cNvPr id="263" name="object 263"/>
          <p:cNvSpPr/>
          <p:nvPr/>
        </p:nvSpPr>
        <p:spPr>
          <a:xfrm>
            <a:off x="4311396" y="5589270"/>
            <a:ext cx="1600200" cy="641985"/>
          </a:xfrm>
          <a:custGeom>
            <a:avLst/>
            <a:gdLst/>
            <a:ahLst/>
            <a:cxnLst/>
            <a:rect l="l" t="t" r="r" b="b"/>
            <a:pathLst>
              <a:path w="1600200" h="641985">
                <a:moveTo>
                  <a:pt x="666750" y="457200"/>
                </a:moveTo>
                <a:lnTo>
                  <a:pt x="266700" y="457200"/>
                </a:lnTo>
                <a:lnTo>
                  <a:pt x="339089" y="641603"/>
                </a:lnTo>
                <a:lnTo>
                  <a:pt x="666750" y="457200"/>
                </a:lnTo>
                <a:close/>
              </a:path>
              <a:path w="1600200" h="641985">
                <a:moveTo>
                  <a:pt x="1600200" y="0"/>
                </a:moveTo>
                <a:lnTo>
                  <a:pt x="0" y="0"/>
                </a:lnTo>
                <a:lnTo>
                  <a:pt x="0" y="457200"/>
                </a:lnTo>
                <a:lnTo>
                  <a:pt x="1600200" y="457200"/>
                </a:lnTo>
                <a:lnTo>
                  <a:pt x="1600200" y="0"/>
                </a:lnTo>
                <a:close/>
              </a:path>
            </a:pathLst>
          </a:custGeom>
          <a:solidFill>
            <a:srgbClr val="CCFFFF"/>
          </a:solidFill>
        </p:spPr>
        <p:txBody>
          <a:bodyPr wrap="square" lIns="0" tIns="0" rIns="0" bIns="0" rtlCol="0"/>
          <a:lstStyle/>
          <a:p/>
        </p:txBody>
      </p:sp>
      <p:sp>
        <p:nvSpPr>
          <p:cNvPr id="264" name="object 264"/>
          <p:cNvSpPr/>
          <p:nvPr/>
        </p:nvSpPr>
        <p:spPr>
          <a:xfrm>
            <a:off x="4311396" y="5589270"/>
            <a:ext cx="1600200" cy="641985"/>
          </a:xfrm>
          <a:custGeom>
            <a:avLst/>
            <a:gdLst/>
            <a:ahLst/>
            <a:cxnLst/>
            <a:rect l="l" t="t" r="r" b="b"/>
            <a:pathLst>
              <a:path w="1600200" h="641985">
                <a:moveTo>
                  <a:pt x="0" y="0"/>
                </a:moveTo>
                <a:lnTo>
                  <a:pt x="0" y="457200"/>
                </a:lnTo>
                <a:lnTo>
                  <a:pt x="266700" y="457200"/>
                </a:lnTo>
                <a:lnTo>
                  <a:pt x="339089" y="641603"/>
                </a:lnTo>
                <a:lnTo>
                  <a:pt x="666750" y="457200"/>
                </a:lnTo>
                <a:lnTo>
                  <a:pt x="1600200" y="457200"/>
                </a:lnTo>
                <a:lnTo>
                  <a:pt x="1600200" y="0"/>
                </a:lnTo>
                <a:lnTo>
                  <a:pt x="266700" y="0"/>
                </a:lnTo>
                <a:lnTo>
                  <a:pt x="0" y="0"/>
                </a:lnTo>
                <a:close/>
              </a:path>
            </a:pathLst>
          </a:custGeom>
          <a:ln w="6350">
            <a:solidFill>
              <a:srgbClr val="000000"/>
            </a:solidFill>
          </a:ln>
        </p:spPr>
        <p:txBody>
          <a:bodyPr wrap="square" lIns="0" tIns="0" rIns="0" bIns="0" rtlCol="0"/>
          <a:lstStyle/>
          <a:p/>
        </p:txBody>
      </p:sp>
      <p:sp>
        <p:nvSpPr>
          <p:cNvPr id="265" name="object 265"/>
          <p:cNvSpPr txBox="1"/>
          <p:nvPr/>
        </p:nvSpPr>
        <p:spPr>
          <a:xfrm>
            <a:off x="2773426" y="5436361"/>
            <a:ext cx="2631440" cy="330200"/>
          </a:xfrm>
          <a:prstGeom prst="rect">
            <a:avLst/>
          </a:prstGeom>
        </p:spPr>
        <p:txBody>
          <a:bodyPr wrap="square" lIns="0" tIns="12065" rIns="0" bIns="0" rtlCol="0" vert="horz">
            <a:spAutoFit/>
          </a:bodyPr>
          <a:lstStyle/>
          <a:p>
            <a:pPr marL="25400">
              <a:lnSpc>
                <a:spcPct val="100000"/>
              </a:lnSpc>
              <a:spcBef>
                <a:spcPts val="95"/>
              </a:spcBef>
            </a:pPr>
            <a:r>
              <a:rPr dirty="0" sz="2000" spc="-5">
                <a:solidFill>
                  <a:srgbClr val="006500"/>
                </a:solidFill>
                <a:latin typeface="Arial"/>
                <a:cs typeface="Arial"/>
              </a:rPr>
              <a:t>Noisy Hidden</a:t>
            </a:r>
            <a:r>
              <a:rPr dirty="0" sz="2000" spc="-20">
                <a:solidFill>
                  <a:srgbClr val="006500"/>
                </a:solidFill>
                <a:latin typeface="Arial"/>
                <a:cs typeface="Arial"/>
              </a:rPr>
              <a:t> </a:t>
            </a:r>
            <a:r>
              <a:rPr dirty="0" sz="2000" spc="-70">
                <a:solidFill>
                  <a:srgbClr val="006500"/>
                </a:solidFill>
                <a:latin typeface="Arial"/>
                <a:cs typeface="Arial"/>
              </a:rPr>
              <a:t>State</a:t>
            </a:r>
            <a:r>
              <a:rPr dirty="0" baseline="-16666" sz="1500" spc="-104">
                <a:latin typeface="Arial"/>
                <a:cs typeface="Arial"/>
              </a:rPr>
              <a:t>Notation:</a:t>
            </a:r>
            <a:endParaRPr baseline="-16666" sz="1500">
              <a:latin typeface="Arial"/>
              <a:cs typeface="Arial"/>
            </a:endParaRPr>
          </a:p>
        </p:txBody>
      </p:sp>
      <p:sp>
        <p:nvSpPr>
          <p:cNvPr id="266" name="object 266"/>
          <p:cNvSpPr txBox="1"/>
          <p:nvPr/>
        </p:nvSpPr>
        <p:spPr>
          <a:xfrm>
            <a:off x="4419591" y="5792977"/>
            <a:ext cx="1576705" cy="238760"/>
          </a:xfrm>
          <a:prstGeom prst="rect">
            <a:avLst/>
          </a:prstGeom>
        </p:spPr>
        <p:txBody>
          <a:bodyPr wrap="square" lIns="0" tIns="12065" rIns="0" bIns="0" rtlCol="0" vert="horz">
            <a:spAutoFit/>
          </a:bodyPr>
          <a:lstStyle/>
          <a:p>
            <a:pPr>
              <a:lnSpc>
                <a:spcPct val="100000"/>
              </a:lnSpc>
              <a:spcBef>
                <a:spcPts val="95"/>
              </a:spcBef>
            </a:pPr>
            <a:r>
              <a:rPr dirty="0" sz="700" spc="5" i="1">
                <a:latin typeface="Times New Roman"/>
                <a:cs typeface="Times New Roman"/>
              </a:rPr>
              <a:t>i </a:t>
            </a:r>
            <a:r>
              <a:rPr dirty="0" baseline="1984" sz="2100" spc="-7">
                <a:solidFill>
                  <a:srgbClr val="FF0000"/>
                </a:solidFill>
                <a:latin typeface="Arial"/>
                <a:cs typeface="Arial"/>
              </a:rPr>
              <a:t>. </a:t>
            </a:r>
            <a:r>
              <a:rPr dirty="0" baseline="1984" sz="2100" spc="-30">
                <a:latin typeface="Arial"/>
                <a:cs typeface="Arial"/>
              </a:rPr>
              <a:t>(unrel</a:t>
            </a:r>
            <a:r>
              <a:rPr dirty="0" sz="700" spc="-20" i="1">
                <a:latin typeface="Times New Roman"/>
                <a:cs typeface="Times New Roman"/>
              </a:rPr>
              <a:t>t</a:t>
            </a:r>
            <a:r>
              <a:rPr dirty="0" baseline="1984" sz="2100" spc="-30">
                <a:latin typeface="Arial"/>
                <a:cs typeface="Arial"/>
              </a:rPr>
              <a:t>iably </a:t>
            </a:r>
            <a:r>
              <a:rPr dirty="0" baseline="1984" sz="2100" spc="-67">
                <a:latin typeface="Arial"/>
                <a:cs typeface="Arial"/>
              </a:rPr>
              <a:t>t</a:t>
            </a:r>
            <a:r>
              <a:rPr dirty="0" sz="700" spc="-45" i="1">
                <a:latin typeface="Times New Roman"/>
                <a:cs typeface="Times New Roman"/>
              </a:rPr>
              <a:t>t</a:t>
            </a:r>
            <a:r>
              <a:rPr dirty="0" baseline="1984" sz="2100" spc="-67">
                <a:latin typeface="Arial"/>
                <a:cs typeface="Arial"/>
              </a:rPr>
              <a:t>ell</a:t>
            </a:r>
            <a:r>
              <a:rPr dirty="0" baseline="1984" sz="2100" spc="-157">
                <a:latin typeface="Arial"/>
                <a:cs typeface="Arial"/>
              </a:rPr>
              <a:t> </a:t>
            </a:r>
            <a:r>
              <a:rPr dirty="0" baseline="1984" sz="2100" spc="-450">
                <a:latin typeface="Arial"/>
                <a:cs typeface="Arial"/>
              </a:rPr>
              <a:t>u</a:t>
            </a:r>
            <a:r>
              <a:rPr dirty="0" sz="700" spc="-300" i="1">
                <a:latin typeface="Times New Roman"/>
                <a:cs typeface="Times New Roman"/>
              </a:rPr>
              <a:t>i</a:t>
            </a:r>
            <a:r>
              <a:rPr dirty="0" sz="700" spc="225" i="1">
                <a:latin typeface="Times New Roman"/>
                <a:cs typeface="Times New Roman"/>
              </a:rPr>
              <a:t> </a:t>
            </a:r>
            <a:r>
              <a:rPr dirty="0" baseline="1984" sz="2100" spc="-7">
                <a:latin typeface="Arial"/>
                <a:cs typeface="Arial"/>
              </a:rPr>
              <a:t>s</a:t>
            </a:r>
            <a:endParaRPr baseline="1984" sz="2100">
              <a:latin typeface="Arial"/>
              <a:cs typeface="Arial"/>
            </a:endParaRPr>
          </a:p>
        </p:txBody>
      </p:sp>
      <p:sp>
        <p:nvSpPr>
          <p:cNvPr id="267" name="object 267"/>
          <p:cNvSpPr txBox="1"/>
          <p:nvPr/>
        </p:nvSpPr>
        <p:spPr>
          <a:xfrm>
            <a:off x="4348742" y="5772913"/>
            <a:ext cx="1569085" cy="215265"/>
          </a:xfrm>
          <a:prstGeom prst="rect">
            <a:avLst/>
          </a:prstGeom>
        </p:spPr>
        <p:txBody>
          <a:bodyPr wrap="square" lIns="0" tIns="11430" rIns="0" bIns="0" rtlCol="0" vert="horz">
            <a:spAutoFit/>
          </a:bodyPr>
          <a:lstStyle/>
          <a:p>
            <a:pPr>
              <a:lnSpc>
                <a:spcPct val="100000"/>
              </a:lnSpc>
              <a:spcBef>
                <a:spcPts val="90"/>
              </a:spcBef>
            </a:pPr>
            <a:r>
              <a:rPr dirty="0" sz="1250" spc="-5" i="1">
                <a:latin typeface="Times New Roman"/>
                <a:cs typeface="Times New Roman"/>
              </a:rPr>
              <a:t>b </a:t>
            </a:r>
            <a:r>
              <a:rPr dirty="0" sz="1250" spc="10">
                <a:latin typeface="Times New Roman"/>
                <a:cs typeface="Times New Roman"/>
              </a:rPr>
              <a:t>(</a:t>
            </a:r>
            <a:r>
              <a:rPr dirty="0" sz="1250" spc="10" i="1">
                <a:latin typeface="Times New Roman"/>
                <a:cs typeface="Times New Roman"/>
              </a:rPr>
              <a:t>k </a:t>
            </a:r>
            <a:r>
              <a:rPr dirty="0" sz="1250" spc="-5">
                <a:latin typeface="Times New Roman"/>
                <a:cs typeface="Times New Roman"/>
              </a:rPr>
              <a: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P</a:t>
            </a:r>
            <a:r>
              <a:rPr dirty="0" sz="1250" spc="5">
                <a:latin typeface="Times New Roman"/>
                <a:cs typeface="Times New Roman"/>
              </a:rPr>
              <a:t>(</a:t>
            </a:r>
            <a:r>
              <a:rPr dirty="0" sz="1250" spc="5" i="1">
                <a:latin typeface="Times New Roman"/>
                <a:cs typeface="Times New Roman"/>
              </a:rPr>
              <a:t>O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k </a:t>
            </a:r>
            <a:r>
              <a:rPr dirty="0" sz="1250" spc="-5">
                <a:latin typeface="Times New Roman"/>
                <a:cs typeface="Times New Roman"/>
              </a:rPr>
              <a:t>| </a:t>
            </a:r>
            <a:r>
              <a:rPr dirty="0" sz="1250" spc="-5" i="1">
                <a:latin typeface="Times New Roman"/>
                <a:cs typeface="Times New Roman"/>
              </a:rPr>
              <a:t>q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sz="1250" spc="30" i="1">
                <a:latin typeface="Times New Roman"/>
                <a:cs typeface="Times New Roman"/>
              </a:rPr>
              <a:t> </a:t>
            </a:r>
            <a:r>
              <a:rPr dirty="0" sz="1250" spc="-190">
                <a:latin typeface="Times New Roman"/>
                <a:cs typeface="Times New Roman"/>
              </a:rPr>
              <a:t>)</a:t>
            </a:r>
            <a:endParaRPr sz="1250">
              <a:latin typeface="Times New Roman"/>
              <a:cs typeface="Times New Roman"/>
            </a:endParaRPr>
          </a:p>
        </p:txBody>
      </p:sp>
      <p:sp>
        <p:nvSpPr>
          <p:cNvPr id="268" name="object 268"/>
          <p:cNvSpPr/>
          <p:nvPr/>
        </p:nvSpPr>
        <p:spPr>
          <a:xfrm>
            <a:off x="2731770" y="5745479"/>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269" name="object 269"/>
          <p:cNvSpPr/>
          <p:nvPr/>
        </p:nvSpPr>
        <p:spPr>
          <a:xfrm>
            <a:off x="2731770" y="5745479"/>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270" name="object 270"/>
          <p:cNvSpPr txBox="1"/>
          <p:nvPr/>
        </p:nvSpPr>
        <p:spPr>
          <a:xfrm>
            <a:off x="1684020" y="5789167"/>
            <a:ext cx="2861945" cy="238760"/>
          </a:xfrm>
          <a:prstGeom prst="rect">
            <a:avLst/>
          </a:prstGeom>
        </p:spPr>
        <p:txBody>
          <a:bodyPr wrap="square" lIns="0" tIns="12065" rIns="0" bIns="0" rtlCol="0" vert="horz">
            <a:spAutoFit/>
          </a:bodyPr>
          <a:lstStyle/>
          <a:p>
            <a:pPr marL="170815" indent="-171450">
              <a:lnSpc>
                <a:spcPct val="100000"/>
              </a:lnSpc>
              <a:spcBef>
                <a:spcPts val="95"/>
              </a:spcBef>
              <a:buChar char="•"/>
              <a:tabLst>
                <a:tab pos="171450" algn="l"/>
              </a:tabLst>
            </a:pPr>
            <a:r>
              <a:rPr dirty="0" sz="1400" spc="-5">
                <a:latin typeface="Arial"/>
                <a:cs typeface="Arial"/>
              </a:rPr>
              <a:t>Example: </a:t>
            </a:r>
            <a:r>
              <a:rPr dirty="0" sz="1400" spc="-185">
                <a:solidFill>
                  <a:srgbClr val="FF0000"/>
                </a:solidFill>
                <a:latin typeface="Arial"/>
                <a:cs typeface="Arial"/>
              </a:rPr>
              <a:t>No</a:t>
            </a:r>
            <a:r>
              <a:rPr dirty="0" sz="1400" spc="-185">
                <a:latin typeface="Arial"/>
                <a:cs typeface="Arial"/>
              </a:rPr>
              <a:t>O</a:t>
            </a:r>
            <a:r>
              <a:rPr dirty="0" sz="1400" spc="-185">
                <a:solidFill>
                  <a:srgbClr val="FF0000"/>
                </a:solidFill>
                <a:latin typeface="Arial"/>
                <a:cs typeface="Arial"/>
              </a:rPr>
              <a:t>isy </a:t>
            </a:r>
            <a:r>
              <a:rPr dirty="0" sz="1400" spc="-5">
                <a:solidFill>
                  <a:srgbClr val="FF0000"/>
                </a:solidFill>
                <a:latin typeface="Arial"/>
                <a:cs typeface="Arial"/>
              </a:rPr>
              <a:t>Proximity </a:t>
            </a:r>
            <a:r>
              <a:rPr dirty="0" sz="1400" spc="-95">
                <a:solidFill>
                  <a:srgbClr val="FF0000"/>
                </a:solidFill>
                <a:latin typeface="Arial"/>
                <a:cs typeface="Arial"/>
              </a:rPr>
              <a:t>sensors</a:t>
            </a:r>
            <a:endParaRPr sz="1400">
              <a:latin typeface="Arial"/>
              <a:cs typeface="Arial"/>
            </a:endParaRPr>
          </a:p>
        </p:txBody>
      </p:sp>
      <p:sp>
        <p:nvSpPr>
          <p:cNvPr id="271" name="object 271"/>
          <p:cNvSpPr txBox="1"/>
          <p:nvPr/>
        </p:nvSpPr>
        <p:spPr>
          <a:xfrm>
            <a:off x="2992373" y="5890513"/>
            <a:ext cx="67310" cy="170180"/>
          </a:xfrm>
          <a:prstGeom prst="rect">
            <a:avLst/>
          </a:prstGeom>
        </p:spPr>
        <p:txBody>
          <a:bodyPr wrap="square" lIns="0" tIns="12065" rIns="0" bIns="0" rtlCol="0" vert="horz">
            <a:spAutoFit/>
          </a:bodyPr>
          <a:lstStyle/>
          <a:p>
            <a:pPr>
              <a:lnSpc>
                <a:spcPct val="100000"/>
              </a:lnSpc>
              <a:spcBef>
                <a:spcPts val="95"/>
              </a:spcBef>
            </a:pPr>
            <a:r>
              <a:rPr dirty="0" sz="950" spc="-450">
                <a:latin typeface="Arial"/>
                <a:cs typeface="Arial"/>
              </a:rPr>
              <a:t>0</a:t>
            </a:r>
            <a:endParaRPr sz="950">
              <a:latin typeface="Arial"/>
              <a:cs typeface="Arial"/>
            </a:endParaRPr>
          </a:p>
        </p:txBody>
      </p:sp>
      <p:sp>
        <p:nvSpPr>
          <p:cNvPr id="272" name="object 272"/>
          <p:cNvSpPr/>
          <p:nvPr/>
        </p:nvSpPr>
        <p:spPr>
          <a:xfrm>
            <a:off x="2731770" y="6355079"/>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273" name="object 273"/>
          <p:cNvSpPr/>
          <p:nvPr/>
        </p:nvSpPr>
        <p:spPr>
          <a:xfrm>
            <a:off x="2731770" y="6355079"/>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274" name="object 274"/>
          <p:cNvSpPr txBox="1"/>
          <p:nvPr/>
        </p:nvSpPr>
        <p:spPr>
          <a:xfrm>
            <a:off x="2740660" y="6337045"/>
            <a:ext cx="356870" cy="238760"/>
          </a:xfrm>
          <a:prstGeom prst="rect">
            <a:avLst/>
          </a:prstGeom>
        </p:spPr>
        <p:txBody>
          <a:bodyPr wrap="square" lIns="0" tIns="12065" rIns="0" bIns="0" rtlCol="0" vert="horz">
            <a:spAutoFit/>
          </a:bodyPr>
          <a:lstStyle/>
          <a:p>
            <a:pPr marL="25400">
              <a:lnSpc>
                <a:spcPct val="100000"/>
              </a:lnSpc>
              <a:spcBef>
                <a:spcPts val="95"/>
              </a:spcBef>
            </a:pPr>
            <a:r>
              <a:rPr dirty="0" sz="450">
                <a:latin typeface="Arial"/>
                <a:cs typeface="Arial"/>
              </a:rPr>
              <a:t>0</a:t>
            </a:r>
            <a:r>
              <a:rPr dirty="0" sz="450" spc="10">
                <a:latin typeface="Arial"/>
                <a:cs typeface="Arial"/>
              </a:rPr>
              <a:t> </a:t>
            </a:r>
            <a:r>
              <a:rPr dirty="0" baseline="-19841" sz="2100" spc="-7">
                <a:latin typeface="Arial"/>
                <a:cs typeface="Arial"/>
              </a:rPr>
              <a:t>O</a:t>
            </a:r>
            <a:r>
              <a:rPr dirty="0" baseline="-49707" sz="1425" spc="-7">
                <a:latin typeface="Arial"/>
                <a:cs typeface="Arial"/>
              </a:rPr>
              <a:t>1</a:t>
            </a:r>
            <a:endParaRPr baseline="-49707" sz="1425">
              <a:latin typeface="Arial"/>
              <a:cs typeface="Arial"/>
            </a:endParaRPr>
          </a:p>
        </p:txBody>
      </p:sp>
      <p:sp>
        <p:nvSpPr>
          <p:cNvPr id="275" name="object 275"/>
          <p:cNvSpPr/>
          <p:nvPr/>
        </p:nvSpPr>
        <p:spPr>
          <a:xfrm>
            <a:off x="2452116" y="5795771"/>
            <a:ext cx="275590" cy="159385"/>
          </a:xfrm>
          <a:custGeom>
            <a:avLst/>
            <a:gdLst/>
            <a:ahLst/>
            <a:cxnLst/>
            <a:rect l="l" t="t" r="r" b="b"/>
            <a:pathLst>
              <a:path w="275589" h="159385">
                <a:moveTo>
                  <a:pt x="239623" y="144565"/>
                </a:moveTo>
                <a:lnTo>
                  <a:pt x="232409" y="156972"/>
                </a:lnTo>
                <a:lnTo>
                  <a:pt x="275081" y="159257"/>
                </a:lnTo>
                <a:lnTo>
                  <a:pt x="267379" y="147827"/>
                </a:lnTo>
                <a:lnTo>
                  <a:pt x="245363" y="147827"/>
                </a:lnTo>
                <a:lnTo>
                  <a:pt x="239623" y="144565"/>
                </a:lnTo>
                <a:close/>
              </a:path>
              <a:path w="275589" h="159385">
                <a:moveTo>
                  <a:pt x="244421" y="136312"/>
                </a:moveTo>
                <a:lnTo>
                  <a:pt x="239623" y="144565"/>
                </a:lnTo>
                <a:lnTo>
                  <a:pt x="245363" y="147827"/>
                </a:lnTo>
                <a:lnTo>
                  <a:pt x="249935" y="139445"/>
                </a:lnTo>
                <a:lnTo>
                  <a:pt x="244421" y="136312"/>
                </a:lnTo>
                <a:close/>
              </a:path>
              <a:path w="275589" h="159385">
                <a:moveTo>
                  <a:pt x="251459" y="124205"/>
                </a:moveTo>
                <a:lnTo>
                  <a:pt x="244421" y="136312"/>
                </a:lnTo>
                <a:lnTo>
                  <a:pt x="249935" y="139445"/>
                </a:lnTo>
                <a:lnTo>
                  <a:pt x="245363" y="147827"/>
                </a:lnTo>
                <a:lnTo>
                  <a:pt x="267379" y="147827"/>
                </a:lnTo>
                <a:lnTo>
                  <a:pt x="251459" y="124205"/>
                </a:lnTo>
                <a:close/>
              </a:path>
              <a:path w="275589" h="159385">
                <a:moveTo>
                  <a:pt x="4571" y="0"/>
                </a:moveTo>
                <a:lnTo>
                  <a:pt x="0" y="8381"/>
                </a:lnTo>
                <a:lnTo>
                  <a:pt x="239623" y="144565"/>
                </a:lnTo>
                <a:lnTo>
                  <a:pt x="244421" y="136312"/>
                </a:lnTo>
                <a:lnTo>
                  <a:pt x="4571" y="0"/>
                </a:lnTo>
                <a:close/>
              </a:path>
            </a:pathLst>
          </a:custGeom>
          <a:solidFill>
            <a:srgbClr val="000000"/>
          </a:solidFill>
        </p:spPr>
        <p:txBody>
          <a:bodyPr wrap="square" lIns="0" tIns="0" rIns="0" bIns="0" rtlCol="0"/>
          <a:lstStyle/>
          <a:p/>
        </p:txBody>
      </p:sp>
      <p:sp>
        <p:nvSpPr>
          <p:cNvPr id="276" name="object 276"/>
          <p:cNvSpPr/>
          <p:nvPr/>
        </p:nvSpPr>
        <p:spPr>
          <a:xfrm>
            <a:off x="2731770" y="69601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277" name="object 277"/>
          <p:cNvSpPr/>
          <p:nvPr/>
        </p:nvSpPr>
        <p:spPr>
          <a:xfrm>
            <a:off x="2731770" y="69601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278" name="object 278"/>
          <p:cNvSpPr txBox="1"/>
          <p:nvPr/>
        </p:nvSpPr>
        <p:spPr>
          <a:xfrm>
            <a:off x="2854451" y="7003794"/>
            <a:ext cx="138430" cy="238760"/>
          </a:xfrm>
          <a:prstGeom prst="rect">
            <a:avLst/>
          </a:prstGeom>
        </p:spPr>
        <p:txBody>
          <a:bodyPr wrap="square" lIns="0" tIns="12065" rIns="0" bIns="0" rtlCol="0" vert="horz">
            <a:spAutoFit/>
          </a:bodyPr>
          <a:lstStyle/>
          <a:p>
            <a:pPr>
              <a:lnSpc>
                <a:spcPct val="100000"/>
              </a:lnSpc>
              <a:spcBef>
                <a:spcPts val="95"/>
              </a:spcBef>
            </a:pPr>
            <a:r>
              <a:rPr dirty="0" sz="1400" spc="-1080">
                <a:latin typeface="Arial"/>
                <a:cs typeface="Arial"/>
              </a:rPr>
              <a:t>O</a:t>
            </a:r>
            <a:endParaRPr sz="1400">
              <a:latin typeface="Arial"/>
              <a:cs typeface="Arial"/>
            </a:endParaRPr>
          </a:p>
        </p:txBody>
      </p:sp>
      <p:sp>
        <p:nvSpPr>
          <p:cNvPr id="279" name="object 279"/>
          <p:cNvSpPr txBox="1"/>
          <p:nvPr/>
        </p:nvSpPr>
        <p:spPr>
          <a:xfrm>
            <a:off x="2992373" y="7105140"/>
            <a:ext cx="80010" cy="170180"/>
          </a:xfrm>
          <a:prstGeom prst="rect">
            <a:avLst/>
          </a:prstGeom>
        </p:spPr>
        <p:txBody>
          <a:bodyPr wrap="square" lIns="0" tIns="12065" rIns="0" bIns="0" rtlCol="0" vert="horz">
            <a:spAutoFit/>
          </a:bodyPr>
          <a:lstStyle/>
          <a:p>
            <a:pPr>
              <a:lnSpc>
                <a:spcPct val="100000"/>
              </a:lnSpc>
              <a:spcBef>
                <a:spcPts val="95"/>
              </a:spcBef>
            </a:pPr>
            <a:r>
              <a:rPr dirty="0" sz="950" spc="-5">
                <a:latin typeface="Arial"/>
                <a:cs typeface="Arial"/>
              </a:rPr>
              <a:t>2</a:t>
            </a:r>
            <a:endParaRPr sz="950">
              <a:latin typeface="Arial"/>
              <a:cs typeface="Arial"/>
            </a:endParaRPr>
          </a:p>
        </p:txBody>
      </p:sp>
      <p:sp>
        <p:nvSpPr>
          <p:cNvPr id="280" name="object 280"/>
          <p:cNvSpPr/>
          <p:nvPr/>
        </p:nvSpPr>
        <p:spPr>
          <a:xfrm>
            <a:off x="2452116" y="6405371"/>
            <a:ext cx="275590" cy="159385"/>
          </a:xfrm>
          <a:custGeom>
            <a:avLst/>
            <a:gdLst/>
            <a:ahLst/>
            <a:cxnLst/>
            <a:rect l="l" t="t" r="r" b="b"/>
            <a:pathLst>
              <a:path w="275589" h="159384">
                <a:moveTo>
                  <a:pt x="239623" y="144565"/>
                </a:moveTo>
                <a:lnTo>
                  <a:pt x="232409" y="156972"/>
                </a:lnTo>
                <a:lnTo>
                  <a:pt x="275081" y="159257"/>
                </a:lnTo>
                <a:lnTo>
                  <a:pt x="267379" y="147827"/>
                </a:lnTo>
                <a:lnTo>
                  <a:pt x="245363" y="147827"/>
                </a:lnTo>
                <a:lnTo>
                  <a:pt x="239623" y="144565"/>
                </a:lnTo>
                <a:close/>
              </a:path>
              <a:path w="275589" h="159384">
                <a:moveTo>
                  <a:pt x="244421" y="136312"/>
                </a:moveTo>
                <a:lnTo>
                  <a:pt x="239623" y="144565"/>
                </a:lnTo>
                <a:lnTo>
                  <a:pt x="245363" y="147827"/>
                </a:lnTo>
                <a:lnTo>
                  <a:pt x="249935" y="139445"/>
                </a:lnTo>
                <a:lnTo>
                  <a:pt x="244421" y="136312"/>
                </a:lnTo>
                <a:close/>
              </a:path>
              <a:path w="275589" h="159384">
                <a:moveTo>
                  <a:pt x="251459" y="124205"/>
                </a:moveTo>
                <a:lnTo>
                  <a:pt x="244421" y="136312"/>
                </a:lnTo>
                <a:lnTo>
                  <a:pt x="249935" y="139445"/>
                </a:lnTo>
                <a:lnTo>
                  <a:pt x="245363" y="147827"/>
                </a:lnTo>
                <a:lnTo>
                  <a:pt x="267379" y="147827"/>
                </a:lnTo>
                <a:lnTo>
                  <a:pt x="251459" y="124205"/>
                </a:lnTo>
                <a:close/>
              </a:path>
              <a:path w="275589" h="159384">
                <a:moveTo>
                  <a:pt x="4571" y="0"/>
                </a:moveTo>
                <a:lnTo>
                  <a:pt x="0" y="8381"/>
                </a:lnTo>
                <a:lnTo>
                  <a:pt x="239623" y="144565"/>
                </a:lnTo>
                <a:lnTo>
                  <a:pt x="244421" y="136312"/>
                </a:lnTo>
                <a:lnTo>
                  <a:pt x="4571" y="0"/>
                </a:lnTo>
                <a:close/>
              </a:path>
            </a:pathLst>
          </a:custGeom>
          <a:solidFill>
            <a:srgbClr val="000000"/>
          </a:solidFill>
        </p:spPr>
        <p:txBody>
          <a:bodyPr wrap="square" lIns="0" tIns="0" rIns="0" bIns="0" rtlCol="0"/>
          <a:lstStyle/>
          <a:p/>
        </p:txBody>
      </p:sp>
      <p:sp>
        <p:nvSpPr>
          <p:cNvPr id="281" name="object 281"/>
          <p:cNvSpPr/>
          <p:nvPr/>
        </p:nvSpPr>
        <p:spPr>
          <a:xfrm>
            <a:off x="2731770" y="75697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282" name="object 282"/>
          <p:cNvSpPr/>
          <p:nvPr/>
        </p:nvSpPr>
        <p:spPr>
          <a:xfrm>
            <a:off x="2731770" y="75697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283" name="object 283"/>
          <p:cNvSpPr txBox="1"/>
          <p:nvPr/>
        </p:nvSpPr>
        <p:spPr>
          <a:xfrm>
            <a:off x="2854451" y="7613394"/>
            <a:ext cx="138430" cy="238760"/>
          </a:xfrm>
          <a:prstGeom prst="rect">
            <a:avLst/>
          </a:prstGeom>
        </p:spPr>
        <p:txBody>
          <a:bodyPr wrap="square" lIns="0" tIns="12065" rIns="0" bIns="0" rtlCol="0" vert="horz">
            <a:spAutoFit/>
          </a:bodyPr>
          <a:lstStyle/>
          <a:p>
            <a:pPr>
              <a:lnSpc>
                <a:spcPct val="100000"/>
              </a:lnSpc>
              <a:spcBef>
                <a:spcPts val="95"/>
              </a:spcBef>
            </a:pPr>
            <a:r>
              <a:rPr dirty="0" sz="1400" spc="-1035">
                <a:latin typeface="Arial"/>
                <a:cs typeface="Arial"/>
              </a:rPr>
              <a:t>O</a:t>
            </a:r>
            <a:endParaRPr sz="1400">
              <a:latin typeface="Arial"/>
              <a:cs typeface="Arial"/>
            </a:endParaRPr>
          </a:p>
        </p:txBody>
      </p:sp>
      <p:sp>
        <p:nvSpPr>
          <p:cNvPr id="284" name="object 284"/>
          <p:cNvSpPr txBox="1"/>
          <p:nvPr/>
        </p:nvSpPr>
        <p:spPr>
          <a:xfrm>
            <a:off x="2992373" y="7714742"/>
            <a:ext cx="67310" cy="170180"/>
          </a:xfrm>
          <a:prstGeom prst="rect">
            <a:avLst/>
          </a:prstGeom>
        </p:spPr>
        <p:txBody>
          <a:bodyPr wrap="square" lIns="0" tIns="12065" rIns="0" bIns="0" rtlCol="0" vert="horz">
            <a:spAutoFit/>
          </a:bodyPr>
          <a:lstStyle/>
          <a:p>
            <a:pPr>
              <a:lnSpc>
                <a:spcPct val="100000"/>
              </a:lnSpc>
              <a:spcBef>
                <a:spcPts val="95"/>
              </a:spcBef>
            </a:pPr>
            <a:r>
              <a:rPr dirty="0" sz="950" spc="-170">
                <a:latin typeface="Arial"/>
                <a:cs typeface="Arial"/>
              </a:rPr>
              <a:t>3</a:t>
            </a:r>
            <a:endParaRPr sz="950">
              <a:latin typeface="Arial"/>
              <a:cs typeface="Arial"/>
            </a:endParaRPr>
          </a:p>
        </p:txBody>
      </p:sp>
      <p:sp>
        <p:nvSpPr>
          <p:cNvPr id="285" name="object 285"/>
          <p:cNvSpPr/>
          <p:nvPr/>
        </p:nvSpPr>
        <p:spPr>
          <a:xfrm>
            <a:off x="2452116" y="7010400"/>
            <a:ext cx="275590" cy="159385"/>
          </a:xfrm>
          <a:custGeom>
            <a:avLst/>
            <a:gdLst/>
            <a:ahLst/>
            <a:cxnLst/>
            <a:rect l="l" t="t" r="r" b="b"/>
            <a:pathLst>
              <a:path w="275589" h="159384">
                <a:moveTo>
                  <a:pt x="239499" y="144494"/>
                </a:moveTo>
                <a:lnTo>
                  <a:pt x="232409" y="156972"/>
                </a:lnTo>
                <a:lnTo>
                  <a:pt x="275081" y="159257"/>
                </a:lnTo>
                <a:lnTo>
                  <a:pt x="267543" y="147827"/>
                </a:lnTo>
                <a:lnTo>
                  <a:pt x="245363" y="147827"/>
                </a:lnTo>
                <a:lnTo>
                  <a:pt x="239499" y="144494"/>
                </a:lnTo>
                <a:close/>
              </a:path>
              <a:path w="275589" h="159384">
                <a:moveTo>
                  <a:pt x="244215" y="136194"/>
                </a:moveTo>
                <a:lnTo>
                  <a:pt x="239499" y="144494"/>
                </a:lnTo>
                <a:lnTo>
                  <a:pt x="245363" y="147827"/>
                </a:lnTo>
                <a:lnTo>
                  <a:pt x="249935" y="139445"/>
                </a:lnTo>
                <a:lnTo>
                  <a:pt x="244215" y="136194"/>
                </a:lnTo>
                <a:close/>
              </a:path>
              <a:path w="275589" h="159384">
                <a:moveTo>
                  <a:pt x="251459" y="123443"/>
                </a:moveTo>
                <a:lnTo>
                  <a:pt x="244215" y="136194"/>
                </a:lnTo>
                <a:lnTo>
                  <a:pt x="249935" y="139445"/>
                </a:lnTo>
                <a:lnTo>
                  <a:pt x="245363" y="147827"/>
                </a:lnTo>
                <a:lnTo>
                  <a:pt x="267543" y="147827"/>
                </a:lnTo>
                <a:lnTo>
                  <a:pt x="251459" y="123443"/>
                </a:lnTo>
                <a:close/>
              </a:path>
              <a:path w="275589" h="159384">
                <a:moveTo>
                  <a:pt x="4571" y="0"/>
                </a:moveTo>
                <a:lnTo>
                  <a:pt x="0" y="8381"/>
                </a:lnTo>
                <a:lnTo>
                  <a:pt x="239499" y="144494"/>
                </a:lnTo>
                <a:lnTo>
                  <a:pt x="244215" y="136194"/>
                </a:lnTo>
                <a:lnTo>
                  <a:pt x="4571" y="0"/>
                </a:lnTo>
                <a:close/>
              </a:path>
            </a:pathLst>
          </a:custGeom>
          <a:solidFill>
            <a:srgbClr val="000000"/>
          </a:solidFill>
        </p:spPr>
        <p:txBody>
          <a:bodyPr wrap="square" lIns="0" tIns="0" rIns="0" bIns="0" rtlCol="0"/>
          <a:lstStyle/>
          <a:p/>
        </p:txBody>
      </p:sp>
      <p:sp>
        <p:nvSpPr>
          <p:cNvPr id="286" name="object 286"/>
          <p:cNvSpPr/>
          <p:nvPr/>
        </p:nvSpPr>
        <p:spPr>
          <a:xfrm>
            <a:off x="2731770" y="81793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287" name="object 287"/>
          <p:cNvSpPr/>
          <p:nvPr/>
        </p:nvSpPr>
        <p:spPr>
          <a:xfrm>
            <a:off x="2731770" y="81793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288" name="object 288"/>
          <p:cNvSpPr txBox="1"/>
          <p:nvPr/>
        </p:nvSpPr>
        <p:spPr>
          <a:xfrm>
            <a:off x="2854451" y="8222995"/>
            <a:ext cx="151130" cy="238760"/>
          </a:xfrm>
          <a:prstGeom prst="rect">
            <a:avLst/>
          </a:prstGeom>
        </p:spPr>
        <p:txBody>
          <a:bodyPr wrap="square" lIns="0" tIns="12065" rIns="0" bIns="0" rtlCol="0" vert="horz">
            <a:spAutoFit/>
          </a:bodyPr>
          <a:lstStyle/>
          <a:p>
            <a:pPr>
              <a:lnSpc>
                <a:spcPct val="100000"/>
              </a:lnSpc>
              <a:spcBef>
                <a:spcPts val="95"/>
              </a:spcBef>
            </a:pPr>
            <a:r>
              <a:rPr dirty="0" sz="1400" spc="-5">
                <a:latin typeface="Arial"/>
                <a:cs typeface="Arial"/>
              </a:rPr>
              <a:t>O</a:t>
            </a:r>
            <a:endParaRPr sz="1400">
              <a:latin typeface="Arial"/>
              <a:cs typeface="Arial"/>
            </a:endParaRPr>
          </a:p>
        </p:txBody>
      </p:sp>
      <p:sp>
        <p:nvSpPr>
          <p:cNvPr id="289" name="object 289"/>
          <p:cNvSpPr txBox="1"/>
          <p:nvPr/>
        </p:nvSpPr>
        <p:spPr>
          <a:xfrm>
            <a:off x="1596897" y="8383013"/>
            <a:ext cx="4130040" cy="438150"/>
          </a:xfrm>
          <a:prstGeom prst="rect">
            <a:avLst/>
          </a:prstGeom>
        </p:spPr>
        <p:txBody>
          <a:bodyPr wrap="square" lIns="0" tIns="12700" rIns="0" bIns="0" rtlCol="0" vert="horz">
            <a:spAutoFit/>
          </a:bodyPr>
          <a:lstStyle/>
          <a:p>
            <a:pPr marL="204470">
              <a:lnSpc>
                <a:spcPct val="100000"/>
              </a:lnSpc>
              <a:spcBef>
                <a:spcPts val="100"/>
              </a:spcBef>
            </a:pPr>
            <a:r>
              <a:rPr dirty="0" sz="1000">
                <a:latin typeface="Arial"/>
                <a:cs typeface="Arial"/>
              </a:rPr>
              <a:t>P(O</a:t>
            </a:r>
            <a:r>
              <a:rPr dirty="0" baseline="-21367" sz="975">
                <a:latin typeface="Arial"/>
                <a:cs typeface="Arial"/>
              </a:rPr>
              <a:t>t </a:t>
            </a:r>
            <a:r>
              <a:rPr dirty="0" sz="1000">
                <a:latin typeface="Arial"/>
                <a:cs typeface="Arial"/>
              </a:rPr>
              <a:t>= X </a:t>
            </a:r>
            <a:r>
              <a:rPr dirty="0" sz="1000" spc="-5">
                <a:latin typeface="Arial"/>
                <a:cs typeface="Arial"/>
              </a:rPr>
              <a:t>|q</a:t>
            </a:r>
            <a:r>
              <a:rPr dirty="0" baseline="-21367" sz="975" spc="-7">
                <a:latin typeface="Arial"/>
                <a:cs typeface="Arial"/>
              </a:rPr>
              <a:t>t </a:t>
            </a:r>
            <a:r>
              <a:rPr dirty="0" sz="1000">
                <a:latin typeface="Arial"/>
                <a:cs typeface="Arial"/>
              </a:rPr>
              <a:t>= s</a:t>
            </a:r>
            <a:r>
              <a:rPr dirty="0" baseline="-21367" sz="975">
                <a:latin typeface="Arial"/>
                <a:cs typeface="Arial"/>
              </a:rPr>
              <a:t>i </a:t>
            </a:r>
            <a:r>
              <a:rPr dirty="0" sz="1000" spc="-5">
                <a:latin typeface="Arial"/>
                <a:cs typeface="Arial"/>
              </a:rPr>
              <a:t>,any </a:t>
            </a:r>
            <a:r>
              <a:rPr dirty="0" sz="1000" spc="-75">
                <a:latin typeface="Arial"/>
                <a:cs typeface="Arial"/>
              </a:rPr>
              <a:t>e</a:t>
            </a:r>
            <a:r>
              <a:rPr dirty="0" baseline="29239" sz="1425" spc="-112">
                <a:latin typeface="Arial"/>
                <a:cs typeface="Arial"/>
              </a:rPr>
              <a:t>4</a:t>
            </a:r>
            <a:r>
              <a:rPr dirty="0" sz="1000" spc="-75">
                <a:latin typeface="Arial"/>
                <a:cs typeface="Arial"/>
              </a:rPr>
              <a:t>arlier </a:t>
            </a:r>
            <a:r>
              <a:rPr dirty="0" sz="1000" spc="-5">
                <a:latin typeface="Arial"/>
                <a:cs typeface="Arial"/>
              </a:rPr>
              <a:t>history) </a:t>
            </a:r>
            <a:r>
              <a:rPr dirty="0" baseline="3086" sz="1350">
                <a:latin typeface="Arial"/>
                <a:cs typeface="Arial"/>
              </a:rPr>
              <a:t>of </a:t>
            </a:r>
            <a:r>
              <a:rPr dirty="0" baseline="3086" sz="1350" spc="-7">
                <a:latin typeface="Arial"/>
                <a:cs typeface="Arial"/>
              </a:rPr>
              <a:t>(q</a:t>
            </a:r>
            <a:r>
              <a:rPr dirty="0" baseline="-18518" sz="900" spc="-7">
                <a:latin typeface="Arial"/>
                <a:cs typeface="Arial"/>
              </a:rPr>
              <a:t>0</a:t>
            </a:r>
            <a:r>
              <a:rPr dirty="0" baseline="3086" sz="1350" spc="-7">
                <a:latin typeface="Arial"/>
                <a:cs typeface="Arial"/>
              </a:rPr>
              <a:t>, q</a:t>
            </a:r>
            <a:r>
              <a:rPr dirty="0" baseline="-18518" sz="900" spc="-7">
                <a:latin typeface="Arial"/>
                <a:cs typeface="Arial"/>
              </a:rPr>
              <a:t>1</a:t>
            </a:r>
            <a:r>
              <a:rPr dirty="0" baseline="3086" sz="1350" spc="-7">
                <a:latin typeface="Arial"/>
                <a:cs typeface="Arial"/>
              </a:rPr>
              <a:t>, q</a:t>
            </a:r>
            <a:r>
              <a:rPr dirty="0" baseline="-18518" sz="900" spc="-7">
                <a:latin typeface="Arial"/>
                <a:cs typeface="Arial"/>
              </a:rPr>
              <a:t>2</a:t>
            </a:r>
            <a:r>
              <a:rPr dirty="0" baseline="3086" sz="1350" spc="-7">
                <a:latin typeface="Arial"/>
                <a:cs typeface="Arial"/>
              </a:rPr>
              <a:t>,q</a:t>
            </a:r>
            <a:r>
              <a:rPr dirty="0" baseline="-18518" sz="900" spc="-7">
                <a:latin typeface="Arial"/>
                <a:cs typeface="Arial"/>
              </a:rPr>
              <a:t>3</a:t>
            </a:r>
            <a:r>
              <a:rPr dirty="0" baseline="3086" sz="1350" spc="-7">
                <a:latin typeface="Arial"/>
                <a:cs typeface="Arial"/>
              </a:rPr>
              <a:t>,q</a:t>
            </a:r>
            <a:r>
              <a:rPr dirty="0" baseline="-18518" sz="900" spc="-7">
                <a:latin typeface="Arial"/>
                <a:cs typeface="Arial"/>
              </a:rPr>
              <a:t>4 ,</a:t>
            </a:r>
            <a:r>
              <a:rPr dirty="0" baseline="3086" sz="1350" spc="-7">
                <a:latin typeface="Arial"/>
                <a:cs typeface="Arial"/>
              </a:rPr>
              <a:t>O</a:t>
            </a:r>
            <a:r>
              <a:rPr dirty="0" baseline="-18518" sz="900" spc="-7">
                <a:latin typeface="Arial"/>
                <a:cs typeface="Arial"/>
              </a:rPr>
              <a:t>0</a:t>
            </a:r>
            <a:r>
              <a:rPr dirty="0" baseline="3086" sz="1350" spc="-7">
                <a:latin typeface="Arial"/>
                <a:cs typeface="Arial"/>
              </a:rPr>
              <a:t>, O</a:t>
            </a:r>
            <a:r>
              <a:rPr dirty="0" baseline="-18518" sz="900" spc="-7">
                <a:latin typeface="Arial"/>
                <a:cs typeface="Arial"/>
              </a:rPr>
              <a:t>1</a:t>
            </a:r>
            <a:r>
              <a:rPr dirty="0" baseline="3086" sz="1350" spc="-7">
                <a:latin typeface="Arial"/>
                <a:cs typeface="Arial"/>
              </a:rPr>
              <a:t>, O</a:t>
            </a:r>
            <a:r>
              <a:rPr dirty="0" baseline="-18518" sz="900" spc="-7">
                <a:latin typeface="Arial"/>
                <a:cs typeface="Arial"/>
              </a:rPr>
              <a:t>2</a:t>
            </a:r>
            <a:r>
              <a:rPr dirty="0" baseline="3086" sz="1350" spc="-7">
                <a:latin typeface="Arial"/>
                <a:cs typeface="Arial"/>
              </a:rPr>
              <a:t>,O</a:t>
            </a:r>
            <a:r>
              <a:rPr dirty="0" baseline="-18518" sz="900" spc="-7">
                <a:latin typeface="Arial"/>
                <a:cs typeface="Arial"/>
              </a:rPr>
              <a:t>3</a:t>
            </a:r>
            <a:r>
              <a:rPr dirty="0" baseline="3086" sz="1350" spc="-7">
                <a:latin typeface="Arial"/>
                <a:cs typeface="Arial"/>
              </a:rPr>
              <a:t>,O</a:t>
            </a:r>
            <a:r>
              <a:rPr dirty="0" baseline="-18518" sz="900" spc="-7">
                <a:latin typeface="Arial"/>
                <a:cs typeface="Arial"/>
              </a:rPr>
              <a:t>4</a:t>
            </a:r>
            <a:r>
              <a:rPr dirty="0" baseline="-18518" sz="900" spc="-82">
                <a:latin typeface="Arial"/>
                <a:cs typeface="Arial"/>
              </a:rPr>
              <a:t> </a:t>
            </a:r>
            <a:r>
              <a:rPr dirty="0" baseline="3086" sz="1350">
                <a:latin typeface="Arial"/>
                <a:cs typeface="Arial"/>
              </a:rPr>
              <a:t>)?</a:t>
            </a:r>
            <a:endParaRPr baseline="3086" sz="1350">
              <a:latin typeface="Arial"/>
              <a:cs typeface="Arial"/>
            </a:endParaRPr>
          </a:p>
          <a:p>
            <a:pPr marL="25400">
              <a:lnSpc>
                <a:spcPct val="100000"/>
              </a:lnSpc>
              <a:spcBef>
                <a:spcPts val="1505"/>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290" name="object 290"/>
          <p:cNvSpPr/>
          <p:nvPr/>
        </p:nvSpPr>
        <p:spPr>
          <a:xfrm>
            <a:off x="2452116" y="7620000"/>
            <a:ext cx="275590" cy="159385"/>
          </a:xfrm>
          <a:custGeom>
            <a:avLst/>
            <a:gdLst/>
            <a:ahLst/>
            <a:cxnLst/>
            <a:rect l="l" t="t" r="r" b="b"/>
            <a:pathLst>
              <a:path w="275589" h="159384">
                <a:moveTo>
                  <a:pt x="239499" y="144494"/>
                </a:moveTo>
                <a:lnTo>
                  <a:pt x="232409" y="156972"/>
                </a:lnTo>
                <a:lnTo>
                  <a:pt x="275081" y="159257"/>
                </a:lnTo>
                <a:lnTo>
                  <a:pt x="267543" y="147827"/>
                </a:lnTo>
                <a:lnTo>
                  <a:pt x="245363" y="147827"/>
                </a:lnTo>
                <a:lnTo>
                  <a:pt x="239499" y="144494"/>
                </a:lnTo>
                <a:close/>
              </a:path>
              <a:path w="275589" h="159384">
                <a:moveTo>
                  <a:pt x="244215" y="136194"/>
                </a:moveTo>
                <a:lnTo>
                  <a:pt x="239499" y="144494"/>
                </a:lnTo>
                <a:lnTo>
                  <a:pt x="245363" y="147827"/>
                </a:lnTo>
                <a:lnTo>
                  <a:pt x="249935" y="139445"/>
                </a:lnTo>
                <a:lnTo>
                  <a:pt x="244215" y="136194"/>
                </a:lnTo>
                <a:close/>
              </a:path>
              <a:path w="275589" h="159384">
                <a:moveTo>
                  <a:pt x="251459" y="123443"/>
                </a:moveTo>
                <a:lnTo>
                  <a:pt x="244215" y="136194"/>
                </a:lnTo>
                <a:lnTo>
                  <a:pt x="249935" y="139445"/>
                </a:lnTo>
                <a:lnTo>
                  <a:pt x="245363" y="147827"/>
                </a:lnTo>
                <a:lnTo>
                  <a:pt x="267543" y="147827"/>
                </a:lnTo>
                <a:lnTo>
                  <a:pt x="251459" y="123443"/>
                </a:lnTo>
                <a:close/>
              </a:path>
              <a:path w="275589" h="159384">
                <a:moveTo>
                  <a:pt x="4571" y="0"/>
                </a:moveTo>
                <a:lnTo>
                  <a:pt x="0" y="8381"/>
                </a:lnTo>
                <a:lnTo>
                  <a:pt x="239499" y="144494"/>
                </a:lnTo>
                <a:lnTo>
                  <a:pt x="244215" y="136194"/>
                </a:lnTo>
                <a:lnTo>
                  <a:pt x="4571" y="0"/>
                </a:lnTo>
                <a:close/>
              </a:path>
            </a:pathLst>
          </a:custGeom>
          <a:solidFill>
            <a:srgbClr val="000000"/>
          </a:solidFill>
        </p:spPr>
        <p:txBody>
          <a:bodyPr wrap="square" lIns="0" tIns="0" rIns="0" bIns="0" rtlCol="0"/>
          <a:lstStyle/>
          <a:p/>
        </p:txBody>
      </p:sp>
      <p:sp>
        <p:nvSpPr>
          <p:cNvPr id="291" name="object 291"/>
          <p:cNvSpPr/>
          <p:nvPr/>
        </p:nvSpPr>
        <p:spPr>
          <a:xfrm>
            <a:off x="2452116" y="8229600"/>
            <a:ext cx="275590" cy="159385"/>
          </a:xfrm>
          <a:custGeom>
            <a:avLst/>
            <a:gdLst/>
            <a:ahLst/>
            <a:cxnLst/>
            <a:rect l="l" t="t" r="r" b="b"/>
            <a:pathLst>
              <a:path w="275589" h="159384">
                <a:moveTo>
                  <a:pt x="239499" y="144494"/>
                </a:moveTo>
                <a:lnTo>
                  <a:pt x="232409" y="156972"/>
                </a:lnTo>
                <a:lnTo>
                  <a:pt x="275081" y="159257"/>
                </a:lnTo>
                <a:lnTo>
                  <a:pt x="267543" y="147827"/>
                </a:lnTo>
                <a:lnTo>
                  <a:pt x="245363" y="147827"/>
                </a:lnTo>
                <a:lnTo>
                  <a:pt x="239499" y="144494"/>
                </a:lnTo>
                <a:close/>
              </a:path>
              <a:path w="275589" h="159384">
                <a:moveTo>
                  <a:pt x="244215" y="136194"/>
                </a:moveTo>
                <a:lnTo>
                  <a:pt x="239499" y="144494"/>
                </a:lnTo>
                <a:lnTo>
                  <a:pt x="245363" y="147827"/>
                </a:lnTo>
                <a:lnTo>
                  <a:pt x="249935" y="139445"/>
                </a:lnTo>
                <a:lnTo>
                  <a:pt x="244215" y="136194"/>
                </a:lnTo>
                <a:close/>
              </a:path>
              <a:path w="275589" h="159384">
                <a:moveTo>
                  <a:pt x="251459" y="123443"/>
                </a:moveTo>
                <a:lnTo>
                  <a:pt x="244215" y="136194"/>
                </a:lnTo>
                <a:lnTo>
                  <a:pt x="249935" y="139445"/>
                </a:lnTo>
                <a:lnTo>
                  <a:pt x="245363" y="147827"/>
                </a:lnTo>
                <a:lnTo>
                  <a:pt x="267543" y="147827"/>
                </a:lnTo>
                <a:lnTo>
                  <a:pt x="251459" y="123443"/>
                </a:lnTo>
                <a:close/>
              </a:path>
              <a:path w="275589" h="159384">
                <a:moveTo>
                  <a:pt x="4571" y="0"/>
                </a:moveTo>
                <a:lnTo>
                  <a:pt x="0" y="8381"/>
                </a:lnTo>
                <a:lnTo>
                  <a:pt x="239499" y="144494"/>
                </a:lnTo>
                <a:lnTo>
                  <a:pt x="244215" y="136194"/>
                </a:lnTo>
                <a:lnTo>
                  <a:pt x="4571" y="0"/>
                </a:lnTo>
                <a:close/>
              </a:path>
            </a:pathLst>
          </a:custGeom>
          <a:solidFill>
            <a:srgbClr val="000000"/>
          </a:solidFill>
        </p:spPr>
        <p:txBody>
          <a:bodyPr wrap="square" lIns="0" tIns="0" rIns="0" bIns="0" rtlCol="0"/>
          <a:lstStyle/>
          <a:p/>
        </p:txBody>
      </p:sp>
      <p:sp>
        <p:nvSpPr>
          <p:cNvPr id="292" name="object 292"/>
          <p:cNvSpPr/>
          <p:nvPr/>
        </p:nvSpPr>
        <p:spPr>
          <a:xfrm>
            <a:off x="2631185" y="5876544"/>
            <a:ext cx="794385" cy="325120"/>
          </a:xfrm>
          <a:custGeom>
            <a:avLst/>
            <a:gdLst/>
            <a:ahLst/>
            <a:cxnLst/>
            <a:rect l="l" t="t" r="r" b="b"/>
            <a:pathLst>
              <a:path w="794385" h="325120">
                <a:moveTo>
                  <a:pt x="113780" y="35590"/>
                </a:moveTo>
                <a:lnTo>
                  <a:pt x="100211" y="71432"/>
                </a:lnTo>
                <a:lnTo>
                  <a:pt x="781050" y="324611"/>
                </a:lnTo>
                <a:lnTo>
                  <a:pt x="794003" y="289559"/>
                </a:lnTo>
                <a:lnTo>
                  <a:pt x="113780" y="35590"/>
                </a:lnTo>
                <a:close/>
              </a:path>
              <a:path w="794385" h="325120">
                <a:moveTo>
                  <a:pt x="127253" y="0"/>
                </a:moveTo>
                <a:lnTo>
                  <a:pt x="0" y="13715"/>
                </a:lnTo>
                <a:lnTo>
                  <a:pt x="86868" y="106679"/>
                </a:lnTo>
                <a:lnTo>
                  <a:pt x="100211" y="71432"/>
                </a:lnTo>
                <a:lnTo>
                  <a:pt x="82295" y="64769"/>
                </a:lnTo>
                <a:lnTo>
                  <a:pt x="96012" y="28955"/>
                </a:lnTo>
                <a:lnTo>
                  <a:pt x="116292" y="28955"/>
                </a:lnTo>
                <a:lnTo>
                  <a:pt x="127253" y="0"/>
                </a:lnTo>
                <a:close/>
              </a:path>
              <a:path w="794385" h="325120">
                <a:moveTo>
                  <a:pt x="96012" y="28955"/>
                </a:moveTo>
                <a:lnTo>
                  <a:pt x="82295" y="64769"/>
                </a:lnTo>
                <a:lnTo>
                  <a:pt x="100211" y="71432"/>
                </a:lnTo>
                <a:lnTo>
                  <a:pt x="113780" y="35590"/>
                </a:lnTo>
                <a:lnTo>
                  <a:pt x="96012" y="28955"/>
                </a:lnTo>
                <a:close/>
              </a:path>
              <a:path w="794385" h="325120">
                <a:moveTo>
                  <a:pt x="116292" y="28955"/>
                </a:moveTo>
                <a:lnTo>
                  <a:pt x="96012" y="28955"/>
                </a:lnTo>
                <a:lnTo>
                  <a:pt x="113780" y="35590"/>
                </a:lnTo>
                <a:lnTo>
                  <a:pt x="116292" y="28955"/>
                </a:lnTo>
                <a:close/>
              </a:path>
            </a:pathLst>
          </a:custGeom>
          <a:solidFill>
            <a:srgbClr val="3333CC"/>
          </a:solidFill>
        </p:spPr>
        <p:txBody>
          <a:bodyPr wrap="square" lIns="0" tIns="0" rIns="0" bIns="0" rtlCol="0"/>
          <a:lstStyle/>
          <a:p/>
        </p:txBody>
      </p:sp>
      <p:sp>
        <p:nvSpPr>
          <p:cNvPr id="293" name="object 293"/>
          <p:cNvSpPr/>
          <p:nvPr/>
        </p:nvSpPr>
        <p:spPr>
          <a:xfrm>
            <a:off x="2590038" y="6419850"/>
            <a:ext cx="808990" cy="173355"/>
          </a:xfrm>
          <a:custGeom>
            <a:avLst/>
            <a:gdLst/>
            <a:ahLst/>
            <a:cxnLst/>
            <a:rect l="l" t="t" r="r" b="b"/>
            <a:pathLst>
              <a:path w="808989" h="173354">
                <a:moveTo>
                  <a:pt x="115838" y="37746"/>
                </a:moveTo>
                <a:lnTo>
                  <a:pt x="110471" y="75821"/>
                </a:lnTo>
                <a:lnTo>
                  <a:pt x="803148" y="172974"/>
                </a:lnTo>
                <a:lnTo>
                  <a:pt x="808482" y="135636"/>
                </a:lnTo>
                <a:lnTo>
                  <a:pt x="115838" y="37746"/>
                </a:lnTo>
                <a:close/>
              </a:path>
              <a:path w="808989" h="173354">
                <a:moveTo>
                  <a:pt x="121157" y="0"/>
                </a:moveTo>
                <a:lnTo>
                  <a:pt x="0" y="41148"/>
                </a:lnTo>
                <a:lnTo>
                  <a:pt x="105156" y="113537"/>
                </a:lnTo>
                <a:lnTo>
                  <a:pt x="110471" y="75821"/>
                </a:lnTo>
                <a:lnTo>
                  <a:pt x="91439" y="73151"/>
                </a:lnTo>
                <a:lnTo>
                  <a:pt x="96774" y="35051"/>
                </a:lnTo>
                <a:lnTo>
                  <a:pt x="116217" y="35051"/>
                </a:lnTo>
                <a:lnTo>
                  <a:pt x="121157" y="0"/>
                </a:lnTo>
                <a:close/>
              </a:path>
              <a:path w="808989" h="173354">
                <a:moveTo>
                  <a:pt x="96774" y="35051"/>
                </a:moveTo>
                <a:lnTo>
                  <a:pt x="91439" y="73151"/>
                </a:lnTo>
                <a:lnTo>
                  <a:pt x="110471" y="75821"/>
                </a:lnTo>
                <a:lnTo>
                  <a:pt x="115838" y="37746"/>
                </a:lnTo>
                <a:lnTo>
                  <a:pt x="96774" y="35051"/>
                </a:lnTo>
                <a:close/>
              </a:path>
              <a:path w="808989" h="173354">
                <a:moveTo>
                  <a:pt x="116217" y="35051"/>
                </a:moveTo>
                <a:lnTo>
                  <a:pt x="96774" y="35051"/>
                </a:lnTo>
                <a:lnTo>
                  <a:pt x="115838" y="37746"/>
                </a:lnTo>
                <a:lnTo>
                  <a:pt x="116217" y="35051"/>
                </a:lnTo>
                <a:close/>
              </a:path>
            </a:pathLst>
          </a:custGeom>
          <a:solidFill>
            <a:srgbClr val="3333CC"/>
          </a:solidFill>
        </p:spPr>
        <p:txBody>
          <a:bodyPr wrap="square" lIns="0" tIns="0" rIns="0" bIns="0" rtlCol="0"/>
          <a:lstStyle/>
          <a:p/>
        </p:txBody>
      </p:sp>
      <p:sp>
        <p:nvSpPr>
          <p:cNvPr id="294" name="object 294"/>
          <p:cNvSpPr/>
          <p:nvPr/>
        </p:nvSpPr>
        <p:spPr>
          <a:xfrm>
            <a:off x="2583942" y="7020306"/>
            <a:ext cx="788035" cy="114300"/>
          </a:xfrm>
          <a:custGeom>
            <a:avLst/>
            <a:gdLst/>
            <a:ahLst/>
            <a:cxnLst/>
            <a:rect l="l" t="t" r="r" b="b"/>
            <a:pathLst>
              <a:path w="788035" h="114300">
                <a:moveTo>
                  <a:pt x="115062" y="0"/>
                </a:moveTo>
                <a:lnTo>
                  <a:pt x="0" y="55626"/>
                </a:lnTo>
                <a:lnTo>
                  <a:pt x="112775" y="114300"/>
                </a:lnTo>
                <a:lnTo>
                  <a:pt x="113531" y="76534"/>
                </a:lnTo>
                <a:lnTo>
                  <a:pt x="94487" y="76200"/>
                </a:lnTo>
                <a:lnTo>
                  <a:pt x="95250" y="38100"/>
                </a:lnTo>
                <a:lnTo>
                  <a:pt x="114300" y="38100"/>
                </a:lnTo>
                <a:lnTo>
                  <a:pt x="115062" y="0"/>
                </a:lnTo>
                <a:close/>
              </a:path>
              <a:path w="788035" h="114300">
                <a:moveTo>
                  <a:pt x="114293" y="38435"/>
                </a:moveTo>
                <a:lnTo>
                  <a:pt x="113531" y="76534"/>
                </a:lnTo>
                <a:lnTo>
                  <a:pt x="787907" y="88392"/>
                </a:lnTo>
                <a:lnTo>
                  <a:pt x="787907" y="50292"/>
                </a:lnTo>
                <a:lnTo>
                  <a:pt x="114293" y="38435"/>
                </a:lnTo>
                <a:close/>
              </a:path>
              <a:path w="788035" h="114300">
                <a:moveTo>
                  <a:pt x="95250" y="38100"/>
                </a:moveTo>
                <a:lnTo>
                  <a:pt x="94487" y="76200"/>
                </a:lnTo>
                <a:lnTo>
                  <a:pt x="113531" y="76534"/>
                </a:lnTo>
                <a:lnTo>
                  <a:pt x="114293" y="38435"/>
                </a:lnTo>
                <a:lnTo>
                  <a:pt x="95250" y="38100"/>
                </a:lnTo>
                <a:close/>
              </a:path>
              <a:path w="788035" h="114300">
                <a:moveTo>
                  <a:pt x="114300" y="38100"/>
                </a:moveTo>
                <a:lnTo>
                  <a:pt x="95250" y="38100"/>
                </a:lnTo>
                <a:lnTo>
                  <a:pt x="114293" y="38435"/>
                </a:lnTo>
                <a:lnTo>
                  <a:pt x="114300" y="38100"/>
                </a:lnTo>
                <a:close/>
              </a:path>
            </a:pathLst>
          </a:custGeom>
          <a:solidFill>
            <a:srgbClr val="3333CC"/>
          </a:solidFill>
        </p:spPr>
        <p:txBody>
          <a:bodyPr wrap="square" lIns="0" tIns="0" rIns="0" bIns="0" rtlCol="0"/>
          <a:lstStyle/>
          <a:p/>
        </p:txBody>
      </p:sp>
      <p:sp>
        <p:nvSpPr>
          <p:cNvPr id="295" name="object 295"/>
          <p:cNvSpPr/>
          <p:nvPr/>
        </p:nvSpPr>
        <p:spPr>
          <a:xfrm>
            <a:off x="2604516" y="7325868"/>
            <a:ext cx="803910" cy="368935"/>
          </a:xfrm>
          <a:custGeom>
            <a:avLst/>
            <a:gdLst/>
            <a:ahLst/>
            <a:cxnLst/>
            <a:rect l="l" t="t" r="r" b="b"/>
            <a:pathLst>
              <a:path w="803910" h="368934">
                <a:moveTo>
                  <a:pt x="82295" y="264413"/>
                </a:moveTo>
                <a:lnTo>
                  <a:pt x="0" y="361949"/>
                </a:lnTo>
                <a:lnTo>
                  <a:pt x="127253" y="368807"/>
                </a:lnTo>
                <a:lnTo>
                  <a:pt x="115440" y="341375"/>
                </a:lnTo>
                <a:lnTo>
                  <a:pt x="94487" y="341375"/>
                </a:lnTo>
                <a:lnTo>
                  <a:pt x="79247" y="306323"/>
                </a:lnTo>
                <a:lnTo>
                  <a:pt x="97039" y="298649"/>
                </a:lnTo>
                <a:lnTo>
                  <a:pt x="82295" y="264413"/>
                </a:lnTo>
                <a:close/>
              </a:path>
              <a:path w="803910" h="368934">
                <a:moveTo>
                  <a:pt x="97039" y="298649"/>
                </a:moveTo>
                <a:lnTo>
                  <a:pt x="79247" y="306323"/>
                </a:lnTo>
                <a:lnTo>
                  <a:pt x="94487" y="341375"/>
                </a:lnTo>
                <a:lnTo>
                  <a:pt x="112154" y="333747"/>
                </a:lnTo>
                <a:lnTo>
                  <a:pt x="97039" y="298649"/>
                </a:lnTo>
                <a:close/>
              </a:path>
              <a:path w="803910" h="368934">
                <a:moveTo>
                  <a:pt x="112154" y="333747"/>
                </a:moveTo>
                <a:lnTo>
                  <a:pt x="94487" y="341375"/>
                </a:lnTo>
                <a:lnTo>
                  <a:pt x="115440" y="341375"/>
                </a:lnTo>
                <a:lnTo>
                  <a:pt x="112154" y="333747"/>
                </a:lnTo>
                <a:close/>
              </a:path>
              <a:path w="803910" h="368934">
                <a:moveTo>
                  <a:pt x="789432" y="0"/>
                </a:moveTo>
                <a:lnTo>
                  <a:pt x="97039" y="298649"/>
                </a:lnTo>
                <a:lnTo>
                  <a:pt x="112154" y="333747"/>
                </a:lnTo>
                <a:lnTo>
                  <a:pt x="803909" y="35051"/>
                </a:lnTo>
                <a:lnTo>
                  <a:pt x="789432" y="0"/>
                </a:lnTo>
                <a:close/>
              </a:path>
            </a:pathLst>
          </a:custGeom>
          <a:solidFill>
            <a:srgbClr val="3333CC"/>
          </a:solidFill>
        </p:spPr>
        <p:txBody>
          <a:bodyPr wrap="square" lIns="0" tIns="0" rIns="0" bIns="0" rtlCol="0"/>
          <a:lstStyle/>
          <a:p/>
        </p:txBody>
      </p:sp>
      <p:sp>
        <p:nvSpPr>
          <p:cNvPr id="296" name="object 296"/>
          <p:cNvSpPr/>
          <p:nvPr/>
        </p:nvSpPr>
        <p:spPr>
          <a:xfrm>
            <a:off x="2544317" y="7550657"/>
            <a:ext cx="889635" cy="722630"/>
          </a:xfrm>
          <a:custGeom>
            <a:avLst/>
            <a:gdLst/>
            <a:ahLst/>
            <a:cxnLst/>
            <a:rect l="l" t="t" r="r" b="b"/>
            <a:pathLst>
              <a:path w="889635" h="722629">
                <a:moveTo>
                  <a:pt x="52577" y="605790"/>
                </a:moveTo>
                <a:lnTo>
                  <a:pt x="0" y="722376"/>
                </a:lnTo>
                <a:lnTo>
                  <a:pt x="124206" y="694944"/>
                </a:lnTo>
                <a:lnTo>
                  <a:pt x="110125" y="677418"/>
                </a:lnTo>
                <a:lnTo>
                  <a:pt x="86106" y="677418"/>
                </a:lnTo>
                <a:lnTo>
                  <a:pt x="61721" y="647700"/>
                </a:lnTo>
                <a:lnTo>
                  <a:pt x="76611" y="635703"/>
                </a:lnTo>
                <a:lnTo>
                  <a:pt x="52577" y="605790"/>
                </a:lnTo>
                <a:close/>
              </a:path>
              <a:path w="889635" h="722629">
                <a:moveTo>
                  <a:pt x="76611" y="635703"/>
                </a:moveTo>
                <a:lnTo>
                  <a:pt x="61721" y="647700"/>
                </a:lnTo>
                <a:lnTo>
                  <a:pt x="86106" y="677418"/>
                </a:lnTo>
                <a:lnTo>
                  <a:pt x="100681" y="665663"/>
                </a:lnTo>
                <a:lnTo>
                  <a:pt x="76611" y="635703"/>
                </a:lnTo>
                <a:close/>
              </a:path>
              <a:path w="889635" h="722629">
                <a:moveTo>
                  <a:pt x="100681" y="665663"/>
                </a:moveTo>
                <a:lnTo>
                  <a:pt x="86106" y="677418"/>
                </a:lnTo>
                <a:lnTo>
                  <a:pt x="110125" y="677418"/>
                </a:lnTo>
                <a:lnTo>
                  <a:pt x="100681" y="665663"/>
                </a:lnTo>
                <a:close/>
              </a:path>
              <a:path w="889635" h="722629">
                <a:moveTo>
                  <a:pt x="865632" y="0"/>
                </a:moveTo>
                <a:lnTo>
                  <a:pt x="76611" y="635703"/>
                </a:lnTo>
                <a:lnTo>
                  <a:pt x="100681" y="665663"/>
                </a:lnTo>
                <a:lnTo>
                  <a:pt x="889254" y="29718"/>
                </a:lnTo>
                <a:lnTo>
                  <a:pt x="865632" y="0"/>
                </a:lnTo>
                <a:close/>
              </a:path>
            </a:pathLst>
          </a:custGeom>
          <a:solidFill>
            <a:srgbClr val="3333CC"/>
          </a:solidFill>
        </p:spPr>
        <p:txBody>
          <a:bodyPr wrap="square" lIns="0" tIns="0" rIns="0" bIns="0" rtlCol="0"/>
          <a:lstStyle/>
          <a:p/>
        </p:txBody>
      </p:sp>
      <p:sp>
        <p:nvSpPr>
          <p:cNvPr id="297" name="object 29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98" name="object 298"/>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27</a:t>
            </a:r>
            <a:endParaRPr sz="450">
              <a:latin typeface="Tahoma"/>
              <a:cs typeface="Tahoma"/>
            </a:endParaRPr>
          </a:p>
        </p:txBody>
      </p:sp>
      <p:sp>
        <p:nvSpPr>
          <p:cNvPr id="4" name="object 4"/>
          <p:cNvSpPr txBox="1">
            <a:spLocks noGrp="1"/>
          </p:cNvSpPr>
          <p:nvPr>
            <p:ph type="title"/>
          </p:nvPr>
        </p:nvSpPr>
        <p:spPr>
          <a:xfrm>
            <a:off x="2443988" y="1195069"/>
            <a:ext cx="2882265" cy="361315"/>
          </a:xfrm>
          <a:prstGeom prst="rect"/>
        </p:spPr>
        <p:txBody>
          <a:bodyPr wrap="square" lIns="0" tIns="12700" rIns="0" bIns="0" rtlCol="0" vert="horz">
            <a:spAutoFit/>
          </a:bodyPr>
          <a:lstStyle/>
          <a:p>
            <a:pPr marL="12700">
              <a:lnSpc>
                <a:spcPct val="100000"/>
              </a:lnSpc>
              <a:spcBef>
                <a:spcPts val="100"/>
              </a:spcBef>
            </a:pPr>
            <a:r>
              <a:rPr dirty="0" spc="-5"/>
              <a:t>Hidden Markov</a:t>
            </a:r>
            <a:r>
              <a:rPr dirty="0" spc="-70"/>
              <a:t> </a:t>
            </a:r>
            <a:r>
              <a:rPr dirty="0" spc="-5"/>
              <a:t>Models</a:t>
            </a:r>
          </a:p>
        </p:txBody>
      </p:sp>
      <p:sp>
        <p:nvSpPr>
          <p:cNvPr id="5" name="object 5"/>
          <p:cNvSpPr txBox="1"/>
          <p:nvPr/>
        </p:nvSpPr>
        <p:spPr>
          <a:xfrm>
            <a:off x="1620519" y="1526540"/>
            <a:ext cx="4386580" cy="2800985"/>
          </a:xfrm>
          <a:prstGeom prst="rect">
            <a:avLst/>
          </a:prstGeom>
        </p:spPr>
        <p:txBody>
          <a:bodyPr wrap="square" lIns="0" tIns="48895" rIns="0" bIns="0" rtlCol="0" vert="horz">
            <a:spAutoFit/>
          </a:bodyPr>
          <a:lstStyle/>
          <a:p>
            <a:pPr marL="25400">
              <a:lnSpc>
                <a:spcPct val="100000"/>
              </a:lnSpc>
              <a:spcBef>
                <a:spcPts val="385"/>
              </a:spcBef>
            </a:pPr>
            <a:r>
              <a:rPr dirty="0" sz="1200">
                <a:latin typeface="Arial"/>
                <a:cs typeface="Arial"/>
              </a:rPr>
              <a:t>Our robot </a:t>
            </a:r>
            <a:r>
              <a:rPr dirty="0" sz="1200" spc="-5">
                <a:latin typeface="Arial"/>
                <a:cs typeface="Arial"/>
              </a:rPr>
              <a:t>with noisy </a:t>
            </a:r>
            <a:r>
              <a:rPr dirty="0" sz="1200">
                <a:latin typeface="Arial"/>
                <a:cs typeface="Arial"/>
              </a:rPr>
              <a:t>sensors </a:t>
            </a:r>
            <a:r>
              <a:rPr dirty="0" sz="1200" spc="-5">
                <a:latin typeface="Arial"/>
                <a:cs typeface="Arial"/>
              </a:rPr>
              <a:t>is </a:t>
            </a:r>
            <a:r>
              <a:rPr dirty="0" sz="1200">
                <a:latin typeface="Arial"/>
                <a:cs typeface="Arial"/>
              </a:rPr>
              <a:t>a </a:t>
            </a:r>
            <a:r>
              <a:rPr dirty="0" sz="1200" spc="-5">
                <a:latin typeface="Arial"/>
                <a:cs typeface="Arial"/>
              </a:rPr>
              <a:t>good example of an</a:t>
            </a:r>
            <a:r>
              <a:rPr dirty="0" sz="1200" spc="-25">
                <a:latin typeface="Arial"/>
                <a:cs typeface="Arial"/>
              </a:rPr>
              <a:t> </a:t>
            </a:r>
            <a:r>
              <a:rPr dirty="0" sz="1200" spc="-5">
                <a:latin typeface="Arial"/>
                <a:cs typeface="Arial"/>
              </a:rPr>
              <a:t>HMM</a:t>
            </a:r>
            <a:endParaRPr sz="1200">
              <a:latin typeface="Arial"/>
              <a:cs typeface="Arial"/>
            </a:endParaRPr>
          </a:p>
          <a:p>
            <a:pPr marL="166370" marR="2205355" indent="-166370">
              <a:lnSpc>
                <a:spcPct val="119600"/>
              </a:lnSpc>
              <a:spcBef>
                <a:spcPts val="5"/>
              </a:spcBef>
              <a:buClr>
                <a:srgbClr val="000000"/>
              </a:buClr>
              <a:buChar char="•"/>
              <a:tabLst>
                <a:tab pos="166370" algn="l"/>
              </a:tabLst>
            </a:pPr>
            <a:r>
              <a:rPr dirty="0" sz="1200">
                <a:solidFill>
                  <a:srgbClr val="FF0000"/>
                </a:solidFill>
                <a:latin typeface="Arial"/>
                <a:cs typeface="Arial"/>
              </a:rPr>
              <a:t>Question </a:t>
            </a:r>
            <a:r>
              <a:rPr dirty="0" sz="1200" spc="-5">
                <a:solidFill>
                  <a:srgbClr val="FF0000"/>
                </a:solidFill>
                <a:latin typeface="Arial"/>
                <a:cs typeface="Arial"/>
              </a:rPr>
              <a:t>1: State </a:t>
            </a:r>
            <a:r>
              <a:rPr dirty="0" sz="1200" spc="-10">
                <a:solidFill>
                  <a:srgbClr val="FF0000"/>
                </a:solidFill>
                <a:latin typeface="Arial"/>
                <a:cs typeface="Arial"/>
              </a:rPr>
              <a:t>Estimation  </a:t>
            </a:r>
            <a:r>
              <a:rPr dirty="0" sz="1200">
                <a:solidFill>
                  <a:srgbClr val="FF0000"/>
                </a:solidFill>
                <a:latin typeface="Arial"/>
                <a:cs typeface="Arial"/>
              </a:rPr>
              <a:t>What </a:t>
            </a:r>
            <a:r>
              <a:rPr dirty="0" sz="1200" spc="-5">
                <a:solidFill>
                  <a:srgbClr val="FF0000"/>
                </a:solidFill>
                <a:latin typeface="Arial"/>
                <a:cs typeface="Arial"/>
              </a:rPr>
              <a:t>is P(q</a:t>
            </a:r>
            <a:r>
              <a:rPr dirty="0" baseline="-20833" sz="1200" spc="-7">
                <a:solidFill>
                  <a:srgbClr val="FF0000"/>
                </a:solidFill>
                <a:latin typeface="Arial"/>
                <a:cs typeface="Arial"/>
              </a:rPr>
              <a:t>T</a:t>
            </a:r>
            <a:r>
              <a:rPr dirty="0" sz="1200" spc="-5">
                <a:solidFill>
                  <a:srgbClr val="FF0000"/>
                </a:solidFill>
                <a:latin typeface="Arial"/>
                <a:cs typeface="Arial"/>
              </a:rPr>
              <a:t>=S</a:t>
            </a:r>
            <a:r>
              <a:rPr dirty="0" baseline="-20833" sz="1200" spc="-7">
                <a:solidFill>
                  <a:srgbClr val="FF0000"/>
                </a:solidFill>
                <a:latin typeface="Arial"/>
                <a:cs typeface="Arial"/>
              </a:rPr>
              <a:t>i </a:t>
            </a:r>
            <a:r>
              <a:rPr dirty="0" sz="1200">
                <a:solidFill>
                  <a:srgbClr val="FF0000"/>
                </a:solidFill>
                <a:latin typeface="Arial"/>
                <a:cs typeface="Arial"/>
              </a:rPr>
              <a:t>|</a:t>
            </a:r>
            <a:r>
              <a:rPr dirty="0" sz="1200" spc="-175">
                <a:solidFill>
                  <a:srgbClr val="FF0000"/>
                </a:solidFill>
                <a:latin typeface="Arial"/>
                <a:cs typeface="Arial"/>
              </a:rPr>
              <a:t> </a:t>
            </a:r>
            <a:r>
              <a:rPr dirty="0" sz="1200" spc="-5">
                <a:solidFill>
                  <a:srgbClr val="FF0000"/>
                </a:solidFill>
                <a:latin typeface="Arial"/>
                <a:cs typeface="Arial"/>
              </a:rPr>
              <a:t>O</a:t>
            </a:r>
            <a:r>
              <a:rPr dirty="0" baseline="-20833" sz="1200" spc="-7">
                <a:solidFill>
                  <a:srgbClr val="FF0000"/>
                </a:solidFill>
                <a:latin typeface="Arial"/>
                <a:cs typeface="Arial"/>
              </a:rPr>
              <a:t>1</a:t>
            </a:r>
            <a:r>
              <a:rPr dirty="0" sz="1200" spc="-5">
                <a:solidFill>
                  <a:srgbClr val="FF0000"/>
                </a:solidFill>
                <a:latin typeface="Arial"/>
                <a:cs typeface="Arial"/>
              </a:rPr>
              <a:t>O</a:t>
            </a:r>
            <a:r>
              <a:rPr dirty="0" baseline="-20833" sz="1200" spc="-7">
                <a:solidFill>
                  <a:srgbClr val="FF0000"/>
                </a:solidFill>
                <a:latin typeface="Arial"/>
                <a:cs typeface="Arial"/>
              </a:rPr>
              <a:t>2</a:t>
            </a:r>
            <a:r>
              <a:rPr dirty="0" sz="1200" spc="-5">
                <a:solidFill>
                  <a:srgbClr val="FF0000"/>
                </a:solidFill>
                <a:latin typeface="Arial"/>
                <a:cs typeface="Arial"/>
              </a:rPr>
              <a:t>…O</a:t>
            </a:r>
            <a:r>
              <a:rPr dirty="0" baseline="-20833" sz="1200" spc="-7">
                <a:solidFill>
                  <a:srgbClr val="FF0000"/>
                </a:solidFill>
                <a:latin typeface="Arial"/>
                <a:cs typeface="Arial"/>
              </a:rPr>
              <a:t>T</a:t>
            </a:r>
            <a:r>
              <a:rPr dirty="0" sz="1200" spc="-5">
                <a:solidFill>
                  <a:srgbClr val="FF0000"/>
                </a:solidFill>
                <a:latin typeface="Arial"/>
                <a:cs typeface="Arial"/>
              </a:rPr>
              <a:t>)</a:t>
            </a:r>
            <a:endParaRPr sz="1200">
              <a:latin typeface="Arial"/>
              <a:cs typeface="Arial"/>
            </a:endParaRPr>
          </a:p>
          <a:p>
            <a:pPr marL="254000">
              <a:lnSpc>
                <a:spcPct val="100000"/>
              </a:lnSpc>
              <a:spcBef>
                <a:spcPts val="290"/>
              </a:spcBef>
            </a:pPr>
            <a:r>
              <a:rPr dirty="0" sz="1200">
                <a:solidFill>
                  <a:srgbClr val="FF0000"/>
                </a:solidFill>
                <a:latin typeface="Arial"/>
                <a:cs typeface="Arial"/>
              </a:rPr>
              <a:t>It </a:t>
            </a:r>
            <a:r>
              <a:rPr dirty="0" sz="1200" spc="-5">
                <a:solidFill>
                  <a:srgbClr val="FF0000"/>
                </a:solidFill>
                <a:latin typeface="Arial"/>
                <a:cs typeface="Arial"/>
              </a:rPr>
              <a:t>will </a:t>
            </a:r>
            <a:r>
              <a:rPr dirty="0" sz="1200">
                <a:solidFill>
                  <a:srgbClr val="FF0000"/>
                </a:solidFill>
                <a:latin typeface="Arial"/>
                <a:cs typeface="Arial"/>
              </a:rPr>
              <a:t>turn </a:t>
            </a:r>
            <a:r>
              <a:rPr dirty="0" sz="1200" spc="-5">
                <a:solidFill>
                  <a:srgbClr val="FF0000"/>
                </a:solidFill>
                <a:latin typeface="Arial"/>
                <a:cs typeface="Arial"/>
              </a:rPr>
              <a:t>out </a:t>
            </a:r>
            <a:r>
              <a:rPr dirty="0" sz="1200">
                <a:solidFill>
                  <a:srgbClr val="FF0000"/>
                </a:solidFill>
                <a:latin typeface="Arial"/>
                <a:cs typeface="Arial"/>
              </a:rPr>
              <a:t>that a </a:t>
            </a:r>
            <a:r>
              <a:rPr dirty="0" sz="1200" spc="-5">
                <a:solidFill>
                  <a:srgbClr val="FF0000"/>
                </a:solidFill>
                <a:latin typeface="Arial"/>
                <a:cs typeface="Arial"/>
              </a:rPr>
              <a:t>new </a:t>
            </a:r>
            <a:r>
              <a:rPr dirty="0" sz="1200">
                <a:solidFill>
                  <a:srgbClr val="FF0000"/>
                </a:solidFill>
                <a:latin typeface="Arial"/>
                <a:cs typeface="Arial"/>
              </a:rPr>
              <a:t>cute </a:t>
            </a:r>
            <a:r>
              <a:rPr dirty="0" sz="1200" spc="-5">
                <a:solidFill>
                  <a:srgbClr val="FF0000"/>
                </a:solidFill>
                <a:latin typeface="Arial"/>
                <a:cs typeface="Arial"/>
              </a:rPr>
              <a:t>D.P. trick will get this for</a:t>
            </a:r>
            <a:r>
              <a:rPr dirty="0" sz="1200" spc="-25">
                <a:solidFill>
                  <a:srgbClr val="FF0000"/>
                </a:solidFill>
                <a:latin typeface="Arial"/>
                <a:cs typeface="Arial"/>
              </a:rPr>
              <a:t> </a:t>
            </a:r>
            <a:r>
              <a:rPr dirty="0" sz="1200" spc="-5">
                <a:solidFill>
                  <a:srgbClr val="FF0000"/>
                </a:solidFill>
                <a:latin typeface="Arial"/>
                <a:cs typeface="Arial"/>
              </a:rPr>
              <a:t>us.</a:t>
            </a:r>
            <a:endParaRPr sz="1200">
              <a:latin typeface="Arial"/>
              <a:cs typeface="Arial"/>
            </a:endParaRPr>
          </a:p>
          <a:p>
            <a:pPr marL="166370" indent="-140970">
              <a:lnSpc>
                <a:spcPct val="100000"/>
              </a:lnSpc>
              <a:spcBef>
                <a:spcPts val="280"/>
              </a:spcBef>
              <a:buClr>
                <a:srgbClr val="000000"/>
              </a:buClr>
              <a:buChar char="•"/>
              <a:tabLst>
                <a:tab pos="166370" algn="l"/>
              </a:tabLst>
            </a:pPr>
            <a:r>
              <a:rPr dirty="0" sz="1200">
                <a:solidFill>
                  <a:srgbClr val="009A00"/>
                </a:solidFill>
                <a:latin typeface="Arial"/>
                <a:cs typeface="Arial"/>
              </a:rPr>
              <a:t>Question </a:t>
            </a:r>
            <a:r>
              <a:rPr dirty="0" sz="1200" spc="-5">
                <a:solidFill>
                  <a:srgbClr val="009A00"/>
                </a:solidFill>
                <a:latin typeface="Arial"/>
                <a:cs typeface="Arial"/>
              </a:rPr>
              <a:t>2: </a:t>
            </a:r>
            <a:r>
              <a:rPr dirty="0" sz="1200">
                <a:solidFill>
                  <a:srgbClr val="009A00"/>
                </a:solidFill>
                <a:latin typeface="Arial"/>
                <a:cs typeface="Arial"/>
              </a:rPr>
              <a:t>Most Probable</a:t>
            </a:r>
            <a:r>
              <a:rPr dirty="0" sz="1200" spc="-5">
                <a:solidFill>
                  <a:srgbClr val="009A00"/>
                </a:solidFill>
                <a:latin typeface="Arial"/>
                <a:cs typeface="Arial"/>
              </a:rPr>
              <a:t> </a:t>
            </a:r>
            <a:r>
              <a:rPr dirty="0" sz="1200">
                <a:solidFill>
                  <a:srgbClr val="009A00"/>
                </a:solidFill>
                <a:latin typeface="Arial"/>
                <a:cs typeface="Arial"/>
              </a:rPr>
              <a:t>Path</a:t>
            </a:r>
            <a:endParaRPr sz="1200">
              <a:latin typeface="Arial"/>
              <a:cs typeface="Arial"/>
            </a:endParaRPr>
          </a:p>
          <a:p>
            <a:pPr marL="253365" marR="17780">
              <a:lnSpc>
                <a:spcPct val="119600"/>
              </a:lnSpc>
              <a:spcBef>
                <a:spcPts val="10"/>
              </a:spcBef>
            </a:pPr>
            <a:r>
              <a:rPr dirty="0" sz="1200" spc="-5">
                <a:solidFill>
                  <a:srgbClr val="009A00"/>
                </a:solidFill>
                <a:latin typeface="Arial"/>
                <a:cs typeface="Arial"/>
              </a:rPr>
              <a:t>Given O</a:t>
            </a:r>
            <a:r>
              <a:rPr dirty="0" baseline="-20833" sz="1200" spc="-7">
                <a:solidFill>
                  <a:srgbClr val="009A00"/>
                </a:solidFill>
                <a:latin typeface="Arial"/>
                <a:cs typeface="Arial"/>
              </a:rPr>
              <a:t>1</a:t>
            </a:r>
            <a:r>
              <a:rPr dirty="0" sz="1200" spc="-5">
                <a:solidFill>
                  <a:srgbClr val="009A00"/>
                </a:solidFill>
                <a:latin typeface="Arial"/>
                <a:cs typeface="Arial"/>
              </a:rPr>
              <a:t>O</a:t>
            </a:r>
            <a:r>
              <a:rPr dirty="0" baseline="-20833" sz="1200" spc="-7">
                <a:solidFill>
                  <a:srgbClr val="009A00"/>
                </a:solidFill>
                <a:latin typeface="Arial"/>
                <a:cs typeface="Arial"/>
              </a:rPr>
              <a:t>2</a:t>
            </a:r>
            <a:r>
              <a:rPr dirty="0" sz="1200" spc="-5">
                <a:solidFill>
                  <a:srgbClr val="009A00"/>
                </a:solidFill>
                <a:latin typeface="Arial"/>
                <a:cs typeface="Arial"/>
              </a:rPr>
              <a:t>…O</a:t>
            </a:r>
            <a:r>
              <a:rPr dirty="0" baseline="-20833" sz="1200" spc="-7">
                <a:solidFill>
                  <a:srgbClr val="009A00"/>
                </a:solidFill>
                <a:latin typeface="Arial"/>
                <a:cs typeface="Arial"/>
              </a:rPr>
              <a:t>T </a:t>
            </a:r>
            <a:r>
              <a:rPr dirty="0" sz="1200">
                <a:solidFill>
                  <a:srgbClr val="009A00"/>
                </a:solidFill>
                <a:latin typeface="Arial"/>
                <a:cs typeface="Arial"/>
              </a:rPr>
              <a:t>, </a:t>
            </a:r>
            <a:r>
              <a:rPr dirty="0" sz="1200" spc="-5">
                <a:solidFill>
                  <a:srgbClr val="009A00"/>
                </a:solidFill>
                <a:latin typeface="Arial"/>
                <a:cs typeface="Arial"/>
              </a:rPr>
              <a:t>what is the most probable path that </a:t>
            </a:r>
            <a:r>
              <a:rPr dirty="0" sz="1200">
                <a:solidFill>
                  <a:srgbClr val="009A00"/>
                </a:solidFill>
                <a:latin typeface="Arial"/>
                <a:cs typeface="Arial"/>
              </a:rPr>
              <a:t>I </a:t>
            </a:r>
            <a:r>
              <a:rPr dirty="0" sz="1200" spc="-5">
                <a:solidFill>
                  <a:srgbClr val="009A00"/>
                </a:solidFill>
                <a:latin typeface="Arial"/>
                <a:cs typeface="Arial"/>
              </a:rPr>
              <a:t>took?  And what is that </a:t>
            </a:r>
            <a:r>
              <a:rPr dirty="0" sz="1200">
                <a:solidFill>
                  <a:srgbClr val="009A00"/>
                </a:solidFill>
                <a:latin typeface="Arial"/>
                <a:cs typeface="Arial"/>
              </a:rPr>
              <a:t>probability?</a:t>
            </a:r>
            <a:endParaRPr sz="1200">
              <a:latin typeface="Arial"/>
              <a:cs typeface="Arial"/>
            </a:endParaRPr>
          </a:p>
          <a:p>
            <a:pPr marL="396875" marR="162560" indent="-143510">
              <a:lnSpc>
                <a:spcPct val="100000"/>
              </a:lnSpc>
              <a:spcBef>
                <a:spcPts val="285"/>
              </a:spcBef>
            </a:pPr>
            <a:r>
              <a:rPr dirty="0" sz="1200">
                <a:solidFill>
                  <a:srgbClr val="009A00"/>
                </a:solidFill>
                <a:latin typeface="Arial"/>
                <a:cs typeface="Arial"/>
              </a:rPr>
              <a:t>Yet </a:t>
            </a:r>
            <a:r>
              <a:rPr dirty="0" sz="1200" spc="-5">
                <a:solidFill>
                  <a:srgbClr val="009A00"/>
                </a:solidFill>
                <a:latin typeface="Arial"/>
                <a:cs typeface="Arial"/>
              </a:rPr>
              <a:t>another </a:t>
            </a:r>
            <a:r>
              <a:rPr dirty="0" sz="1200">
                <a:solidFill>
                  <a:srgbClr val="009A00"/>
                </a:solidFill>
                <a:latin typeface="Arial"/>
                <a:cs typeface="Arial"/>
              </a:rPr>
              <a:t>famous </a:t>
            </a:r>
            <a:r>
              <a:rPr dirty="0" sz="1200" spc="-5">
                <a:solidFill>
                  <a:srgbClr val="009A00"/>
                </a:solidFill>
                <a:latin typeface="Arial"/>
                <a:cs typeface="Arial"/>
              </a:rPr>
              <a:t>D.P. </a:t>
            </a:r>
            <a:r>
              <a:rPr dirty="0" sz="1200">
                <a:solidFill>
                  <a:srgbClr val="009A00"/>
                </a:solidFill>
                <a:latin typeface="Arial"/>
                <a:cs typeface="Arial"/>
              </a:rPr>
              <a:t>trick, </a:t>
            </a:r>
            <a:r>
              <a:rPr dirty="0" sz="1200" spc="-5">
                <a:solidFill>
                  <a:srgbClr val="009A00"/>
                </a:solidFill>
                <a:latin typeface="Arial"/>
                <a:cs typeface="Arial"/>
              </a:rPr>
              <a:t>the VITERBI algorithm, gets  this.</a:t>
            </a:r>
            <a:endParaRPr sz="1200">
              <a:latin typeface="Arial"/>
              <a:cs typeface="Arial"/>
            </a:endParaRPr>
          </a:p>
          <a:p>
            <a:pPr marL="166370" indent="-140970">
              <a:lnSpc>
                <a:spcPct val="100000"/>
              </a:lnSpc>
              <a:spcBef>
                <a:spcPts val="284"/>
              </a:spcBef>
              <a:buClr>
                <a:srgbClr val="000000"/>
              </a:buClr>
              <a:buChar char="•"/>
              <a:tabLst>
                <a:tab pos="166370" algn="l"/>
              </a:tabLst>
            </a:pPr>
            <a:r>
              <a:rPr dirty="0" sz="1200">
                <a:solidFill>
                  <a:srgbClr val="3333CC"/>
                </a:solidFill>
                <a:latin typeface="Arial"/>
                <a:cs typeface="Arial"/>
              </a:rPr>
              <a:t>Question </a:t>
            </a:r>
            <a:r>
              <a:rPr dirty="0" sz="1200" spc="-5">
                <a:solidFill>
                  <a:srgbClr val="3333CC"/>
                </a:solidFill>
                <a:latin typeface="Arial"/>
                <a:cs typeface="Arial"/>
              </a:rPr>
              <a:t>3: Learning</a:t>
            </a:r>
            <a:r>
              <a:rPr dirty="0" sz="1200" spc="5">
                <a:solidFill>
                  <a:srgbClr val="3333CC"/>
                </a:solidFill>
                <a:latin typeface="Arial"/>
                <a:cs typeface="Arial"/>
              </a:rPr>
              <a:t> </a:t>
            </a:r>
            <a:r>
              <a:rPr dirty="0" sz="1200" spc="-5">
                <a:solidFill>
                  <a:srgbClr val="3333CC"/>
                </a:solidFill>
                <a:latin typeface="Arial"/>
                <a:cs typeface="Arial"/>
              </a:rPr>
              <a:t>HMMs:</a:t>
            </a:r>
            <a:endParaRPr sz="1200">
              <a:latin typeface="Arial"/>
              <a:cs typeface="Arial"/>
            </a:endParaRPr>
          </a:p>
          <a:p>
            <a:pPr marL="396875" marR="74930" indent="-143510">
              <a:lnSpc>
                <a:spcPct val="100000"/>
              </a:lnSpc>
              <a:spcBef>
                <a:spcPts val="280"/>
              </a:spcBef>
            </a:pPr>
            <a:r>
              <a:rPr dirty="0" sz="1200" spc="-5">
                <a:solidFill>
                  <a:srgbClr val="3333CC"/>
                </a:solidFill>
                <a:latin typeface="Arial"/>
                <a:cs typeface="Arial"/>
              </a:rPr>
              <a:t>Given O</a:t>
            </a:r>
            <a:r>
              <a:rPr dirty="0" baseline="-20833" sz="1200" spc="-7">
                <a:solidFill>
                  <a:srgbClr val="3333CC"/>
                </a:solidFill>
                <a:latin typeface="Arial"/>
                <a:cs typeface="Arial"/>
              </a:rPr>
              <a:t>1</a:t>
            </a:r>
            <a:r>
              <a:rPr dirty="0" sz="1200" spc="-5">
                <a:solidFill>
                  <a:srgbClr val="3333CC"/>
                </a:solidFill>
                <a:latin typeface="Arial"/>
                <a:cs typeface="Arial"/>
              </a:rPr>
              <a:t>O</a:t>
            </a:r>
            <a:r>
              <a:rPr dirty="0" baseline="-20833" sz="1200" spc="-7">
                <a:solidFill>
                  <a:srgbClr val="3333CC"/>
                </a:solidFill>
                <a:latin typeface="Arial"/>
                <a:cs typeface="Arial"/>
              </a:rPr>
              <a:t>2</a:t>
            </a:r>
            <a:r>
              <a:rPr dirty="0" sz="1200" spc="-5">
                <a:solidFill>
                  <a:srgbClr val="3333CC"/>
                </a:solidFill>
                <a:latin typeface="Arial"/>
                <a:cs typeface="Arial"/>
              </a:rPr>
              <a:t>…O</a:t>
            </a:r>
            <a:r>
              <a:rPr dirty="0" baseline="-20833" sz="1200" spc="-7">
                <a:solidFill>
                  <a:srgbClr val="3333CC"/>
                </a:solidFill>
                <a:latin typeface="Arial"/>
                <a:cs typeface="Arial"/>
              </a:rPr>
              <a:t>T </a:t>
            </a:r>
            <a:r>
              <a:rPr dirty="0" sz="1200">
                <a:solidFill>
                  <a:srgbClr val="3333CC"/>
                </a:solidFill>
                <a:latin typeface="Arial"/>
                <a:cs typeface="Arial"/>
              </a:rPr>
              <a:t>, </a:t>
            </a:r>
            <a:r>
              <a:rPr dirty="0" sz="1200" spc="-5">
                <a:solidFill>
                  <a:srgbClr val="3333CC"/>
                </a:solidFill>
                <a:latin typeface="Arial"/>
                <a:cs typeface="Arial"/>
              </a:rPr>
              <a:t>what is the maximum </a:t>
            </a:r>
            <a:r>
              <a:rPr dirty="0" sz="1200">
                <a:solidFill>
                  <a:srgbClr val="3333CC"/>
                </a:solidFill>
                <a:latin typeface="Arial"/>
                <a:cs typeface="Arial"/>
              </a:rPr>
              <a:t>likelihood HMM that  could </a:t>
            </a:r>
            <a:r>
              <a:rPr dirty="0" sz="1200" spc="-5">
                <a:solidFill>
                  <a:srgbClr val="3333CC"/>
                </a:solidFill>
                <a:latin typeface="Arial"/>
                <a:cs typeface="Arial"/>
              </a:rPr>
              <a:t>have produced </a:t>
            </a:r>
            <a:r>
              <a:rPr dirty="0" sz="1200">
                <a:solidFill>
                  <a:srgbClr val="3333CC"/>
                </a:solidFill>
                <a:latin typeface="Arial"/>
                <a:cs typeface="Arial"/>
              </a:rPr>
              <a:t>this string </a:t>
            </a:r>
            <a:r>
              <a:rPr dirty="0" sz="1200" spc="-5">
                <a:solidFill>
                  <a:srgbClr val="3333CC"/>
                </a:solidFill>
                <a:latin typeface="Arial"/>
                <a:cs typeface="Arial"/>
              </a:rPr>
              <a:t>of</a:t>
            </a:r>
            <a:r>
              <a:rPr dirty="0" sz="1200" spc="-15">
                <a:solidFill>
                  <a:srgbClr val="3333CC"/>
                </a:solidFill>
                <a:latin typeface="Arial"/>
                <a:cs typeface="Arial"/>
              </a:rPr>
              <a:t> </a:t>
            </a:r>
            <a:r>
              <a:rPr dirty="0" sz="1200" spc="-5">
                <a:solidFill>
                  <a:srgbClr val="3333CC"/>
                </a:solidFill>
                <a:latin typeface="Arial"/>
                <a:cs typeface="Arial"/>
              </a:rPr>
              <a:t>observations?</a:t>
            </a:r>
            <a:endParaRPr sz="1200">
              <a:latin typeface="Arial"/>
              <a:cs typeface="Arial"/>
            </a:endParaRPr>
          </a:p>
          <a:p>
            <a:pPr marL="253365">
              <a:lnSpc>
                <a:spcPct val="100000"/>
              </a:lnSpc>
              <a:spcBef>
                <a:spcPts val="280"/>
              </a:spcBef>
            </a:pPr>
            <a:r>
              <a:rPr dirty="0" sz="1200" spc="-5">
                <a:solidFill>
                  <a:srgbClr val="3333CC"/>
                </a:solidFill>
                <a:latin typeface="Arial"/>
                <a:cs typeface="Arial"/>
              </a:rPr>
              <a:t>Very very useful. Uses </a:t>
            </a:r>
            <a:r>
              <a:rPr dirty="0" sz="1200">
                <a:solidFill>
                  <a:srgbClr val="3333CC"/>
                </a:solidFill>
                <a:latin typeface="Arial"/>
                <a:cs typeface="Arial"/>
              </a:rPr>
              <a:t>the </a:t>
            </a:r>
            <a:r>
              <a:rPr dirty="0" sz="1200" spc="-5">
                <a:solidFill>
                  <a:srgbClr val="3333CC"/>
                </a:solidFill>
                <a:latin typeface="Arial"/>
                <a:cs typeface="Arial"/>
              </a:rPr>
              <a:t>E.M.</a:t>
            </a:r>
            <a:r>
              <a:rPr dirty="0" sz="1200" spc="15">
                <a:solidFill>
                  <a:srgbClr val="3333CC"/>
                </a:solidFill>
                <a:latin typeface="Arial"/>
                <a:cs typeface="Arial"/>
              </a:rPr>
              <a:t> </a:t>
            </a:r>
            <a:r>
              <a:rPr dirty="0" sz="1200" spc="-10">
                <a:solidFill>
                  <a:srgbClr val="3333CC"/>
                </a:solidFill>
                <a:latin typeface="Arial"/>
                <a:cs typeface="Arial"/>
              </a:rPr>
              <a:t>Algorithm</a:t>
            </a:r>
            <a:endParaRPr sz="1200">
              <a:latin typeface="Arial"/>
              <a:cs typeface="Arial"/>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06296" y="5408676"/>
            <a:ext cx="4559300" cy="3416300"/>
          </a:xfrm>
          <a:prstGeom prst="rect">
            <a:avLst/>
          </a:prstGeom>
          <a:ln w="12953">
            <a:solidFill>
              <a:srgbClr val="000000"/>
            </a:solidFill>
          </a:ln>
        </p:spPr>
        <p:txBody>
          <a:bodyPr wrap="square" lIns="0" tIns="0" rIns="0" bIns="0" rtlCol="0" vert="horz">
            <a:spAutoFit/>
          </a:bodyPr>
          <a:lstStyle/>
          <a:p>
            <a:pPr algn="ctr">
              <a:lnSpc>
                <a:spcPts val="2455"/>
              </a:lnSpc>
            </a:pPr>
            <a:r>
              <a:rPr dirty="0" sz="2200" spc="-5">
                <a:solidFill>
                  <a:srgbClr val="006500"/>
                </a:solidFill>
                <a:latin typeface="Arial"/>
                <a:cs typeface="Arial"/>
              </a:rPr>
              <a:t>Are H.M.M.s</a:t>
            </a:r>
            <a:r>
              <a:rPr dirty="0" sz="2200" spc="-10">
                <a:solidFill>
                  <a:srgbClr val="006500"/>
                </a:solidFill>
                <a:latin typeface="Arial"/>
                <a:cs typeface="Arial"/>
              </a:rPr>
              <a:t> </a:t>
            </a:r>
            <a:r>
              <a:rPr dirty="0" sz="2200" spc="-5">
                <a:solidFill>
                  <a:srgbClr val="006500"/>
                </a:solidFill>
                <a:latin typeface="Arial"/>
                <a:cs typeface="Arial"/>
              </a:rPr>
              <a:t>Useful?</a:t>
            </a:r>
            <a:endParaRPr sz="2200">
              <a:latin typeface="Arial"/>
              <a:cs typeface="Arial"/>
            </a:endParaRPr>
          </a:p>
          <a:p>
            <a:pPr marL="115570">
              <a:lnSpc>
                <a:spcPct val="100000"/>
              </a:lnSpc>
              <a:spcBef>
                <a:spcPts val="1700"/>
              </a:spcBef>
            </a:pPr>
            <a:r>
              <a:rPr dirty="0" sz="1400" spc="-5">
                <a:latin typeface="Arial"/>
                <a:cs typeface="Arial"/>
              </a:rPr>
              <a:t>You bet</a:t>
            </a:r>
            <a:r>
              <a:rPr dirty="0" sz="1400">
                <a:latin typeface="Arial"/>
                <a:cs typeface="Arial"/>
              </a:rPr>
              <a:t> </a:t>
            </a:r>
            <a:r>
              <a:rPr dirty="0" sz="1400" spc="-5">
                <a:latin typeface="Arial"/>
                <a:cs typeface="Arial"/>
              </a:rPr>
              <a:t>!!</a:t>
            </a:r>
            <a:endParaRPr sz="1400">
              <a:latin typeface="Arial"/>
              <a:cs typeface="Arial"/>
            </a:endParaRPr>
          </a:p>
          <a:p>
            <a:pPr marL="342900" marR="212090" indent="-227329">
              <a:lnSpc>
                <a:spcPts val="1510"/>
              </a:lnSpc>
              <a:spcBef>
                <a:spcPts val="365"/>
              </a:spcBef>
              <a:buChar char="•"/>
              <a:tabLst>
                <a:tab pos="342265" algn="l"/>
                <a:tab pos="342900" algn="l"/>
              </a:tabLst>
            </a:pPr>
            <a:r>
              <a:rPr dirty="0" sz="1400" spc="-5">
                <a:latin typeface="Arial"/>
                <a:cs typeface="Arial"/>
              </a:rPr>
              <a:t>Robot planning + sensing when there’s uncertainty  (e.g. Reid Simmons / Sebastian Thrun / Sven  Koenig)</a:t>
            </a:r>
            <a:endParaRPr sz="1400">
              <a:latin typeface="Arial"/>
              <a:cs typeface="Arial"/>
            </a:endParaRPr>
          </a:p>
          <a:p>
            <a:pPr marL="342265" indent="-227329">
              <a:lnSpc>
                <a:spcPts val="1605"/>
              </a:lnSpc>
              <a:spcBef>
                <a:spcPts val="150"/>
              </a:spcBef>
              <a:buChar char="•"/>
              <a:tabLst>
                <a:tab pos="342265" algn="l"/>
                <a:tab pos="342900" algn="l"/>
              </a:tabLst>
            </a:pPr>
            <a:r>
              <a:rPr dirty="0" sz="1400" spc="-5">
                <a:latin typeface="Arial"/>
                <a:cs typeface="Arial"/>
              </a:rPr>
              <a:t>Speech</a:t>
            </a:r>
            <a:r>
              <a:rPr dirty="0" sz="1400">
                <a:latin typeface="Arial"/>
                <a:cs typeface="Arial"/>
              </a:rPr>
              <a:t> </a:t>
            </a:r>
            <a:r>
              <a:rPr dirty="0" sz="1400" spc="-5">
                <a:latin typeface="Arial"/>
                <a:cs typeface="Arial"/>
              </a:rPr>
              <a:t>Recognition/Understanding</a:t>
            </a:r>
            <a:endParaRPr sz="1400">
              <a:latin typeface="Arial"/>
              <a:cs typeface="Arial"/>
            </a:endParaRPr>
          </a:p>
          <a:p>
            <a:pPr marL="1487170">
              <a:lnSpc>
                <a:spcPts val="1605"/>
              </a:lnSpc>
            </a:pPr>
            <a:r>
              <a:rPr dirty="0" sz="1400" spc="-5">
                <a:latin typeface="Arial"/>
                <a:cs typeface="Arial"/>
              </a:rPr>
              <a:t>Phones </a:t>
            </a:r>
            <a:r>
              <a:rPr dirty="0" sz="1400" spc="-5">
                <a:latin typeface="Symbol"/>
                <a:cs typeface="Symbol"/>
              </a:rPr>
              <a:t></a:t>
            </a:r>
            <a:r>
              <a:rPr dirty="0" sz="1400" spc="-5">
                <a:latin typeface="Times New Roman"/>
                <a:cs typeface="Times New Roman"/>
              </a:rPr>
              <a:t> </a:t>
            </a:r>
            <a:r>
              <a:rPr dirty="0" sz="1400" spc="-5">
                <a:latin typeface="Arial"/>
                <a:cs typeface="Arial"/>
              </a:rPr>
              <a:t>Words, Signal </a:t>
            </a:r>
            <a:r>
              <a:rPr dirty="0" sz="1400" spc="-5">
                <a:latin typeface="Symbol"/>
                <a:cs typeface="Symbol"/>
              </a:rPr>
              <a:t></a:t>
            </a:r>
            <a:r>
              <a:rPr dirty="0" sz="1400" spc="100">
                <a:latin typeface="Times New Roman"/>
                <a:cs typeface="Times New Roman"/>
              </a:rPr>
              <a:t> </a:t>
            </a:r>
            <a:r>
              <a:rPr dirty="0" sz="1400" spc="-5">
                <a:latin typeface="Arial"/>
                <a:cs typeface="Arial"/>
              </a:rPr>
              <a:t>phones</a:t>
            </a:r>
            <a:endParaRPr sz="1400">
              <a:latin typeface="Arial"/>
              <a:cs typeface="Arial"/>
            </a:endParaRPr>
          </a:p>
          <a:p>
            <a:pPr marL="342265" indent="-227329">
              <a:lnSpc>
                <a:spcPts val="1595"/>
              </a:lnSpc>
              <a:spcBef>
                <a:spcPts val="155"/>
              </a:spcBef>
              <a:buChar char="•"/>
              <a:tabLst>
                <a:tab pos="342265" algn="l"/>
                <a:tab pos="342900" algn="l"/>
              </a:tabLst>
            </a:pPr>
            <a:r>
              <a:rPr dirty="0" sz="1400" spc="-5">
                <a:latin typeface="Arial"/>
                <a:cs typeface="Arial"/>
              </a:rPr>
              <a:t>Human Genome</a:t>
            </a:r>
            <a:r>
              <a:rPr dirty="0" sz="1400">
                <a:latin typeface="Arial"/>
                <a:cs typeface="Arial"/>
              </a:rPr>
              <a:t> </a:t>
            </a:r>
            <a:r>
              <a:rPr dirty="0" sz="1400" spc="-5">
                <a:latin typeface="Arial"/>
                <a:cs typeface="Arial"/>
              </a:rPr>
              <a:t>Project</a:t>
            </a:r>
            <a:endParaRPr sz="1400">
              <a:latin typeface="Arial"/>
              <a:cs typeface="Arial"/>
            </a:endParaRPr>
          </a:p>
          <a:p>
            <a:pPr marL="342900" marR="376555" indent="229870">
              <a:lnSpc>
                <a:spcPts val="1510"/>
              </a:lnSpc>
              <a:spcBef>
                <a:spcPts val="110"/>
              </a:spcBef>
            </a:pPr>
            <a:r>
              <a:rPr dirty="0" sz="1400" spc="-5">
                <a:latin typeface="Arial"/>
                <a:cs typeface="Arial"/>
              </a:rPr>
              <a:t>Complicated stuff your lecturer knows nothing  about.</a:t>
            </a:r>
            <a:endParaRPr sz="1400">
              <a:latin typeface="Arial"/>
              <a:cs typeface="Arial"/>
            </a:endParaRPr>
          </a:p>
          <a:p>
            <a:pPr marL="342265" indent="-227329">
              <a:lnSpc>
                <a:spcPct val="100000"/>
              </a:lnSpc>
              <a:spcBef>
                <a:spcPts val="145"/>
              </a:spcBef>
              <a:buChar char="•"/>
              <a:tabLst>
                <a:tab pos="342265" algn="l"/>
                <a:tab pos="342900" algn="l"/>
              </a:tabLst>
            </a:pPr>
            <a:r>
              <a:rPr dirty="0" sz="1400" spc="-5">
                <a:latin typeface="Arial"/>
                <a:cs typeface="Arial"/>
              </a:rPr>
              <a:t>Consumer decision</a:t>
            </a:r>
            <a:r>
              <a:rPr dirty="0" sz="1400">
                <a:latin typeface="Arial"/>
                <a:cs typeface="Arial"/>
              </a:rPr>
              <a:t> </a:t>
            </a:r>
            <a:r>
              <a:rPr dirty="0" sz="1400" spc="-5">
                <a:latin typeface="Arial"/>
                <a:cs typeface="Arial"/>
              </a:rPr>
              <a:t>modeling</a:t>
            </a:r>
            <a:endParaRPr sz="1400">
              <a:latin typeface="Arial"/>
              <a:cs typeface="Arial"/>
            </a:endParaRPr>
          </a:p>
          <a:p>
            <a:pPr marL="342265" indent="-227329">
              <a:lnSpc>
                <a:spcPct val="100000"/>
              </a:lnSpc>
              <a:spcBef>
                <a:spcPts val="170"/>
              </a:spcBef>
              <a:buChar char="•"/>
              <a:tabLst>
                <a:tab pos="342265" algn="l"/>
                <a:tab pos="342900" algn="l"/>
              </a:tabLst>
            </a:pPr>
            <a:r>
              <a:rPr dirty="0" sz="1400" spc="-5">
                <a:latin typeface="Arial"/>
                <a:cs typeface="Arial"/>
              </a:rPr>
              <a:t>Economics &amp;</a:t>
            </a:r>
            <a:r>
              <a:rPr dirty="0" sz="1400">
                <a:latin typeface="Arial"/>
                <a:cs typeface="Arial"/>
              </a:rPr>
              <a:t> </a:t>
            </a:r>
            <a:r>
              <a:rPr dirty="0" sz="1400" spc="-5">
                <a:latin typeface="Arial"/>
                <a:cs typeface="Arial"/>
              </a:rPr>
              <a:t>Finance.</a:t>
            </a:r>
            <a:endParaRPr sz="1400">
              <a:latin typeface="Arial"/>
              <a:cs typeface="Arial"/>
            </a:endParaRPr>
          </a:p>
          <a:p>
            <a:pPr marL="115570">
              <a:lnSpc>
                <a:spcPct val="100000"/>
              </a:lnSpc>
              <a:spcBef>
                <a:spcPts val="175"/>
              </a:spcBef>
            </a:pPr>
            <a:r>
              <a:rPr dirty="0" sz="1400" spc="-5">
                <a:latin typeface="Arial"/>
                <a:cs typeface="Arial"/>
              </a:rPr>
              <a:t>Plus at least 5 other things I haven’t thought</a:t>
            </a:r>
            <a:r>
              <a:rPr dirty="0" sz="1400" spc="65">
                <a:latin typeface="Arial"/>
                <a:cs typeface="Arial"/>
              </a:rPr>
              <a:t> </a:t>
            </a:r>
            <a:r>
              <a:rPr dirty="0" sz="1400" spc="-5">
                <a:latin typeface="Arial"/>
                <a:cs typeface="Arial"/>
              </a:rPr>
              <a:t>of.</a:t>
            </a:r>
            <a:endParaRPr sz="1400">
              <a:latin typeface="Arial"/>
              <a:cs typeface="Arial"/>
            </a:endParaRPr>
          </a:p>
          <a:p>
            <a:pPr>
              <a:lnSpc>
                <a:spcPct val="100000"/>
              </a:lnSpc>
              <a:spcBef>
                <a:spcPts val="55"/>
              </a:spcBef>
            </a:pPr>
            <a:endParaRPr sz="1450">
              <a:latin typeface="Times New Roman"/>
              <a:cs typeface="Times New Roman"/>
            </a:endParaRPr>
          </a:p>
          <a:p>
            <a:pPr algn="ctr" marR="15875">
              <a:lnSpc>
                <a:spcPct val="100000"/>
              </a:lnSpc>
              <a:tabLst>
                <a:tab pos="4304030"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55">
                <a:latin typeface="Tahoma"/>
                <a:cs typeface="Tahoma"/>
              </a:rPr>
              <a:t> </a:t>
            </a:r>
            <a:r>
              <a:rPr dirty="0" sz="450" spc="-5">
                <a:latin typeface="Tahoma"/>
                <a:cs typeface="Tahoma"/>
              </a:rPr>
              <a:t>28</a:t>
            </a:r>
            <a:endParaRPr sz="450">
              <a:latin typeface="Tahoma"/>
              <a:cs typeface="Tahoma"/>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29</a:t>
            </a:r>
            <a:endParaRPr sz="45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12065">
              <a:lnSpc>
                <a:spcPct val="100000"/>
              </a:lnSpc>
              <a:spcBef>
                <a:spcPts val="100"/>
              </a:spcBef>
            </a:pPr>
            <a:r>
              <a:rPr dirty="0" spc="-5"/>
              <a:t>Some Famous HMM</a:t>
            </a:r>
            <a:r>
              <a:rPr dirty="0" spc="-55"/>
              <a:t> </a:t>
            </a:r>
            <a:r>
              <a:rPr dirty="0" spc="-5"/>
              <a:t>Tasks</a:t>
            </a:r>
          </a:p>
        </p:txBody>
      </p:sp>
      <p:sp>
        <p:nvSpPr>
          <p:cNvPr id="5" name="object 5"/>
          <p:cNvSpPr txBox="1"/>
          <p:nvPr/>
        </p:nvSpPr>
        <p:spPr>
          <a:xfrm>
            <a:off x="1638300" y="1557527"/>
            <a:ext cx="2286000" cy="2449195"/>
          </a:xfrm>
          <a:prstGeom prst="rect">
            <a:avLst/>
          </a:prstGeom>
          <a:solidFill>
            <a:srgbClr val="FFFFCC"/>
          </a:solidFill>
          <a:ln w="4762">
            <a:solidFill>
              <a:srgbClr val="000000"/>
            </a:solidFill>
          </a:ln>
        </p:spPr>
        <p:txBody>
          <a:bodyPr wrap="square" lIns="0" tIns="20320" rIns="0" bIns="0" rtlCol="0" vert="horz">
            <a:spAutoFit/>
          </a:bodyPr>
          <a:lstStyle/>
          <a:p>
            <a:pPr marL="48260">
              <a:lnSpc>
                <a:spcPct val="100000"/>
              </a:lnSpc>
              <a:spcBef>
                <a:spcPts val="160"/>
              </a:spcBef>
            </a:pPr>
            <a:r>
              <a:rPr dirty="0" sz="1200">
                <a:solidFill>
                  <a:srgbClr val="FF0000"/>
                </a:solidFill>
                <a:latin typeface="Arial"/>
                <a:cs typeface="Arial"/>
              </a:rPr>
              <a:t>Question </a:t>
            </a:r>
            <a:r>
              <a:rPr dirty="0" sz="1200" spc="-5">
                <a:solidFill>
                  <a:srgbClr val="FF0000"/>
                </a:solidFill>
                <a:latin typeface="Arial"/>
                <a:cs typeface="Arial"/>
              </a:rPr>
              <a:t>1: State</a:t>
            </a:r>
            <a:r>
              <a:rPr dirty="0" sz="1200" spc="-10">
                <a:solidFill>
                  <a:srgbClr val="FF0000"/>
                </a:solidFill>
                <a:latin typeface="Arial"/>
                <a:cs typeface="Arial"/>
              </a:rPr>
              <a:t> Estimation</a:t>
            </a:r>
            <a:endParaRPr sz="1200">
              <a:latin typeface="Arial"/>
              <a:cs typeface="Arial"/>
            </a:endParaRPr>
          </a:p>
          <a:p>
            <a:pPr marL="276860">
              <a:lnSpc>
                <a:spcPct val="100000"/>
              </a:lnSpc>
              <a:spcBef>
                <a:spcPts val="290"/>
              </a:spcBef>
            </a:pPr>
            <a:r>
              <a:rPr dirty="0" sz="1200">
                <a:solidFill>
                  <a:srgbClr val="FF0000"/>
                </a:solidFill>
                <a:latin typeface="Arial"/>
                <a:cs typeface="Arial"/>
              </a:rPr>
              <a:t>What </a:t>
            </a:r>
            <a:r>
              <a:rPr dirty="0" sz="1200" spc="-5">
                <a:solidFill>
                  <a:srgbClr val="FF0000"/>
                </a:solidFill>
                <a:latin typeface="Arial"/>
                <a:cs typeface="Arial"/>
              </a:rPr>
              <a:t>is P(q</a:t>
            </a:r>
            <a:r>
              <a:rPr dirty="0" baseline="-20833" sz="1200" spc="-7">
                <a:solidFill>
                  <a:srgbClr val="FF0000"/>
                </a:solidFill>
                <a:latin typeface="Arial"/>
                <a:cs typeface="Arial"/>
              </a:rPr>
              <a:t>T</a:t>
            </a:r>
            <a:r>
              <a:rPr dirty="0" sz="1200" spc="-5">
                <a:solidFill>
                  <a:srgbClr val="FF0000"/>
                </a:solidFill>
                <a:latin typeface="Arial"/>
                <a:cs typeface="Arial"/>
              </a:rPr>
              <a:t>=S</a:t>
            </a:r>
            <a:r>
              <a:rPr dirty="0" baseline="-20833" sz="1200" spc="-7">
                <a:solidFill>
                  <a:srgbClr val="FF0000"/>
                </a:solidFill>
                <a:latin typeface="Arial"/>
                <a:cs typeface="Arial"/>
              </a:rPr>
              <a:t>i </a:t>
            </a:r>
            <a:r>
              <a:rPr dirty="0" sz="1200">
                <a:solidFill>
                  <a:srgbClr val="FF0000"/>
                </a:solidFill>
                <a:latin typeface="Arial"/>
                <a:cs typeface="Arial"/>
              </a:rPr>
              <a:t>|</a:t>
            </a:r>
            <a:r>
              <a:rPr dirty="0" sz="1200" spc="-140">
                <a:solidFill>
                  <a:srgbClr val="FF0000"/>
                </a:solidFill>
                <a:latin typeface="Arial"/>
                <a:cs typeface="Arial"/>
              </a:rPr>
              <a:t> </a:t>
            </a:r>
            <a:r>
              <a:rPr dirty="0" sz="1200" spc="-5">
                <a:solidFill>
                  <a:srgbClr val="FF0000"/>
                </a:solidFill>
                <a:latin typeface="Arial"/>
                <a:cs typeface="Arial"/>
              </a:rPr>
              <a:t>O</a:t>
            </a:r>
            <a:r>
              <a:rPr dirty="0" baseline="-20833" sz="1200" spc="-7">
                <a:solidFill>
                  <a:srgbClr val="FF0000"/>
                </a:solidFill>
                <a:latin typeface="Arial"/>
                <a:cs typeface="Arial"/>
              </a:rPr>
              <a:t>1</a:t>
            </a:r>
            <a:r>
              <a:rPr dirty="0" sz="1200" spc="-5">
                <a:solidFill>
                  <a:srgbClr val="FF0000"/>
                </a:solidFill>
                <a:latin typeface="Arial"/>
                <a:cs typeface="Arial"/>
              </a:rPr>
              <a:t>O</a:t>
            </a:r>
            <a:r>
              <a:rPr dirty="0" baseline="-20833" sz="1200" spc="-7">
                <a:solidFill>
                  <a:srgbClr val="FF0000"/>
                </a:solidFill>
                <a:latin typeface="Arial"/>
                <a:cs typeface="Arial"/>
              </a:rPr>
              <a:t>2</a:t>
            </a:r>
            <a:r>
              <a:rPr dirty="0" sz="1200" spc="-5">
                <a:solidFill>
                  <a:srgbClr val="FF0000"/>
                </a:solidFill>
                <a:latin typeface="Arial"/>
                <a:cs typeface="Arial"/>
              </a:rPr>
              <a:t>…O</a:t>
            </a:r>
            <a:r>
              <a:rPr dirty="0" baseline="-20833" sz="1200" spc="-7">
                <a:solidFill>
                  <a:srgbClr val="FF0000"/>
                </a:solidFill>
                <a:latin typeface="Arial"/>
                <a:cs typeface="Arial"/>
              </a:rPr>
              <a:t>t</a:t>
            </a:r>
            <a:r>
              <a:rPr dirty="0" sz="1200" spc="-5">
                <a:solidFill>
                  <a:srgbClr val="FF0000"/>
                </a:solidFill>
                <a:latin typeface="Arial"/>
                <a:cs typeface="Arial"/>
              </a:rPr>
              <a:t>)</a:t>
            </a:r>
            <a:endParaRPr sz="1200">
              <a:latin typeface="Arial"/>
              <a:cs typeface="Arial"/>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30</a:t>
            </a:r>
            <a:endParaRPr sz="450">
              <a:latin typeface="Tahoma"/>
              <a:cs typeface="Tahoma"/>
            </a:endParaRPr>
          </a:p>
        </p:txBody>
      </p:sp>
      <p:sp>
        <p:nvSpPr>
          <p:cNvPr id="9" name="object 9"/>
          <p:cNvSpPr/>
          <p:nvPr/>
        </p:nvSpPr>
        <p:spPr>
          <a:xfrm>
            <a:off x="1638300" y="5734811"/>
            <a:ext cx="2286000" cy="2449195"/>
          </a:xfrm>
          <a:custGeom>
            <a:avLst/>
            <a:gdLst/>
            <a:ahLst/>
            <a:cxnLst/>
            <a:rect l="l" t="t" r="r" b="b"/>
            <a:pathLst>
              <a:path w="2286000" h="2449195">
                <a:moveTo>
                  <a:pt x="0" y="2449068"/>
                </a:moveTo>
                <a:lnTo>
                  <a:pt x="2286000" y="2449068"/>
                </a:lnTo>
                <a:lnTo>
                  <a:pt x="2286000" y="0"/>
                </a:lnTo>
                <a:lnTo>
                  <a:pt x="0" y="0"/>
                </a:lnTo>
                <a:lnTo>
                  <a:pt x="0" y="2449068"/>
                </a:lnTo>
                <a:close/>
              </a:path>
            </a:pathLst>
          </a:custGeom>
          <a:solidFill>
            <a:srgbClr val="FFFFCC"/>
          </a:solidFill>
        </p:spPr>
        <p:txBody>
          <a:bodyPr wrap="square" lIns="0" tIns="0" rIns="0" bIns="0" rtlCol="0"/>
          <a:lstStyle/>
          <a:p/>
        </p:txBody>
      </p:sp>
      <p:sp>
        <p:nvSpPr>
          <p:cNvPr id="10" name="object 10"/>
          <p:cNvSpPr/>
          <p:nvPr/>
        </p:nvSpPr>
        <p:spPr>
          <a:xfrm>
            <a:off x="1638300" y="5734811"/>
            <a:ext cx="2286000" cy="2449195"/>
          </a:xfrm>
          <a:custGeom>
            <a:avLst/>
            <a:gdLst/>
            <a:ahLst/>
            <a:cxnLst/>
            <a:rect l="l" t="t" r="r" b="b"/>
            <a:pathLst>
              <a:path w="2286000" h="2449195">
                <a:moveTo>
                  <a:pt x="2286000" y="0"/>
                </a:moveTo>
                <a:lnTo>
                  <a:pt x="0" y="0"/>
                </a:lnTo>
                <a:lnTo>
                  <a:pt x="0" y="2449068"/>
                </a:lnTo>
                <a:lnTo>
                  <a:pt x="2286000" y="2449068"/>
                </a:lnTo>
                <a:lnTo>
                  <a:pt x="2286000" y="0"/>
                </a:lnTo>
                <a:close/>
              </a:path>
            </a:pathLst>
          </a:custGeom>
          <a:ln w="4762">
            <a:solidFill>
              <a:srgbClr val="000000"/>
            </a:solidFill>
          </a:ln>
        </p:spPr>
        <p:txBody>
          <a:bodyPr wrap="square" lIns="0" tIns="0" rIns="0" bIns="0" rtlCol="0"/>
          <a:lstStyle/>
          <a:p/>
        </p:txBody>
      </p:sp>
      <p:sp>
        <p:nvSpPr>
          <p:cNvPr id="11" name="object 11"/>
          <p:cNvSpPr/>
          <p:nvPr/>
        </p:nvSpPr>
        <p:spPr>
          <a:xfrm>
            <a:off x="2757677" y="5859779"/>
            <a:ext cx="3338829" cy="2819400"/>
          </a:xfrm>
          <a:custGeom>
            <a:avLst/>
            <a:gdLst/>
            <a:ahLst/>
            <a:cxnLst/>
            <a:rect l="l" t="t" r="r" b="b"/>
            <a:pathLst>
              <a:path w="3338829" h="2819400">
                <a:moveTo>
                  <a:pt x="0" y="112775"/>
                </a:moveTo>
                <a:lnTo>
                  <a:pt x="1014222" y="1175004"/>
                </a:lnTo>
                <a:lnTo>
                  <a:pt x="1014222" y="2819400"/>
                </a:lnTo>
                <a:lnTo>
                  <a:pt x="3338322" y="2819400"/>
                </a:lnTo>
                <a:lnTo>
                  <a:pt x="3338322" y="470154"/>
                </a:lnTo>
                <a:lnTo>
                  <a:pt x="1014222" y="470154"/>
                </a:lnTo>
                <a:lnTo>
                  <a:pt x="0" y="112775"/>
                </a:lnTo>
                <a:close/>
              </a:path>
              <a:path w="3338829" h="2819400">
                <a:moveTo>
                  <a:pt x="3338322" y="0"/>
                </a:moveTo>
                <a:lnTo>
                  <a:pt x="1014222" y="0"/>
                </a:lnTo>
                <a:lnTo>
                  <a:pt x="1014222" y="470154"/>
                </a:lnTo>
                <a:lnTo>
                  <a:pt x="3338322" y="470154"/>
                </a:lnTo>
                <a:lnTo>
                  <a:pt x="3338322" y="0"/>
                </a:lnTo>
                <a:close/>
              </a:path>
            </a:pathLst>
          </a:custGeom>
          <a:solidFill>
            <a:srgbClr val="EAEAEA"/>
          </a:solidFill>
        </p:spPr>
        <p:txBody>
          <a:bodyPr wrap="square" lIns="0" tIns="0" rIns="0" bIns="0" rtlCol="0"/>
          <a:lstStyle/>
          <a:p/>
        </p:txBody>
      </p:sp>
      <p:sp>
        <p:nvSpPr>
          <p:cNvPr id="12" name="object 12"/>
          <p:cNvSpPr/>
          <p:nvPr/>
        </p:nvSpPr>
        <p:spPr>
          <a:xfrm>
            <a:off x="2757677" y="5859779"/>
            <a:ext cx="3338829" cy="2819400"/>
          </a:xfrm>
          <a:custGeom>
            <a:avLst/>
            <a:gdLst/>
            <a:ahLst/>
            <a:cxnLst/>
            <a:rect l="l" t="t" r="r" b="b"/>
            <a:pathLst>
              <a:path w="3338829" h="2819400">
                <a:moveTo>
                  <a:pt x="1014222" y="0"/>
                </a:moveTo>
                <a:lnTo>
                  <a:pt x="1014222" y="470154"/>
                </a:lnTo>
                <a:lnTo>
                  <a:pt x="0" y="112775"/>
                </a:lnTo>
                <a:lnTo>
                  <a:pt x="1014222" y="1175004"/>
                </a:lnTo>
                <a:lnTo>
                  <a:pt x="1014222" y="2819400"/>
                </a:lnTo>
                <a:lnTo>
                  <a:pt x="3338322" y="2819400"/>
                </a:lnTo>
                <a:lnTo>
                  <a:pt x="3338322" y="0"/>
                </a:lnTo>
                <a:lnTo>
                  <a:pt x="1401318" y="0"/>
                </a:lnTo>
                <a:lnTo>
                  <a:pt x="1014222" y="0"/>
                </a:lnTo>
                <a:close/>
              </a:path>
            </a:pathLst>
          </a:custGeom>
          <a:ln w="6350">
            <a:solidFill>
              <a:srgbClr val="000000"/>
            </a:solidFill>
          </a:ln>
        </p:spPr>
        <p:txBody>
          <a:bodyPr wrap="square" lIns="0" tIns="0" rIns="0" bIns="0" rtlCol="0"/>
          <a:lstStyle/>
          <a:p/>
        </p:txBody>
      </p:sp>
      <p:sp>
        <p:nvSpPr>
          <p:cNvPr id="13" name="object 13"/>
          <p:cNvSpPr/>
          <p:nvPr/>
        </p:nvSpPr>
        <p:spPr>
          <a:xfrm>
            <a:off x="3909059" y="5897879"/>
            <a:ext cx="2090928" cy="2717291"/>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3810000" y="5859779"/>
            <a:ext cx="2247900" cy="990600"/>
          </a:xfrm>
          <a:custGeom>
            <a:avLst/>
            <a:gdLst/>
            <a:ahLst/>
            <a:cxnLst/>
            <a:rect l="l" t="t" r="r" b="b"/>
            <a:pathLst>
              <a:path w="2247900" h="990600">
                <a:moveTo>
                  <a:pt x="0" y="990600"/>
                </a:moveTo>
                <a:lnTo>
                  <a:pt x="2247900" y="990600"/>
                </a:lnTo>
                <a:lnTo>
                  <a:pt x="2247900" y="0"/>
                </a:lnTo>
                <a:lnTo>
                  <a:pt x="0" y="0"/>
                </a:lnTo>
                <a:lnTo>
                  <a:pt x="0" y="990600"/>
                </a:lnTo>
                <a:close/>
              </a:path>
            </a:pathLst>
          </a:custGeom>
          <a:solidFill>
            <a:srgbClr val="EAEAEA"/>
          </a:solidFill>
        </p:spPr>
        <p:txBody>
          <a:bodyPr wrap="square" lIns="0" tIns="0" rIns="0" bIns="0" rtlCol="0"/>
          <a:lstStyle/>
          <a:p/>
        </p:txBody>
      </p:sp>
      <p:sp>
        <p:nvSpPr>
          <p:cNvPr id="15" name="object 15"/>
          <p:cNvSpPr txBox="1"/>
          <p:nvPr/>
        </p:nvSpPr>
        <p:spPr>
          <a:xfrm>
            <a:off x="1661667" y="5308593"/>
            <a:ext cx="3955415" cy="862330"/>
          </a:xfrm>
          <a:prstGeom prst="rect">
            <a:avLst/>
          </a:prstGeom>
        </p:spPr>
        <p:txBody>
          <a:bodyPr wrap="square" lIns="0" tIns="76835" rIns="0" bIns="0" rtlCol="0" vert="horz">
            <a:spAutoFit/>
          </a:bodyPr>
          <a:lstStyle/>
          <a:p>
            <a:pPr algn="ctr" marL="492759">
              <a:lnSpc>
                <a:spcPct val="100000"/>
              </a:lnSpc>
              <a:spcBef>
                <a:spcPts val="605"/>
              </a:spcBef>
            </a:pPr>
            <a:r>
              <a:rPr dirty="0" sz="2200" spc="-5">
                <a:solidFill>
                  <a:srgbClr val="006500"/>
                </a:solidFill>
                <a:latin typeface="Arial"/>
                <a:cs typeface="Arial"/>
              </a:rPr>
              <a:t>Some Famous HMM</a:t>
            </a:r>
            <a:r>
              <a:rPr dirty="0" sz="2200" spc="-50">
                <a:solidFill>
                  <a:srgbClr val="006500"/>
                </a:solidFill>
                <a:latin typeface="Arial"/>
                <a:cs typeface="Arial"/>
              </a:rPr>
              <a:t> </a:t>
            </a:r>
            <a:r>
              <a:rPr dirty="0" sz="2200" spc="-5">
                <a:solidFill>
                  <a:srgbClr val="006500"/>
                </a:solidFill>
                <a:latin typeface="Arial"/>
                <a:cs typeface="Arial"/>
              </a:rPr>
              <a:t>Tasks</a:t>
            </a:r>
            <a:endParaRPr sz="2200">
              <a:latin typeface="Arial"/>
              <a:cs typeface="Arial"/>
            </a:endParaRPr>
          </a:p>
          <a:p>
            <a:pPr marL="254000" marR="1807845" indent="-228600">
              <a:lnSpc>
                <a:spcPts val="1730"/>
              </a:lnSpc>
              <a:spcBef>
                <a:spcPts val="90"/>
              </a:spcBef>
            </a:pPr>
            <a:r>
              <a:rPr dirty="0" sz="1200">
                <a:solidFill>
                  <a:srgbClr val="FF0000"/>
                </a:solidFill>
                <a:latin typeface="Arial"/>
                <a:cs typeface="Arial"/>
              </a:rPr>
              <a:t>Question </a:t>
            </a:r>
            <a:r>
              <a:rPr dirty="0" sz="1200" spc="-5">
                <a:solidFill>
                  <a:srgbClr val="FF0000"/>
                </a:solidFill>
                <a:latin typeface="Arial"/>
                <a:cs typeface="Arial"/>
              </a:rPr>
              <a:t>1: State </a:t>
            </a:r>
            <a:r>
              <a:rPr dirty="0" sz="1200" spc="-10">
                <a:solidFill>
                  <a:srgbClr val="FF0000"/>
                </a:solidFill>
                <a:latin typeface="Arial"/>
                <a:cs typeface="Arial"/>
              </a:rPr>
              <a:t>Estimation  </a:t>
            </a:r>
            <a:r>
              <a:rPr dirty="0" sz="1200">
                <a:solidFill>
                  <a:srgbClr val="FF0000"/>
                </a:solidFill>
                <a:latin typeface="Arial"/>
                <a:cs typeface="Arial"/>
              </a:rPr>
              <a:t>What </a:t>
            </a:r>
            <a:r>
              <a:rPr dirty="0" sz="1200" spc="-5">
                <a:solidFill>
                  <a:srgbClr val="FF0000"/>
                </a:solidFill>
                <a:latin typeface="Arial"/>
                <a:cs typeface="Arial"/>
              </a:rPr>
              <a:t>is P(q</a:t>
            </a:r>
            <a:r>
              <a:rPr dirty="0" baseline="-20833" sz="1200" spc="-7">
                <a:solidFill>
                  <a:srgbClr val="FF0000"/>
                </a:solidFill>
                <a:latin typeface="Arial"/>
                <a:cs typeface="Arial"/>
              </a:rPr>
              <a:t>T</a:t>
            </a:r>
            <a:r>
              <a:rPr dirty="0" sz="1200" spc="-5">
                <a:solidFill>
                  <a:srgbClr val="FF0000"/>
                </a:solidFill>
                <a:latin typeface="Arial"/>
                <a:cs typeface="Arial"/>
              </a:rPr>
              <a:t>=S</a:t>
            </a:r>
            <a:r>
              <a:rPr dirty="0" baseline="-20833" sz="1200" spc="-7">
                <a:solidFill>
                  <a:srgbClr val="FF0000"/>
                </a:solidFill>
                <a:latin typeface="Arial"/>
                <a:cs typeface="Arial"/>
              </a:rPr>
              <a:t>i </a:t>
            </a:r>
            <a:r>
              <a:rPr dirty="0" sz="1200">
                <a:solidFill>
                  <a:srgbClr val="FF0000"/>
                </a:solidFill>
                <a:latin typeface="Arial"/>
                <a:cs typeface="Arial"/>
              </a:rPr>
              <a:t>|</a:t>
            </a:r>
            <a:r>
              <a:rPr dirty="0" sz="1200" spc="-170">
                <a:solidFill>
                  <a:srgbClr val="FF0000"/>
                </a:solidFill>
                <a:latin typeface="Arial"/>
                <a:cs typeface="Arial"/>
              </a:rPr>
              <a:t> </a:t>
            </a:r>
            <a:r>
              <a:rPr dirty="0" sz="1200" spc="-5">
                <a:solidFill>
                  <a:srgbClr val="FF0000"/>
                </a:solidFill>
                <a:latin typeface="Arial"/>
                <a:cs typeface="Arial"/>
              </a:rPr>
              <a:t>O</a:t>
            </a:r>
            <a:r>
              <a:rPr dirty="0" baseline="-20833" sz="1200" spc="-7">
                <a:solidFill>
                  <a:srgbClr val="FF0000"/>
                </a:solidFill>
                <a:latin typeface="Arial"/>
                <a:cs typeface="Arial"/>
              </a:rPr>
              <a:t>1</a:t>
            </a:r>
            <a:r>
              <a:rPr dirty="0" sz="1200" spc="-5">
                <a:solidFill>
                  <a:srgbClr val="FF0000"/>
                </a:solidFill>
                <a:latin typeface="Arial"/>
                <a:cs typeface="Arial"/>
              </a:rPr>
              <a:t>O</a:t>
            </a:r>
            <a:r>
              <a:rPr dirty="0" baseline="-20833" sz="1200" spc="-7">
                <a:solidFill>
                  <a:srgbClr val="FF0000"/>
                </a:solidFill>
                <a:latin typeface="Arial"/>
                <a:cs typeface="Arial"/>
              </a:rPr>
              <a:t>2</a:t>
            </a:r>
            <a:r>
              <a:rPr dirty="0" sz="1200" spc="-5">
                <a:solidFill>
                  <a:srgbClr val="FF0000"/>
                </a:solidFill>
                <a:latin typeface="Arial"/>
                <a:cs typeface="Arial"/>
              </a:rPr>
              <a:t>…O</a:t>
            </a:r>
            <a:r>
              <a:rPr dirty="0" baseline="-20833" sz="1200" spc="-7">
                <a:solidFill>
                  <a:srgbClr val="FF0000"/>
                </a:solidFill>
                <a:latin typeface="Arial"/>
                <a:cs typeface="Arial"/>
              </a:rPr>
              <a:t>t</a:t>
            </a:r>
            <a:r>
              <a:rPr dirty="0" sz="1200" spc="-5">
                <a:solidFill>
                  <a:srgbClr val="FF0000"/>
                </a:solidFill>
                <a:latin typeface="Arial"/>
                <a:cs typeface="Arial"/>
              </a:rPr>
              <a:t>)</a:t>
            </a:r>
            <a:endParaRPr sz="1200">
              <a:latin typeface="Arial"/>
              <a:cs typeface="Arial"/>
            </a:endParaRPr>
          </a:p>
        </p:txBody>
      </p:sp>
      <p:sp>
        <p:nvSpPr>
          <p:cNvPr id="16" name="object 1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 name="object 17"/>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31</a:t>
            </a:r>
            <a:endParaRPr sz="450">
              <a:latin typeface="Tahoma"/>
              <a:cs typeface="Tahoma"/>
            </a:endParaRPr>
          </a:p>
        </p:txBody>
      </p:sp>
      <p:sp>
        <p:nvSpPr>
          <p:cNvPr id="4" name="object 4"/>
          <p:cNvSpPr/>
          <p:nvPr/>
        </p:nvSpPr>
        <p:spPr>
          <a:xfrm>
            <a:off x="1638300" y="1557527"/>
            <a:ext cx="2286000" cy="2449195"/>
          </a:xfrm>
          <a:custGeom>
            <a:avLst/>
            <a:gdLst/>
            <a:ahLst/>
            <a:cxnLst/>
            <a:rect l="l" t="t" r="r" b="b"/>
            <a:pathLst>
              <a:path w="2286000" h="2449195">
                <a:moveTo>
                  <a:pt x="0" y="2449068"/>
                </a:moveTo>
                <a:lnTo>
                  <a:pt x="2286000" y="2449068"/>
                </a:lnTo>
                <a:lnTo>
                  <a:pt x="2286000" y="0"/>
                </a:lnTo>
                <a:lnTo>
                  <a:pt x="0" y="0"/>
                </a:lnTo>
                <a:lnTo>
                  <a:pt x="0" y="2449068"/>
                </a:lnTo>
                <a:close/>
              </a:path>
            </a:pathLst>
          </a:custGeom>
          <a:solidFill>
            <a:srgbClr val="FFFFCC"/>
          </a:solidFill>
        </p:spPr>
        <p:txBody>
          <a:bodyPr wrap="square" lIns="0" tIns="0" rIns="0" bIns="0" rtlCol="0"/>
          <a:lstStyle/>
          <a:p/>
        </p:txBody>
      </p:sp>
      <p:sp>
        <p:nvSpPr>
          <p:cNvPr id="5" name="object 5"/>
          <p:cNvSpPr/>
          <p:nvPr/>
        </p:nvSpPr>
        <p:spPr>
          <a:xfrm>
            <a:off x="1638300" y="1557527"/>
            <a:ext cx="2286000" cy="2449195"/>
          </a:xfrm>
          <a:custGeom>
            <a:avLst/>
            <a:gdLst/>
            <a:ahLst/>
            <a:cxnLst/>
            <a:rect l="l" t="t" r="r" b="b"/>
            <a:pathLst>
              <a:path w="2286000" h="2449195">
                <a:moveTo>
                  <a:pt x="2286000" y="0"/>
                </a:moveTo>
                <a:lnTo>
                  <a:pt x="0" y="0"/>
                </a:lnTo>
                <a:lnTo>
                  <a:pt x="0" y="2449068"/>
                </a:lnTo>
                <a:lnTo>
                  <a:pt x="2286000" y="2449068"/>
                </a:lnTo>
                <a:lnTo>
                  <a:pt x="2286000" y="0"/>
                </a:lnTo>
                <a:close/>
              </a:path>
            </a:pathLst>
          </a:custGeom>
          <a:ln w="4762">
            <a:solidFill>
              <a:srgbClr val="000000"/>
            </a:solidFill>
          </a:ln>
        </p:spPr>
        <p:txBody>
          <a:bodyPr wrap="square" lIns="0" tIns="0" rIns="0" bIns="0" rtlCol="0"/>
          <a:lstStyle/>
          <a:p/>
        </p:txBody>
      </p:sp>
      <p:sp>
        <p:nvSpPr>
          <p:cNvPr id="6" name="object 6"/>
          <p:cNvSpPr/>
          <p:nvPr/>
        </p:nvSpPr>
        <p:spPr>
          <a:xfrm>
            <a:off x="2757677" y="1682495"/>
            <a:ext cx="3338829" cy="2819400"/>
          </a:xfrm>
          <a:custGeom>
            <a:avLst/>
            <a:gdLst/>
            <a:ahLst/>
            <a:cxnLst/>
            <a:rect l="l" t="t" r="r" b="b"/>
            <a:pathLst>
              <a:path w="3338829" h="2819400">
                <a:moveTo>
                  <a:pt x="0" y="112775"/>
                </a:moveTo>
                <a:lnTo>
                  <a:pt x="1014222" y="1175003"/>
                </a:lnTo>
                <a:lnTo>
                  <a:pt x="1014222" y="2819400"/>
                </a:lnTo>
                <a:lnTo>
                  <a:pt x="3338322" y="2819400"/>
                </a:lnTo>
                <a:lnTo>
                  <a:pt x="3338322" y="470153"/>
                </a:lnTo>
                <a:lnTo>
                  <a:pt x="1014222" y="470153"/>
                </a:lnTo>
                <a:lnTo>
                  <a:pt x="0" y="112775"/>
                </a:lnTo>
                <a:close/>
              </a:path>
              <a:path w="3338829" h="2819400">
                <a:moveTo>
                  <a:pt x="3338322" y="0"/>
                </a:moveTo>
                <a:lnTo>
                  <a:pt x="1014222" y="0"/>
                </a:lnTo>
                <a:lnTo>
                  <a:pt x="1014222" y="470153"/>
                </a:lnTo>
                <a:lnTo>
                  <a:pt x="3338322" y="470153"/>
                </a:lnTo>
                <a:lnTo>
                  <a:pt x="3338322" y="0"/>
                </a:lnTo>
                <a:close/>
              </a:path>
            </a:pathLst>
          </a:custGeom>
          <a:solidFill>
            <a:srgbClr val="EAEAEA"/>
          </a:solidFill>
        </p:spPr>
        <p:txBody>
          <a:bodyPr wrap="square" lIns="0" tIns="0" rIns="0" bIns="0" rtlCol="0"/>
          <a:lstStyle/>
          <a:p/>
        </p:txBody>
      </p:sp>
      <p:sp>
        <p:nvSpPr>
          <p:cNvPr id="7" name="object 7"/>
          <p:cNvSpPr/>
          <p:nvPr/>
        </p:nvSpPr>
        <p:spPr>
          <a:xfrm>
            <a:off x="2757677" y="1682495"/>
            <a:ext cx="3338829" cy="2819400"/>
          </a:xfrm>
          <a:custGeom>
            <a:avLst/>
            <a:gdLst/>
            <a:ahLst/>
            <a:cxnLst/>
            <a:rect l="l" t="t" r="r" b="b"/>
            <a:pathLst>
              <a:path w="3338829" h="2819400">
                <a:moveTo>
                  <a:pt x="1014222" y="0"/>
                </a:moveTo>
                <a:lnTo>
                  <a:pt x="1014222" y="470153"/>
                </a:lnTo>
                <a:lnTo>
                  <a:pt x="0" y="112775"/>
                </a:lnTo>
                <a:lnTo>
                  <a:pt x="1014222" y="1175003"/>
                </a:lnTo>
                <a:lnTo>
                  <a:pt x="1014222" y="2819400"/>
                </a:lnTo>
                <a:lnTo>
                  <a:pt x="3338322" y="2819400"/>
                </a:lnTo>
                <a:lnTo>
                  <a:pt x="3338322" y="0"/>
                </a:lnTo>
                <a:lnTo>
                  <a:pt x="1401318" y="0"/>
                </a:lnTo>
                <a:lnTo>
                  <a:pt x="1014222" y="0"/>
                </a:lnTo>
                <a:close/>
              </a:path>
            </a:pathLst>
          </a:custGeom>
          <a:ln w="6350">
            <a:solidFill>
              <a:srgbClr val="000000"/>
            </a:solidFill>
          </a:ln>
        </p:spPr>
        <p:txBody>
          <a:bodyPr wrap="square" lIns="0" tIns="0" rIns="0" bIns="0" rtlCol="0"/>
          <a:lstStyle/>
          <a:p/>
        </p:txBody>
      </p:sp>
      <p:sp>
        <p:nvSpPr>
          <p:cNvPr id="8" name="object 8"/>
          <p:cNvSpPr/>
          <p:nvPr/>
        </p:nvSpPr>
        <p:spPr>
          <a:xfrm>
            <a:off x="3909059" y="1720595"/>
            <a:ext cx="2090928" cy="2717291"/>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3810000" y="2253995"/>
            <a:ext cx="2247900" cy="419100"/>
          </a:xfrm>
          <a:custGeom>
            <a:avLst/>
            <a:gdLst/>
            <a:ahLst/>
            <a:cxnLst/>
            <a:rect l="l" t="t" r="r" b="b"/>
            <a:pathLst>
              <a:path w="2247900" h="419100">
                <a:moveTo>
                  <a:pt x="0" y="419100"/>
                </a:moveTo>
                <a:lnTo>
                  <a:pt x="2247900" y="419100"/>
                </a:lnTo>
                <a:lnTo>
                  <a:pt x="2247900" y="0"/>
                </a:lnTo>
                <a:lnTo>
                  <a:pt x="0" y="0"/>
                </a:lnTo>
                <a:lnTo>
                  <a:pt x="0" y="419100"/>
                </a:lnTo>
                <a:close/>
              </a:path>
            </a:pathLst>
          </a:custGeom>
          <a:solidFill>
            <a:srgbClr val="EAEAEA"/>
          </a:solidFill>
        </p:spPr>
        <p:txBody>
          <a:bodyPr wrap="square" lIns="0" tIns="0" rIns="0" bIns="0" rtlCol="0"/>
          <a:lstStyle/>
          <a:p/>
        </p:txBody>
      </p:sp>
      <p:sp>
        <p:nvSpPr>
          <p:cNvPr id="10" name="object 10"/>
          <p:cNvSpPr txBox="1">
            <a:spLocks noGrp="1"/>
          </p:cNvSpPr>
          <p:nvPr>
            <p:ph type="title"/>
          </p:nvPr>
        </p:nvSpPr>
        <p:spPr>
          <a:xfrm>
            <a:off x="1661667" y="1131311"/>
            <a:ext cx="3955415" cy="862330"/>
          </a:xfrm>
          <a:prstGeom prst="rect"/>
        </p:spPr>
        <p:txBody>
          <a:bodyPr wrap="square" lIns="0" tIns="76835" rIns="0" bIns="0" rtlCol="0" vert="horz">
            <a:spAutoFit/>
          </a:bodyPr>
          <a:lstStyle/>
          <a:p>
            <a:pPr algn="ctr" marL="492759">
              <a:lnSpc>
                <a:spcPct val="100000"/>
              </a:lnSpc>
              <a:spcBef>
                <a:spcPts val="605"/>
              </a:spcBef>
            </a:pPr>
            <a:r>
              <a:rPr dirty="0" spc="-5"/>
              <a:t>Some Famous HMM</a:t>
            </a:r>
            <a:r>
              <a:rPr dirty="0" spc="-50"/>
              <a:t> </a:t>
            </a:r>
            <a:r>
              <a:rPr dirty="0" spc="-5"/>
              <a:t>Tasks</a:t>
            </a:r>
          </a:p>
          <a:p>
            <a:pPr marL="254000" marR="1807845" indent="-228600">
              <a:lnSpc>
                <a:spcPts val="1730"/>
              </a:lnSpc>
              <a:spcBef>
                <a:spcPts val="90"/>
              </a:spcBef>
            </a:pPr>
            <a:r>
              <a:rPr dirty="0" sz="1200">
                <a:solidFill>
                  <a:srgbClr val="FF0000"/>
                </a:solidFill>
              </a:rPr>
              <a:t>Question </a:t>
            </a:r>
            <a:r>
              <a:rPr dirty="0" sz="1200" spc="-5">
                <a:solidFill>
                  <a:srgbClr val="FF0000"/>
                </a:solidFill>
              </a:rPr>
              <a:t>1: State </a:t>
            </a:r>
            <a:r>
              <a:rPr dirty="0" sz="1200" spc="-10">
                <a:solidFill>
                  <a:srgbClr val="FF0000"/>
                </a:solidFill>
              </a:rPr>
              <a:t>Estimation  </a:t>
            </a:r>
            <a:r>
              <a:rPr dirty="0" sz="1200">
                <a:solidFill>
                  <a:srgbClr val="FF0000"/>
                </a:solidFill>
              </a:rPr>
              <a:t>What </a:t>
            </a:r>
            <a:r>
              <a:rPr dirty="0" sz="1200" spc="-5">
                <a:solidFill>
                  <a:srgbClr val="FF0000"/>
                </a:solidFill>
              </a:rPr>
              <a:t>is P(q</a:t>
            </a:r>
            <a:r>
              <a:rPr dirty="0" baseline="-20833" sz="1200" spc="-7">
                <a:solidFill>
                  <a:srgbClr val="FF0000"/>
                </a:solidFill>
              </a:rPr>
              <a:t>T</a:t>
            </a:r>
            <a:r>
              <a:rPr dirty="0" sz="1200" spc="-5">
                <a:solidFill>
                  <a:srgbClr val="FF0000"/>
                </a:solidFill>
              </a:rPr>
              <a:t>=S</a:t>
            </a:r>
            <a:r>
              <a:rPr dirty="0" baseline="-20833" sz="1200" spc="-7">
                <a:solidFill>
                  <a:srgbClr val="FF0000"/>
                </a:solidFill>
              </a:rPr>
              <a:t>i </a:t>
            </a:r>
            <a:r>
              <a:rPr dirty="0" sz="1200">
                <a:solidFill>
                  <a:srgbClr val="FF0000"/>
                </a:solidFill>
              </a:rPr>
              <a:t>|</a:t>
            </a:r>
            <a:r>
              <a:rPr dirty="0" sz="1200" spc="-170">
                <a:solidFill>
                  <a:srgbClr val="FF0000"/>
                </a:solidFill>
              </a:rPr>
              <a:t> </a:t>
            </a:r>
            <a:r>
              <a:rPr dirty="0" sz="1200" spc="-5">
                <a:solidFill>
                  <a:srgbClr val="FF0000"/>
                </a:solidFill>
              </a:rPr>
              <a:t>O</a:t>
            </a:r>
            <a:r>
              <a:rPr dirty="0" baseline="-20833" sz="1200" spc="-7">
                <a:solidFill>
                  <a:srgbClr val="FF0000"/>
                </a:solidFill>
              </a:rPr>
              <a:t>1</a:t>
            </a:r>
            <a:r>
              <a:rPr dirty="0" sz="1200" spc="-5">
                <a:solidFill>
                  <a:srgbClr val="FF0000"/>
                </a:solidFill>
              </a:rPr>
              <a:t>O</a:t>
            </a:r>
            <a:r>
              <a:rPr dirty="0" baseline="-20833" sz="1200" spc="-7">
                <a:solidFill>
                  <a:srgbClr val="FF0000"/>
                </a:solidFill>
              </a:rPr>
              <a:t>2</a:t>
            </a:r>
            <a:r>
              <a:rPr dirty="0" sz="1200" spc="-5">
                <a:solidFill>
                  <a:srgbClr val="FF0000"/>
                </a:solidFill>
              </a:rPr>
              <a:t>…O</a:t>
            </a:r>
            <a:r>
              <a:rPr dirty="0" baseline="-20833" sz="1200" spc="-7">
                <a:solidFill>
                  <a:srgbClr val="FF0000"/>
                </a:solidFill>
              </a:rPr>
              <a:t>t</a:t>
            </a:r>
            <a:r>
              <a:rPr dirty="0" sz="1200" spc="-5">
                <a:solidFill>
                  <a:srgbClr val="FF0000"/>
                </a:solidFill>
              </a:rPr>
              <a:t>)</a:t>
            </a:r>
            <a:endParaRPr sz="1200"/>
          </a:p>
        </p:txBody>
      </p:sp>
      <p:sp>
        <p:nvSpPr>
          <p:cNvPr id="11" name="object 11"/>
          <p:cNvSpPr/>
          <p:nvPr/>
        </p:nvSpPr>
        <p:spPr>
          <a:xfrm>
            <a:off x="4533900" y="2253995"/>
            <a:ext cx="800100" cy="419100"/>
          </a:xfrm>
          <a:custGeom>
            <a:avLst/>
            <a:gdLst/>
            <a:ahLst/>
            <a:cxnLst/>
            <a:rect l="l" t="t" r="r" b="b"/>
            <a:pathLst>
              <a:path w="800100" h="419100">
                <a:moveTo>
                  <a:pt x="599694" y="104394"/>
                </a:moveTo>
                <a:lnTo>
                  <a:pt x="199644" y="104394"/>
                </a:lnTo>
                <a:lnTo>
                  <a:pt x="199644" y="419100"/>
                </a:lnTo>
                <a:lnTo>
                  <a:pt x="599694" y="419100"/>
                </a:lnTo>
                <a:lnTo>
                  <a:pt x="599694" y="104394"/>
                </a:lnTo>
                <a:close/>
              </a:path>
              <a:path w="800100" h="419100">
                <a:moveTo>
                  <a:pt x="400050" y="0"/>
                </a:moveTo>
                <a:lnTo>
                  <a:pt x="0" y="104394"/>
                </a:lnTo>
                <a:lnTo>
                  <a:pt x="800100" y="104394"/>
                </a:lnTo>
                <a:lnTo>
                  <a:pt x="400050" y="0"/>
                </a:lnTo>
                <a:close/>
              </a:path>
            </a:pathLst>
          </a:custGeom>
          <a:solidFill>
            <a:srgbClr val="FF0000"/>
          </a:solidFill>
        </p:spPr>
        <p:txBody>
          <a:bodyPr wrap="square" lIns="0" tIns="0" rIns="0" bIns="0" rtlCol="0"/>
          <a:lstStyle/>
          <a:p/>
        </p:txBody>
      </p:sp>
      <p:sp>
        <p:nvSpPr>
          <p:cNvPr id="12" name="object 1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4" name="object 14"/>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32</a:t>
            </a:r>
            <a:endParaRPr sz="450">
              <a:latin typeface="Tahoma"/>
              <a:cs typeface="Tahoma"/>
            </a:endParaRPr>
          </a:p>
        </p:txBody>
      </p:sp>
      <p:sp>
        <p:nvSpPr>
          <p:cNvPr id="15" name="object 15"/>
          <p:cNvSpPr txBox="1"/>
          <p:nvPr/>
        </p:nvSpPr>
        <p:spPr>
          <a:xfrm>
            <a:off x="1638300" y="5734811"/>
            <a:ext cx="2286000" cy="2449195"/>
          </a:xfrm>
          <a:prstGeom prst="rect">
            <a:avLst/>
          </a:prstGeom>
          <a:solidFill>
            <a:srgbClr val="FFFFCC"/>
          </a:solidFill>
          <a:ln w="4762">
            <a:solidFill>
              <a:srgbClr val="000000"/>
            </a:solidFill>
          </a:ln>
        </p:spPr>
        <p:txBody>
          <a:bodyPr wrap="square" lIns="0" tIns="20320" rIns="0" bIns="0" rtlCol="0" vert="horz">
            <a:spAutoFit/>
          </a:bodyPr>
          <a:lstStyle/>
          <a:p>
            <a:pPr marL="48260">
              <a:lnSpc>
                <a:spcPct val="100000"/>
              </a:lnSpc>
              <a:spcBef>
                <a:spcPts val="160"/>
              </a:spcBef>
            </a:pPr>
            <a:r>
              <a:rPr dirty="0" sz="1200">
                <a:solidFill>
                  <a:srgbClr val="FF0000"/>
                </a:solidFill>
                <a:latin typeface="Arial"/>
                <a:cs typeface="Arial"/>
              </a:rPr>
              <a:t>Question </a:t>
            </a:r>
            <a:r>
              <a:rPr dirty="0" sz="1200" spc="-5">
                <a:solidFill>
                  <a:srgbClr val="FF0000"/>
                </a:solidFill>
                <a:latin typeface="Arial"/>
                <a:cs typeface="Arial"/>
              </a:rPr>
              <a:t>1: State</a:t>
            </a:r>
            <a:r>
              <a:rPr dirty="0" sz="1200" spc="-10">
                <a:solidFill>
                  <a:srgbClr val="FF0000"/>
                </a:solidFill>
                <a:latin typeface="Arial"/>
                <a:cs typeface="Arial"/>
              </a:rPr>
              <a:t> Estimation</a:t>
            </a:r>
            <a:endParaRPr sz="1200">
              <a:latin typeface="Arial"/>
              <a:cs typeface="Arial"/>
            </a:endParaRPr>
          </a:p>
          <a:p>
            <a:pPr algn="just" marL="48260" marR="67310" indent="228600">
              <a:lnSpc>
                <a:spcPct val="119600"/>
              </a:lnSpc>
              <a:spcBef>
                <a:spcPts val="5"/>
              </a:spcBef>
            </a:pPr>
            <a:r>
              <a:rPr dirty="0" sz="1200">
                <a:solidFill>
                  <a:srgbClr val="FF0000"/>
                </a:solidFill>
                <a:latin typeface="Arial"/>
                <a:cs typeface="Arial"/>
              </a:rPr>
              <a:t>What </a:t>
            </a:r>
            <a:r>
              <a:rPr dirty="0" sz="1200" spc="-5">
                <a:solidFill>
                  <a:srgbClr val="FF0000"/>
                </a:solidFill>
                <a:latin typeface="Arial"/>
                <a:cs typeface="Arial"/>
              </a:rPr>
              <a:t>is P(q</a:t>
            </a:r>
            <a:r>
              <a:rPr dirty="0" baseline="-20833" sz="1200" spc="-7">
                <a:solidFill>
                  <a:srgbClr val="FF0000"/>
                </a:solidFill>
                <a:latin typeface="Arial"/>
                <a:cs typeface="Arial"/>
              </a:rPr>
              <a:t>T</a:t>
            </a:r>
            <a:r>
              <a:rPr dirty="0" sz="1200" spc="-5">
                <a:solidFill>
                  <a:srgbClr val="FF0000"/>
                </a:solidFill>
                <a:latin typeface="Arial"/>
                <a:cs typeface="Arial"/>
              </a:rPr>
              <a:t>=S</a:t>
            </a:r>
            <a:r>
              <a:rPr dirty="0" baseline="-20833" sz="1200" spc="-7">
                <a:solidFill>
                  <a:srgbClr val="FF0000"/>
                </a:solidFill>
                <a:latin typeface="Arial"/>
                <a:cs typeface="Arial"/>
              </a:rPr>
              <a:t>i </a:t>
            </a:r>
            <a:r>
              <a:rPr dirty="0" sz="1200">
                <a:solidFill>
                  <a:srgbClr val="FF0000"/>
                </a:solidFill>
                <a:latin typeface="Arial"/>
                <a:cs typeface="Arial"/>
              </a:rPr>
              <a:t>| </a:t>
            </a:r>
            <a:r>
              <a:rPr dirty="0" sz="1200" spc="-5">
                <a:solidFill>
                  <a:srgbClr val="FF0000"/>
                </a:solidFill>
                <a:latin typeface="Arial"/>
                <a:cs typeface="Arial"/>
              </a:rPr>
              <a:t>O</a:t>
            </a:r>
            <a:r>
              <a:rPr dirty="0" baseline="-20833" sz="1200" spc="-7">
                <a:solidFill>
                  <a:srgbClr val="FF0000"/>
                </a:solidFill>
                <a:latin typeface="Arial"/>
                <a:cs typeface="Arial"/>
              </a:rPr>
              <a:t>1</a:t>
            </a:r>
            <a:r>
              <a:rPr dirty="0" sz="1200" spc="-5">
                <a:solidFill>
                  <a:srgbClr val="FF0000"/>
                </a:solidFill>
                <a:latin typeface="Arial"/>
                <a:cs typeface="Arial"/>
              </a:rPr>
              <a:t>O</a:t>
            </a:r>
            <a:r>
              <a:rPr dirty="0" baseline="-20833" sz="1200" spc="-7">
                <a:solidFill>
                  <a:srgbClr val="FF0000"/>
                </a:solidFill>
                <a:latin typeface="Arial"/>
                <a:cs typeface="Arial"/>
              </a:rPr>
              <a:t>2</a:t>
            </a:r>
            <a:r>
              <a:rPr dirty="0" sz="1200" spc="-5">
                <a:solidFill>
                  <a:srgbClr val="FF0000"/>
                </a:solidFill>
                <a:latin typeface="Arial"/>
                <a:cs typeface="Arial"/>
              </a:rPr>
              <a:t>…O</a:t>
            </a:r>
            <a:r>
              <a:rPr dirty="0" baseline="-20833" sz="1200" spc="-7">
                <a:solidFill>
                  <a:srgbClr val="FF0000"/>
                </a:solidFill>
                <a:latin typeface="Arial"/>
                <a:cs typeface="Arial"/>
              </a:rPr>
              <a:t>t</a:t>
            </a:r>
            <a:r>
              <a:rPr dirty="0" sz="1200" spc="-5">
                <a:solidFill>
                  <a:srgbClr val="FF0000"/>
                </a:solidFill>
                <a:latin typeface="Arial"/>
                <a:cs typeface="Arial"/>
              </a:rPr>
              <a:t>)  </a:t>
            </a:r>
            <a:r>
              <a:rPr dirty="0" sz="1200">
                <a:solidFill>
                  <a:srgbClr val="009A00"/>
                </a:solidFill>
                <a:latin typeface="Arial"/>
                <a:cs typeface="Arial"/>
              </a:rPr>
              <a:t>Question </a:t>
            </a:r>
            <a:r>
              <a:rPr dirty="0" sz="1200" spc="-5">
                <a:solidFill>
                  <a:srgbClr val="009A00"/>
                </a:solidFill>
                <a:latin typeface="Arial"/>
                <a:cs typeface="Arial"/>
              </a:rPr>
              <a:t>2: </a:t>
            </a:r>
            <a:r>
              <a:rPr dirty="0" sz="1200">
                <a:solidFill>
                  <a:srgbClr val="009A00"/>
                </a:solidFill>
                <a:latin typeface="Arial"/>
                <a:cs typeface="Arial"/>
              </a:rPr>
              <a:t>Most Probable</a:t>
            </a:r>
            <a:r>
              <a:rPr dirty="0" sz="1200" spc="-90">
                <a:solidFill>
                  <a:srgbClr val="009A00"/>
                </a:solidFill>
                <a:latin typeface="Arial"/>
                <a:cs typeface="Arial"/>
              </a:rPr>
              <a:t> </a:t>
            </a:r>
            <a:r>
              <a:rPr dirty="0" sz="1200">
                <a:solidFill>
                  <a:srgbClr val="009A00"/>
                </a:solidFill>
                <a:latin typeface="Arial"/>
                <a:cs typeface="Arial"/>
              </a:rPr>
              <a:t>Path</a:t>
            </a:r>
            <a:endParaRPr sz="1200">
              <a:latin typeface="Arial"/>
              <a:cs typeface="Arial"/>
            </a:endParaRPr>
          </a:p>
          <a:p>
            <a:pPr algn="just" marL="420370" marR="290830" indent="-143510">
              <a:lnSpc>
                <a:spcPct val="100000"/>
              </a:lnSpc>
              <a:spcBef>
                <a:spcPts val="290"/>
              </a:spcBef>
            </a:pPr>
            <a:r>
              <a:rPr dirty="0" sz="1200" spc="-5">
                <a:solidFill>
                  <a:srgbClr val="009A00"/>
                </a:solidFill>
                <a:latin typeface="Arial"/>
                <a:cs typeface="Arial"/>
              </a:rPr>
              <a:t>Given O</a:t>
            </a:r>
            <a:r>
              <a:rPr dirty="0" baseline="-20833" sz="1200" spc="-7">
                <a:solidFill>
                  <a:srgbClr val="009A00"/>
                </a:solidFill>
                <a:latin typeface="Arial"/>
                <a:cs typeface="Arial"/>
              </a:rPr>
              <a:t>1</a:t>
            </a:r>
            <a:r>
              <a:rPr dirty="0" sz="1200" spc="-5">
                <a:solidFill>
                  <a:srgbClr val="009A00"/>
                </a:solidFill>
                <a:latin typeface="Arial"/>
                <a:cs typeface="Arial"/>
              </a:rPr>
              <a:t>O</a:t>
            </a:r>
            <a:r>
              <a:rPr dirty="0" baseline="-20833" sz="1200" spc="-7">
                <a:solidFill>
                  <a:srgbClr val="009A00"/>
                </a:solidFill>
                <a:latin typeface="Arial"/>
                <a:cs typeface="Arial"/>
              </a:rPr>
              <a:t>2</a:t>
            </a:r>
            <a:r>
              <a:rPr dirty="0" sz="1200" spc="-5">
                <a:solidFill>
                  <a:srgbClr val="009A00"/>
                </a:solidFill>
                <a:latin typeface="Arial"/>
                <a:cs typeface="Arial"/>
              </a:rPr>
              <a:t>…O</a:t>
            </a:r>
            <a:r>
              <a:rPr dirty="0" baseline="-20833" sz="1200" spc="-7">
                <a:solidFill>
                  <a:srgbClr val="009A00"/>
                </a:solidFill>
                <a:latin typeface="Arial"/>
                <a:cs typeface="Arial"/>
              </a:rPr>
              <a:t>T </a:t>
            </a:r>
            <a:r>
              <a:rPr dirty="0" sz="1200">
                <a:solidFill>
                  <a:srgbClr val="009A00"/>
                </a:solidFill>
                <a:latin typeface="Arial"/>
                <a:cs typeface="Arial"/>
              </a:rPr>
              <a:t>, </a:t>
            </a:r>
            <a:r>
              <a:rPr dirty="0" sz="1200" spc="-5">
                <a:solidFill>
                  <a:srgbClr val="009A00"/>
                </a:solidFill>
                <a:latin typeface="Arial"/>
                <a:cs typeface="Arial"/>
              </a:rPr>
              <a:t>what is  </a:t>
            </a:r>
            <a:r>
              <a:rPr dirty="0" sz="1200">
                <a:solidFill>
                  <a:srgbClr val="009A00"/>
                </a:solidFill>
                <a:latin typeface="Arial"/>
                <a:cs typeface="Arial"/>
              </a:rPr>
              <a:t>the </a:t>
            </a:r>
            <a:r>
              <a:rPr dirty="0" sz="1200" spc="-5">
                <a:solidFill>
                  <a:srgbClr val="009A00"/>
                </a:solidFill>
                <a:latin typeface="Arial"/>
                <a:cs typeface="Arial"/>
              </a:rPr>
              <a:t>most probable path  that </a:t>
            </a:r>
            <a:r>
              <a:rPr dirty="0" sz="1200">
                <a:solidFill>
                  <a:srgbClr val="009A00"/>
                </a:solidFill>
                <a:latin typeface="Arial"/>
                <a:cs typeface="Arial"/>
              </a:rPr>
              <a:t>I</a:t>
            </a:r>
            <a:r>
              <a:rPr dirty="0" sz="1200" spc="-15">
                <a:solidFill>
                  <a:srgbClr val="009A00"/>
                </a:solidFill>
                <a:latin typeface="Arial"/>
                <a:cs typeface="Arial"/>
              </a:rPr>
              <a:t> </a:t>
            </a:r>
            <a:r>
              <a:rPr dirty="0" sz="1200" spc="-5">
                <a:solidFill>
                  <a:srgbClr val="009A00"/>
                </a:solidFill>
                <a:latin typeface="Arial"/>
                <a:cs typeface="Arial"/>
              </a:rPr>
              <a:t>took?</a:t>
            </a:r>
            <a:endParaRPr sz="1200">
              <a:latin typeface="Arial"/>
              <a:cs typeface="Arial"/>
            </a:endParaRPr>
          </a:p>
        </p:txBody>
      </p:sp>
      <p:sp>
        <p:nvSpPr>
          <p:cNvPr id="16" name="object 16"/>
          <p:cNvSpPr txBox="1"/>
          <p:nvPr/>
        </p:nvSpPr>
        <p:spPr>
          <a:xfrm>
            <a:off x="2193035" y="5372354"/>
            <a:ext cx="3398520"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Arial"/>
                <a:cs typeface="Arial"/>
              </a:rPr>
              <a:t>Some Famous HMM</a:t>
            </a:r>
            <a:r>
              <a:rPr dirty="0" sz="2200" spc="-55">
                <a:solidFill>
                  <a:srgbClr val="006500"/>
                </a:solidFill>
                <a:latin typeface="Arial"/>
                <a:cs typeface="Arial"/>
              </a:rPr>
              <a:t> </a:t>
            </a:r>
            <a:r>
              <a:rPr dirty="0" sz="2200" spc="-5">
                <a:solidFill>
                  <a:srgbClr val="006500"/>
                </a:solidFill>
                <a:latin typeface="Arial"/>
                <a:cs typeface="Arial"/>
              </a:rPr>
              <a:t>Tasks</a:t>
            </a:r>
            <a:endParaRPr sz="2200">
              <a:latin typeface="Arial"/>
              <a:cs typeface="Arial"/>
            </a:endParaRPr>
          </a:p>
        </p:txBody>
      </p:sp>
      <p:sp>
        <p:nvSpPr>
          <p:cNvPr id="17" name="object 1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33</a:t>
            </a:r>
            <a:endParaRPr sz="450">
              <a:latin typeface="Tahoma"/>
              <a:cs typeface="Tahoma"/>
            </a:endParaRPr>
          </a:p>
        </p:txBody>
      </p:sp>
      <p:sp>
        <p:nvSpPr>
          <p:cNvPr id="4" name="object 4"/>
          <p:cNvSpPr/>
          <p:nvPr/>
        </p:nvSpPr>
        <p:spPr>
          <a:xfrm>
            <a:off x="1638300" y="1557527"/>
            <a:ext cx="2286000" cy="2449195"/>
          </a:xfrm>
          <a:custGeom>
            <a:avLst/>
            <a:gdLst/>
            <a:ahLst/>
            <a:cxnLst/>
            <a:rect l="l" t="t" r="r" b="b"/>
            <a:pathLst>
              <a:path w="2286000" h="2449195">
                <a:moveTo>
                  <a:pt x="0" y="2449068"/>
                </a:moveTo>
                <a:lnTo>
                  <a:pt x="2286000" y="2449068"/>
                </a:lnTo>
                <a:lnTo>
                  <a:pt x="2286000" y="0"/>
                </a:lnTo>
                <a:lnTo>
                  <a:pt x="0" y="0"/>
                </a:lnTo>
                <a:lnTo>
                  <a:pt x="0" y="2449068"/>
                </a:lnTo>
                <a:close/>
              </a:path>
            </a:pathLst>
          </a:custGeom>
          <a:solidFill>
            <a:srgbClr val="FFFFCC"/>
          </a:solidFill>
        </p:spPr>
        <p:txBody>
          <a:bodyPr wrap="square" lIns="0" tIns="0" rIns="0" bIns="0" rtlCol="0"/>
          <a:lstStyle/>
          <a:p/>
        </p:txBody>
      </p:sp>
      <p:sp>
        <p:nvSpPr>
          <p:cNvPr id="5" name="object 5"/>
          <p:cNvSpPr/>
          <p:nvPr/>
        </p:nvSpPr>
        <p:spPr>
          <a:xfrm>
            <a:off x="1638300" y="1557527"/>
            <a:ext cx="2286000" cy="2449195"/>
          </a:xfrm>
          <a:custGeom>
            <a:avLst/>
            <a:gdLst/>
            <a:ahLst/>
            <a:cxnLst/>
            <a:rect l="l" t="t" r="r" b="b"/>
            <a:pathLst>
              <a:path w="2286000" h="2449195">
                <a:moveTo>
                  <a:pt x="2286000" y="0"/>
                </a:moveTo>
                <a:lnTo>
                  <a:pt x="0" y="0"/>
                </a:lnTo>
                <a:lnTo>
                  <a:pt x="0" y="2449068"/>
                </a:lnTo>
                <a:lnTo>
                  <a:pt x="2286000" y="2449068"/>
                </a:lnTo>
                <a:lnTo>
                  <a:pt x="2286000" y="0"/>
                </a:lnTo>
                <a:close/>
              </a:path>
            </a:pathLst>
          </a:custGeom>
          <a:ln w="4762">
            <a:solidFill>
              <a:srgbClr val="000000"/>
            </a:solidFill>
          </a:ln>
        </p:spPr>
        <p:txBody>
          <a:bodyPr wrap="square" lIns="0" tIns="0" rIns="0" bIns="0" rtlCol="0"/>
          <a:lstStyle/>
          <a:p/>
        </p:txBody>
      </p:sp>
      <p:sp>
        <p:nvSpPr>
          <p:cNvPr id="6" name="object 6"/>
          <p:cNvSpPr txBox="1"/>
          <p:nvPr/>
        </p:nvSpPr>
        <p:spPr>
          <a:xfrm>
            <a:off x="3764323" y="2030688"/>
            <a:ext cx="85090" cy="170815"/>
          </a:xfrm>
          <a:prstGeom prst="rect">
            <a:avLst/>
          </a:prstGeom>
        </p:spPr>
        <p:txBody>
          <a:bodyPr wrap="square" lIns="0" tIns="0" rIns="0" bIns="0" rtlCol="0" vert="horz">
            <a:spAutoFit/>
          </a:bodyPr>
          <a:lstStyle/>
          <a:p>
            <a:pPr>
              <a:lnSpc>
                <a:spcPts val="1325"/>
              </a:lnSpc>
            </a:pPr>
            <a:r>
              <a:rPr dirty="0" sz="1200">
                <a:solidFill>
                  <a:srgbClr val="009A00"/>
                </a:solidFill>
                <a:latin typeface="Arial"/>
                <a:cs typeface="Arial"/>
              </a:rPr>
              <a:t>h</a:t>
            </a:r>
            <a:endParaRPr sz="1200">
              <a:latin typeface="Arial"/>
              <a:cs typeface="Arial"/>
            </a:endParaRPr>
          </a:p>
        </p:txBody>
      </p:sp>
      <p:sp>
        <p:nvSpPr>
          <p:cNvPr id="7" name="object 7"/>
          <p:cNvSpPr txBox="1"/>
          <p:nvPr/>
        </p:nvSpPr>
        <p:spPr>
          <a:xfrm>
            <a:off x="1661667" y="1528824"/>
            <a:ext cx="2165350" cy="1267460"/>
          </a:xfrm>
          <a:prstGeom prst="rect">
            <a:avLst/>
          </a:prstGeom>
        </p:spPr>
        <p:txBody>
          <a:bodyPr wrap="square" lIns="0" tIns="12700" rIns="0" bIns="0" rtlCol="0" vert="horz">
            <a:spAutoFit/>
          </a:bodyPr>
          <a:lstStyle/>
          <a:p>
            <a:pPr marL="254000" marR="17780" indent="-228600">
              <a:lnSpc>
                <a:spcPct val="120000"/>
              </a:lnSpc>
              <a:spcBef>
                <a:spcPts val="100"/>
              </a:spcBef>
            </a:pPr>
            <a:r>
              <a:rPr dirty="0" sz="1200">
                <a:solidFill>
                  <a:srgbClr val="FF0000"/>
                </a:solidFill>
                <a:latin typeface="Arial"/>
                <a:cs typeface="Arial"/>
              </a:rPr>
              <a:t>Question </a:t>
            </a:r>
            <a:r>
              <a:rPr dirty="0" sz="1200" spc="-5">
                <a:solidFill>
                  <a:srgbClr val="FF0000"/>
                </a:solidFill>
                <a:latin typeface="Arial"/>
                <a:cs typeface="Arial"/>
              </a:rPr>
              <a:t>1: State </a:t>
            </a:r>
            <a:r>
              <a:rPr dirty="0" sz="1200" spc="-10">
                <a:solidFill>
                  <a:srgbClr val="FF0000"/>
                </a:solidFill>
                <a:latin typeface="Arial"/>
                <a:cs typeface="Arial"/>
              </a:rPr>
              <a:t>Estimation  </a:t>
            </a:r>
            <a:r>
              <a:rPr dirty="0" sz="1200">
                <a:solidFill>
                  <a:srgbClr val="FF0000"/>
                </a:solidFill>
                <a:latin typeface="Arial"/>
                <a:cs typeface="Arial"/>
              </a:rPr>
              <a:t>What </a:t>
            </a:r>
            <a:r>
              <a:rPr dirty="0" sz="1200" spc="-5">
                <a:solidFill>
                  <a:srgbClr val="FF0000"/>
                </a:solidFill>
                <a:latin typeface="Arial"/>
                <a:cs typeface="Arial"/>
              </a:rPr>
              <a:t>is P(q</a:t>
            </a:r>
            <a:r>
              <a:rPr dirty="0" baseline="-20833" sz="1200" spc="-7">
                <a:solidFill>
                  <a:srgbClr val="FF0000"/>
                </a:solidFill>
                <a:latin typeface="Arial"/>
                <a:cs typeface="Arial"/>
              </a:rPr>
              <a:t>T</a:t>
            </a:r>
            <a:r>
              <a:rPr dirty="0" sz="1200" spc="-5">
                <a:solidFill>
                  <a:srgbClr val="FF0000"/>
                </a:solidFill>
                <a:latin typeface="Arial"/>
                <a:cs typeface="Arial"/>
              </a:rPr>
              <a:t>=S</a:t>
            </a:r>
            <a:r>
              <a:rPr dirty="0" baseline="-20833" sz="1200" spc="-7">
                <a:solidFill>
                  <a:srgbClr val="FF0000"/>
                </a:solidFill>
                <a:latin typeface="Arial"/>
                <a:cs typeface="Arial"/>
              </a:rPr>
              <a:t>i </a:t>
            </a:r>
            <a:r>
              <a:rPr dirty="0" sz="1200">
                <a:solidFill>
                  <a:srgbClr val="FF0000"/>
                </a:solidFill>
                <a:latin typeface="Arial"/>
                <a:cs typeface="Arial"/>
              </a:rPr>
              <a:t>|</a:t>
            </a:r>
            <a:r>
              <a:rPr dirty="0" sz="1200" spc="-170">
                <a:solidFill>
                  <a:srgbClr val="FF0000"/>
                </a:solidFill>
                <a:latin typeface="Arial"/>
                <a:cs typeface="Arial"/>
              </a:rPr>
              <a:t> </a:t>
            </a:r>
            <a:r>
              <a:rPr dirty="0" sz="1200" spc="-5">
                <a:solidFill>
                  <a:srgbClr val="FF0000"/>
                </a:solidFill>
                <a:latin typeface="Arial"/>
                <a:cs typeface="Arial"/>
              </a:rPr>
              <a:t>O</a:t>
            </a:r>
            <a:r>
              <a:rPr dirty="0" baseline="-20833" sz="1200" spc="-7">
                <a:solidFill>
                  <a:srgbClr val="FF0000"/>
                </a:solidFill>
                <a:latin typeface="Arial"/>
                <a:cs typeface="Arial"/>
              </a:rPr>
              <a:t>1</a:t>
            </a:r>
            <a:r>
              <a:rPr dirty="0" sz="1200" spc="-5">
                <a:solidFill>
                  <a:srgbClr val="FF0000"/>
                </a:solidFill>
                <a:latin typeface="Arial"/>
                <a:cs typeface="Arial"/>
              </a:rPr>
              <a:t>O</a:t>
            </a:r>
            <a:r>
              <a:rPr dirty="0" baseline="-20833" sz="1200" spc="-7">
                <a:solidFill>
                  <a:srgbClr val="FF0000"/>
                </a:solidFill>
                <a:latin typeface="Arial"/>
                <a:cs typeface="Arial"/>
              </a:rPr>
              <a:t>2</a:t>
            </a:r>
            <a:r>
              <a:rPr dirty="0" sz="1200" spc="-5">
                <a:solidFill>
                  <a:srgbClr val="FF0000"/>
                </a:solidFill>
                <a:latin typeface="Arial"/>
                <a:cs typeface="Arial"/>
              </a:rPr>
              <a:t>…O</a:t>
            </a:r>
            <a:r>
              <a:rPr dirty="0" baseline="-20833" sz="1200" spc="-7">
                <a:solidFill>
                  <a:srgbClr val="FF0000"/>
                </a:solidFill>
                <a:latin typeface="Arial"/>
                <a:cs typeface="Arial"/>
              </a:rPr>
              <a:t>t</a:t>
            </a:r>
            <a:r>
              <a:rPr dirty="0" sz="1200" spc="-5">
                <a:solidFill>
                  <a:srgbClr val="FF0000"/>
                </a:solidFill>
                <a:latin typeface="Arial"/>
                <a:cs typeface="Arial"/>
              </a:rPr>
              <a:t>)</a:t>
            </a:r>
            <a:endParaRPr sz="1200">
              <a:latin typeface="Arial"/>
              <a:cs typeface="Arial"/>
            </a:endParaRPr>
          </a:p>
          <a:p>
            <a:pPr marL="254000" marR="54610" indent="-228600">
              <a:lnSpc>
                <a:spcPts val="1730"/>
              </a:lnSpc>
              <a:spcBef>
                <a:spcPts val="95"/>
              </a:spcBef>
            </a:pPr>
            <a:r>
              <a:rPr dirty="0" sz="1200">
                <a:solidFill>
                  <a:srgbClr val="009A00"/>
                </a:solidFill>
                <a:latin typeface="Arial"/>
                <a:cs typeface="Arial"/>
              </a:rPr>
              <a:t>Question </a:t>
            </a:r>
            <a:r>
              <a:rPr dirty="0" sz="1200" spc="-5">
                <a:solidFill>
                  <a:srgbClr val="009A00"/>
                </a:solidFill>
                <a:latin typeface="Arial"/>
                <a:cs typeface="Arial"/>
              </a:rPr>
              <a:t>2: </a:t>
            </a:r>
            <a:r>
              <a:rPr dirty="0" sz="1200">
                <a:solidFill>
                  <a:srgbClr val="009A00"/>
                </a:solidFill>
                <a:latin typeface="Arial"/>
                <a:cs typeface="Arial"/>
              </a:rPr>
              <a:t>Most Probable</a:t>
            </a:r>
            <a:r>
              <a:rPr dirty="0" sz="1200" spc="-90">
                <a:solidFill>
                  <a:srgbClr val="009A00"/>
                </a:solidFill>
                <a:latin typeface="Arial"/>
                <a:cs typeface="Arial"/>
              </a:rPr>
              <a:t> </a:t>
            </a:r>
            <a:r>
              <a:rPr dirty="0" sz="1200">
                <a:solidFill>
                  <a:srgbClr val="009A00"/>
                </a:solidFill>
                <a:latin typeface="Arial"/>
                <a:cs typeface="Arial"/>
              </a:rPr>
              <a:t>Pat  </a:t>
            </a:r>
            <a:r>
              <a:rPr dirty="0" sz="1200" spc="-5">
                <a:solidFill>
                  <a:srgbClr val="009A00"/>
                </a:solidFill>
                <a:latin typeface="Arial"/>
                <a:cs typeface="Arial"/>
              </a:rPr>
              <a:t>Given O</a:t>
            </a:r>
            <a:r>
              <a:rPr dirty="0" baseline="-20833" sz="1200" spc="-7">
                <a:solidFill>
                  <a:srgbClr val="009A00"/>
                </a:solidFill>
                <a:latin typeface="Arial"/>
                <a:cs typeface="Arial"/>
              </a:rPr>
              <a:t>1</a:t>
            </a:r>
            <a:r>
              <a:rPr dirty="0" sz="1200" spc="-5">
                <a:solidFill>
                  <a:srgbClr val="009A00"/>
                </a:solidFill>
                <a:latin typeface="Arial"/>
                <a:cs typeface="Arial"/>
              </a:rPr>
              <a:t>O</a:t>
            </a:r>
            <a:r>
              <a:rPr dirty="0" baseline="-20833" sz="1200" spc="-7">
                <a:solidFill>
                  <a:srgbClr val="009A00"/>
                </a:solidFill>
                <a:latin typeface="Arial"/>
                <a:cs typeface="Arial"/>
              </a:rPr>
              <a:t>2</a:t>
            </a:r>
            <a:r>
              <a:rPr dirty="0" sz="1200" spc="-5">
                <a:solidFill>
                  <a:srgbClr val="009A00"/>
                </a:solidFill>
                <a:latin typeface="Arial"/>
                <a:cs typeface="Arial"/>
              </a:rPr>
              <a:t>…O</a:t>
            </a:r>
            <a:r>
              <a:rPr dirty="0" baseline="-20833" sz="1200" spc="-7">
                <a:solidFill>
                  <a:srgbClr val="009A00"/>
                </a:solidFill>
                <a:latin typeface="Arial"/>
                <a:cs typeface="Arial"/>
              </a:rPr>
              <a:t>T </a:t>
            </a:r>
            <a:r>
              <a:rPr dirty="0" sz="1200">
                <a:solidFill>
                  <a:srgbClr val="009A00"/>
                </a:solidFill>
                <a:latin typeface="Arial"/>
                <a:cs typeface="Arial"/>
              </a:rPr>
              <a:t>, </a:t>
            </a:r>
            <a:r>
              <a:rPr dirty="0" sz="1200" spc="-5">
                <a:solidFill>
                  <a:srgbClr val="009A00"/>
                </a:solidFill>
                <a:latin typeface="Arial"/>
                <a:cs typeface="Arial"/>
              </a:rPr>
              <a:t>what</a:t>
            </a:r>
            <a:r>
              <a:rPr dirty="0" sz="1200" spc="-30">
                <a:solidFill>
                  <a:srgbClr val="009A00"/>
                </a:solidFill>
                <a:latin typeface="Arial"/>
                <a:cs typeface="Arial"/>
              </a:rPr>
              <a:t> </a:t>
            </a:r>
            <a:r>
              <a:rPr dirty="0" sz="1200" spc="-5">
                <a:solidFill>
                  <a:srgbClr val="009A00"/>
                </a:solidFill>
                <a:latin typeface="Arial"/>
                <a:cs typeface="Arial"/>
              </a:rPr>
              <a:t>is</a:t>
            </a:r>
            <a:endParaRPr sz="1200">
              <a:latin typeface="Arial"/>
              <a:cs typeface="Arial"/>
            </a:endParaRPr>
          </a:p>
          <a:p>
            <a:pPr marL="396875">
              <a:lnSpc>
                <a:spcPts val="1325"/>
              </a:lnSpc>
            </a:pPr>
            <a:r>
              <a:rPr dirty="0" sz="1200">
                <a:solidFill>
                  <a:srgbClr val="009A00"/>
                </a:solidFill>
                <a:latin typeface="Arial"/>
                <a:cs typeface="Arial"/>
              </a:rPr>
              <a:t>the </a:t>
            </a:r>
            <a:r>
              <a:rPr dirty="0" sz="1200" spc="-5">
                <a:solidFill>
                  <a:srgbClr val="009A00"/>
                </a:solidFill>
                <a:latin typeface="Arial"/>
                <a:cs typeface="Arial"/>
              </a:rPr>
              <a:t>most probable</a:t>
            </a:r>
            <a:r>
              <a:rPr dirty="0" sz="1200" spc="-85">
                <a:solidFill>
                  <a:srgbClr val="009A00"/>
                </a:solidFill>
                <a:latin typeface="Arial"/>
                <a:cs typeface="Arial"/>
              </a:rPr>
              <a:t> </a:t>
            </a:r>
            <a:r>
              <a:rPr dirty="0" sz="1200" spc="-5">
                <a:solidFill>
                  <a:srgbClr val="009A00"/>
                </a:solidFill>
                <a:latin typeface="Arial"/>
                <a:cs typeface="Arial"/>
              </a:rPr>
              <a:t>path</a:t>
            </a:r>
            <a:endParaRPr sz="1200">
              <a:latin typeface="Arial"/>
              <a:cs typeface="Arial"/>
            </a:endParaRPr>
          </a:p>
          <a:p>
            <a:pPr marL="396875">
              <a:lnSpc>
                <a:spcPct val="100000"/>
              </a:lnSpc>
            </a:pPr>
            <a:r>
              <a:rPr dirty="0" sz="1200" spc="-5">
                <a:solidFill>
                  <a:srgbClr val="009A00"/>
                </a:solidFill>
                <a:latin typeface="Arial"/>
                <a:cs typeface="Arial"/>
              </a:rPr>
              <a:t>that </a:t>
            </a:r>
            <a:r>
              <a:rPr dirty="0" sz="1200">
                <a:solidFill>
                  <a:srgbClr val="009A00"/>
                </a:solidFill>
                <a:latin typeface="Arial"/>
                <a:cs typeface="Arial"/>
              </a:rPr>
              <a:t>I</a:t>
            </a:r>
            <a:r>
              <a:rPr dirty="0" sz="1200" spc="-15">
                <a:solidFill>
                  <a:srgbClr val="009A00"/>
                </a:solidFill>
                <a:latin typeface="Arial"/>
                <a:cs typeface="Arial"/>
              </a:rPr>
              <a:t> </a:t>
            </a:r>
            <a:r>
              <a:rPr dirty="0" sz="1200" spc="-5">
                <a:solidFill>
                  <a:srgbClr val="009A00"/>
                </a:solidFill>
                <a:latin typeface="Arial"/>
                <a:cs typeface="Arial"/>
              </a:rPr>
              <a:t>took?</a:t>
            </a:r>
            <a:endParaRPr sz="1200">
              <a:latin typeface="Arial"/>
              <a:cs typeface="Arial"/>
            </a:endParaRPr>
          </a:p>
        </p:txBody>
      </p:sp>
      <p:sp>
        <p:nvSpPr>
          <p:cNvPr id="8" name="object 8"/>
          <p:cNvSpPr/>
          <p:nvPr/>
        </p:nvSpPr>
        <p:spPr>
          <a:xfrm>
            <a:off x="3519678" y="1682495"/>
            <a:ext cx="2576830" cy="2819400"/>
          </a:xfrm>
          <a:custGeom>
            <a:avLst/>
            <a:gdLst/>
            <a:ahLst/>
            <a:cxnLst/>
            <a:rect l="l" t="t" r="r" b="b"/>
            <a:pathLst>
              <a:path w="2576829" h="2819400">
                <a:moveTo>
                  <a:pt x="2576322" y="0"/>
                </a:moveTo>
                <a:lnTo>
                  <a:pt x="252222" y="0"/>
                </a:lnTo>
                <a:lnTo>
                  <a:pt x="252222" y="470153"/>
                </a:lnTo>
                <a:lnTo>
                  <a:pt x="0" y="487679"/>
                </a:lnTo>
                <a:lnTo>
                  <a:pt x="252222" y="1175003"/>
                </a:lnTo>
                <a:lnTo>
                  <a:pt x="252222" y="2819400"/>
                </a:lnTo>
                <a:lnTo>
                  <a:pt x="2576322" y="2819400"/>
                </a:lnTo>
                <a:lnTo>
                  <a:pt x="2576322" y="0"/>
                </a:lnTo>
                <a:close/>
              </a:path>
            </a:pathLst>
          </a:custGeom>
          <a:solidFill>
            <a:srgbClr val="EAEAEA"/>
          </a:solidFill>
        </p:spPr>
        <p:txBody>
          <a:bodyPr wrap="square" lIns="0" tIns="0" rIns="0" bIns="0" rtlCol="0"/>
          <a:lstStyle/>
          <a:p/>
        </p:txBody>
      </p:sp>
      <p:sp>
        <p:nvSpPr>
          <p:cNvPr id="9" name="object 9"/>
          <p:cNvSpPr/>
          <p:nvPr/>
        </p:nvSpPr>
        <p:spPr>
          <a:xfrm>
            <a:off x="3519678" y="1682495"/>
            <a:ext cx="2576830" cy="2819400"/>
          </a:xfrm>
          <a:custGeom>
            <a:avLst/>
            <a:gdLst/>
            <a:ahLst/>
            <a:cxnLst/>
            <a:rect l="l" t="t" r="r" b="b"/>
            <a:pathLst>
              <a:path w="2576829" h="2819400">
                <a:moveTo>
                  <a:pt x="252222" y="0"/>
                </a:moveTo>
                <a:lnTo>
                  <a:pt x="252222" y="470153"/>
                </a:lnTo>
                <a:lnTo>
                  <a:pt x="0" y="487679"/>
                </a:lnTo>
                <a:lnTo>
                  <a:pt x="252222" y="1175003"/>
                </a:lnTo>
                <a:lnTo>
                  <a:pt x="252222" y="2819400"/>
                </a:lnTo>
                <a:lnTo>
                  <a:pt x="2576322" y="2819400"/>
                </a:lnTo>
                <a:lnTo>
                  <a:pt x="2576322" y="0"/>
                </a:lnTo>
                <a:lnTo>
                  <a:pt x="639318" y="0"/>
                </a:lnTo>
                <a:lnTo>
                  <a:pt x="252222" y="0"/>
                </a:lnTo>
                <a:close/>
              </a:path>
            </a:pathLst>
          </a:custGeom>
          <a:ln w="6350">
            <a:solidFill>
              <a:srgbClr val="000000"/>
            </a:solidFill>
          </a:ln>
        </p:spPr>
        <p:txBody>
          <a:bodyPr wrap="square" lIns="0" tIns="0" rIns="0" bIns="0" rtlCol="0"/>
          <a:lstStyle/>
          <a:p/>
        </p:txBody>
      </p:sp>
      <p:sp>
        <p:nvSpPr>
          <p:cNvPr id="10" name="object 10"/>
          <p:cNvSpPr/>
          <p:nvPr/>
        </p:nvSpPr>
        <p:spPr>
          <a:xfrm>
            <a:off x="3909059" y="1720595"/>
            <a:ext cx="2090928" cy="2717291"/>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3810000" y="1720595"/>
            <a:ext cx="2247900" cy="952500"/>
          </a:xfrm>
          <a:custGeom>
            <a:avLst/>
            <a:gdLst/>
            <a:ahLst/>
            <a:cxnLst/>
            <a:rect l="l" t="t" r="r" b="b"/>
            <a:pathLst>
              <a:path w="2247900" h="952500">
                <a:moveTo>
                  <a:pt x="0" y="952500"/>
                </a:moveTo>
                <a:lnTo>
                  <a:pt x="2247900" y="952500"/>
                </a:lnTo>
                <a:lnTo>
                  <a:pt x="2247900" y="0"/>
                </a:lnTo>
                <a:lnTo>
                  <a:pt x="0" y="0"/>
                </a:lnTo>
                <a:lnTo>
                  <a:pt x="0" y="952500"/>
                </a:lnTo>
                <a:close/>
              </a:path>
            </a:pathLst>
          </a:custGeom>
          <a:solidFill>
            <a:srgbClr val="EAEAEA"/>
          </a:solidFill>
        </p:spPr>
        <p:txBody>
          <a:bodyPr wrap="square" lIns="0" tIns="0" rIns="0" bIns="0" rtlCol="0"/>
          <a:lstStyle/>
          <a:p/>
        </p:txBody>
      </p:sp>
      <p:sp>
        <p:nvSpPr>
          <p:cNvPr id="12" name="object 12"/>
          <p:cNvSpPr txBox="1">
            <a:spLocks noGrp="1"/>
          </p:cNvSpPr>
          <p:nvPr>
            <p:ph type="title"/>
          </p:nvPr>
        </p:nvSpPr>
        <p:spPr>
          <a:prstGeom prst="rect"/>
        </p:spPr>
        <p:txBody>
          <a:bodyPr wrap="square" lIns="0" tIns="12700" rIns="0" bIns="0" rtlCol="0" vert="horz">
            <a:spAutoFit/>
          </a:bodyPr>
          <a:lstStyle/>
          <a:p>
            <a:pPr marL="12065">
              <a:lnSpc>
                <a:spcPct val="100000"/>
              </a:lnSpc>
              <a:spcBef>
                <a:spcPts val="100"/>
              </a:spcBef>
            </a:pPr>
            <a:r>
              <a:rPr dirty="0" spc="-5"/>
              <a:t>Some Famous HMM</a:t>
            </a:r>
            <a:r>
              <a:rPr dirty="0" spc="-55"/>
              <a:t> </a:t>
            </a:r>
            <a:r>
              <a:rPr dirty="0" spc="-5"/>
              <a:t>Tasks</a:t>
            </a:r>
          </a:p>
        </p:txBody>
      </p:sp>
      <p:sp>
        <p:nvSpPr>
          <p:cNvPr id="13" name="object 13"/>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4" name="object 14"/>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5" name="object 15"/>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34</a:t>
            </a:r>
            <a:endParaRPr sz="450">
              <a:latin typeface="Tahoma"/>
              <a:cs typeface="Tahoma"/>
            </a:endParaRPr>
          </a:p>
        </p:txBody>
      </p:sp>
      <p:sp>
        <p:nvSpPr>
          <p:cNvPr id="16" name="object 16"/>
          <p:cNvSpPr/>
          <p:nvPr/>
        </p:nvSpPr>
        <p:spPr>
          <a:xfrm>
            <a:off x="1638300" y="5734811"/>
            <a:ext cx="2286000" cy="2449195"/>
          </a:xfrm>
          <a:custGeom>
            <a:avLst/>
            <a:gdLst/>
            <a:ahLst/>
            <a:cxnLst/>
            <a:rect l="l" t="t" r="r" b="b"/>
            <a:pathLst>
              <a:path w="2286000" h="2449195">
                <a:moveTo>
                  <a:pt x="0" y="2449068"/>
                </a:moveTo>
                <a:lnTo>
                  <a:pt x="2286000" y="2449068"/>
                </a:lnTo>
                <a:lnTo>
                  <a:pt x="2286000" y="0"/>
                </a:lnTo>
                <a:lnTo>
                  <a:pt x="0" y="0"/>
                </a:lnTo>
                <a:lnTo>
                  <a:pt x="0" y="2449068"/>
                </a:lnTo>
                <a:close/>
              </a:path>
            </a:pathLst>
          </a:custGeom>
          <a:solidFill>
            <a:srgbClr val="FFFFCC"/>
          </a:solidFill>
        </p:spPr>
        <p:txBody>
          <a:bodyPr wrap="square" lIns="0" tIns="0" rIns="0" bIns="0" rtlCol="0"/>
          <a:lstStyle/>
          <a:p/>
        </p:txBody>
      </p:sp>
      <p:sp>
        <p:nvSpPr>
          <p:cNvPr id="17" name="object 17"/>
          <p:cNvSpPr/>
          <p:nvPr/>
        </p:nvSpPr>
        <p:spPr>
          <a:xfrm>
            <a:off x="1638300" y="5734811"/>
            <a:ext cx="2286000" cy="2449195"/>
          </a:xfrm>
          <a:custGeom>
            <a:avLst/>
            <a:gdLst/>
            <a:ahLst/>
            <a:cxnLst/>
            <a:rect l="l" t="t" r="r" b="b"/>
            <a:pathLst>
              <a:path w="2286000" h="2449195">
                <a:moveTo>
                  <a:pt x="2286000" y="0"/>
                </a:moveTo>
                <a:lnTo>
                  <a:pt x="0" y="0"/>
                </a:lnTo>
                <a:lnTo>
                  <a:pt x="0" y="2449068"/>
                </a:lnTo>
                <a:lnTo>
                  <a:pt x="2286000" y="2449068"/>
                </a:lnTo>
                <a:lnTo>
                  <a:pt x="2286000" y="0"/>
                </a:lnTo>
                <a:close/>
              </a:path>
            </a:pathLst>
          </a:custGeom>
          <a:ln w="4762">
            <a:solidFill>
              <a:srgbClr val="000000"/>
            </a:solidFill>
          </a:ln>
        </p:spPr>
        <p:txBody>
          <a:bodyPr wrap="square" lIns="0" tIns="0" rIns="0" bIns="0" rtlCol="0"/>
          <a:lstStyle/>
          <a:p/>
        </p:txBody>
      </p:sp>
      <p:sp>
        <p:nvSpPr>
          <p:cNvPr id="18" name="object 18"/>
          <p:cNvSpPr txBox="1"/>
          <p:nvPr/>
        </p:nvSpPr>
        <p:spPr>
          <a:xfrm>
            <a:off x="3764323" y="6207972"/>
            <a:ext cx="85090" cy="170815"/>
          </a:xfrm>
          <a:prstGeom prst="rect">
            <a:avLst/>
          </a:prstGeom>
        </p:spPr>
        <p:txBody>
          <a:bodyPr wrap="square" lIns="0" tIns="0" rIns="0" bIns="0" rtlCol="0" vert="horz">
            <a:spAutoFit/>
          </a:bodyPr>
          <a:lstStyle/>
          <a:p>
            <a:pPr>
              <a:lnSpc>
                <a:spcPts val="1325"/>
              </a:lnSpc>
            </a:pPr>
            <a:r>
              <a:rPr dirty="0" sz="1200">
                <a:solidFill>
                  <a:srgbClr val="009A00"/>
                </a:solidFill>
                <a:latin typeface="Arial"/>
                <a:cs typeface="Arial"/>
              </a:rPr>
              <a:t>h</a:t>
            </a:r>
            <a:endParaRPr sz="1200">
              <a:latin typeface="Arial"/>
              <a:cs typeface="Arial"/>
            </a:endParaRPr>
          </a:p>
        </p:txBody>
      </p:sp>
      <p:sp>
        <p:nvSpPr>
          <p:cNvPr id="19" name="object 19"/>
          <p:cNvSpPr txBox="1"/>
          <p:nvPr/>
        </p:nvSpPr>
        <p:spPr>
          <a:xfrm>
            <a:off x="1661667" y="5926327"/>
            <a:ext cx="2178050" cy="1047750"/>
          </a:xfrm>
          <a:prstGeom prst="rect">
            <a:avLst/>
          </a:prstGeom>
        </p:spPr>
        <p:txBody>
          <a:bodyPr wrap="square" lIns="0" tIns="12700" rIns="0" bIns="0" rtlCol="0" vert="horz">
            <a:spAutoFit/>
          </a:bodyPr>
          <a:lstStyle/>
          <a:p>
            <a:pPr algn="just" marL="25400" marR="30480" indent="228600">
              <a:lnSpc>
                <a:spcPct val="119600"/>
              </a:lnSpc>
              <a:spcBef>
                <a:spcPts val="100"/>
              </a:spcBef>
            </a:pPr>
            <a:r>
              <a:rPr dirty="0" sz="1200">
                <a:solidFill>
                  <a:srgbClr val="FF0000"/>
                </a:solidFill>
                <a:latin typeface="Arial"/>
                <a:cs typeface="Arial"/>
              </a:rPr>
              <a:t>What </a:t>
            </a:r>
            <a:r>
              <a:rPr dirty="0" sz="1200" spc="-5">
                <a:solidFill>
                  <a:srgbClr val="FF0000"/>
                </a:solidFill>
                <a:latin typeface="Arial"/>
                <a:cs typeface="Arial"/>
              </a:rPr>
              <a:t>is P(q</a:t>
            </a:r>
            <a:r>
              <a:rPr dirty="0" baseline="-20833" sz="1200" spc="-7">
                <a:solidFill>
                  <a:srgbClr val="FF0000"/>
                </a:solidFill>
                <a:latin typeface="Arial"/>
                <a:cs typeface="Arial"/>
              </a:rPr>
              <a:t>T</a:t>
            </a:r>
            <a:r>
              <a:rPr dirty="0" sz="1200" spc="-5">
                <a:solidFill>
                  <a:srgbClr val="FF0000"/>
                </a:solidFill>
                <a:latin typeface="Arial"/>
                <a:cs typeface="Arial"/>
              </a:rPr>
              <a:t>=S</a:t>
            </a:r>
            <a:r>
              <a:rPr dirty="0" baseline="-20833" sz="1200" spc="-7">
                <a:solidFill>
                  <a:srgbClr val="FF0000"/>
                </a:solidFill>
                <a:latin typeface="Arial"/>
                <a:cs typeface="Arial"/>
              </a:rPr>
              <a:t>i </a:t>
            </a:r>
            <a:r>
              <a:rPr dirty="0" sz="1200">
                <a:solidFill>
                  <a:srgbClr val="FF0000"/>
                </a:solidFill>
                <a:latin typeface="Arial"/>
                <a:cs typeface="Arial"/>
              </a:rPr>
              <a:t>| </a:t>
            </a:r>
            <a:r>
              <a:rPr dirty="0" sz="1200" spc="-5">
                <a:solidFill>
                  <a:srgbClr val="FF0000"/>
                </a:solidFill>
                <a:latin typeface="Arial"/>
                <a:cs typeface="Arial"/>
              </a:rPr>
              <a:t>O</a:t>
            </a:r>
            <a:r>
              <a:rPr dirty="0" baseline="-20833" sz="1200" spc="-7">
                <a:solidFill>
                  <a:srgbClr val="FF0000"/>
                </a:solidFill>
                <a:latin typeface="Arial"/>
                <a:cs typeface="Arial"/>
              </a:rPr>
              <a:t>1</a:t>
            </a:r>
            <a:r>
              <a:rPr dirty="0" sz="1200" spc="-5">
                <a:solidFill>
                  <a:srgbClr val="FF0000"/>
                </a:solidFill>
                <a:latin typeface="Arial"/>
                <a:cs typeface="Arial"/>
              </a:rPr>
              <a:t>O</a:t>
            </a:r>
            <a:r>
              <a:rPr dirty="0" baseline="-20833" sz="1200" spc="-7">
                <a:solidFill>
                  <a:srgbClr val="FF0000"/>
                </a:solidFill>
                <a:latin typeface="Arial"/>
                <a:cs typeface="Arial"/>
              </a:rPr>
              <a:t>2</a:t>
            </a:r>
            <a:r>
              <a:rPr dirty="0" sz="1200" spc="-5">
                <a:solidFill>
                  <a:srgbClr val="FF0000"/>
                </a:solidFill>
                <a:latin typeface="Arial"/>
                <a:cs typeface="Arial"/>
              </a:rPr>
              <a:t>…O</a:t>
            </a:r>
            <a:r>
              <a:rPr dirty="0" baseline="-20833" sz="1200" spc="-7">
                <a:solidFill>
                  <a:srgbClr val="FF0000"/>
                </a:solidFill>
                <a:latin typeface="Arial"/>
                <a:cs typeface="Arial"/>
              </a:rPr>
              <a:t>t</a:t>
            </a:r>
            <a:r>
              <a:rPr dirty="0" sz="1200" spc="-5">
                <a:solidFill>
                  <a:srgbClr val="FF0000"/>
                </a:solidFill>
                <a:latin typeface="Arial"/>
                <a:cs typeface="Arial"/>
              </a:rPr>
              <a:t>)  </a:t>
            </a:r>
            <a:r>
              <a:rPr dirty="0" sz="1200">
                <a:solidFill>
                  <a:srgbClr val="009A00"/>
                </a:solidFill>
                <a:latin typeface="Arial"/>
                <a:cs typeface="Arial"/>
              </a:rPr>
              <a:t>Question </a:t>
            </a:r>
            <a:r>
              <a:rPr dirty="0" sz="1200" spc="-5">
                <a:solidFill>
                  <a:srgbClr val="009A00"/>
                </a:solidFill>
                <a:latin typeface="Arial"/>
                <a:cs typeface="Arial"/>
              </a:rPr>
              <a:t>2: </a:t>
            </a:r>
            <a:r>
              <a:rPr dirty="0" sz="1200">
                <a:solidFill>
                  <a:srgbClr val="009A00"/>
                </a:solidFill>
                <a:latin typeface="Arial"/>
                <a:cs typeface="Arial"/>
              </a:rPr>
              <a:t>Most Probable</a:t>
            </a:r>
            <a:r>
              <a:rPr dirty="0" sz="1200" spc="-75">
                <a:solidFill>
                  <a:srgbClr val="009A00"/>
                </a:solidFill>
                <a:latin typeface="Arial"/>
                <a:cs typeface="Arial"/>
              </a:rPr>
              <a:t> </a:t>
            </a:r>
            <a:r>
              <a:rPr dirty="0" sz="1200">
                <a:solidFill>
                  <a:srgbClr val="009A00"/>
                </a:solidFill>
                <a:latin typeface="Arial"/>
                <a:cs typeface="Arial"/>
              </a:rPr>
              <a:t>Pat</a:t>
            </a:r>
            <a:endParaRPr sz="1200">
              <a:latin typeface="Arial"/>
              <a:cs typeface="Arial"/>
            </a:endParaRPr>
          </a:p>
          <a:p>
            <a:pPr algn="just" marL="396875" marR="205740" indent="-143510">
              <a:lnSpc>
                <a:spcPct val="100000"/>
              </a:lnSpc>
              <a:spcBef>
                <a:spcPts val="285"/>
              </a:spcBef>
            </a:pPr>
            <a:r>
              <a:rPr dirty="0" sz="1200" spc="-5">
                <a:solidFill>
                  <a:srgbClr val="009A00"/>
                </a:solidFill>
                <a:latin typeface="Arial"/>
                <a:cs typeface="Arial"/>
              </a:rPr>
              <a:t>Given O</a:t>
            </a:r>
            <a:r>
              <a:rPr dirty="0" baseline="-20833" sz="1200" spc="-7">
                <a:solidFill>
                  <a:srgbClr val="009A00"/>
                </a:solidFill>
                <a:latin typeface="Arial"/>
                <a:cs typeface="Arial"/>
              </a:rPr>
              <a:t>1</a:t>
            </a:r>
            <a:r>
              <a:rPr dirty="0" sz="1200" spc="-5">
                <a:solidFill>
                  <a:srgbClr val="009A00"/>
                </a:solidFill>
                <a:latin typeface="Arial"/>
                <a:cs typeface="Arial"/>
              </a:rPr>
              <a:t>O</a:t>
            </a:r>
            <a:r>
              <a:rPr dirty="0" baseline="-20833" sz="1200" spc="-7">
                <a:solidFill>
                  <a:srgbClr val="009A00"/>
                </a:solidFill>
                <a:latin typeface="Arial"/>
                <a:cs typeface="Arial"/>
              </a:rPr>
              <a:t>2</a:t>
            </a:r>
            <a:r>
              <a:rPr dirty="0" sz="1200" spc="-5">
                <a:solidFill>
                  <a:srgbClr val="009A00"/>
                </a:solidFill>
                <a:latin typeface="Arial"/>
                <a:cs typeface="Arial"/>
              </a:rPr>
              <a:t>…O</a:t>
            </a:r>
            <a:r>
              <a:rPr dirty="0" baseline="-20833" sz="1200" spc="-7">
                <a:solidFill>
                  <a:srgbClr val="009A00"/>
                </a:solidFill>
                <a:latin typeface="Arial"/>
                <a:cs typeface="Arial"/>
              </a:rPr>
              <a:t>T </a:t>
            </a:r>
            <a:r>
              <a:rPr dirty="0" sz="1200">
                <a:solidFill>
                  <a:srgbClr val="009A00"/>
                </a:solidFill>
                <a:latin typeface="Arial"/>
                <a:cs typeface="Arial"/>
              </a:rPr>
              <a:t>, </a:t>
            </a:r>
            <a:r>
              <a:rPr dirty="0" sz="1200" spc="-5">
                <a:solidFill>
                  <a:srgbClr val="009A00"/>
                </a:solidFill>
                <a:latin typeface="Arial"/>
                <a:cs typeface="Arial"/>
              </a:rPr>
              <a:t>what is  </a:t>
            </a:r>
            <a:r>
              <a:rPr dirty="0" sz="1200">
                <a:solidFill>
                  <a:srgbClr val="009A00"/>
                </a:solidFill>
                <a:latin typeface="Arial"/>
                <a:cs typeface="Arial"/>
              </a:rPr>
              <a:t>the </a:t>
            </a:r>
            <a:r>
              <a:rPr dirty="0" sz="1200" spc="-5">
                <a:solidFill>
                  <a:srgbClr val="009A00"/>
                </a:solidFill>
                <a:latin typeface="Arial"/>
                <a:cs typeface="Arial"/>
              </a:rPr>
              <a:t>most probable path  that </a:t>
            </a:r>
            <a:r>
              <a:rPr dirty="0" sz="1200">
                <a:solidFill>
                  <a:srgbClr val="009A00"/>
                </a:solidFill>
                <a:latin typeface="Arial"/>
                <a:cs typeface="Arial"/>
              </a:rPr>
              <a:t>I</a:t>
            </a:r>
            <a:r>
              <a:rPr dirty="0" sz="1200" spc="-15">
                <a:solidFill>
                  <a:srgbClr val="009A00"/>
                </a:solidFill>
                <a:latin typeface="Arial"/>
                <a:cs typeface="Arial"/>
              </a:rPr>
              <a:t> </a:t>
            </a:r>
            <a:r>
              <a:rPr dirty="0" sz="1200" spc="-5">
                <a:solidFill>
                  <a:srgbClr val="009A00"/>
                </a:solidFill>
                <a:latin typeface="Arial"/>
                <a:cs typeface="Arial"/>
              </a:rPr>
              <a:t>took?</a:t>
            </a:r>
            <a:endParaRPr sz="1200">
              <a:latin typeface="Arial"/>
              <a:cs typeface="Arial"/>
            </a:endParaRPr>
          </a:p>
        </p:txBody>
      </p:sp>
      <p:sp>
        <p:nvSpPr>
          <p:cNvPr id="20" name="object 20"/>
          <p:cNvSpPr/>
          <p:nvPr/>
        </p:nvSpPr>
        <p:spPr>
          <a:xfrm>
            <a:off x="3519678" y="5859779"/>
            <a:ext cx="2576830" cy="2819400"/>
          </a:xfrm>
          <a:custGeom>
            <a:avLst/>
            <a:gdLst/>
            <a:ahLst/>
            <a:cxnLst/>
            <a:rect l="l" t="t" r="r" b="b"/>
            <a:pathLst>
              <a:path w="2576829" h="2819400">
                <a:moveTo>
                  <a:pt x="2576322" y="0"/>
                </a:moveTo>
                <a:lnTo>
                  <a:pt x="252222" y="0"/>
                </a:lnTo>
                <a:lnTo>
                  <a:pt x="252222" y="470154"/>
                </a:lnTo>
                <a:lnTo>
                  <a:pt x="0" y="487680"/>
                </a:lnTo>
                <a:lnTo>
                  <a:pt x="252222" y="1175004"/>
                </a:lnTo>
                <a:lnTo>
                  <a:pt x="252222" y="2819400"/>
                </a:lnTo>
                <a:lnTo>
                  <a:pt x="2576322" y="2819400"/>
                </a:lnTo>
                <a:lnTo>
                  <a:pt x="2576322" y="0"/>
                </a:lnTo>
                <a:close/>
              </a:path>
            </a:pathLst>
          </a:custGeom>
          <a:solidFill>
            <a:srgbClr val="EAEAEA"/>
          </a:solidFill>
        </p:spPr>
        <p:txBody>
          <a:bodyPr wrap="square" lIns="0" tIns="0" rIns="0" bIns="0" rtlCol="0"/>
          <a:lstStyle/>
          <a:p/>
        </p:txBody>
      </p:sp>
      <p:sp>
        <p:nvSpPr>
          <p:cNvPr id="21" name="object 21"/>
          <p:cNvSpPr/>
          <p:nvPr/>
        </p:nvSpPr>
        <p:spPr>
          <a:xfrm>
            <a:off x="3519678" y="5859779"/>
            <a:ext cx="2576830" cy="2819400"/>
          </a:xfrm>
          <a:custGeom>
            <a:avLst/>
            <a:gdLst/>
            <a:ahLst/>
            <a:cxnLst/>
            <a:rect l="l" t="t" r="r" b="b"/>
            <a:pathLst>
              <a:path w="2576829" h="2819400">
                <a:moveTo>
                  <a:pt x="252222" y="0"/>
                </a:moveTo>
                <a:lnTo>
                  <a:pt x="252222" y="470154"/>
                </a:lnTo>
                <a:lnTo>
                  <a:pt x="0" y="487680"/>
                </a:lnTo>
                <a:lnTo>
                  <a:pt x="252222" y="1175004"/>
                </a:lnTo>
                <a:lnTo>
                  <a:pt x="252222" y="2819400"/>
                </a:lnTo>
                <a:lnTo>
                  <a:pt x="2576322" y="2819400"/>
                </a:lnTo>
                <a:lnTo>
                  <a:pt x="2576322" y="0"/>
                </a:lnTo>
                <a:lnTo>
                  <a:pt x="639318" y="0"/>
                </a:lnTo>
                <a:lnTo>
                  <a:pt x="252222" y="0"/>
                </a:lnTo>
                <a:close/>
              </a:path>
            </a:pathLst>
          </a:custGeom>
          <a:ln w="6350">
            <a:solidFill>
              <a:srgbClr val="000000"/>
            </a:solidFill>
          </a:ln>
        </p:spPr>
        <p:txBody>
          <a:bodyPr wrap="square" lIns="0" tIns="0" rIns="0" bIns="0" rtlCol="0"/>
          <a:lstStyle/>
          <a:p/>
        </p:txBody>
      </p:sp>
      <p:sp>
        <p:nvSpPr>
          <p:cNvPr id="22" name="object 22"/>
          <p:cNvSpPr/>
          <p:nvPr/>
        </p:nvSpPr>
        <p:spPr>
          <a:xfrm>
            <a:off x="3909059" y="5897879"/>
            <a:ext cx="2090928" cy="2717291"/>
          </a:xfrm>
          <a:prstGeom prst="rect">
            <a:avLst/>
          </a:prstGeom>
          <a:blipFill>
            <a:blip r:embed="rId2" cstate="print"/>
            <a:stretch>
              <a:fillRect/>
            </a:stretch>
          </a:blipFill>
        </p:spPr>
        <p:txBody>
          <a:bodyPr wrap="square" lIns="0" tIns="0" rIns="0" bIns="0" rtlCol="0"/>
          <a:lstStyle/>
          <a:p/>
        </p:txBody>
      </p:sp>
      <p:sp>
        <p:nvSpPr>
          <p:cNvPr id="23" name="object 23"/>
          <p:cNvSpPr/>
          <p:nvPr/>
        </p:nvSpPr>
        <p:spPr>
          <a:xfrm>
            <a:off x="3810000" y="5897879"/>
            <a:ext cx="2247900" cy="952500"/>
          </a:xfrm>
          <a:custGeom>
            <a:avLst/>
            <a:gdLst/>
            <a:ahLst/>
            <a:cxnLst/>
            <a:rect l="l" t="t" r="r" b="b"/>
            <a:pathLst>
              <a:path w="2247900" h="952500">
                <a:moveTo>
                  <a:pt x="0" y="952500"/>
                </a:moveTo>
                <a:lnTo>
                  <a:pt x="2247900" y="952500"/>
                </a:lnTo>
                <a:lnTo>
                  <a:pt x="2247900" y="0"/>
                </a:lnTo>
                <a:lnTo>
                  <a:pt x="0" y="0"/>
                </a:lnTo>
                <a:lnTo>
                  <a:pt x="0" y="952500"/>
                </a:lnTo>
                <a:close/>
              </a:path>
            </a:pathLst>
          </a:custGeom>
          <a:solidFill>
            <a:srgbClr val="EAEAEA"/>
          </a:solidFill>
        </p:spPr>
        <p:txBody>
          <a:bodyPr wrap="square" lIns="0" tIns="0" rIns="0" bIns="0" rtlCol="0"/>
          <a:lstStyle/>
          <a:p/>
        </p:txBody>
      </p:sp>
      <p:sp>
        <p:nvSpPr>
          <p:cNvPr id="24" name="object 24"/>
          <p:cNvSpPr txBox="1"/>
          <p:nvPr/>
        </p:nvSpPr>
        <p:spPr>
          <a:xfrm>
            <a:off x="1687067" y="5308593"/>
            <a:ext cx="3904615" cy="642620"/>
          </a:xfrm>
          <a:prstGeom prst="rect">
            <a:avLst/>
          </a:prstGeom>
        </p:spPr>
        <p:txBody>
          <a:bodyPr wrap="square" lIns="0" tIns="76835" rIns="0" bIns="0" rtlCol="0" vert="horz">
            <a:spAutoFit/>
          </a:bodyPr>
          <a:lstStyle/>
          <a:p>
            <a:pPr marL="505459">
              <a:lnSpc>
                <a:spcPct val="100000"/>
              </a:lnSpc>
              <a:spcBef>
                <a:spcPts val="605"/>
              </a:spcBef>
            </a:pPr>
            <a:r>
              <a:rPr dirty="0" sz="2200" spc="-5">
                <a:solidFill>
                  <a:srgbClr val="006500"/>
                </a:solidFill>
                <a:latin typeface="Arial"/>
                <a:cs typeface="Arial"/>
              </a:rPr>
              <a:t>Some Famous HMM</a:t>
            </a:r>
            <a:r>
              <a:rPr dirty="0" sz="2200" spc="-55">
                <a:solidFill>
                  <a:srgbClr val="006500"/>
                </a:solidFill>
                <a:latin typeface="Arial"/>
                <a:cs typeface="Arial"/>
              </a:rPr>
              <a:t> </a:t>
            </a:r>
            <a:r>
              <a:rPr dirty="0" sz="2200" spc="-5">
                <a:solidFill>
                  <a:srgbClr val="006500"/>
                </a:solidFill>
                <a:latin typeface="Arial"/>
                <a:cs typeface="Arial"/>
              </a:rPr>
              <a:t>Tasks</a:t>
            </a:r>
            <a:endParaRPr sz="2200">
              <a:latin typeface="Arial"/>
              <a:cs typeface="Arial"/>
            </a:endParaRPr>
          </a:p>
          <a:p>
            <a:pPr>
              <a:lnSpc>
                <a:spcPct val="100000"/>
              </a:lnSpc>
              <a:spcBef>
                <a:spcPts val="270"/>
              </a:spcBef>
            </a:pPr>
            <a:r>
              <a:rPr dirty="0" sz="1200">
                <a:solidFill>
                  <a:srgbClr val="FF0000"/>
                </a:solidFill>
                <a:latin typeface="Arial"/>
                <a:cs typeface="Arial"/>
              </a:rPr>
              <a:t>Question </a:t>
            </a:r>
            <a:r>
              <a:rPr dirty="0" sz="1200" spc="-5">
                <a:solidFill>
                  <a:srgbClr val="FF0000"/>
                </a:solidFill>
                <a:latin typeface="Arial"/>
                <a:cs typeface="Arial"/>
              </a:rPr>
              <a:t>1: State</a:t>
            </a:r>
            <a:r>
              <a:rPr dirty="0" sz="1200">
                <a:solidFill>
                  <a:srgbClr val="FF0000"/>
                </a:solidFill>
                <a:latin typeface="Arial"/>
                <a:cs typeface="Arial"/>
              </a:rPr>
              <a:t> </a:t>
            </a:r>
            <a:r>
              <a:rPr dirty="0" sz="1200" spc="-10">
                <a:solidFill>
                  <a:srgbClr val="FF0000"/>
                </a:solidFill>
                <a:latin typeface="Arial"/>
                <a:cs typeface="Arial"/>
              </a:rPr>
              <a:t>Estimation</a:t>
            </a:r>
            <a:endParaRPr sz="1200">
              <a:latin typeface="Arial"/>
              <a:cs typeface="Arial"/>
            </a:endParaRPr>
          </a:p>
        </p:txBody>
      </p:sp>
      <p:sp>
        <p:nvSpPr>
          <p:cNvPr id="25" name="object 25"/>
          <p:cNvSpPr/>
          <p:nvPr/>
        </p:nvSpPr>
        <p:spPr>
          <a:xfrm>
            <a:off x="4533900" y="6431279"/>
            <a:ext cx="800100" cy="419100"/>
          </a:xfrm>
          <a:custGeom>
            <a:avLst/>
            <a:gdLst/>
            <a:ahLst/>
            <a:cxnLst/>
            <a:rect l="l" t="t" r="r" b="b"/>
            <a:pathLst>
              <a:path w="800100" h="419100">
                <a:moveTo>
                  <a:pt x="599694" y="104394"/>
                </a:moveTo>
                <a:lnTo>
                  <a:pt x="199644" y="104394"/>
                </a:lnTo>
                <a:lnTo>
                  <a:pt x="199644" y="419100"/>
                </a:lnTo>
                <a:lnTo>
                  <a:pt x="599694" y="419100"/>
                </a:lnTo>
                <a:lnTo>
                  <a:pt x="599694" y="104394"/>
                </a:lnTo>
                <a:close/>
              </a:path>
              <a:path w="800100" h="419100">
                <a:moveTo>
                  <a:pt x="400050" y="0"/>
                </a:moveTo>
                <a:lnTo>
                  <a:pt x="0" y="104394"/>
                </a:lnTo>
                <a:lnTo>
                  <a:pt x="800100" y="104394"/>
                </a:lnTo>
                <a:lnTo>
                  <a:pt x="400050" y="0"/>
                </a:lnTo>
                <a:close/>
              </a:path>
            </a:pathLst>
          </a:custGeom>
          <a:solidFill>
            <a:srgbClr val="FF0000"/>
          </a:solidFill>
        </p:spPr>
        <p:txBody>
          <a:bodyPr wrap="square" lIns="0" tIns="0" rIns="0" bIns="0" rtlCol="0"/>
          <a:lstStyle/>
          <a:p/>
        </p:txBody>
      </p:sp>
      <p:sp>
        <p:nvSpPr>
          <p:cNvPr id="26" name="object 26"/>
          <p:cNvSpPr txBox="1"/>
          <p:nvPr/>
        </p:nvSpPr>
        <p:spPr>
          <a:xfrm>
            <a:off x="3893820" y="5980430"/>
            <a:ext cx="2096770" cy="330835"/>
          </a:xfrm>
          <a:prstGeom prst="rect">
            <a:avLst/>
          </a:prstGeom>
        </p:spPr>
        <p:txBody>
          <a:bodyPr wrap="square" lIns="0" tIns="12700" rIns="0" bIns="0" rtlCol="0" vert="horz">
            <a:spAutoFit/>
          </a:bodyPr>
          <a:lstStyle/>
          <a:p>
            <a:pPr marR="5080">
              <a:lnSpc>
                <a:spcPct val="100000"/>
              </a:lnSpc>
              <a:spcBef>
                <a:spcPts val="100"/>
              </a:spcBef>
            </a:pPr>
            <a:r>
              <a:rPr dirty="0" sz="1000" spc="-5">
                <a:latin typeface="Arial"/>
                <a:cs typeface="Arial"/>
              </a:rPr>
              <a:t>Woke up </a:t>
            </a:r>
            <a:r>
              <a:rPr dirty="0" sz="1000">
                <a:latin typeface="Arial"/>
                <a:cs typeface="Arial"/>
              </a:rPr>
              <a:t>at </a:t>
            </a:r>
            <a:r>
              <a:rPr dirty="0" sz="1000" spc="-5">
                <a:latin typeface="Arial"/>
                <a:cs typeface="Arial"/>
              </a:rPr>
              <a:t>8.35, </a:t>
            </a:r>
            <a:r>
              <a:rPr dirty="0" sz="1000">
                <a:latin typeface="Arial"/>
                <a:cs typeface="Arial"/>
              </a:rPr>
              <a:t>Got on </a:t>
            </a:r>
            <a:r>
              <a:rPr dirty="0" sz="1000" spc="-5">
                <a:latin typeface="Arial"/>
                <a:cs typeface="Arial"/>
              </a:rPr>
              <a:t>Bus at</a:t>
            </a:r>
            <a:r>
              <a:rPr dirty="0" sz="1000" spc="-75">
                <a:latin typeface="Arial"/>
                <a:cs typeface="Arial"/>
              </a:rPr>
              <a:t> </a:t>
            </a:r>
            <a:r>
              <a:rPr dirty="0" sz="1000" spc="-5">
                <a:latin typeface="Arial"/>
                <a:cs typeface="Arial"/>
              </a:rPr>
              <a:t>9.46,  Sat in lecture</a:t>
            </a:r>
            <a:r>
              <a:rPr dirty="0" sz="1000" spc="-25">
                <a:latin typeface="Arial"/>
                <a:cs typeface="Arial"/>
              </a:rPr>
              <a:t> </a:t>
            </a:r>
            <a:r>
              <a:rPr dirty="0" sz="1000" spc="-5">
                <a:latin typeface="Arial"/>
                <a:cs typeface="Arial"/>
              </a:rPr>
              <a:t>10.05-11.22…</a:t>
            </a:r>
            <a:endParaRPr sz="1000">
              <a:latin typeface="Arial"/>
              <a:cs typeface="Arial"/>
            </a:endParaRPr>
          </a:p>
        </p:txBody>
      </p:sp>
      <p:sp>
        <p:nvSpPr>
          <p:cNvPr id="27" name="object 2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8" name="object 28"/>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35</a:t>
            </a:r>
            <a:endParaRPr sz="45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12065">
              <a:lnSpc>
                <a:spcPct val="100000"/>
              </a:lnSpc>
              <a:spcBef>
                <a:spcPts val="100"/>
              </a:spcBef>
            </a:pPr>
            <a:r>
              <a:rPr dirty="0" spc="-5"/>
              <a:t>Some Famous HMM</a:t>
            </a:r>
            <a:r>
              <a:rPr dirty="0" spc="-55"/>
              <a:t> </a:t>
            </a:r>
            <a:r>
              <a:rPr dirty="0" spc="-5"/>
              <a:t>Tasks</a:t>
            </a:r>
          </a:p>
        </p:txBody>
      </p:sp>
      <p:sp>
        <p:nvSpPr>
          <p:cNvPr id="5" name="object 5"/>
          <p:cNvSpPr txBox="1"/>
          <p:nvPr/>
        </p:nvSpPr>
        <p:spPr>
          <a:xfrm>
            <a:off x="1638300" y="1557527"/>
            <a:ext cx="2286000" cy="2449195"/>
          </a:xfrm>
          <a:prstGeom prst="rect">
            <a:avLst/>
          </a:prstGeom>
          <a:solidFill>
            <a:srgbClr val="FFFFCC"/>
          </a:solidFill>
          <a:ln w="4762">
            <a:solidFill>
              <a:srgbClr val="000000"/>
            </a:solidFill>
          </a:ln>
        </p:spPr>
        <p:txBody>
          <a:bodyPr wrap="square" lIns="0" tIns="20320" rIns="0" bIns="0" rtlCol="0" vert="horz">
            <a:spAutoFit/>
          </a:bodyPr>
          <a:lstStyle/>
          <a:p>
            <a:pPr marL="48260">
              <a:lnSpc>
                <a:spcPct val="100000"/>
              </a:lnSpc>
              <a:spcBef>
                <a:spcPts val="160"/>
              </a:spcBef>
            </a:pPr>
            <a:r>
              <a:rPr dirty="0" sz="1200">
                <a:solidFill>
                  <a:srgbClr val="FF0000"/>
                </a:solidFill>
                <a:latin typeface="Arial"/>
                <a:cs typeface="Arial"/>
              </a:rPr>
              <a:t>Question </a:t>
            </a:r>
            <a:r>
              <a:rPr dirty="0" sz="1200" spc="-5">
                <a:solidFill>
                  <a:srgbClr val="FF0000"/>
                </a:solidFill>
                <a:latin typeface="Arial"/>
                <a:cs typeface="Arial"/>
              </a:rPr>
              <a:t>1: State</a:t>
            </a:r>
            <a:r>
              <a:rPr dirty="0" sz="1200" spc="-10">
                <a:solidFill>
                  <a:srgbClr val="FF0000"/>
                </a:solidFill>
                <a:latin typeface="Arial"/>
                <a:cs typeface="Arial"/>
              </a:rPr>
              <a:t> Estimation</a:t>
            </a:r>
            <a:endParaRPr sz="1200">
              <a:latin typeface="Arial"/>
              <a:cs typeface="Arial"/>
            </a:endParaRPr>
          </a:p>
          <a:p>
            <a:pPr algn="just" marL="48260" marR="67310" indent="228600">
              <a:lnSpc>
                <a:spcPct val="119600"/>
              </a:lnSpc>
              <a:spcBef>
                <a:spcPts val="5"/>
              </a:spcBef>
            </a:pPr>
            <a:r>
              <a:rPr dirty="0" sz="1200">
                <a:solidFill>
                  <a:srgbClr val="FF0000"/>
                </a:solidFill>
                <a:latin typeface="Arial"/>
                <a:cs typeface="Arial"/>
              </a:rPr>
              <a:t>What </a:t>
            </a:r>
            <a:r>
              <a:rPr dirty="0" sz="1200" spc="-5">
                <a:solidFill>
                  <a:srgbClr val="FF0000"/>
                </a:solidFill>
                <a:latin typeface="Arial"/>
                <a:cs typeface="Arial"/>
              </a:rPr>
              <a:t>is P(q</a:t>
            </a:r>
            <a:r>
              <a:rPr dirty="0" baseline="-20833" sz="1200" spc="-7">
                <a:solidFill>
                  <a:srgbClr val="FF0000"/>
                </a:solidFill>
                <a:latin typeface="Arial"/>
                <a:cs typeface="Arial"/>
              </a:rPr>
              <a:t>T</a:t>
            </a:r>
            <a:r>
              <a:rPr dirty="0" sz="1200" spc="-5">
                <a:solidFill>
                  <a:srgbClr val="FF0000"/>
                </a:solidFill>
                <a:latin typeface="Arial"/>
                <a:cs typeface="Arial"/>
              </a:rPr>
              <a:t>=S</a:t>
            </a:r>
            <a:r>
              <a:rPr dirty="0" baseline="-20833" sz="1200" spc="-7">
                <a:solidFill>
                  <a:srgbClr val="FF0000"/>
                </a:solidFill>
                <a:latin typeface="Arial"/>
                <a:cs typeface="Arial"/>
              </a:rPr>
              <a:t>i </a:t>
            </a:r>
            <a:r>
              <a:rPr dirty="0" sz="1200">
                <a:solidFill>
                  <a:srgbClr val="FF0000"/>
                </a:solidFill>
                <a:latin typeface="Arial"/>
                <a:cs typeface="Arial"/>
              </a:rPr>
              <a:t>| </a:t>
            </a:r>
            <a:r>
              <a:rPr dirty="0" sz="1200" spc="-5">
                <a:solidFill>
                  <a:srgbClr val="FF0000"/>
                </a:solidFill>
                <a:latin typeface="Arial"/>
                <a:cs typeface="Arial"/>
              </a:rPr>
              <a:t>O</a:t>
            </a:r>
            <a:r>
              <a:rPr dirty="0" baseline="-20833" sz="1200" spc="-7">
                <a:solidFill>
                  <a:srgbClr val="FF0000"/>
                </a:solidFill>
                <a:latin typeface="Arial"/>
                <a:cs typeface="Arial"/>
              </a:rPr>
              <a:t>1</a:t>
            </a:r>
            <a:r>
              <a:rPr dirty="0" sz="1200" spc="-5">
                <a:solidFill>
                  <a:srgbClr val="FF0000"/>
                </a:solidFill>
                <a:latin typeface="Arial"/>
                <a:cs typeface="Arial"/>
              </a:rPr>
              <a:t>O</a:t>
            </a:r>
            <a:r>
              <a:rPr dirty="0" baseline="-20833" sz="1200" spc="-7">
                <a:solidFill>
                  <a:srgbClr val="FF0000"/>
                </a:solidFill>
                <a:latin typeface="Arial"/>
                <a:cs typeface="Arial"/>
              </a:rPr>
              <a:t>2</a:t>
            </a:r>
            <a:r>
              <a:rPr dirty="0" sz="1200" spc="-5">
                <a:solidFill>
                  <a:srgbClr val="FF0000"/>
                </a:solidFill>
                <a:latin typeface="Arial"/>
                <a:cs typeface="Arial"/>
              </a:rPr>
              <a:t>…O</a:t>
            </a:r>
            <a:r>
              <a:rPr dirty="0" baseline="-20833" sz="1200" spc="-7">
                <a:solidFill>
                  <a:srgbClr val="FF0000"/>
                </a:solidFill>
                <a:latin typeface="Arial"/>
                <a:cs typeface="Arial"/>
              </a:rPr>
              <a:t>t</a:t>
            </a:r>
            <a:r>
              <a:rPr dirty="0" sz="1200" spc="-5">
                <a:solidFill>
                  <a:srgbClr val="FF0000"/>
                </a:solidFill>
                <a:latin typeface="Arial"/>
                <a:cs typeface="Arial"/>
              </a:rPr>
              <a:t>)  </a:t>
            </a:r>
            <a:r>
              <a:rPr dirty="0" sz="1200">
                <a:solidFill>
                  <a:srgbClr val="009A00"/>
                </a:solidFill>
                <a:latin typeface="Arial"/>
                <a:cs typeface="Arial"/>
              </a:rPr>
              <a:t>Question </a:t>
            </a:r>
            <a:r>
              <a:rPr dirty="0" sz="1200" spc="-5">
                <a:solidFill>
                  <a:srgbClr val="009A00"/>
                </a:solidFill>
                <a:latin typeface="Arial"/>
                <a:cs typeface="Arial"/>
              </a:rPr>
              <a:t>2: </a:t>
            </a:r>
            <a:r>
              <a:rPr dirty="0" sz="1200">
                <a:solidFill>
                  <a:srgbClr val="009A00"/>
                </a:solidFill>
                <a:latin typeface="Arial"/>
                <a:cs typeface="Arial"/>
              </a:rPr>
              <a:t>Most Probable</a:t>
            </a:r>
            <a:r>
              <a:rPr dirty="0" sz="1200" spc="-90">
                <a:solidFill>
                  <a:srgbClr val="009A00"/>
                </a:solidFill>
                <a:latin typeface="Arial"/>
                <a:cs typeface="Arial"/>
              </a:rPr>
              <a:t> </a:t>
            </a:r>
            <a:r>
              <a:rPr dirty="0" sz="1200">
                <a:solidFill>
                  <a:srgbClr val="009A00"/>
                </a:solidFill>
                <a:latin typeface="Arial"/>
                <a:cs typeface="Arial"/>
              </a:rPr>
              <a:t>Path</a:t>
            </a:r>
            <a:endParaRPr sz="1200">
              <a:latin typeface="Arial"/>
              <a:cs typeface="Arial"/>
            </a:endParaRPr>
          </a:p>
          <a:p>
            <a:pPr algn="just" marL="420370" marR="290830" indent="-143510">
              <a:lnSpc>
                <a:spcPct val="100000"/>
              </a:lnSpc>
              <a:spcBef>
                <a:spcPts val="290"/>
              </a:spcBef>
            </a:pPr>
            <a:r>
              <a:rPr dirty="0" sz="1200" spc="-5">
                <a:solidFill>
                  <a:srgbClr val="009A00"/>
                </a:solidFill>
                <a:latin typeface="Arial"/>
                <a:cs typeface="Arial"/>
              </a:rPr>
              <a:t>Given O</a:t>
            </a:r>
            <a:r>
              <a:rPr dirty="0" baseline="-20833" sz="1200" spc="-7">
                <a:solidFill>
                  <a:srgbClr val="009A00"/>
                </a:solidFill>
                <a:latin typeface="Arial"/>
                <a:cs typeface="Arial"/>
              </a:rPr>
              <a:t>1</a:t>
            </a:r>
            <a:r>
              <a:rPr dirty="0" sz="1200" spc="-5">
                <a:solidFill>
                  <a:srgbClr val="009A00"/>
                </a:solidFill>
                <a:latin typeface="Arial"/>
                <a:cs typeface="Arial"/>
              </a:rPr>
              <a:t>O</a:t>
            </a:r>
            <a:r>
              <a:rPr dirty="0" baseline="-20833" sz="1200" spc="-7">
                <a:solidFill>
                  <a:srgbClr val="009A00"/>
                </a:solidFill>
                <a:latin typeface="Arial"/>
                <a:cs typeface="Arial"/>
              </a:rPr>
              <a:t>2</a:t>
            </a:r>
            <a:r>
              <a:rPr dirty="0" sz="1200" spc="-5">
                <a:solidFill>
                  <a:srgbClr val="009A00"/>
                </a:solidFill>
                <a:latin typeface="Arial"/>
                <a:cs typeface="Arial"/>
              </a:rPr>
              <a:t>…O</a:t>
            </a:r>
            <a:r>
              <a:rPr dirty="0" baseline="-20833" sz="1200" spc="-7">
                <a:solidFill>
                  <a:srgbClr val="009A00"/>
                </a:solidFill>
                <a:latin typeface="Arial"/>
                <a:cs typeface="Arial"/>
              </a:rPr>
              <a:t>T </a:t>
            </a:r>
            <a:r>
              <a:rPr dirty="0" sz="1200">
                <a:solidFill>
                  <a:srgbClr val="009A00"/>
                </a:solidFill>
                <a:latin typeface="Arial"/>
                <a:cs typeface="Arial"/>
              </a:rPr>
              <a:t>, </a:t>
            </a:r>
            <a:r>
              <a:rPr dirty="0" sz="1200" spc="-5">
                <a:solidFill>
                  <a:srgbClr val="009A00"/>
                </a:solidFill>
                <a:latin typeface="Arial"/>
                <a:cs typeface="Arial"/>
              </a:rPr>
              <a:t>what is  </a:t>
            </a:r>
            <a:r>
              <a:rPr dirty="0" sz="1200">
                <a:solidFill>
                  <a:srgbClr val="009A00"/>
                </a:solidFill>
                <a:latin typeface="Arial"/>
                <a:cs typeface="Arial"/>
              </a:rPr>
              <a:t>the </a:t>
            </a:r>
            <a:r>
              <a:rPr dirty="0" sz="1200" spc="-5">
                <a:solidFill>
                  <a:srgbClr val="009A00"/>
                </a:solidFill>
                <a:latin typeface="Arial"/>
                <a:cs typeface="Arial"/>
              </a:rPr>
              <a:t>most probable path  that </a:t>
            </a:r>
            <a:r>
              <a:rPr dirty="0" sz="1200">
                <a:solidFill>
                  <a:srgbClr val="009A00"/>
                </a:solidFill>
                <a:latin typeface="Arial"/>
                <a:cs typeface="Arial"/>
              </a:rPr>
              <a:t>I</a:t>
            </a:r>
            <a:r>
              <a:rPr dirty="0" sz="1200" spc="-15">
                <a:solidFill>
                  <a:srgbClr val="009A00"/>
                </a:solidFill>
                <a:latin typeface="Arial"/>
                <a:cs typeface="Arial"/>
              </a:rPr>
              <a:t> </a:t>
            </a:r>
            <a:r>
              <a:rPr dirty="0" sz="1200" spc="-5">
                <a:solidFill>
                  <a:srgbClr val="009A00"/>
                </a:solidFill>
                <a:latin typeface="Arial"/>
                <a:cs typeface="Arial"/>
              </a:rPr>
              <a:t>took?</a:t>
            </a:r>
            <a:endParaRPr sz="1200">
              <a:latin typeface="Arial"/>
              <a:cs typeface="Arial"/>
            </a:endParaRPr>
          </a:p>
          <a:p>
            <a:pPr algn="r" marL="276860" marR="264795" indent="-228600">
              <a:lnSpc>
                <a:spcPct val="109800"/>
              </a:lnSpc>
              <a:spcBef>
                <a:spcPts val="140"/>
              </a:spcBef>
            </a:pPr>
            <a:r>
              <a:rPr dirty="0" sz="1200">
                <a:solidFill>
                  <a:srgbClr val="3333CC"/>
                </a:solidFill>
                <a:latin typeface="Arial"/>
                <a:cs typeface="Arial"/>
              </a:rPr>
              <a:t>Question </a:t>
            </a:r>
            <a:r>
              <a:rPr dirty="0" sz="1200" spc="-5">
                <a:solidFill>
                  <a:srgbClr val="3333CC"/>
                </a:solidFill>
                <a:latin typeface="Arial"/>
                <a:cs typeface="Arial"/>
              </a:rPr>
              <a:t>3:</a:t>
            </a:r>
            <a:r>
              <a:rPr dirty="0" sz="1200" spc="-60">
                <a:solidFill>
                  <a:srgbClr val="3333CC"/>
                </a:solidFill>
                <a:latin typeface="Arial"/>
                <a:cs typeface="Arial"/>
              </a:rPr>
              <a:t> </a:t>
            </a:r>
            <a:r>
              <a:rPr dirty="0" sz="1200" spc="-5">
                <a:solidFill>
                  <a:srgbClr val="3333CC"/>
                </a:solidFill>
                <a:latin typeface="Arial"/>
                <a:cs typeface="Arial"/>
              </a:rPr>
              <a:t>Learning</a:t>
            </a:r>
            <a:r>
              <a:rPr dirty="0" sz="1200" spc="-25">
                <a:solidFill>
                  <a:srgbClr val="3333CC"/>
                </a:solidFill>
                <a:latin typeface="Arial"/>
                <a:cs typeface="Arial"/>
              </a:rPr>
              <a:t> </a:t>
            </a:r>
            <a:r>
              <a:rPr dirty="0" sz="1200" spc="-5">
                <a:solidFill>
                  <a:srgbClr val="3333CC"/>
                </a:solidFill>
                <a:latin typeface="Arial"/>
                <a:cs typeface="Arial"/>
              </a:rPr>
              <a:t>HMMs:  Given O</a:t>
            </a:r>
            <a:r>
              <a:rPr dirty="0" baseline="-20833" sz="1200" spc="-7">
                <a:solidFill>
                  <a:srgbClr val="3333CC"/>
                </a:solidFill>
                <a:latin typeface="Arial"/>
                <a:cs typeface="Arial"/>
              </a:rPr>
              <a:t>1</a:t>
            </a:r>
            <a:r>
              <a:rPr dirty="0" sz="1200" spc="-5">
                <a:solidFill>
                  <a:srgbClr val="3333CC"/>
                </a:solidFill>
                <a:latin typeface="Arial"/>
                <a:cs typeface="Arial"/>
              </a:rPr>
              <a:t>O</a:t>
            </a:r>
            <a:r>
              <a:rPr dirty="0" baseline="-20833" sz="1200" spc="-7">
                <a:solidFill>
                  <a:srgbClr val="3333CC"/>
                </a:solidFill>
                <a:latin typeface="Arial"/>
                <a:cs typeface="Arial"/>
              </a:rPr>
              <a:t>2</a:t>
            </a:r>
            <a:r>
              <a:rPr dirty="0" sz="1200" spc="-5">
                <a:solidFill>
                  <a:srgbClr val="3333CC"/>
                </a:solidFill>
                <a:latin typeface="Arial"/>
                <a:cs typeface="Arial"/>
              </a:rPr>
              <a:t>…O</a:t>
            </a:r>
            <a:r>
              <a:rPr dirty="0" baseline="-20833" sz="1200" spc="-7">
                <a:solidFill>
                  <a:srgbClr val="3333CC"/>
                </a:solidFill>
                <a:latin typeface="Arial"/>
                <a:cs typeface="Arial"/>
              </a:rPr>
              <a:t>T </a:t>
            </a:r>
            <a:r>
              <a:rPr dirty="0" sz="1200">
                <a:solidFill>
                  <a:srgbClr val="3333CC"/>
                </a:solidFill>
                <a:latin typeface="Arial"/>
                <a:cs typeface="Arial"/>
              </a:rPr>
              <a:t>,</a:t>
            </a:r>
            <a:r>
              <a:rPr dirty="0" sz="1200" spc="-45">
                <a:solidFill>
                  <a:srgbClr val="3333CC"/>
                </a:solidFill>
                <a:latin typeface="Arial"/>
                <a:cs typeface="Arial"/>
              </a:rPr>
              <a:t> </a:t>
            </a:r>
            <a:r>
              <a:rPr dirty="0" sz="1200" spc="-5">
                <a:solidFill>
                  <a:srgbClr val="3333CC"/>
                </a:solidFill>
                <a:latin typeface="Arial"/>
                <a:cs typeface="Arial"/>
              </a:rPr>
              <a:t>what</a:t>
            </a:r>
            <a:r>
              <a:rPr dirty="0" sz="1200" spc="-20">
                <a:solidFill>
                  <a:srgbClr val="3333CC"/>
                </a:solidFill>
                <a:latin typeface="Arial"/>
                <a:cs typeface="Arial"/>
              </a:rPr>
              <a:t> </a:t>
            </a:r>
            <a:r>
              <a:rPr dirty="0" sz="1200" spc="-5">
                <a:solidFill>
                  <a:srgbClr val="3333CC"/>
                </a:solidFill>
                <a:latin typeface="Arial"/>
                <a:cs typeface="Arial"/>
              </a:rPr>
              <a:t>is  </a:t>
            </a:r>
            <a:r>
              <a:rPr dirty="0" sz="1200">
                <a:solidFill>
                  <a:srgbClr val="3333CC"/>
                </a:solidFill>
                <a:latin typeface="Arial"/>
                <a:cs typeface="Arial"/>
              </a:rPr>
              <a:t>the maximum</a:t>
            </a:r>
            <a:r>
              <a:rPr dirty="0" sz="1200" spc="-100">
                <a:solidFill>
                  <a:srgbClr val="3333CC"/>
                </a:solidFill>
                <a:latin typeface="Arial"/>
                <a:cs typeface="Arial"/>
              </a:rPr>
              <a:t> </a:t>
            </a:r>
            <a:r>
              <a:rPr dirty="0" sz="1200" spc="-5">
                <a:solidFill>
                  <a:srgbClr val="3333CC"/>
                </a:solidFill>
                <a:latin typeface="Arial"/>
                <a:cs typeface="Arial"/>
              </a:rPr>
              <a:t>likelihood</a:t>
            </a:r>
            <a:endParaRPr sz="1200">
              <a:latin typeface="Arial"/>
              <a:cs typeface="Arial"/>
            </a:endParaRPr>
          </a:p>
          <a:p>
            <a:pPr marL="420370">
              <a:lnSpc>
                <a:spcPts val="1435"/>
              </a:lnSpc>
            </a:pPr>
            <a:r>
              <a:rPr dirty="0" sz="1200" spc="-5">
                <a:solidFill>
                  <a:srgbClr val="3333CC"/>
                </a:solidFill>
                <a:latin typeface="Arial"/>
                <a:cs typeface="Arial"/>
              </a:rPr>
              <a:t>HMM that could</a:t>
            </a:r>
            <a:r>
              <a:rPr dirty="0" sz="1200" spc="-10">
                <a:solidFill>
                  <a:srgbClr val="3333CC"/>
                </a:solidFill>
                <a:latin typeface="Arial"/>
                <a:cs typeface="Arial"/>
              </a:rPr>
              <a:t> </a:t>
            </a:r>
            <a:r>
              <a:rPr dirty="0" sz="1200" spc="-5">
                <a:solidFill>
                  <a:srgbClr val="3333CC"/>
                </a:solidFill>
                <a:latin typeface="Arial"/>
                <a:cs typeface="Arial"/>
              </a:rPr>
              <a:t>have</a:t>
            </a:r>
            <a:endParaRPr sz="1200">
              <a:latin typeface="Arial"/>
              <a:cs typeface="Arial"/>
            </a:endParaRPr>
          </a:p>
          <a:p>
            <a:pPr marL="420370" marR="356870">
              <a:lnSpc>
                <a:spcPct val="100000"/>
              </a:lnSpc>
            </a:pPr>
            <a:r>
              <a:rPr dirty="0" sz="1200" spc="-5">
                <a:solidFill>
                  <a:srgbClr val="3333CC"/>
                </a:solidFill>
                <a:latin typeface="Arial"/>
                <a:cs typeface="Arial"/>
              </a:rPr>
              <a:t>produced </a:t>
            </a:r>
            <a:r>
              <a:rPr dirty="0" sz="1200">
                <a:solidFill>
                  <a:srgbClr val="3333CC"/>
                </a:solidFill>
                <a:latin typeface="Arial"/>
                <a:cs typeface="Arial"/>
              </a:rPr>
              <a:t>this </a:t>
            </a:r>
            <a:r>
              <a:rPr dirty="0" sz="1200" spc="-5">
                <a:solidFill>
                  <a:srgbClr val="3333CC"/>
                </a:solidFill>
                <a:latin typeface="Arial"/>
                <a:cs typeface="Arial"/>
              </a:rPr>
              <a:t>string of  </a:t>
            </a:r>
            <a:r>
              <a:rPr dirty="0" sz="1200">
                <a:solidFill>
                  <a:srgbClr val="3333CC"/>
                </a:solidFill>
                <a:latin typeface="Arial"/>
                <a:cs typeface="Arial"/>
              </a:rPr>
              <a:t>observations?</a:t>
            </a:r>
            <a:endParaRPr sz="1200">
              <a:latin typeface="Arial"/>
              <a:cs typeface="Arial"/>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36</a:t>
            </a:r>
            <a:endParaRPr sz="450">
              <a:latin typeface="Tahoma"/>
              <a:cs typeface="Tahoma"/>
            </a:endParaRPr>
          </a:p>
        </p:txBody>
      </p:sp>
      <p:sp>
        <p:nvSpPr>
          <p:cNvPr id="9" name="object 9"/>
          <p:cNvSpPr/>
          <p:nvPr/>
        </p:nvSpPr>
        <p:spPr>
          <a:xfrm>
            <a:off x="1638300" y="5734811"/>
            <a:ext cx="2286000" cy="2449195"/>
          </a:xfrm>
          <a:custGeom>
            <a:avLst/>
            <a:gdLst/>
            <a:ahLst/>
            <a:cxnLst/>
            <a:rect l="l" t="t" r="r" b="b"/>
            <a:pathLst>
              <a:path w="2286000" h="2449195">
                <a:moveTo>
                  <a:pt x="0" y="2449068"/>
                </a:moveTo>
                <a:lnTo>
                  <a:pt x="2286000" y="2449068"/>
                </a:lnTo>
                <a:lnTo>
                  <a:pt x="2286000" y="0"/>
                </a:lnTo>
                <a:lnTo>
                  <a:pt x="0" y="0"/>
                </a:lnTo>
                <a:lnTo>
                  <a:pt x="0" y="2449068"/>
                </a:lnTo>
                <a:close/>
              </a:path>
            </a:pathLst>
          </a:custGeom>
          <a:solidFill>
            <a:srgbClr val="FFFFCC"/>
          </a:solidFill>
        </p:spPr>
        <p:txBody>
          <a:bodyPr wrap="square" lIns="0" tIns="0" rIns="0" bIns="0" rtlCol="0"/>
          <a:lstStyle/>
          <a:p/>
        </p:txBody>
      </p:sp>
      <p:sp>
        <p:nvSpPr>
          <p:cNvPr id="10" name="object 10"/>
          <p:cNvSpPr/>
          <p:nvPr/>
        </p:nvSpPr>
        <p:spPr>
          <a:xfrm>
            <a:off x="1638300" y="5734811"/>
            <a:ext cx="2286000" cy="2449195"/>
          </a:xfrm>
          <a:custGeom>
            <a:avLst/>
            <a:gdLst/>
            <a:ahLst/>
            <a:cxnLst/>
            <a:rect l="l" t="t" r="r" b="b"/>
            <a:pathLst>
              <a:path w="2286000" h="2449195">
                <a:moveTo>
                  <a:pt x="2286000" y="0"/>
                </a:moveTo>
                <a:lnTo>
                  <a:pt x="0" y="0"/>
                </a:lnTo>
                <a:lnTo>
                  <a:pt x="0" y="2449068"/>
                </a:lnTo>
                <a:lnTo>
                  <a:pt x="2286000" y="2449068"/>
                </a:lnTo>
                <a:lnTo>
                  <a:pt x="2286000" y="0"/>
                </a:lnTo>
                <a:close/>
              </a:path>
            </a:pathLst>
          </a:custGeom>
          <a:ln w="4762">
            <a:solidFill>
              <a:srgbClr val="000000"/>
            </a:solidFill>
          </a:ln>
        </p:spPr>
        <p:txBody>
          <a:bodyPr wrap="square" lIns="0" tIns="0" rIns="0" bIns="0" rtlCol="0"/>
          <a:lstStyle/>
          <a:p/>
        </p:txBody>
      </p:sp>
      <p:sp>
        <p:nvSpPr>
          <p:cNvPr id="11" name="object 11"/>
          <p:cNvSpPr txBox="1"/>
          <p:nvPr/>
        </p:nvSpPr>
        <p:spPr>
          <a:xfrm>
            <a:off x="3715444" y="5411544"/>
            <a:ext cx="1863725" cy="967105"/>
          </a:xfrm>
          <a:prstGeom prst="rect">
            <a:avLst/>
          </a:prstGeom>
        </p:spPr>
        <p:txBody>
          <a:bodyPr wrap="square" lIns="0" tIns="0" rIns="0" bIns="0" rtlCol="0" vert="horz">
            <a:spAutoFit/>
          </a:bodyPr>
          <a:lstStyle/>
          <a:p>
            <a:pPr>
              <a:lnSpc>
                <a:spcPts val="2435"/>
              </a:lnSpc>
            </a:pPr>
            <a:r>
              <a:rPr dirty="0" sz="2200" spc="-5">
                <a:solidFill>
                  <a:srgbClr val="006500"/>
                </a:solidFill>
                <a:latin typeface="Arial"/>
                <a:cs typeface="Arial"/>
              </a:rPr>
              <a:t>us HMM</a:t>
            </a:r>
            <a:r>
              <a:rPr dirty="0" sz="2200" spc="-80">
                <a:solidFill>
                  <a:srgbClr val="006500"/>
                </a:solidFill>
                <a:latin typeface="Arial"/>
                <a:cs typeface="Arial"/>
              </a:rPr>
              <a:t> </a:t>
            </a:r>
            <a:r>
              <a:rPr dirty="0" sz="2200" spc="-5">
                <a:solidFill>
                  <a:srgbClr val="006500"/>
                </a:solidFill>
                <a:latin typeface="Arial"/>
                <a:cs typeface="Arial"/>
              </a:rPr>
              <a:t>Tasks</a:t>
            </a:r>
            <a:endParaRPr sz="2200">
              <a:latin typeface="Arial"/>
              <a:cs typeface="Arial"/>
            </a:endParaRPr>
          </a:p>
          <a:p>
            <a:pPr>
              <a:lnSpc>
                <a:spcPct val="100000"/>
              </a:lnSpc>
              <a:spcBef>
                <a:spcPts val="40"/>
              </a:spcBef>
            </a:pPr>
            <a:endParaRPr sz="3200">
              <a:latin typeface="Times New Roman"/>
              <a:cs typeface="Times New Roman"/>
            </a:endParaRPr>
          </a:p>
          <a:p>
            <a:pPr marL="48260">
              <a:lnSpc>
                <a:spcPct val="100000"/>
              </a:lnSpc>
              <a:spcBef>
                <a:spcPts val="5"/>
              </a:spcBef>
            </a:pPr>
            <a:r>
              <a:rPr dirty="0" sz="1200">
                <a:solidFill>
                  <a:srgbClr val="009A00"/>
                </a:solidFill>
                <a:latin typeface="Arial"/>
                <a:cs typeface="Arial"/>
              </a:rPr>
              <a:t>h</a:t>
            </a:r>
            <a:endParaRPr sz="1200">
              <a:latin typeface="Arial"/>
              <a:cs typeface="Arial"/>
            </a:endParaRPr>
          </a:p>
        </p:txBody>
      </p:sp>
      <p:sp>
        <p:nvSpPr>
          <p:cNvPr id="12" name="object 12"/>
          <p:cNvSpPr txBox="1"/>
          <p:nvPr/>
        </p:nvSpPr>
        <p:spPr>
          <a:xfrm>
            <a:off x="1661667" y="5308593"/>
            <a:ext cx="2211705" cy="2833370"/>
          </a:xfrm>
          <a:prstGeom prst="rect">
            <a:avLst/>
          </a:prstGeom>
        </p:spPr>
        <p:txBody>
          <a:bodyPr wrap="square" lIns="0" tIns="76835" rIns="0" bIns="0" rtlCol="0" vert="horz">
            <a:spAutoFit/>
          </a:bodyPr>
          <a:lstStyle/>
          <a:p>
            <a:pPr marL="530860">
              <a:lnSpc>
                <a:spcPct val="100000"/>
              </a:lnSpc>
              <a:spcBef>
                <a:spcPts val="605"/>
              </a:spcBef>
            </a:pPr>
            <a:r>
              <a:rPr dirty="0" sz="2200" spc="-5">
                <a:solidFill>
                  <a:srgbClr val="006500"/>
                </a:solidFill>
                <a:latin typeface="Arial"/>
                <a:cs typeface="Arial"/>
              </a:rPr>
              <a:t>Some</a:t>
            </a:r>
            <a:r>
              <a:rPr dirty="0" sz="2200" spc="-30">
                <a:solidFill>
                  <a:srgbClr val="006500"/>
                </a:solidFill>
                <a:latin typeface="Arial"/>
                <a:cs typeface="Arial"/>
              </a:rPr>
              <a:t> </a:t>
            </a:r>
            <a:r>
              <a:rPr dirty="0" sz="2200" spc="-5">
                <a:solidFill>
                  <a:srgbClr val="006500"/>
                </a:solidFill>
                <a:latin typeface="Arial"/>
                <a:cs typeface="Arial"/>
              </a:rPr>
              <a:t>Famo</a:t>
            </a:r>
            <a:endParaRPr sz="2200">
              <a:latin typeface="Arial"/>
              <a:cs typeface="Arial"/>
            </a:endParaRPr>
          </a:p>
          <a:p>
            <a:pPr marL="254000" marR="30480" indent="-228600">
              <a:lnSpc>
                <a:spcPts val="1730"/>
              </a:lnSpc>
              <a:spcBef>
                <a:spcPts val="90"/>
              </a:spcBef>
            </a:pPr>
            <a:r>
              <a:rPr dirty="0" sz="1200">
                <a:solidFill>
                  <a:srgbClr val="FF0000"/>
                </a:solidFill>
                <a:latin typeface="Arial"/>
                <a:cs typeface="Arial"/>
              </a:rPr>
              <a:t>Question </a:t>
            </a:r>
            <a:r>
              <a:rPr dirty="0" sz="1200" spc="-5">
                <a:solidFill>
                  <a:srgbClr val="FF0000"/>
                </a:solidFill>
                <a:latin typeface="Arial"/>
                <a:cs typeface="Arial"/>
              </a:rPr>
              <a:t>1: State </a:t>
            </a:r>
            <a:r>
              <a:rPr dirty="0" sz="1200" spc="-10">
                <a:solidFill>
                  <a:srgbClr val="FF0000"/>
                </a:solidFill>
                <a:latin typeface="Arial"/>
                <a:cs typeface="Arial"/>
              </a:rPr>
              <a:t>Estimation  </a:t>
            </a:r>
            <a:r>
              <a:rPr dirty="0" sz="1200">
                <a:solidFill>
                  <a:srgbClr val="FF0000"/>
                </a:solidFill>
                <a:latin typeface="Arial"/>
                <a:cs typeface="Arial"/>
              </a:rPr>
              <a:t>What </a:t>
            </a:r>
            <a:r>
              <a:rPr dirty="0" sz="1200" spc="-5">
                <a:solidFill>
                  <a:srgbClr val="FF0000"/>
                </a:solidFill>
                <a:latin typeface="Arial"/>
                <a:cs typeface="Arial"/>
              </a:rPr>
              <a:t>is P(q</a:t>
            </a:r>
            <a:r>
              <a:rPr dirty="0" baseline="-20833" sz="1200" spc="-7">
                <a:solidFill>
                  <a:srgbClr val="FF0000"/>
                </a:solidFill>
                <a:latin typeface="Arial"/>
                <a:cs typeface="Arial"/>
              </a:rPr>
              <a:t>T</a:t>
            </a:r>
            <a:r>
              <a:rPr dirty="0" sz="1200" spc="-5">
                <a:solidFill>
                  <a:srgbClr val="FF0000"/>
                </a:solidFill>
                <a:latin typeface="Arial"/>
                <a:cs typeface="Arial"/>
              </a:rPr>
              <a:t>=S</a:t>
            </a:r>
            <a:r>
              <a:rPr dirty="0" baseline="-20833" sz="1200" spc="-7">
                <a:solidFill>
                  <a:srgbClr val="FF0000"/>
                </a:solidFill>
                <a:latin typeface="Arial"/>
                <a:cs typeface="Arial"/>
              </a:rPr>
              <a:t>i  </a:t>
            </a:r>
            <a:r>
              <a:rPr dirty="0" sz="1200">
                <a:solidFill>
                  <a:srgbClr val="FF0000"/>
                </a:solidFill>
                <a:latin typeface="Arial"/>
                <a:cs typeface="Arial"/>
              </a:rPr>
              <a:t>|</a:t>
            </a:r>
            <a:r>
              <a:rPr dirty="0" sz="1200" spc="-180">
                <a:solidFill>
                  <a:srgbClr val="FF0000"/>
                </a:solidFill>
                <a:latin typeface="Arial"/>
                <a:cs typeface="Arial"/>
              </a:rPr>
              <a:t> </a:t>
            </a:r>
            <a:r>
              <a:rPr dirty="0" sz="1200" spc="-5">
                <a:solidFill>
                  <a:srgbClr val="FF0000"/>
                </a:solidFill>
                <a:latin typeface="Arial"/>
                <a:cs typeface="Arial"/>
              </a:rPr>
              <a:t>O</a:t>
            </a:r>
            <a:r>
              <a:rPr dirty="0" baseline="-20833" sz="1200" spc="-7">
                <a:solidFill>
                  <a:srgbClr val="FF0000"/>
                </a:solidFill>
                <a:latin typeface="Arial"/>
                <a:cs typeface="Arial"/>
              </a:rPr>
              <a:t>1</a:t>
            </a:r>
            <a:r>
              <a:rPr dirty="0" sz="1200" spc="-5">
                <a:solidFill>
                  <a:srgbClr val="FF0000"/>
                </a:solidFill>
                <a:latin typeface="Arial"/>
                <a:cs typeface="Arial"/>
              </a:rPr>
              <a:t>O</a:t>
            </a:r>
            <a:r>
              <a:rPr dirty="0" baseline="-20833" sz="1200" spc="-7">
                <a:solidFill>
                  <a:srgbClr val="FF0000"/>
                </a:solidFill>
                <a:latin typeface="Arial"/>
                <a:cs typeface="Arial"/>
              </a:rPr>
              <a:t>2</a:t>
            </a:r>
            <a:r>
              <a:rPr dirty="0" sz="1200" spc="-5">
                <a:solidFill>
                  <a:srgbClr val="FF0000"/>
                </a:solidFill>
                <a:latin typeface="Arial"/>
                <a:cs typeface="Arial"/>
              </a:rPr>
              <a:t>…O</a:t>
            </a:r>
            <a:r>
              <a:rPr dirty="0" baseline="-20833" sz="1200" spc="-7">
                <a:solidFill>
                  <a:srgbClr val="FF0000"/>
                </a:solidFill>
                <a:latin typeface="Arial"/>
                <a:cs typeface="Arial"/>
              </a:rPr>
              <a:t>T</a:t>
            </a:r>
            <a:r>
              <a:rPr dirty="0" sz="1200" spc="-5">
                <a:solidFill>
                  <a:srgbClr val="FF0000"/>
                </a:solidFill>
                <a:latin typeface="Arial"/>
                <a:cs typeface="Arial"/>
              </a:rPr>
              <a:t>)</a:t>
            </a:r>
            <a:endParaRPr sz="1200">
              <a:latin typeface="Arial"/>
              <a:cs typeface="Arial"/>
            </a:endParaRPr>
          </a:p>
          <a:p>
            <a:pPr algn="just" marL="25400">
              <a:lnSpc>
                <a:spcPct val="100000"/>
              </a:lnSpc>
              <a:spcBef>
                <a:spcPts val="170"/>
              </a:spcBef>
            </a:pPr>
            <a:r>
              <a:rPr dirty="0" sz="1200">
                <a:solidFill>
                  <a:srgbClr val="009A00"/>
                </a:solidFill>
                <a:latin typeface="Arial"/>
                <a:cs typeface="Arial"/>
              </a:rPr>
              <a:t>Question </a:t>
            </a:r>
            <a:r>
              <a:rPr dirty="0" sz="1200" spc="-5">
                <a:solidFill>
                  <a:srgbClr val="009A00"/>
                </a:solidFill>
                <a:latin typeface="Arial"/>
                <a:cs typeface="Arial"/>
              </a:rPr>
              <a:t>2: </a:t>
            </a:r>
            <a:r>
              <a:rPr dirty="0" sz="1200">
                <a:solidFill>
                  <a:srgbClr val="009A00"/>
                </a:solidFill>
                <a:latin typeface="Arial"/>
                <a:cs typeface="Arial"/>
              </a:rPr>
              <a:t>Most Probable</a:t>
            </a:r>
            <a:r>
              <a:rPr dirty="0" sz="1200" spc="-90">
                <a:solidFill>
                  <a:srgbClr val="009A00"/>
                </a:solidFill>
                <a:latin typeface="Arial"/>
                <a:cs typeface="Arial"/>
              </a:rPr>
              <a:t> </a:t>
            </a:r>
            <a:r>
              <a:rPr dirty="0" sz="1200">
                <a:solidFill>
                  <a:srgbClr val="009A00"/>
                </a:solidFill>
                <a:latin typeface="Arial"/>
                <a:cs typeface="Arial"/>
              </a:rPr>
              <a:t>Pat</a:t>
            </a:r>
            <a:endParaRPr sz="1200">
              <a:latin typeface="Arial"/>
              <a:cs typeface="Arial"/>
            </a:endParaRPr>
          </a:p>
          <a:p>
            <a:pPr algn="just" marL="396875" marR="239395" indent="-143510">
              <a:lnSpc>
                <a:spcPct val="100000"/>
              </a:lnSpc>
              <a:spcBef>
                <a:spcPts val="290"/>
              </a:spcBef>
            </a:pPr>
            <a:r>
              <a:rPr dirty="0" sz="1200" spc="-5">
                <a:solidFill>
                  <a:srgbClr val="009A00"/>
                </a:solidFill>
                <a:latin typeface="Arial"/>
                <a:cs typeface="Arial"/>
              </a:rPr>
              <a:t>Given O</a:t>
            </a:r>
            <a:r>
              <a:rPr dirty="0" baseline="-20833" sz="1200" spc="-7">
                <a:solidFill>
                  <a:srgbClr val="009A00"/>
                </a:solidFill>
                <a:latin typeface="Arial"/>
                <a:cs typeface="Arial"/>
              </a:rPr>
              <a:t>1</a:t>
            </a:r>
            <a:r>
              <a:rPr dirty="0" sz="1200" spc="-5">
                <a:solidFill>
                  <a:srgbClr val="009A00"/>
                </a:solidFill>
                <a:latin typeface="Arial"/>
                <a:cs typeface="Arial"/>
              </a:rPr>
              <a:t>O</a:t>
            </a:r>
            <a:r>
              <a:rPr dirty="0" baseline="-20833" sz="1200" spc="-7">
                <a:solidFill>
                  <a:srgbClr val="009A00"/>
                </a:solidFill>
                <a:latin typeface="Arial"/>
                <a:cs typeface="Arial"/>
              </a:rPr>
              <a:t>2</a:t>
            </a:r>
            <a:r>
              <a:rPr dirty="0" sz="1200" spc="-5">
                <a:solidFill>
                  <a:srgbClr val="009A00"/>
                </a:solidFill>
                <a:latin typeface="Arial"/>
                <a:cs typeface="Arial"/>
              </a:rPr>
              <a:t>…O</a:t>
            </a:r>
            <a:r>
              <a:rPr dirty="0" baseline="-20833" sz="1200" spc="-7">
                <a:solidFill>
                  <a:srgbClr val="009A00"/>
                </a:solidFill>
                <a:latin typeface="Arial"/>
                <a:cs typeface="Arial"/>
              </a:rPr>
              <a:t>T </a:t>
            </a:r>
            <a:r>
              <a:rPr dirty="0" sz="1200">
                <a:solidFill>
                  <a:srgbClr val="009A00"/>
                </a:solidFill>
                <a:latin typeface="Arial"/>
                <a:cs typeface="Arial"/>
              </a:rPr>
              <a:t>, </a:t>
            </a:r>
            <a:r>
              <a:rPr dirty="0" sz="1200" spc="-5">
                <a:solidFill>
                  <a:srgbClr val="009A00"/>
                </a:solidFill>
                <a:latin typeface="Arial"/>
                <a:cs typeface="Arial"/>
              </a:rPr>
              <a:t>what is  </a:t>
            </a:r>
            <a:r>
              <a:rPr dirty="0" sz="1200">
                <a:solidFill>
                  <a:srgbClr val="009A00"/>
                </a:solidFill>
                <a:latin typeface="Arial"/>
                <a:cs typeface="Arial"/>
              </a:rPr>
              <a:t>the </a:t>
            </a:r>
            <a:r>
              <a:rPr dirty="0" sz="1200" spc="-5">
                <a:solidFill>
                  <a:srgbClr val="009A00"/>
                </a:solidFill>
                <a:latin typeface="Arial"/>
                <a:cs typeface="Arial"/>
              </a:rPr>
              <a:t>most probable path  that </a:t>
            </a:r>
            <a:r>
              <a:rPr dirty="0" sz="1200">
                <a:solidFill>
                  <a:srgbClr val="009A00"/>
                </a:solidFill>
                <a:latin typeface="Arial"/>
                <a:cs typeface="Arial"/>
              </a:rPr>
              <a:t>I</a:t>
            </a:r>
            <a:r>
              <a:rPr dirty="0" sz="1200" spc="-15">
                <a:solidFill>
                  <a:srgbClr val="009A00"/>
                </a:solidFill>
                <a:latin typeface="Arial"/>
                <a:cs typeface="Arial"/>
              </a:rPr>
              <a:t> </a:t>
            </a:r>
            <a:r>
              <a:rPr dirty="0" sz="1200" spc="-5">
                <a:solidFill>
                  <a:srgbClr val="009A00"/>
                </a:solidFill>
                <a:latin typeface="Arial"/>
                <a:cs typeface="Arial"/>
              </a:rPr>
              <a:t>took?</a:t>
            </a:r>
            <a:endParaRPr sz="1200">
              <a:latin typeface="Arial"/>
              <a:cs typeface="Arial"/>
            </a:endParaRPr>
          </a:p>
          <a:p>
            <a:pPr algn="r" marL="254000" marR="212725" indent="-228600">
              <a:lnSpc>
                <a:spcPct val="109800"/>
              </a:lnSpc>
              <a:spcBef>
                <a:spcPts val="140"/>
              </a:spcBef>
            </a:pPr>
            <a:r>
              <a:rPr dirty="0" sz="1200">
                <a:solidFill>
                  <a:srgbClr val="3333CC"/>
                </a:solidFill>
                <a:latin typeface="Arial"/>
                <a:cs typeface="Arial"/>
              </a:rPr>
              <a:t>Question </a:t>
            </a:r>
            <a:r>
              <a:rPr dirty="0" sz="1200" spc="-5">
                <a:solidFill>
                  <a:srgbClr val="3333CC"/>
                </a:solidFill>
                <a:latin typeface="Arial"/>
                <a:cs typeface="Arial"/>
              </a:rPr>
              <a:t>3:</a:t>
            </a:r>
            <a:r>
              <a:rPr dirty="0" sz="1200" spc="-60">
                <a:solidFill>
                  <a:srgbClr val="3333CC"/>
                </a:solidFill>
                <a:latin typeface="Arial"/>
                <a:cs typeface="Arial"/>
              </a:rPr>
              <a:t> </a:t>
            </a:r>
            <a:r>
              <a:rPr dirty="0" sz="1200" spc="-5">
                <a:solidFill>
                  <a:srgbClr val="3333CC"/>
                </a:solidFill>
                <a:latin typeface="Arial"/>
                <a:cs typeface="Arial"/>
              </a:rPr>
              <a:t>Learning</a:t>
            </a:r>
            <a:r>
              <a:rPr dirty="0" sz="1200" spc="-25">
                <a:solidFill>
                  <a:srgbClr val="3333CC"/>
                </a:solidFill>
                <a:latin typeface="Arial"/>
                <a:cs typeface="Arial"/>
              </a:rPr>
              <a:t> </a:t>
            </a:r>
            <a:r>
              <a:rPr dirty="0" sz="1200" spc="-5">
                <a:solidFill>
                  <a:srgbClr val="3333CC"/>
                </a:solidFill>
                <a:latin typeface="Arial"/>
                <a:cs typeface="Arial"/>
              </a:rPr>
              <a:t>HMMs:  Given O</a:t>
            </a:r>
            <a:r>
              <a:rPr dirty="0" baseline="-20833" sz="1200" spc="-7">
                <a:solidFill>
                  <a:srgbClr val="3333CC"/>
                </a:solidFill>
                <a:latin typeface="Arial"/>
                <a:cs typeface="Arial"/>
              </a:rPr>
              <a:t>1</a:t>
            </a:r>
            <a:r>
              <a:rPr dirty="0" sz="1200" spc="-5">
                <a:solidFill>
                  <a:srgbClr val="3333CC"/>
                </a:solidFill>
                <a:latin typeface="Arial"/>
                <a:cs typeface="Arial"/>
              </a:rPr>
              <a:t>O</a:t>
            </a:r>
            <a:r>
              <a:rPr dirty="0" baseline="-20833" sz="1200" spc="-7">
                <a:solidFill>
                  <a:srgbClr val="3333CC"/>
                </a:solidFill>
                <a:latin typeface="Arial"/>
                <a:cs typeface="Arial"/>
              </a:rPr>
              <a:t>2</a:t>
            </a:r>
            <a:r>
              <a:rPr dirty="0" sz="1200" spc="-5">
                <a:solidFill>
                  <a:srgbClr val="3333CC"/>
                </a:solidFill>
                <a:latin typeface="Arial"/>
                <a:cs typeface="Arial"/>
              </a:rPr>
              <a:t>…O</a:t>
            </a:r>
            <a:r>
              <a:rPr dirty="0" baseline="-20833" sz="1200" spc="-7">
                <a:solidFill>
                  <a:srgbClr val="3333CC"/>
                </a:solidFill>
                <a:latin typeface="Arial"/>
                <a:cs typeface="Arial"/>
              </a:rPr>
              <a:t>T </a:t>
            </a:r>
            <a:r>
              <a:rPr dirty="0" sz="1200">
                <a:solidFill>
                  <a:srgbClr val="3333CC"/>
                </a:solidFill>
                <a:latin typeface="Arial"/>
                <a:cs typeface="Arial"/>
              </a:rPr>
              <a:t>,</a:t>
            </a:r>
            <a:r>
              <a:rPr dirty="0" sz="1200" spc="-45">
                <a:solidFill>
                  <a:srgbClr val="3333CC"/>
                </a:solidFill>
                <a:latin typeface="Arial"/>
                <a:cs typeface="Arial"/>
              </a:rPr>
              <a:t> </a:t>
            </a:r>
            <a:r>
              <a:rPr dirty="0" sz="1200" spc="-5">
                <a:solidFill>
                  <a:srgbClr val="3333CC"/>
                </a:solidFill>
                <a:latin typeface="Arial"/>
                <a:cs typeface="Arial"/>
              </a:rPr>
              <a:t>what</a:t>
            </a:r>
            <a:r>
              <a:rPr dirty="0" sz="1200" spc="-20">
                <a:solidFill>
                  <a:srgbClr val="3333CC"/>
                </a:solidFill>
                <a:latin typeface="Arial"/>
                <a:cs typeface="Arial"/>
              </a:rPr>
              <a:t> </a:t>
            </a:r>
            <a:r>
              <a:rPr dirty="0" sz="1200" spc="-5">
                <a:solidFill>
                  <a:srgbClr val="3333CC"/>
                </a:solidFill>
                <a:latin typeface="Arial"/>
                <a:cs typeface="Arial"/>
              </a:rPr>
              <a:t>is  </a:t>
            </a:r>
            <a:r>
              <a:rPr dirty="0" sz="1200">
                <a:solidFill>
                  <a:srgbClr val="3333CC"/>
                </a:solidFill>
                <a:latin typeface="Arial"/>
                <a:cs typeface="Arial"/>
              </a:rPr>
              <a:t>the maximum</a:t>
            </a:r>
            <a:r>
              <a:rPr dirty="0" sz="1200" spc="-100">
                <a:solidFill>
                  <a:srgbClr val="3333CC"/>
                </a:solidFill>
                <a:latin typeface="Arial"/>
                <a:cs typeface="Arial"/>
              </a:rPr>
              <a:t> </a:t>
            </a:r>
            <a:r>
              <a:rPr dirty="0" sz="1200" spc="-5">
                <a:solidFill>
                  <a:srgbClr val="3333CC"/>
                </a:solidFill>
                <a:latin typeface="Arial"/>
                <a:cs typeface="Arial"/>
              </a:rPr>
              <a:t>likelihood</a:t>
            </a:r>
            <a:endParaRPr sz="1200">
              <a:latin typeface="Arial"/>
              <a:cs typeface="Arial"/>
            </a:endParaRPr>
          </a:p>
          <a:p>
            <a:pPr marL="396875">
              <a:lnSpc>
                <a:spcPts val="1435"/>
              </a:lnSpc>
            </a:pPr>
            <a:r>
              <a:rPr dirty="0" sz="1200" spc="-5">
                <a:solidFill>
                  <a:srgbClr val="3333CC"/>
                </a:solidFill>
                <a:latin typeface="Arial"/>
                <a:cs typeface="Arial"/>
              </a:rPr>
              <a:t>HMM that could</a:t>
            </a:r>
            <a:r>
              <a:rPr dirty="0" sz="1200" spc="-10">
                <a:solidFill>
                  <a:srgbClr val="3333CC"/>
                </a:solidFill>
                <a:latin typeface="Arial"/>
                <a:cs typeface="Arial"/>
              </a:rPr>
              <a:t> </a:t>
            </a:r>
            <a:r>
              <a:rPr dirty="0" sz="1200" spc="-5">
                <a:solidFill>
                  <a:srgbClr val="3333CC"/>
                </a:solidFill>
                <a:latin typeface="Arial"/>
                <a:cs typeface="Arial"/>
              </a:rPr>
              <a:t>have</a:t>
            </a:r>
            <a:endParaRPr sz="1200">
              <a:latin typeface="Arial"/>
              <a:cs typeface="Arial"/>
            </a:endParaRPr>
          </a:p>
          <a:p>
            <a:pPr marL="396875" marR="306070">
              <a:lnSpc>
                <a:spcPct val="100000"/>
              </a:lnSpc>
            </a:pPr>
            <a:r>
              <a:rPr dirty="0" sz="1200" spc="-5">
                <a:solidFill>
                  <a:srgbClr val="3333CC"/>
                </a:solidFill>
                <a:latin typeface="Arial"/>
                <a:cs typeface="Arial"/>
              </a:rPr>
              <a:t>produced </a:t>
            </a:r>
            <a:r>
              <a:rPr dirty="0" sz="1200">
                <a:solidFill>
                  <a:srgbClr val="3333CC"/>
                </a:solidFill>
                <a:latin typeface="Arial"/>
                <a:cs typeface="Arial"/>
              </a:rPr>
              <a:t>this </a:t>
            </a:r>
            <a:r>
              <a:rPr dirty="0" sz="1200" spc="-5">
                <a:solidFill>
                  <a:srgbClr val="3333CC"/>
                </a:solidFill>
                <a:latin typeface="Arial"/>
                <a:cs typeface="Arial"/>
              </a:rPr>
              <a:t>string of  </a:t>
            </a:r>
            <a:r>
              <a:rPr dirty="0" sz="1200">
                <a:solidFill>
                  <a:srgbClr val="3333CC"/>
                </a:solidFill>
                <a:latin typeface="Arial"/>
                <a:cs typeface="Arial"/>
              </a:rPr>
              <a:t>observations?</a:t>
            </a:r>
            <a:endParaRPr sz="1200">
              <a:latin typeface="Arial"/>
              <a:cs typeface="Arial"/>
            </a:endParaRPr>
          </a:p>
        </p:txBody>
      </p:sp>
      <p:sp>
        <p:nvSpPr>
          <p:cNvPr id="13" name="object 13"/>
          <p:cNvSpPr/>
          <p:nvPr/>
        </p:nvSpPr>
        <p:spPr>
          <a:xfrm>
            <a:off x="3411473" y="5516879"/>
            <a:ext cx="2684780" cy="3162300"/>
          </a:xfrm>
          <a:custGeom>
            <a:avLst/>
            <a:gdLst/>
            <a:ahLst/>
            <a:cxnLst/>
            <a:rect l="l" t="t" r="r" b="b"/>
            <a:pathLst>
              <a:path w="2684779" h="3162300">
                <a:moveTo>
                  <a:pt x="2684526" y="1317498"/>
                </a:moveTo>
                <a:lnTo>
                  <a:pt x="360425" y="1317498"/>
                </a:lnTo>
                <a:lnTo>
                  <a:pt x="360425" y="3162300"/>
                </a:lnTo>
                <a:lnTo>
                  <a:pt x="2684526" y="3162300"/>
                </a:lnTo>
                <a:lnTo>
                  <a:pt x="2684526" y="1317498"/>
                </a:lnTo>
                <a:close/>
              </a:path>
              <a:path w="2684779" h="3162300">
                <a:moveTo>
                  <a:pt x="2684526" y="0"/>
                </a:moveTo>
                <a:lnTo>
                  <a:pt x="360425" y="0"/>
                </a:lnTo>
                <a:lnTo>
                  <a:pt x="360425" y="527304"/>
                </a:lnTo>
                <a:lnTo>
                  <a:pt x="0" y="1484376"/>
                </a:lnTo>
                <a:lnTo>
                  <a:pt x="360425" y="1317498"/>
                </a:lnTo>
                <a:lnTo>
                  <a:pt x="2684526" y="1317498"/>
                </a:lnTo>
                <a:lnTo>
                  <a:pt x="2684526" y="0"/>
                </a:lnTo>
                <a:close/>
              </a:path>
            </a:pathLst>
          </a:custGeom>
          <a:solidFill>
            <a:srgbClr val="EAEAEA"/>
          </a:solidFill>
        </p:spPr>
        <p:txBody>
          <a:bodyPr wrap="square" lIns="0" tIns="0" rIns="0" bIns="0" rtlCol="0"/>
          <a:lstStyle/>
          <a:p/>
        </p:txBody>
      </p:sp>
      <p:sp>
        <p:nvSpPr>
          <p:cNvPr id="14" name="object 14"/>
          <p:cNvSpPr/>
          <p:nvPr/>
        </p:nvSpPr>
        <p:spPr>
          <a:xfrm>
            <a:off x="3411473" y="5516879"/>
            <a:ext cx="2684780" cy="3162300"/>
          </a:xfrm>
          <a:custGeom>
            <a:avLst/>
            <a:gdLst/>
            <a:ahLst/>
            <a:cxnLst/>
            <a:rect l="l" t="t" r="r" b="b"/>
            <a:pathLst>
              <a:path w="2684779" h="3162300">
                <a:moveTo>
                  <a:pt x="360425" y="0"/>
                </a:moveTo>
                <a:lnTo>
                  <a:pt x="360425" y="527304"/>
                </a:lnTo>
                <a:lnTo>
                  <a:pt x="0" y="1484376"/>
                </a:lnTo>
                <a:lnTo>
                  <a:pt x="360425" y="1317498"/>
                </a:lnTo>
                <a:lnTo>
                  <a:pt x="360425" y="3162300"/>
                </a:lnTo>
                <a:lnTo>
                  <a:pt x="2684526" y="3162300"/>
                </a:lnTo>
                <a:lnTo>
                  <a:pt x="2684526" y="0"/>
                </a:lnTo>
                <a:lnTo>
                  <a:pt x="747522" y="0"/>
                </a:lnTo>
                <a:lnTo>
                  <a:pt x="360425" y="0"/>
                </a:lnTo>
                <a:close/>
              </a:path>
            </a:pathLst>
          </a:custGeom>
          <a:ln w="6350">
            <a:solidFill>
              <a:srgbClr val="000000"/>
            </a:solidFill>
          </a:ln>
        </p:spPr>
        <p:txBody>
          <a:bodyPr wrap="square" lIns="0" tIns="0" rIns="0" bIns="0" rtlCol="0"/>
          <a:lstStyle/>
          <a:p/>
        </p:txBody>
      </p:sp>
      <p:sp>
        <p:nvSpPr>
          <p:cNvPr id="15" name="object 15"/>
          <p:cNvSpPr/>
          <p:nvPr/>
        </p:nvSpPr>
        <p:spPr>
          <a:xfrm>
            <a:off x="3909059" y="5897879"/>
            <a:ext cx="2090928" cy="2717291"/>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3810000" y="5554979"/>
            <a:ext cx="2247900" cy="1295400"/>
          </a:xfrm>
          <a:custGeom>
            <a:avLst/>
            <a:gdLst/>
            <a:ahLst/>
            <a:cxnLst/>
            <a:rect l="l" t="t" r="r" b="b"/>
            <a:pathLst>
              <a:path w="2247900" h="1295400">
                <a:moveTo>
                  <a:pt x="0" y="1295400"/>
                </a:moveTo>
                <a:lnTo>
                  <a:pt x="2247900" y="1295400"/>
                </a:lnTo>
                <a:lnTo>
                  <a:pt x="2247900" y="0"/>
                </a:lnTo>
                <a:lnTo>
                  <a:pt x="0" y="0"/>
                </a:lnTo>
                <a:lnTo>
                  <a:pt x="0" y="1295400"/>
                </a:lnTo>
                <a:close/>
              </a:path>
            </a:pathLst>
          </a:custGeom>
          <a:solidFill>
            <a:srgbClr val="EAEAEA"/>
          </a:solidFill>
        </p:spPr>
        <p:txBody>
          <a:bodyPr wrap="square" lIns="0" tIns="0" rIns="0" bIns="0" rtlCol="0"/>
          <a:lstStyle/>
          <a:p/>
        </p:txBody>
      </p:sp>
      <p:sp>
        <p:nvSpPr>
          <p:cNvPr id="17" name="object 1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37</a:t>
            </a:r>
            <a:endParaRPr sz="450">
              <a:latin typeface="Tahoma"/>
              <a:cs typeface="Tahoma"/>
            </a:endParaRPr>
          </a:p>
        </p:txBody>
      </p:sp>
      <p:sp>
        <p:nvSpPr>
          <p:cNvPr id="4" name="object 4"/>
          <p:cNvSpPr txBox="1">
            <a:spLocks noGrp="1"/>
          </p:cNvSpPr>
          <p:nvPr>
            <p:ph type="title"/>
          </p:nvPr>
        </p:nvSpPr>
        <p:spPr>
          <a:xfrm>
            <a:off x="2180335" y="1195069"/>
            <a:ext cx="1548130" cy="361315"/>
          </a:xfrm>
          <a:prstGeom prst="rect"/>
        </p:spPr>
        <p:txBody>
          <a:bodyPr wrap="square" lIns="0" tIns="12700" rIns="0" bIns="0" rtlCol="0" vert="horz">
            <a:spAutoFit/>
          </a:bodyPr>
          <a:lstStyle/>
          <a:p>
            <a:pPr marL="12700">
              <a:lnSpc>
                <a:spcPct val="100000"/>
              </a:lnSpc>
              <a:spcBef>
                <a:spcPts val="100"/>
              </a:spcBef>
            </a:pPr>
            <a:r>
              <a:rPr dirty="0" spc="-5"/>
              <a:t>Some</a:t>
            </a:r>
            <a:r>
              <a:rPr dirty="0" spc="-70"/>
              <a:t> </a:t>
            </a:r>
            <a:r>
              <a:rPr dirty="0" spc="-5"/>
              <a:t>Famo</a:t>
            </a:r>
          </a:p>
        </p:txBody>
      </p:sp>
      <p:sp>
        <p:nvSpPr>
          <p:cNvPr id="5" name="object 5"/>
          <p:cNvSpPr/>
          <p:nvPr/>
        </p:nvSpPr>
        <p:spPr>
          <a:xfrm>
            <a:off x="1638300" y="1557527"/>
            <a:ext cx="2286000" cy="2449195"/>
          </a:xfrm>
          <a:custGeom>
            <a:avLst/>
            <a:gdLst/>
            <a:ahLst/>
            <a:cxnLst/>
            <a:rect l="l" t="t" r="r" b="b"/>
            <a:pathLst>
              <a:path w="2286000" h="2449195">
                <a:moveTo>
                  <a:pt x="0" y="2449068"/>
                </a:moveTo>
                <a:lnTo>
                  <a:pt x="2286000" y="2449068"/>
                </a:lnTo>
                <a:lnTo>
                  <a:pt x="2286000" y="0"/>
                </a:lnTo>
                <a:lnTo>
                  <a:pt x="0" y="0"/>
                </a:lnTo>
                <a:lnTo>
                  <a:pt x="0" y="2449068"/>
                </a:lnTo>
                <a:close/>
              </a:path>
            </a:pathLst>
          </a:custGeom>
          <a:solidFill>
            <a:srgbClr val="FFFFCC"/>
          </a:solidFill>
        </p:spPr>
        <p:txBody>
          <a:bodyPr wrap="square" lIns="0" tIns="0" rIns="0" bIns="0" rtlCol="0"/>
          <a:lstStyle/>
          <a:p/>
        </p:txBody>
      </p:sp>
      <p:sp>
        <p:nvSpPr>
          <p:cNvPr id="6" name="object 6"/>
          <p:cNvSpPr/>
          <p:nvPr/>
        </p:nvSpPr>
        <p:spPr>
          <a:xfrm>
            <a:off x="1638300" y="1557527"/>
            <a:ext cx="2286000" cy="2449195"/>
          </a:xfrm>
          <a:custGeom>
            <a:avLst/>
            <a:gdLst/>
            <a:ahLst/>
            <a:cxnLst/>
            <a:rect l="l" t="t" r="r" b="b"/>
            <a:pathLst>
              <a:path w="2286000" h="2449195">
                <a:moveTo>
                  <a:pt x="2286000" y="0"/>
                </a:moveTo>
                <a:lnTo>
                  <a:pt x="0" y="0"/>
                </a:lnTo>
                <a:lnTo>
                  <a:pt x="0" y="2449068"/>
                </a:lnTo>
                <a:lnTo>
                  <a:pt x="2286000" y="2449068"/>
                </a:lnTo>
                <a:lnTo>
                  <a:pt x="2286000" y="0"/>
                </a:lnTo>
                <a:close/>
              </a:path>
            </a:pathLst>
          </a:custGeom>
          <a:ln w="4762">
            <a:solidFill>
              <a:srgbClr val="000000"/>
            </a:solidFill>
          </a:ln>
        </p:spPr>
        <p:txBody>
          <a:bodyPr wrap="square" lIns="0" tIns="0" rIns="0" bIns="0" rtlCol="0"/>
          <a:lstStyle/>
          <a:p/>
        </p:txBody>
      </p:sp>
      <p:sp>
        <p:nvSpPr>
          <p:cNvPr id="7" name="object 7"/>
          <p:cNvSpPr txBox="1"/>
          <p:nvPr/>
        </p:nvSpPr>
        <p:spPr>
          <a:xfrm>
            <a:off x="1674367" y="1565400"/>
            <a:ext cx="195643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0000"/>
                </a:solidFill>
                <a:latin typeface="Arial"/>
                <a:cs typeface="Arial"/>
              </a:rPr>
              <a:t>Question </a:t>
            </a:r>
            <a:r>
              <a:rPr dirty="0" sz="1200" spc="-5">
                <a:solidFill>
                  <a:srgbClr val="FF0000"/>
                </a:solidFill>
                <a:latin typeface="Arial"/>
                <a:cs typeface="Arial"/>
              </a:rPr>
              <a:t>1: State</a:t>
            </a:r>
            <a:r>
              <a:rPr dirty="0" sz="1200" spc="-35">
                <a:solidFill>
                  <a:srgbClr val="FF0000"/>
                </a:solidFill>
                <a:latin typeface="Arial"/>
                <a:cs typeface="Arial"/>
              </a:rPr>
              <a:t> </a:t>
            </a:r>
            <a:r>
              <a:rPr dirty="0" sz="1200" spc="-10">
                <a:solidFill>
                  <a:srgbClr val="FF0000"/>
                </a:solidFill>
                <a:latin typeface="Arial"/>
                <a:cs typeface="Arial"/>
              </a:rPr>
              <a:t>Estimation</a:t>
            </a:r>
            <a:endParaRPr sz="1200">
              <a:latin typeface="Arial"/>
              <a:cs typeface="Arial"/>
            </a:endParaRPr>
          </a:p>
        </p:txBody>
      </p:sp>
      <p:sp>
        <p:nvSpPr>
          <p:cNvPr id="8" name="object 8"/>
          <p:cNvSpPr txBox="1"/>
          <p:nvPr/>
        </p:nvSpPr>
        <p:spPr>
          <a:xfrm>
            <a:off x="1890267" y="1784856"/>
            <a:ext cx="1983105" cy="208279"/>
          </a:xfrm>
          <a:prstGeom prst="rect">
            <a:avLst/>
          </a:prstGeom>
        </p:spPr>
        <p:txBody>
          <a:bodyPr wrap="square" lIns="0" tIns="12700" rIns="0" bIns="0" rtlCol="0" vert="horz">
            <a:spAutoFit/>
          </a:bodyPr>
          <a:lstStyle/>
          <a:p>
            <a:pPr marL="25400">
              <a:lnSpc>
                <a:spcPct val="100000"/>
              </a:lnSpc>
              <a:spcBef>
                <a:spcPts val="100"/>
              </a:spcBef>
            </a:pPr>
            <a:r>
              <a:rPr dirty="0" sz="1200">
                <a:solidFill>
                  <a:srgbClr val="FF0000"/>
                </a:solidFill>
                <a:latin typeface="Arial"/>
                <a:cs typeface="Arial"/>
              </a:rPr>
              <a:t>What </a:t>
            </a:r>
            <a:r>
              <a:rPr dirty="0" sz="1200" spc="-5">
                <a:solidFill>
                  <a:srgbClr val="FF0000"/>
                </a:solidFill>
                <a:latin typeface="Arial"/>
                <a:cs typeface="Arial"/>
              </a:rPr>
              <a:t>is P(q</a:t>
            </a:r>
            <a:r>
              <a:rPr dirty="0" baseline="-20833" sz="1200" spc="-7">
                <a:solidFill>
                  <a:srgbClr val="FF0000"/>
                </a:solidFill>
                <a:latin typeface="Arial"/>
                <a:cs typeface="Arial"/>
              </a:rPr>
              <a:t>T</a:t>
            </a:r>
            <a:r>
              <a:rPr dirty="0" sz="1200" spc="-5">
                <a:solidFill>
                  <a:srgbClr val="FF0000"/>
                </a:solidFill>
                <a:latin typeface="Arial"/>
                <a:cs typeface="Arial"/>
              </a:rPr>
              <a:t>=S</a:t>
            </a:r>
            <a:r>
              <a:rPr dirty="0" baseline="-20833" sz="1200" spc="-7">
                <a:solidFill>
                  <a:srgbClr val="FF0000"/>
                </a:solidFill>
                <a:latin typeface="Arial"/>
                <a:cs typeface="Arial"/>
              </a:rPr>
              <a:t>i </a:t>
            </a:r>
            <a:r>
              <a:rPr dirty="0" sz="1200">
                <a:solidFill>
                  <a:srgbClr val="FF0000"/>
                </a:solidFill>
                <a:latin typeface="Arial"/>
                <a:cs typeface="Arial"/>
              </a:rPr>
              <a:t>|</a:t>
            </a:r>
            <a:r>
              <a:rPr dirty="0" sz="1200" spc="-160">
                <a:solidFill>
                  <a:srgbClr val="FF0000"/>
                </a:solidFill>
                <a:latin typeface="Arial"/>
                <a:cs typeface="Arial"/>
              </a:rPr>
              <a:t> </a:t>
            </a:r>
            <a:r>
              <a:rPr dirty="0" sz="1200" spc="-5">
                <a:solidFill>
                  <a:srgbClr val="FF0000"/>
                </a:solidFill>
                <a:latin typeface="Arial"/>
                <a:cs typeface="Arial"/>
              </a:rPr>
              <a:t>O</a:t>
            </a:r>
            <a:r>
              <a:rPr dirty="0" baseline="-20833" sz="1200" spc="-7">
                <a:solidFill>
                  <a:srgbClr val="FF0000"/>
                </a:solidFill>
                <a:latin typeface="Arial"/>
                <a:cs typeface="Arial"/>
              </a:rPr>
              <a:t>1</a:t>
            </a:r>
            <a:r>
              <a:rPr dirty="0" sz="1200" spc="-5">
                <a:solidFill>
                  <a:srgbClr val="FF0000"/>
                </a:solidFill>
                <a:latin typeface="Arial"/>
                <a:cs typeface="Arial"/>
              </a:rPr>
              <a:t>O</a:t>
            </a:r>
            <a:r>
              <a:rPr dirty="0" baseline="-20833" sz="1200" spc="-7">
                <a:solidFill>
                  <a:srgbClr val="FF0000"/>
                </a:solidFill>
                <a:latin typeface="Arial"/>
                <a:cs typeface="Arial"/>
              </a:rPr>
              <a:t>2</a:t>
            </a:r>
            <a:r>
              <a:rPr dirty="0" sz="1200" spc="-5">
                <a:solidFill>
                  <a:srgbClr val="FF0000"/>
                </a:solidFill>
                <a:latin typeface="Arial"/>
                <a:cs typeface="Arial"/>
              </a:rPr>
              <a:t>…O</a:t>
            </a:r>
            <a:r>
              <a:rPr dirty="0" baseline="-20833" sz="1200" spc="-7">
                <a:solidFill>
                  <a:srgbClr val="FF0000"/>
                </a:solidFill>
                <a:latin typeface="Arial"/>
                <a:cs typeface="Arial"/>
              </a:rPr>
              <a:t>T</a:t>
            </a:r>
            <a:r>
              <a:rPr dirty="0" sz="1200" spc="-5">
                <a:solidFill>
                  <a:srgbClr val="FF0000"/>
                </a:solidFill>
                <a:latin typeface="Arial"/>
                <a:cs typeface="Arial"/>
              </a:rPr>
              <a:t>)</a:t>
            </a:r>
            <a:endParaRPr sz="1200">
              <a:latin typeface="Arial"/>
              <a:cs typeface="Arial"/>
            </a:endParaRPr>
          </a:p>
        </p:txBody>
      </p:sp>
      <p:sp>
        <p:nvSpPr>
          <p:cNvPr id="9" name="object 9"/>
          <p:cNvSpPr txBox="1"/>
          <p:nvPr/>
        </p:nvSpPr>
        <p:spPr>
          <a:xfrm>
            <a:off x="1687067" y="2003552"/>
            <a:ext cx="2090420" cy="208279"/>
          </a:xfrm>
          <a:prstGeom prst="rect">
            <a:avLst/>
          </a:prstGeom>
        </p:spPr>
        <p:txBody>
          <a:bodyPr wrap="square" lIns="0" tIns="12700" rIns="0" bIns="0" rtlCol="0" vert="horz">
            <a:spAutoFit/>
          </a:bodyPr>
          <a:lstStyle/>
          <a:p>
            <a:pPr>
              <a:lnSpc>
                <a:spcPct val="100000"/>
              </a:lnSpc>
              <a:spcBef>
                <a:spcPts val="100"/>
              </a:spcBef>
            </a:pPr>
            <a:r>
              <a:rPr dirty="0" sz="1200">
                <a:solidFill>
                  <a:srgbClr val="009A00"/>
                </a:solidFill>
                <a:latin typeface="Arial"/>
                <a:cs typeface="Arial"/>
              </a:rPr>
              <a:t>Question </a:t>
            </a:r>
            <a:r>
              <a:rPr dirty="0" sz="1200" spc="-5">
                <a:solidFill>
                  <a:srgbClr val="009A00"/>
                </a:solidFill>
                <a:latin typeface="Arial"/>
                <a:cs typeface="Arial"/>
              </a:rPr>
              <a:t>2: </a:t>
            </a:r>
            <a:r>
              <a:rPr dirty="0" sz="1200">
                <a:solidFill>
                  <a:srgbClr val="009A00"/>
                </a:solidFill>
                <a:latin typeface="Arial"/>
                <a:cs typeface="Arial"/>
              </a:rPr>
              <a:t>Most Probable</a:t>
            </a:r>
            <a:r>
              <a:rPr dirty="0" sz="1200" spc="-85">
                <a:solidFill>
                  <a:srgbClr val="009A00"/>
                </a:solidFill>
                <a:latin typeface="Arial"/>
                <a:cs typeface="Arial"/>
              </a:rPr>
              <a:t> </a:t>
            </a:r>
            <a:r>
              <a:rPr dirty="0" sz="1200">
                <a:solidFill>
                  <a:srgbClr val="009A00"/>
                </a:solidFill>
                <a:latin typeface="Arial"/>
                <a:cs typeface="Arial"/>
              </a:rPr>
              <a:t>Pat</a:t>
            </a:r>
            <a:endParaRPr sz="1200">
              <a:latin typeface="Arial"/>
              <a:cs typeface="Arial"/>
            </a:endParaRPr>
          </a:p>
        </p:txBody>
      </p:sp>
      <p:sp>
        <p:nvSpPr>
          <p:cNvPr id="10" name="object 10"/>
          <p:cNvSpPr txBox="1"/>
          <p:nvPr/>
        </p:nvSpPr>
        <p:spPr>
          <a:xfrm>
            <a:off x="3715444" y="1234260"/>
            <a:ext cx="1863725" cy="967105"/>
          </a:xfrm>
          <a:prstGeom prst="rect">
            <a:avLst/>
          </a:prstGeom>
        </p:spPr>
        <p:txBody>
          <a:bodyPr wrap="square" lIns="0" tIns="0" rIns="0" bIns="0" rtlCol="0" vert="horz">
            <a:spAutoFit/>
          </a:bodyPr>
          <a:lstStyle/>
          <a:p>
            <a:pPr>
              <a:lnSpc>
                <a:spcPts val="2435"/>
              </a:lnSpc>
            </a:pPr>
            <a:r>
              <a:rPr dirty="0" sz="2200" spc="-5">
                <a:solidFill>
                  <a:srgbClr val="006500"/>
                </a:solidFill>
                <a:latin typeface="Arial"/>
                <a:cs typeface="Arial"/>
              </a:rPr>
              <a:t>us HMM</a:t>
            </a:r>
            <a:r>
              <a:rPr dirty="0" sz="2200" spc="-80">
                <a:solidFill>
                  <a:srgbClr val="006500"/>
                </a:solidFill>
                <a:latin typeface="Arial"/>
                <a:cs typeface="Arial"/>
              </a:rPr>
              <a:t> </a:t>
            </a:r>
            <a:r>
              <a:rPr dirty="0" sz="2200" spc="-5">
                <a:solidFill>
                  <a:srgbClr val="006500"/>
                </a:solidFill>
                <a:latin typeface="Arial"/>
                <a:cs typeface="Arial"/>
              </a:rPr>
              <a:t>Tasks</a:t>
            </a:r>
            <a:endParaRPr sz="2200">
              <a:latin typeface="Arial"/>
              <a:cs typeface="Arial"/>
            </a:endParaRPr>
          </a:p>
          <a:p>
            <a:pPr>
              <a:lnSpc>
                <a:spcPct val="100000"/>
              </a:lnSpc>
              <a:spcBef>
                <a:spcPts val="40"/>
              </a:spcBef>
            </a:pPr>
            <a:endParaRPr sz="3200">
              <a:latin typeface="Times New Roman"/>
              <a:cs typeface="Times New Roman"/>
            </a:endParaRPr>
          </a:p>
          <a:p>
            <a:pPr marL="48260">
              <a:lnSpc>
                <a:spcPct val="100000"/>
              </a:lnSpc>
              <a:spcBef>
                <a:spcPts val="5"/>
              </a:spcBef>
            </a:pPr>
            <a:r>
              <a:rPr dirty="0" sz="1200">
                <a:solidFill>
                  <a:srgbClr val="009A00"/>
                </a:solidFill>
                <a:latin typeface="Arial"/>
                <a:cs typeface="Arial"/>
              </a:rPr>
              <a:t>h</a:t>
            </a:r>
            <a:endParaRPr sz="1200">
              <a:latin typeface="Arial"/>
              <a:cs typeface="Arial"/>
            </a:endParaRPr>
          </a:p>
        </p:txBody>
      </p:sp>
      <p:sp>
        <p:nvSpPr>
          <p:cNvPr id="11" name="object 11"/>
          <p:cNvSpPr txBox="1"/>
          <p:nvPr/>
        </p:nvSpPr>
        <p:spPr>
          <a:xfrm>
            <a:off x="1890267" y="2223007"/>
            <a:ext cx="1773555" cy="573405"/>
          </a:xfrm>
          <a:prstGeom prst="rect">
            <a:avLst/>
          </a:prstGeom>
        </p:spPr>
        <p:txBody>
          <a:bodyPr wrap="square" lIns="0" tIns="12700" rIns="0" bIns="0" rtlCol="0" vert="horz">
            <a:spAutoFit/>
          </a:bodyPr>
          <a:lstStyle/>
          <a:p>
            <a:pPr algn="just" marL="168275" marR="30480" indent="-143510">
              <a:lnSpc>
                <a:spcPct val="100000"/>
              </a:lnSpc>
              <a:spcBef>
                <a:spcPts val="100"/>
              </a:spcBef>
            </a:pPr>
            <a:r>
              <a:rPr dirty="0" sz="1200" spc="-5">
                <a:solidFill>
                  <a:srgbClr val="009A00"/>
                </a:solidFill>
                <a:latin typeface="Arial"/>
                <a:cs typeface="Arial"/>
              </a:rPr>
              <a:t>Given O</a:t>
            </a:r>
            <a:r>
              <a:rPr dirty="0" baseline="-20833" sz="1200" spc="-7">
                <a:solidFill>
                  <a:srgbClr val="009A00"/>
                </a:solidFill>
                <a:latin typeface="Arial"/>
                <a:cs typeface="Arial"/>
              </a:rPr>
              <a:t>1</a:t>
            </a:r>
            <a:r>
              <a:rPr dirty="0" sz="1200" spc="-5">
                <a:solidFill>
                  <a:srgbClr val="009A00"/>
                </a:solidFill>
                <a:latin typeface="Arial"/>
                <a:cs typeface="Arial"/>
              </a:rPr>
              <a:t>O</a:t>
            </a:r>
            <a:r>
              <a:rPr dirty="0" baseline="-20833" sz="1200" spc="-7">
                <a:solidFill>
                  <a:srgbClr val="009A00"/>
                </a:solidFill>
                <a:latin typeface="Arial"/>
                <a:cs typeface="Arial"/>
              </a:rPr>
              <a:t>2</a:t>
            </a:r>
            <a:r>
              <a:rPr dirty="0" sz="1200" spc="-5">
                <a:solidFill>
                  <a:srgbClr val="009A00"/>
                </a:solidFill>
                <a:latin typeface="Arial"/>
                <a:cs typeface="Arial"/>
              </a:rPr>
              <a:t>…O</a:t>
            </a:r>
            <a:r>
              <a:rPr dirty="0" baseline="-20833" sz="1200" spc="-7">
                <a:solidFill>
                  <a:srgbClr val="009A00"/>
                </a:solidFill>
                <a:latin typeface="Arial"/>
                <a:cs typeface="Arial"/>
              </a:rPr>
              <a:t>T </a:t>
            </a:r>
            <a:r>
              <a:rPr dirty="0" sz="1200">
                <a:solidFill>
                  <a:srgbClr val="009A00"/>
                </a:solidFill>
                <a:latin typeface="Arial"/>
                <a:cs typeface="Arial"/>
              </a:rPr>
              <a:t>, </a:t>
            </a:r>
            <a:r>
              <a:rPr dirty="0" sz="1200" spc="-5">
                <a:solidFill>
                  <a:srgbClr val="009A00"/>
                </a:solidFill>
                <a:latin typeface="Arial"/>
                <a:cs typeface="Arial"/>
              </a:rPr>
              <a:t>what is  </a:t>
            </a:r>
            <a:r>
              <a:rPr dirty="0" sz="1200">
                <a:solidFill>
                  <a:srgbClr val="009A00"/>
                </a:solidFill>
                <a:latin typeface="Arial"/>
                <a:cs typeface="Arial"/>
              </a:rPr>
              <a:t>the </a:t>
            </a:r>
            <a:r>
              <a:rPr dirty="0" sz="1200" spc="-5">
                <a:solidFill>
                  <a:srgbClr val="009A00"/>
                </a:solidFill>
                <a:latin typeface="Arial"/>
                <a:cs typeface="Arial"/>
              </a:rPr>
              <a:t>most probable path  that </a:t>
            </a:r>
            <a:r>
              <a:rPr dirty="0" sz="1200">
                <a:solidFill>
                  <a:srgbClr val="009A00"/>
                </a:solidFill>
                <a:latin typeface="Arial"/>
                <a:cs typeface="Arial"/>
              </a:rPr>
              <a:t>I</a:t>
            </a:r>
            <a:r>
              <a:rPr dirty="0" sz="1200" spc="-15">
                <a:solidFill>
                  <a:srgbClr val="009A00"/>
                </a:solidFill>
                <a:latin typeface="Arial"/>
                <a:cs typeface="Arial"/>
              </a:rPr>
              <a:t> </a:t>
            </a:r>
            <a:r>
              <a:rPr dirty="0" sz="1200" spc="-5">
                <a:solidFill>
                  <a:srgbClr val="009A00"/>
                </a:solidFill>
                <a:latin typeface="Arial"/>
                <a:cs typeface="Arial"/>
              </a:rPr>
              <a:t>took?</a:t>
            </a:r>
            <a:endParaRPr sz="1200">
              <a:latin typeface="Arial"/>
              <a:cs typeface="Arial"/>
            </a:endParaRPr>
          </a:p>
        </p:txBody>
      </p:sp>
      <p:sp>
        <p:nvSpPr>
          <p:cNvPr id="12" name="object 12"/>
          <p:cNvSpPr txBox="1"/>
          <p:nvPr/>
        </p:nvSpPr>
        <p:spPr>
          <a:xfrm>
            <a:off x="1661667" y="2771647"/>
            <a:ext cx="2029460" cy="1193165"/>
          </a:xfrm>
          <a:prstGeom prst="rect">
            <a:avLst/>
          </a:prstGeom>
        </p:spPr>
        <p:txBody>
          <a:bodyPr wrap="square" lIns="0" tIns="30480" rIns="0" bIns="0" rtlCol="0" vert="horz">
            <a:spAutoFit/>
          </a:bodyPr>
          <a:lstStyle/>
          <a:p>
            <a:pPr algn="r" marL="254000" marR="30480" indent="-228600">
              <a:lnSpc>
                <a:spcPct val="109800"/>
              </a:lnSpc>
              <a:spcBef>
                <a:spcPts val="240"/>
              </a:spcBef>
            </a:pPr>
            <a:r>
              <a:rPr dirty="0" sz="1200">
                <a:solidFill>
                  <a:srgbClr val="3333CC"/>
                </a:solidFill>
                <a:latin typeface="Arial"/>
                <a:cs typeface="Arial"/>
              </a:rPr>
              <a:t>Question </a:t>
            </a:r>
            <a:r>
              <a:rPr dirty="0" sz="1200" spc="-5">
                <a:solidFill>
                  <a:srgbClr val="3333CC"/>
                </a:solidFill>
                <a:latin typeface="Arial"/>
                <a:cs typeface="Arial"/>
              </a:rPr>
              <a:t>3:</a:t>
            </a:r>
            <a:r>
              <a:rPr dirty="0" sz="1200" spc="-60">
                <a:solidFill>
                  <a:srgbClr val="3333CC"/>
                </a:solidFill>
                <a:latin typeface="Arial"/>
                <a:cs typeface="Arial"/>
              </a:rPr>
              <a:t> </a:t>
            </a:r>
            <a:r>
              <a:rPr dirty="0" sz="1200" spc="-5">
                <a:solidFill>
                  <a:srgbClr val="3333CC"/>
                </a:solidFill>
                <a:latin typeface="Arial"/>
                <a:cs typeface="Arial"/>
              </a:rPr>
              <a:t>Learning</a:t>
            </a:r>
            <a:r>
              <a:rPr dirty="0" sz="1200" spc="-25">
                <a:solidFill>
                  <a:srgbClr val="3333CC"/>
                </a:solidFill>
                <a:latin typeface="Arial"/>
                <a:cs typeface="Arial"/>
              </a:rPr>
              <a:t> </a:t>
            </a:r>
            <a:r>
              <a:rPr dirty="0" sz="1200" spc="-5">
                <a:solidFill>
                  <a:srgbClr val="3333CC"/>
                </a:solidFill>
                <a:latin typeface="Arial"/>
                <a:cs typeface="Arial"/>
              </a:rPr>
              <a:t>HMMs:  Given O</a:t>
            </a:r>
            <a:r>
              <a:rPr dirty="0" baseline="-20833" sz="1200" spc="-7">
                <a:solidFill>
                  <a:srgbClr val="3333CC"/>
                </a:solidFill>
                <a:latin typeface="Arial"/>
                <a:cs typeface="Arial"/>
              </a:rPr>
              <a:t>1</a:t>
            </a:r>
            <a:r>
              <a:rPr dirty="0" sz="1200" spc="-5">
                <a:solidFill>
                  <a:srgbClr val="3333CC"/>
                </a:solidFill>
                <a:latin typeface="Arial"/>
                <a:cs typeface="Arial"/>
              </a:rPr>
              <a:t>O</a:t>
            </a:r>
            <a:r>
              <a:rPr dirty="0" baseline="-20833" sz="1200" spc="-7">
                <a:solidFill>
                  <a:srgbClr val="3333CC"/>
                </a:solidFill>
                <a:latin typeface="Arial"/>
                <a:cs typeface="Arial"/>
              </a:rPr>
              <a:t>2</a:t>
            </a:r>
            <a:r>
              <a:rPr dirty="0" sz="1200" spc="-5">
                <a:solidFill>
                  <a:srgbClr val="3333CC"/>
                </a:solidFill>
                <a:latin typeface="Arial"/>
                <a:cs typeface="Arial"/>
              </a:rPr>
              <a:t>…O</a:t>
            </a:r>
            <a:r>
              <a:rPr dirty="0" baseline="-20833" sz="1200" spc="-7">
                <a:solidFill>
                  <a:srgbClr val="3333CC"/>
                </a:solidFill>
                <a:latin typeface="Arial"/>
                <a:cs typeface="Arial"/>
              </a:rPr>
              <a:t>T </a:t>
            </a:r>
            <a:r>
              <a:rPr dirty="0" sz="1200">
                <a:solidFill>
                  <a:srgbClr val="3333CC"/>
                </a:solidFill>
                <a:latin typeface="Arial"/>
                <a:cs typeface="Arial"/>
              </a:rPr>
              <a:t>,</a:t>
            </a:r>
            <a:r>
              <a:rPr dirty="0" sz="1200" spc="-45">
                <a:solidFill>
                  <a:srgbClr val="3333CC"/>
                </a:solidFill>
                <a:latin typeface="Arial"/>
                <a:cs typeface="Arial"/>
              </a:rPr>
              <a:t> </a:t>
            </a:r>
            <a:r>
              <a:rPr dirty="0" sz="1200" spc="-5">
                <a:solidFill>
                  <a:srgbClr val="3333CC"/>
                </a:solidFill>
                <a:latin typeface="Arial"/>
                <a:cs typeface="Arial"/>
              </a:rPr>
              <a:t>what</a:t>
            </a:r>
            <a:r>
              <a:rPr dirty="0" sz="1200" spc="-20">
                <a:solidFill>
                  <a:srgbClr val="3333CC"/>
                </a:solidFill>
                <a:latin typeface="Arial"/>
                <a:cs typeface="Arial"/>
              </a:rPr>
              <a:t> </a:t>
            </a:r>
            <a:r>
              <a:rPr dirty="0" sz="1200" spc="-5">
                <a:solidFill>
                  <a:srgbClr val="3333CC"/>
                </a:solidFill>
                <a:latin typeface="Arial"/>
                <a:cs typeface="Arial"/>
              </a:rPr>
              <a:t>is  </a:t>
            </a:r>
            <a:r>
              <a:rPr dirty="0" sz="1200">
                <a:solidFill>
                  <a:srgbClr val="3333CC"/>
                </a:solidFill>
                <a:latin typeface="Arial"/>
                <a:cs typeface="Arial"/>
              </a:rPr>
              <a:t>the maximum</a:t>
            </a:r>
            <a:r>
              <a:rPr dirty="0" sz="1200" spc="-100">
                <a:solidFill>
                  <a:srgbClr val="3333CC"/>
                </a:solidFill>
                <a:latin typeface="Arial"/>
                <a:cs typeface="Arial"/>
              </a:rPr>
              <a:t> </a:t>
            </a:r>
            <a:r>
              <a:rPr dirty="0" sz="1200" spc="-5">
                <a:solidFill>
                  <a:srgbClr val="3333CC"/>
                </a:solidFill>
                <a:latin typeface="Arial"/>
                <a:cs typeface="Arial"/>
              </a:rPr>
              <a:t>likelihood</a:t>
            </a:r>
            <a:endParaRPr sz="1200">
              <a:latin typeface="Arial"/>
              <a:cs typeface="Arial"/>
            </a:endParaRPr>
          </a:p>
          <a:p>
            <a:pPr marL="396875">
              <a:lnSpc>
                <a:spcPts val="1435"/>
              </a:lnSpc>
            </a:pPr>
            <a:r>
              <a:rPr dirty="0" sz="1200" spc="-5">
                <a:solidFill>
                  <a:srgbClr val="3333CC"/>
                </a:solidFill>
                <a:latin typeface="Arial"/>
                <a:cs typeface="Arial"/>
              </a:rPr>
              <a:t>HMM that could</a:t>
            </a:r>
            <a:r>
              <a:rPr dirty="0" sz="1200" spc="-20">
                <a:solidFill>
                  <a:srgbClr val="3333CC"/>
                </a:solidFill>
                <a:latin typeface="Arial"/>
                <a:cs typeface="Arial"/>
              </a:rPr>
              <a:t> </a:t>
            </a:r>
            <a:r>
              <a:rPr dirty="0" sz="1200" spc="-5">
                <a:solidFill>
                  <a:srgbClr val="3333CC"/>
                </a:solidFill>
                <a:latin typeface="Arial"/>
                <a:cs typeface="Arial"/>
              </a:rPr>
              <a:t>have</a:t>
            </a:r>
            <a:endParaRPr sz="1200">
              <a:latin typeface="Arial"/>
              <a:cs typeface="Arial"/>
            </a:endParaRPr>
          </a:p>
          <a:p>
            <a:pPr marL="396875" marR="123189">
              <a:lnSpc>
                <a:spcPct val="100000"/>
              </a:lnSpc>
            </a:pPr>
            <a:r>
              <a:rPr dirty="0" sz="1200" spc="-5">
                <a:solidFill>
                  <a:srgbClr val="3333CC"/>
                </a:solidFill>
                <a:latin typeface="Arial"/>
                <a:cs typeface="Arial"/>
              </a:rPr>
              <a:t>produced </a:t>
            </a:r>
            <a:r>
              <a:rPr dirty="0" sz="1200">
                <a:solidFill>
                  <a:srgbClr val="3333CC"/>
                </a:solidFill>
                <a:latin typeface="Arial"/>
                <a:cs typeface="Arial"/>
              </a:rPr>
              <a:t>this </a:t>
            </a:r>
            <a:r>
              <a:rPr dirty="0" sz="1200" spc="-5">
                <a:solidFill>
                  <a:srgbClr val="3333CC"/>
                </a:solidFill>
                <a:latin typeface="Arial"/>
                <a:cs typeface="Arial"/>
              </a:rPr>
              <a:t>string of  </a:t>
            </a:r>
            <a:r>
              <a:rPr dirty="0" sz="1200">
                <a:solidFill>
                  <a:srgbClr val="3333CC"/>
                </a:solidFill>
                <a:latin typeface="Arial"/>
                <a:cs typeface="Arial"/>
              </a:rPr>
              <a:t>observations?</a:t>
            </a:r>
            <a:endParaRPr sz="1200">
              <a:latin typeface="Arial"/>
              <a:cs typeface="Arial"/>
            </a:endParaRPr>
          </a:p>
        </p:txBody>
      </p:sp>
      <p:sp>
        <p:nvSpPr>
          <p:cNvPr id="13" name="object 13"/>
          <p:cNvSpPr/>
          <p:nvPr/>
        </p:nvSpPr>
        <p:spPr>
          <a:xfrm>
            <a:off x="3411473" y="1339596"/>
            <a:ext cx="2684780" cy="3162300"/>
          </a:xfrm>
          <a:custGeom>
            <a:avLst/>
            <a:gdLst/>
            <a:ahLst/>
            <a:cxnLst/>
            <a:rect l="l" t="t" r="r" b="b"/>
            <a:pathLst>
              <a:path w="2684779" h="3162300">
                <a:moveTo>
                  <a:pt x="2684526" y="1317498"/>
                </a:moveTo>
                <a:lnTo>
                  <a:pt x="360425" y="1317498"/>
                </a:lnTo>
                <a:lnTo>
                  <a:pt x="360425" y="3162300"/>
                </a:lnTo>
                <a:lnTo>
                  <a:pt x="2684526" y="3162300"/>
                </a:lnTo>
                <a:lnTo>
                  <a:pt x="2684526" y="1317498"/>
                </a:lnTo>
                <a:close/>
              </a:path>
              <a:path w="2684779" h="3162300">
                <a:moveTo>
                  <a:pt x="2684526" y="0"/>
                </a:moveTo>
                <a:lnTo>
                  <a:pt x="360425" y="0"/>
                </a:lnTo>
                <a:lnTo>
                  <a:pt x="360425" y="527303"/>
                </a:lnTo>
                <a:lnTo>
                  <a:pt x="0" y="1484376"/>
                </a:lnTo>
                <a:lnTo>
                  <a:pt x="360425" y="1317498"/>
                </a:lnTo>
                <a:lnTo>
                  <a:pt x="2684526" y="1317498"/>
                </a:lnTo>
                <a:lnTo>
                  <a:pt x="2684526" y="0"/>
                </a:lnTo>
                <a:close/>
              </a:path>
            </a:pathLst>
          </a:custGeom>
          <a:solidFill>
            <a:srgbClr val="EAEAEA"/>
          </a:solidFill>
        </p:spPr>
        <p:txBody>
          <a:bodyPr wrap="square" lIns="0" tIns="0" rIns="0" bIns="0" rtlCol="0"/>
          <a:lstStyle/>
          <a:p/>
        </p:txBody>
      </p:sp>
      <p:sp>
        <p:nvSpPr>
          <p:cNvPr id="14" name="object 14"/>
          <p:cNvSpPr/>
          <p:nvPr/>
        </p:nvSpPr>
        <p:spPr>
          <a:xfrm>
            <a:off x="3411473" y="1339596"/>
            <a:ext cx="2684780" cy="3162300"/>
          </a:xfrm>
          <a:custGeom>
            <a:avLst/>
            <a:gdLst/>
            <a:ahLst/>
            <a:cxnLst/>
            <a:rect l="l" t="t" r="r" b="b"/>
            <a:pathLst>
              <a:path w="2684779" h="3162300">
                <a:moveTo>
                  <a:pt x="360425" y="0"/>
                </a:moveTo>
                <a:lnTo>
                  <a:pt x="360425" y="527303"/>
                </a:lnTo>
                <a:lnTo>
                  <a:pt x="0" y="1484376"/>
                </a:lnTo>
                <a:lnTo>
                  <a:pt x="360425" y="1317498"/>
                </a:lnTo>
                <a:lnTo>
                  <a:pt x="360425" y="3162300"/>
                </a:lnTo>
                <a:lnTo>
                  <a:pt x="2684526" y="3162300"/>
                </a:lnTo>
                <a:lnTo>
                  <a:pt x="2684526" y="0"/>
                </a:lnTo>
                <a:lnTo>
                  <a:pt x="747522" y="0"/>
                </a:lnTo>
                <a:lnTo>
                  <a:pt x="360425" y="0"/>
                </a:lnTo>
                <a:close/>
              </a:path>
            </a:pathLst>
          </a:custGeom>
          <a:ln w="6349">
            <a:solidFill>
              <a:srgbClr val="000000"/>
            </a:solidFill>
          </a:ln>
        </p:spPr>
        <p:txBody>
          <a:bodyPr wrap="square" lIns="0" tIns="0" rIns="0" bIns="0" rtlCol="0"/>
          <a:lstStyle/>
          <a:p/>
        </p:txBody>
      </p:sp>
      <p:sp>
        <p:nvSpPr>
          <p:cNvPr id="15" name="object 15"/>
          <p:cNvSpPr/>
          <p:nvPr/>
        </p:nvSpPr>
        <p:spPr>
          <a:xfrm>
            <a:off x="3909059" y="1720595"/>
            <a:ext cx="2090928" cy="2717291"/>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3810000" y="1377696"/>
            <a:ext cx="2247900" cy="1295400"/>
          </a:xfrm>
          <a:custGeom>
            <a:avLst/>
            <a:gdLst/>
            <a:ahLst/>
            <a:cxnLst/>
            <a:rect l="l" t="t" r="r" b="b"/>
            <a:pathLst>
              <a:path w="2247900" h="1295400">
                <a:moveTo>
                  <a:pt x="0" y="1295400"/>
                </a:moveTo>
                <a:lnTo>
                  <a:pt x="2247900" y="1295400"/>
                </a:lnTo>
                <a:lnTo>
                  <a:pt x="2247900" y="0"/>
                </a:lnTo>
                <a:lnTo>
                  <a:pt x="0" y="0"/>
                </a:lnTo>
                <a:lnTo>
                  <a:pt x="0" y="1295400"/>
                </a:lnTo>
                <a:close/>
              </a:path>
            </a:pathLst>
          </a:custGeom>
          <a:solidFill>
            <a:srgbClr val="EAEAEA"/>
          </a:solidFill>
        </p:spPr>
        <p:txBody>
          <a:bodyPr wrap="square" lIns="0" tIns="0" rIns="0" bIns="0" rtlCol="0"/>
          <a:lstStyle/>
          <a:p/>
        </p:txBody>
      </p:sp>
      <p:sp>
        <p:nvSpPr>
          <p:cNvPr id="17" name="object 17"/>
          <p:cNvSpPr/>
          <p:nvPr/>
        </p:nvSpPr>
        <p:spPr>
          <a:xfrm>
            <a:off x="4533900" y="2558795"/>
            <a:ext cx="800100" cy="266700"/>
          </a:xfrm>
          <a:custGeom>
            <a:avLst/>
            <a:gdLst/>
            <a:ahLst/>
            <a:cxnLst/>
            <a:rect l="l" t="t" r="r" b="b"/>
            <a:pathLst>
              <a:path w="800100" h="266700">
                <a:moveTo>
                  <a:pt x="599694" y="66294"/>
                </a:moveTo>
                <a:lnTo>
                  <a:pt x="199644" y="66294"/>
                </a:lnTo>
                <a:lnTo>
                  <a:pt x="199644" y="266700"/>
                </a:lnTo>
                <a:lnTo>
                  <a:pt x="599694" y="266700"/>
                </a:lnTo>
                <a:lnTo>
                  <a:pt x="599694" y="66294"/>
                </a:lnTo>
                <a:close/>
              </a:path>
              <a:path w="800100" h="266700">
                <a:moveTo>
                  <a:pt x="400050" y="0"/>
                </a:moveTo>
                <a:lnTo>
                  <a:pt x="0" y="66294"/>
                </a:lnTo>
                <a:lnTo>
                  <a:pt x="800100" y="66294"/>
                </a:lnTo>
                <a:lnTo>
                  <a:pt x="400050" y="0"/>
                </a:lnTo>
                <a:close/>
              </a:path>
            </a:pathLst>
          </a:custGeom>
          <a:solidFill>
            <a:srgbClr val="FF0000"/>
          </a:solidFill>
        </p:spPr>
        <p:txBody>
          <a:bodyPr wrap="square" lIns="0" tIns="0" rIns="0" bIns="0" rtlCol="0"/>
          <a:lstStyle/>
          <a:p/>
        </p:txBody>
      </p:sp>
      <p:sp>
        <p:nvSpPr>
          <p:cNvPr id="18" name="object 18"/>
          <p:cNvSpPr/>
          <p:nvPr/>
        </p:nvSpPr>
        <p:spPr>
          <a:xfrm>
            <a:off x="4207002" y="1751838"/>
            <a:ext cx="481965" cy="511809"/>
          </a:xfrm>
          <a:custGeom>
            <a:avLst/>
            <a:gdLst/>
            <a:ahLst/>
            <a:cxnLst/>
            <a:rect l="l" t="t" r="r" b="b"/>
            <a:pathLst>
              <a:path w="481964" h="511810">
                <a:moveTo>
                  <a:pt x="443434" y="17808"/>
                </a:moveTo>
                <a:lnTo>
                  <a:pt x="365088" y="33467"/>
                </a:lnTo>
                <a:lnTo>
                  <a:pt x="323270" y="48835"/>
                </a:lnTo>
                <a:lnTo>
                  <a:pt x="282653" y="68427"/>
                </a:lnTo>
                <a:lnTo>
                  <a:pt x="243541" y="91901"/>
                </a:lnTo>
                <a:lnTo>
                  <a:pt x="206240" y="118918"/>
                </a:lnTo>
                <a:lnTo>
                  <a:pt x="171056" y="149137"/>
                </a:lnTo>
                <a:lnTo>
                  <a:pt x="138293" y="182218"/>
                </a:lnTo>
                <a:lnTo>
                  <a:pt x="108257" y="217819"/>
                </a:lnTo>
                <a:lnTo>
                  <a:pt x="81253" y="255601"/>
                </a:lnTo>
                <a:lnTo>
                  <a:pt x="57586" y="295223"/>
                </a:lnTo>
                <a:lnTo>
                  <a:pt x="37563" y="336345"/>
                </a:lnTo>
                <a:lnTo>
                  <a:pt x="21487" y="378625"/>
                </a:lnTo>
                <a:lnTo>
                  <a:pt x="9664" y="421724"/>
                </a:lnTo>
                <a:lnTo>
                  <a:pt x="2400" y="465301"/>
                </a:lnTo>
                <a:lnTo>
                  <a:pt x="0" y="509015"/>
                </a:lnTo>
                <a:lnTo>
                  <a:pt x="762" y="511301"/>
                </a:lnTo>
                <a:lnTo>
                  <a:pt x="3810" y="511301"/>
                </a:lnTo>
                <a:lnTo>
                  <a:pt x="4572" y="509015"/>
                </a:lnTo>
                <a:lnTo>
                  <a:pt x="4572" y="497585"/>
                </a:lnTo>
                <a:lnTo>
                  <a:pt x="6096" y="474725"/>
                </a:lnTo>
                <a:lnTo>
                  <a:pt x="11732" y="434657"/>
                </a:lnTo>
                <a:lnTo>
                  <a:pt x="24384" y="384047"/>
                </a:lnTo>
                <a:lnTo>
                  <a:pt x="42561" y="336168"/>
                </a:lnTo>
                <a:lnTo>
                  <a:pt x="64510" y="291793"/>
                </a:lnTo>
                <a:lnTo>
                  <a:pt x="90325" y="250174"/>
                </a:lnTo>
                <a:lnTo>
                  <a:pt x="120098" y="210563"/>
                </a:lnTo>
                <a:lnTo>
                  <a:pt x="153924" y="172211"/>
                </a:lnTo>
                <a:lnTo>
                  <a:pt x="188612" y="139567"/>
                </a:lnTo>
                <a:lnTo>
                  <a:pt x="225257" y="110340"/>
                </a:lnTo>
                <a:lnTo>
                  <a:pt x="264065" y="84557"/>
                </a:lnTo>
                <a:lnTo>
                  <a:pt x="305242" y="62246"/>
                </a:lnTo>
                <a:lnTo>
                  <a:pt x="348996" y="43433"/>
                </a:lnTo>
                <a:lnTo>
                  <a:pt x="397346" y="29423"/>
                </a:lnTo>
                <a:lnTo>
                  <a:pt x="437388" y="22097"/>
                </a:lnTo>
                <a:lnTo>
                  <a:pt x="443591" y="21733"/>
                </a:lnTo>
                <a:lnTo>
                  <a:pt x="443434" y="17808"/>
                </a:lnTo>
                <a:close/>
              </a:path>
              <a:path w="481964" h="511810">
                <a:moveTo>
                  <a:pt x="479894" y="16763"/>
                </a:moveTo>
                <a:lnTo>
                  <a:pt x="451103" y="16763"/>
                </a:lnTo>
                <a:lnTo>
                  <a:pt x="452627" y="19050"/>
                </a:lnTo>
                <a:lnTo>
                  <a:pt x="451865" y="20573"/>
                </a:lnTo>
                <a:lnTo>
                  <a:pt x="450342" y="21335"/>
                </a:lnTo>
                <a:lnTo>
                  <a:pt x="443591" y="21733"/>
                </a:lnTo>
                <a:lnTo>
                  <a:pt x="444246" y="38100"/>
                </a:lnTo>
                <a:lnTo>
                  <a:pt x="481584" y="17525"/>
                </a:lnTo>
                <a:lnTo>
                  <a:pt x="479894" y="16763"/>
                </a:lnTo>
                <a:close/>
              </a:path>
              <a:path w="481964" h="511810">
                <a:moveTo>
                  <a:pt x="451103" y="16763"/>
                </a:moveTo>
                <a:lnTo>
                  <a:pt x="443434" y="17808"/>
                </a:lnTo>
                <a:lnTo>
                  <a:pt x="443591" y="21733"/>
                </a:lnTo>
                <a:lnTo>
                  <a:pt x="450342" y="21335"/>
                </a:lnTo>
                <a:lnTo>
                  <a:pt x="451865" y="20573"/>
                </a:lnTo>
                <a:lnTo>
                  <a:pt x="452627" y="19050"/>
                </a:lnTo>
                <a:lnTo>
                  <a:pt x="451103" y="16763"/>
                </a:lnTo>
                <a:close/>
              </a:path>
              <a:path w="481964" h="511810">
                <a:moveTo>
                  <a:pt x="442722" y="0"/>
                </a:moveTo>
                <a:lnTo>
                  <a:pt x="443434" y="17808"/>
                </a:lnTo>
                <a:lnTo>
                  <a:pt x="451103" y="16763"/>
                </a:lnTo>
                <a:lnTo>
                  <a:pt x="479894" y="16763"/>
                </a:lnTo>
                <a:lnTo>
                  <a:pt x="442722" y="0"/>
                </a:lnTo>
                <a:close/>
              </a:path>
            </a:pathLst>
          </a:custGeom>
          <a:solidFill>
            <a:srgbClr val="000000"/>
          </a:solidFill>
        </p:spPr>
        <p:txBody>
          <a:bodyPr wrap="square" lIns="0" tIns="0" rIns="0" bIns="0" rtlCol="0"/>
          <a:lstStyle/>
          <a:p/>
        </p:txBody>
      </p:sp>
      <p:sp>
        <p:nvSpPr>
          <p:cNvPr id="19" name="object 19"/>
          <p:cNvSpPr/>
          <p:nvPr/>
        </p:nvSpPr>
        <p:spPr>
          <a:xfrm>
            <a:off x="4049267" y="2260854"/>
            <a:ext cx="319405" cy="276860"/>
          </a:xfrm>
          <a:custGeom>
            <a:avLst/>
            <a:gdLst/>
            <a:ahLst/>
            <a:cxnLst/>
            <a:rect l="l" t="t" r="r" b="b"/>
            <a:pathLst>
              <a:path w="319404" h="276860">
                <a:moveTo>
                  <a:pt x="159258" y="0"/>
                </a:moveTo>
                <a:lnTo>
                  <a:pt x="108752" y="7034"/>
                </a:lnTo>
                <a:lnTo>
                  <a:pt x="65013" y="26651"/>
                </a:lnTo>
                <a:lnTo>
                  <a:pt x="30601" y="56619"/>
                </a:lnTo>
                <a:lnTo>
                  <a:pt x="8077" y="94707"/>
                </a:lnTo>
                <a:lnTo>
                  <a:pt x="0" y="138684"/>
                </a:lnTo>
                <a:lnTo>
                  <a:pt x="8077" y="182288"/>
                </a:lnTo>
                <a:lnTo>
                  <a:pt x="30601" y="220150"/>
                </a:lnTo>
                <a:lnTo>
                  <a:pt x="65013" y="250003"/>
                </a:lnTo>
                <a:lnTo>
                  <a:pt x="108752" y="269577"/>
                </a:lnTo>
                <a:lnTo>
                  <a:pt x="159258" y="276605"/>
                </a:lnTo>
                <a:lnTo>
                  <a:pt x="209842" y="269577"/>
                </a:lnTo>
                <a:lnTo>
                  <a:pt x="253770" y="250003"/>
                </a:lnTo>
                <a:lnTo>
                  <a:pt x="288407" y="220150"/>
                </a:lnTo>
                <a:lnTo>
                  <a:pt x="311121" y="182288"/>
                </a:lnTo>
                <a:lnTo>
                  <a:pt x="319278" y="138684"/>
                </a:lnTo>
                <a:lnTo>
                  <a:pt x="311121" y="94707"/>
                </a:lnTo>
                <a:lnTo>
                  <a:pt x="288407" y="56619"/>
                </a:lnTo>
                <a:lnTo>
                  <a:pt x="253770" y="26651"/>
                </a:lnTo>
                <a:lnTo>
                  <a:pt x="209842" y="7034"/>
                </a:lnTo>
                <a:lnTo>
                  <a:pt x="159258" y="0"/>
                </a:lnTo>
                <a:close/>
              </a:path>
            </a:pathLst>
          </a:custGeom>
          <a:solidFill>
            <a:srgbClr val="00E4A8"/>
          </a:solidFill>
        </p:spPr>
        <p:txBody>
          <a:bodyPr wrap="square" lIns="0" tIns="0" rIns="0" bIns="0" rtlCol="0"/>
          <a:lstStyle/>
          <a:p/>
        </p:txBody>
      </p:sp>
      <p:sp>
        <p:nvSpPr>
          <p:cNvPr id="20" name="object 20"/>
          <p:cNvSpPr/>
          <p:nvPr/>
        </p:nvSpPr>
        <p:spPr>
          <a:xfrm>
            <a:off x="4049267" y="2260854"/>
            <a:ext cx="319405" cy="276860"/>
          </a:xfrm>
          <a:custGeom>
            <a:avLst/>
            <a:gdLst/>
            <a:ahLst/>
            <a:cxnLst/>
            <a:rect l="l" t="t" r="r" b="b"/>
            <a:pathLst>
              <a:path w="319404" h="276860">
                <a:moveTo>
                  <a:pt x="159258" y="0"/>
                </a:moveTo>
                <a:lnTo>
                  <a:pt x="108752" y="7034"/>
                </a:lnTo>
                <a:lnTo>
                  <a:pt x="65013" y="26651"/>
                </a:lnTo>
                <a:lnTo>
                  <a:pt x="30601" y="56619"/>
                </a:lnTo>
                <a:lnTo>
                  <a:pt x="8077" y="94707"/>
                </a:lnTo>
                <a:lnTo>
                  <a:pt x="0" y="138684"/>
                </a:lnTo>
                <a:lnTo>
                  <a:pt x="8077" y="182288"/>
                </a:lnTo>
                <a:lnTo>
                  <a:pt x="30601" y="220150"/>
                </a:lnTo>
                <a:lnTo>
                  <a:pt x="65013" y="250003"/>
                </a:lnTo>
                <a:lnTo>
                  <a:pt x="108752" y="269577"/>
                </a:lnTo>
                <a:lnTo>
                  <a:pt x="159258" y="276605"/>
                </a:lnTo>
                <a:lnTo>
                  <a:pt x="209842" y="269577"/>
                </a:lnTo>
                <a:lnTo>
                  <a:pt x="253770" y="250003"/>
                </a:lnTo>
                <a:lnTo>
                  <a:pt x="288407" y="220150"/>
                </a:lnTo>
                <a:lnTo>
                  <a:pt x="311121" y="182288"/>
                </a:lnTo>
                <a:lnTo>
                  <a:pt x="319278" y="138684"/>
                </a:lnTo>
                <a:lnTo>
                  <a:pt x="311121" y="94707"/>
                </a:lnTo>
                <a:lnTo>
                  <a:pt x="288407" y="56619"/>
                </a:lnTo>
                <a:lnTo>
                  <a:pt x="253770" y="26651"/>
                </a:lnTo>
                <a:lnTo>
                  <a:pt x="209842" y="7034"/>
                </a:lnTo>
                <a:lnTo>
                  <a:pt x="159258" y="0"/>
                </a:lnTo>
                <a:close/>
              </a:path>
            </a:pathLst>
          </a:custGeom>
          <a:ln w="4762">
            <a:solidFill>
              <a:srgbClr val="000000"/>
            </a:solidFill>
          </a:ln>
        </p:spPr>
        <p:txBody>
          <a:bodyPr wrap="square" lIns="0" tIns="0" rIns="0" bIns="0" rtlCol="0"/>
          <a:lstStyle/>
          <a:p/>
        </p:txBody>
      </p:sp>
      <p:sp>
        <p:nvSpPr>
          <p:cNvPr id="21" name="object 21"/>
          <p:cNvSpPr/>
          <p:nvPr/>
        </p:nvSpPr>
        <p:spPr>
          <a:xfrm>
            <a:off x="5237988" y="2260854"/>
            <a:ext cx="319405" cy="276860"/>
          </a:xfrm>
          <a:custGeom>
            <a:avLst/>
            <a:gdLst/>
            <a:ahLst/>
            <a:cxnLst/>
            <a:rect l="l" t="t" r="r" b="b"/>
            <a:pathLst>
              <a:path w="319404" h="276860">
                <a:moveTo>
                  <a:pt x="159258" y="0"/>
                </a:moveTo>
                <a:lnTo>
                  <a:pt x="109045" y="7034"/>
                </a:lnTo>
                <a:lnTo>
                  <a:pt x="65343" y="26651"/>
                </a:lnTo>
                <a:lnTo>
                  <a:pt x="30821" y="56619"/>
                </a:lnTo>
                <a:lnTo>
                  <a:pt x="8150" y="94707"/>
                </a:lnTo>
                <a:lnTo>
                  <a:pt x="0" y="138684"/>
                </a:lnTo>
                <a:lnTo>
                  <a:pt x="8150" y="182288"/>
                </a:lnTo>
                <a:lnTo>
                  <a:pt x="30821" y="220150"/>
                </a:lnTo>
                <a:lnTo>
                  <a:pt x="65343" y="250003"/>
                </a:lnTo>
                <a:lnTo>
                  <a:pt x="109045" y="269577"/>
                </a:lnTo>
                <a:lnTo>
                  <a:pt x="159258" y="276605"/>
                </a:lnTo>
                <a:lnTo>
                  <a:pt x="209842" y="269577"/>
                </a:lnTo>
                <a:lnTo>
                  <a:pt x="253770" y="250003"/>
                </a:lnTo>
                <a:lnTo>
                  <a:pt x="288407" y="220150"/>
                </a:lnTo>
                <a:lnTo>
                  <a:pt x="311121" y="182288"/>
                </a:lnTo>
                <a:lnTo>
                  <a:pt x="319277" y="138684"/>
                </a:lnTo>
                <a:lnTo>
                  <a:pt x="311121" y="94707"/>
                </a:lnTo>
                <a:lnTo>
                  <a:pt x="288407" y="56619"/>
                </a:lnTo>
                <a:lnTo>
                  <a:pt x="253770" y="26651"/>
                </a:lnTo>
                <a:lnTo>
                  <a:pt x="209842" y="7034"/>
                </a:lnTo>
                <a:lnTo>
                  <a:pt x="159258" y="0"/>
                </a:lnTo>
                <a:close/>
              </a:path>
            </a:pathLst>
          </a:custGeom>
          <a:solidFill>
            <a:srgbClr val="00E4A8"/>
          </a:solidFill>
        </p:spPr>
        <p:txBody>
          <a:bodyPr wrap="square" lIns="0" tIns="0" rIns="0" bIns="0" rtlCol="0"/>
          <a:lstStyle/>
          <a:p/>
        </p:txBody>
      </p:sp>
      <p:sp>
        <p:nvSpPr>
          <p:cNvPr id="22" name="object 22"/>
          <p:cNvSpPr/>
          <p:nvPr/>
        </p:nvSpPr>
        <p:spPr>
          <a:xfrm>
            <a:off x="5237988" y="2260854"/>
            <a:ext cx="319405" cy="276860"/>
          </a:xfrm>
          <a:custGeom>
            <a:avLst/>
            <a:gdLst/>
            <a:ahLst/>
            <a:cxnLst/>
            <a:rect l="l" t="t" r="r" b="b"/>
            <a:pathLst>
              <a:path w="319404" h="276860">
                <a:moveTo>
                  <a:pt x="159258" y="0"/>
                </a:moveTo>
                <a:lnTo>
                  <a:pt x="109045" y="7034"/>
                </a:lnTo>
                <a:lnTo>
                  <a:pt x="65343" y="26651"/>
                </a:lnTo>
                <a:lnTo>
                  <a:pt x="30821" y="56619"/>
                </a:lnTo>
                <a:lnTo>
                  <a:pt x="8150" y="94707"/>
                </a:lnTo>
                <a:lnTo>
                  <a:pt x="0" y="138684"/>
                </a:lnTo>
                <a:lnTo>
                  <a:pt x="8150" y="182288"/>
                </a:lnTo>
                <a:lnTo>
                  <a:pt x="30821" y="220150"/>
                </a:lnTo>
                <a:lnTo>
                  <a:pt x="65343" y="250003"/>
                </a:lnTo>
                <a:lnTo>
                  <a:pt x="109045" y="269577"/>
                </a:lnTo>
                <a:lnTo>
                  <a:pt x="159258" y="276605"/>
                </a:lnTo>
                <a:lnTo>
                  <a:pt x="209842" y="269577"/>
                </a:lnTo>
                <a:lnTo>
                  <a:pt x="253770" y="250003"/>
                </a:lnTo>
                <a:lnTo>
                  <a:pt x="288407" y="220150"/>
                </a:lnTo>
                <a:lnTo>
                  <a:pt x="311121" y="182288"/>
                </a:lnTo>
                <a:lnTo>
                  <a:pt x="319277" y="138684"/>
                </a:lnTo>
                <a:lnTo>
                  <a:pt x="311121" y="94707"/>
                </a:lnTo>
                <a:lnTo>
                  <a:pt x="288407" y="56619"/>
                </a:lnTo>
                <a:lnTo>
                  <a:pt x="253770" y="26651"/>
                </a:lnTo>
                <a:lnTo>
                  <a:pt x="209842" y="7034"/>
                </a:lnTo>
                <a:lnTo>
                  <a:pt x="159258" y="0"/>
                </a:lnTo>
                <a:close/>
              </a:path>
            </a:pathLst>
          </a:custGeom>
          <a:ln w="4762">
            <a:solidFill>
              <a:srgbClr val="000000"/>
            </a:solidFill>
          </a:ln>
        </p:spPr>
        <p:txBody>
          <a:bodyPr wrap="square" lIns="0" tIns="0" rIns="0" bIns="0" rtlCol="0"/>
          <a:lstStyle/>
          <a:p/>
        </p:txBody>
      </p:sp>
      <p:sp>
        <p:nvSpPr>
          <p:cNvPr id="23" name="object 23"/>
          <p:cNvSpPr/>
          <p:nvPr/>
        </p:nvSpPr>
        <p:spPr>
          <a:xfrm>
            <a:off x="4688585" y="1630679"/>
            <a:ext cx="321310" cy="276225"/>
          </a:xfrm>
          <a:custGeom>
            <a:avLst/>
            <a:gdLst/>
            <a:ahLst/>
            <a:cxnLst/>
            <a:rect l="l" t="t" r="r" b="b"/>
            <a:pathLst>
              <a:path w="321310" h="276225">
                <a:moveTo>
                  <a:pt x="160781" y="0"/>
                </a:moveTo>
                <a:lnTo>
                  <a:pt x="109825" y="7028"/>
                </a:lnTo>
                <a:lnTo>
                  <a:pt x="65672" y="26602"/>
                </a:lnTo>
                <a:lnTo>
                  <a:pt x="30918" y="56455"/>
                </a:lnTo>
                <a:lnTo>
                  <a:pt x="8162" y="94317"/>
                </a:lnTo>
                <a:lnTo>
                  <a:pt x="0" y="137922"/>
                </a:lnTo>
                <a:lnTo>
                  <a:pt x="8162" y="181526"/>
                </a:lnTo>
                <a:lnTo>
                  <a:pt x="30918" y="219388"/>
                </a:lnTo>
                <a:lnTo>
                  <a:pt x="65672" y="249241"/>
                </a:lnTo>
                <a:lnTo>
                  <a:pt x="109825" y="268815"/>
                </a:lnTo>
                <a:lnTo>
                  <a:pt x="160781" y="275844"/>
                </a:lnTo>
                <a:lnTo>
                  <a:pt x="211366" y="268815"/>
                </a:lnTo>
                <a:lnTo>
                  <a:pt x="255294" y="249241"/>
                </a:lnTo>
                <a:lnTo>
                  <a:pt x="289931" y="219388"/>
                </a:lnTo>
                <a:lnTo>
                  <a:pt x="312645" y="181526"/>
                </a:lnTo>
                <a:lnTo>
                  <a:pt x="320801" y="137922"/>
                </a:lnTo>
                <a:lnTo>
                  <a:pt x="312645" y="94317"/>
                </a:lnTo>
                <a:lnTo>
                  <a:pt x="289931" y="56455"/>
                </a:lnTo>
                <a:lnTo>
                  <a:pt x="255294" y="26602"/>
                </a:lnTo>
                <a:lnTo>
                  <a:pt x="211366" y="7028"/>
                </a:lnTo>
                <a:lnTo>
                  <a:pt x="160781" y="0"/>
                </a:lnTo>
                <a:close/>
              </a:path>
            </a:pathLst>
          </a:custGeom>
          <a:solidFill>
            <a:srgbClr val="00E4A8"/>
          </a:solidFill>
        </p:spPr>
        <p:txBody>
          <a:bodyPr wrap="square" lIns="0" tIns="0" rIns="0" bIns="0" rtlCol="0"/>
          <a:lstStyle/>
          <a:p/>
        </p:txBody>
      </p:sp>
      <p:sp>
        <p:nvSpPr>
          <p:cNvPr id="24" name="object 24"/>
          <p:cNvSpPr/>
          <p:nvPr/>
        </p:nvSpPr>
        <p:spPr>
          <a:xfrm>
            <a:off x="4688585" y="1630679"/>
            <a:ext cx="321310" cy="276225"/>
          </a:xfrm>
          <a:custGeom>
            <a:avLst/>
            <a:gdLst/>
            <a:ahLst/>
            <a:cxnLst/>
            <a:rect l="l" t="t" r="r" b="b"/>
            <a:pathLst>
              <a:path w="321310" h="276225">
                <a:moveTo>
                  <a:pt x="160781" y="0"/>
                </a:moveTo>
                <a:lnTo>
                  <a:pt x="109825" y="7028"/>
                </a:lnTo>
                <a:lnTo>
                  <a:pt x="65672" y="26602"/>
                </a:lnTo>
                <a:lnTo>
                  <a:pt x="30918" y="56455"/>
                </a:lnTo>
                <a:lnTo>
                  <a:pt x="8162" y="94317"/>
                </a:lnTo>
                <a:lnTo>
                  <a:pt x="0" y="137922"/>
                </a:lnTo>
                <a:lnTo>
                  <a:pt x="8162" y="181526"/>
                </a:lnTo>
                <a:lnTo>
                  <a:pt x="30918" y="219388"/>
                </a:lnTo>
                <a:lnTo>
                  <a:pt x="65672" y="249241"/>
                </a:lnTo>
                <a:lnTo>
                  <a:pt x="109825" y="268815"/>
                </a:lnTo>
                <a:lnTo>
                  <a:pt x="160781" y="275844"/>
                </a:lnTo>
                <a:lnTo>
                  <a:pt x="211366" y="268815"/>
                </a:lnTo>
                <a:lnTo>
                  <a:pt x="255294" y="249241"/>
                </a:lnTo>
                <a:lnTo>
                  <a:pt x="289931" y="219388"/>
                </a:lnTo>
                <a:lnTo>
                  <a:pt x="312645" y="181526"/>
                </a:lnTo>
                <a:lnTo>
                  <a:pt x="320801" y="137922"/>
                </a:lnTo>
                <a:lnTo>
                  <a:pt x="312645" y="94317"/>
                </a:lnTo>
                <a:lnTo>
                  <a:pt x="289931" y="56455"/>
                </a:lnTo>
                <a:lnTo>
                  <a:pt x="255294" y="26602"/>
                </a:lnTo>
                <a:lnTo>
                  <a:pt x="211366" y="7028"/>
                </a:lnTo>
                <a:lnTo>
                  <a:pt x="160781" y="0"/>
                </a:lnTo>
                <a:close/>
              </a:path>
            </a:pathLst>
          </a:custGeom>
          <a:ln w="4762">
            <a:solidFill>
              <a:srgbClr val="000000"/>
            </a:solidFill>
          </a:ln>
        </p:spPr>
        <p:txBody>
          <a:bodyPr wrap="square" lIns="0" tIns="0" rIns="0" bIns="0" rtlCol="0"/>
          <a:lstStyle/>
          <a:p/>
        </p:txBody>
      </p:sp>
      <p:sp>
        <p:nvSpPr>
          <p:cNvPr id="25" name="object 25"/>
          <p:cNvSpPr/>
          <p:nvPr/>
        </p:nvSpPr>
        <p:spPr>
          <a:xfrm>
            <a:off x="4368546" y="1863089"/>
            <a:ext cx="370840" cy="552450"/>
          </a:xfrm>
          <a:custGeom>
            <a:avLst/>
            <a:gdLst/>
            <a:ahLst/>
            <a:cxnLst/>
            <a:rect l="l" t="t" r="r" b="b"/>
            <a:pathLst>
              <a:path w="370839" h="552450">
                <a:moveTo>
                  <a:pt x="36575" y="514350"/>
                </a:moveTo>
                <a:lnTo>
                  <a:pt x="0" y="537209"/>
                </a:lnTo>
                <a:lnTo>
                  <a:pt x="40386" y="552450"/>
                </a:lnTo>
                <a:lnTo>
                  <a:pt x="38785" y="536448"/>
                </a:lnTo>
                <a:lnTo>
                  <a:pt x="32003" y="536448"/>
                </a:lnTo>
                <a:lnTo>
                  <a:pt x="30479" y="535685"/>
                </a:lnTo>
                <a:lnTo>
                  <a:pt x="29717" y="534161"/>
                </a:lnTo>
                <a:lnTo>
                  <a:pt x="29717" y="532637"/>
                </a:lnTo>
                <a:lnTo>
                  <a:pt x="31241" y="531113"/>
                </a:lnTo>
                <a:lnTo>
                  <a:pt x="38160" y="530191"/>
                </a:lnTo>
                <a:lnTo>
                  <a:pt x="36575" y="514350"/>
                </a:lnTo>
                <a:close/>
              </a:path>
              <a:path w="370839" h="552450">
                <a:moveTo>
                  <a:pt x="38160" y="530191"/>
                </a:moveTo>
                <a:lnTo>
                  <a:pt x="31241" y="531113"/>
                </a:lnTo>
                <a:lnTo>
                  <a:pt x="29717" y="532637"/>
                </a:lnTo>
                <a:lnTo>
                  <a:pt x="29717" y="534161"/>
                </a:lnTo>
                <a:lnTo>
                  <a:pt x="30479" y="535685"/>
                </a:lnTo>
                <a:lnTo>
                  <a:pt x="32003" y="536448"/>
                </a:lnTo>
                <a:lnTo>
                  <a:pt x="38652" y="535118"/>
                </a:lnTo>
                <a:lnTo>
                  <a:pt x="38160" y="530191"/>
                </a:lnTo>
                <a:close/>
              </a:path>
              <a:path w="370839" h="552450">
                <a:moveTo>
                  <a:pt x="38652" y="535118"/>
                </a:moveTo>
                <a:lnTo>
                  <a:pt x="32003" y="536448"/>
                </a:lnTo>
                <a:lnTo>
                  <a:pt x="38785" y="536448"/>
                </a:lnTo>
                <a:lnTo>
                  <a:pt x="38652" y="535118"/>
                </a:lnTo>
                <a:close/>
              </a:path>
              <a:path w="370839" h="552450">
                <a:moveTo>
                  <a:pt x="368045" y="0"/>
                </a:moveTo>
                <a:lnTo>
                  <a:pt x="365759" y="761"/>
                </a:lnTo>
                <a:lnTo>
                  <a:pt x="364998" y="3048"/>
                </a:lnTo>
                <a:lnTo>
                  <a:pt x="364998" y="27431"/>
                </a:lnTo>
                <a:lnTo>
                  <a:pt x="363474" y="52577"/>
                </a:lnTo>
                <a:lnTo>
                  <a:pt x="357377" y="102107"/>
                </a:lnTo>
                <a:lnTo>
                  <a:pt x="344433" y="162663"/>
                </a:lnTo>
                <a:lnTo>
                  <a:pt x="326136" y="221741"/>
                </a:lnTo>
                <a:lnTo>
                  <a:pt x="307988" y="266257"/>
                </a:lnTo>
                <a:lnTo>
                  <a:pt x="288209" y="307321"/>
                </a:lnTo>
                <a:lnTo>
                  <a:pt x="265922" y="346093"/>
                </a:lnTo>
                <a:lnTo>
                  <a:pt x="240249" y="383728"/>
                </a:lnTo>
                <a:lnTo>
                  <a:pt x="210312" y="421385"/>
                </a:lnTo>
                <a:lnTo>
                  <a:pt x="159605" y="469758"/>
                </a:lnTo>
                <a:lnTo>
                  <a:pt x="101345" y="508253"/>
                </a:lnTo>
                <a:lnTo>
                  <a:pt x="59436" y="525779"/>
                </a:lnTo>
                <a:lnTo>
                  <a:pt x="38160" y="530191"/>
                </a:lnTo>
                <a:lnTo>
                  <a:pt x="38652" y="535118"/>
                </a:lnTo>
                <a:lnTo>
                  <a:pt x="43433" y="534161"/>
                </a:lnTo>
                <a:lnTo>
                  <a:pt x="52577" y="532637"/>
                </a:lnTo>
                <a:lnTo>
                  <a:pt x="60959" y="530351"/>
                </a:lnTo>
                <a:lnTo>
                  <a:pt x="103631" y="512825"/>
                </a:lnTo>
                <a:lnTo>
                  <a:pt x="162410" y="473678"/>
                </a:lnTo>
                <a:lnTo>
                  <a:pt x="213359" y="424433"/>
                </a:lnTo>
                <a:lnTo>
                  <a:pt x="244792" y="385410"/>
                </a:lnTo>
                <a:lnTo>
                  <a:pt x="273045" y="343286"/>
                </a:lnTo>
                <a:lnTo>
                  <a:pt x="297981" y="298554"/>
                </a:lnTo>
                <a:lnTo>
                  <a:pt x="319465" y="251708"/>
                </a:lnTo>
                <a:lnTo>
                  <a:pt x="337360" y="203242"/>
                </a:lnTo>
                <a:lnTo>
                  <a:pt x="351530" y="153650"/>
                </a:lnTo>
                <a:lnTo>
                  <a:pt x="361839" y="103424"/>
                </a:lnTo>
                <a:lnTo>
                  <a:pt x="368152" y="53059"/>
                </a:lnTo>
                <a:lnTo>
                  <a:pt x="370331" y="3048"/>
                </a:lnTo>
                <a:lnTo>
                  <a:pt x="369569" y="761"/>
                </a:lnTo>
                <a:lnTo>
                  <a:pt x="368045" y="0"/>
                </a:lnTo>
                <a:close/>
              </a:path>
            </a:pathLst>
          </a:custGeom>
          <a:solidFill>
            <a:srgbClr val="000000"/>
          </a:solidFill>
        </p:spPr>
        <p:txBody>
          <a:bodyPr wrap="square" lIns="0" tIns="0" rIns="0" bIns="0" rtlCol="0"/>
          <a:lstStyle/>
          <a:p/>
        </p:txBody>
      </p:sp>
      <p:sp>
        <p:nvSpPr>
          <p:cNvPr id="26" name="object 26"/>
          <p:cNvSpPr/>
          <p:nvPr/>
        </p:nvSpPr>
        <p:spPr>
          <a:xfrm>
            <a:off x="3909061" y="2387345"/>
            <a:ext cx="189230" cy="266700"/>
          </a:xfrm>
          <a:custGeom>
            <a:avLst/>
            <a:gdLst/>
            <a:ahLst/>
            <a:cxnLst/>
            <a:rect l="l" t="t" r="r" b="b"/>
            <a:pathLst>
              <a:path w="189229" h="266700">
                <a:moveTo>
                  <a:pt x="101779" y="16667"/>
                </a:moveTo>
                <a:lnTo>
                  <a:pt x="101344" y="16763"/>
                </a:lnTo>
                <a:lnTo>
                  <a:pt x="100582" y="16763"/>
                </a:lnTo>
                <a:lnTo>
                  <a:pt x="88390" y="21335"/>
                </a:lnTo>
                <a:lnTo>
                  <a:pt x="54100" y="41909"/>
                </a:lnTo>
                <a:lnTo>
                  <a:pt x="26287" y="69632"/>
                </a:lnTo>
                <a:lnTo>
                  <a:pt x="6856" y="103631"/>
                </a:lnTo>
                <a:lnTo>
                  <a:pt x="0" y="140296"/>
                </a:lnTo>
                <a:lnTo>
                  <a:pt x="5375" y="178936"/>
                </a:lnTo>
                <a:lnTo>
                  <a:pt x="20634" y="215167"/>
                </a:lnTo>
                <a:lnTo>
                  <a:pt x="43432" y="244601"/>
                </a:lnTo>
                <a:lnTo>
                  <a:pt x="78360" y="266696"/>
                </a:lnTo>
                <a:lnTo>
                  <a:pt x="109969" y="266202"/>
                </a:lnTo>
                <a:lnTo>
                  <a:pt x="113990" y="263594"/>
                </a:lnTo>
                <a:lnTo>
                  <a:pt x="87428" y="263594"/>
                </a:lnTo>
                <a:lnTo>
                  <a:pt x="69837" y="258322"/>
                </a:lnTo>
                <a:lnTo>
                  <a:pt x="54100" y="247650"/>
                </a:lnTo>
                <a:lnTo>
                  <a:pt x="29148" y="220190"/>
                </a:lnTo>
                <a:lnTo>
                  <a:pt x="11590" y="182494"/>
                </a:lnTo>
                <a:lnTo>
                  <a:pt x="4619" y="141752"/>
                </a:lnTo>
                <a:lnTo>
                  <a:pt x="11428" y="105155"/>
                </a:lnTo>
                <a:lnTo>
                  <a:pt x="42971" y="58307"/>
                </a:lnTo>
                <a:lnTo>
                  <a:pt x="78484" y="31242"/>
                </a:lnTo>
                <a:lnTo>
                  <a:pt x="102526" y="21242"/>
                </a:lnTo>
                <a:lnTo>
                  <a:pt x="101779" y="16667"/>
                </a:lnTo>
                <a:close/>
              </a:path>
              <a:path w="189229" h="266700">
                <a:moveTo>
                  <a:pt x="186688" y="107442"/>
                </a:moveTo>
                <a:lnTo>
                  <a:pt x="185164" y="107442"/>
                </a:lnTo>
                <a:lnTo>
                  <a:pt x="184402" y="109727"/>
                </a:lnTo>
                <a:lnTo>
                  <a:pt x="183640" y="124205"/>
                </a:lnTo>
                <a:lnTo>
                  <a:pt x="182116" y="138683"/>
                </a:lnTo>
                <a:lnTo>
                  <a:pt x="167638" y="192785"/>
                </a:lnTo>
                <a:lnTo>
                  <a:pt x="148888" y="227217"/>
                </a:lnTo>
                <a:lnTo>
                  <a:pt x="105499" y="262609"/>
                </a:lnTo>
                <a:lnTo>
                  <a:pt x="87428" y="263594"/>
                </a:lnTo>
                <a:lnTo>
                  <a:pt x="113990" y="263594"/>
                </a:lnTo>
                <a:lnTo>
                  <a:pt x="159886" y="218569"/>
                </a:lnTo>
                <a:lnTo>
                  <a:pt x="176523" y="181993"/>
                </a:lnTo>
                <a:lnTo>
                  <a:pt x="186497" y="143952"/>
                </a:lnTo>
                <a:lnTo>
                  <a:pt x="188974" y="109727"/>
                </a:lnTo>
                <a:lnTo>
                  <a:pt x="188212" y="108203"/>
                </a:lnTo>
                <a:lnTo>
                  <a:pt x="186688" y="107442"/>
                </a:lnTo>
                <a:close/>
              </a:path>
              <a:path w="189229" h="266700">
                <a:moveTo>
                  <a:pt x="136920" y="15239"/>
                </a:moveTo>
                <a:lnTo>
                  <a:pt x="108202" y="15239"/>
                </a:lnTo>
                <a:lnTo>
                  <a:pt x="109726" y="16001"/>
                </a:lnTo>
                <a:lnTo>
                  <a:pt x="111250" y="17525"/>
                </a:lnTo>
                <a:lnTo>
                  <a:pt x="110488" y="19050"/>
                </a:lnTo>
                <a:lnTo>
                  <a:pt x="108964" y="19811"/>
                </a:lnTo>
                <a:lnTo>
                  <a:pt x="102526" y="21242"/>
                </a:lnTo>
                <a:lnTo>
                  <a:pt x="105154" y="37337"/>
                </a:lnTo>
                <a:lnTo>
                  <a:pt x="136920" y="15239"/>
                </a:lnTo>
                <a:close/>
              </a:path>
              <a:path w="189229" h="266700">
                <a:moveTo>
                  <a:pt x="108202" y="15239"/>
                </a:moveTo>
                <a:lnTo>
                  <a:pt x="101779" y="16667"/>
                </a:lnTo>
                <a:lnTo>
                  <a:pt x="102526" y="21242"/>
                </a:lnTo>
                <a:lnTo>
                  <a:pt x="108964" y="19811"/>
                </a:lnTo>
                <a:lnTo>
                  <a:pt x="110488" y="19050"/>
                </a:lnTo>
                <a:lnTo>
                  <a:pt x="111250" y="17525"/>
                </a:lnTo>
                <a:lnTo>
                  <a:pt x="109726" y="16001"/>
                </a:lnTo>
                <a:lnTo>
                  <a:pt x="108202" y="15239"/>
                </a:lnTo>
                <a:close/>
              </a:path>
              <a:path w="189229" h="266700">
                <a:moveTo>
                  <a:pt x="99058" y="0"/>
                </a:moveTo>
                <a:lnTo>
                  <a:pt x="101779" y="16667"/>
                </a:lnTo>
                <a:lnTo>
                  <a:pt x="108202" y="15239"/>
                </a:lnTo>
                <a:lnTo>
                  <a:pt x="136920" y="15239"/>
                </a:lnTo>
                <a:lnTo>
                  <a:pt x="140206" y="12953"/>
                </a:lnTo>
                <a:lnTo>
                  <a:pt x="99058" y="0"/>
                </a:lnTo>
                <a:close/>
              </a:path>
            </a:pathLst>
          </a:custGeom>
          <a:solidFill>
            <a:srgbClr val="000000"/>
          </a:solidFill>
        </p:spPr>
        <p:txBody>
          <a:bodyPr wrap="square" lIns="0" tIns="0" rIns="0" bIns="0" rtlCol="0"/>
          <a:lstStyle/>
          <a:p/>
        </p:txBody>
      </p:sp>
      <p:sp>
        <p:nvSpPr>
          <p:cNvPr id="27" name="object 27"/>
          <p:cNvSpPr/>
          <p:nvPr/>
        </p:nvSpPr>
        <p:spPr>
          <a:xfrm>
            <a:off x="4959858" y="1863089"/>
            <a:ext cx="278130" cy="549910"/>
          </a:xfrm>
          <a:custGeom>
            <a:avLst/>
            <a:gdLst/>
            <a:ahLst/>
            <a:cxnLst/>
            <a:rect l="l" t="t" r="r" b="b"/>
            <a:pathLst>
              <a:path w="278129" h="549910">
                <a:moveTo>
                  <a:pt x="241680" y="532422"/>
                </a:moveTo>
                <a:lnTo>
                  <a:pt x="240080" y="532530"/>
                </a:lnTo>
                <a:lnTo>
                  <a:pt x="236981" y="549401"/>
                </a:lnTo>
                <a:lnTo>
                  <a:pt x="277529" y="537387"/>
                </a:lnTo>
                <a:lnTo>
                  <a:pt x="249707" y="537387"/>
                </a:lnTo>
                <a:lnTo>
                  <a:pt x="241680" y="532422"/>
                </a:lnTo>
                <a:close/>
              </a:path>
              <a:path w="278129" h="549910">
                <a:moveTo>
                  <a:pt x="249330" y="532422"/>
                </a:moveTo>
                <a:lnTo>
                  <a:pt x="241680" y="532422"/>
                </a:lnTo>
                <a:lnTo>
                  <a:pt x="249707" y="537387"/>
                </a:lnTo>
                <a:lnTo>
                  <a:pt x="249330" y="532422"/>
                </a:lnTo>
                <a:close/>
              </a:path>
              <a:path w="278129" h="549910">
                <a:moveTo>
                  <a:pt x="243839" y="512063"/>
                </a:moveTo>
                <a:lnTo>
                  <a:pt x="241137" y="526778"/>
                </a:lnTo>
                <a:lnTo>
                  <a:pt x="249174" y="530351"/>
                </a:lnTo>
                <a:lnTo>
                  <a:pt x="249707" y="537387"/>
                </a:lnTo>
                <a:lnTo>
                  <a:pt x="277529" y="537387"/>
                </a:lnTo>
                <a:lnTo>
                  <a:pt x="278129" y="537209"/>
                </a:lnTo>
                <a:lnTo>
                  <a:pt x="243839" y="512063"/>
                </a:lnTo>
                <a:close/>
              </a:path>
              <a:path w="278129" h="549910">
                <a:moveTo>
                  <a:pt x="2286" y="0"/>
                </a:moveTo>
                <a:lnTo>
                  <a:pt x="762" y="761"/>
                </a:lnTo>
                <a:lnTo>
                  <a:pt x="0" y="3048"/>
                </a:lnTo>
                <a:lnTo>
                  <a:pt x="1524" y="52577"/>
                </a:lnTo>
                <a:lnTo>
                  <a:pt x="7514" y="108321"/>
                </a:lnTo>
                <a:lnTo>
                  <a:pt x="17008" y="169746"/>
                </a:lnTo>
                <a:lnTo>
                  <a:pt x="36754" y="246764"/>
                </a:lnTo>
                <a:lnTo>
                  <a:pt x="52173" y="293037"/>
                </a:lnTo>
                <a:lnTo>
                  <a:pt x="70703" y="338151"/>
                </a:lnTo>
                <a:lnTo>
                  <a:pt x="92408" y="381799"/>
                </a:lnTo>
                <a:lnTo>
                  <a:pt x="117347" y="423671"/>
                </a:lnTo>
                <a:lnTo>
                  <a:pt x="157124" y="474892"/>
                </a:lnTo>
                <a:lnTo>
                  <a:pt x="206501" y="516635"/>
                </a:lnTo>
                <a:lnTo>
                  <a:pt x="229969" y="528864"/>
                </a:lnTo>
                <a:lnTo>
                  <a:pt x="238505" y="532637"/>
                </a:lnTo>
                <a:lnTo>
                  <a:pt x="240080" y="532530"/>
                </a:lnTo>
                <a:lnTo>
                  <a:pt x="241137" y="526778"/>
                </a:lnTo>
                <a:lnTo>
                  <a:pt x="212063" y="513849"/>
                </a:lnTo>
                <a:lnTo>
                  <a:pt x="177950" y="488860"/>
                </a:lnTo>
                <a:lnTo>
                  <a:pt x="146852" y="456605"/>
                </a:lnTo>
                <a:lnTo>
                  <a:pt x="118785" y="418306"/>
                </a:lnTo>
                <a:lnTo>
                  <a:pt x="93766" y="375182"/>
                </a:lnTo>
                <a:lnTo>
                  <a:pt x="71811" y="328456"/>
                </a:lnTo>
                <a:lnTo>
                  <a:pt x="52938" y="279348"/>
                </a:lnTo>
                <a:lnTo>
                  <a:pt x="37162" y="229078"/>
                </a:lnTo>
                <a:lnTo>
                  <a:pt x="24501" y="178869"/>
                </a:lnTo>
                <a:lnTo>
                  <a:pt x="14971" y="129940"/>
                </a:lnTo>
                <a:lnTo>
                  <a:pt x="8588" y="83513"/>
                </a:lnTo>
                <a:lnTo>
                  <a:pt x="5370" y="40808"/>
                </a:lnTo>
                <a:lnTo>
                  <a:pt x="5333" y="3048"/>
                </a:lnTo>
                <a:lnTo>
                  <a:pt x="4571" y="761"/>
                </a:lnTo>
                <a:lnTo>
                  <a:pt x="2286" y="0"/>
                </a:lnTo>
                <a:close/>
              </a:path>
              <a:path w="278129" h="549910">
                <a:moveTo>
                  <a:pt x="241137" y="526778"/>
                </a:moveTo>
                <a:lnTo>
                  <a:pt x="240080" y="532530"/>
                </a:lnTo>
                <a:lnTo>
                  <a:pt x="241680" y="532422"/>
                </a:lnTo>
                <a:lnTo>
                  <a:pt x="249330" y="532422"/>
                </a:lnTo>
                <a:lnTo>
                  <a:pt x="249174" y="530351"/>
                </a:lnTo>
                <a:lnTo>
                  <a:pt x="241137" y="526778"/>
                </a:lnTo>
                <a:close/>
              </a:path>
            </a:pathLst>
          </a:custGeom>
          <a:solidFill>
            <a:srgbClr val="000000"/>
          </a:solidFill>
        </p:spPr>
        <p:txBody>
          <a:bodyPr wrap="square" lIns="0" tIns="0" rIns="0" bIns="0" rtlCol="0"/>
          <a:lstStyle/>
          <a:p/>
        </p:txBody>
      </p:sp>
      <p:sp>
        <p:nvSpPr>
          <p:cNvPr id="28" name="object 28"/>
          <p:cNvSpPr/>
          <p:nvPr/>
        </p:nvSpPr>
        <p:spPr>
          <a:xfrm>
            <a:off x="5009388" y="1753361"/>
            <a:ext cx="390525" cy="509905"/>
          </a:xfrm>
          <a:custGeom>
            <a:avLst/>
            <a:gdLst/>
            <a:ahLst/>
            <a:cxnLst/>
            <a:rect l="l" t="t" r="r" b="b"/>
            <a:pathLst>
              <a:path w="390525" h="509905">
                <a:moveTo>
                  <a:pt x="38287" y="16700"/>
                </a:moveTo>
                <a:lnTo>
                  <a:pt x="37918" y="21315"/>
                </a:lnTo>
                <a:lnTo>
                  <a:pt x="44958" y="22098"/>
                </a:lnTo>
                <a:lnTo>
                  <a:pt x="54101" y="24384"/>
                </a:lnTo>
                <a:lnTo>
                  <a:pt x="96531" y="37621"/>
                </a:lnTo>
                <a:lnTo>
                  <a:pt x="142577" y="61048"/>
                </a:lnTo>
                <a:lnTo>
                  <a:pt x="176355" y="83715"/>
                </a:lnTo>
                <a:lnTo>
                  <a:pt x="207871" y="109482"/>
                </a:lnTo>
                <a:lnTo>
                  <a:pt x="236982" y="137922"/>
                </a:lnTo>
                <a:lnTo>
                  <a:pt x="269411" y="176269"/>
                </a:lnTo>
                <a:lnTo>
                  <a:pt x="298495" y="217948"/>
                </a:lnTo>
                <a:lnTo>
                  <a:pt x="323927" y="262415"/>
                </a:lnTo>
                <a:lnTo>
                  <a:pt x="345400" y="309124"/>
                </a:lnTo>
                <a:lnTo>
                  <a:pt x="362608" y="357531"/>
                </a:lnTo>
                <a:lnTo>
                  <a:pt x="375243" y="407091"/>
                </a:lnTo>
                <a:lnTo>
                  <a:pt x="383000" y="457259"/>
                </a:lnTo>
                <a:lnTo>
                  <a:pt x="385572" y="507492"/>
                </a:lnTo>
                <a:lnTo>
                  <a:pt x="386334" y="509778"/>
                </a:lnTo>
                <a:lnTo>
                  <a:pt x="390144" y="509778"/>
                </a:lnTo>
                <a:lnTo>
                  <a:pt x="388204" y="459573"/>
                </a:lnTo>
                <a:lnTo>
                  <a:pt x="380597" y="408788"/>
                </a:lnTo>
                <a:lnTo>
                  <a:pt x="367752" y="358190"/>
                </a:lnTo>
                <a:lnTo>
                  <a:pt x="350100" y="308548"/>
                </a:lnTo>
                <a:lnTo>
                  <a:pt x="328072" y="260627"/>
                </a:lnTo>
                <a:lnTo>
                  <a:pt x="302097" y="215196"/>
                </a:lnTo>
                <a:lnTo>
                  <a:pt x="272606" y="173022"/>
                </a:lnTo>
                <a:lnTo>
                  <a:pt x="240029" y="134874"/>
                </a:lnTo>
                <a:lnTo>
                  <a:pt x="209441" y="104607"/>
                </a:lnTo>
                <a:lnTo>
                  <a:pt x="175436" y="76785"/>
                </a:lnTo>
                <a:lnTo>
                  <a:pt x="138676" y="52861"/>
                </a:lnTo>
                <a:lnTo>
                  <a:pt x="99822" y="34290"/>
                </a:lnTo>
                <a:lnTo>
                  <a:pt x="45720" y="17526"/>
                </a:lnTo>
                <a:lnTo>
                  <a:pt x="38287" y="16700"/>
                </a:lnTo>
                <a:close/>
              </a:path>
              <a:path w="390525" h="509905">
                <a:moveTo>
                  <a:pt x="39624" y="0"/>
                </a:moveTo>
                <a:lnTo>
                  <a:pt x="0" y="16002"/>
                </a:lnTo>
                <a:lnTo>
                  <a:pt x="36575" y="38100"/>
                </a:lnTo>
                <a:lnTo>
                  <a:pt x="37918" y="21315"/>
                </a:lnTo>
                <a:lnTo>
                  <a:pt x="31241" y="20574"/>
                </a:lnTo>
                <a:lnTo>
                  <a:pt x="29717" y="19812"/>
                </a:lnTo>
                <a:lnTo>
                  <a:pt x="28956" y="18288"/>
                </a:lnTo>
                <a:lnTo>
                  <a:pt x="30479" y="16764"/>
                </a:lnTo>
                <a:lnTo>
                  <a:pt x="32003" y="16002"/>
                </a:lnTo>
                <a:lnTo>
                  <a:pt x="38343" y="16002"/>
                </a:lnTo>
                <a:lnTo>
                  <a:pt x="39624" y="0"/>
                </a:lnTo>
                <a:close/>
              </a:path>
              <a:path w="390525" h="509905">
                <a:moveTo>
                  <a:pt x="32003" y="16002"/>
                </a:moveTo>
                <a:lnTo>
                  <a:pt x="30479" y="16764"/>
                </a:lnTo>
                <a:lnTo>
                  <a:pt x="28956" y="18288"/>
                </a:lnTo>
                <a:lnTo>
                  <a:pt x="29717" y="19812"/>
                </a:lnTo>
                <a:lnTo>
                  <a:pt x="31241" y="20574"/>
                </a:lnTo>
                <a:lnTo>
                  <a:pt x="37918" y="21315"/>
                </a:lnTo>
                <a:lnTo>
                  <a:pt x="38287" y="16700"/>
                </a:lnTo>
                <a:lnTo>
                  <a:pt x="32003" y="16002"/>
                </a:lnTo>
                <a:close/>
              </a:path>
              <a:path w="390525" h="509905">
                <a:moveTo>
                  <a:pt x="38343" y="16002"/>
                </a:moveTo>
                <a:lnTo>
                  <a:pt x="32003" y="16002"/>
                </a:lnTo>
                <a:lnTo>
                  <a:pt x="38287" y="16700"/>
                </a:lnTo>
                <a:lnTo>
                  <a:pt x="38343" y="16002"/>
                </a:lnTo>
                <a:close/>
              </a:path>
            </a:pathLst>
          </a:custGeom>
          <a:solidFill>
            <a:srgbClr val="000000"/>
          </a:solidFill>
        </p:spPr>
        <p:txBody>
          <a:bodyPr wrap="square" lIns="0" tIns="0" rIns="0" bIns="0" rtlCol="0"/>
          <a:lstStyle/>
          <a:p/>
        </p:txBody>
      </p:sp>
      <p:sp>
        <p:nvSpPr>
          <p:cNvPr id="29" name="object 29"/>
          <p:cNvSpPr/>
          <p:nvPr/>
        </p:nvSpPr>
        <p:spPr>
          <a:xfrm>
            <a:off x="5508497" y="2387345"/>
            <a:ext cx="185420" cy="268605"/>
          </a:xfrm>
          <a:custGeom>
            <a:avLst/>
            <a:gdLst/>
            <a:ahLst/>
            <a:cxnLst/>
            <a:rect l="l" t="t" r="r" b="b"/>
            <a:pathLst>
              <a:path w="185420" h="268605">
                <a:moveTo>
                  <a:pt x="3810" y="107442"/>
                </a:moveTo>
                <a:lnTo>
                  <a:pt x="2286" y="107442"/>
                </a:lnTo>
                <a:lnTo>
                  <a:pt x="762" y="108203"/>
                </a:lnTo>
                <a:lnTo>
                  <a:pt x="0" y="109727"/>
                </a:lnTo>
                <a:lnTo>
                  <a:pt x="762" y="124205"/>
                </a:lnTo>
                <a:lnTo>
                  <a:pt x="12191" y="181355"/>
                </a:lnTo>
                <a:lnTo>
                  <a:pt x="32585" y="224832"/>
                </a:lnTo>
                <a:lnTo>
                  <a:pt x="70864" y="263061"/>
                </a:lnTo>
                <a:lnTo>
                  <a:pt x="87215" y="268595"/>
                </a:lnTo>
                <a:lnTo>
                  <a:pt x="104345" y="267847"/>
                </a:lnTo>
                <a:lnTo>
                  <a:pt x="114473" y="264006"/>
                </a:lnTo>
                <a:lnTo>
                  <a:pt x="95781" y="264006"/>
                </a:lnTo>
                <a:lnTo>
                  <a:pt x="63897" y="253381"/>
                </a:lnTo>
                <a:lnTo>
                  <a:pt x="37885" y="224208"/>
                </a:lnTo>
                <a:lnTo>
                  <a:pt x="18694" y="184920"/>
                </a:lnTo>
                <a:lnTo>
                  <a:pt x="7273" y="143949"/>
                </a:lnTo>
                <a:lnTo>
                  <a:pt x="4572" y="109727"/>
                </a:lnTo>
                <a:lnTo>
                  <a:pt x="3810" y="107442"/>
                </a:lnTo>
                <a:close/>
              </a:path>
              <a:path w="185420" h="268605">
                <a:moveTo>
                  <a:pt x="86166" y="18673"/>
                </a:moveTo>
                <a:lnTo>
                  <a:pt x="85607" y="22163"/>
                </a:lnTo>
                <a:lnTo>
                  <a:pt x="91439" y="23622"/>
                </a:lnTo>
                <a:lnTo>
                  <a:pt x="97536" y="25907"/>
                </a:lnTo>
                <a:lnTo>
                  <a:pt x="130301" y="45720"/>
                </a:lnTo>
                <a:lnTo>
                  <a:pt x="161810" y="80124"/>
                </a:lnTo>
                <a:lnTo>
                  <a:pt x="181340" y="146487"/>
                </a:lnTo>
                <a:lnTo>
                  <a:pt x="173964" y="185366"/>
                </a:lnTo>
                <a:lnTo>
                  <a:pt x="156949" y="221096"/>
                </a:lnTo>
                <a:lnTo>
                  <a:pt x="132587" y="247650"/>
                </a:lnTo>
                <a:lnTo>
                  <a:pt x="95781" y="264006"/>
                </a:lnTo>
                <a:lnTo>
                  <a:pt x="114473" y="264006"/>
                </a:lnTo>
                <a:lnTo>
                  <a:pt x="123443" y="260603"/>
                </a:lnTo>
                <a:lnTo>
                  <a:pt x="153338" y="233849"/>
                </a:lnTo>
                <a:lnTo>
                  <a:pt x="174769" y="197015"/>
                </a:lnTo>
                <a:lnTo>
                  <a:pt x="185396" y="155780"/>
                </a:lnTo>
                <a:lnTo>
                  <a:pt x="182879" y="115824"/>
                </a:lnTo>
                <a:lnTo>
                  <a:pt x="168966" y="82224"/>
                </a:lnTo>
                <a:lnTo>
                  <a:pt x="143879" y="51330"/>
                </a:lnTo>
                <a:lnTo>
                  <a:pt x="112194" y="27727"/>
                </a:lnTo>
                <a:lnTo>
                  <a:pt x="86166" y="18673"/>
                </a:lnTo>
                <a:close/>
              </a:path>
              <a:path w="185420" h="268605">
                <a:moveTo>
                  <a:pt x="89153" y="0"/>
                </a:moveTo>
                <a:lnTo>
                  <a:pt x="48767" y="12953"/>
                </a:lnTo>
                <a:lnTo>
                  <a:pt x="83057" y="38100"/>
                </a:lnTo>
                <a:lnTo>
                  <a:pt x="85607" y="22163"/>
                </a:lnTo>
                <a:lnTo>
                  <a:pt x="79248" y="20574"/>
                </a:lnTo>
                <a:lnTo>
                  <a:pt x="77724" y="19050"/>
                </a:lnTo>
                <a:lnTo>
                  <a:pt x="77724" y="17525"/>
                </a:lnTo>
                <a:lnTo>
                  <a:pt x="78486" y="16001"/>
                </a:lnTo>
                <a:lnTo>
                  <a:pt x="86593" y="16001"/>
                </a:lnTo>
                <a:lnTo>
                  <a:pt x="89153" y="0"/>
                </a:lnTo>
                <a:close/>
              </a:path>
              <a:path w="185420" h="268605">
                <a:moveTo>
                  <a:pt x="78486" y="16001"/>
                </a:moveTo>
                <a:lnTo>
                  <a:pt x="77724" y="17525"/>
                </a:lnTo>
                <a:lnTo>
                  <a:pt x="77724" y="19050"/>
                </a:lnTo>
                <a:lnTo>
                  <a:pt x="79248" y="20574"/>
                </a:lnTo>
                <a:lnTo>
                  <a:pt x="85607" y="22163"/>
                </a:lnTo>
                <a:lnTo>
                  <a:pt x="86166" y="18673"/>
                </a:lnTo>
                <a:lnTo>
                  <a:pt x="78486" y="16001"/>
                </a:lnTo>
                <a:close/>
              </a:path>
              <a:path w="185420" h="268605">
                <a:moveTo>
                  <a:pt x="86593" y="16001"/>
                </a:moveTo>
                <a:lnTo>
                  <a:pt x="78486" y="16001"/>
                </a:lnTo>
                <a:lnTo>
                  <a:pt x="86166" y="18673"/>
                </a:lnTo>
                <a:lnTo>
                  <a:pt x="86593" y="16001"/>
                </a:lnTo>
                <a:close/>
              </a:path>
            </a:pathLst>
          </a:custGeom>
          <a:solidFill>
            <a:srgbClr val="000000"/>
          </a:solidFill>
        </p:spPr>
        <p:txBody>
          <a:bodyPr wrap="square" lIns="0" tIns="0" rIns="0" bIns="0" rtlCol="0"/>
          <a:lstStyle/>
          <a:p/>
        </p:txBody>
      </p:sp>
      <p:sp>
        <p:nvSpPr>
          <p:cNvPr id="30" name="object 30"/>
          <p:cNvSpPr/>
          <p:nvPr/>
        </p:nvSpPr>
        <p:spPr>
          <a:xfrm>
            <a:off x="4719828" y="1511808"/>
            <a:ext cx="131825" cy="158496"/>
          </a:xfrm>
          <a:prstGeom prst="rect">
            <a:avLst/>
          </a:prstGeom>
          <a:blipFill>
            <a:blip r:embed="rId3" cstate="print"/>
            <a:stretch>
              <a:fillRect/>
            </a:stretch>
          </a:blipFill>
        </p:spPr>
        <p:txBody>
          <a:bodyPr wrap="square" lIns="0" tIns="0" rIns="0" bIns="0" rtlCol="0"/>
          <a:lstStyle/>
          <a:p/>
        </p:txBody>
      </p:sp>
      <p:sp>
        <p:nvSpPr>
          <p:cNvPr id="31" name="object 31"/>
          <p:cNvSpPr txBox="1"/>
          <p:nvPr/>
        </p:nvSpPr>
        <p:spPr>
          <a:xfrm>
            <a:off x="4140708" y="2268728"/>
            <a:ext cx="184150" cy="162560"/>
          </a:xfrm>
          <a:prstGeom prst="rect">
            <a:avLst/>
          </a:prstGeom>
        </p:spPr>
        <p:txBody>
          <a:bodyPr wrap="square" lIns="0" tIns="12700" rIns="0" bIns="0" rtlCol="0" vert="horz">
            <a:spAutoFit/>
          </a:bodyPr>
          <a:lstStyle/>
          <a:p>
            <a:pPr>
              <a:lnSpc>
                <a:spcPct val="100000"/>
              </a:lnSpc>
              <a:spcBef>
                <a:spcPts val="100"/>
              </a:spcBef>
            </a:pPr>
            <a:r>
              <a:rPr dirty="0" sz="900" spc="-5">
                <a:latin typeface="Arial"/>
                <a:cs typeface="Arial"/>
              </a:rPr>
              <a:t>Eat</a:t>
            </a:r>
            <a:endParaRPr sz="900">
              <a:latin typeface="Arial"/>
              <a:cs typeface="Arial"/>
            </a:endParaRPr>
          </a:p>
        </p:txBody>
      </p:sp>
      <p:sp>
        <p:nvSpPr>
          <p:cNvPr id="32" name="object 32"/>
          <p:cNvSpPr txBox="1"/>
          <p:nvPr/>
        </p:nvSpPr>
        <p:spPr>
          <a:xfrm>
            <a:off x="4780788" y="1677420"/>
            <a:ext cx="209550" cy="162560"/>
          </a:xfrm>
          <a:prstGeom prst="rect">
            <a:avLst/>
          </a:prstGeom>
        </p:spPr>
        <p:txBody>
          <a:bodyPr wrap="square" lIns="0" tIns="12700" rIns="0" bIns="0" rtlCol="0" vert="horz">
            <a:spAutoFit/>
          </a:bodyPr>
          <a:lstStyle/>
          <a:p>
            <a:pPr>
              <a:lnSpc>
                <a:spcPct val="100000"/>
              </a:lnSpc>
              <a:spcBef>
                <a:spcPts val="100"/>
              </a:spcBef>
            </a:pPr>
            <a:r>
              <a:rPr dirty="0" sz="900" spc="-5">
                <a:latin typeface="Arial"/>
                <a:cs typeface="Arial"/>
              </a:rPr>
              <a:t>Bus</a:t>
            </a:r>
            <a:endParaRPr sz="900">
              <a:latin typeface="Arial"/>
              <a:cs typeface="Arial"/>
            </a:endParaRPr>
          </a:p>
        </p:txBody>
      </p:sp>
      <p:sp>
        <p:nvSpPr>
          <p:cNvPr id="33" name="object 33"/>
          <p:cNvSpPr txBox="1"/>
          <p:nvPr/>
        </p:nvSpPr>
        <p:spPr>
          <a:xfrm>
            <a:off x="5303516" y="2306835"/>
            <a:ext cx="240665" cy="162560"/>
          </a:xfrm>
          <a:prstGeom prst="rect">
            <a:avLst/>
          </a:prstGeom>
        </p:spPr>
        <p:txBody>
          <a:bodyPr wrap="square" lIns="0" tIns="12700" rIns="0" bIns="0" rtlCol="0" vert="horz">
            <a:spAutoFit/>
          </a:bodyPr>
          <a:lstStyle/>
          <a:p>
            <a:pPr>
              <a:lnSpc>
                <a:spcPct val="100000"/>
              </a:lnSpc>
              <a:spcBef>
                <a:spcPts val="100"/>
              </a:spcBef>
            </a:pPr>
            <a:r>
              <a:rPr dirty="0" sz="900" spc="-10">
                <a:latin typeface="Arial"/>
                <a:cs typeface="Arial"/>
              </a:rPr>
              <a:t>w</a:t>
            </a:r>
            <a:r>
              <a:rPr dirty="0" sz="900">
                <a:latin typeface="Arial"/>
                <a:cs typeface="Arial"/>
              </a:rPr>
              <a:t>a</a:t>
            </a:r>
            <a:r>
              <a:rPr dirty="0" sz="900" spc="-5">
                <a:latin typeface="Arial"/>
                <a:cs typeface="Arial"/>
              </a:rPr>
              <a:t>l</a:t>
            </a:r>
            <a:r>
              <a:rPr dirty="0" sz="900">
                <a:latin typeface="Arial"/>
                <a:cs typeface="Arial"/>
              </a:rPr>
              <a:t>k</a:t>
            </a:r>
            <a:endParaRPr sz="900">
              <a:latin typeface="Arial"/>
              <a:cs typeface="Arial"/>
            </a:endParaRPr>
          </a:p>
        </p:txBody>
      </p:sp>
      <p:sp>
        <p:nvSpPr>
          <p:cNvPr id="34" name="object 34"/>
          <p:cNvSpPr txBox="1"/>
          <p:nvPr/>
        </p:nvSpPr>
        <p:spPr>
          <a:xfrm>
            <a:off x="4094988" y="1873250"/>
            <a:ext cx="62865" cy="132715"/>
          </a:xfrm>
          <a:prstGeom prst="rect">
            <a:avLst/>
          </a:prstGeom>
        </p:spPr>
        <p:txBody>
          <a:bodyPr wrap="square" lIns="0" tIns="12700" rIns="0" bIns="0" rtlCol="0" vert="horz">
            <a:spAutoFit/>
          </a:bodyPr>
          <a:lstStyle/>
          <a:p>
            <a:pPr>
              <a:lnSpc>
                <a:spcPct val="100000"/>
              </a:lnSpc>
              <a:spcBef>
                <a:spcPts val="100"/>
              </a:spcBef>
            </a:pPr>
            <a:r>
              <a:rPr dirty="0" sz="700">
                <a:solidFill>
                  <a:srgbClr val="009A00"/>
                </a:solidFill>
                <a:latin typeface="Arial"/>
                <a:cs typeface="Arial"/>
              </a:rPr>
              <a:t>a</a:t>
            </a:r>
            <a:endParaRPr sz="700">
              <a:latin typeface="Arial"/>
              <a:cs typeface="Arial"/>
            </a:endParaRPr>
          </a:p>
        </p:txBody>
      </p:sp>
      <p:sp>
        <p:nvSpPr>
          <p:cNvPr id="35" name="object 35"/>
          <p:cNvSpPr txBox="1"/>
          <p:nvPr/>
        </p:nvSpPr>
        <p:spPr>
          <a:xfrm>
            <a:off x="4144517" y="1930400"/>
            <a:ext cx="88900"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009A00"/>
                </a:solidFill>
                <a:latin typeface="Arial"/>
                <a:cs typeface="Arial"/>
              </a:rPr>
              <a:t>AB</a:t>
            </a:r>
            <a:endParaRPr sz="450">
              <a:latin typeface="Arial"/>
              <a:cs typeface="Arial"/>
            </a:endParaRPr>
          </a:p>
        </p:txBody>
      </p:sp>
      <p:sp>
        <p:nvSpPr>
          <p:cNvPr id="36" name="object 36"/>
          <p:cNvSpPr txBox="1"/>
          <p:nvPr/>
        </p:nvSpPr>
        <p:spPr>
          <a:xfrm>
            <a:off x="4618228" y="1387093"/>
            <a:ext cx="189230" cy="132715"/>
          </a:xfrm>
          <a:prstGeom prst="rect">
            <a:avLst/>
          </a:prstGeom>
        </p:spPr>
        <p:txBody>
          <a:bodyPr wrap="square" lIns="0" tIns="12700" rIns="0" bIns="0" rtlCol="0" vert="horz">
            <a:spAutoFit/>
          </a:bodyPr>
          <a:lstStyle/>
          <a:p>
            <a:pPr marL="25400">
              <a:lnSpc>
                <a:spcPct val="100000"/>
              </a:lnSpc>
              <a:spcBef>
                <a:spcPts val="100"/>
              </a:spcBef>
            </a:pPr>
            <a:r>
              <a:rPr dirty="0" baseline="15873" sz="1050" spc="-7">
                <a:solidFill>
                  <a:srgbClr val="009A00"/>
                </a:solidFill>
                <a:latin typeface="Arial"/>
                <a:cs typeface="Arial"/>
              </a:rPr>
              <a:t>a</a:t>
            </a:r>
            <a:r>
              <a:rPr dirty="0" sz="450" spc="-5">
                <a:solidFill>
                  <a:srgbClr val="009A00"/>
                </a:solidFill>
                <a:latin typeface="Arial"/>
                <a:cs typeface="Arial"/>
              </a:rPr>
              <a:t>BB</a:t>
            </a:r>
            <a:endParaRPr sz="450">
              <a:latin typeface="Arial"/>
              <a:cs typeface="Arial"/>
            </a:endParaRPr>
          </a:p>
        </p:txBody>
      </p:sp>
      <p:sp>
        <p:nvSpPr>
          <p:cNvPr id="37" name="object 37"/>
          <p:cNvSpPr txBox="1"/>
          <p:nvPr/>
        </p:nvSpPr>
        <p:spPr>
          <a:xfrm>
            <a:off x="3748785" y="2609341"/>
            <a:ext cx="189230" cy="132715"/>
          </a:xfrm>
          <a:prstGeom prst="rect">
            <a:avLst/>
          </a:prstGeom>
        </p:spPr>
        <p:txBody>
          <a:bodyPr wrap="square" lIns="0" tIns="12700" rIns="0" bIns="0" rtlCol="0" vert="horz">
            <a:spAutoFit/>
          </a:bodyPr>
          <a:lstStyle/>
          <a:p>
            <a:pPr marL="25400">
              <a:lnSpc>
                <a:spcPct val="100000"/>
              </a:lnSpc>
              <a:spcBef>
                <a:spcPts val="100"/>
              </a:spcBef>
            </a:pPr>
            <a:r>
              <a:rPr dirty="0" baseline="15873" sz="1050" spc="-7">
                <a:solidFill>
                  <a:srgbClr val="009A00"/>
                </a:solidFill>
                <a:latin typeface="Arial"/>
                <a:cs typeface="Arial"/>
              </a:rPr>
              <a:t>a</a:t>
            </a:r>
            <a:r>
              <a:rPr dirty="0" sz="450" spc="-5">
                <a:solidFill>
                  <a:srgbClr val="009A00"/>
                </a:solidFill>
                <a:latin typeface="Arial"/>
                <a:cs typeface="Arial"/>
              </a:rPr>
              <a:t>AA</a:t>
            </a:r>
            <a:endParaRPr sz="450">
              <a:latin typeface="Arial"/>
              <a:cs typeface="Arial"/>
            </a:endParaRPr>
          </a:p>
        </p:txBody>
      </p:sp>
      <p:sp>
        <p:nvSpPr>
          <p:cNvPr id="38" name="object 38"/>
          <p:cNvSpPr txBox="1"/>
          <p:nvPr/>
        </p:nvSpPr>
        <p:spPr>
          <a:xfrm>
            <a:off x="5374385" y="1873250"/>
            <a:ext cx="62865" cy="132715"/>
          </a:xfrm>
          <a:prstGeom prst="rect">
            <a:avLst/>
          </a:prstGeom>
        </p:spPr>
        <p:txBody>
          <a:bodyPr wrap="square" lIns="0" tIns="12700" rIns="0" bIns="0" rtlCol="0" vert="horz">
            <a:spAutoFit/>
          </a:bodyPr>
          <a:lstStyle/>
          <a:p>
            <a:pPr>
              <a:lnSpc>
                <a:spcPct val="100000"/>
              </a:lnSpc>
              <a:spcBef>
                <a:spcPts val="100"/>
              </a:spcBef>
            </a:pPr>
            <a:r>
              <a:rPr dirty="0" sz="700">
                <a:solidFill>
                  <a:srgbClr val="009A00"/>
                </a:solidFill>
                <a:latin typeface="Arial"/>
                <a:cs typeface="Arial"/>
              </a:rPr>
              <a:t>a</a:t>
            </a:r>
            <a:endParaRPr sz="700">
              <a:latin typeface="Arial"/>
              <a:cs typeface="Arial"/>
            </a:endParaRPr>
          </a:p>
        </p:txBody>
      </p:sp>
      <p:sp>
        <p:nvSpPr>
          <p:cNvPr id="39" name="object 39"/>
          <p:cNvSpPr txBox="1"/>
          <p:nvPr/>
        </p:nvSpPr>
        <p:spPr>
          <a:xfrm>
            <a:off x="5423915" y="1930400"/>
            <a:ext cx="9207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009A00"/>
                </a:solidFill>
                <a:latin typeface="Arial"/>
                <a:cs typeface="Arial"/>
              </a:rPr>
              <a:t>CB</a:t>
            </a:r>
            <a:endParaRPr sz="450">
              <a:latin typeface="Arial"/>
              <a:cs typeface="Arial"/>
            </a:endParaRPr>
          </a:p>
        </p:txBody>
      </p:sp>
      <p:sp>
        <p:nvSpPr>
          <p:cNvPr id="40" name="object 40"/>
          <p:cNvSpPr txBox="1"/>
          <p:nvPr/>
        </p:nvSpPr>
        <p:spPr>
          <a:xfrm>
            <a:off x="4434585" y="2096515"/>
            <a:ext cx="189230" cy="132715"/>
          </a:xfrm>
          <a:prstGeom prst="rect">
            <a:avLst/>
          </a:prstGeom>
        </p:spPr>
        <p:txBody>
          <a:bodyPr wrap="square" lIns="0" tIns="12700" rIns="0" bIns="0" rtlCol="0" vert="horz">
            <a:spAutoFit/>
          </a:bodyPr>
          <a:lstStyle/>
          <a:p>
            <a:pPr marL="25400">
              <a:lnSpc>
                <a:spcPct val="100000"/>
              </a:lnSpc>
              <a:spcBef>
                <a:spcPts val="100"/>
              </a:spcBef>
            </a:pPr>
            <a:r>
              <a:rPr dirty="0" baseline="15873" sz="1050" spc="-7">
                <a:solidFill>
                  <a:srgbClr val="009A00"/>
                </a:solidFill>
                <a:latin typeface="Arial"/>
                <a:cs typeface="Arial"/>
              </a:rPr>
              <a:t>a</a:t>
            </a:r>
            <a:r>
              <a:rPr dirty="0" sz="450" spc="-5">
                <a:solidFill>
                  <a:srgbClr val="009A00"/>
                </a:solidFill>
                <a:latin typeface="Arial"/>
                <a:cs typeface="Arial"/>
              </a:rPr>
              <a:t>BA</a:t>
            </a:r>
            <a:endParaRPr sz="450">
              <a:latin typeface="Arial"/>
              <a:cs typeface="Arial"/>
            </a:endParaRPr>
          </a:p>
        </p:txBody>
      </p:sp>
      <p:sp>
        <p:nvSpPr>
          <p:cNvPr id="41" name="object 41"/>
          <p:cNvSpPr txBox="1"/>
          <p:nvPr/>
        </p:nvSpPr>
        <p:spPr>
          <a:xfrm>
            <a:off x="5029708" y="2096515"/>
            <a:ext cx="192405" cy="132715"/>
          </a:xfrm>
          <a:prstGeom prst="rect">
            <a:avLst/>
          </a:prstGeom>
        </p:spPr>
        <p:txBody>
          <a:bodyPr wrap="square" lIns="0" tIns="12700" rIns="0" bIns="0" rtlCol="0" vert="horz">
            <a:spAutoFit/>
          </a:bodyPr>
          <a:lstStyle/>
          <a:p>
            <a:pPr marL="25400">
              <a:lnSpc>
                <a:spcPct val="100000"/>
              </a:lnSpc>
              <a:spcBef>
                <a:spcPts val="100"/>
              </a:spcBef>
            </a:pPr>
            <a:r>
              <a:rPr dirty="0" baseline="15873" sz="1050" spc="-7">
                <a:solidFill>
                  <a:srgbClr val="009A00"/>
                </a:solidFill>
                <a:latin typeface="Arial"/>
                <a:cs typeface="Arial"/>
              </a:rPr>
              <a:t>a</a:t>
            </a:r>
            <a:r>
              <a:rPr dirty="0" sz="450" spc="-5">
                <a:solidFill>
                  <a:srgbClr val="009A00"/>
                </a:solidFill>
                <a:latin typeface="Arial"/>
                <a:cs typeface="Arial"/>
              </a:rPr>
              <a:t>BC</a:t>
            </a:r>
            <a:endParaRPr sz="450">
              <a:latin typeface="Arial"/>
              <a:cs typeface="Arial"/>
            </a:endParaRPr>
          </a:p>
        </p:txBody>
      </p:sp>
      <p:sp>
        <p:nvSpPr>
          <p:cNvPr id="42" name="object 42"/>
          <p:cNvSpPr txBox="1"/>
          <p:nvPr/>
        </p:nvSpPr>
        <p:spPr>
          <a:xfrm>
            <a:off x="5624067" y="2609341"/>
            <a:ext cx="195580" cy="132715"/>
          </a:xfrm>
          <a:prstGeom prst="rect">
            <a:avLst/>
          </a:prstGeom>
        </p:spPr>
        <p:txBody>
          <a:bodyPr wrap="square" lIns="0" tIns="12700" rIns="0" bIns="0" rtlCol="0" vert="horz">
            <a:spAutoFit/>
          </a:bodyPr>
          <a:lstStyle/>
          <a:p>
            <a:pPr marL="25400">
              <a:lnSpc>
                <a:spcPct val="100000"/>
              </a:lnSpc>
              <a:spcBef>
                <a:spcPts val="100"/>
              </a:spcBef>
            </a:pPr>
            <a:r>
              <a:rPr dirty="0" baseline="15873" sz="1050" spc="-7">
                <a:solidFill>
                  <a:srgbClr val="009A00"/>
                </a:solidFill>
                <a:latin typeface="Arial"/>
                <a:cs typeface="Arial"/>
              </a:rPr>
              <a:t>a</a:t>
            </a:r>
            <a:r>
              <a:rPr dirty="0" sz="450" spc="-5">
                <a:solidFill>
                  <a:srgbClr val="009A00"/>
                </a:solidFill>
                <a:latin typeface="Arial"/>
                <a:cs typeface="Arial"/>
              </a:rPr>
              <a:t>CC</a:t>
            </a:r>
            <a:endParaRPr sz="450">
              <a:latin typeface="Arial"/>
              <a:cs typeface="Arial"/>
            </a:endParaRPr>
          </a:p>
        </p:txBody>
      </p:sp>
      <p:sp>
        <p:nvSpPr>
          <p:cNvPr id="43" name="object 43"/>
          <p:cNvSpPr/>
          <p:nvPr/>
        </p:nvSpPr>
        <p:spPr>
          <a:xfrm>
            <a:off x="3886200" y="2087879"/>
            <a:ext cx="211074" cy="214884"/>
          </a:xfrm>
          <a:prstGeom prst="rect">
            <a:avLst/>
          </a:prstGeom>
          <a:blipFill>
            <a:blip r:embed="rId4" cstate="print"/>
            <a:stretch>
              <a:fillRect/>
            </a:stretch>
          </a:blipFill>
        </p:spPr>
        <p:txBody>
          <a:bodyPr wrap="square" lIns="0" tIns="0" rIns="0" bIns="0" rtlCol="0"/>
          <a:lstStyle/>
          <a:p/>
        </p:txBody>
      </p:sp>
      <p:sp>
        <p:nvSpPr>
          <p:cNvPr id="44" name="object 44"/>
          <p:cNvSpPr/>
          <p:nvPr/>
        </p:nvSpPr>
        <p:spPr>
          <a:xfrm>
            <a:off x="5510021" y="2087879"/>
            <a:ext cx="256540" cy="215900"/>
          </a:xfrm>
          <a:custGeom>
            <a:avLst/>
            <a:gdLst/>
            <a:ahLst/>
            <a:cxnLst/>
            <a:rect l="l" t="t" r="r" b="b"/>
            <a:pathLst>
              <a:path w="256539" h="215900">
                <a:moveTo>
                  <a:pt x="224404" y="22438"/>
                </a:moveTo>
                <a:lnTo>
                  <a:pt x="0" y="210312"/>
                </a:lnTo>
                <a:lnTo>
                  <a:pt x="3810" y="215646"/>
                </a:lnTo>
                <a:lnTo>
                  <a:pt x="228188" y="27049"/>
                </a:lnTo>
                <a:lnTo>
                  <a:pt x="224404" y="22438"/>
                </a:lnTo>
                <a:close/>
              </a:path>
              <a:path w="256539" h="215900">
                <a:moveTo>
                  <a:pt x="247943" y="18288"/>
                </a:moveTo>
                <a:lnTo>
                  <a:pt x="229362" y="18288"/>
                </a:lnTo>
                <a:lnTo>
                  <a:pt x="233172" y="22860"/>
                </a:lnTo>
                <a:lnTo>
                  <a:pt x="228188" y="27049"/>
                </a:lnTo>
                <a:lnTo>
                  <a:pt x="238505" y="39624"/>
                </a:lnTo>
                <a:lnTo>
                  <a:pt x="247943" y="18288"/>
                </a:lnTo>
                <a:close/>
              </a:path>
              <a:path w="256539" h="215900">
                <a:moveTo>
                  <a:pt x="229362" y="18288"/>
                </a:moveTo>
                <a:lnTo>
                  <a:pt x="224404" y="22438"/>
                </a:lnTo>
                <a:lnTo>
                  <a:pt x="228188" y="27049"/>
                </a:lnTo>
                <a:lnTo>
                  <a:pt x="233172" y="22860"/>
                </a:lnTo>
                <a:lnTo>
                  <a:pt x="229362" y="18288"/>
                </a:lnTo>
                <a:close/>
              </a:path>
              <a:path w="256539" h="215900">
                <a:moveTo>
                  <a:pt x="256031" y="0"/>
                </a:moveTo>
                <a:lnTo>
                  <a:pt x="214122" y="9905"/>
                </a:lnTo>
                <a:lnTo>
                  <a:pt x="224404" y="22438"/>
                </a:lnTo>
                <a:lnTo>
                  <a:pt x="229362" y="18288"/>
                </a:lnTo>
                <a:lnTo>
                  <a:pt x="247943" y="18288"/>
                </a:lnTo>
                <a:lnTo>
                  <a:pt x="256031" y="0"/>
                </a:lnTo>
                <a:close/>
              </a:path>
            </a:pathLst>
          </a:custGeom>
          <a:solidFill>
            <a:srgbClr val="000000"/>
          </a:solidFill>
        </p:spPr>
        <p:txBody>
          <a:bodyPr wrap="square" lIns="0" tIns="0" rIns="0" bIns="0" rtlCol="0"/>
          <a:lstStyle/>
          <a:p/>
        </p:txBody>
      </p:sp>
      <p:sp>
        <p:nvSpPr>
          <p:cNvPr id="45" name="object 45"/>
          <p:cNvSpPr/>
          <p:nvPr/>
        </p:nvSpPr>
        <p:spPr>
          <a:xfrm>
            <a:off x="4869179" y="1440941"/>
            <a:ext cx="287655" cy="231775"/>
          </a:xfrm>
          <a:custGeom>
            <a:avLst/>
            <a:gdLst/>
            <a:ahLst/>
            <a:cxnLst/>
            <a:rect l="l" t="t" r="r" b="b"/>
            <a:pathLst>
              <a:path w="287654" h="231775">
                <a:moveTo>
                  <a:pt x="255363" y="21724"/>
                </a:moveTo>
                <a:lnTo>
                  <a:pt x="0" y="226313"/>
                </a:lnTo>
                <a:lnTo>
                  <a:pt x="3810" y="231648"/>
                </a:lnTo>
                <a:lnTo>
                  <a:pt x="259436" y="26847"/>
                </a:lnTo>
                <a:lnTo>
                  <a:pt x="255363" y="21724"/>
                </a:lnTo>
                <a:close/>
              </a:path>
              <a:path w="287654" h="231775">
                <a:moveTo>
                  <a:pt x="279026" y="17525"/>
                </a:moveTo>
                <a:lnTo>
                  <a:pt x="260604" y="17525"/>
                </a:lnTo>
                <a:lnTo>
                  <a:pt x="264414" y="22859"/>
                </a:lnTo>
                <a:lnTo>
                  <a:pt x="259436" y="26847"/>
                </a:lnTo>
                <a:lnTo>
                  <a:pt x="268986" y="38861"/>
                </a:lnTo>
                <a:lnTo>
                  <a:pt x="279026" y="17525"/>
                </a:lnTo>
                <a:close/>
              </a:path>
              <a:path w="287654" h="231775">
                <a:moveTo>
                  <a:pt x="260604" y="17525"/>
                </a:moveTo>
                <a:lnTo>
                  <a:pt x="255363" y="21724"/>
                </a:lnTo>
                <a:lnTo>
                  <a:pt x="259436" y="26847"/>
                </a:lnTo>
                <a:lnTo>
                  <a:pt x="264414" y="22859"/>
                </a:lnTo>
                <a:lnTo>
                  <a:pt x="260604" y="17525"/>
                </a:lnTo>
                <a:close/>
              </a:path>
              <a:path w="287654" h="231775">
                <a:moveTo>
                  <a:pt x="287274" y="0"/>
                </a:moveTo>
                <a:lnTo>
                  <a:pt x="245364" y="9143"/>
                </a:lnTo>
                <a:lnTo>
                  <a:pt x="255363" y="21724"/>
                </a:lnTo>
                <a:lnTo>
                  <a:pt x="260604" y="17525"/>
                </a:lnTo>
                <a:lnTo>
                  <a:pt x="279026" y="17525"/>
                </a:lnTo>
                <a:lnTo>
                  <a:pt x="287274" y="0"/>
                </a:lnTo>
                <a:close/>
              </a:path>
            </a:pathLst>
          </a:custGeom>
          <a:solidFill>
            <a:srgbClr val="000000"/>
          </a:solidFill>
        </p:spPr>
        <p:txBody>
          <a:bodyPr wrap="square" lIns="0" tIns="0" rIns="0" bIns="0" rtlCol="0"/>
          <a:lstStyle/>
          <a:p/>
        </p:txBody>
      </p:sp>
      <p:sp>
        <p:nvSpPr>
          <p:cNvPr id="46" name="object 46"/>
          <p:cNvSpPr txBox="1"/>
          <p:nvPr/>
        </p:nvSpPr>
        <p:spPr>
          <a:xfrm>
            <a:off x="3830573" y="1922780"/>
            <a:ext cx="101600" cy="162560"/>
          </a:xfrm>
          <a:prstGeom prst="rect">
            <a:avLst/>
          </a:prstGeom>
        </p:spPr>
        <p:txBody>
          <a:bodyPr wrap="square" lIns="0" tIns="12700" rIns="0" bIns="0" rtlCol="0" vert="horz">
            <a:spAutoFit/>
          </a:bodyPr>
          <a:lstStyle/>
          <a:p>
            <a:pPr>
              <a:lnSpc>
                <a:spcPct val="100000"/>
              </a:lnSpc>
              <a:spcBef>
                <a:spcPts val="100"/>
              </a:spcBef>
            </a:pPr>
            <a:r>
              <a:rPr dirty="0" sz="900">
                <a:solidFill>
                  <a:srgbClr val="0065FF"/>
                </a:solidFill>
                <a:latin typeface="Arial"/>
                <a:cs typeface="Arial"/>
              </a:rPr>
              <a:t>O</a:t>
            </a:r>
            <a:endParaRPr sz="900">
              <a:latin typeface="Arial"/>
              <a:cs typeface="Arial"/>
            </a:endParaRPr>
          </a:p>
        </p:txBody>
      </p:sp>
      <p:sp>
        <p:nvSpPr>
          <p:cNvPr id="47" name="object 47"/>
          <p:cNvSpPr txBox="1"/>
          <p:nvPr/>
        </p:nvSpPr>
        <p:spPr>
          <a:xfrm>
            <a:off x="3919728" y="1992883"/>
            <a:ext cx="101600" cy="116839"/>
          </a:xfrm>
          <a:prstGeom prst="rect">
            <a:avLst/>
          </a:prstGeom>
        </p:spPr>
        <p:txBody>
          <a:bodyPr wrap="square" lIns="0" tIns="12700" rIns="0" bIns="0" rtlCol="0" vert="horz">
            <a:spAutoFit/>
          </a:bodyPr>
          <a:lstStyle/>
          <a:p>
            <a:pPr>
              <a:lnSpc>
                <a:spcPct val="100000"/>
              </a:lnSpc>
              <a:spcBef>
                <a:spcPts val="100"/>
              </a:spcBef>
            </a:pPr>
            <a:r>
              <a:rPr dirty="0" sz="600">
                <a:solidFill>
                  <a:srgbClr val="0065FF"/>
                </a:solidFill>
                <a:latin typeface="Arial"/>
                <a:cs typeface="Arial"/>
              </a:rPr>
              <a:t>t</a:t>
            </a:r>
            <a:r>
              <a:rPr dirty="0" sz="600" spc="-5">
                <a:solidFill>
                  <a:srgbClr val="0065FF"/>
                </a:solidFill>
                <a:latin typeface="Arial"/>
                <a:cs typeface="Arial"/>
              </a:rPr>
              <a:t>-</a:t>
            </a:r>
            <a:r>
              <a:rPr dirty="0" sz="600">
                <a:solidFill>
                  <a:srgbClr val="0065FF"/>
                </a:solidFill>
                <a:latin typeface="Arial"/>
                <a:cs typeface="Arial"/>
              </a:rPr>
              <a:t>1</a:t>
            </a:r>
            <a:endParaRPr sz="600">
              <a:latin typeface="Arial"/>
              <a:cs typeface="Arial"/>
            </a:endParaRPr>
          </a:p>
        </p:txBody>
      </p:sp>
      <p:sp>
        <p:nvSpPr>
          <p:cNvPr id="48" name="object 48"/>
          <p:cNvSpPr txBox="1"/>
          <p:nvPr/>
        </p:nvSpPr>
        <p:spPr>
          <a:xfrm>
            <a:off x="5710428" y="1922780"/>
            <a:ext cx="101600" cy="162560"/>
          </a:xfrm>
          <a:prstGeom prst="rect">
            <a:avLst/>
          </a:prstGeom>
        </p:spPr>
        <p:txBody>
          <a:bodyPr wrap="square" lIns="0" tIns="12700" rIns="0" bIns="0" rtlCol="0" vert="horz">
            <a:spAutoFit/>
          </a:bodyPr>
          <a:lstStyle/>
          <a:p>
            <a:pPr>
              <a:lnSpc>
                <a:spcPct val="100000"/>
              </a:lnSpc>
              <a:spcBef>
                <a:spcPts val="100"/>
              </a:spcBef>
            </a:pPr>
            <a:r>
              <a:rPr dirty="0" sz="900">
                <a:solidFill>
                  <a:srgbClr val="0065FF"/>
                </a:solidFill>
                <a:latin typeface="Arial"/>
                <a:cs typeface="Arial"/>
              </a:rPr>
              <a:t>O</a:t>
            </a:r>
            <a:endParaRPr sz="900">
              <a:latin typeface="Arial"/>
              <a:cs typeface="Arial"/>
            </a:endParaRPr>
          </a:p>
        </p:txBody>
      </p:sp>
      <p:sp>
        <p:nvSpPr>
          <p:cNvPr id="49" name="object 49"/>
          <p:cNvSpPr txBox="1"/>
          <p:nvPr/>
        </p:nvSpPr>
        <p:spPr>
          <a:xfrm>
            <a:off x="5799582" y="2005076"/>
            <a:ext cx="94615" cy="93980"/>
          </a:xfrm>
          <a:prstGeom prst="rect">
            <a:avLst/>
          </a:prstGeom>
        </p:spPr>
        <p:txBody>
          <a:bodyPr wrap="square" lIns="0" tIns="12700" rIns="0" bIns="0" rtlCol="0" vert="horz">
            <a:spAutoFit/>
          </a:bodyPr>
          <a:lstStyle/>
          <a:p>
            <a:pPr>
              <a:lnSpc>
                <a:spcPct val="100000"/>
              </a:lnSpc>
              <a:spcBef>
                <a:spcPts val="100"/>
              </a:spcBef>
            </a:pPr>
            <a:r>
              <a:rPr dirty="0" sz="450">
                <a:solidFill>
                  <a:srgbClr val="0065FF"/>
                </a:solidFill>
                <a:latin typeface="Arial"/>
                <a:cs typeface="Arial"/>
              </a:rPr>
              <a:t>t+1</a:t>
            </a:r>
            <a:endParaRPr sz="450">
              <a:latin typeface="Arial"/>
              <a:cs typeface="Arial"/>
            </a:endParaRPr>
          </a:p>
        </p:txBody>
      </p:sp>
      <p:sp>
        <p:nvSpPr>
          <p:cNvPr id="50" name="object 50"/>
          <p:cNvSpPr txBox="1"/>
          <p:nvPr/>
        </p:nvSpPr>
        <p:spPr>
          <a:xfrm>
            <a:off x="4973320" y="1232407"/>
            <a:ext cx="173990" cy="162560"/>
          </a:xfrm>
          <a:prstGeom prst="rect">
            <a:avLst/>
          </a:prstGeom>
        </p:spPr>
        <p:txBody>
          <a:bodyPr wrap="square" lIns="0" tIns="12700" rIns="0" bIns="0" rtlCol="0" vert="horz">
            <a:spAutoFit/>
          </a:bodyPr>
          <a:lstStyle/>
          <a:p>
            <a:pPr marL="25400">
              <a:lnSpc>
                <a:spcPct val="100000"/>
              </a:lnSpc>
              <a:spcBef>
                <a:spcPts val="100"/>
              </a:spcBef>
            </a:pPr>
            <a:r>
              <a:rPr dirty="0" sz="900">
                <a:solidFill>
                  <a:srgbClr val="0065FF"/>
                </a:solidFill>
                <a:latin typeface="Arial"/>
                <a:cs typeface="Arial"/>
              </a:rPr>
              <a:t>O</a:t>
            </a:r>
            <a:r>
              <a:rPr dirty="0" baseline="-23148" sz="900">
                <a:solidFill>
                  <a:srgbClr val="0065FF"/>
                </a:solidFill>
                <a:latin typeface="Arial"/>
                <a:cs typeface="Arial"/>
              </a:rPr>
              <a:t>t</a:t>
            </a:r>
            <a:endParaRPr baseline="-23148" sz="900">
              <a:latin typeface="Arial"/>
              <a:cs typeface="Arial"/>
            </a:endParaRPr>
          </a:p>
        </p:txBody>
      </p:sp>
      <p:sp>
        <p:nvSpPr>
          <p:cNvPr id="51" name="object 51"/>
          <p:cNvSpPr txBox="1"/>
          <p:nvPr/>
        </p:nvSpPr>
        <p:spPr>
          <a:xfrm>
            <a:off x="3601720" y="2181098"/>
            <a:ext cx="346710" cy="132715"/>
          </a:xfrm>
          <a:prstGeom prst="rect">
            <a:avLst/>
          </a:prstGeom>
        </p:spPr>
        <p:txBody>
          <a:bodyPr wrap="square" lIns="0" tIns="12700" rIns="0" bIns="0" rtlCol="0" vert="horz">
            <a:spAutoFit/>
          </a:bodyPr>
          <a:lstStyle/>
          <a:p>
            <a:pPr marL="25400">
              <a:lnSpc>
                <a:spcPct val="100000"/>
              </a:lnSpc>
              <a:spcBef>
                <a:spcPts val="100"/>
              </a:spcBef>
            </a:pPr>
            <a:r>
              <a:rPr dirty="0" sz="700" spc="-5">
                <a:solidFill>
                  <a:srgbClr val="0065FF"/>
                </a:solidFill>
                <a:latin typeface="Arial"/>
                <a:cs typeface="Arial"/>
              </a:rPr>
              <a:t>b</a:t>
            </a:r>
            <a:r>
              <a:rPr dirty="0" baseline="-24691" sz="675" spc="-7">
                <a:solidFill>
                  <a:srgbClr val="0065FF"/>
                </a:solidFill>
                <a:latin typeface="Arial"/>
                <a:cs typeface="Arial"/>
              </a:rPr>
              <a:t>A</a:t>
            </a:r>
            <a:r>
              <a:rPr dirty="0" sz="700" spc="-5">
                <a:solidFill>
                  <a:srgbClr val="0065FF"/>
                </a:solidFill>
                <a:latin typeface="Arial"/>
                <a:cs typeface="Arial"/>
              </a:rPr>
              <a:t>(O</a:t>
            </a:r>
            <a:r>
              <a:rPr dirty="0" baseline="-24691" sz="675" spc="-7">
                <a:solidFill>
                  <a:srgbClr val="0065FF"/>
                </a:solidFill>
                <a:latin typeface="Arial"/>
                <a:cs typeface="Arial"/>
              </a:rPr>
              <a:t>t-1</a:t>
            </a:r>
            <a:r>
              <a:rPr dirty="0" sz="700" spc="-5">
                <a:solidFill>
                  <a:srgbClr val="0065FF"/>
                </a:solidFill>
                <a:latin typeface="Arial"/>
                <a:cs typeface="Arial"/>
              </a:rPr>
              <a:t>)</a:t>
            </a:r>
            <a:endParaRPr sz="700">
              <a:latin typeface="Arial"/>
              <a:cs typeface="Arial"/>
            </a:endParaRPr>
          </a:p>
        </p:txBody>
      </p:sp>
      <p:sp>
        <p:nvSpPr>
          <p:cNvPr id="52" name="object 52"/>
          <p:cNvSpPr txBox="1"/>
          <p:nvPr/>
        </p:nvSpPr>
        <p:spPr>
          <a:xfrm>
            <a:off x="4973319" y="1534160"/>
            <a:ext cx="295275" cy="132715"/>
          </a:xfrm>
          <a:prstGeom prst="rect">
            <a:avLst/>
          </a:prstGeom>
        </p:spPr>
        <p:txBody>
          <a:bodyPr wrap="square" lIns="0" tIns="12700" rIns="0" bIns="0" rtlCol="0" vert="horz">
            <a:spAutoFit/>
          </a:bodyPr>
          <a:lstStyle/>
          <a:p>
            <a:pPr marL="25400">
              <a:lnSpc>
                <a:spcPct val="100000"/>
              </a:lnSpc>
              <a:spcBef>
                <a:spcPts val="100"/>
              </a:spcBef>
            </a:pPr>
            <a:r>
              <a:rPr dirty="0" sz="700" spc="-5">
                <a:solidFill>
                  <a:srgbClr val="0065FF"/>
                </a:solidFill>
                <a:latin typeface="Arial"/>
                <a:cs typeface="Arial"/>
              </a:rPr>
              <a:t>b</a:t>
            </a:r>
            <a:r>
              <a:rPr dirty="0" baseline="-24691" sz="675" spc="-7">
                <a:solidFill>
                  <a:srgbClr val="0065FF"/>
                </a:solidFill>
                <a:latin typeface="Arial"/>
                <a:cs typeface="Arial"/>
              </a:rPr>
              <a:t>B</a:t>
            </a:r>
            <a:r>
              <a:rPr dirty="0" sz="700" spc="-5">
                <a:solidFill>
                  <a:srgbClr val="0065FF"/>
                </a:solidFill>
                <a:latin typeface="Arial"/>
                <a:cs typeface="Arial"/>
              </a:rPr>
              <a:t>(O</a:t>
            </a:r>
            <a:r>
              <a:rPr dirty="0" baseline="-24691" sz="675" spc="-7">
                <a:solidFill>
                  <a:srgbClr val="0065FF"/>
                </a:solidFill>
                <a:latin typeface="Arial"/>
                <a:cs typeface="Arial"/>
              </a:rPr>
              <a:t>t</a:t>
            </a:r>
            <a:r>
              <a:rPr dirty="0" sz="700" spc="-5">
                <a:solidFill>
                  <a:srgbClr val="0065FF"/>
                </a:solidFill>
                <a:latin typeface="Arial"/>
                <a:cs typeface="Arial"/>
              </a:rPr>
              <a:t>)</a:t>
            </a:r>
            <a:endParaRPr sz="700">
              <a:latin typeface="Arial"/>
              <a:cs typeface="Arial"/>
            </a:endParaRPr>
          </a:p>
        </p:txBody>
      </p:sp>
      <p:sp>
        <p:nvSpPr>
          <p:cNvPr id="53" name="object 53"/>
          <p:cNvSpPr txBox="1"/>
          <p:nvPr/>
        </p:nvSpPr>
        <p:spPr>
          <a:xfrm>
            <a:off x="5577584" y="2189475"/>
            <a:ext cx="363855" cy="132715"/>
          </a:xfrm>
          <a:prstGeom prst="rect">
            <a:avLst/>
          </a:prstGeom>
        </p:spPr>
        <p:txBody>
          <a:bodyPr wrap="square" lIns="0" tIns="12700" rIns="0" bIns="0" rtlCol="0" vert="horz">
            <a:spAutoFit/>
          </a:bodyPr>
          <a:lstStyle/>
          <a:p>
            <a:pPr marL="25400">
              <a:lnSpc>
                <a:spcPct val="100000"/>
              </a:lnSpc>
              <a:spcBef>
                <a:spcPts val="100"/>
              </a:spcBef>
            </a:pPr>
            <a:r>
              <a:rPr dirty="0" sz="700" spc="-5">
                <a:solidFill>
                  <a:srgbClr val="0065FF"/>
                </a:solidFill>
                <a:latin typeface="Arial"/>
                <a:cs typeface="Arial"/>
              </a:rPr>
              <a:t>b</a:t>
            </a:r>
            <a:r>
              <a:rPr dirty="0" baseline="-24691" sz="675" spc="-7">
                <a:solidFill>
                  <a:srgbClr val="0065FF"/>
                </a:solidFill>
                <a:latin typeface="Arial"/>
                <a:cs typeface="Arial"/>
              </a:rPr>
              <a:t>C</a:t>
            </a:r>
            <a:r>
              <a:rPr dirty="0" sz="700" spc="-5">
                <a:solidFill>
                  <a:srgbClr val="0065FF"/>
                </a:solidFill>
                <a:latin typeface="Arial"/>
                <a:cs typeface="Arial"/>
              </a:rPr>
              <a:t>(O</a:t>
            </a:r>
            <a:r>
              <a:rPr dirty="0" baseline="-24691" sz="675" spc="-7">
                <a:solidFill>
                  <a:srgbClr val="0065FF"/>
                </a:solidFill>
                <a:latin typeface="Arial"/>
                <a:cs typeface="Arial"/>
              </a:rPr>
              <a:t>t+1</a:t>
            </a:r>
            <a:r>
              <a:rPr dirty="0" sz="700" spc="-5">
                <a:solidFill>
                  <a:srgbClr val="0065FF"/>
                </a:solidFill>
                <a:latin typeface="Arial"/>
                <a:cs typeface="Arial"/>
              </a:rPr>
              <a:t>)</a:t>
            </a:r>
            <a:endParaRPr sz="700">
              <a:latin typeface="Arial"/>
              <a:cs typeface="Arial"/>
            </a:endParaRPr>
          </a:p>
        </p:txBody>
      </p:sp>
      <p:sp>
        <p:nvSpPr>
          <p:cNvPr id="54" name="object 54"/>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55" name="object 55"/>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56" name="object 56"/>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38</a:t>
            </a:r>
            <a:endParaRPr sz="450">
              <a:latin typeface="Tahoma"/>
              <a:cs typeface="Tahoma"/>
            </a:endParaRPr>
          </a:p>
        </p:txBody>
      </p:sp>
      <p:sp>
        <p:nvSpPr>
          <p:cNvPr id="57" name="object 57"/>
          <p:cNvSpPr txBox="1"/>
          <p:nvPr/>
        </p:nvSpPr>
        <p:spPr>
          <a:xfrm>
            <a:off x="2218435" y="5481320"/>
            <a:ext cx="3335020" cy="361315"/>
          </a:xfrm>
          <a:prstGeom prst="rect">
            <a:avLst/>
          </a:prstGeom>
        </p:spPr>
        <p:txBody>
          <a:bodyPr wrap="square" lIns="0" tIns="12700" rIns="0" bIns="0" rtlCol="0" vert="horz">
            <a:spAutoFit/>
          </a:bodyPr>
          <a:lstStyle/>
          <a:p>
            <a:pPr marL="12700">
              <a:lnSpc>
                <a:spcPct val="100000"/>
              </a:lnSpc>
              <a:spcBef>
                <a:spcPts val="100"/>
              </a:spcBef>
            </a:pPr>
            <a:r>
              <a:rPr dirty="0" sz="2200">
                <a:solidFill>
                  <a:srgbClr val="006500"/>
                </a:solidFill>
                <a:latin typeface="Arial"/>
                <a:cs typeface="Arial"/>
              </a:rPr>
              <a:t>Basic Operations </a:t>
            </a:r>
            <a:r>
              <a:rPr dirty="0" sz="2200" spc="-5">
                <a:solidFill>
                  <a:srgbClr val="006500"/>
                </a:solidFill>
                <a:latin typeface="Arial"/>
                <a:cs typeface="Arial"/>
              </a:rPr>
              <a:t>in</a:t>
            </a:r>
            <a:r>
              <a:rPr dirty="0" sz="2200" spc="-85">
                <a:solidFill>
                  <a:srgbClr val="006500"/>
                </a:solidFill>
                <a:latin typeface="Arial"/>
                <a:cs typeface="Arial"/>
              </a:rPr>
              <a:t> </a:t>
            </a:r>
            <a:r>
              <a:rPr dirty="0" sz="2200" spc="-5">
                <a:solidFill>
                  <a:srgbClr val="006500"/>
                </a:solidFill>
                <a:latin typeface="Arial"/>
                <a:cs typeface="Arial"/>
              </a:rPr>
              <a:t>HMMs</a:t>
            </a:r>
            <a:endParaRPr sz="2200">
              <a:latin typeface="Arial"/>
              <a:cs typeface="Arial"/>
            </a:endParaRPr>
          </a:p>
        </p:txBody>
      </p:sp>
      <p:sp>
        <p:nvSpPr>
          <p:cNvPr id="58" name="object 58"/>
          <p:cNvSpPr txBox="1"/>
          <p:nvPr/>
        </p:nvSpPr>
        <p:spPr>
          <a:xfrm>
            <a:off x="1781048" y="5991859"/>
            <a:ext cx="4057015" cy="327025"/>
          </a:xfrm>
          <a:prstGeom prst="rect">
            <a:avLst/>
          </a:prstGeom>
        </p:spPr>
        <p:txBody>
          <a:bodyPr wrap="square" lIns="0" tIns="12065" rIns="0" bIns="0" rtlCol="0" vert="horz">
            <a:spAutoFit/>
          </a:bodyPr>
          <a:lstStyle/>
          <a:p>
            <a:pPr algn="ctr">
              <a:lnSpc>
                <a:spcPts val="1190"/>
              </a:lnSpc>
              <a:spcBef>
                <a:spcPts val="95"/>
              </a:spcBef>
            </a:pPr>
            <a:r>
              <a:rPr dirty="0" sz="1100" spc="-5">
                <a:latin typeface="Arial"/>
                <a:cs typeface="Arial"/>
              </a:rPr>
              <a:t>For an observation sequence </a:t>
            </a:r>
            <a:r>
              <a:rPr dirty="0" sz="1100" spc="-5" i="1">
                <a:latin typeface="Arial"/>
                <a:cs typeface="Arial"/>
              </a:rPr>
              <a:t>O = O</a:t>
            </a:r>
            <a:r>
              <a:rPr dirty="0" baseline="-22222" sz="1125" spc="-7" i="1">
                <a:latin typeface="Arial"/>
                <a:cs typeface="Arial"/>
              </a:rPr>
              <a:t>1</a:t>
            </a:r>
            <a:r>
              <a:rPr dirty="0" sz="1100" spc="-5" i="1">
                <a:latin typeface="Arial"/>
                <a:cs typeface="Arial"/>
              </a:rPr>
              <a:t>…O</a:t>
            </a:r>
            <a:r>
              <a:rPr dirty="0" baseline="-22222" sz="1125" spc="-7" i="1">
                <a:latin typeface="Arial"/>
                <a:cs typeface="Arial"/>
              </a:rPr>
              <a:t>T</a:t>
            </a:r>
            <a:r>
              <a:rPr dirty="0" sz="1100" spc="-5">
                <a:latin typeface="Arial"/>
                <a:cs typeface="Arial"/>
              </a:rPr>
              <a:t>, the </a:t>
            </a:r>
            <a:r>
              <a:rPr dirty="0" sz="1100">
                <a:latin typeface="Arial"/>
                <a:cs typeface="Arial"/>
              </a:rPr>
              <a:t>three </a:t>
            </a:r>
            <a:r>
              <a:rPr dirty="0" sz="1100" spc="-5">
                <a:latin typeface="Arial"/>
                <a:cs typeface="Arial"/>
              </a:rPr>
              <a:t>basic</a:t>
            </a:r>
            <a:r>
              <a:rPr dirty="0" sz="1100" spc="110">
                <a:latin typeface="Arial"/>
                <a:cs typeface="Arial"/>
              </a:rPr>
              <a:t> </a:t>
            </a:r>
            <a:r>
              <a:rPr dirty="0" sz="1100" spc="-5">
                <a:latin typeface="Arial"/>
                <a:cs typeface="Arial"/>
              </a:rPr>
              <a:t>HMM</a:t>
            </a:r>
            <a:endParaRPr sz="1100">
              <a:latin typeface="Arial"/>
              <a:cs typeface="Arial"/>
            </a:endParaRPr>
          </a:p>
          <a:p>
            <a:pPr algn="ctr" marL="285750">
              <a:lnSpc>
                <a:spcPts val="1190"/>
              </a:lnSpc>
            </a:pPr>
            <a:r>
              <a:rPr dirty="0" sz="1100" spc="-5">
                <a:latin typeface="Arial"/>
                <a:cs typeface="Arial"/>
              </a:rPr>
              <a:t>operations are:</a:t>
            </a:r>
            <a:endParaRPr sz="1100">
              <a:latin typeface="Arial"/>
              <a:cs typeface="Arial"/>
            </a:endParaRPr>
          </a:p>
        </p:txBody>
      </p:sp>
      <p:graphicFrame>
        <p:nvGraphicFramePr>
          <p:cNvPr id="59" name="object 59"/>
          <p:cNvGraphicFramePr>
            <a:graphicFrameLocks noGrp="1"/>
          </p:cNvGraphicFramePr>
          <p:nvPr/>
        </p:nvGraphicFramePr>
        <p:xfrm>
          <a:off x="1669256" y="6500336"/>
          <a:ext cx="4364990" cy="1451610"/>
        </p:xfrm>
        <a:graphic>
          <a:graphicData uri="http://schemas.openxmlformats.org/drawingml/2006/table">
            <a:tbl>
              <a:tblPr firstRow="1" bandRow="1">
                <a:tableStyleId>{2D5ABB26-0587-4C30-8999-92F81FD0307C}</a:tableStyleId>
              </a:tblPr>
              <a:tblGrid>
                <a:gridCol w="2400300"/>
                <a:gridCol w="1219200"/>
                <a:gridCol w="723900"/>
              </a:tblGrid>
              <a:tr h="297180">
                <a:tc>
                  <a:txBody>
                    <a:bodyPr/>
                    <a:lstStyle/>
                    <a:p>
                      <a:pPr algn="ctr">
                        <a:lnSpc>
                          <a:spcPct val="100000"/>
                        </a:lnSpc>
                        <a:spcBef>
                          <a:spcPts val="150"/>
                        </a:spcBef>
                      </a:pPr>
                      <a:r>
                        <a:rPr dirty="0" sz="1000">
                          <a:solidFill>
                            <a:srgbClr val="650065"/>
                          </a:solidFill>
                          <a:latin typeface="Arial"/>
                          <a:cs typeface="Arial"/>
                        </a:rPr>
                        <a:t>Problem</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gn="ctr">
                        <a:lnSpc>
                          <a:spcPct val="100000"/>
                        </a:lnSpc>
                        <a:spcBef>
                          <a:spcPts val="150"/>
                        </a:spcBef>
                      </a:pPr>
                      <a:r>
                        <a:rPr dirty="0" sz="1000" spc="-5">
                          <a:solidFill>
                            <a:srgbClr val="650065"/>
                          </a:solidFill>
                          <a:latin typeface="Arial"/>
                          <a:cs typeface="Arial"/>
                        </a:rPr>
                        <a:t>Algorithm</a:t>
                      </a:r>
                      <a:endParaRPr sz="1000">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gn="ctr">
                        <a:lnSpc>
                          <a:spcPts val="1055"/>
                        </a:lnSpc>
                        <a:spcBef>
                          <a:spcPts val="150"/>
                        </a:spcBef>
                      </a:pPr>
                      <a:r>
                        <a:rPr dirty="0" sz="1000" spc="-5">
                          <a:solidFill>
                            <a:srgbClr val="650065"/>
                          </a:solidFill>
                          <a:latin typeface="Arial"/>
                          <a:cs typeface="Arial"/>
                        </a:rPr>
                        <a:t>Complexity</a:t>
                      </a:r>
                      <a:endParaRPr sz="1000">
                        <a:latin typeface="Arial"/>
                        <a:cs typeface="Arial"/>
                      </a:endParaRPr>
                    </a:p>
                    <a:p>
                      <a:pPr algn="ctr">
                        <a:lnSpc>
                          <a:spcPts val="635"/>
                        </a:lnSpc>
                      </a:pPr>
                      <a:r>
                        <a:rPr dirty="0" sz="650">
                          <a:solidFill>
                            <a:srgbClr val="650065"/>
                          </a:solidFill>
                          <a:latin typeface="Arial"/>
                          <a:cs typeface="Arial"/>
                        </a:rPr>
                        <a:t>+</a:t>
                      </a:r>
                      <a:endParaRPr sz="650">
                        <a:latin typeface="Arial"/>
                        <a:cs typeface="Arial"/>
                      </a:endParaRPr>
                    </a:p>
                  </a:txBody>
                  <a:tcPr marL="0" marR="0" marB="0" marT="1905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r>
              <a:tr h="380238">
                <a:tc>
                  <a:txBody>
                    <a:bodyPr/>
                    <a:lstStyle/>
                    <a:p>
                      <a:pPr marL="45720">
                        <a:lnSpc>
                          <a:spcPct val="100000"/>
                        </a:lnSpc>
                        <a:spcBef>
                          <a:spcPts val="150"/>
                        </a:spcBef>
                      </a:pPr>
                      <a:r>
                        <a:rPr dirty="0" sz="1000" i="1">
                          <a:solidFill>
                            <a:srgbClr val="FF0000"/>
                          </a:solidFill>
                          <a:latin typeface="Arial"/>
                          <a:cs typeface="Arial"/>
                        </a:rPr>
                        <a:t>Evaluation:</a:t>
                      </a:r>
                      <a:endParaRPr sz="1000">
                        <a:latin typeface="Arial"/>
                        <a:cs typeface="Arial"/>
                      </a:endParaRPr>
                    </a:p>
                    <a:p>
                      <a:pPr marL="45720">
                        <a:lnSpc>
                          <a:spcPct val="100000"/>
                        </a:lnSpc>
                        <a:spcBef>
                          <a:spcPts val="235"/>
                        </a:spcBef>
                      </a:pPr>
                      <a:r>
                        <a:rPr dirty="0" sz="1000">
                          <a:solidFill>
                            <a:srgbClr val="FF0000"/>
                          </a:solidFill>
                          <a:latin typeface="Arial"/>
                          <a:cs typeface="Arial"/>
                        </a:rPr>
                        <a:t>Calculating </a:t>
                      </a:r>
                      <a:r>
                        <a:rPr dirty="0" sz="1000" spc="-5">
                          <a:solidFill>
                            <a:srgbClr val="FF0000"/>
                          </a:solidFill>
                          <a:latin typeface="Arial"/>
                          <a:cs typeface="Arial"/>
                        </a:rPr>
                        <a:t>P(q</a:t>
                      </a:r>
                      <a:r>
                        <a:rPr dirty="0" baseline="-21367" sz="975" spc="-7">
                          <a:solidFill>
                            <a:srgbClr val="FF0000"/>
                          </a:solidFill>
                          <a:latin typeface="Arial"/>
                          <a:cs typeface="Arial"/>
                        </a:rPr>
                        <a:t>t</a:t>
                      </a:r>
                      <a:r>
                        <a:rPr dirty="0" sz="1000" spc="-5">
                          <a:solidFill>
                            <a:srgbClr val="FF0000"/>
                          </a:solidFill>
                          <a:latin typeface="Arial"/>
                          <a:cs typeface="Arial"/>
                        </a:rPr>
                        <a:t>=S</a:t>
                      </a:r>
                      <a:r>
                        <a:rPr dirty="0" baseline="-21367" sz="975" spc="-7">
                          <a:solidFill>
                            <a:srgbClr val="FF0000"/>
                          </a:solidFill>
                          <a:latin typeface="Arial"/>
                          <a:cs typeface="Arial"/>
                        </a:rPr>
                        <a:t>i </a:t>
                      </a:r>
                      <a:r>
                        <a:rPr dirty="0" sz="1000">
                          <a:solidFill>
                            <a:srgbClr val="FF0000"/>
                          </a:solidFill>
                          <a:latin typeface="Arial"/>
                          <a:cs typeface="Arial"/>
                        </a:rPr>
                        <a:t>|</a:t>
                      </a:r>
                      <a:r>
                        <a:rPr dirty="0" sz="1000" spc="-100">
                          <a:solidFill>
                            <a:srgbClr val="FF0000"/>
                          </a:solidFill>
                          <a:latin typeface="Arial"/>
                          <a:cs typeface="Arial"/>
                        </a:rPr>
                        <a:t> </a:t>
                      </a:r>
                      <a:r>
                        <a:rPr dirty="0" sz="1000" spc="-5">
                          <a:solidFill>
                            <a:srgbClr val="FF0000"/>
                          </a:solidFill>
                          <a:latin typeface="Arial"/>
                          <a:cs typeface="Arial"/>
                        </a:rPr>
                        <a:t>O</a:t>
                      </a:r>
                      <a:r>
                        <a:rPr dirty="0" baseline="-21367" sz="975" spc="-7">
                          <a:solidFill>
                            <a:srgbClr val="FF0000"/>
                          </a:solidFill>
                          <a:latin typeface="Arial"/>
                          <a:cs typeface="Arial"/>
                        </a:rPr>
                        <a:t>1</a:t>
                      </a:r>
                      <a:r>
                        <a:rPr dirty="0" sz="1000" spc="-5">
                          <a:solidFill>
                            <a:srgbClr val="FF0000"/>
                          </a:solidFill>
                          <a:latin typeface="Arial"/>
                          <a:cs typeface="Arial"/>
                        </a:rPr>
                        <a:t>O</a:t>
                      </a:r>
                      <a:r>
                        <a:rPr dirty="0" baseline="-21367" sz="975" spc="-7">
                          <a:solidFill>
                            <a:srgbClr val="FF0000"/>
                          </a:solidFill>
                          <a:latin typeface="Arial"/>
                          <a:cs typeface="Arial"/>
                        </a:rPr>
                        <a:t>2</a:t>
                      </a:r>
                      <a:r>
                        <a:rPr dirty="0" sz="1000" spc="-5">
                          <a:solidFill>
                            <a:srgbClr val="FF0000"/>
                          </a:solidFill>
                          <a:latin typeface="Arial"/>
                          <a:cs typeface="Arial"/>
                        </a:rPr>
                        <a:t>…O</a:t>
                      </a:r>
                      <a:r>
                        <a:rPr dirty="0" baseline="-21367" sz="975" spc="-7">
                          <a:solidFill>
                            <a:srgbClr val="FF0000"/>
                          </a:solidFill>
                          <a:latin typeface="Arial"/>
                          <a:cs typeface="Arial"/>
                        </a:rPr>
                        <a:t>t</a:t>
                      </a:r>
                      <a:r>
                        <a:rPr dirty="0" sz="1000" spc="-5">
                          <a:solidFill>
                            <a:srgbClr val="FF0000"/>
                          </a:solidFill>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0"/>
                        </a:spcBef>
                      </a:pPr>
                      <a:r>
                        <a:rPr dirty="0" sz="1000" spc="-5">
                          <a:solidFill>
                            <a:srgbClr val="FF0000"/>
                          </a:solidFill>
                          <a:latin typeface="Arial"/>
                          <a:cs typeface="Arial"/>
                        </a:rPr>
                        <a:t>Forward-Backward</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40"/>
                        </a:spcBef>
                      </a:pPr>
                      <a:r>
                        <a:rPr dirty="0" sz="1400" spc="-5" i="1">
                          <a:solidFill>
                            <a:srgbClr val="FF0000"/>
                          </a:solidFill>
                          <a:latin typeface="Arial"/>
                          <a:cs typeface="Arial"/>
                        </a:rPr>
                        <a:t>O(TN</a:t>
                      </a:r>
                      <a:r>
                        <a:rPr dirty="0" baseline="23391" sz="1425" spc="-7" i="1">
                          <a:solidFill>
                            <a:srgbClr val="FF0000"/>
                          </a:solidFill>
                          <a:latin typeface="Arial"/>
                          <a:cs typeface="Arial"/>
                        </a:rPr>
                        <a:t>2</a:t>
                      </a:r>
                      <a:r>
                        <a:rPr dirty="0" sz="1400" spc="-5" i="1">
                          <a:solidFill>
                            <a:srgbClr val="FF0000"/>
                          </a:solidFill>
                          <a:latin typeface="Arial"/>
                          <a:cs typeface="Arial"/>
                        </a:rPr>
                        <a:t>)</a:t>
                      </a:r>
                      <a:endParaRPr sz="1400">
                        <a:latin typeface="Arial"/>
                        <a:cs typeface="Arial"/>
                      </a:endParaRPr>
                    </a:p>
                  </a:txBody>
                  <a:tcPr marL="0" marR="0" marB="0" marT="1778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379475">
                <a:tc>
                  <a:txBody>
                    <a:bodyPr/>
                    <a:lstStyle/>
                    <a:p>
                      <a:pPr marL="45085">
                        <a:lnSpc>
                          <a:spcPct val="100000"/>
                        </a:lnSpc>
                        <a:spcBef>
                          <a:spcPts val="150"/>
                        </a:spcBef>
                      </a:pPr>
                      <a:r>
                        <a:rPr dirty="0" sz="1000" spc="-5" i="1">
                          <a:solidFill>
                            <a:srgbClr val="008000"/>
                          </a:solidFill>
                          <a:latin typeface="Arial"/>
                          <a:cs typeface="Arial"/>
                        </a:rPr>
                        <a:t>Inference</a:t>
                      </a:r>
                      <a:r>
                        <a:rPr dirty="0" sz="1000" spc="-5">
                          <a:solidFill>
                            <a:srgbClr val="008000"/>
                          </a:solidFill>
                          <a:latin typeface="Arial"/>
                          <a:cs typeface="Arial"/>
                        </a:rPr>
                        <a:t>:</a:t>
                      </a:r>
                      <a:endParaRPr sz="1000">
                        <a:latin typeface="Arial"/>
                        <a:cs typeface="Arial"/>
                      </a:endParaRPr>
                    </a:p>
                    <a:p>
                      <a:pPr marL="45085">
                        <a:lnSpc>
                          <a:spcPct val="100000"/>
                        </a:lnSpc>
                        <a:spcBef>
                          <a:spcPts val="235"/>
                        </a:spcBef>
                      </a:pPr>
                      <a:r>
                        <a:rPr dirty="0" sz="1000" spc="-5">
                          <a:solidFill>
                            <a:srgbClr val="008000"/>
                          </a:solidFill>
                          <a:latin typeface="Arial"/>
                          <a:cs typeface="Arial"/>
                        </a:rPr>
                        <a:t>Computing </a:t>
                      </a:r>
                      <a:r>
                        <a:rPr dirty="0" sz="1000" i="1">
                          <a:solidFill>
                            <a:srgbClr val="008000"/>
                          </a:solidFill>
                          <a:latin typeface="Arial"/>
                          <a:cs typeface="Arial"/>
                        </a:rPr>
                        <a:t>Q</a:t>
                      </a:r>
                      <a:r>
                        <a:rPr dirty="0" baseline="25641" sz="975" i="1">
                          <a:solidFill>
                            <a:srgbClr val="008000"/>
                          </a:solidFill>
                          <a:latin typeface="Arial"/>
                          <a:cs typeface="Arial"/>
                        </a:rPr>
                        <a:t>* </a:t>
                      </a:r>
                      <a:r>
                        <a:rPr dirty="0" sz="1000" i="1">
                          <a:solidFill>
                            <a:srgbClr val="008000"/>
                          </a:solidFill>
                          <a:latin typeface="Arial"/>
                          <a:cs typeface="Arial"/>
                        </a:rPr>
                        <a:t>= </a:t>
                      </a:r>
                      <a:r>
                        <a:rPr dirty="0" sz="1000" spc="-5" i="1">
                          <a:solidFill>
                            <a:srgbClr val="008000"/>
                          </a:solidFill>
                          <a:latin typeface="Arial"/>
                          <a:cs typeface="Arial"/>
                        </a:rPr>
                        <a:t>argmax</a:t>
                      </a:r>
                      <a:r>
                        <a:rPr dirty="0" baseline="-21367" sz="975" spc="-7" i="1">
                          <a:solidFill>
                            <a:srgbClr val="008000"/>
                          </a:solidFill>
                          <a:latin typeface="Arial"/>
                          <a:cs typeface="Arial"/>
                        </a:rPr>
                        <a:t>Q</a:t>
                      </a:r>
                      <a:r>
                        <a:rPr dirty="0" baseline="-21367" sz="975" spc="-187" i="1">
                          <a:solidFill>
                            <a:srgbClr val="008000"/>
                          </a:solidFill>
                          <a:latin typeface="Arial"/>
                          <a:cs typeface="Arial"/>
                        </a:rPr>
                        <a:t> </a:t>
                      </a:r>
                      <a:r>
                        <a:rPr dirty="0" sz="1000" spc="-5" i="1">
                          <a:solidFill>
                            <a:srgbClr val="008000"/>
                          </a:solidFill>
                          <a:latin typeface="Arial"/>
                          <a:cs typeface="Arial"/>
                        </a:rPr>
                        <a:t>P(Q|O)</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50"/>
                        </a:spcBef>
                      </a:pPr>
                      <a:r>
                        <a:rPr dirty="0" sz="1000" spc="-5">
                          <a:solidFill>
                            <a:srgbClr val="008000"/>
                          </a:solidFill>
                          <a:latin typeface="Arial"/>
                          <a:cs typeface="Arial"/>
                        </a:rPr>
                        <a:t>Viterbi</a:t>
                      </a:r>
                      <a:r>
                        <a:rPr dirty="0" sz="1000" spc="-25">
                          <a:solidFill>
                            <a:srgbClr val="008000"/>
                          </a:solidFill>
                          <a:latin typeface="Arial"/>
                          <a:cs typeface="Arial"/>
                        </a:rPr>
                        <a:t> </a:t>
                      </a:r>
                      <a:r>
                        <a:rPr dirty="0" sz="1000" spc="-5">
                          <a:solidFill>
                            <a:srgbClr val="008000"/>
                          </a:solidFill>
                          <a:latin typeface="Arial"/>
                          <a:cs typeface="Arial"/>
                        </a:rPr>
                        <a:t>Decoding</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40"/>
                        </a:spcBef>
                      </a:pPr>
                      <a:r>
                        <a:rPr dirty="0" sz="1400" spc="-5" i="1">
                          <a:solidFill>
                            <a:srgbClr val="008000"/>
                          </a:solidFill>
                          <a:latin typeface="Arial"/>
                          <a:cs typeface="Arial"/>
                        </a:rPr>
                        <a:t>O(TN</a:t>
                      </a:r>
                      <a:r>
                        <a:rPr dirty="0" baseline="23391" sz="1425" spc="-7" i="1">
                          <a:solidFill>
                            <a:srgbClr val="008000"/>
                          </a:solidFill>
                          <a:latin typeface="Arial"/>
                          <a:cs typeface="Arial"/>
                        </a:rPr>
                        <a:t>2</a:t>
                      </a:r>
                      <a:r>
                        <a:rPr dirty="0" sz="1400" spc="-5" i="1">
                          <a:solidFill>
                            <a:srgbClr val="008000"/>
                          </a:solidFill>
                          <a:latin typeface="Arial"/>
                          <a:cs typeface="Arial"/>
                        </a:rPr>
                        <a:t>)</a:t>
                      </a:r>
                      <a:endParaRPr sz="1400">
                        <a:latin typeface="Arial"/>
                        <a:cs typeface="Arial"/>
                      </a:endParaRPr>
                    </a:p>
                  </a:txBody>
                  <a:tcPr marL="0" marR="0" marB="0" marT="1778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380238">
                <a:tc>
                  <a:txBody>
                    <a:bodyPr/>
                    <a:lstStyle/>
                    <a:p>
                      <a:pPr marL="45085">
                        <a:lnSpc>
                          <a:spcPct val="100000"/>
                        </a:lnSpc>
                        <a:spcBef>
                          <a:spcPts val="155"/>
                        </a:spcBef>
                      </a:pPr>
                      <a:r>
                        <a:rPr dirty="0" sz="1000" spc="-5" i="1">
                          <a:solidFill>
                            <a:srgbClr val="0033CC"/>
                          </a:solidFill>
                          <a:latin typeface="Arial"/>
                          <a:cs typeface="Arial"/>
                        </a:rPr>
                        <a:t>Learning:</a:t>
                      </a:r>
                      <a:endParaRPr sz="1000">
                        <a:latin typeface="Arial"/>
                        <a:cs typeface="Arial"/>
                      </a:endParaRPr>
                    </a:p>
                    <a:p>
                      <a:pPr marL="45085">
                        <a:lnSpc>
                          <a:spcPct val="100000"/>
                        </a:lnSpc>
                        <a:spcBef>
                          <a:spcPts val="204"/>
                        </a:spcBef>
                      </a:pPr>
                      <a:r>
                        <a:rPr dirty="0" sz="1000" spc="-5">
                          <a:solidFill>
                            <a:srgbClr val="0033CC"/>
                          </a:solidFill>
                          <a:latin typeface="Arial"/>
                          <a:cs typeface="Arial"/>
                        </a:rPr>
                        <a:t>Computing </a:t>
                      </a:r>
                      <a:r>
                        <a:rPr dirty="0" sz="1050" spc="-20" i="1">
                          <a:solidFill>
                            <a:srgbClr val="0033CC"/>
                          </a:solidFill>
                          <a:latin typeface="Symbol"/>
                          <a:cs typeface="Symbol"/>
                        </a:rPr>
                        <a:t></a:t>
                      </a:r>
                      <a:r>
                        <a:rPr dirty="0" baseline="25641" sz="975" spc="-30" i="1">
                          <a:solidFill>
                            <a:srgbClr val="0033CC"/>
                          </a:solidFill>
                          <a:latin typeface="Arial"/>
                          <a:cs typeface="Arial"/>
                        </a:rPr>
                        <a:t>* </a:t>
                      </a:r>
                      <a:r>
                        <a:rPr dirty="0" sz="1000">
                          <a:solidFill>
                            <a:srgbClr val="0033CC"/>
                          </a:solidFill>
                          <a:latin typeface="Arial"/>
                          <a:cs typeface="Arial"/>
                        </a:rPr>
                        <a:t>= </a:t>
                      </a:r>
                      <a:r>
                        <a:rPr dirty="0" sz="1000" spc="-5">
                          <a:solidFill>
                            <a:srgbClr val="0033CC"/>
                          </a:solidFill>
                          <a:latin typeface="Arial"/>
                          <a:cs typeface="Arial"/>
                        </a:rPr>
                        <a:t>arg</a:t>
                      </a:r>
                      <a:r>
                        <a:rPr dirty="0" sz="1000" spc="-5" i="1">
                          <a:solidFill>
                            <a:srgbClr val="0033CC"/>
                          </a:solidFill>
                          <a:latin typeface="Arial"/>
                          <a:cs typeface="Arial"/>
                        </a:rPr>
                        <a:t>max</a:t>
                      </a:r>
                      <a:r>
                        <a:rPr dirty="0" baseline="-21367" sz="975" spc="-7" i="1">
                          <a:solidFill>
                            <a:srgbClr val="0033CC"/>
                          </a:solidFill>
                          <a:latin typeface="Symbol"/>
                          <a:cs typeface="Symbol"/>
                        </a:rPr>
                        <a:t></a:t>
                      </a:r>
                      <a:r>
                        <a:rPr dirty="0" baseline="-21367" sz="975" spc="-67" i="1">
                          <a:solidFill>
                            <a:srgbClr val="0033CC"/>
                          </a:solidFill>
                          <a:latin typeface="Times New Roman"/>
                          <a:cs typeface="Times New Roman"/>
                        </a:rPr>
                        <a:t> </a:t>
                      </a:r>
                      <a:r>
                        <a:rPr dirty="0" sz="1000" spc="-10" i="1">
                          <a:solidFill>
                            <a:srgbClr val="0033CC"/>
                          </a:solidFill>
                          <a:latin typeface="Arial"/>
                          <a:cs typeface="Arial"/>
                        </a:rPr>
                        <a:t>P(O|</a:t>
                      </a:r>
                      <a:r>
                        <a:rPr dirty="0" sz="1050" spc="-10" i="1">
                          <a:solidFill>
                            <a:srgbClr val="0033CC"/>
                          </a:solidFill>
                          <a:latin typeface="Symbol"/>
                          <a:cs typeface="Symbol"/>
                        </a:rPr>
                        <a:t></a:t>
                      </a:r>
                      <a:endParaRPr sz="1050">
                        <a:latin typeface="Symbol"/>
                        <a:cs typeface="Symbol"/>
                      </a:endParaRPr>
                    </a:p>
                  </a:txBody>
                  <a:tcPr marL="0" marR="0" marB="0" marT="19685">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gn="ctr">
                        <a:lnSpc>
                          <a:spcPct val="100000"/>
                        </a:lnSpc>
                        <a:spcBef>
                          <a:spcPts val="155"/>
                        </a:spcBef>
                      </a:pPr>
                      <a:r>
                        <a:rPr dirty="0" sz="1000">
                          <a:solidFill>
                            <a:srgbClr val="0033CC"/>
                          </a:solidFill>
                          <a:latin typeface="Arial"/>
                          <a:cs typeface="Arial"/>
                        </a:rPr>
                        <a:t>Baum-Welch</a:t>
                      </a:r>
                      <a:r>
                        <a:rPr dirty="0" sz="1000" spc="-35">
                          <a:solidFill>
                            <a:srgbClr val="0033CC"/>
                          </a:solidFill>
                          <a:latin typeface="Arial"/>
                          <a:cs typeface="Arial"/>
                        </a:rPr>
                        <a:t> </a:t>
                      </a:r>
                      <a:r>
                        <a:rPr dirty="0" sz="1000" spc="-5">
                          <a:solidFill>
                            <a:srgbClr val="0033CC"/>
                          </a:solidFill>
                          <a:latin typeface="Arial"/>
                          <a:cs typeface="Arial"/>
                        </a:rPr>
                        <a:t>(EM)</a:t>
                      </a:r>
                      <a:endParaRPr sz="1000">
                        <a:latin typeface="Arial"/>
                        <a:cs typeface="Arial"/>
                      </a:endParaRPr>
                    </a:p>
                  </a:txBody>
                  <a:tcPr marL="0" marR="0" marB="0" marT="1968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gn="ctr">
                        <a:lnSpc>
                          <a:spcPct val="100000"/>
                        </a:lnSpc>
                        <a:spcBef>
                          <a:spcPts val="145"/>
                        </a:spcBef>
                      </a:pPr>
                      <a:r>
                        <a:rPr dirty="0" sz="1400" spc="-5" i="1">
                          <a:solidFill>
                            <a:srgbClr val="0033CC"/>
                          </a:solidFill>
                          <a:latin typeface="Arial"/>
                          <a:cs typeface="Arial"/>
                        </a:rPr>
                        <a:t>O(TN</a:t>
                      </a:r>
                      <a:r>
                        <a:rPr dirty="0" baseline="23391" sz="1425" spc="-7" i="1">
                          <a:solidFill>
                            <a:srgbClr val="0033CC"/>
                          </a:solidFill>
                          <a:latin typeface="Arial"/>
                          <a:cs typeface="Arial"/>
                        </a:rPr>
                        <a:t>2</a:t>
                      </a:r>
                      <a:r>
                        <a:rPr dirty="0" sz="1400" spc="-5" i="1">
                          <a:solidFill>
                            <a:srgbClr val="0033CC"/>
                          </a:solidFill>
                          <a:latin typeface="Arial"/>
                          <a:cs typeface="Arial"/>
                        </a:rPr>
                        <a:t>)</a:t>
                      </a:r>
                      <a:endParaRPr sz="1400">
                        <a:latin typeface="Arial"/>
                        <a:cs typeface="Arial"/>
                      </a:endParaRPr>
                    </a:p>
                  </a:txBody>
                  <a:tcPr marL="0" marR="0" marB="0" marT="18415">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tcPr>
                </a:tc>
              </a:tr>
            </a:tbl>
          </a:graphicData>
        </a:graphic>
      </p:graphicFrame>
      <p:sp>
        <p:nvSpPr>
          <p:cNvPr id="60" name="object 60"/>
          <p:cNvSpPr txBox="1"/>
          <p:nvPr/>
        </p:nvSpPr>
        <p:spPr>
          <a:xfrm>
            <a:off x="2014220" y="8073642"/>
            <a:ext cx="2947035" cy="299720"/>
          </a:xfrm>
          <a:prstGeom prst="rect">
            <a:avLst/>
          </a:prstGeom>
        </p:spPr>
        <p:txBody>
          <a:bodyPr wrap="square" lIns="0" tIns="12700" rIns="0" bIns="0" rtlCol="0" vert="horz">
            <a:spAutoFit/>
          </a:bodyPr>
          <a:lstStyle/>
          <a:p>
            <a:pPr marL="12700">
              <a:lnSpc>
                <a:spcPct val="100000"/>
              </a:lnSpc>
              <a:spcBef>
                <a:spcPts val="100"/>
              </a:spcBef>
            </a:pPr>
            <a:r>
              <a:rPr dirty="0" sz="1800">
                <a:latin typeface="Arial"/>
                <a:cs typeface="Arial"/>
              </a:rPr>
              <a:t>T = # timesteps, N = #</a:t>
            </a:r>
            <a:r>
              <a:rPr dirty="0" sz="1800" spc="-135">
                <a:latin typeface="Arial"/>
                <a:cs typeface="Arial"/>
              </a:rPr>
              <a:t> </a:t>
            </a:r>
            <a:r>
              <a:rPr dirty="0" sz="1800" spc="-5">
                <a:latin typeface="Arial"/>
                <a:cs typeface="Arial"/>
              </a:rPr>
              <a:t>states</a:t>
            </a:r>
            <a:endParaRPr sz="1800">
              <a:latin typeface="Arial"/>
              <a:cs typeface="Arial"/>
            </a:endParaRPr>
          </a:p>
        </p:txBody>
      </p:sp>
      <p:sp>
        <p:nvSpPr>
          <p:cNvPr id="61" name="object 61"/>
          <p:cNvSpPr/>
          <p:nvPr/>
        </p:nvSpPr>
        <p:spPr>
          <a:xfrm>
            <a:off x="5020817" y="7993380"/>
            <a:ext cx="605155" cy="346075"/>
          </a:xfrm>
          <a:custGeom>
            <a:avLst/>
            <a:gdLst/>
            <a:ahLst/>
            <a:cxnLst/>
            <a:rect l="l" t="t" r="r" b="b"/>
            <a:pathLst>
              <a:path w="605154" h="346075">
                <a:moveTo>
                  <a:pt x="3810" y="250698"/>
                </a:moveTo>
                <a:lnTo>
                  <a:pt x="0" y="269748"/>
                </a:lnTo>
                <a:lnTo>
                  <a:pt x="45694" y="281329"/>
                </a:lnTo>
                <a:lnTo>
                  <a:pt x="90858" y="294989"/>
                </a:lnTo>
                <a:lnTo>
                  <a:pt x="180912" y="323652"/>
                </a:lnTo>
                <a:lnTo>
                  <a:pt x="226461" y="336207"/>
                </a:lnTo>
                <a:lnTo>
                  <a:pt x="272796" y="345948"/>
                </a:lnTo>
                <a:lnTo>
                  <a:pt x="276606" y="345948"/>
                </a:lnTo>
                <a:lnTo>
                  <a:pt x="303861" y="340765"/>
                </a:lnTo>
                <a:lnTo>
                  <a:pt x="331184" y="333979"/>
                </a:lnTo>
                <a:lnTo>
                  <a:pt x="354865" y="327660"/>
                </a:lnTo>
                <a:lnTo>
                  <a:pt x="277368" y="327660"/>
                </a:lnTo>
                <a:lnTo>
                  <a:pt x="273558" y="326898"/>
                </a:lnTo>
                <a:lnTo>
                  <a:pt x="274006" y="326810"/>
                </a:lnTo>
                <a:lnTo>
                  <a:pt x="187561" y="305104"/>
                </a:lnTo>
                <a:lnTo>
                  <a:pt x="142956" y="292780"/>
                </a:lnTo>
                <a:lnTo>
                  <a:pt x="99060" y="278130"/>
                </a:lnTo>
                <a:lnTo>
                  <a:pt x="75297" y="269689"/>
                </a:lnTo>
                <a:lnTo>
                  <a:pt x="52101" y="262242"/>
                </a:lnTo>
                <a:lnTo>
                  <a:pt x="28572" y="255880"/>
                </a:lnTo>
                <a:lnTo>
                  <a:pt x="3810" y="250698"/>
                </a:lnTo>
                <a:close/>
              </a:path>
              <a:path w="605154" h="346075">
                <a:moveTo>
                  <a:pt x="274006" y="326810"/>
                </a:moveTo>
                <a:lnTo>
                  <a:pt x="273558" y="326898"/>
                </a:lnTo>
                <a:lnTo>
                  <a:pt x="277368" y="327660"/>
                </a:lnTo>
                <a:lnTo>
                  <a:pt x="274006" y="326810"/>
                </a:lnTo>
                <a:close/>
              </a:path>
              <a:path w="605154" h="346075">
                <a:moveTo>
                  <a:pt x="378509" y="302374"/>
                </a:moveTo>
                <a:lnTo>
                  <a:pt x="327479" y="315282"/>
                </a:lnTo>
                <a:lnTo>
                  <a:pt x="300504" y="321674"/>
                </a:lnTo>
                <a:lnTo>
                  <a:pt x="274006" y="326810"/>
                </a:lnTo>
                <a:lnTo>
                  <a:pt x="277368" y="327660"/>
                </a:lnTo>
                <a:lnTo>
                  <a:pt x="354865" y="327660"/>
                </a:lnTo>
                <a:lnTo>
                  <a:pt x="358459" y="326700"/>
                </a:lnTo>
                <a:lnTo>
                  <a:pt x="385572" y="320040"/>
                </a:lnTo>
                <a:lnTo>
                  <a:pt x="387096" y="320040"/>
                </a:lnTo>
                <a:lnTo>
                  <a:pt x="388620" y="319278"/>
                </a:lnTo>
                <a:lnTo>
                  <a:pt x="390144" y="317754"/>
                </a:lnTo>
                <a:lnTo>
                  <a:pt x="396265" y="311873"/>
                </a:lnTo>
                <a:lnTo>
                  <a:pt x="401612" y="305371"/>
                </a:lnTo>
                <a:lnTo>
                  <a:pt x="402198" y="304800"/>
                </a:lnTo>
                <a:lnTo>
                  <a:pt x="376428" y="304800"/>
                </a:lnTo>
                <a:lnTo>
                  <a:pt x="378509" y="302374"/>
                </a:lnTo>
                <a:close/>
              </a:path>
              <a:path w="605154" h="346075">
                <a:moveTo>
                  <a:pt x="381000" y="301752"/>
                </a:moveTo>
                <a:lnTo>
                  <a:pt x="378509" y="302374"/>
                </a:lnTo>
                <a:lnTo>
                  <a:pt x="376428" y="304800"/>
                </a:lnTo>
                <a:lnTo>
                  <a:pt x="381000" y="301752"/>
                </a:lnTo>
                <a:close/>
              </a:path>
              <a:path w="605154" h="346075">
                <a:moveTo>
                  <a:pt x="403098" y="301752"/>
                </a:moveTo>
                <a:lnTo>
                  <a:pt x="381000" y="301752"/>
                </a:lnTo>
                <a:lnTo>
                  <a:pt x="376428" y="304800"/>
                </a:lnTo>
                <a:lnTo>
                  <a:pt x="402198" y="304800"/>
                </a:lnTo>
                <a:lnTo>
                  <a:pt x="404543" y="302514"/>
                </a:lnTo>
                <a:lnTo>
                  <a:pt x="403860" y="302514"/>
                </a:lnTo>
                <a:lnTo>
                  <a:pt x="403098" y="301752"/>
                </a:lnTo>
                <a:close/>
              </a:path>
              <a:path w="605154" h="346075">
                <a:moveTo>
                  <a:pt x="407670" y="299466"/>
                </a:moveTo>
                <a:lnTo>
                  <a:pt x="404622" y="301752"/>
                </a:lnTo>
                <a:lnTo>
                  <a:pt x="403098" y="301752"/>
                </a:lnTo>
                <a:lnTo>
                  <a:pt x="403860" y="302514"/>
                </a:lnTo>
                <a:lnTo>
                  <a:pt x="404543" y="302514"/>
                </a:lnTo>
                <a:lnTo>
                  <a:pt x="407670" y="299466"/>
                </a:lnTo>
                <a:close/>
              </a:path>
              <a:path w="605154" h="346075">
                <a:moveTo>
                  <a:pt x="416052" y="299466"/>
                </a:moveTo>
                <a:lnTo>
                  <a:pt x="407670" y="299466"/>
                </a:lnTo>
                <a:lnTo>
                  <a:pt x="404543" y="302514"/>
                </a:lnTo>
                <a:lnTo>
                  <a:pt x="405384" y="301752"/>
                </a:lnTo>
                <a:lnTo>
                  <a:pt x="410828" y="301752"/>
                </a:lnTo>
                <a:lnTo>
                  <a:pt x="410819" y="300926"/>
                </a:lnTo>
                <a:lnTo>
                  <a:pt x="416052" y="299466"/>
                </a:lnTo>
                <a:close/>
              </a:path>
              <a:path w="605154" h="346075">
                <a:moveTo>
                  <a:pt x="489670" y="222443"/>
                </a:moveTo>
                <a:lnTo>
                  <a:pt x="468970" y="239092"/>
                </a:lnTo>
                <a:lnTo>
                  <a:pt x="449935" y="255880"/>
                </a:lnTo>
                <a:lnTo>
                  <a:pt x="429689" y="270759"/>
                </a:lnTo>
                <a:lnTo>
                  <a:pt x="404406" y="282838"/>
                </a:lnTo>
                <a:lnTo>
                  <a:pt x="406908" y="283464"/>
                </a:lnTo>
                <a:lnTo>
                  <a:pt x="397764" y="283464"/>
                </a:lnTo>
                <a:lnTo>
                  <a:pt x="396240" y="284226"/>
                </a:lnTo>
                <a:lnTo>
                  <a:pt x="390688" y="289821"/>
                </a:lnTo>
                <a:lnTo>
                  <a:pt x="385643" y="294755"/>
                </a:lnTo>
                <a:lnTo>
                  <a:pt x="380752" y="299759"/>
                </a:lnTo>
                <a:lnTo>
                  <a:pt x="378509" y="302374"/>
                </a:lnTo>
                <a:lnTo>
                  <a:pt x="381000" y="301752"/>
                </a:lnTo>
                <a:lnTo>
                  <a:pt x="400050" y="301752"/>
                </a:lnTo>
                <a:lnTo>
                  <a:pt x="399288" y="300990"/>
                </a:lnTo>
                <a:lnTo>
                  <a:pt x="405638" y="300990"/>
                </a:lnTo>
                <a:lnTo>
                  <a:pt x="407670" y="299466"/>
                </a:lnTo>
                <a:lnTo>
                  <a:pt x="416052" y="299466"/>
                </a:lnTo>
                <a:lnTo>
                  <a:pt x="420776" y="296278"/>
                </a:lnTo>
                <a:lnTo>
                  <a:pt x="428066" y="293687"/>
                </a:lnTo>
                <a:lnTo>
                  <a:pt x="433578" y="290322"/>
                </a:lnTo>
                <a:lnTo>
                  <a:pt x="452269" y="278664"/>
                </a:lnTo>
                <a:lnTo>
                  <a:pt x="469149" y="264547"/>
                </a:lnTo>
                <a:lnTo>
                  <a:pt x="485579" y="249791"/>
                </a:lnTo>
                <a:lnTo>
                  <a:pt x="502920" y="236220"/>
                </a:lnTo>
                <a:lnTo>
                  <a:pt x="504444" y="235458"/>
                </a:lnTo>
                <a:lnTo>
                  <a:pt x="505968" y="233934"/>
                </a:lnTo>
                <a:lnTo>
                  <a:pt x="505968" y="231648"/>
                </a:lnTo>
                <a:lnTo>
                  <a:pt x="508460" y="225552"/>
                </a:lnTo>
                <a:lnTo>
                  <a:pt x="488442" y="225552"/>
                </a:lnTo>
                <a:lnTo>
                  <a:pt x="489670" y="222443"/>
                </a:lnTo>
                <a:close/>
              </a:path>
              <a:path w="605154" h="346075">
                <a:moveTo>
                  <a:pt x="410828" y="301752"/>
                </a:moveTo>
                <a:lnTo>
                  <a:pt x="405384" y="301752"/>
                </a:lnTo>
                <a:lnTo>
                  <a:pt x="410832" y="302120"/>
                </a:lnTo>
                <a:lnTo>
                  <a:pt x="410828" y="301752"/>
                </a:lnTo>
                <a:close/>
              </a:path>
              <a:path w="605154" h="346075">
                <a:moveTo>
                  <a:pt x="404622" y="300990"/>
                </a:moveTo>
                <a:lnTo>
                  <a:pt x="399288" y="300990"/>
                </a:lnTo>
                <a:lnTo>
                  <a:pt x="400050" y="301752"/>
                </a:lnTo>
                <a:lnTo>
                  <a:pt x="404622" y="301752"/>
                </a:lnTo>
                <a:lnTo>
                  <a:pt x="404622" y="300990"/>
                </a:lnTo>
                <a:close/>
              </a:path>
              <a:path w="605154" h="346075">
                <a:moveTo>
                  <a:pt x="405638" y="300990"/>
                </a:moveTo>
                <a:lnTo>
                  <a:pt x="404622" y="300990"/>
                </a:lnTo>
                <a:lnTo>
                  <a:pt x="404622" y="301752"/>
                </a:lnTo>
                <a:lnTo>
                  <a:pt x="405638" y="300990"/>
                </a:lnTo>
                <a:close/>
              </a:path>
              <a:path w="605154" h="346075">
                <a:moveTo>
                  <a:pt x="403098" y="282702"/>
                </a:moveTo>
                <a:lnTo>
                  <a:pt x="399288" y="282702"/>
                </a:lnTo>
                <a:lnTo>
                  <a:pt x="398526" y="283464"/>
                </a:lnTo>
                <a:lnTo>
                  <a:pt x="403098" y="283464"/>
                </a:lnTo>
                <a:lnTo>
                  <a:pt x="404037" y="283015"/>
                </a:lnTo>
                <a:lnTo>
                  <a:pt x="403098" y="282702"/>
                </a:lnTo>
                <a:close/>
              </a:path>
              <a:path w="605154" h="346075">
                <a:moveTo>
                  <a:pt x="404037" y="283015"/>
                </a:moveTo>
                <a:lnTo>
                  <a:pt x="403098" y="283464"/>
                </a:lnTo>
                <a:lnTo>
                  <a:pt x="404622" y="283464"/>
                </a:lnTo>
                <a:lnTo>
                  <a:pt x="404240" y="283083"/>
                </a:lnTo>
                <a:lnTo>
                  <a:pt x="404037" y="283015"/>
                </a:lnTo>
                <a:close/>
              </a:path>
              <a:path w="605154" h="346075">
                <a:moveTo>
                  <a:pt x="404240" y="283083"/>
                </a:moveTo>
                <a:lnTo>
                  <a:pt x="404622" y="283464"/>
                </a:lnTo>
                <a:lnTo>
                  <a:pt x="405384" y="283464"/>
                </a:lnTo>
                <a:lnTo>
                  <a:pt x="404240" y="283083"/>
                </a:lnTo>
                <a:close/>
              </a:path>
              <a:path w="605154" h="346075">
                <a:moveTo>
                  <a:pt x="404129" y="282971"/>
                </a:moveTo>
                <a:close/>
              </a:path>
              <a:path w="605154" h="346075">
                <a:moveTo>
                  <a:pt x="403860" y="282702"/>
                </a:moveTo>
                <a:lnTo>
                  <a:pt x="404129" y="282971"/>
                </a:lnTo>
                <a:lnTo>
                  <a:pt x="404406" y="282838"/>
                </a:lnTo>
                <a:lnTo>
                  <a:pt x="403860" y="282702"/>
                </a:lnTo>
                <a:close/>
              </a:path>
              <a:path w="605154" h="346075">
                <a:moveTo>
                  <a:pt x="491490" y="220980"/>
                </a:moveTo>
                <a:lnTo>
                  <a:pt x="489670" y="222443"/>
                </a:lnTo>
                <a:lnTo>
                  <a:pt x="488442" y="225552"/>
                </a:lnTo>
                <a:lnTo>
                  <a:pt x="491490" y="220980"/>
                </a:lnTo>
                <a:close/>
              </a:path>
              <a:path w="605154" h="346075">
                <a:moveTo>
                  <a:pt x="510330" y="220980"/>
                </a:moveTo>
                <a:lnTo>
                  <a:pt x="491490" y="220980"/>
                </a:lnTo>
                <a:lnTo>
                  <a:pt x="488442" y="225552"/>
                </a:lnTo>
                <a:lnTo>
                  <a:pt x="508460" y="225552"/>
                </a:lnTo>
                <a:lnTo>
                  <a:pt x="510330" y="220980"/>
                </a:lnTo>
                <a:close/>
              </a:path>
              <a:path w="605154" h="346075">
                <a:moveTo>
                  <a:pt x="552461" y="83520"/>
                </a:moveTo>
                <a:lnTo>
                  <a:pt x="540019" y="112489"/>
                </a:lnTo>
                <a:lnTo>
                  <a:pt x="521731" y="149490"/>
                </a:lnTo>
                <a:lnTo>
                  <a:pt x="503753" y="186802"/>
                </a:lnTo>
                <a:lnTo>
                  <a:pt x="489670" y="222443"/>
                </a:lnTo>
                <a:lnTo>
                  <a:pt x="491490" y="220980"/>
                </a:lnTo>
                <a:lnTo>
                  <a:pt x="510330" y="220980"/>
                </a:lnTo>
                <a:lnTo>
                  <a:pt x="521490" y="193688"/>
                </a:lnTo>
                <a:lnTo>
                  <a:pt x="539143" y="156667"/>
                </a:lnTo>
                <a:lnTo>
                  <a:pt x="557163" y="119798"/>
                </a:lnTo>
                <a:lnTo>
                  <a:pt x="569942" y="90968"/>
                </a:lnTo>
                <a:lnTo>
                  <a:pt x="552461" y="83520"/>
                </a:lnTo>
                <a:close/>
              </a:path>
              <a:path w="605154" h="346075">
                <a:moveTo>
                  <a:pt x="603229" y="74676"/>
                </a:moveTo>
                <a:lnTo>
                  <a:pt x="556260" y="74676"/>
                </a:lnTo>
                <a:lnTo>
                  <a:pt x="573786" y="82296"/>
                </a:lnTo>
                <a:lnTo>
                  <a:pt x="569942" y="90968"/>
                </a:lnTo>
                <a:lnTo>
                  <a:pt x="605028" y="105918"/>
                </a:lnTo>
                <a:lnTo>
                  <a:pt x="603229" y="74676"/>
                </a:lnTo>
                <a:close/>
              </a:path>
              <a:path w="605154" h="346075">
                <a:moveTo>
                  <a:pt x="556260" y="74676"/>
                </a:moveTo>
                <a:lnTo>
                  <a:pt x="552461" y="83520"/>
                </a:lnTo>
                <a:lnTo>
                  <a:pt x="569942" y="90968"/>
                </a:lnTo>
                <a:lnTo>
                  <a:pt x="573786" y="82296"/>
                </a:lnTo>
                <a:lnTo>
                  <a:pt x="556260" y="74676"/>
                </a:lnTo>
                <a:close/>
              </a:path>
              <a:path w="605154" h="346075">
                <a:moveTo>
                  <a:pt x="598932" y="0"/>
                </a:moveTo>
                <a:lnTo>
                  <a:pt x="517398" y="68580"/>
                </a:lnTo>
                <a:lnTo>
                  <a:pt x="552461" y="83520"/>
                </a:lnTo>
                <a:lnTo>
                  <a:pt x="556260" y="74676"/>
                </a:lnTo>
                <a:lnTo>
                  <a:pt x="603229" y="74676"/>
                </a:lnTo>
                <a:lnTo>
                  <a:pt x="598932" y="0"/>
                </a:lnTo>
                <a:close/>
              </a:path>
            </a:pathLst>
          </a:custGeom>
          <a:solidFill>
            <a:srgbClr val="660066"/>
          </a:solidFill>
        </p:spPr>
        <p:txBody>
          <a:bodyPr wrap="square" lIns="0" tIns="0" rIns="0" bIns="0" rtlCol="0"/>
          <a:lstStyle/>
          <a:p/>
        </p:txBody>
      </p:sp>
      <p:sp>
        <p:nvSpPr>
          <p:cNvPr id="62" name="object 6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3" name="object 63"/>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3</a:t>
            </a:r>
            <a:endParaRPr sz="450">
              <a:latin typeface="Tahoma"/>
              <a:cs typeface="Tahoma"/>
            </a:endParaRPr>
          </a:p>
        </p:txBody>
      </p:sp>
      <p:sp>
        <p:nvSpPr>
          <p:cNvPr id="3" name="object 3"/>
          <p:cNvSpPr txBox="1">
            <a:spLocks noGrp="1"/>
          </p:cNvSpPr>
          <p:nvPr>
            <p:ph type="title"/>
          </p:nvPr>
        </p:nvSpPr>
        <p:spPr>
          <a:xfrm>
            <a:off x="3730244" y="1304036"/>
            <a:ext cx="2216150" cy="361315"/>
          </a:xfrm>
          <a:prstGeom prst="rect"/>
        </p:spPr>
        <p:txBody>
          <a:bodyPr wrap="square" lIns="0" tIns="12700" rIns="0" bIns="0" rtlCol="0" vert="horz">
            <a:spAutoFit/>
          </a:bodyPr>
          <a:lstStyle/>
          <a:p>
            <a:pPr marL="12700">
              <a:lnSpc>
                <a:spcPct val="100000"/>
              </a:lnSpc>
              <a:spcBef>
                <a:spcPts val="100"/>
              </a:spcBef>
            </a:pPr>
            <a:r>
              <a:rPr dirty="0"/>
              <a:t>A </a:t>
            </a:r>
            <a:r>
              <a:rPr dirty="0" spc="-5"/>
              <a:t>Markov</a:t>
            </a:r>
            <a:r>
              <a:rPr dirty="0" spc="-75"/>
              <a:t> </a:t>
            </a:r>
            <a:r>
              <a:rPr dirty="0" spc="-5"/>
              <a:t>System</a:t>
            </a:r>
          </a:p>
        </p:txBody>
      </p:sp>
      <p:sp>
        <p:nvSpPr>
          <p:cNvPr id="4" name="object 4"/>
          <p:cNvSpPr/>
          <p:nvPr/>
        </p:nvSpPr>
        <p:spPr>
          <a:xfrm>
            <a:off x="2133600" y="27873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FFCC"/>
          </a:solidFill>
        </p:spPr>
        <p:txBody>
          <a:bodyPr wrap="square" lIns="0" tIns="0" rIns="0" bIns="0" rtlCol="0"/>
          <a:lstStyle/>
          <a:p/>
        </p:txBody>
      </p:sp>
      <p:sp>
        <p:nvSpPr>
          <p:cNvPr id="5" name="object 5"/>
          <p:cNvSpPr/>
          <p:nvPr/>
        </p:nvSpPr>
        <p:spPr>
          <a:xfrm>
            <a:off x="2133600" y="27873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6" name="object 6"/>
          <p:cNvSpPr txBox="1"/>
          <p:nvPr/>
        </p:nvSpPr>
        <p:spPr>
          <a:xfrm>
            <a:off x="2395727" y="2989580"/>
            <a:ext cx="86995" cy="185420"/>
          </a:xfrm>
          <a:prstGeom prst="rect">
            <a:avLst/>
          </a:prstGeom>
        </p:spPr>
        <p:txBody>
          <a:bodyPr wrap="square" lIns="0" tIns="12700" rIns="0" bIns="0" rtlCol="0" vert="horz">
            <a:spAutoFit/>
          </a:bodyPr>
          <a:lstStyle/>
          <a:p>
            <a:pPr>
              <a:lnSpc>
                <a:spcPct val="100000"/>
              </a:lnSpc>
              <a:spcBef>
                <a:spcPts val="100"/>
              </a:spcBef>
            </a:pPr>
            <a:r>
              <a:rPr dirty="0" sz="1050">
                <a:latin typeface="Arial"/>
                <a:cs typeface="Arial"/>
              </a:rPr>
              <a:t>1</a:t>
            </a:r>
            <a:endParaRPr sz="1050">
              <a:latin typeface="Arial"/>
              <a:cs typeface="Arial"/>
            </a:endParaRPr>
          </a:p>
        </p:txBody>
      </p:sp>
      <p:sp>
        <p:nvSpPr>
          <p:cNvPr id="7" name="object 7"/>
          <p:cNvSpPr/>
          <p:nvPr/>
        </p:nvSpPr>
        <p:spPr>
          <a:xfrm>
            <a:off x="2971800" y="28254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CCECFF"/>
          </a:solidFill>
        </p:spPr>
        <p:txBody>
          <a:bodyPr wrap="square" lIns="0" tIns="0" rIns="0" bIns="0" rtlCol="0"/>
          <a:lstStyle/>
          <a:p/>
        </p:txBody>
      </p:sp>
      <p:sp>
        <p:nvSpPr>
          <p:cNvPr id="8" name="object 8"/>
          <p:cNvSpPr/>
          <p:nvPr/>
        </p:nvSpPr>
        <p:spPr>
          <a:xfrm>
            <a:off x="2971800" y="28254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9" name="object 9"/>
          <p:cNvSpPr txBox="1"/>
          <p:nvPr/>
        </p:nvSpPr>
        <p:spPr>
          <a:xfrm>
            <a:off x="2934461" y="2867405"/>
            <a:ext cx="571500" cy="419100"/>
          </a:xfrm>
          <a:prstGeom prst="rect">
            <a:avLst/>
          </a:prstGeom>
          <a:ln w="38100">
            <a:solidFill>
              <a:srgbClr val="FF0000"/>
            </a:solidFill>
          </a:ln>
        </p:spPr>
        <p:txBody>
          <a:bodyPr wrap="square" lIns="0" tIns="52069" rIns="0" bIns="0" rtlCol="0" vert="horz">
            <a:spAutoFit/>
          </a:bodyPr>
          <a:lstStyle/>
          <a:p>
            <a:pPr algn="ctr">
              <a:lnSpc>
                <a:spcPct val="100000"/>
              </a:lnSpc>
              <a:spcBef>
                <a:spcPts val="409"/>
              </a:spcBef>
            </a:pPr>
            <a:r>
              <a:rPr dirty="0" sz="1600">
                <a:latin typeface="Arial"/>
                <a:cs typeface="Arial"/>
              </a:rPr>
              <a:t>s</a:t>
            </a:r>
            <a:r>
              <a:rPr dirty="0" baseline="-21164" sz="1575">
                <a:latin typeface="Arial"/>
                <a:cs typeface="Arial"/>
              </a:rPr>
              <a:t>3</a:t>
            </a:r>
            <a:endParaRPr baseline="-21164" sz="1575">
              <a:latin typeface="Arial"/>
              <a:cs typeface="Arial"/>
            </a:endParaRPr>
          </a:p>
        </p:txBody>
      </p:sp>
      <p:sp>
        <p:nvSpPr>
          <p:cNvPr id="10" name="object 10"/>
          <p:cNvSpPr/>
          <p:nvPr/>
        </p:nvSpPr>
        <p:spPr>
          <a:xfrm>
            <a:off x="2971800" y="19110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CCFF"/>
          </a:solidFill>
        </p:spPr>
        <p:txBody>
          <a:bodyPr wrap="square" lIns="0" tIns="0" rIns="0" bIns="0" rtlCol="0"/>
          <a:lstStyle/>
          <a:p/>
        </p:txBody>
      </p:sp>
      <p:sp>
        <p:nvSpPr>
          <p:cNvPr id="11" name="object 11"/>
          <p:cNvSpPr/>
          <p:nvPr/>
        </p:nvSpPr>
        <p:spPr>
          <a:xfrm>
            <a:off x="2971800" y="19110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12" name="object 12"/>
          <p:cNvSpPr txBox="1"/>
          <p:nvPr/>
        </p:nvSpPr>
        <p:spPr>
          <a:xfrm>
            <a:off x="3106420" y="1992122"/>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2</a:t>
            </a:r>
            <a:endParaRPr baseline="-21164" sz="1575">
              <a:latin typeface="Arial"/>
              <a:cs typeface="Arial"/>
            </a:endParaRPr>
          </a:p>
        </p:txBody>
      </p:sp>
      <p:sp>
        <p:nvSpPr>
          <p:cNvPr id="13" name="object 13"/>
          <p:cNvSpPr txBox="1"/>
          <p:nvPr/>
        </p:nvSpPr>
        <p:spPr>
          <a:xfrm>
            <a:off x="3754120" y="1597405"/>
            <a:ext cx="2303145" cy="1394460"/>
          </a:xfrm>
          <a:prstGeom prst="rect">
            <a:avLst/>
          </a:prstGeom>
        </p:spPr>
        <p:txBody>
          <a:bodyPr wrap="square" lIns="0" tIns="103505" rIns="0" bIns="0" rtlCol="0" vert="horz">
            <a:spAutoFit/>
          </a:bodyPr>
          <a:lstStyle/>
          <a:p>
            <a:pPr marL="25400">
              <a:lnSpc>
                <a:spcPct val="100000"/>
              </a:lnSpc>
              <a:spcBef>
                <a:spcPts val="815"/>
              </a:spcBef>
            </a:pPr>
            <a:r>
              <a:rPr dirty="0" sz="1200" spc="-5">
                <a:latin typeface="Arial"/>
                <a:cs typeface="Arial"/>
              </a:rPr>
              <a:t>Has </a:t>
            </a:r>
            <a:r>
              <a:rPr dirty="0" sz="1200" spc="-5" i="1">
                <a:latin typeface="Arial"/>
                <a:cs typeface="Arial"/>
              </a:rPr>
              <a:t>N </a:t>
            </a:r>
            <a:r>
              <a:rPr dirty="0" sz="1200" spc="-5">
                <a:latin typeface="Arial"/>
                <a:cs typeface="Arial"/>
              </a:rPr>
              <a:t>states, called </a:t>
            </a:r>
            <a:r>
              <a:rPr dirty="0" sz="1200" spc="-5" i="1">
                <a:latin typeface="Arial"/>
                <a:cs typeface="Arial"/>
              </a:rPr>
              <a:t>s</a:t>
            </a:r>
            <a:r>
              <a:rPr dirty="0" baseline="-20833" sz="1200" spc="-7" i="1">
                <a:latin typeface="Arial"/>
                <a:cs typeface="Arial"/>
              </a:rPr>
              <a:t>1</a:t>
            </a:r>
            <a:r>
              <a:rPr dirty="0" sz="1200" spc="-5" i="1">
                <a:latin typeface="Arial"/>
                <a:cs typeface="Arial"/>
              </a:rPr>
              <a:t>, s</a:t>
            </a:r>
            <a:r>
              <a:rPr dirty="0" baseline="-20833" sz="1200" spc="-7" i="1">
                <a:latin typeface="Arial"/>
                <a:cs typeface="Arial"/>
              </a:rPr>
              <a:t>2 </a:t>
            </a:r>
            <a:r>
              <a:rPr dirty="0" sz="1200" spc="-5" i="1">
                <a:latin typeface="Arial"/>
                <a:cs typeface="Arial"/>
              </a:rPr>
              <a:t>..</a:t>
            </a:r>
            <a:r>
              <a:rPr dirty="0" sz="1200" spc="-125" i="1">
                <a:latin typeface="Arial"/>
                <a:cs typeface="Arial"/>
              </a:rPr>
              <a:t> </a:t>
            </a:r>
            <a:r>
              <a:rPr dirty="0" sz="1200" spc="-5" i="1">
                <a:latin typeface="Arial"/>
                <a:cs typeface="Arial"/>
              </a:rPr>
              <a:t>s</a:t>
            </a:r>
            <a:r>
              <a:rPr dirty="0" baseline="-20833" sz="1200" spc="-7" i="1">
                <a:latin typeface="Arial"/>
                <a:cs typeface="Arial"/>
              </a:rPr>
              <a:t>N</a:t>
            </a:r>
            <a:endParaRPr baseline="-20833" sz="1200">
              <a:latin typeface="Arial"/>
              <a:cs typeface="Arial"/>
            </a:endParaRPr>
          </a:p>
          <a:p>
            <a:pPr marL="25400">
              <a:lnSpc>
                <a:spcPct val="100000"/>
              </a:lnSpc>
              <a:spcBef>
                <a:spcPts val="710"/>
              </a:spcBef>
            </a:pPr>
            <a:r>
              <a:rPr dirty="0" sz="1200">
                <a:latin typeface="Arial"/>
                <a:cs typeface="Arial"/>
              </a:rPr>
              <a:t>There </a:t>
            </a:r>
            <a:r>
              <a:rPr dirty="0" sz="1200" spc="-5">
                <a:latin typeface="Arial"/>
                <a:cs typeface="Arial"/>
              </a:rPr>
              <a:t>are discrete</a:t>
            </a:r>
            <a:r>
              <a:rPr dirty="0" sz="1200" spc="-25">
                <a:latin typeface="Arial"/>
                <a:cs typeface="Arial"/>
              </a:rPr>
              <a:t> </a:t>
            </a:r>
            <a:r>
              <a:rPr dirty="0" sz="1200">
                <a:latin typeface="Arial"/>
                <a:cs typeface="Arial"/>
              </a:rPr>
              <a:t>timesteps,</a:t>
            </a:r>
            <a:endParaRPr sz="1200">
              <a:latin typeface="Arial"/>
              <a:cs typeface="Arial"/>
            </a:endParaRPr>
          </a:p>
          <a:p>
            <a:pPr marL="25400">
              <a:lnSpc>
                <a:spcPct val="100000"/>
              </a:lnSpc>
            </a:pPr>
            <a:r>
              <a:rPr dirty="0" sz="1200" i="1">
                <a:latin typeface="Arial"/>
                <a:cs typeface="Arial"/>
              </a:rPr>
              <a:t>t=0, </a:t>
            </a:r>
            <a:r>
              <a:rPr dirty="0" sz="1200" spc="-5" i="1">
                <a:latin typeface="Arial"/>
                <a:cs typeface="Arial"/>
              </a:rPr>
              <a:t>t=1,</a:t>
            </a:r>
            <a:r>
              <a:rPr dirty="0" sz="1200" spc="-10" i="1">
                <a:latin typeface="Arial"/>
                <a:cs typeface="Arial"/>
              </a:rPr>
              <a:t> </a:t>
            </a:r>
            <a:r>
              <a:rPr dirty="0" sz="1200" i="1">
                <a:latin typeface="Arial"/>
                <a:cs typeface="Arial"/>
              </a:rPr>
              <a:t>…</a:t>
            </a:r>
            <a:endParaRPr sz="1200">
              <a:latin typeface="Arial"/>
              <a:cs typeface="Arial"/>
            </a:endParaRPr>
          </a:p>
          <a:p>
            <a:pPr marL="25400" marR="17780">
              <a:lnSpc>
                <a:spcPct val="100000"/>
              </a:lnSpc>
              <a:spcBef>
                <a:spcPts val="715"/>
              </a:spcBef>
            </a:pPr>
            <a:r>
              <a:rPr dirty="0" sz="1200">
                <a:latin typeface="Arial"/>
                <a:cs typeface="Arial"/>
              </a:rPr>
              <a:t>On the t’th timestep </a:t>
            </a:r>
            <a:r>
              <a:rPr dirty="0" sz="1200" spc="-5">
                <a:latin typeface="Arial"/>
                <a:cs typeface="Arial"/>
              </a:rPr>
              <a:t>the system</a:t>
            </a:r>
            <a:r>
              <a:rPr dirty="0" sz="1200" spc="-95">
                <a:latin typeface="Arial"/>
                <a:cs typeface="Arial"/>
              </a:rPr>
              <a:t> </a:t>
            </a:r>
            <a:r>
              <a:rPr dirty="0" sz="1200" spc="-5">
                <a:latin typeface="Arial"/>
                <a:cs typeface="Arial"/>
              </a:rPr>
              <a:t>is  in exactly one of </a:t>
            </a:r>
            <a:r>
              <a:rPr dirty="0" sz="1200">
                <a:latin typeface="Arial"/>
                <a:cs typeface="Arial"/>
              </a:rPr>
              <a:t>the </a:t>
            </a:r>
            <a:r>
              <a:rPr dirty="0" sz="1200" spc="-5">
                <a:latin typeface="Arial"/>
                <a:cs typeface="Arial"/>
              </a:rPr>
              <a:t>available  states. Call it</a:t>
            </a:r>
            <a:r>
              <a:rPr dirty="0" sz="1200">
                <a:latin typeface="Arial"/>
                <a:cs typeface="Arial"/>
              </a:rPr>
              <a:t> </a:t>
            </a:r>
            <a:r>
              <a:rPr dirty="0" sz="1200" spc="-5" i="1">
                <a:latin typeface="Arial"/>
                <a:cs typeface="Arial"/>
              </a:rPr>
              <a:t>q</a:t>
            </a:r>
            <a:r>
              <a:rPr dirty="0" baseline="-20833" sz="1200" spc="-7" i="1">
                <a:latin typeface="Arial"/>
                <a:cs typeface="Arial"/>
              </a:rPr>
              <a:t>t</a:t>
            </a:r>
            <a:endParaRPr baseline="-20833" sz="1200">
              <a:latin typeface="Arial"/>
              <a:cs typeface="Arial"/>
            </a:endParaRPr>
          </a:p>
        </p:txBody>
      </p:sp>
      <p:sp>
        <p:nvSpPr>
          <p:cNvPr id="14" name="object 14"/>
          <p:cNvSpPr txBox="1"/>
          <p:nvPr/>
        </p:nvSpPr>
        <p:spPr>
          <a:xfrm>
            <a:off x="4271009" y="3148837"/>
            <a:ext cx="910590" cy="147320"/>
          </a:xfrm>
          <a:prstGeom prst="rect">
            <a:avLst/>
          </a:prstGeom>
        </p:spPr>
        <p:txBody>
          <a:bodyPr wrap="square" lIns="0" tIns="12065" rIns="0" bIns="0" rtlCol="0" vert="horz">
            <a:spAutoFit/>
          </a:bodyPr>
          <a:lstStyle/>
          <a:p>
            <a:pPr>
              <a:lnSpc>
                <a:spcPct val="100000"/>
              </a:lnSpc>
              <a:spcBef>
                <a:spcPts val="95"/>
              </a:spcBef>
              <a:tabLst>
                <a:tab pos="306070" algn="l"/>
                <a:tab pos="523240" algn="l"/>
                <a:tab pos="824230" algn="l"/>
              </a:tabLst>
            </a:pPr>
            <a:r>
              <a:rPr dirty="0" sz="800" spc="-5" i="1">
                <a:latin typeface="Arial"/>
                <a:cs typeface="Arial"/>
              </a:rPr>
              <a:t>t</a:t>
            </a:r>
            <a:r>
              <a:rPr dirty="0" sz="800" spc="-5" i="1">
                <a:latin typeface="Arial"/>
                <a:cs typeface="Arial"/>
              </a:rPr>
              <a:t>	</a:t>
            </a:r>
            <a:r>
              <a:rPr dirty="0" sz="800" spc="-5" i="1">
                <a:latin typeface="Arial"/>
                <a:cs typeface="Arial"/>
              </a:rPr>
              <a:t>1</a:t>
            </a:r>
            <a:r>
              <a:rPr dirty="0" sz="800" spc="-5" i="1">
                <a:latin typeface="Arial"/>
                <a:cs typeface="Arial"/>
              </a:rPr>
              <a:t>	</a:t>
            </a:r>
            <a:r>
              <a:rPr dirty="0" sz="800" spc="-5" i="1">
                <a:latin typeface="Arial"/>
                <a:cs typeface="Arial"/>
              </a:rPr>
              <a:t>2</a:t>
            </a:r>
            <a:r>
              <a:rPr dirty="0" sz="800" spc="-5" i="1">
                <a:latin typeface="Arial"/>
                <a:cs typeface="Arial"/>
              </a:rPr>
              <a:t>	</a:t>
            </a:r>
            <a:r>
              <a:rPr dirty="0" sz="800" spc="-5" i="1">
                <a:latin typeface="Arial"/>
                <a:cs typeface="Arial"/>
              </a:rPr>
              <a:t>N</a:t>
            </a:r>
            <a:endParaRPr sz="800">
              <a:latin typeface="Arial"/>
              <a:cs typeface="Arial"/>
            </a:endParaRPr>
          </a:p>
        </p:txBody>
      </p:sp>
      <p:sp>
        <p:nvSpPr>
          <p:cNvPr id="15" name="object 15"/>
          <p:cNvSpPr txBox="1"/>
          <p:nvPr/>
        </p:nvSpPr>
        <p:spPr>
          <a:xfrm>
            <a:off x="3779520" y="3059683"/>
            <a:ext cx="1494790" cy="208279"/>
          </a:xfrm>
          <a:prstGeom prst="rect">
            <a:avLst/>
          </a:prstGeom>
        </p:spPr>
        <p:txBody>
          <a:bodyPr wrap="square" lIns="0" tIns="12700" rIns="0" bIns="0" rtlCol="0" vert="horz">
            <a:spAutoFit/>
          </a:bodyPr>
          <a:lstStyle/>
          <a:p>
            <a:pPr>
              <a:lnSpc>
                <a:spcPct val="100000"/>
              </a:lnSpc>
              <a:spcBef>
                <a:spcPts val="100"/>
              </a:spcBef>
            </a:pPr>
            <a:r>
              <a:rPr dirty="0" sz="1200">
                <a:latin typeface="Arial"/>
                <a:cs typeface="Arial"/>
              </a:rPr>
              <a:t>Note: </a:t>
            </a:r>
            <a:r>
              <a:rPr dirty="0" sz="1200" spc="-5" i="1">
                <a:latin typeface="Arial"/>
                <a:cs typeface="Arial"/>
              </a:rPr>
              <a:t>q </a:t>
            </a:r>
            <a:r>
              <a:rPr dirty="0" sz="1200" spc="-5">
                <a:latin typeface="Symbol"/>
                <a:cs typeface="Symbol"/>
              </a:rPr>
              <a:t></a:t>
            </a:r>
            <a:r>
              <a:rPr dirty="0" sz="1200" spc="-5">
                <a:latin typeface="Arial"/>
                <a:cs typeface="Arial"/>
              </a:rPr>
              <a:t>{</a:t>
            </a:r>
            <a:r>
              <a:rPr dirty="0" sz="1200" spc="-5" i="1">
                <a:latin typeface="Arial"/>
                <a:cs typeface="Arial"/>
              </a:rPr>
              <a:t>s </a:t>
            </a:r>
            <a:r>
              <a:rPr dirty="0" sz="1200" i="1">
                <a:latin typeface="Arial"/>
                <a:cs typeface="Arial"/>
              </a:rPr>
              <a:t>, s </a:t>
            </a:r>
            <a:r>
              <a:rPr dirty="0" sz="1200" spc="-5" i="1">
                <a:latin typeface="Arial"/>
                <a:cs typeface="Arial"/>
              </a:rPr>
              <a:t>.. </a:t>
            </a:r>
            <a:r>
              <a:rPr dirty="0" sz="1200" i="1">
                <a:latin typeface="Arial"/>
                <a:cs typeface="Arial"/>
              </a:rPr>
              <a:t>s</a:t>
            </a:r>
            <a:r>
              <a:rPr dirty="0" sz="1200" spc="280" i="1">
                <a:latin typeface="Arial"/>
                <a:cs typeface="Arial"/>
              </a:rPr>
              <a:t> </a:t>
            </a:r>
            <a:r>
              <a:rPr dirty="0" sz="1200">
                <a:latin typeface="Arial"/>
                <a:cs typeface="Arial"/>
              </a:rPr>
              <a:t>}</a:t>
            </a:r>
            <a:endParaRPr sz="1200">
              <a:latin typeface="Arial"/>
              <a:cs typeface="Arial"/>
            </a:endParaRPr>
          </a:p>
        </p:txBody>
      </p:sp>
      <p:sp>
        <p:nvSpPr>
          <p:cNvPr id="16" name="object 16"/>
          <p:cNvSpPr txBox="1"/>
          <p:nvPr/>
        </p:nvSpPr>
        <p:spPr>
          <a:xfrm>
            <a:off x="1596897" y="3159505"/>
            <a:ext cx="847725" cy="1483995"/>
          </a:xfrm>
          <a:prstGeom prst="rect">
            <a:avLst/>
          </a:prstGeom>
        </p:spPr>
        <p:txBody>
          <a:bodyPr wrap="square" lIns="0" tIns="103505" rIns="0" bIns="0" rtlCol="0" vert="horz">
            <a:spAutoFit/>
          </a:bodyPr>
          <a:lstStyle/>
          <a:p>
            <a:pPr marL="125095">
              <a:lnSpc>
                <a:spcPct val="100000"/>
              </a:lnSpc>
              <a:spcBef>
                <a:spcPts val="815"/>
              </a:spcBef>
            </a:pPr>
            <a:r>
              <a:rPr dirty="0" sz="1200" spc="-5" i="1">
                <a:solidFill>
                  <a:srgbClr val="009A00"/>
                </a:solidFill>
                <a:latin typeface="Arial"/>
                <a:cs typeface="Arial"/>
              </a:rPr>
              <a:t>N </a:t>
            </a:r>
            <a:r>
              <a:rPr dirty="0" sz="1200" i="1">
                <a:solidFill>
                  <a:srgbClr val="009A00"/>
                </a:solidFill>
                <a:latin typeface="Arial"/>
                <a:cs typeface="Arial"/>
              </a:rPr>
              <a:t>=</a:t>
            </a:r>
            <a:r>
              <a:rPr dirty="0" sz="1200" spc="-15" i="1">
                <a:solidFill>
                  <a:srgbClr val="009A00"/>
                </a:solidFill>
                <a:latin typeface="Arial"/>
                <a:cs typeface="Arial"/>
              </a:rPr>
              <a:t> </a:t>
            </a:r>
            <a:r>
              <a:rPr dirty="0" sz="1200" spc="-5" i="1">
                <a:solidFill>
                  <a:srgbClr val="009A00"/>
                </a:solidFill>
                <a:latin typeface="Arial"/>
                <a:cs typeface="Arial"/>
              </a:rPr>
              <a:t>3</a:t>
            </a:r>
            <a:endParaRPr sz="1200">
              <a:latin typeface="Arial"/>
              <a:cs typeface="Arial"/>
            </a:endParaRPr>
          </a:p>
          <a:p>
            <a:pPr marL="125095" marR="149225">
              <a:lnSpc>
                <a:spcPts val="2160"/>
              </a:lnSpc>
              <a:spcBef>
                <a:spcPts val="185"/>
              </a:spcBef>
            </a:pPr>
            <a:r>
              <a:rPr dirty="0" sz="1200" i="1">
                <a:solidFill>
                  <a:srgbClr val="009A00"/>
                </a:solidFill>
                <a:latin typeface="Arial"/>
                <a:cs typeface="Arial"/>
              </a:rPr>
              <a:t>t=0  </a:t>
            </a:r>
            <a:r>
              <a:rPr dirty="0" sz="1200" spc="-10" i="1">
                <a:solidFill>
                  <a:srgbClr val="009A00"/>
                </a:solidFill>
                <a:latin typeface="Arial"/>
                <a:cs typeface="Arial"/>
              </a:rPr>
              <a:t>q</a:t>
            </a:r>
            <a:r>
              <a:rPr dirty="0" baseline="-20833" sz="1200" spc="-7" i="1">
                <a:solidFill>
                  <a:srgbClr val="009A00"/>
                </a:solidFill>
                <a:latin typeface="Arial"/>
                <a:cs typeface="Arial"/>
              </a:rPr>
              <a:t>t</a:t>
            </a:r>
            <a:r>
              <a:rPr dirty="0" sz="1200" spc="-5" i="1">
                <a:solidFill>
                  <a:srgbClr val="009A00"/>
                </a:solidFill>
                <a:latin typeface="Arial"/>
                <a:cs typeface="Arial"/>
              </a:rPr>
              <a:t>=</a:t>
            </a:r>
            <a:r>
              <a:rPr dirty="0" sz="1200" spc="-10" i="1">
                <a:solidFill>
                  <a:srgbClr val="009A00"/>
                </a:solidFill>
                <a:latin typeface="Arial"/>
                <a:cs typeface="Arial"/>
              </a:rPr>
              <a:t>q</a:t>
            </a:r>
            <a:r>
              <a:rPr dirty="0" baseline="-20833" sz="1200" spc="-7" i="1">
                <a:solidFill>
                  <a:srgbClr val="009A00"/>
                </a:solidFill>
                <a:latin typeface="Arial"/>
                <a:cs typeface="Arial"/>
              </a:rPr>
              <a:t>0</a:t>
            </a:r>
            <a:r>
              <a:rPr dirty="0" sz="1200" i="1">
                <a:solidFill>
                  <a:srgbClr val="009A00"/>
                </a:solidFill>
                <a:latin typeface="Arial"/>
                <a:cs typeface="Arial"/>
              </a:rPr>
              <a:t>=s</a:t>
            </a:r>
            <a:r>
              <a:rPr dirty="0" baseline="-20833" sz="1200" spc="-7" i="1">
                <a:solidFill>
                  <a:srgbClr val="009A00"/>
                </a:solidFill>
                <a:latin typeface="Arial"/>
                <a:cs typeface="Arial"/>
              </a:rPr>
              <a:t>3</a:t>
            </a:r>
            <a:endParaRPr baseline="-20833" sz="1200">
              <a:latin typeface="Arial"/>
              <a:cs typeface="Arial"/>
            </a:endParaRPr>
          </a:p>
          <a:p>
            <a:pPr>
              <a:lnSpc>
                <a:spcPct val="100000"/>
              </a:lnSpc>
            </a:pPr>
            <a:endParaRPr sz="1500">
              <a:latin typeface="Times New Roman"/>
              <a:cs typeface="Times New Roman"/>
            </a:endParaRPr>
          </a:p>
          <a:p>
            <a:pPr>
              <a:lnSpc>
                <a:spcPct val="100000"/>
              </a:lnSpc>
              <a:spcBef>
                <a:spcPts val="25"/>
              </a:spcBef>
            </a:pPr>
            <a:endParaRPr sz="2200">
              <a:latin typeface="Times New Roman"/>
              <a:cs typeface="Times New Roman"/>
            </a:endParaRPr>
          </a:p>
          <a:p>
            <a:pPr marL="25400">
              <a:lnSpc>
                <a:spcPct val="100000"/>
              </a:lnSpc>
              <a:spcBef>
                <a:spcPts val="5"/>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2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7" name="object 17"/>
          <p:cNvSpPr txBox="1"/>
          <p:nvPr/>
        </p:nvSpPr>
        <p:spPr>
          <a:xfrm>
            <a:off x="2293620" y="2594829"/>
            <a:ext cx="767715" cy="543560"/>
          </a:xfrm>
          <a:prstGeom prst="rect">
            <a:avLst/>
          </a:prstGeom>
        </p:spPr>
        <p:txBody>
          <a:bodyPr wrap="square" lIns="0" tIns="59055" rIns="0" bIns="0" rtlCol="0" vert="horz">
            <a:spAutoFit/>
          </a:bodyPr>
          <a:lstStyle/>
          <a:p>
            <a:pPr>
              <a:lnSpc>
                <a:spcPct val="100000"/>
              </a:lnSpc>
              <a:spcBef>
                <a:spcPts val="465"/>
              </a:spcBef>
            </a:pPr>
            <a:r>
              <a:rPr dirty="0" sz="1000" spc="-5">
                <a:solidFill>
                  <a:srgbClr val="FF0000"/>
                </a:solidFill>
                <a:latin typeface="Arial"/>
                <a:cs typeface="Arial"/>
              </a:rPr>
              <a:t>Current</a:t>
            </a:r>
            <a:r>
              <a:rPr dirty="0" sz="1000" spc="-60">
                <a:solidFill>
                  <a:srgbClr val="FF0000"/>
                </a:solidFill>
                <a:latin typeface="Arial"/>
                <a:cs typeface="Arial"/>
              </a:rPr>
              <a:t> </a:t>
            </a:r>
            <a:r>
              <a:rPr dirty="0" sz="1000" spc="-5">
                <a:solidFill>
                  <a:srgbClr val="FF0000"/>
                </a:solidFill>
                <a:latin typeface="Arial"/>
                <a:cs typeface="Arial"/>
              </a:rPr>
              <a:t>State</a:t>
            </a:r>
            <a:endParaRPr sz="1000">
              <a:latin typeface="Arial"/>
              <a:cs typeface="Arial"/>
            </a:endParaRPr>
          </a:p>
          <a:p>
            <a:pPr>
              <a:lnSpc>
                <a:spcPct val="100000"/>
              </a:lnSpc>
              <a:spcBef>
                <a:spcPts val="590"/>
              </a:spcBef>
            </a:pPr>
            <a:r>
              <a:rPr dirty="0" sz="1600">
                <a:latin typeface="Arial"/>
                <a:cs typeface="Arial"/>
              </a:rPr>
              <a:t>s</a:t>
            </a:r>
            <a:endParaRPr sz="1600">
              <a:latin typeface="Arial"/>
              <a:cs typeface="Arial"/>
            </a:endParaRPr>
          </a:p>
        </p:txBody>
      </p:sp>
      <p:sp>
        <p:nvSpPr>
          <p:cNvPr id="18" name="object 18"/>
          <p:cNvSpPr/>
          <p:nvPr/>
        </p:nvSpPr>
        <p:spPr>
          <a:xfrm>
            <a:off x="2636520" y="2831592"/>
            <a:ext cx="269875" cy="268605"/>
          </a:xfrm>
          <a:custGeom>
            <a:avLst/>
            <a:gdLst/>
            <a:ahLst/>
            <a:cxnLst/>
            <a:rect l="l" t="t" r="r" b="b"/>
            <a:pathLst>
              <a:path w="269875" h="268605">
                <a:moveTo>
                  <a:pt x="230860" y="253235"/>
                </a:moveTo>
                <a:lnTo>
                  <a:pt x="229362" y="268224"/>
                </a:lnTo>
                <a:lnTo>
                  <a:pt x="265709" y="254507"/>
                </a:lnTo>
                <a:lnTo>
                  <a:pt x="236981" y="254507"/>
                </a:lnTo>
                <a:lnTo>
                  <a:pt x="230860" y="253235"/>
                </a:lnTo>
                <a:close/>
              </a:path>
              <a:path w="269875" h="268605">
                <a:moveTo>
                  <a:pt x="231832" y="243514"/>
                </a:moveTo>
                <a:lnTo>
                  <a:pt x="230860" y="253235"/>
                </a:lnTo>
                <a:lnTo>
                  <a:pt x="236981" y="254507"/>
                </a:lnTo>
                <a:lnTo>
                  <a:pt x="238506" y="244601"/>
                </a:lnTo>
                <a:lnTo>
                  <a:pt x="231832" y="243514"/>
                </a:lnTo>
                <a:close/>
              </a:path>
              <a:path w="269875" h="268605">
                <a:moveTo>
                  <a:pt x="233172" y="230124"/>
                </a:moveTo>
                <a:lnTo>
                  <a:pt x="231832" y="243514"/>
                </a:lnTo>
                <a:lnTo>
                  <a:pt x="238506" y="244601"/>
                </a:lnTo>
                <a:lnTo>
                  <a:pt x="236981" y="254507"/>
                </a:lnTo>
                <a:lnTo>
                  <a:pt x="265709" y="254507"/>
                </a:lnTo>
                <a:lnTo>
                  <a:pt x="269748" y="252983"/>
                </a:lnTo>
                <a:lnTo>
                  <a:pt x="233172" y="230124"/>
                </a:lnTo>
                <a:close/>
              </a:path>
              <a:path w="269875" h="268605">
                <a:moveTo>
                  <a:pt x="65531" y="168401"/>
                </a:moveTo>
                <a:lnTo>
                  <a:pt x="67056" y="169925"/>
                </a:lnTo>
                <a:lnTo>
                  <a:pt x="70104" y="172211"/>
                </a:lnTo>
                <a:lnTo>
                  <a:pt x="83057" y="185165"/>
                </a:lnTo>
                <a:lnTo>
                  <a:pt x="90728" y="192568"/>
                </a:lnTo>
                <a:lnTo>
                  <a:pt x="98374" y="199867"/>
                </a:lnTo>
                <a:lnTo>
                  <a:pt x="106000" y="207263"/>
                </a:lnTo>
                <a:lnTo>
                  <a:pt x="114300" y="215646"/>
                </a:lnTo>
                <a:lnTo>
                  <a:pt x="115062" y="215646"/>
                </a:lnTo>
                <a:lnTo>
                  <a:pt x="116586" y="216407"/>
                </a:lnTo>
                <a:lnTo>
                  <a:pt x="118872" y="217169"/>
                </a:lnTo>
                <a:lnTo>
                  <a:pt x="148576" y="227436"/>
                </a:lnTo>
                <a:lnTo>
                  <a:pt x="177550" y="238486"/>
                </a:lnTo>
                <a:lnTo>
                  <a:pt x="206713" y="248213"/>
                </a:lnTo>
                <a:lnTo>
                  <a:pt x="230860" y="253235"/>
                </a:lnTo>
                <a:lnTo>
                  <a:pt x="231832" y="243514"/>
                </a:lnTo>
                <a:lnTo>
                  <a:pt x="214797" y="240739"/>
                </a:lnTo>
                <a:lnTo>
                  <a:pt x="191771" y="233829"/>
                </a:lnTo>
                <a:lnTo>
                  <a:pt x="169252" y="225256"/>
                </a:lnTo>
                <a:lnTo>
                  <a:pt x="147066" y="216407"/>
                </a:lnTo>
                <a:lnTo>
                  <a:pt x="140144" y="214515"/>
                </a:lnTo>
                <a:lnTo>
                  <a:pt x="133299" y="212547"/>
                </a:lnTo>
                <a:lnTo>
                  <a:pt x="124206" y="209550"/>
                </a:lnTo>
                <a:lnTo>
                  <a:pt x="121157" y="208025"/>
                </a:lnTo>
                <a:lnTo>
                  <a:pt x="120396" y="208025"/>
                </a:lnTo>
                <a:lnTo>
                  <a:pt x="85582" y="174253"/>
                </a:lnTo>
                <a:lnTo>
                  <a:pt x="80273" y="169163"/>
                </a:lnTo>
                <a:lnTo>
                  <a:pt x="67056" y="169163"/>
                </a:lnTo>
                <a:lnTo>
                  <a:pt x="65531" y="168401"/>
                </a:lnTo>
                <a:close/>
              </a:path>
              <a:path w="269875" h="268605">
                <a:moveTo>
                  <a:pt x="64261" y="164591"/>
                </a:moveTo>
                <a:lnTo>
                  <a:pt x="61722" y="164591"/>
                </a:lnTo>
                <a:lnTo>
                  <a:pt x="64008" y="166877"/>
                </a:lnTo>
                <a:lnTo>
                  <a:pt x="65531" y="167639"/>
                </a:lnTo>
                <a:lnTo>
                  <a:pt x="65531" y="168401"/>
                </a:lnTo>
                <a:lnTo>
                  <a:pt x="67056" y="169163"/>
                </a:lnTo>
                <a:lnTo>
                  <a:pt x="70104" y="169163"/>
                </a:lnTo>
                <a:lnTo>
                  <a:pt x="73152" y="167639"/>
                </a:lnTo>
                <a:lnTo>
                  <a:pt x="73914" y="166115"/>
                </a:lnTo>
                <a:lnTo>
                  <a:pt x="64769" y="166115"/>
                </a:lnTo>
                <a:lnTo>
                  <a:pt x="64769" y="165353"/>
                </a:lnTo>
                <a:lnTo>
                  <a:pt x="64261" y="164591"/>
                </a:lnTo>
                <a:close/>
              </a:path>
              <a:path w="269875" h="268605">
                <a:moveTo>
                  <a:pt x="74287" y="163425"/>
                </a:moveTo>
                <a:lnTo>
                  <a:pt x="74675" y="164591"/>
                </a:lnTo>
                <a:lnTo>
                  <a:pt x="73152" y="167639"/>
                </a:lnTo>
                <a:lnTo>
                  <a:pt x="70104" y="169163"/>
                </a:lnTo>
                <a:lnTo>
                  <a:pt x="80273" y="169163"/>
                </a:lnTo>
                <a:lnTo>
                  <a:pt x="74287" y="163425"/>
                </a:lnTo>
                <a:close/>
              </a:path>
              <a:path w="269875" h="268605">
                <a:moveTo>
                  <a:pt x="64008" y="166877"/>
                </a:moveTo>
                <a:lnTo>
                  <a:pt x="65532" y="168401"/>
                </a:lnTo>
                <a:lnTo>
                  <a:pt x="65531" y="167639"/>
                </a:lnTo>
                <a:lnTo>
                  <a:pt x="64008" y="166877"/>
                </a:lnTo>
                <a:close/>
              </a:path>
              <a:path w="269875" h="268605">
                <a:moveTo>
                  <a:pt x="62941" y="162610"/>
                </a:moveTo>
                <a:lnTo>
                  <a:pt x="61213" y="164337"/>
                </a:lnTo>
                <a:lnTo>
                  <a:pt x="61722" y="165353"/>
                </a:lnTo>
                <a:lnTo>
                  <a:pt x="64008" y="166877"/>
                </a:lnTo>
                <a:lnTo>
                  <a:pt x="61722" y="164591"/>
                </a:lnTo>
                <a:lnTo>
                  <a:pt x="64261" y="164591"/>
                </a:lnTo>
                <a:lnTo>
                  <a:pt x="62941" y="162610"/>
                </a:lnTo>
                <a:close/>
              </a:path>
              <a:path w="269875" h="268605">
                <a:moveTo>
                  <a:pt x="68580" y="157733"/>
                </a:moveTo>
                <a:lnTo>
                  <a:pt x="67818" y="157733"/>
                </a:lnTo>
                <a:lnTo>
                  <a:pt x="62941" y="162610"/>
                </a:lnTo>
                <a:lnTo>
                  <a:pt x="64769" y="165353"/>
                </a:lnTo>
                <a:lnTo>
                  <a:pt x="64769" y="166115"/>
                </a:lnTo>
                <a:lnTo>
                  <a:pt x="65531" y="166115"/>
                </a:lnTo>
                <a:lnTo>
                  <a:pt x="64769" y="164591"/>
                </a:lnTo>
                <a:lnTo>
                  <a:pt x="68580" y="160019"/>
                </a:lnTo>
                <a:lnTo>
                  <a:pt x="70484" y="160019"/>
                </a:lnTo>
                <a:lnTo>
                  <a:pt x="69342" y="159257"/>
                </a:lnTo>
                <a:lnTo>
                  <a:pt x="68580" y="157733"/>
                </a:lnTo>
                <a:close/>
              </a:path>
              <a:path w="269875" h="268605">
                <a:moveTo>
                  <a:pt x="68580" y="160019"/>
                </a:moveTo>
                <a:lnTo>
                  <a:pt x="64769" y="164591"/>
                </a:lnTo>
                <a:lnTo>
                  <a:pt x="65531" y="166115"/>
                </a:lnTo>
                <a:lnTo>
                  <a:pt x="73914" y="166115"/>
                </a:lnTo>
                <a:lnTo>
                  <a:pt x="74675" y="164591"/>
                </a:lnTo>
                <a:lnTo>
                  <a:pt x="74287" y="163425"/>
                </a:lnTo>
                <a:lnTo>
                  <a:pt x="71628" y="160781"/>
                </a:lnTo>
                <a:lnTo>
                  <a:pt x="68580" y="160019"/>
                </a:lnTo>
                <a:close/>
              </a:path>
              <a:path w="269875" h="268605">
                <a:moveTo>
                  <a:pt x="61213" y="164337"/>
                </a:moveTo>
                <a:lnTo>
                  <a:pt x="60960" y="164591"/>
                </a:lnTo>
                <a:lnTo>
                  <a:pt x="61340" y="164591"/>
                </a:lnTo>
                <a:lnTo>
                  <a:pt x="61213" y="164337"/>
                </a:lnTo>
                <a:close/>
              </a:path>
              <a:path w="269875" h="268605">
                <a:moveTo>
                  <a:pt x="60198" y="159257"/>
                </a:moveTo>
                <a:lnTo>
                  <a:pt x="59436" y="160781"/>
                </a:lnTo>
                <a:lnTo>
                  <a:pt x="61213" y="164337"/>
                </a:lnTo>
                <a:lnTo>
                  <a:pt x="62941" y="162610"/>
                </a:lnTo>
                <a:lnTo>
                  <a:pt x="61722" y="160781"/>
                </a:lnTo>
                <a:lnTo>
                  <a:pt x="60198" y="159257"/>
                </a:lnTo>
                <a:close/>
              </a:path>
              <a:path w="269875" h="268605">
                <a:moveTo>
                  <a:pt x="69342" y="159257"/>
                </a:moveTo>
                <a:lnTo>
                  <a:pt x="71628" y="160781"/>
                </a:lnTo>
                <a:lnTo>
                  <a:pt x="74287" y="163425"/>
                </a:lnTo>
                <a:lnTo>
                  <a:pt x="73913" y="162305"/>
                </a:lnTo>
                <a:lnTo>
                  <a:pt x="73152" y="160781"/>
                </a:lnTo>
                <a:lnTo>
                  <a:pt x="72664" y="160019"/>
                </a:lnTo>
                <a:lnTo>
                  <a:pt x="70866" y="160019"/>
                </a:lnTo>
                <a:lnTo>
                  <a:pt x="69342" y="159257"/>
                </a:lnTo>
                <a:close/>
              </a:path>
              <a:path w="269875" h="268605">
                <a:moveTo>
                  <a:pt x="64007" y="156209"/>
                </a:moveTo>
                <a:lnTo>
                  <a:pt x="60960" y="157733"/>
                </a:lnTo>
                <a:lnTo>
                  <a:pt x="60198" y="159257"/>
                </a:lnTo>
                <a:lnTo>
                  <a:pt x="61722" y="160781"/>
                </a:lnTo>
                <a:lnTo>
                  <a:pt x="62941" y="162610"/>
                </a:lnTo>
                <a:lnTo>
                  <a:pt x="67818" y="157733"/>
                </a:lnTo>
                <a:lnTo>
                  <a:pt x="68580" y="157733"/>
                </a:lnTo>
                <a:lnTo>
                  <a:pt x="67818" y="156972"/>
                </a:lnTo>
                <a:lnTo>
                  <a:pt x="67056" y="156972"/>
                </a:lnTo>
                <a:lnTo>
                  <a:pt x="64007" y="156209"/>
                </a:lnTo>
                <a:close/>
              </a:path>
              <a:path w="269875" h="268605">
                <a:moveTo>
                  <a:pt x="70104" y="160019"/>
                </a:moveTo>
                <a:lnTo>
                  <a:pt x="68580" y="160019"/>
                </a:lnTo>
                <a:lnTo>
                  <a:pt x="71628" y="160781"/>
                </a:lnTo>
                <a:lnTo>
                  <a:pt x="70104" y="160019"/>
                </a:lnTo>
                <a:close/>
              </a:path>
              <a:path w="269875" h="268605">
                <a:moveTo>
                  <a:pt x="70484" y="160019"/>
                </a:moveTo>
                <a:lnTo>
                  <a:pt x="70104" y="160019"/>
                </a:lnTo>
                <a:lnTo>
                  <a:pt x="71628" y="160781"/>
                </a:lnTo>
                <a:lnTo>
                  <a:pt x="70484" y="160019"/>
                </a:lnTo>
                <a:close/>
              </a:path>
              <a:path w="269875" h="268605">
                <a:moveTo>
                  <a:pt x="70063" y="156209"/>
                </a:moveTo>
                <a:lnTo>
                  <a:pt x="64007" y="156209"/>
                </a:lnTo>
                <a:lnTo>
                  <a:pt x="67056" y="156972"/>
                </a:lnTo>
                <a:lnTo>
                  <a:pt x="67818" y="156972"/>
                </a:lnTo>
                <a:lnTo>
                  <a:pt x="68580" y="157733"/>
                </a:lnTo>
                <a:lnTo>
                  <a:pt x="69342" y="159257"/>
                </a:lnTo>
                <a:lnTo>
                  <a:pt x="70866" y="160019"/>
                </a:lnTo>
                <a:lnTo>
                  <a:pt x="72664" y="160019"/>
                </a:lnTo>
                <a:lnTo>
                  <a:pt x="70878" y="157225"/>
                </a:lnTo>
                <a:lnTo>
                  <a:pt x="70063" y="156209"/>
                </a:lnTo>
                <a:close/>
              </a:path>
              <a:path w="269875" h="268605">
                <a:moveTo>
                  <a:pt x="24384" y="107441"/>
                </a:moveTo>
                <a:lnTo>
                  <a:pt x="25907" y="112204"/>
                </a:lnTo>
                <a:lnTo>
                  <a:pt x="27660" y="116230"/>
                </a:lnTo>
                <a:lnTo>
                  <a:pt x="28956" y="121157"/>
                </a:lnTo>
                <a:lnTo>
                  <a:pt x="28956" y="122681"/>
                </a:lnTo>
                <a:lnTo>
                  <a:pt x="30480" y="125729"/>
                </a:lnTo>
                <a:lnTo>
                  <a:pt x="31242" y="126491"/>
                </a:lnTo>
                <a:lnTo>
                  <a:pt x="31242" y="127253"/>
                </a:lnTo>
                <a:lnTo>
                  <a:pt x="38201" y="131673"/>
                </a:lnTo>
                <a:lnTo>
                  <a:pt x="42811" y="138658"/>
                </a:lnTo>
                <a:lnTo>
                  <a:pt x="48006" y="144779"/>
                </a:lnTo>
                <a:lnTo>
                  <a:pt x="52578" y="150113"/>
                </a:lnTo>
                <a:lnTo>
                  <a:pt x="56387" y="154685"/>
                </a:lnTo>
                <a:lnTo>
                  <a:pt x="59436" y="158496"/>
                </a:lnTo>
                <a:lnTo>
                  <a:pt x="60198" y="159257"/>
                </a:lnTo>
                <a:lnTo>
                  <a:pt x="60960" y="157733"/>
                </a:lnTo>
                <a:lnTo>
                  <a:pt x="64007" y="156209"/>
                </a:lnTo>
                <a:lnTo>
                  <a:pt x="70063" y="156209"/>
                </a:lnTo>
                <a:lnTo>
                  <a:pt x="66611" y="151904"/>
                </a:lnTo>
                <a:lnTo>
                  <a:pt x="41148" y="123443"/>
                </a:lnTo>
                <a:lnTo>
                  <a:pt x="40386" y="121919"/>
                </a:lnTo>
                <a:lnTo>
                  <a:pt x="39624" y="121157"/>
                </a:lnTo>
                <a:lnTo>
                  <a:pt x="38862" y="121157"/>
                </a:lnTo>
                <a:lnTo>
                  <a:pt x="38100" y="120396"/>
                </a:lnTo>
                <a:lnTo>
                  <a:pt x="38862" y="120396"/>
                </a:lnTo>
                <a:lnTo>
                  <a:pt x="38100" y="119633"/>
                </a:lnTo>
                <a:lnTo>
                  <a:pt x="38100" y="118109"/>
                </a:lnTo>
                <a:lnTo>
                  <a:pt x="37337" y="115824"/>
                </a:lnTo>
                <a:lnTo>
                  <a:pt x="36575" y="112775"/>
                </a:lnTo>
                <a:lnTo>
                  <a:pt x="35052" y="108965"/>
                </a:lnTo>
                <a:lnTo>
                  <a:pt x="34866" y="108203"/>
                </a:lnTo>
                <a:lnTo>
                  <a:pt x="25146" y="108203"/>
                </a:lnTo>
                <a:lnTo>
                  <a:pt x="24384" y="107441"/>
                </a:lnTo>
                <a:close/>
              </a:path>
              <a:path w="269875" h="268605">
                <a:moveTo>
                  <a:pt x="38862" y="120396"/>
                </a:moveTo>
                <a:lnTo>
                  <a:pt x="38100" y="120396"/>
                </a:lnTo>
                <a:lnTo>
                  <a:pt x="38862" y="121157"/>
                </a:lnTo>
                <a:lnTo>
                  <a:pt x="38862" y="120396"/>
                </a:lnTo>
                <a:close/>
              </a:path>
              <a:path w="269875" h="268605">
                <a:moveTo>
                  <a:pt x="9906" y="0"/>
                </a:moveTo>
                <a:lnTo>
                  <a:pt x="0" y="761"/>
                </a:lnTo>
                <a:lnTo>
                  <a:pt x="2366" y="28601"/>
                </a:lnTo>
                <a:lnTo>
                  <a:pt x="5529" y="56530"/>
                </a:lnTo>
                <a:lnTo>
                  <a:pt x="12214" y="83436"/>
                </a:lnTo>
                <a:lnTo>
                  <a:pt x="25146" y="108203"/>
                </a:lnTo>
                <a:lnTo>
                  <a:pt x="34866" y="108203"/>
                </a:lnTo>
                <a:lnTo>
                  <a:pt x="32885" y="100088"/>
                </a:lnTo>
                <a:lnTo>
                  <a:pt x="29019" y="100088"/>
                </a:lnTo>
                <a:lnTo>
                  <a:pt x="25907" y="91439"/>
                </a:lnTo>
                <a:lnTo>
                  <a:pt x="17805" y="69710"/>
                </a:lnTo>
                <a:lnTo>
                  <a:pt x="13806" y="46620"/>
                </a:lnTo>
                <a:lnTo>
                  <a:pt x="11858" y="23079"/>
                </a:lnTo>
                <a:lnTo>
                  <a:pt x="9906" y="0"/>
                </a:lnTo>
                <a:close/>
              </a:path>
              <a:path w="269875" h="268605">
                <a:moveTo>
                  <a:pt x="32842" y="99910"/>
                </a:moveTo>
                <a:lnTo>
                  <a:pt x="29019" y="100088"/>
                </a:lnTo>
                <a:lnTo>
                  <a:pt x="32885" y="100088"/>
                </a:lnTo>
                <a:lnTo>
                  <a:pt x="32842" y="99910"/>
                </a:lnTo>
                <a:close/>
              </a:path>
            </a:pathLst>
          </a:custGeom>
          <a:solidFill>
            <a:srgbClr val="FF0000"/>
          </a:solidFill>
        </p:spPr>
        <p:txBody>
          <a:bodyPr wrap="square" lIns="0" tIns="0" rIns="0" bIns="0" rtlCol="0"/>
          <a:lstStyle/>
          <a:p/>
        </p:txBody>
      </p:sp>
      <p:sp>
        <p:nvSpPr>
          <p:cNvPr id="19" name="object 1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0" name="object 20"/>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21" name="object 21"/>
          <p:cNvSpPr txBox="1"/>
          <p:nvPr/>
        </p:nvSpPr>
        <p:spPr>
          <a:xfrm>
            <a:off x="5958079" y="8726678"/>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4</a:t>
            </a:r>
            <a:endParaRPr sz="450">
              <a:latin typeface="Tahoma"/>
              <a:cs typeface="Tahoma"/>
            </a:endParaRPr>
          </a:p>
        </p:txBody>
      </p:sp>
      <p:sp>
        <p:nvSpPr>
          <p:cNvPr id="22" name="object 22"/>
          <p:cNvSpPr/>
          <p:nvPr/>
        </p:nvSpPr>
        <p:spPr>
          <a:xfrm>
            <a:off x="2133600" y="69646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FFCC"/>
          </a:solidFill>
        </p:spPr>
        <p:txBody>
          <a:bodyPr wrap="square" lIns="0" tIns="0" rIns="0" bIns="0" rtlCol="0"/>
          <a:lstStyle/>
          <a:p/>
        </p:txBody>
      </p:sp>
      <p:sp>
        <p:nvSpPr>
          <p:cNvPr id="23" name="object 23"/>
          <p:cNvSpPr/>
          <p:nvPr/>
        </p:nvSpPr>
        <p:spPr>
          <a:xfrm>
            <a:off x="2133600" y="69646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24" name="object 24"/>
          <p:cNvSpPr/>
          <p:nvPr/>
        </p:nvSpPr>
        <p:spPr>
          <a:xfrm>
            <a:off x="2971800" y="70027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CCECFF"/>
          </a:solidFill>
        </p:spPr>
        <p:txBody>
          <a:bodyPr wrap="square" lIns="0" tIns="0" rIns="0" bIns="0" rtlCol="0"/>
          <a:lstStyle/>
          <a:p/>
        </p:txBody>
      </p:sp>
      <p:sp>
        <p:nvSpPr>
          <p:cNvPr id="25" name="object 25"/>
          <p:cNvSpPr/>
          <p:nvPr/>
        </p:nvSpPr>
        <p:spPr>
          <a:xfrm>
            <a:off x="2971800" y="70027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26" name="object 26"/>
          <p:cNvSpPr txBox="1"/>
          <p:nvPr/>
        </p:nvSpPr>
        <p:spPr>
          <a:xfrm>
            <a:off x="3106420" y="7083804"/>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3</a:t>
            </a:r>
            <a:endParaRPr baseline="-21164" sz="1575">
              <a:latin typeface="Arial"/>
              <a:cs typeface="Arial"/>
            </a:endParaRPr>
          </a:p>
        </p:txBody>
      </p:sp>
      <p:sp>
        <p:nvSpPr>
          <p:cNvPr id="27" name="object 27"/>
          <p:cNvSpPr/>
          <p:nvPr/>
        </p:nvSpPr>
        <p:spPr>
          <a:xfrm>
            <a:off x="2971800" y="6088379"/>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CCFF"/>
          </a:solidFill>
        </p:spPr>
        <p:txBody>
          <a:bodyPr wrap="square" lIns="0" tIns="0" rIns="0" bIns="0" rtlCol="0"/>
          <a:lstStyle/>
          <a:p/>
        </p:txBody>
      </p:sp>
      <p:sp>
        <p:nvSpPr>
          <p:cNvPr id="28" name="object 28"/>
          <p:cNvSpPr/>
          <p:nvPr/>
        </p:nvSpPr>
        <p:spPr>
          <a:xfrm>
            <a:off x="2971800" y="6088379"/>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29" name="object 29"/>
          <p:cNvSpPr txBox="1"/>
          <p:nvPr/>
        </p:nvSpPr>
        <p:spPr>
          <a:xfrm>
            <a:off x="2933700" y="6126479"/>
            <a:ext cx="571500" cy="419100"/>
          </a:xfrm>
          <a:prstGeom prst="rect">
            <a:avLst/>
          </a:prstGeom>
          <a:ln w="38100">
            <a:solidFill>
              <a:srgbClr val="FF0000"/>
            </a:solidFill>
          </a:ln>
        </p:spPr>
        <p:txBody>
          <a:bodyPr wrap="square" lIns="0" tIns="55879" rIns="0" bIns="0" rtlCol="0" vert="horz">
            <a:spAutoFit/>
          </a:bodyPr>
          <a:lstStyle/>
          <a:p>
            <a:pPr algn="ctr" marL="635">
              <a:lnSpc>
                <a:spcPct val="100000"/>
              </a:lnSpc>
              <a:spcBef>
                <a:spcPts val="439"/>
              </a:spcBef>
            </a:pPr>
            <a:r>
              <a:rPr dirty="0" sz="1600">
                <a:latin typeface="Arial"/>
                <a:cs typeface="Arial"/>
              </a:rPr>
              <a:t>s</a:t>
            </a:r>
            <a:r>
              <a:rPr dirty="0" baseline="-21164" sz="1575">
                <a:latin typeface="Arial"/>
                <a:cs typeface="Arial"/>
              </a:rPr>
              <a:t>2</a:t>
            </a:r>
            <a:endParaRPr baseline="-21164" sz="1575">
              <a:latin typeface="Arial"/>
              <a:cs typeface="Arial"/>
            </a:endParaRPr>
          </a:p>
        </p:txBody>
      </p:sp>
      <p:sp>
        <p:nvSpPr>
          <p:cNvPr id="30" name="object 30"/>
          <p:cNvSpPr txBox="1"/>
          <p:nvPr/>
        </p:nvSpPr>
        <p:spPr>
          <a:xfrm>
            <a:off x="3717544" y="5392389"/>
            <a:ext cx="2352040" cy="1776730"/>
          </a:xfrm>
          <a:prstGeom prst="rect">
            <a:avLst/>
          </a:prstGeom>
        </p:spPr>
        <p:txBody>
          <a:bodyPr wrap="square" lIns="0" tIns="101600" rIns="0" bIns="0" rtlCol="0" vert="horz">
            <a:spAutoFit/>
          </a:bodyPr>
          <a:lstStyle/>
          <a:p>
            <a:pPr marL="25400">
              <a:lnSpc>
                <a:spcPct val="100000"/>
              </a:lnSpc>
              <a:spcBef>
                <a:spcPts val="800"/>
              </a:spcBef>
            </a:pPr>
            <a:r>
              <a:rPr dirty="0" sz="2200">
                <a:solidFill>
                  <a:srgbClr val="006500"/>
                </a:solidFill>
                <a:latin typeface="Arial"/>
                <a:cs typeface="Arial"/>
              </a:rPr>
              <a:t>A </a:t>
            </a:r>
            <a:r>
              <a:rPr dirty="0" sz="2200" spc="-5">
                <a:solidFill>
                  <a:srgbClr val="006500"/>
                </a:solidFill>
                <a:latin typeface="Arial"/>
                <a:cs typeface="Arial"/>
              </a:rPr>
              <a:t>Markov</a:t>
            </a:r>
            <a:r>
              <a:rPr dirty="0" sz="2200" spc="-45">
                <a:solidFill>
                  <a:srgbClr val="006500"/>
                </a:solidFill>
                <a:latin typeface="Arial"/>
                <a:cs typeface="Arial"/>
              </a:rPr>
              <a:t> </a:t>
            </a:r>
            <a:r>
              <a:rPr dirty="0" sz="2200" spc="-5">
                <a:solidFill>
                  <a:srgbClr val="006500"/>
                </a:solidFill>
                <a:latin typeface="Arial"/>
                <a:cs typeface="Arial"/>
              </a:rPr>
              <a:t>System</a:t>
            </a:r>
            <a:endParaRPr sz="2200">
              <a:latin typeface="Arial"/>
              <a:cs typeface="Arial"/>
            </a:endParaRPr>
          </a:p>
          <a:p>
            <a:pPr marL="61594">
              <a:lnSpc>
                <a:spcPct val="100000"/>
              </a:lnSpc>
              <a:spcBef>
                <a:spcPts val="384"/>
              </a:spcBef>
            </a:pPr>
            <a:r>
              <a:rPr dirty="0" sz="1200" spc="-5">
                <a:latin typeface="Arial"/>
                <a:cs typeface="Arial"/>
              </a:rPr>
              <a:t>Has </a:t>
            </a:r>
            <a:r>
              <a:rPr dirty="0" sz="1200" spc="-5" i="1">
                <a:latin typeface="Arial"/>
                <a:cs typeface="Arial"/>
              </a:rPr>
              <a:t>N </a:t>
            </a:r>
            <a:r>
              <a:rPr dirty="0" sz="1200" spc="-5">
                <a:latin typeface="Arial"/>
                <a:cs typeface="Arial"/>
              </a:rPr>
              <a:t>states, called </a:t>
            </a:r>
            <a:r>
              <a:rPr dirty="0" sz="1200" spc="-5" i="1">
                <a:latin typeface="Arial"/>
                <a:cs typeface="Arial"/>
              </a:rPr>
              <a:t>s</a:t>
            </a:r>
            <a:r>
              <a:rPr dirty="0" baseline="-20833" sz="1200" spc="-7" i="1">
                <a:latin typeface="Arial"/>
                <a:cs typeface="Arial"/>
              </a:rPr>
              <a:t>1</a:t>
            </a:r>
            <a:r>
              <a:rPr dirty="0" sz="1200" spc="-5" i="1">
                <a:latin typeface="Arial"/>
                <a:cs typeface="Arial"/>
              </a:rPr>
              <a:t>, s</a:t>
            </a:r>
            <a:r>
              <a:rPr dirty="0" baseline="-20833" sz="1200" spc="-7" i="1">
                <a:latin typeface="Arial"/>
                <a:cs typeface="Arial"/>
              </a:rPr>
              <a:t>2 </a:t>
            </a:r>
            <a:r>
              <a:rPr dirty="0" sz="1200" spc="-5" i="1">
                <a:latin typeface="Arial"/>
                <a:cs typeface="Arial"/>
              </a:rPr>
              <a:t>..</a:t>
            </a:r>
            <a:r>
              <a:rPr dirty="0" sz="1200" spc="-125" i="1">
                <a:latin typeface="Arial"/>
                <a:cs typeface="Arial"/>
              </a:rPr>
              <a:t> </a:t>
            </a:r>
            <a:r>
              <a:rPr dirty="0" sz="1200" spc="-5" i="1">
                <a:latin typeface="Arial"/>
                <a:cs typeface="Arial"/>
              </a:rPr>
              <a:t>s</a:t>
            </a:r>
            <a:r>
              <a:rPr dirty="0" baseline="-20833" sz="1200" spc="-7" i="1">
                <a:latin typeface="Arial"/>
                <a:cs typeface="Arial"/>
              </a:rPr>
              <a:t>N</a:t>
            </a:r>
            <a:endParaRPr baseline="-20833" sz="1200">
              <a:latin typeface="Arial"/>
              <a:cs typeface="Arial"/>
            </a:endParaRPr>
          </a:p>
          <a:p>
            <a:pPr marL="61594">
              <a:lnSpc>
                <a:spcPct val="100000"/>
              </a:lnSpc>
              <a:spcBef>
                <a:spcPts val="710"/>
              </a:spcBef>
            </a:pPr>
            <a:r>
              <a:rPr dirty="0" sz="1200">
                <a:latin typeface="Arial"/>
                <a:cs typeface="Arial"/>
              </a:rPr>
              <a:t>There </a:t>
            </a:r>
            <a:r>
              <a:rPr dirty="0" sz="1200" spc="-5">
                <a:latin typeface="Arial"/>
                <a:cs typeface="Arial"/>
              </a:rPr>
              <a:t>are discrete</a:t>
            </a:r>
            <a:r>
              <a:rPr dirty="0" sz="1200" spc="-25">
                <a:latin typeface="Arial"/>
                <a:cs typeface="Arial"/>
              </a:rPr>
              <a:t> </a:t>
            </a:r>
            <a:r>
              <a:rPr dirty="0" sz="1200">
                <a:latin typeface="Arial"/>
                <a:cs typeface="Arial"/>
              </a:rPr>
              <a:t>timesteps,</a:t>
            </a:r>
            <a:endParaRPr sz="1200">
              <a:latin typeface="Arial"/>
              <a:cs typeface="Arial"/>
            </a:endParaRPr>
          </a:p>
          <a:p>
            <a:pPr marL="61594">
              <a:lnSpc>
                <a:spcPct val="100000"/>
              </a:lnSpc>
            </a:pPr>
            <a:r>
              <a:rPr dirty="0" sz="1200" i="1">
                <a:latin typeface="Arial"/>
                <a:cs typeface="Arial"/>
              </a:rPr>
              <a:t>t=0, </a:t>
            </a:r>
            <a:r>
              <a:rPr dirty="0" sz="1200" spc="-5" i="1">
                <a:latin typeface="Arial"/>
                <a:cs typeface="Arial"/>
              </a:rPr>
              <a:t>t=1,</a:t>
            </a:r>
            <a:r>
              <a:rPr dirty="0" sz="1200" spc="-10" i="1">
                <a:latin typeface="Arial"/>
                <a:cs typeface="Arial"/>
              </a:rPr>
              <a:t> </a:t>
            </a:r>
            <a:r>
              <a:rPr dirty="0" sz="1200" i="1">
                <a:latin typeface="Arial"/>
                <a:cs typeface="Arial"/>
              </a:rPr>
              <a:t>…</a:t>
            </a:r>
            <a:endParaRPr sz="1200">
              <a:latin typeface="Arial"/>
              <a:cs typeface="Arial"/>
            </a:endParaRPr>
          </a:p>
          <a:p>
            <a:pPr marL="61594" marR="30480">
              <a:lnSpc>
                <a:spcPct val="100000"/>
              </a:lnSpc>
              <a:spcBef>
                <a:spcPts val="715"/>
              </a:spcBef>
            </a:pPr>
            <a:r>
              <a:rPr dirty="0" sz="1200">
                <a:latin typeface="Arial"/>
                <a:cs typeface="Arial"/>
              </a:rPr>
              <a:t>On the t’th timestep </a:t>
            </a:r>
            <a:r>
              <a:rPr dirty="0" sz="1200" spc="-5">
                <a:latin typeface="Arial"/>
                <a:cs typeface="Arial"/>
              </a:rPr>
              <a:t>the system</a:t>
            </a:r>
            <a:r>
              <a:rPr dirty="0" sz="1200" spc="-95">
                <a:latin typeface="Arial"/>
                <a:cs typeface="Arial"/>
              </a:rPr>
              <a:t> </a:t>
            </a:r>
            <a:r>
              <a:rPr dirty="0" sz="1200" spc="-5">
                <a:latin typeface="Arial"/>
                <a:cs typeface="Arial"/>
              </a:rPr>
              <a:t>is  in exactly one of </a:t>
            </a:r>
            <a:r>
              <a:rPr dirty="0" sz="1200">
                <a:latin typeface="Arial"/>
                <a:cs typeface="Arial"/>
              </a:rPr>
              <a:t>the </a:t>
            </a:r>
            <a:r>
              <a:rPr dirty="0" sz="1200" spc="-5">
                <a:latin typeface="Arial"/>
                <a:cs typeface="Arial"/>
              </a:rPr>
              <a:t>available  states. Call it</a:t>
            </a:r>
            <a:r>
              <a:rPr dirty="0" sz="1200">
                <a:latin typeface="Arial"/>
                <a:cs typeface="Arial"/>
              </a:rPr>
              <a:t> </a:t>
            </a:r>
            <a:r>
              <a:rPr dirty="0" sz="1200" spc="-5" i="1">
                <a:latin typeface="Arial"/>
                <a:cs typeface="Arial"/>
              </a:rPr>
              <a:t>q</a:t>
            </a:r>
            <a:r>
              <a:rPr dirty="0" baseline="-20833" sz="1200" spc="-7" i="1">
                <a:latin typeface="Arial"/>
                <a:cs typeface="Arial"/>
              </a:rPr>
              <a:t>t</a:t>
            </a:r>
            <a:endParaRPr baseline="-20833" sz="1200">
              <a:latin typeface="Arial"/>
              <a:cs typeface="Arial"/>
            </a:endParaRPr>
          </a:p>
        </p:txBody>
      </p:sp>
      <p:sp>
        <p:nvSpPr>
          <p:cNvPr id="31" name="object 31"/>
          <p:cNvSpPr txBox="1"/>
          <p:nvPr/>
        </p:nvSpPr>
        <p:spPr>
          <a:xfrm>
            <a:off x="3779520" y="7236967"/>
            <a:ext cx="1494790" cy="208279"/>
          </a:xfrm>
          <a:prstGeom prst="rect">
            <a:avLst/>
          </a:prstGeom>
        </p:spPr>
        <p:txBody>
          <a:bodyPr wrap="square" lIns="0" tIns="12700" rIns="0" bIns="0" rtlCol="0" vert="horz">
            <a:spAutoFit/>
          </a:bodyPr>
          <a:lstStyle/>
          <a:p>
            <a:pPr>
              <a:lnSpc>
                <a:spcPct val="100000"/>
              </a:lnSpc>
              <a:spcBef>
                <a:spcPts val="100"/>
              </a:spcBef>
            </a:pPr>
            <a:r>
              <a:rPr dirty="0" sz="1200">
                <a:latin typeface="Arial"/>
                <a:cs typeface="Arial"/>
              </a:rPr>
              <a:t>Note: </a:t>
            </a:r>
            <a:r>
              <a:rPr dirty="0" sz="1200" spc="-5" i="1">
                <a:latin typeface="Arial"/>
                <a:cs typeface="Arial"/>
              </a:rPr>
              <a:t>q </a:t>
            </a:r>
            <a:r>
              <a:rPr dirty="0" sz="1200" spc="-5">
                <a:latin typeface="Symbol"/>
                <a:cs typeface="Symbol"/>
              </a:rPr>
              <a:t></a:t>
            </a:r>
            <a:r>
              <a:rPr dirty="0" sz="1200" spc="-5">
                <a:latin typeface="Arial"/>
                <a:cs typeface="Arial"/>
              </a:rPr>
              <a:t>{</a:t>
            </a:r>
            <a:r>
              <a:rPr dirty="0" sz="1200" spc="-5" i="1">
                <a:latin typeface="Arial"/>
                <a:cs typeface="Arial"/>
              </a:rPr>
              <a:t>s </a:t>
            </a:r>
            <a:r>
              <a:rPr dirty="0" sz="1200" i="1">
                <a:latin typeface="Arial"/>
                <a:cs typeface="Arial"/>
              </a:rPr>
              <a:t>, s </a:t>
            </a:r>
            <a:r>
              <a:rPr dirty="0" sz="1200" spc="-5" i="1">
                <a:latin typeface="Arial"/>
                <a:cs typeface="Arial"/>
              </a:rPr>
              <a:t>.. </a:t>
            </a:r>
            <a:r>
              <a:rPr dirty="0" sz="1200" i="1">
                <a:latin typeface="Arial"/>
                <a:cs typeface="Arial"/>
              </a:rPr>
              <a:t>s</a:t>
            </a:r>
            <a:r>
              <a:rPr dirty="0" sz="1200" spc="280" i="1">
                <a:latin typeface="Arial"/>
                <a:cs typeface="Arial"/>
              </a:rPr>
              <a:t> </a:t>
            </a:r>
            <a:r>
              <a:rPr dirty="0" sz="1200">
                <a:latin typeface="Arial"/>
                <a:cs typeface="Arial"/>
              </a:rPr>
              <a:t>}</a:t>
            </a:r>
            <a:endParaRPr sz="1200">
              <a:latin typeface="Arial"/>
              <a:cs typeface="Arial"/>
            </a:endParaRPr>
          </a:p>
        </p:txBody>
      </p:sp>
      <p:sp>
        <p:nvSpPr>
          <p:cNvPr id="32" name="object 32"/>
          <p:cNvSpPr txBox="1"/>
          <p:nvPr/>
        </p:nvSpPr>
        <p:spPr>
          <a:xfrm>
            <a:off x="3779520" y="7285887"/>
            <a:ext cx="2225040" cy="614045"/>
          </a:xfrm>
          <a:prstGeom prst="rect">
            <a:avLst/>
          </a:prstGeom>
        </p:spPr>
        <p:txBody>
          <a:bodyPr wrap="square" lIns="0" tIns="52704" rIns="0" bIns="0" rtlCol="0" vert="horz">
            <a:spAutoFit/>
          </a:bodyPr>
          <a:lstStyle/>
          <a:p>
            <a:pPr marL="491490">
              <a:lnSpc>
                <a:spcPct val="100000"/>
              </a:lnSpc>
              <a:spcBef>
                <a:spcPts val="414"/>
              </a:spcBef>
              <a:tabLst>
                <a:tab pos="797560" algn="l"/>
                <a:tab pos="1014730" algn="l"/>
                <a:tab pos="1315720" algn="l"/>
              </a:tabLst>
            </a:pPr>
            <a:r>
              <a:rPr dirty="0" sz="800" spc="-5" i="1">
                <a:latin typeface="Arial"/>
                <a:cs typeface="Arial"/>
              </a:rPr>
              <a:t>t	1	2	N</a:t>
            </a:r>
            <a:endParaRPr sz="800">
              <a:latin typeface="Arial"/>
              <a:cs typeface="Arial"/>
            </a:endParaRPr>
          </a:p>
          <a:p>
            <a:pPr marR="5080">
              <a:lnSpc>
                <a:spcPct val="100000"/>
              </a:lnSpc>
              <a:spcBef>
                <a:spcPts val="475"/>
              </a:spcBef>
            </a:pPr>
            <a:r>
              <a:rPr dirty="0" sz="1200">
                <a:latin typeface="Arial"/>
                <a:cs typeface="Arial"/>
              </a:rPr>
              <a:t>Between </a:t>
            </a:r>
            <a:r>
              <a:rPr dirty="0" sz="1200" spc="-5">
                <a:latin typeface="Arial"/>
                <a:cs typeface="Arial"/>
              </a:rPr>
              <a:t>each </a:t>
            </a:r>
            <a:r>
              <a:rPr dirty="0" sz="1200">
                <a:latin typeface="Arial"/>
                <a:cs typeface="Arial"/>
              </a:rPr>
              <a:t>timestep, the</a:t>
            </a:r>
            <a:r>
              <a:rPr dirty="0" sz="1200" spc="-80">
                <a:latin typeface="Arial"/>
                <a:cs typeface="Arial"/>
              </a:rPr>
              <a:t> </a:t>
            </a:r>
            <a:r>
              <a:rPr dirty="0" sz="1200" spc="-5">
                <a:latin typeface="Arial"/>
                <a:cs typeface="Arial"/>
              </a:rPr>
              <a:t>next  state is chosen</a:t>
            </a:r>
            <a:r>
              <a:rPr dirty="0" sz="1200" spc="-10">
                <a:latin typeface="Arial"/>
                <a:cs typeface="Arial"/>
              </a:rPr>
              <a:t> </a:t>
            </a:r>
            <a:r>
              <a:rPr dirty="0" sz="1200" spc="-5">
                <a:latin typeface="Arial"/>
                <a:cs typeface="Arial"/>
              </a:rPr>
              <a:t>randomly.</a:t>
            </a:r>
            <a:endParaRPr sz="1200">
              <a:latin typeface="Arial"/>
              <a:cs typeface="Arial"/>
            </a:endParaRPr>
          </a:p>
        </p:txBody>
      </p:sp>
      <p:sp>
        <p:nvSpPr>
          <p:cNvPr id="33" name="object 33"/>
          <p:cNvSpPr txBox="1"/>
          <p:nvPr/>
        </p:nvSpPr>
        <p:spPr>
          <a:xfrm>
            <a:off x="1696720" y="7336790"/>
            <a:ext cx="628650" cy="847090"/>
          </a:xfrm>
          <a:prstGeom prst="rect">
            <a:avLst/>
          </a:prstGeom>
        </p:spPr>
        <p:txBody>
          <a:bodyPr wrap="square" lIns="0" tIns="103505" rIns="0" bIns="0" rtlCol="0" vert="horz">
            <a:spAutoFit/>
          </a:bodyPr>
          <a:lstStyle/>
          <a:p>
            <a:pPr marL="25400">
              <a:lnSpc>
                <a:spcPct val="100000"/>
              </a:lnSpc>
              <a:spcBef>
                <a:spcPts val="815"/>
              </a:spcBef>
            </a:pPr>
            <a:r>
              <a:rPr dirty="0" sz="1200" spc="-5" i="1">
                <a:solidFill>
                  <a:srgbClr val="009A00"/>
                </a:solidFill>
                <a:latin typeface="Arial"/>
                <a:cs typeface="Arial"/>
              </a:rPr>
              <a:t>N </a:t>
            </a:r>
            <a:r>
              <a:rPr dirty="0" sz="1200" i="1">
                <a:solidFill>
                  <a:srgbClr val="009A00"/>
                </a:solidFill>
                <a:latin typeface="Arial"/>
                <a:cs typeface="Arial"/>
              </a:rPr>
              <a:t>=</a:t>
            </a:r>
            <a:r>
              <a:rPr dirty="0" sz="1200" spc="-20" i="1">
                <a:solidFill>
                  <a:srgbClr val="009A00"/>
                </a:solidFill>
                <a:latin typeface="Arial"/>
                <a:cs typeface="Arial"/>
              </a:rPr>
              <a:t> </a:t>
            </a:r>
            <a:r>
              <a:rPr dirty="0" sz="1200" spc="-5" i="1">
                <a:solidFill>
                  <a:srgbClr val="009A00"/>
                </a:solidFill>
                <a:latin typeface="Arial"/>
                <a:cs typeface="Arial"/>
              </a:rPr>
              <a:t>3</a:t>
            </a:r>
            <a:endParaRPr sz="1200">
              <a:latin typeface="Arial"/>
              <a:cs typeface="Arial"/>
            </a:endParaRPr>
          </a:p>
          <a:p>
            <a:pPr marL="25400" marR="30480">
              <a:lnSpc>
                <a:spcPts val="2160"/>
              </a:lnSpc>
              <a:spcBef>
                <a:spcPts val="185"/>
              </a:spcBef>
            </a:pPr>
            <a:r>
              <a:rPr dirty="0" sz="1200" i="1">
                <a:solidFill>
                  <a:srgbClr val="009A00"/>
                </a:solidFill>
                <a:latin typeface="Arial"/>
                <a:cs typeface="Arial"/>
              </a:rPr>
              <a:t>t=1  </a:t>
            </a:r>
            <a:r>
              <a:rPr dirty="0" sz="1200" spc="-10" i="1">
                <a:solidFill>
                  <a:srgbClr val="009A00"/>
                </a:solidFill>
                <a:latin typeface="Arial"/>
                <a:cs typeface="Arial"/>
              </a:rPr>
              <a:t>q</a:t>
            </a:r>
            <a:r>
              <a:rPr dirty="0" baseline="-20833" sz="1200" spc="-7" i="1">
                <a:solidFill>
                  <a:srgbClr val="009A00"/>
                </a:solidFill>
                <a:latin typeface="Arial"/>
                <a:cs typeface="Arial"/>
              </a:rPr>
              <a:t>t</a:t>
            </a:r>
            <a:r>
              <a:rPr dirty="0" sz="1200" spc="-5" i="1">
                <a:solidFill>
                  <a:srgbClr val="009A00"/>
                </a:solidFill>
                <a:latin typeface="Arial"/>
                <a:cs typeface="Arial"/>
              </a:rPr>
              <a:t>=</a:t>
            </a:r>
            <a:r>
              <a:rPr dirty="0" sz="1200" spc="-10" i="1">
                <a:solidFill>
                  <a:srgbClr val="009A00"/>
                </a:solidFill>
                <a:latin typeface="Arial"/>
                <a:cs typeface="Arial"/>
              </a:rPr>
              <a:t>q</a:t>
            </a:r>
            <a:r>
              <a:rPr dirty="0" baseline="-20833" sz="1200" spc="-7" i="1">
                <a:solidFill>
                  <a:srgbClr val="009A00"/>
                </a:solidFill>
                <a:latin typeface="Arial"/>
                <a:cs typeface="Arial"/>
              </a:rPr>
              <a:t>1</a:t>
            </a:r>
            <a:r>
              <a:rPr dirty="0" sz="1200" i="1">
                <a:solidFill>
                  <a:srgbClr val="009A00"/>
                </a:solidFill>
                <a:latin typeface="Arial"/>
                <a:cs typeface="Arial"/>
              </a:rPr>
              <a:t>=s</a:t>
            </a:r>
            <a:r>
              <a:rPr dirty="0" baseline="-20833" sz="1200" spc="-7" i="1">
                <a:solidFill>
                  <a:srgbClr val="009A00"/>
                </a:solidFill>
                <a:latin typeface="Arial"/>
                <a:cs typeface="Arial"/>
              </a:rPr>
              <a:t>2</a:t>
            </a:r>
            <a:endParaRPr baseline="-20833" sz="1200">
              <a:latin typeface="Arial"/>
              <a:cs typeface="Arial"/>
            </a:endParaRPr>
          </a:p>
        </p:txBody>
      </p:sp>
      <p:sp>
        <p:nvSpPr>
          <p:cNvPr id="34" name="object 34"/>
          <p:cNvSpPr txBox="1"/>
          <p:nvPr/>
        </p:nvSpPr>
        <p:spPr>
          <a:xfrm>
            <a:off x="2267457" y="5900420"/>
            <a:ext cx="818515" cy="1415415"/>
          </a:xfrm>
          <a:prstGeom prst="rect">
            <a:avLst/>
          </a:prstGeom>
        </p:spPr>
        <p:txBody>
          <a:bodyPr wrap="square" lIns="0" tIns="12700" rIns="0" bIns="0" rtlCol="0" vert="horz">
            <a:spAutoFit/>
          </a:bodyPr>
          <a:lstStyle/>
          <a:p>
            <a:pPr marL="25400">
              <a:lnSpc>
                <a:spcPct val="100000"/>
              </a:lnSpc>
              <a:spcBef>
                <a:spcPts val="100"/>
              </a:spcBef>
            </a:pPr>
            <a:r>
              <a:rPr dirty="0" sz="1000" spc="-5">
                <a:solidFill>
                  <a:srgbClr val="FF0000"/>
                </a:solidFill>
                <a:latin typeface="Arial"/>
                <a:cs typeface="Arial"/>
              </a:rPr>
              <a:t>Current</a:t>
            </a:r>
            <a:r>
              <a:rPr dirty="0" sz="1000" spc="-40">
                <a:solidFill>
                  <a:srgbClr val="FF0000"/>
                </a:solidFill>
                <a:latin typeface="Arial"/>
                <a:cs typeface="Arial"/>
              </a:rPr>
              <a:t> </a:t>
            </a:r>
            <a:r>
              <a:rPr dirty="0" sz="1000" spc="-5">
                <a:solidFill>
                  <a:srgbClr val="FF0000"/>
                </a:solidFill>
                <a:latin typeface="Arial"/>
                <a:cs typeface="Arial"/>
              </a:rPr>
              <a:t>State</a:t>
            </a:r>
            <a:endParaRPr sz="1000">
              <a:latin typeface="Arial"/>
              <a:cs typeface="Arial"/>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300">
              <a:latin typeface="Times New Roman"/>
              <a:cs typeface="Times New Roman"/>
            </a:endParaRPr>
          </a:p>
          <a:p>
            <a:pPr marL="26034">
              <a:lnSpc>
                <a:spcPct val="100000"/>
              </a:lnSpc>
            </a:pPr>
            <a:r>
              <a:rPr dirty="0" sz="1600">
                <a:latin typeface="Arial"/>
                <a:cs typeface="Arial"/>
              </a:rPr>
              <a:t>s</a:t>
            </a:r>
            <a:r>
              <a:rPr dirty="0" baseline="-21164" sz="1575">
                <a:latin typeface="Arial"/>
                <a:cs typeface="Arial"/>
              </a:rPr>
              <a:t>1</a:t>
            </a:r>
            <a:endParaRPr baseline="-21164" sz="1575">
              <a:latin typeface="Arial"/>
              <a:cs typeface="Arial"/>
            </a:endParaRPr>
          </a:p>
        </p:txBody>
      </p:sp>
      <p:sp>
        <p:nvSpPr>
          <p:cNvPr id="35" name="object 35"/>
          <p:cNvSpPr/>
          <p:nvPr/>
        </p:nvSpPr>
        <p:spPr>
          <a:xfrm>
            <a:off x="2635757" y="6090665"/>
            <a:ext cx="269240" cy="268605"/>
          </a:xfrm>
          <a:custGeom>
            <a:avLst/>
            <a:gdLst/>
            <a:ahLst/>
            <a:cxnLst/>
            <a:rect l="l" t="t" r="r" b="b"/>
            <a:pathLst>
              <a:path w="269239" h="268604">
                <a:moveTo>
                  <a:pt x="233172" y="230124"/>
                </a:moveTo>
                <a:lnTo>
                  <a:pt x="231834" y="243499"/>
                </a:lnTo>
                <a:lnTo>
                  <a:pt x="238506" y="244601"/>
                </a:lnTo>
                <a:lnTo>
                  <a:pt x="236981" y="254508"/>
                </a:lnTo>
                <a:lnTo>
                  <a:pt x="230733" y="254508"/>
                </a:lnTo>
                <a:lnTo>
                  <a:pt x="229362" y="268224"/>
                </a:lnTo>
                <a:lnTo>
                  <a:pt x="263325" y="254508"/>
                </a:lnTo>
                <a:lnTo>
                  <a:pt x="236981" y="254508"/>
                </a:lnTo>
                <a:lnTo>
                  <a:pt x="230858" y="253258"/>
                </a:lnTo>
                <a:lnTo>
                  <a:pt x="266420" y="253258"/>
                </a:lnTo>
                <a:lnTo>
                  <a:pt x="268986" y="252222"/>
                </a:lnTo>
                <a:lnTo>
                  <a:pt x="233172" y="230124"/>
                </a:lnTo>
                <a:close/>
              </a:path>
              <a:path w="269239" h="268604">
                <a:moveTo>
                  <a:pt x="231834" y="243499"/>
                </a:moveTo>
                <a:lnTo>
                  <a:pt x="230858" y="253258"/>
                </a:lnTo>
                <a:lnTo>
                  <a:pt x="236981" y="254508"/>
                </a:lnTo>
                <a:lnTo>
                  <a:pt x="238506" y="244601"/>
                </a:lnTo>
                <a:lnTo>
                  <a:pt x="231834" y="243499"/>
                </a:lnTo>
                <a:close/>
              </a:path>
              <a:path w="269239" h="268604">
                <a:moveTo>
                  <a:pt x="64769" y="164592"/>
                </a:moveTo>
                <a:lnTo>
                  <a:pt x="61722" y="164592"/>
                </a:lnTo>
                <a:lnTo>
                  <a:pt x="61722" y="165354"/>
                </a:lnTo>
                <a:lnTo>
                  <a:pt x="63246" y="166116"/>
                </a:lnTo>
                <a:lnTo>
                  <a:pt x="67056" y="169925"/>
                </a:lnTo>
                <a:lnTo>
                  <a:pt x="70104" y="172212"/>
                </a:lnTo>
                <a:lnTo>
                  <a:pt x="73152" y="176022"/>
                </a:lnTo>
                <a:lnTo>
                  <a:pt x="77724" y="179832"/>
                </a:lnTo>
                <a:lnTo>
                  <a:pt x="96012" y="198120"/>
                </a:lnTo>
                <a:lnTo>
                  <a:pt x="104393" y="205739"/>
                </a:lnTo>
                <a:lnTo>
                  <a:pt x="114300" y="215646"/>
                </a:lnTo>
                <a:lnTo>
                  <a:pt x="115062" y="215646"/>
                </a:lnTo>
                <a:lnTo>
                  <a:pt x="116586" y="216408"/>
                </a:lnTo>
                <a:lnTo>
                  <a:pt x="121158" y="217932"/>
                </a:lnTo>
                <a:lnTo>
                  <a:pt x="149869" y="227817"/>
                </a:lnTo>
                <a:lnTo>
                  <a:pt x="178265" y="238739"/>
                </a:lnTo>
                <a:lnTo>
                  <a:pt x="207063" y="248401"/>
                </a:lnTo>
                <a:lnTo>
                  <a:pt x="230858" y="253258"/>
                </a:lnTo>
                <a:lnTo>
                  <a:pt x="231834" y="243499"/>
                </a:lnTo>
                <a:lnTo>
                  <a:pt x="216219" y="240918"/>
                </a:lnTo>
                <a:lnTo>
                  <a:pt x="192171" y="233676"/>
                </a:lnTo>
                <a:lnTo>
                  <a:pt x="168431" y="224849"/>
                </a:lnTo>
                <a:lnTo>
                  <a:pt x="147066" y="216408"/>
                </a:lnTo>
                <a:lnTo>
                  <a:pt x="139166" y="214198"/>
                </a:lnTo>
                <a:lnTo>
                  <a:pt x="135039" y="211988"/>
                </a:lnTo>
                <a:lnTo>
                  <a:pt x="126492" y="210312"/>
                </a:lnTo>
                <a:lnTo>
                  <a:pt x="119773" y="208838"/>
                </a:lnTo>
                <a:lnTo>
                  <a:pt x="120767" y="208025"/>
                </a:lnTo>
                <a:lnTo>
                  <a:pt x="120396" y="208025"/>
                </a:lnTo>
                <a:lnTo>
                  <a:pt x="108959" y="196769"/>
                </a:lnTo>
                <a:lnTo>
                  <a:pt x="96912" y="185294"/>
                </a:lnTo>
                <a:lnTo>
                  <a:pt x="84986" y="173755"/>
                </a:lnTo>
                <a:lnTo>
                  <a:pt x="80545" y="169163"/>
                </a:lnTo>
                <a:lnTo>
                  <a:pt x="69342" y="169163"/>
                </a:lnTo>
                <a:lnTo>
                  <a:pt x="67056" y="168401"/>
                </a:lnTo>
                <a:lnTo>
                  <a:pt x="71247" y="168401"/>
                </a:lnTo>
                <a:lnTo>
                  <a:pt x="73152" y="167639"/>
                </a:lnTo>
                <a:lnTo>
                  <a:pt x="73913" y="166116"/>
                </a:lnTo>
                <a:lnTo>
                  <a:pt x="64769" y="166116"/>
                </a:lnTo>
                <a:lnTo>
                  <a:pt x="64769" y="164592"/>
                </a:lnTo>
                <a:close/>
              </a:path>
              <a:path w="269239" h="268604">
                <a:moveTo>
                  <a:pt x="121793" y="207187"/>
                </a:moveTo>
                <a:lnTo>
                  <a:pt x="119634" y="207263"/>
                </a:lnTo>
                <a:lnTo>
                  <a:pt x="120396" y="208025"/>
                </a:lnTo>
                <a:lnTo>
                  <a:pt x="120767" y="208025"/>
                </a:lnTo>
                <a:lnTo>
                  <a:pt x="121793" y="207187"/>
                </a:lnTo>
                <a:close/>
              </a:path>
              <a:path w="269239" h="268604">
                <a:moveTo>
                  <a:pt x="71247" y="168401"/>
                </a:moveTo>
                <a:lnTo>
                  <a:pt x="67056" y="168401"/>
                </a:lnTo>
                <a:lnTo>
                  <a:pt x="69342" y="169163"/>
                </a:lnTo>
                <a:lnTo>
                  <a:pt x="71247" y="168401"/>
                </a:lnTo>
                <a:close/>
              </a:path>
              <a:path w="269239" h="268604">
                <a:moveTo>
                  <a:pt x="73913" y="162306"/>
                </a:moveTo>
                <a:lnTo>
                  <a:pt x="74675" y="163830"/>
                </a:lnTo>
                <a:lnTo>
                  <a:pt x="74675" y="164592"/>
                </a:lnTo>
                <a:lnTo>
                  <a:pt x="73152" y="167639"/>
                </a:lnTo>
                <a:lnTo>
                  <a:pt x="69342" y="169163"/>
                </a:lnTo>
                <a:lnTo>
                  <a:pt x="80545" y="169163"/>
                </a:lnTo>
                <a:lnTo>
                  <a:pt x="73913" y="162306"/>
                </a:lnTo>
                <a:close/>
              </a:path>
              <a:path w="269239" h="268604">
                <a:moveTo>
                  <a:pt x="64960" y="164401"/>
                </a:moveTo>
                <a:lnTo>
                  <a:pt x="64769" y="164592"/>
                </a:lnTo>
                <a:lnTo>
                  <a:pt x="64769" y="166116"/>
                </a:lnTo>
                <a:lnTo>
                  <a:pt x="65531" y="166116"/>
                </a:lnTo>
                <a:lnTo>
                  <a:pt x="64960" y="164401"/>
                </a:lnTo>
                <a:close/>
              </a:path>
              <a:path w="269239" h="268604">
                <a:moveTo>
                  <a:pt x="70485" y="160020"/>
                </a:moveTo>
                <a:lnTo>
                  <a:pt x="69342" y="160020"/>
                </a:lnTo>
                <a:lnTo>
                  <a:pt x="65042" y="164319"/>
                </a:lnTo>
                <a:lnTo>
                  <a:pt x="65023" y="164592"/>
                </a:lnTo>
                <a:lnTo>
                  <a:pt x="65531" y="166116"/>
                </a:lnTo>
                <a:lnTo>
                  <a:pt x="73913" y="166116"/>
                </a:lnTo>
                <a:lnTo>
                  <a:pt x="74675" y="164592"/>
                </a:lnTo>
                <a:lnTo>
                  <a:pt x="74675" y="163830"/>
                </a:lnTo>
                <a:lnTo>
                  <a:pt x="73913" y="162306"/>
                </a:lnTo>
                <a:lnTo>
                  <a:pt x="70485" y="160020"/>
                </a:lnTo>
                <a:close/>
              </a:path>
              <a:path w="269239" h="268604">
                <a:moveTo>
                  <a:pt x="62856" y="162484"/>
                </a:moveTo>
                <a:lnTo>
                  <a:pt x="61204" y="164319"/>
                </a:lnTo>
                <a:lnTo>
                  <a:pt x="61722" y="165354"/>
                </a:lnTo>
                <a:lnTo>
                  <a:pt x="61722" y="164592"/>
                </a:lnTo>
                <a:lnTo>
                  <a:pt x="64769" y="164592"/>
                </a:lnTo>
                <a:lnTo>
                  <a:pt x="63246" y="163068"/>
                </a:lnTo>
                <a:lnTo>
                  <a:pt x="62856" y="162484"/>
                </a:lnTo>
                <a:close/>
              </a:path>
              <a:path w="269239" h="268604">
                <a:moveTo>
                  <a:pt x="61204" y="164319"/>
                </a:moveTo>
                <a:lnTo>
                  <a:pt x="60960" y="164592"/>
                </a:lnTo>
                <a:lnTo>
                  <a:pt x="61341" y="164592"/>
                </a:lnTo>
                <a:lnTo>
                  <a:pt x="61204" y="164319"/>
                </a:lnTo>
                <a:close/>
              </a:path>
              <a:path w="269239" h="268604">
                <a:moveTo>
                  <a:pt x="67818" y="156972"/>
                </a:moveTo>
                <a:lnTo>
                  <a:pt x="62856" y="162484"/>
                </a:lnTo>
                <a:lnTo>
                  <a:pt x="63246" y="163068"/>
                </a:lnTo>
                <a:lnTo>
                  <a:pt x="64769" y="164592"/>
                </a:lnTo>
                <a:lnTo>
                  <a:pt x="64769" y="163830"/>
                </a:lnTo>
                <a:lnTo>
                  <a:pt x="65531" y="163830"/>
                </a:lnTo>
                <a:lnTo>
                  <a:pt x="69342" y="160020"/>
                </a:lnTo>
                <a:lnTo>
                  <a:pt x="70485" y="160020"/>
                </a:lnTo>
                <a:lnTo>
                  <a:pt x="69342" y="159258"/>
                </a:lnTo>
                <a:lnTo>
                  <a:pt x="68580" y="157734"/>
                </a:lnTo>
                <a:lnTo>
                  <a:pt x="67818" y="156972"/>
                </a:lnTo>
                <a:close/>
              </a:path>
              <a:path w="269239" h="268604">
                <a:moveTo>
                  <a:pt x="64769" y="163830"/>
                </a:moveTo>
                <a:lnTo>
                  <a:pt x="64769" y="164592"/>
                </a:lnTo>
                <a:lnTo>
                  <a:pt x="64960" y="164401"/>
                </a:lnTo>
                <a:lnTo>
                  <a:pt x="64769" y="163830"/>
                </a:lnTo>
                <a:close/>
              </a:path>
              <a:path w="269239" h="268604">
                <a:moveTo>
                  <a:pt x="65531" y="163830"/>
                </a:moveTo>
                <a:lnTo>
                  <a:pt x="64769" y="163830"/>
                </a:lnTo>
                <a:lnTo>
                  <a:pt x="64960" y="164401"/>
                </a:lnTo>
                <a:lnTo>
                  <a:pt x="65531" y="163830"/>
                </a:lnTo>
                <a:close/>
              </a:path>
              <a:path w="269239" h="268604">
                <a:moveTo>
                  <a:pt x="60350" y="158953"/>
                </a:moveTo>
                <a:lnTo>
                  <a:pt x="59436" y="160782"/>
                </a:lnTo>
                <a:lnTo>
                  <a:pt x="61204" y="164319"/>
                </a:lnTo>
                <a:lnTo>
                  <a:pt x="62856" y="162484"/>
                </a:lnTo>
                <a:lnTo>
                  <a:pt x="61722" y="160782"/>
                </a:lnTo>
                <a:lnTo>
                  <a:pt x="60350" y="158953"/>
                </a:lnTo>
                <a:close/>
              </a:path>
              <a:path w="269239" h="268604">
                <a:moveTo>
                  <a:pt x="64008" y="156210"/>
                </a:moveTo>
                <a:lnTo>
                  <a:pt x="60960" y="157734"/>
                </a:lnTo>
                <a:lnTo>
                  <a:pt x="60350" y="158953"/>
                </a:lnTo>
                <a:lnTo>
                  <a:pt x="61722" y="160782"/>
                </a:lnTo>
                <a:lnTo>
                  <a:pt x="62856" y="162484"/>
                </a:lnTo>
                <a:lnTo>
                  <a:pt x="67818" y="156972"/>
                </a:lnTo>
                <a:lnTo>
                  <a:pt x="67056" y="156972"/>
                </a:lnTo>
                <a:lnTo>
                  <a:pt x="64008" y="156210"/>
                </a:lnTo>
                <a:close/>
              </a:path>
              <a:path w="269239" h="268604">
                <a:moveTo>
                  <a:pt x="69342" y="159258"/>
                </a:moveTo>
                <a:lnTo>
                  <a:pt x="73913" y="162306"/>
                </a:lnTo>
                <a:lnTo>
                  <a:pt x="72771" y="160020"/>
                </a:lnTo>
                <a:lnTo>
                  <a:pt x="70866" y="160020"/>
                </a:lnTo>
                <a:lnTo>
                  <a:pt x="69342" y="159258"/>
                </a:lnTo>
                <a:close/>
              </a:path>
              <a:path w="269239" h="268604">
                <a:moveTo>
                  <a:pt x="69732" y="156210"/>
                </a:moveTo>
                <a:lnTo>
                  <a:pt x="64008" y="156210"/>
                </a:lnTo>
                <a:lnTo>
                  <a:pt x="67056" y="156972"/>
                </a:lnTo>
                <a:lnTo>
                  <a:pt x="67818" y="156972"/>
                </a:lnTo>
                <a:lnTo>
                  <a:pt x="68580" y="157734"/>
                </a:lnTo>
                <a:lnTo>
                  <a:pt x="69342" y="159258"/>
                </a:lnTo>
                <a:lnTo>
                  <a:pt x="70866" y="160020"/>
                </a:lnTo>
                <a:lnTo>
                  <a:pt x="72771" y="160020"/>
                </a:lnTo>
                <a:lnTo>
                  <a:pt x="72390" y="159258"/>
                </a:lnTo>
                <a:lnTo>
                  <a:pt x="70866" y="157734"/>
                </a:lnTo>
                <a:lnTo>
                  <a:pt x="69732" y="156210"/>
                </a:lnTo>
                <a:close/>
              </a:path>
              <a:path w="269239" h="268604">
                <a:moveTo>
                  <a:pt x="24384" y="107442"/>
                </a:moveTo>
                <a:lnTo>
                  <a:pt x="25908" y="112013"/>
                </a:lnTo>
                <a:lnTo>
                  <a:pt x="27431" y="115824"/>
                </a:lnTo>
                <a:lnTo>
                  <a:pt x="28193" y="118872"/>
                </a:lnTo>
                <a:lnTo>
                  <a:pt x="28956" y="121158"/>
                </a:lnTo>
                <a:lnTo>
                  <a:pt x="28956" y="122682"/>
                </a:lnTo>
                <a:lnTo>
                  <a:pt x="29718" y="124206"/>
                </a:lnTo>
                <a:lnTo>
                  <a:pt x="30480" y="124206"/>
                </a:lnTo>
                <a:lnTo>
                  <a:pt x="30480" y="125730"/>
                </a:lnTo>
                <a:lnTo>
                  <a:pt x="31242" y="125730"/>
                </a:lnTo>
                <a:lnTo>
                  <a:pt x="31242" y="126492"/>
                </a:lnTo>
                <a:lnTo>
                  <a:pt x="36575" y="131825"/>
                </a:lnTo>
                <a:lnTo>
                  <a:pt x="38862" y="133350"/>
                </a:lnTo>
                <a:lnTo>
                  <a:pt x="41148" y="136398"/>
                </a:lnTo>
                <a:lnTo>
                  <a:pt x="44196" y="140208"/>
                </a:lnTo>
                <a:lnTo>
                  <a:pt x="48006" y="144780"/>
                </a:lnTo>
                <a:lnTo>
                  <a:pt x="52578" y="150113"/>
                </a:lnTo>
                <a:lnTo>
                  <a:pt x="56387" y="153924"/>
                </a:lnTo>
                <a:lnTo>
                  <a:pt x="59436" y="157734"/>
                </a:lnTo>
                <a:lnTo>
                  <a:pt x="60350" y="158953"/>
                </a:lnTo>
                <a:lnTo>
                  <a:pt x="60960" y="157734"/>
                </a:lnTo>
                <a:lnTo>
                  <a:pt x="64008" y="156210"/>
                </a:lnTo>
                <a:lnTo>
                  <a:pt x="69732" y="156210"/>
                </a:lnTo>
                <a:lnTo>
                  <a:pt x="65674" y="150753"/>
                </a:lnTo>
                <a:lnTo>
                  <a:pt x="59764" y="143332"/>
                </a:lnTo>
                <a:lnTo>
                  <a:pt x="53690" y="136063"/>
                </a:lnTo>
                <a:lnTo>
                  <a:pt x="48006" y="129539"/>
                </a:lnTo>
                <a:lnTo>
                  <a:pt x="39624" y="121158"/>
                </a:lnTo>
                <a:lnTo>
                  <a:pt x="38862" y="121158"/>
                </a:lnTo>
                <a:lnTo>
                  <a:pt x="38100" y="120396"/>
                </a:lnTo>
                <a:lnTo>
                  <a:pt x="38862" y="120396"/>
                </a:lnTo>
                <a:lnTo>
                  <a:pt x="38100" y="119634"/>
                </a:lnTo>
                <a:lnTo>
                  <a:pt x="38100" y="118110"/>
                </a:lnTo>
                <a:lnTo>
                  <a:pt x="37337" y="115824"/>
                </a:lnTo>
                <a:lnTo>
                  <a:pt x="35814" y="112775"/>
                </a:lnTo>
                <a:lnTo>
                  <a:pt x="35052" y="108966"/>
                </a:lnTo>
                <a:lnTo>
                  <a:pt x="34866" y="108204"/>
                </a:lnTo>
                <a:lnTo>
                  <a:pt x="25146" y="108204"/>
                </a:lnTo>
                <a:lnTo>
                  <a:pt x="24384" y="107442"/>
                </a:lnTo>
                <a:close/>
              </a:path>
              <a:path w="269239" h="268604">
                <a:moveTo>
                  <a:pt x="9906" y="0"/>
                </a:moveTo>
                <a:lnTo>
                  <a:pt x="0" y="762"/>
                </a:lnTo>
                <a:lnTo>
                  <a:pt x="2425" y="28561"/>
                </a:lnTo>
                <a:lnTo>
                  <a:pt x="5505" y="56568"/>
                </a:lnTo>
                <a:lnTo>
                  <a:pt x="12119" y="83533"/>
                </a:lnTo>
                <a:lnTo>
                  <a:pt x="25146" y="108204"/>
                </a:lnTo>
                <a:lnTo>
                  <a:pt x="34866" y="108204"/>
                </a:lnTo>
                <a:lnTo>
                  <a:pt x="32885" y="100088"/>
                </a:lnTo>
                <a:lnTo>
                  <a:pt x="29019" y="100088"/>
                </a:lnTo>
                <a:lnTo>
                  <a:pt x="25908" y="91439"/>
                </a:lnTo>
                <a:lnTo>
                  <a:pt x="18142" y="70340"/>
                </a:lnTo>
                <a:lnTo>
                  <a:pt x="13782" y="46577"/>
                </a:lnTo>
                <a:lnTo>
                  <a:pt x="11484" y="22384"/>
                </a:lnTo>
                <a:lnTo>
                  <a:pt x="9906" y="0"/>
                </a:lnTo>
                <a:close/>
              </a:path>
              <a:path w="269239" h="268604">
                <a:moveTo>
                  <a:pt x="32842" y="99910"/>
                </a:moveTo>
                <a:lnTo>
                  <a:pt x="29019" y="100088"/>
                </a:lnTo>
                <a:lnTo>
                  <a:pt x="32885" y="100088"/>
                </a:lnTo>
                <a:lnTo>
                  <a:pt x="32842" y="99910"/>
                </a:lnTo>
                <a:close/>
              </a:path>
            </a:pathLst>
          </a:custGeom>
          <a:solidFill>
            <a:srgbClr val="FF0000"/>
          </a:solidFill>
        </p:spPr>
        <p:txBody>
          <a:bodyPr wrap="square" lIns="0" tIns="0" rIns="0" bIns="0" rtlCol="0"/>
          <a:lstStyle/>
          <a:p/>
        </p:txBody>
      </p:sp>
      <p:sp>
        <p:nvSpPr>
          <p:cNvPr id="36" name="object 3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7" name="object 37"/>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39</a:t>
            </a:r>
            <a:endParaRPr sz="450">
              <a:latin typeface="Tahoma"/>
              <a:cs typeface="Tahoma"/>
            </a:endParaRPr>
          </a:p>
        </p:txBody>
      </p:sp>
      <p:sp>
        <p:nvSpPr>
          <p:cNvPr id="4" name="object 4"/>
          <p:cNvSpPr txBox="1"/>
          <p:nvPr/>
        </p:nvSpPr>
        <p:spPr>
          <a:xfrm>
            <a:off x="1692906" y="1260601"/>
            <a:ext cx="4469765" cy="3115945"/>
          </a:xfrm>
          <a:prstGeom prst="rect">
            <a:avLst/>
          </a:prstGeom>
        </p:spPr>
        <p:txBody>
          <a:bodyPr wrap="square" lIns="0" tIns="12065" rIns="0" bIns="0" rtlCol="0" vert="horz">
            <a:spAutoFit/>
          </a:bodyPr>
          <a:lstStyle/>
          <a:p>
            <a:pPr marL="25400" marR="1755139" indent="529590">
              <a:lnSpc>
                <a:spcPct val="100000"/>
              </a:lnSpc>
              <a:spcBef>
                <a:spcPts val="95"/>
              </a:spcBef>
            </a:pPr>
            <a:r>
              <a:rPr dirty="0" sz="2000" spc="-5">
                <a:solidFill>
                  <a:srgbClr val="006500"/>
                </a:solidFill>
                <a:latin typeface="Arial"/>
                <a:cs typeface="Arial"/>
              </a:rPr>
              <a:t>HMM Notation  (from </a:t>
            </a:r>
            <a:r>
              <a:rPr dirty="0" sz="2000" spc="-10">
                <a:solidFill>
                  <a:srgbClr val="006500"/>
                </a:solidFill>
                <a:latin typeface="Arial"/>
                <a:cs typeface="Arial"/>
              </a:rPr>
              <a:t>Rabiner’s</a:t>
            </a:r>
            <a:r>
              <a:rPr dirty="0" sz="2000" spc="5">
                <a:solidFill>
                  <a:srgbClr val="006500"/>
                </a:solidFill>
                <a:latin typeface="Arial"/>
                <a:cs typeface="Arial"/>
              </a:rPr>
              <a:t> </a:t>
            </a:r>
            <a:r>
              <a:rPr dirty="0" sz="2000" spc="-5">
                <a:solidFill>
                  <a:srgbClr val="006500"/>
                </a:solidFill>
                <a:latin typeface="Arial"/>
                <a:cs typeface="Arial"/>
              </a:rPr>
              <a:t>Survey)</a:t>
            </a:r>
            <a:endParaRPr sz="2000">
              <a:latin typeface="Arial"/>
              <a:cs typeface="Arial"/>
            </a:endParaRPr>
          </a:p>
          <a:p>
            <a:pPr marL="67310">
              <a:lnSpc>
                <a:spcPct val="100000"/>
              </a:lnSpc>
              <a:spcBef>
                <a:spcPts val="370"/>
              </a:spcBef>
            </a:pPr>
            <a:r>
              <a:rPr dirty="0" sz="1400" spc="-5">
                <a:latin typeface="Arial"/>
                <a:cs typeface="Arial"/>
              </a:rPr>
              <a:t>The states are labeled S</a:t>
            </a:r>
            <a:r>
              <a:rPr dirty="0" baseline="-20467" sz="1425" spc="-7">
                <a:latin typeface="Arial"/>
                <a:cs typeface="Arial"/>
              </a:rPr>
              <a:t>1  </a:t>
            </a:r>
            <a:r>
              <a:rPr dirty="0" sz="1400" spc="-5">
                <a:latin typeface="Arial"/>
                <a:cs typeface="Arial"/>
              </a:rPr>
              <a:t>S</a:t>
            </a:r>
            <a:r>
              <a:rPr dirty="0" baseline="-20467" sz="1425" spc="-7">
                <a:latin typeface="Arial"/>
                <a:cs typeface="Arial"/>
              </a:rPr>
              <a:t>2  </a:t>
            </a:r>
            <a:r>
              <a:rPr dirty="0" sz="1400" spc="-5">
                <a:latin typeface="Arial"/>
                <a:cs typeface="Arial"/>
              </a:rPr>
              <a:t>..</a:t>
            </a:r>
            <a:r>
              <a:rPr dirty="0" sz="1400" spc="-235">
                <a:latin typeface="Arial"/>
                <a:cs typeface="Arial"/>
              </a:rPr>
              <a:t> </a:t>
            </a:r>
            <a:r>
              <a:rPr dirty="0" sz="1400" spc="-5">
                <a:latin typeface="Arial"/>
                <a:cs typeface="Arial"/>
              </a:rPr>
              <a:t>S</a:t>
            </a:r>
            <a:r>
              <a:rPr dirty="0" baseline="-20467" sz="1425" spc="-7">
                <a:latin typeface="Arial"/>
                <a:cs typeface="Arial"/>
              </a:rPr>
              <a:t>N</a:t>
            </a:r>
            <a:endParaRPr baseline="-20467" sz="1425">
              <a:latin typeface="Arial"/>
              <a:cs typeface="Arial"/>
            </a:endParaRPr>
          </a:p>
          <a:p>
            <a:pPr marL="67310">
              <a:lnSpc>
                <a:spcPct val="100000"/>
              </a:lnSpc>
              <a:spcBef>
                <a:spcPts val="1350"/>
              </a:spcBef>
            </a:pPr>
            <a:r>
              <a:rPr dirty="0" sz="1400" spc="-5">
                <a:latin typeface="Arial"/>
                <a:cs typeface="Arial"/>
              </a:rPr>
              <a:t>For a particular</a:t>
            </a:r>
            <a:r>
              <a:rPr dirty="0" sz="1400" spc="5">
                <a:latin typeface="Arial"/>
                <a:cs typeface="Arial"/>
              </a:rPr>
              <a:t> </a:t>
            </a:r>
            <a:r>
              <a:rPr dirty="0" sz="1400" spc="-5">
                <a:latin typeface="Arial"/>
                <a:cs typeface="Arial"/>
              </a:rPr>
              <a:t>trial….</a:t>
            </a:r>
            <a:endParaRPr sz="1400">
              <a:latin typeface="Arial"/>
              <a:cs typeface="Arial"/>
            </a:endParaRPr>
          </a:p>
          <a:p>
            <a:pPr marL="238760">
              <a:lnSpc>
                <a:spcPct val="100000"/>
              </a:lnSpc>
              <a:spcBef>
                <a:spcPts val="335"/>
              </a:spcBef>
              <a:tabLst>
                <a:tab pos="981075" algn="l"/>
              </a:tabLst>
            </a:pPr>
            <a:r>
              <a:rPr dirty="0" sz="1400" spc="-5">
                <a:latin typeface="Arial"/>
                <a:cs typeface="Arial"/>
              </a:rPr>
              <a:t>Let</a:t>
            </a:r>
            <a:r>
              <a:rPr dirty="0" sz="1400" spc="-90">
                <a:latin typeface="Arial"/>
                <a:cs typeface="Arial"/>
              </a:rPr>
              <a:t> </a:t>
            </a:r>
            <a:r>
              <a:rPr dirty="0" sz="1400" spc="-5">
                <a:latin typeface="Arial"/>
                <a:cs typeface="Arial"/>
              </a:rPr>
              <a:t>T	be the number of</a:t>
            </a:r>
            <a:r>
              <a:rPr dirty="0" sz="1400" spc="15">
                <a:latin typeface="Arial"/>
                <a:cs typeface="Arial"/>
              </a:rPr>
              <a:t> </a:t>
            </a:r>
            <a:r>
              <a:rPr dirty="0" sz="1400" spc="-5">
                <a:latin typeface="Arial"/>
                <a:cs typeface="Arial"/>
              </a:rPr>
              <a:t>observations</a:t>
            </a:r>
            <a:endParaRPr sz="1400">
              <a:latin typeface="Arial"/>
              <a:cs typeface="Arial"/>
            </a:endParaRPr>
          </a:p>
          <a:p>
            <a:pPr marL="981710" marR="678815" indent="-457200">
              <a:lnSpc>
                <a:spcPct val="100000"/>
              </a:lnSpc>
              <a:spcBef>
                <a:spcPts val="340"/>
              </a:spcBef>
              <a:tabLst>
                <a:tab pos="981075" algn="l"/>
              </a:tabLst>
            </a:pPr>
            <a:r>
              <a:rPr dirty="0" sz="1400" spc="-5">
                <a:latin typeface="Arial"/>
                <a:cs typeface="Arial"/>
              </a:rPr>
              <a:t>T	is also the number of states passed  through</a:t>
            </a:r>
            <a:endParaRPr sz="1400">
              <a:latin typeface="Arial"/>
              <a:cs typeface="Arial"/>
            </a:endParaRPr>
          </a:p>
          <a:p>
            <a:pPr marL="524510" marR="30480">
              <a:lnSpc>
                <a:spcPts val="2020"/>
              </a:lnSpc>
              <a:spcBef>
                <a:spcPts val="120"/>
              </a:spcBef>
              <a:tabLst>
                <a:tab pos="1800225" algn="l"/>
              </a:tabLst>
            </a:pPr>
            <a:r>
              <a:rPr dirty="0" sz="1400" spc="-5">
                <a:latin typeface="Arial"/>
                <a:cs typeface="Arial"/>
              </a:rPr>
              <a:t>O = O</a:t>
            </a:r>
            <a:r>
              <a:rPr dirty="0" baseline="-20467" sz="1425" spc="-7">
                <a:latin typeface="Arial"/>
                <a:cs typeface="Arial"/>
              </a:rPr>
              <a:t>1 </a:t>
            </a:r>
            <a:r>
              <a:rPr dirty="0" sz="1400" spc="-5">
                <a:latin typeface="Arial"/>
                <a:cs typeface="Arial"/>
              </a:rPr>
              <a:t>O</a:t>
            </a:r>
            <a:r>
              <a:rPr dirty="0" baseline="-20467" sz="1425" spc="-7">
                <a:latin typeface="Arial"/>
                <a:cs typeface="Arial"/>
              </a:rPr>
              <a:t>2 </a:t>
            </a:r>
            <a:r>
              <a:rPr dirty="0" sz="1400" spc="-5">
                <a:latin typeface="Arial"/>
                <a:cs typeface="Arial"/>
              </a:rPr>
              <a:t>.. O</a:t>
            </a:r>
            <a:r>
              <a:rPr dirty="0" baseline="-20467" sz="1425" spc="-7">
                <a:latin typeface="Arial"/>
                <a:cs typeface="Arial"/>
              </a:rPr>
              <a:t>T </a:t>
            </a:r>
            <a:r>
              <a:rPr dirty="0" sz="1400" spc="-5">
                <a:latin typeface="Arial"/>
                <a:cs typeface="Arial"/>
              </a:rPr>
              <a:t>is the sequence of observations  Q = q</a:t>
            </a:r>
            <a:r>
              <a:rPr dirty="0" baseline="-20467" sz="1425" spc="-7">
                <a:latin typeface="Arial"/>
                <a:cs typeface="Arial"/>
              </a:rPr>
              <a:t>1  </a:t>
            </a:r>
            <a:r>
              <a:rPr dirty="0" sz="1400" spc="-5">
                <a:latin typeface="Arial"/>
                <a:cs typeface="Arial"/>
              </a:rPr>
              <a:t>q</a:t>
            </a:r>
            <a:r>
              <a:rPr dirty="0" baseline="-20467" sz="1425" spc="-7">
                <a:latin typeface="Arial"/>
                <a:cs typeface="Arial"/>
              </a:rPr>
              <a:t>2</a:t>
            </a:r>
            <a:r>
              <a:rPr dirty="0" baseline="-20467" sz="1425" spc="44">
                <a:latin typeface="Arial"/>
                <a:cs typeface="Arial"/>
              </a:rPr>
              <a:t> </a:t>
            </a:r>
            <a:r>
              <a:rPr dirty="0" sz="1400" spc="-5">
                <a:latin typeface="Arial"/>
                <a:cs typeface="Arial"/>
              </a:rPr>
              <a:t>..</a:t>
            </a:r>
            <a:r>
              <a:rPr dirty="0" sz="1400" spc="5">
                <a:latin typeface="Arial"/>
                <a:cs typeface="Arial"/>
              </a:rPr>
              <a:t> </a:t>
            </a:r>
            <a:r>
              <a:rPr dirty="0" sz="1400" spc="-5">
                <a:latin typeface="Arial"/>
                <a:cs typeface="Arial"/>
              </a:rPr>
              <a:t>q</a:t>
            </a:r>
            <a:r>
              <a:rPr dirty="0" baseline="-20467" sz="1425" spc="-7">
                <a:latin typeface="Arial"/>
                <a:cs typeface="Arial"/>
              </a:rPr>
              <a:t>T	</a:t>
            </a:r>
            <a:r>
              <a:rPr dirty="0" sz="1400" spc="-5">
                <a:latin typeface="Arial"/>
                <a:cs typeface="Arial"/>
              </a:rPr>
              <a:t>is the notation for a path of</a:t>
            </a:r>
            <a:r>
              <a:rPr dirty="0" sz="1400" spc="50">
                <a:latin typeface="Arial"/>
                <a:cs typeface="Arial"/>
              </a:rPr>
              <a:t> </a:t>
            </a:r>
            <a:r>
              <a:rPr dirty="0" sz="1400" spc="-5">
                <a:latin typeface="Arial"/>
                <a:cs typeface="Arial"/>
              </a:rPr>
              <a:t>states</a:t>
            </a:r>
            <a:endParaRPr sz="1400">
              <a:latin typeface="Arial"/>
              <a:cs typeface="Arial"/>
            </a:endParaRPr>
          </a:p>
          <a:p>
            <a:pPr marL="67310">
              <a:lnSpc>
                <a:spcPts val="1670"/>
              </a:lnSpc>
              <a:spcBef>
                <a:spcPts val="1240"/>
              </a:spcBef>
              <a:tabLst>
                <a:tab pos="2256790" algn="l"/>
              </a:tabLst>
            </a:pPr>
            <a:r>
              <a:rPr dirty="0" sz="1400" spc="-5">
                <a:latin typeface="Arial"/>
                <a:cs typeface="Arial"/>
              </a:rPr>
              <a:t>λ</a:t>
            </a:r>
            <a:r>
              <a:rPr dirty="0" sz="1400" spc="20">
                <a:latin typeface="Arial"/>
                <a:cs typeface="Arial"/>
              </a:rPr>
              <a:t> </a:t>
            </a:r>
            <a:r>
              <a:rPr dirty="0" sz="1400" spc="-5">
                <a:latin typeface="Arial"/>
                <a:cs typeface="Arial"/>
              </a:rPr>
              <a:t>=</a:t>
            </a:r>
            <a:r>
              <a:rPr dirty="0" sz="1400" spc="20">
                <a:latin typeface="Arial"/>
                <a:cs typeface="Arial"/>
              </a:rPr>
              <a:t> </a:t>
            </a:r>
            <a:r>
              <a:rPr dirty="0" sz="1400" spc="-5">
                <a:latin typeface="Symbol"/>
                <a:cs typeface="Symbol"/>
              </a:rPr>
              <a:t></a:t>
            </a:r>
            <a:r>
              <a:rPr dirty="0" sz="1400" spc="-5">
                <a:latin typeface="Arial"/>
                <a:cs typeface="Arial"/>
              </a:rPr>
              <a:t>N,M,</a:t>
            </a:r>
            <a:r>
              <a:rPr dirty="0" sz="1400" spc="-5">
                <a:latin typeface="Symbol"/>
                <a:cs typeface="Symbol"/>
              </a:rPr>
              <a:t></a:t>
            </a:r>
            <a:r>
              <a:rPr dirty="0" baseline="-20467" sz="1425" spc="-7">
                <a:latin typeface="Arial"/>
                <a:cs typeface="Arial"/>
              </a:rPr>
              <a:t>i,</a:t>
            </a:r>
            <a:r>
              <a:rPr dirty="0" sz="1400" spc="-5">
                <a:latin typeface="Symbol"/>
                <a:cs typeface="Symbol"/>
              </a:rPr>
              <a:t></a:t>
            </a:r>
            <a:r>
              <a:rPr dirty="0" sz="1400" spc="-5">
                <a:latin typeface="Arial"/>
                <a:cs typeface="Arial"/>
              </a:rPr>
              <a:t>,</a:t>
            </a:r>
            <a:r>
              <a:rPr dirty="0" sz="1400" spc="-5">
                <a:latin typeface="Symbol"/>
                <a:cs typeface="Symbol"/>
              </a:rPr>
              <a:t></a:t>
            </a:r>
            <a:r>
              <a:rPr dirty="0" sz="1400" spc="-5">
                <a:latin typeface="Arial"/>
                <a:cs typeface="Arial"/>
              </a:rPr>
              <a:t>a</a:t>
            </a:r>
            <a:r>
              <a:rPr dirty="0" baseline="-20467" sz="1425" spc="-7">
                <a:latin typeface="Arial"/>
                <a:cs typeface="Arial"/>
              </a:rPr>
              <a:t>ij</a:t>
            </a:r>
            <a:r>
              <a:rPr dirty="0" sz="1400" spc="-5">
                <a:latin typeface="Symbol"/>
                <a:cs typeface="Symbol"/>
              </a:rPr>
              <a:t></a:t>
            </a:r>
            <a:r>
              <a:rPr dirty="0" sz="1400" spc="-5">
                <a:latin typeface="Arial"/>
                <a:cs typeface="Arial"/>
              </a:rPr>
              <a:t>,</a:t>
            </a:r>
            <a:r>
              <a:rPr dirty="0" sz="1400" spc="-5">
                <a:latin typeface="Symbol"/>
                <a:cs typeface="Symbol"/>
              </a:rPr>
              <a:t></a:t>
            </a:r>
            <a:r>
              <a:rPr dirty="0" sz="1400" spc="-5">
                <a:latin typeface="Arial"/>
                <a:cs typeface="Arial"/>
              </a:rPr>
              <a:t>b</a:t>
            </a:r>
            <a:r>
              <a:rPr dirty="0" baseline="-20467" sz="1425" spc="-7">
                <a:latin typeface="Arial"/>
                <a:cs typeface="Arial"/>
              </a:rPr>
              <a:t>i</a:t>
            </a:r>
            <a:r>
              <a:rPr dirty="0" sz="1400" spc="-5">
                <a:latin typeface="Arial"/>
                <a:cs typeface="Arial"/>
              </a:rPr>
              <a:t>(j)</a:t>
            </a:r>
            <a:r>
              <a:rPr dirty="0" sz="1400" spc="-5">
                <a:latin typeface="Symbol"/>
                <a:cs typeface="Symbol"/>
              </a:rPr>
              <a:t></a:t>
            </a:r>
            <a:r>
              <a:rPr dirty="0" sz="1400" spc="-5">
                <a:latin typeface="Times New Roman"/>
                <a:cs typeface="Times New Roman"/>
              </a:rPr>
              <a:t>	</a:t>
            </a:r>
            <a:r>
              <a:rPr dirty="0" sz="1400" spc="-5">
                <a:latin typeface="Arial"/>
                <a:cs typeface="Arial"/>
              </a:rPr>
              <a:t>is the specification of</a:t>
            </a:r>
            <a:r>
              <a:rPr dirty="0" sz="1400" spc="10">
                <a:latin typeface="Arial"/>
                <a:cs typeface="Arial"/>
              </a:rPr>
              <a:t> </a:t>
            </a:r>
            <a:r>
              <a:rPr dirty="0" sz="1400" spc="-5">
                <a:latin typeface="Arial"/>
                <a:cs typeface="Arial"/>
              </a:rPr>
              <a:t>an</a:t>
            </a:r>
            <a:endParaRPr sz="1400">
              <a:latin typeface="Arial"/>
              <a:cs typeface="Arial"/>
            </a:endParaRPr>
          </a:p>
          <a:p>
            <a:pPr algn="ctr" marL="661035">
              <a:lnSpc>
                <a:spcPts val="1670"/>
              </a:lnSpc>
            </a:pPr>
            <a:r>
              <a:rPr dirty="0" sz="1400" spc="-5">
                <a:latin typeface="Arial"/>
                <a:cs typeface="Arial"/>
              </a:rPr>
              <a:t>HMM</a:t>
            </a:r>
            <a:endParaRPr sz="1400">
              <a:latin typeface="Arial"/>
              <a:cs typeface="Arial"/>
            </a:endParaRPr>
          </a:p>
        </p:txBody>
      </p:sp>
      <p:sp>
        <p:nvSpPr>
          <p:cNvPr id="5" name="object 5"/>
          <p:cNvSpPr/>
          <p:nvPr/>
        </p:nvSpPr>
        <p:spPr>
          <a:xfrm>
            <a:off x="4396740" y="1481327"/>
            <a:ext cx="1724025" cy="939800"/>
          </a:xfrm>
          <a:custGeom>
            <a:avLst/>
            <a:gdLst/>
            <a:ahLst/>
            <a:cxnLst/>
            <a:rect l="l" t="t" r="r" b="b"/>
            <a:pathLst>
              <a:path w="1724025" h="939800">
                <a:moveTo>
                  <a:pt x="0" y="939546"/>
                </a:moveTo>
                <a:lnTo>
                  <a:pt x="1723643" y="939546"/>
                </a:lnTo>
                <a:lnTo>
                  <a:pt x="1723643" y="0"/>
                </a:lnTo>
                <a:lnTo>
                  <a:pt x="0" y="0"/>
                </a:lnTo>
                <a:lnTo>
                  <a:pt x="0" y="939546"/>
                </a:lnTo>
                <a:close/>
              </a:path>
            </a:pathLst>
          </a:custGeom>
          <a:solidFill>
            <a:srgbClr val="FFFFCC"/>
          </a:solidFill>
        </p:spPr>
        <p:txBody>
          <a:bodyPr wrap="square" lIns="0" tIns="0" rIns="0" bIns="0" rtlCol="0"/>
          <a:lstStyle/>
          <a:p/>
        </p:txBody>
      </p:sp>
      <p:sp>
        <p:nvSpPr>
          <p:cNvPr id="6" name="object 6"/>
          <p:cNvSpPr txBox="1"/>
          <p:nvPr/>
        </p:nvSpPr>
        <p:spPr>
          <a:xfrm>
            <a:off x="4396740" y="1481327"/>
            <a:ext cx="1724025" cy="939800"/>
          </a:xfrm>
          <a:prstGeom prst="rect">
            <a:avLst/>
          </a:prstGeom>
          <a:ln w="6350">
            <a:solidFill>
              <a:srgbClr val="FF0000"/>
            </a:solidFill>
          </a:ln>
        </p:spPr>
        <p:txBody>
          <a:bodyPr wrap="square" lIns="0" tIns="24130" rIns="0" bIns="0" rtlCol="0" vert="horz">
            <a:spAutoFit/>
          </a:bodyPr>
          <a:lstStyle/>
          <a:p>
            <a:pPr marL="48260" marR="193040">
              <a:lnSpc>
                <a:spcPct val="100000"/>
              </a:lnSpc>
              <a:spcBef>
                <a:spcPts val="190"/>
              </a:spcBef>
            </a:pPr>
            <a:r>
              <a:rPr dirty="0" sz="800" spc="-5">
                <a:solidFill>
                  <a:srgbClr val="FF0000"/>
                </a:solidFill>
                <a:latin typeface="Arial"/>
                <a:cs typeface="Arial"/>
              </a:rPr>
              <a:t>*L. R. Rabiner, "A Tutorial on  Hidden Markov Models and  Selected Applications in Speech  Recognition," Proc. of the IEEE,  Vol.77, No.2, </a:t>
            </a:r>
            <a:r>
              <a:rPr dirty="0" sz="800">
                <a:solidFill>
                  <a:srgbClr val="FF0000"/>
                </a:solidFill>
                <a:latin typeface="Arial"/>
                <a:cs typeface="Arial"/>
              </a:rPr>
              <a:t>pp.257--286,</a:t>
            </a:r>
            <a:r>
              <a:rPr dirty="0" sz="800" spc="-60">
                <a:solidFill>
                  <a:srgbClr val="FF0000"/>
                </a:solidFill>
                <a:latin typeface="Arial"/>
                <a:cs typeface="Arial"/>
              </a:rPr>
              <a:t> </a:t>
            </a:r>
            <a:r>
              <a:rPr dirty="0" sz="800">
                <a:solidFill>
                  <a:srgbClr val="FF0000"/>
                </a:solidFill>
                <a:latin typeface="Arial"/>
                <a:cs typeface="Arial"/>
              </a:rPr>
              <a:t>1989.</a:t>
            </a:r>
            <a:endParaRPr sz="800">
              <a:latin typeface="Arial"/>
              <a:cs typeface="Arial"/>
            </a:endParaRPr>
          </a:p>
          <a:p>
            <a:pPr marL="48260">
              <a:lnSpc>
                <a:spcPct val="100000"/>
              </a:lnSpc>
              <a:spcBef>
                <a:spcPts val="495"/>
              </a:spcBef>
            </a:pPr>
            <a:r>
              <a:rPr dirty="0" sz="800" spc="-5">
                <a:solidFill>
                  <a:srgbClr val="FF0000"/>
                </a:solidFill>
                <a:latin typeface="Arial"/>
                <a:cs typeface="Arial"/>
              </a:rPr>
              <a:t>Available from</a:t>
            </a:r>
            <a:endParaRPr sz="800">
              <a:latin typeface="Arial"/>
              <a:cs typeface="Arial"/>
            </a:endParaRPr>
          </a:p>
          <a:p>
            <a:pPr marL="48260">
              <a:lnSpc>
                <a:spcPct val="100000"/>
              </a:lnSpc>
              <a:spcBef>
                <a:spcPts val="245"/>
              </a:spcBef>
            </a:pPr>
            <a:r>
              <a:rPr dirty="0" u="sng" sz="400" spc="-5">
                <a:solidFill>
                  <a:srgbClr val="FF0000"/>
                </a:solidFill>
                <a:uFill>
                  <a:solidFill>
                    <a:srgbClr val="FF0000"/>
                  </a:solidFill>
                </a:uFill>
                <a:latin typeface="Arial"/>
                <a:cs typeface="Arial"/>
                <a:hlinkClick r:id="rId2"/>
              </a:rPr>
              <a:t>http://ieeexplore.ieee.org/iel5/5/698/00018626.pdf?arnumber=18626</a:t>
            </a:r>
            <a:endParaRPr sz="400">
              <a:latin typeface="Arial"/>
              <a:cs typeface="Arial"/>
            </a:endParaRPr>
          </a:p>
        </p:txBody>
      </p:sp>
      <p:sp>
        <p:nvSpPr>
          <p:cNvPr id="7" name="object 7"/>
          <p:cNvSpPr/>
          <p:nvPr/>
        </p:nvSpPr>
        <p:spPr>
          <a:xfrm>
            <a:off x="4246626" y="1541525"/>
            <a:ext cx="246887" cy="91440"/>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0" name="object 10"/>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40</a:t>
            </a:r>
            <a:endParaRPr sz="450">
              <a:latin typeface="Tahoma"/>
              <a:cs typeface="Tahoma"/>
            </a:endParaRPr>
          </a:p>
        </p:txBody>
      </p:sp>
      <p:sp>
        <p:nvSpPr>
          <p:cNvPr id="11" name="object 11"/>
          <p:cNvSpPr txBox="1"/>
          <p:nvPr/>
        </p:nvSpPr>
        <p:spPr>
          <a:xfrm>
            <a:off x="1722120" y="5373141"/>
            <a:ext cx="3605529" cy="671195"/>
          </a:xfrm>
          <a:prstGeom prst="rect">
            <a:avLst/>
          </a:prstGeom>
        </p:spPr>
        <p:txBody>
          <a:bodyPr wrap="square" lIns="0" tIns="120650" rIns="0" bIns="0" rtlCol="0" vert="horz">
            <a:spAutoFit/>
          </a:bodyPr>
          <a:lstStyle/>
          <a:p>
            <a:pPr marL="735330">
              <a:lnSpc>
                <a:spcPct val="100000"/>
              </a:lnSpc>
              <a:spcBef>
                <a:spcPts val="950"/>
              </a:spcBef>
            </a:pPr>
            <a:r>
              <a:rPr dirty="0" sz="2200" spc="-5">
                <a:solidFill>
                  <a:srgbClr val="006500"/>
                </a:solidFill>
                <a:latin typeface="Arial"/>
                <a:cs typeface="Arial"/>
              </a:rPr>
              <a:t>HMM </a:t>
            </a:r>
            <a:r>
              <a:rPr dirty="0" sz="2200">
                <a:solidFill>
                  <a:srgbClr val="006500"/>
                </a:solidFill>
                <a:latin typeface="Arial"/>
                <a:cs typeface="Arial"/>
              </a:rPr>
              <a:t>Formal</a:t>
            </a:r>
            <a:r>
              <a:rPr dirty="0" sz="2200" spc="-75">
                <a:solidFill>
                  <a:srgbClr val="006500"/>
                </a:solidFill>
                <a:latin typeface="Arial"/>
                <a:cs typeface="Arial"/>
              </a:rPr>
              <a:t> </a:t>
            </a:r>
            <a:r>
              <a:rPr dirty="0" sz="2200" spc="-5">
                <a:solidFill>
                  <a:srgbClr val="006500"/>
                </a:solidFill>
                <a:latin typeface="Arial"/>
                <a:cs typeface="Arial"/>
              </a:rPr>
              <a:t>Definition</a:t>
            </a:r>
            <a:endParaRPr sz="2200">
              <a:latin typeface="Arial"/>
              <a:cs typeface="Arial"/>
            </a:endParaRPr>
          </a:p>
          <a:p>
            <a:pPr>
              <a:lnSpc>
                <a:spcPct val="100000"/>
              </a:lnSpc>
              <a:spcBef>
                <a:spcPts val="390"/>
              </a:spcBef>
            </a:pPr>
            <a:r>
              <a:rPr dirty="0" sz="1000" spc="-5">
                <a:latin typeface="Arial"/>
                <a:cs typeface="Arial"/>
              </a:rPr>
              <a:t>An HMM, </a:t>
            </a:r>
            <a:r>
              <a:rPr dirty="0" sz="1000">
                <a:latin typeface="Arial"/>
                <a:cs typeface="Arial"/>
              </a:rPr>
              <a:t>λ, </a:t>
            </a:r>
            <a:r>
              <a:rPr dirty="0" sz="1000" spc="-5">
                <a:latin typeface="Arial"/>
                <a:cs typeface="Arial"/>
              </a:rPr>
              <a:t>is </a:t>
            </a:r>
            <a:r>
              <a:rPr dirty="0" sz="1000">
                <a:latin typeface="Arial"/>
                <a:cs typeface="Arial"/>
              </a:rPr>
              <a:t>a </a:t>
            </a:r>
            <a:r>
              <a:rPr dirty="0" sz="1000" spc="-5">
                <a:latin typeface="Arial"/>
                <a:cs typeface="Arial"/>
              </a:rPr>
              <a:t>5-tuple consisting</a:t>
            </a:r>
            <a:r>
              <a:rPr dirty="0" sz="1000" spc="-40">
                <a:latin typeface="Arial"/>
                <a:cs typeface="Arial"/>
              </a:rPr>
              <a:t> </a:t>
            </a:r>
            <a:r>
              <a:rPr dirty="0" sz="1000" spc="-5">
                <a:latin typeface="Arial"/>
                <a:cs typeface="Arial"/>
              </a:rPr>
              <a:t>of</a:t>
            </a:r>
            <a:endParaRPr sz="1000">
              <a:latin typeface="Arial"/>
              <a:cs typeface="Arial"/>
            </a:endParaRPr>
          </a:p>
        </p:txBody>
      </p:sp>
      <p:sp>
        <p:nvSpPr>
          <p:cNvPr id="12" name="object 12"/>
          <p:cNvSpPr txBox="1"/>
          <p:nvPr/>
        </p:nvSpPr>
        <p:spPr>
          <a:xfrm>
            <a:off x="1696720" y="6019598"/>
            <a:ext cx="2688590" cy="758190"/>
          </a:xfrm>
          <a:prstGeom prst="rect">
            <a:avLst/>
          </a:prstGeom>
        </p:spPr>
        <p:txBody>
          <a:bodyPr wrap="square" lIns="0" tIns="41910" rIns="0" bIns="0" rtlCol="0" vert="horz">
            <a:spAutoFit/>
          </a:bodyPr>
          <a:lstStyle/>
          <a:p>
            <a:pPr marL="196215" indent="-171450">
              <a:lnSpc>
                <a:spcPct val="100000"/>
              </a:lnSpc>
              <a:spcBef>
                <a:spcPts val="330"/>
              </a:spcBef>
              <a:buChar char="•"/>
              <a:tabLst>
                <a:tab pos="196850" algn="l"/>
              </a:tabLst>
            </a:pPr>
            <a:r>
              <a:rPr dirty="0" sz="1000">
                <a:latin typeface="Arial"/>
                <a:cs typeface="Arial"/>
              </a:rPr>
              <a:t>N </a:t>
            </a:r>
            <a:r>
              <a:rPr dirty="0" sz="1000" spc="-5">
                <a:latin typeface="Arial"/>
                <a:cs typeface="Arial"/>
              </a:rPr>
              <a:t>the number of</a:t>
            </a:r>
            <a:r>
              <a:rPr dirty="0" sz="1000" spc="-40">
                <a:latin typeface="Arial"/>
                <a:cs typeface="Arial"/>
              </a:rPr>
              <a:t> </a:t>
            </a:r>
            <a:r>
              <a:rPr dirty="0" sz="1000" spc="-5">
                <a:latin typeface="Arial"/>
                <a:cs typeface="Arial"/>
              </a:rPr>
              <a:t>states</a:t>
            </a:r>
            <a:endParaRPr sz="1000">
              <a:latin typeface="Arial"/>
              <a:cs typeface="Arial"/>
            </a:endParaRPr>
          </a:p>
          <a:p>
            <a:pPr marL="196215" indent="-171450">
              <a:lnSpc>
                <a:spcPct val="100000"/>
              </a:lnSpc>
              <a:spcBef>
                <a:spcPts val="235"/>
              </a:spcBef>
              <a:buChar char="•"/>
              <a:tabLst>
                <a:tab pos="196850" algn="l"/>
              </a:tabLst>
            </a:pPr>
            <a:r>
              <a:rPr dirty="0" sz="1000">
                <a:latin typeface="Arial"/>
                <a:cs typeface="Arial"/>
              </a:rPr>
              <a:t>M </a:t>
            </a:r>
            <a:r>
              <a:rPr dirty="0" sz="1000" spc="-5">
                <a:latin typeface="Arial"/>
                <a:cs typeface="Arial"/>
              </a:rPr>
              <a:t>the number of possible</a:t>
            </a:r>
            <a:r>
              <a:rPr dirty="0" sz="1000" spc="-55">
                <a:latin typeface="Arial"/>
                <a:cs typeface="Arial"/>
              </a:rPr>
              <a:t> </a:t>
            </a:r>
            <a:r>
              <a:rPr dirty="0" sz="1000" spc="-5">
                <a:latin typeface="Arial"/>
                <a:cs typeface="Arial"/>
              </a:rPr>
              <a:t>observations</a:t>
            </a:r>
            <a:endParaRPr sz="1000">
              <a:latin typeface="Arial"/>
              <a:cs typeface="Arial"/>
            </a:endParaRPr>
          </a:p>
          <a:p>
            <a:pPr marL="196850" marR="30480" indent="-196850">
              <a:lnSpc>
                <a:spcPct val="120000"/>
              </a:lnSpc>
              <a:spcBef>
                <a:spcPts val="20"/>
              </a:spcBef>
              <a:buClr>
                <a:srgbClr val="000000"/>
              </a:buClr>
              <a:buChar char="•"/>
              <a:tabLst>
                <a:tab pos="196850" algn="l"/>
              </a:tabLst>
            </a:pPr>
            <a:r>
              <a:rPr dirty="0" sz="1000" spc="-5">
                <a:solidFill>
                  <a:srgbClr val="009A00"/>
                </a:solidFill>
                <a:latin typeface="Arial"/>
                <a:cs typeface="Arial"/>
              </a:rPr>
              <a:t>{</a:t>
            </a:r>
            <a:r>
              <a:rPr dirty="0" sz="1000" spc="-5">
                <a:solidFill>
                  <a:srgbClr val="009A00"/>
                </a:solidFill>
                <a:latin typeface="Symbol"/>
                <a:cs typeface="Symbol"/>
              </a:rPr>
              <a:t></a:t>
            </a:r>
            <a:r>
              <a:rPr dirty="0" baseline="-21367" sz="975" spc="-7">
                <a:solidFill>
                  <a:srgbClr val="009A00"/>
                </a:solidFill>
                <a:latin typeface="Arial"/>
                <a:cs typeface="Arial"/>
              </a:rPr>
              <a:t>1</a:t>
            </a:r>
            <a:r>
              <a:rPr dirty="0" sz="1000" spc="-5">
                <a:solidFill>
                  <a:srgbClr val="009A00"/>
                </a:solidFill>
                <a:latin typeface="Arial"/>
                <a:cs typeface="Arial"/>
              </a:rPr>
              <a:t>, </a:t>
            </a:r>
            <a:r>
              <a:rPr dirty="0" sz="1000" spc="-5">
                <a:solidFill>
                  <a:srgbClr val="009A00"/>
                </a:solidFill>
                <a:latin typeface="Symbol"/>
                <a:cs typeface="Symbol"/>
              </a:rPr>
              <a:t></a:t>
            </a:r>
            <a:r>
              <a:rPr dirty="0" baseline="-21367" sz="975" spc="-7">
                <a:solidFill>
                  <a:srgbClr val="009A00"/>
                </a:solidFill>
                <a:latin typeface="Arial"/>
                <a:cs typeface="Arial"/>
              </a:rPr>
              <a:t>2</a:t>
            </a:r>
            <a:r>
              <a:rPr dirty="0" sz="1000" spc="-5">
                <a:solidFill>
                  <a:srgbClr val="009A00"/>
                </a:solidFill>
                <a:latin typeface="Arial"/>
                <a:cs typeface="Arial"/>
              </a:rPr>
              <a:t>, .. </a:t>
            </a:r>
            <a:r>
              <a:rPr dirty="0" sz="1000" spc="-5">
                <a:solidFill>
                  <a:srgbClr val="009A00"/>
                </a:solidFill>
                <a:latin typeface="Symbol"/>
                <a:cs typeface="Symbol"/>
              </a:rPr>
              <a:t></a:t>
            </a:r>
            <a:r>
              <a:rPr dirty="0" baseline="-21367" sz="975" spc="-7">
                <a:solidFill>
                  <a:srgbClr val="009A00"/>
                </a:solidFill>
                <a:latin typeface="Arial"/>
                <a:cs typeface="Arial"/>
              </a:rPr>
              <a:t>N</a:t>
            </a:r>
            <a:r>
              <a:rPr dirty="0" sz="1000" spc="-5">
                <a:solidFill>
                  <a:srgbClr val="009A00"/>
                </a:solidFill>
                <a:latin typeface="Arial"/>
                <a:cs typeface="Arial"/>
              </a:rPr>
              <a:t>} The starting state probabilities  </a:t>
            </a:r>
            <a:r>
              <a:rPr dirty="0" sz="1000">
                <a:solidFill>
                  <a:srgbClr val="009A00"/>
                </a:solidFill>
                <a:latin typeface="Arial"/>
                <a:cs typeface="Arial"/>
              </a:rPr>
              <a:t>P(q</a:t>
            </a:r>
            <a:r>
              <a:rPr dirty="0" baseline="-21367" sz="975">
                <a:solidFill>
                  <a:srgbClr val="009A00"/>
                </a:solidFill>
                <a:latin typeface="Arial"/>
                <a:cs typeface="Arial"/>
              </a:rPr>
              <a:t>0 </a:t>
            </a:r>
            <a:r>
              <a:rPr dirty="0" sz="1000">
                <a:solidFill>
                  <a:srgbClr val="009A00"/>
                </a:solidFill>
                <a:latin typeface="Arial"/>
                <a:cs typeface="Arial"/>
              </a:rPr>
              <a:t>= </a:t>
            </a:r>
            <a:r>
              <a:rPr dirty="0" sz="1000" spc="-5">
                <a:solidFill>
                  <a:srgbClr val="009A00"/>
                </a:solidFill>
                <a:latin typeface="Arial"/>
                <a:cs typeface="Arial"/>
              </a:rPr>
              <a:t>S</a:t>
            </a:r>
            <a:r>
              <a:rPr dirty="0" baseline="-21367" sz="975" spc="-7">
                <a:solidFill>
                  <a:srgbClr val="009A00"/>
                </a:solidFill>
                <a:latin typeface="Arial"/>
                <a:cs typeface="Arial"/>
              </a:rPr>
              <a:t>i</a:t>
            </a:r>
            <a:r>
              <a:rPr dirty="0" sz="1000" spc="-5">
                <a:solidFill>
                  <a:srgbClr val="009A00"/>
                </a:solidFill>
                <a:latin typeface="Arial"/>
                <a:cs typeface="Arial"/>
              </a:rPr>
              <a:t>) </a:t>
            </a:r>
            <a:r>
              <a:rPr dirty="0" sz="1000">
                <a:solidFill>
                  <a:srgbClr val="009A00"/>
                </a:solidFill>
                <a:latin typeface="Arial"/>
                <a:cs typeface="Arial"/>
              </a:rPr>
              <a:t>=</a:t>
            </a:r>
            <a:r>
              <a:rPr dirty="0" sz="1000" spc="-120">
                <a:solidFill>
                  <a:srgbClr val="009A00"/>
                </a:solidFill>
                <a:latin typeface="Arial"/>
                <a:cs typeface="Arial"/>
              </a:rPr>
              <a:t> </a:t>
            </a:r>
            <a:r>
              <a:rPr dirty="0" sz="1000">
                <a:solidFill>
                  <a:srgbClr val="009A00"/>
                </a:solidFill>
                <a:latin typeface="Symbol"/>
                <a:cs typeface="Symbol"/>
              </a:rPr>
              <a:t></a:t>
            </a:r>
            <a:r>
              <a:rPr dirty="0" baseline="-21367" sz="975">
                <a:solidFill>
                  <a:srgbClr val="009A00"/>
                </a:solidFill>
                <a:latin typeface="Arial"/>
                <a:cs typeface="Arial"/>
              </a:rPr>
              <a:t>i</a:t>
            </a:r>
            <a:endParaRPr baseline="-21367" sz="975">
              <a:latin typeface="Arial"/>
              <a:cs typeface="Arial"/>
            </a:endParaRPr>
          </a:p>
        </p:txBody>
      </p:sp>
      <p:sp>
        <p:nvSpPr>
          <p:cNvPr id="13" name="object 13"/>
          <p:cNvSpPr txBox="1"/>
          <p:nvPr/>
        </p:nvSpPr>
        <p:spPr>
          <a:xfrm>
            <a:off x="1722120" y="6779004"/>
            <a:ext cx="57785" cy="178435"/>
          </a:xfrm>
          <a:prstGeom prst="rect">
            <a:avLst/>
          </a:prstGeom>
        </p:spPr>
        <p:txBody>
          <a:bodyPr wrap="square" lIns="0" tIns="12700" rIns="0" bIns="0" rtlCol="0" vert="horz">
            <a:spAutoFit/>
          </a:bodyPr>
          <a:lstStyle/>
          <a:p>
            <a:pPr>
              <a:lnSpc>
                <a:spcPct val="100000"/>
              </a:lnSpc>
              <a:spcBef>
                <a:spcPts val="100"/>
              </a:spcBef>
            </a:pPr>
            <a:r>
              <a:rPr dirty="0" sz="1000">
                <a:latin typeface="Arial"/>
                <a:cs typeface="Arial"/>
              </a:rPr>
              <a:t>•</a:t>
            </a:r>
            <a:endParaRPr sz="1000">
              <a:latin typeface="Arial"/>
              <a:cs typeface="Arial"/>
            </a:endParaRPr>
          </a:p>
        </p:txBody>
      </p:sp>
      <p:sp>
        <p:nvSpPr>
          <p:cNvPr id="14" name="object 14"/>
          <p:cNvSpPr txBox="1"/>
          <p:nvPr/>
        </p:nvSpPr>
        <p:spPr>
          <a:xfrm>
            <a:off x="1903222" y="6780832"/>
            <a:ext cx="240029" cy="756285"/>
          </a:xfrm>
          <a:prstGeom prst="rect">
            <a:avLst/>
          </a:prstGeom>
        </p:spPr>
        <p:txBody>
          <a:bodyPr wrap="square" lIns="0" tIns="12700" rIns="0" bIns="0" rtlCol="0" vert="horz">
            <a:spAutoFit/>
          </a:bodyPr>
          <a:lstStyle/>
          <a:p>
            <a:pPr algn="r" marL="25400" marR="43815">
              <a:lnSpc>
                <a:spcPct val="120000"/>
              </a:lnSpc>
              <a:spcBef>
                <a:spcPts val="100"/>
              </a:spcBef>
            </a:pPr>
            <a:r>
              <a:rPr dirty="0" baseline="13888" sz="1500">
                <a:solidFill>
                  <a:srgbClr val="FF0000"/>
                </a:solidFill>
                <a:latin typeface="Arial"/>
                <a:cs typeface="Arial"/>
              </a:rPr>
              <a:t>a</a:t>
            </a:r>
            <a:r>
              <a:rPr dirty="0" sz="650" spc="-10">
                <a:solidFill>
                  <a:srgbClr val="FF0000"/>
                </a:solidFill>
                <a:latin typeface="Arial"/>
                <a:cs typeface="Arial"/>
              </a:rPr>
              <a:t>11  </a:t>
            </a:r>
            <a:r>
              <a:rPr dirty="0" baseline="13888" sz="1500">
                <a:solidFill>
                  <a:srgbClr val="FF0000"/>
                </a:solidFill>
                <a:latin typeface="Arial"/>
                <a:cs typeface="Arial"/>
              </a:rPr>
              <a:t>a</a:t>
            </a:r>
            <a:r>
              <a:rPr dirty="0" sz="650" spc="-10">
                <a:solidFill>
                  <a:srgbClr val="FF0000"/>
                </a:solidFill>
                <a:latin typeface="Arial"/>
                <a:cs typeface="Arial"/>
              </a:rPr>
              <a:t>21</a:t>
            </a:r>
            <a:endParaRPr sz="650">
              <a:latin typeface="Arial"/>
              <a:cs typeface="Arial"/>
            </a:endParaRPr>
          </a:p>
          <a:p>
            <a:pPr algn="r" marR="62865">
              <a:lnSpc>
                <a:spcPts val="1180"/>
              </a:lnSpc>
            </a:pPr>
            <a:r>
              <a:rPr dirty="0" sz="1000">
                <a:solidFill>
                  <a:srgbClr val="FF0000"/>
                </a:solidFill>
                <a:latin typeface="Arial"/>
                <a:cs typeface="Arial"/>
              </a:rPr>
              <a:t>:</a:t>
            </a:r>
            <a:endParaRPr sz="1000">
              <a:latin typeface="Arial"/>
              <a:cs typeface="Arial"/>
            </a:endParaRPr>
          </a:p>
          <a:p>
            <a:pPr marL="25400">
              <a:lnSpc>
                <a:spcPct val="100000"/>
              </a:lnSpc>
              <a:spcBef>
                <a:spcPts val="490"/>
              </a:spcBef>
            </a:pPr>
            <a:r>
              <a:rPr dirty="0" baseline="13888" sz="1500" spc="-7">
                <a:solidFill>
                  <a:srgbClr val="FF0000"/>
                </a:solidFill>
                <a:latin typeface="Arial"/>
                <a:cs typeface="Arial"/>
              </a:rPr>
              <a:t>a</a:t>
            </a:r>
            <a:r>
              <a:rPr dirty="0" sz="650" spc="-5">
                <a:solidFill>
                  <a:srgbClr val="FF0000"/>
                </a:solidFill>
                <a:latin typeface="Arial"/>
                <a:cs typeface="Arial"/>
              </a:rPr>
              <a:t>N1</a:t>
            </a:r>
            <a:endParaRPr sz="650">
              <a:latin typeface="Arial"/>
              <a:cs typeface="Arial"/>
            </a:endParaRPr>
          </a:p>
        </p:txBody>
      </p:sp>
      <p:sp>
        <p:nvSpPr>
          <p:cNvPr id="15" name="object 15"/>
          <p:cNvSpPr txBox="1"/>
          <p:nvPr/>
        </p:nvSpPr>
        <p:spPr>
          <a:xfrm>
            <a:off x="2611120" y="6780832"/>
            <a:ext cx="240029" cy="756285"/>
          </a:xfrm>
          <a:prstGeom prst="rect">
            <a:avLst/>
          </a:prstGeom>
        </p:spPr>
        <p:txBody>
          <a:bodyPr wrap="square" lIns="0" tIns="12700" rIns="0" bIns="0" rtlCol="0" vert="horz">
            <a:spAutoFit/>
          </a:bodyPr>
          <a:lstStyle/>
          <a:p>
            <a:pPr marL="25400" marR="43815">
              <a:lnSpc>
                <a:spcPct val="120000"/>
              </a:lnSpc>
              <a:spcBef>
                <a:spcPts val="100"/>
              </a:spcBef>
            </a:pPr>
            <a:r>
              <a:rPr dirty="0" baseline="13888" sz="1500">
                <a:solidFill>
                  <a:srgbClr val="FF0000"/>
                </a:solidFill>
                <a:latin typeface="Arial"/>
                <a:cs typeface="Arial"/>
              </a:rPr>
              <a:t>a</a:t>
            </a:r>
            <a:r>
              <a:rPr dirty="0" sz="650" spc="-10">
                <a:solidFill>
                  <a:srgbClr val="FF0000"/>
                </a:solidFill>
                <a:latin typeface="Arial"/>
                <a:cs typeface="Arial"/>
              </a:rPr>
              <a:t>22  </a:t>
            </a:r>
            <a:r>
              <a:rPr dirty="0" baseline="13888" sz="1500">
                <a:solidFill>
                  <a:srgbClr val="FF0000"/>
                </a:solidFill>
                <a:latin typeface="Arial"/>
                <a:cs typeface="Arial"/>
              </a:rPr>
              <a:t>a</a:t>
            </a:r>
            <a:r>
              <a:rPr dirty="0" sz="650" spc="-10">
                <a:solidFill>
                  <a:srgbClr val="FF0000"/>
                </a:solidFill>
                <a:latin typeface="Arial"/>
                <a:cs typeface="Arial"/>
              </a:rPr>
              <a:t>22</a:t>
            </a:r>
            <a:endParaRPr sz="650">
              <a:latin typeface="Arial"/>
              <a:cs typeface="Arial"/>
            </a:endParaRPr>
          </a:p>
          <a:p>
            <a:pPr marL="60325">
              <a:lnSpc>
                <a:spcPts val="1180"/>
              </a:lnSpc>
            </a:pPr>
            <a:r>
              <a:rPr dirty="0" sz="1000">
                <a:solidFill>
                  <a:srgbClr val="FF0000"/>
                </a:solidFill>
                <a:latin typeface="Arial"/>
                <a:cs typeface="Arial"/>
              </a:rPr>
              <a:t>:</a:t>
            </a:r>
            <a:endParaRPr sz="1000">
              <a:latin typeface="Arial"/>
              <a:cs typeface="Arial"/>
            </a:endParaRPr>
          </a:p>
          <a:p>
            <a:pPr marL="25400">
              <a:lnSpc>
                <a:spcPct val="100000"/>
              </a:lnSpc>
              <a:spcBef>
                <a:spcPts val="490"/>
              </a:spcBef>
            </a:pPr>
            <a:r>
              <a:rPr dirty="0" baseline="13888" sz="1500" spc="-7">
                <a:solidFill>
                  <a:srgbClr val="FF0000"/>
                </a:solidFill>
                <a:latin typeface="Arial"/>
                <a:cs typeface="Arial"/>
              </a:rPr>
              <a:t>a</a:t>
            </a:r>
            <a:r>
              <a:rPr dirty="0" sz="650" spc="-5">
                <a:solidFill>
                  <a:srgbClr val="FF0000"/>
                </a:solidFill>
                <a:latin typeface="Arial"/>
                <a:cs typeface="Arial"/>
              </a:rPr>
              <a:t>N2</a:t>
            </a:r>
            <a:endParaRPr sz="650">
              <a:latin typeface="Arial"/>
              <a:cs typeface="Arial"/>
            </a:endParaRPr>
          </a:p>
        </p:txBody>
      </p:sp>
      <p:sp>
        <p:nvSpPr>
          <p:cNvPr id="16" name="object 16"/>
          <p:cNvSpPr txBox="1"/>
          <p:nvPr/>
        </p:nvSpPr>
        <p:spPr>
          <a:xfrm>
            <a:off x="3093720" y="6748828"/>
            <a:ext cx="140335" cy="756285"/>
          </a:xfrm>
          <a:prstGeom prst="rect">
            <a:avLst/>
          </a:prstGeom>
        </p:spPr>
        <p:txBody>
          <a:bodyPr wrap="square" lIns="0" tIns="43180" rIns="0" bIns="0" rtlCol="0" vert="horz">
            <a:spAutoFit/>
          </a:bodyPr>
          <a:lstStyle/>
          <a:p>
            <a:pPr>
              <a:lnSpc>
                <a:spcPct val="100000"/>
              </a:lnSpc>
              <a:spcBef>
                <a:spcPts val="340"/>
              </a:spcBef>
            </a:pPr>
            <a:r>
              <a:rPr dirty="0" sz="1000">
                <a:solidFill>
                  <a:srgbClr val="FF0000"/>
                </a:solidFill>
                <a:latin typeface="Arial"/>
                <a:cs typeface="Arial"/>
              </a:rPr>
              <a:t>…</a:t>
            </a:r>
            <a:endParaRPr sz="1000">
              <a:latin typeface="Arial"/>
              <a:cs typeface="Arial"/>
            </a:endParaRPr>
          </a:p>
          <a:p>
            <a:pPr>
              <a:lnSpc>
                <a:spcPct val="100000"/>
              </a:lnSpc>
              <a:spcBef>
                <a:spcPts val="240"/>
              </a:spcBef>
            </a:pPr>
            <a:r>
              <a:rPr dirty="0" sz="1000">
                <a:solidFill>
                  <a:srgbClr val="FF0000"/>
                </a:solidFill>
                <a:latin typeface="Arial"/>
                <a:cs typeface="Arial"/>
              </a:rPr>
              <a:t>…</a:t>
            </a:r>
            <a:endParaRPr sz="1000">
              <a:latin typeface="Arial"/>
              <a:cs typeface="Arial"/>
            </a:endParaRPr>
          </a:p>
          <a:p>
            <a:pPr>
              <a:lnSpc>
                <a:spcPct val="100000"/>
              </a:lnSpc>
              <a:spcBef>
                <a:spcPts val="5"/>
              </a:spcBef>
            </a:pPr>
            <a:endParaRPr sz="1450">
              <a:latin typeface="Times New Roman"/>
              <a:cs typeface="Times New Roman"/>
            </a:endParaRPr>
          </a:p>
          <a:p>
            <a:pPr>
              <a:lnSpc>
                <a:spcPct val="100000"/>
              </a:lnSpc>
            </a:pPr>
            <a:r>
              <a:rPr dirty="0" sz="1000">
                <a:solidFill>
                  <a:srgbClr val="FF0000"/>
                </a:solidFill>
                <a:latin typeface="Arial"/>
                <a:cs typeface="Arial"/>
              </a:rPr>
              <a:t>…</a:t>
            </a:r>
            <a:endParaRPr sz="1000">
              <a:latin typeface="Arial"/>
              <a:cs typeface="Arial"/>
            </a:endParaRPr>
          </a:p>
        </p:txBody>
      </p:sp>
      <p:sp>
        <p:nvSpPr>
          <p:cNvPr id="17" name="object 17"/>
          <p:cNvSpPr txBox="1"/>
          <p:nvPr/>
        </p:nvSpPr>
        <p:spPr>
          <a:xfrm>
            <a:off x="3525518" y="6780832"/>
            <a:ext cx="253365" cy="756285"/>
          </a:xfrm>
          <a:prstGeom prst="rect">
            <a:avLst/>
          </a:prstGeom>
        </p:spPr>
        <p:txBody>
          <a:bodyPr wrap="square" lIns="0" tIns="12700" rIns="0" bIns="0" rtlCol="0" vert="horz">
            <a:spAutoFit/>
          </a:bodyPr>
          <a:lstStyle/>
          <a:p>
            <a:pPr algn="ctr" marL="25400" marR="43815">
              <a:lnSpc>
                <a:spcPct val="120000"/>
              </a:lnSpc>
              <a:spcBef>
                <a:spcPts val="100"/>
              </a:spcBef>
            </a:pPr>
            <a:r>
              <a:rPr dirty="0" baseline="13888" sz="1500">
                <a:solidFill>
                  <a:srgbClr val="FF0000"/>
                </a:solidFill>
                <a:latin typeface="Arial"/>
                <a:cs typeface="Arial"/>
              </a:rPr>
              <a:t>a</a:t>
            </a:r>
            <a:r>
              <a:rPr dirty="0" sz="650" spc="-10">
                <a:solidFill>
                  <a:srgbClr val="FF0000"/>
                </a:solidFill>
                <a:latin typeface="Arial"/>
                <a:cs typeface="Arial"/>
              </a:rPr>
              <a:t>1N  </a:t>
            </a:r>
            <a:r>
              <a:rPr dirty="0" baseline="13888" sz="1500">
                <a:solidFill>
                  <a:srgbClr val="FF0000"/>
                </a:solidFill>
                <a:latin typeface="Arial"/>
                <a:cs typeface="Arial"/>
              </a:rPr>
              <a:t>a</a:t>
            </a:r>
            <a:r>
              <a:rPr dirty="0" sz="650" spc="-10">
                <a:solidFill>
                  <a:srgbClr val="FF0000"/>
                </a:solidFill>
                <a:latin typeface="Arial"/>
                <a:cs typeface="Arial"/>
              </a:rPr>
              <a:t>2N</a:t>
            </a:r>
            <a:endParaRPr sz="650">
              <a:latin typeface="Arial"/>
              <a:cs typeface="Arial"/>
            </a:endParaRPr>
          </a:p>
          <a:p>
            <a:pPr algn="ctr" marR="19050">
              <a:lnSpc>
                <a:spcPts val="1180"/>
              </a:lnSpc>
            </a:pPr>
            <a:r>
              <a:rPr dirty="0" sz="1000">
                <a:solidFill>
                  <a:srgbClr val="FF0000"/>
                </a:solidFill>
                <a:latin typeface="Arial"/>
                <a:cs typeface="Arial"/>
              </a:rPr>
              <a:t>:</a:t>
            </a:r>
            <a:endParaRPr sz="1000">
              <a:latin typeface="Arial"/>
              <a:cs typeface="Arial"/>
            </a:endParaRPr>
          </a:p>
          <a:p>
            <a:pPr algn="ctr" marR="5080">
              <a:lnSpc>
                <a:spcPct val="100000"/>
              </a:lnSpc>
              <a:spcBef>
                <a:spcPts val="490"/>
              </a:spcBef>
            </a:pPr>
            <a:r>
              <a:rPr dirty="0" baseline="13888" sz="1500" spc="-7">
                <a:solidFill>
                  <a:srgbClr val="FF0000"/>
                </a:solidFill>
                <a:latin typeface="Arial"/>
                <a:cs typeface="Arial"/>
              </a:rPr>
              <a:t>a</a:t>
            </a:r>
            <a:r>
              <a:rPr dirty="0" sz="650" spc="-5">
                <a:solidFill>
                  <a:srgbClr val="FF0000"/>
                </a:solidFill>
                <a:latin typeface="Arial"/>
                <a:cs typeface="Arial"/>
              </a:rPr>
              <a:t>NN</a:t>
            </a:r>
            <a:endParaRPr sz="650">
              <a:latin typeface="Arial"/>
              <a:cs typeface="Arial"/>
            </a:endParaRPr>
          </a:p>
        </p:txBody>
      </p:sp>
      <p:sp>
        <p:nvSpPr>
          <p:cNvPr id="18" name="object 18"/>
          <p:cNvSpPr txBox="1"/>
          <p:nvPr/>
        </p:nvSpPr>
        <p:spPr>
          <a:xfrm>
            <a:off x="1696720" y="7599227"/>
            <a:ext cx="555625" cy="755015"/>
          </a:xfrm>
          <a:prstGeom prst="rect">
            <a:avLst/>
          </a:prstGeom>
        </p:spPr>
        <p:txBody>
          <a:bodyPr wrap="square" lIns="0" tIns="41910" rIns="0" bIns="0" rtlCol="0" vert="horz">
            <a:spAutoFit/>
          </a:bodyPr>
          <a:lstStyle/>
          <a:p>
            <a:pPr algn="r" marL="206375" marR="43815" indent="-206375">
              <a:lnSpc>
                <a:spcPct val="100000"/>
              </a:lnSpc>
              <a:spcBef>
                <a:spcPts val="330"/>
              </a:spcBef>
              <a:buClr>
                <a:srgbClr val="000000"/>
              </a:buClr>
              <a:buChar char="•"/>
              <a:tabLst>
                <a:tab pos="206375" algn="l"/>
                <a:tab pos="207010" algn="l"/>
              </a:tabLst>
            </a:pPr>
            <a:r>
              <a:rPr dirty="0" sz="1000">
                <a:solidFill>
                  <a:srgbClr val="3333CC"/>
                </a:solidFill>
                <a:latin typeface="Arial"/>
                <a:cs typeface="Arial"/>
              </a:rPr>
              <a:t>b</a:t>
            </a:r>
            <a:r>
              <a:rPr dirty="0" baseline="-21367" sz="975" spc="-15">
                <a:solidFill>
                  <a:srgbClr val="3333CC"/>
                </a:solidFill>
                <a:latin typeface="Arial"/>
                <a:cs typeface="Arial"/>
              </a:rPr>
              <a:t>1</a:t>
            </a:r>
            <a:r>
              <a:rPr dirty="0" sz="1000">
                <a:solidFill>
                  <a:srgbClr val="3333CC"/>
                </a:solidFill>
                <a:latin typeface="Arial"/>
                <a:cs typeface="Arial"/>
              </a:rPr>
              <a:t>(</a:t>
            </a:r>
            <a:r>
              <a:rPr dirty="0" sz="1000" spc="-10">
                <a:solidFill>
                  <a:srgbClr val="3333CC"/>
                </a:solidFill>
                <a:latin typeface="Arial"/>
                <a:cs typeface="Arial"/>
              </a:rPr>
              <a:t>1</a:t>
            </a:r>
            <a:r>
              <a:rPr dirty="0" sz="1000">
                <a:solidFill>
                  <a:srgbClr val="3333CC"/>
                </a:solidFill>
                <a:latin typeface="Arial"/>
                <a:cs typeface="Arial"/>
              </a:rPr>
              <a:t>)</a:t>
            </a:r>
            <a:endParaRPr sz="1000">
              <a:latin typeface="Arial"/>
              <a:cs typeface="Arial"/>
            </a:endParaRPr>
          </a:p>
          <a:p>
            <a:pPr algn="r" marR="43815">
              <a:lnSpc>
                <a:spcPct val="100000"/>
              </a:lnSpc>
              <a:spcBef>
                <a:spcPts val="235"/>
              </a:spcBef>
            </a:pPr>
            <a:r>
              <a:rPr dirty="0" sz="1000">
                <a:solidFill>
                  <a:srgbClr val="3333CC"/>
                </a:solidFill>
                <a:latin typeface="Arial"/>
                <a:cs typeface="Arial"/>
              </a:rPr>
              <a:t>b</a:t>
            </a:r>
            <a:r>
              <a:rPr dirty="0" baseline="-21367" sz="975" spc="-15">
                <a:solidFill>
                  <a:srgbClr val="3333CC"/>
                </a:solidFill>
                <a:latin typeface="Arial"/>
                <a:cs typeface="Arial"/>
              </a:rPr>
              <a:t>2</a:t>
            </a:r>
            <a:r>
              <a:rPr dirty="0" sz="1000">
                <a:solidFill>
                  <a:srgbClr val="3333CC"/>
                </a:solidFill>
                <a:latin typeface="Arial"/>
                <a:cs typeface="Arial"/>
              </a:rPr>
              <a:t>(</a:t>
            </a:r>
            <a:r>
              <a:rPr dirty="0" sz="1000" spc="-10">
                <a:solidFill>
                  <a:srgbClr val="3333CC"/>
                </a:solidFill>
                <a:latin typeface="Arial"/>
                <a:cs typeface="Arial"/>
              </a:rPr>
              <a:t>1</a:t>
            </a:r>
            <a:r>
              <a:rPr dirty="0" sz="1000">
                <a:solidFill>
                  <a:srgbClr val="3333CC"/>
                </a:solidFill>
                <a:latin typeface="Arial"/>
                <a:cs typeface="Arial"/>
              </a:rPr>
              <a:t>)</a:t>
            </a:r>
            <a:endParaRPr sz="1000">
              <a:latin typeface="Arial"/>
              <a:cs typeface="Arial"/>
            </a:endParaRPr>
          </a:p>
          <a:p>
            <a:pPr marL="231775" marR="30480" indent="69850">
              <a:lnSpc>
                <a:spcPct val="119500"/>
              </a:lnSpc>
              <a:spcBef>
                <a:spcPts val="5"/>
              </a:spcBef>
            </a:pPr>
            <a:r>
              <a:rPr dirty="0" sz="1000">
                <a:solidFill>
                  <a:srgbClr val="3333CC"/>
                </a:solidFill>
                <a:latin typeface="Arial"/>
                <a:cs typeface="Arial"/>
              </a:rPr>
              <a:t>:  </a:t>
            </a:r>
            <a:r>
              <a:rPr dirty="0" sz="1000">
                <a:solidFill>
                  <a:srgbClr val="3333CC"/>
                </a:solidFill>
                <a:latin typeface="Arial"/>
                <a:cs typeface="Arial"/>
              </a:rPr>
              <a:t>b</a:t>
            </a:r>
            <a:r>
              <a:rPr dirty="0" baseline="-21367" sz="975" spc="-7">
                <a:solidFill>
                  <a:srgbClr val="3333CC"/>
                </a:solidFill>
                <a:latin typeface="Arial"/>
                <a:cs typeface="Arial"/>
              </a:rPr>
              <a:t>N</a:t>
            </a:r>
            <a:r>
              <a:rPr dirty="0" sz="1000">
                <a:solidFill>
                  <a:srgbClr val="3333CC"/>
                </a:solidFill>
                <a:latin typeface="Arial"/>
                <a:cs typeface="Arial"/>
              </a:rPr>
              <a:t>(</a:t>
            </a:r>
            <a:r>
              <a:rPr dirty="0" sz="1000" spc="-10">
                <a:solidFill>
                  <a:srgbClr val="3333CC"/>
                </a:solidFill>
                <a:latin typeface="Arial"/>
                <a:cs typeface="Arial"/>
              </a:rPr>
              <a:t>1</a:t>
            </a:r>
            <a:r>
              <a:rPr dirty="0" sz="1000">
                <a:solidFill>
                  <a:srgbClr val="3333CC"/>
                </a:solidFill>
                <a:latin typeface="Arial"/>
                <a:cs typeface="Arial"/>
              </a:rPr>
              <a:t>)</a:t>
            </a:r>
            <a:endParaRPr sz="1000">
              <a:latin typeface="Arial"/>
              <a:cs typeface="Arial"/>
            </a:endParaRPr>
          </a:p>
        </p:txBody>
      </p:sp>
      <p:sp>
        <p:nvSpPr>
          <p:cNvPr id="19" name="object 19"/>
          <p:cNvSpPr txBox="1"/>
          <p:nvPr/>
        </p:nvSpPr>
        <p:spPr>
          <a:xfrm>
            <a:off x="2598410" y="7599223"/>
            <a:ext cx="673735" cy="755015"/>
          </a:xfrm>
          <a:prstGeom prst="rect">
            <a:avLst/>
          </a:prstGeom>
        </p:spPr>
        <p:txBody>
          <a:bodyPr wrap="square" lIns="0" tIns="41910" rIns="0" bIns="0" rtlCol="0" vert="horz">
            <a:spAutoFit/>
          </a:bodyPr>
          <a:lstStyle/>
          <a:p>
            <a:pPr marL="38100">
              <a:lnSpc>
                <a:spcPct val="100000"/>
              </a:lnSpc>
              <a:spcBef>
                <a:spcPts val="330"/>
              </a:spcBef>
              <a:tabLst>
                <a:tab pos="494665" algn="l"/>
              </a:tabLst>
            </a:pPr>
            <a:r>
              <a:rPr dirty="0" sz="1000" spc="-5">
                <a:solidFill>
                  <a:srgbClr val="3333CC"/>
                </a:solidFill>
                <a:latin typeface="Arial"/>
                <a:cs typeface="Arial"/>
              </a:rPr>
              <a:t>b</a:t>
            </a:r>
            <a:r>
              <a:rPr dirty="0" baseline="-21367" sz="975" spc="-7">
                <a:solidFill>
                  <a:srgbClr val="3333CC"/>
                </a:solidFill>
                <a:latin typeface="Arial"/>
                <a:cs typeface="Arial"/>
              </a:rPr>
              <a:t>1</a:t>
            </a:r>
            <a:r>
              <a:rPr dirty="0" sz="1000" spc="-5">
                <a:solidFill>
                  <a:srgbClr val="3333CC"/>
                </a:solidFill>
                <a:latin typeface="Arial"/>
                <a:cs typeface="Arial"/>
              </a:rPr>
              <a:t>(2)	</a:t>
            </a:r>
            <a:r>
              <a:rPr dirty="0" sz="1000">
                <a:solidFill>
                  <a:srgbClr val="3333CC"/>
                </a:solidFill>
                <a:latin typeface="Arial"/>
                <a:cs typeface="Arial"/>
              </a:rPr>
              <a:t>…</a:t>
            </a:r>
            <a:endParaRPr sz="1000">
              <a:latin typeface="Arial"/>
              <a:cs typeface="Arial"/>
            </a:endParaRPr>
          </a:p>
          <a:p>
            <a:pPr marL="38100">
              <a:lnSpc>
                <a:spcPct val="100000"/>
              </a:lnSpc>
              <a:spcBef>
                <a:spcPts val="235"/>
              </a:spcBef>
              <a:tabLst>
                <a:tab pos="494665" algn="l"/>
              </a:tabLst>
            </a:pPr>
            <a:r>
              <a:rPr dirty="0" sz="1000" spc="-5">
                <a:solidFill>
                  <a:srgbClr val="3333CC"/>
                </a:solidFill>
                <a:latin typeface="Arial"/>
                <a:cs typeface="Arial"/>
              </a:rPr>
              <a:t>b</a:t>
            </a:r>
            <a:r>
              <a:rPr dirty="0" baseline="-21367" sz="975" spc="-7">
                <a:solidFill>
                  <a:srgbClr val="3333CC"/>
                </a:solidFill>
                <a:latin typeface="Arial"/>
                <a:cs typeface="Arial"/>
              </a:rPr>
              <a:t>2</a:t>
            </a:r>
            <a:r>
              <a:rPr dirty="0" sz="1000" spc="-5">
                <a:solidFill>
                  <a:srgbClr val="3333CC"/>
                </a:solidFill>
                <a:latin typeface="Arial"/>
                <a:cs typeface="Arial"/>
              </a:rPr>
              <a:t>(2)	</a:t>
            </a:r>
            <a:r>
              <a:rPr dirty="0" sz="1000">
                <a:solidFill>
                  <a:srgbClr val="3333CC"/>
                </a:solidFill>
                <a:latin typeface="Arial"/>
                <a:cs typeface="Arial"/>
              </a:rPr>
              <a:t>…</a:t>
            </a:r>
            <a:endParaRPr sz="1000">
              <a:latin typeface="Arial"/>
              <a:cs typeface="Arial"/>
            </a:endParaRPr>
          </a:p>
          <a:p>
            <a:pPr marL="107950">
              <a:lnSpc>
                <a:spcPct val="100000"/>
              </a:lnSpc>
              <a:spcBef>
                <a:spcPts val="240"/>
              </a:spcBef>
            </a:pPr>
            <a:r>
              <a:rPr dirty="0" sz="1000">
                <a:solidFill>
                  <a:srgbClr val="3333CC"/>
                </a:solidFill>
                <a:latin typeface="Arial"/>
                <a:cs typeface="Arial"/>
              </a:rPr>
              <a:t>:</a:t>
            </a:r>
            <a:endParaRPr sz="1000">
              <a:latin typeface="Arial"/>
              <a:cs typeface="Arial"/>
            </a:endParaRPr>
          </a:p>
          <a:p>
            <a:pPr marL="38100">
              <a:lnSpc>
                <a:spcPct val="100000"/>
              </a:lnSpc>
              <a:spcBef>
                <a:spcPts val="235"/>
              </a:spcBef>
              <a:tabLst>
                <a:tab pos="494665" algn="l"/>
              </a:tabLst>
            </a:pPr>
            <a:r>
              <a:rPr dirty="0" sz="1000" spc="-5">
                <a:solidFill>
                  <a:srgbClr val="3333CC"/>
                </a:solidFill>
                <a:latin typeface="Arial"/>
                <a:cs typeface="Arial"/>
              </a:rPr>
              <a:t>b</a:t>
            </a:r>
            <a:r>
              <a:rPr dirty="0" baseline="-21367" sz="975" spc="-7">
                <a:solidFill>
                  <a:srgbClr val="3333CC"/>
                </a:solidFill>
                <a:latin typeface="Arial"/>
                <a:cs typeface="Arial"/>
              </a:rPr>
              <a:t>N</a:t>
            </a:r>
            <a:r>
              <a:rPr dirty="0" sz="1000" spc="-5">
                <a:solidFill>
                  <a:srgbClr val="3333CC"/>
                </a:solidFill>
                <a:latin typeface="Arial"/>
                <a:cs typeface="Arial"/>
              </a:rPr>
              <a:t>(2)	</a:t>
            </a:r>
            <a:r>
              <a:rPr dirty="0" sz="1000">
                <a:solidFill>
                  <a:srgbClr val="3333CC"/>
                </a:solidFill>
                <a:latin typeface="Arial"/>
                <a:cs typeface="Arial"/>
              </a:rPr>
              <a:t>…</a:t>
            </a:r>
            <a:endParaRPr sz="1000">
              <a:latin typeface="Arial"/>
              <a:cs typeface="Arial"/>
            </a:endParaRPr>
          </a:p>
        </p:txBody>
      </p:sp>
      <p:sp>
        <p:nvSpPr>
          <p:cNvPr id="20" name="object 20"/>
          <p:cNvSpPr txBox="1"/>
          <p:nvPr/>
        </p:nvSpPr>
        <p:spPr>
          <a:xfrm>
            <a:off x="3525503" y="7599223"/>
            <a:ext cx="384175" cy="755015"/>
          </a:xfrm>
          <a:prstGeom prst="rect">
            <a:avLst/>
          </a:prstGeom>
        </p:spPr>
        <p:txBody>
          <a:bodyPr wrap="square" lIns="0" tIns="41910" rIns="0" bIns="0" rtlCol="0" vert="horz">
            <a:spAutoFit/>
          </a:bodyPr>
          <a:lstStyle/>
          <a:p>
            <a:pPr marL="25400">
              <a:lnSpc>
                <a:spcPct val="100000"/>
              </a:lnSpc>
              <a:spcBef>
                <a:spcPts val="330"/>
              </a:spcBef>
            </a:pPr>
            <a:r>
              <a:rPr dirty="0" sz="1000" spc="-5">
                <a:solidFill>
                  <a:srgbClr val="3333CC"/>
                </a:solidFill>
                <a:latin typeface="Arial"/>
                <a:cs typeface="Arial"/>
              </a:rPr>
              <a:t>b</a:t>
            </a:r>
            <a:r>
              <a:rPr dirty="0" baseline="-21367" sz="975" spc="-7">
                <a:solidFill>
                  <a:srgbClr val="3333CC"/>
                </a:solidFill>
                <a:latin typeface="Arial"/>
                <a:cs typeface="Arial"/>
              </a:rPr>
              <a:t>1</a:t>
            </a:r>
            <a:r>
              <a:rPr dirty="0" sz="1000" spc="-5">
                <a:solidFill>
                  <a:srgbClr val="3333CC"/>
                </a:solidFill>
                <a:latin typeface="Arial"/>
                <a:cs typeface="Arial"/>
              </a:rPr>
              <a:t>(M)</a:t>
            </a:r>
            <a:endParaRPr sz="1000">
              <a:latin typeface="Arial"/>
              <a:cs typeface="Arial"/>
            </a:endParaRPr>
          </a:p>
          <a:p>
            <a:pPr marL="25400">
              <a:lnSpc>
                <a:spcPct val="100000"/>
              </a:lnSpc>
              <a:spcBef>
                <a:spcPts val="235"/>
              </a:spcBef>
            </a:pPr>
            <a:r>
              <a:rPr dirty="0" sz="1000" spc="-5">
                <a:solidFill>
                  <a:srgbClr val="3333CC"/>
                </a:solidFill>
                <a:latin typeface="Arial"/>
                <a:cs typeface="Arial"/>
              </a:rPr>
              <a:t>b</a:t>
            </a:r>
            <a:r>
              <a:rPr dirty="0" baseline="-21367" sz="975" spc="-7">
                <a:solidFill>
                  <a:srgbClr val="3333CC"/>
                </a:solidFill>
                <a:latin typeface="Arial"/>
                <a:cs typeface="Arial"/>
              </a:rPr>
              <a:t>2</a:t>
            </a:r>
            <a:r>
              <a:rPr dirty="0" sz="1000" spc="-5">
                <a:solidFill>
                  <a:srgbClr val="3333CC"/>
                </a:solidFill>
                <a:latin typeface="Arial"/>
                <a:cs typeface="Arial"/>
              </a:rPr>
              <a:t>(M)</a:t>
            </a:r>
            <a:endParaRPr sz="1000">
              <a:latin typeface="Arial"/>
              <a:cs typeface="Arial"/>
            </a:endParaRPr>
          </a:p>
          <a:p>
            <a:pPr marL="25400" marR="30480" indent="69850">
              <a:lnSpc>
                <a:spcPct val="119500"/>
              </a:lnSpc>
              <a:spcBef>
                <a:spcPts val="5"/>
              </a:spcBef>
            </a:pPr>
            <a:r>
              <a:rPr dirty="0" sz="1000">
                <a:solidFill>
                  <a:srgbClr val="3333CC"/>
                </a:solidFill>
                <a:latin typeface="Arial"/>
                <a:cs typeface="Arial"/>
              </a:rPr>
              <a:t>:  </a:t>
            </a:r>
            <a:r>
              <a:rPr dirty="0" sz="1000">
                <a:solidFill>
                  <a:srgbClr val="3333CC"/>
                </a:solidFill>
                <a:latin typeface="Arial"/>
                <a:cs typeface="Arial"/>
              </a:rPr>
              <a:t>b</a:t>
            </a:r>
            <a:r>
              <a:rPr dirty="0" baseline="-21367" sz="975" spc="-7">
                <a:solidFill>
                  <a:srgbClr val="3333CC"/>
                </a:solidFill>
                <a:latin typeface="Arial"/>
                <a:cs typeface="Arial"/>
              </a:rPr>
              <a:t>N</a:t>
            </a:r>
            <a:r>
              <a:rPr dirty="0" sz="1000">
                <a:solidFill>
                  <a:srgbClr val="3333CC"/>
                </a:solidFill>
                <a:latin typeface="Arial"/>
                <a:cs typeface="Arial"/>
              </a:rPr>
              <a:t>(</a:t>
            </a:r>
            <a:r>
              <a:rPr dirty="0" sz="1000" spc="-10">
                <a:solidFill>
                  <a:srgbClr val="3333CC"/>
                </a:solidFill>
                <a:latin typeface="Arial"/>
                <a:cs typeface="Arial"/>
              </a:rPr>
              <a:t>M</a:t>
            </a:r>
            <a:r>
              <a:rPr dirty="0" sz="1000">
                <a:solidFill>
                  <a:srgbClr val="3333CC"/>
                </a:solidFill>
                <a:latin typeface="Arial"/>
                <a:cs typeface="Arial"/>
              </a:rPr>
              <a:t>)</a:t>
            </a:r>
            <a:endParaRPr sz="1000">
              <a:latin typeface="Arial"/>
              <a:cs typeface="Arial"/>
            </a:endParaRPr>
          </a:p>
        </p:txBody>
      </p:sp>
      <p:sp>
        <p:nvSpPr>
          <p:cNvPr id="21" name="object 21"/>
          <p:cNvSpPr/>
          <p:nvPr/>
        </p:nvSpPr>
        <p:spPr>
          <a:xfrm>
            <a:off x="4363973" y="6214871"/>
            <a:ext cx="1546860" cy="604520"/>
          </a:xfrm>
          <a:custGeom>
            <a:avLst/>
            <a:gdLst/>
            <a:ahLst/>
            <a:cxnLst/>
            <a:rect l="l" t="t" r="r" b="b"/>
            <a:pathLst>
              <a:path w="1546860" h="604520">
                <a:moveTo>
                  <a:pt x="1546860" y="251460"/>
                </a:moveTo>
                <a:lnTo>
                  <a:pt x="365760" y="251460"/>
                </a:lnTo>
                <a:lnTo>
                  <a:pt x="365760" y="604265"/>
                </a:lnTo>
                <a:lnTo>
                  <a:pt x="1546860" y="604265"/>
                </a:lnTo>
                <a:lnTo>
                  <a:pt x="1546860" y="251460"/>
                </a:lnTo>
                <a:close/>
              </a:path>
              <a:path w="1546860" h="604520">
                <a:moveTo>
                  <a:pt x="1546860" y="0"/>
                </a:moveTo>
                <a:lnTo>
                  <a:pt x="365760" y="0"/>
                </a:lnTo>
                <a:lnTo>
                  <a:pt x="365760" y="100583"/>
                </a:lnTo>
                <a:lnTo>
                  <a:pt x="0" y="285750"/>
                </a:lnTo>
                <a:lnTo>
                  <a:pt x="365760" y="251460"/>
                </a:lnTo>
                <a:lnTo>
                  <a:pt x="1546860" y="251460"/>
                </a:lnTo>
                <a:lnTo>
                  <a:pt x="1546860" y="0"/>
                </a:lnTo>
                <a:close/>
              </a:path>
            </a:pathLst>
          </a:custGeom>
          <a:solidFill>
            <a:srgbClr val="CCECFF"/>
          </a:solidFill>
        </p:spPr>
        <p:txBody>
          <a:bodyPr wrap="square" lIns="0" tIns="0" rIns="0" bIns="0" rtlCol="0"/>
          <a:lstStyle/>
          <a:p/>
        </p:txBody>
      </p:sp>
      <p:sp>
        <p:nvSpPr>
          <p:cNvPr id="22" name="object 22"/>
          <p:cNvSpPr/>
          <p:nvPr/>
        </p:nvSpPr>
        <p:spPr>
          <a:xfrm>
            <a:off x="4363973" y="6214871"/>
            <a:ext cx="1546860" cy="604520"/>
          </a:xfrm>
          <a:custGeom>
            <a:avLst/>
            <a:gdLst/>
            <a:ahLst/>
            <a:cxnLst/>
            <a:rect l="l" t="t" r="r" b="b"/>
            <a:pathLst>
              <a:path w="1546860" h="604520">
                <a:moveTo>
                  <a:pt x="365760" y="0"/>
                </a:moveTo>
                <a:lnTo>
                  <a:pt x="365760" y="100583"/>
                </a:lnTo>
                <a:lnTo>
                  <a:pt x="0" y="285750"/>
                </a:lnTo>
                <a:lnTo>
                  <a:pt x="365760" y="251460"/>
                </a:lnTo>
                <a:lnTo>
                  <a:pt x="365760" y="604265"/>
                </a:lnTo>
                <a:lnTo>
                  <a:pt x="1546860" y="604265"/>
                </a:lnTo>
                <a:lnTo>
                  <a:pt x="1546860" y="0"/>
                </a:lnTo>
                <a:lnTo>
                  <a:pt x="563117" y="0"/>
                </a:lnTo>
                <a:lnTo>
                  <a:pt x="365760" y="0"/>
                </a:lnTo>
                <a:close/>
              </a:path>
            </a:pathLst>
          </a:custGeom>
          <a:ln w="9525">
            <a:solidFill>
              <a:srgbClr val="000000"/>
            </a:solidFill>
          </a:ln>
        </p:spPr>
        <p:txBody>
          <a:bodyPr wrap="square" lIns="0" tIns="0" rIns="0" bIns="0" rtlCol="0"/>
          <a:lstStyle/>
          <a:p/>
        </p:txBody>
      </p:sp>
      <p:sp>
        <p:nvSpPr>
          <p:cNvPr id="23" name="object 23"/>
          <p:cNvSpPr txBox="1"/>
          <p:nvPr/>
        </p:nvSpPr>
        <p:spPr>
          <a:xfrm>
            <a:off x="4780788" y="6226554"/>
            <a:ext cx="940435" cy="575310"/>
          </a:xfrm>
          <a:prstGeom prst="rect">
            <a:avLst/>
          </a:prstGeom>
        </p:spPr>
        <p:txBody>
          <a:bodyPr wrap="square" lIns="0" tIns="12700" rIns="0" bIns="0" rtlCol="0" vert="horz">
            <a:spAutoFit/>
          </a:bodyPr>
          <a:lstStyle/>
          <a:p>
            <a:pPr marR="5080">
              <a:lnSpc>
                <a:spcPct val="100000"/>
              </a:lnSpc>
              <a:spcBef>
                <a:spcPts val="100"/>
              </a:spcBef>
            </a:pPr>
            <a:r>
              <a:rPr dirty="0" sz="900" spc="-5">
                <a:solidFill>
                  <a:srgbClr val="009A00"/>
                </a:solidFill>
                <a:latin typeface="Arial"/>
                <a:cs typeface="Arial"/>
              </a:rPr>
              <a:t>This is </a:t>
            </a:r>
            <a:r>
              <a:rPr dirty="0" sz="900" spc="-10">
                <a:solidFill>
                  <a:srgbClr val="009A00"/>
                </a:solidFill>
                <a:latin typeface="Arial"/>
                <a:cs typeface="Arial"/>
              </a:rPr>
              <a:t>new. </a:t>
            </a:r>
            <a:r>
              <a:rPr dirty="0" sz="900">
                <a:solidFill>
                  <a:srgbClr val="009A00"/>
                </a:solidFill>
                <a:latin typeface="Arial"/>
                <a:cs typeface="Arial"/>
              </a:rPr>
              <a:t>In </a:t>
            </a:r>
            <a:r>
              <a:rPr dirty="0" sz="900" spc="-5">
                <a:solidFill>
                  <a:srgbClr val="009A00"/>
                </a:solidFill>
                <a:latin typeface="Arial"/>
                <a:cs typeface="Arial"/>
              </a:rPr>
              <a:t>our  previous</a:t>
            </a:r>
            <a:r>
              <a:rPr dirty="0" sz="900" spc="-65">
                <a:solidFill>
                  <a:srgbClr val="009A00"/>
                </a:solidFill>
                <a:latin typeface="Arial"/>
                <a:cs typeface="Arial"/>
              </a:rPr>
              <a:t> </a:t>
            </a:r>
            <a:r>
              <a:rPr dirty="0" sz="900" spc="-5">
                <a:solidFill>
                  <a:srgbClr val="009A00"/>
                </a:solidFill>
                <a:latin typeface="Arial"/>
                <a:cs typeface="Arial"/>
              </a:rPr>
              <a:t>example,  </a:t>
            </a:r>
            <a:r>
              <a:rPr dirty="0" sz="900">
                <a:solidFill>
                  <a:srgbClr val="009A00"/>
                </a:solidFill>
                <a:latin typeface="Arial"/>
                <a:cs typeface="Arial"/>
              </a:rPr>
              <a:t>start state </a:t>
            </a:r>
            <a:r>
              <a:rPr dirty="0" sz="900" spc="-10">
                <a:solidFill>
                  <a:srgbClr val="009A00"/>
                </a:solidFill>
                <a:latin typeface="Arial"/>
                <a:cs typeface="Arial"/>
              </a:rPr>
              <a:t>was  </a:t>
            </a:r>
            <a:r>
              <a:rPr dirty="0" sz="900" spc="-5">
                <a:solidFill>
                  <a:srgbClr val="009A00"/>
                </a:solidFill>
                <a:latin typeface="Arial"/>
                <a:cs typeface="Arial"/>
              </a:rPr>
              <a:t>deterministic</a:t>
            </a:r>
            <a:endParaRPr sz="900">
              <a:latin typeface="Arial"/>
              <a:cs typeface="Arial"/>
            </a:endParaRPr>
          </a:p>
        </p:txBody>
      </p:sp>
      <p:sp>
        <p:nvSpPr>
          <p:cNvPr id="24" name="object 24"/>
          <p:cNvSpPr txBox="1"/>
          <p:nvPr/>
        </p:nvSpPr>
        <p:spPr>
          <a:xfrm>
            <a:off x="4109973" y="6892848"/>
            <a:ext cx="1856105" cy="482600"/>
          </a:xfrm>
          <a:prstGeom prst="rect">
            <a:avLst/>
          </a:prstGeom>
        </p:spPr>
        <p:txBody>
          <a:bodyPr wrap="square" lIns="0" tIns="12700" rIns="0" bIns="0" rtlCol="0" vert="horz">
            <a:spAutoFit/>
          </a:bodyPr>
          <a:lstStyle/>
          <a:p>
            <a:pPr marL="130175" marR="30480" indent="-105410">
              <a:lnSpc>
                <a:spcPct val="150000"/>
              </a:lnSpc>
              <a:spcBef>
                <a:spcPts val="100"/>
              </a:spcBef>
            </a:pPr>
            <a:r>
              <a:rPr dirty="0" sz="1000" spc="-5">
                <a:solidFill>
                  <a:srgbClr val="FF0000"/>
                </a:solidFill>
                <a:latin typeface="Arial"/>
                <a:cs typeface="Arial"/>
              </a:rPr>
              <a:t>The state transition probabilities  P(q</a:t>
            </a:r>
            <a:r>
              <a:rPr dirty="0" baseline="-21367" sz="975" spc="-7">
                <a:solidFill>
                  <a:srgbClr val="FF0000"/>
                </a:solidFill>
                <a:latin typeface="Arial"/>
                <a:cs typeface="Arial"/>
              </a:rPr>
              <a:t>t+1</a:t>
            </a:r>
            <a:r>
              <a:rPr dirty="0" sz="1000" spc="-5">
                <a:solidFill>
                  <a:srgbClr val="FF0000"/>
                </a:solidFill>
                <a:latin typeface="Arial"/>
                <a:cs typeface="Arial"/>
              </a:rPr>
              <a:t>=S</a:t>
            </a:r>
            <a:r>
              <a:rPr dirty="0" baseline="-21367" sz="975" spc="-7">
                <a:solidFill>
                  <a:srgbClr val="FF0000"/>
                </a:solidFill>
                <a:latin typeface="Arial"/>
                <a:cs typeface="Arial"/>
              </a:rPr>
              <a:t>j </a:t>
            </a:r>
            <a:r>
              <a:rPr dirty="0" sz="1000">
                <a:solidFill>
                  <a:srgbClr val="FF0000"/>
                </a:solidFill>
                <a:latin typeface="Arial"/>
                <a:cs typeface="Arial"/>
              </a:rPr>
              <a:t>|</a:t>
            </a:r>
            <a:r>
              <a:rPr dirty="0" sz="1000" spc="-10">
                <a:solidFill>
                  <a:srgbClr val="FF0000"/>
                </a:solidFill>
                <a:latin typeface="Arial"/>
                <a:cs typeface="Arial"/>
              </a:rPr>
              <a:t> </a:t>
            </a:r>
            <a:r>
              <a:rPr dirty="0" sz="1000" spc="-5">
                <a:solidFill>
                  <a:srgbClr val="FF0000"/>
                </a:solidFill>
                <a:latin typeface="Arial"/>
                <a:cs typeface="Arial"/>
              </a:rPr>
              <a:t>q</a:t>
            </a:r>
            <a:r>
              <a:rPr dirty="0" baseline="-21367" sz="975" spc="-7">
                <a:solidFill>
                  <a:srgbClr val="FF0000"/>
                </a:solidFill>
                <a:latin typeface="Arial"/>
                <a:cs typeface="Arial"/>
              </a:rPr>
              <a:t>t</a:t>
            </a:r>
            <a:r>
              <a:rPr dirty="0" sz="1000" spc="-5">
                <a:solidFill>
                  <a:srgbClr val="FF0000"/>
                </a:solidFill>
                <a:latin typeface="Arial"/>
                <a:cs typeface="Arial"/>
              </a:rPr>
              <a:t>=S</a:t>
            </a:r>
            <a:r>
              <a:rPr dirty="0" baseline="-21367" sz="975" spc="-7">
                <a:solidFill>
                  <a:srgbClr val="FF0000"/>
                </a:solidFill>
                <a:latin typeface="Arial"/>
                <a:cs typeface="Arial"/>
              </a:rPr>
              <a:t>i</a:t>
            </a:r>
            <a:r>
              <a:rPr dirty="0" sz="1000" spc="-5">
                <a:solidFill>
                  <a:srgbClr val="FF0000"/>
                </a:solidFill>
                <a:latin typeface="Arial"/>
                <a:cs typeface="Arial"/>
              </a:rPr>
              <a:t>)=a</a:t>
            </a:r>
            <a:r>
              <a:rPr dirty="0" baseline="-21367" sz="975" spc="-7">
                <a:solidFill>
                  <a:srgbClr val="FF0000"/>
                </a:solidFill>
                <a:latin typeface="Arial"/>
                <a:cs typeface="Arial"/>
              </a:rPr>
              <a:t>ij</a:t>
            </a:r>
            <a:endParaRPr baseline="-21367" sz="975">
              <a:latin typeface="Arial"/>
              <a:cs typeface="Arial"/>
            </a:endParaRPr>
          </a:p>
        </p:txBody>
      </p:sp>
      <p:sp>
        <p:nvSpPr>
          <p:cNvPr id="25" name="object 25"/>
          <p:cNvSpPr txBox="1"/>
          <p:nvPr/>
        </p:nvSpPr>
        <p:spPr>
          <a:xfrm>
            <a:off x="4173982" y="7682280"/>
            <a:ext cx="1687830" cy="482600"/>
          </a:xfrm>
          <a:prstGeom prst="rect">
            <a:avLst/>
          </a:prstGeom>
        </p:spPr>
        <p:txBody>
          <a:bodyPr wrap="square" lIns="0" tIns="12700" rIns="0" bIns="0" rtlCol="0" vert="horz">
            <a:spAutoFit/>
          </a:bodyPr>
          <a:lstStyle/>
          <a:p>
            <a:pPr marL="130175" marR="30480" indent="-105410">
              <a:lnSpc>
                <a:spcPct val="150000"/>
              </a:lnSpc>
              <a:spcBef>
                <a:spcPts val="100"/>
              </a:spcBef>
            </a:pPr>
            <a:r>
              <a:rPr dirty="0" sz="1000" spc="-5">
                <a:solidFill>
                  <a:srgbClr val="3333CC"/>
                </a:solidFill>
                <a:latin typeface="Arial"/>
                <a:cs typeface="Arial"/>
              </a:rPr>
              <a:t>The observation probabilities  P(O</a:t>
            </a:r>
            <a:r>
              <a:rPr dirty="0" baseline="-21367" sz="975" spc="-7">
                <a:solidFill>
                  <a:srgbClr val="3333CC"/>
                </a:solidFill>
                <a:latin typeface="Arial"/>
                <a:cs typeface="Arial"/>
              </a:rPr>
              <a:t>t</a:t>
            </a:r>
            <a:r>
              <a:rPr dirty="0" sz="1000" spc="-5">
                <a:solidFill>
                  <a:srgbClr val="3333CC"/>
                </a:solidFill>
                <a:latin typeface="Arial"/>
                <a:cs typeface="Arial"/>
              </a:rPr>
              <a:t>=k </a:t>
            </a:r>
            <a:r>
              <a:rPr dirty="0" sz="1000">
                <a:solidFill>
                  <a:srgbClr val="3333CC"/>
                </a:solidFill>
                <a:latin typeface="Arial"/>
                <a:cs typeface="Arial"/>
              </a:rPr>
              <a:t>|</a:t>
            </a:r>
            <a:r>
              <a:rPr dirty="0" sz="1000" spc="-10">
                <a:solidFill>
                  <a:srgbClr val="3333CC"/>
                </a:solidFill>
                <a:latin typeface="Arial"/>
                <a:cs typeface="Arial"/>
              </a:rPr>
              <a:t> </a:t>
            </a:r>
            <a:r>
              <a:rPr dirty="0" sz="1000" spc="-5">
                <a:solidFill>
                  <a:srgbClr val="3333CC"/>
                </a:solidFill>
                <a:latin typeface="Arial"/>
                <a:cs typeface="Arial"/>
              </a:rPr>
              <a:t>q</a:t>
            </a:r>
            <a:r>
              <a:rPr dirty="0" baseline="-21367" sz="975" spc="-7">
                <a:solidFill>
                  <a:srgbClr val="3333CC"/>
                </a:solidFill>
                <a:latin typeface="Arial"/>
                <a:cs typeface="Arial"/>
              </a:rPr>
              <a:t>t</a:t>
            </a:r>
            <a:r>
              <a:rPr dirty="0" sz="1000" spc="-5">
                <a:solidFill>
                  <a:srgbClr val="3333CC"/>
                </a:solidFill>
                <a:latin typeface="Arial"/>
                <a:cs typeface="Arial"/>
              </a:rPr>
              <a:t>=S</a:t>
            </a:r>
            <a:r>
              <a:rPr dirty="0" baseline="-21367" sz="975" spc="-7">
                <a:solidFill>
                  <a:srgbClr val="3333CC"/>
                </a:solidFill>
                <a:latin typeface="Arial"/>
                <a:cs typeface="Arial"/>
              </a:rPr>
              <a:t>i</a:t>
            </a:r>
            <a:r>
              <a:rPr dirty="0" sz="1000" spc="-5">
                <a:solidFill>
                  <a:srgbClr val="3333CC"/>
                </a:solidFill>
                <a:latin typeface="Arial"/>
                <a:cs typeface="Arial"/>
              </a:rPr>
              <a:t>)=b</a:t>
            </a:r>
            <a:r>
              <a:rPr dirty="0" baseline="-21367" sz="975" spc="-7">
                <a:solidFill>
                  <a:srgbClr val="3333CC"/>
                </a:solidFill>
                <a:latin typeface="Arial"/>
                <a:cs typeface="Arial"/>
              </a:rPr>
              <a:t>i</a:t>
            </a:r>
            <a:r>
              <a:rPr dirty="0" sz="1000" spc="-5">
                <a:solidFill>
                  <a:srgbClr val="3333CC"/>
                </a:solidFill>
                <a:latin typeface="Arial"/>
                <a:cs typeface="Arial"/>
              </a:rPr>
              <a:t>(k)</a:t>
            </a:r>
            <a:endParaRPr sz="1000">
              <a:latin typeface="Arial"/>
              <a:cs typeface="Arial"/>
            </a:endParaRPr>
          </a:p>
        </p:txBody>
      </p:sp>
      <p:sp>
        <p:nvSpPr>
          <p:cNvPr id="26" name="object 26"/>
          <p:cNvSpPr/>
          <p:nvPr/>
        </p:nvSpPr>
        <p:spPr>
          <a:xfrm>
            <a:off x="3826764" y="6804659"/>
            <a:ext cx="170815" cy="661670"/>
          </a:xfrm>
          <a:custGeom>
            <a:avLst/>
            <a:gdLst/>
            <a:ahLst/>
            <a:cxnLst/>
            <a:rect l="l" t="t" r="r" b="b"/>
            <a:pathLst>
              <a:path w="170814" h="661670">
                <a:moveTo>
                  <a:pt x="0" y="0"/>
                </a:moveTo>
                <a:lnTo>
                  <a:pt x="33266" y="4286"/>
                </a:lnTo>
                <a:lnTo>
                  <a:pt x="60388" y="16002"/>
                </a:lnTo>
                <a:lnTo>
                  <a:pt x="78652" y="33432"/>
                </a:lnTo>
                <a:lnTo>
                  <a:pt x="85344" y="54864"/>
                </a:lnTo>
                <a:lnTo>
                  <a:pt x="85344" y="275844"/>
                </a:lnTo>
                <a:lnTo>
                  <a:pt x="92035" y="297275"/>
                </a:lnTo>
                <a:lnTo>
                  <a:pt x="110299" y="314706"/>
                </a:lnTo>
                <a:lnTo>
                  <a:pt x="137421" y="326421"/>
                </a:lnTo>
                <a:lnTo>
                  <a:pt x="170687" y="330708"/>
                </a:lnTo>
                <a:lnTo>
                  <a:pt x="137421" y="334994"/>
                </a:lnTo>
                <a:lnTo>
                  <a:pt x="110299" y="346710"/>
                </a:lnTo>
                <a:lnTo>
                  <a:pt x="92035" y="364140"/>
                </a:lnTo>
                <a:lnTo>
                  <a:pt x="85344" y="385572"/>
                </a:lnTo>
                <a:lnTo>
                  <a:pt x="85344" y="606552"/>
                </a:lnTo>
                <a:lnTo>
                  <a:pt x="78652" y="627983"/>
                </a:lnTo>
                <a:lnTo>
                  <a:pt x="60388" y="645414"/>
                </a:lnTo>
                <a:lnTo>
                  <a:pt x="33266" y="657129"/>
                </a:lnTo>
                <a:lnTo>
                  <a:pt x="0" y="661416"/>
                </a:lnTo>
              </a:path>
            </a:pathLst>
          </a:custGeom>
          <a:ln w="14287">
            <a:solidFill>
              <a:srgbClr val="FF0000"/>
            </a:solidFill>
          </a:ln>
        </p:spPr>
        <p:txBody>
          <a:bodyPr wrap="square" lIns="0" tIns="0" rIns="0" bIns="0" rtlCol="0"/>
          <a:lstStyle/>
          <a:p/>
        </p:txBody>
      </p:sp>
      <p:sp>
        <p:nvSpPr>
          <p:cNvPr id="27" name="object 27"/>
          <p:cNvSpPr/>
          <p:nvPr/>
        </p:nvSpPr>
        <p:spPr>
          <a:xfrm>
            <a:off x="3928109" y="7636764"/>
            <a:ext cx="170815" cy="662305"/>
          </a:xfrm>
          <a:custGeom>
            <a:avLst/>
            <a:gdLst/>
            <a:ahLst/>
            <a:cxnLst/>
            <a:rect l="l" t="t" r="r" b="b"/>
            <a:pathLst>
              <a:path w="170814" h="662304">
                <a:moveTo>
                  <a:pt x="0" y="0"/>
                </a:moveTo>
                <a:lnTo>
                  <a:pt x="33266" y="4405"/>
                </a:lnTo>
                <a:lnTo>
                  <a:pt x="60388" y="16383"/>
                </a:lnTo>
                <a:lnTo>
                  <a:pt x="78652" y="34075"/>
                </a:lnTo>
                <a:lnTo>
                  <a:pt x="85343" y="55626"/>
                </a:lnTo>
                <a:lnTo>
                  <a:pt x="85343" y="275844"/>
                </a:lnTo>
                <a:lnTo>
                  <a:pt x="92035" y="297394"/>
                </a:lnTo>
                <a:lnTo>
                  <a:pt x="110299" y="315087"/>
                </a:lnTo>
                <a:lnTo>
                  <a:pt x="137421" y="327064"/>
                </a:lnTo>
                <a:lnTo>
                  <a:pt x="170687" y="331470"/>
                </a:lnTo>
                <a:lnTo>
                  <a:pt x="137421" y="335756"/>
                </a:lnTo>
                <a:lnTo>
                  <a:pt x="110299" y="347472"/>
                </a:lnTo>
                <a:lnTo>
                  <a:pt x="92035" y="364902"/>
                </a:lnTo>
                <a:lnTo>
                  <a:pt x="85343" y="386334"/>
                </a:lnTo>
                <a:lnTo>
                  <a:pt x="85343" y="607314"/>
                </a:lnTo>
                <a:lnTo>
                  <a:pt x="78652" y="628745"/>
                </a:lnTo>
                <a:lnTo>
                  <a:pt x="60388" y="646176"/>
                </a:lnTo>
                <a:lnTo>
                  <a:pt x="33266" y="657891"/>
                </a:lnTo>
                <a:lnTo>
                  <a:pt x="0" y="662178"/>
                </a:lnTo>
              </a:path>
            </a:pathLst>
          </a:custGeom>
          <a:ln w="14287">
            <a:solidFill>
              <a:srgbClr val="3333CC"/>
            </a:solidFill>
          </a:ln>
        </p:spPr>
        <p:txBody>
          <a:bodyPr wrap="square" lIns="0" tIns="0" rIns="0" bIns="0" rtlCol="0"/>
          <a:lstStyle/>
          <a:p/>
        </p:txBody>
      </p:sp>
      <p:sp>
        <p:nvSpPr>
          <p:cNvPr id="28" name="object 2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9" name="object 29"/>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41</a:t>
            </a:r>
            <a:endParaRPr sz="450">
              <a:latin typeface="Tahoma"/>
              <a:cs typeface="Tahoma"/>
            </a:endParaRPr>
          </a:p>
        </p:txBody>
      </p:sp>
      <p:sp>
        <p:nvSpPr>
          <p:cNvPr id="4" name="object 4"/>
          <p:cNvSpPr txBox="1">
            <a:spLocks noGrp="1"/>
          </p:cNvSpPr>
          <p:nvPr>
            <p:ph type="title"/>
          </p:nvPr>
        </p:nvSpPr>
        <p:spPr>
          <a:xfrm>
            <a:off x="2039366" y="1195069"/>
            <a:ext cx="1965960" cy="361315"/>
          </a:xfrm>
          <a:prstGeom prst="rect"/>
        </p:spPr>
        <p:txBody>
          <a:bodyPr wrap="square" lIns="0" tIns="12700" rIns="0" bIns="0" rtlCol="0" vert="horz">
            <a:spAutoFit/>
          </a:bodyPr>
          <a:lstStyle/>
          <a:p>
            <a:pPr marL="12700">
              <a:lnSpc>
                <a:spcPct val="100000"/>
              </a:lnSpc>
              <a:spcBef>
                <a:spcPts val="100"/>
              </a:spcBef>
            </a:pPr>
            <a:r>
              <a:rPr dirty="0" spc="-5"/>
              <a:t>Here’s an</a:t>
            </a:r>
            <a:r>
              <a:rPr dirty="0" spc="-75"/>
              <a:t> </a:t>
            </a:r>
            <a:r>
              <a:rPr dirty="0" spc="-5"/>
              <a:t>HMM</a:t>
            </a:r>
          </a:p>
        </p:txBody>
      </p:sp>
      <p:sp>
        <p:nvSpPr>
          <p:cNvPr id="5" name="object 5"/>
          <p:cNvSpPr txBox="1"/>
          <p:nvPr/>
        </p:nvSpPr>
        <p:spPr>
          <a:xfrm>
            <a:off x="1684020" y="2563622"/>
            <a:ext cx="435609" cy="521970"/>
          </a:xfrm>
          <a:prstGeom prst="rect">
            <a:avLst/>
          </a:prstGeom>
        </p:spPr>
        <p:txBody>
          <a:bodyPr wrap="square" lIns="0" tIns="40005" rIns="0" bIns="0" rtlCol="0" vert="horz">
            <a:spAutoFit/>
          </a:bodyPr>
          <a:lstStyle/>
          <a:p>
            <a:pPr marL="38100">
              <a:lnSpc>
                <a:spcPct val="100000"/>
              </a:lnSpc>
              <a:spcBef>
                <a:spcPts val="315"/>
              </a:spcBef>
            </a:pPr>
            <a:r>
              <a:rPr dirty="0" sz="900">
                <a:latin typeface="Arial"/>
                <a:cs typeface="Arial"/>
              </a:rPr>
              <a:t>N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15"/>
              </a:spcBef>
            </a:pPr>
            <a:r>
              <a:rPr dirty="0" sz="900">
                <a:latin typeface="Arial"/>
                <a:cs typeface="Arial"/>
              </a:rPr>
              <a:t>M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35"/>
              </a:spcBef>
            </a:pPr>
            <a:r>
              <a:rPr dirty="0" sz="900" spc="-10">
                <a:latin typeface="Symbol"/>
                <a:cs typeface="Symbol"/>
              </a:rPr>
              <a:t></a:t>
            </a:r>
            <a:r>
              <a:rPr dirty="0" baseline="-23148" sz="900" spc="-15">
                <a:latin typeface="Arial"/>
                <a:cs typeface="Arial"/>
              </a:rPr>
              <a:t>1 </a:t>
            </a:r>
            <a:r>
              <a:rPr dirty="0" sz="900">
                <a:latin typeface="Arial"/>
                <a:cs typeface="Arial"/>
              </a:rPr>
              <a:t>=</a:t>
            </a:r>
            <a:r>
              <a:rPr dirty="0" sz="900" spc="-120">
                <a:latin typeface="Arial"/>
                <a:cs typeface="Arial"/>
              </a:rPr>
              <a:t> </a:t>
            </a:r>
            <a:r>
              <a:rPr dirty="0" sz="700">
                <a:latin typeface="Arial"/>
                <a:cs typeface="Arial"/>
              </a:rPr>
              <a:t>1/2</a:t>
            </a:r>
            <a:endParaRPr sz="700">
              <a:latin typeface="Arial"/>
              <a:cs typeface="Arial"/>
            </a:endParaRPr>
          </a:p>
        </p:txBody>
      </p:sp>
      <p:sp>
        <p:nvSpPr>
          <p:cNvPr id="6" name="object 6"/>
          <p:cNvSpPr txBox="1"/>
          <p:nvPr/>
        </p:nvSpPr>
        <p:spPr>
          <a:xfrm>
            <a:off x="2598420" y="2922523"/>
            <a:ext cx="435609" cy="162560"/>
          </a:xfrm>
          <a:prstGeom prst="rect">
            <a:avLst/>
          </a:prstGeom>
        </p:spPr>
        <p:txBody>
          <a:bodyPr wrap="square" lIns="0" tIns="12700" rIns="0" bIns="0" rtlCol="0" vert="horz">
            <a:spAutoFit/>
          </a:bodyPr>
          <a:lstStyle/>
          <a:p>
            <a:pPr marL="38100">
              <a:lnSpc>
                <a:spcPct val="100000"/>
              </a:lnSpc>
              <a:spcBef>
                <a:spcPts val="100"/>
              </a:spcBef>
            </a:pPr>
            <a:r>
              <a:rPr dirty="0" sz="900" spc="-10">
                <a:latin typeface="Symbol"/>
                <a:cs typeface="Symbol"/>
              </a:rPr>
              <a:t></a:t>
            </a:r>
            <a:r>
              <a:rPr dirty="0" baseline="-23148" sz="900" spc="-15">
                <a:latin typeface="Arial"/>
                <a:cs typeface="Arial"/>
              </a:rPr>
              <a:t>2 </a:t>
            </a:r>
            <a:r>
              <a:rPr dirty="0" sz="900">
                <a:latin typeface="Arial"/>
                <a:cs typeface="Arial"/>
              </a:rPr>
              <a:t>=</a:t>
            </a:r>
            <a:r>
              <a:rPr dirty="0" sz="900" spc="-120">
                <a:latin typeface="Arial"/>
                <a:cs typeface="Arial"/>
              </a:rPr>
              <a:t> </a:t>
            </a:r>
            <a:r>
              <a:rPr dirty="0" sz="700">
                <a:latin typeface="Arial"/>
                <a:cs typeface="Arial"/>
              </a:rPr>
              <a:t>1/2</a:t>
            </a:r>
            <a:endParaRPr sz="700">
              <a:latin typeface="Arial"/>
              <a:cs typeface="Arial"/>
            </a:endParaRPr>
          </a:p>
        </p:txBody>
      </p:sp>
      <p:sp>
        <p:nvSpPr>
          <p:cNvPr id="7" name="object 7"/>
          <p:cNvSpPr txBox="1"/>
          <p:nvPr/>
        </p:nvSpPr>
        <p:spPr>
          <a:xfrm>
            <a:off x="1684016" y="3222743"/>
            <a:ext cx="478155" cy="521970"/>
          </a:xfrm>
          <a:prstGeom prst="rect">
            <a:avLst/>
          </a:prstGeom>
        </p:spPr>
        <p:txBody>
          <a:bodyPr wrap="square" lIns="0" tIns="12700" rIns="0" bIns="0" rtlCol="0" vert="horz">
            <a:spAutoFit/>
          </a:bodyPr>
          <a:lstStyle/>
          <a:p>
            <a:pPr marL="38100" marR="30480">
              <a:lnSpc>
                <a:spcPct val="120600"/>
              </a:lnSpc>
              <a:spcBef>
                <a:spcPts val="100"/>
              </a:spcBef>
            </a:pPr>
            <a:r>
              <a:rPr dirty="0" sz="900" spc="-5">
                <a:latin typeface="Arial"/>
                <a:cs typeface="Arial"/>
              </a:rPr>
              <a:t>a</a:t>
            </a:r>
            <a:r>
              <a:rPr dirty="0" baseline="-23148" sz="900" spc="-7">
                <a:latin typeface="Arial"/>
                <a:cs typeface="Arial"/>
              </a:rPr>
              <a:t>11 </a:t>
            </a:r>
            <a:r>
              <a:rPr dirty="0" sz="900">
                <a:latin typeface="Arial"/>
                <a:cs typeface="Arial"/>
              </a:rPr>
              <a:t>= 0  </a:t>
            </a:r>
            <a:r>
              <a:rPr dirty="0" sz="900" spc="-5">
                <a:latin typeface="Arial"/>
                <a:cs typeface="Arial"/>
              </a:rPr>
              <a:t>a</a:t>
            </a:r>
            <a:r>
              <a:rPr dirty="0" baseline="-23148" sz="900" spc="-7">
                <a:latin typeface="Arial"/>
                <a:cs typeface="Arial"/>
              </a:rPr>
              <a:t>12 </a:t>
            </a:r>
            <a:r>
              <a:rPr dirty="0" sz="900">
                <a:latin typeface="Arial"/>
                <a:cs typeface="Arial"/>
              </a:rPr>
              <a:t>= </a:t>
            </a:r>
            <a:r>
              <a:rPr dirty="0" sz="700" spc="-5">
                <a:latin typeface="Arial"/>
                <a:cs typeface="Arial"/>
              </a:rPr>
              <a:t>1/3  </a:t>
            </a:r>
            <a:r>
              <a:rPr dirty="0" sz="900" spc="-5">
                <a:latin typeface="Arial"/>
                <a:cs typeface="Arial"/>
              </a:rPr>
              <a:t>a</a:t>
            </a:r>
            <a:r>
              <a:rPr dirty="0" baseline="-23148" sz="900" spc="-7">
                <a:latin typeface="Arial"/>
                <a:cs typeface="Arial"/>
              </a:rPr>
              <a:t>13 </a:t>
            </a:r>
            <a:r>
              <a:rPr dirty="0" sz="900">
                <a:latin typeface="Arial"/>
                <a:cs typeface="Arial"/>
              </a:rPr>
              <a:t>= </a:t>
            </a:r>
            <a:r>
              <a:rPr dirty="0" sz="700" spc="-5">
                <a:latin typeface="Arial"/>
                <a:cs typeface="Arial"/>
              </a:rPr>
              <a:t>1/3</a:t>
            </a:r>
            <a:endParaRPr sz="700">
              <a:latin typeface="Arial"/>
              <a:cs typeface="Arial"/>
            </a:endParaRPr>
          </a:p>
        </p:txBody>
      </p:sp>
      <p:sp>
        <p:nvSpPr>
          <p:cNvPr id="8" name="object 8"/>
          <p:cNvSpPr txBox="1"/>
          <p:nvPr/>
        </p:nvSpPr>
        <p:spPr>
          <a:xfrm>
            <a:off x="2630423" y="3222751"/>
            <a:ext cx="478155" cy="521970"/>
          </a:xfrm>
          <a:prstGeom prst="rect">
            <a:avLst/>
          </a:prstGeom>
        </p:spPr>
        <p:txBody>
          <a:bodyPr wrap="square" lIns="0" tIns="12700" rIns="0" bIns="0" rtlCol="0" vert="horz">
            <a:spAutoFit/>
          </a:bodyPr>
          <a:lstStyle/>
          <a:p>
            <a:pPr marL="38100" marR="30480">
              <a:lnSpc>
                <a:spcPct val="120600"/>
              </a:lnSpc>
              <a:spcBef>
                <a:spcPts val="100"/>
              </a:spcBef>
            </a:pPr>
            <a:r>
              <a:rPr dirty="0" sz="900" spc="-5">
                <a:latin typeface="Arial"/>
                <a:cs typeface="Arial"/>
              </a:rPr>
              <a:t>a</a:t>
            </a:r>
            <a:r>
              <a:rPr dirty="0" baseline="-23148" sz="900" spc="-7">
                <a:latin typeface="Arial"/>
                <a:cs typeface="Arial"/>
              </a:rPr>
              <a:t>12 </a:t>
            </a:r>
            <a:r>
              <a:rPr dirty="0" sz="900">
                <a:latin typeface="Arial"/>
                <a:cs typeface="Arial"/>
              </a:rPr>
              <a:t>= </a:t>
            </a:r>
            <a:r>
              <a:rPr dirty="0" sz="700" spc="-5">
                <a:latin typeface="Arial"/>
                <a:cs typeface="Arial"/>
              </a:rPr>
              <a:t>1/3  </a:t>
            </a:r>
            <a:r>
              <a:rPr dirty="0" sz="900" spc="-5">
                <a:latin typeface="Arial"/>
                <a:cs typeface="Arial"/>
              </a:rPr>
              <a:t>a</a:t>
            </a:r>
            <a:r>
              <a:rPr dirty="0" baseline="-23148" sz="900" spc="-7">
                <a:latin typeface="Arial"/>
                <a:cs typeface="Arial"/>
              </a:rPr>
              <a:t>22 </a:t>
            </a:r>
            <a:r>
              <a:rPr dirty="0" sz="900">
                <a:latin typeface="Arial"/>
                <a:cs typeface="Arial"/>
              </a:rPr>
              <a:t>= 0  </a:t>
            </a:r>
            <a:r>
              <a:rPr dirty="0" sz="900" spc="-5">
                <a:latin typeface="Arial"/>
                <a:cs typeface="Arial"/>
              </a:rPr>
              <a:t>a</a:t>
            </a:r>
            <a:r>
              <a:rPr dirty="0" baseline="-23148" sz="900" spc="-7">
                <a:latin typeface="Arial"/>
                <a:cs typeface="Arial"/>
              </a:rPr>
              <a:t>32 </a:t>
            </a:r>
            <a:r>
              <a:rPr dirty="0" sz="900">
                <a:latin typeface="Arial"/>
                <a:cs typeface="Arial"/>
              </a:rPr>
              <a:t>=</a:t>
            </a:r>
            <a:r>
              <a:rPr dirty="0" sz="900" spc="-160">
                <a:latin typeface="Arial"/>
                <a:cs typeface="Arial"/>
              </a:rPr>
              <a:t> </a:t>
            </a:r>
            <a:r>
              <a:rPr dirty="0" sz="700" spc="-5">
                <a:latin typeface="Arial"/>
                <a:cs typeface="Arial"/>
              </a:rPr>
              <a:t>1/3</a:t>
            </a:r>
            <a:endParaRPr sz="700">
              <a:latin typeface="Arial"/>
              <a:cs typeface="Arial"/>
            </a:endParaRPr>
          </a:p>
        </p:txBody>
      </p:sp>
      <p:sp>
        <p:nvSpPr>
          <p:cNvPr id="9" name="object 9"/>
          <p:cNvSpPr txBox="1"/>
          <p:nvPr/>
        </p:nvSpPr>
        <p:spPr>
          <a:xfrm>
            <a:off x="3544823" y="3222751"/>
            <a:ext cx="478155" cy="521970"/>
          </a:xfrm>
          <a:prstGeom prst="rect">
            <a:avLst/>
          </a:prstGeom>
        </p:spPr>
        <p:txBody>
          <a:bodyPr wrap="square" lIns="0" tIns="12700" rIns="0" bIns="0" rtlCol="0" vert="horz">
            <a:spAutoFit/>
          </a:bodyPr>
          <a:lstStyle/>
          <a:p>
            <a:pPr algn="just" marL="38100" marR="30480">
              <a:lnSpc>
                <a:spcPct val="120600"/>
              </a:lnSpc>
              <a:spcBef>
                <a:spcPts val="100"/>
              </a:spcBef>
            </a:pPr>
            <a:r>
              <a:rPr dirty="0" sz="900" spc="-5">
                <a:latin typeface="Arial"/>
                <a:cs typeface="Arial"/>
              </a:rPr>
              <a:t>a</a:t>
            </a:r>
            <a:r>
              <a:rPr dirty="0" baseline="-23148" sz="900" spc="-7">
                <a:latin typeface="Arial"/>
                <a:cs typeface="Arial"/>
              </a:rPr>
              <a:t>13 </a:t>
            </a:r>
            <a:r>
              <a:rPr dirty="0" sz="900">
                <a:latin typeface="Arial"/>
                <a:cs typeface="Arial"/>
              </a:rPr>
              <a:t>= </a:t>
            </a:r>
            <a:r>
              <a:rPr dirty="0" sz="700" spc="-5">
                <a:latin typeface="Arial"/>
                <a:cs typeface="Arial"/>
              </a:rPr>
              <a:t>2/3  </a:t>
            </a:r>
            <a:r>
              <a:rPr dirty="0" sz="900" spc="-5">
                <a:latin typeface="Arial"/>
                <a:cs typeface="Arial"/>
              </a:rPr>
              <a:t>a</a:t>
            </a:r>
            <a:r>
              <a:rPr dirty="0" baseline="-23148" sz="900" spc="-7">
                <a:latin typeface="Arial"/>
                <a:cs typeface="Arial"/>
              </a:rPr>
              <a:t>13 </a:t>
            </a:r>
            <a:r>
              <a:rPr dirty="0" sz="900">
                <a:latin typeface="Arial"/>
                <a:cs typeface="Arial"/>
              </a:rPr>
              <a:t>= </a:t>
            </a:r>
            <a:r>
              <a:rPr dirty="0" sz="700" spc="-5">
                <a:latin typeface="Arial"/>
                <a:cs typeface="Arial"/>
              </a:rPr>
              <a:t>2/3  </a:t>
            </a:r>
            <a:r>
              <a:rPr dirty="0" sz="900" spc="-5">
                <a:latin typeface="Arial"/>
                <a:cs typeface="Arial"/>
              </a:rPr>
              <a:t>a</a:t>
            </a:r>
            <a:r>
              <a:rPr dirty="0" baseline="-23148" sz="900" spc="-7">
                <a:latin typeface="Arial"/>
                <a:cs typeface="Arial"/>
              </a:rPr>
              <a:t>13 </a:t>
            </a:r>
            <a:r>
              <a:rPr dirty="0" sz="900">
                <a:latin typeface="Arial"/>
                <a:cs typeface="Arial"/>
              </a:rPr>
              <a:t>=</a:t>
            </a:r>
            <a:r>
              <a:rPr dirty="0" sz="900" spc="-160">
                <a:latin typeface="Arial"/>
                <a:cs typeface="Arial"/>
              </a:rPr>
              <a:t> </a:t>
            </a:r>
            <a:r>
              <a:rPr dirty="0" sz="700" spc="-5">
                <a:latin typeface="Arial"/>
                <a:cs typeface="Arial"/>
              </a:rPr>
              <a:t>1/3</a:t>
            </a:r>
            <a:endParaRPr sz="700">
              <a:latin typeface="Arial"/>
              <a:cs typeface="Arial"/>
            </a:endParaRPr>
          </a:p>
        </p:txBody>
      </p:sp>
      <p:sp>
        <p:nvSpPr>
          <p:cNvPr id="10" name="object 10"/>
          <p:cNvSpPr txBox="1"/>
          <p:nvPr/>
        </p:nvSpPr>
        <p:spPr>
          <a:xfrm>
            <a:off x="1684016" y="3883402"/>
            <a:ext cx="619125" cy="520700"/>
          </a:xfrm>
          <a:prstGeom prst="rect">
            <a:avLst/>
          </a:prstGeom>
        </p:spPr>
        <p:txBody>
          <a:bodyPr wrap="square" lIns="0" tIns="12700" rIns="0" bIns="0" rtlCol="0" vert="horz">
            <a:spAutoFit/>
          </a:bodyPr>
          <a:lstStyle/>
          <a:p>
            <a:pPr marL="38100" marR="30480">
              <a:lnSpc>
                <a:spcPct val="1203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(X) </a:t>
            </a:r>
            <a:r>
              <a:rPr dirty="0" sz="900">
                <a:latin typeface="Arial"/>
                <a:cs typeface="Arial"/>
              </a:rPr>
              <a:t>= </a:t>
            </a:r>
            <a:r>
              <a:rPr dirty="0" sz="700" spc="-5">
                <a:latin typeface="Arial"/>
                <a:cs typeface="Arial"/>
              </a:rPr>
              <a:t>1/2  </a:t>
            </a:r>
            <a:r>
              <a:rPr dirty="0" sz="900" spc="-5">
                <a:latin typeface="Arial"/>
                <a:cs typeface="Arial"/>
              </a:rPr>
              <a:t>b</a:t>
            </a:r>
            <a:r>
              <a:rPr dirty="0" baseline="-23148" sz="900" spc="-7">
                <a:latin typeface="Arial"/>
                <a:cs typeface="Arial"/>
              </a:rPr>
              <a:t>2 </a:t>
            </a:r>
            <a:r>
              <a:rPr dirty="0" sz="900" spc="-5">
                <a:latin typeface="Arial"/>
                <a:cs typeface="Arial"/>
              </a:rPr>
              <a:t>(X) </a:t>
            </a:r>
            <a:r>
              <a:rPr dirty="0" sz="900">
                <a:latin typeface="Arial"/>
                <a:cs typeface="Arial"/>
              </a:rPr>
              <a:t>= 0  </a:t>
            </a:r>
            <a:r>
              <a:rPr dirty="0" sz="900" spc="-5">
                <a:latin typeface="Arial"/>
                <a:cs typeface="Arial"/>
              </a:rPr>
              <a:t>b</a:t>
            </a:r>
            <a:r>
              <a:rPr dirty="0" baseline="-23148" sz="900" spc="-7">
                <a:latin typeface="Arial"/>
                <a:cs typeface="Arial"/>
              </a:rPr>
              <a:t>3 </a:t>
            </a:r>
            <a:r>
              <a:rPr dirty="0" sz="900" spc="-5">
                <a:latin typeface="Arial"/>
                <a:cs typeface="Arial"/>
              </a:rPr>
              <a:t>(X) </a:t>
            </a:r>
            <a:r>
              <a:rPr dirty="0" sz="900">
                <a:latin typeface="Arial"/>
                <a:cs typeface="Arial"/>
              </a:rPr>
              <a:t>=</a:t>
            </a:r>
            <a:r>
              <a:rPr dirty="0" sz="900" spc="-150">
                <a:latin typeface="Arial"/>
                <a:cs typeface="Arial"/>
              </a:rPr>
              <a:t> </a:t>
            </a:r>
            <a:r>
              <a:rPr dirty="0" sz="700" spc="-5">
                <a:latin typeface="Arial"/>
                <a:cs typeface="Arial"/>
              </a:rPr>
              <a:t>1/2</a:t>
            </a:r>
            <a:endParaRPr sz="700">
              <a:latin typeface="Arial"/>
              <a:cs typeface="Arial"/>
            </a:endParaRPr>
          </a:p>
        </p:txBody>
      </p:sp>
      <p:sp>
        <p:nvSpPr>
          <p:cNvPr id="11" name="object 11"/>
          <p:cNvSpPr txBox="1"/>
          <p:nvPr/>
        </p:nvSpPr>
        <p:spPr>
          <a:xfrm>
            <a:off x="2630423" y="3883405"/>
            <a:ext cx="619760" cy="520700"/>
          </a:xfrm>
          <a:prstGeom prst="rect">
            <a:avLst/>
          </a:prstGeom>
        </p:spPr>
        <p:txBody>
          <a:bodyPr wrap="square" lIns="0" tIns="12700" rIns="0" bIns="0" rtlCol="0" vert="horz">
            <a:spAutoFit/>
          </a:bodyPr>
          <a:lstStyle/>
          <a:p>
            <a:pPr algn="just" marL="38100" marR="30480">
              <a:lnSpc>
                <a:spcPct val="120300"/>
              </a:lnSpc>
              <a:spcBef>
                <a:spcPts val="100"/>
              </a:spcBef>
            </a:pPr>
            <a:r>
              <a:rPr dirty="0" sz="900" spc="-5">
                <a:latin typeface="Arial"/>
                <a:cs typeface="Arial"/>
              </a:rPr>
              <a:t>b</a:t>
            </a:r>
            <a:r>
              <a:rPr dirty="0" baseline="-23148" sz="900" spc="-7">
                <a:latin typeface="Arial"/>
                <a:cs typeface="Arial"/>
              </a:rPr>
              <a:t>1 </a:t>
            </a:r>
            <a:r>
              <a:rPr dirty="0" sz="900">
                <a:latin typeface="Arial"/>
                <a:cs typeface="Arial"/>
              </a:rPr>
              <a:t>(Y) = </a:t>
            </a:r>
            <a:r>
              <a:rPr dirty="0" sz="700" spc="-5">
                <a:latin typeface="Arial"/>
                <a:cs typeface="Arial"/>
              </a:rPr>
              <a:t>1/2  </a:t>
            </a:r>
            <a:r>
              <a:rPr dirty="0" sz="900" spc="-5">
                <a:latin typeface="Arial"/>
                <a:cs typeface="Arial"/>
              </a:rPr>
              <a:t>b</a:t>
            </a:r>
            <a:r>
              <a:rPr dirty="0" baseline="-23148" sz="900" spc="-7">
                <a:latin typeface="Arial"/>
                <a:cs typeface="Arial"/>
              </a:rPr>
              <a:t>2 </a:t>
            </a:r>
            <a:r>
              <a:rPr dirty="0" sz="900">
                <a:latin typeface="Arial"/>
                <a:cs typeface="Arial"/>
              </a:rPr>
              <a:t>(Y) = </a:t>
            </a:r>
            <a:r>
              <a:rPr dirty="0" sz="700" spc="-5">
                <a:latin typeface="Arial"/>
                <a:cs typeface="Arial"/>
              </a:rPr>
              <a:t>1/2  </a:t>
            </a:r>
            <a:r>
              <a:rPr dirty="0" sz="900" spc="-5">
                <a:latin typeface="Arial"/>
                <a:cs typeface="Arial"/>
              </a:rPr>
              <a:t>b</a:t>
            </a:r>
            <a:r>
              <a:rPr dirty="0" baseline="-23148" sz="900" spc="-7">
                <a:latin typeface="Arial"/>
                <a:cs typeface="Arial"/>
              </a:rPr>
              <a:t>3 </a:t>
            </a:r>
            <a:r>
              <a:rPr dirty="0" sz="900">
                <a:latin typeface="Arial"/>
                <a:cs typeface="Arial"/>
              </a:rPr>
              <a:t>(Y) =</a:t>
            </a:r>
            <a:r>
              <a:rPr dirty="0" sz="900" spc="-135">
                <a:latin typeface="Arial"/>
                <a:cs typeface="Arial"/>
              </a:rPr>
              <a:t> </a:t>
            </a:r>
            <a:r>
              <a:rPr dirty="0" sz="900">
                <a:latin typeface="Arial"/>
                <a:cs typeface="Arial"/>
              </a:rPr>
              <a:t>0</a:t>
            </a:r>
            <a:endParaRPr sz="900">
              <a:latin typeface="Arial"/>
              <a:cs typeface="Arial"/>
            </a:endParaRPr>
          </a:p>
        </p:txBody>
      </p:sp>
      <p:sp>
        <p:nvSpPr>
          <p:cNvPr id="12" name="object 12"/>
          <p:cNvSpPr txBox="1"/>
          <p:nvPr/>
        </p:nvSpPr>
        <p:spPr>
          <a:xfrm>
            <a:off x="3544823" y="3883405"/>
            <a:ext cx="614045" cy="520700"/>
          </a:xfrm>
          <a:prstGeom prst="rect">
            <a:avLst/>
          </a:prstGeom>
        </p:spPr>
        <p:txBody>
          <a:bodyPr wrap="square" lIns="0" tIns="12700" rIns="0" bIns="0" rtlCol="0" vert="horz">
            <a:spAutoFit/>
          </a:bodyPr>
          <a:lstStyle/>
          <a:p>
            <a:pPr marL="38100" marR="30480">
              <a:lnSpc>
                <a:spcPct val="1203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(Z) </a:t>
            </a:r>
            <a:r>
              <a:rPr dirty="0" sz="900">
                <a:latin typeface="Arial"/>
                <a:cs typeface="Arial"/>
              </a:rPr>
              <a:t>= 0  </a:t>
            </a:r>
            <a:r>
              <a:rPr dirty="0" sz="900" spc="-5">
                <a:latin typeface="Arial"/>
                <a:cs typeface="Arial"/>
              </a:rPr>
              <a:t>b</a:t>
            </a:r>
            <a:r>
              <a:rPr dirty="0" baseline="-23148" sz="900" spc="-7">
                <a:latin typeface="Arial"/>
                <a:cs typeface="Arial"/>
              </a:rPr>
              <a:t>2 </a:t>
            </a:r>
            <a:r>
              <a:rPr dirty="0" sz="900" spc="-5">
                <a:latin typeface="Arial"/>
                <a:cs typeface="Arial"/>
              </a:rPr>
              <a:t>(Z) </a:t>
            </a:r>
            <a:r>
              <a:rPr dirty="0" sz="900">
                <a:latin typeface="Arial"/>
                <a:cs typeface="Arial"/>
              </a:rPr>
              <a:t>= </a:t>
            </a:r>
            <a:r>
              <a:rPr dirty="0" sz="700" spc="-5">
                <a:latin typeface="Arial"/>
                <a:cs typeface="Arial"/>
              </a:rPr>
              <a:t>1/2  </a:t>
            </a:r>
            <a:r>
              <a:rPr dirty="0" sz="900" spc="-5">
                <a:latin typeface="Arial"/>
                <a:cs typeface="Arial"/>
              </a:rPr>
              <a:t>b</a:t>
            </a:r>
            <a:r>
              <a:rPr dirty="0" baseline="-23148" sz="900" spc="-7">
                <a:latin typeface="Arial"/>
                <a:cs typeface="Arial"/>
              </a:rPr>
              <a:t>3 </a:t>
            </a:r>
            <a:r>
              <a:rPr dirty="0" sz="900" spc="-5">
                <a:latin typeface="Arial"/>
                <a:cs typeface="Arial"/>
              </a:rPr>
              <a:t>(Z) </a:t>
            </a:r>
            <a:r>
              <a:rPr dirty="0" sz="900">
                <a:latin typeface="Arial"/>
                <a:cs typeface="Arial"/>
              </a:rPr>
              <a:t>=</a:t>
            </a:r>
            <a:r>
              <a:rPr dirty="0" sz="900" spc="-150">
                <a:latin typeface="Arial"/>
                <a:cs typeface="Arial"/>
              </a:rPr>
              <a:t> </a:t>
            </a:r>
            <a:r>
              <a:rPr dirty="0" sz="700" spc="-5">
                <a:latin typeface="Arial"/>
                <a:cs typeface="Arial"/>
              </a:rPr>
              <a:t>1/2</a:t>
            </a:r>
            <a:endParaRPr sz="700">
              <a:latin typeface="Arial"/>
              <a:cs typeface="Arial"/>
            </a:endParaRPr>
          </a:p>
        </p:txBody>
      </p:sp>
      <p:sp>
        <p:nvSpPr>
          <p:cNvPr id="13" name="object 13"/>
          <p:cNvSpPr/>
          <p:nvPr/>
        </p:nvSpPr>
        <p:spPr>
          <a:xfrm>
            <a:off x="2552700" y="18348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00CC00"/>
            </a:solidFill>
          </a:ln>
        </p:spPr>
        <p:txBody>
          <a:bodyPr wrap="square" lIns="0" tIns="0" rIns="0" bIns="0" rtlCol="0"/>
          <a:lstStyle/>
          <a:p/>
        </p:txBody>
      </p:sp>
      <p:sp>
        <p:nvSpPr>
          <p:cNvPr id="14" name="object 14"/>
          <p:cNvSpPr txBox="1"/>
          <p:nvPr/>
        </p:nvSpPr>
        <p:spPr>
          <a:xfrm>
            <a:off x="2667254" y="1954783"/>
            <a:ext cx="22860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XY</a:t>
            </a:r>
            <a:endParaRPr sz="1200">
              <a:latin typeface="Arial"/>
              <a:cs typeface="Arial"/>
            </a:endParaRPr>
          </a:p>
        </p:txBody>
      </p:sp>
      <p:sp>
        <p:nvSpPr>
          <p:cNvPr id="15" name="object 15"/>
          <p:cNvSpPr/>
          <p:nvPr/>
        </p:nvSpPr>
        <p:spPr>
          <a:xfrm>
            <a:off x="3200400" y="22158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FF0000"/>
            </a:solidFill>
          </a:ln>
        </p:spPr>
        <p:txBody>
          <a:bodyPr wrap="square" lIns="0" tIns="0" rIns="0" bIns="0" rtlCol="0"/>
          <a:lstStyle/>
          <a:p/>
        </p:txBody>
      </p:sp>
      <p:sp>
        <p:nvSpPr>
          <p:cNvPr id="16" name="object 16"/>
          <p:cNvSpPr txBox="1"/>
          <p:nvPr/>
        </p:nvSpPr>
        <p:spPr>
          <a:xfrm>
            <a:off x="3318764" y="2335783"/>
            <a:ext cx="22034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ZX</a:t>
            </a:r>
            <a:endParaRPr sz="1200">
              <a:latin typeface="Arial"/>
              <a:cs typeface="Arial"/>
            </a:endParaRPr>
          </a:p>
        </p:txBody>
      </p:sp>
      <p:sp>
        <p:nvSpPr>
          <p:cNvPr id="17" name="object 17"/>
          <p:cNvSpPr/>
          <p:nvPr/>
        </p:nvSpPr>
        <p:spPr>
          <a:xfrm>
            <a:off x="3810000" y="17967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3333CC"/>
            </a:solidFill>
          </a:ln>
        </p:spPr>
        <p:txBody>
          <a:bodyPr wrap="square" lIns="0" tIns="0" rIns="0" bIns="0" rtlCol="0"/>
          <a:lstStyle/>
          <a:p/>
        </p:txBody>
      </p:sp>
      <p:sp>
        <p:nvSpPr>
          <p:cNvPr id="18" name="object 18"/>
          <p:cNvSpPr txBox="1"/>
          <p:nvPr/>
        </p:nvSpPr>
        <p:spPr>
          <a:xfrm>
            <a:off x="3907790" y="1916683"/>
            <a:ext cx="26289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19" name="object 19"/>
          <p:cNvSpPr txBox="1"/>
          <p:nvPr/>
        </p:nvSpPr>
        <p:spPr>
          <a:xfrm>
            <a:off x="4167632" y="1266241"/>
            <a:ext cx="1941195" cy="787400"/>
          </a:xfrm>
          <a:prstGeom prst="rect">
            <a:avLst/>
          </a:prstGeom>
        </p:spPr>
        <p:txBody>
          <a:bodyPr wrap="square" lIns="0" tIns="12700" rIns="0" bIns="0" rtlCol="0" vert="horz">
            <a:spAutoFit/>
          </a:bodyPr>
          <a:lstStyle/>
          <a:p>
            <a:pPr marL="274955" marR="30480">
              <a:lnSpc>
                <a:spcPct val="150000"/>
              </a:lnSpc>
              <a:spcBef>
                <a:spcPts val="100"/>
              </a:spcBef>
            </a:pPr>
            <a:r>
              <a:rPr dirty="0" sz="1000" spc="-5">
                <a:latin typeface="Arial"/>
                <a:cs typeface="Arial"/>
              </a:rPr>
              <a:t>Start randomly in state </a:t>
            </a:r>
            <a:r>
              <a:rPr dirty="0" sz="1000">
                <a:latin typeface="Arial"/>
                <a:cs typeface="Arial"/>
              </a:rPr>
              <a:t>1 </a:t>
            </a:r>
            <a:r>
              <a:rPr dirty="0" sz="1000" spc="-5">
                <a:latin typeface="Arial"/>
                <a:cs typeface="Arial"/>
              </a:rPr>
              <a:t>or </a:t>
            </a:r>
            <a:r>
              <a:rPr dirty="0" sz="1000">
                <a:latin typeface="Arial"/>
                <a:cs typeface="Arial"/>
              </a:rPr>
              <a:t>2  </a:t>
            </a:r>
            <a:r>
              <a:rPr dirty="0" sz="1000" spc="-5">
                <a:latin typeface="Arial"/>
                <a:cs typeface="Arial"/>
              </a:rPr>
              <a:t>Choose one of </a:t>
            </a:r>
            <a:r>
              <a:rPr dirty="0" sz="1000">
                <a:latin typeface="Arial"/>
                <a:cs typeface="Arial"/>
              </a:rPr>
              <a:t>the</a:t>
            </a:r>
            <a:r>
              <a:rPr dirty="0" sz="1000" spc="-35">
                <a:latin typeface="Arial"/>
                <a:cs typeface="Arial"/>
              </a:rPr>
              <a:t> </a:t>
            </a:r>
            <a:r>
              <a:rPr dirty="0" sz="1000" spc="-5">
                <a:latin typeface="Arial"/>
                <a:cs typeface="Arial"/>
              </a:rPr>
              <a:t>output</a:t>
            </a:r>
            <a:endParaRPr sz="1000">
              <a:latin typeface="Arial"/>
              <a:cs typeface="Arial"/>
            </a:endParaRPr>
          </a:p>
          <a:p>
            <a:pPr marL="274955" marR="295275" indent="-224790">
              <a:lnSpc>
                <a:spcPct val="100000"/>
              </a:lnSpc>
            </a:pPr>
            <a:r>
              <a:rPr dirty="0" sz="1000" spc="-5">
                <a:solidFill>
                  <a:srgbClr val="3333CC"/>
                </a:solidFill>
                <a:latin typeface="Arial"/>
                <a:cs typeface="Arial"/>
              </a:rPr>
              <a:t>S</a:t>
            </a:r>
            <a:r>
              <a:rPr dirty="0" baseline="-21367" sz="975" spc="-7">
                <a:solidFill>
                  <a:srgbClr val="3333CC"/>
                </a:solidFill>
                <a:latin typeface="Arial"/>
                <a:cs typeface="Arial"/>
              </a:rPr>
              <a:t>2 </a:t>
            </a:r>
            <a:r>
              <a:rPr dirty="0" sz="1000" spc="-5">
                <a:latin typeface="Arial"/>
                <a:cs typeface="Arial"/>
              </a:rPr>
              <a:t>symbols </a:t>
            </a:r>
            <a:r>
              <a:rPr dirty="0" sz="1000">
                <a:latin typeface="Arial"/>
                <a:cs typeface="Arial"/>
              </a:rPr>
              <a:t>in </a:t>
            </a:r>
            <a:r>
              <a:rPr dirty="0" sz="1000" spc="-5">
                <a:latin typeface="Arial"/>
                <a:cs typeface="Arial"/>
              </a:rPr>
              <a:t>each state </a:t>
            </a:r>
            <a:r>
              <a:rPr dirty="0" sz="1000">
                <a:latin typeface="Arial"/>
                <a:cs typeface="Arial"/>
              </a:rPr>
              <a:t>at  </a:t>
            </a:r>
            <a:r>
              <a:rPr dirty="0" sz="1000" spc="-5">
                <a:latin typeface="Arial"/>
                <a:cs typeface="Arial"/>
              </a:rPr>
              <a:t>random.</a:t>
            </a:r>
            <a:endParaRPr sz="1000">
              <a:latin typeface="Arial"/>
              <a:cs typeface="Arial"/>
            </a:endParaRPr>
          </a:p>
        </p:txBody>
      </p:sp>
      <p:sp>
        <p:nvSpPr>
          <p:cNvPr id="20" name="object 20"/>
          <p:cNvSpPr txBox="1"/>
          <p:nvPr/>
        </p:nvSpPr>
        <p:spPr>
          <a:xfrm>
            <a:off x="2430272" y="1753615"/>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21" name="object 21"/>
          <p:cNvSpPr txBox="1"/>
          <p:nvPr/>
        </p:nvSpPr>
        <p:spPr>
          <a:xfrm>
            <a:off x="2514854" y="1830577"/>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22" name="object 22"/>
          <p:cNvSpPr txBox="1"/>
          <p:nvPr/>
        </p:nvSpPr>
        <p:spPr>
          <a:xfrm>
            <a:off x="3396488" y="191744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23" name="object 23"/>
          <p:cNvSpPr txBox="1"/>
          <p:nvPr/>
        </p:nvSpPr>
        <p:spPr>
          <a:xfrm>
            <a:off x="3337049" y="1710181"/>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1/3</a:t>
            </a:r>
            <a:endParaRPr sz="700">
              <a:latin typeface="Arial"/>
              <a:cs typeface="Arial"/>
            </a:endParaRPr>
          </a:p>
        </p:txBody>
      </p:sp>
      <p:sp>
        <p:nvSpPr>
          <p:cNvPr id="24" name="object 24"/>
          <p:cNvSpPr/>
          <p:nvPr/>
        </p:nvSpPr>
        <p:spPr>
          <a:xfrm>
            <a:off x="2942844" y="2221992"/>
            <a:ext cx="323850" cy="72390"/>
          </a:xfrm>
          <a:custGeom>
            <a:avLst/>
            <a:gdLst/>
            <a:ahLst/>
            <a:cxnLst/>
            <a:rect l="l" t="t" r="r" b="b"/>
            <a:pathLst>
              <a:path w="323850" h="72389">
                <a:moveTo>
                  <a:pt x="286324" y="56815"/>
                </a:moveTo>
                <a:lnTo>
                  <a:pt x="283463" y="72389"/>
                </a:lnTo>
                <a:lnTo>
                  <a:pt x="323850" y="60198"/>
                </a:lnTo>
                <a:lnTo>
                  <a:pt x="320801" y="57911"/>
                </a:lnTo>
                <a:lnTo>
                  <a:pt x="292607" y="57911"/>
                </a:lnTo>
                <a:lnTo>
                  <a:pt x="286324" y="56815"/>
                </a:lnTo>
                <a:close/>
              </a:path>
              <a:path w="323850" h="72389">
                <a:moveTo>
                  <a:pt x="287435" y="50765"/>
                </a:moveTo>
                <a:lnTo>
                  <a:pt x="286324" y="56815"/>
                </a:lnTo>
                <a:lnTo>
                  <a:pt x="292607" y="57911"/>
                </a:lnTo>
                <a:lnTo>
                  <a:pt x="293369" y="51815"/>
                </a:lnTo>
                <a:lnTo>
                  <a:pt x="287435" y="50765"/>
                </a:lnTo>
                <a:close/>
              </a:path>
              <a:path w="323850" h="72389">
                <a:moveTo>
                  <a:pt x="290322" y="35051"/>
                </a:moveTo>
                <a:lnTo>
                  <a:pt x="287435" y="50765"/>
                </a:lnTo>
                <a:lnTo>
                  <a:pt x="293369" y="51815"/>
                </a:lnTo>
                <a:lnTo>
                  <a:pt x="292607" y="57911"/>
                </a:lnTo>
                <a:lnTo>
                  <a:pt x="320801" y="57911"/>
                </a:lnTo>
                <a:lnTo>
                  <a:pt x="290322" y="35051"/>
                </a:lnTo>
                <a:close/>
              </a:path>
              <a:path w="323850" h="72389">
                <a:moveTo>
                  <a:pt x="762" y="0"/>
                </a:moveTo>
                <a:lnTo>
                  <a:pt x="0" y="6857"/>
                </a:lnTo>
                <a:lnTo>
                  <a:pt x="286324" y="56815"/>
                </a:lnTo>
                <a:lnTo>
                  <a:pt x="287435" y="50765"/>
                </a:lnTo>
                <a:lnTo>
                  <a:pt x="762" y="0"/>
                </a:lnTo>
                <a:close/>
              </a:path>
            </a:pathLst>
          </a:custGeom>
          <a:solidFill>
            <a:srgbClr val="00CC00"/>
          </a:solidFill>
        </p:spPr>
        <p:txBody>
          <a:bodyPr wrap="square" lIns="0" tIns="0" rIns="0" bIns="0" rtlCol="0"/>
          <a:lstStyle/>
          <a:p/>
        </p:txBody>
      </p:sp>
      <p:sp>
        <p:nvSpPr>
          <p:cNvPr id="25" name="object 25"/>
          <p:cNvSpPr/>
          <p:nvPr/>
        </p:nvSpPr>
        <p:spPr>
          <a:xfrm>
            <a:off x="3590544" y="2184654"/>
            <a:ext cx="287655" cy="104139"/>
          </a:xfrm>
          <a:custGeom>
            <a:avLst/>
            <a:gdLst/>
            <a:ahLst/>
            <a:cxnLst/>
            <a:rect l="l" t="t" r="r" b="b"/>
            <a:pathLst>
              <a:path w="287654" h="104139">
                <a:moveTo>
                  <a:pt x="30479" y="67818"/>
                </a:moveTo>
                <a:lnTo>
                  <a:pt x="0" y="97536"/>
                </a:lnTo>
                <a:lnTo>
                  <a:pt x="42671" y="103631"/>
                </a:lnTo>
                <a:lnTo>
                  <a:pt x="38262" y="90677"/>
                </a:lnTo>
                <a:lnTo>
                  <a:pt x="31241" y="90677"/>
                </a:lnTo>
                <a:lnTo>
                  <a:pt x="29717" y="84581"/>
                </a:lnTo>
                <a:lnTo>
                  <a:pt x="35531" y="82655"/>
                </a:lnTo>
                <a:lnTo>
                  <a:pt x="30479" y="67818"/>
                </a:lnTo>
                <a:close/>
              </a:path>
              <a:path w="287654" h="104139">
                <a:moveTo>
                  <a:pt x="35531" y="82655"/>
                </a:moveTo>
                <a:lnTo>
                  <a:pt x="29717" y="84581"/>
                </a:lnTo>
                <a:lnTo>
                  <a:pt x="31241" y="90677"/>
                </a:lnTo>
                <a:lnTo>
                  <a:pt x="37546" y="88576"/>
                </a:lnTo>
                <a:lnTo>
                  <a:pt x="35531" y="82655"/>
                </a:lnTo>
                <a:close/>
              </a:path>
              <a:path w="287654" h="104139">
                <a:moveTo>
                  <a:pt x="37546" y="88576"/>
                </a:moveTo>
                <a:lnTo>
                  <a:pt x="31241" y="90677"/>
                </a:lnTo>
                <a:lnTo>
                  <a:pt x="38262" y="90677"/>
                </a:lnTo>
                <a:lnTo>
                  <a:pt x="37546" y="88576"/>
                </a:lnTo>
                <a:close/>
              </a:path>
              <a:path w="287654" h="104139">
                <a:moveTo>
                  <a:pt x="284988" y="0"/>
                </a:moveTo>
                <a:lnTo>
                  <a:pt x="35531" y="82655"/>
                </a:lnTo>
                <a:lnTo>
                  <a:pt x="37546" y="88576"/>
                </a:lnTo>
                <a:lnTo>
                  <a:pt x="287273" y="5334"/>
                </a:lnTo>
                <a:lnTo>
                  <a:pt x="284988" y="0"/>
                </a:lnTo>
                <a:close/>
              </a:path>
            </a:pathLst>
          </a:custGeom>
          <a:solidFill>
            <a:srgbClr val="3333CC"/>
          </a:solidFill>
        </p:spPr>
        <p:txBody>
          <a:bodyPr wrap="square" lIns="0" tIns="0" rIns="0" bIns="0" rtlCol="0"/>
          <a:lstStyle/>
          <a:p/>
        </p:txBody>
      </p:sp>
      <p:sp>
        <p:nvSpPr>
          <p:cNvPr id="26" name="object 26"/>
          <p:cNvSpPr/>
          <p:nvPr/>
        </p:nvSpPr>
        <p:spPr>
          <a:xfrm>
            <a:off x="3009900" y="2022348"/>
            <a:ext cx="800100" cy="59055"/>
          </a:xfrm>
          <a:custGeom>
            <a:avLst/>
            <a:gdLst/>
            <a:ahLst/>
            <a:cxnLst/>
            <a:rect l="l" t="t" r="r" b="b"/>
            <a:pathLst>
              <a:path w="800100" h="59055">
                <a:moveTo>
                  <a:pt x="37337" y="20574"/>
                </a:moveTo>
                <a:lnTo>
                  <a:pt x="0" y="41148"/>
                </a:lnTo>
                <a:lnTo>
                  <a:pt x="38862" y="58674"/>
                </a:lnTo>
                <a:lnTo>
                  <a:pt x="38221" y="42672"/>
                </a:lnTo>
                <a:lnTo>
                  <a:pt x="32004" y="42672"/>
                </a:lnTo>
                <a:lnTo>
                  <a:pt x="31242" y="36575"/>
                </a:lnTo>
                <a:lnTo>
                  <a:pt x="37965" y="36256"/>
                </a:lnTo>
                <a:lnTo>
                  <a:pt x="37337" y="20574"/>
                </a:lnTo>
                <a:close/>
              </a:path>
              <a:path w="800100" h="59055">
                <a:moveTo>
                  <a:pt x="37965" y="36256"/>
                </a:moveTo>
                <a:lnTo>
                  <a:pt x="31242" y="36575"/>
                </a:lnTo>
                <a:lnTo>
                  <a:pt x="32004" y="42672"/>
                </a:lnTo>
                <a:lnTo>
                  <a:pt x="38210" y="42376"/>
                </a:lnTo>
                <a:lnTo>
                  <a:pt x="37965" y="36256"/>
                </a:lnTo>
                <a:close/>
              </a:path>
              <a:path w="800100" h="59055">
                <a:moveTo>
                  <a:pt x="38210" y="42376"/>
                </a:moveTo>
                <a:lnTo>
                  <a:pt x="32004" y="42672"/>
                </a:lnTo>
                <a:lnTo>
                  <a:pt x="38221" y="42672"/>
                </a:lnTo>
                <a:lnTo>
                  <a:pt x="38210" y="42376"/>
                </a:lnTo>
                <a:close/>
              </a:path>
              <a:path w="800100" h="59055">
                <a:moveTo>
                  <a:pt x="800100" y="0"/>
                </a:moveTo>
                <a:lnTo>
                  <a:pt x="37965" y="36256"/>
                </a:lnTo>
                <a:lnTo>
                  <a:pt x="38210" y="42376"/>
                </a:lnTo>
                <a:lnTo>
                  <a:pt x="800100" y="6096"/>
                </a:lnTo>
                <a:lnTo>
                  <a:pt x="800100" y="0"/>
                </a:lnTo>
                <a:close/>
              </a:path>
            </a:pathLst>
          </a:custGeom>
          <a:solidFill>
            <a:srgbClr val="3333CC"/>
          </a:solidFill>
        </p:spPr>
        <p:txBody>
          <a:bodyPr wrap="square" lIns="0" tIns="0" rIns="0" bIns="0" rtlCol="0"/>
          <a:lstStyle/>
          <a:p/>
        </p:txBody>
      </p:sp>
      <p:sp>
        <p:nvSpPr>
          <p:cNvPr id="27" name="object 27"/>
          <p:cNvSpPr/>
          <p:nvPr/>
        </p:nvSpPr>
        <p:spPr>
          <a:xfrm>
            <a:off x="2939795" y="1679353"/>
            <a:ext cx="942975" cy="222885"/>
          </a:xfrm>
          <a:custGeom>
            <a:avLst/>
            <a:gdLst/>
            <a:ahLst/>
            <a:cxnLst/>
            <a:rect l="l" t="t" r="r" b="b"/>
            <a:pathLst>
              <a:path w="942975" h="222885">
                <a:moveTo>
                  <a:pt x="484164" y="0"/>
                </a:moveTo>
                <a:lnTo>
                  <a:pt x="432595" y="763"/>
                </a:lnTo>
                <a:lnTo>
                  <a:pt x="382524" y="4666"/>
                </a:lnTo>
                <a:lnTo>
                  <a:pt x="302815" y="17654"/>
                </a:lnTo>
                <a:lnTo>
                  <a:pt x="254713" y="29883"/>
                </a:lnTo>
                <a:lnTo>
                  <a:pt x="204485" y="45925"/>
                </a:lnTo>
                <a:lnTo>
                  <a:pt x="154657" y="65774"/>
                </a:lnTo>
                <a:lnTo>
                  <a:pt x="107757" y="89420"/>
                </a:lnTo>
                <a:lnTo>
                  <a:pt x="66314" y="116857"/>
                </a:lnTo>
                <a:lnTo>
                  <a:pt x="32855" y="148077"/>
                </a:lnTo>
                <a:lnTo>
                  <a:pt x="9907" y="183072"/>
                </a:lnTo>
                <a:lnTo>
                  <a:pt x="0" y="221836"/>
                </a:lnTo>
                <a:lnTo>
                  <a:pt x="6858" y="222598"/>
                </a:lnTo>
                <a:lnTo>
                  <a:pt x="15698" y="185494"/>
                </a:lnTo>
                <a:lnTo>
                  <a:pt x="38018" y="151645"/>
                </a:lnTo>
                <a:lnTo>
                  <a:pt x="71163" y="121165"/>
                </a:lnTo>
                <a:lnTo>
                  <a:pt x="112479" y="94164"/>
                </a:lnTo>
                <a:lnTo>
                  <a:pt x="159310" y="70755"/>
                </a:lnTo>
                <a:lnTo>
                  <a:pt x="209002" y="51051"/>
                </a:lnTo>
                <a:lnTo>
                  <a:pt x="258900" y="35164"/>
                </a:lnTo>
                <a:lnTo>
                  <a:pt x="306350" y="23205"/>
                </a:lnTo>
                <a:lnTo>
                  <a:pt x="348697" y="15288"/>
                </a:lnTo>
                <a:lnTo>
                  <a:pt x="421017" y="7494"/>
                </a:lnTo>
                <a:lnTo>
                  <a:pt x="464530" y="6066"/>
                </a:lnTo>
                <a:lnTo>
                  <a:pt x="575410" y="6066"/>
                </a:lnTo>
                <a:lnTo>
                  <a:pt x="536528" y="2252"/>
                </a:lnTo>
                <a:lnTo>
                  <a:pt x="484164" y="0"/>
                </a:lnTo>
                <a:close/>
              </a:path>
              <a:path w="942975" h="222885">
                <a:moveTo>
                  <a:pt x="921204" y="149108"/>
                </a:moveTo>
                <a:lnTo>
                  <a:pt x="906780" y="154018"/>
                </a:lnTo>
                <a:lnTo>
                  <a:pt x="936498" y="183736"/>
                </a:lnTo>
                <a:lnTo>
                  <a:pt x="940598" y="155542"/>
                </a:lnTo>
                <a:lnTo>
                  <a:pt x="923544" y="155542"/>
                </a:lnTo>
                <a:lnTo>
                  <a:pt x="921204" y="149108"/>
                </a:lnTo>
                <a:close/>
              </a:path>
              <a:path w="942975" h="222885">
                <a:moveTo>
                  <a:pt x="925925" y="147500"/>
                </a:moveTo>
                <a:lnTo>
                  <a:pt x="921204" y="149108"/>
                </a:lnTo>
                <a:lnTo>
                  <a:pt x="923544" y="155542"/>
                </a:lnTo>
                <a:lnTo>
                  <a:pt x="929640" y="152494"/>
                </a:lnTo>
                <a:lnTo>
                  <a:pt x="925925" y="147500"/>
                </a:lnTo>
                <a:close/>
              </a:path>
              <a:path w="942975" h="222885">
                <a:moveTo>
                  <a:pt x="942594" y="141826"/>
                </a:moveTo>
                <a:lnTo>
                  <a:pt x="925925" y="147500"/>
                </a:lnTo>
                <a:lnTo>
                  <a:pt x="929640" y="152494"/>
                </a:lnTo>
                <a:lnTo>
                  <a:pt x="923544" y="155542"/>
                </a:lnTo>
                <a:lnTo>
                  <a:pt x="940598" y="155542"/>
                </a:lnTo>
                <a:lnTo>
                  <a:pt x="942594" y="141826"/>
                </a:lnTo>
                <a:close/>
              </a:path>
              <a:path w="942975" h="222885">
                <a:moveTo>
                  <a:pt x="920495" y="147160"/>
                </a:moveTo>
                <a:lnTo>
                  <a:pt x="921204" y="149108"/>
                </a:lnTo>
                <a:lnTo>
                  <a:pt x="924686" y="147922"/>
                </a:lnTo>
                <a:lnTo>
                  <a:pt x="921257" y="147922"/>
                </a:lnTo>
                <a:lnTo>
                  <a:pt x="920495" y="147160"/>
                </a:lnTo>
                <a:close/>
              </a:path>
              <a:path w="942975" h="222885">
                <a:moveTo>
                  <a:pt x="575410" y="6066"/>
                </a:moveTo>
                <a:lnTo>
                  <a:pt x="464530" y="6066"/>
                </a:lnTo>
                <a:lnTo>
                  <a:pt x="512478" y="7299"/>
                </a:lnTo>
                <a:lnTo>
                  <a:pt x="563513" y="11253"/>
                </a:lnTo>
                <a:lnTo>
                  <a:pt x="616287" y="17987"/>
                </a:lnTo>
                <a:lnTo>
                  <a:pt x="669455" y="27559"/>
                </a:lnTo>
                <a:lnTo>
                  <a:pt x="721667" y="40030"/>
                </a:lnTo>
                <a:lnTo>
                  <a:pt x="771578" y="55457"/>
                </a:lnTo>
                <a:lnTo>
                  <a:pt x="817840" y="73901"/>
                </a:lnTo>
                <a:lnTo>
                  <a:pt x="859105" y="95421"/>
                </a:lnTo>
                <a:lnTo>
                  <a:pt x="894027" y="120074"/>
                </a:lnTo>
                <a:lnTo>
                  <a:pt x="921257" y="147922"/>
                </a:lnTo>
                <a:lnTo>
                  <a:pt x="924686" y="147922"/>
                </a:lnTo>
                <a:lnTo>
                  <a:pt x="868530" y="93931"/>
                </a:lnTo>
                <a:lnTo>
                  <a:pt x="822271" y="69483"/>
                </a:lnTo>
                <a:lnTo>
                  <a:pt x="776624" y="50577"/>
                </a:lnTo>
                <a:lnTo>
                  <a:pt x="739902" y="38956"/>
                </a:lnTo>
                <a:lnTo>
                  <a:pt x="691374" y="25872"/>
                </a:lnTo>
                <a:lnTo>
                  <a:pt x="640835" y="15312"/>
                </a:lnTo>
                <a:lnTo>
                  <a:pt x="588986" y="7397"/>
                </a:lnTo>
                <a:lnTo>
                  <a:pt x="575410" y="6066"/>
                </a:lnTo>
                <a:close/>
              </a:path>
            </a:pathLst>
          </a:custGeom>
          <a:solidFill>
            <a:srgbClr val="00CC00"/>
          </a:solidFill>
        </p:spPr>
        <p:txBody>
          <a:bodyPr wrap="square" lIns="0" tIns="0" rIns="0" bIns="0" rtlCol="0"/>
          <a:lstStyle/>
          <a:p/>
        </p:txBody>
      </p:sp>
      <p:sp>
        <p:nvSpPr>
          <p:cNvPr id="28" name="object 28"/>
          <p:cNvSpPr/>
          <p:nvPr/>
        </p:nvSpPr>
        <p:spPr>
          <a:xfrm>
            <a:off x="2778251" y="2292095"/>
            <a:ext cx="422275" cy="155575"/>
          </a:xfrm>
          <a:custGeom>
            <a:avLst/>
            <a:gdLst/>
            <a:ahLst/>
            <a:cxnLst/>
            <a:rect l="l" t="t" r="r" b="b"/>
            <a:pathLst>
              <a:path w="422275" h="155575">
                <a:moveTo>
                  <a:pt x="20491" y="34207"/>
                </a:moveTo>
                <a:lnTo>
                  <a:pt x="79805" y="84834"/>
                </a:lnTo>
                <a:lnTo>
                  <a:pt x="126697" y="105491"/>
                </a:lnTo>
                <a:lnTo>
                  <a:pt x="163830" y="118109"/>
                </a:lnTo>
                <a:lnTo>
                  <a:pt x="213856" y="131621"/>
                </a:lnTo>
                <a:lnTo>
                  <a:pt x="265463" y="142150"/>
                </a:lnTo>
                <a:lnTo>
                  <a:pt x="317889" y="149658"/>
                </a:lnTo>
                <a:lnTo>
                  <a:pt x="370372" y="154104"/>
                </a:lnTo>
                <a:lnTo>
                  <a:pt x="422148" y="155448"/>
                </a:lnTo>
                <a:lnTo>
                  <a:pt x="422148" y="149351"/>
                </a:lnTo>
                <a:lnTo>
                  <a:pt x="382065" y="148524"/>
                </a:lnTo>
                <a:lnTo>
                  <a:pt x="336165" y="145090"/>
                </a:lnTo>
                <a:lnTo>
                  <a:pt x="286447" y="138875"/>
                </a:lnTo>
                <a:lnTo>
                  <a:pt x="234907" y="129708"/>
                </a:lnTo>
                <a:lnTo>
                  <a:pt x="183543" y="117414"/>
                </a:lnTo>
                <a:lnTo>
                  <a:pt x="134354" y="101822"/>
                </a:lnTo>
                <a:lnTo>
                  <a:pt x="89337" y="82759"/>
                </a:lnTo>
                <a:lnTo>
                  <a:pt x="50491" y="60052"/>
                </a:lnTo>
                <a:lnTo>
                  <a:pt x="20693" y="34289"/>
                </a:lnTo>
                <a:lnTo>
                  <a:pt x="20491" y="34207"/>
                </a:lnTo>
                <a:close/>
              </a:path>
              <a:path w="422275" h="155575">
                <a:moveTo>
                  <a:pt x="3048" y="0"/>
                </a:moveTo>
                <a:lnTo>
                  <a:pt x="0" y="42672"/>
                </a:lnTo>
                <a:lnTo>
                  <a:pt x="16784" y="35739"/>
                </a:lnTo>
                <a:lnTo>
                  <a:pt x="12192" y="30479"/>
                </a:lnTo>
                <a:lnTo>
                  <a:pt x="18287" y="28194"/>
                </a:lnTo>
                <a:lnTo>
                  <a:pt x="35052" y="28194"/>
                </a:lnTo>
                <a:lnTo>
                  <a:pt x="3048" y="0"/>
                </a:lnTo>
                <a:close/>
              </a:path>
              <a:path w="422275" h="155575">
                <a:moveTo>
                  <a:pt x="18287" y="28194"/>
                </a:moveTo>
                <a:lnTo>
                  <a:pt x="12192" y="30479"/>
                </a:lnTo>
                <a:lnTo>
                  <a:pt x="16784" y="35739"/>
                </a:lnTo>
                <a:lnTo>
                  <a:pt x="20491" y="34207"/>
                </a:lnTo>
                <a:lnTo>
                  <a:pt x="19812" y="33527"/>
                </a:lnTo>
                <a:lnTo>
                  <a:pt x="20288" y="33527"/>
                </a:lnTo>
                <a:lnTo>
                  <a:pt x="18287" y="28194"/>
                </a:lnTo>
                <a:close/>
              </a:path>
              <a:path w="422275" h="155575">
                <a:moveTo>
                  <a:pt x="20564" y="34178"/>
                </a:moveTo>
                <a:lnTo>
                  <a:pt x="20693" y="34289"/>
                </a:lnTo>
                <a:lnTo>
                  <a:pt x="20564" y="34178"/>
                </a:lnTo>
                <a:close/>
              </a:path>
              <a:path w="422275" h="155575">
                <a:moveTo>
                  <a:pt x="19812" y="33527"/>
                </a:moveTo>
                <a:lnTo>
                  <a:pt x="20491" y="34207"/>
                </a:lnTo>
                <a:lnTo>
                  <a:pt x="19812" y="33527"/>
                </a:lnTo>
                <a:close/>
              </a:path>
              <a:path w="422275" h="155575">
                <a:moveTo>
                  <a:pt x="35052" y="28194"/>
                </a:moveTo>
                <a:lnTo>
                  <a:pt x="18287" y="28194"/>
                </a:lnTo>
                <a:lnTo>
                  <a:pt x="20516" y="34137"/>
                </a:lnTo>
                <a:lnTo>
                  <a:pt x="35052" y="28194"/>
                </a:lnTo>
                <a:close/>
              </a:path>
              <a:path w="422275" h="155575">
                <a:moveTo>
                  <a:pt x="20288" y="33527"/>
                </a:moveTo>
                <a:lnTo>
                  <a:pt x="19812" y="33527"/>
                </a:lnTo>
                <a:lnTo>
                  <a:pt x="20516" y="34137"/>
                </a:lnTo>
                <a:lnTo>
                  <a:pt x="20288" y="33527"/>
                </a:lnTo>
                <a:close/>
              </a:path>
            </a:pathLst>
          </a:custGeom>
          <a:solidFill>
            <a:srgbClr val="FF0000"/>
          </a:solidFill>
        </p:spPr>
        <p:txBody>
          <a:bodyPr wrap="square" lIns="0" tIns="0" rIns="0" bIns="0" rtlCol="0"/>
          <a:lstStyle/>
          <a:p/>
        </p:txBody>
      </p:sp>
      <p:sp>
        <p:nvSpPr>
          <p:cNvPr id="29" name="object 29"/>
          <p:cNvSpPr/>
          <p:nvPr/>
        </p:nvSpPr>
        <p:spPr>
          <a:xfrm>
            <a:off x="3657600" y="2253995"/>
            <a:ext cx="390525" cy="193675"/>
          </a:xfrm>
          <a:custGeom>
            <a:avLst/>
            <a:gdLst/>
            <a:ahLst/>
            <a:cxnLst/>
            <a:rect l="l" t="t" r="r" b="b"/>
            <a:pathLst>
              <a:path w="390525" h="193675">
                <a:moveTo>
                  <a:pt x="364998" y="42672"/>
                </a:moveTo>
                <a:lnTo>
                  <a:pt x="335495" y="77819"/>
                </a:lnTo>
                <a:lnTo>
                  <a:pt x="296635" y="107911"/>
                </a:lnTo>
                <a:lnTo>
                  <a:pt x="250792" y="133041"/>
                </a:lnTo>
                <a:lnTo>
                  <a:pt x="200344" y="153300"/>
                </a:lnTo>
                <a:lnTo>
                  <a:pt x="147664" y="168778"/>
                </a:lnTo>
                <a:lnTo>
                  <a:pt x="95130" y="179569"/>
                </a:lnTo>
                <a:lnTo>
                  <a:pt x="45116" y="185763"/>
                </a:lnTo>
                <a:lnTo>
                  <a:pt x="0" y="187451"/>
                </a:lnTo>
                <a:lnTo>
                  <a:pt x="0" y="193548"/>
                </a:lnTo>
                <a:lnTo>
                  <a:pt x="39717" y="192856"/>
                </a:lnTo>
                <a:lnTo>
                  <a:pt x="85590" y="187745"/>
                </a:lnTo>
                <a:lnTo>
                  <a:pt x="135207" y="178260"/>
                </a:lnTo>
                <a:lnTo>
                  <a:pt x="186154" y="164445"/>
                </a:lnTo>
                <a:lnTo>
                  <a:pt x="236021" y="146346"/>
                </a:lnTo>
                <a:lnTo>
                  <a:pt x="282394" y="124008"/>
                </a:lnTo>
                <a:lnTo>
                  <a:pt x="322861" y="97475"/>
                </a:lnTo>
                <a:lnTo>
                  <a:pt x="355010" y="66792"/>
                </a:lnTo>
                <a:lnTo>
                  <a:pt x="369390" y="43433"/>
                </a:lnTo>
                <a:lnTo>
                  <a:pt x="364998" y="43433"/>
                </a:lnTo>
                <a:lnTo>
                  <a:pt x="364998" y="42672"/>
                </a:lnTo>
                <a:close/>
              </a:path>
              <a:path w="390525" h="193675">
                <a:moveTo>
                  <a:pt x="367930" y="35893"/>
                </a:moveTo>
                <a:lnTo>
                  <a:pt x="364998" y="43433"/>
                </a:lnTo>
                <a:lnTo>
                  <a:pt x="369390" y="43433"/>
                </a:lnTo>
                <a:lnTo>
                  <a:pt x="373160" y="37310"/>
                </a:lnTo>
                <a:lnTo>
                  <a:pt x="367930" y="35893"/>
                </a:lnTo>
                <a:close/>
              </a:path>
              <a:path w="390525" h="193675">
                <a:moveTo>
                  <a:pt x="387483" y="29718"/>
                </a:moveTo>
                <a:lnTo>
                  <a:pt x="370332" y="29718"/>
                </a:lnTo>
                <a:lnTo>
                  <a:pt x="376427" y="32003"/>
                </a:lnTo>
                <a:lnTo>
                  <a:pt x="373160" y="37310"/>
                </a:lnTo>
                <a:lnTo>
                  <a:pt x="390144" y="41909"/>
                </a:lnTo>
                <a:lnTo>
                  <a:pt x="387483" y="29718"/>
                </a:lnTo>
                <a:close/>
              </a:path>
              <a:path w="390525" h="193675">
                <a:moveTo>
                  <a:pt x="370332" y="29718"/>
                </a:moveTo>
                <a:lnTo>
                  <a:pt x="367930" y="35893"/>
                </a:lnTo>
                <a:lnTo>
                  <a:pt x="373160" y="37310"/>
                </a:lnTo>
                <a:lnTo>
                  <a:pt x="376427" y="32003"/>
                </a:lnTo>
                <a:lnTo>
                  <a:pt x="370332" y="29718"/>
                </a:lnTo>
                <a:close/>
              </a:path>
              <a:path w="390525" h="193675">
                <a:moveTo>
                  <a:pt x="381000" y="0"/>
                </a:moveTo>
                <a:lnTo>
                  <a:pt x="353567" y="32003"/>
                </a:lnTo>
                <a:lnTo>
                  <a:pt x="367930" y="35893"/>
                </a:lnTo>
                <a:lnTo>
                  <a:pt x="370332" y="29718"/>
                </a:lnTo>
                <a:lnTo>
                  <a:pt x="387483" y="29718"/>
                </a:lnTo>
                <a:lnTo>
                  <a:pt x="381000" y="0"/>
                </a:lnTo>
                <a:close/>
              </a:path>
            </a:pathLst>
          </a:custGeom>
          <a:solidFill>
            <a:srgbClr val="FF0000"/>
          </a:solidFill>
        </p:spPr>
        <p:txBody>
          <a:bodyPr wrap="square" lIns="0" tIns="0" rIns="0" bIns="0" rtlCol="0"/>
          <a:lstStyle/>
          <a:p/>
        </p:txBody>
      </p:sp>
      <p:sp>
        <p:nvSpPr>
          <p:cNvPr id="30" name="object 30"/>
          <p:cNvSpPr/>
          <p:nvPr/>
        </p:nvSpPr>
        <p:spPr>
          <a:xfrm>
            <a:off x="3263646" y="2606039"/>
            <a:ext cx="344805" cy="294640"/>
          </a:xfrm>
          <a:custGeom>
            <a:avLst/>
            <a:gdLst/>
            <a:ahLst/>
            <a:cxnLst/>
            <a:rect l="l" t="t" r="r" b="b"/>
            <a:pathLst>
              <a:path w="344804" h="294639">
                <a:moveTo>
                  <a:pt x="6857" y="0"/>
                </a:moveTo>
                <a:lnTo>
                  <a:pt x="0" y="761"/>
                </a:lnTo>
                <a:lnTo>
                  <a:pt x="1661" y="38100"/>
                </a:lnTo>
                <a:lnTo>
                  <a:pt x="1779" y="39429"/>
                </a:lnTo>
                <a:lnTo>
                  <a:pt x="8592" y="82675"/>
                </a:lnTo>
                <a:lnTo>
                  <a:pt x="20647" y="129038"/>
                </a:lnTo>
                <a:lnTo>
                  <a:pt x="37823" y="174979"/>
                </a:lnTo>
                <a:lnTo>
                  <a:pt x="60082" y="217478"/>
                </a:lnTo>
                <a:lnTo>
                  <a:pt x="87385" y="253516"/>
                </a:lnTo>
                <a:lnTo>
                  <a:pt x="119695" y="280074"/>
                </a:lnTo>
                <a:lnTo>
                  <a:pt x="156971" y="294131"/>
                </a:lnTo>
                <a:lnTo>
                  <a:pt x="194627" y="288670"/>
                </a:lnTo>
                <a:lnTo>
                  <a:pt x="195681" y="288035"/>
                </a:lnTo>
                <a:lnTo>
                  <a:pt x="158495" y="288035"/>
                </a:lnTo>
                <a:lnTo>
                  <a:pt x="122725" y="274713"/>
                </a:lnTo>
                <a:lnTo>
                  <a:pt x="91413" y="248631"/>
                </a:lnTo>
                <a:lnTo>
                  <a:pt x="64733" y="212928"/>
                </a:lnTo>
                <a:lnTo>
                  <a:pt x="42857" y="170745"/>
                </a:lnTo>
                <a:lnTo>
                  <a:pt x="25959" y="125221"/>
                </a:lnTo>
                <a:lnTo>
                  <a:pt x="14211" y="79495"/>
                </a:lnTo>
                <a:lnTo>
                  <a:pt x="7787" y="36708"/>
                </a:lnTo>
                <a:lnTo>
                  <a:pt x="6857" y="0"/>
                </a:lnTo>
                <a:close/>
              </a:path>
              <a:path w="344804" h="294639">
                <a:moveTo>
                  <a:pt x="321681" y="39021"/>
                </a:moveTo>
                <a:lnTo>
                  <a:pt x="307017" y="118822"/>
                </a:lnTo>
                <a:lnTo>
                  <a:pt x="288985" y="168170"/>
                </a:lnTo>
                <a:lnTo>
                  <a:pt x="264653" y="214894"/>
                </a:lnTo>
                <a:lnTo>
                  <a:pt x="234484" y="253865"/>
                </a:lnTo>
                <a:lnTo>
                  <a:pt x="198944" y="279955"/>
                </a:lnTo>
                <a:lnTo>
                  <a:pt x="158495" y="288035"/>
                </a:lnTo>
                <a:lnTo>
                  <a:pt x="195681" y="288035"/>
                </a:lnTo>
                <a:lnTo>
                  <a:pt x="257283" y="237057"/>
                </a:lnTo>
                <a:lnTo>
                  <a:pt x="281816" y="197853"/>
                </a:lnTo>
                <a:lnTo>
                  <a:pt x="301506" y="154348"/>
                </a:lnTo>
                <a:lnTo>
                  <a:pt x="316120" y="110016"/>
                </a:lnTo>
                <a:lnTo>
                  <a:pt x="325424" y="68330"/>
                </a:lnTo>
                <a:lnTo>
                  <a:pt x="328479" y="39429"/>
                </a:lnTo>
                <a:lnTo>
                  <a:pt x="321681" y="39021"/>
                </a:lnTo>
                <a:close/>
              </a:path>
              <a:path w="344804" h="294639">
                <a:moveTo>
                  <a:pt x="340987" y="32765"/>
                </a:moveTo>
                <a:lnTo>
                  <a:pt x="329183" y="32765"/>
                </a:lnTo>
                <a:lnTo>
                  <a:pt x="328479" y="39429"/>
                </a:lnTo>
                <a:lnTo>
                  <a:pt x="344424" y="40385"/>
                </a:lnTo>
                <a:lnTo>
                  <a:pt x="340987" y="32765"/>
                </a:lnTo>
                <a:close/>
              </a:path>
              <a:path w="344804" h="294639">
                <a:moveTo>
                  <a:pt x="329183" y="32765"/>
                </a:moveTo>
                <a:lnTo>
                  <a:pt x="322325" y="32765"/>
                </a:lnTo>
                <a:lnTo>
                  <a:pt x="321681" y="39021"/>
                </a:lnTo>
                <a:lnTo>
                  <a:pt x="328479" y="39429"/>
                </a:lnTo>
                <a:lnTo>
                  <a:pt x="329183" y="32765"/>
                </a:lnTo>
                <a:close/>
              </a:path>
              <a:path w="344804" h="294639">
                <a:moveTo>
                  <a:pt x="326898" y="1524"/>
                </a:moveTo>
                <a:lnTo>
                  <a:pt x="306324" y="38100"/>
                </a:lnTo>
                <a:lnTo>
                  <a:pt x="321681" y="39021"/>
                </a:lnTo>
                <a:lnTo>
                  <a:pt x="322325" y="32765"/>
                </a:lnTo>
                <a:lnTo>
                  <a:pt x="340987" y="32765"/>
                </a:lnTo>
                <a:lnTo>
                  <a:pt x="326898" y="1524"/>
                </a:lnTo>
                <a:close/>
              </a:path>
            </a:pathLst>
          </a:custGeom>
          <a:solidFill>
            <a:srgbClr val="FF0000"/>
          </a:solidFill>
        </p:spPr>
        <p:txBody>
          <a:bodyPr wrap="square" lIns="0" tIns="0" rIns="0" bIns="0" rtlCol="0"/>
          <a:lstStyle/>
          <a:p/>
        </p:txBody>
      </p:sp>
      <p:sp>
        <p:nvSpPr>
          <p:cNvPr id="31" name="object 31"/>
          <p:cNvSpPr txBox="1"/>
          <p:nvPr/>
        </p:nvSpPr>
        <p:spPr>
          <a:xfrm>
            <a:off x="2875279" y="242036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32" name="object 32"/>
          <p:cNvSpPr txBox="1"/>
          <p:nvPr/>
        </p:nvSpPr>
        <p:spPr>
          <a:xfrm>
            <a:off x="3512053" y="2529271"/>
            <a:ext cx="375285" cy="556260"/>
          </a:xfrm>
          <a:prstGeom prst="rect">
            <a:avLst/>
          </a:prstGeom>
        </p:spPr>
        <p:txBody>
          <a:bodyPr wrap="square" lIns="0" tIns="62230" rIns="0" bIns="0" rtlCol="0" vert="horz">
            <a:spAutoFit/>
          </a:bodyPr>
          <a:lstStyle/>
          <a:p>
            <a:pPr algn="ctr" marL="59690">
              <a:lnSpc>
                <a:spcPct val="100000"/>
              </a:lnSpc>
              <a:spcBef>
                <a:spcPts val="49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a:p>
            <a:pPr marL="38100">
              <a:lnSpc>
                <a:spcPct val="100000"/>
              </a:lnSpc>
              <a:spcBef>
                <a:spcPts val="275"/>
              </a:spcBef>
            </a:pPr>
            <a:r>
              <a:rPr dirty="0" sz="700" spc="-5">
                <a:solidFill>
                  <a:srgbClr val="FF0000"/>
                </a:solidFill>
                <a:latin typeface="Arial"/>
                <a:cs typeface="Arial"/>
              </a:rPr>
              <a:t>1/3</a:t>
            </a:r>
            <a:endParaRPr sz="700">
              <a:latin typeface="Arial"/>
              <a:cs typeface="Arial"/>
            </a:endParaRPr>
          </a:p>
          <a:p>
            <a:pPr algn="ctr" marL="635">
              <a:lnSpc>
                <a:spcPct val="100000"/>
              </a:lnSpc>
              <a:spcBef>
                <a:spcPts val="390"/>
              </a:spcBef>
            </a:pPr>
            <a:r>
              <a:rPr dirty="0" sz="900" spc="-10">
                <a:latin typeface="Symbol"/>
                <a:cs typeface="Symbol"/>
              </a:rPr>
              <a:t></a:t>
            </a:r>
            <a:r>
              <a:rPr dirty="0" baseline="-23148" sz="900" spc="-15">
                <a:latin typeface="Arial"/>
                <a:cs typeface="Arial"/>
              </a:rPr>
              <a:t>3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p:txBody>
      </p:sp>
      <p:sp>
        <p:nvSpPr>
          <p:cNvPr id="33" name="object 33"/>
          <p:cNvSpPr txBox="1"/>
          <p:nvPr/>
        </p:nvSpPr>
        <p:spPr>
          <a:xfrm>
            <a:off x="3062726" y="2130044"/>
            <a:ext cx="784225" cy="208915"/>
          </a:xfrm>
          <a:prstGeom prst="rect">
            <a:avLst/>
          </a:prstGeom>
        </p:spPr>
        <p:txBody>
          <a:bodyPr wrap="square" lIns="0" tIns="12700" rIns="0" bIns="0" rtlCol="0" vert="horz">
            <a:spAutoFit/>
          </a:bodyPr>
          <a:lstStyle/>
          <a:p>
            <a:pPr marL="12700">
              <a:lnSpc>
                <a:spcPts val="720"/>
              </a:lnSpc>
              <a:spcBef>
                <a:spcPts val="100"/>
              </a:spcBef>
            </a:pPr>
            <a:r>
              <a:rPr dirty="0" sz="700" spc="-5">
                <a:solidFill>
                  <a:srgbClr val="00CC00"/>
                </a:solidFill>
                <a:latin typeface="Arial"/>
                <a:cs typeface="Arial"/>
              </a:rPr>
              <a:t>2/3</a:t>
            </a:r>
            <a:endParaRPr sz="700">
              <a:latin typeface="Arial"/>
              <a:cs typeface="Arial"/>
            </a:endParaRPr>
          </a:p>
          <a:p>
            <a:pPr marL="647700">
              <a:lnSpc>
                <a:spcPts val="720"/>
              </a:lnSpc>
            </a:pPr>
            <a:r>
              <a:rPr dirty="0" sz="700" spc="-5">
                <a:solidFill>
                  <a:srgbClr val="3333CC"/>
                </a:solidFill>
                <a:latin typeface="Arial"/>
                <a:cs typeface="Arial"/>
              </a:rPr>
              <a:t>2/3</a:t>
            </a:r>
            <a:endParaRPr sz="700">
              <a:latin typeface="Arial"/>
              <a:cs typeface="Arial"/>
            </a:endParaRPr>
          </a:p>
        </p:txBody>
      </p:sp>
      <p:sp>
        <p:nvSpPr>
          <p:cNvPr id="34" name="object 34"/>
          <p:cNvSpPr txBox="1"/>
          <p:nvPr/>
        </p:nvSpPr>
        <p:spPr>
          <a:xfrm>
            <a:off x="3867394" y="2395982"/>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35" name="object 3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6" name="object 36"/>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7" name="object 37"/>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42</a:t>
            </a:r>
            <a:endParaRPr sz="450">
              <a:latin typeface="Tahoma"/>
              <a:cs typeface="Tahoma"/>
            </a:endParaRPr>
          </a:p>
        </p:txBody>
      </p:sp>
      <p:sp>
        <p:nvSpPr>
          <p:cNvPr id="38" name="object 38"/>
          <p:cNvSpPr txBox="1"/>
          <p:nvPr/>
        </p:nvSpPr>
        <p:spPr>
          <a:xfrm>
            <a:off x="1684020" y="6740904"/>
            <a:ext cx="406400" cy="521970"/>
          </a:xfrm>
          <a:prstGeom prst="rect">
            <a:avLst/>
          </a:prstGeom>
        </p:spPr>
        <p:txBody>
          <a:bodyPr wrap="square" lIns="0" tIns="40005" rIns="0" bIns="0" rtlCol="0" vert="horz">
            <a:spAutoFit/>
          </a:bodyPr>
          <a:lstStyle/>
          <a:p>
            <a:pPr marL="38100">
              <a:lnSpc>
                <a:spcPct val="100000"/>
              </a:lnSpc>
              <a:spcBef>
                <a:spcPts val="315"/>
              </a:spcBef>
            </a:pPr>
            <a:r>
              <a:rPr dirty="0" sz="900">
                <a:latin typeface="Arial"/>
                <a:cs typeface="Arial"/>
              </a:rPr>
              <a:t>N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15"/>
              </a:spcBef>
            </a:pPr>
            <a:r>
              <a:rPr dirty="0" sz="900">
                <a:latin typeface="Arial"/>
                <a:cs typeface="Arial"/>
              </a:rPr>
              <a:t>M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35"/>
              </a:spcBef>
            </a:pPr>
            <a:r>
              <a:rPr dirty="0" sz="900" spc="-10">
                <a:latin typeface="Symbol"/>
                <a:cs typeface="Symbol"/>
              </a:rPr>
              <a:t></a:t>
            </a:r>
            <a:r>
              <a:rPr dirty="0" baseline="-23148" sz="900" spc="-15">
                <a:latin typeface="Arial"/>
                <a:cs typeface="Arial"/>
              </a:rPr>
              <a:t>1  </a:t>
            </a:r>
            <a:r>
              <a:rPr dirty="0" sz="900">
                <a:latin typeface="Arial"/>
                <a:cs typeface="Arial"/>
              </a:rPr>
              <a:t>=</a:t>
            </a:r>
            <a:r>
              <a:rPr dirty="0" sz="900" spc="-155">
                <a:latin typeface="Arial"/>
                <a:cs typeface="Arial"/>
              </a:rPr>
              <a:t> </a:t>
            </a:r>
            <a:r>
              <a:rPr dirty="0" sz="900">
                <a:latin typeface="Arial"/>
                <a:cs typeface="Arial"/>
              </a:rPr>
              <a:t>½</a:t>
            </a:r>
            <a:endParaRPr sz="900">
              <a:latin typeface="Arial"/>
              <a:cs typeface="Arial"/>
            </a:endParaRPr>
          </a:p>
        </p:txBody>
      </p:sp>
      <p:sp>
        <p:nvSpPr>
          <p:cNvPr id="39" name="object 39"/>
          <p:cNvSpPr txBox="1"/>
          <p:nvPr/>
        </p:nvSpPr>
        <p:spPr>
          <a:xfrm>
            <a:off x="2598416" y="7099806"/>
            <a:ext cx="406400" cy="162560"/>
          </a:xfrm>
          <a:prstGeom prst="rect">
            <a:avLst/>
          </a:prstGeom>
        </p:spPr>
        <p:txBody>
          <a:bodyPr wrap="square" lIns="0" tIns="12700" rIns="0" bIns="0" rtlCol="0" vert="horz">
            <a:spAutoFit/>
          </a:bodyPr>
          <a:lstStyle/>
          <a:p>
            <a:pPr marL="38100">
              <a:lnSpc>
                <a:spcPct val="100000"/>
              </a:lnSpc>
              <a:spcBef>
                <a:spcPts val="100"/>
              </a:spcBef>
            </a:pPr>
            <a:r>
              <a:rPr dirty="0" sz="900" spc="-10">
                <a:latin typeface="Symbol"/>
                <a:cs typeface="Symbol"/>
              </a:rPr>
              <a:t></a:t>
            </a:r>
            <a:r>
              <a:rPr dirty="0" baseline="-23148" sz="900" spc="-15">
                <a:latin typeface="Arial"/>
                <a:cs typeface="Arial"/>
              </a:rPr>
              <a:t>2 </a:t>
            </a:r>
            <a:r>
              <a:rPr dirty="0" sz="900">
                <a:latin typeface="Arial"/>
                <a:cs typeface="Arial"/>
              </a:rPr>
              <a:t>=</a:t>
            </a:r>
            <a:r>
              <a:rPr dirty="0" sz="900" spc="-120">
                <a:latin typeface="Arial"/>
                <a:cs typeface="Arial"/>
              </a:rPr>
              <a:t> </a:t>
            </a:r>
            <a:r>
              <a:rPr dirty="0" sz="900">
                <a:latin typeface="Arial"/>
                <a:cs typeface="Arial"/>
              </a:rPr>
              <a:t>½</a:t>
            </a:r>
            <a:endParaRPr sz="900">
              <a:latin typeface="Arial"/>
              <a:cs typeface="Arial"/>
            </a:endParaRPr>
          </a:p>
        </p:txBody>
      </p:sp>
      <p:sp>
        <p:nvSpPr>
          <p:cNvPr id="40" name="object 40"/>
          <p:cNvSpPr txBox="1"/>
          <p:nvPr/>
        </p:nvSpPr>
        <p:spPr>
          <a:xfrm>
            <a:off x="1684016" y="7400023"/>
            <a:ext cx="450850"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11 </a:t>
            </a:r>
            <a:r>
              <a:rPr dirty="0" sz="900">
                <a:latin typeface="Arial"/>
                <a:cs typeface="Arial"/>
              </a:rPr>
              <a:t>=</a:t>
            </a:r>
            <a:r>
              <a:rPr dirty="0" sz="900" spc="-5">
                <a:latin typeface="Arial"/>
                <a:cs typeface="Arial"/>
              </a:rPr>
              <a:t> </a:t>
            </a:r>
            <a:r>
              <a:rPr dirty="0" sz="900">
                <a:latin typeface="Arial"/>
                <a:cs typeface="Arial"/>
              </a:rPr>
              <a:t>0</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41" name="object 41"/>
          <p:cNvSpPr txBox="1"/>
          <p:nvPr/>
        </p:nvSpPr>
        <p:spPr>
          <a:xfrm>
            <a:off x="2630427" y="7400033"/>
            <a:ext cx="450215"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22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32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p:txBody>
      </p:sp>
      <p:sp>
        <p:nvSpPr>
          <p:cNvPr id="42" name="object 42"/>
          <p:cNvSpPr txBox="1"/>
          <p:nvPr/>
        </p:nvSpPr>
        <p:spPr>
          <a:xfrm>
            <a:off x="3544827" y="7400033"/>
            <a:ext cx="450215" cy="521970"/>
          </a:xfrm>
          <a:prstGeom prst="rect">
            <a:avLst/>
          </a:prstGeom>
        </p:spPr>
        <p:txBody>
          <a:bodyPr wrap="square" lIns="0" tIns="12700" rIns="0" bIns="0" rtlCol="0" vert="horz">
            <a:spAutoFit/>
          </a:bodyPr>
          <a:lstStyle/>
          <a:p>
            <a:pPr algn="just" marL="38100" marR="30480">
              <a:lnSpc>
                <a:spcPct val="120600"/>
              </a:lnSpc>
              <a:spcBef>
                <a:spcPts val="100"/>
              </a:spcBef>
            </a:pP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43" name="object 43"/>
          <p:cNvSpPr txBox="1"/>
          <p:nvPr/>
        </p:nvSpPr>
        <p:spPr>
          <a:xfrm>
            <a:off x="1684023" y="8088887"/>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44" name="object 44"/>
          <p:cNvSpPr txBox="1"/>
          <p:nvPr/>
        </p:nvSpPr>
        <p:spPr>
          <a:xfrm>
            <a:off x="2630465" y="8088883"/>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a:latin typeface="Arial"/>
                <a:cs typeface="Arial"/>
              </a:rPr>
              <a:t>(Y) =</a:t>
            </a:r>
            <a:r>
              <a:rPr dirty="0" sz="900" spc="-145">
                <a:latin typeface="Arial"/>
                <a:cs typeface="Arial"/>
              </a:rPr>
              <a:t> </a:t>
            </a:r>
            <a:r>
              <a:rPr dirty="0" sz="900">
                <a:latin typeface="Arial"/>
                <a:cs typeface="Arial"/>
              </a:rPr>
              <a:t>½</a:t>
            </a:r>
            <a:endParaRPr sz="900">
              <a:latin typeface="Arial"/>
              <a:cs typeface="Arial"/>
            </a:endParaRPr>
          </a:p>
        </p:txBody>
      </p:sp>
      <p:sp>
        <p:nvSpPr>
          <p:cNvPr id="45" name="object 45"/>
          <p:cNvSpPr txBox="1"/>
          <p:nvPr/>
        </p:nvSpPr>
        <p:spPr>
          <a:xfrm>
            <a:off x="3544977" y="8088883"/>
            <a:ext cx="553720"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0</a:t>
            </a:r>
            <a:endParaRPr sz="900">
              <a:latin typeface="Arial"/>
              <a:cs typeface="Arial"/>
            </a:endParaRPr>
          </a:p>
        </p:txBody>
      </p:sp>
      <p:sp>
        <p:nvSpPr>
          <p:cNvPr id="46" name="object 46"/>
          <p:cNvSpPr txBox="1"/>
          <p:nvPr/>
        </p:nvSpPr>
        <p:spPr>
          <a:xfrm>
            <a:off x="1709416" y="8254241"/>
            <a:ext cx="50990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(X) </a:t>
            </a:r>
            <a:r>
              <a:rPr dirty="0" sz="900">
                <a:latin typeface="Arial"/>
                <a:cs typeface="Arial"/>
              </a:rPr>
              <a:t>= 0</a:t>
            </a:r>
            <a:endParaRPr sz="900">
              <a:latin typeface="Arial"/>
              <a:cs typeface="Arial"/>
            </a:endParaRPr>
          </a:p>
        </p:txBody>
      </p:sp>
      <p:sp>
        <p:nvSpPr>
          <p:cNvPr id="47" name="object 47"/>
          <p:cNvSpPr txBox="1"/>
          <p:nvPr/>
        </p:nvSpPr>
        <p:spPr>
          <a:xfrm>
            <a:off x="2655842" y="8254236"/>
            <a:ext cx="54165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(Y) =</a:t>
            </a:r>
            <a:r>
              <a:rPr dirty="0" sz="900" spc="-15">
                <a:latin typeface="Arial"/>
                <a:cs typeface="Arial"/>
              </a:rPr>
              <a:t> </a:t>
            </a:r>
            <a:r>
              <a:rPr dirty="0" sz="900">
                <a:latin typeface="Arial"/>
                <a:cs typeface="Arial"/>
              </a:rPr>
              <a:t>½</a:t>
            </a:r>
            <a:endParaRPr sz="900">
              <a:latin typeface="Arial"/>
              <a:cs typeface="Arial"/>
            </a:endParaRPr>
          </a:p>
        </p:txBody>
      </p:sp>
      <p:sp>
        <p:nvSpPr>
          <p:cNvPr id="48" name="object 48"/>
          <p:cNvSpPr txBox="1"/>
          <p:nvPr/>
        </p:nvSpPr>
        <p:spPr>
          <a:xfrm>
            <a:off x="3570377" y="8254236"/>
            <a:ext cx="53467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(Z) </a:t>
            </a:r>
            <a:r>
              <a:rPr dirty="0" sz="900">
                <a:latin typeface="Arial"/>
                <a:cs typeface="Arial"/>
              </a:rPr>
              <a:t>=</a:t>
            </a:r>
            <a:r>
              <a:rPr dirty="0" sz="900" spc="-10">
                <a:latin typeface="Arial"/>
                <a:cs typeface="Arial"/>
              </a:rPr>
              <a:t> </a:t>
            </a:r>
            <a:r>
              <a:rPr dirty="0" sz="900">
                <a:latin typeface="Arial"/>
                <a:cs typeface="Arial"/>
              </a:rPr>
              <a:t>½</a:t>
            </a:r>
            <a:endParaRPr sz="900">
              <a:latin typeface="Arial"/>
              <a:cs typeface="Arial"/>
            </a:endParaRPr>
          </a:p>
        </p:txBody>
      </p:sp>
      <p:sp>
        <p:nvSpPr>
          <p:cNvPr id="49" name="object 49"/>
          <p:cNvSpPr txBox="1"/>
          <p:nvPr/>
        </p:nvSpPr>
        <p:spPr>
          <a:xfrm>
            <a:off x="1684016" y="8324342"/>
            <a:ext cx="59245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50" name="object 50"/>
          <p:cNvSpPr txBox="1"/>
          <p:nvPr/>
        </p:nvSpPr>
        <p:spPr>
          <a:xfrm>
            <a:off x="2630465" y="8324342"/>
            <a:ext cx="56070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a:latin typeface="Arial"/>
                <a:cs typeface="Arial"/>
              </a:rPr>
              <a:t>(Y) =</a:t>
            </a:r>
            <a:r>
              <a:rPr dirty="0" sz="900" spc="-145">
                <a:latin typeface="Arial"/>
                <a:cs typeface="Arial"/>
              </a:rPr>
              <a:t> </a:t>
            </a:r>
            <a:r>
              <a:rPr dirty="0" sz="900">
                <a:latin typeface="Arial"/>
                <a:cs typeface="Arial"/>
              </a:rPr>
              <a:t>0</a:t>
            </a:r>
            <a:endParaRPr sz="900">
              <a:latin typeface="Arial"/>
              <a:cs typeface="Arial"/>
            </a:endParaRPr>
          </a:p>
        </p:txBody>
      </p:sp>
      <p:sp>
        <p:nvSpPr>
          <p:cNvPr id="51" name="object 51"/>
          <p:cNvSpPr txBox="1"/>
          <p:nvPr/>
        </p:nvSpPr>
        <p:spPr>
          <a:xfrm>
            <a:off x="3544954" y="8324342"/>
            <a:ext cx="585470"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½</a:t>
            </a:r>
            <a:endParaRPr sz="900">
              <a:latin typeface="Arial"/>
              <a:cs typeface="Arial"/>
            </a:endParaRPr>
          </a:p>
        </p:txBody>
      </p:sp>
      <p:sp>
        <p:nvSpPr>
          <p:cNvPr id="52" name="object 52"/>
          <p:cNvSpPr/>
          <p:nvPr/>
        </p:nvSpPr>
        <p:spPr>
          <a:xfrm>
            <a:off x="5592317" y="8313398"/>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sp>
        <p:nvSpPr>
          <p:cNvPr id="53" name="object 53"/>
          <p:cNvSpPr/>
          <p:nvPr/>
        </p:nvSpPr>
        <p:spPr>
          <a:xfrm>
            <a:off x="5592317" y="8116039"/>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sp>
        <p:nvSpPr>
          <p:cNvPr id="54" name="object 54"/>
          <p:cNvSpPr/>
          <p:nvPr/>
        </p:nvSpPr>
        <p:spPr>
          <a:xfrm>
            <a:off x="5592317" y="7917921"/>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sp>
        <p:nvSpPr>
          <p:cNvPr id="55" name="object 55"/>
          <p:cNvSpPr/>
          <p:nvPr/>
        </p:nvSpPr>
        <p:spPr>
          <a:xfrm>
            <a:off x="4699253" y="7750302"/>
            <a:ext cx="424180" cy="198120"/>
          </a:xfrm>
          <a:custGeom>
            <a:avLst/>
            <a:gdLst/>
            <a:ahLst/>
            <a:cxnLst/>
            <a:rect l="l" t="t" r="r" b="b"/>
            <a:pathLst>
              <a:path w="424179" h="198120">
                <a:moveTo>
                  <a:pt x="0" y="198120"/>
                </a:moveTo>
                <a:lnTo>
                  <a:pt x="423672" y="198120"/>
                </a:lnTo>
                <a:lnTo>
                  <a:pt x="423672" y="0"/>
                </a:lnTo>
                <a:lnTo>
                  <a:pt x="0" y="0"/>
                </a:lnTo>
                <a:lnTo>
                  <a:pt x="0" y="198120"/>
                </a:lnTo>
                <a:close/>
              </a:path>
            </a:pathLst>
          </a:custGeom>
          <a:solidFill>
            <a:srgbClr val="EFFBFF"/>
          </a:solidFill>
        </p:spPr>
        <p:txBody>
          <a:bodyPr wrap="square" lIns="0" tIns="0" rIns="0" bIns="0" rtlCol="0"/>
          <a:lstStyle/>
          <a:p/>
        </p:txBody>
      </p:sp>
      <p:graphicFrame>
        <p:nvGraphicFramePr>
          <p:cNvPr id="56" name="object 56"/>
          <p:cNvGraphicFramePr>
            <a:graphicFrameLocks noGrp="1"/>
          </p:cNvGraphicFramePr>
          <p:nvPr/>
        </p:nvGraphicFramePr>
        <p:xfrm>
          <a:off x="4268438" y="7743158"/>
          <a:ext cx="1715135" cy="607695"/>
        </p:xfrm>
        <a:graphic>
          <a:graphicData uri="http://schemas.openxmlformats.org/drawingml/2006/table">
            <a:tbl>
              <a:tblPr firstRow="1" bandRow="1">
                <a:tableStyleId>{2D5ABB26-0587-4C30-8999-92F81FD0307C}</a:tableStyleId>
              </a:tblPr>
              <a:tblGrid>
                <a:gridCol w="423545"/>
                <a:gridCol w="423545"/>
                <a:gridCol w="422909"/>
                <a:gridCol w="422910"/>
              </a:tblGrid>
              <a:tr h="198120">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u="sng" sz="1000" i="1">
                          <a:uFill>
                            <a:solidFill>
                              <a:srgbClr val="000000"/>
                            </a:solidFill>
                          </a:uFill>
                          <a:latin typeface="Arial"/>
                          <a:cs typeface="Arial"/>
                        </a:rPr>
                        <a:t> </a:t>
                      </a:r>
                      <a:r>
                        <a:rPr dirty="0" u="sng" sz="1000" i="1">
                          <a:uFill>
                            <a:solidFill>
                              <a:srgbClr val="000000"/>
                            </a:solidFill>
                          </a:uFill>
                          <a:latin typeface="Arial"/>
                          <a:cs typeface="Arial"/>
                        </a:rPr>
                        <a:t> </a:t>
                      </a:r>
                      <a:endParaRPr sz="1000">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EFFBFF"/>
                    </a:solidFill>
                  </a:tcPr>
                </a:tc>
              </a:tr>
              <a:tr h="197357">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u="sng" sz="1000" i="1">
                          <a:uFill>
                            <a:solidFill>
                              <a:srgbClr val="000000"/>
                            </a:solidFill>
                          </a:uFill>
                          <a:latin typeface="Arial"/>
                          <a:cs typeface="Arial"/>
                        </a:rPr>
                        <a:t> </a:t>
                      </a:r>
                      <a:r>
                        <a:rPr dirty="0" u="sng" sz="1000" i="1">
                          <a:uFill>
                            <a:solidFill>
                              <a:srgbClr val="000000"/>
                            </a:solidFill>
                          </a:uFill>
                          <a:latin typeface="Arial"/>
                          <a:cs typeface="Arial"/>
                        </a:rPr>
                        <a:t> </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97357">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u="sng" sz="1000" i="1">
                          <a:uFill>
                            <a:solidFill>
                              <a:srgbClr val="000000"/>
                            </a:solidFill>
                          </a:uFill>
                          <a:latin typeface="Arial"/>
                          <a:cs typeface="Arial"/>
                        </a:rPr>
                        <a:t> </a:t>
                      </a:r>
                      <a:r>
                        <a:rPr dirty="0" u="sng" sz="1000" i="1">
                          <a:uFill>
                            <a:solidFill>
                              <a:srgbClr val="000000"/>
                            </a:solidFill>
                          </a:uFill>
                          <a:latin typeface="Arial"/>
                          <a:cs typeface="Arial"/>
                        </a:rPr>
                        <a:t> </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EFFBFF"/>
                    </a:solidFill>
                  </a:tcPr>
                </a:tc>
              </a:tr>
            </a:tbl>
          </a:graphicData>
        </a:graphic>
      </p:graphicFrame>
      <p:sp>
        <p:nvSpPr>
          <p:cNvPr id="57" name="object 57"/>
          <p:cNvSpPr/>
          <p:nvPr/>
        </p:nvSpPr>
        <p:spPr>
          <a:xfrm>
            <a:off x="4339590" y="6710171"/>
            <a:ext cx="1579880" cy="768985"/>
          </a:xfrm>
          <a:custGeom>
            <a:avLst/>
            <a:gdLst/>
            <a:ahLst/>
            <a:cxnLst/>
            <a:rect l="l" t="t" r="r" b="b"/>
            <a:pathLst>
              <a:path w="1579879" h="768984">
                <a:moveTo>
                  <a:pt x="1011355" y="695705"/>
                </a:moveTo>
                <a:lnTo>
                  <a:pt x="601980" y="695705"/>
                </a:lnTo>
                <a:lnTo>
                  <a:pt x="632953" y="720870"/>
                </a:lnTo>
                <a:lnTo>
                  <a:pt x="670182" y="741206"/>
                </a:lnTo>
                <a:lnTo>
                  <a:pt x="712421" y="756275"/>
                </a:lnTo>
                <a:lnTo>
                  <a:pt x="758427" y="765639"/>
                </a:lnTo>
                <a:lnTo>
                  <a:pt x="806958" y="768857"/>
                </a:lnTo>
                <a:lnTo>
                  <a:pt x="860125" y="765037"/>
                </a:lnTo>
                <a:lnTo>
                  <a:pt x="909715" y="754041"/>
                </a:lnTo>
                <a:lnTo>
                  <a:pt x="954309" y="736568"/>
                </a:lnTo>
                <a:lnTo>
                  <a:pt x="992490" y="713316"/>
                </a:lnTo>
                <a:lnTo>
                  <a:pt x="1011355" y="695705"/>
                </a:lnTo>
                <a:close/>
              </a:path>
              <a:path w="1579879" h="768984">
                <a:moveTo>
                  <a:pt x="1313038" y="627126"/>
                </a:moveTo>
                <a:lnTo>
                  <a:pt x="212598" y="627126"/>
                </a:lnTo>
                <a:lnTo>
                  <a:pt x="211836" y="627888"/>
                </a:lnTo>
                <a:lnTo>
                  <a:pt x="246936" y="660245"/>
                </a:lnTo>
                <a:lnTo>
                  <a:pt x="290742" y="686494"/>
                </a:lnTo>
                <a:lnTo>
                  <a:pt x="341534" y="706014"/>
                </a:lnTo>
                <a:lnTo>
                  <a:pt x="397593" y="718181"/>
                </a:lnTo>
                <a:lnTo>
                  <a:pt x="457200" y="722376"/>
                </a:lnTo>
                <a:lnTo>
                  <a:pt x="495252" y="720673"/>
                </a:lnTo>
                <a:lnTo>
                  <a:pt x="532447" y="715613"/>
                </a:lnTo>
                <a:lnTo>
                  <a:pt x="568213" y="707266"/>
                </a:lnTo>
                <a:lnTo>
                  <a:pt x="601980" y="695705"/>
                </a:lnTo>
                <a:lnTo>
                  <a:pt x="1011355" y="695705"/>
                </a:lnTo>
                <a:lnTo>
                  <a:pt x="1022840" y="684985"/>
                </a:lnTo>
                <a:lnTo>
                  <a:pt x="1043939" y="652271"/>
                </a:lnTo>
                <a:lnTo>
                  <a:pt x="1268610" y="652271"/>
                </a:lnTo>
                <a:lnTo>
                  <a:pt x="1305020" y="633888"/>
                </a:lnTo>
                <a:lnTo>
                  <a:pt x="1313038" y="627126"/>
                </a:lnTo>
                <a:close/>
              </a:path>
              <a:path w="1579879" h="768984">
                <a:moveTo>
                  <a:pt x="1268610" y="652271"/>
                </a:moveTo>
                <a:lnTo>
                  <a:pt x="1043939" y="652271"/>
                </a:lnTo>
                <a:lnTo>
                  <a:pt x="1043939" y="653033"/>
                </a:lnTo>
                <a:lnTo>
                  <a:pt x="1070014" y="662154"/>
                </a:lnTo>
                <a:lnTo>
                  <a:pt x="1097661" y="668845"/>
                </a:lnTo>
                <a:lnTo>
                  <a:pt x="1126450" y="672965"/>
                </a:lnTo>
                <a:lnTo>
                  <a:pt x="1155954" y="674369"/>
                </a:lnTo>
                <a:lnTo>
                  <a:pt x="1211809" y="669441"/>
                </a:lnTo>
                <a:lnTo>
                  <a:pt x="1262182" y="655517"/>
                </a:lnTo>
                <a:lnTo>
                  <a:pt x="1268610" y="652271"/>
                </a:lnTo>
                <a:close/>
              </a:path>
              <a:path w="1579879" h="768984">
                <a:moveTo>
                  <a:pt x="77453" y="451332"/>
                </a:moveTo>
                <a:lnTo>
                  <a:pt x="59364" y="466582"/>
                </a:lnTo>
                <a:lnTo>
                  <a:pt x="45719" y="484060"/>
                </a:lnTo>
                <a:lnTo>
                  <a:pt x="37218" y="502967"/>
                </a:lnTo>
                <a:lnTo>
                  <a:pt x="34289" y="522731"/>
                </a:lnTo>
                <a:lnTo>
                  <a:pt x="42446" y="555906"/>
                </a:lnTo>
                <a:lnTo>
                  <a:pt x="65160" y="584764"/>
                </a:lnTo>
                <a:lnTo>
                  <a:pt x="99797" y="607551"/>
                </a:lnTo>
                <a:lnTo>
                  <a:pt x="143725" y="622511"/>
                </a:lnTo>
                <a:lnTo>
                  <a:pt x="194310" y="627888"/>
                </a:lnTo>
                <a:lnTo>
                  <a:pt x="206501" y="627888"/>
                </a:lnTo>
                <a:lnTo>
                  <a:pt x="212598" y="627126"/>
                </a:lnTo>
                <a:lnTo>
                  <a:pt x="1313038" y="627126"/>
                </a:lnTo>
                <a:lnTo>
                  <a:pt x="1338269" y="605846"/>
                </a:lnTo>
                <a:lnTo>
                  <a:pt x="1359877" y="572681"/>
                </a:lnTo>
                <a:lnTo>
                  <a:pt x="1367789" y="535685"/>
                </a:lnTo>
                <a:lnTo>
                  <a:pt x="1367027" y="534923"/>
                </a:lnTo>
                <a:lnTo>
                  <a:pt x="1425109" y="524594"/>
                </a:lnTo>
                <a:lnTo>
                  <a:pt x="1476332" y="505883"/>
                </a:lnTo>
                <a:lnTo>
                  <a:pt x="1519047" y="480059"/>
                </a:lnTo>
                <a:lnTo>
                  <a:pt x="1548032" y="451865"/>
                </a:lnTo>
                <a:lnTo>
                  <a:pt x="78486" y="451865"/>
                </a:lnTo>
                <a:lnTo>
                  <a:pt x="77453" y="451332"/>
                </a:lnTo>
                <a:close/>
              </a:path>
              <a:path w="1579879" h="768984">
                <a:moveTo>
                  <a:pt x="1548815" y="451103"/>
                </a:moveTo>
                <a:lnTo>
                  <a:pt x="77724" y="451103"/>
                </a:lnTo>
                <a:lnTo>
                  <a:pt x="78486" y="451865"/>
                </a:lnTo>
                <a:lnTo>
                  <a:pt x="1548032" y="451865"/>
                </a:lnTo>
                <a:lnTo>
                  <a:pt x="1548815" y="451103"/>
                </a:lnTo>
                <a:close/>
              </a:path>
              <a:path w="1579879" h="768984">
                <a:moveTo>
                  <a:pt x="386334" y="70103"/>
                </a:moveTo>
                <a:lnTo>
                  <a:pt x="329710" y="74418"/>
                </a:lnTo>
                <a:lnTo>
                  <a:pt x="277739" y="86703"/>
                </a:lnTo>
                <a:lnTo>
                  <a:pt x="231899" y="105973"/>
                </a:lnTo>
                <a:lnTo>
                  <a:pt x="193670" y="131241"/>
                </a:lnTo>
                <a:lnTo>
                  <a:pt x="164532" y="161521"/>
                </a:lnTo>
                <a:lnTo>
                  <a:pt x="145964" y="195827"/>
                </a:lnTo>
                <a:lnTo>
                  <a:pt x="139446" y="233171"/>
                </a:lnTo>
                <a:lnTo>
                  <a:pt x="139446" y="240791"/>
                </a:lnTo>
                <a:lnTo>
                  <a:pt x="140208" y="248411"/>
                </a:lnTo>
                <a:lnTo>
                  <a:pt x="141732" y="255269"/>
                </a:lnTo>
                <a:lnTo>
                  <a:pt x="142494" y="255269"/>
                </a:lnTo>
                <a:lnTo>
                  <a:pt x="86153" y="266342"/>
                </a:lnTo>
                <a:lnTo>
                  <a:pt x="40957" y="289559"/>
                </a:lnTo>
                <a:lnTo>
                  <a:pt x="10906" y="321921"/>
                </a:lnTo>
                <a:lnTo>
                  <a:pt x="0" y="360425"/>
                </a:lnTo>
                <a:lnTo>
                  <a:pt x="5405" y="388108"/>
                </a:lnTo>
                <a:lnTo>
                  <a:pt x="20955" y="413289"/>
                </a:lnTo>
                <a:lnTo>
                  <a:pt x="45648" y="434899"/>
                </a:lnTo>
                <a:lnTo>
                  <a:pt x="77453" y="451332"/>
                </a:lnTo>
                <a:lnTo>
                  <a:pt x="77724" y="451103"/>
                </a:lnTo>
                <a:lnTo>
                  <a:pt x="1548815" y="451103"/>
                </a:lnTo>
                <a:lnTo>
                  <a:pt x="1551601" y="448394"/>
                </a:lnTo>
                <a:lnTo>
                  <a:pt x="1572344" y="412157"/>
                </a:lnTo>
                <a:lnTo>
                  <a:pt x="1579626" y="372617"/>
                </a:lnTo>
                <a:lnTo>
                  <a:pt x="1576363" y="345555"/>
                </a:lnTo>
                <a:lnTo>
                  <a:pt x="1566672" y="319563"/>
                </a:lnTo>
                <a:lnTo>
                  <a:pt x="1550693" y="295144"/>
                </a:lnTo>
                <a:lnTo>
                  <a:pt x="1528572" y="272795"/>
                </a:lnTo>
                <a:lnTo>
                  <a:pt x="1527810" y="272795"/>
                </a:lnTo>
                <a:lnTo>
                  <a:pt x="1534810" y="260211"/>
                </a:lnTo>
                <a:lnTo>
                  <a:pt x="1539811" y="247554"/>
                </a:lnTo>
                <a:lnTo>
                  <a:pt x="1542811" y="234755"/>
                </a:lnTo>
                <a:lnTo>
                  <a:pt x="1543812" y="221741"/>
                </a:lnTo>
                <a:lnTo>
                  <a:pt x="1533310" y="179605"/>
                </a:lnTo>
                <a:lnTo>
                  <a:pt x="1503807" y="142970"/>
                </a:lnTo>
                <a:lnTo>
                  <a:pt x="1458301" y="114478"/>
                </a:lnTo>
                <a:lnTo>
                  <a:pt x="1399794" y="96774"/>
                </a:lnTo>
                <a:lnTo>
                  <a:pt x="1400556" y="96012"/>
                </a:lnTo>
                <a:lnTo>
                  <a:pt x="1398418" y="92201"/>
                </a:lnTo>
                <a:lnTo>
                  <a:pt x="511301" y="92201"/>
                </a:lnTo>
                <a:lnTo>
                  <a:pt x="482238" y="82641"/>
                </a:lnTo>
                <a:lnTo>
                  <a:pt x="451389" y="75723"/>
                </a:lnTo>
                <a:lnTo>
                  <a:pt x="419254" y="71520"/>
                </a:lnTo>
                <a:lnTo>
                  <a:pt x="386334" y="70103"/>
                </a:lnTo>
                <a:close/>
              </a:path>
              <a:path w="1579879" h="768984">
                <a:moveTo>
                  <a:pt x="684276" y="22860"/>
                </a:moveTo>
                <a:lnTo>
                  <a:pt x="631971" y="27682"/>
                </a:lnTo>
                <a:lnTo>
                  <a:pt x="584168" y="41433"/>
                </a:lnTo>
                <a:lnTo>
                  <a:pt x="543365" y="63043"/>
                </a:lnTo>
                <a:lnTo>
                  <a:pt x="512063" y="91439"/>
                </a:lnTo>
                <a:lnTo>
                  <a:pt x="511301" y="92201"/>
                </a:lnTo>
                <a:lnTo>
                  <a:pt x="1398418" y="92201"/>
                </a:lnTo>
                <a:lnTo>
                  <a:pt x="1380459" y="60198"/>
                </a:lnTo>
                <a:lnTo>
                  <a:pt x="821436" y="60198"/>
                </a:lnTo>
                <a:lnTo>
                  <a:pt x="791753" y="44076"/>
                </a:lnTo>
                <a:lnTo>
                  <a:pt x="758285" y="32385"/>
                </a:lnTo>
                <a:lnTo>
                  <a:pt x="722102" y="25265"/>
                </a:lnTo>
                <a:lnTo>
                  <a:pt x="684276" y="22860"/>
                </a:lnTo>
                <a:close/>
              </a:path>
              <a:path w="1579879" h="768984">
                <a:moveTo>
                  <a:pt x="963930" y="0"/>
                </a:moveTo>
                <a:lnTo>
                  <a:pt x="919686" y="4012"/>
                </a:lnTo>
                <a:lnTo>
                  <a:pt x="879729" y="15525"/>
                </a:lnTo>
                <a:lnTo>
                  <a:pt x="846058" y="33754"/>
                </a:lnTo>
                <a:lnTo>
                  <a:pt x="820674" y="57912"/>
                </a:lnTo>
                <a:lnTo>
                  <a:pt x="821436" y="60198"/>
                </a:lnTo>
                <a:lnTo>
                  <a:pt x="1380459" y="60198"/>
                </a:lnTo>
                <a:lnTo>
                  <a:pt x="1378969" y="57542"/>
                </a:lnTo>
                <a:lnTo>
                  <a:pt x="1357887" y="41148"/>
                </a:lnTo>
                <a:lnTo>
                  <a:pt x="1090422" y="41148"/>
                </a:lnTo>
                <a:lnTo>
                  <a:pt x="1065085" y="23788"/>
                </a:lnTo>
                <a:lnTo>
                  <a:pt x="1034605" y="10858"/>
                </a:lnTo>
                <a:lnTo>
                  <a:pt x="1000410" y="2786"/>
                </a:lnTo>
                <a:lnTo>
                  <a:pt x="963930" y="0"/>
                </a:lnTo>
                <a:close/>
              </a:path>
              <a:path w="1579879" h="768984">
                <a:moveTo>
                  <a:pt x="1226058" y="0"/>
                </a:moveTo>
                <a:lnTo>
                  <a:pt x="1187398" y="2786"/>
                </a:lnTo>
                <a:lnTo>
                  <a:pt x="1151096" y="10858"/>
                </a:lnTo>
                <a:lnTo>
                  <a:pt x="1118365" y="23788"/>
                </a:lnTo>
                <a:lnTo>
                  <a:pt x="1090422" y="41148"/>
                </a:lnTo>
                <a:lnTo>
                  <a:pt x="1357887" y="41148"/>
                </a:lnTo>
                <a:lnTo>
                  <a:pt x="1339881" y="27146"/>
                </a:lnTo>
                <a:lnTo>
                  <a:pt x="1287506" y="7179"/>
                </a:lnTo>
                <a:lnTo>
                  <a:pt x="1226058" y="0"/>
                </a:lnTo>
                <a:close/>
              </a:path>
            </a:pathLst>
          </a:custGeom>
          <a:solidFill>
            <a:srgbClr val="FFFFCC"/>
          </a:solidFill>
        </p:spPr>
        <p:txBody>
          <a:bodyPr wrap="square" lIns="0" tIns="0" rIns="0" bIns="0" rtlCol="0"/>
          <a:lstStyle/>
          <a:p/>
        </p:txBody>
      </p:sp>
      <p:sp>
        <p:nvSpPr>
          <p:cNvPr id="58" name="object 58"/>
          <p:cNvSpPr/>
          <p:nvPr/>
        </p:nvSpPr>
        <p:spPr>
          <a:xfrm>
            <a:off x="4339590" y="6710171"/>
            <a:ext cx="1579880" cy="768985"/>
          </a:xfrm>
          <a:custGeom>
            <a:avLst/>
            <a:gdLst/>
            <a:ahLst/>
            <a:cxnLst/>
            <a:rect l="l" t="t" r="r" b="b"/>
            <a:pathLst>
              <a:path w="1579879" h="768984">
                <a:moveTo>
                  <a:pt x="142494" y="255269"/>
                </a:moveTo>
                <a:lnTo>
                  <a:pt x="86153" y="266342"/>
                </a:lnTo>
                <a:lnTo>
                  <a:pt x="40957" y="289559"/>
                </a:lnTo>
                <a:lnTo>
                  <a:pt x="10906" y="321921"/>
                </a:lnTo>
                <a:lnTo>
                  <a:pt x="0" y="360425"/>
                </a:lnTo>
                <a:lnTo>
                  <a:pt x="5405" y="388108"/>
                </a:lnTo>
                <a:lnTo>
                  <a:pt x="45648" y="434899"/>
                </a:lnTo>
                <a:lnTo>
                  <a:pt x="45719" y="484060"/>
                </a:lnTo>
                <a:lnTo>
                  <a:pt x="34289" y="522731"/>
                </a:lnTo>
                <a:lnTo>
                  <a:pt x="65160" y="584764"/>
                </a:lnTo>
                <a:lnTo>
                  <a:pt x="99797" y="607551"/>
                </a:lnTo>
                <a:lnTo>
                  <a:pt x="143725" y="622511"/>
                </a:lnTo>
                <a:lnTo>
                  <a:pt x="194310" y="627888"/>
                </a:lnTo>
                <a:lnTo>
                  <a:pt x="200406" y="627888"/>
                </a:lnTo>
                <a:lnTo>
                  <a:pt x="206501" y="627888"/>
                </a:lnTo>
                <a:lnTo>
                  <a:pt x="212598" y="627126"/>
                </a:lnTo>
                <a:lnTo>
                  <a:pt x="211836" y="627888"/>
                </a:lnTo>
                <a:lnTo>
                  <a:pt x="246936" y="660245"/>
                </a:lnTo>
                <a:lnTo>
                  <a:pt x="290742" y="686494"/>
                </a:lnTo>
                <a:lnTo>
                  <a:pt x="341534" y="706014"/>
                </a:lnTo>
                <a:lnTo>
                  <a:pt x="397593" y="718181"/>
                </a:lnTo>
                <a:lnTo>
                  <a:pt x="457200" y="722376"/>
                </a:lnTo>
                <a:lnTo>
                  <a:pt x="495252" y="720673"/>
                </a:lnTo>
                <a:lnTo>
                  <a:pt x="532447" y="715613"/>
                </a:lnTo>
                <a:lnTo>
                  <a:pt x="568213" y="707266"/>
                </a:lnTo>
                <a:lnTo>
                  <a:pt x="601980" y="695705"/>
                </a:lnTo>
                <a:lnTo>
                  <a:pt x="632953" y="720870"/>
                </a:lnTo>
                <a:lnTo>
                  <a:pt x="670182" y="741206"/>
                </a:lnTo>
                <a:lnTo>
                  <a:pt x="712421" y="756275"/>
                </a:lnTo>
                <a:lnTo>
                  <a:pt x="758427" y="765639"/>
                </a:lnTo>
                <a:lnTo>
                  <a:pt x="806958" y="768857"/>
                </a:lnTo>
                <a:lnTo>
                  <a:pt x="860125" y="765037"/>
                </a:lnTo>
                <a:lnTo>
                  <a:pt x="909715" y="754041"/>
                </a:lnTo>
                <a:lnTo>
                  <a:pt x="954309" y="736568"/>
                </a:lnTo>
                <a:lnTo>
                  <a:pt x="992490" y="713316"/>
                </a:lnTo>
                <a:lnTo>
                  <a:pt x="1022840" y="684985"/>
                </a:lnTo>
                <a:lnTo>
                  <a:pt x="1043939" y="652271"/>
                </a:lnTo>
                <a:lnTo>
                  <a:pt x="1043939" y="653033"/>
                </a:lnTo>
                <a:lnTo>
                  <a:pt x="1070014" y="662154"/>
                </a:lnTo>
                <a:lnTo>
                  <a:pt x="1097661" y="668845"/>
                </a:lnTo>
                <a:lnTo>
                  <a:pt x="1126450" y="672965"/>
                </a:lnTo>
                <a:lnTo>
                  <a:pt x="1155954" y="674369"/>
                </a:lnTo>
                <a:lnTo>
                  <a:pt x="1211809" y="669441"/>
                </a:lnTo>
                <a:lnTo>
                  <a:pt x="1262182" y="655517"/>
                </a:lnTo>
                <a:lnTo>
                  <a:pt x="1305020" y="633888"/>
                </a:lnTo>
                <a:lnTo>
                  <a:pt x="1338269" y="605846"/>
                </a:lnTo>
                <a:lnTo>
                  <a:pt x="1359877" y="572681"/>
                </a:lnTo>
                <a:lnTo>
                  <a:pt x="1367789" y="535685"/>
                </a:lnTo>
                <a:lnTo>
                  <a:pt x="1367027" y="534923"/>
                </a:lnTo>
                <a:lnTo>
                  <a:pt x="1425109" y="524594"/>
                </a:lnTo>
                <a:lnTo>
                  <a:pt x="1476332" y="505883"/>
                </a:lnTo>
                <a:lnTo>
                  <a:pt x="1519047" y="480059"/>
                </a:lnTo>
                <a:lnTo>
                  <a:pt x="1551601" y="448394"/>
                </a:lnTo>
                <a:lnTo>
                  <a:pt x="1572344" y="412157"/>
                </a:lnTo>
                <a:lnTo>
                  <a:pt x="1579626" y="372617"/>
                </a:lnTo>
                <a:lnTo>
                  <a:pt x="1576363" y="345555"/>
                </a:lnTo>
                <a:lnTo>
                  <a:pt x="1566672" y="319563"/>
                </a:lnTo>
                <a:lnTo>
                  <a:pt x="1550693" y="295144"/>
                </a:lnTo>
                <a:lnTo>
                  <a:pt x="1528572" y="272795"/>
                </a:lnTo>
                <a:lnTo>
                  <a:pt x="1527810" y="272795"/>
                </a:lnTo>
                <a:lnTo>
                  <a:pt x="1534810" y="260211"/>
                </a:lnTo>
                <a:lnTo>
                  <a:pt x="1539811" y="247554"/>
                </a:lnTo>
                <a:lnTo>
                  <a:pt x="1542811" y="234755"/>
                </a:lnTo>
                <a:lnTo>
                  <a:pt x="1543812" y="221741"/>
                </a:lnTo>
                <a:lnTo>
                  <a:pt x="1533310" y="179605"/>
                </a:lnTo>
                <a:lnTo>
                  <a:pt x="1503807" y="142970"/>
                </a:lnTo>
                <a:lnTo>
                  <a:pt x="1458301" y="114478"/>
                </a:lnTo>
                <a:lnTo>
                  <a:pt x="1399794" y="96774"/>
                </a:lnTo>
                <a:lnTo>
                  <a:pt x="1400556" y="96012"/>
                </a:lnTo>
                <a:lnTo>
                  <a:pt x="1378969" y="57542"/>
                </a:lnTo>
                <a:lnTo>
                  <a:pt x="1339881" y="27146"/>
                </a:lnTo>
                <a:lnTo>
                  <a:pt x="1287506" y="7179"/>
                </a:lnTo>
                <a:lnTo>
                  <a:pt x="1226058" y="0"/>
                </a:lnTo>
                <a:lnTo>
                  <a:pt x="1187398" y="2786"/>
                </a:lnTo>
                <a:lnTo>
                  <a:pt x="1151096" y="10858"/>
                </a:lnTo>
                <a:lnTo>
                  <a:pt x="1118365" y="23788"/>
                </a:lnTo>
                <a:lnTo>
                  <a:pt x="1090422" y="41148"/>
                </a:lnTo>
                <a:lnTo>
                  <a:pt x="1065085" y="23788"/>
                </a:lnTo>
                <a:lnTo>
                  <a:pt x="1034605" y="10858"/>
                </a:lnTo>
                <a:lnTo>
                  <a:pt x="1000410" y="2786"/>
                </a:lnTo>
                <a:lnTo>
                  <a:pt x="963930" y="0"/>
                </a:lnTo>
                <a:lnTo>
                  <a:pt x="919686" y="4012"/>
                </a:lnTo>
                <a:lnTo>
                  <a:pt x="879729" y="15525"/>
                </a:lnTo>
                <a:lnTo>
                  <a:pt x="846058" y="33754"/>
                </a:lnTo>
                <a:lnTo>
                  <a:pt x="820674" y="57912"/>
                </a:lnTo>
                <a:lnTo>
                  <a:pt x="821436" y="60198"/>
                </a:lnTo>
                <a:lnTo>
                  <a:pt x="791753" y="44076"/>
                </a:lnTo>
                <a:lnTo>
                  <a:pt x="758285" y="32385"/>
                </a:lnTo>
                <a:lnTo>
                  <a:pt x="722102" y="25265"/>
                </a:lnTo>
                <a:lnTo>
                  <a:pt x="684276" y="22860"/>
                </a:lnTo>
                <a:lnTo>
                  <a:pt x="631971" y="27682"/>
                </a:lnTo>
                <a:lnTo>
                  <a:pt x="584168" y="41433"/>
                </a:lnTo>
                <a:lnTo>
                  <a:pt x="543365" y="63043"/>
                </a:lnTo>
                <a:lnTo>
                  <a:pt x="512063" y="91439"/>
                </a:lnTo>
                <a:lnTo>
                  <a:pt x="511301" y="92201"/>
                </a:lnTo>
                <a:lnTo>
                  <a:pt x="482238" y="82641"/>
                </a:lnTo>
                <a:lnTo>
                  <a:pt x="451389" y="75723"/>
                </a:lnTo>
                <a:lnTo>
                  <a:pt x="419254" y="71520"/>
                </a:lnTo>
                <a:lnTo>
                  <a:pt x="386334" y="70103"/>
                </a:lnTo>
                <a:lnTo>
                  <a:pt x="329710" y="74418"/>
                </a:lnTo>
                <a:lnTo>
                  <a:pt x="277739" y="86703"/>
                </a:lnTo>
                <a:lnTo>
                  <a:pt x="231899" y="105973"/>
                </a:lnTo>
                <a:lnTo>
                  <a:pt x="193670" y="131241"/>
                </a:lnTo>
                <a:lnTo>
                  <a:pt x="164532" y="161521"/>
                </a:lnTo>
                <a:lnTo>
                  <a:pt x="145964" y="195827"/>
                </a:lnTo>
                <a:lnTo>
                  <a:pt x="139446" y="233171"/>
                </a:lnTo>
                <a:lnTo>
                  <a:pt x="139446" y="240791"/>
                </a:lnTo>
                <a:lnTo>
                  <a:pt x="140208" y="248411"/>
                </a:lnTo>
                <a:lnTo>
                  <a:pt x="141732" y="255269"/>
                </a:lnTo>
                <a:lnTo>
                  <a:pt x="142494" y="255269"/>
                </a:lnTo>
                <a:close/>
              </a:path>
            </a:pathLst>
          </a:custGeom>
          <a:ln w="6350">
            <a:solidFill>
              <a:srgbClr val="000000"/>
            </a:solidFill>
          </a:ln>
        </p:spPr>
        <p:txBody>
          <a:bodyPr wrap="square" lIns="0" tIns="0" rIns="0" bIns="0" rtlCol="0"/>
          <a:lstStyle/>
          <a:p/>
        </p:txBody>
      </p:sp>
      <p:sp>
        <p:nvSpPr>
          <p:cNvPr id="59" name="object 59"/>
          <p:cNvSpPr/>
          <p:nvPr/>
        </p:nvSpPr>
        <p:spPr>
          <a:xfrm>
            <a:off x="4418076" y="7162038"/>
            <a:ext cx="93345" cy="14604"/>
          </a:xfrm>
          <a:custGeom>
            <a:avLst/>
            <a:gdLst/>
            <a:ahLst/>
            <a:cxnLst/>
            <a:rect l="l" t="t" r="r" b="b"/>
            <a:pathLst>
              <a:path w="93345" h="14604">
                <a:moveTo>
                  <a:pt x="0" y="0"/>
                </a:moveTo>
                <a:lnTo>
                  <a:pt x="18823" y="6441"/>
                </a:lnTo>
                <a:lnTo>
                  <a:pt x="38576" y="10953"/>
                </a:lnTo>
                <a:lnTo>
                  <a:pt x="59043" y="13608"/>
                </a:lnTo>
                <a:lnTo>
                  <a:pt x="80010" y="14477"/>
                </a:lnTo>
                <a:lnTo>
                  <a:pt x="84582" y="14477"/>
                </a:lnTo>
                <a:lnTo>
                  <a:pt x="88391" y="14477"/>
                </a:lnTo>
                <a:lnTo>
                  <a:pt x="92963" y="14477"/>
                </a:lnTo>
              </a:path>
            </a:pathLst>
          </a:custGeom>
          <a:ln w="6350">
            <a:solidFill>
              <a:srgbClr val="000000"/>
            </a:solidFill>
          </a:ln>
        </p:spPr>
        <p:txBody>
          <a:bodyPr wrap="square" lIns="0" tIns="0" rIns="0" bIns="0" rtlCol="0"/>
          <a:lstStyle/>
          <a:p/>
        </p:txBody>
      </p:sp>
      <p:sp>
        <p:nvSpPr>
          <p:cNvPr id="60" name="object 60"/>
          <p:cNvSpPr/>
          <p:nvPr/>
        </p:nvSpPr>
        <p:spPr>
          <a:xfrm>
            <a:off x="4552188" y="7331202"/>
            <a:ext cx="40640" cy="6350"/>
          </a:xfrm>
          <a:custGeom>
            <a:avLst/>
            <a:gdLst/>
            <a:ahLst/>
            <a:cxnLst/>
            <a:rect l="l" t="t" r="r" b="b"/>
            <a:pathLst>
              <a:path w="40639" h="6350">
                <a:moveTo>
                  <a:pt x="0" y="6096"/>
                </a:moveTo>
                <a:lnTo>
                  <a:pt x="10275" y="5250"/>
                </a:lnTo>
                <a:lnTo>
                  <a:pt x="20478" y="3905"/>
                </a:lnTo>
                <a:lnTo>
                  <a:pt x="30539" y="2131"/>
                </a:lnTo>
                <a:lnTo>
                  <a:pt x="40386" y="0"/>
                </a:lnTo>
              </a:path>
            </a:pathLst>
          </a:custGeom>
          <a:ln w="6350">
            <a:solidFill>
              <a:srgbClr val="000000"/>
            </a:solidFill>
          </a:ln>
        </p:spPr>
        <p:txBody>
          <a:bodyPr wrap="square" lIns="0" tIns="0" rIns="0" bIns="0" rtlCol="0"/>
          <a:lstStyle/>
          <a:p/>
        </p:txBody>
      </p:sp>
      <p:sp>
        <p:nvSpPr>
          <p:cNvPr id="61" name="object 61"/>
          <p:cNvSpPr/>
          <p:nvPr/>
        </p:nvSpPr>
        <p:spPr>
          <a:xfrm>
            <a:off x="4917185" y="7375397"/>
            <a:ext cx="24765" cy="30480"/>
          </a:xfrm>
          <a:custGeom>
            <a:avLst/>
            <a:gdLst/>
            <a:ahLst/>
            <a:cxnLst/>
            <a:rect l="l" t="t" r="r" b="b"/>
            <a:pathLst>
              <a:path w="24764" h="30479">
                <a:moveTo>
                  <a:pt x="0" y="0"/>
                </a:moveTo>
                <a:lnTo>
                  <a:pt x="4988" y="7870"/>
                </a:lnTo>
                <a:lnTo>
                  <a:pt x="10763" y="15525"/>
                </a:lnTo>
                <a:lnTo>
                  <a:pt x="17252" y="23038"/>
                </a:lnTo>
                <a:lnTo>
                  <a:pt x="24384" y="30479"/>
                </a:lnTo>
              </a:path>
            </a:pathLst>
          </a:custGeom>
          <a:ln w="6350">
            <a:solidFill>
              <a:srgbClr val="000000"/>
            </a:solidFill>
          </a:ln>
        </p:spPr>
        <p:txBody>
          <a:bodyPr wrap="square" lIns="0" tIns="0" rIns="0" bIns="0" rtlCol="0"/>
          <a:lstStyle/>
          <a:p/>
        </p:txBody>
      </p:sp>
      <p:sp>
        <p:nvSpPr>
          <p:cNvPr id="62" name="object 62"/>
          <p:cNvSpPr/>
          <p:nvPr/>
        </p:nvSpPr>
        <p:spPr>
          <a:xfrm>
            <a:off x="5383529" y="7328154"/>
            <a:ext cx="9525" cy="34290"/>
          </a:xfrm>
          <a:custGeom>
            <a:avLst/>
            <a:gdLst/>
            <a:ahLst/>
            <a:cxnLst/>
            <a:rect l="l" t="t" r="r" b="b"/>
            <a:pathLst>
              <a:path w="9525" h="34290">
                <a:moveTo>
                  <a:pt x="0" y="34290"/>
                </a:moveTo>
                <a:lnTo>
                  <a:pt x="3143" y="25717"/>
                </a:lnTo>
                <a:lnTo>
                  <a:pt x="5714" y="17144"/>
                </a:lnTo>
                <a:lnTo>
                  <a:pt x="7715" y="8572"/>
                </a:lnTo>
                <a:lnTo>
                  <a:pt x="9144" y="0"/>
                </a:lnTo>
              </a:path>
            </a:pathLst>
          </a:custGeom>
          <a:ln w="6350">
            <a:solidFill>
              <a:srgbClr val="000000"/>
            </a:solidFill>
          </a:ln>
        </p:spPr>
        <p:txBody>
          <a:bodyPr wrap="square" lIns="0" tIns="0" rIns="0" bIns="0" rtlCol="0"/>
          <a:lstStyle/>
          <a:p/>
        </p:txBody>
      </p:sp>
      <p:sp>
        <p:nvSpPr>
          <p:cNvPr id="63" name="object 63"/>
          <p:cNvSpPr/>
          <p:nvPr/>
        </p:nvSpPr>
        <p:spPr>
          <a:xfrm>
            <a:off x="5585333" y="7115429"/>
            <a:ext cx="125221" cy="133603"/>
          </a:xfrm>
          <a:prstGeom prst="rect">
            <a:avLst/>
          </a:prstGeom>
          <a:blipFill>
            <a:blip r:embed="rId2" cstate="print"/>
            <a:stretch>
              <a:fillRect/>
            </a:stretch>
          </a:blipFill>
        </p:spPr>
        <p:txBody>
          <a:bodyPr wrap="square" lIns="0" tIns="0" rIns="0" bIns="0" rtlCol="0"/>
          <a:lstStyle/>
          <a:p/>
        </p:txBody>
      </p:sp>
      <p:sp>
        <p:nvSpPr>
          <p:cNvPr id="64" name="object 64"/>
          <p:cNvSpPr/>
          <p:nvPr/>
        </p:nvSpPr>
        <p:spPr>
          <a:xfrm>
            <a:off x="5814821" y="6982968"/>
            <a:ext cx="52705" cy="47625"/>
          </a:xfrm>
          <a:custGeom>
            <a:avLst/>
            <a:gdLst/>
            <a:ahLst/>
            <a:cxnLst/>
            <a:rect l="l" t="t" r="r" b="b"/>
            <a:pathLst>
              <a:path w="52704" h="47625">
                <a:moveTo>
                  <a:pt x="0" y="47243"/>
                </a:moveTo>
                <a:lnTo>
                  <a:pt x="16252" y="36968"/>
                </a:lnTo>
                <a:lnTo>
                  <a:pt x="30575" y="25622"/>
                </a:lnTo>
                <a:lnTo>
                  <a:pt x="42755" y="13275"/>
                </a:lnTo>
                <a:lnTo>
                  <a:pt x="52577" y="0"/>
                </a:lnTo>
              </a:path>
            </a:pathLst>
          </a:custGeom>
          <a:ln w="6350">
            <a:solidFill>
              <a:srgbClr val="000000"/>
            </a:solidFill>
          </a:ln>
        </p:spPr>
        <p:txBody>
          <a:bodyPr wrap="square" lIns="0" tIns="0" rIns="0" bIns="0" rtlCol="0"/>
          <a:lstStyle/>
          <a:p/>
        </p:txBody>
      </p:sp>
      <p:sp>
        <p:nvSpPr>
          <p:cNvPr id="65" name="object 65"/>
          <p:cNvSpPr/>
          <p:nvPr/>
        </p:nvSpPr>
        <p:spPr>
          <a:xfrm>
            <a:off x="5740146" y="6806183"/>
            <a:ext cx="3175" cy="22860"/>
          </a:xfrm>
          <a:custGeom>
            <a:avLst/>
            <a:gdLst/>
            <a:ahLst/>
            <a:cxnLst/>
            <a:rect l="l" t="t" r="r" b="b"/>
            <a:pathLst>
              <a:path w="3175" h="22859">
                <a:moveTo>
                  <a:pt x="3048" y="22859"/>
                </a:moveTo>
                <a:lnTo>
                  <a:pt x="3048" y="22097"/>
                </a:lnTo>
                <a:lnTo>
                  <a:pt x="3048" y="21335"/>
                </a:lnTo>
                <a:lnTo>
                  <a:pt x="3048" y="14477"/>
                </a:lnTo>
                <a:lnTo>
                  <a:pt x="2286" y="6857"/>
                </a:lnTo>
                <a:lnTo>
                  <a:pt x="0" y="0"/>
                </a:lnTo>
              </a:path>
            </a:pathLst>
          </a:custGeom>
          <a:ln w="6350">
            <a:solidFill>
              <a:srgbClr val="000000"/>
            </a:solidFill>
          </a:ln>
        </p:spPr>
        <p:txBody>
          <a:bodyPr wrap="square" lIns="0" tIns="0" rIns="0" bIns="0" rtlCol="0"/>
          <a:lstStyle/>
          <a:p/>
        </p:txBody>
      </p:sp>
      <p:sp>
        <p:nvSpPr>
          <p:cNvPr id="66" name="object 66"/>
          <p:cNvSpPr/>
          <p:nvPr/>
        </p:nvSpPr>
        <p:spPr>
          <a:xfrm>
            <a:off x="5402579" y="6751319"/>
            <a:ext cx="27940" cy="29209"/>
          </a:xfrm>
          <a:custGeom>
            <a:avLst/>
            <a:gdLst/>
            <a:ahLst/>
            <a:cxnLst/>
            <a:rect l="l" t="t" r="r" b="b"/>
            <a:pathLst>
              <a:path w="27939" h="29209">
                <a:moveTo>
                  <a:pt x="27432" y="0"/>
                </a:moveTo>
                <a:lnTo>
                  <a:pt x="19288" y="6560"/>
                </a:lnTo>
                <a:lnTo>
                  <a:pt x="12001" y="13620"/>
                </a:lnTo>
                <a:lnTo>
                  <a:pt x="5572" y="21109"/>
                </a:lnTo>
                <a:lnTo>
                  <a:pt x="0" y="28955"/>
                </a:lnTo>
              </a:path>
            </a:pathLst>
          </a:custGeom>
          <a:ln w="6350">
            <a:solidFill>
              <a:srgbClr val="000000"/>
            </a:solidFill>
          </a:ln>
        </p:spPr>
        <p:txBody>
          <a:bodyPr wrap="square" lIns="0" tIns="0" rIns="0" bIns="0" rtlCol="0"/>
          <a:lstStyle/>
          <a:p/>
        </p:txBody>
      </p:sp>
      <p:sp>
        <p:nvSpPr>
          <p:cNvPr id="67" name="object 67"/>
          <p:cNvSpPr/>
          <p:nvPr/>
        </p:nvSpPr>
        <p:spPr>
          <a:xfrm>
            <a:off x="5147309" y="6768083"/>
            <a:ext cx="13335" cy="25400"/>
          </a:xfrm>
          <a:custGeom>
            <a:avLst/>
            <a:gdLst/>
            <a:ahLst/>
            <a:cxnLst/>
            <a:rect l="l" t="t" r="r" b="b"/>
            <a:pathLst>
              <a:path w="13335" h="25400">
                <a:moveTo>
                  <a:pt x="12953" y="0"/>
                </a:moveTo>
                <a:lnTo>
                  <a:pt x="8786" y="6286"/>
                </a:lnTo>
                <a:lnTo>
                  <a:pt x="5334" y="12572"/>
                </a:lnTo>
                <a:lnTo>
                  <a:pt x="2452" y="18859"/>
                </a:lnTo>
                <a:lnTo>
                  <a:pt x="0" y="25145"/>
                </a:lnTo>
              </a:path>
            </a:pathLst>
          </a:custGeom>
          <a:ln w="6350">
            <a:solidFill>
              <a:srgbClr val="000000"/>
            </a:solidFill>
          </a:ln>
        </p:spPr>
        <p:txBody>
          <a:bodyPr wrap="square" lIns="0" tIns="0" rIns="0" bIns="0" rtlCol="0"/>
          <a:lstStyle/>
          <a:p/>
        </p:txBody>
      </p:sp>
      <p:sp>
        <p:nvSpPr>
          <p:cNvPr id="68" name="object 68"/>
          <p:cNvSpPr/>
          <p:nvPr/>
        </p:nvSpPr>
        <p:spPr>
          <a:xfrm>
            <a:off x="4850891" y="6802373"/>
            <a:ext cx="48260" cy="24765"/>
          </a:xfrm>
          <a:custGeom>
            <a:avLst/>
            <a:gdLst/>
            <a:ahLst/>
            <a:cxnLst/>
            <a:rect l="l" t="t" r="r" b="b"/>
            <a:pathLst>
              <a:path w="48260" h="24765">
                <a:moveTo>
                  <a:pt x="48006" y="24383"/>
                </a:moveTo>
                <a:lnTo>
                  <a:pt x="36861" y="17680"/>
                </a:lnTo>
                <a:lnTo>
                  <a:pt x="25146" y="11334"/>
                </a:lnTo>
                <a:lnTo>
                  <a:pt x="12858" y="5417"/>
                </a:lnTo>
                <a:lnTo>
                  <a:pt x="0" y="0"/>
                </a:lnTo>
              </a:path>
            </a:pathLst>
          </a:custGeom>
          <a:ln w="6350">
            <a:solidFill>
              <a:srgbClr val="000000"/>
            </a:solidFill>
          </a:ln>
        </p:spPr>
        <p:txBody>
          <a:bodyPr wrap="square" lIns="0" tIns="0" rIns="0" bIns="0" rtlCol="0"/>
          <a:lstStyle/>
          <a:p/>
        </p:txBody>
      </p:sp>
      <p:sp>
        <p:nvSpPr>
          <p:cNvPr id="69" name="object 69"/>
          <p:cNvSpPr/>
          <p:nvPr/>
        </p:nvSpPr>
        <p:spPr>
          <a:xfrm>
            <a:off x="4481321" y="6965442"/>
            <a:ext cx="8890" cy="26034"/>
          </a:xfrm>
          <a:custGeom>
            <a:avLst/>
            <a:gdLst/>
            <a:ahLst/>
            <a:cxnLst/>
            <a:rect l="l" t="t" r="r" b="b"/>
            <a:pathLst>
              <a:path w="8889" h="26034">
                <a:moveTo>
                  <a:pt x="0" y="0"/>
                </a:moveTo>
                <a:lnTo>
                  <a:pt x="1738" y="6727"/>
                </a:lnTo>
                <a:lnTo>
                  <a:pt x="3619" y="13239"/>
                </a:lnTo>
                <a:lnTo>
                  <a:pt x="5786" y="19609"/>
                </a:lnTo>
                <a:lnTo>
                  <a:pt x="8381" y="25907"/>
                </a:lnTo>
              </a:path>
            </a:pathLst>
          </a:custGeom>
          <a:ln w="6350">
            <a:solidFill>
              <a:srgbClr val="000000"/>
            </a:solidFill>
          </a:ln>
        </p:spPr>
        <p:txBody>
          <a:bodyPr wrap="square" lIns="0" tIns="0" rIns="0" bIns="0" rtlCol="0"/>
          <a:lstStyle/>
          <a:p/>
        </p:txBody>
      </p:sp>
      <p:sp>
        <p:nvSpPr>
          <p:cNvPr id="70" name="object 70"/>
          <p:cNvSpPr/>
          <p:nvPr/>
        </p:nvSpPr>
        <p:spPr>
          <a:xfrm>
            <a:off x="4811267" y="7524750"/>
            <a:ext cx="264160" cy="128905"/>
          </a:xfrm>
          <a:custGeom>
            <a:avLst/>
            <a:gdLst/>
            <a:ahLst/>
            <a:cxnLst/>
            <a:rect l="l" t="t" r="r" b="b"/>
            <a:pathLst>
              <a:path w="264160" h="128904">
                <a:moveTo>
                  <a:pt x="131826" y="0"/>
                </a:moveTo>
                <a:lnTo>
                  <a:pt x="80688" y="5072"/>
                </a:lnTo>
                <a:lnTo>
                  <a:pt x="38766" y="18859"/>
                </a:lnTo>
                <a:lnTo>
                  <a:pt x="10417" y="39219"/>
                </a:lnTo>
                <a:lnTo>
                  <a:pt x="0" y="64007"/>
                </a:lnTo>
                <a:lnTo>
                  <a:pt x="10417" y="89237"/>
                </a:lnTo>
                <a:lnTo>
                  <a:pt x="38766" y="109823"/>
                </a:lnTo>
                <a:lnTo>
                  <a:pt x="80688" y="123694"/>
                </a:lnTo>
                <a:lnTo>
                  <a:pt x="131826" y="128777"/>
                </a:lnTo>
                <a:lnTo>
                  <a:pt x="182963" y="123694"/>
                </a:lnTo>
                <a:lnTo>
                  <a:pt x="224885" y="109823"/>
                </a:lnTo>
                <a:lnTo>
                  <a:pt x="253234" y="89237"/>
                </a:lnTo>
                <a:lnTo>
                  <a:pt x="263652" y="64007"/>
                </a:lnTo>
                <a:lnTo>
                  <a:pt x="253234" y="39219"/>
                </a:lnTo>
                <a:lnTo>
                  <a:pt x="224885" y="18859"/>
                </a:lnTo>
                <a:lnTo>
                  <a:pt x="182963" y="5072"/>
                </a:lnTo>
                <a:lnTo>
                  <a:pt x="131826" y="0"/>
                </a:lnTo>
                <a:close/>
              </a:path>
            </a:pathLst>
          </a:custGeom>
          <a:solidFill>
            <a:srgbClr val="FFFFCC"/>
          </a:solidFill>
        </p:spPr>
        <p:txBody>
          <a:bodyPr wrap="square" lIns="0" tIns="0" rIns="0" bIns="0" rtlCol="0"/>
          <a:lstStyle/>
          <a:p/>
        </p:txBody>
      </p:sp>
      <p:sp>
        <p:nvSpPr>
          <p:cNvPr id="71" name="object 71"/>
          <p:cNvSpPr/>
          <p:nvPr/>
        </p:nvSpPr>
        <p:spPr>
          <a:xfrm>
            <a:off x="4811267" y="7524750"/>
            <a:ext cx="264160" cy="128905"/>
          </a:xfrm>
          <a:custGeom>
            <a:avLst/>
            <a:gdLst/>
            <a:ahLst/>
            <a:cxnLst/>
            <a:rect l="l" t="t" r="r" b="b"/>
            <a:pathLst>
              <a:path w="264160" h="128904">
                <a:moveTo>
                  <a:pt x="131826" y="0"/>
                </a:moveTo>
                <a:lnTo>
                  <a:pt x="80688" y="5072"/>
                </a:lnTo>
                <a:lnTo>
                  <a:pt x="38766" y="18859"/>
                </a:lnTo>
                <a:lnTo>
                  <a:pt x="10417" y="39219"/>
                </a:lnTo>
                <a:lnTo>
                  <a:pt x="0" y="64007"/>
                </a:lnTo>
                <a:lnTo>
                  <a:pt x="10417" y="89237"/>
                </a:lnTo>
                <a:lnTo>
                  <a:pt x="38766" y="109823"/>
                </a:lnTo>
                <a:lnTo>
                  <a:pt x="80688" y="123694"/>
                </a:lnTo>
                <a:lnTo>
                  <a:pt x="131826" y="128777"/>
                </a:lnTo>
                <a:lnTo>
                  <a:pt x="182963" y="123694"/>
                </a:lnTo>
                <a:lnTo>
                  <a:pt x="224885" y="109823"/>
                </a:lnTo>
                <a:lnTo>
                  <a:pt x="253234" y="89237"/>
                </a:lnTo>
                <a:lnTo>
                  <a:pt x="263652" y="64007"/>
                </a:lnTo>
                <a:lnTo>
                  <a:pt x="253234" y="39219"/>
                </a:lnTo>
                <a:lnTo>
                  <a:pt x="224885" y="18859"/>
                </a:lnTo>
                <a:lnTo>
                  <a:pt x="182963" y="5072"/>
                </a:lnTo>
                <a:lnTo>
                  <a:pt x="131826" y="0"/>
                </a:lnTo>
                <a:close/>
              </a:path>
            </a:pathLst>
          </a:custGeom>
          <a:ln w="6350">
            <a:solidFill>
              <a:srgbClr val="000000"/>
            </a:solidFill>
          </a:ln>
        </p:spPr>
        <p:txBody>
          <a:bodyPr wrap="square" lIns="0" tIns="0" rIns="0" bIns="0" rtlCol="0"/>
          <a:lstStyle/>
          <a:p/>
        </p:txBody>
      </p:sp>
      <p:sp>
        <p:nvSpPr>
          <p:cNvPr id="72" name="object 72"/>
          <p:cNvSpPr/>
          <p:nvPr/>
        </p:nvSpPr>
        <p:spPr>
          <a:xfrm>
            <a:off x="4792090" y="7701406"/>
            <a:ext cx="182372" cy="91693"/>
          </a:xfrm>
          <a:prstGeom prst="rect">
            <a:avLst/>
          </a:prstGeom>
          <a:blipFill>
            <a:blip r:embed="rId3" cstate="print"/>
            <a:stretch>
              <a:fillRect/>
            </a:stretch>
          </a:blipFill>
        </p:spPr>
        <p:txBody>
          <a:bodyPr wrap="square" lIns="0" tIns="0" rIns="0" bIns="0" rtlCol="0"/>
          <a:lstStyle/>
          <a:p/>
        </p:txBody>
      </p:sp>
      <p:sp>
        <p:nvSpPr>
          <p:cNvPr id="73" name="object 73"/>
          <p:cNvSpPr/>
          <p:nvPr/>
        </p:nvSpPr>
        <p:spPr>
          <a:xfrm>
            <a:off x="4795265" y="7842504"/>
            <a:ext cx="88900" cy="43180"/>
          </a:xfrm>
          <a:custGeom>
            <a:avLst/>
            <a:gdLst/>
            <a:ahLst/>
            <a:cxnLst/>
            <a:rect l="l" t="t" r="r" b="b"/>
            <a:pathLst>
              <a:path w="88900" h="43179">
                <a:moveTo>
                  <a:pt x="44196" y="0"/>
                </a:moveTo>
                <a:lnTo>
                  <a:pt x="27003" y="1726"/>
                </a:lnTo>
                <a:lnTo>
                  <a:pt x="12954" y="6381"/>
                </a:lnTo>
                <a:lnTo>
                  <a:pt x="3476" y="13180"/>
                </a:lnTo>
                <a:lnTo>
                  <a:pt x="0" y="21336"/>
                </a:lnTo>
                <a:lnTo>
                  <a:pt x="3476" y="29813"/>
                </a:lnTo>
                <a:lnTo>
                  <a:pt x="12953" y="36576"/>
                </a:lnTo>
                <a:lnTo>
                  <a:pt x="27003" y="41052"/>
                </a:lnTo>
                <a:lnTo>
                  <a:pt x="44196" y="42672"/>
                </a:lnTo>
                <a:lnTo>
                  <a:pt x="61388" y="41052"/>
                </a:lnTo>
                <a:lnTo>
                  <a:pt x="75437" y="36576"/>
                </a:lnTo>
                <a:lnTo>
                  <a:pt x="84915" y="29813"/>
                </a:lnTo>
                <a:lnTo>
                  <a:pt x="88392" y="21336"/>
                </a:lnTo>
                <a:lnTo>
                  <a:pt x="84915" y="13180"/>
                </a:lnTo>
                <a:lnTo>
                  <a:pt x="75438" y="6381"/>
                </a:lnTo>
                <a:lnTo>
                  <a:pt x="61388" y="1726"/>
                </a:lnTo>
                <a:lnTo>
                  <a:pt x="44196" y="0"/>
                </a:lnTo>
                <a:close/>
              </a:path>
            </a:pathLst>
          </a:custGeom>
          <a:solidFill>
            <a:srgbClr val="FFFFCC"/>
          </a:solidFill>
        </p:spPr>
        <p:txBody>
          <a:bodyPr wrap="square" lIns="0" tIns="0" rIns="0" bIns="0" rtlCol="0"/>
          <a:lstStyle/>
          <a:p/>
        </p:txBody>
      </p:sp>
      <p:sp>
        <p:nvSpPr>
          <p:cNvPr id="74" name="object 74"/>
          <p:cNvSpPr/>
          <p:nvPr/>
        </p:nvSpPr>
        <p:spPr>
          <a:xfrm>
            <a:off x="4795265" y="7842504"/>
            <a:ext cx="88900" cy="43180"/>
          </a:xfrm>
          <a:custGeom>
            <a:avLst/>
            <a:gdLst/>
            <a:ahLst/>
            <a:cxnLst/>
            <a:rect l="l" t="t" r="r" b="b"/>
            <a:pathLst>
              <a:path w="88900" h="43179">
                <a:moveTo>
                  <a:pt x="44196" y="0"/>
                </a:moveTo>
                <a:lnTo>
                  <a:pt x="27003" y="1726"/>
                </a:lnTo>
                <a:lnTo>
                  <a:pt x="12954" y="6381"/>
                </a:lnTo>
                <a:lnTo>
                  <a:pt x="3476" y="13180"/>
                </a:lnTo>
                <a:lnTo>
                  <a:pt x="0" y="21336"/>
                </a:lnTo>
                <a:lnTo>
                  <a:pt x="3476" y="29813"/>
                </a:lnTo>
                <a:lnTo>
                  <a:pt x="12953" y="36576"/>
                </a:lnTo>
                <a:lnTo>
                  <a:pt x="27003" y="41052"/>
                </a:lnTo>
                <a:lnTo>
                  <a:pt x="44196" y="42672"/>
                </a:lnTo>
                <a:lnTo>
                  <a:pt x="61388" y="41052"/>
                </a:lnTo>
                <a:lnTo>
                  <a:pt x="75437" y="36576"/>
                </a:lnTo>
                <a:lnTo>
                  <a:pt x="84915" y="29813"/>
                </a:lnTo>
                <a:lnTo>
                  <a:pt x="88392" y="21336"/>
                </a:lnTo>
                <a:lnTo>
                  <a:pt x="84915" y="13180"/>
                </a:lnTo>
                <a:lnTo>
                  <a:pt x="75438" y="6381"/>
                </a:lnTo>
                <a:lnTo>
                  <a:pt x="61388" y="1726"/>
                </a:lnTo>
                <a:lnTo>
                  <a:pt x="44196" y="0"/>
                </a:lnTo>
                <a:close/>
              </a:path>
            </a:pathLst>
          </a:custGeom>
          <a:ln w="6350">
            <a:solidFill>
              <a:srgbClr val="000000"/>
            </a:solidFill>
          </a:ln>
        </p:spPr>
        <p:txBody>
          <a:bodyPr wrap="square" lIns="0" tIns="0" rIns="0" bIns="0" rtlCol="0"/>
          <a:lstStyle/>
          <a:p/>
        </p:txBody>
      </p:sp>
      <p:sp>
        <p:nvSpPr>
          <p:cNvPr id="75" name="object 75"/>
          <p:cNvSpPr txBox="1"/>
          <p:nvPr/>
        </p:nvSpPr>
        <p:spPr>
          <a:xfrm>
            <a:off x="4701032" y="6828535"/>
            <a:ext cx="753110" cy="178435"/>
          </a:xfrm>
          <a:prstGeom prst="rect">
            <a:avLst/>
          </a:prstGeom>
        </p:spPr>
        <p:txBody>
          <a:bodyPr wrap="square" lIns="0" tIns="12700" rIns="0" bIns="0" rtlCol="0" vert="horz">
            <a:spAutoFit/>
          </a:bodyPr>
          <a:lstStyle/>
          <a:p>
            <a:pPr marL="12700">
              <a:lnSpc>
                <a:spcPct val="100000"/>
              </a:lnSpc>
              <a:spcBef>
                <a:spcPts val="100"/>
              </a:spcBef>
            </a:pPr>
            <a:r>
              <a:rPr dirty="0" sz="1000">
                <a:latin typeface="Arial"/>
                <a:cs typeface="Arial"/>
              </a:rPr>
              <a:t>50-50</a:t>
            </a:r>
            <a:r>
              <a:rPr dirty="0" sz="1000" spc="-60">
                <a:latin typeface="Arial"/>
                <a:cs typeface="Arial"/>
              </a:rPr>
              <a:t> </a:t>
            </a:r>
            <a:r>
              <a:rPr dirty="0" sz="1000" spc="-5">
                <a:latin typeface="Arial"/>
                <a:cs typeface="Arial"/>
              </a:rPr>
              <a:t>choice</a:t>
            </a:r>
            <a:endParaRPr sz="1000">
              <a:latin typeface="Arial"/>
              <a:cs typeface="Arial"/>
            </a:endParaRPr>
          </a:p>
        </p:txBody>
      </p:sp>
      <p:sp>
        <p:nvSpPr>
          <p:cNvPr id="76" name="object 76"/>
          <p:cNvSpPr txBox="1"/>
          <p:nvPr/>
        </p:nvSpPr>
        <p:spPr>
          <a:xfrm>
            <a:off x="5218429" y="7057897"/>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Arial"/>
                <a:cs typeface="Arial"/>
              </a:rPr>
              <a:t>1</a:t>
            </a:r>
            <a:endParaRPr sz="650">
              <a:latin typeface="Arial"/>
              <a:cs typeface="Arial"/>
            </a:endParaRPr>
          </a:p>
        </p:txBody>
      </p:sp>
      <p:sp>
        <p:nvSpPr>
          <p:cNvPr id="77" name="object 77"/>
          <p:cNvSpPr txBox="1"/>
          <p:nvPr/>
        </p:nvSpPr>
        <p:spPr>
          <a:xfrm>
            <a:off x="4617973" y="6980935"/>
            <a:ext cx="9188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between </a:t>
            </a:r>
            <a:r>
              <a:rPr dirty="0" sz="1000">
                <a:latin typeface="Arial"/>
                <a:cs typeface="Arial"/>
              </a:rPr>
              <a:t>S</a:t>
            </a:r>
            <a:r>
              <a:rPr dirty="0" sz="1000" spc="20">
                <a:latin typeface="Arial"/>
                <a:cs typeface="Arial"/>
              </a:rPr>
              <a:t> </a:t>
            </a:r>
            <a:r>
              <a:rPr dirty="0" sz="1000" spc="-5">
                <a:latin typeface="Arial"/>
                <a:cs typeface="Arial"/>
              </a:rPr>
              <a:t>and</a:t>
            </a:r>
            <a:endParaRPr sz="1000">
              <a:latin typeface="Arial"/>
              <a:cs typeface="Arial"/>
            </a:endParaRPr>
          </a:p>
        </p:txBody>
      </p:sp>
      <p:sp>
        <p:nvSpPr>
          <p:cNvPr id="78" name="object 78"/>
          <p:cNvSpPr txBox="1"/>
          <p:nvPr/>
        </p:nvSpPr>
        <p:spPr>
          <a:xfrm>
            <a:off x="4999735" y="7133335"/>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latin typeface="Arial"/>
                <a:cs typeface="Arial"/>
              </a:rPr>
              <a:t>S</a:t>
            </a:r>
            <a:endParaRPr sz="1000">
              <a:latin typeface="Arial"/>
              <a:cs typeface="Arial"/>
            </a:endParaRPr>
          </a:p>
        </p:txBody>
      </p:sp>
      <p:sp>
        <p:nvSpPr>
          <p:cNvPr id="79" name="object 79"/>
          <p:cNvSpPr txBox="1"/>
          <p:nvPr/>
        </p:nvSpPr>
        <p:spPr>
          <a:xfrm>
            <a:off x="5084317" y="7210297"/>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Arial"/>
                <a:cs typeface="Arial"/>
              </a:rPr>
              <a:t>2</a:t>
            </a:r>
            <a:endParaRPr sz="650">
              <a:latin typeface="Arial"/>
              <a:cs typeface="Arial"/>
            </a:endParaRPr>
          </a:p>
        </p:txBody>
      </p:sp>
      <p:sp>
        <p:nvSpPr>
          <p:cNvPr id="80" name="object 80"/>
          <p:cNvSpPr/>
          <p:nvPr/>
        </p:nvSpPr>
        <p:spPr>
          <a:xfrm>
            <a:off x="2552700" y="60121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00CC00"/>
            </a:solidFill>
          </a:ln>
        </p:spPr>
        <p:txBody>
          <a:bodyPr wrap="square" lIns="0" tIns="0" rIns="0" bIns="0" rtlCol="0"/>
          <a:lstStyle/>
          <a:p/>
        </p:txBody>
      </p:sp>
      <p:sp>
        <p:nvSpPr>
          <p:cNvPr id="81" name="object 81"/>
          <p:cNvSpPr txBox="1"/>
          <p:nvPr/>
        </p:nvSpPr>
        <p:spPr>
          <a:xfrm>
            <a:off x="2667254" y="6132066"/>
            <a:ext cx="22860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XY</a:t>
            </a:r>
            <a:endParaRPr sz="1200">
              <a:latin typeface="Arial"/>
              <a:cs typeface="Arial"/>
            </a:endParaRPr>
          </a:p>
        </p:txBody>
      </p:sp>
      <p:sp>
        <p:nvSpPr>
          <p:cNvPr id="82" name="object 82"/>
          <p:cNvSpPr/>
          <p:nvPr/>
        </p:nvSpPr>
        <p:spPr>
          <a:xfrm>
            <a:off x="3200400" y="63931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FF0000"/>
            </a:solidFill>
          </a:ln>
        </p:spPr>
        <p:txBody>
          <a:bodyPr wrap="square" lIns="0" tIns="0" rIns="0" bIns="0" rtlCol="0"/>
          <a:lstStyle/>
          <a:p/>
        </p:txBody>
      </p:sp>
      <p:sp>
        <p:nvSpPr>
          <p:cNvPr id="83" name="object 83"/>
          <p:cNvSpPr txBox="1"/>
          <p:nvPr/>
        </p:nvSpPr>
        <p:spPr>
          <a:xfrm>
            <a:off x="3318764" y="6513067"/>
            <a:ext cx="22034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ZX</a:t>
            </a:r>
            <a:endParaRPr sz="1200">
              <a:latin typeface="Arial"/>
              <a:cs typeface="Arial"/>
            </a:endParaRPr>
          </a:p>
        </p:txBody>
      </p:sp>
      <p:sp>
        <p:nvSpPr>
          <p:cNvPr id="84" name="object 84"/>
          <p:cNvSpPr/>
          <p:nvPr/>
        </p:nvSpPr>
        <p:spPr>
          <a:xfrm>
            <a:off x="3810000" y="59740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3333CC"/>
            </a:solidFill>
          </a:ln>
        </p:spPr>
        <p:txBody>
          <a:bodyPr wrap="square" lIns="0" tIns="0" rIns="0" bIns="0" rtlCol="0"/>
          <a:lstStyle/>
          <a:p/>
        </p:txBody>
      </p:sp>
      <p:sp>
        <p:nvSpPr>
          <p:cNvPr id="85" name="object 85"/>
          <p:cNvSpPr txBox="1"/>
          <p:nvPr/>
        </p:nvSpPr>
        <p:spPr>
          <a:xfrm>
            <a:off x="3907790" y="6093966"/>
            <a:ext cx="26289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86" name="object 86"/>
          <p:cNvSpPr txBox="1"/>
          <p:nvPr/>
        </p:nvSpPr>
        <p:spPr>
          <a:xfrm>
            <a:off x="4167632" y="5443525"/>
            <a:ext cx="1948814" cy="1168400"/>
          </a:xfrm>
          <a:prstGeom prst="rect">
            <a:avLst/>
          </a:prstGeom>
        </p:spPr>
        <p:txBody>
          <a:bodyPr wrap="square" lIns="0" tIns="12700" rIns="0" bIns="0" rtlCol="0" vert="horz">
            <a:spAutoFit/>
          </a:bodyPr>
          <a:lstStyle/>
          <a:p>
            <a:pPr marL="274955" marR="38100">
              <a:lnSpc>
                <a:spcPct val="150000"/>
              </a:lnSpc>
              <a:spcBef>
                <a:spcPts val="100"/>
              </a:spcBef>
            </a:pPr>
            <a:r>
              <a:rPr dirty="0" sz="1000" spc="-5">
                <a:latin typeface="Arial"/>
                <a:cs typeface="Arial"/>
              </a:rPr>
              <a:t>Start randomly in state </a:t>
            </a:r>
            <a:r>
              <a:rPr dirty="0" sz="1000">
                <a:latin typeface="Arial"/>
                <a:cs typeface="Arial"/>
              </a:rPr>
              <a:t>1 </a:t>
            </a:r>
            <a:r>
              <a:rPr dirty="0" sz="1000" spc="-5">
                <a:latin typeface="Arial"/>
                <a:cs typeface="Arial"/>
              </a:rPr>
              <a:t>or </a:t>
            </a:r>
            <a:r>
              <a:rPr dirty="0" sz="1000">
                <a:latin typeface="Arial"/>
                <a:cs typeface="Arial"/>
              </a:rPr>
              <a:t>2  </a:t>
            </a:r>
            <a:r>
              <a:rPr dirty="0" sz="1000" spc="-5">
                <a:latin typeface="Arial"/>
                <a:cs typeface="Arial"/>
              </a:rPr>
              <a:t>Choose one of </a:t>
            </a:r>
            <a:r>
              <a:rPr dirty="0" sz="1000">
                <a:latin typeface="Arial"/>
                <a:cs typeface="Arial"/>
              </a:rPr>
              <a:t>the</a:t>
            </a:r>
            <a:r>
              <a:rPr dirty="0" sz="1000" spc="-35">
                <a:latin typeface="Arial"/>
                <a:cs typeface="Arial"/>
              </a:rPr>
              <a:t> </a:t>
            </a:r>
            <a:r>
              <a:rPr dirty="0" sz="1000" spc="-5">
                <a:latin typeface="Arial"/>
                <a:cs typeface="Arial"/>
              </a:rPr>
              <a:t>output</a:t>
            </a:r>
            <a:endParaRPr sz="1000">
              <a:latin typeface="Arial"/>
              <a:cs typeface="Arial"/>
            </a:endParaRPr>
          </a:p>
          <a:p>
            <a:pPr marL="274955" marR="303530" indent="-224790">
              <a:lnSpc>
                <a:spcPct val="100000"/>
              </a:lnSpc>
            </a:pPr>
            <a:r>
              <a:rPr dirty="0" sz="1000" spc="-5">
                <a:solidFill>
                  <a:srgbClr val="3333CC"/>
                </a:solidFill>
                <a:latin typeface="Arial"/>
                <a:cs typeface="Arial"/>
              </a:rPr>
              <a:t>S</a:t>
            </a:r>
            <a:r>
              <a:rPr dirty="0" baseline="-21367" sz="975" spc="-7">
                <a:solidFill>
                  <a:srgbClr val="3333CC"/>
                </a:solidFill>
                <a:latin typeface="Arial"/>
                <a:cs typeface="Arial"/>
              </a:rPr>
              <a:t>2 </a:t>
            </a:r>
            <a:r>
              <a:rPr dirty="0" sz="1000" spc="-5">
                <a:latin typeface="Arial"/>
                <a:cs typeface="Arial"/>
              </a:rPr>
              <a:t>symbols </a:t>
            </a:r>
            <a:r>
              <a:rPr dirty="0" sz="1000">
                <a:latin typeface="Arial"/>
                <a:cs typeface="Arial"/>
              </a:rPr>
              <a:t>in </a:t>
            </a:r>
            <a:r>
              <a:rPr dirty="0" sz="1000" spc="-5">
                <a:latin typeface="Arial"/>
                <a:cs typeface="Arial"/>
              </a:rPr>
              <a:t>each state </a:t>
            </a:r>
            <a:r>
              <a:rPr dirty="0" sz="1000">
                <a:latin typeface="Arial"/>
                <a:cs typeface="Arial"/>
              </a:rPr>
              <a:t>at  </a:t>
            </a:r>
            <a:r>
              <a:rPr dirty="0" sz="1000" spc="-5">
                <a:latin typeface="Arial"/>
                <a:cs typeface="Arial"/>
              </a:rPr>
              <a:t>random.</a:t>
            </a:r>
            <a:endParaRPr sz="1000">
              <a:latin typeface="Arial"/>
              <a:cs typeface="Arial"/>
            </a:endParaRPr>
          </a:p>
          <a:p>
            <a:pPr marL="274955" marR="30480">
              <a:lnSpc>
                <a:spcPct val="100000"/>
              </a:lnSpc>
              <a:spcBef>
                <a:spcPts val="600"/>
              </a:spcBef>
            </a:pPr>
            <a:r>
              <a:rPr dirty="0" sz="1000">
                <a:latin typeface="Arial"/>
                <a:cs typeface="Arial"/>
              </a:rPr>
              <a:t>Let’s </a:t>
            </a:r>
            <a:r>
              <a:rPr dirty="0" sz="1000" spc="-5">
                <a:latin typeface="Arial"/>
                <a:cs typeface="Arial"/>
              </a:rPr>
              <a:t>generate </a:t>
            </a:r>
            <a:r>
              <a:rPr dirty="0" sz="1000">
                <a:latin typeface="Arial"/>
                <a:cs typeface="Arial"/>
              </a:rPr>
              <a:t>a </a:t>
            </a:r>
            <a:r>
              <a:rPr dirty="0" sz="1000" spc="-5">
                <a:latin typeface="Arial"/>
                <a:cs typeface="Arial"/>
              </a:rPr>
              <a:t>sequence</a:t>
            </a:r>
            <a:r>
              <a:rPr dirty="0" sz="1000" spc="-80">
                <a:latin typeface="Arial"/>
                <a:cs typeface="Arial"/>
              </a:rPr>
              <a:t> </a:t>
            </a:r>
            <a:r>
              <a:rPr dirty="0" sz="1000">
                <a:latin typeface="Arial"/>
                <a:cs typeface="Arial"/>
              </a:rPr>
              <a:t>of  observations:</a:t>
            </a:r>
            <a:endParaRPr sz="1000">
              <a:latin typeface="Arial"/>
              <a:cs typeface="Arial"/>
            </a:endParaRPr>
          </a:p>
        </p:txBody>
      </p:sp>
      <p:sp>
        <p:nvSpPr>
          <p:cNvPr id="87" name="object 87"/>
          <p:cNvSpPr txBox="1"/>
          <p:nvPr/>
        </p:nvSpPr>
        <p:spPr>
          <a:xfrm>
            <a:off x="2430272" y="5930900"/>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88" name="object 88"/>
          <p:cNvSpPr txBox="1"/>
          <p:nvPr/>
        </p:nvSpPr>
        <p:spPr>
          <a:xfrm>
            <a:off x="2514854" y="6007861"/>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89" name="object 89"/>
          <p:cNvSpPr txBox="1"/>
          <p:nvPr/>
        </p:nvSpPr>
        <p:spPr>
          <a:xfrm>
            <a:off x="3396488" y="609473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90" name="object 90"/>
          <p:cNvSpPr txBox="1"/>
          <p:nvPr/>
        </p:nvSpPr>
        <p:spPr>
          <a:xfrm>
            <a:off x="2039366" y="5372354"/>
            <a:ext cx="1965960" cy="647700"/>
          </a:xfrm>
          <a:prstGeom prst="rect">
            <a:avLst/>
          </a:prstGeom>
        </p:spPr>
        <p:txBody>
          <a:bodyPr wrap="square" lIns="0" tIns="12700" rIns="0" bIns="0" rtlCol="0" vert="horz">
            <a:spAutoFit/>
          </a:bodyPr>
          <a:lstStyle/>
          <a:p>
            <a:pPr marL="12700">
              <a:lnSpc>
                <a:spcPct val="100000"/>
              </a:lnSpc>
              <a:spcBef>
                <a:spcPts val="100"/>
              </a:spcBef>
            </a:pPr>
            <a:r>
              <a:rPr dirty="0" sz="2200" spc="-5">
                <a:solidFill>
                  <a:srgbClr val="006500"/>
                </a:solidFill>
                <a:latin typeface="Arial"/>
                <a:cs typeface="Arial"/>
              </a:rPr>
              <a:t>Here’s an</a:t>
            </a:r>
            <a:r>
              <a:rPr dirty="0" sz="2200" spc="-75">
                <a:solidFill>
                  <a:srgbClr val="006500"/>
                </a:solidFill>
                <a:latin typeface="Arial"/>
                <a:cs typeface="Arial"/>
              </a:rPr>
              <a:t> </a:t>
            </a:r>
            <a:r>
              <a:rPr dirty="0" sz="2200" spc="-5">
                <a:solidFill>
                  <a:srgbClr val="006500"/>
                </a:solidFill>
                <a:latin typeface="Arial"/>
                <a:cs typeface="Arial"/>
              </a:rPr>
              <a:t>HMM</a:t>
            </a:r>
            <a:endParaRPr sz="2200">
              <a:latin typeface="Arial"/>
              <a:cs typeface="Arial"/>
            </a:endParaRPr>
          </a:p>
          <a:p>
            <a:pPr marL="1310005">
              <a:lnSpc>
                <a:spcPct val="100000"/>
              </a:lnSpc>
              <a:spcBef>
                <a:spcPts val="1415"/>
              </a:spcBef>
            </a:pPr>
            <a:r>
              <a:rPr dirty="0" sz="700" spc="-5">
                <a:solidFill>
                  <a:srgbClr val="00CC00"/>
                </a:solidFill>
                <a:latin typeface="Arial"/>
                <a:cs typeface="Arial"/>
              </a:rPr>
              <a:t>1/3</a:t>
            </a:r>
            <a:endParaRPr sz="700">
              <a:latin typeface="Arial"/>
              <a:cs typeface="Arial"/>
            </a:endParaRPr>
          </a:p>
        </p:txBody>
      </p:sp>
      <p:sp>
        <p:nvSpPr>
          <p:cNvPr id="91" name="object 91"/>
          <p:cNvSpPr/>
          <p:nvPr/>
        </p:nvSpPr>
        <p:spPr>
          <a:xfrm>
            <a:off x="2942844" y="6399276"/>
            <a:ext cx="323850" cy="72390"/>
          </a:xfrm>
          <a:custGeom>
            <a:avLst/>
            <a:gdLst/>
            <a:ahLst/>
            <a:cxnLst/>
            <a:rect l="l" t="t" r="r" b="b"/>
            <a:pathLst>
              <a:path w="323850" h="72389">
                <a:moveTo>
                  <a:pt x="286324" y="56815"/>
                </a:moveTo>
                <a:lnTo>
                  <a:pt x="283463" y="72389"/>
                </a:lnTo>
                <a:lnTo>
                  <a:pt x="323850" y="60198"/>
                </a:lnTo>
                <a:lnTo>
                  <a:pt x="320802" y="57912"/>
                </a:lnTo>
                <a:lnTo>
                  <a:pt x="292607" y="57912"/>
                </a:lnTo>
                <a:lnTo>
                  <a:pt x="286324" y="56815"/>
                </a:lnTo>
                <a:close/>
              </a:path>
              <a:path w="323850" h="72389">
                <a:moveTo>
                  <a:pt x="287435" y="50765"/>
                </a:moveTo>
                <a:lnTo>
                  <a:pt x="286324" y="56815"/>
                </a:lnTo>
                <a:lnTo>
                  <a:pt x="292607" y="57912"/>
                </a:lnTo>
                <a:lnTo>
                  <a:pt x="293369" y="51815"/>
                </a:lnTo>
                <a:lnTo>
                  <a:pt x="287435" y="50765"/>
                </a:lnTo>
                <a:close/>
              </a:path>
              <a:path w="323850" h="72389">
                <a:moveTo>
                  <a:pt x="290322" y="35051"/>
                </a:moveTo>
                <a:lnTo>
                  <a:pt x="287435" y="50765"/>
                </a:lnTo>
                <a:lnTo>
                  <a:pt x="293369" y="51815"/>
                </a:lnTo>
                <a:lnTo>
                  <a:pt x="292607" y="57912"/>
                </a:lnTo>
                <a:lnTo>
                  <a:pt x="320802" y="57912"/>
                </a:lnTo>
                <a:lnTo>
                  <a:pt x="290322" y="35051"/>
                </a:lnTo>
                <a:close/>
              </a:path>
              <a:path w="323850" h="72389">
                <a:moveTo>
                  <a:pt x="762" y="0"/>
                </a:moveTo>
                <a:lnTo>
                  <a:pt x="0" y="6858"/>
                </a:lnTo>
                <a:lnTo>
                  <a:pt x="286324" y="56815"/>
                </a:lnTo>
                <a:lnTo>
                  <a:pt x="287435" y="50765"/>
                </a:lnTo>
                <a:lnTo>
                  <a:pt x="762" y="0"/>
                </a:lnTo>
                <a:close/>
              </a:path>
            </a:pathLst>
          </a:custGeom>
          <a:solidFill>
            <a:srgbClr val="00CC00"/>
          </a:solidFill>
        </p:spPr>
        <p:txBody>
          <a:bodyPr wrap="square" lIns="0" tIns="0" rIns="0" bIns="0" rtlCol="0"/>
          <a:lstStyle/>
          <a:p/>
        </p:txBody>
      </p:sp>
      <p:sp>
        <p:nvSpPr>
          <p:cNvPr id="92" name="object 92"/>
          <p:cNvSpPr/>
          <p:nvPr/>
        </p:nvSpPr>
        <p:spPr>
          <a:xfrm>
            <a:off x="3590544" y="6361938"/>
            <a:ext cx="287655" cy="104139"/>
          </a:xfrm>
          <a:custGeom>
            <a:avLst/>
            <a:gdLst/>
            <a:ahLst/>
            <a:cxnLst/>
            <a:rect l="l" t="t" r="r" b="b"/>
            <a:pathLst>
              <a:path w="287654" h="104139">
                <a:moveTo>
                  <a:pt x="30479" y="67817"/>
                </a:moveTo>
                <a:lnTo>
                  <a:pt x="0" y="97536"/>
                </a:lnTo>
                <a:lnTo>
                  <a:pt x="42671" y="103632"/>
                </a:lnTo>
                <a:lnTo>
                  <a:pt x="38262" y="90677"/>
                </a:lnTo>
                <a:lnTo>
                  <a:pt x="31241" y="90677"/>
                </a:lnTo>
                <a:lnTo>
                  <a:pt x="29717" y="84582"/>
                </a:lnTo>
                <a:lnTo>
                  <a:pt x="35531" y="82655"/>
                </a:lnTo>
                <a:lnTo>
                  <a:pt x="30479" y="67817"/>
                </a:lnTo>
                <a:close/>
              </a:path>
              <a:path w="287654" h="104139">
                <a:moveTo>
                  <a:pt x="35531" y="82655"/>
                </a:moveTo>
                <a:lnTo>
                  <a:pt x="29717" y="84582"/>
                </a:lnTo>
                <a:lnTo>
                  <a:pt x="31241" y="90677"/>
                </a:lnTo>
                <a:lnTo>
                  <a:pt x="37546" y="88576"/>
                </a:lnTo>
                <a:lnTo>
                  <a:pt x="35531" y="82655"/>
                </a:lnTo>
                <a:close/>
              </a:path>
              <a:path w="287654" h="104139">
                <a:moveTo>
                  <a:pt x="37546" y="88576"/>
                </a:moveTo>
                <a:lnTo>
                  <a:pt x="31241" y="90677"/>
                </a:lnTo>
                <a:lnTo>
                  <a:pt x="38262" y="90677"/>
                </a:lnTo>
                <a:lnTo>
                  <a:pt x="37546" y="88576"/>
                </a:lnTo>
                <a:close/>
              </a:path>
              <a:path w="287654" h="104139">
                <a:moveTo>
                  <a:pt x="284988" y="0"/>
                </a:moveTo>
                <a:lnTo>
                  <a:pt x="35531" y="82655"/>
                </a:lnTo>
                <a:lnTo>
                  <a:pt x="37546" y="88576"/>
                </a:lnTo>
                <a:lnTo>
                  <a:pt x="287273" y="5334"/>
                </a:lnTo>
                <a:lnTo>
                  <a:pt x="284988" y="0"/>
                </a:lnTo>
                <a:close/>
              </a:path>
            </a:pathLst>
          </a:custGeom>
          <a:solidFill>
            <a:srgbClr val="3333CC"/>
          </a:solidFill>
        </p:spPr>
        <p:txBody>
          <a:bodyPr wrap="square" lIns="0" tIns="0" rIns="0" bIns="0" rtlCol="0"/>
          <a:lstStyle/>
          <a:p/>
        </p:txBody>
      </p:sp>
      <p:sp>
        <p:nvSpPr>
          <p:cNvPr id="93" name="object 93"/>
          <p:cNvSpPr/>
          <p:nvPr/>
        </p:nvSpPr>
        <p:spPr>
          <a:xfrm>
            <a:off x="3009900" y="6199632"/>
            <a:ext cx="800100" cy="59055"/>
          </a:xfrm>
          <a:custGeom>
            <a:avLst/>
            <a:gdLst/>
            <a:ahLst/>
            <a:cxnLst/>
            <a:rect l="l" t="t" r="r" b="b"/>
            <a:pathLst>
              <a:path w="800100" h="59054">
                <a:moveTo>
                  <a:pt x="37337" y="20573"/>
                </a:moveTo>
                <a:lnTo>
                  <a:pt x="0" y="41147"/>
                </a:lnTo>
                <a:lnTo>
                  <a:pt x="38862" y="58673"/>
                </a:lnTo>
                <a:lnTo>
                  <a:pt x="38221" y="42671"/>
                </a:lnTo>
                <a:lnTo>
                  <a:pt x="32004" y="42671"/>
                </a:lnTo>
                <a:lnTo>
                  <a:pt x="31242" y="36575"/>
                </a:lnTo>
                <a:lnTo>
                  <a:pt x="37965" y="36256"/>
                </a:lnTo>
                <a:lnTo>
                  <a:pt x="37337" y="20573"/>
                </a:lnTo>
                <a:close/>
              </a:path>
              <a:path w="800100" h="59054">
                <a:moveTo>
                  <a:pt x="37965" y="36256"/>
                </a:moveTo>
                <a:lnTo>
                  <a:pt x="31242" y="36575"/>
                </a:lnTo>
                <a:lnTo>
                  <a:pt x="32004" y="42671"/>
                </a:lnTo>
                <a:lnTo>
                  <a:pt x="38210" y="42376"/>
                </a:lnTo>
                <a:lnTo>
                  <a:pt x="37965" y="36256"/>
                </a:lnTo>
                <a:close/>
              </a:path>
              <a:path w="800100" h="59054">
                <a:moveTo>
                  <a:pt x="38210" y="42376"/>
                </a:moveTo>
                <a:lnTo>
                  <a:pt x="32004" y="42671"/>
                </a:lnTo>
                <a:lnTo>
                  <a:pt x="38221" y="42671"/>
                </a:lnTo>
                <a:lnTo>
                  <a:pt x="38210" y="42376"/>
                </a:lnTo>
                <a:close/>
              </a:path>
              <a:path w="800100" h="59054">
                <a:moveTo>
                  <a:pt x="800100" y="0"/>
                </a:moveTo>
                <a:lnTo>
                  <a:pt x="37965" y="36256"/>
                </a:lnTo>
                <a:lnTo>
                  <a:pt x="38210" y="42376"/>
                </a:lnTo>
                <a:lnTo>
                  <a:pt x="800100" y="6095"/>
                </a:lnTo>
                <a:lnTo>
                  <a:pt x="800100" y="0"/>
                </a:lnTo>
                <a:close/>
              </a:path>
            </a:pathLst>
          </a:custGeom>
          <a:solidFill>
            <a:srgbClr val="3333CC"/>
          </a:solidFill>
        </p:spPr>
        <p:txBody>
          <a:bodyPr wrap="square" lIns="0" tIns="0" rIns="0" bIns="0" rtlCol="0"/>
          <a:lstStyle/>
          <a:p/>
        </p:txBody>
      </p:sp>
      <p:sp>
        <p:nvSpPr>
          <p:cNvPr id="94" name="object 94"/>
          <p:cNvSpPr/>
          <p:nvPr/>
        </p:nvSpPr>
        <p:spPr>
          <a:xfrm>
            <a:off x="2939795" y="5856637"/>
            <a:ext cx="942975" cy="222885"/>
          </a:xfrm>
          <a:custGeom>
            <a:avLst/>
            <a:gdLst/>
            <a:ahLst/>
            <a:cxnLst/>
            <a:rect l="l" t="t" r="r" b="b"/>
            <a:pathLst>
              <a:path w="942975" h="222885">
                <a:moveTo>
                  <a:pt x="484164" y="0"/>
                </a:moveTo>
                <a:lnTo>
                  <a:pt x="432595" y="763"/>
                </a:lnTo>
                <a:lnTo>
                  <a:pt x="382524" y="4666"/>
                </a:lnTo>
                <a:lnTo>
                  <a:pt x="302815" y="17654"/>
                </a:lnTo>
                <a:lnTo>
                  <a:pt x="254713" y="29883"/>
                </a:lnTo>
                <a:lnTo>
                  <a:pt x="204485" y="45925"/>
                </a:lnTo>
                <a:lnTo>
                  <a:pt x="154657" y="65774"/>
                </a:lnTo>
                <a:lnTo>
                  <a:pt x="107757" y="89420"/>
                </a:lnTo>
                <a:lnTo>
                  <a:pt x="66314" y="116857"/>
                </a:lnTo>
                <a:lnTo>
                  <a:pt x="32855" y="148077"/>
                </a:lnTo>
                <a:lnTo>
                  <a:pt x="9907" y="183072"/>
                </a:lnTo>
                <a:lnTo>
                  <a:pt x="0" y="221836"/>
                </a:lnTo>
                <a:lnTo>
                  <a:pt x="6858" y="222598"/>
                </a:lnTo>
                <a:lnTo>
                  <a:pt x="15695" y="185494"/>
                </a:lnTo>
                <a:lnTo>
                  <a:pt x="38013" y="151645"/>
                </a:lnTo>
                <a:lnTo>
                  <a:pt x="71157" y="121165"/>
                </a:lnTo>
                <a:lnTo>
                  <a:pt x="112473" y="94164"/>
                </a:lnTo>
                <a:lnTo>
                  <a:pt x="159305" y="70755"/>
                </a:lnTo>
                <a:lnTo>
                  <a:pt x="208998" y="51051"/>
                </a:lnTo>
                <a:lnTo>
                  <a:pt x="258898" y="35164"/>
                </a:lnTo>
                <a:lnTo>
                  <a:pt x="306349" y="23205"/>
                </a:lnTo>
                <a:lnTo>
                  <a:pt x="348697" y="15288"/>
                </a:lnTo>
                <a:lnTo>
                  <a:pt x="421017" y="7494"/>
                </a:lnTo>
                <a:lnTo>
                  <a:pt x="464530" y="6066"/>
                </a:lnTo>
                <a:lnTo>
                  <a:pt x="575410" y="6066"/>
                </a:lnTo>
                <a:lnTo>
                  <a:pt x="536528" y="2252"/>
                </a:lnTo>
                <a:lnTo>
                  <a:pt x="484164" y="0"/>
                </a:lnTo>
                <a:close/>
              </a:path>
              <a:path w="942975" h="222885">
                <a:moveTo>
                  <a:pt x="921204" y="149108"/>
                </a:moveTo>
                <a:lnTo>
                  <a:pt x="906780" y="154018"/>
                </a:lnTo>
                <a:lnTo>
                  <a:pt x="936498" y="183736"/>
                </a:lnTo>
                <a:lnTo>
                  <a:pt x="940598" y="155542"/>
                </a:lnTo>
                <a:lnTo>
                  <a:pt x="923544" y="155542"/>
                </a:lnTo>
                <a:lnTo>
                  <a:pt x="921204" y="149108"/>
                </a:lnTo>
                <a:close/>
              </a:path>
              <a:path w="942975" h="222885">
                <a:moveTo>
                  <a:pt x="925925" y="147500"/>
                </a:moveTo>
                <a:lnTo>
                  <a:pt x="921204" y="149108"/>
                </a:lnTo>
                <a:lnTo>
                  <a:pt x="923544" y="155542"/>
                </a:lnTo>
                <a:lnTo>
                  <a:pt x="929640" y="152494"/>
                </a:lnTo>
                <a:lnTo>
                  <a:pt x="925925" y="147500"/>
                </a:lnTo>
                <a:close/>
              </a:path>
              <a:path w="942975" h="222885">
                <a:moveTo>
                  <a:pt x="942594" y="141826"/>
                </a:moveTo>
                <a:lnTo>
                  <a:pt x="925925" y="147500"/>
                </a:lnTo>
                <a:lnTo>
                  <a:pt x="929640" y="152494"/>
                </a:lnTo>
                <a:lnTo>
                  <a:pt x="923544" y="155542"/>
                </a:lnTo>
                <a:lnTo>
                  <a:pt x="940598" y="155542"/>
                </a:lnTo>
                <a:lnTo>
                  <a:pt x="942594" y="141826"/>
                </a:lnTo>
                <a:close/>
              </a:path>
              <a:path w="942975" h="222885">
                <a:moveTo>
                  <a:pt x="920495" y="147160"/>
                </a:moveTo>
                <a:lnTo>
                  <a:pt x="921204" y="149108"/>
                </a:lnTo>
                <a:lnTo>
                  <a:pt x="924686" y="147922"/>
                </a:lnTo>
                <a:lnTo>
                  <a:pt x="921257" y="147922"/>
                </a:lnTo>
                <a:lnTo>
                  <a:pt x="920495" y="147160"/>
                </a:lnTo>
                <a:close/>
              </a:path>
              <a:path w="942975" h="222885">
                <a:moveTo>
                  <a:pt x="575410" y="6066"/>
                </a:moveTo>
                <a:lnTo>
                  <a:pt x="464530" y="6066"/>
                </a:lnTo>
                <a:lnTo>
                  <a:pt x="512478" y="7299"/>
                </a:lnTo>
                <a:lnTo>
                  <a:pt x="563513" y="11253"/>
                </a:lnTo>
                <a:lnTo>
                  <a:pt x="616287" y="17987"/>
                </a:lnTo>
                <a:lnTo>
                  <a:pt x="669455" y="27559"/>
                </a:lnTo>
                <a:lnTo>
                  <a:pt x="721667" y="40030"/>
                </a:lnTo>
                <a:lnTo>
                  <a:pt x="771578" y="55457"/>
                </a:lnTo>
                <a:lnTo>
                  <a:pt x="817840" y="73901"/>
                </a:lnTo>
                <a:lnTo>
                  <a:pt x="859105" y="95421"/>
                </a:lnTo>
                <a:lnTo>
                  <a:pt x="894027" y="120074"/>
                </a:lnTo>
                <a:lnTo>
                  <a:pt x="921257" y="147922"/>
                </a:lnTo>
                <a:lnTo>
                  <a:pt x="924686" y="147922"/>
                </a:lnTo>
                <a:lnTo>
                  <a:pt x="868530" y="93931"/>
                </a:lnTo>
                <a:lnTo>
                  <a:pt x="822271" y="69483"/>
                </a:lnTo>
                <a:lnTo>
                  <a:pt x="776624" y="50577"/>
                </a:lnTo>
                <a:lnTo>
                  <a:pt x="739902" y="38956"/>
                </a:lnTo>
                <a:lnTo>
                  <a:pt x="691374" y="25872"/>
                </a:lnTo>
                <a:lnTo>
                  <a:pt x="640835" y="15312"/>
                </a:lnTo>
                <a:lnTo>
                  <a:pt x="588986" y="7397"/>
                </a:lnTo>
                <a:lnTo>
                  <a:pt x="575410" y="6066"/>
                </a:lnTo>
                <a:close/>
              </a:path>
            </a:pathLst>
          </a:custGeom>
          <a:solidFill>
            <a:srgbClr val="00CC00"/>
          </a:solidFill>
        </p:spPr>
        <p:txBody>
          <a:bodyPr wrap="square" lIns="0" tIns="0" rIns="0" bIns="0" rtlCol="0"/>
          <a:lstStyle/>
          <a:p/>
        </p:txBody>
      </p:sp>
      <p:sp>
        <p:nvSpPr>
          <p:cNvPr id="95" name="object 95"/>
          <p:cNvSpPr/>
          <p:nvPr/>
        </p:nvSpPr>
        <p:spPr>
          <a:xfrm>
            <a:off x="2778251" y="6469379"/>
            <a:ext cx="422275" cy="155575"/>
          </a:xfrm>
          <a:custGeom>
            <a:avLst/>
            <a:gdLst/>
            <a:ahLst/>
            <a:cxnLst/>
            <a:rect l="l" t="t" r="r" b="b"/>
            <a:pathLst>
              <a:path w="422275" h="155575">
                <a:moveTo>
                  <a:pt x="20491" y="34207"/>
                </a:moveTo>
                <a:lnTo>
                  <a:pt x="79805" y="84834"/>
                </a:lnTo>
                <a:lnTo>
                  <a:pt x="126697" y="105491"/>
                </a:lnTo>
                <a:lnTo>
                  <a:pt x="163830" y="118110"/>
                </a:lnTo>
                <a:lnTo>
                  <a:pt x="213856" y="131621"/>
                </a:lnTo>
                <a:lnTo>
                  <a:pt x="265463" y="142150"/>
                </a:lnTo>
                <a:lnTo>
                  <a:pt x="317889" y="149658"/>
                </a:lnTo>
                <a:lnTo>
                  <a:pt x="370372" y="154104"/>
                </a:lnTo>
                <a:lnTo>
                  <a:pt x="422148" y="155448"/>
                </a:lnTo>
                <a:lnTo>
                  <a:pt x="422148" y="149352"/>
                </a:lnTo>
                <a:lnTo>
                  <a:pt x="382065" y="148524"/>
                </a:lnTo>
                <a:lnTo>
                  <a:pt x="336165" y="145090"/>
                </a:lnTo>
                <a:lnTo>
                  <a:pt x="286447" y="138875"/>
                </a:lnTo>
                <a:lnTo>
                  <a:pt x="234907" y="129708"/>
                </a:lnTo>
                <a:lnTo>
                  <a:pt x="183543" y="117414"/>
                </a:lnTo>
                <a:lnTo>
                  <a:pt x="134354" y="101822"/>
                </a:lnTo>
                <a:lnTo>
                  <a:pt x="89337" y="82759"/>
                </a:lnTo>
                <a:lnTo>
                  <a:pt x="50491" y="60052"/>
                </a:lnTo>
                <a:lnTo>
                  <a:pt x="20693" y="34290"/>
                </a:lnTo>
                <a:lnTo>
                  <a:pt x="20491" y="34207"/>
                </a:lnTo>
                <a:close/>
              </a:path>
              <a:path w="422275" h="155575">
                <a:moveTo>
                  <a:pt x="3048" y="0"/>
                </a:moveTo>
                <a:lnTo>
                  <a:pt x="0" y="42672"/>
                </a:lnTo>
                <a:lnTo>
                  <a:pt x="16784" y="35739"/>
                </a:lnTo>
                <a:lnTo>
                  <a:pt x="12192" y="30480"/>
                </a:lnTo>
                <a:lnTo>
                  <a:pt x="18287" y="28194"/>
                </a:lnTo>
                <a:lnTo>
                  <a:pt x="35052" y="28194"/>
                </a:lnTo>
                <a:lnTo>
                  <a:pt x="3048" y="0"/>
                </a:lnTo>
                <a:close/>
              </a:path>
              <a:path w="422275" h="155575">
                <a:moveTo>
                  <a:pt x="18287" y="28194"/>
                </a:moveTo>
                <a:lnTo>
                  <a:pt x="12192" y="30480"/>
                </a:lnTo>
                <a:lnTo>
                  <a:pt x="16784" y="35739"/>
                </a:lnTo>
                <a:lnTo>
                  <a:pt x="20491" y="34207"/>
                </a:lnTo>
                <a:lnTo>
                  <a:pt x="19812" y="33528"/>
                </a:lnTo>
                <a:lnTo>
                  <a:pt x="20288" y="33528"/>
                </a:lnTo>
                <a:lnTo>
                  <a:pt x="18287" y="28194"/>
                </a:lnTo>
                <a:close/>
              </a:path>
              <a:path w="422275" h="155575">
                <a:moveTo>
                  <a:pt x="20564" y="34178"/>
                </a:moveTo>
                <a:lnTo>
                  <a:pt x="20693" y="34290"/>
                </a:lnTo>
                <a:lnTo>
                  <a:pt x="20564" y="34178"/>
                </a:lnTo>
                <a:close/>
              </a:path>
              <a:path w="422275" h="155575">
                <a:moveTo>
                  <a:pt x="19812" y="33528"/>
                </a:moveTo>
                <a:lnTo>
                  <a:pt x="20491" y="34207"/>
                </a:lnTo>
                <a:lnTo>
                  <a:pt x="19812" y="33528"/>
                </a:lnTo>
                <a:close/>
              </a:path>
              <a:path w="422275" h="155575">
                <a:moveTo>
                  <a:pt x="35052" y="28194"/>
                </a:moveTo>
                <a:lnTo>
                  <a:pt x="18287" y="28194"/>
                </a:lnTo>
                <a:lnTo>
                  <a:pt x="20516" y="34137"/>
                </a:lnTo>
                <a:lnTo>
                  <a:pt x="35052" y="28194"/>
                </a:lnTo>
                <a:close/>
              </a:path>
              <a:path w="422275" h="155575">
                <a:moveTo>
                  <a:pt x="20288" y="33528"/>
                </a:moveTo>
                <a:lnTo>
                  <a:pt x="19812" y="33528"/>
                </a:lnTo>
                <a:lnTo>
                  <a:pt x="20516" y="34137"/>
                </a:lnTo>
                <a:lnTo>
                  <a:pt x="20288" y="33528"/>
                </a:lnTo>
                <a:close/>
              </a:path>
            </a:pathLst>
          </a:custGeom>
          <a:solidFill>
            <a:srgbClr val="FF0000"/>
          </a:solidFill>
        </p:spPr>
        <p:txBody>
          <a:bodyPr wrap="square" lIns="0" tIns="0" rIns="0" bIns="0" rtlCol="0"/>
          <a:lstStyle/>
          <a:p/>
        </p:txBody>
      </p:sp>
      <p:sp>
        <p:nvSpPr>
          <p:cNvPr id="96" name="object 96"/>
          <p:cNvSpPr/>
          <p:nvPr/>
        </p:nvSpPr>
        <p:spPr>
          <a:xfrm>
            <a:off x="3657600" y="6431279"/>
            <a:ext cx="390525" cy="193675"/>
          </a:xfrm>
          <a:custGeom>
            <a:avLst/>
            <a:gdLst/>
            <a:ahLst/>
            <a:cxnLst/>
            <a:rect l="l" t="t" r="r" b="b"/>
            <a:pathLst>
              <a:path w="390525" h="193675">
                <a:moveTo>
                  <a:pt x="364998" y="42672"/>
                </a:moveTo>
                <a:lnTo>
                  <a:pt x="335495" y="77819"/>
                </a:lnTo>
                <a:lnTo>
                  <a:pt x="296635" y="107911"/>
                </a:lnTo>
                <a:lnTo>
                  <a:pt x="250792" y="133041"/>
                </a:lnTo>
                <a:lnTo>
                  <a:pt x="200344" y="153300"/>
                </a:lnTo>
                <a:lnTo>
                  <a:pt x="147664" y="168778"/>
                </a:lnTo>
                <a:lnTo>
                  <a:pt x="95130" y="179569"/>
                </a:lnTo>
                <a:lnTo>
                  <a:pt x="45116" y="185763"/>
                </a:lnTo>
                <a:lnTo>
                  <a:pt x="0" y="187452"/>
                </a:lnTo>
                <a:lnTo>
                  <a:pt x="0" y="193548"/>
                </a:lnTo>
                <a:lnTo>
                  <a:pt x="39717" y="192856"/>
                </a:lnTo>
                <a:lnTo>
                  <a:pt x="85590" y="187745"/>
                </a:lnTo>
                <a:lnTo>
                  <a:pt x="135207" y="178260"/>
                </a:lnTo>
                <a:lnTo>
                  <a:pt x="186154" y="164445"/>
                </a:lnTo>
                <a:lnTo>
                  <a:pt x="236021" y="146346"/>
                </a:lnTo>
                <a:lnTo>
                  <a:pt x="282394" y="124008"/>
                </a:lnTo>
                <a:lnTo>
                  <a:pt x="322861" y="97475"/>
                </a:lnTo>
                <a:lnTo>
                  <a:pt x="355010" y="66792"/>
                </a:lnTo>
                <a:lnTo>
                  <a:pt x="369390" y="43434"/>
                </a:lnTo>
                <a:lnTo>
                  <a:pt x="364998" y="43434"/>
                </a:lnTo>
                <a:lnTo>
                  <a:pt x="364998" y="42672"/>
                </a:lnTo>
                <a:close/>
              </a:path>
              <a:path w="390525" h="193675">
                <a:moveTo>
                  <a:pt x="367930" y="35893"/>
                </a:moveTo>
                <a:lnTo>
                  <a:pt x="364998" y="43434"/>
                </a:lnTo>
                <a:lnTo>
                  <a:pt x="369390" y="43434"/>
                </a:lnTo>
                <a:lnTo>
                  <a:pt x="373160" y="37310"/>
                </a:lnTo>
                <a:lnTo>
                  <a:pt x="367930" y="35893"/>
                </a:lnTo>
                <a:close/>
              </a:path>
              <a:path w="390525" h="193675">
                <a:moveTo>
                  <a:pt x="387483" y="29718"/>
                </a:moveTo>
                <a:lnTo>
                  <a:pt x="370332" y="29718"/>
                </a:lnTo>
                <a:lnTo>
                  <a:pt x="376427" y="32004"/>
                </a:lnTo>
                <a:lnTo>
                  <a:pt x="373160" y="37310"/>
                </a:lnTo>
                <a:lnTo>
                  <a:pt x="390144" y="41910"/>
                </a:lnTo>
                <a:lnTo>
                  <a:pt x="387483" y="29718"/>
                </a:lnTo>
                <a:close/>
              </a:path>
              <a:path w="390525" h="193675">
                <a:moveTo>
                  <a:pt x="370332" y="29718"/>
                </a:moveTo>
                <a:lnTo>
                  <a:pt x="367930" y="35893"/>
                </a:lnTo>
                <a:lnTo>
                  <a:pt x="373160" y="37310"/>
                </a:lnTo>
                <a:lnTo>
                  <a:pt x="376427" y="32004"/>
                </a:lnTo>
                <a:lnTo>
                  <a:pt x="370332" y="29718"/>
                </a:lnTo>
                <a:close/>
              </a:path>
              <a:path w="390525" h="193675">
                <a:moveTo>
                  <a:pt x="381000" y="0"/>
                </a:moveTo>
                <a:lnTo>
                  <a:pt x="353567" y="32004"/>
                </a:lnTo>
                <a:lnTo>
                  <a:pt x="367930" y="35893"/>
                </a:lnTo>
                <a:lnTo>
                  <a:pt x="370332" y="29718"/>
                </a:lnTo>
                <a:lnTo>
                  <a:pt x="387483" y="29718"/>
                </a:lnTo>
                <a:lnTo>
                  <a:pt x="381000" y="0"/>
                </a:lnTo>
                <a:close/>
              </a:path>
            </a:pathLst>
          </a:custGeom>
          <a:solidFill>
            <a:srgbClr val="FF0000"/>
          </a:solidFill>
        </p:spPr>
        <p:txBody>
          <a:bodyPr wrap="square" lIns="0" tIns="0" rIns="0" bIns="0" rtlCol="0"/>
          <a:lstStyle/>
          <a:p/>
        </p:txBody>
      </p:sp>
      <p:sp>
        <p:nvSpPr>
          <p:cNvPr id="97" name="object 97"/>
          <p:cNvSpPr/>
          <p:nvPr/>
        </p:nvSpPr>
        <p:spPr>
          <a:xfrm>
            <a:off x="3263646" y="6783323"/>
            <a:ext cx="344805" cy="294640"/>
          </a:xfrm>
          <a:custGeom>
            <a:avLst/>
            <a:gdLst/>
            <a:ahLst/>
            <a:cxnLst/>
            <a:rect l="l" t="t" r="r" b="b"/>
            <a:pathLst>
              <a:path w="344804" h="294640">
                <a:moveTo>
                  <a:pt x="6857" y="0"/>
                </a:moveTo>
                <a:lnTo>
                  <a:pt x="0" y="762"/>
                </a:lnTo>
                <a:lnTo>
                  <a:pt x="1661" y="38100"/>
                </a:lnTo>
                <a:lnTo>
                  <a:pt x="1779" y="39429"/>
                </a:lnTo>
                <a:lnTo>
                  <a:pt x="8592" y="82675"/>
                </a:lnTo>
                <a:lnTo>
                  <a:pt x="20647" y="129038"/>
                </a:lnTo>
                <a:lnTo>
                  <a:pt x="37823" y="174979"/>
                </a:lnTo>
                <a:lnTo>
                  <a:pt x="60082" y="217478"/>
                </a:lnTo>
                <a:lnTo>
                  <a:pt x="87385" y="253516"/>
                </a:lnTo>
                <a:lnTo>
                  <a:pt x="119695" y="280074"/>
                </a:lnTo>
                <a:lnTo>
                  <a:pt x="156971" y="294131"/>
                </a:lnTo>
                <a:lnTo>
                  <a:pt x="194627" y="288670"/>
                </a:lnTo>
                <a:lnTo>
                  <a:pt x="195681" y="288036"/>
                </a:lnTo>
                <a:lnTo>
                  <a:pt x="158495" y="288036"/>
                </a:lnTo>
                <a:lnTo>
                  <a:pt x="122725" y="274713"/>
                </a:lnTo>
                <a:lnTo>
                  <a:pt x="91413" y="248631"/>
                </a:lnTo>
                <a:lnTo>
                  <a:pt x="64733" y="212928"/>
                </a:lnTo>
                <a:lnTo>
                  <a:pt x="42857" y="170745"/>
                </a:lnTo>
                <a:lnTo>
                  <a:pt x="25959" y="125221"/>
                </a:lnTo>
                <a:lnTo>
                  <a:pt x="14211" y="79495"/>
                </a:lnTo>
                <a:lnTo>
                  <a:pt x="7787" y="36708"/>
                </a:lnTo>
                <a:lnTo>
                  <a:pt x="6857" y="0"/>
                </a:lnTo>
                <a:close/>
              </a:path>
              <a:path w="344804" h="294640">
                <a:moveTo>
                  <a:pt x="321681" y="39021"/>
                </a:moveTo>
                <a:lnTo>
                  <a:pt x="307017" y="118822"/>
                </a:lnTo>
                <a:lnTo>
                  <a:pt x="288985" y="168170"/>
                </a:lnTo>
                <a:lnTo>
                  <a:pt x="264653" y="214894"/>
                </a:lnTo>
                <a:lnTo>
                  <a:pt x="234484" y="253865"/>
                </a:lnTo>
                <a:lnTo>
                  <a:pt x="198944" y="279955"/>
                </a:lnTo>
                <a:lnTo>
                  <a:pt x="158495" y="288036"/>
                </a:lnTo>
                <a:lnTo>
                  <a:pt x="195681" y="288036"/>
                </a:lnTo>
                <a:lnTo>
                  <a:pt x="257283" y="237057"/>
                </a:lnTo>
                <a:lnTo>
                  <a:pt x="281816" y="197853"/>
                </a:lnTo>
                <a:lnTo>
                  <a:pt x="301506" y="154348"/>
                </a:lnTo>
                <a:lnTo>
                  <a:pt x="316120" y="110016"/>
                </a:lnTo>
                <a:lnTo>
                  <a:pt x="325424" y="68330"/>
                </a:lnTo>
                <a:lnTo>
                  <a:pt x="328479" y="39429"/>
                </a:lnTo>
                <a:lnTo>
                  <a:pt x="321681" y="39021"/>
                </a:lnTo>
                <a:close/>
              </a:path>
              <a:path w="344804" h="294640">
                <a:moveTo>
                  <a:pt x="340987" y="32765"/>
                </a:moveTo>
                <a:lnTo>
                  <a:pt x="329183" y="32765"/>
                </a:lnTo>
                <a:lnTo>
                  <a:pt x="328479" y="39429"/>
                </a:lnTo>
                <a:lnTo>
                  <a:pt x="344424" y="40386"/>
                </a:lnTo>
                <a:lnTo>
                  <a:pt x="340987" y="32765"/>
                </a:lnTo>
                <a:close/>
              </a:path>
              <a:path w="344804" h="294640">
                <a:moveTo>
                  <a:pt x="329183" y="32765"/>
                </a:moveTo>
                <a:lnTo>
                  <a:pt x="322325" y="32765"/>
                </a:lnTo>
                <a:lnTo>
                  <a:pt x="321681" y="39021"/>
                </a:lnTo>
                <a:lnTo>
                  <a:pt x="328479" y="39429"/>
                </a:lnTo>
                <a:lnTo>
                  <a:pt x="329183" y="32765"/>
                </a:lnTo>
                <a:close/>
              </a:path>
              <a:path w="344804" h="294640">
                <a:moveTo>
                  <a:pt x="326898" y="1524"/>
                </a:moveTo>
                <a:lnTo>
                  <a:pt x="306324" y="38100"/>
                </a:lnTo>
                <a:lnTo>
                  <a:pt x="321681" y="39021"/>
                </a:lnTo>
                <a:lnTo>
                  <a:pt x="322325" y="32765"/>
                </a:lnTo>
                <a:lnTo>
                  <a:pt x="340987" y="32765"/>
                </a:lnTo>
                <a:lnTo>
                  <a:pt x="326898" y="1524"/>
                </a:lnTo>
                <a:close/>
              </a:path>
            </a:pathLst>
          </a:custGeom>
          <a:solidFill>
            <a:srgbClr val="FF0000"/>
          </a:solidFill>
        </p:spPr>
        <p:txBody>
          <a:bodyPr wrap="square" lIns="0" tIns="0" rIns="0" bIns="0" rtlCol="0"/>
          <a:lstStyle/>
          <a:p/>
        </p:txBody>
      </p:sp>
      <p:sp>
        <p:nvSpPr>
          <p:cNvPr id="98" name="object 98"/>
          <p:cNvSpPr txBox="1"/>
          <p:nvPr/>
        </p:nvSpPr>
        <p:spPr>
          <a:xfrm>
            <a:off x="2875279" y="659765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99" name="object 99"/>
          <p:cNvSpPr txBox="1"/>
          <p:nvPr/>
        </p:nvSpPr>
        <p:spPr>
          <a:xfrm>
            <a:off x="3512053" y="6706554"/>
            <a:ext cx="375285" cy="556260"/>
          </a:xfrm>
          <a:prstGeom prst="rect">
            <a:avLst/>
          </a:prstGeom>
        </p:spPr>
        <p:txBody>
          <a:bodyPr wrap="square" lIns="0" tIns="62230" rIns="0" bIns="0" rtlCol="0" vert="horz">
            <a:spAutoFit/>
          </a:bodyPr>
          <a:lstStyle/>
          <a:p>
            <a:pPr algn="ctr" marL="59690">
              <a:lnSpc>
                <a:spcPct val="100000"/>
              </a:lnSpc>
              <a:spcBef>
                <a:spcPts val="49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a:p>
            <a:pPr marL="38100">
              <a:lnSpc>
                <a:spcPct val="100000"/>
              </a:lnSpc>
              <a:spcBef>
                <a:spcPts val="275"/>
              </a:spcBef>
            </a:pPr>
            <a:r>
              <a:rPr dirty="0" sz="700" spc="-5">
                <a:solidFill>
                  <a:srgbClr val="FF0000"/>
                </a:solidFill>
                <a:latin typeface="Arial"/>
                <a:cs typeface="Arial"/>
              </a:rPr>
              <a:t>1/3</a:t>
            </a:r>
            <a:endParaRPr sz="700">
              <a:latin typeface="Arial"/>
              <a:cs typeface="Arial"/>
            </a:endParaRPr>
          </a:p>
          <a:p>
            <a:pPr algn="ctr" marL="635">
              <a:lnSpc>
                <a:spcPct val="100000"/>
              </a:lnSpc>
              <a:spcBef>
                <a:spcPts val="390"/>
              </a:spcBef>
            </a:pPr>
            <a:r>
              <a:rPr dirty="0" sz="900" spc="-10">
                <a:latin typeface="Symbol"/>
                <a:cs typeface="Symbol"/>
              </a:rPr>
              <a:t></a:t>
            </a:r>
            <a:r>
              <a:rPr dirty="0" baseline="-23148" sz="900" spc="-15">
                <a:latin typeface="Arial"/>
                <a:cs typeface="Arial"/>
              </a:rPr>
              <a:t>3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p:txBody>
      </p:sp>
      <p:sp>
        <p:nvSpPr>
          <p:cNvPr id="100" name="object 100"/>
          <p:cNvSpPr txBox="1"/>
          <p:nvPr/>
        </p:nvSpPr>
        <p:spPr>
          <a:xfrm>
            <a:off x="3062726" y="630732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2/3</a:t>
            </a:r>
            <a:endParaRPr sz="700">
              <a:latin typeface="Arial"/>
              <a:cs typeface="Arial"/>
            </a:endParaRPr>
          </a:p>
        </p:txBody>
      </p:sp>
      <p:sp>
        <p:nvSpPr>
          <p:cNvPr id="101" name="object 101"/>
          <p:cNvSpPr txBox="1"/>
          <p:nvPr/>
        </p:nvSpPr>
        <p:spPr>
          <a:xfrm>
            <a:off x="3698233" y="638352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2/3</a:t>
            </a:r>
            <a:endParaRPr sz="700">
              <a:latin typeface="Arial"/>
              <a:cs typeface="Arial"/>
            </a:endParaRPr>
          </a:p>
        </p:txBody>
      </p:sp>
      <p:sp>
        <p:nvSpPr>
          <p:cNvPr id="102" name="object 102"/>
          <p:cNvSpPr txBox="1"/>
          <p:nvPr/>
        </p:nvSpPr>
        <p:spPr>
          <a:xfrm>
            <a:off x="3867394" y="6573257"/>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103" name="object 10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4" name="object 104"/>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43</a:t>
            </a:r>
            <a:endParaRPr sz="450">
              <a:latin typeface="Tahoma"/>
              <a:cs typeface="Tahoma"/>
            </a:endParaRPr>
          </a:p>
        </p:txBody>
      </p:sp>
      <p:sp>
        <p:nvSpPr>
          <p:cNvPr id="4" name="object 4"/>
          <p:cNvSpPr txBox="1">
            <a:spLocks noGrp="1"/>
          </p:cNvSpPr>
          <p:nvPr>
            <p:ph type="title"/>
          </p:nvPr>
        </p:nvSpPr>
        <p:spPr>
          <a:xfrm>
            <a:off x="2039366" y="1195069"/>
            <a:ext cx="1965960" cy="361315"/>
          </a:xfrm>
          <a:prstGeom prst="rect"/>
        </p:spPr>
        <p:txBody>
          <a:bodyPr wrap="square" lIns="0" tIns="12700" rIns="0" bIns="0" rtlCol="0" vert="horz">
            <a:spAutoFit/>
          </a:bodyPr>
          <a:lstStyle/>
          <a:p>
            <a:pPr marL="12700">
              <a:lnSpc>
                <a:spcPct val="100000"/>
              </a:lnSpc>
              <a:spcBef>
                <a:spcPts val="100"/>
              </a:spcBef>
            </a:pPr>
            <a:r>
              <a:rPr dirty="0" spc="-5"/>
              <a:t>Here’s an</a:t>
            </a:r>
            <a:r>
              <a:rPr dirty="0" spc="-75"/>
              <a:t> </a:t>
            </a:r>
            <a:r>
              <a:rPr dirty="0" spc="-5"/>
              <a:t>HMM</a:t>
            </a:r>
          </a:p>
        </p:txBody>
      </p:sp>
      <p:sp>
        <p:nvSpPr>
          <p:cNvPr id="5" name="object 5"/>
          <p:cNvSpPr txBox="1"/>
          <p:nvPr/>
        </p:nvSpPr>
        <p:spPr>
          <a:xfrm>
            <a:off x="1684020" y="2563622"/>
            <a:ext cx="406400" cy="521970"/>
          </a:xfrm>
          <a:prstGeom prst="rect">
            <a:avLst/>
          </a:prstGeom>
        </p:spPr>
        <p:txBody>
          <a:bodyPr wrap="square" lIns="0" tIns="40005" rIns="0" bIns="0" rtlCol="0" vert="horz">
            <a:spAutoFit/>
          </a:bodyPr>
          <a:lstStyle/>
          <a:p>
            <a:pPr marL="38100">
              <a:lnSpc>
                <a:spcPct val="100000"/>
              </a:lnSpc>
              <a:spcBef>
                <a:spcPts val="315"/>
              </a:spcBef>
            </a:pPr>
            <a:r>
              <a:rPr dirty="0" sz="900">
                <a:latin typeface="Arial"/>
                <a:cs typeface="Arial"/>
              </a:rPr>
              <a:t>N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15"/>
              </a:spcBef>
            </a:pPr>
            <a:r>
              <a:rPr dirty="0" sz="900">
                <a:latin typeface="Arial"/>
                <a:cs typeface="Arial"/>
              </a:rPr>
              <a:t>M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35"/>
              </a:spcBef>
            </a:pPr>
            <a:r>
              <a:rPr dirty="0" sz="900" spc="-10">
                <a:latin typeface="Symbol"/>
                <a:cs typeface="Symbol"/>
              </a:rPr>
              <a:t></a:t>
            </a:r>
            <a:r>
              <a:rPr dirty="0" baseline="-23148" sz="900" spc="-15">
                <a:latin typeface="Arial"/>
                <a:cs typeface="Arial"/>
              </a:rPr>
              <a:t>1  </a:t>
            </a:r>
            <a:r>
              <a:rPr dirty="0" sz="900">
                <a:latin typeface="Arial"/>
                <a:cs typeface="Arial"/>
              </a:rPr>
              <a:t>=</a:t>
            </a:r>
            <a:r>
              <a:rPr dirty="0" sz="900" spc="-155">
                <a:latin typeface="Arial"/>
                <a:cs typeface="Arial"/>
              </a:rPr>
              <a:t> </a:t>
            </a:r>
            <a:r>
              <a:rPr dirty="0" sz="900">
                <a:latin typeface="Arial"/>
                <a:cs typeface="Arial"/>
              </a:rPr>
              <a:t>½</a:t>
            </a:r>
            <a:endParaRPr sz="900">
              <a:latin typeface="Arial"/>
              <a:cs typeface="Arial"/>
            </a:endParaRPr>
          </a:p>
        </p:txBody>
      </p:sp>
      <p:sp>
        <p:nvSpPr>
          <p:cNvPr id="6" name="object 6"/>
          <p:cNvSpPr txBox="1"/>
          <p:nvPr/>
        </p:nvSpPr>
        <p:spPr>
          <a:xfrm>
            <a:off x="2598416" y="2922523"/>
            <a:ext cx="406400" cy="162560"/>
          </a:xfrm>
          <a:prstGeom prst="rect">
            <a:avLst/>
          </a:prstGeom>
        </p:spPr>
        <p:txBody>
          <a:bodyPr wrap="square" lIns="0" tIns="12700" rIns="0" bIns="0" rtlCol="0" vert="horz">
            <a:spAutoFit/>
          </a:bodyPr>
          <a:lstStyle/>
          <a:p>
            <a:pPr marL="38100">
              <a:lnSpc>
                <a:spcPct val="100000"/>
              </a:lnSpc>
              <a:spcBef>
                <a:spcPts val="100"/>
              </a:spcBef>
            </a:pPr>
            <a:r>
              <a:rPr dirty="0" sz="900" spc="-10">
                <a:latin typeface="Symbol"/>
                <a:cs typeface="Symbol"/>
              </a:rPr>
              <a:t></a:t>
            </a:r>
            <a:r>
              <a:rPr dirty="0" baseline="-23148" sz="900" spc="-15">
                <a:latin typeface="Arial"/>
                <a:cs typeface="Arial"/>
              </a:rPr>
              <a:t>2 </a:t>
            </a:r>
            <a:r>
              <a:rPr dirty="0" sz="900">
                <a:latin typeface="Arial"/>
                <a:cs typeface="Arial"/>
              </a:rPr>
              <a:t>=</a:t>
            </a:r>
            <a:r>
              <a:rPr dirty="0" sz="900" spc="-120">
                <a:latin typeface="Arial"/>
                <a:cs typeface="Arial"/>
              </a:rPr>
              <a:t> </a:t>
            </a:r>
            <a:r>
              <a:rPr dirty="0" sz="900">
                <a:latin typeface="Arial"/>
                <a:cs typeface="Arial"/>
              </a:rPr>
              <a:t>½</a:t>
            </a:r>
            <a:endParaRPr sz="900">
              <a:latin typeface="Arial"/>
              <a:cs typeface="Arial"/>
            </a:endParaRPr>
          </a:p>
        </p:txBody>
      </p:sp>
      <p:sp>
        <p:nvSpPr>
          <p:cNvPr id="7" name="object 7"/>
          <p:cNvSpPr txBox="1"/>
          <p:nvPr/>
        </p:nvSpPr>
        <p:spPr>
          <a:xfrm>
            <a:off x="1684016" y="3222739"/>
            <a:ext cx="450850"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11 </a:t>
            </a:r>
            <a:r>
              <a:rPr dirty="0" sz="900">
                <a:latin typeface="Arial"/>
                <a:cs typeface="Arial"/>
              </a:rPr>
              <a:t>=</a:t>
            </a:r>
            <a:r>
              <a:rPr dirty="0" sz="900" spc="-5">
                <a:latin typeface="Arial"/>
                <a:cs typeface="Arial"/>
              </a:rPr>
              <a:t> </a:t>
            </a:r>
            <a:r>
              <a:rPr dirty="0" sz="900">
                <a:latin typeface="Arial"/>
                <a:cs typeface="Arial"/>
              </a:rPr>
              <a:t>0</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8" name="object 8"/>
          <p:cNvSpPr txBox="1"/>
          <p:nvPr/>
        </p:nvSpPr>
        <p:spPr>
          <a:xfrm>
            <a:off x="2630427" y="3222751"/>
            <a:ext cx="450215"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22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32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p:txBody>
      </p:sp>
      <p:sp>
        <p:nvSpPr>
          <p:cNvPr id="9" name="object 9"/>
          <p:cNvSpPr txBox="1"/>
          <p:nvPr/>
        </p:nvSpPr>
        <p:spPr>
          <a:xfrm>
            <a:off x="3544827" y="3222751"/>
            <a:ext cx="450215" cy="521970"/>
          </a:xfrm>
          <a:prstGeom prst="rect">
            <a:avLst/>
          </a:prstGeom>
        </p:spPr>
        <p:txBody>
          <a:bodyPr wrap="square" lIns="0" tIns="12700" rIns="0" bIns="0" rtlCol="0" vert="horz">
            <a:spAutoFit/>
          </a:bodyPr>
          <a:lstStyle/>
          <a:p>
            <a:pPr algn="just" marL="38100" marR="30480">
              <a:lnSpc>
                <a:spcPct val="120600"/>
              </a:lnSpc>
              <a:spcBef>
                <a:spcPts val="100"/>
              </a:spcBef>
            </a:pP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10" name="object 10"/>
          <p:cNvSpPr txBox="1"/>
          <p:nvPr/>
        </p:nvSpPr>
        <p:spPr>
          <a:xfrm>
            <a:off x="1684023" y="3911603"/>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11" name="object 11"/>
          <p:cNvSpPr txBox="1"/>
          <p:nvPr/>
        </p:nvSpPr>
        <p:spPr>
          <a:xfrm>
            <a:off x="2630465" y="3911600"/>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a:latin typeface="Arial"/>
                <a:cs typeface="Arial"/>
              </a:rPr>
              <a:t>(Y) =</a:t>
            </a:r>
            <a:r>
              <a:rPr dirty="0" sz="900" spc="-145">
                <a:latin typeface="Arial"/>
                <a:cs typeface="Arial"/>
              </a:rPr>
              <a:t> </a:t>
            </a:r>
            <a:r>
              <a:rPr dirty="0" sz="900">
                <a:latin typeface="Arial"/>
                <a:cs typeface="Arial"/>
              </a:rPr>
              <a:t>½</a:t>
            </a:r>
            <a:endParaRPr sz="900">
              <a:latin typeface="Arial"/>
              <a:cs typeface="Arial"/>
            </a:endParaRPr>
          </a:p>
        </p:txBody>
      </p:sp>
      <p:sp>
        <p:nvSpPr>
          <p:cNvPr id="12" name="object 12"/>
          <p:cNvSpPr txBox="1"/>
          <p:nvPr/>
        </p:nvSpPr>
        <p:spPr>
          <a:xfrm>
            <a:off x="3544977" y="3911600"/>
            <a:ext cx="553720"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0</a:t>
            </a:r>
            <a:endParaRPr sz="900">
              <a:latin typeface="Arial"/>
              <a:cs typeface="Arial"/>
            </a:endParaRPr>
          </a:p>
        </p:txBody>
      </p:sp>
      <p:sp>
        <p:nvSpPr>
          <p:cNvPr id="13" name="object 13"/>
          <p:cNvSpPr txBox="1"/>
          <p:nvPr/>
        </p:nvSpPr>
        <p:spPr>
          <a:xfrm>
            <a:off x="1709416" y="4076957"/>
            <a:ext cx="50990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(X) </a:t>
            </a:r>
            <a:r>
              <a:rPr dirty="0" sz="900">
                <a:latin typeface="Arial"/>
                <a:cs typeface="Arial"/>
              </a:rPr>
              <a:t>= 0</a:t>
            </a:r>
            <a:endParaRPr sz="900">
              <a:latin typeface="Arial"/>
              <a:cs typeface="Arial"/>
            </a:endParaRPr>
          </a:p>
        </p:txBody>
      </p:sp>
      <p:sp>
        <p:nvSpPr>
          <p:cNvPr id="14" name="object 14"/>
          <p:cNvSpPr txBox="1"/>
          <p:nvPr/>
        </p:nvSpPr>
        <p:spPr>
          <a:xfrm>
            <a:off x="2655842" y="4076953"/>
            <a:ext cx="54165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(Y) =</a:t>
            </a:r>
            <a:r>
              <a:rPr dirty="0" sz="900" spc="-15">
                <a:latin typeface="Arial"/>
                <a:cs typeface="Arial"/>
              </a:rPr>
              <a:t> </a:t>
            </a:r>
            <a:r>
              <a:rPr dirty="0" sz="900">
                <a:latin typeface="Arial"/>
                <a:cs typeface="Arial"/>
              </a:rPr>
              <a:t>½</a:t>
            </a:r>
            <a:endParaRPr sz="900">
              <a:latin typeface="Arial"/>
              <a:cs typeface="Arial"/>
            </a:endParaRPr>
          </a:p>
        </p:txBody>
      </p:sp>
      <p:sp>
        <p:nvSpPr>
          <p:cNvPr id="15" name="object 15"/>
          <p:cNvSpPr txBox="1"/>
          <p:nvPr/>
        </p:nvSpPr>
        <p:spPr>
          <a:xfrm>
            <a:off x="3570377" y="4076953"/>
            <a:ext cx="53467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(Z) </a:t>
            </a:r>
            <a:r>
              <a:rPr dirty="0" sz="900">
                <a:latin typeface="Arial"/>
                <a:cs typeface="Arial"/>
              </a:rPr>
              <a:t>=</a:t>
            </a:r>
            <a:r>
              <a:rPr dirty="0" sz="900" spc="-10">
                <a:latin typeface="Arial"/>
                <a:cs typeface="Arial"/>
              </a:rPr>
              <a:t> </a:t>
            </a:r>
            <a:r>
              <a:rPr dirty="0" sz="900">
                <a:latin typeface="Arial"/>
                <a:cs typeface="Arial"/>
              </a:rPr>
              <a:t>½</a:t>
            </a:r>
            <a:endParaRPr sz="900">
              <a:latin typeface="Arial"/>
              <a:cs typeface="Arial"/>
            </a:endParaRPr>
          </a:p>
        </p:txBody>
      </p:sp>
      <p:sp>
        <p:nvSpPr>
          <p:cNvPr id="16" name="object 16"/>
          <p:cNvSpPr txBox="1"/>
          <p:nvPr/>
        </p:nvSpPr>
        <p:spPr>
          <a:xfrm>
            <a:off x="1684016" y="4147058"/>
            <a:ext cx="59245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17" name="object 17"/>
          <p:cNvSpPr txBox="1"/>
          <p:nvPr/>
        </p:nvSpPr>
        <p:spPr>
          <a:xfrm>
            <a:off x="2630465" y="4147058"/>
            <a:ext cx="56070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a:latin typeface="Arial"/>
                <a:cs typeface="Arial"/>
              </a:rPr>
              <a:t>(Y) =</a:t>
            </a:r>
            <a:r>
              <a:rPr dirty="0" sz="900" spc="-145">
                <a:latin typeface="Arial"/>
                <a:cs typeface="Arial"/>
              </a:rPr>
              <a:t> </a:t>
            </a:r>
            <a:r>
              <a:rPr dirty="0" sz="900">
                <a:latin typeface="Arial"/>
                <a:cs typeface="Arial"/>
              </a:rPr>
              <a:t>0</a:t>
            </a:r>
            <a:endParaRPr sz="900">
              <a:latin typeface="Arial"/>
              <a:cs typeface="Arial"/>
            </a:endParaRPr>
          </a:p>
        </p:txBody>
      </p:sp>
      <p:sp>
        <p:nvSpPr>
          <p:cNvPr id="18" name="object 18"/>
          <p:cNvSpPr txBox="1"/>
          <p:nvPr/>
        </p:nvSpPr>
        <p:spPr>
          <a:xfrm>
            <a:off x="3544954" y="4147058"/>
            <a:ext cx="585470"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½</a:t>
            </a:r>
            <a:endParaRPr sz="900">
              <a:latin typeface="Arial"/>
              <a:cs typeface="Arial"/>
            </a:endParaRPr>
          </a:p>
        </p:txBody>
      </p:sp>
      <p:sp>
        <p:nvSpPr>
          <p:cNvPr id="19" name="object 19"/>
          <p:cNvSpPr/>
          <p:nvPr/>
        </p:nvSpPr>
        <p:spPr>
          <a:xfrm>
            <a:off x="5592317" y="4136114"/>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sp>
        <p:nvSpPr>
          <p:cNvPr id="20" name="object 20"/>
          <p:cNvSpPr/>
          <p:nvPr/>
        </p:nvSpPr>
        <p:spPr>
          <a:xfrm>
            <a:off x="5592317" y="3938756"/>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sp>
        <p:nvSpPr>
          <p:cNvPr id="21" name="object 21"/>
          <p:cNvSpPr/>
          <p:nvPr/>
        </p:nvSpPr>
        <p:spPr>
          <a:xfrm>
            <a:off x="5592317" y="3740636"/>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graphicFrame>
        <p:nvGraphicFramePr>
          <p:cNvPr id="22" name="object 22"/>
          <p:cNvGraphicFramePr>
            <a:graphicFrameLocks noGrp="1"/>
          </p:cNvGraphicFramePr>
          <p:nvPr/>
        </p:nvGraphicFramePr>
        <p:xfrm>
          <a:off x="4268438" y="3565874"/>
          <a:ext cx="1715135" cy="607695"/>
        </p:xfrm>
        <a:graphic>
          <a:graphicData uri="http://schemas.openxmlformats.org/drawingml/2006/table">
            <a:tbl>
              <a:tblPr firstRow="1" bandRow="1">
                <a:tableStyleId>{2D5ABB26-0587-4C30-8999-92F81FD0307C}</a:tableStyleId>
              </a:tblPr>
              <a:tblGrid>
                <a:gridCol w="423545"/>
                <a:gridCol w="423545"/>
                <a:gridCol w="422909"/>
                <a:gridCol w="422910"/>
              </a:tblGrid>
              <a:tr h="198120">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a:solidFill>
                            <a:srgbClr val="00CC00"/>
                          </a:solidFill>
                          <a:latin typeface="Arial"/>
                          <a:cs typeface="Arial"/>
                        </a:rPr>
                        <a:t>S</a:t>
                      </a:r>
                      <a:r>
                        <a:rPr dirty="0" baseline="-21367" sz="975" spc="-7">
                          <a:solidFill>
                            <a:srgbClr val="00CC00"/>
                          </a:solidFill>
                          <a:latin typeface="Arial"/>
                          <a:cs typeface="Arial"/>
                        </a:rPr>
                        <a:t>1</a:t>
                      </a:r>
                      <a:endParaRPr baseline="-21367" sz="975">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EFFBFF"/>
                    </a:solidFill>
                  </a:tcPr>
                </a:tc>
              </a:tr>
              <a:tr h="197358">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u="sng" sz="1000" i="1">
                          <a:uFill>
                            <a:solidFill>
                              <a:srgbClr val="000000"/>
                            </a:solidFill>
                          </a:uFill>
                          <a:latin typeface="Arial"/>
                          <a:cs typeface="Arial"/>
                        </a:rPr>
                        <a:t> </a:t>
                      </a:r>
                      <a:r>
                        <a:rPr dirty="0" u="sng" sz="1000" i="1">
                          <a:uFill>
                            <a:solidFill>
                              <a:srgbClr val="000000"/>
                            </a:solidFill>
                          </a:uFill>
                          <a:latin typeface="Arial"/>
                          <a:cs typeface="Arial"/>
                        </a:rPr>
                        <a:t> </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97357">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u="sng" sz="1000" i="1">
                          <a:uFill>
                            <a:solidFill>
                              <a:srgbClr val="000000"/>
                            </a:solidFill>
                          </a:uFill>
                          <a:latin typeface="Arial"/>
                          <a:cs typeface="Arial"/>
                        </a:rPr>
                        <a:t> </a:t>
                      </a:r>
                      <a:r>
                        <a:rPr dirty="0" u="sng" sz="1000" i="1">
                          <a:uFill>
                            <a:solidFill>
                              <a:srgbClr val="000000"/>
                            </a:solidFill>
                          </a:uFill>
                          <a:latin typeface="Arial"/>
                          <a:cs typeface="Arial"/>
                        </a:rPr>
                        <a:t> </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EFFBFF"/>
                    </a:solidFill>
                  </a:tcPr>
                </a:tc>
              </a:tr>
            </a:tbl>
          </a:graphicData>
        </a:graphic>
      </p:graphicFrame>
      <p:sp>
        <p:nvSpPr>
          <p:cNvPr id="23" name="object 23"/>
          <p:cNvSpPr/>
          <p:nvPr/>
        </p:nvSpPr>
        <p:spPr>
          <a:xfrm>
            <a:off x="4176521" y="2477261"/>
            <a:ext cx="1580515" cy="768985"/>
          </a:xfrm>
          <a:custGeom>
            <a:avLst/>
            <a:gdLst/>
            <a:ahLst/>
            <a:cxnLst/>
            <a:rect l="l" t="t" r="r" b="b"/>
            <a:pathLst>
              <a:path w="1580514" h="768985">
                <a:moveTo>
                  <a:pt x="1011758" y="695706"/>
                </a:moveTo>
                <a:lnTo>
                  <a:pt x="602741" y="695706"/>
                </a:lnTo>
                <a:lnTo>
                  <a:pt x="602204" y="695887"/>
                </a:lnTo>
                <a:lnTo>
                  <a:pt x="633033" y="720870"/>
                </a:lnTo>
                <a:lnTo>
                  <a:pt x="670450" y="741206"/>
                </a:lnTo>
                <a:lnTo>
                  <a:pt x="712915" y="756275"/>
                </a:lnTo>
                <a:lnTo>
                  <a:pt x="759110" y="765639"/>
                </a:lnTo>
                <a:lnTo>
                  <a:pt x="807719" y="768858"/>
                </a:lnTo>
                <a:lnTo>
                  <a:pt x="860883" y="765037"/>
                </a:lnTo>
                <a:lnTo>
                  <a:pt x="910448" y="754041"/>
                </a:lnTo>
                <a:lnTo>
                  <a:pt x="954976" y="736568"/>
                </a:lnTo>
                <a:lnTo>
                  <a:pt x="993027" y="713316"/>
                </a:lnTo>
                <a:lnTo>
                  <a:pt x="1011758" y="695706"/>
                </a:lnTo>
                <a:close/>
              </a:path>
              <a:path w="1580514" h="768985">
                <a:moveTo>
                  <a:pt x="1313296" y="627126"/>
                </a:moveTo>
                <a:lnTo>
                  <a:pt x="213360" y="627126"/>
                </a:lnTo>
                <a:lnTo>
                  <a:pt x="211836" y="627888"/>
                </a:lnTo>
                <a:lnTo>
                  <a:pt x="246936" y="660245"/>
                </a:lnTo>
                <a:lnTo>
                  <a:pt x="290742" y="686494"/>
                </a:lnTo>
                <a:lnTo>
                  <a:pt x="341534" y="706014"/>
                </a:lnTo>
                <a:lnTo>
                  <a:pt x="397593" y="718181"/>
                </a:lnTo>
                <a:lnTo>
                  <a:pt x="457200" y="722376"/>
                </a:lnTo>
                <a:lnTo>
                  <a:pt x="495264" y="720673"/>
                </a:lnTo>
                <a:lnTo>
                  <a:pt x="532542" y="715613"/>
                </a:lnTo>
                <a:lnTo>
                  <a:pt x="568535" y="707266"/>
                </a:lnTo>
                <a:lnTo>
                  <a:pt x="602204" y="695887"/>
                </a:lnTo>
                <a:lnTo>
                  <a:pt x="601979" y="695706"/>
                </a:lnTo>
                <a:lnTo>
                  <a:pt x="1011758" y="695706"/>
                </a:lnTo>
                <a:lnTo>
                  <a:pt x="1023161" y="684985"/>
                </a:lnTo>
                <a:lnTo>
                  <a:pt x="1043939" y="652272"/>
                </a:lnTo>
                <a:lnTo>
                  <a:pt x="1268941" y="652272"/>
                </a:lnTo>
                <a:lnTo>
                  <a:pt x="1305305" y="633888"/>
                </a:lnTo>
                <a:lnTo>
                  <a:pt x="1313296" y="627126"/>
                </a:lnTo>
                <a:close/>
              </a:path>
              <a:path w="1580514" h="768985">
                <a:moveTo>
                  <a:pt x="1268941" y="652272"/>
                </a:moveTo>
                <a:lnTo>
                  <a:pt x="1043939" y="652272"/>
                </a:lnTo>
                <a:lnTo>
                  <a:pt x="1043939" y="653034"/>
                </a:lnTo>
                <a:lnTo>
                  <a:pt x="1070336" y="662154"/>
                </a:lnTo>
                <a:lnTo>
                  <a:pt x="1097946" y="668845"/>
                </a:lnTo>
                <a:lnTo>
                  <a:pt x="1126557" y="672965"/>
                </a:lnTo>
                <a:lnTo>
                  <a:pt x="1155953" y="674370"/>
                </a:lnTo>
                <a:lnTo>
                  <a:pt x="1212073" y="669441"/>
                </a:lnTo>
                <a:lnTo>
                  <a:pt x="1262521" y="655517"/>
                </a:lnTo>
                <a:lnTo>
                  <a:pt x="1268941" y="652272"/>
                </a:lnTo>
                <a:close/>
              </a:path>
              <a:path w="1580514" h="768985">
                <a:moveTo>
                  <a:pt x="77454" y="451332"/>
                </a:moveTo>
                <a:lnTo>
                  <a:pt x="59483" y="466582"/>
                </a:lnTo>
                <a:lnTo>
                  <a:pt x="46100" y="484060"/>
                </a:lnTo>
                <a:lnTo>
                  <a:pt x="37861" y="502967"/>
                </a:lnTo>
                <a:lnTo>
                  <a:pt x="35051" y="522732"/>
                </a:lnTo>
                <a:lnTo>
                  <a:pt x="43202" y="556199"/>
                </a:lnTo>
                <a:lnTo>
                  <a:pt x="65873" y="585094"/>
                </a:lnTo>
                <a:lnTo>
                  <a:pt x="100395" y="607771"/>
                </a:lnTo>
                <a:lnTo>
                  <a:pt x="144097" y="622584"/>
                </a:lnTo>
                <a:lnTo>
                  <a:pt x="194310" y="627888"/>
                </a:lnTo>
                <a:lnTo>
                  <a:pt x="206501" y="627888"/>
                </a:lnTo>
                <a:lnTo>
                  <a:pt x="213360" y="627126"/>
                </a:lnTo>
                <a:lnTo>
                  <a:pt x="1313296" y="627126"/>
                </a:lnTo>
                <a:lnTo>
                  <a:pt x="1338438" y="605846"/>
                </a:lnTo>
                <a:lnTo>
                  <a:pt x="1359930" y="572681"/>
                </a:lnTo>
                <a:lnTo>
                  <a:pt x="1367789" y="535686"/>
                </a:lnTo>
                <a:lnTo>
                  <a:pt x="1367789" y="534924"/>
                </a:lnTo>
                <a:lnTo>
                  <a:pt x="1425871" y="524594"/>
                </a:lnTo>
                <a:lnTo>
                  <a:pt x="1477094" y="505883"/>
                </a:lnTo>
                <a:lnTo>
                  <a:pt x="1519809" y="480060"/>
                </a:lnTo>
                <a:lnTo>
                  <a:pt x="1548794" y="451866"/>
                </a:lnTo>
                <a:lnTo>
                  <a:pt x="78486" y="451866"/>
                </a:lnTo>
                <a:lnTo>
                  <a:pt x="77454" y="451332"/>
                </a:lnTo>
                <a:close/>
              </a:path>
              <a:path w="1580514" h="768985">
                <a:moveTo>
                  <a:pt x="1549577" y="451104"/>
                </a:moveTo>
                <a:lnTo>
                  <a:pt x="77724" y="451104"/>
                </a:lnTo>
                <a:lnTo>
                  <a:pt x="78486" y="451866"/>
                </a:lnTo>
                <a:lnTo>
                  <a:pt x="1548794" y="451866"/>
                </a:lnTo>
                <a:lnTo>
                  <a:pt x="1549577" y="451104"/>
                </a:lnTo>
                <a:close/>
              </a:path>
              <a:path w="1580514" h="768985">
                <a:moveTo>
                  <a:pt x="387095" y="70104"/>
                </a:moveTo>
                <a:lnTo>
                  <a:pt x="330472" y="74420"/>
                </a:lnTo>
                <a:lnTo>
                  <a:pt x="278501" y="86721"/>
                </a:lnTo>
                <a:lnTo>
                  <a:pt x="232661" y="106033"/>
                </a:lnTo>
                <a:lnTo>
                  <a:pt x="194432" y="131383"/>
                </a:lnTo>
                <a:lnTo>
                  <a:pt x="165294" y="161799"/>
                </a:lnTo>
                <a:lnTo>
                  <a:pt x="146726" y="196307"/>
                </a:lnTo>
                <a:lnTo>
                  <a:pt x="140207" y="233934"/>
                </a:lnTo>
                <a:lnTo>
                  <a:pt x="140207" y="240792"/>
                </a:lnTo>
                <a:lnTo>
                  <a:pt x="140969" y="248412"/>
                </a:lnTo>
                <a:lnTo>
                  <a:pt x="142493" y="255270"/>
                </a:lnTo>
                <a:lnTo>
                  <a:pt x="86153" y="266342"/>
                </a:lnTo>
                <a:lnTo>
                  <a:pt x="40957" y="289560"/>
                </a:lnTo>
                <a:lnTo>
                  <a:pt x="10906" y="321921"/>
                </a:lnTo>
                <a:lnTo>
                  <a:pt x="0" y="360426"/>
                </a:lnTo>
                <a:lnTo>
                  <a:pt x="5405" y="388108"/>
                </a:lnTo>
                <a:lnTo>
                  <a:pt x="20954" y="413289"/>
                </a:lnTo>
                <a:lnTo>
                  <a:pt x="45648" y="434899"/>
                </a:lnTo>
                <a:lnTo>
                  <a:pt x="77454" y="451332"/>
                </a:lnTo>
                <a:lnTo>
                  <a:pt x="77724" y="451104"/>
                </a:lnTo>
                <a:lnTo>
                  <a:pt x="1549577" y="451104"/>
                </a:lnTo>
                <a:lnTo>
                  <a:pt x="1552363" y="448394"/>
                </a:lnTo>
                <a:lnTo>
                  <a:pt x="1573106" y="412157"/>
                </a:lnTo>
                <a:lnTo>
                  <a:pt x="1580388" y="372618"/>
                </a:lnTo>
                <a:lnTo>
                  <a:pt x="1577018" y="345876"/>
                </a:lnTo>
                <a:lnTo>
                  <a:pt x="1567148" y="319849"/>
                </a:lnTo>
                <a:lnTo>
                  <a:pt x="1551134" y="295251"/>
                </a:lnTo>
                <a:lnTo>
                  <a:pt x="1529333" y="272796"/>
                </a:lnTo>
                <a:lnTo>
                  <a:pt x="1528572" y="272796"/>
                </a:lnTo>
                <a:lnTo>
                  <a:pt x="1535572" y="260532"/>
                </a:lnTo>
                <a:lnTo>
                  <a:pt x="1540573" y="247840"/>
                </a:lnTo>
                <a:lnTo>
                  <a:pt x="1543573" y="234862"/>
                </a:lnTo>
                <a:lnTo>
                  <a:pt x="1544574" y="221742"/>
                </a:lnTo>
                <a:lnTo>
                  <a:pt x="1533965" y="179605"/>
                </a:lnTo>
                <a:lnTo>
                  <a:pt x="1504283" y="142970"/>
                </a:lnTo>
                <a:lnTo>
                  <a:pt x="1458741" y="114478"/>
                </a:lnTo>
                <a:lnTo>
                  <a:pt x="1400555" y="96774"/>
                </a:lnTo>
                <a:lnTo>
                  <a:pt x="1401317" y="96012"/>
                </a:lnTo>
                <a:lnTo>
                  <a:pt x="1399168" y="92202"/>
                </a:lnTo>
                <a:lnTo>
                  <a:pt x="512063" y="92202"/>
                </a:lnTo>
                <a:lnTo>
                  <a:pt x="482679" y="82641"/>
                </a:lnTo>
                <a:lnTo>
                  <a:pt x="451865" y="75723"/>
                </a:lnTo>
                <a:lnTo>
                  <a:pt x="419909" y="71520"/>
                </a:lnTo>
                <a:lnTo>
                  <a:pt x="387095" y="70104"/>
                </a:lnTo>
                <a:close/>
              </a:path>
              <a:path w="1580514" h="768985">
                <a:moveTo>
                  <a:pt x="685038" y="22860"/>
                </a:moveTo>
                <a:lnTo>
                  <a:pt x="632305" y="27682"/>
                </a:lnTo>
                <a:lnTo>
                  <a:pt x="584358" y="41433"/>
                </a:lnTo>
                <a:lnTo>
                  <a:pt x="543698" y="63043"/>
                </a:lnTo>
                <a:lnTo>
                  <a:pt x="512825" y="91440"/>
                </a:lnTo>
                <a:lnTo>
                  <a:pt x="512063" y="92202"/>
                </a:lnTo>
                <a:lnTo>
                  <a:pt x="1399168" y="92202"/>
                </a:lnTo>
                <a:lnTo>
                  <a:pt x="1381110" y="60198"/>
                </a:lnTo>
                <a:lnTo>
                  <a:pt x="821436" y="60198"/>
                </a:lnTo>
                <a:lnTo>
                  <a:pt x="791872" y="44398"/>
                </a:lnTo>
                <a:lnTo>
                  <a:pt x="758666" y="32670"/>
                </a:lnTo>
                <a:lnTo>
                  <a:pt x="722745" y="25372"/>
                </a:lnTo>
                <a:lnTo>
                  <a:pt x="685038" y="22860"/>
                </a:lnTo>
                <a:close/>
              </a:path>
              <a:path w="1580514" h="768985">
                <a:moveTo>
                  <a:pt x="963929" y="0"/>
                </a:moveTo>
                <a:lnTo>
                  <a:pt x="920019" y="4024"/>
                </a:lnTo>
                <a:lnTo>
                  <a:pt x="880110" y="15621"/>
                </a:lnTo>
                <a:lnTo>
                  <a:pt x="846486" y="34075"/>
                </a:lnTo>
                <a:lnTo>
                  <a:pt x="821436" y="58674"/>
                </a:lnTo>
                <a:lnTo>
                  <a:pt x="821436" y="60198"/>
                </a:lnTo>
                <a:lnTo>
                  <a:pt x="1381110" y="60198"/>
                </a:lnTo>
                <a:lnTo>
                  <a:pt x="1379612" y="57542"/>
                </a:lnTo>
                <a:lnTo>
                  <a:pt x="1358388" y="41148"/>
                </a:lnTo>
                <a:lnTo>
                  <a:pt x="1090422" y="41148"/>
                </a:lnTo>
                <a:lnTo>
                  <a:pt x="1090822" y="40903"/>
                </a:lnTo>
                <a:lnTo>
                  <a:pt x="1065514" y="23788"/>
                </a:lnTo>
                <a:lnTo>
                  <a:pt x="1034986" y="10858"/>
                </a:lnTo>
                <a:lnTo>
                  <a:pt x="1000744" y="2786"/>
                </a:lnTo>
                <a:lnTo>
                  <a:pt x="963929" y="0"/>
                </a:lnTo>
                <a:close/>
              </a:path>
              <a:path w="1580514" h="768985">
                <a:moveTo>
                  <a:pt x="1226057" y="0"/>
                </a:moveTo>
                <a:lnTo>
                  <a:pt x="1187827" y="2786"/>
                </a:lnTo>
                <a:lnTo>
                  <a:pt x="1151667" y="10858"/>
                </a:lnTo>
                <a:lnTo>
                  <a:pt x="1118794" y="23788"/>
                </a:lnTo>
                <a:lnTo>
                  <a:pt x="1090822" y="40903"/>
                </a:lnTo>
                <a:lnTo>
                  <a:pt x="1091183" y="41148"/>
                </a:lnTo>
                <a:lnTo>
                  <a:pt x="1358388" y="41148"/>
                </a:lnTo>
                <a:lnTo>
                  <a:pt x="1340262" y="27146"/>
                </a:lnTo>
                <a:lnTo>
                  <a:pt x="1287625" y="7179"/>
                </a:lnTo>
                <a:lnTo>
                  <a:pt x="1226057" y="0"/>
                </a:lnTo>
                <a:close/>
              </a:path>
            </a:pathLst>
          </a:custGeom>
          <a:solidFill>
            <a:srgbClr val="FFFFCC"/>
          </a:solidFill>
        </p:spPr>
        <p:txBody>
          <a:bodyPr wrap="square" lIns="0" tIns="0" rIns="0" bIns="0" rtlCol="0"/>
          <a:lstStyle/>
          <a:p/>
        </p:txBody>
      </p:sp>
      <p:sp>
        <p:nvSpPr>
          <p:cNvPr id="24" name="object 24"/>
          <p:cNvSpPr/>
          <p:nvPr/>
        </p:nvSpPr>
        <p:spPr>
          <a:xfrm>
            <a:off x="4176521" y="2477261"/>
            <a:ext cx="1580515" cy="768985"/>
          </a:xfrm>
          <a:custGeom>
            <a:avLst/>
            <a:gdLst/>
            <a:ahLst/>
            <a:cxnLst/>
            <a:rect l="l" t="t" r="r" b="b"/>
            <a:pathLst>
              <a:path w="1580514" h="768985">
                <a:moveTo>
                  <a:pt x="142493" y="255270"/>
                </a:moveTo>
                <a:lnTo>
                  <a:pt x="86153" y="266342"/>
                </a:lnTo>
                <a:lnTo>
                  <a:pt x="40957" y="289560"/>
                </a:lnTo>
                <a:lnTo>
                  <a:pt x="10906" y="321921"/>
                </a:lnTo>
                <a:lnTo>
                  <a:pt x="0" y="360426"/>
                </a:lnTo>
                <a:lnTo>
                  <a:pt x="5405" y="388108"/>
                </a:lnTo>
                <a:lnTo>
                  <a:pt x="45648" y="434899"/>
                </a:lnTo>
                <a:lnTo>
                  <a:pt x="46100" y="484060"/>
                </a:lnTo>
                <a:lnTo>
                  <a:pt x="35051" y="522732"/>
                </a:lnTo>
                <a:lnTo>
                  <a:pt x="65873" y="585094"/>
                </a:lnTo>
                <a:lnTo>
                  <a:pt x="100395" y="607771"/>
                </a:lnTo>
                <a:lnTo>
                  <a:pt x="144097" y="622584"/>
                </a:lnTo>
                <a:lnTo>
                  <a:pt x="194310" y="627888"/>
                </a:lnTo>
                <a:lnTo>
                  <a:pt x="200405" y="627888"/>
                </a:lnTo>
                <a:lnTo>
                  <a:pt x="206501" y="627888"/>
                </a:lnTo>
                <a:lnTo>
                  <a:pt x="213360" y="627126"/>
                </a:lnTo>
                <a:lnTo>
                  <a:pt x="211836" y="627888"/>
                </a:lnTo>
                <a:lnTo>
                  <a:pt x="246936" y="660245"/>
                </a:lnTo>
                <a:lnTo>
                  <a:pt x="290742" y="686494"/>
                </a:lnTo>
                <a:lnTo>
                  <a:pt x="341534" y="706014"/>
                </a:lnTo>
                <a:lnTo>
                  <a:pt x="397593" y="718181"/>
                </a:lnTo>
                <a:lnTo>
                  <a:pt x="457200" y="722376"/>
                </a:lnTo>
                <a:lnTo>
                  <a:pt x="495264" y="720673"/>
                </a:lnTo>
                <a:lnTo>
                  <a:pt x="568535" y="707266"/>
                </a:lnTo>
                <a:lnTo>
                  <a:pt x="633033" y="720870"/>
                </a:lnTo>
                <a:lnTo>
                  <a:pt x="670450" y="741206"/>
                </a:lnTo>
                <a:lnTo>
                  <a:pt x="712915" y="756275"/>
                </a:lnTo>
                <a:lnTo>
                  <a:pt x="759110" y="765639"/>
                </a:lnTo>
                <a:lnTo>
                  <a:pt x="807719" y="768858"/>
                </a:lnTo>
                <a:lnTo>
                  <a:pt x="860883" y="765037"/>
                </a:lnTo>
                <a:lnTo>
                  <a:pt x="910448" y="754041"/>
                </a:lnTo>
                <a:lnTo>
                  <a:pt x="954976" y="736568"/>
                </a:lnTo>
                <a:lnTo>
                  <a:pt x="993027" y="713316"/>
                </a:lnTo>
                <a:lnTo>
                  <a:pt x="1023161" y="684985"/>
                </a:lnTo>
                <a:lnTo>
                  <a:pt x="1043939" y="652272"/>
                </a:lnTo>
                <a:lnTo>
                  <a:pt x="1043939" y="653034"/>
                </a:lnTo>
                <a:lnTo>
                  <a:pt x="1070336" y="662154"/>
                </a:lnTo>
                <a:lnTo>
                  <a:pt x="1097946" y="668845"/>
                </a:lnTo>
                <a:lnTo>
                  <a:pt x="1126557" y="672965"/>
                </a:lnTo>
                <a:lnTo>
                  <a:pt x="1155953" y="674370"/>
                </a:lnTo>
                <a:lnTo>
                  <a:pt x="1212073" y="669441"/>
                </a:lnTo>
                <a:lnTo>
                  <a:pt x="1262521" y="655517"/>
                </a:lnTo>
                <a:lnTo>
                  <a:pt x="1305305" y="633888"/>
                </a:lnTo>
                <a:lnTo>
                  <a:pt x="1338438" y="605846"/>
                </a:lnTo>
                <a:lnTo>
                  <a:pt x="1359930" y="572681"/>
                </a:lnTo>
                <a:lnTo>
                  <a:pt x="1367789" y="535686"/>
                </a:lnTo>
                <a:lnTo>
                  <a:pt x="1367789" y="534924"/>
                </a:lnTo>
                <a:lnTo>
                  <a:pt x="1425871" y="524594"/>
                </a:lnTo>
                <a:lnTo>
                  <a:pt x="1477094" y="505883"/>
                </a:lnTo>
                <a:lnTo>
                  <a:pt x="1519809" y="480060"/>
                </a:lnTo>
                <a:lnTo>
                  <a:pt x="1552363" y="448394"/>
                </a:lnTo>
                <a:lnTo>
                  <a:pt x="1573106" y="412157"/>
                </a:lnTo>
                <a:lnTo>
                  <a:pt x="1580388" y="372618"/>
                </a:lnTo>
                <a:lnTo>
                  <a:pt x="1577018" y="345876"/>
                </a:lnTo>
                <a:lnTo>
                  <a:pt x="1567148" y="319849"/>
                </a:lnTo>
                <a:lnTo>
                  <a:pt x="1551134" y="295251"/>
                </a:lnTo>
                <a:lnTo>
                  <a:pt x="1529333" y="272796"/>
                </a:lnTo>
                <a:lnTo>
                  <a:pt x="1528572" y="272796"/>
                </a:lnTo>
                <a:lnTo>
                  <a:pt x="1535572" y="260532"/>
                </a:lnTo>
                <a:lnTo>
                  <a:pt x="1540573" y="247840"/>
                </a:lnTo>
                <a:lnTo>
                  <a:pt x="1543573" y="234862"/>
                </a:lnTo>
                <a:lnTo>
                  <a:pt x="1544574" y="221742"/>
                </a:lnTo>
                <a:lnTo>
                  <a:pt x="1533965" y="179605"/>
                </a:lnTo>
                <a:lnTo>
                  <a:pt x="1504283" y="142970"/>
                </a:lnTo>
                <a:lnTo>
                  <a:pt x="1458741" y="114478"/>
                </a:lnTo>
                <a:lnTo>
                  <a:pt x="1400555" y="96774"/>
                </a:lnTo>
                <a:lnTo>
                  <a:pt x="1401317" y="96012"/>
                </a:lnTo>
                <a:lnTo>
                  <a:pt x="1379612" y="57542"/>
                </a:lnTo>
                <a:lnTo>
                  <a:pt x="1340262" y="27146"/>
                </a:lnTo>
                <a:lnTo>
                  <a:pt x="1287625" y="7179"/>
                </a:lnTo>
                <a:lnTo>
                  <a:pt x="1226057" y="0"/>
                </a:lnTo>
                <a:lnTo>
                  <a:pt x="1187827" y="2786"/>
                </a:lnTo>
                <a:lnTo>
                  <a:pt x="1118794" y="23788"/>
                </a:lnTo>
                <a:lnTo>
                  <a:pt x="1065514" y="23788"/>
                </a:lnTo>
                <a:lnTo>
                  <a:pt x="1000744" y="2786"/>
                </a:lnTo>
                <a:lnTo>
                  <a:pt x="963929" y="0"/>
                </a:lnTo>
                <a:lnTo>
                  <a:pt x="920019" y="4024"/>
                </a:lnTo>
                <a:lnTo>
                  <a:pt x="880110" y="15621"/>
                </a:lnTo>
                <a:lnTo>
                  <a:pt x="846486" y="34075"/>
                </a:lnTo>
                <a:lnTo>
                  <a:pt x="821436" y="58674"/>
                </a:lnTo>
                <a:lnTo>
                  <a:pt x="821436" y="60198"/>
                </a:lnTo>
                <a:lnTo>
                  <a:pt x="791872" y="44398"/>
                </a:lnTo>
                <a:lnTo>
                  <a:pt x="758666" y="32670"/>
                </a:lnTo>
                <a:lnTo>
                  <a:pt x="722745" y="25372"/>
                </a:lnTo>
                <a:lnTo>
                  <a:pt x="685038" y="22860"/>
                </a:lnTo>
                <a:lnTo>
                  <a:pt x="632305" y="27682"/>
                </a:lnTo>
                <a:lnTo>
                  <a:pt x="584358" y="41433"/>
                </a:lnTo>
                <a:lnTo>
                  <a:pt x="543698" y="63043"/>
                </a:lnTo>
                <a:lnTo>
                  <a:pt x="512825" y="91440"/>
                </a:lnTo>
                <a:lnTo>
                  <a:pt x="512063" y="92202"/>
                </a:lnTo>
                <a:lnTo>
                  <a:pt x="482679" y="82641"/>
                </a:lnTo>
                <a:lnTo>
                  <a:pt x="451865" y="75723"/>
                </a:lnTo>
                <a:lnTo>
                  <a:pt x="419909" y="71520"/>
                </a:lnTo>
                <a:lnTo>
                  <a:pt x="387095" y="70104"/>
                </a:lnTo>
                <a:lnTo>
                  <a:pt x="330472" y="74420"/>
                </a:lnTo>
                <a:lnTo>
                  <a:pt x="278501" y="86721"/>
                </a:lnTo>
                <a:lnTo>
                  <a:pt x="232661" y="106033"/>
                </a:lnTo>
                <a:lnTo>
                  <a:pt x="194432" y="131383"/>
                </a:lnTo>
                <a:lnTo>
                  <a:pt x="165294" y="161799"/>
                </a:lnTo>
                <a:lnTo>
                  <a:pt x="146726" y="196307"/>
                </a:lnTo>
                <a:lnTo>
                  <a:pt x="140207" y="233934"/>
                </a:lnTo>
                <a:lnTo>
                  <a:pt x="140207" y="240792"/>
                </a:lnTo>
                <a:lnTo>
                  <a:pt x="140969" y="248412"/>
                </a:lnTo>
                <a:lnTo>
                  <a:pt x="142493" y="255270"/>
                </a:lnTo>
                <a:close/>
              </a:path>
            </a:pathLst>
          </a:custGeom>
          <a:ln w="6350">
            <a:solidFill>
              <a:srgbClr val="000000"/>
            </a:solidFill>
          </a:ln>
        </p:spPr>
        <p:txBody>
          <a:bodyPr wrap="square" lIns="0" tIns="0" rIns="0" bIns="0" rtlCol="0"/>
          <a:lstStyle/>
          <a:p/>
        </p:txBody>
      </p:sp>
      <p:sp>
        <p:nvSpPr>
          <p:cNvPr id="25" name="object 25"/>
          <p:cNvSpPr/>
          <p:nvPr/>
        </p:nvSpPr>
        <p:spPr>
          <a:xfrm>
            <a:off x="4255008" y="2929127"/>
            <a:ext cx="93345" cy="14604"/>
          </a:xfrm>
          <a:custGeom>
            <a:avLst/>
            <a:gdLst/>
            <a:ahLst/>
            <a:cxnLst/>
            <a:rect l="l" t="t" r="r" b="b"/>
            <a:pathLst>
              <a:path w="93345" h="14605">
                <a:moveTo>
                  <a:pt x="0" y="0"/>
                </a:moveTo>
                <a:lnTo>
                  <a:pt x="18942" y="6441"/>
                </a:lnTo>
                <a:lnTo>
                  <a:pt x="38957" y="10953"/>
                </a:lnTo>
                <a:lnTo>
                  <a:pt x="59686" y="13608"/>
                </a:lnTo>
                <a:lnTo>
                  <a:pt x="80771" y="14477"/>
                </a:lnTo>
                <a:lnTo>
                  <a:pt x="84581" y="14477"/>
                </a:lnTo>
                <a:lnTo>
                  <a:pt x="89153" y="14477"/>
                </a:lnTo>
                <a:lnTo>
                  <a:pt x="92963" y="14477"/>
                </a:lnTo>
              </a:path>
            </a:pathLst>
          </a:custGeom>
          <a:ln w="6350">
            <a:solidFill>
              <a:srgbClr val="000000"/>
            </a:solidFill>
          </a:ln>
        </p:spPr>
        <p:txBody>
          <a:bodyPr wrap="square" lIns="0" tIns="0" rIns="0" bIns="0" rtlCol="0"/>
          <a:lstStyle/>
          <a:p/>
        </p:txBody>
      </p:sp>
      <p:sp>
        <p:nvSpPr>
          <p:cNvPr id="26" name="object 26"/>
          <p:cNvSpPr/>
          <p:nvPr/>
        </p:nvSpPr>
        <p:spPr>
          <a:xfrm>
            <a:off x="4389882" y="3098292"/>
            <a:ext cx="40640" cy="6350"/>
          </a:xfrm>
          <a:custGeom>
            <a:avLst/>
            <a:gdLst/>
            <a:ahLst/>
            <a:cxnLst/>
            <a:rect l="l" t="t" r="r" b="b"/>
            <a:pathLst>
              <a:path w="40639" h="6350">
                <a:moveTo>
                  <a:pt x="0" y="6096"/>
                </a:moveTo>
                <a:lnTo>
                  <a:pt x="10275" y="5250"/>
                </a:lnTo>
                <a:lnTo>
                  <a:pt x="20478" y="3905"/>
                </a:lnTo>
                <a:lnTo>
                  <a:pt x="30539" y="2131"/>
                </a:lnTo>
                <a:lnTo>
                  <a:pt x="40385" y="0"/>
                </a:lnTo>
              </a:path>
            </a:pathLst>
          </a:custGeom>
          <a:ln w="6350">
            <a:solidFill>
              <a:srgbClr val="000000"/>
            </a:solidFill>
          </a:ln>
        </p:spPr>
        <p:txBody>
          <a:bodyPr wrap="square" lIns="0" tIns="0" rIns="0" bIns="0" rtlCol="0"/>
          <a:lstStyle/>
          <a:p/>
        </p:txBody>
      </p:sp>
      <p:sp>
        <p:nvSpPr>
          <p:cNvPr id="27" name="object 27"/>
          <p:cNvSpPr/>
          <p:nvPr/>
        </p:nvSpPr>
        <p:spPr>
          <a:xfrm>
            <a:off x="4754117" y="3142488"/>
            <a:ext cx="24765" cy="30480"/>
          </a:xfrm>
          <a:custGeom>
            <a:avLst/>
            <a:gdLst/>
            <a:ahLst/>
            <a:cxnLst/>
            <a:rect l="l" t="t" r="r" b="b"/>
            <a:pathLst>
              <a:path w="24764" h="30480">
                <a:moveTo>
                  <a:pt x="0" y="0"/>
                </a:moveTo>
                <a:lnTo>
                  <a:pt x="5310" y="7870"/>
                </a:lnTo>
                <a:lnTo>
                  <a:pt x="11049" y="15525"/>
                </a:lnTo>
                <a:lnTo>
                  <a:pt x="17359" y="23038"/>
                </a:lnTo>
                <a:lnTo>
                  <a:pt x="24384" y="30479"/>
                </a:lnTo>
              </a:path>
            </a:pathLst>
          </a:custGeom>
          <a:ln w="6350">
            <a:solidFill>
              <a:srgbClr val="000000"/>
            </a:solidFill>
          </a:ln>
        </p:spPr>
        <p:txBody>
          <a:bodyPr wrap="square" lIns="0" tIns="0" rIns="0" bIns="0" rtlCol="0"/>
          <a:lstStyle/>
          <a:p/>
        </p:txBody>
      </p:sp>
      <p:sp>
        <p:nvSpPr>
          <p:cNvPr id="28" name="object 28"/>
          <p:cNvSpPr/>
          <p:nvPr/>
        </p:nvSpPr>
        <p:spPr>
          <a:xfrm>
            <a:off x="5220461" y="3095244"/>
            <a:ext cx="10160" cy="34290"/>
          </a:xfrm>
          <a:custGeom>
            <a:avLst/>
            <a:gdLst/>
            <a:ahLst/>
            <a:cxnLst/>
            <a:rect l="l" t="t" r="r" b="b"/>
            <a:pathLst>
              <a:path w="10160" h="34289">
                <a:moveTo>
                  <a:pt x="0" y="34289"/>
                </a:moveTo>
                <a:lnTo>
                  <a:pt x="3583" y="25717"/>
                </a:lnTo>
                <a:lnTo>
                  <a:pt x="6381" y="17145"/>
                </a:lnTo>
                <a:lnTo>
                  <a:pt x="8465" y="8572"/>
                </a:lnTo>
                <a:lnTo>
                  <a:pt x="9905" y="0"/>
                </a:lnTo>
              </a:path>
            </a:pathLst>
          </a:custGeom>
          <a:ln w="6350">
            <a:solidFill>
              <a:srgbClr val="000000"/>
            </a:solidFill>
          </a:ln>
        </p:spPr>
        <p:txBody>
          <a:bodyPr wrap="square" lIns="0" tIns="0" rIns="0" bIns="0" rtlCol="0"/>
          <a:lstStyle/>
          <a:p/>
        </p:txBody>
      </p:sp>
      <p:sp>
        <p:nvSpPr>
          <p:cNvPr id="29" name="object 29"/>
          <p:cNvSpPr/>
          <p:nvPr/>
        </p:nvSpPr>
        <p:spPr>
          <a:xfrm>
            <a:off x="5422265" y="2882519"/>
            <a:ext cx="125222" cy="133603"/>
          </a:xfrm>
          <a:prstGeom prst="rect">
            <a:avLst/>
          </a:prstGeom>
          <a:blipFill>
            <a:blip r:embed="rId2" cstate="print"/>
            <a:stretch>
              <a:fillRect/>
            </a:stretch>
          </a:blipFill>
        </p:spPr>
        <p:txBody>
          <a:bodyPr wrap="square" lIns="0" tIns="0" rIns="0" bIns="0" rtlCol="0"/>
          <a:lstStyle/>
          <a:p/>
        </p:txBody>
      </p:sp>
      <p:sp>
        <p:nvSpPr>
          <p:cNvPr id="30" name="object 30"/>
          <p:cNvSpPr/>
          <p:nvPr/>
        </p:nvSpPr>
        <p:spPr>
          <a:xfrm>
            <a:off x="5651753" y="2750057"/>
            <a:ext cx="53340" cy="47625"/>
          </a:xfrm>
          <a:custGeom>
            <a:avLst/>
            <a:gdLst/>
            <a:ahLst/>
            <a:cxnLst/>
            <a:rect l="l" t="t" r="r" b="b"/>
            <a:pathLst>
              <a:path w="53339" h="47625">
                <a:moveTo>
                  <a:pt x="0" y="47244"/>
                </a:moveTo>
                <a:lnTo>
                  <a:pt x="16585" y="36968"/>
                </a:lnTo>
                <a:lnTo>
                  <a:pt x="30956" y="25622"/>
                </a:lnTo>
                <a:lnTo>
                  <a:pt x="43183" y="13275"/>
                </a:lnTo>
                <a:lnTo>
                  <a:pt x="53340" y="0"/>
                </a:lnTo>
              </a:path>
            </a:pathLst>
          </a:custGeom>
          <a:ln w="6350">
            <a:solidFill>
              <a:srgbClr val="000000"/>
            </a:solidFill>
          </a:ln>
        </p:spPr>
        <p:txBody>
          <a:bodyPr wrap="square" lIns="0" tIns="0" rIns="0" bIns="0" rtlCol="0"/>
          <a:lstStyle/>
          <a:p/>
        </p:txBody>
      </p:sp>
      <p:sp>
        <p:nvSpPr>
          <p:cNvPr id="31" name="object 31"/>
          <p:cNvSpPr/>
          <p:nvPr/>
        </p:nvSpPr>
        <p:spPr>
          <a:xfrm>
            <a:off x="5240273" y="2518410"/>
            <a:ext cx="26670" cy="29209"/>
          </a:xfrm>
          <a:custGeom>
            <a:avLst/>
            <a:gdLst/>
            <a:ahLst/>
            <a:cxnLst/>
            <a:rect l="l" t="t" r="r" b="b"/>
            <a:pathLst>
              <a:path w="26670" h="29210">
                <a:moveTo>
                  <a:pt x="26670" y="0"/>
                </a:moveTo>
                <a:lnTo>
                  <a:pt x="18966" y="6560"/>
                </a:lnTo>
                <a:lnTo>
                  <a:pt x="11906" y="13620"/>
                </a:lnTo>
                <a:lnTo>
                  <a:pt x="5560" y="21109"/>
                </a:lnTo>
                <a:lnTo>
                  <a:pt x="0" y="28956"/>
                </a:lnTo>
              </a:path>
            </a:pathLst>
          </a:custGeom>
          <a:ln w="6350">
            <a:solidFill>
              <a:srgbClr val="000000"/>
            </a:solidFill>
          </a:ln>
        </p:spPr>
        <p:txBody>
          <a:bodyPr wrap="square" lIns="0" tIns="0" rIns="0" bIns="0" rtlCol="0"/>
          <a:lstStyle/>
          <a:p/>
        </p:txBody>
      </p:sp>
      <p:sp>
        <p:nvSpPr>
          <p:cNvPr id="32" name="object 32"/>
          <p:cNvSpPr/>
          <p:nvPr/>
        </p:nvSpPr>
        <p:spPr>
          <a:xfrm>
            <a:off x="4984241" y="2535935"/>
            <a:ext cx="13970" cy="24765"/>
          </a:xfrm>
          <a:custGeom>
            <a:avLst/>
            <a:gdLst/>
            <a:ahLst/>
            <a:cxnLst/>
            <a:rect l="l" t="t" r="r" b="b"/>
            <a:pathLst>
              <a:path w="13970" h="24764">
                <a:moveTo>
                  <a:pt x="13716" y="0"/>
                </a:moveTo>
                <a:lnTo>
                  <a:pt x="9429" y="5845"/>
                </a:lnTo>
                <a:lnTo>
                  <a:pt x="5714" y="11906"/>
                </a:lnTo>
                <a:lnTo>
                  <a:pt x="2571" y="18109"/>
                </a:lnTo>
                <a:lnTo>
                  <a:pt x="0" y="24384"/>
                </a:lnTo>
              </a:path>
            </a:pathLst>
          </a:custGeom>
          <a:ln w="6349">
            <a:solidFill>
              <a:srgbClr val="000000"/>
            </a:solidFill>
          </a:ln>
        </p:spPr>
        <p:txBody>
          <a:bodyPr wrap="square" lIns="0" tIns="0" rIns="0" bIns="0" rtlCol="0"/>
          <a:lstStyle/>
          <a:p/>
        </p:txBody>
      </p:sp>
      <p:sp>
        <p:nvSpPr>
          <p:cNvPr id="33" name="object 33"/>
          <p:cNvSpPr/>
          <p:nvPr/>
        </p:nvSpPr>
        <p:spPr>
          <a:xfrm>
            <a:off x="4688585" y="2569464"/>
            <a:ext cx="47625" cy="24765"/>
          </a:xfrm>
          <a:custGeom>
            <a:avLst/>
            <a:gdLst/>
            <a:ahLst/>
            <a:cxnLst/>
            <a:rect l="l" t="t" r="r" b="b"/>
            <a:pathLst>
              <a:path w="47625" h="24764">
                <a:moveTo>
                  <a:pt x="47243" y="24383"/>
                </a:moveTo>
                <a:lnTo>
                  <a:pt x="36218" y="17680"/>
                </a:lnTo>
                <a:lnTo>
                  <a:pt x="24764" y="11334"/>
                </a:lnTo>
                <a:lnTo>
                  <a:pt x="12739" y="5417"/>
                </a:lnTo>
                <a:lnTo>
                  <a:pt x="0" y="0"/>
                </a:lnTo>
              </a:path>
            </a:pathLst>
          </a:custGeom>
          <a:ln w="6350">
            <a:solidFill>
              <a:srgbClr val="000000"/>
            </a:solidFill>
          </a:ln>
        </p:spPr>
        <p:txBody>
          <a:bodyPr wrap="square" lIns="0" tIns="0" rIns="0" bIns="0" rtlCol="0"/>
          <a:lstStyle/>
          <a:p/>
        </p:txBody>
      </p:sp>
      <p:sp>
        <p:nvSpPr>
          <p:cNvPr id="34" name="object 34"/>
          <p:cNvSpPr/>
          <p:nvPr/>
        </p:nvSpPr>
        <p:spPr>
          <a:xfrm>
            <a:off x="4319015" y="2732532"/>
            <a:ext cx="8890" cy="26034"/>
          </a:xfrm>
          <a:custGeom>
            <a:avLst/>
            <a:gdLst/>
            <a:ahLst/>
            <a:cxnLst/>
            <a:rect l="l" t="t" r="r" b="b"/>
            <a:pathLst>
              <a:path w="8889" h="26035">
                <a:moveTo>
                  <a:pt x="0" y="0"/>
                </a:moveTo>
                <a:lnTo>
                  <a:pt x="1416" y="6727"/>
                </a:lnTo>
                <a:lnTo>
                  <a:pt x="3333" y="13239"/>
                </a:lnTo>
                <a:lnTo>
                  <a:pt x="5679" y="19609"/>
                </a:lnTo>
                <a:lnTo>
                  <a:pt x="8382" y="25908"/>
                </a:lnTo>
              </a:path>
            </a:pathLst>
          </a:custGeom>
          <a:ln w="6350">
            <a:solidFill>
              <a:srgbClr val="000000"/>
            </a:solidFill>
          </a:ln>
        </p:spPr>
        <p:txBody>
          <a:bodyPr wrap="square" lIns="0" tIns="0" rIns="0" bIns="0" rtlCol="0"/>
          <a:lstStyle/>
          <a:p/>
        </p:txBody>
      </p:sp>
      <p:sp>
        <p:nvSpPr>
          <p:cNvPr id="35" name="object 35"/>
          <p:cNvSpPr/>
          <p:nvPr/>
        </p:nvSpPr>
        <p:spPr>
          <a:xfrm>
            <a:off x="5253990" y="3279647"/>
            <a:ext cx="264160" cy="128270"/>
          </a:xfrm>
          <a:custGeom>
            <a:avLst/>
            <a:gdLst/>
            <a:ahLst/>
            <a:cxnLst/>
            <a:rect l="l" t="t" r="r" b="b"/>
            <a:pathLst>
              <a:path w="264160" h="128270">
                <a:moveTo>
                  <a:pt x="131825" y="0"/>
                </a:moveTo>
                <a:lnTo>
                  <a:pt x="80367" y="5072"/>
                </a:lnTo>
                <a:lnTo>
                  <a:pt x="38480" y="18859"/>
                </a:lnTo>
                <a:lnTo>
                  <a:pt x="10310" y="39219"/>
                </a:lnTo>
                <a:lnTo>
                  <a:pt x="0" y="64007"/>
                </a:lnTo>
                <a:lnTo>
                  <a:pt x="10310" y="89118"/>
                </a:lnTo>
                <a:lnTo>
                  <a:pt x="38481" y="109442"/>
                </a:lnTo>
                <a:lnTo>
                  <a:pt x="80367" y="123051"/>
                </a:lnTo>
                <a:lnTo>
                  <a:pt x="131825" y="128016"/>
                </a:lnTo>
                <a:lnTo>
                  <a:pt x="182963" y="123051"/>
                </a:lnTo>
                <a:lnTo>
                  <a:pt x="224885" y="109442"/>
                </a:lnTo>
                <a:lnTo>
                  <a:pt x="253234" y="89118"/>
                </a:lnTo>
                <a:lnTo>
                  <a:pt x="263651" y="64007"/>
                </a:lnTo>
                <a:lnTo>
                  <a:pt x="253234" y="39219"/>
                </a:lnTo>
                <a:lnTo>
                  <a:pt x="224885" y="18859"/>
                </a:lnTo>
                <a:lnTo>
                  <a:pt x="182963" y="5072"/>
                </a:lnTo>
                <a:lnTo>
                  <a:pt x="131825" y="0"/>
                </a:lnTo>
                <a:close/>
              </a:path>
            </a:pathLst>
          </a:custGeom>
          <a:solidFill>
            <a:srgbClr val="FFFFCC"/>
          </a:solidFill>
        </p:spPr>
        <p:txBody>
          <a:bodyPr wrap="square" lIns="0" tIns="0" rIns="0" bIns="0" rtlCol="0"/>
          <a:lstStyle/>
          <a:p/>
        </p:txBody>
      </p:sp>
      <p:sp>
        <p:nvSpPr>
          <p:cNvPr id="36" name="object 36"/>
          <p:cNvSpPr/>
          <p:nvPr/>
        </p:nvSpPr>
        <p:spPr>
          <a:xfrm>
            <a:off x="5253990" y="3279647"/>
            <a:ext cx="264160" cy="128270"/>
          </a:xfrm>
          <a:custGeom>
            <a:avLst/>
            <a:gdLst/>
            <a:ahLst/>
            <a:cxnLst/>
            <a:rect l="l" t="t" r="r" b="b"/>
            <a:pathLst>
              <a:path w="264160" h="128270">
                <a:moveTo>
                  <a:pt x="131825" y="0"/>
                </a:moveTo>
                <a:lnTo>
                  <a:pt x="80367" y="5072"/>
                </a:lnTo>
                <a:lnTo>
                  <a:pt x="38481" y="18859"/>
                </a:lnTo>
                <a:lnTo>
                  <a:pt x="10310" y="39219"/>
                </a:lnTo>
                <a:lnTo>
                  <a:pt x="0" y="64007"/>
                </a:lnTo>
                <a:lnTo>
                  <a:pt x="10310" y="89118"/>
                </a:lnTo>
                <a:lnTo>
                  <a:pt x="38480" y="109442"/>
                </a:lnTo>
                <a:lnTo>
                  <a:pt x="80367" y="123051"/>
                </a:lnTo>
                <a:lnTo>
                  <a:pt x="131825" y="128016"/>
                </a:lnTo>
                <a:lnTo>
                  <a:pt x="182963" y="123051"/>
                </a:lnTo>
                <a:lnTo>
                  <a:pt x="224885" y="109442"/>
                </a:lnTo>
                <a:lnTo>
                  <a:pt x="253234" y="89118"/>
                </a:lnTo>
                <a:lnTo>
                  <a:pt x="263651" y="64007"/>
                </a:lnTo>
                <a:lnTo>
                  <a:pt x="253234" y="39219"/>
                </a:lnTo>
                <a:lnTo>
                  <a:pt x="224885" y="18859"/>
                </a:lnTo>
                <a:lnTo>
                  <a:pt x="182963" y="5072"/>
                </a:lnTo>
                <a:lnTo>
                  <a:pt x="131825" y="0"/>
                </a:lnTo>
                <a:close/>
              </a:path>
            </a:pathLst>
          </a:custGeom>
          <a:ln w="6350">
            <a:solidFill>
              <a:srgbClr val="000000"/>
            </a:solidFill>
          </a:ln>
        </p:spPr>
        <p:txBody>
          <a:bodyPr wrap="square" lIns="0" tIns="0" rIns="0" bIns="0" rtlCol="0"/>
          <a:lstStyle/>
          <a:p/>
        </p:txBody>
      </p:sp>
      <p:sp>
        <p:nvSpPr>
          <p:cNvPr id="37" name="object 37"/>
          <p:cNvSpPr/>
          <p:nvPr/>
        </p:nvSpPr>
        <p:spPr>
          <a:xfrm>
            <a:off x="5439790" y="3465448"/>
            <a:ext cx="182372" cy="91694"/>
          </a:xfrm>
          <a:prstGeom prst="rect">
            <a:avLst/>
          </a:prstGeom>
          <a:blipFill>
            <a:blip r:embed="rId3" cstate="print"/>
            <a:stretch>
              <a:fillRect/>
            </a:stretch>
          </a:blipFill>
        </p:spPr>
        <p:txBody>
          <a:bodyPr wrap="square" lIns="0" tIns="0" rIns="0" bIns="0" rtlCol="0"/>
          <a:lstStyle/>
          <a:p/>
        </p:txBody>
      </p:sp>
      <p:sp>
        <p:nvSpPr>
          <p:cNvPr id="38" name="object 38"/>
          <p:cNvSpPr/>
          <p:nvPr/>
        </p:nvSpPr>
        <p:spPr>
          <a:xfrm>
            <a:off x="5598414" y="3617976"/>
            <a:ext cx="87630" cy="43180"/>
          </a:xfrm>
          <a:custGeom>
            <a:avLst/>
            <a:gdLst/>
            <a:ahLst/>
            <a:cxnLst/>
            <a:rect l="l" t="t" r="r" b="b"/>
            <a:pathLst>
              <a:path w="87629" h="43179">
                <a:moveTo>
                  <a:pt x="43434" y="0"/>
                </a:moveTo>
                <a:lnTo>
                  <a:pt x="26360" y="1619"/>
                </a:lnTo>
                <a:lnTo>
                  <a:pt x="12573" y="6096"/>
                </a:lnTo>
                <a:lnTo>
                  <a:pt x="3357" y="12858"/>
                </a:lnTo>
                <a:lnTo>
                  <a:pt x="0" y="21336"/>
                </a:lnTo>
                <a:lnTo>
                  <a:pt x="3357" y="29491"/>
                </a:lnTo>
                <a:lnTo>
                  <a:pt x="12573" y="36290"/>
                </a:lnTo>
                <a:lnTo>
                  <a:pt x="26360" y="40945"/>
                </a:lnTo>
                <a:lnTo>
                  <a:pt x="43434" y="42672"/>
                </a:lnTo>
                <a:lnTo>
                  <a:pt x="60626" y="40945"/>
                </a:lnTo>
                <a:lnTo>
                  <a:pt x="74675" y="36290"/>
                </a:lnTo>
                <a:lnTo>
                  <a:pt x="84153" y="29491"/>
                </a:lnTo>
                <a:lnTo>
                  <a:pt x="87630" y="21336"/>
                </a:lnTo>
                <a:lnTo>
                  <a:pt x="84153" y="12858"/>
                </a:lnTo>
                <a:lnTo>
                  <a:pt x="74676" y="6096"/>
                </a:lnTo>
                <a:lnTo>
                  <a:pt x="60626" y="1619"/>
                </a:lnTo>
                <a:lnTo>
                  <a:pt x="43434" y="0"/>
                </a:lnTo>
                <a:close/>
              </a:path>
            </a:pathLst>
          </a:custGeom>
          <a:solidFill>
            <a:srgbClr val="FFFFCC"/>
          </a:solidFill>
        </p:spPr>
        <p:txBody>
          <a:bodyPr wrap="square" lIns="0" tIns="0" rIns="0" bIns="0" rtlCol="0"/>
          <a:lstStyle/>
          <a:p/>
        </p:txBody>
      </p:sp>
      <p:sp>
        <p:nvSpPr>
          <p:cNvPr id="39" name="object 39"/>
          <p:cNvSpPr/>
          <p:nvPr/>
        </p:nvSpPr>
        <p:spPr>
          <a:xfrm>
            <a:off x="5598414" y="3617976"/>
            <a:ext cx="87630" cy="43180"/>
          </a:xfrm>
          <a:custGeom>
            <a:avLst/>
            <a:gdLst/>
            <a:ahLst/>
            <a:cxnLst/>
            <a:rect l="l" t="t" r="r" b="b"/>
            <a:pathLst>
              <a:path w="87629" h="43179">
                <a:moveTo>
                  <a:pt x="43434" y="0"/>
                </a:moveTo>
                <a:lnTo>
                  <a:pt x="26360" y="1619"/>
                </a:lnTo>
                <a:lnTo>
                  <a:pt x="12573" y="6096"/>
                </a:lnTo>
                <a:lnTo>
                  <a:pt x="3357" y="12858"/>
                </a:lnTo>
                <a:lnTo>
                  <a:pt x="0" y="21336"/>
                </a:lnTo>
                <a:lnTo>
                  <a:pt x="3357" y="29491"/>
                </a:lnTo>
                <a:lnTo>
                  <a:pt x="12572" y="36290"/>
                </a:lnTo>
                <a:lnTo>
                  <a:pt x="26360" y="40945"/>
                </a:lnTo>
                <a:lnTo>
                  <a:pt x="43434" y="42672"/>
                </a:lnTo>
                <a:lnTo>
                  <a:pt x="60626" y="40945"/>
                </a:lnTo>
                <a:lnTo>
                  <a:pt x="74675" y="36290"/>
                </a:lnTo>
                <a:lnTo>
                  <a:pt x="84153" y="29491"/>
                </a:lnTo>
                <a:lnTo>
                  <a:pt x="87630" y="21336"/>
                </a:lnTo>
                <a:lnTo>
                  <a:pt x="84153" y="12858"/>
                </a:lnTo>
                <a:lnTo>
                  <a:pt x="74676" y="6095"/>
                </a:lnTo>
                <a:lnTo>
                  <a:pt x="60626" y="1619"/>
                </a:lnTo>
                <a:lnTo>
                  <a:pt x="43434" y="0"/>
                </a:lnTo>
                <a:close/>
              </a:path>
            </a:pathLst>
          </a:custGeom>
          <a:ln w="6350">
            <a:solidFill>
              <a:srgbClr val="000000"/>
            </a:solidFill>
          </a:ln>
        </p:spPr>
        <p:txBody>
          <a:bodyPr wrap="square" lIns="0" tIns="0" rIns="0" bIns="0" rtlCol="0"/>
          <a:lstStyle/>
          <a:p/>
        </p:txBody>
      </p:sp>
      <p:sp>
        <p:nvSpPr>
          <p:cNvPr id="40" name="object 40"/>
          <p:cNvSpPr txBox="1"/>
          <p:nvPr/>
        </p:nvSpPr>
        <p:spPr>
          <a:xfrm>
            <a:off x="4419094" y="2595626"/>
            <a:ext cx="993140" cy="330835"/>
          </a:xfrm>
          <a:prstGeom prst="rect">
            <a:avLst/>
          </a:prstGeom>
        </p:spPr>
        <p:txBody>
          <a:bodyPr wrap="square" lIns="0" tIns="12700" rIns="0" bIns="0" rtlCol="0" vert="horz">
            <a:spAutoFit/>
          </a:bodyPr>
          <a:lstStyle/>
          <a:p>
            <a:pPr marL="12700" marR="5080" indent="119380">
              <a:lnSpc>
                <a:spcPct val="100000"/>
              </a:lnSpc>
              <a:spcBef>
                <a:spcPts val="100"/>
              </a:spcBef>
            </a:pPr>
            <a:r>
              <a:rPr dirty="0" sz="1000">
                <a:latin typeface="Arial"/>
                <a:cs typeface="Arial"/>
              </a:rPr>
              <a:t>50-50 </a:t>
            </a:r>
            <a:r>
              <a:rPr dirty="0" sz="1000" spc="-5">
                <a:latin typeface="Arial"/>
                <a:cs typeface="Arial"/>
              </a:rPr>
              <a:t>choice  between </a:t>
            </a:r>
            <a:r>
              <a:rPr dirty="0" sz="1000">
                <a:latin typeface="Arial"/>
                <a:cs typeface="Arial"/>
              </a:rPr>
              <a:t>X </a:t>
            </a:r>
            <a:r>
              <a:rPr dirty="0" sz="1000" spc="-5">
                <a:latin typeface="Arial"/>
                <a:cs typeface="Arial"/>
              </a:rPr>
              <a:t>and</a:t>
            </a:r>
            <a:r>
              <a:rPr dirty="0" sz="1000" spc="-65">
                <a:latin typeface="Arial"/>
                <a:cs typeface="Arial"/>
              </a:rPr>
              <a:t> </a:t>
            </a:r>
            <a:r>
              <a:rPr dirty="0" sz="1000">
                <a:latin typeface="Arial"/>
                <a:cs typeface="Arial"/>
              </a:rPr>
              <a:t>Y</a:t>
            </a:r>
            <a:endParaRPr sz="1000">
              <a:latin typeface="Arial"/>
              <a:cs typeface="Arial"/>
            </a:endParaRPr>
          </a:p>
        </p:txBody>
      </p:sp>
      <p:sp>
        <p:nvSpPr>
          <p:cNvPr id="41" name="object 41"/>
          <p:cNvSpPr/>
          <p:nvPr/>
        </p:nvSpPr>
        <p:spPr>
          <a:xfrm>
            <a:off x="2552700" y="18348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00CC00"/>
            </a:solidFill>
          </a:ln>
        </p:spPr>
        <p:txBody>
          <a:bodyPr wrap="square" lIns="0" tIns="0" rIns="0" bIns="0" rtlCol="0"/>
          <a:lstStyle/>
          <a:p/>
        </p:txBody>
      </p:sp>
      <p:sp>
        <p:nvSpPr>
          <p:cNvPr id="42" name="object 42"/>
          <p:cNvSpPr txBox="1"/>
          <p:nvPr/>
        </p:nvSpPr>
        <p:spPr>
          <a:xfrm>
            <a:off x="2566416" y="1892045"/>
            <a:ext cx="418465" cy="349885"/>
          </a:xfrm>
          <a:prstGeom prst="rect">
            <a:avLst/>
          </a:prstGeom>
          <a:ln w="38100">
            <a:solidFill>
              <a:srgbClr val="FF33CC"/>
            </a:solidFill>
          </a:ln>
        </p:spPr>
        <p:txBody>
          <a:bodyPr wrap="square" lIns="0" tIns="74930" rIns="0" bIns="0" rtlCol="0" vert="horz">
            <a:spAutoFit/>
          </a:bodyPr>
          <a:lstStyle/>
          <a:p>
            <a:pPr marL="113030">
              <a:lnSpc>
                <a:spcPct val="100000"/>
              </a:lnSpc>
              <a:spcBef>
                <a:spcPts val="590"/>
              </a:spcBef>
            </a:pPr>
            <a:r>
              <a:rPr dirty="0" sz="1200" spc="-5">
                <a:latin typeface="Arial"/>
                <a:cs typeface="Arial"/>
              </a:rPr>
              <a:t>XY</a:t>
            </a:r>
            <a:endParaRPr sz="1200">
              <a:latin typeface="Arial"/>
              <a:cs typeface="Arial"/>
            </a:endParaRPr>
          </a:p>
        </p:txBody>
      </p:sp>
      <p:sp>
        <p:nvSpPr>
          <p:cNvPr id="43" name="object 43"/>
          <p:cNvSpPr/>
          <p:nvPr/>
        </p:nvSpPr>
        <p:spPr>
          <a:xfrm>
            <a:off x="3200400" y="22158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FF0000"/>
            </a:solidFill>
          </a:ln>
        </p:spPr>
        <p:txBody>
          <a:bodyPr wrap="square" lIns="0" tIns="0" rIns="0" bIns="0" rtlCol="0"/>
          <a:lstStyle/>
          <a:p/>
        </p:txBody>
      </p:sp>
      <p:sp>
        <p:nvSpPr>
          <p:cNvPr id="44" name="object 44"/>
          <p:cNvSpPr txBox="1"/>
          <p:nvPr/>
        </p:nvSpPr>
        <p:spPr>
          <a:xfrm>
            <a:off x="3318764" y="2335783"/>
            <a:ext cx="22034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ZX</a:t>
            </a:r>
            <a:endParaRPr sz="1200">
              <a:latin typeface="Arial"/>
              <a:cs typeface="Arial"/>
            </a:endParaRPr>
          </a:p>
        </p:txBody>
      </p:sp>
      <p:sp>
        <p:nvSpPr>
          <p:cNvPr id="45" name="object 45"/>
          <p:cNvSpPr/>
          <p:nvPr/>
        </p:nvSpPr>
        <p:spPr>
          <a:xfrm>
            <a:off x="3810000" y="17967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3333CC"/>
            </a:solidFill>
          </a:ln>
        </p:spPr>
        <p:txBody>
          <a:bodyPr wrap="square" lIns="0" tIns="0" rIns="0" bIns="0" rtlCol="0"/>
          <a:lstStyle/>
          <a:p/>
        </p:txBody>
      </p:sp>
      <p:sp>
        <p:nvSpPr>
          <p:cNvPr id="46" name="object 46"/>
          <p:cNvSpPr txBox="1"/>
          <p:nvPr/>
        </p:nvSpPr>
        <p:spPr>
          <a:xfrm>
            <a:off x="3907790" y="1916683"/>
            <a:ext cx="26289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47" name="object 47"/>
          <p:cNvSpPr txBox="1"/>
          <p:nvPr/>
        </p:nvSpPr>
        <p:spPr>
          <a:xfrm>
            <a:off x="4167632" y="1266241"/>
            <a:ext cx="1948814" cy="1168400"/>
          </a:xfrm>
          <a:prstGeom prst="rect">
            <a:avLst/>
          </a:prstGeom>
        </p:spPr>
        <p:txBody>
          <a:bodyPr wrap="square" lIns="0" tIns="12700" rIns="0" bIns="0" rtlCol="0" vert="horz">
            <a:spAutoFit/>
          </a:bodyPr>
          <a:lstStyle/>
          <a:p>
            <a:pPr marL="274955" marR="38100">
              <a:lnSpc>
                <a:spcPct val="150000"/>
              </a:lnSpc>
              <a:spcBef>
                <a:spcPts val="100"/>
              </a:spcBef>
            </a:pPr>
            <a:r>
              <a:rPr dirty="0" sz="1000" spc="-5">
                <a:latin typeface="Arial"/>
                <a:cs typeface="Arial"/>
              </a:rPr>
              <a:t>Start randomly in state </a:t>
            </a:r>
            <a:r>
              <a:rPr dirty="0" sz="1000">
                <a:latin typeface="Arial"/>
                <a:cs typeface="Arial"/>
              </a:rPr>
              <a:t>1 </a:t>
            </a:r>
            <a:r>
              <a:rPr dirty="0" sz="1000" spc="-5">
                <a:latin typeface="Arial"/>
                <a:cs typeface="Arial"/>
              </a:rPr>
              <a:t>or </a:t>
            </a:r>
            <a:r>
              <a:rPr dirty="0" sz="1000">
                <a:latin typeface="Arial"/>
                <a:cs typeface="Arial"/>
              </a:rPr>
              <a:t>2  </a:t>
            </a:r>
            <a:r>
              <a:rPr dirty="0" sz="1000" spc="-5">
                <a:latin typeface="Arial"/>
                <a:cs typeface="Arial"/>
              </a:rPr>
              <a:t>Choose one of </a:t>
            </a:r>
            <a:r>
              <a:rPr dirty="0" sz="1000">
                <a:latin typeface="Arial"/>
                <a:cs typeface="Arial"/>
              </a:rPr>
              <a:t>the</a:t>
            </a:r>
            <a:r>
              <a:rPr dirty="0" sz="1000" spc="-35">
                <a:latin typeface="Arial"/>
                <a:cs typeface="Arial"/>
              </a:rPr>
              <a:t> </a:t>
            </a:r>
            <a:r>
              <a:rPr dirty="0" sz="1000" spc="-5">
                <a:latin typeface="Arial"/>
                <a:cs typeface="Arial"/>
              </a:rPr>
              <a:t>output</a:t>
            </a:r>
            <a:endParaRPr sz="1000">
              <a:latin typeface="Arial"/>
              <a:cs typeface="Arial"/>
            </a:endParaRPr>
          </a:p>
          <a:p>
            <a:pPr marL="274955" marR="303530" indent="-224790">
              <a:lnSpc>
                <a:spcPct val="100000"/>
              </a:lnSpc>
            </a:pPr>
            <a:r>
              <a:rPr dirty="0" sz="1000" spc="-5">
                <a:solidFill>
                  <a:srgbClr val="3333CC"/>
                </a:solidFill>
                <a:latin typeface="Arial"/>
                <a:cs typeface="Arial"/>
              </a:rPr>
              <a:t>S</a:t>
            </a:r>
            <a:r>
              <a:rPr dirty="0" baseline="-21367" sz="975" spc="-7">
                <a:solidFill>
                  <a:srgbClr val="3333CC"/>
                </a:solidFill>
                <a:latin typeface="Arial"/>
                <a:cs typeface="Arial"/>
              </a:rPr>
              <a:t>2 </a:t>
            </a:r>
            <a:r>
              <a:rPr dirty="0" sz="1000" spc="-5">
                <a:latin typeface="Arial"/>
                <a:cs typeface="Arial"/>
              </a:rPr>
              <a:t>symbols </a:t>
            </a:r>
            <a:r>
              <a:rPr dirty="0" sz="1000">
                <a:latin typeface="Arial"/>
                <a:cs typeface="Arial"/>
              </a:rPr>
              <a:t>in </a:t>
            </a:r>
            <a:r>
              <a:rPr dirty="0" sz="1000" spc="-5">
                <a:latin typeface="Arial"/>
                <a:cs typeface="Arial"/>
              </a:rPr>
              <a:t>each state </a:t>
            </a:r>
            <a:r>
              <a:rPr dirty="0" sz="1000">
                <a:latin typeface="Arial"/>
                <a:cs typeface="Arial"/>
              </a:rPr>
              <a:t>at  </a:t>
            </a:r>
            <a:r>
              <a:rPr dirty="0" sz="1000" spc="-5">
                <a:latin typeface="Arial"/>
                <a:cs typeface="Arial"/>
              </a:rPr>
              <a:t>random.</a:t>
            </a:r>
            <a:endParaRPr sz="1000">
              <a:latin typeface="Arial"/>
              <a:cs typeface="Arial"/>
            </a:endParaRPr>
          </a:p>
          <a:p>
            <a:pPr marL="274955" marR="30480">
              <a:lnSpc>
                <a:spcPct val="100000"/>
              </a:lnSpc>
              <a:spcBef>
                <a:spcPts val="600"/>
              </a:spcBef>
            </a:pPr>
            <a:r>
              <a:rPr dirty="0" sz="1000">
                <a:latin typeface="Arial"/>
                <a:cs typeface="Arial"/>
              </a:rPr>
              <a:t>Let’s </a:t>
            </a:r>
            <a:r>
              <a:rPr dirty="0" sz="1000" spc="-5">
                <a:latin typeface="Arial"/>
                <a:cs typeface="Arial"/>
              </a:rPr>
              <a:t>generate </a:t>
            </a:r>
            <a:r>
              <a:rPr dirty="0" sz="1000">
                <a:latin typeface="Arial"/>
                <a:cs typeface="Arial"/>
              </a:rPr>
              <a:t>a </a:t>
            </a:r>
            <a:r>
              <a:rPr dirty="0" sz="1000" spc="-5">
                <a:latin typeface="Arial"/>
                <a:cs typeface="Arial"/>
              </a:rPr>
              <a:t>sequence</a:t>
            </a:r>
            <a:r>
              <a:rPr dirty="0" sz="1000" spc="-80">
                <a:latin typeface="Arial"/>
                <a:cs typeface="Arial"/>
              </a:rPr>
              <a:t> </a:t>
            </a:r>
            <a:r>
              <a:rPr dirty="0" sz="1000">
                <a:latin typeface="Arial"/>
                <a:cs typeface="Arial"/>
              </a:rPr>
              <a:t>of  observations:</a:t>
            </a:r>
            <a:endParaRPr sz="1000">
              <a:latin typeface="Arial"/>
              <a:cs typeface="Arial"/>
            </a:endParaRPr>
          </a:p>
        </p:txBody>
      </p:sp>
      <p:sp>
        <p:nvSpPr>
          <p:cNvPr id="48" name="object 48"/>
          <p:cNvSpPr txBox="1"/>
          <p:nvPr/>
        </p:nvSpPr>
        <p:spPr>
          <a:xfrm>
            <a:off x="2430272" y="1753615"/>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49" name="object 49"/>
          <p:cNvSpPr txBox="1"/>
          <p:nvPr/>
        </p:nvSpPr>
        <p:spPr>
          <a:xfrm>
            <a:off x="2514854" y="1830577"/>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50" name="object 50"/>
          <p:cNvSpPr txBox="1"/>
          <p:nvPr/>
        </p:nvSpPr>
        <p:spPr>
          <a:xfrm>
            <a:off x="3396488" y="191744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51" name="object 51"/>
          <p:cNvSpPr txBox="1"/>
          <p:nvPr/>
        </p:nvSpPr>
        <p:spPr>
          <a:xfrm>
            <a:off x="3337049" y="1710181"/>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1/3</a:t>
            </a:r>
            <a:endParaRPr sz="700">
              <a:latin typeface="Arial"/>
              <a:cs typeface="Arial"/>
            </a:endParaRPr>
          </a:p>
        </p:txBody>
      </p:sp>
      <p:sp>
        <p:nvSpPr>
          <p:cNvPr id="52" name="object 52"/>
          <p:cNvSpPr/>
          <p:nvPr/>
        </p:nvSpPr>
        <p:spPr>
          <a:xfrm>
            <a:off x="2942844" y="2221992"/>
            <a:ext cx="323850" cy="72390"/>
          </a:xfrm>
          <a:custGeom>
            <a:avLst/>
            <a:gdLst/>
            <a:ahLst/>
            <a:cxnLst/>
            <a:rect l="l" t="t" r="r" b="b"/>
            <a:pathLst>
              <a:path w="323850" h="72389">
                <a:moveTo>
                  <a:pt x="286324" y="56815"/>
                </a:moveTo>
                <a:lnTo>
                  <a:pt x="283463" y="72389"/>
                </a:lnTo>
                <a:lnTo>
                  <a:pt x="323850" y="60198"/>
                </a:lnTo>
                <a:lnTo>
                  <a:pt x="320801" y="57911"/>
                </a:lnTo>
                <a:lnTo>
                  <a:pt x="292607" y="57911"/>
                </a:lnTo>
                <a:lnTo>
                  <a:pt x="286324" y="56815"/>
                </a:lnTo>
                <a:close/>
              </a:path>
              <a:path w="323850" h="72389">
                <a:moveTo>
                  <a:pt x="287435" y="50765"/>
                </a:moveTo>
                <a:lnTo>
                  <a:pt x="286324" y="56815"/>
                </a:lnTo>
                <a:lnTo>
                  <a:pt x="292607" y="57911"/>
                </a:lnTo>
                <a:lnTo>
                  <a:pt x="293369" y="51815"/>
                </a:lnTo>
                <a:lnTo>
                  <a:pt x="287435" y="50765"/>
                </a:lnTo>
                <a:close/>
              </a:path>
              <a:path w="323850" h="72389">
                <a:moveTo>
                  <a:pt x="290322" y="35051"/>
                </a:moveTo>
                <a:lnTo>
                  <a:pt x="287435" y="50765"/>
                </a:lnTo>
                <a:lnTo>
                  <a:pt x="293369" y="51815"/>
                </a:lnTo>
                <a:lnTo>
                  <a:pt x="292607" y="57911"/>
                </a:lnTo>
                <a:lnTo>
                  <a:pt x="320801" y="57911"/>
                </a:lnTo>
                <a:lnTo>
                  <a:pt x="290322" y="35051"/>
                </a:lnTo>
                <a:close/>
              </a:path>
              <a:path w="323850" h="72389">
                <a:moveTo>
                  <a:pt x="762" y="0"/>
                </a:moveTo>
                <a:lnTo>
                  <a:pt x="0" y="6857"/>
                </a:lnTo>
                <a:lnTo>
                  <a:pt x="286324" y="56815"/>
                </a:lnTo>
                <a:lnTo>
                  <a:pt x="287435" y="50765"/>
                </a:lnTo>
                <a:lnTo>
                  <a:pt x="762" y="0"/>
                </a:lnTo>
                <a:close/>
              </a:path>
            </a:pathLst>
          </a:custGeom>
          <a:solidFill>
            <a:srgbClr val="00CC00"/>
          </a:solidFill>
        </p:spPr>
        <p:txBody>
          <a:bodyPr wrap="square" lIns="0" tIns="0" rIns="0" bIns="0" rtlCol="0"/>
          <a:lstStyle/>
          <a:p/>
        </p:txBody>
      </p:sp>
      <p:sp>
        <p:nvSpPr>
          <p:cNvPr id="53" name="object 53"/>
          <p:cNvSpPr/>
          <p:nvPr/>
        </p:nvSpPr>
        <p:spPr>
          <a:xfrm>
            <a:off x="3590544" y="2184654"/>
            <a:ext cx="287655" cy="104139"/>
          </a:xfrm>
          <a:custGeom>
            <a:avLst/>
            <a:gdLst/>
            <a:ahLst/>
            <a:cxnLst/>
            <a:rect l="l" t="t" r="r" b="b"/>
            <a:pathLst>
              <a:path w="287654" h="104139">
                <a:moveTo>
                  <a:pt x="30479" y="67818"/>
                </a:moveTo>
                <a:lnTo>
                  <a:pt x="0" y="97536"/>
                </a:lnTo>
                <a:lnTo>
                  <a:pt x="42671" y="103631"/>
                </a:lnTo>
                <a:lnTo>
                  <a:pt x="38262" y="90677"/>
                </a:lnTo>
                <a:lnTo>
                  <a:pt x="31241" y="90677"/>
                </a:lnTo>
                <a:lnTo>
                  <a:pt x="29717" y="84581"/>
                </a:lnTo>
                <a:lnTo>
                  <a:pt x="35531" y="82655"/>
                </a:lnTo>
                <a:lnTo>
                  <a:pt x="30479" y="67818"/>
                </a:lnTo>
                <a:close/>
              </a:path>
              <a:path w="287654" h="104139">
                <a:moveTo>
                  <a:pt x="35531" y="82655"/>
                </a:moveTo>
                <a:lnTo>
                  <a:pt x="29717" y="84581"/>
                </a:lnTo>
                <a:lnTo>
                  <a:pt x="31241" y="90677"/>
                </a:lnTo>
                <a:lnTo>
                  <a:pt x="37546" y="88576"/>
                </a:lnTo>
                <a:lnTo>
                  <a:pt x="35531" y="82655"/>
                </a:lnTo>
                <a:close/>
              </a:path>
              <a:path w="287654" h="104139">
                <a:moveTo>
                  <a:pt x="37546" y="88576"/>
                </a:moveTo>
                <a:lnTo>
                  <a:pt x="31241" y="90677"/>
                </a:lnTo>
                <a:lnTo>
                  <a:pt x="38262" y="90677"/>
                </a:lnTo>
                <a:lnTo>
                  <a:pt x="37546" y="88576"/>
                </a:lnTo>
                <a:close/>
              </a:path>
              <a:path w="287654" h="104139">
                <a:moveTo>
                  <a:pt x="284988" y="0"/>
                </a:moveTo>
                <a:lnTo>
                  <a:pt x="35531" y="82655"/>
                </a:lnTo>
                <a:lnTo>
                  <a:pt x="37546" y="88576"/>
                </a:lnTo>
                <a:lnTo>
                  <a:pt x="287273" y="5334"/>
                </a:lnTo>
                <a:lnTo>
                  <a:pt x="284988" y="0"/>
                </a:lnTo>
                <a:close/>
              </a:path>
            </a:pathLst>
          </a:custGeom>
          <a:solidFill>
            <a:srgbClr val="3333CC"/>
          </a:solidFill>
        </p:spPr>
        <p:txBody>
          <a:bodyPr wrap="square" lIns="0" tIns="0" rIns="0" bIns="0" rtlCol="0"/>
          <a:lstStyle/>
          <a:p/>
        </p:txBody>
      </p:sp>
      <p:sp>
        <p:nvSpPr>
          <p:cNvPr id="54" name="object 54"/>
          <p:cNvSpPr/>
          <p:nvPr/>
        </p:nvSpPr>
        <p:spPr>
          <a:xfrm>
            <a:off x="3009900" y="2022348"/>
            <a:ext cx="800100" cy="59055"/>
          </a:xfrm>
          <a:custGeom>
            <a:avLst/>
            <a:gdLst/>
            <a:ahLst/>
            <a:cxnLst/>
            <a:rect l="l" t="t" r="r" b="b"/>
            <a:pathLst>
              <a:path w="800100" h="59055">
                <a:moveTo>
                  <a:pt x="37337" y="20574"/>
                </a:moveTo>
                <a:lnTo>
                  <a:pt x="0" y="41148"/>
                </a:lnTo>
                <a:lnTo>
                  <a:pt x="38862" y="58674"/>
                </a:lnTo>
                <a:lnTo>
                  <a:pt x="38221" y="42672"/>
                </a:lnTo>
                <a:lnTo>
                  <a:pt x="32004" y="42672"/>
                </a:lnTo>
                <a:lnTo>
                  <a:pt x="31242" y="36575"/>
                </a:lnTo>
                <a:lnTo>
                  <a:pt x="37965" y="36256"/>
                </a:lnTo>
                <a:lnTo>
                  <a:pt x="37337" y="20574"/>
                </a:lnTo>
                <a:close/>
              </a:path>
              <a:path w="800100" h="59055">
                <a:moveTo>
                  <a:pt x="37965" y="36256"/>
                </a:moveTo>
                <a:lnTo>
                  <a:pt x="31242" y="36575"/>
                </a:lnTo>
                <a:lnTo>
                  <a:pt x="32004" y="42672"/>
                </a:lnTo>
                <a:lnTo>
                  <a:pt x="38210" y="42376"/>
                </a:lnTo>
                <a:lnTo>
                  <a:pt x="37965" y="36256"/>
                </a:lnTo>
                <a:close/>
              </a:path>
              <a:path w="800100" h="59055">
                <a:moveTo>
                  <a:pt x="38210" y="42376"/>
                </a:moveTo>
                <a:lnTo>
                  <a:pt x="32004" y="42672"/>
                </a:lnTo>
                <a:lnTo>
                  <a:pt x="38221" y="42672"/>
                </a:lnTo>
                <a:lnTo>
                  <a:pt x="38210" y="42376"/>
                </a:lnTo>
                <a:close/>
              </a:path>
              <a:path w="800100" h="59055">
                <a:moveTo>
                  <a:pt x="800100" y="0"/>
                </a:moveTo>
                <a:lnTo>
                  <a:pt x="37965" y="36256"/>
                </a:lnTo>
                <a:lnTo>
                  <a:pt x="38210" y="42376"/>
                </a:lnTo>
                <a:lnTo>
                  <a:pt x="800100" y="6096"/>
                </a:lnTo>
                <a:lnTo>
                  <a:pt x="800100" y="0"/>
                </a:lnTo>
                <a:close/>
              </a:path>
            </a:pathLst>
          </a:custGeom>
          <a:solidFill>
            <a:srgbClr val="3333CC"/>
          </a:solidFill>
        </p:spPr>
        <p:txBody>
          <a:bodyPr wrap="square" lIns="0" tIns="0" rIns="0" bIns="0" rtlCol="0"/>
          <a:lstStyle/>
          <a:p/>
        </p:txBody>
      </p:sp>
      <p:sp>
        <p:nvSpPr>
          <p:cNvPr id="55" name="object 55"/>
          <p:cNvSpPr/>
          <p:nvPr/>
        </p:nvSpPr>
        <p:spPr>
          <a:xfrm>
            <a:off x="2939795" y="1679353"/>
            <a:ext cx="942975" cy="222885"/>
          </a:xfrm>
          <a:custGeom>
            <a:avLst/>
            <a:gdLst/>
            <a:ahLst/>
            <a:cxnLst/>
            <a:rect l="l" t="t" r="r" b="b"/>
            <a:pathLst>
              <a:path w="942975" h="222885">
                <a:moveTo>
                  <a:pt x="484164" y="0"/>
                </a:moveTo>
                <a:lnTo>
                  <a:pt x="432595" y="763"/>
                </a:lnTo>
                <a:lnTo>
                  <a:pt x="382524" y="4666"/>
                </a:lnTo>
                <a:lnTo>
                  <a:pt x="302815" y="17654"/>
                </a:lnTo>
                <a:lnTo>
                  <a:pt x="254713" y="29883"/>
                </a:lnTo>
                <a:lnTo>
                  <a:pt x="204485" y="45925"/>
                </a:lnTo>
                <a:lnTo>
                  <a:pt x="154657" y="65774"/>
                </a:lnTo>
                <a:lnTo>
                  <a:pt x="107757" y="89420"/>
                </a:lnTo>
                <a:lnTo>
                  <a:pt x="66314" y="116857"/>
                </a:lnTo>
                <a:lnTo>
                  <a:pt x="32855" y="148077"/>
                </a:lnTo>
                <a:lnTo>
                  <a:pt x="9907" y="183072"/>
                </a:lnTo>
                <a:lnTo>
                  <a:pt x="0" y="221836"/>
                </a:lnTo>
                <a:lnTo>
                  <a:pt x="6858" y="222598"/>
                </a:lnTo>
                <a:lnTo>
                  <a:pt x="15698" y="185494"/>
                </a:lnTo>
                <a:lnTo>
                  <a:pt x="38018" y="151645"/>
                </a:lnTo>
                <a:lnTo>
                  <a:pt x="71163" y="121165"/>
                </a:lnTo>
                <a:lnTo>
                  <a:pt x="112479" y="94164"/>
                </a:lnTo>
                <a:lnTo>
                  <a:pt x="159310" y="70755"/>
                </a:lnTo>
                <a:lnTo>
                  <a:pt x="209002" y="51051"/>
                </a:lnTo>
                <a:lnTo>
                  <a:pt x="258900" y="35164"/>
                </a:lnTo>
                <a:lnTo>
                  <a:pt x="306350" y="23205"/>
                </a:lnTo>
                <a:lnTo>
                  <a:pt x="348697" y="15288"/>
                </a:lnTo>
                <a:lnTo>
                  <a:pt x="421017" y="7494"/>
                </a:lnTo>
                <a:lnTo>
                  <a:pt x="464530" y="6066"/>
                </a:lnTo>
                <a:lnTo>
                  <a:pt x="575410" y="6066"/>
                </a:lnTo>
                <a:lnTo>
                  <a:pt x="536528" y="2252"/>
                </a:lnTo>
                <a:lnTo>
                  <a:pt x="484164" y="0"/>
                </a:lnTo>
                <a:close/>
              </a:path>
              <a:path w="942975" h="222885">
                <a:moveTo>
                  <a:pt x="921204" y="149108"/>
                </a:moveTo>
                <a:lnTo>
                  <a:pt x="906780" y="154018"/>
                </a:lnTo>
                <a:lnTo>
                  <a:pt x="936498" y="183736"/>
                </a:lnTo>
                <a:lnTo>
                  <a:pt x="940598" y="155542"/>
                </a:lnTo>
                <a:lnTo>
                  <a:pt x="923544" y="155542"/>
                </a:lnTo>
                <a:lnTo>
                  <a:pt x="921204" y="149108"/>
                </a:lnTo>
                <a:close/>
              </a:path>
              <a:path w="942975" h="222885">
                <a:moveTo>
                  <a:pt x="925925" y="147500"/>
                </a:moveTo>
                <a:lnTo>
                  <a:pt x="921204" y="149108"/>
                </a:lnTo>
                <a:lnTo>
                  <a:pt x="923544" y="155542"/>
                </a:lnTo>
                <a:lnTo>
                  <a:pt x="929640" y="152494"/>
                </a:lnTo>
                <a:lnTo>
                  <a:pt x="925925" y="147500"/>
                </a:lnTo>
                <a:close/>
              </a:path>
              <a:path w="942975" h="222885">
                <a:moveTo>
                  <a:pt x="942594" y="141826"/>
                </a:moveTo>
                <a:lnTo>
                  <a:pt x="925925" y="147500"/>
                </a:lnTo>
                <a:lnTo>
                  <a:pt x="929640" y="152494"/>
                </a:lnTo>
                <a:lnTo>
                  <a:pt x="923544" y="155542"/>
                </a:lnTo>
                <a:lnTo>
                  <a:pt x="940598" y="155542"/>
                </a:lnTo>
                <a:lnTo>
                  <a:pt x="942594" y="141826"/>
                </a:lnTo>
                <a:close/>
              </a:path>
              <a:path w="942975" h="222885">
                <a:moveTo>
                  <a:pt x="920495" y="147160"/>
                </a:moveTo>
                <a:lnTo>
                  <a:pt x="921204" y="149108"/>
                </a:lnTo>
                <a:lnTo>
                  <a:pt x="924686" y="147922"/>
                </a:lnTo>
                <a:lnTo>
                  <a:pt x="921257" y="147922"/>
                </a:lnTo>
                <a:lnTo>
                  <a:pt x="920495" y="147160"/>
                </a:lnTo>
                <a:close/>
              </a:path>
              <a:path w="942975" h="222885">
                <a:moveTo>
                  <a:pt x="575410" y="6066"/>
                </a:moveTo>
                <a:lnTo>
                  <a:pt x="464530" y="6066"/>
                </a:lnTo>
                <a:lnTo>
                  <a:pt x="512478" y="7299"/>
                </a:lnTo>
                <a:lnTo>
                  <a:pt x="563513" y="11253"/>
                </a:lnTo>
                <a:lnTo>
                  <a:pt x="616287" y="17987"/>
                </a:lnTo>
                <a:lnTo>
                  <a:pt x="669455" y="27559"/>
                </a:lnTo>
                <a:lnTo>
                  <a:pt x="721667" y="40030"/>
                </a:lnTo>
                <a:lnTo>
                  <a:pt x="771578" y="55457"/>
                </a:lnTo>
                <a:lnTo>
                  <a:pt x="817840" y="73901"/>
                </a:lnTo>
                <a:lnTo>
                  <a:pt x="859105" y="95421"/>
                </a:lnTo>
                <a:lnTo>
                  <a:pt x="894027" y="120074"/>
                </a:lnTo>
                <a:lnTo>
                  <a:pt x="921257" y="147922"/>
                </a:lnTo>
                <a:lnTo>
                  <a:pt x="924686" y="147922"/>
                </a:lnTo>
                <a:lnTo>
                  <a:pt x="868530" y="93931"/>
                </a:lnTo>
                <a:lnTo>
                  <a:pt x="822271" y="69483"/>
                </a:lnTo>
                <a:lnTo>
                  <a:pt x="776624" y="50577"/>
                </a:lnTo>
                <a:lnTo>
                  <a:pt x="739902" y="38956"/>
                </a:lnTo>
                <a:lnTo>
                  <a:pt x="691374" y="25872"/>
                </a:lnTo>
                <a:lnTo>
                  <a:pt x="640835" y="15312"/>
                </a:lnTo>
                <a:lnTo>
                  <a:pt x="588986" y="7397"/>
                </a:lnTo>
                <a:lnTo>
                  <a:pt x="575410" y="6066"/>
                </a:lnTo>
                <a:close/>
              </a:path>
            </a:pathLst>
          </a:custGeom>
          <a:solidFill>
            <a:srgbClr val="00CC00"/>
          </a:solidFill>
        </p:spPr>
        <p:txBody>
          <a:bodyPr wrap="square" lIns="0" tIns="0" rIns="0" bIns="0" rtlCol="0"/>
          <a:lstStyle/>
          <a:p/>
        </p:txBody>
      </p:sp>
      <p:sp>
        <p:nvSpPr>
          <p:cNvPr id="56" name="object 56"/>
          <p:cNvSpPr/>
          <p:nvPr/>
        </p:nvSpPr>
        <p:spPr>
          <a:xfrm>
            <a:off x="2778251" y="2292095"/>
            <a:ext cx="422275" cy="155575"/>
          </a:xfrm>
          <a:custGeom>
            <a:avLst/>
            <a:gdLst/>
            <a:ahLst/>
            <a:cxnLst/>
            <a:rect l="l" t="t" r="r" b="b"/>
            <a:pathLst>
              <a:path w="422275" h="155575">
                <a:moveTo>
                  <a:pt x="20491" y="34207"/>
                </a:moveTo>
                <a:lnTo>
                  <a:pt x="79805" y="84834"/>
                </a:lnTo>
                <a:lnTo>
                  <a:pt x="126697" y="105491"/>
                </a:lnTo>
                <a:lnTo>
                  <a:pt x="163830" y="118109"/>
                </a:lnTo>
                <a:lnTo>
                  <a:pt x="213856" y="131621"/>
                </a:lnTo>
                <a:lnTo>
                  <a:pt x="265463" y="142150"/>
                </a:lnTo>
                <a:lnTo>
                  <a:pt x="317889" y="149658"/>
                </a:lnTo>
                <a:lnTo>
                  <a:pt x="370372" y="154104"/>
                </a:lnTo>
                <a:lnTo>
                  <a:pt x="422148" y="155448"/>
                </a:lnTo>
                <a:lnTo>
                  <a:pt x="422148" y="149351"/>
                </a:lnTo>
                <a:lnTo>
                  <a:pt x="382065" y="148524"/>
                </a:lnTo>
                <a:lnTo>
                  <a:pt x="336165" y="145090"/>
                </a:lnTo>
                <a:lnTo>
                  <a:pt x="286447" y="138875"/>
                </a:lnTo>
                <a:lnTo>
                  <a:pt x="234907" y="129708"/>
                </a:lnTo>
                <a:lnTo>
                  <a:pt x="183543" y="117414"/>
                </a:lnTo>
                <a:lnTo>
                  <a:pt x="134354" y="101822"/>
                </a:lnTo>
                <a:lnTo>
                  <a:pt x="89337" y="82759"/>
                </a:lnTo>
                <a:lnTo>
                  <a:pt x="50491" y="60052"/>
                </a:lnTo>
                <a:lnTo>
                  <a:pt x="20693" y="34289"/>
                </a:lnTo>
                <a:lnTo>
                  <a:pt x="20491" y="34207"/>
                </a:lnTo>
                <a:close/>
              </a:path>
              <a:path w="422275" h="155575">
                <a:moveTo>
                  <a:pt x="3048" y="0"/>
                </a:moveTo>
                <a:lnTo>
                  <a:pt x="0" y="42672"/>
                </a:lnTo>
                <a:lnTo>
                  <a:pt x="16784" y="35739"/>
                </a:lnTo>
                <a:lnTo>
                  <a:pt x="12192" y="30479"/>
                </a:lnTo>
                <a:lnTo>
                  <a:pt x="18287" y="28194"/>
                </a:lnTo>
                <a:lnTo>
                  <a:pt x="35052" y="28194"/>
                </a:lnTo>
                <a:lnTo>
                  <a:pt x="3048" y="0"/>
                </a:lnTo>
                <a:close/>
              </a:path>
              <a:path w="422275" h="155575">
                <a:moveTo>
                  <a:pt x="18287" y="28194"/>
                </a:moveTo>
                <a:lnTo>
                  <a:pt x="12192" y="30479"/>
                </a:lnTo>
                <a:lnTo>
                  <a:pt x="16784" y="35739"/>
                </a:lnTo>
                <a:lnTo>
                  <a:pt x="20491" y="34207"/>
                </a:lnTo>
                <a:lnTo>
                  <a:pt x="19812" y="33527"/>
                </a:lnTo>
                <a:lnTo>
                  <a:pt x="20288" y="33527"/>
                </a:lnTo>
                <a:lnTo>
                  <a:pt x="18287" y="28194"/>
                </a:lnTo>
                <a:close/>
              </a:path>
              <a:path w="422275" h="155575">
                <a:moveTo>
                  <a:pt x="20564" y="34178"/>
                </a:moveTo>
                <a:lnTo>
                  <a:pt x="20693" y="34289"/>
                </a:lnTo>
                <a:lnTo>
                  <a:pt x="20564" y="34178"/>
                </a:lnTo>
                <a:close/>
              </a:path>
              <a:path w="422275" h="155575">
                <a:moveTo>
                  <a:pt x="19812" y="33527"/>
                </a:moveTo>
                <a:lnTo>
                  <a:pt x="20491" y="34207"/>
                </a:lnTo>
                <a:lnTo>
                  <a:pt x="19812" y="33527"/>
                </a:lnTo>
                <a:close/>
              </a:path>
              <a:path w="422275" h="155575">
                <a:moveTo>
                  <a:pt x="35052" y="28194"/>
                </a:moveTo>
                <a:lnTo>
                  <a:pt x="18287" y="28194"/>
                </a:lnTo>
                <a:lnTo>
                  <a:pt x="20516" y="34137"/>
                </a:lnTo>
                <a:lnTo>
                  <a:pt x="35052" y="28194"/>
                </a:lnTo>
                <a:close/>
              </a:path>
              <a:path w="422275" h="155575">
                <a:moveTo>
                  <a:pt x="20288" y="33527"/>
                </a:moveTo>
                <a:lnTo>
                  <a:pt x="19812" y="33527"/>
                </a:lnTo>
                <a:lnTo>
                  <a:pt x="20516" y="34137"/>
                </a:lnTo>
                <a:lnTo>
                  <a:pt x="20288" y="33527"/>
                </a:lnTo>
                <a:close/>
              </a:path>
            </a:pathLst>
          </a:custGeom>
          <a:solidFill>
            <a:srgbClr val="FF0000"/>
          </a:solidFill>
        </p:spPr>
        <p:txBody>
          <a:bodyPr wrap="square" lIns="0" tIns="0" rIns="0" bIns="0" rtlCol="0"/>
          <a:lstStyle/>
          <a:p/>
        </p:txBody>
      </p:sp>
      <p:sp>
        <p:nvSpPr>
          <p:cNvPr id="57" name="object 57"/>
          <p:cNvSpPr/>
          <p:nvPr/>
        </p:nvSpPr>
        <p:spPr>
          <a:xfrm>
            <a:off x="3657600" y="2253995"/>
            <a:ext cx="390525" cy="193675"/>
          </a:xfrm>
          <a:custGeom>
            <a:avLst/>
            <a:gdLst/>
            <a:ahLst/>
            <a:cxnLst/>
            <a:rect l="l" t="t" r="r" b="b"/>
            <a:pathLst>
              <a:path w="390525" h="193675">
                <a:moveTo>
                  <a:pt x="364998" y="42672"/>
                </a:moveTo>
                <a:lnTo>
                  <a:pt x="335495" y="77819"/>
                </a:lnTo>
                <a:lnTo>
                  <a:pt x="296635" y="107911"/>
                </a:lnTo>
                <a:lnTo>
                  <a:pt x="250792" y="133041"/>
                </a:lnTo>
                <a:lnTo>
                  <a:pt x="200344" y="153300"/>
                </a:lnTo>
                <a:lnTo>
                  <a:pt x="147664" y="168778"/>
                </a:lnTo>
                <a:lnTo>
                  <a:pt x="95130" y="179569"/>
                </a:lnTo>
                <a:lnTo>
                  <a:pt x="45116" y="185763"/>
                </a:lnTo>
                <a:lnTo>
                  <a:pt x="0" y="187451"/>
                </a:lnTo>
                <a:lnTo>
                  <a:pt x="0" y="193548"/>
                </a:lnTo>
                <a:lnTo>
                  <a:pt x="39717" y="192856"/>
                </a:lnTo>
                <a:lnTo>
                  <a:pt x="85590" y="187745"/>
                </a:lnTo>
                <a:lnTo>
                  <a:pt x="135207" y="178260"/>
                </a:lnTo>
                <a:lnTo>
                  <a:pt x="186154" y="164445"/>
                </a:lnTo>
                <a:lnTo>
                  <a:pt x="236021" y="146346"/>
                </a:lnTo>
                <a:lnTo>
                  <a:pt x="282394" y="124008"/>
                </a:lnTo>
                <a:lnTo>
                  <a:pt x="322861" y="97475"/>
                </a:lnTo>
                <a:lnTo>
                  <a:pt x="355010" y="66792"/>
                </a:lnTo>
                <a:lnTo>
                  <a:pt x="369390" y="43433"/>
                </a:lnTo>
                <a:lnTo>
                  <a:pt x="364998" y="43433"/>
                </a:lnTo>
                <a:lnTo>
                  <a:pt x="364998" y="42672"/>
                </a:lnTo>
                <a:close/>
              </a:path>
              <a:path w="390525" h="193675">
                <a:moveTo>
                  <a:pt x="367930" y="35893"/>
                </a:moveTo>
                <a:lnTo>
                  <a:pt x="364998" y="43433"/>
                </a:lnTo>
                <a:lnTo>
                  <a:pt x="369390" y="43433"/>
                </a:lnTo>
                <a:lnTo>
                  <a:pt x="373160" y="37310"/>
                </a:lnTo>
                <a:lnTo>
                  <a:pt x="367930" y="35893"/>
                </a:lnTo>
                <a:close/>
              </a:path>
              <a:path w="390525" h="193675">
                <a:moveTo>
                  <a:pt x="387483" y="29718"/>
                </a:moveTo>
                <a:lnTo>
                  <a:pt x="370332" y="29718"/>
                </a:lnTo>
                <a:lnTo>
                  <a:pt x="376427" y="32003"/>
                </a:lnTo>
                <a:lnTo>
                  <a:pt x="373160" y="37310"/>
                </a:lnTo>
                <a:lnTo>
                  <a:pt x="390144" y="41909"/>
                </a:lnTo>
                <a:lnTo>
                  <a:pt x="387483" y="29718"/>
                </a:lnTo>
                <a:close/>
              </a:path>
              <a:path w="390525" h="193675">
                <a:moveTo>
                  <a:pt x="370332" y="29718"/>
                </a:moveTo>
                <a:lnTo>
                  <a:pt x="367930" y="35893"/>
                </a:lnTo>
                <a:lnTo>
                  <a:pt x="373160" y="37310"/>
                </a:lnTo>
                <a:lnTo>
                  <a:pt x="376427" y="32003"/>
                </a:lnTo>
                <a:lnTo>
                  <a:pt x="370332" y="29718"/>
                </a:lnTo>
                <a:close/>
              </a:path>
              <a:path w="390525" h="193675">
                <a:moveTo>
                  <a:pt x="381000" y="0"/>
                </a:moveTo>
                <a:lnTo>
                  <a:pt x="353567" y="32003"/>
                </a:lnTo>
                <a:lnTo>
                  <a:pt x="367930" y="35893"/>
                </a:lnTo>
                <a:lnTo>
                  <a:pt x="370332" y="29718"/>
                </a:lnTo>
                <a:lnTo>
                  <a:pt x="387483" y="29718"/>
                </a:lnTo>
                <a:lnTo>
                  <a:pt x="381000" y="0"/>
                </a:lnTo>
                <a:close/>
              </a:path>
            </a:pathLst>
          </a:custGeom>
          <a:solidFill>
            <a:srgbClr val="FF0000"/>
          </a:solidFill>
        </p:spPr>
        <p:txBody>
          <a:bodyPr wrap="square" lIns="0" tIns="0" rIns="0" bIns="0" rtlCol="0"/>
          <a:lstStyle/>
          <a:p/>
        </p:txBody>
      </p:sp>
      <p:sp>
        <p:nvSpPr>
          <p:cNvPr id="58" name="object 58"/>
          <p:cNvSpPr/>
          <p:nvPr/>
        </p:nvSpPr>
        <p:spPr>
          <a:xfrm>
            <a:off x="3263646" y="2606039"/>
            <a:ext cx="344805" cy="294640"/>
          </a:xfrm>
          <a:custGeom>
            <a:avLst/>
            <a:gdLst/>
            <a:ahLst/>
            <a:cxnLst/>
            <a:rect l="l" t="t" r="r" b="b"/>
            <a:pathLst>
              <a:path w="344804" h="294639">
                <a:moveTo>
                  <a:pt x="6857" y="0"/>
                </a:moveTo>
                <a:lnTo>
                  <a:pt x="0" y="761"/>
                </a:lnTo>
                <a:lnTo>
                  <a:pt x="1661" y="38100"/>
                </a:lnTo>
                <a:lnTo>
                  <a:pt x="1779" y="39429"/>
                </a:lnTo>
                <a:lnTo>
                  <a:pt x="8592" y="82675"/>
                </a:lnTo>
                <a:lnTo>
                  <a:pt x="20647" y="129038"/>
                </a:lnTo>
                <a:lnTo>
                  <a:pt x="37823" y="174979"/>
                </a:lnTo>
                <a:lnTo>
                  <a:pt x="60082" y="217478"/>
                </a:lnTo>
                <a:lnTo>
                  <a:pt x="87385" y="253516"/>
                </a:lnTo>
                <a:lnTo>
                  <a:pt x="119695" y="280074"/>
                </a:lnTo>
                <a:lnTo>
                  <a:pt x="156971" y="294131"/>
                </a:lnTo>
                <a:lnTo>
                  <a:pt x="194627" y="288670"/>
                </a:lnTo>
                <a:lnTo>
                  <a:pt x="195681" y="288035"/>
                </a:lnTo>
                <a:lnTo>
                  <a:pt x="158495" y="288035"/>
                </a:lnTo>
                <a:lnTo>
                  <a:pt x="122725" y="274713"/>
                </a:lnTo>
                <a:lnTo>
                  <a:pt x="91413" y="248631"/>
                </a:lnTo>
                <a:lnTo>
                  <a:pt x="64733" y="212928"/>
                </a:lnTo>
                <a:lnTo>
                  <a:pt x="42857" y="170745"/>
                </a:lnTo>
                <a:lnTo>
                  <a:pt x="25959" y="125221"/>
                </a:lnTo>
                <a:lnTo>
                  <a:pt x="14211" y="79495"/>
                </a:lnTo>
                <a:lnTo>
                  <a:pt x="7787" y="36708"/>
                </a:lnTo>
                <a:lnTo>
                  <a:pt x="6857" y="0"/>
                </a:lnTo>
                <a:close/>
              </a:path>
              <a:path w="344804" h="294639">
                <a:moveTo>
                  <a:pt x="321681" y="39021"/>
                </a:moveTo>
                <a:lnTo>
                  <a:pt x="307017" y="118822"/>
                </a:lnTo>
                <a:lnTo>
                  <a:pt x="288985" y="168170"/>
                </a:lnTo>
                <a:lnTo>
                  <a:pt x="264653" y="214894"/>
                </a:lnTo>
                <a:lnTo>
                  <a:pt x="234484" y="253865"/>
                </a:lnTo>
                <a:lnTo>
                  <a:pt x="198944" y="279955"/>
                </a:lnTo>
                <a:lnTo>
                  <a:pt x="158495" y="288035"/>
                </a:lnTo>
                <a:lnTo>
                  <a:pt x="195681" y="288035"/>
                </a:lnTo>
                <a:lnTo>
                  <a:pt x="257283" y="237057"/>
                </a:lnTo>
                <a:lnTo>
                  <a:pt x="281816" y="197853"/>
                </a:lnTo>
                <a:lnTo>
                  <a:pt x="301506" y="154348"/>
                </a:lnTo>
                <a:lnTo>
                  <a:pt x="316120" y="110016"/>
                </a:lnTo>
                <a:lnTo>
                  <a:pt x="325424" y="68330"/>
                </a:lnTo>
                <a:lnTo>
                  <a:pt x="328479" y="39429"/>
                </a:lnTo>
                <a:lnTo>
                  <a:pt x="321681" y="39021"/>
                </a:lnTo>
                <a:close/>
              </a:path>
              <a:path w="344804" h="294639">
                <a:moveTo>
                  <a:pt x="340987" y="32765"/>
                </a:moveTo>
                <a:lnTo>
                  <a:pt x="329183" y="32765"/>
                </a:lnTo>
                <a:lnTo>
                  <a:pt x="328479" y="39429"/>
                </a:lnTo>
                <a:lnTo>
                  <a:pt x="344424" y="40385"/>
                </a:lnTo>
                <a:lnTo>
                  <a:pt x="340987" y="32765"/>
                </a:lnTo>
                <a:close/>
              </a:path>
              <a:path w="344804" h="294639">
                <a:moveTo>
                  <a:pt x="329183" y="32765"/>
                </a:moveTo>
                <a:lnTo>
                  <a:pt x="322325" y="32765"/>
                </a:lnTo>
                <a:lnTo>
                  <a:pt x="321681" y="39021"/>
                </a:lnTo>
                <a:lnTo>
                  <a:pt x="328479" y="39429"/>
                </a:lnTo>
                <a:lnTo>
                  <a:pt x="329183" y="32765"/>
                </a:lnTo>
                <a:close/>
              </a:path>
              <a:path w="344804" h="294639">
                <a:moveTo>
                  <a:pt x="326898" y="1524"/>
                </a:moveTo>
                <a:lnTo>
                  <a:pt x="306324" y="38100"/>
                </a:lnTo>
                <a:lnTo>
                  <a:pt x="321681" y="39021"/>
                </a:lnTo>
                <a:lnTo>
                  <a:pt x="322325" y="32765"/>
                </a:lnTo>
                <a:lnTo>
                  <a:pt x="340987" y="32765"/>
                </a:lnTo>
                <a:lnTo>
                  <a:pt x="326898" y="1524"/>
                </a:lnTo>
                <a:close/>
              </a:path>
            </a:pathLst>
          </a:custGeom>
          <a:solidFill>
            <a:srgbClr val="FF0000"/>
          </a:solidFill>
        </p:spPr>
        <p:txBody>
          <a:bodyPr wrap="square" lIns="0" tIns="0" rIns="0" bIns="0" rtlCol="0"/>
          <a:lstStyle/>
          <a:p/>
        </p:txBody>
      </p:sp>
      <p:sp>
        <p:nvSpPr>
          <p:cNvPr id="59" name="object 59"/>
          <p:cNvSpPr txBox="1"/>
          <p:nvPr/>
        </p:nvSpPr>
        <p:spPr>
          <a:xfrm>
            <a:off x="2875279" y="242036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60" name="object 60"/>
          <p:cNvSpPr txBox="1"/>
          <p:nvPr/>
        </p:nvSpPr>
        <p:spPr>
          <a:xfrm>
            <a:off x="3512053" y="2529271"/>
            <a:ext cx="375285" cy="556260"/>
          </a:xfrm>
          <a:prstGeom prst="rect">
            <a:avLst/>
          </a:prstGeom>
        </p:spPr>
        <p:txBody>
          <a:bodyPr wrap="square" lIns="0" tIns="62230" rIns="0" bIns="0" rtlCol="0" vert="horz">
            <a:spAutoFit/>
          </a:bodyPr>
          <a:lstStyle/>
          <a:p>
            <a:pPr algn="ctr" marL="59690">
              <a:lnSpc>
                <a:spcPct val="100000"/>
              </a:lnSpc>
              <a:spcBef>
                <a:spcPts val="49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a:p>
            <a:pPr marL="38100">
              <a:lnSpc>
                <a:spcPct val="100000"/>
              </a:lnSpc>
              <a:spcBef>
                <a:spcPts val="275"/>
              </a:spcBef>
            </a:pPr>
            <a:r>
              <a:rPr dirty="0" sz="700" spc="-5">
                <a:solidFill>
                  <a:srgbClr val="FF0000"/>
                </a:solidFill>
                <a:latin typeface="Arial"/>
                <a:cs typeface="Arial"/>
              </a:rPr>
              <a:t>1/3</a:t>
            </a:r>
            <a:endParaRPr sz="700">
              <a:latin typeface="Arial"/>
              <a:cs typeface="Arial"/>
            </a:endParaRPr>
          </a:p>
          <a:p>
            <a:pPr algn="ctr" marL="635">
              <a:lnSpc>
                <a:spcPct val="100000"/>
              </a:lnSpc>
              <a:spcBef>
                <a:spcPts val="390"/>
              </a:spcBef>
            </a:pPr>
            <a:r>
              <a:rPr dirty="0" sz="900" spc="-10">
                <a:latin typeface="Symbol"/>
                <a:cs typeface="Symbol"/>
              </a:rPr>
              <a:t></a:t>
            </a:r>
            <a:r>
              <a:rPr dirty="0" baseline="-23148" sz="900" spc="-15">
                <a:latin typeface="Arial"/>
                <a:cs typeface="Arial"/>
              </a:rPr>
              <a:t>3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p:txBody>
      </p:sp>
      <p:sp>
        <p:nvSpPr>
          <p:cNvPr id="61" name="object 61"/>
          <p:cNvSpPr txBox="1"/>
          <p:nvPr/>
        </p:nvSpPr>
        <p:spPr>
          <a:xfrm>
            <a:off x="3062726" y="2130044"/>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2/3</a:t>
            </a:r>
            <a:endParaRPr sz="700">
              <a:latin typeface="Arial"/>
              <a:cs typeface="Arial"/>
            </a:endParaRPr>
          </a:p>
        </p:txBody>
      </p:sp>
      <p:sp>
        <p:nvSpPr>
          <p:cNvPr id="62" name="object 62"/>
          <p:cNvSpPr txBox="1"/>
          <p:nvPr/>
        </p:nvSpPr>
        <p:spPr>
          <a:xfrm>
            <a:off x="3698233" y="2206244"/>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2/3</a:t>
            </a:r>
            <a:endParaRPr sz="700">
              <a:latin typeface="Arial"/>
              <a:cs typeface="Arial"/>
            </a:endParaRPr>
          </a:p>
        </p:txBody>
      </p:sp>
      <p:sp>
        <p:nvSpPr>
          <p:cNvPr id="63" name="object 63"/>
          <p:cNvSpPr txBox="1"/>
          <p:nvPr/>
        </p:nvSpPr>
        <p:spPr>
          <a:xfrm>
            <a:off x="3867394" y="2395982"/>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64" name="object 64"/>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5" name="object 65"/>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66" name="object 66"/>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44</a:t>
            </a:r>
            <a:endParaRPr sz="450">
              <a:latin typeface="Tahoma"/>
              <a:cs typeface="Tahoma"/>
            </a:endParaRPr>
          </a:p>
        </p:txBody>
      </p:sp>
      <p:sp>
        <p:nvSpPr>
          <p:cNvPr id="67" name="object 67"/>
          <p:cNvSpPr txBox="1"/>
          <p:nvPr/>
        </p:nvSpPr>
        <p:spPr>
          <a:xfrm>
            <a:off x="2039366" y="5372354"/>
            <a:ext cx="1965960" cy="361315"/>
          </a:xfrm>
          <a:prstGeom prst="rect">
            <a:avLst/>
          </a:prstGeom>
        </p:spPr>
        <p:txBody>
          <a:bodyPr wrap="square" lIns="0" tIns="12700" rIns="0" bIns="0" rtlCol="0" vert="horz">
            <a:spAutoFit/>
          </a:bodyPr>
          <a:lstStyle/>
          <a:p>
            <a:pPr marL="12700">
              <a:lnSpc>
                <a:spcPct val="100000"/>
              </a:lnSpc>
              <a:spcBef>
                <a:spcPts val="100"/>
              </a:spcBef>
            </a:pPr>
            <a:r>
              <a:rPr dirty="0" sz="2200" spc="-5">
                <a:solidFill>
                  <a:srgbClr val="006500"/>
                </a:solidFill>
                <a:latin typeface="Arial"/>
                <a:cs typeface="Arial"/>
              </a:rPr>
              <a:t>Here’s an</a:t>
            </a:r>
            <a:r>
              <a:rPr dirty="0" sz="2200" spc="-75">
                <a:solidFill>
                  <a:srgbClr val="006500"/>
                </a:solidFill>
                <a:latin typeface="Arial"/>
                <a:cs typeface="Arial"/>
              </a:rPr>
              <a:t> </a:t>
            </a:r>
            <a:r>
              <a:rPr dirty="0" sz="2200" spc="-5">
                <a:solidFill>
                  <a:srgbClr val="006500"/>
                </a:solidFill>
                <a:latin typeface="Arial"/>
                <a:cs typeface="Arial"/>
              </a:rPr>
              <a:t>HMM</a:t>
            </a:r>
            <a:endParaRPr sz="2200">
              <a:latin typeface="Arial"/>
              <a:cs typeface="Arial"/>
            </a:endParaRPr>
          </a:p>
        </p:txBody>
      </p:sp>
      <p:sp>
        <p:nvSpPr>
          <p:cNvPr id="68" name="object 68"/>
          <p:cNvSpPr txBox="1"/>
          <p:nvPr/>
        </p:nvSpPr>
        <p:spPr>
          <a:xfrm>
            <a:off x="1684020" y="6740904"/>
            <a:ext cx="406400" cy="521970"/>
          </a:xfrm>
          <a:prstGeom prst="rect">
            <a:avLst/>
          </a:prstGeom>
        </p:spPr>
        <p:txBody>
          <a:bodyPr wrap="square" lIns="0" tIns="40005" rIns="0" bIns="0" rtlCol="0" vert="horz">
            <a:spAutoFit/>
          </a:bodyPr>
          <a:lstStyle/>
          <a:p>
            <a:pPr marL="38100">
              <a:lnSpc>
                <a:spcPct val="100000"/>
              </a:lnSpc>
              <a:spcBef>
                <a:spcPts val="315"/>
              </a:spcBef>
            </a:pPr>
            <a:r>
              <a:rPr dirty="0" sz="900">
                <a:latin typeface="Arial"/>
                <a:cs typeface="Arial"/>
              </a:rPr>
              <a:t>N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15"/>
              </a:spcBef>
            </a:pPr>
            <a:r>
              <a:rPr dirty="0" sz="900">
                <a:latin typeface="Arial"/>
                <a:cs typeface="Arial"/>
              </a:rPr>
              <a:t>M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35"/>
              </a:spcBef>
            </a:pPr>
            <a:r>
              <a:rPr dirty="0" sz="900" spc="-10">
                <a:latin typeface="Symbol"/>
                <a:cs typeface="Symbol"/>
              </a:rPr>
              <a:t></a:t>
            </a:r>
            <a:r>
              <a:rPr dirty="0" baseline="-23148" sz="900" spc="-15">
                <a:latin typeface="Arial"/>
                <a:cs typeface="Arial"/>
              </a:rPr>
              <a:t>1  </a:t>
            </a:r>
            <a:r>
              <a:rPr dirty="0" sz="900">
                <a:latin typeface="Arial"/>
                <a:cs typeface="Arial"/>
              </a:rPr>
              <a:t>=</a:t>
            </a:r>
            <a:r>
              <a:rPr dirty="0" sz="900" spc="-155">
                <a:latin typeface="Arial"/>
                <a:cs typeface="Arial"/>
              </a:rPr>
              <a:t> </a:t>
            </a:r>
            <a:r>
              <a:rPr dirty="0" sz="900">
                <a:latin typeface="Arial"/>
                <a:cs typeface="Arial"/>
              </a:rPr>
              <a:t>½</a:t>
            </a:r>
            <a:endParaRPr sz="900">
              <a:latin typeface="Arial"/>
              <a:cs typeface="Arial"/>
            </a:endParaRPr>
          </a:p>
        </p:txBody>
      </p:sp>
      <p:sp>
        <p:nvSpPr>
          <p:cNvPr id="69" name="object 69"/>
          <p:cNvSpPr txBox="1"/>
          <p:nvPr/>
        </p:nvSpPr>
        <p:spPr>
          <a:xfrm>
            <a:off x="2598416" y="7099806"/>
            <a:ext cx="406400" cy="162560"/>
          </a:xfrm>
          <a:prstGeom prst="rect">
            <a:avLst/>
          </a:prstGeom>
        </p:spPr>
        <p:txBody>
          <a:bodyPr wrap="square" lIns="0" tIns="12700" rIns="0" bIns="0" rtlCol="0" vert="horz">
            <a:spAutoFit/>
          </a:bodyPr>
          <a:lstStyle/>
          <a:p>
            <a:pPr marL="38100">
              <a:lnSpc>
                <a:spcPct val="100000"/>
              </a:lnSpc>
              <a:spcBef>
                <a:spcPts val="100"/>
              </a:spcBef>
            </a:pPr>
            <a:r>
              <a:rPr dirty="0" sz="900" spc="-10">
                <a:latin typeface="Symbol"/>
                <a:cs typeface="Symbol"/>
              </a:rPr>
              <a:t></a:t>
            </a:r>
            <a:r>
              <a:rPr dirty="0" baseline="-23148" sz="900" spc="-15">
                <a:latin typeface="Arial"/>
                <a:cs typeface="Arial"/>
              </a:rPr>
              <a:t>2 </a:t>
            </a:r>
            <a:r>
              <a:rPr dirty="0" sz="900">
                <a:latin typeface="Arial"/>
                <a:cs typeface="Arial"/>
              </a:rPr>
              <a:t>=</a:t>
            </a:r>
            <a:r>
              <a:rPr dirty="0" sz="900" spc="-120">
                <a:latin typeface="Arial"/>
                <a:cs typeface="Arial"/>
              </a:rPr>
              <a:t> </a:t>
            </a:r>
            <a:r>
              <a:rPr dirty="0" sz="900">
                <a:latin typeface="Arial"/>
                <a:cs typeface="Arial"/>
              </a:rPr>
              <a:t>½</a:t>
            </a:r>
            <a:endParaRPr sz="900">
              <a:latin typeface="Arial"/>
              <a:cs typeface="Arial"/>
            </a:endParaRPr>
          </a:p>
        </p:txBody>
      </p:sp>
      <p:sp>
        <p:nvSpPr>
          <p:cNvPr id="70" name="object 70"/>
          <p:cNvSpPr txBox="1"/>
          <p:nvPr/>
        </p:nvSpPr>
        <p:spPr>
          <a:xfrm>
            <a:off x="1684016" y="7400023"/>
            <a:ext cx="450850"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11 </a:t>
            </a:r>
            <a:r>
              <a:rPr dirty="0" sz="900">
                <a:latin typeface="Arial"/>
                <a:cs typeface="Arial"/>
              </a:rPr>
              <a:t>=</a:t>
            </a:r>
            <a:r>
              <a:rPr dirty="0" sz="900" spc="-5">
                <a:latin typeface="Arial"/>
                <a:cs typeface="Arial"/>
              </a:rPr>
              <a:t> </a:t>
            </a:r>
            <a:r>
              <a:rPr dirty="0" sz="900">
                <a:latin typeface="Arial"/>
                <a:cs typeface="Arial"/>
              </a:rPr>
              <a:t>0</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71" name="object 71"/>
          <p:cNvSpPr txBox="1"/>
          <p:nvPr/>
        </p:nvSpPr>
        <p:spPr>
          <a:xfrm>
            <a:off x="2630427" y="7400033"/>
            <a:ext cx="450215"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22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32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p:txBody>
      </p:sp>
      <p:sp>
        <p:nvSpPr>
          <p:cNvPr id="72" name="object 72"/>
          <p:cNvSpPr txBox="1"/>
          <p:nvPr/>
        </p:nvSpPr>
        <p:spPr>
          <a:xfrm>
            <a:off x="3544827" y="7400033"/>
            <a:ext cx="450215" cy="521970"/>
          </a:xfrm>
          <a:prstGeom prst="rect">
            <a:avLst/>
          </a:prstGeom>
        </p:spPr>
        <p:txBody>
          <a:bodyPr wrap="square" lIns="0" tIns="12700" rIns="0" bIns="0" rtlCol="0" vert="horz">
            <a:spAutoFit/>
          </a:bodyPr>
          <a:lstStyle/>
          <a:p>
            <a:pPr algn="just" marL="38100" marR="30480">
              <a:lnSpc>
                <a:spcPct val="120600"/>
              </a:lnSpc>
              <a:spcBef>
                <a:spcPts val="100"/>
              </a:spcBef>
            </a:pP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73" name="object 73"/>
          <p:cNvSpPr txBox="1"/>
          <p:nvPr/>
        </p:nvSpPr>
        <p:spPr>
          <a:xfrm>
            <a:off x="1684023" y="8088887"/>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74" name="object 74"/>
          <p:cNvSpPr txBox="1"/>
          <p:nvPr/>
        </p:nvSpPr>
        <p:spPr>
          <a:xfrm>
            <a:off x="2630465" y="8088883"/>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a:latin typeface="Arial"/>
                <a:cs typeface="Arial"/>
              </a:rPr>
              <a:t>(Y) =</a:t>
            </a:r>
            <a:r>
              <a:rPr dirty="0" sz="900" spc="-145">
                <a:latin typeface="Arial"/>
                <a:cs typeface="Arial"/>
              </a:rPr>
              <a:t> </a:t>
            </a:r>
            <a:r>
              <a:rPr dirty="0" sz="900">
                <a:latin typeface="Arial"/>
                <a:cs typeface="Arial"/>
              </a:rPr>
              <a:t>½</a:t>
            </a:r>
            <a:endParaRPr sz="900">
              <a:latin typeface="Arial"/>
              <a:cs typeface="Arial"/>
            </a:endParaRPr>
          </a:p>
        </p:txBody>
      </p:sp>
      <p:sp>
        <p:nvSpPr>
          <p:cNvPr id="75" name="object 75"/>
          <p:cNvSpPr txBox="1"/>
          <p:nvPr/>
        </p:nvSpPr>
        <p:spPr>
          <a:xfrm>
            <a:off x="3544977" y="8088883"/>
            <a:ext cx="553720"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0</a:t>
            </a:r>
            <a:endParaRPr sz="900">
              <a:latin typeface="Arial"/>
              <a:cs typeface="Arial"/>
            </a:endParaRPr>
          </a:p>
        </p:txBody>
      </p:sp>
      <p:sp>
        <p:nvSpPr>
          <p:cNvPr id="76" name="object 76"/>
          <p:cNvSpPr txBox="1"/>
          <p:nvPr/>
        </p:nvSpPr>
        <p:spPr>
          <a:xfrm>
            <a:off x="1709416" y="8254241"/>
            <a:ext cx="50990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(X) </a:t>
            </a:r>
            <a:r>
              <a:rPr dirty="0" sz="900">
                <a:latin typeface="Arial"/>
                <a:cs typeface="Arial"/>
              </a:rPr>
              <a:t>= 0</a:t>
            </a:r>
            <a:endParaRPr sz="900">
              <a:latin typeface="Arial"/>
              <a:cs typeface="Arial"/>
            </a:endParaRPr>
          </a:p>
        </p:txBody>
      </p:sp>
      <p:sp>
        <p:nvSpPr>
          <p:cNvPr id="77" name="object 77"/>
          <p:cNvSpPr txBox="1"/>
          <p:nvPr/>
        </p:nvSpPr>
        <p:spPr>
          <a:xfrm>
            <a:off x="2655842" y="8254236"/>
            <a:ext cx="54165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(Y) =</a:t>
            </a:r>
            <a:r>
              <a:rPr dirty="0" sz="900" spc="-15">
                <a:latin typeface="Arial"/>
                <a:cs typeface="Arial"/>
              </a:rPr>
              <a:t> </a:t>
            </a:r>
            <a:r>
              <a:rPr dirty="0" sz="900">
                <a:latin typeface="Arial"/>
                <a:cs typeface="Arial"/>
              </a:rPr>
              <a:t>½</a:t>
            </a:r>
            <a:endParaRPr sz="900">
              <a:latin typeface="Arial"/>
              <a:cs typeface="Arial"/>
            </a:endParaRPr>
          </a:p>
        </p:txBody>
      </p:sp>
      <p:sp>
        <p:nvSpPr>
          <p:cNvPr id="78" name="object 78"/>
          <p:cNvSpPr txBox="1"/>
          <p:nvPr/>
        </p:nvSpPr>
        <p:spPr>
          <a:xfrm>
            <a:off x="3570377" y="8254236"/>
            <a:ext cx="53467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(Z) </a:t>
            </a:r>
            <a:r>
              <a:rPr dirty="0" sz="900">
                <a:latin typeface="Arial"/>
                <a:cs typeface="Arial"/>
              </a:rPr>
              <a:t>=</a:t>
            </a:r>
            <a:r>
              <a:rPr dirty="0" sz="900" spc="-10">
                <a:latin typeface="Arial"/>
                <a:cs typeface="Arial"/>
              </a:rPr>
              <a:t> </a:t>
            </a:r>
            <a:r>
              <a:rPr dirty="0" sz="900">
                <a:latin typeface="Arial"/>
                <a:cs typeface="Arial"/>
              </a:rPr>
              <a:t>½</a:t>
            </a:r>
            <a:endParaRPr sz="900">
              <a:latin typeface="Arial"/>
              <a:cs typeface="Arial"/>
            </a:endParaRPr>
          </a:p>
        </p:txBody>
      </p:sp>
      <p:sp>
        <p:nvSpPr>
          <p:cNvPr id="79" name="object 79"/>
          <p:cNvSpPr txBox="1"/>
          <p:nvPr/>
        </p:nvSpPr>
        <p:spPr>
          <a:xfrm>
            <a:off x="1684016" y="8324342"/>
            <a:ext cx="59245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80" name="object 80"/>
          <p:cNvSpPr txBox="1"/>
          <p:nvPr/>
        </p:nvSpPr>
        <p:spPr>
          <a:xfrm>
            <a:off x="2630465" y="8324342"/>
            <a:ext cx="56070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a:latin typeface="Arial"/>
                <a:cs typeface="Arial"/>
              </a:rPr>
              <a:t>(Y) =</a:t>
            </a:r>
            <a:r>
              <a:rPr dirty="0" sz="900" spc="-145">
                <a:latin typeface="Arial"/>
                <a:cs typeface="Arial"/>
              </a:rPr>
              <a:t> </a:t>
            </a:r>
            <a:r>
              <a:rPr dirty="0" sz="900">
                <a:latin typeface="Arial"/>
                <a:cs typeface="Arial"/>
              </a:rPr>
              <a:t>0</a:t>
            </a:r>
            <a:endParaRPr sz="900">
              <a:latin typeface="Arial"/>
              <a:cs typeface="Arial"/>
            </a:endParaRPr>
          </a:p>
        </p:txBody>
      </p:sp>
      <p:sp>
        <p:nvSpPr>
          <p:cNvPr id="81" name="object 81"/>
          <p:cNvSpPr txBox="1"/>
          <p:nvPr/>
        </p:nvSpPr>
        <p:spPr>
          <a:xfrm>
            <a:off x="3544954" y="8324342"/>
            <a:ext cx="585470"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½</a:t>
            </a:r>
            <a:endParaRPr sz="900">
              <a:latin typeface="Arial"/>
              <a:cs typeface="Arial"/>
            </a:endParaRPr>
          </a:p>
        </p:txBody>
      </p:sp>
      <p:sp>
        <p:nvSpPr>
          <p:cNvPr id="82" name="object 82"/>
          <p:cNvSpPr/>
          <p:nvPr/>
        </p:nvSpPr>
        <p:spPr>
          <a:xfrm>
            <a:off x="5592317" y="8313398"/>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sp>
        <p:nvSpPr>
          <p:cNvPr id="83" name="object 83"/>
          <p:cNvSpPr/>
          <p:nvPr/>
        </p:nvSpPr>
        <p:spPr>
          <a:xfrm>
            <a:off x="5592317" y="8116039"/>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sp>
        <p:nvSpPr>
          <p:cNvPr id="84" name="object 84"/>
          <p:cNvSpPr/>
          <p:nvPr/>
        </p:nvSpPr>
        <p:spPr>
          <a:xfrm>
            <a:off x="4699253" y="7948421"/>
            <a:ext cx="424180" cy="197485"/>
          </a:xfrm>
          <a:custGeom>
            <a:avLst/>
            <a:gdLst/>
            <a:ahLst/>
            <a:cxnLst/>
            <a:rect l="l" t="t" r="r" b="b"/>
            <a:pathLst>
              <a:path w="424179" h="197484">
                <a:moveTo>
                  <a:pt x="0" y="197357"/>
                </a:moveTo>
                <a:lnTo>
                  <a:pt x="423672" y="197357"/>
                </a:lnTo>
                <a:lnTo>
                  <a:pt x="423672" y="0"/>
                </a:lnTo>
                <a:lnTo>
                  <a:pt x="0" y="0"/>
                </a:lnTo>
                <a:lnTo>
                  <a:pt x="0" y="197357"/>
                </a:lnTo>
                <a:close/>
              </a:path>
            </a:pathLst>
          </a:custGeom>
          <a:solidFill>
            <a:srgbClr val="EFFBFF"/>
          </a:solidFill>
        </p:spPr>
        <p:txBody>
          <a:bodyPr wrap="square" lIns="0" tIns="0" rIns="0" bIns="0" rtlCol="0"/>
          <a:lstStyle/>
          <a:p/>
        </p:txBody>
      </p:sp>
      <p:sp>
        <p:nvSpPr>
          <p:cNvPr id="85" name="object 85"/>
          <p:cNvSpPr/>
          <p:nvPr/>
        </p:nvSpPr>
        <p:spPr>
          <a:xfrm>
            <a:off x="4699253" y="7750302"/>
            <a:ext cx="424180" cy="198120"/>
          </a:xfrm>
          <a:custGeom>
            <a:avLst/>
            <a:gdLst/>
            <a:ahLst/>
            <a:cxnLst/>
            <a:rect l="l" t="t" r="r" b="b"/>
            <a:pathLst>
              <a:path w="424179" h="198120">
                <a:moveTo>
                  <a:pt x="0" y="198120"/>
                </a:moveTo>
                <a:lnTo>
                  <a:pt x="423672" y="198120"/>
                </a:lnTo>
                <a:lnTo>
                  <a:pt x="423672" y="0"/>
                </a:lnTo>
                <a:lnTo>
                  <a:pt x="0" y="0"/>
                </a:lnTo>
                <a:lnTo>
                  <a:pt x="0" y="198120"/>
                </a:lnTo>
                <a:close/>
              </a:path>
            </a:pathLst>
          </a:custGeom>
          <a:solidFill>
            <a:srgbClr val="EFFBFF"/>
          </a:solidFill>
        </p:spPr>
        <p:txBody>
          <a:bodyPr wrap="square" lIns="0" tIns="0" rIns="0" bIns="0" rtlCol="0"/>
          <a:lstStyle/>
          <a:p/>
        </p:txBody>
      </p:sp>
      <p:graphicFrame>
        <p:nvGraphicFramePr>
          <p:cNvPr id="86" name="object 86"/>
          <p:cNvGraphicFramePr>
            <a:graphicFrameLocks noGrp="1"/>
          </p:cNvGraphicFramePr>
          <p:nvPr/>
        </p:nvGraphicFramePr>
        <p:xfrm>
          <a:off x="4268438" y="7743158"/>
          <a:ext cx="1715135" cy="607695"/>
        </p:xfrm>
        <a:graphic>
          <a:graphicData uri="http://schemas.openxmlformats.org/drawingml/2006/table">
            <a:tbl>
              <a:tblPr firstRow="1" bandRow="1">
                <a:tableStyleId>{2D5ABB26-0587-4C30-8999-92F81FD0307C}</a:tableStyleId>
              </a:tblPr>
              <a:tblGrid>
                <a:gridCol w="423545"/>
                <a:gridCol w="423545"/>
                <a:gridCol w="422909"/>
                <a:gridCol w="422910"/>
              </a:tblGrid>
              <a:tr h="198120">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a:solidFill>
                            <a:srgbClr val="00CC00"/>
                          </a:solidFill>
                          <a:latin typeface="Arial"/>
                          <a:cs typeface="Arial"/>
                        </a:rPr>
                        <a:t>S</a:t>
                      </a:r>
                      <a:r>
                        <a:rPr dirty="0" baseline="-21367" sz="975" spc="-7">
                          <a:solidFill>
                            <a:srgbClr val="00CC00"/>
                          </a:solidFill>
                          <a:latin typeface="Arial"/>
                          <a:cs typeface="Arial"/>
                        </a:rPr>
                        <a:t>1</a:t>
                      </a:r>
                      <a:endParaRPr baseline="-21367" sz="975">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6355">
                        <a:lnSpc>
                          <a:spcPct val="100000"/>
                        </a:lnSpc>
                        <a:spcBef>
                          <a:spcPts val="150"/>
                        </a:spcBef>
                      </a:pPr>
                      <a:r>
                        <a:rPr dirty="0" sz="1000">
                          <a:latin typeface="Arial"/>
                          <a:cs typeface="Arial"/>
                        </a:rPr>
                        <a:t>X</a:t>
                      </a:r>
                      <a:endParaRPr sz="1000">
                        <a:latin typeface="Arial"/>
                        <a:cs typeface="Arial"/>
                      </a:endParaRPr>
                    </a:p>
                  </a:txBody>
                  <a:tcPr marL="0" marR="0" marB="0" marT="1905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EFFBFF"/>
                    </a:solidFill>
                  </a:tcPr>
                </a:tc>
              </a:tr>
              <a:tr h="197357">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u="sng" sz="1000" i="1">
                          <a:uFill>
                            <a:solidFill>
                              <a:srgbClr val="000000"/>
                            </a:solidFill>
                          </a:uFill>
                          <a:latin typeface="Arial"/>
                          <a:cs typeface="Arial"/>
                        </a:rPr>
                        <a:t> </a:t>
                      </a:r>
                      <a:r>
                        <a:rPr dirty="0" u="sng" sz="1000" i="1">
                          <a:uFill>
                            <a:solidFill>
                              <a:srgbClr val="000000"/>
                            </a:solidFill>
                          </a:uFill>
                          <a:latin typeface="Arial"/>
                          <a:cs typeface="Arial"/>
                        </a:rPr>
                        <a:t> </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97357">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u="sng" sz="1000" i="1">
                          <a:uFill>
                            <a:solidFill>
                              <a:srgbClr val="000000"/>
                            </a:solidFill>
                          </a:uFill>
                          <a:latin typeface="Arial"/>
                          <a:cs typeface="Arial"/>
                        </a:rPr>
                        <a:t> </a:t>
                      </a:r>
                      <a:r>
                        <a:rPr dirty="0" u="sng" sz="1000" i="1">
                          <a:uFill>
                            <a:solidFill>
                              <a:srgbClr val="000000"/>
                            </a:solidFill>
                          </a:uFill>
                          <a:latin typeface="Arial"/>
                          <a:cs typeface="Arial"/>
                        </a:rPr>
                        <a:t> </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EFFBFF"/>
                    </a:solidFill>
                  </a:tcPr>
                </a:tc>
              </a:tr>
            </a:tbl>
          </a:graphicData>
        </a:graphic>
      </p:graphicFrame>
      <p:sp>
        <p:nvSpPr>
          <p:cNvPr id="87" name="object 87"/>
          <p:cNvSpPr/>
          <p:nvPr/>
        </p:nvSpPr>
        <p:spPr>
          <a:xfrm>
            <a:off x="4176521" y="6654545"/>
            <a:ext cx="1580515" cy="768985"/>
          </a:xfrm>
          <a:custGeom>
            <a:avLst/>
            <a:gdLst/>
            <a:ahLst/>
            <a:cxnLst/>
            <a:rect l="l" t="t" r="r" b="b"/>
            <a:pathLst>
              <a:path w="1580514" h="768984">
                <a:moveTo>
                  <a:pt x="1011758" y="695705"/>
                </a:moveTo>
                <a:lnTo>
                  <a:pt x="602741" y="695705"/>
                </a:lnTo>
                <a:lnTo>
                  <a:pt x="602204" y="695887"/>
                </a:lnTo>
                <a:lnTo>
                  <a:pt x="633033" y="720870"/>
                </a:lnTo>
                <a:lnTo>
                  <a:pt x="670450" y="741206"/>
                </a:lnTo>
                <a:lnTo>
                  <a:pt x="712915" y="756275"/>
                </a:lnTo>
                <a:lnTo>
                  <a:pt x="759110" y="765639"/>
                </a:lnTo>
                <a:lnTo>
                  <a:pt x="807719" y="768857"/>
                </a:lnTo>
                <a:lnTo>
                  <a:pt x="860883" y="765037"/>
                </a:lnTo>
                <a:lnTo>
                  <a:pt x="910448" y="754041"/>
                </a:lnTo>
                <a:lnTo>
                  <a:pt x="954976" y="736568"/>
                </a:lnTo>
                <a:lnTo>
                  <a:pt x="993027" y="713316"/>
                </a:lnTo>
                <a:lnTo>
                  <a:pt x="1011758" y="695705"/>
                </a:lnTo>
                <a:close/>
              </a:path>
              <a:path w="1580514" h="768984">
                <a:moveTo>
                  <a:pt x="1313296" y="627126"/>
                </a:moveTo>
                <a:lnTo>
                  <a:pt x="213360" y="627126"/>
                </a:lnTo>
                <a:lnTo>
                  <a:pt x="211836" y="627887"/>
                </a:lnTo>
                <a:lnTo>
                  <a:pt x="246936" y="660245"/>
                </a:lnTo>
                <a:lnTo>
                  <a:pt x="290742" y="686494"/>
                </a:lnTo>
                <a:lnTo>
                  <a:pt x="341534" y="706014"/>
                </a:lnTo>
                <a:lnTo>
                  <a:pt x="397593" y="718181"/>
                </a:lnTo>
                <a:lnTo>
                  <a:pt x="457200" y="722376"/>
                </a:lnTo>
                <a:lnTo>
                  <a:pt x="495264" y="720673"/>
                </a:lnTo>
                <a:lnTo>
                  <a:pt x="532542" y="715613"/>
                </a:lnTo>
                <a:lnTo>
                  <a:pt x="568535" y="707266"/>
                </a:lnTo>
                <a:lnTo>
                  <a:pt x="602204" y="695887"/>
                </a:lnTo>
                <a:lnTo>
                  <a:pt x="601979" y="695705"/>
                </a:lnTo>
                <a:lnTo>
                  <a:pt x="1011758" y="695705"/>
                </a:lnTo>
                <a:lnTo>
                  <a:pt x="1023161" y="684985"/>
                </a:lnTo>
                <a:lnTo>
                  <a:pt x="1043939" y="652271"/>
                </a:lnTo>
                <a:lnTo>
                  <a:pt x="1268941" y="652271"/>
                </a:lnTo>
                <a:lnTo>
                  <a:pt x="1305305" y="633888"/>
                </a:lnTo>
                <a:lnTo>
                  <a:pt x="1313296" y="627126"/>
                </a:lnTo>
                <a:close/>
              </a:path>
              <a:path w="1580514" h="768984">
                <a:moveTo>
                  <a:pt x="1268941" y="652271"/>
                </a:moveTo>
                <a:lnTo>
                  <a:pt x="1043939" y="652271"/>
                </a:lnTo>
                <a:lnTo>
                  <a:pt x="1043939" y="653033"/>
                </a:lnTo>
                <a:lnTo>
                  <a:pt x="1070336" y="662154"/>
                </a:lnTo>
                <a:lnTo>
                  <a:pt x="1097946" y="668845"/>
                </a:lnTo>
                <a:lnTo>
                  <a:pt x="1126557" y="672965"/>
                </a:lnTo>
                <a:lnTo>
                  <a:pt x="1155953" y="674369"/>
                </a:lnTo>
                <a:lnTo>
                  <a:pt x="1212073" y="669441"/>
                </a:lnTo>
                <a:lnTo>
                  <a:pt x="1262521" y="655517"/>
                </a:lnTo>
                <a:lnTo>
                  <a:pt x="1268941" y="652271"/>
                </a:lnTo>
                <a:close/>
              </a:path>
              <a:path w="1580514" h="768984">
                <a:moveTo>
                  <a:pt x="77454" y="451332"/>
                </a:moveTo>
                <a:lnTo>
                  <a:pt x="59483" y="466582"/>
                </a:lnTo>
                <a:lnTo>
                  <a:pt x="46100" y="484060"/>
                </a:lnTo>
                <a:lnTo>
                  <a:pt x="37861" y="502967"/>
                </a:lnTo>
                <a:lnTo>
                  <a:pt x="35051" y="522731"/>
                </a:lnTo>
                <a:lnTo>
                  <a:pt x="43202" y="556199"/>
                </a:lnTo>
                <a:lnTo>
                  <a:pt x="65873" y="585094"/>
                </a:lnTo>
                <a:lnTo>
                  <a:pt x="100395" y="607771"/>
                </a:lnTo>
                <a:lnTo>
                  <a:pt x="144097" y="622584"/>
                </a:lnTo>
                <a:lnTo>
                  <a:pt x="194310" y="627887"/>
                </a:lnTo>
                <a:lnTo>
                  <a:pt x="206501" y="627887"/>
                </a:lnTo>
                <a:lnTo>
                  <a:pt x="213360" y="627126"/>
                </a:lnTo>
                <a:lnTo>
                  <a:pt x="1313296" y="627126"/>
                </a:lnTo>
                <a:lnTo>
                  <a:pt x="1338438" y="605846"/>
                </a:lnTo>
                <a:lnTo>
                  <a:pt x="1359930" y="572681"/>
                </a:lnTo>
                <a:lnTo>
                  <a:pt x="1367789" y="535685"/>
                </a:lnTo>
                <a:lnTo>
                  <a:pt x="1367789" y="534923"/>
                </a:lnTo>
                <a:lnTo>
                  <a:pt x="1425871" y="524594"/>
                </a:lnTo>
                <a:lnTo>
                  <a:pt x="1477094" y="505883"/>
                </a:lnTo>
                <a:lnTo>
                  <a:pt x="1519809" y="480059"/>
                </a:lnTo>
                <a:lnTo>
                  <a:pt x="1548794" y="451865"/>
                </a:lnTo>
                <a:lnTo>
                  <a:pt x="78486" y="451865"/>
                </a:lnTo>
                <a:lnTo>
                  <a:pt x="77454" y="451332"/>
                </a:lnTo>
                <a:close/>
              </a:path>
              <a:path w="1580514" h="768984">
                <a:moveTo>
                  <a:pt x="1549577" y="451103"/>
                </a:moveTo>
                <a:lnTo>
                  <a:pt x="77724" y="451103"/>
                </a:lnTo>
                <a:lnTo>
                  <a:pt x="78486" y="451865"/>
                </a:lnTo>
                <a:lnTo>
                  <a:pt x="1548794" y="451865"/>
                </a:lnTo>
                <a:lnTo>
                  <a:pt x="1549577" y="451103"/>
                </a:lnTo>
                <a:close/>
              </a:path>
              <a:path w="1580514" h="768984">
                <a:moveTo>
                  <a:pt x="387095" y="70103"/>
                </a:moveTo>
                <a:lnTo>
                  <a:pt x="330472" y="74420"/>
                </a:lnTo>
                <a:lnTo>
                  <a:pt x="278501" y="86721"/>
                </a:lnTo>
                <a:lnTo>
                  <a:pt x="232661" y="106033"/>
                </a:lnTo>
                <a:lnTo>
                  <a:pt x="194432" y="131383"/>
                </a:lnTo>
                <a:lnTo>
                  <a:pt x="165294" y="161799"/>
                </a:lnTo>
                <a:lnTo>
                  <a:pt x="146726" y="196307"/>
                </a:lnTo>
                <a:lnTo>
                  <a:pt x="140207" y="233933"/>
                </a:lnTo>
                <a:lnTo>
                  <a:pt x="140207" y="240791"/>
                </a:lnTo>
                <a:lnTo>
                  <a:pt x="140969" y="248411"/>
                </a:lnTo>
                <a:lnTo>
                  <a:pt x="142493" y="255269"/>
                </a:lnTo>
                <a:lnTo>
                  <a:pt x="86153" y="266342"/>
                </a:lnTo>
                <a:lnTo>
                  <a:pt x="40957" y="289559"/>
                </a:lnTo>
                <a:lnTo>
                  <a:pt x="10906" y="321921"/>
                </a:lnTo>
                <a:lnTo>
                  <a:pt x="0" y="360425"/>
                </a:lnTo>
                <a:lnTo>
                  <a:pt x="5405" y="388108"/>
                </a:lnTo>
                <a:lnTo>
                  <a:pt x="20954" y="413289"/>
                </a:lnTo>
                <a:lnTo>
                  <a:pt x="45648" y="434899"/>
                </a:lnTo>
                <a:lnTo>
                  <a:pt x="77454" y="451332"/>
                </a:lnTo>
                <a:lnTo>
                  <a:pt x="77724" y="451103"/>
                </a:lnTo>
                <a:lnTo>
                  <a:pt x="1549577" y="451103"/>
                </a:lnTo>
                <a:lnTo>
                  <a:pt x="1552363" y="448394"/>
                </a:lnTo>
                <a:lnTo>
                  <a:pt x="1573106" y="412157"/>
                </a:lnTo>
                <a:lnTo>
                  <a:pt x="1580388" y="372617"/>
                </a:lnTo>
                <a:lnTo>
                  <a:pt x="1577018" y="345876"/>
                </a:lnTo>
                <a:lnTo>
                  <a:pt x="1567148" y="319849"/>
                </a:lnTo>
                <a:lnTo>
                  <a:pt x="1551134" y="295251"/>
                </a:lnTo>
                <a:lnTo>
                  <a:pt x="1529333" y="272795"/>
                </a:lnTo>
                <a:lnTo>
                  <a:pt x="1528572" y="272795"/>
                </a:lnTo>
                <a:lnTo>
                  <a:pt x="1535572" y="260532"/>
                </a:lnTo>
                <a:lnTo>
                  <a:pt x="1540573" y="247840"/>
                </a:lnTo>
                <a:lnTo>
                  <a:pt x="1543573" y="234862"/>
                </a:lnTo>
                <a:lnTo>
                  <a:pt x="1544574" y="221741"/>
                </a:lnTo>
                <a:lnTo>
                  <a:pt x="1533965" y="179605"/>
                </a:lnTo>
                <a:lnTo>
                  <a:pt x="1504283" y="142970"/>
                </a:lnTo>
                <a:lnTo>
                  <a:pt x="1458741" y="114478"/>
                </a:lnTo>
                <a:lnTo>
                  <a:pt x="1400555" y="96774"/>
                </a:lnTo>
                <a:lnTo>
                  <a:pt x="1401317" y="96012"/>
                </a:lnTo>
                <a:lnTo>
                  <a:pt x="1399168" y="92201"/>
                </a:lnTo>
                <a:lnTo>
                  <a:pt x="512063" y="92201"/>
                </a:lnTo>
                <a:lnTo>
                  <a:pt x="482679" y="82641"/>
                </a:lnTo>
                <a:lnTo>
                  <a:pt x="451865" y="75723"/>
                </a:lnTo>
                <a:lnTo>
                  <a:pt x="419909" y="71520"/>
                </a:lnTo>
                <a:lnTo>
                  <a:pt x="387095" y="70103"/>
                </a:lnTo>
                <a:close/>
              </a:path>
              <a:path w="1580514" h="768984">
                <a:moveTo>
                  <a:pt x="685038" y="22859"/>
                </a:moveTo>
                <a:lnTo>
                  <a:pt x="632305" y="27682"/>
                </a:lnTo>
                <a:lnTo>
                  <a:pt x="584358" y="41433"/>
                </a:lnTo>
                <a:lnTo>
                  <a:pt x="543698" y="63043"/>
                </a:lnTo>
                <a:lnTo>
                  <a:pt x="512825" y="91439"/>
                </a:lnTo>
                <a:lnTo>
                  <a:pt x="512063" y="92201"/>
                </a:lnTo>
                <a:lnTo>
                  <a:pt x="1399168" y="92201"/>
                </a:lnTo>
                <a:lnTo>
                  <a:pt x="1381110" y="60198"/>
                </a:lnTo>
                <a:lnTo>
                  <a:pt x="821436" y="60198"/>
                </a:lnTo>
                <a:lnTo>
                  <a:pt x="791872" y="44398"/>
                </a:lnTo>
                <a:lnTo>
                  <a:pt x="758666" y="32670"/>
                </a:lnTo>
                <a:lnTo>
                  <a:pt x="722745" y="25372"/>
                </a:lnTo>
                <a:lnTo>
                  <a:pt x="685038" y="22859"/>
                </a:lnTo>
                <a:close/>
              </a:path>
              <a:path w="1580514" h="768984">
                <a:moveTo>
                  <a:pt x="963929" y="0"/>
                </a:moveTo>
                <a:lnTo>
                  <a:pt x="920019" y="4024"/>
                </a:lnTo>
                <a:lnTo>
                  <a:pt x="880110" y="15620"/>
                </a:lnTo>
                <a:lnTo>
                  <a:pt x="846486" y="34075"/>
                </a:lnTo>
                <a:lnTo>
                  <a:pt x="821436" y="58674"/>
                </a:lnTo>
                <a:lnTo>
                  <a:pt x="821436" y="60198"/>
                </a:lnTo>
                <a:lnTo>
                  <a:pt x="1381110" y="60198"/>
                </a:lnTo>
                <a:lnTo>
                  <a:pt x="1379612" y="57542"/>
                </a:lnTo>
                <a:lnTo>
                  <a:pt x="1358388" y="41148"/>
                </a:lnTo>
                <a:lnTo>
                  <a:pt x="1090422" y="41148"/>
                </a:lnTo>
                <a:lnTo>
                  <a:pt x="1090822" y="40903"/>
                </a:lnTo>
                <a:lnTo>
                  <a:pt x="1065514" y="23788"/>
                </a:lnTo>
                <a:lnTo>
                  <a:pt x="1034986" y="10858"/>
                </a:lnTo>
                <a:lnTo>
                  <a:pt x="1000744" y="2786"/>
                </a:lnTo>
                <a:lnTo>
                  <a:pt x="963929" y="0"/>
                </a:lnTo>
                <a:close/>
              </a:path>
              <a:path w="1580514" h="768984">
                <a:moveTo>
                  <a:pt x="1226057" y="0"/>
                </a:moveTo>
                <a:lnTo>
                  <a:pt x="1187827" y="2786"/>
                </a:lnTo>
                <a:lnTo>
                  <a:pt x="1151667" y="10858"/>
                </a:lnTo>
                <a:lnTo>
                  <a:pt x="1118794" y="23788"/>
                </a:lnTo>
                <a:lnTo>
                  <a:pt x="1090822" y="40903"/>
                </a:lnTo>
                <a:lnTo>
                  <a:pt x="1091183" y="41148"/>
                </a:lnTo>
                <a:lnTo>
                  <a:pt x="1358388" y="41148"/>
                </a:lnTo>
                <a:lnTo>
                  <a:pt x="1340262" y="27146"/>
                </a:lnTo>
                <a:lnTo>
                  <a:pt x="1287625" y="7179"/>
                </a:lnTo>
                <a:lnTo>
                  <a:pt x="1226057" y="0"/>
                </a:lnTo>
                <a:close/>
              </a:path>
            </a:pathLst>
          </a:custGeom>
          <a:solidFill>
            <a:srgbClr val="FFFFCC"/>
          </a:solidFill>
        </p:spPr>
        <p:txBody>
          <a:bodyPr wrap="square" lIns="0" tIns="0" rIns="0" bIns="0" rtlCol="0"/>
          <a:lstStyle/>
          <a:p/>
        </p:txBody>
      </p:sp>
      <p:sp>
        <p:nvSpPr>
          <p:cNvPr id="88" name="object 88"/>
          <p:cNvSpPr/>
          <p:nvPr/>
        </p:nvSpPr>
        <p:spPr>
          <a:xfrm>
            <a:off x="4176521" y="6654545"/>
            <a:ext cx="1580515" cy="768985"/>
          </a:xfrm>
          <a:custGeom>
            <a:avLst/>
            <a:gdLst/>
            <a:ahLst/>
            <a:cxnLst/>
            <a:rect l="l" t="t" r="r" b="b"/>
            <a:pathLst>
              <a:path w="1580514" h="768984">
                <a:moveTo>
                  <a:pt x="142493" y="255269"/>
                </a:moveTo>
                <a:lnTo>
                  <a:pt x="86153" y="266342"/>
                </a:lnTo>
                <a:lnTo>
                  <a:pt x="40957" y="289559"/>
                </a:lnTo>
                <a:lnTo>
                  <a:pt x="10906" y="321921"/>
                </a:lnTo>
                <a:lnTo>
                  <a:pt x="0" y="360425"/>
                </a:lnTo>
                <a:lnTo>
                  <a:pt x="5405" y="388108"/>
                </a:lnTo>
                <a:lnTo>
                  <a:pt x="45648" y="434899"/>
                </a:lnTo>
                <a:lnTo>
                  <a:pt x="46100" y="484060"/>
                </a:lnTo>
                <a:lnTo>
                  <a:pt x="35051" y="522731"/>
                </a:lnTo>
                <a:lnTo>
                  <a:pt x="65873" y="585094"/>
                </a:lnTo>
                <a:lnTo>
                  <a:pt x="100395" y="607771"/>
                </a:lnTo>
                <a:lnTo>
                  <a:pt x="144097" y="622584"/>
                </a:lnTo>
                <a:lnTo>
                  <a:pt x="194310" y="627887"/>
                </a:lnTo>
                <a:lnTo>
                  <a:pt x="200405" y="627887"/>
                </a:lnTo>
                <a:lnTo>
                  <a:pt x="206501" y="627887"/>
                </a:lnTo>
                <a:lnTo>
                  <a:pt x="213360" y="627126"/>
                </a:lnTo>
                <a:lnTo>
                  <a:pt x="211836" y="627887"/>
                </a:lnTo>
                <a:lnTo>
                  <a:pt x="246936" y="660245"/>
                </a:lnTo>
                <a:lnTo>
                  <a:pt x="290742" y="686494"/>
                </a:lnTo>
                <a:lnTo>
                  <a:pt x="341534" y="706014"/>
                </a:lnTo>
                <a:lnTo>
                  <a:pt x="397593" y="718181"/>
                </a:lnTo>
                <a:lnTo>
                  <a:pt x="457200" y="722376"/>
                </a:lnTo>
                <a:lnTo>
                  <a:pt x="495264" y="720673"/>
                </a:lnTo>
                <a:lnTo>
                  <a:pt x="568535" y="707266"/>
                </a:lnTo>
                <a:lnTo>
                  <a:pt x="633033" y="720870"/>
                </a:lnTo>
                <a:lnTo>
                  <a:pt x="670450" y="741206"/>
                </a:lnTo>
                <a:lnTo>
                  <a:pt x="712915" y="756275"/>
                </a:lnTo>
                <a:lnTo>
                  <a:pt x="759110" y="765639"/>
                </a:lnTo>
                <a:lnTo>
                  <a:pt x="807719" y="768857"/>
                </a:lnTo>
                <a:lnTo>
                  <a:pt x="860883" y="765037"/>
                </a:lnTo>
                <a:lnTo>
                  <a:pt x="910448" y="754041"/>
                </a:lnTo>
                <a:lnTo>
                  <a:pt x="954976" y="736568"/>
                </a:lnTo>
                <a:lnTo>
                  <a:pt x="993027" y="713316"/>
                </a:lnTo>
                <a:lnTo>
                  <a:pt x="1023161" y="684985"/>
                </a:lnTo>
                <a:lnTo>
                  <a:pt x="1043939" y="652271"/>
                </a:lnTo>
                <a:lnTo>
                  <a:pt x="1043939" y="653033"/>
                </a:lnTo>
                <a:lnTo>
                  <a:pt x="1070336" y="662154"/>
                </a:lnTo>
                <a:lnTo>
                  <a:pt x="1097946" y="668845"/>
                </a:lnTo>
                <a:lnTo>
                  <a:pt x="1126557" y="672965"/>
                </a:lnTo>
                <a:lnTo>
                  <a:pt x="1155953" y="674369"/>
                </a:lnTo>
                <a:lnTo>
                  <a:pt x="1212073" y="669441"/>
                </a:lnTo>
                <a:lnTo>
                  <a:pt x="1262521" y="655517"/>
                </a:lnTo>
                <a:lnTo>
                  <a:pt x="1305305" y="633888"/>
                </a:lnTo>
                <a:lnTo>
                  <a:pt x="1338438" y="605846"/>
                </a:lnTo>
                <a:lnTo>
                  <a:pt x="1359930" y="572681"/>
                </a:lnTo>
                <a:lnTo>
                  <a:pt x="1367789" y="535685"/>
                </a:lnTo>
                <a:lnTo>
                  <a:pt x="1367789" y="534923"/>
                </a:lnTo>
                <a:lnTo>
                  <a:pt x="1425871" y="524594"/>
                </a:lnTo>
                <a:lnTo>
                  <a:pt x="1477094" y="505883"/>
                </a:lnTo>
                <a:lnTo>
                  <a:pt x="1519809" y="480059"/>
                </a:lnTo>
                <a:lnTo>
                  <a:pt x="1552363" y="448394"/>
                </a:lnTo>
                <a:lnTo>
                  <a:pt x="1573106" y="412157"/>
                </a:lnTo>
                <a:lnTo>
                  <a:pt x="1580388" y="372617"/>
                </a:lnTo>
                <a:lnTo>
                  <a:pt x="1577018" y="345876"/>
                </a:lnTo>
                <a:lnTo>
                  <a:pt x="1567148" y="319849"/>
                </a:lnTo>
                <a:lnTo>
                  <a:pt x="1551134" y="295251"/>
                </a:lnTo>
                <a:lnTo>
                  <a:pt x="1529333" y="272795"/>
                </a:lnTo>
                <a:lnTo>
                  <a:pt x="1528572" y="272795"/>
                </a:lnTo>
                <a:lnTo>
                  <a:pt x="1535572" y="260532"/>
                </a:lnTo>
                <a:lnTo>
                  <a:pt x="1540573" y="247840"/>
                </a:lnTo>
                <a:lnTo>
                  <a:pt x="1543573" y="234862"/>
                </a:lnTo>
                <a:lnTo>
                  <a:pt x="1544574" y="221741"/>
                </a:lnTo>
                <a:lnTo>
                  <a:pt x="1533965" y="179605"/>
                </a:lnTo>
                <a:lnTo>
                  <a:pt x="1504283" y="142970"/>
                </a:lnTo>
                <a:lnTo>
                  <a:pt x="1458741" y="114478"/>
                </a:lnTo>
                <a:lnTo>
                  <a:pt x="1400555" y="96774"/>
                </a:lnTo>
                <a:lnTo>
                  <a:pt x="1401317" y="96012"/>
                </a:lnTo>
                <a:lnTo>
                  <a:pt x="1379612" y="57542"/>
                </a:lnTo>
                <a:lnTo>
                  <a:pt x="1340262" y="27146"/>
                </a:lnTo>
                <a:lnTo>
                  <a:pt x="1287625" y="7179"/>
                </a:lnTo>
                <a:lnTo>
                  <a:pt x="1226057" y="0"/>
                </a:lnTo>
                <a:lnTo>
                  <a:pt x="1187827" y="2786"/>
                </a:lnTo>
                <a:lnTo>
                  <a:pt x="1118794" y="23788"/>
                </a:lnTo>
                <a:lnTo>
                  <a:pt x="1065514" y="23788"/>
                </a:lnTo>
                <a:lnTo>
                  <a:pt x="1000744" y="2786"/>
                </a:lnTo>
                <a:lnTo>
                  <a:pt x="963929" y="0"/>
                </a:lnTo>
                <a:lnTo>
                  <a:pt x="920019" y="4024"/>
                </a:lnTo>
                <a:lnTo>
                  <a:pt x="880110" y="15620"/>
                </a:lnTo>
                <a:lnTo>
                  <a:pt x="846486" y="34075"/>
                </a:lnTo>
                <a:lnTo>
                  <a:pt x="821436" y="58674"/>
                </a:lnTo>
                <a:lnTo>
                  <a:pt x="821436" y="60198"/>
                </a:lnTo>
                <a:lnTo>
                  <a:pt x="791872" y="44398"/>
                </a:lnTo>
                <a:lnTo>
                  <a:pt x="758666" y="32670"/>
                </a:lnTo>
                <a:lnTo>
                  <a:pt x="722745" y="25372"/>
                </a:lnTo>
                <a:lnTo>
                  <a:pt x="685038" y="22859"/>
                </a:lnTo>
                <a:lnTo>
                  <a:pt x="632305" y="27682"/>
                </a:lnTo>
                <a:lnTo>
                  <a:pt x="584358" y="41433"/>
                </a:lnTo>
                <a:lnTo>
                  <a:pt x="543698" y="63043"/>
                </a:lnTo>
                <a:lnTo>
                  <a:pt x="512825" y="91439"/>
                </a:lnTo>
                <a:lnTo>
                  <a:pt x="512063" y="92201"/>
                </a:lnTo>
                <a:lnTo>
                  <a:pt x="482679" y="82641"/>
                </a:lnTo>
                <a:lnTo>
                  <a:pt x="451865" y="75723"/>
                </a:lnTo>
                <a:lnTo>
                  <a:pt x="419909" y="71520"/>
                </a:lnTo>
                <a:lnTo>
                  <a:pt x="387095" y="70103"/>
                </a:lnTo>
                <a:lnTo>
                  <a:pt x="330472" y="74420"/>
                </a:lnTo>
                <a:lnTo>
                  <a:pt x="278501" y="86721"/>
                </a:lnTo>
                <a:lnTo>
                  <a:pt x="232661" y="106033"/>
                </a:lnTo>
                <a:lnTo>
                  <a:pt x="194432" y="131383"/>
                </a:lnTo>
                <a:lnTo>
                  <a:pt x="165294" y="161799"/>
                </a:lnTo>
                <a:lnTo>
                  <a:pt x="146726" y="196307"/>
                </a:lnTo>
                <a:lnTo>
                  <a:pt x="140207" y="233933"/>
                </a:lnTo>
                <a:lnTo>
                  <a:pt x="140207" y="240791"/>
                </a:lnTo>
                <a:lnTo>
                  <a:pt x="140969" y="248411"/>
                </a:lnTo>
                <a:lnTo>
                  <a:pt x="142493" y="255269"/>
                </a:lnTo>
                <a:close/>
              </a:path>
            </a:pathLst>
          </a:custGeom>
          <a:ln w="6350">
            <a:solidFill>
              <a:srgbClr val="000000"/>
            </a:solidFill>
          </a:ln>
        </p:spPr>
        <p:txBody>
          <a:bodyPr wrap="square" lIns="0" tIns="0" rIns="0" bIns="0" rtlCol="0"/>
          <a:lstStyle/>
          <a:p/>
        </p:txBody>
      </p:sp>
      <p:sp>
        <p:nvSpPr>
          <p:cNvPr id="89" name="object 89"/>
          <p:cNvSpPr/>
          <p:nvPr/>
        </p:nvSpPr>
        <p:spPr>
          <a:xfrm>
            <a:off x="4255008" y="7106411"/>
            <a:ext cx="93345" cy="14604"/>
          </a:xfrm>
          <a:custGeom>
            <a:avLst/>
            <a:gdLst/>
            <a:ahLst/>
            <a:cxnLst/>
            <a:rect l="l" t="t" r="r" b="b"/>
            <a:pathLst>
              <a:path w="93345" h="14604">
                <a:moveTo>
                  <a:pt x="0" y="0"/>
                </a:moveTo>
                <a:lnTo>
                  <a:pt x="18942" y="6441"/>
                </a:lnTo>
                <a:lnTo>
                  <a:pt x="38957" y="10953"/>
                </a:lnTo>
                <a:lnTo>
                  <a:pt x="59686" y="13608"/>
                </a:lnTo>
                <a:lnTo>
                  <a:pt x="80771" y="14478"/>
                </a:lnTo>
                <a:lnTo>
                  <a:pt x="84581" y="14478"/>
                </a:lnTo>
                <a:lnTo>
                  <a:pt x="89153" y="14478"/>
                </a:lnTo>
                <a:lnTo>
                  <a:pt x="92963" y="14478"/>
                </a:lnTo>
              </a:path>
            </a:pathLst>
          </a:custGeom>
          <a:ln w="6350">
            <a:solidFill>
              <a:srgbClr val="000000"/>
            </a:solidFill>
          </a:ln>
        </p:spPr>
        <p:txBody>
          <a:bodyPr wrap="square" lIns="0" tIns="0" rIns="0" bIns="0" rtlCol="0"/>
          <a:lstStyle/>
          <a:p/>
        </p:txBody>
      </p:sp>
      <p:sp>
        <p:nvSpPr>
          <p:cNvPr id="90" name="object 90"/>
          <p:cNvSpPr/>
          <p:nvPr/>
        </p:nvSpPr>
        <p:spPr>
          <a:xfrm>
            <a:off x="4389882" y="7275576"/>
            <a:ext cx="40640" cy="6350"/>
          </a:xfrm>
          <a:custGeom>
            <a:avLst/>
            <a:gdLst/>
            <a:ahLst/>
            <a:cxnLst/>
            <a:rect l="l" t="t" r="r" b="b"/>
            <a:pathLst>
              <a:path w="40639" h="6350">
                <a:moveTo>
                  <a:pt x="0" y="6096"/>
                </a:moveTo>
                <a:lnTo>
                  <a:pt x="10275" y="5250"/>
                </a:lnTo>
                <a:lnTo>
                  <a:pt x="20478" y="3905"/>
                </a:lnTo>
                <a:lnTo>
                  <a:pt x="30539" y="2131"/>
                </a:lnTo>
                <a:lnTo>
                  <a:pt x="40385" y="0"/>
                </a:lnTo>
              </a:path>
            </a:pathLst>
          </a:custGeom>
          <a:ln w="6350">
            <a:solidFill>
              <a:srgbClr val="000000"/>
            </a:solidFill>
          </a:ln>
        </p:spPr>
        <p:txBody>
          <a:bodyPr wrap="square" lIns="0" tIns="0" rIns="0" bIns="0" rtlCol="0"/>
          <a:lstStyle/>
          <a:p/>
        </p:txBody>
      </p:sp>
      <p:sp>
        <p:nvSpPr>
          <p:cNvPr id="91" name="object 91"/>
          <p:cNvSpPr/>
          <p:nvPr/>
        </p:nvSpPr>
        <p:spPr>
          <a:xfrm>
            <a:off x="4754117" y="7319771"/>
            <a:ext cx="24765" cy="30480"/>
          </a:xfrm>
          <a:custGeom>
            <a:avLst/>
            <a:gdLst/>
            <a:ahLst/>
            <a:cxnLst/>
            <a:rect l="l" t="t" r="r" b="b"/>
            <a:pathLst>
              <a:path w="24764" h="30479">
                <a:moveTo>
                  <a:pt x="0" y="0"/>
                </a:moveTo>
                <a:lnTo>
                  <a:pt x="5310" y="7870"/>
                </a:lnTo>
                <a:lnTo>
                  <a:pt x="11049" y="15525"/>
                </a:lnTo>
                <a:lnTo>
                  <a:pt x="17359" y="23038"/>
                </a:lnTo>
                <a:lnTo>
                  <a:pt x="24384" y="30479"/>
                </a:lnTo>
              </a:path>
            </a:pathLst>
          </a:custGeom>
          <a:ln w="6350">
            <a:solidFill>
              <a:srgbClr val="000000"/>
            </a:solidFill>
          </a:ln>
        </p:spPr>
        <p:txBody>
          <a:bodyPr wrap="square" lIns="0" tIns="0" rIns="0" bIns="0" rtlCol="0"/>
          <a:lstStyle/>
          <a:p/>
        </p:txBody>
      </p:sp>
      <p:sp>
        <p:nvSpPr>
          <p:cNvPr id="92" name="object 92"/>
          <p:cNvSpPr/>
          <p:nvPr/>
        </p:nvSpPr>
        <p:spPr>
          <a:xfrm>
            <a:off x="5220461" y="7272528"/>
            <a:ext cx="10160" cy="34290"/>
          </a:xfrm>
          <a:custGeom>
            <a:avLst/>
            <a:gdLst/>
            <a:ahLst/>
            <a:cxnLst/>
            <a:rect l="l" t="t" r="r" b="b"/>
            <a:pathLst>
              <a:path w="10160" h="34290">
                <a:moveTo>
                  <a:pt x="0" y="34290"/>
                </a:moveTo>
                <a:lnTo>
                  <a:pt x="3583" y="25717"/>
                </a:lnTo>
                <a:lnTo>
                  <a:pt x="6381" y="17144"/>
                </a:lnTo>
                <a:lnTo>
                  <a:pt x="8465" y="8572"/>
                </a:lnTo>
                <a:lnTo>
                  <a:pt x="9905" y="0"/>
                </a:lnTo>
              </a:path>
            </a:pathLst>
          </a:custGeom>
          <a:ln w="6349">
            <a:solidFill>
              <a:srgbClr val="000000"/>
            </a:solidFill>
          </a:ln>
        </p:spPr>
        <p:txBody>
          <a:bodyPr wrap="square" lIns="0" tIns="0" rIns="0" bIns="0" rtlCol="0"/>
          <a:lstStyle/>
          <a:p/>
        </p:txBody>
      </p:sp>
      <p:sp>
        <p:nvSpPr>
          <p:cNvPr id="93" name="object 93"/>
          <p:cNvSpPr/>
          <p:nvPr/>
        </p:nvSpPr>
        <p:spPr>
          <a:xfrm>
            <a:off x="5422265" y="7059803"/>
            <a:ext cx="125222" cy="133604"/>
          </a:xfrm>
          <a:prstGeom prst="rect">
            <a:avLst/>
          </a:prstGeom>
          <a:blipFill>
            <a:blip r:embed="rId2" cstate="print"/>
            <a:stretch>
              <a:fillRect/>
            </a:stretch>
          </a:blipFill>
        </p:spPr>
        <p:txBody>
          <a:bodyPr wrap="square" lIns="0" tIns="0" rIns="0" bIns="0" rtlCol="0"/>
          <a:lstStyle/>
          <a:p/>
        </p:txBody>
      </p:sp>
      <p:sp>
        <p:nvSpPr>
          <p:cNvPr id="94" name="object 94"/>
          <p:cNvSpPr/>
          <p:nvPr/>
        </p:nvSpPr>
        <p:spPr>
          <a:xfrm>
            <a:off x="5651753" y="6927342"/>
            <a:ext cx="53340" cy="47625"/>
          </a:xfrm>
          <a:custGeom>
            <a:avLst/>
            <a:gdLst/>
            <a:ahLst/>
            <a:cxnLst/>
            <a:rect l="l" t="t" r="r" b="b"/>
            <a:pathLst>
              <a:path w="53339" h="47625">
                <a:moveTo>
                  <a:pt x="0" y="47243"/>
                </a:moveTo>
                <a:lnTo>
                  <a:pt x="16585" y="36968"/>
                </a:lnTo>
                <a:lnTo>
                  <a:pt x="30956" y="25622"/>
                </a:lnTo>
                <a:lnTo>
                  <a:pt x="43183" y="13275"/>
                </a:lnTo>
                <a:lnTo>
                  <a:pt x="53340" y="0"/>
                </a:lnTo>
              </a:path>
            </a:pathLst>
          </a:custGeom>
          <a:ln w="6350">
            <a:solidFill>
              <a:srgbClr val="000000"/>
            </a:solidFill>
          </a:ln>
        </p:spPr>
        <p:txBody>
          <a:bodyPr wrap="square" lIns="0" tIns="0" rIns="0" bIns="0" rtlCol="0"/>
          <a:lstStyle/>
          <a:p/>
        </p:txBody>
      </p:sp>
      <p:sp>
        <p:nvSpPr>
          <p:cNvPr id="95" name="object 95"/>
          <p:cNvSpPr/>
          <p:nvPr/>
        </p:nvSpPr>
        <p:spPr>
          <a:xfrm>
            <a:off x="5240273" y="6695693"/>
            <a:ext cx="26670" cy="29209"/>
          </a:xfrm>
          <a:custGeom>
            <a:avLst/>
            <a:gdLst/>
            <a:ahLst/>
            <a:cxnLst/>
            <a:rect l="l" t="t" r="r" b="b"/>
            <a:pathLst>
              <a:path w="26670" h="29209">
                <a:moveTo>
                  <a:pt x="26670" y="0"/>
                </a:moveTo>
                <a:lnTo>
                  <a:pt x="18966" y="6560"/>
                </a:lnTo>
                <a:lnTo>
                  <a:pt x="11906" y="13620"/>
                </a:lnTo>
                <a:lnTo>
                  <a:pt x="5560" y="21109"/>
                </a:lnTo>
                <a:lnTo>
                  <a:pt x="0" y="28955"/>
                </a:lnTo>
              </a:path>
            </a:pathLst>
          </a:custGeom>
          <a:ln w="6350">
            <a:solidFill>
              <a:srgbClr val="000000"/>
            </a:solidFill>
          </a:ln>
        </p:spPr>
        <p:txBody>
          <a:bodyPr wrap="square" lIns="0" tIns="0" rIns="0" bIns="0" rtlCol="0"/>
          <a:lstStyle/>
          <a:p/>
        </p:txBody>
      </p:sp>
      <p:sp>
        <p:nvSpPr>
          <p:cNvPr id="96" name="object 96"/>
          <p:cNvSpPr/>
          <p:nvPr/>
        </p:nvSpPr>
        <p:spPr>
          <a:xfrm>
            <a:off x="4984241" y="6713219"/>
            <a:ext cx="13970" cy="24765"/>
          </a:xfrm>
          <a:custGeom>
            <a:avLst/>
            <a:gdLst/>
            <a:ahLst/>
            <a:cxnLst/>
            <a:rect l="l" t="t" r="r" b="b"/>
            <a:pathLst>
              <a:path w="13970" h="24765">
                <a:moveTo>
                  <a:pt x="13716" y="0"/>
                </a:moveTo>
                <a:lnTo>
                  <a:pt x="9429" y="5845"/>
                </a:lnTo>
                <a:lnTo>
                  <a:pt x="5714" y="11906"/>
                </a:lnTo>
                <a:lnTo>
                  <a:pt x="2571" y="18109"/>
                </a:lnTo>
                <a:lnTo>
                  <a:pt x="0" y="24383"/>
                </a:lnTo>
              </a:path>
            </a:pathLst>
          </a:custGeom>
          <a:ln w="6350">
            <a:solidFill>
              <a:srgbClr val="000000"/>
            </a:solidFill>
          </a:ln>
        </p:spPr>
        <p:txBody>
          <a:bodyPr wrap="square" lIns="0" tIns="0" rIns="0" bIns="0" rtlCol="0"/>
          <a:lstStyle/>
          <a:p/>
        </p:txBody>
      </p:sp>
      <p:sp>
        <p:nvSpPr>
          <p:cNvPr id="97" name="object 97"/>
          <p:cNvSpPr/>
          <p:nvPr/>
        </p:nvSpPr>
        <p:spPr>
          <a:xfrm>
            <a:off x="4688585" y="6746747"/>
            <a:ext cx="47625" cy="24765"/>
          </a:xfrm>
          <a:custGeom>
            <a:avLst/>
            <a:gdLst/>
            <a:ahLst/>
            <a:cxnLst/>
            <a:rect l="l" t="t" r="r" b="b"/>
            <a:pathLst>
              <a:path w="47625" h="24765">
                <a:moveTo>
                  <a:pt x="47243" y="24384"/>
                </a:moveTo>
                <a:lnTo>
                  <a:pt x="36218" y="17680"/>
                </a:lnTo>
                <a:lnTo>
                  <a:pt x="24764" y="11334"/>
                </a:lnTo>
                <a:lnTo>
                  <a:pt x="12739" y="5417"/>
                </a:lnTo>
                <a:lnTo>
                  <a:pt x="0" y="0"/>
                </a:lnTo>
              </a:path>
            </a:pathLst>
          </a:custGeom>
          <a:ln w="6350">
            <a:solidFill>
              <a:srgbClr val="000000"/>
            </a:solidFill>
          </a:ln>
        </p:spPr>
        <p:txBody>
          <a:bodyPr wrap="square" lIns="0" tIns="0" rIns="0" bIns="0" rtlCol="0"/>
          <a:lstStyle/>
          <a:p/>
        </p:txBody>
      </p:sp>
      <p:sp>
        <p:nvSpPr>
          <p:cNvPr id="98" name="object 98"/>
          <p:cNvSpPr/>
          <p:nvPr/>
        </p:nvSpPr>
        <p:spPr>
          <a:xfrm>
            <a:off x="4319015" y="6909816"/>
            <a:ext cx="8890" cy="26034"/>
          </a:xfrm>
          <a:custGeom>
            <a:avLst/>
            <a:gdLst/>
            <a:ahLst/>
            <a:cxnLst/>
            <a:rect l="l" t="t" r="r" b="b"/>
            <a:pathLst>
              <a:path w="8889" h="26034">
                <a:moveTo>
                  <a:pt x="0" y="0"/>
                </a:moveTo>
                <a:lnTo>
                  <a:pt x="1416" y="6727"/>
                </a:lnTo>
                <a:lnTo>
                  <a:pt x="3333" y="13239"/>
                </a:lnTo>
                <a:lnTo>
                  <a:pt x="5679" y="19609"/>
                </a:lnTo>
                <a:lnTo>
                  <a:pt x="8382" y="25907"/>
                </a:lnTo>
              </a:path>
            </a:pathLst>
          </a:custGeom>
          <a:ln w="6350">
            <a:solidFill>
              <a:srgbClr val="000000"/>
            </a:solidFill>
          </a:ln>
        </p:spPr>
        <p:txBody>
          <a:bodyPr wrap="square" lIns="0" tIns="0" rIns="0" bIns="0" rtlCol="0"/>
          <a:lstStyle/>
          <a:p/>
        </p:txBody>
      </p:sp>
      <p:sp>
        <p:nvSpPr>
          <p:cNvPr id="99" name="object 99"/>
          <p:cNvSpPr/>
          <p:nvPr/>
        </p:nvSpPr>
        <p:spPr>
          <a:xfrm>
            <a:off x="4752594" y="7533893"/>
            <a:ext cx="262890" cy="128270"/>
          </a:xfrm>
          <a:custGeom>
            <a:avLst/>
            <a:gdLst/>
            <a:ahLst/>
            <a:cxnLst/>
            <a:rect l="l" t="t" r="r" b="b"/>
            <a:pathLst>
              <a:path w="262889" h="128270">
                <a:moveTo>
                  <a:pt x="131825" y="0"/>
                </a:moveTo>
                <a:lnTo>
                  <a:pt x="80367" y="5072"/>
                </a:lnTo>
                <a:lnTo>
                  <a:pt x="38481" y="18859"/>
                </a:lnTo>
                <a:lnTo>
                  <a:pt x="10310" y="39219"/>
                </a:lnTo>
                <a:lnTo>
                  <a:pt x="0" y="64007"/>
                </a:lnTo>
                <a:lnTo>
                  <a:pt x="10310" y="89118"/>
                </a:lnTo>
                <a:lnTo>
                  <a:pt x="38480" y="109442"/>
                </a:lnTo>
                <a:lnTo>
                  <a:pt x="80367" y="123051"/>
                </a:lnTo>
                <a:lnTo>
                  <a:pt x="131825" y="128015"/>
                </a:lnTo>
                <a:lnTo>
                  <a:pt x="182844" y="123051"/>
                </a:lnTo>
                <a:lnTo>
                  <a:pt x="224504" y="109442"/>
                </a:lnTo>
                <a:lnTo>
                  <a:pt x="252591" y="89118"/>
                </a:lnTo>
                <a:lnTo>
                  <a:pt x="262889" y="64007"/>
                </a:lnTo>
                <a:lnTo>
                  <a:pt x="252591" y="39219"/>
                </a:lnTo>
                <a:lnTo>
                  <a:pt x="224504" y="18859"/>
                </a:lnTo>
                <a:lnTo>
                  <a:pt x="182844" y="5072"/>
                </a:lnTo>
                <a:lnTo>
                  <a:pt x="131825" y="0"/>
                </a:lnTo>
                <a:close/>
              </a:path>
            </a:pathLst>
          </a:custGeom>
          <a:solidFill>
            <a:srgbClr val="FFFFCC"/>
          </a:solidFill>
        </p:spPr>
        <p:txBody>
          <a:bodyPr wrap="square" lIns="0" tIns="0" rIns="0" bIns="0" rtlCol="0"/>
          <a:lstStyle/>
          <a:p/>
        </p:txBody>
      </p:sp>
      <p:sp>
        <p:nvSpPr>
          <p:cNvPr id="100" name="object 100"/>
          <p:cNvSpPr/>
          <p:nvPr/>
        </p:nvSpPr>
        <p:spPr>
          <a:xfrm>
            <a:off x="4752594" y="7533893"/>
            <a:ext cx="262890" cy="128270"/>
          </a:xfrm>
          <a:custGeom>
            <a:avLst/>
            <a:gdLst/>
            <a:ahLst/>
            <a:cxnLst/>
            <a:rect l="l" t="t" r="r" b="b"/>
            <a:pathLst>
              <a:path w="262889" h="128270">
                <a:moveTo>
                  <a:pt x="131825" y="0"/>
                </a:moveTo>
                <a:lnTo>
                  <a:pt x="80367" y="5072"/>
                </a:lnTo>
                <a:lnTo>
                  <a:pt x="38481" y="18859"/>
                </a:lnTo>
                <a:lnTo>
                  <a:pt x="10310" y="39219"/>
                </a:lnTo>
                <a:lnTo>
                  <a:pt x="0" y="64007"/>
                </a:lnTo>
                <a:lnTo>
                  <a:pt x="10310" y="89118"/>
                </a:lnTo>
                <a:lnTo>
                  <a:pt x="38480" y="109442"/>
                </a:lnTo>
                <a:lnTo>
                  <a:pt x="80367" y="123051"/>
                </a:lnTo>
                <a:lnTo>
                  <a:pt x="131825" y="128015"/>
                </a:lnTo>
                <a:lnTo>
                  <a:pt x="182844" y="123051"/>
                </a:lnTo>
                <a:lnTo>
                  <a:pt x="224504" y="109442"/>
                </a:lnTo>
                <a:lnTo>
                  <a:pt x="252591" y="89118"/>
                </a:lnTo>
                <a:lnTo>
                  <a:pt x="262889" y="64007"/>
                </a:lnTo>
                <a:lnTo>
                  <a:pt x="252591" y="39219"/>
                </a:lnTo>
                <a:lnTo>
                  <a:pt x="224504" y="18859"/>
                </a:lnTo>
                <a:lnTo>
                  <a:pt x="182844" y="5072"/>
                </a:lnTo>
                <a:lnTo>
                  <a:pt x="131825" y="0"/>
                </a:lnTo>
                <a:close/>
              </a:path>
            </a:pathLst>
          </a:custGeom>
          <a:ln w="6350">
            <a:solidFill>
              <a:srgbClr val="000000"/>
            </a:solidFill>
          </a:ln>
        </p:spPr>
        <p:txBody>
          <a:bodyPr wrap="square" lIns="0" tIns="0" rIns="0" bIns="0" rtlCol="0"/>
          <a:lstStyle/>
          <a:p/>
        </p:txBody>
      </p:sp>
      <p:sp>
        <p:nvSpPr>
          <p:cNvPr id="101" name="object 101"/>
          <p:cNvSpPr/>
          <p:nvPr/>
        </p:nvSpPr>
        <p:spPr>
          <a:xfrm>
            <a:off x="4760848" y="7769986"/>
            <a:ext cx="182372" cy="92456"/>
          </a:xfrm>
          <a:prstGeom prst="rect">
            <a:avLst/>
          </a:prstGeom>
          <a:blipFill>
            <a:blip r:embed="rId4" cstate="print"/>
            <a:stretch>
              <a:fillRect/>
            </a:stretch>
          </a:blipFill>
        </p:spPr>
        <p:txBody>
          <a:bodyPr wrap="square" lIns="0" tIns="0" rIns="0" bIns="0" rtlCol="0"/>
          <a:lstStyle/>
          <a:p/>
        </p:txBody>
      </p:sp>
      <p:sp>
        <p:nvSpPr>
          <p:cNvPr id="102" name="object 102"/>
          <p:cNvSpPr/>
          <p:nvPr/>
        </p:nvSpPr>
        <p:spPr>
          <a:xfrm>
            <a:off x="4782311" y="7970519"/>
            <a:ext cx="87630" cy="43180"/>
          </a:xfrm>
          <a:custGeom>
            <a:avLst/>
            <a:gdLst/>
            <a:ahLst/>
            <a:cxnLst/>
            <a:rect l="l" t="t" r="r" b="b"/>
            <a:pathLst>
              <a:path w="87629" h="43179">
                <a:moveTo>
                  <a:pt x="43434" y="0"/>
                </a:moveTo>
                <a:lnTo>
                  <a:pt x="26360" y="1619"/>
                </a:lnTo>
                <a:lnTo>
                  <a:pt x="12573" y="6095"/>
                </a:lnTo>
                <a:lnTo>
                  <a:pt x="3357" y="12858"/>
                </a:lnTo>
                <a:lnTo>
                  <a:pt x="0" y="21335"/>
                </a:lnTo>
                <a:lnTo>
                  <a:pt x="3357" y="29491"/>
                </a:lnTo>
                <a:lnTo>
                  <a:pt x="12572" y="36290"/>
                </a:lnTo>
                <a:lnTo>
                  <a:pt x="26360" y="40945"/>
                </a:lnTo>
                <a:lnTo>
                  <a:pt x="43434" y="42671"/>
                </a:lnTo>
                <a:lnTo>
                  <a:pt x="60626" y="40945"/>
                </a:lnTo>
                <a:lnTo>
                  <a:pt x="74675" y="36290"/>
                </a:lnTo>
                <a:lnTo>
                  <a:pt x="84153" y="29491"/>
                </a:lnTo>
                <a:lnTo>
                  <a:pt x="87629" y="21335"/>
                </a:lnTo>
                <a:lnTo>
                  <a:pt x="84153" y="12858"/>
                </a:lnTo>
                <a:lnTo>
                  <a:pt x="74675" y="6095"/>
                </a:lnTo>
                <a:lnTo>
                  <a:pt x="60626" y="1619"/>
                </a:lnTo>
                <a:lnTo>
                  <a:pt x="43434" y="0"/>
                </a:lnTo>
                <a:close/>
              </a:path>
            </a:pathLst>
          </a:custGeom>
          <a:solidFill>
            <a:srgbClr val="FFFFCC"/>
          </a:solidFill>
        </p:spPr>
        <p:txBody>
          <a:bodyPr wrap="square" lIns="0" tIns="0" rIns="0" bIns="0" rtlCol="0"/>
          <a:lstStyle/>
          <a:p/>
        </p:txBody>
      </p:sp>
      <p:sp>
        <p:nvSpPr>
          <p:cNvPr id="103" name="object 103"/>
          <p:cNvSpPr/>
          <p:nvPr/>
        </p:nvSpPr>
        <p:spPr>
          <a:xfrm>
            <a:off x="4782311" y="7970519"/>
            <a:ext cx="87630" cy="43180"/>
          </a:xfrm>
          <a:custGeom>
            <a:avLst/>
            <a:gdLst/>
            <a:ahLst/>
            <a:cxnLst/>
            <a:rect l="l" t="t" r="r" b="b"/>
            <a:pathLst>
              <a:path w="87629" h="43179">
                <a:moveTo>
                  <a:pt x="43434" y="0"/>
                </a:moveTo>
                <a:lnTo>
                  <a:pt x="26360" y="1619"/>
                </a:lnTo>
                <a:lnTo>
                  <a:pt x="12573" y="6095"/>
                </a:lnTo>
                <a:lnTo>
                  <a:pt x="3357" y="12858"/>
                </a:lnTo>
                <a:lnTo>
                  <a:pt x="0" y="21335"/>
                </a:lnTo>
                <a:lnTo>
                  <a:pt x="3357" y="29491"/>
                </a:lnTo>
                <a:lnTo>
                  <a:pt x="12572" y="36290"/>
                </a:lnTo>
                <a:lnTo>
                  <a:pt x="26360" y="40945"/>
                </a:lnTo>
                <a:lnTo>
                  <a:pt x="43434" y="42671"/>
                </a:lnTo>
                <a:lnTo>
                  <a:pt x="60626" y="40945"/>
                </a:lnTo>
                <a:lnTo>
                  <a:pt x="74675" y="36290"/>
                </a:lnTo>
                <a:lnTo>
                  <a:pt x="84153" y="29491"/>
                </a:lnTo>
                <a:lnTo>
                  <a:pt x="87629" y="21335"/>
                </a:lnTo>
                <a:lnTo>
                  <a:pt x="84153" y="12858"/>
                </a:lnTo>
                <a:lnTo>
                  <a:pt x="74675" y="6095"/>
                </a:lnTo>
                <a:lnTo>
                  <a:pt x="60626" y="1619"/>
                </a:lnTo>
                <a:lnTo>
                  <a:pt x="43434" y="0"/>
                </a:lnTo>
                <a:close/>
              </a:path>
            </a:pathLst>
          </a:custGeom>
          <a:ln w="6350">
            <a:solidFill>
              <a:srgbClr val="000000"/>
            </a:solidFill>
          </a:ln>
        </p:spPr>
        <p:txBody>
          <a:bodyPr wrap="square" lIns="0" tIns="0" rIns="0" bIns="0" rtlCol="0"/>
          <a:lstStyle/>
          <a:p/>
        </p:txBody>
      </p:sp>
      <p:sp>
        <p:nvSpPr>
          <p:cNvPr id="104" name="object 104"/>
          <p:cNvSpPr txBox="1"/>
          <p:nvPr/>
        </p:nvSpPr>
        <p:spPr>
          <a:xfrm>
            <a:off x="4407402" y="6772909"/>
            <a:ext cx="1014730" cy="483234"/>
          </a:xfrm>
          <a:prstGeom prst="rect">
            <a:avLst/>
          </a:prstGeom>
        </p:spPr>
        <p:txBody>
          <a:bodyPr wrap="square" lIns="0" tIns="12700" rIns="0" bIns="0" rtlCol="0" vert="horz">
            <a:spAutoFit/>
          </a:bodyPr>
          <a:lstStyle/>
          <a:p>
            <a:pPr marL="38100" marR="30480" indent="118745">
              <a:lnSpc>
                <a:spcPct val="100000"/>
              </a:lnSpc>
              <a:spcBef>
                <a:spcPts val="100"/>
              </a:spcBef>
            </a:pPr>
            <a:r>
              <a:rPr dirty="0" sz="1000" spc="-5">
                <a:latin typeface="Arial"/>
                <a:cs typeface="Arial"/>
              </a:rPr>
              <a:t>Goto S</a:t>
            </a:r>
            <a:r>
              <a:rPr dirty="0" baseline="-21367" sz="975" spc="-7">
                <a:latin typeface="Arial"/>
                <a:cs typeface="Arial"/>
              </a:rPr>
              <a:t>3 </a:t>
            </a:r>
            <a:r>
              <a:rPr dirty="0" sz="1000" spc="-5">
                <a:latin typeface="Arial"/>
                <a:cs typeface="Arial"/>
              </a:rPr>
              <a:t>with  probability 2/3</a:t>
            </a:r>
            <a:r>
              <a:rPr dirty="0" sz="1000" spc="-75">
                <a:latin typeface="Arial"/>
                <a:cs typeface="Arial"/>
              </a:rPr>
              <a:t> </a:t>
            </a:r>
            <a:r>
              <a:rPr dirty="0" sz="1000" spc="-5">
                <a:latin typeface="Arial"/>
                <a:cs typeface="Arial"/>
              </a:rPr>
              <a:t>or  S</a:t>
            </a:r>
            <a:r>
              <a:rPr dirty="0" baseline="-21367" sz="975" spc="-7">
                <a:latin typeface="Arial"/>
                <a:cs typeface="Arial"/>
              </a:rPr>
              <a:t>2 </a:t>
            </a:r>
            <a:r>
              <a:rPr dirty="0" sz="1000" spc="-5">
                <a:latin typeface="Arial"/>
                <a:cs typeface="Arial"/>
              </a:rPr>
              <a:t>with prob.</a:t>
            </a:r>
            <a:r>
              <a:rPr dirty="0" sz="1000" spc="-165">
                <a:latin typeface="Arial"/>
                <a:cs typeface="Arial"/>
              </a:rPr>
              <a:t> </a:t>
            </a:r>
            <a:r>
              <a:rPr dirty="0" sz="1000" spc="-5">
                <a:latin typeface="Arial"/>
                <a:cs typeface="Arial"/>
              </a:rPr>
              <a:t>1/3</a:t>
            </a:r>
            <a:endParaRPr sz="1000">
              <a:latin typeface="Arial"/>
              <a:cs typeface="Arial"/>
            </a:endParaRPr>
          </a:p>
        </p:txBody>
      </p:sp>
      <p:sp>
        <p:nvSpPr>
          <p:cNvPr id="105" name="object 105"/>
          <p:cNvSpPr/>
          <p:nvPr/>
        </p:nvSpPr>
        <p:spPr>
          <a:xfrm>
            <a:off x="2552700" y="60121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00CC00"/>
            </a:solidFill>
          </a:ln>
        </p:spPr>
        <p:txBody>
          <a:bodyPr wrap="square" lIns="0" tIns="0" rIns="0" bIns="0" rtlCol="0"/>
          <a:lstStyle/>
          <a:p/>
        </p:txBody>
      </p:sp>
      <p:sp>
        <p:nvSpPr>
          <p:cNvPr id="106" name="object 106"/>
          <p:cNvSpPr txBox="1"/>
          <p:nvPr/>
        </p:nvSpPr>
        <p:spPr>
          <a:xfrm>
            <a:off x="2566416" y="6069329"/>
            <a:ext cx="418465" cy="349885"/>
          </a:xfrm>
          <a:prstGeom prst="rect">
            <a:avLst/>
          </a:prstGeom>
          <a:ln w="38100">
            <a:solidFill>
              <a:srgbClr val="FF33CC"/>
            </a:solidFill>
          </a:ln>
        </p:spPr>
        <p:txBody>
          <a:bodyPr wrap="square" lIns="0" tIns="74930" rIns="0" bIns="0" rtlCol="0" vert="horz">
            <a:spAutoFit/>
          </a:bodyPr>
          <a:lstStyle/>
          <a:p>
            <a:pPr marL="113030">
              <a:lnSpc>
                <a:spcPct val="100000"/>
              </a:lnSpc>
              <a:spcBef>
                <a:spcPts val="590"/>
              </a:spcBef>
            </a:pPr>
            <a:r>
              <a:rPr dirty="0" sz="1200" spc="-5">
                <a:latin typeface="Arial"/>
                <a:cs typeface="Arial"/>
              </a:rPr>
              <a:t>XY</a:t>
            </a:r>
            <a:endParaRPr sz="1200">
              <a:latin typeface="Arial"/>
              <a:cs typeface="Arial"/>
            </a:endParaRPr>
          </a:p>
        </p:txBody>
      </p:sp>
      <p:sp>
        <p:nvSpPr>
          <p:cNvPr id="107" name="object 107"/>
          <p:cNvSpPr/>
          <p:nvPr/>
        </p:nvSpPr>
        <p:spPr>
          <a:xfrm>
            <a:off x="3200400" y="63931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FF0000"/>
            </a:solidFill>
          </a:ln>
        </p:spPr>
        <p:txBody>
          <a:bodyPr wrap="square" lIns="0" tIns="0" rIns="0" bIns="0" rtlCol="0"/>
          <a:lstStyle/>
          <a:p/>
        </p:txBody>
      </p:sp>
      <p:sp>
        <p:nvSpPr>
          <p:cNvPr id="108" name="object 108"/>
          <p:cNvSpPr txBox="1"/>
          <p:nvPr/>
        </p:nvSpPr>
        <p:spPr>
          <a:xfrm>
            <a:off x="3318764" y="6513067"/>
            <a:ext cx="22034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ZX</a:t>
            </a:r>
            <a:endParaRPr sz="1200">
              <a:latin typeface="Arial"/>
              <a:cs typeface="Arial"/>
            </a:endParaRPr>
          </a:p>
        </p:txBody>
      </p:sp>
      <p:sp>
        <p:nvSpPr>
          <p:cNvPr id="109" name="object 109"/>
          <p:cNvSpPr/>
          <p:nvPr/>
        </p:nvSpPr>
        <p:spPr>
          <a:xfrm>
            <a:off x="3810000" y="59740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3333CC"/>
            </a:solidFill>
          </a:ln>
        </p:spPr>
        <p:txBody>
          <a:bodyPr wrap="square" lIns="0" tIns="0" rIns="0" bIns="0" rtlCol="0"/>
          <a:lstStyle/>
          <a:p/>
        </p:txBody>
      </p:sp>
      <p:sp>
        <p:nvSpPr>
          <p:cNvPr id="110" name="object 110"/>
          <p:cNvSpPr txBox="1"/>
          <p:nvPr/>
        </p:nvSpPr>
        <p:spPr>
          <a:xfrm>
            <a:off x="3907790" y="6093966"/>
            <a:ext cx="26289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111" name="object 111"/>
          <p:cNvSpPr txBox="1"/>
          <p:nvPr/>
        </p:nvSpPr>
        <p:spPr>
          <a:xfrm>
            <a:off x="4167632" y="5443525"/>
            <a:ext cx="1948814" cy="1168400"/>
          </a:xfrm>
          <a:prstGeom prst="rect">
            <a:avLst/>
          </a:prstGeom>
        </p:spPr>
        <p:txBody>
          <a:bodyPr wrap="square" lIns="0" tIns="12700" rIns="0" bIns="0" rtlCol="0" vert="horz">
            <a:spAutoFit/>
          </a:bodyPr>
          <a:lstStyle/>
          <a:p>
            <a:pPr marL="274955" marR="38100">
              <a:lnSpc>
                <a:spcPct val="150000"/>
              </a:lnSpc>
              <a:spcBef>
                <a:spcPts val="100"/>
              </a:spcBef>
            </a:pPr>
            <a:r>
              <a:rPr dirty="0" sz="1000" spc="-5">
                <a:latin typeface="Arial"/>
                <a:cs typeface="Arial"/>
              </a:rPr>
              <a:t>Start randomly in state </a:t>
            </a:r>
            <a:r>
              <a:rPr dirty="0" sz="1000">
                <a:latin typeface="Arial"/>
                <a:cs typeface="Arial"/>
              </a:rPr>
              <a:t>1 </a:t>
            </a:r>
            <a:r>
              <a:rPr dirty="0" sz="1000" spc="-5">
                <a:latin typeface="Arial"/>
                <a:cs typeface="Arial"/>
              </a:rPr>
              <a:t>or </a:t>
            </a:r>
            <a:r>
              <a:rPr dirty="0" sz="1000">
                <a:latin typeface="Arial"/>
                <a:cs typeface="Arial"/>
              </a:rPr>
              <a:t>2  </a:t>
            </a:r>
            <a:r>
              <a:rPr dirty="0" sz="1000" spc="-5">
                <a:latin typeface="Arial"/>
                <a:cs typeface="Arial"/>
              </a:rPr>
              <a:t>Choose one of </a:t>
            </a:r>
            <a:r>
              <a:rPr dirty="0" sz="1000">
                <a:latin typeface="Arial"/>
                <a:cs typeface="Arial"/>
              </a:rPr>
              <a:t>the</a:t>
            </a:r>
            <a:r>
              <a:rPr dirty="0" sz="1000" spc="-35">
                <a:latin typeface="Arial"/>
                <a:cs typeface="Arial"/>
              </a:rPr>
              <a:t> </a:t>
            </a:r>
            <a:r>
              <a:rPr dirty="0" sz="1000" spc="-5">
                <a:latin typeface="Arial"/>
                <a:cs typeface="Arial"/>
              </a:rPr>
              <a:t>output</a:t>
            </a:r>
            <a:endParaRPr sz="1000">
              <a:latin typeface="Arial"/>
              <a:cs typeface="Arial"/>
            </a:endParaRPr>
          </a:p>
          <a:p>
            <a:pPr marL="274955" marR="303530" indent="-224790">
              <a:lnSpc>
                <a:spcPct val="100000"/>
              </a:lnSpc>
            </a:pPr>
            <a:r>
              <a:rPr dirty="0" sz="1000" spc="-5">
                <a:solidFill>
                  <a:srgbClr val="3333CC"/>
                </a:solidFill>
                <a:latin typeface="Arial"/>
                <a:cs typeface="Arial"/>
              </a:rPr>
              <a:t>S</a:t>
            </a:r>
            <a:r>
              <a:rPr dirty="0" baseline="-21367" sz="975" spc="-7">
                <a:solidFill>
                  <a:srgbClr val="3333CC"/>
                </a:solidFill>
                <a:latin typeface="Arial"/>
                <a:cs typeface="Arial"/>
              </a:rPr>
              <a:t>2 </a:t>
            </a:r>
            <a:r>
              <a:rPr dirty="0" sz="1000" spc="-5">
                <a:latin typeface="Arial"/>
                <a:cs typeface="Arial"/>
              </a:rPr>
              <a:t>symbols </a:t>
            </a:r>
            <a:r>
              <a:rPr dirty="0" sz="1000">
                <a:latin typeface="Arial"/>
                <a:cs typeface="Arial"/>
              </a:rPr>
              <a:t>in </a:t>
            </a:r>
            <a:r>
              <a:rPr dirty="0" sz="1000" spc="-5">
                <a:latin typeface="Arial"/>
                <a:cs typeface="Arial"/>
              </a:rPr>
              <a:t>each state </a:t>
            </a:r>
            <a:r>
              <a:rPr dirty="0" sz="1000">
                <a:latin typeface="Arial"/>
                <a:cs typeface="Arial"/>
              </a:rPr>
              <a:t>at  </a:t>
            </a:r>
            <a:r>
              <a:rPr dirty="0" sz="1000" spc="-5">
                <a:latin typeface="Arial"/>
                <a:cs typeface="Arial"/>
              </a:rPr>
              <a:t>random.</a:t>
            </a:r>
            <a:endParaRPr sz="1000">
              <a:latin typeface="Arial"/>
              <a:cs typeface="Arial"/>
            </a:endParaRPr>
          </a:p>
          <a:p>
            <a:pPr marL="274955" marR="30480">
              <a:lnSpc>
                <a:spcPct val="100000"/>
              </a:lnSpc>
              <a:spcBef>
                <a:spcPts val="600"/>
              </a:spcBef>
            </a:pPr>
            <a:r>
              <a:rPr dirty="0" sz="1000">
                <a:latin typeface="Arial"/>
                <a:cs typeface="Arial"/>
              </a:rPr>
              <a:t>Let’s </a:t>
            </a:r>
            <a:r>
              <a:rPr dirty="0" sz="1000" spc="-5">
                <a:latin typeface="Arial"/>
                <a:cs typeface="Arial"/>
              </a:rPr>
              <a:t>generate </a:t>
            </a:r>
            <a:r>
              <a:rPr dirty="0" sz="1000">
                <a:latin typeface="Arial"/>
                <a:cs typeface="Arial"/>
              </a:rPr>
              <a:t>a </a:t>
            </a:r>
            <a:r>
              <a:rPr dirty="0" sz="1000" spc="-5">
                <a:latin typeface="Arial"/>
                <a:cs typeface="Arial"/>
              </a:rPr>
              <a:t>sequence</a:t>
            </a:r>
            <a:r>
              <a:rPr dirty="0" sz="1000" spc="-80">
                <a:latin typeface="Arial"/>
                <a:cs typeface="Arial"/>
              </a:rPr>
              <a:t> </a:t>
            </a:r>
            <a:r>
              <a:rPr dirty="0" sz="1000">
                <a:latin typeface="Arial"/>
                <a:cs typeface="Arial"/>
              </a:rPr>
              <a:t>of  observations:</a:t>
            </a:r>
            <a:endParaRPr sz="1000">
              <a:latin typeface="Arial"/>
              <a:cs typeface="Arial"/>
            </a:endParaRPr>
          </a:p>
        </p:txBody>
      </p:sp>
      <p:sp>
        <p:nvSpPr>
          <p:cNvPr id="112" name="object 112"/>
          <p:cNvSpPr txBox="1"/>
          <p:nvPr/>
        </p:nvSpPr>
        <p:spPr>
          <a:xfrm>
            <a:off x="2430272" y="5930900"/>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113" name="object 113"/>
          <p:cNvSpPr txBox="1"/>
          <p:nvPr/>
        </p:nvSpPr>
        <p:spPr>
          <a:xfrm>
            <a:off x="2514854" y="6007861"/>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114" name="object 114"/>
          <p:cNvSpPr txBox="1"/>
          <p:nvPr/>
        </p:nvSpPr>
        <p:spPr>
          <a:xfrm>
            <a:off x="3396488" y="609473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115" name="object 115"/>
          <p:cNvSpPr txBox="1"/>
          <p:nvPr/>
        </p:nvSpPr>
        <p:spPr>
          <a:xfrm>
            <a:off x="3337049" y="588746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1/3</a:t>
            </a:r>
            <a:endParaRPr sz="700">
              <a:latin typeface="Arial"/>
              <a:cs typeface="Arial"/>
            </a:endParaRPr>
          </a:p>
        </p:txBody>
      </p:sp>
      <p:sp>
        <p:nvSpPr>
          <p:cNvPr id="116" name="object 116"/>
          <p:cNvSpPr/>
          <p:nvPr/>
        </p:nvSpPr>
        <p:spPr>
          <a:xfrm>
            <a:off x="2942844" y="6399276"/>
            <a:ext cx="323850" cy="72390"/>
          </a:xfrm>
          <a:custGeom>
            <a:avLst/>
            <a:gdLst/>
            <a:ahLst/>
            <a:cxnLst/>
            <a:rect l="l" t="t" r="r" b="b"/>
            <a:pathLst>
              <a:path w="323850" h="72389">
                <a:moveTo>
                  <a:pt x="286324" y="56815"/>
                </a:moveTo>
                <a:lnTo>
                  <a:pt x="283463" y="72389"/>
                </a:lnTo>
                <a:lnTo>
                  <a:pt x="323850" y="60198"/>
                </a:lnTo>
                <a:lnTo>
                  <a:pt x="320802" y="57912"/>
                </a:lnTo>
                <a:lnTo>
                  <a:pt x="292607" y="57912"/>
                </a:lnTo>
                <a:lnTo>
                  <a:pt x="286324" y="56815"/>
                </a:lnTo>
                <a:close/>
              </a:path>
              <a:path w="323850" h="72389">
                <a:moveTo>
                  <a:pt x="287435" y="50765"/>
                </a:moveTo>
                <a:lnTo>
                  <a:pt x="286324" y="56815"/>
                </a:lnTo>
                <a:lnTo>
                  <a:pt x="292607" y="57912"/>
                </a:lnTo>
                <a:lnTo>
                  <a:pt x="293369" y="51815"/>
                </a:lnTo>
                <a:lnTo>
                  <a:pt x="287435" y="50765"/>
                </a:lnTo>
                <a:close/>
              </a:path>
              <a:path w="323850" h="72389">
                <a:moveTo>
                  <a:pt x="290322" y="35051"/>
                </a:moveTo>
                <a:lnTo>
                  <a:pt x="287435" y="50765"/>
                </a:lnTo>
                <a:lnTo>
                  <a:pt x="293369" y="51815"/>
                </a:lnTo>
                <a:lnTo>
                  <a:pt x="292607" y="57912"/>
                </a:lnTo>
                <a:lnTo>
                  <a:pt x="320802" y="57912"/>
                </a:lnTo>
                <a:lnTo>
                  <a:pt x="290322" y="35051"/>
                </a:lnTo>
                <a:close/>
              </a:path>
              <a:path w="323850" h="72389">
                <a:moveTo>
                  <a:pt x="762" y="0"/>
                </a:moveTo>
                <a:lnTo>
                  <a:pt x="0" y="6858"/>
                </a:lnTo>
                <a:lnTo>
                  <a:pt x="286324" y="56815"/>
                </a:lnTo>
                <a:lnTo>
                  <a:pt x="287435" y="50765"/>
                </a:lnTo>
                <a:lnTo>
                  <a:pt x="762" y="0"/>
                </a:lnTo>
                <a:close/>
              </a:path>
            </a:pathLst>
          </a:custGeom>
          <a:solidFill>
            <a:srgbClr val="00CC00"/>
          </a:solidFill>
        </p:spPr>
        <p:txBody>
          <a:bodyPr wrap="square" lIns="0" tIns="0" rIns="0" bIns="0" rtlCol="0"/>
          <a:lstStyle/>
          <a:p/>
        </p:txBody>
      </p:sp>
      <p:sp>
        <p:nvSpPr>
          <p:cNvPr id="117" name="object 117"/>
          <p:cNvSpPr/>
          <p:nvPr/>
        </p:nvSpPr>
        <p:spPr>
          <a:xfrm>
            <a:off x="3590544" y="6361938"/>
            <a:ext cx="287655" cy="104139"/>
          </a:xfrm>
          <a:custGeom>
            <a:avLst/>
            <a:gdLst/>
            <a:ahLst/>
            <a:cxnLst/>
            <a:rect l="l" t="t" r="r" b="b"/>
            <a:pathLst>
              <a:path w="287654" h="104139">
                <a:moveTo>
                  <a:pt x="30479" y="67817"/>
                </a:moveTo>
                <a:lnTo>
                  <a:pt x="0" y="97536"/>
                </a:lnTo>
                <a:lnTo>
                  <a:pt x="42671" y="103632"/>
                </a:lnTo>
                <a:lnTo>
                  <a:pt x="38262" y="90677"/>
                </a:lnTo>
                <a:lnTo>
                  <a:pt x="31241" y="90677"/>
                </a:lnTo>
                <a:lnTo>
                  <a:pt x="29717" y="84582"/>
                </a:lnTo>
                <a:lnTo>
                  <a:pt x="35531" y="82655"/>
                </a:lnTo>
                <a:lnTo>
                  <a:pt x="30479" y="67817"/>
                </a:lnTo>
                <a:close/>
              </a:path>
              <a:path w="287654" h="104139">
                <a:moveTo>
                  <a:pt x="35531" y="82655"/>
                </a:moveTo>
                <a:lnTo>
                  <a:pt x="29717" y="84582"/>
                </a:lnTo>
                <a:lnTo>
                  <a:pt x="31241" y="90677"/>
                </a:lnTo>
                <a:lnTo>
                  <a:pt x="37546" y="88576"/>
                </a:lnTo>
                <a:lnTo>
                  <a:pt x="35531" y="82655"/>
                </a:lnTo>
                <a:close/>
              </a:path>
              <a:path w="287654" h="104139">
                <a:moveTo>
                  <a:pt x="37546" y="88576"/>
                </a:moveTo>
                <a:lnTo>
                  <a:pt x="31241" y="90677"/>
                </a:lnTo>
                <a:lnTo>
                  <a:pt x="38262" y="90677"/>
                </a:lnTo>
                <a:lnTo>
                  <a:pt x="37546" y="88576"/>
                </a:lnTo>
                <a:close/>
              </a:path>
              <a:path w="287654" h="104139">
                <a:moveTo>
                  <a:pt x="284988" y="0"/>
                </a:moveTo>
                <a:lnTo>
                  <a:pt x="35531" y="82655"/>
                </a:lnTo>
                <a:lnTo>
                  <a:pt x="37546" y="88576"/>
                </a:lnTo>
                <a:lnTo>
                  <a:pt x="287273" y="5334"/>
                </a:lnTo>
                <a:lnTo>
                  <a:pt x="284988" y="0"/>
                </a:lnTo>
                <a:close/>
              </a:path>
            </a:pathLst>
          </a:custGeom>
          <a:solidFill>
            <a:srgbClr val="3333CC"/>
          </a:solidFill>
        </p:spPr>
        <p:txBody>
          <a:bodyPr wrap="square" lIns="0" tIns="0" rIns="0" bIns="0" rtlCol="0"/>
          <a:lstStyle/>
          <a:p/>
        </p:txBody>
      </p:sp>
      <p:sp>
        <p:nvSpPr>
          <p:cNvPr id="118" name="object 118"/>
          <p:cNvSpPr/>
          <p:nvPr/>
        </p:nvSpPr>
        <p:spPr>
          <a:xfrm>
            <a:off x="3009900" y="6199632"/>
            <a:ext cx="800100" cy="59055"/>
          </a:xfrm>
          <a:custGeom>
            <a:avLst/>
            <a:gdLst/>
            <a:ahLst/>
            <a:cxnLst/>
            <a:rect l="l" t="t" r="r" b="b"/>
            <a:pathLst>
              <a:path w="800100" h="59054">
                <a:moveTo>
                  <a:pt x="37337" y="20573"/>
                </a:moveTo>
                <a:lnTo>
                  <a:pt x="0" y="41147"/>
                </a:lnTo>
                <a:lnTo>
                  <a:pt x="38862" y="58673"/>
                </a:lnTo>
                <a:lnTo>
                  <a:pt x="38221" y="42671"/>
                </a:lnTo>
                <a:lnTo>
                  <a:pt x="32004" y="42671"/>
                </a:lnTo>
                <a:lnTo>
                  <a:pt x="31242" y="36575"/>
                </a:lnTo>
                <a:lnTo>
                  <a:pt x="37965" y="36256"/>
                </a:lnTo>
                <a:lnTo>
                  <a:pt x="37337" y="20573"/>
                </a:lnTo>
                <a:close/>
              </a:path>
              <a:path w="800100" h="59054">
                <a:moveTo>
                  <a:pt x="37965" y="36256"/>
                </a:moveTo>
                <a:lnTo>
                  <a:pt x="31242" y="36575"/>
                </a:lnTo>
                <a:lnTo>
                  <a:pt x="32004" y="42671"/>
                </a:lnTo>
                <a:lnTo>
                  <a:pt x="38210" y="42376"/>
                </a:lnTo>
                <a:lnTo>
                  <a:pt x="37965" y="36256"/>
                </a:lnTo>
                <a:close/>
              </a:path>
              <a:path w="800100" h="59054">
                <a:moveTo>
                  <a:pt x="38210" y="42376"/>
                </a:moveTo>
                <a:lnTo>
                  <a:pt x="32004" y="42671"/>
                </a:lnTo>
                <a:lnTo>
                  <a:pt x="38221" y="42671"/>
                </a:lnTo>
                <a:lnTo>
                  <a:pt x="38210" y="42376"/>
                </a:lnTo>
                <a:close/>
              </a:path>
              <a:path w="800100" h="59054">
                <a:moveTo>
                  <a:pt x="800100" y="0"/>
                </a:moveTo>
                <a:lnTo>
                  <a:pt x="37965" y="36256"/>
                </a:lnTo>
                <a:lnTo>
                  <a:pt x="38210" y="42376"/>
                </a:lnTo>
                <a:lnTo>
                  <a:pt x="800100" y="6095"/>
                </a:lnTo>
                <a:lnTo>
                  <a:pt x="800100" y="0"/>
                </a:lnTo>
                <a:close/>
              </a:path>
            </a:pathLst>
          </a:custGeom>
          <a:solidFill>
            <a:srgbClr val="3333CC"/>
          </a:solidFill>
        </p:spPr>
        <p:txBody>
          <a:bodyPr wrap="square" lIns="0" tIns="0" rIns="0" bIns="0" rtlCol="0"/>
          <a:lstStyle/>
          <a:p/>
        </p:txBody>
      </p:sp>
      <p:sp>
        <p:nvSpPr>
          <p:cNvPr id="119" name="object 119"/>
          <p:cNvSpPr/>
          <p:nvPr/>
        </p:nvSpPr>
        <p:spPr>
          <a:xfrm>
            <a:off x="2939795" y="5856637"/>
            <a:ext cx="942975" cy="222885"/>
          </a:xfrm>
          <a:custGeom>
            <a:avLst/>
            <a:gdLst/>
            <a:ahLst/>
            <a:cxnLst/>
            <a:rect l="l" t="t" r="r" b="b"/>
            <a:pathLst>
              <a:path w="942975" h="222885">
                <a:moveTo>
                  <a:pt x="484164" y="0"/>
                </a:moveTo>
                <a:lnTo>
                  <a:pt x="432595" y="763"/>
                </a:lnTo>
                <a:lnTo>
                  <a:pt x="382524" y="4666"/>
                </a:lnTo>
                <a:lnTo>
                  <a:pt x="302815" y="17654"/>
                </a:lnTo>
                <a:lnTo>
                  <a:pt x="254713" y="29883"/>
                </a:lnTo>
                <a:lnTo>
                  <a:pt x="204485" y="45925"/>
                </a:lnTo>
                <a:lnTo>
                  <a:pt x="154657" y="65774"/>
                </a:lnTo>
                <a:lnTo>
                  <a:pt x="107757" y="89420"/>
                </a:lnTo>
                <a:lnTo>
                  <a:pt x="66314" y="116857"/>
                </a:lnTo>
                <a:lnTo>
                  <a:pt x="32855" y="148077"/>
                </a:lnTo>
                <a:lnTo>
                  <a:pt x="9907" y="183072"/>
                </a:lnTo>
                <a:lnTo>
                  <a:pt x="0" y="221836"/>
                </a:lnTo>
                <a:lnTo>
                  <a:pt x="6858" y="222598"/>
                </a:lnTo>
                <a:lnTo>
                  <a:pt x="15695" y="185494"/>
                </a:lnTo>
                <a:lnTo>
                  <a:pt x="38013" y="151645"/>
                </a:lnTo>
                <a:lnTo>
                  <a:pt x="71157" y="121165"/>
                </a:lnTo>
                <a:lnTo>
                  <a:pt x="112473" y="94164"/>
                </a:lnTo>
                <a:lnTo>
                  <a:pt x="159305" y="70755"/>
                </a:lnTo>
                <a:lnTo>
                  <a:pt x="208998" y="51051"/>
                </a:lnTo>
                <a:lnTo>
                  <a:pt x="258898" y="35164"/>
                </a:lnTo>
                <a:lnTo>
                  <a:pt x="306349" y="23205"/>
                </a:lnTo>
                <a:lnTo>
                  <a:pt x="348697" y="15288"/>
                </a:lnTo>
                <a:lnTo>
                  <a:pt x="421017" y="7494"/>
                </a:lnTo>
                <a:lnTo>
                  <a:pt x="464530" y="6066"/>
                </a:lnTo>
                <a:lnTo>
                  <a:pt x="575410" y="6066"/>
                </a:lnTo>
                <a:lnTo>
                  <a:pt x="536528" y="2252"/>
                </a:lnTo>
                <a:lnTo>
                  <a:pt x="484164" y="0"/>
                </a:lnTo>
                <a:close/>
              </a:path>
              <a:path w="942975" h="222885">
                <a:moveTo>
                  <a:pt x="921204" y="149108"/>
                </a:moveTo>
                <a:lnTo>
                  <a:pt x="906780" y="154018"/>
                </a:lnTo>
                <a:lnTo>
                  <a:pt x="936498" y="183736"/>
                </a:lnTo>
                <a:lnTo>
                  <a:pt x="940598" y="155542"/>
                </a:lnTo>
                <a:lnTo>
                  <a:pt x="923544" y="155542"/>
                </a:lnTo>
                <a:lnTo>
                  <a:pt x="921204" y="149108"/>
                </a:lnTo>
                <a:close/>
              </a:path>
              <a:path w="942975" h="222885">
                <a:moveTo>
                  <a:pt x="925925" y="147500"/>
                </a:moveTo>
                <a:lnTo>
                  <a:pt x="921204" y="149108"/>
                </a:lnTo>
                <a:lnTo>
                  <a:pt x="923544" y="155542"/>
                </a:lnTo>
                <a:lnTo>
                  <a:pt x="929640" y="152494"/>
                </a:lnTo>
                <a:lnTo>
                  <a:pt x="925925" y="147500"/>
                </a:lnTo>
                <a:close/>
              </a:path>
              <a:path w="942975" h="222885">
                <a:moveTo>
                  <a:pt x="942594" y="141826"/>
                </a:moveTo>
                <a:lnTo>
                  <a:pt x="925925" y="147500"/>
                </a:lnTo>
                <a:lnTo>
                  <a:pt x="929640" y="152494"/>
                </a:lnTo>
                <a:lnTo>
                  <a:pt x="923544" y="155542"/>
                </a:lnTo>
                <a:lnTo>
                  <a:pt x="940598" y="155542"/>
                </a:lnTo>
                <a:lnTo>
                  <a:pt x="942594" y="141826"/>
                </a:lnTo>
                <a:close/>
              </a:path>
              <a:path w="942975" h="222885">
                <a:moveTo>
                  <a:pt x="920495" y="147160"/>
                </a:moveTo>
                <a:lnTo>
                  <a:pt x="921204" y="149108"/>
                </a:lnTo>
                <a:lnTo>
                  <a:pt x="924686" y="147922"/>
                </a:lnTo>
                <a:lnTo>
                  <a:pt x="921257" y="147922"/>
                </a:lnTo>
                <a:lnTo>
                  <a:pt x="920495" y="147160"/>
                </a:lnTo>
                <a:close/>
              </a:path>
              <a:path w="942975" h="222885">
                <a:moveTo>
                  <a:pt x="575410" y="6066"/>
                </a:moveTo>
                <a:lnTo>
                  <a:pt x="464530" y="6066"/>
                </a:lnTo>
                <a:lnTo>
                  <a:pt x="512478" y="7299"/>
                </a:lnTo>
                <a:lnTo>
                  <a:pt x="563513" y="11253"/>
                </a:lnTo>
                <a:lnTo>
                  <a:pt x="616287" y="17987"/>
                </a:lnTo>
                <a:lnTo>
                  <a:pt x="669455" y="27559"/>
                </a:lnTo>
                <a:lnTo>
                  <a:pt x="721667" y="40030"/>
                </a:lnTo>
                <a:lnTo>
                  <a:pt x="771578" y="55457"/>
                </a:lnTo>
                <a:lnTo>
                  <a:pt x="817840" y="73901"/>
                </a:lnTo>
                <a:lnTo>
                  <a:pt x="859105" y="95421"/>
                </a:lnTo>
                <a:lnTo>
                  <a:pt x="894027" y="120074"/>
                </a:lnTo>
                <a:lnTo>
                  <a:pt x="921257" y="147922"/>
                </a:lnTo>
                <a:lnTo>
                  <a:pt x="924686" y="147922"/>
                </a:lnTo>
                <a:lnTo>
                  <a:pt x="868530" y="93931"/>
                </a:lnTo>
                <a:lnTo>
                  <a:pt x="822271" y="69483"/>
                </a:lnTo>
                <a:lnTo>
                  <a:pt x="776624" y="50577"/>
                </a:lnTo>
                <a:lnTo>
                  <a:pt x="739902" y="38956"/>
                </a:lnTo>
                <a:lnTo>
                  <a:pt x="691374" y="25872"/>
                </a:lnTo>
                <a:lnTo>
                  <a:pt x="640835" y="15312"/>
                </a:lnTo>
                <a:lnTo>
                  <a:pt x="588986" y="7397"/>
                </a:lnTo>
                <a:lnTo>
                  <a:pt x="575410" y="6066"/>
                </a:lnTo>
                <a:close/>
              </a:path>
            </a:pathLst>
          </a:custGeom>
          <a:solidFill>
            <a:srgbClr val="00CC00"/>
          </a:solidFill>
        </p:spPr>
        <p:txBody>
          <a:bodyPr wrap="square" lIns="0" tIns="0" rIns="0" bIns="0" rtlCol="0"/>
          <a:lstStyle/>
          <a:p/>
        </p:txBody>
      </p:sp>
      <p:sp>
        <p:nvSpPr>
          <p:cNvPr id="120" name="object 120"/>
          <p:cNvSpPr/>
          <p:nvPr/>
        </p:nvSpPr>
        <p:spPr>
          <a:xfrm>
            <a:off x="2778251" y="6469379"/>
            <a:ext cx="422275" cy="155575"/>
          </a:xfrm>
          <a:custGeom>
            <a:avLst/>
            <a:gdLst/>
            <a:ahLst/>
            <a:cxnLst/>
            <a:rect l="l" t="t" r="r" b="b"/>
            <a:pathLst>
              <a:path w="422275" h="155575">
                <a:moveTo>
                  <a:pt x="20491" y="34207"/>
                </a:moveTo>
                <a:lnTo>
                  <a:pt x="79805" y="84834"/>
                </a:lnTo>
                <a:lnTo>
                  <a:pt x="126697" y="105491"/>
                </a:lnTo>
                <a:lnTo>
                  <a:pt x="163830" y="118110"/>
                </a:lnTo>
                <a:lnTo>
                  <a:pt x="213856" y="131621"/>
                </a:lnTo>
                <a:lnTo>
                  <a:pt x="265463" y="142150"/>
                </a:lnTo>
                <a:lnTo>
                  <a:pt x="317889" y="149658"/>
                </a:lnTo>
                <a:lnTo>
                  <a:pt x="370372" y="154104"/>
                </a:lnTo>
                <a:lnTo>
                  <a:pt x="422148" y="155448"/>
                </a:lnTo>
                <a:lnTo>
                  <a:pt x="422148" y="149352"/>
                </a:lnTo>
                <a:lnTo>
                  <a:pt x="382065" y="148524"/>
                </a:lnTo>
                <a:lnTo>
                  <a:pt x="336165" y="145090"/>
                </a:lnTo>
                <a:lnTo>
                  <a:pt x="286447" y="138875"/>
                </a:lnTo>
                <a:lnTo>
                  <a:pt x="234907" y="129708"/>
                </a:lnTo>
                <a:lnTo>
                  <a:pt x="183543" y="117414"/>
                </a:lnTo>
                <a:lnTo>
                  <a:pt x="134354" y="101822"/>
                </a:lnTo>
                <a:lnTo>
                  <a:pt x="89337" y="82759"/>
                </a:lnTo>
                <a:lnTo>
                  <a:pt x="50491" y="60052"/>
                </a:lnTo>
                <a:lnTo>
                  <a:pt x="20693" y="34290"/>
                </a:lnTo>
                <a:lnTo>
                  <a:pt x="20491" y="34207"/>
                </a:lnTo>
                <a:close/>
              </a:path>
              <a:path w="422275" h="155575">
                <a:moveTo>
                  <a:pt x="3048" y="0"/>
                </a:moveTo>
                <a:lnTo>
                  <a:pt x="0" y="42672"/>
                </a:lnTo>
                <a:lnTo>
                  <a:pt x="16784" y="35739"/>
                </a:lnTo>
                <a:lnTo>
                  <a:pt x="12192" y="30480"/>
                </a:lnTo>
                <a:lnTo>
                  <a:pt x="18287" y="28194"/>
                </a:lnTo>
                <a:lnTo>
                  <a:pt x="35052" y="28194"/>
                </a:lnTo>
                <a:lnTo>
                  <a:pt x="3048" y="0"/>
                </a:lnTo>
                <a:close/>
              </a:path>
              <a:path w="422275" h="155575">
                <a:moveTo>
                  <a:pt x="18287" y="28194"/>
                </a:moveTo>
                <a:lnTo>
                  <a:pt x="12192" y="30480"/>
                </a:lnTo>
                <a:lnTo>
                  <a:pt x="16784" y="35739"/>
                </a:lnTo>
                <a:lnTo>
                  <a:pt x="20491" y="34207"/>
                </a:lnTo>
                <a:lnTo>
                  <a:pt x="19812" y="33528"/>
                </a:lnTo>
                <a:lnTo>
                  <a:pt x="20288" y="33528"/>
                </a:lnTo>
                <a:lnTo>
                  <a:pt x="18287" y="28194"/>
                </a:lnTo>
                <a:close/>
              </a:path>
              <a:path w="422275" h="155575">
                <a:moveTo>
                  <a:pt x="20564" y="34178"/>
                </a:moveTo>
                <a:lnTo>
                  <a:pt x="20693" y="34290"/>
                </a:lnTo>
                <a:lnTo>
                  <a:pt x="20564" y="34178"/>
                </a:lnTo>
                <a:close/>
              </a:path>
              <a:path w="422275" h="155575">
                <a:moveTo>
                  <a:pt x="19812" y="33528"/>
                </a:moveTo>
                <a:lnTo>
                  <a:pt x="20491" y="34207"/>
                </a:lnTo>
                <a:lnTo>
                  <a:pt x="19812" y="33528"/>
                </a:lnTo>
                <a:close/>
              </a:path>
              <a:path w="422275" h="155575">
                <a:moveTo>
                  <a:pt x="35052" y="28194"/>
                </a:moveTo>
                <a:lnTo>
                  <a:pt x="18287" y="28194"/>
                </a:lnTo>
                <a:lnTo>
                  <a:pt x="20516" y="34137"/>
                </a:lnTo>
                <a:lnTo>
                  <a:pt x="35052" y="28194"/>
                </a:lnTo>
                <a:close/>
              </a:path>
              <a:path w="422275" h="155575">
                <a:moveTo>
                  <a:pt x="20288" y="33528"/>
                </a:moveTo>
                <a:lnTo>
                  <a:pt x="19812" y="33528"/>
                </a:lnTo>
                <a:lnTo>
                  <a:pt x="20516" y="34137"/>
                </a:lnTo>
                <a:lnTo>
                  <a:pt x="20288" y="33528"/>
                </a:lnTo>
                <a:close/>
              </a:path>
            </a:pathLst>
          </a:custGeom>
          <a:solidFill>
            <a:srgbClr val="FF0000"/>
          </a:solidFill>
        </p:spPr>
        <p:txBody>
          <a:bodyPr wrap="square" lIns="0" tIns="0" rIns="0" bIns="0" rtlCol="0"/>
          <a:lstStyle/>
          <a:p/>
        </p:txBody>
      </p:sp>
      <p:sp>
        <p:nvSpPr>
          <p:cNvPr id="121" name="object 121"/>
          <p:cNvSpPr/>
          <p:nvPr/>
        </p:nvSpPr>
        <p:spPr>
          <a:xfrm>
            <a:off x="3657600" y="6431279"/>
            <a:ext cx="390525" cy="193675"/>
          </a:xfrm>
          <a:custGeom>
            <a:avLst/>
            <a:gdLst/>
            <a:ahLst/>
            <a:cxnLst/>
            <a:rect l="l" t="t" r="r" b="b"/>
            <a:pathLst>
              <a:path w="390525" h="193675">
                <a:moveTo>
                  <a:pt x="364998" y="42672"/>
                </a:moveTo>
                <a:lnTo>
                  <a:pt x="335495" y="77819"/>
                </a:lnTo>
                <a:lnTo>
                  <a:pt x="296635" y="107911"/>
                </a:lnTo>
                <a:lnTo>
                  <a:pt x="250792" y="133041"/>
                </a:lnTo>
                <a:lnTo>
                  <a:pt x="200344" y="153300"/>
                </a:lnTo>
                <a:lnTo>
                  <a:pt x="147664" y="168778"/>
                </a:lnTo>
                <a:lnTo>
                  <a:pt x="95130" y="179569"/>
                </a:lnTo>
                <a:lnTo>
                  <a:pt x="45116" y="185763"/>
                </a:lnTo>
                <a:lnTo>
                  <a:pt x="0" y="187452"/>
                </a:lnTo>
                <a:lnTo>
                  <a:pt x="0" y="193548"/>
                </a:lnTo>
                <a:lnTo>
                  <a:pt x="39717" y="192856"/>
                </a:lnTo>
                <a:lnTo>
                  <a:pt x="85590" y="187745"/>
                </a:lnTo>
                <a:lnTo>
                  <a:pt x="135207" y="178260"/>
                </a:lnTo>
                <a:lnTo>
                  <a:pt x="186154" y="164445"/>
                </a:lnTo>
                <a:lnTo>
                  <a:pt x="236021" y="146346"/>
                </a:lnTo>
                <a:lnTo>
                  <a:pt x="282394" y="124008"/>
                </a:lnTo>
                <a:lnTo>
                  <a:pt x="322861" y="97475"/>
                </a:lnTo>
                <a:lnTo>
                  <a:pt x="355010" y="66792"/>
                </a:lnTo>
                <a:lnTo>
                  <a:pt x="369390" y="43434"/>
                </a:lnTo>
                <a:lnTo>
                  <a:pt x="364998" y="43434"/>
                </a:lnTo>
                <a:lnTo>
                  <a:pt x="364998" y="42672"/>
                </a:lnTo>
                <a:close/>
              </a:path>
              <a:path w="390525" h="193675">
                <a:moveTo>
                  <a:pt x="367930" y="35893"/>
                </a:moveTo>
                <a:lnTo>
                  <a:pt x="364998" y="43434"/>
                </a:lnTo>
                <a:lnTo>
                  <a:pt x="369390" y="43434"/>
                </a:lnTo>
                <a:lnTo>
                  <a:pt x="373160" y="37310"/>
                </a:lnTo>
                <a:lnTo>
                  <a:pt x="367930" y="35893"/>
                </a:lnTo>
                <a:close/>
              </a:path>
              <a:path w="390525" h="193675">
                <a:moveTo>
                  <a:pt x="387483" y="29718"/>
                </a:moveTo>
                <a:lnTo>
                  <a:pt x="370332" y="29718"/>
                </a:lnTo>
                <a:lnTo>
                  <a:pt x="376427" y="32004"/>
                </a:lnTo>
                <a:lnTo>
                  <a:pt x="373160" y="37310"/>
                </a:lnTo>
                <a:lnTo>
                  <a:pt x="390144" y="41910"/>
                </a:lnTo>
                <a:lnTo>
                  <a:pt x="387483" y="29718"/>
                </a:lnTo>
                <a:close/>
              </a:path>
              <a:path w="390525" h="193675">
                <a:moveTo>
                  <a:pt x="370332" y="29718"/>
                </a:moveTo>
                <a:lnTo>
                  <a:pt x="367930" y="35893"/>
                </a:lnTo>
                <a:lnTo>
                  <a:pt x="373160" y="37310"/>
                </a:lnTo>
                <a:lnTo>
                  <a:pt x="376427" y="32004"/>
                </a:lnTo>
                <a:lnTo>
                  <a:pt x="370332" y="29718"/>
                </a:lnTo>
                <a:close/>
              </a:path>
              <a:path w="390525" h="193675">
                <a:moveTo>
                  <a:pt x="381000" y="0"/>
                </a:moveTo>
                <a:lnTo>
                  <a:pt x="353567" y="32004"/>
                </a:lnTo>
                <a:lnTo>
                  <a:pt x="367930" y="35893"/>
                </a:lnTo>
                <a:lnTo>
                  <a:pt x="370332" y="29718"/>
                </a:lnTo>
                <a:lnTo>
                  <a:pt x="387483" y="29718"/>
                </a:lnTo>
                <a:lnTo>
                  <a:pt x="381000" y="0"/>
                </a:lnTo>
                <a:close/>
              </a:path>
            </a:pathLst>
          </a:custGeom>
          <a:solidFill>
            <a:srgbClr val="FF0000"/>
          </a:solidFill>
        </p:spPr>
        <p:txBody>
          <a:bodyPr wrap="square" lIns="0" tIns="0" rIns="0" bIns="0" rtlCol="0"/>
          <a:lstStyle/>
          <a:p/>
        </p:txBody>
      </p:sp>
      <p:sp>
        <p:nvSpPr>
          <p:cNvPr id="122" name="object 122"/>
          <p:cNvSpPr/>
          <p:nvPr/>
        </p:nvSpPr>
        <p:spPr>
          <a:xfrm>
            <a:off x="3263646" y="6783323"/>
            <a:ext cx="344805" cy="294640"/>
          </a:xfrm>
          <a:custGeom>
            <a:avLst/>
            <a:gdLst/>
            <a:ahLst/>
            <a:cxnLst/>
            <a:rect l="l" t="t" r="r" b="b"/>
            <a:pathLst>
              <a:path w="344804" h="294640">
                <a:moveTo>
                  <a:pt x="6857" y="0"/>
                </a:moveTo>
                <a:lnTo>
                  <a:pt x="0" y="762"/>
                </a:lnTo>
                <a:lnTo>
                  <a:pt x="1661" y="38100"/>
                </a:lnTo>
                <a:lnTo>
                  <a:pt x="1779" y="39429"/>
                </a:lnTo>
                <a:lnTo>
                  <a:pt x="8592" y="82675"/>
                </a:lnTo>
                <a:lnTo>
                  <a:pt x="20647" y="129038"/>
                </a:lnTo>
                <a:lnTo>
                  <a:pt x="37823" y="174979"/>
                </a:lnTo>
                <a:lnTo>
                  <a:pt x="60082" y="217478"/>
                </a:lnTo>
                <a:lnTo>
                  <a:pt x="87385" y="253516"/>
                </a:lnTo>
                <a:lnTo>
                  <a:pt x="119695" y="280074"/>
                </a:lnTo>
                <a:lnTo>
                  <a:pt x="156971" y="294131"/>
                </a:lnTo>
                <a:lnTo>
                  <a:pt x="194627" y="288670"/>
                </a:lnTo>
                <a:lnTo>
                  <a:pt x="195681" y="288036"/>
                </a:lnTo>
                <a:lnTo>
                  <a:pt x="158495" y="288036"/>
                </a:lnTo>
                <a:lnTo>
                  <a:pt x="122725" y="274713"/>
                </a:lnTo>
                <a:lnTo>
                  <a:pt x="91413" y="248631"/>
                </a:lnTo>
                <a:lnTo>
                  <a:pt x="64733" y="212928"/>
                </a:lnTo>
                <a:lnTo>
                  <a:pt x="42857" y="170745"/>
                </a:lnTo>
                <a:lnTo>
                  <a:pt x="25959" y="125221"/>
                </a:lnTo>
                <a:lnTo>
                  <a:pt x="14211" y="79495"/>
                </a:lnTo>
                <a:lnTo>
                  <a:pt x="7787" y="36708"/>
                </a:lnTo>
                <a:lnTo>
                  <a:pt x="6857" y="0"/>
                </a:lnTo>
                <a:close/>
              </a:path>
              <a:path w="344804" h="294640">
                <a:moveTo>
                  <a:pt x="321681" y="39021"/>
                </a:moveTo>
                <a:lnTo>
                  <a:pt x="307017" y="118822"/>
                </a:lnTo>
                <a:lnTo>
                  <a:pt x="288985" y="168170"/>
                </a:lnTo>
                <a:lnTo>
                  <a:pt x="264653" y="214894"/>
                </a:lnTo>
                <a:lnTo>
                  <a:pt x="234484" y="253865"/>
                </a:lnTo>
                <a:lnTo>
                  <a:pt x="198944" y="279955"/>
                </a:lnTo>
                <a:lnTo>
                  <a:pt x="158495" y="288036"/>
                </a:lnTo>
                <a:lnTo>
                  <a:pt x="195681" y="288036"/>
                </a:lnTo>
                <a:lnTo>
                  <a:pt x="257283" y="237057"/>
                </a:lnTo>
                <a:lnTo>
                  <a:pt x="281816" y="197853"/>
                </a:lnTo>
                <a:lnTo>
                  <a:pt x="301506" y="154348"/>
                </a:lnTo>
                <a:lnTo>
                  <a:pt x="316120" y="110016"/>
                </a:lnTo>
                <a:lnTo>
                  <a:pt x="325424" y="68330"/>
                </a:lnTo>
                <a:lnTo>
                  <a:pt x="328479" y="39429"/>
                </a:lnTo>
                <a:lnTo>
                  <a:pt x="321681" y="39021"/>
                </a:lnTo>
                <a:close/>
              </a:path>
              <a:path w="344804" h="294640">
                <a:moveTo>
                  <a:pt x="340987" y="32765"/>
                </a:moveTo>
                <a:lnTo>
                  <a:pt x="329183" y="32765"/>
                </a:lnTo>
                <a:lnTo>
                  <a:pt x="328479" y="39429"/>
                </a:lnTo>
                <a:lnTo>
                  <a:pt x="344424" y="40386"/>
                </a:lnTo>
                <a:lnTo>
                  <a:pt x="340987" y="32765"/>
                </a:lnTo>
                <a:close/>
              </a:path>
              <a:path w="344804" h="294640">
                <a:moveTo>
                  <a:pt x="329183" y="32765"/>
                </a:moveTo>
                <a:lnTo>
                  <a:pt x="322325" y="32765"/>
                </a:lnTo>
                <a:lnTo>
                  <a:pt x="321681" y="39021"/>
                </a:lnTo>
                <a:lnTo>
                  <a:pt x="328479" y="39429"/>
                </a:lnTo>
                <a:lnTo>
                  <a:pt x="329183" y="32765"/>
                </a:lnTo>
                <a:close/>
              </a:path>
              <a:path w="344804" h="294640">
                <a:moveTo>
                  <a:pt x="326898" y="1524"/>
                </a:moveTo>
                <a:lnTo>
                  <a:pt x="306324" y="38100"/>
                </a:lnTo>
                <a:lnTo>
                  <a:pt x="321681" y="39021"/>
                </a:lnTo>
                <a:lnTo>
                  <a:pt x="322325" y="32765"/>
                </a:lnTo>
                <a:lnTo>
                  <a:pt x="340987" y="32765"/>
                </a:lnTo>
                <a:lnTo>
                  <a:pt x="326898" y="1524"/>
                </a:lnTo>
                <a:close/>
              </a:path>
            </a:pathLst>
          </a:custGeom>
          <a:solidFill>
            <a:srgbClr val="FF0000"/>
          </a:solidFill>
        </p:spPr>
        <p:txBody>
          <a:bodyPr wrap="square" lIns="0" tIns="0" rIns="0" bIns="0" rtlCol="0"/>
          <a:lstStyle/>
          <a:p/>
        </p:txBody>
      </p:sp>
      <p:sp>
        <p:nvSpPr>
          <p:cNvPr id="123" name="object 123"/>
          <p:cNvSpPr txBox="1"/>
          <p:nvPr/>
        </p:nvSpPr>
        <p:spPr>
          <a:xfrm>
            <a:off x="2875279" y="659765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124" name="object 124"/>
          <p:cNvSpPr txBox="1"/>
          <p:nvPr/>
        </p:nvSpPr>
        <p:spPr>
          <a:xfrm>
            <a:off x="3512053" y="6706554"/>
            <a:ext cx="375285" cy="556260"/>
          </a:xfrm>
          <a:prstGeom prst="rect">
            <a:avLst/>
          </a:prstGeom>
        </p:spPr>
        <p:txBody>
          <a:bodyPr wrap="square" lIns="0" tIns="62230" rIns="0" bIns="0" rtlCol="0" vert="horz">
            <a:spAutoFit/>
          </a:bodyPr>
          <a:lstStyle/>
          <a:p>
            <a:pPr algn="ctr" marL="59690">
              <a:lnSpc>
                <a:spcPct val="100000"/>
              </a:lnSpc>
              <a:spcBef>
                <a:spcPts val="49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a:p>
            <a:pPr marL="38100">
              <a:lnSpc>
                <a:spcPct val="100000"/>
              </a:lnSpc>
              <a:spcBef>
                <a:spcPts val="275"/>
              </a:spcBef>
            </a:pPr>
            <a:r>
              <a:rPr dirty="0" sz="700" spc="-5">
                <a:solidFill>
                  <a:srgbClr val="FF0000"/>
                </a:solidFill>
                <a:latin typeface="Arial"/>
                <a:cs typeface="Arial"/>
              </a:rPr>
              <a:t>1/3</a:t>
            </a:r>
            <a:endParaRPr sz="700">
              <a:latin typeface="Arial"/>
              <a:cs typeface="Arial"/>
            </a:endParaRPr>
          </a:p>
          <a:p>
            <a:pPr algn="ctr" marL="635">
              <a:lnSpc>
                <a:spcPct val="100000"/>
              </a:lnSpc>
              <a:spcBef>
                <a:spcPts val="390"/>
              </a:spcBef>
            </a:pPr>
            <a:r>
              <a:rPr dirty="0" sz="900" spc="-10">
                <a:latin typeface="Symbol"/>
                <a:cs typeface="Symbol"/>
              </a:rPr>
              <a:t></a:t>
            </a:r>
            <a:r>
              <a:rPr dirty="0" baseline="-23148" sz="900" spc="-15">
                <a:latin typeface="Arial"/>
                <a:cs typeface="Arial"/>
              </a:rPr>
              <a:t>3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p:txBody>
      </p:sp>
      <p:sp>
        <p:nvSpPr>
          <p:cNvPr id="125" name="object 125"/>
          <p:cNvSpPr txBox="1"/>
          <p:nvPr/>
        </p:nvSpPr>
        <p:spPr>
          <a:xfrm>
            <a:off x="3062726" y="630732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2/3</a:t>
            </a:r>
            <a:endParaRPr sz="700">
              <a:latin typeface="Arial"/>
              <a:cs typeface="Arial"/>
            </a:endParaRPr>
          </a:p>
        </p:txBody>
      </p:sp>
      <p:sp>
        <p:nvSpPr>
          <p:cNvPr id="126" name="object 126"/>
          <p:cNvSpPr txBox="1"/>
          <p:nvPr/>
        </p:nvSpPr>
        <p:spPr>
          <a:xfrm>
            <a:off x="3698233" y="638352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2/3</a:t>
            </a:r>
            <a:endParaRPr sz="700">
              <a:latin typeface="Arial"/>
              <a:cs typeface="Arial"/>
            </a:endParaRPr>
          </a:p>
        </p:txBody>
      </p:sp>
      <p:sp>
        <p:nvSpPr>
          <p:cNvPr id="127" name="object 127"/>
          <p:cNvSpPr txBox="1"/>
          <p:nvPr/>
        </p:nvSpPr>
        <p:spPr>
          <a:xfrm>
            <a:off x="3867394" y="6573257"/>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128" name="object 12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9" name="object 129"/>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45</a:t>
            </a:r>
            <a:endParaRPr sz="450">
              <a:latin typeface="Tahoma"/>
              <a:cs typeface="Tahoma"/>
            </a:endParaRPr>
          </a:p>
        </p:txBody>
      </p:sp>
      <p:sp>
        <p:nvSpPr>
          <p:cNvPr id="4" name="object 4"/>
          <p:cNvSpPr txBox="1">
            <a:spLocks noGrp="1"/>
          </p:cNvSpPr>
          <p:nvPr>
            <p:ph type="title"/>
          </p:nvPr>
        </p:nvSpPr>
        <p:spPr>
          <a:xfrm>
            <a:off x="2039366" y="1195069"/>
            <a:ext cx="1965960" cy="361315"/>
          </a:xfrm>
          <a:prstGeom prst="rect"/>
        </p:spPr>
        <p:txBody>
          <a:bodyPr wrap="square" lIns="0" tIns="12700" rIns="0" bIns="0" rtlCol="0" vert="horz">
            <a:spAutoFit/>
          </a:bodyPr>
          <a:lstStyle/>
          <a:p>
            <a:pPr marL="12700">
              <a:lnSpc>
                <a:spcPct val="100000"/>
              </a:lnSpc>
              <a:spcBef>
                <a:spcPts val="100"/>
              </a:spcBef>
            </a:pPr>
            <a:r>
              <a:rPr dirty="0" spc="-5"/>
              <a:t>Here’s an</a:t>
            </a:r>
            <a:r>
              <a:rPr dirty="0" spc="-75"/>
              <a:t> </a:t>
            </a:r>
            <a:r>
              <a:rPr dirty="0" spc="-5"/>
              <a:t>HMM</a:t>
            </a:r>
          </a:p>
        </p:txBody>
      </p:sp>
      <p:sp>
        <p:nvSpPr>
          <p:cNvPr id="5" name="object 5"/>
          <p:cNvSpPr txBox="1"/>
          <p:nvPr/>
        </p:nvSpPr>
        <p:spPr>
          <a:xfrm>
            <a:off x="1684020" y="2563622"/>
            <a:ext cx="406400" cy="521970"/>
          </a:xfrm>
          <a:prstGeom prst="rect">
            <a:avLst/>
          </a:prstGeom>
        </p:spPr>
        <p:txBody>
          <a:bodyPr wrap="square" lIns="0" tIns="40005" rIns="0" bIns="0" rtlCol="0" vert="horz">
            <a:spAutoFit/>
          </a:bodyPr>
          <a:lstStyle/>
          <a:p>
            <a:pPr marL="38100">
              <a:lnSpc>
                <a:spcPct val="100000"/>
              </a:lnSpc>
              <a:spcBef>
                <a:spcPts val="315"/>
              </a:spcBef>
            </a:pPr>
            <a:r>
              <a:rPr dirty="0" sz="900">
                <a:latin typeface="Arial"/>
                <a:cs typeface="Arial"/>
              </a:rPr>
              <a:t>N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15"/>
              </a:spcBef>
            </a:pPr>
            <a:r>
              <a:rPr dirty="0" sz="900">
                <a:latin typeface="Arial"/>
                <a:cs typeface="Arial"/>
              </a:rPr>
              <a:t>M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35"/>
              </a:spcBef>
            </a:pPr>
            <a:r>
              <a:rPr dirty="0" sz="900" spc="-10">
                <a:latin typeface="Symbol"/>
                <a:cs typeface="Symbol"/>
              </a:rPr>
              <a:t></a:t>
            </a:r>
            <a:r>
              <a:rPr dirty="0" baseline="-23148" sz="900" spc="-15">
                <a:latin typeface="Arial"/>
                <a:cs typeface="Arial"/>
              </a:rPr>
              <a:t>1  </a:t>
            </a:r>
            <a:r>
              <a:rPr dirty="0" sz="900">
                <a:latin typeface="Arial"/>
                <a:cs typeface="Arial"/>
              </a:rPr>
              <a:t>=</a:t>
            </a:r>
            <a:r>
              <a:rPr dirty="0" sz="900" spc="-155">
                <a:latin typeface="Arial"/>
                <a:cs typeface="Arial"/>
              </a:rPr>
              <a:t> </a:t>
            </a:r>
            <a:r>
              <a:rPr dirty="0" sz="900">
                <a:latin typeface="Arial"/>
                <a:cs typeface="Arial"/>
              </a:rPr>
              <a:t>½</a:t>
            </a:r>
            <a:endParaRPr sz="900">
              <a:latin typeface="Arial"/>
              <a:cs typeface="Arial"/>
            </a:endParaRPr>
          </a:p>
        </p:txBody>
      </p:sp>
      <p:sp>
        <p:nvSpPr>
          <p:cNvPr id="6" name="object 6"/>
          <p:cNvSpPr txBox="1"/>
          <p:nvPr/>
        </p:nvSpPr>
        <p:spPr>
          <a:xfrm>
            <a:off x="2598416" y="2922523"/>
            <a:ext cx="406400" cy="162560"/>
          </a:xfrm>
          <a:prstGeom prst="rect">
            <a:avLst/>
          </a:prstGeom>
        </p:spPr>
        <p:txBody>
          <a:bodyPr wrap="square" lIns="0" tIns="12700" rIns="0" bIns="0" rtlCol="0" vert="horz">
            <a:spAutoFit/>
          </a:bodyPr>
          <a:lstStyle/>
          <a:p>
            <a:pPr marL="38100">
              <a:lnSpc>
                <a:spcPct val="100000"/>
              </a:lnSpc>
              <a:spcBef>
                <a:spcPts val="100"/>
              </a:spcBef>
            </a:pPr>
            <a:r>
              <a:rPr dirty="0" sz="900" spc="-10">
                <a:latin typeface="Symbol"/>
                <a:cs typeface="Symbol"/>
              </a:rPr>
              <a:t></a:t>
            </a:r>
            <a:r>
              <a:rPr dirty="0" baseline="-23148" sz="900" spc="-15">
                <a:latin typeface="Arial"/>
                <a:cs typeface="Arial"/>
              </a:rPr>
              <a:t>2 </a:t>
            </a:r>
            <a:r>
              <a:rPr dirty="0" sz="900">
                <a:latin typeface="Arial"/>
                <a:cs typeface="Arial"/>
              </a:rPr>
              <a:t>=</a:t>
            </a:r>
            <a:r>
              <a:rPr dirty="0" sz="900" spc="-120">
                <a:latin typeface="Arial"/>
                <a:cs typeface="Arial"/>
              </a:rPr>
              <a:t> </a:t>
            </a:r>
            <a:r>
              <a:rPr dirty="0" sz="900">
                <a:latin typeface="Arial"/>
                <a:cs typeface="Arial"/>
              </a:rPr>
              <a:t>½</a:t>
            </a:r>
            <a:endParaRPr sz="900">
              <a:latin typeface="Arial"/>
              <a:cs typeface="Arial"/>
            </a:endParaRPr>
          </a:p>
        </p:txBody>
      </p:sp>
      <p:sp>
        <p:nvSpPr>
          <p:cNvPr id="7" name="object 7"/>
          <p:cNvSpPr txBox="1"/>
          <p:nvPr/>
        </p:nvSpPr>
        <p:spPr>
          <a:xfrm>
            <a:off x="1684016" y="3222739"/>
            <a:ext cx="450850"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11 </a:t>
            </a:r>
            <a:r>
              <a:rPr dirty="0" sz="900">
                <a:latin typeface="Arial"/>
                <a:cs typeface="Arial"/>
              </a:rPr>
              <a:t>=</a:t>
            </a:r>
            <a:r>
              <a:rPr dirty="0" sz="900" spc="-5">
                <a:latin typeface="Arial"/>
                <a:cs typeface="Arial"/>
              </a:rPr>
              <a:t> </a:t>
            </a:r>
            <a:r>
              <a:rPr dirty="0" sz="900">
                <a:latin typeface="Arial"/>
                <a:cs typeface="Arial"/>
              </a:rPr>
              <a:t>0</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8" name="object 8"/>
          <p:cNvSpPr txBox="1"/>
          <p:nvPr/>
        </p:nvSpPr>
        <p:spPr>
          <a:xfrm>
            <a:off x="2630427" y="3222751"/>
            <a:ext cx="450215"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22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32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p:txBody>
      </p:sp>
      <p:sp>
        <p:nvSpPr>
          <p:cNvPr id="9" name="object 9"/>
          <p:cNvSpPr txBox="1"/>
          <p:nvPr/>
        </p:nvSpPr>
        <p:spPr>
          <a:xfrm>
            <a:off x="3544827" y="3222751"/>
            <a:ext cx="450215" cy="521970"/>
          </a:xfrm>
          <a:prstGeom prst="rect">
            <a:avLst/>
          </a:prstGeom>
        </p:spPr>
        <p:txBody>
          <a:bodyPr wrap="square" lIns="0" tIns="12700" rIns="0" bIns="0" rtlCol="0" vert="horz">
            <a:spAutoFit/>
          </a:bodyPr>
          <a:lstStyle/>
          <a:p>
            <a:pPr algn="just" marL="38100" marR="30480">
              <a:lnSpc>
                <a:spcPct val="120600"/>
              </a:lnSpc>
              <a:spcBef>
                <a:spcPts val="100"/>
              </a:spcBef>
            </a:pP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10" name="object 10"/>
          <p:cNvSpPr txBox="1"/>
          <p:nvPr/>
        </p:nvSpPr>
        <p:spPr>
          <a:xfrm>
            <a:off x="1684023" y="3911603"/>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11" name="object 11"/>
          <p:cNvSpPr txBox="1"/>
          <p:nvPr/>
        </p:nvSpPr>
        <p:spPr>
          <a:xfrm>
            <a:off x="2630465" y="3911600"/>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a:latin typeface="Arial"/>
                <a:cs typeface="Arial"/>
              </a:rPr>
              <a:t>(Y) =</a:t>
            </a:r>
            <a:r>
              <a:rPr dirty="0" sz="900" spc="-145">
                <a:latin typeface="Arial"/>
                <a:cs typeface="Arial"/>
              </a:rPr>
              <a:t> </a:t>
            </a:r>
            <a:r>
              <a:rPr dirty="0" sz="900">
                <a:latin typeface="Arial"/>
                <a:cs typeface="Arial"/>
              </a:rPr>
              <a:t>½</a:t>
            </a:r>
            <a:endParaRPr sz="900">
              <a:latin typeface="Arial"/>
              <a:cs typeface="Arial"/>
            </a:endParaRPr>
          </a:p>
        </p:txBody>
      </p:sp>
      <p:sp>
        <p:nvSpPr>
          <p:cNvPr id="12" name="object 12"/>
          <p:cNvSpPr txBox="1"/>
          <p:nvPr/>
        </p:nvSpPr>
        <p:spPr>
          <a:xfrm>
            <a:off x="3544977" y="3911600"/>
            <a:ext cx="553720"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0</a:t>
            </a:r>
            <a:endParaRPr sz="900">
              <a:latin typeface="Arial"/>
              <a:cs typeface="Arial"/>
            </a:endParaRPr>
          </a:p>
        </p:txBody>
      </p:sp>
      <p:sp>
        <p:nvSpPr>
          <p:cNvPr id="13" name="object 13"/>
          <p:cNvSpPr txBox="1"/>
          <p:nvPr/>
        </p:nvSpPr>
        <p:spPr>
          <a:xfrm>
            <a:off x="1709416" y="4076957"/>
            <a:ext cx="50990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(X) </a:t>
            </a:r>
            <a:r>
              <a:rPr dirty="0" sz="900">
                <a:latin typeface="Arial"/>
                <a:cs typeface="Arial"/>
              </a:rPr>
              <a:t>= 0</a:t>
            </a:r>
            <a:endParaRPr sz="900">
              <a:latin typeface="Arial"/>
              <a:cs typeface="Arial"/>
            </a:endParaRPr>
          </a:p>
        </p:txBody>
      </p:sp>
      <p:sp>
        <p:nvSpPr>
          <p:cNvPr id="14" name="object 14"/>
          <p:cNvSpPr txBox="1"/>
          <p:nvPr/>
        </p:nvSpPr>
        <p:spPr>
          <a:xfrm>
            <a:off x="2655842" y="4076953"/>
            <a:ext cx="54165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(Y) =</a:t>
            </a:r>
            <a:r>
              <a:rPr dirty="0" sz="900" spc="-15">
                <a:latin typeface="Arial"/>
                <a:cs typeface="Arial"/>
              </a:rPr>
              <a:t> </a:t>
            </a:r>
            <a:r>
              <a:rPr dirty="0" sz="900">
                <a:latin typeface="Arial"/>
                <a:cs typeface="Arial"/>
              </a:rPr>
              <a:t>½</a:t>
            </a:r>
            <a:endParaRPr sz="900">
              <a:latin typeface="Arial"/>
              <a:cs typeface="Arial"/>
            </a:endParaRPr>
          </a:p>
        </p:txBody>
      </p:sp>
      <p:sp>
        <p:nvSpPr>
          <p:cNvPr id="15" name="object 15"/>
          <p:cNvSpPr txBox="1"/>
          <p:nvPr/>
        </p:nvSpPr>
        <p:spPr>
          <a:xfrm>
            <a:off x="3570377" y="4076953"/>
            <a:ext cx="53467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(Z) </a:t>
            </a:r>
            <a:r>
              <a:rPr dirty="0" sz="900">
                <a:latin typeface="Arial"/>
                <a:cs typeface="Arial"/>
              </a:rPr>
              <a:t>=</a:t>
            </a:r>
            <a:r>
              <a:rPr dirty="0" sz="900" spc="-10">
                <a:latin typeface="Arial"/>
                <a:cs typeface="Arial"/>
              </a:rPr>
              <a:t> </a:t>
            </a:r>
            <a:r>
              <a:rPr dirty="0" sz="900">
                <a:latin typeface="Arial"/>
                <a:cs typeface="Arial"/>
              </a:rPr>
              <a:t>½</a:t>
            </a:r>
            <a:endParaRPr sz="900">
              <a:latin typeface="Arial"/>
              <a:cs typeface="Arial"/>
            </a:endParaRPr>
          </a:p>
        </p:txBody>
      </p:sp>
      <p:sp>
        <p:nvSpPr>
          <p:cNvPr id="16" name="object 16"/>
          <p:cNvSpPr txBox="1"/>
          <p:nvPr/>
        </p:nvSpPr>
        <p:spPr>
          <a:xfrm>
            <a:off x="1684016" y="4147058"/>
            <a:ext cx="59245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17" name="object 17"/>
          <p:cNvSpPr txBox="1"/>
          <p:nvPr/>
        </p:nvSpPr>
        <p:spPr>
          <a:xfrm>
            <a:off x="2630465" y="4147058"/>
            <a:ext cx="56070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a:latin typeface="Arial"/>
                <a:cs typeface="Arial"/>
              </a:rPr>
              <a:t>(Y) =</a:t>
            </a:r>
            <a:r>
              <a:rPr dirty="0" sz="900" spc="-145">
                <a:latin typeface="Arial"/>
                <a:cs typeface="Arial"/>
              </a:rPr>
              <a:t> </a:t>
            </a:r>
            <a:r>
              <a:rPr dirty="0" sz="900">
                <a:latin typeface="Arial"/>
                <a:cs typeface="Arial"/>
              </a:rPr>
              <a:t>0</a:t>
            </a:r>
            <a:endParaRPr sz="900">
              <a:latin typeface="Arial"/>
              <a:cs typeface="Arial"/>
            </a:endParaRPr>
          </a:p>
        </p:txBody>
      </p:sp>
      <p:sp>
        <p:nvSpPr>
          <p:cNvPr id="18" name="object 18"/>
          <p:cNvSpPr txBox="1"/>
          <p:nvPr/>
        </p:nvSpPr>
        <p:spPr>
          <a:xfrm>
            <a:off x="3544954" y="4147058"/>
            <a:ext cx="585470"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½</a:t>
            </a:r>
            <a:endParaRPr sz="900">
              <a:latin typeface="Arial"/>
              <a:cs typeface="Arial"/>
            </a:endParaRPr>
          </a:p>
        </p:txBody>
      </p:sp>
      <p:sp>
        <p:nvSpPr>
          <p:cNvPr id="19" name="object 19"/>
          <p:cNvSpPr/>
          <p:nvPr/>
        </p:nvSpPr>
        <p:spPr>
          <a:xfrm>
            <a:off x="5592317" y="4136114"/>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sp>
        <p:nvSpPr>
          <p:cNvPr id="20" name="object 20"/>
          <p:cNvSpPr/>
          <p:nvPr/>
        </p:nvSpPr>
        <p:spPr>
          <a:xfrm>
            <a:off x="5592317" y="3938756"/>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sp>
        <p:nvSpPr>
          <p:cNvPr id="21" name="object 21"/>
          <p:cNvSpPr/>
          <p:nvPr/>
        </p:nvSpPr>
        <p:spPr>
          <a:xfrm>
            <a:off x="5545835" y="3573017"/>
            <a:ext cx="422909" cy="198120"/>
          </a:xfrm>
          <a:custGeom>
            <a:avLst/>
            <a:gdLst/>
            <a:ahLst/>
            <a:cxnLst/>
            <a:rect l="l" t="t" r="r" b="b"/>
            <a:pathLst>
              <a:path w="422910" h="198120">
                <a:moveTo>
                  <a:pt x="0" y="198120"/>
                </a:moveTo>
                <a:lnTo>
                  <a:pt x="422910" y="198120"/>
                </a:lnTo>
                <a:lnTo>
                  <a:pt x="422910" y="0"/>
                </a:lnTo>
                <a:lnTo>
                  <a:pt x="0" y="0"/>
                </a:lnTo>
                <a:lnTo>
                  <a:pt x="0" y="198120"/>
                </a:lnTo>
                <a:close/>
              </a:path>
            </a:pathLst>
          </a:custGeom>
          <a:solidFill>
            <a:srgbClr val="EFFBFF"/>
          </a:solidFill>
        </p:spPr>
        <p:txBody>
          <a:bodyPr wrap="square" lIns="0" tIns="0" rIns="0" bIns="0" rtlCol="0"/>
          <a:lstStyle/>
          <a:p/>
        </p:txBody>
      </p:sp>
      <p:sp>
        <p:nvSpPr>
          <p:cNvPr id="22" name="object 22"/>
          <p:cNvSpPr/>
          <p:nvPr/>
        </p:nvSpPr>
        <p:spPr>
          <a:xfrm>
            <a:off x="5122926" y="3573017"/>
            <a:ext cx="422909" cy="198120"/>
          </a:xfrm>
          <a:custGeom>
            <a:avLst/>
            <a:gdLst/>
            <a:ahLst/>
            <a:cxnLst/>
            <a:rect l="l" t="t" r="r" b="b"/>
            <a:pathLst>
              <a:path w="422910" h="198120">
                <a:moveTo>
                  <a:pt x="0" y="198120"/>
                </a:moveTo>
                <a:lnTo>
                  <a:pt x="422910" y="198120"/>
                </a:lnTo>
                <a:lnTo>
                  <a:pt x="422910" y="0"/>
                </a:lnTo>
                <a:lnTo>
                  <a:pt x="0" y="0"/>
                </a:lnTo>
                <a:lnTo>
                  <a:pt x="0" y="198120"/>
                </a:lnTo>
                <a:close/>
              </a:path>
            </a:pathLst>
          </a:custGeom>
          <a:solidFill>
            <a:srgbClr val="EFFBFF"/>
          </a:solidFill>
        </p:spPr>
        <p:txBody>
          <a:bodyPr wrap="square" lIns="0" tIns="0" rIns="0" bIns="0" rtlCol="0"/>
          <a:lstStyle/>
          <a:p/>
        </p:txBody>
      </p:sp>
      <p:graphicFrame>
        <p:nvGraphicFramePr>
          <p:cNvPr id="23" name="object 23"/>
          <p:cNvGraphicFramePr>
            <a:graphicFrameLocks noGrp="1"/>
          </p:cNvGraphicFramePr>
          <p:nvPr/>
        </p:nvGraphicFramePr>
        <p:xfrm>
          <a:off x="4268438" y="3565874"/>
          <a:ext cx="1715135" cy="607695"/>
        </p:xfrm>
        <a:graphic>
          <a:graphicData uri="http://schemas.openxmlformats.org/drawingml/2006/table">
            <a:tbl>
              <a:tblPr firstRow="1" bandRow="1">
                <a:tableStyleId>{2D5ABB26-0587-4C30-8999-92F81FD0307C}</a:tableStyleId>
              </a:tblPr>
              <a:tblGrid>
                <a:gridCol w="423545"/>
                <a:gridCol w="423545"/>
                <a:gridCol w="422909"/>
                <a:gridCol w="422910"/>
              </a:tblGrid>
              <a:tr h="198120">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a:solidFill>
                            <a:srgbClr val="00CC00"/>
                          </a:solidFill>
                          <a:latin typeface="Arial"/>
                          <a:cs typeface="Arial"/>
                        </a:rPr>
                        <a:t>S</a:t>
                      </a:r>
                      <a:r>
                        <a:rPr dirty="0" baseline="-21367" sz="975" spc="-7">
                          <a:solidFill>
                            <a:srgbClr val="00CC00"/>
                          </a:solidFill>
                          <a:latin typeface="Arial"/>
                          <a:cs typeface="Arial"/>
                        </a:rPr>
                        <a:t>1</a:t>
                      </a:r>
                      <a:endParaRPr baseline="-21367" sz="975">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6355">
                        <a:lnSpc>
                          <a:spcPct val="100000"/>
                        </a:lnSpc>
                        <a:spcBef>
                          <a:spcPts val="150"/>
                        </a:spcBef>
                      </a:pPr>
                      <a:r>
                        <a:rPr dirty="0" sz="1000">
                          <a:latin typeface="Arial"/>
                          <a:cs typeface="Arial"/>
                        </a:rPr>
                        <a:t>X</a:t>
                      </a:r>
                      <a:endParaRPr sz="1000">
                        <a:latin typeface="Arial"/>
                        <a:cs typeface="Arial"/>
                      </a:endParaRPr>
                    </a:p>
                  </a:txBody>
                  <a:tcPr marL="0" marR="0" marB="0" marT="1905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r>
              <a:tr h="197358">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97357">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u="sng" sz="1000" i="1">
                          <a:uFill>
                            <a:solidFill>
                              <a:srgbClr val="000000"/>
                            </a:solidFill>
                          </a:uFill>
                          <a:latin typeface="Arial"/>
                          <a:cs typeface="Arial"/>
                        </a:rPr>
                        <a:t> </a:t>
                      </a:r>
                      <a:r>
                        <a:rPr dirty="0" u="sng" sz="1000" i="1">
                          <a:uFill>
                            <a:solidFill>
                              <a:srgbClr val="000000"/>
                            </a:solidFill>
                          </a:uFill>
                          <a:latin typeface="Arial"/>
                          <a:cs typeface="Arial"/>
                        </a:rPr>
                        <a:t> </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EFFBFF"/>
                    </a:solidFill>
                  </a:tcPr>
                </a:tc>
              </a:tr>
            </a:tbl>
          </a:graphicData>
        </a:graphic>
      </p:graphicFrame>
      <p:sp>
        <p:nvSpPr>
          <p:cNvPr id="24" name="object 24"/>
          <p:cNvSpPr/>
          <p:nvPr/>
        </p:nvSpPr>
        <p:spPr>
          <a:xfrm>
            <a:off x="3215639" y="2276094"/>
            <a:ext cx="418465" cy="350520"/>
          </a:xfrm>
          <a:custGeom>
            <a:avLst/>
            <a:gdLst/>
            <a:ahLst/>
            <a:cxnLst/>
            <a:rect l="l" t="t" r="r" b="b"/>
            <a:pathLst>
              <a:path w="418464" h="350519">
                <a:moveTo>
                  <a:pt x="0" y="0"/>
                </a:moveTo>
                <a:lnTo>
                  <a:pt x="0" y="350520"/>
                </a:lnTo>
                <a:lnTo>
                  <a:pt x="418338" y="350520"/>
                </a:lnTo>
                <a:lnTo>
                  <a:pt x="418338" y="0"/>
                </a:lnTo>
                <a:lnTo>
                  <a:pt x="0" y="0"/>
                </a:lnTo>
                <a:close/>
              </a:path>
            </a:pathLst>
          </a:custGeom>
          <a:ln w="38100">
            <a:solidFill>
              <a:srgbClr val="FF33CC"/>
            </a:solidFill>
            <a:prstDash val="dash"/>
          </a:ln>
        </p:spPr>
        <p:txBody>
          <a:bodyPr wrap="square" lIns="0" tIns="0" rIns="0" bIns="0" rtlCol="0"/>
          <a:lstStyle/>
          <a:p/>
        </p:txBody>
      </p:sp>
      <p:sp>
        <p:nvSpPr>
          <p:cNvPr id="25" name="object 25"/>
          <p:cNvSpPr/>
          <p:nvPr/>
        </p:nvSpPr>
        <p:spPr>
          <a:xfrm>
            <a:off x="4176521" y="2477261"/>
            <a:ext cx="1580515" cy="768985"/>
          </a:xfrm>
          <a:custGeom>
            <a:avLst/>
            <a:gdLst/>
            <a:ahLst/>
            <a:cxnLst/>
            <a:rect l="l" t="t" r="r" b="b"/>
            <a:pathLst>
              <a:path w="1580514" h="768985">
                <a:moveTo>
                  <a:pt x="1011758" y="695706"/>
                </a:moveTo>
                <a:lnTo>
                  <a:pt x="602741" y="695706"/>
                </a:lnTo>
                <a:lnTo>
                  <a:pt x="602204" y="695887"/>
                </a:lnTo>
                <a:lnTo>
                  <a:pt x="633033" y="720870"/>
                </a:lnTo>
                <a:lnTo>
                  <a:pt x="670450" y="741206"/>
                </a:lnTo>
                <a:lnTo>
                  <a:pt x="712915" y="756275"/>
                </a:lnTo>
                <a:lnTo>
                  <a:pt x="759110" y="765639"/>
                </a:lnTo>
                <a:lnTo>
                  <a:pt x="807719" y="768858"/>
                </a:lnTo>
                <a:lnTo>
                  <a:pt x="860883" y="765037"/>
                </a:lnTo>
                <a:lnTo>
                  <a:pt x="910448" y="754041"/>
                </a:lnTo>
                <a:lnTo>
                  <a:pt x="954976" y="736568"/>
                </a:lnTo>
                <a:lnTo>
                  <a:pt x="993027" y="713316"/>
                </a:lnTo>
                <a:lnTo>
                  <a:pt x="1011758" y="695706"/>
                </a:lnTo>
                <a:close/>
              </a:path>
              <a:path w="1580514" h="768985">
                <a:moveTo>
                  <a:pt x="1313296" y="627126"/>
                </a:moveTo>
                <a:lnTo>
                  <a:pt x="213360" y="627126"/>
                </a:lnTo>
                <a:lnTo>
                  <a:pt x="211836" y="627888"/>
                </a:lnTo>
                <a:lnTo>
                  <a:pt x="246936" y="660245"/>
                </a:lnTo>
                <a:lnTo>
                  <a:pt x="290742" y="686494"/>
                </a:lnTo>
                <a:lnTo>
                  <a:pt x="341534" y="706014"/>
                </a:lnTo>
                <a:lnTo>
                  <a:pt x="397593" y="718181"/>
                </a:lnTo>
                <a:lnTo>
                  <a:pt x="457200" y="722376"/>
                </a:lnTo>
                <a:lnTo>
                  <a:pt x="495264" y="720673"/>
                </a:lnTo>
                <a:lnTo>
                  <a:pt x="532542" y="715613"/>
                </a:lnTo>
                <a:lnTo>
                  <a:pt x="568535" y="707266"/>
                </a:lnTo>
                <a:lnTo>
                  <a:pt x="602204" y="695887"/>
                </a:lnTo>
                <a:lnTo>
                  <a:pt x="601979" y="695706"/>
                </a:lnTo>
                <a:lnTo>
                  <a:pt x="1011758" y="695706"/>
                </a:lnTo>
                <a:lnTo>
                  <a:pt x="1023161" y="684985"/>
                </a:lnTo>
                <a:lnTo>
                  <a:pt x="1043939" y="652272"/>
                </a:lnTo>
                <a:lnTo>
                  <a:pt x="1268941" y="652272"/>
                </a:lnTo>
                <a:lnTo>
                  <a:pt x="1305305" y="633888"/>
                </a:lnTo>
                <a:lnTo>
                  <a:pt x="1313296" y="627126"/>
                </a:lnTo>
                <a:close/>
              </a:path>
              <a:path w="1580514" h="768985">
                <a:moveTo>
                  <a:pt x="1268941" y="652272"/>
                </a:moveTo>
                <a:lnTo>
                  <a:pt x="1043939" y="652272"/>
                </a:lnTo>
                <a:lnTo>
                  <a:pt x="1043939" y="653034"/>
                </a:lnTo>
                <a:lnTo>
                  <a:pt x="1070336" y="662154"/>
                </a:lnTo>
                <a:lnTo>
                  <a:pt x="1097946" y="668845"/>
                </a:lnTo>
                <a:lnTo>
                  <a:pt x="1126557" y="672965"/>
                </a:lnTo>
                <a:lnTo>
                  <a:pt x="1155953" y="674370"/>
                </a:lnTo>
                <a:lnTo>
                  <a:pt x="1212073" y="669441"/>
                </a:lnTo>
                <a:lnTo>
                  <a:pt x="1262521" y="655517"/>
                </a:lnTo>
                <a:lnTo>
                  <a:pt x="1268941" y="652272"/>
                </a:lnTo>
                <a:close/>
              </a:path>
              <a:path w="1580514" h="768985">
                <a:moveTo>
                  <a:pt x="77454" y="451332"/>
                </a:moveTo>
                <a:lnTo>
                  <a:pt x="59483" y="466582"/>
                </a:lnTo>
                <a:lnTo>
                  <a:pt x="46100" y="484060"/>
                </a:lnTo>
                <a:lnTo>
                  <a:pt x="37861" y="502967"/>
                </a:lnTo>
                <a:lnTo>
                  <a:pt x="35051" y="522732"/>
                </a:lnTo>
                <a:lnTo>
                  <a:pt x="43202" y="556199"/>
                </a:lnTo>
                <a:lnTo>
                  <a:pt x="65873" y="585094"/>
                </a:lnTo>
                <a:lnTo>
                  <a:pt x="100395" y="607771"/>
                </a:lnTo>
                <a:lnTo>
                  <a:pt x="144097" y="622584"/>
                </a:lnTo>
                <a:lnTo>
                  <a:pt x="194310" y="627888"/>
                </a:lnTo>
                <a:lnTo>
                  <a:pt x="206501" y="627888"/>
                </a:lnTo>
                <a:lnTo>
                  <a:pt x="213360" y="627126"/>
                </a:lnTo>
                <a:lnTo>
                  <a:pt x="1313296" y="627126"/>
                </a:lnTo>
                <a:lnTo>
                  <a:pt x="1338438" y="605846"/>
                </a:lnTo>
                <a:lnTo>
                  <a:pt x="1359930" y="572681"/>
                </a:lnTo>
                <a:lnTo>
                  <a:pt x="1367789" y="535686"/>
                </a:lnTo>
                <a:lnTo>
                  <a:pt x="1367789" y="534924"/>
                </a:lnTo>
                <a:lnTo>
                  <a:pt x="1425871" y="524594"/>
                </a:lnTo>
                <a:lnTo>
                  <a:pt x="1477094" y="505883"/>
                </a:lnTo>
                <a:lnTo>
                  <a:pt x="1519809" y="480060"/>
                </a:lnTo>
                <a:lnTo>
                  <a:pt x="1548794" y="451866"/>
                </a:lnTo>
                <a:lnTo>
                  <a:pt x="78486" y="451866"/>
                </a:lnTo>
                <a:lnTo>
                  <a:pt x="77454" y="451332"/>
                </a:lnTo>
                <a:close/>
              </a:path>
              <a:path w="1580514" h="768985">
                <a:moveTo>
                  <a:pt x="1549577" y="451104"/>
                </a:moveTo>
                <a:lnTo>
                  <a:pt x="77724" y="451104"/>
                </a:lnTo>
                <a:lnTo>
                  <a:pt x="78486" y="451866"/>
                </a:lnTo>
                <a:lnTo>
                  <a:pt x="1548794" y="451866"/>
                </a:lnTo>
                <a:lnTo>
                  <a:pt x="1549577" y="451104"/>
                </a:lnTo>
                <a:close/>
              </a:path>
              <a:path w="1580514" h="768985">
                <a:moveTo>
                  <a:pt x="387095" y="70104"/>
                </a:moveTo>
                <a:lnTo>
                  <a:pt x="330472" y="74420"/>
                </a:lnTo>
                <a:lnTo>
                  <a:pt x="278501" y="86721"/>
                </a:lnTo>
                <a:lnTo>
                  <a:pt x="232661" y="106033"/>
                </a:lnTo>
                <a:lnTo>
                  <a:pt x="194432" y="131383"/>
                </a:lnTo>
                <a:lnTo>
                  <a:pt x="165294" y="161799"/>
                </a:lnTo>
                <a:lnTo>
                  <a:pt x="146726" y="196307"/>
                </a:lnTo>
                <a:lnTo>
                  <a:pt x="140207" y="233934"/>
                </a:lnTo>
                <a:lnTo>
                  <a:pt x="140207" y="240792"/>
                </a:lnTo>
                <a:lnTo>
                  <a:pt x="140969" y="248412"/>
                </a:lnTo>
                <a:lnTo>
                  <a:pt x="142493" y="255270"/>
                </a:lnTo>
                <a:lnTo>
                  <a:pt x="86153" y="266342"/>
                </a:lnTo>
                <a:lnTo>
                  <a:pt x="40957" y="289560"/>
                </a:lnTo>
                <a:lnTo>
                  <a:pt x="10906" y="321921"/>
                </a:lnTo>
                <a:lnTo>
                  <a:pt x="0" y="360426"/>
                </a:lnTo>
                <a:lnTo>
                  <a:pt x="5405" y="388108"/>
                </a:lnTo>
                <a:lnTo>
                  <a:pt x="20954" y="413289"/>
                </a:lnTo>
                <a:lnTo>
                  <a:pt x="45648" y="434899"/>
                </a:lnTo>
                <a:lnTo>
                  <a:pt x="77454" y="451332"/>
                </a:lnTo>
                <a:lnTo>
                  <a:pt x="77724" y="451104"/>
                </a:lnTo>
                <a:lnTo>
                  <a:pt x="1549577" y="451104"/>
                </a:lnTo>
                <a:lnTo>
                  <a:pt x="1552363" y="448394"/>
                </a:lnTo>
                <a:lnTo>
                  <a:pt x="1573106" y="412157"/>
                </a:lnTo>
                <a:lnTo>
                  <a:pt x="1580388" y="372618"/>
                </a:lnTo>
                <a:lnTo>
                  <a:pt x="1577018" y="345876"/>
                </a:lnTo>
                <a:lnTo>
                  <a:pt x="1567148" y="319849"/>
                </a:lnTo>
                <a:lnTo>
                  <a:pt x="1551134" y="295251"/>
                </a:lnTo>
                <a:lnTo>
                  <a:pt x="1529333" y="272796"/>
                </a:lnTo>
                <a:lnTo>
                  <a:pt x="1528572" y="272796"/>
                </a:lnTo>
                <a:lnTo>
                  <a:pt x="1535572" y="260532"/>
                </a:lnTo>
                <a:lnTo>
                  <a:pt x="1540573" y="247840"/>
                </a:lnTo>
                <a:lnTo>
                  <a:pt x="1543573" y="234862"/>
                </a:lnTo>
                <a:lnTo>
                  <a:pt x="1544574" y="221742"/>
                </a:lnTo>
                <a:lnTo>
                  <a:pt x="1533965" y="179605"/>
                </a:lnTo>
                <a:lnTo>
                  <a:pt x="1504283" y="142970"/>
                </a:lnTo>
                <a:lnTo>
                  <a:pt x="1458741" y="114478"/>
                </a:lnTo>
                <a:lnTo>
                  <a:pt x="1400555" y="96774"/>
                </a:lnTo>
                <a:lnTo>
                  <a:pt x="1401317" y="96012"/>
                </a:lnTo>
                <a:lnTo>
                  <a:pt x="1399168" y="92202"/>
                </a:lnTo>
                <a:lnTo>
                  <a:pt x="512063" y="92202"/>
                </a:lnTo>
                <a:lnTo>
                  <a:pt x="482679" y="82641"/>
                </a:lnTo>
                <a:lnTo>
                  <a:pt x="451865" y="75723"/>
                </a:lnTo>
                <a:lnTo>
                  <a:pt x="419909" y="71520"/>
                </a:lnTo>
                <a:lnTo>
                  <a:pt x="387095" y="70104"/>
                </a:lnTo>
                <a:close/>
              </a:path>
              <a:path w="1580514" h="768985">
                <a:moveTo>
                  <a:pt x="685038" y="22860"/>
                </a:moveTo>
                <a:lnTo>
                  <a:pt x="632305" y="27682"/>
                </a:lnTo>
                <a:lnTo>
                  <a:pt x="584358" y="41433"/>
                </a:lnTo>
                <a:lnTo>
                  <a:pt x="543698" y="63043"/>
                </a:lnTo>
                <a:lnTo>
                  <a:pt x="512825" y="91440"/>
                </a:lnTo>
                <a:lnTo>
                  <a:pt x="512063" y="92202"/>
                </a:lnTo>
                <a:lnTo>
                  <a:pt x="1399168" y="92202"/>
                </a:lnTo>
                <a:lnTo>
                  <a:pt x="1381110" y="60198"/>
                </a:lnTo>
                <a:lnTo>
                  <a:pt x="821436" y="60198"/>
                </a:lnTo>
                <a:lnTo>
                  <a:pt x="791872" y="44398"/>
                </a:lnTo>
                <a:lnTo>
                  <a:pt x="758666" y="32670"/>
                </a:lnTo>
                <a:lnTo>
                  <a:pt x="722745" y="25372"/>
                </a:lnTo>
                <a:lnTo>
                  <a:pt x="685038" y="22860"/>
                </a:lnTo>
                <a:close/>
              </a:path>
              <a:path w="1580514" h="768985">
                <a:moveTo>
                  <a:pt x="963929" y="0"/>
                </a:moveTo>
                <a:lnTo>
                  <a:pt x="920019" y="4024"/>
                </a:lnTo>
                <a:lnTo>
                  <a:pt x="880110" y="15621"/>
                </a:lnTo>
                <a:lnTo>
                  <a:pt x="846486" y="34075"/>
                </a:lnTo>
                <a:lnTo>
                  <a:pt x="821436" y="58674"/>
                </a:lnTo>
                <a:lnTo>
                  <a:pt x="821436" y="60198"/>
                </a:lnTo>
                <a:lnTo>
                  <a:pt x="1381110" y="60198"/>
                </a:lnTo>
                <a:lnTo>
                  <a:pt x="1379612" y="57542"/>
                </a:lnTo>
                <a:lnTo>
                  <a:pt x="1358388" y="41148"/>
                </a:lnTo>
                <a:lnTo>
                  <a:pt x="1090422" y="41148"/>
                </a:lnTo>
                <a:lnTo>
                  <a:pt x="1090822" y="40903"/>
                </a:lnTo>
                <a:lnTo>
                  <a:pt x="1065514" y="23788"/>
                </a:lnTo>
                <a:lnTo>
                  <a:pt x="1034986" y="10858"/>
                </a:lnTo>
                <a:lnTo>
                  <a:pt x="1000744" y="2786"/>
                </a:lnTo>
                <a:lnTo>
                  <a:pt x="963929" y="0"/>
                </a:lnTo>
                <a:close/>
              </a:path>
              <a:path w="1580514" h="768985">
                <a:moveTo>
                  <a:pt x="1226057" y="0"/>
                </a:moveTo>
                <a:lnTo>
                  <a:pt x="1187827" y="2786"/>
                </a:lnTo>
                <a:lnTo>
                  <a:pt x="1151667" y="10858"/>
                </a:lnTo>
                <a:lnTo>
                  <a:pt x="1118794" y="23788"/>
                </a:lnTo>
                <a:lnTo>
                  <a:pt x="1090822" y="40903"/>
                </a:lnTo>
                <a:lnTo>
                  <a:pt x="1091183" y="41148"/>
                </a:lnTo>
                <a:lnTo>
                  <a:pt x="1358388" y="41148"/>
                </a:lnTo>
                <a:lnTo>
                  <a:pt x="1340262" y="27146"/>
                </a:lnTo>
                <a:lnTo>
                  <a:pt x="1287625" y="7179"/>
                </a:lnTo>
                <a:lnTo>
                  <a:pt x="1226057" y="0"/>
                </a:lnTo>
                <a:close/>
              </a:path>
            </a:pathLst>
          </a:custGeom>
          <a:solidFill>
            <a:srgbClr val="FFFFCC"/>
          </a:solidFill>
        </p:spPr>
        <p:txBody>
          <a:bodyPr wrap="square" lIns="0" tIns="0" rIns="0" bIns="0" rtlCol="0"/>
          <a:lstStyle/>
          <a:p/>
        </p:txBody>
      </p:sp>
      <p:sp>
        <p:nvSpPr>
          <p:cNvPr id="26" name="object 26"/>
          <p:cNvSpPr/>
          <p:nvPr/>
        </p:nvSpPr>
        <p:spPr>
          <a:xfrm>
            <a:off x="4176521" y="2477261"/>
            <a:ext cx="1580515" cy="768985"/>
          </a:xfrm>
          <a:custGeom>
            <a:avLst/>
            <a:gdLst/>
            <a:ahLst/>
            <a:cxnLst/>
            <a:rect l="l" t="t" r="r" b="b"/>
            <a:pathLst>
              <a:path w="1580514" h="768985">
                <a:moveTo>
                  <a:pt x="142493" y="255270"/>
                </a:moveTo>
                <a:lnTo>
                  <a:pt x="86153" y="266342"/>
                </a:lnTo>
                <a:lnTo>
                  <a:pt x="40957" y="289560"/>
                </a:lnTo>
                <a:lnTo>
                  <a:pt x="10906" y="321921"/>
                </a:lnTo>
                <a:lnTo>
                  <a:pt x="0" y="360426"/>
                </a:lnTo>
                <a:lnTo>
                  <a:pt x="5405" y="388108"/>
                </a:lnTo>
                <a:lnTo>
                  <a:pt x="45648" y="434899"/>
                </a:lnTo>
                <a:lnTo>
                  <a:pt x="46100" y="484060"/>
                </a:lnTo>
                <a:lnTo>
                  <a:pt x="35051" y="522732"/>
                </a:lnTo>
                <a:lnTo>
                  <a:pt x="65873" y="585094"/>
                </a:lnTo>
                <a:lnTo>
                  <a:pt x="100395" y="607771"/>
                </a:lnTo>
                <a:lnTo>
                  <a:pt x="144097" y="622584"/>
                </a:lnTo>
                <a:lnTo>
                  <a:pt x="194310" y="627888"/>
                </a:lnTo>
                <a:lnTo>
                  <a:pt x="200405" y="627888"/>
                </a:lnTo>
                <a:lnTo>
                  <a:pt x="206501" y="627888"/>
                </a:lnTo>
                <a:lnTo>
                  <a:pt x="213360" y="627126"/>
                </a:lnTo>
                <a:lnTo>
                  <a:pt x="211836" y="627888"/>
                </a:lnTo>
                <a:lnTo>
                  <a:pt x="246936" y="660245"/>
                </a:lnTo>
                <a:lnTo>
                  <a:pt x="290742" y="686494"/>
                </a:lnTo>
                <a:lnTo>
                  <a:pt x="341534" y="706014"/>
                </a:lnTo>
                <a:lnTo>
                  <a:pt x="397593" y="718181"/>
                </a:lnTo>
                <a:lnTo>
                  <a:pt x="457200" y="722376"/>
                </a:lnTo>
                <a:lnTo>
                  <a:pt x="495264" y="720673"/>
                </a:lnTo>
                <a:lnTo>
                  <a:pt x="568535" y="707266"/>
                </a:lnTo>
                <a:lnTo>
                  <a:pt x="633033" y="720870"/>
                </a:lnTo>
                <a:lnTo>
                  <a:pt x="670450" y="741206"/>
                </a:lnTo>
                <a:lnTo>
                  <a:pt x="712915" y="756275"/>
                </a:lnTo>
                <a:lnTo>
                  <a:pt x="759110" y="765639"/>
                </a:lnTo>
                <a:lnTo>
                  <a:pt x="807719" y="768858"/>
                </a:lnTo>
                <a:lnTo>
                  <a:pt x="860883" y="765037"/>
                </a:lnTo>
                <a:lnTo>
                  <a:pt x="910448" y="754041"/>
                </a:lnTo>
                <a:lnTo>
                  <a:pt x="954976" y="736568"/>
                </a:lnTo>
                <a:lnTo>
                  <a:pt x="993027" y="713316"/>
                </a:lnTo>
                <a:lnTo>
                  <a:pt x="1023161" y="684985"/>
                </a:lnTo>
                <a:lnTo>
                  <a:pt x="1043939" y="652272"/>
                </a:lnTo>
                <a:lnTo>
                  <a:pt x="1043939" y="653034"/>
                </a:lnTo>
                <a:lnTo>
                  <a:pt x="1070336" y="662154"/>
                </a:lnTo>
                <a:lnTo>
                  <a:pt x="1097946" y="668845"/>
                </a:lnTo>
                <a:lnTo>
                  <a:pt x="1126557" y="672965"/>
                </a:lnTo>
                <a:lnTo>
                  <a:pt x="1155953" y="674370"/>
                </a:lnTo>
                <a:lnTo>
                  <a:pt x="1212073" y="669441"/>
                </a:lnTo>
                <a:lnTo>
                  <a:pt x="1262521" y="655517"/>
                </a:lnTo>
                <a:lnTo>
                  <a:pt x="1305305" y="633888"/>
                </a:lnTo>
                <a:lnTo>
                  <a:pt x="1338438" y="605846"/>
                </a:lnTo>
                <a:lnTo>
                  <a:pt x="1359930" y="572681"/>
                </a:lnTo>
                <a:lnTo>
                  <a:pt x="1367789" y="535686"/>
                </a:lnTo>
                <a:lnTo>
                  <a:pt x="1367789" y="534924"/>
                </a:lnTo>
                <a:lnTo>
                  <a:pt x="1425871" y="524594"/>
                </a:lnTo>
                <a:lnTo>
                  <a:pt x="1477094" y="505883"/>
                </a:lnTo>
                <a:lnTo>
                  <a:pt x="1519809" y="480060"/>
                </a:lnTo>
                <a:lnTo>
                  <a:pt x="1552363" y="448394"/>
                </a:lnTo>
                <a:lnTo>
                  <a:pt x="1573106" y="412157"/>
                </a:lnTo>
                <a:lnTo>
                  <a:pt x="1580388" y="372618"/>
                </a:lnTo>
                <a:lnTo>
                  <a:pt x="1577018" y="345876"/>
                </a:lnTo>
                <a:lnTo>
                  <a:pt x="1567148" y="319849"/>
                </a:lnTo>
                <a:lnTo>
                  <a:pt x="1551134" y="295251"/>
                </a:lnTo>
                <a:lnTo>
                  <a:pt x="1529333" y="272796"/>
                </a:lnTo>
                <a:lnTo>
                  <a:pt x="1528572" y="272796"/>
                </a:lnTo>
                <a:lnTo>
                  <a:pt x="1535572" y="260532"/>
                </a:lnTo>
                <a:lnTo>
                  <a:pt x="1540573" y="247840"/>
                </a:lnTo>
                <a:lnTo>
                  <a:pt x="1543573" y="234862"/>
                </a:lnTo>
                <a:lnTo>
                  <a:pt x="1544574" y="221742"/>
                </a:lnTo>
                <a:lnTo>
                  <a:pt x="1533965" y="179605"/>
                </a:lnTo>
                <a:lnTo>
                  <a:pt x="1504283" y="142970"/>
                </a:lnTo>
                <a:lnTo>
                  <a:pt x="1458741" y="114478"/>
                </a:lnTo>
                <a:lnTo>
                  <a:pt x="1400555" y="96774"/>
                </a:lnTo>
                <a:lnTo>
                  <a:pt x="1401317" y="96012"/>
                </a:lnTo>
                <a:lnTo>
                  <a:pt x="1379612" y="57542"/>
                </a:lnTo>
                <a:lnTo>
                  <a:pt x="1340262" y="27146"/>
                </a:lnTo>
                <a:lnTo>
                  <a:pt x="1287625" y="7179"/>
                </a:lnTo>
                <a:lnTo>
                  <a:pt x="1226057" y="0"/>
                </a:lnTo>
                <a:lnTo>
                  <a:pt x="1187827" y="2786"/>
                </a:lnTo>
                <a:lnTo>
                  <a:pt x="1118794" y="23788"/>
                </a:lnTo>
                <a:lnTo>
                  <a:pt x="1065514" y="23788"/>
                </a:lnTo>
                <a:lnTo>
                  <a:pt x="1000744" y="2786"/>
                </a:lnTo>
                <a:lnTo>
                  <a:pt x="963929" y="0"/>
                </a:lnTo>
                <a:lnTo>
                  <a:pt x="920019" y="4024"/>
                </a:lnTo>
                <a:lnTo>
                  <a:pt x="880110" y="15621"/>
                </a:lnTo>
                <a:lnTo>
                  <a:pt x="846486" y="34075"/>
                </a:lnTo>
                <a:lnTo>
                  <a:pt x="821436" y="58674"/>
                </a:lnTo>
                <a:lnTo>
                  <a:pt x="821436" y="60198"/>
                </a:lnTo>
                <a:lnTo>
                  <a:pt x="791872" y="44398"/>
                </a:lnTo>
                <a:lnTo>
                  <a:pt x="758666" y="32670"/>
                </a:lnTo>
                <a:lnTo>
                  <a:pt x="722745" y="25372"/>
                </a:lnTo>
                <a:lnTo>
                  <a:pt x="685038" y="22860"/>
                </a:lnTo>
                <a:lnTo>
                  <a:pt x="632305" y="27682"/>
                </a:lnTo>
                <a:lnTo>
                  <a:pt x="584358" y="41433"/>
                </a:lnTo>
                <a:lnTo>
                  <a:pt x="543698" y="63043"/>
                </a:lnTo>
                <a:lnTo>
                  <a:pt x="512825" y="91440"/>
                </a:lnTo>
                <a:lnTo>
                  <a:pt x="512063" y="92202"/>
                </a:lnTo>
                <a:lnTo>
                  <a:pt x="482679" y="82641"/>
                </a:lnTo>
                <a:lnTo>
                  <a:pt x="451865" y="75723"/>
                </a:lnTo>
                <a:lnTo>
                  <a:pt x="419909" y="71520"/>
                </a:lnTo>
                <a:lnTo>
                  <a:pt x="387095" y="70104"/>
                </a:lnTo>
                <a:lnTo>
                  <a:pt x="330472" y="74420"/>
                </a:lnTo>
                <a:lnTo>
                  <a:pt x="278501" y="86721"/>
                </a:lnTo>
                <a:lnTo>
                  <a:pt x="232661" y="106033"/>
                </a:lnTo>
                <a:lnTo>
                  <a:pt x="194432" y="131383"/>
                </a:lnTo>
                <a:lnTo>
                  <a:pt x="165294" y="161799"/>
                </a:lnTo>
                <a:lnTo>
                  <a:pt x="146726" y="196307"/>
                </a:lnTo>
                <a:lnTo>
                  <a:pt x="140207" y="233934"/>
                </a:lnTo>
                <a:lnTo>
                  <a:pt x="140207" y="240792"/>
                </a:lnTo>
                <a:lnTo>
                  <a:pt x="140969" y="248412"/>
                </a:lnTo>
                <a:lnTo>
                  <a:pt x="142493" y="255270"/>
                </a:lnTo>
                <a:close/>
              </a:path>
            </a:pathLst>
          </a:custGeom>
          <a:ln w="6350">
            <a:solidFill>
              <a:srgbClr val="000000"/>
            </a:solidFill>
          </a:ln>
        </p:spPr>
        <p:txBody>
          <a:bodyPr wrap="square" lIns="0" tIns="0" rIns="0" bIns="0" rtlCol="0"/>
          <a:lstStyle/>
          <a:p/>
        </p:txBody>
      </p:sp>
      <p:sp>
        <p:nvSpPr>
          <p:cNvPr id="27" name="object 27"/>
          <p:cNvSpPr/>
          <p:nvPr/>
        </p:nvSpPr>
        <p:spPr>
          <a:xfrm>
            <a:off x="4255008" y="2929127"/>
            <a:ext cx="93345" cy="14604"/>
          </a:xfrm>
          <a:custGeom>
            <a:avLst/>
            <a:gdLst/>
            <a:ahLst/>
            <a:cxnLst/>
            <a:rect l="l" t="t" r="r" b="b"/>
            <a:pathLst>
              <a:path w="93345" h="14605">
                <a:moveTo>
                  <a:pt x="0" y="0"/>
                </a:moveTo>
                <a:lnTo>
                  <a:pt x="18942" y="6441"/>
                </a:lnTo>
                <a:lnTo>
                  <a:pt x="38957" y="10953"/>
                </a:lnTo>
                <a:lnTo>
                  <a:pt x="59686" y="13608"/>
                </a:lnTo>
                <a:lnTo>
                  <a:pt x="80771" y="14477"/>
                </a:lnTo>
                <a:lnTo>
                  <a:pt x="84581" y="14477"/>
                </a:lnTo>
                <a:lnTo>
                  <a:pt x="89153" y="14477"/>
                </a:lnTo>
                <a:lnTo>
                  <a:pt x="92963" y="14477"/>
                </a:lnTo>
              </a:path>
            </a:pathLst>
          </a:custGeom>
          <a:ln w="6350">
            <a:solidFill>
              <a:srgbClr val="000000"/>
            </a:solidFill>
          </a:ln>
        </p:spPr>
        <p:txBody>
          <a:bodyPr wrap="square" lIns="0" tIns="0" rIns="0" bIns="0" rtlCol="0"/>
          <a:lstStyle/>
          <a:p/>
        </p:txBody>
      </p:sp>
      <p:sp>
        <p:nvSpPr>
          <p:cNvPr id="28" name="object 28"/>
          <p:cNvSpPr/>
          <p:nvPr/>
        </p:nvSpPr>
        <p:spPr>
          <a:xfrm>
            <a:off x="4389882" y="3098292"/>
            <a:ext cx="40640" cy="6350"/>
          </a:xfrm>
          <a:custGeom>
            <a:avLst/>
            <a:gdLst/>
            <a:ahLst/>
            <a:cxnLst/>
            <a:rect l="l" t="t" r="r" b="b"/>
            <a:pathLst>
              <a:path w="40639" h="6350">
                <a:moveTo>
                  <a:pt x="0" y="6096"/>
                </a:moveTo>
                <a:lnTo>
                  <a:pt x="10275" y="5250"/>
                </a:lnTo>
                <a:lnTo>
                  <a:pt x="20478" y="3905"/>
                </a:lnTo>
                <a:lnTo>
                  <a:pt x="30539" y="2131"/>
                </a:lnTo>
                <a:lnTo>
                  <a:pt x="40385" y="0"/>
                </a:lnTo>
              </a:path>
            </a:pathLst>
          </a:custGeom>
          <a:ln w="6350">
            <a:solidFill>
              <a:srgbClr val="000000"/>
            </a:solidFill>
          </a:ln>
        </p:spPr>
        <p:txBody>
          <a:bodyPr wrap="square" lIns="0" tIns="0" rIns="0" bIns="0" rtlCol="0"/>
          <a:lstStyle/>
          <a:p/>
        </p:txBody>
      </p:sp>
      <p:sp>
        <p:nvSpPr>
          <p:cNvPr id="29" name="object 29"/>
          <p:cNvSpPr/>
          <p:nvPr/>
        </p:nvSpPr>
        <p:spPr>
          <a:xfrm>
            <a:off x="4754117" y="3142488"/>
            <a:ext cx="24765" cy="30480"/>
          </a:xfrm>
          <a:custGeom>
            <a:avLst/>
            <a:gdLst/>
            <a:ahLst/>
            <a:cxnLst/>
            <a:rect l="l" t="t" r="r" b="b"/>
            <a:pathLst>
              <a:path w="24764" h="30480">
                <a:moveTo>
                  <a:pt x="0" y="0"/>
                </a:moveTo>
                <a:lnTo>
                  <a:pt x="5310" y="7870"/>
                </a:lnTo>
                <a:lnTo>
                  <a:pt x="11049" y="15525"/>
                </a:lnTo>
                <a:lnTo>
                  <a:pt x="17359" y="23038"/>
                </a:lnTo>
                <a:lnTo>
                  <a:pt x="24384" y="30479"/>
                </a:lnTo>
              </a:path>
            </a:pathLst>
          </a:custGeom>
          <a:ln w="6350">
            <a:solidFill>
              <a:srgbClr val="000000"/>
            </a:solidFill>
          </a:ln>
        </p:spPr>
        <p:txBody>
          <a:bodyPr wrap="square" lIns="0" tIns="0" rIns="0" bIns="0" rtlCol="0"/>
          <a:lstStyle/>
          <a:p/>
        </p:txBody>
      </p:sp>
      <p:sp>
        <p:nvSpPr>
          <p:cNvPr id="30" name="object 30"/>
          <p:cNvSpPr/>
          <p:nvPr/>
        </p:nvSpPr>
        <p:spPr>
          <a:xfrm>
            <a:off x="5220461" y="3095244"/>
            <a:ext cx="10160" cy="34290"/>
          </a:xfrm>
          <a:custGeom>
            <a:avLst/>
            <a:gdLst/>
            <a:ahLst/>
            <a:cxnLst/>
            <a:rect l="l" t="t" r="r" b="b"/>
            <a:pathLst>
              <a:path w="10160" h="34289">
                <a:moveTo>
                  <a:pt x="0" y="34289"/>
                </a:moveTo>
                <a:lnTo>
                  <a:pt x="3583" y="25717"/>
                </a:lnTo>
                <a:lnTo>
                  <a:pt x="6381" y="17145"/>
                </a:lnTo>
                <a:lnTo>
                  <a:pt x="8465" y="8572"/>
                </a:lnTo>
                <a:lnTo>
                  <a:pt x="9905" y="0"/>
                </a:lnTo>
              </a:path>
            </a:pathLst>
          </a:custGeom>
          <a:ln w="6350">
            <a:solidFill>
              <a:srgbClr val="000000"/>
            </a:solidFill>
          </a:ln>
        </p:spPr>
        <p:txBody>
          <a:bodyPr wrap="square" lIns="0" tIns="0" rIns="0" bIns="0" rtlCol="0"/>
          <a:lstStyle/>
          <a:p/>
        </p:txBody>
      </p:sp>
      <p:sp>
        <p:nvSpPr>
          <p:cNvPr id="31" name="object 31"/>
          <p:cNvSpPr/>
          <p:nvPr/>
        </p:nvSpPr>
        <p:spPr>
          <a:xfrm>
            <a:off x="5422265" y="2882519"/>
            <a:ext cx="125222" cy="133603"/>
          </a:xfrm>
          <a:prstGeom prst="rect">
            <a:avLst/>
          </a:prstGeom>
          <a:blipFill>
            <a:blip r:embed="rId2" cstate="print"/>
            <a:stretch>
              <a:fillRect/>
            </a:stretch>
          </a:blipFill>
        </p:spPr>
        <p:txBody>
          <a:bodyPr wrap="square" lIns="0" tIns="0" rIns="0" bIns="0" rtlCol="0"/>
          <a:lstStyle/>
          <a:p/>
        </p:txBody>
      </p:sp>
      <p:sp>
        <p:nvSpPr>
          <p:cNvPr id="32" name="object 32"/>
          <p:cNvSpPr/>
          <p:nvPr/>
        </p:nvSpPr>
        <p:spPr>
          <a:xfrm>
            <a:off x="5651753" y="2750057"/>
            <a:ext cx="53340" cy="47625"/>
          </a:xfrm>
          <a:custGeom>
            <a:avLst/>
            <a:gdLst/>
            <a:ahLst/>
            <a:cxnLst/>
            <a:rect l="l" t="t" r="r" b="b"/>
            <a:pathLst>
              <a:path w="53339" h="47625">
                <a:moveTo>
                  <a:pt x="0" y="47244"/>
                </a:moveTo>
                <a:lnTo>
                  <a:pt x="16585" y="36968"/>
                </a:lnTo>
                <a:lnTo>
                  <a:pt x="30956" y="25622"/>
                </a:lnTo>
                <a:lnTo>
                  <a:pt x="43183" y="13275"/>
                </a:lnTo>
                <a:lnTo>
                  <a:pt x="53340" y="0"/>
                </a:lnTo>
              </a:path>
            </a:pathLst>
          </a:custGeom>
          <a:ln w="6350">
            <a:solidFill>
              <a:srgbClr val="000000"/>
            </a:solidFill>
          </a:ln>
        </p:spPr>
        <p:txBody>
          <a:bodyPr wrap="square" lIns="0" tIns="0" rIns="0" bIns="0" rtlCol="0"/>
          <a:lstStyle/>
          <a:p/>
        </p:txBody>
      </p:sp>
      <p:sp>
        <p:nvSpPr>
          <p:cNvPr id="33" name="object 33"/>
          <p:cNvSpPr/>
          <p:nvPr/>
        </p:nvSpPr>
        <p:spPr>
          <a:xfrm>
            <a:off x="5577840" y="2573273"/>
            <a:ext cx="2540" cy="22860"/>
          </a:xfrm>
          <a:custGeom>
            <a:avLst/>
            <a:gdLst/>
            <a:ahLst/>
            <a:cxnLst/>
            <a:rect l="l" t="t" r="r" b="b"/>
            <a:pathLst>
              <a:path w="2539" h="22860">
                <a:moveTo>
                  <a:pt x="2286" y="22859"/>
                </a:moveTo>
                <a:lnTo>
                  <a:pt x="2286" y="22098"/>
                </a:lnTo>
                <a:lnTo>
                  <a:pt x="2286" y="21335"/>
                </a:lnTo>
                <a:lnTo>
                  <a:pt x="2286" y="14477"/>
                </a:lnTo>
                <a:lnTo>
                  <a:pt x="1524" y="6857"/>
                </a:lnTo>
                <a:lnTo>
                  <a:pt x="0" y="0"/>
                </a:lnTo>
              </a:path>
            </a:pathLst>
          </a:custGeom>
          <a:ln w="6349">
            <a:solidFill>
              <a:srgbClr val="000000"/>
            </a:solidFill>
          </a:ln>
        </p:spPr>
        <p:txBody>
          <a:bodyPr wrap="square" lIns="0" tIns="0" rIns="0" bIns="0" rtlCol="0"/>
          <a:lstStyle/>
          <a:p/>
        </p:txBody>
      </p:sp>
      <p:sp>
        <p:nvSpPr>
          <p:cNvPr id="34" name="object 34"/>
          <p:cNvSpPr/>
          <p:nvPr/>
        </p:nvSpPr>
        <p:spPr>
          <a:xfrm>
            <a:off x="5240273" y="2518410"/>
            <a:ext cx="26670" cy="29209"/>
          </a:xfrm>
          <a:custGeom>
            <a:avLst/>
            <a:gdLst/>
            <a:ahLst/>
            <a:cxnLst/>
            <a:rect l="l" t="t" r="r" b="b"/>
            <a:pathLst>
              <a:path w="26670" h="29210">
                <a:moveTo>
                  <a:pt x="26670" y="0"/>
                </a:moveTo>
                <a:lnTo>
                  <a:pt x="18966" y="6560"/>
                </a:lnTo>
                <a:lnTo>
                  <a:pt x="11906" y="13620"/>
                </a:lnTo>
                <a:lnTo>
                  <a:pt x="5560" y="21109"/>
                </a:lnTo>
                <a:lnTo>
                  <a:pt x="0" y="28956"/>
                </a:lnTo>
              </a:path>
            </a:pathLst>
          </a:custGeom>
          <a:ln w="6350">
            <a:solidFill>
              <a:srgbClr val="000000"/>
            </a:solidFill>
          </a:ln>
        </p:spPr>
        <p:txBody>
          <a:bodyPr wrap="square" lIns="0" tIns="0" rIns="0" bIns="0" rtlCol="0"/>
          <a:lstStyle/>
          <a:p/>
        </p:txBody>
      </p:sp>
      <p:sp>
        <p:nvSpPr>
          <p:cNvPr id="35" name="object 35"/>
          <p:cNvSpPr/>
          <p:nvPr/>
        </p:nvSpPr>
        <p:spPr>
          <a:xfrm>
            <a:off x="4984241" y="2535935"/>
            <a:ext cx="13970" cy="24765"/>
          </a:xfrm>
          <a:custGeom>
            <a:avLst/>
            <a:gdLst/>
            <a:ahLst/>
            <a:cxnLst/>
            <a:rect l="l" t="t" r="r" b="b"/>
            <a:pathLst>
              <a:path w="13970" h="24764">
                <a:moveTo>
                  <a:pt x="13716" y="0"/>
                </a:moveTo>
                <a:lnTo>
                  <a:pt x="9429" y="5845"/>
                </a:lnTo>
                <a:lnTo>
                  <a:pt x="5714" y="11906"/>
                </a:lnTo>
                <a:lnTo>
                  <a:pt x="2571" y="18109"/>
                </a:lnTo>
                <a:lnTo>
                  <a:pt x="0" y="24384"/>
                </a:lnTo>
              </a:path>
            </a:pathLst>
          </a:custGeom>
          <a:ln w="6349">
            <a:solidFill>
              <a:srgbClr val="000000"/>
            </a:solidFill>
          </a:ln>
        </p:spPr>
        <p:txBody>
          <a:bodyPr wrap="square" lIns="0" tIns="0" rIns="0" bIns="0" rtlCol="0"/>
          <a:lstStyle/>
          <a:p/>
        </p:txBody>
      </p:sp>
      <p:sp>
        <p:nvSpPr>
          <p:cNvPr id="36" name="object 36"/>
          <p:cNvSpPr/>
          <p:nvPr/>
        </p:nvSpPr>
        <p:spPr>
          <a:xfrm>
            <a:off x="4688585" y="2569464"/>
            <a:ext cx="47625" cy="24765"/>
          </a:xfrm>
          <a:custGeom>
            <a:avLst/>
            <a:gdLst/>
            <a:ahLst/>
            <a:cxnLst/>
            <a:rect l="l" t="t" r="r" b="b"/>
            <a:pathLst>
              <a:path w="47625" h="24764">
                <a:moveTo>
                  <a:pt x="47243" y="24383"/>
                </a:moveTo>
                <a:lnTo>
                  <a:pt x="36218" y="17680"/>
                </a:lnTo>
                <a:lnTo>
                  <a:pt x="24764" y="11334"/>
                </a:lnTo>
                <a:lnTo>
                  <a:pt x="12739" y="5417"/>
                </a:lnTo>
                <a:lnTo>
                  <a:pt x="0" y="0"/>
                </a:lnTo>
              </a:path>
            </a:pathLst>
          </a:custGeom>
          <a:ln w="6350">
            <a:solidFill>
              <a:srgbClr val="000000"/>
            </a:solidFill>
          </a:ln>
        </p:spPr>
        <p:txBody>
          <a:bodyPr wrap="square" lIns="0" tIns="0" rIns="0" bIns="0" rtlCol="0"/>
          <a:lstStyle/>
          <a:p/>
        </p:txBody>
      </p:sp>
      <p:sp>
        <p:nvSpPr>
          <p:cNvPr id="37" name="object 37"/>
          <p:cNvSpPr/>
          <p:nvPr/>
        </p:nvSpPr>
        <p:spPr>
          <a:xfrm>
            <a:off x="4319015" y="2732532"/>
            <a:ext cx="8890" cy="26034"/>
          </a:xfrm>
          <a:custGeom>
            <a:avLst/>
            <a:gdLst/>
            <a:ahLst/>
            <a:cxnLst/>
            <a:rect l="l" t="t" r="r" b="b"/>
            <a:pathLst>
              <a:path w="8889" h="26035">
                <a:moveTo>
                  <a:pt x="0" y="0"/>
                </a:moveTo>
                <a:lnTo>
                  <a:pt x="1416" y="6727"/>
                </a:lnTo>
                <a:lnTo>
                  <a:pt x="3333" y="13239"/>
                </a:lnTo>
                <a:lnTo>
                  <a:pt x="5679" y="19609"/>
                </a:lnTo>
                <a:lnTo>
                  <a:pt x="8382" y="25908"/>
                </a:lnTo>
              </a:path>
            </a:pathLst>
          </a:custGeom>
          <a:ln w="6350">
            <a:solidFill>
              <a:srgbClr val="000000"/>
            </a:solidFill>
          </a:ln>
        </p:spPr>
        <p:txBody>
          <a:bodyPr wrap="square" lIns="0" tIns="0" rIns="0" bIns="0" rtlCol="0"/>
          <a:lstStyle/>
          <a:p/>
        </p:txBody>
      </p:sp>
      <p:sp>
        <p:nvSpPr>
          <p:cNvPr id="38" name="object 38"/>
          <p:cNvSpPr/>
          <p:nvPr/>
        </p:nvSpPr>
        <p:spPr>
          <a:xfrm>
            <a:off x="5225034" y="3352800"/>
            <a:ext cx="264160" cy="128270"/>
          </a:xfrm>
          <a:custGeom>
            <a:avLst/>
            <a:gdLst/>
            <a:ahLst/>
            <a:cxnLst/>
            <a:rect l="l" t="t" r="r" b="b"/>
            <a:pathLst>
              <a:path w="264160" h="128270">
                <a:moveTo>
                  <a:pt x="131825" y="0"/>
                </a:moveTo>
                <a:lnTo>
                  <a:pt x="80688" y="5072"/>
                </a:lnTo>
                <a:lnTo>
                  <a:pt x="38766" y="18859"/>
                </a:lnTo>
                <a:lnTo>
                  <a:pt x="10417" y="39219"/>
                </a:lnTo>
                <a:lnTo>
                  <a:pt x="0" y="64007"/>
                </a:lnTo>
                <a:lnTo>
                  <a:pt x="10417" y="89118"/>
                </a:lnTo>
                <a:lnTo>
                  <a:pt x="38766" y="109442"/>
                </a:lnTo>
                <a:lnTo>
                  <a:pt x="80688" y="123051"/>
                </a:lnTo>
                <a:lnTo>
                  <a:pt x="131825" y="128016"/>
                </a:lnTo>
                <a:lnTo>
                  <a:pt x="183284" y="123051"/>
                </a:lnTo>
                <a:lnTo>
                  <a:pt x="225170" y="109442"/>
                </a:lnTo>
                <a:lnTo>
                  <a:pt x="253341" y="89118"/>
                </a:lnTo>
                <a:lnTo>
                  <a:pt x="263651" y="64007"/>
                </a:lnTo>
                <a:lnTo>
                  <a:pt x="253341" y="39219"/>
                </a:lnTo>
                <a:lnTo>
                  <a:pt x="225171" y="18859"/>
                </a:lnTo>
                <a:lnTo>
                  <a:pt x="183284" y="5072"/>
                </a:lnTo>
                <a:lnTo>
                  <a:pt x="131825" y="0"/>
                </a:lnTo>
                <a:close/>
              </a:path>
            </a:pathLst>
          </a:custGeom>
          <a:solidFill>
            <a:srgbClr val="FFFFCC"/>
          </a:solidFill>
        </p:spPr>
        <p:txBody>
          <a:bodyPr wrap="square" lIns="0" tIns="0" rIns="0" bIns="0" rtlCol="0"/>
          <a:lstStyle/>
          <a:p/>
        </p:txBody>
      </p:sp>
      <p:sp>
        <p:nvSpPr>
          <p:cNvPr id="39" name="object 39"/>
          <p:cNvSpPr/>
          <p:nvPr/>
        </p:nvSpPr>
        <p:spPr>
          <a:xfrm>
            <a:off x="5225034" y="3352800"/>
            <a:ext cx="264160" cy="128270"/>
          </a:xfrm>
          <a:custGeom>
            <a:avLst/>
            <a:gdLst/>
            <a:ahLst/>
            <a:cxnLst/>
            <a:rect l="l" t="t" r="r" b="b"/>
            <a:pathLst>
              <a:path w="264160" h="128270">
                <a:moveTo>
                  <a:pt x="131825" y="0"/>
                </a:moveTo>
                <a:lnTo>
                  <a:pt x="80688" y="5072"/>
                </a:lnTo>
                <a:lnTo>
                  <a:pt x="38766" y="18859"/>
                </a:lnTo>
                <a:lnTo>
                  <a:pt x="10417" y="39219"/>
                </a:lnTo>
                <a:lnTo>
                  <a:pt x="0" y="64007"/>
                </a:lnTo>
                <a:lnTo>
                  <a:pt x="10417" y="89118"/>
                </a:lnTo>
                <a:lnTo>
                  <a:pt x="38766" y="109442"/>
                </a:lnTo>
                <a:lnTo>
                  <a:pt x="80688" y="123051"/>
                </a:lnTo>
                <a:lnTo>
                  <a:pt x="131825" y="128016"/>
                </a:lnTo>
                <a:lnTo>
                  <a:pt x="183284" y="123051"/>
                </a:lnTo>
                <a:lnTo>
                  <a:pt x="225170" y="109442"/>
                </a:lnTo>
                <a:lnTo>
                  <a:pt x="253341" y="89118"/>
                </a:lnTo>
                <a:lnTo>
                  <a:pt x="263651" y="64007"/>
                </a:lnTo>
                <a:lnTo>
                  <a:pt x="253341" y="39219"/>
                </a:lnTo>
                <a:lnTo>
                  <a:pt x="225171" y="18859"/>
                </a:lnTo>
                <a:lnTo>
                  <a:pt x="183284" y="5072"/>
                </a:lnTo>
                <a:lnTo>
                  <a:pt x="131825" y="0"/>
                </a:lnTo>
                <a:close/>
              </a:path>
            </a:pathLst>
          </a:custGeom>
          <a:ln w="6350">
            <a:solidFill>
              <a:srgbClr val="000000"/>
            </a:solidFill>
          </a:ln>
        </p:spPr>
        <p:txBody>
          <a:bodyPr wrap="square" lIns="0" tIns="0" rIns="0" bIns="0" rtlCol="0"/>
          <a:lstStyle/>
          <a:p/>
        </p:txBody>
      </p:sp>
      <p:sp>
        <p:nvSpPr>
          <p:cNvPr id="40" name="object 40"/>
          <p:cNvSpPr/>
          <p:nvPr/>
        </p:nvSpPr>
        <p:spPr>
          <a:xfrm>
            <a:off x="5429122" y="3603371"/>
            <a:ext cx="181610" cy="91693"/>
          </a:xfrm>
          <a:prstGeom prst="rect">
            <a:avLst/>
          </a:prstGeom>
          <a:blipFill>
            <a:blip r:embed="rId3" cstate="print"/>
            <a:stretch>
              <a:fillRect/>
            </a:stretch>
          </a:blipFill>
        </p:spPr>
        <p:txBody>
          <a:bodyPr wrap="square" lIns="0" tIns="0" rIns="0" bIns="0" rtlCol="0"/>
          <a:lstStyle/>
          <a:p/>
        </p:txBody>
      </p:sp>
      <p:sp>
        <p:nvSpPr>
          <p:cNvPr id="41" name="object 41"/>
          <p:cNvSpPr/>
          <p:nvPr/>
        </p:nvSpPr>
        <p:spPr>
          <a:xfrm>
            <a:off x="5610605" y="3819144"/>
            <a:ext cx="87630" cy="43180"/>
          </a:xfrm>
          <a:custGeom>
            <a:avLst/>
            <a:gdLst/>
            <a:ahLst/>
            <a:cxnLst/>
            <a:rect l="l" t="t" r="r" b="b"/>
            <a:pathLst>
              <a:path w="87629" h="43179">
                <a:moveTo>
                  <a:pt x="44196" y="0"/>
                </a:moveTo>
                <a:lnTo>
                  <a:pt x="27003" y="1726"/>
                </a:lnTo>
                <a:lnTo>
                  <a:pt x="12954" y="6381"/>
                </a:lnTo>
                <a:lnTo>
                  <a:pt x="3476" y="13180"/>
                </a:lnTo>
                <a:lnTo>
                  <a:pt x="0" y="21335"/>
                </a:lnTo>
                <a:lnTo>
                  <a:pt x="3476" y="29813"/>
                </a:lnTo>
                <a:lnTo>
                  <a:pt x="12953" y="36575"/>
                </a:lnTo>
                <a:lnTo>
                  <a:pt x="27003" y="41052"/>
                </a:lnTo>
                <a:lnTo>
                  <a:pt x="44196" y="42671"/>
                </a:lnTo>
                <a:lnTo>
                  <a:pt x="61269" y="41052"/>
                </a:lnTo>
                <a:lnTo>
                  <a:pt x="75056" y="36575"/>
                </a:lnTo>
                <a:lnTo>
                  <a:pt x="84272" y="29813"/>
                </a:lnTo>
                <a:lnTo>
                  <a:pt x="87630" y="21335"/>
                </a:lnTo>
                <a:lnTo>
                  <a:pt x="84272" y="13180"/>
                </a:lnTo>
                <a:lnTo>
                  <a:pt x="75057" y="6381"/>
                </a:lnTo>
                <a:lnTo>
                  <a:pt x="61269" y="1726"/>
                </a:lnTo>
                <a:lnTo>
                  <a:pt x="44196" y="0"/>
                </a:lnTo>
                <a:close/>
              </a:path>
            </a:pathLst>
          </a:custGeom>
          <a:solidFill>
            <a:srgbClr val="FFFFCC"/>
          </a:solidFill>
        </p:spPr>
        <p:txBody>
          <a:bodyPr wrap="square" lIns="0" tIns="0" rIns="0" bIns="0" rtlCol="0"/>
          <a:lstStyle/>
          <a:p/>
        </p:txBody>
      </p:sp>
      <p:sp>
        <p:nvSpPr>
          <p:cNvPr id="42" name="object 42"/>
          <p:cNvSpPr/>
          <p:nvPr/>
        </p:nvSpPr>
        <p:spPr>
          <a:xfrm>
            <a:off x="5610605" y="3819144"/>
            <a:ext cx="87630" cy="43180"/>
          </a:xfrm>
          <a:custGeom>
            <a:avLst/>
            <a:gdLst/>
            <a:ahLst/>
            <a:cxnLst/>
            <a:rect l="l" t="t" r="r" b="b"/>
            <a:pathLst>
              <a:path w="87629" h="43179">
                <a:moveTo>
                  <a:pt x="44196" y="0"/>
                </a:moveTo>
                <a:lnTo>
                  <a:pt x="27003" y="1726"/>
                </a:lnTo>
                <a:lnTo>
                  <a:pt x="12954" y="6381"/>
                </a:lnTo>
                <a:lnTo>
                  <a:pt x="3476" y="13180"/>
                </a:lnTo>
                <a:lnTo>
                  <a:pt x="0" y="21335"/>
                </a:lnTo>
                <a:lnTo>
                  <a:pt x="3476" y="29813"/>
                </a:lnTo>
                <a:lnTo>
                  <a:pt x="12953" y="36575"/>
                </a:lnTo>
                <a:lnTo>
                  <a:pt x="27003" y="41052"/>
                </a:lnTo>
                <a:lnTo>
                  <a:pt x="44196" y="42671"/>
                </a:lnTo>
                <a:lnTo>
                  <a:pt x="61269" y="41052"/>
                </a:lnTo>
                <a:lnTo>
                  <a:pt x="75057" y="36575"/>
                </a:lnTo>
                <a:lnTo>
                  <a:pt x="84272" y="29813"/>
                </a:lnTo>
                <a:lnTo>
                  <a:pt x="87630" y="21335"/>
                </a:lnTo>
                <a:lnTo>
                  <a:pt x="84272" y="13180"/>
                </a:lnTo>
                <a:lnTo>
                  <a:pt x="75057" y="6381"/>
                </a:lnTo>
                <a:lnTo>
                  <a:pt x="61269" y="1726"/>
                </a:lnTo>
                <a:lnTo>
                  <a:pt x="44196" y="0"/>
                </a:lnTo>
                <a:close/>
              </a:path>
            </a:pathLst>
          </a:custGeom>
          <a:ln w="6350">
            <a:solidFill>
              <a:srgbClr val="000000"/>
            </a:solidFill>
          </a:ln>
        </p:spPr>
        <p:txBody>
          <a:bodyPr wrap="square" lIns="0" tIns="0" rIns="0" bIns="0" rtlCol="0"/>
          <a:lstStyle/>
          <a:p/>
        </p:txBody>
      </p:sp>
      <p:sp>
        <p:nvSpPr>
          <p:cNvPr id="43" name="object 43"/>
          <p:cNvSpPr txBox="1"/>
          <p:nvPr/>
        </p:nvSpPr>
        <p:spPr>
          <a:xfrm>
            <a:off x="4422899" y="2595626"/>
            <a:ext cx="984885" cy="330835"/>
          </a:xfrm>
          <a:prstGeom prst="rect">
            <a:avLst/>
          </a:prstGeom>
        </p:spPr>
        <p:txBody>
          <a:bodyPr wrap="square" lIns="0" tIns="12700" rIns="0" bIns="0" rtlCol="0" vert="horz">
            <a:spAutoFit/>
          </a:bodyPr>
          <a:lstStyle/>
          <a:p>
            <a:pPr marL="12700" marR="5080" indent="115570">
              <a:lnSpc>
                <a:spcPct val="100000"/>
              </a:lnSpc>
              <a:spcBef>
                <a:spcPts val="100"/>
              </a:spcBef>
            </a:pPr>
            <a:r>
              <a:rPr dirty="0" sz="1000">
                <a:latin typeface="Arial"/>
                <a:cs typeface="Arial"/>
              </a:rPr>
              <a:t>50-50 </a:t>
            </a:r>
            <a:r>
              <a:rPr dirty="0" sz="1000" spc="-5">
                <a:latin typeface="Arial"/>
                <a:cs typeface="Arial"/>
              </a:rPr>
              <a:t>choice  between </a:t>
            </a:r>
            <a:r>
              <a:rPr dirty="0" sz="1000">
                <a:latin typeface="Arial"/>
                <a:cs typeface="Arial"/>
              </a:rPr>
              <a:t>Z </a:t>
            </a:r>
            <a:r>
              <a:rPr dirty="0" sz="1000" spc="-10">
                <a:latin typeface="Arial"/>
                <a:cs typeface="Arial"/>
              </a:rPr>
              <a:t>and</a:t>
            </a:r>
            <a:r>
              <a:rPr dirty="0" sz="1000" spc="-60">
                <a:latin typeface="Arial"/>
                <a:cs typeface="Arial"/>
              </a:rPr>
              <a:t> </a:t>
            </a:r>
            <a:r>
              <a:rPr dirty="0" sz="1000">
                <a:latin typeface="Arial"/>
                <a:cs typeface="Arial"/>
              </a:rPr>
              <a:t>X</a:t>
            </a:r>
            <a:endParaRPr sz="1000">
              <a:latin typeface="Arial"/>
              <a:cs typeface="Arial"/>
            </a:endParaRPr>
          </a:p>
        </p:txBody>
      </p:sp>
      <p:sp>
        <p:nvSpPr>
          <p:cNvPr id="44" name="object 44"/>
          <p:cNvSpPr/>
          <p:nvPr/>
        </p:nvSpPr>
        <p:spPr>
          <a:xfrm>
            <a:off x="2552700" y="18348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00CC00"/>
            </a:solidFill>
          </a:ln>
        </p:spPr>
        <p:txBody>
          <a:bodyPr wrap="square" lIns="0" tIns="0" rIns="0" bIns="0" rtlCol="0"/>
          <a:lstStyle/>
          <a:p/>
        </p:txBody>
      </p:sp>
      <p:sp>
        <p:nvSpPr>
          <p:cNvPr id="45" name="object 45"/>
          <p:cNvSpPr txBox="1"/>
          <p:nvPr/>
        </p:nvSpPr>
        <p:spPr>
          <a:xfrm>
            <a:off x="2667254" y="1954783"/>
            <a:ext cx="22860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XY</a:t>
            </a:r>
            <a:endParaRPr sz="1200">
              <a:latin typeface="Arial"/>
              <a:cs typeface="Arial"/>
            </a:endParaRPr>
          </a:p>
        </p:txBody>
      </p:sp>
      <p:sp>
        <p:nvSpPr>
          <p:cNvPr id="46" name="object 46"/>
          <p:cNvSpPr/>
          <p:nvPr/>
        </p:nvSpPr>
        <p:spPr>
          <a:xfrm>
            <a:off x="3200400" y="22158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FF0000"/>
            </a:solidFill>
          </a:ln>
        </p:spPr>
        <p:txBody>
          <a:bodyPr wrap="square" lIns="0" tIns="0" rIns="0" bIns="0" rtlCol="0"/>
          <a:lstStyle/>
          <a:p/>
        </p:txBody>
      </p:sp>
      <p:sp>
        <p:nvSpPr>
          <p:cNvPr id="47" name="object 47"/>
          <p:cNvSpPr txBox="1"/>
          <p:nvPr/>
        </p:nvSpPr>
        <p:spPr>
          <a:xfrm>
            <a:off x="3318764" y="2335783"/>
            <a:ext cx="22034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ZX</a:t>
            </a:r>
            <a:endParaRPr sz="1200">
              <a:latin typeface="Arial"/>
              <a:cs typeface="Arial"/>
            </a:endParaRPr>
          </a:p>
        </p:txBody>
      </p:sp>
      <p:sp>
        <p:nvSpPr>
          <p:cNvPr id="48" name="object 48"/>
          <p:cNvSpPr/>
          <p:nvPr/>
        </p:nvSpPr>
        <p:spPr>
          <a:xfrm>
            <a:off x="3810000" y="17967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3333CC"/>
            </a:solidFill>
          </a:ln>
        </p:spPr>
        <p:txBody>
          <a:bodyPr wrap="square" lIns="0" tIns="0" rIns="0" bIns="0" rtlCol="0"/>
          <a:lstStyle/>
          <a:p/>
        </p:txBody>
      </p:sp>
      <p:sp>
        <p:nvSpPr>
          <p:cNvPr id="49" name="object 49"/>
          <p:cNvSpPr txBox="1"/>
          <p:nvPr/>
        </p:nvSpPr>
        <p:spPr>
          <a:xfrm>
            <a:off x="3907790" y="1916683"/>
            <a:ext cx="26289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50" name="object 50"/>
          <p:cNvSpPr txBox="1"/>
          <p:nvPr/>
        </p:nvSpPr>
        <p:spPr>
          <a:xfrm>
            <a:off x="4167632" y="1266241"/>
            <a:ext cx="1948814" cy="1168400"/>
          </a:xfrm>
          <a:prstGeom prst="rect">
            <a:avLst/>
          </a:prstGeom>
        </p:spPr>
        <p:txBody>
          <a:bodyPr wrap="square" lIns="0" tIns="12700" rIns="0" bIns="0" rtlCol="0" vert="horz">
            <a:spAutoFit/>
          </a:bodyPr>
          <a:lstStyle/>
          <a:p>
            <a:pPr marL="274955" marR="38100">
              <a:lnSpc>
                <a:spcPct val="150000"/>
              </a:lnSpc>
              <a:spcBef>
                <a:spcPts val="100"/>
              </a:spcBef>
            </a:pPr>
            <a:r>
              <a:rPr dirty="0" sz="1000" spc="-5">
                <a:latin typeface="Arial"/>
                <a:cs typeface="Arial"/>
              </a:rPr>
              <a:t>Start randomly in state </a:t>
            </a:r>
            <a:r>
              <a:rPr dirty="0" sz="1000">
                <a:latin typeface="Arial"/>
                <a:cs typeface="Arial"/>
              </a:rPr>
              <a:t>1 </a:t>
            </a:r>
            <a:r>
              <a:rPr dirty="0" sz="1000" spc="-5">
                <a:latin typeface="Arial"/>
                <a:cs typeface="Arial"/>
              </a:rPr>
              <a:t>or </a:t>
            </a:r>
            <a:r>
              <a:rPr dirty="0" sz="1000">
                <a:latin typeface="Arial"/>
                <a:cs typeface="Arial"/>
              </a:rPr>
              <a:t>2  </a:t>
            </a:r>
            <a:r>
              <a:rPr dirty="0" sz="1000" spc="-5">
                <a:latin typeface="Arial"/>
                <a:cs typeface="Arial"/>
              </a:rPr>
              <a:t>Choose one of </a:t>
            </a:r>
            <a:r>
              <a:rPr dirty="0" sz="1000">
                <a:latin typeface="Arial"/>
                <a:cs typeface="Arial"/>
              </a:rPr>
              <a:t>the</a:t>
            </a:r>
            <a:r>
              <a:rPr dirty="0" sz="1000" spc="-35">
                <a:latin typeface="Arial"/>
                <a:cs typeface="Arial"/>
              </a:rPr>
              <a:t> </a:t>
            </a:r>
            <a:r>
              <a:rPr dirty="0" sz="1000" spc="-5">
                <a:latin typeface="Arial"/>
                <a:cs typeface="Arial"/>
              </a:rPr>
              <a:t>output</a:t>
            </a:r>
            <a:endParaRPr sz="1000">
              <a:latin typeface="Arial"/>
              <a:cs typeface="Arial"/>
            </a:endParaRPr>
          </a:p>
          <a:p>
            <a:pPr marL="274955" marR="303530" indent="-224790">
              <a:lnSpc>
                <a:spcPct val="100000"/>
              </a:lnSpc>
            </a:pPr>
            <a:r>
              <a:rPr dirty="0" sz="1000" spc="-5">
                <a:solidFill>
                  <a:srgbClr val="3333CC"/>
                </a:solidFill>
                <a:latin typeface="Arial"/>
                <a:cs typeface="Arial"/>
              </a:rPr>
              <a:t>S</a:t>
            </a:r>
            <a:r>
              <a:rPr dirty="0" baseline="-21367" sz="975" spc="-7">
                <a:solidFill>
                  <a:srgbClr val="3333CC"/>
                </a:solidFill>
                <a:latin typeface="Arial"/>
                <a:cs typeface="Arial"/>
              </a:rPr>
              <a:t>2 </a:t>
            </a:r>
            <a:r>
              <a:rPr dirty="0" sz="1000" spc="-5">
                <a:latin typeface="Arial"/>
                <a:cs typeface="Arial"/>
              </a:rPr>
              <a:t>symbols </a:t>
            </a:r>
            <a:r>
              <a:rPr dirty="0" sz="1000">
                <a:latin typeface="Arial"/>
                <a:cs typeface="Arial"/>
              </a:rPr>
              <a:t>in </a:t>
            </a:r>
            <a:r>
              <a:rPr dirty="0" sz="1000" spc="-5">
                <a:latin typeface="Arial"/>
                <a:cs typeface="Arial"/>
              </a:rPr>
              <a:t>each state </a:t>
            </a:r>
            <a:r>
              <a:rPr dirty="0" sz="1000">
                <a:latin typeface="Arial"/>
                <a:cs typeface="Arial"/>
              </a:rPr>
              <a:t>at  </a:t>
            </a:r>
            <a:r>
              <a:rPr dirty="0" sz="1000" spc="-5">
                <a:latin typeface="Arial"/>
                <a:cs typeface="Arial"/>
              </a:rPr>
              <a:t>random.</a:t>
            </a:r>
            <a:endParaRPr sz="1000">
              <a:latin typeface="Arial"/>
              <a:cs typeface="Arial"/>
            </a:endParaRPr>
          </a:p>
          <a:p>
            <a:pPr marL="274955" marR="30480">
              <a:lnSpc>
                <a:spcPct val="100000"/>
              </a:lnSpc>
              <a:spcBef>
                <a:spcPts val="600"/>
              </a:spcBef>
            </a:pPr>
            <a:r>
              <a:rPr dirty="0" sz="1000">
                <a:latin typeface="Arial"/>
                <a:cs typeface="Arial"/>
              </a:rPr>
              <a:t>Let’s </a:t>
            </a:r>
            <a:r>
              <a:rPr dirty="0" sz="1000" spc="-5">
                <a:latin typeface="Arial"/>
                <a:cs typeface="Arial"/>
              </a:rPr>
              <a:t>generate </a:t>
            </a:r>
            <a:r>
              <a:rPr dirty="0" sz="1000">
                <a:latin typeface="Arial"/>
                <a:cs typeface="Arial"/>
              </a:rPr>
              <a:t>a </a:t>
            </a:r>
            <a:r>
              <a:rPr dirty="0" sz="1000" spc="-5">
                <a:latin typeface="Arial"/>
                <a:cs typeface="Arial"/>
              </a:rPr>
              <a:t>sequence</a:t>
            </a:r>
            <a:r>
              <a:rPr dirty="0" sz="1000" spc="-80">
                <a:latin typeface="Arial"/>
                <a:cs typeface="Arial"/>
              </a:rPr>
              <a:t> </a:t>
            </a:r>
            <a:r>
              <a:rPr dirty="0" sz="1000">
                <a:latin typeface="Arial"/>
                <a:cs typeface="Arial"/>
              </a:rPr>
              <a:t>of  observations:</a:t>
            </a:r>
            <a:endParaRPr sz="1000">
              <a:latin typeface="Arial"/>
              <a:cs typeface="Arial"/>
            </a:endParaRPr>
          </a:p>
        </p:txBody>
      </p:sp>
      <p:sp>
        <p:nvSpPr>
          <p:cNvPr id="51" name="object 51"/>
          <p:cNvSpPr txBox="1"/>
          <p:nvPr/>
        </p:nvSpPr>
        <p:spPr>
          <a:xfrm>
            <a:off x="2430272" y="1753615"/>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52" name="object 52"/>
          <p:cNvSpPr txBox="1"/>
          <p:nvPr/>
        </p:nvSpPr>
        <p:spPr>
          <a:xfrm>
            <a:off x="2514854" y="1830577"/>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53" name="object 53"/>
          <p:cNvSpPr txBox="1"/>
          <p:nvPr/>
        </p:nvSpPr>
        <p:spPr>
          <a:xfrm>
            <a:off x="3626358" y="2578862"/>
            <a:ext cx="207010" cy="178435"/>
          </a:xfrm>
          <a:prstGeom prst="rect">
            <a:avLst/>
          </a:prstGeom>
        </p:spPr>
        <p:txBody>
          <a:bodyPr wrap="square" lIns="0" tIns="12700" rIns="0" bIns="0" rtlCol="0" vert="horz">
            <a:spAutoFit/>
          </a:bodyPr>
          <a:lstStyle/>
          <a:p>
            <a:pPr marL="38100">
              <a:lnSpc>
                <a:spcPct val="100000"/>
              </a:lnSpc>
              <a:spcBef>
                <a:spcPts val="10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p:txBody>
      </p:sp>
      <p:sp>
        <p:nvSpPr>
          <p:cNvPr id="54" name="object 54"/>
          <p:cNvSpPr txBox="1"/>
          <p:nvPr/>
        </p:nvSpPr>
        <p:spPr>
          <a:xfrm>
            <a:off x="3396488" y="191744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55" name="object 55"/>
          <p:cNvSpPr txBox="1"/>
          <p:nvPr/>
        </p:nvSpPr>
        <p:spPr>
          <a:xfrm>
            <a:off x="3337049" y="1710181"/>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1/3</a:t>
            </a:r>
            <a:endParaRPr sz="700">
              <a:latin typeface="Arial"/>
              <a:cs typeface="Arial"/>
            </a:endParaRPr>
          </a:p>
        </p:txBody>
      </p:sp>
      <p:sp>
        <p:nvSpPr>
          <p:cNvPr id="56" name="object 56"/>
          <p:cNvSpPr/>
          <p:nvPr/>
        </p:nvSpPr>
        <p:spPr>
          <a:xfrm>
            <a:off x="2942844" y="2221992"/>
            <a:ext cx="323850" cy="72390"/>
          </a:xfrm>
          <a:custGeom>
            <a:avLst/>
            <a:gdLst/>
            <a:ahLst/>
            <a:cxnLst/>
            <a:rect l="l" t="t" r="r" b="b"/>
            <a:pathLst>
              <a:path w="323850" h="72389">
                <a:moveTo>
                  <a:pt x="286324" y="56815"/>
                </a:moveTo>
                <a:lnTo>
                  <a:pt x="283463" y="72389"/>
                </a:lnTo>
                <a:lnTo>
                  <a:pt x="323850" y="60198"/>
                </a:lnTo>
                <a:lnTo>
                  <a:pt x="320801" y="57911"/>
                </a:lnTo>
                <a:lnTo>
                  <a:pt x="292607" y="57911"/>
                </a:lnTo>
                <a:lnTo>
                  <a:pt x="286324" y="56815"/>
                </a:lnTo>
                <a:close/>
              </a:path>
              <a:path w="323850" h="72389">
                <a:moveTo>
                  <a:pt x="287435" y="50765"/>
                </a:moveTo>
                <a:lnTo>
                  <a:pt x="286324" y="56815"/>
                </a:lnTo>
                <a:lnTo>
                  <a:pt x="292607" y="57911"/>
                </a:lnTo>
                <a:lnTo>
                  <a:pt x="293369" y="51815"/>
                </a:lnTo>
                <a:lnTo>
                  <a:pt x="287435" y="50765"/>
                </a:lnTo>
                <a:close/>
              </a:path>
              <a:path w="323850" h="72389">
                <a:moveTo>
                  <a:pt x="290322" y="35051"/>
                </a:moveTo>
                <a:lnTo>
                  <a:pt x="287435" y="50765"/>
                </a:lnTo>
                <a:lnTo>
                  <a:pt x="293369" y="51815"/>
                </a:lnTo>
                <a:lnTo>
                  <a:pt x="292607" y="57911"/>
                </a:lnTo>
                <a:lnTo>
                  <a:pt x="320801" y="57911"/>
                </a:lnTo>
                <a:lnTo>
                  <a:pt x="290322" y="35051"/>
                </a:lnTo>
                <a:close/>
              </a:path>
              <a:path w="323850" h="72389">
                <a:moveTo>
                  <a:pt x="762" y="0"/>
                </a:moveTo>
                <a:lnTo>
                  <a:pt x="0" y="6857"/>
                </a:lnTo>
                <a:lnTo>
                  <a:pt x="286324" y="56815"/>
                </a:lnTo>
                <a:lnTo>
                  <a:pt x="287435" y="50765"/>
                </a:lnTo>
                <a:lnTo>
                  <a:pt x="762" y="0"/>
                </a:lnTo>
                <a:close/>
              </a:path>
            </a:pathLst>
          </a:custGeom>
          <a:solidFill>
            <a:srgbClr val="00CC00"/>
          </a:solidFill>
        </p:spPr>
        <p:txBody>
          <a:bodyPr wrap="square" lIns="0" tIns="0" rIns="0" bIns="0" rtlCol="0"/>
          <a:lstStyle/>
          <a:p/>
        </p:txBody>
      </p:sp>
      <p:sp>
        <p:nvSpPr>
          <p:cNvPr id="57" name="object 57"/>
          <p:cNvSpPr/>
          <p:nvPr/>
        </p:nvSpPr>
        <p:spPr>
          <a:xfrm>
            <a:off x="3590544" y="2184654"/>
            <a:ext cx="287655" cy="104139"/>
          </a:xfrm>
          <a:custGeom>
            <a:avLst/>
            <a:gdLst/>
            <a:ahLst/>
            <a:cxnLst/>
            <a:rect l="l" t="t" r="r" b="b"/>
            <a:pathLst>
              <a:path w="287654" h="104139">
                <a:moveTo>
                  <a:pt x="30479" y="67818"/>
                </a:moveTo>
                <a:lnTo>
                  <a:pt x="0" y="97536"/>
                </a:lnTo>
                <a:lnTo>
                  <a:pt x="42671" y="103631"/>
                </a:lnTo>
                <a:lnTo>
                  <a:pt x="38262" y="90677"/>
                </a:lnTo>
                <a:lnTo>
                  <a:pt x="31241" y="90677"/>
                </a:lnTo>
                <a:lnTo>
                  <a:pt x="29717" y="84581"/>
                </a:lnTo>
                <a:lnTo>
                  <a:pt x="35531" y="82655"/>
                </a:lnTo>
                <a:lnTo>
                  <a:pt x="30479" y="67818"/>
                </a:lnTo>
                <a:close/>
              </a:path>
              <a:path w="287654" h="104139">
                <a:moveTo>
                  <a:pt x="35531" y="82655"/>
                </a:moveTo>
                <a:lnTo>
                  <a:pt x="29717" y="84581"/>
                </a:lnTo>
                <a:lnTo>
                  <a:pt x="31241" y="90677"/>
                </a:lnTo>
                <a:lnTo>
                  <a:pt x="37546" y="88576"/>
                </a:lnTo>
                <a:lnTo>
                  <a:pt x="35531" y="82655"/>
                </a:lnTo>
                <a:close/>
              </a:path>
              <a:path w="287654" h="104139">
                <a:moveTo>
                  <a:pt x="37546" y="88576"/>
                </a:moveTo>
                <a:lnTo>
                  <a:pt x="31241" y="90677"/>
                </a:lnTo>
                <a:lnTo>
                  <a:pt x="38262" y="90677"/>
                </a:lnTo>
                <a:lnTo>
                  <a:pt x="37546" y="88576"/>
                </a:lnTo>
                <a:close/>
              </a:path>
              <a:path w="287654" h="104139">
                <a:moveTo>
                  <a:pt x="284988" y="0"/>
                </a:moveTo>
                <a:lnTo>
                  <a:pt x="35531" y="82655"/>
                </a:lnTo>
                <a:lnTo>
                  <a:pt x="37546" y="88576"/>
                </a:lnTo>
                <a:lnTo>
                  <a:pt x="287273" y="5334"/>
                </a:lnTo>
                <a:lnTo>
                  <a:pt x="284988" y="0"/>
                </a:lnTo>
                <a:close/>
              </a:path>
            </a:pathLst>
          </a:custGeom>
          <a:solidFill>
            <a:srgbClr val="3333CC"/>
          </a:solidFill>
        </p:spPr>
        <p:txBody>
          <a:bodyPr wrap="square" lIns="0" tIns="0" rIns="0" bIns="0" rtlCol="0"/>
          <a:lstStyle/>
          <a:p/>
        </p:txBody>
      </p:sp>
      <p:sp>
        <p:nvSpPr>
          <p:cNvPr id="58" name="object 58"/>
          <p:cNvSpPr/>
          <p:nvPr/>
        </p:nvSpPr>
        <p:spPr>
          <a:xfrm>
            <a:off x="3009900" y="2022348"/>
            <a:ext cx="800100" cy="59055"/>
          </a:xfrm>
          <a:custGeom>
            <a:avLst/>
            <a:gdLst/>
            <a:ahLst/>
            <a:cxnLst/>
            <a:rect l="l" t="t" r="r" b="b"/>
            <a:pathLst>
              <a:path w="800100" h="59055">
                <a:moveTo>
                  <a:pt x="37337" y="20574"/>
                </a:moveTo>
                <a:lnTo>
                  <a:pt x="0" y="41148"/>
                </a:lnTo>
                <a:lnTo>
                  <a:pt x="38862" y="58674"/>
                </a:lnTo>
                <a:lnTo>
                  <a:pt x="38221" y="42672"/>
                </a:lnTo>
                <a:lnTo>
                  <a:pt x="32004" y="42672"/>
                </a:lnTo>
                <a:lnTo>
                  <a:pt x="31242" y="36575"/>
                </a:lnTo>
                <a:lnTo>
                  <a:pt x="37965" y="36256"/>
                </a:lnTo>
                <a:lnTo>
                  <a:pt x="37337" y="20574"/>
                </a:lnTo>
                <a:close/>
              </a:path>
              <a:path w="800100" h="59055">
                <a:moveTo>
                  <a:pt x="37965" y="36256"/>
                </a:moveTo>
                <a:lnTo>
                  <a:pt x="31242" y="36575"/>
                </a:lnTo>
                <a:lnTo>
                  <a:pt x="32004" y="42672"/>
                </a:lnTo>
                <a:lnTo>
                  <a:pt x="38210" y="42376"/>
                </a:lnTo>
                <a:lnTo>
                  <a:pt x="37965" y="36256"/>
                </a:lnTo>
                <a:close/>
              </a:path>
              <a:path w="800100" h="59055">
                <a:moveTo>
                  <a:pt x="38210" y="42376"/>
                </a:moveTo>
                <a:lnTo>
                  <a:pt x="32004" y="42672"/>
                </a:lnTo>
                <a:lnTo>
                  <a:pt x="38221" y="42672"/>
                </a:lnTo>
                <a:lnTo>
                  <a:pt x="38210" y="42376"/>
                </a:lnTo>
                <a:close/>
              </a:path>
              <a:path w="800100" h="59055">
                <a:moveTo>
                  <a:pt x="800100" y="0"/>
                </a:moveTo>
                <a:lnTo>
                  <a:pt x="37965" y="36256"/>
                </a:lnTo>
                <a:lnTo>
                  <a:pt x="38210" y="42376"/>
                </a:lnTo>
                <a:lnTo>
                  <a:pt x="800100" y="6096"/>
                </a:lnTo>
                <a:lnTo>
                  <a:pt x="800100" y="0"/>
                </a:lnTo>
                <a:close/>
              </a:path>
            </a:pathLst>
          </a:custGeom>
          <a:solidFill>
            <a:srgbClr val="3333CC"/>
          </a:solidFill>
        </p:spPr>
        <p:txBody>
          <a:bodyPr wrap="square" lIns="0" tIns="0" rIns="0" bIns="0" rtlCol="0"/>
          <a:lstStyle/>
          <a:p/>
        </p:txBody>
      </p:sp>
      <p:sp>
        <p:nvSpPr>
          <p:cNvPr id="59" name="object 59"/>
          <p:cNvSpPr/>
          <p:nvPr/>
        </p:nvSpPr>
        <p:spPr>
          <a:xfrm>
            <a:off x="2939795" y="1679353"/>
            <a:ext cx="942975" cy="222885"/>
          </a:xfrm>
          <a:custGeom>
            <a:avLst/>
            <a:gdLst/>
            <a:ahLst/>
            <a:cxnLst/>
            <a:rect l="l" t="t" r="r" b="b"/>
            <a:pathLst>
              <a:path w="942975" h="222885">
                <a:moveTo>
                  <a:pt x="484164" y="0"/>
                </a:moveTo>
                <a:lnTo>
                  <a:pt x="432595" y="763"/>
                </a:lnTo>
                <a:lnTo>
                  <a:pt x="382524" y="4666"/>
                </a:lnTo>
                <a:lnTo>
                  <a:pt x="302815" y="17654"/>
                </a:lnTo>
                <a:lnTo>
                  <a:pt x="254713" y="29883"/>
                </a:lnTo>
                <a:lnTo>
                  <a:pt x="204485" y="45925"/>
                </a:lnTo>
                <a:lnTo>
                  <a:pt x="154657" y="65774"/>
                </a:lnTo>
                <a:lnTo>
                  <a:pt x="107757" y="89420"/>
                </a:lnTo>
                <a:lnTo>
                  <a:pt x="66314" y="116857"/>
                </a:lnTo>
                <a:lnTo>
                  <a:pt x="32855" y="148077"/>
                </a:lnTo>
                <a:lnTo>
                  <a:pt x="9907" y="183072"/>
                </a:lnTo>
                <a:lnTo>
                  <a:pt x="0" y="221836"/>
                </a:lnTo>
                <a:lnTo>
                  <a:pt x="6858" y="222598"/>
                </a:lnTo>
                <a:lnTo>
                  <a:pt x="15698" y="185494"/>
                </a:lnTo>
                <a:lnTo>
                  <a:pt x="38018" y="151645"/>
                </a:lnTo>
                <a:lnTo>
                  <a:pt x="71163" y="121165"/>
                </a:lnTo>
                <a:lnTo>
                  <a:pt x="112479" y="94164"/>
                </a:lnTo>
                <a:lnTo>
                  <a:pt x="159310" y="70755"/>
                </a:lnTo>
                <a:lnTo>
                  <a:pt x="209002" y="51051"/>
                </a:lnTo>
                <a:lnTo>
                  <a:pt x="258900" y="35164"/>
                </a:lnTo>
                <a:lnTo>
                  <a:pt x="306350" y="23205"/>
                </a:lnTo>
                <a:lnTo>
                  <a:pt x="348697" y="15288"/>
                </a:lnTo>
                <a:lnTo>
                  <a:pt x="421017" y="7494"/>
                </a:lnTo>
                <a:lnTo>
                  <a:pt x="464530" y="6066"/>
                </a:lnTo>
                <a:lnTo>
                  <a:pt x="575410" y="6066"/>
                </a:lnTo>
                <a:lnTo>
                  <a:pt x="536528" y="2252"/>
                </a:lnTo>
                <a:lnTo>
                  <a:pt x="484164" y="0"/>
                </a:lnTo>
                <a:close/>
              </a:path>
              <a:path w="942975" h="222885">
                <a:moveTo>
                  <a:pt x="921204" y="149108"/>
                </a:moveTo>
                <a:lnTo>
                  <a:pt x="906780" y="154018"/>
                </a:lnTo>
                <a:lnTo>
                  <a:pt x="936498" y="183736"/>
                </a:lnTo>
                <a:lnTo>
                  <a:pt x="940598" y="155542"/>
                </a:lnTo>
                <a:lnTo>
                  <a:pt x="923544" y="155542"/>
                </a:lnTo>
                <a:lnTo>
                  <a:pt x="921204" y="149108"/>
                </a:lnTo>
                <a:close/>
              </a:path>
              <a:path w="942975" h="222885">
                <a:moveTo>
                  <a:pt x="925925" y="147500"/>
                </a:moveTo>
                <a:lnTo>
                  <a:pt x="921204" y="149108"/>
                </a:lnTo>
                <a:lnTo>
                  <a:pt x="923544" y="155542"/>
                </a:lnTo>
                <a:lnTo>
                  <a:pt x="929640" y="152494"/>
                </a:lnTo>
                <a:lnTo>
                  <a:pt x="925925" y="147500"/>
                </a:lnTo>
                <a:close/>
              </a:path>
              <a:path w="942975" h="222885">
                <a:moveTo>
                  <a:pt x="942594" y="141826"/>
                </a:moveTo>
                <a:lnTo>
                  <a:pt x="925925" y="147500"/>
                </a:lnTo>
                <a:lnTo>
                  <a:pt x="929640" y="152494"/>
                </a:lnTo>
                <a:lnTo>
                  <a:pt x="923544" y="155542"/>
                </a:lnTo>
                <a:lnTo>
                  <a:pt x="940598" y="155542"/>
                </a:lnTo>
                <a:lnTo>
                  <a:pt x="942594" y="141826"/>
                </a:lnTo>
                <a:close/>
              </a:path>
              <a:path w="942975" h="222885">
                <a:moveTo>
                  <a:pt x="920495" y="147160"/>
                </a:moveTo>
                <a:lnTo>
                  <a:pt x="921204" y="149108"/>
                </a:lnTo>
                <a:lnTo>
                  <a:pt x="924686" y="147922"/>
                </a:lnTo>
                <a:lnTo>
                  <a:pt x="921257" y="147922"/>
                </a:lnTo>
                <a:lnTo>
                  <a:pt x="920495" y="147160"/>
                </a:lnTo>
                <a:close/>
              </a:path>
              <a:path w="942975" h="222885">
                <a:moveTo>
                  <a:pt x="575410" y="6066"/>
                </a:moveTo>
                <a:lnTo>
                  <a:pt x="464530" y="6066"/>
                </a:lnTo>
                <a:lnTo>
                  <a:pt x="512478" y="7299"/>
                </a:lnTo>
                <a:lnTo>
                  <a:pt x="563513" y="11253"/>
                </a:lnTo>
                <a:lnTo>
                  <a:pt x="616287" y="17987"/>
                </a:lnTo>
                <a:lnTo>
                  <a:pt x="669455" y="27559"/>
                </a:lnTo>
                <a:lnTo>
                  <a:pt x="721667" y="40030"/>
                </a:lnTo>
                <a:lnTo>
                  <a:pt x="771578" y="55457"/>
                </a:lnTo>
                <a:lnTo>
                  <a:pt x="817840" y="73901"/>
                </a:lnTo>
                <a:lnTo>
                  <a:pt x="859105" y="95421"/>
                </a:lnTo>
                <a:lnTo>
                  <a:pt x="894027" y="120074"/>
                </a:lnTo>
                <a:lnTo>
                  <a:pt x="921257" y="147922"/>
                </a:lnTo>
                <a:lnTo>
                  <a:pt x="924686" y="147922"/>
                </a:lnTo>
                <a:lnTo>
                  <a:pt x="868530" y="93931"/>
                </a:lnTo>
                <a:lnTo>
                  <a:pt x="822271" y="69483"/>
                </a:lnTo>
                <a:lnTo>
                  <a:pt x="776624" y="50577"/>
                </a:lnTo>
                <a:lnTo>
                  <a:pt x="739902" y="38956"/>
                </a:lnTo>
                <a:lnTo>
                  <a:pt x="691374" y="25872"/>
                </a:lnTo>
                <a:lnTo>
                  <a:pt x="640835" y="15312"/>
                </a:lnTo>
                <a:lnTo>
                  <a:pt x="588986" y="7397"/>
                </a:lnTo>
                <a:lnTo>
                  <a:pt x="575410" y="6066"/>
                </a:lnTo>
                <a:close/>
              </a:path>
            </a:pathLst>
          </a:custGeom>
          <a:solidFill>
            <a:srgbClr val="00CC00"/>
          </a:solidFill>
        </p:spPr>
        <p:txBody>
          <a:bodyPr wrap="square" lIns="0" tIns="0" rIns="0" bIns="0" rtlCol="0"/>
          <a:lstStyle/>
          <a:p/>
        </p:txBody>
      </p:sp>
      <p:sp>
        <p:nvSpPr>
          <p:cNvPr id="60" name="object 60"/>
          <p:cNvSpPr/>
          <p:nvPr/>
        </p:nvSpPr>
        <p:spPr>
          <a:xfrm>
            <a:off x="2778251" y="2292095"/>
            <a:ext cx="422275" cy="155575"/>
          </a:xfrm>
          <a:custGeom>
            <a:avLst/>
            <a:gdLst/>
            <a:ahLst/>
            <a:cxnLst/>
            <a:rect l="l" t="t" r="r" b="b"/>
            <a:pathLst>
              <a:path w="422275" h="155575">
                <a:moveTo>
                  <a:pt x="20491" y="34207"/>
                </a:moveTo>
                <a:lnTo>
                  <a:pt x="79805" y="84834"/>
                </a:lnTo>
                <a:lnTo>
                  <a:pt x="126697" y="105491"/>
                </a:lnTo>
                <a:lnTo>
                  <a:pt x="163830" y="118109"/>
                </a:lnTo>
                <a:lnTo>
                  <a:pt x="213856" y="131621"/>
                </a:lnTo>
                <a:lnTo>
                  <a:pt x="265463" y="142150"/>
                </a:lnTo>
                <a:lnTo>
                  <a:pt x="317889" y="149658"/>
                </a:lnTo>
                <a:lnTo>
                  <a:pt x="370372" y="154104"/>
                </a:lnTo>
                <a:lnTo>
                  <a:pt x="422148" y="155448"/>
                </a:lnTo>
                <a:lnTo>
                  <a:pt x="422148" y="149351"/>
                </a:lnTo>
                <a:lnTo>
                  <a:pt x="382065" y="148524"/>
                </a:lnTo>
                <a:lnTo>
                  <a:pt x="336165" y="145090"/>
                </a:lnTo>
                <a:lnTo>
                  <a:pt x="286447" y="138875"/>
                </a:lnTo>
                <a:lnTo>
                  <a:pt x="234907" y="129708"/>
                </a:lnTo>
                <a:lnTo>
                  <a:pt x="183543" y="117414"/>
                </a:lnTo>
                <a:lnTo>
                  <a:pt x="134354" y="101822"/>
                </a:lnTo>
                <a:lnTo>
                  <a:pt x="89337" y="82759"/>
                </a:lnTo>
                <a:lnTo>
                  <a:pt x="50491" y="60052"/>
                </a:lnTo>
                <a:lnTo>
                  <a:pt x="20693" y="34289"/>
                </a:lnTo>
                <a:lnTo>
                  <a:pt x="20491" y="34207"/>
                </a:lnTo>
                <a:close/>
              </a:path>
              <a:path w="422275" h="155575">
                <a:moveTo>
                  <a:pt x="3048" y="0"/>
                </a:moveTo>
                <a:lnTo>
                  <a:pt x="0" y="42672"/>
                </a:lnTo>
                <a:lnTo>
                  <a:pt x="16784" y="35739"/>
                </a:lnTo>
                <a:lnTo>
                  <a:pt x="12192" y="30479"/>
                </a:lnTo>
                <a:lnTo>
                  <a:pt x="18287" y="28194"/>
                </a:lnTo>
                <a:lnTo>
                  <a:pt x="35052" y="28194"/>
                </a:lnTo>
                <a:lnTo>
                  <a:pt x="3048" y="0"/>
                </a:lnTo>
                <a:close/>
              </a:path>
              <a:path w="422275" h="155575">
                <a:moveTo>
                  <a:pt x="18287" y="28194"/>
                </a:moveTo>
                <a:lnTo>
                  <a:pt x="12192" y="30479"/>
                </a:lnTo>
                <a:lnTo>
                  <a:pt x="16784" y="35739"/>
                </a:lnTo>
                <a:lnTo>
                  <a:pt x="20491" y="34207"/>
                </a:lnTo>
                <a:lnTo>
                  <a:pt x="19812" y="33527"/>
                </a:lnTo>
                <a:lnTo>
                  <a:pt x="20288" y="33527"/>
                </a:lnTo>
                <a:lnTo>
                  <a:pt x="18287" y="28194"/>
                </a:lnTo>
                <a:close/>
              </a:path>
              <a:path w="422275" h="155575">
                <a:moveTo>
                  <a:pt x="20564" y="34178"/>
                </a:moveTo>
                <a:lnTo>
                  <a:pt x="20693" y="34289"/>
                </a:lnTo>
                <a:lnTo>
                  <a:pt x="20564" y="34178"/>
                </a:lnTo>
                <a:close/>
              </a:path>
              <a:path w="422275" h="155575">
                <a:moveTo>
                  <a:pt x="19812" y="33527"/>
                </a:moveTo>
                <a:lnTo>
                  <a:pt x="20491" y="34207"/>
                </a:lnTo>
                <a:lnTo>
                  <a:pt x="19812" y="33527"/>
                </a:lnTo>
                <a:close/>
              </a:path>
              <a:path w="422275" h="155575">
                <a:moveTo>
                  <a:pt x="35052" y="28194"/>
                </a:moveTo>
                <a:lnTo>
                  <a:pt x="18287" y="28194"/>
                </a:lnTo>
                <a:lnTo>
                  <a:pt x="20516" y="34137"/>
                </a:lnTo>
                <a:lnTo>
                  <a:pt x="35052" y="28194"/>
                </a:lnTo>
                <a:close/>
              </a:path>
              <a:path w="422275" h="155575">
                <a:moveTo>
                  <a:pt x="20288" y="33527"/>
                </a:moveTo>
                <a:lnTo>
                  <a:pt x="19812" y="33527"/>
                </a:lnTo>
                <a:lnTo>
                  <a:pt x="20516" y="34137"/>
                </a:lnTo>
                <a:lnTo>
                  <a:pt x="20288" y="33527"/>
                </a:lnTo>
                <a:close/>
              </a:path>
            </a:pathLst>
          </a:custGeom>
          <a:solidFill>
            <a:srgbClr val="FF0000"/>
          </a:solidFill>
        </p:spPr>
        <p:txBody>
          <a:bodyPr wrap="square" lIns="0" tIns="0" rIns="0" bIns="0" rtlCol="0"/>
          <a:lstStyle/>
          <a:p/>
        </p:txBody>
      </p:sp>
      <p:sp>
        <p:nvSpPr>
          <p:cNvPr id="61" name="object 61"/>
          <p:cNvSpPr/>
          <p:nvPr/>
        </p:nvSpPr>
        <p:spPr>
          <a:xfrm>
            <a:off x="3657600" y="2253995"/>
            <a:ext cx="390525" cy="193675"/>
          </a:xfrm>
          <a:custGeom>
            <a:avLst/>
            <a:gdLst/>
            <a:ahLst/>
            <a:cxnLst/>
            <a:rect l="l" t="t" r="r" b="b"/>
            <a:pathLst>
              <a:path w="390525" h="193675">
                <a:moveTo>
                  <a:pt x="364998" y="42672"/>
                </a:moveTo>
                <a:lnTo>
                  <a:pt x="335495" y="77819"/>
                </a:lnTo>
                <a:lnTo>
                  <a:pt x="296635" y="107911"/>
                </a:lnTo>
                <a:lnTo>
                  <a:pt x="250792" y="133041"/>
                </a:lnTo>
                <a:lnTo>
                  <a:pt x="200344" y="153300"/>
                </a:lnTo>
                <a:lnTo>
                  <a:pt x="147664" y="168778"/>
                </a:lnTo>
                <a:lnTo>
                  <a:pt x="95130" y="179569"/>
                </a:lnTo>
                <a:lnTo>
                  <a:pt x="45116" y="185763"/>
                </a:lnTo>
                <a:lnTo>
                  <a:pt x="0" y="187451"/>
                </a:lnTo>
                <a:lnTo>
                  <a:pt x="0" y="193548"/>
                </a:lnTo>
                <a:lnTo>
                  <a:pt x="39717" y="192856"/>
                </a:lnTo>
                <a:lnTo>
                  <a:pt x="85590" y="187745"/>
                </a:lnTo>
                <a:lnTo>
                  <a:pt x="135207" y="178260"/>
                </a:lnTo>
                <a:lnTo>
                  <a:pt x="186154" y="164445"/>
                </a:lnTo>
                <a:lnTo>
                  <a:pt x="236021" y="146346"/>
                </a:lnTo>
                <a:lnTo>
                  <a:pt x="282394" y="124008"/>
                </a:lnTo>
                <a:lnTo>
                  <a:pt x="322861" y="97475"/>
                </a:lnTo>
                <a:lnTo>
                  <a:pt x="355010" y="66792"/>
                </a:lnTo>
                <a:lnTo>
                  <a:pt x="369390" y="43433"/>
                </a:lnTo>
                <a:lnTo>
                  <a:pt x="364998" y="43433"/>
                </a:lnTo>
                <a:lnTo>
                  <a:pt x="364998" y="42672"/>
                </a:lnTo>
                <a:close/>
              </a:path>
              <a:path w="390525" h="193675">
                <a:moveTo>
                  <a:pt x="367930" y="35893"/>
                </a:moveTo>
                <a:lnTo>
                  <a:pt x="364998" y="43433"/>
                </a:lnTo>
                <a:lnTo>
                  <a:pt x="369390" y="43433"/>
                </a:lnTo>
                <a:lnTo>
                  <a:pt x="373160" y="37310"/>
                </a:lnTo>
                <a:lnTo>
                  <a:pt x="367930" y="35893"/>
                </a:lnTo>
                <a:close/>
              </a:path>
              <a:path w="390525" h="193675">
                <a:moveTo>
                  <a:pt x="387483" y="29718"/>
                </a:moveTo>
                <a:lnTo>
                  <a:pt x="370332" y="29718"/>
                </a:lnTo>
                <a:lnTo>
                  <a:pt x="376427" y="32003"/>
                </a:lnTo>
                <a:lnTo>
                  <a:pt x="373160" y="37310"/>
                </a:lnTo>
                <a:lnTo>
                  <a:pt x="390144" y="41909"/>
                </a:lnTo>
                <a:lnTo>
                  <a:pt x="387483" y="29718"/>
                </a:lnTo>
                <a:close/>
              </a:path>
              <a:path w="390525" h="193675">
                <a:moveTo>
                  <a:pt x="370332" y="29718"/>
                </a:moveTo>
                <a:lnTo>
                  <a:pt x="367930" y="35893"/>
                </a:lnTo>
                <a:lnTo>
                  <a:pt x="373160" y="37310"/>
                </a:lnTo>
                <a:lnTo>
                  <a:pt x="376427" y="32003"/>
                </a:lnTo>
                <a:lnTo>
                  <a:pt x="370332" y="29718"/>
                </a:lnTo>
                <a:close/>
              </a:path>
              <a:path w="390525" h="193675">
                <a:moveTo>
                  <a:pt x="381000" y="0"/>
                </a:moveTo>
                <a:lnTo>
                  <a:pt x="353567" y="32003"/>
                </a:lnTo>
                <a:lnTo>
                  <a:pt x="367930" y="35893"/>
                </a:lnTo>
                <a:lnTo>
                  <a:pt x="370332" y="29718"/>
                </a:lnTo>
                <a:lnTo>
                  <a:pt x="387483" y="29718"/>
                </a:lnTo>
                <a:lnTo>
                  <a:pt x="381000" y="0"/>
                </a:lnTo>
                <a:close/>
              </a:path>
            </a:pathLst>
          </a:custGeom>
          <a:solidFill>
            <a:srgbClr val="FF0000"/>
          </a:solidFill>
        </p:spPr>
        <p:txBody>
          <a:bodyPr wrap="square" lIns="0" tIns="0" rIns="0" bIns="0" rtlCol="0"/>
          <a:lstStyle/>
          <a:p/>
        </p:txBody>
      </p:sp>
      <p:sp>
        <p:nvSpPr>
          <p:cNvPr id="62" name="object 62"/>
          <p:cNvSpPr/>
          <p:nvPr/>
        </p:nvSpPr>
        <p:spPr>
          <a:xfrm>
            <a:off x="3263646" y="2606039"/>
            <a:ext cx="344805" cy="294640"/>
          </a:xfrm>
          <a:custGeom>
            <a:avLst/>
            <a:gdLst/>
            <a:ahLst/>
            <a:cxnLst/>
            <a:rect l="l" t="t" r="r" b="b"/>
            <a:pathLst>
              <a:path w="344804" h="294639">
                <a:moveTo>
                  <a:pt x="6857" y="0"/>
                </a:moveTo>
                <a:lnTo>
                  <a:pt x="0" y="761"/>
                </a:lnTo>
                <a:lnTo>
                  <a:pt x="1661" y="38100"/>
                </a:lnTo>
                <a:lnTo>
                  <a:pt x="1779" y="39429"/>
                </a:lnTo>
                <a:lnTo>
                  <a:pt x="8592" y="82675"/>
                </a:lnTo>
                <a:lnTo>
                  <a:pt x="20647" y="129038"/>
                </a:lnTo>
                <a:lnTo>
                  <a:pt x="37823" y="174979"/>
                </a:lnTo>
                <a:lnTo>
                  <a:pt x="60082" y="217478"/>
                </a:lnTo>
                <a:lnTo>
                  <a:pt x="87385" y="253516"/>
                </a:lnTo>
                <a:lnTo>
                  <a:pt x="119695" y="280074"/>
                </a:lnTo>
                <a:lnTo>
                  <a:pt x="156971" y="294131"/>
                </a:lnTo>
                <a:lnTo>
                  <a:pt x="194627" y="288670"/>
                </a:lnTo>
                <a:lnTo>
                  <a:pt x="195681" y="288035"/>
                </a:lnTo>
                <a:lnTo>
                  <a:pt x="158495" y="288035"/>
                </a:lnTo>
                <a:lnTo>
                  <a:pt x="122725" y="274713"/>
                </a:lnTo>
                <a:lnTo>
                  <a:pt x="91413" y="248631"/>
                </a:lnTo>
                <a:lnTo>
                  <a:pt x="64733" y="212928"/>
                </a:lnTo>
                <a:lnTo>
                  <a:pt x="42857" y="170745"/>
                </a:lnTo>
                <a:lnTo>
                  <a:pt x="25959" y="125221"/>
                </a:lnTo>
                <a:lnTo>
                  <a:pt x="14211" y="79495"/>
                </a:lnTo>
                <a:lnTo>
                  <a:pt x="7787" y="36708"/>
                </a:lnTo>
                <a:lnTo>
                  <a:pt x="6857" y="0"/>
                </a:lnTo>
                <a:close/>
              </a:path>
              <a:path w="344804" h="294639">
                <a:moveTo>
                  <a:pt x="321681" y="39021"/>
                </a:moveTo>
                <a:lnTo>
                  <a:pt x="307017" y="118822"/>
                </a:lnTo>
                <a:lnTo>
                  <a:pt x="288985" y="168170"/>
                </a:lnTo>
                <a:lnTo>
                  <a:pt x="264653" y="214894"/>
                </a:lnTo>
                <a:lnTo>
                  <a:pt x="234484" y="253865"/>
                </a:lnTo>
                <a:lnTo>
                  <a:pt x="198944" y="279955"/>
                </a:lnTo>
                <a:lnTo>
                  <a:pt x="158495" y="288035"/>
                </a:lnTo>
                <a:lnTo>
                  <a:pt x="195681" y="288035"/>
                </a:lnTo>
                <a:lnTo>
                  <a:pt x="257283" y="237057"/>
                </a:lnTo>
                <a:lnTo>
                  <a:pt x="281816" y="197853"/>
                </a:lnTo>
                <a:lnTo>
                  <a:pt x="301506" y="154348"/>
                </a:lnTo>
                <a:lnTo>
                  <a:pt x="316120" y="110016"/>
                </a:lnTo>
                <a:lnTo>
                  <a:pt x="325424" y="68330"/>
                </a:lnTo>
                <a:lnTo>
                  <a:pt x="328479" y="39429"/>
                </a:lnTo>
                <a:lnTo>
                  <a:pt x="321681" y="39021"/>
                </a:lnTo>
                <a:close/>
              </a:path>
              <a:path w="344804" h="294639">
                <a:moveTo>
                  <a:pt x="340987" y="32765"/>
                </a:moveTo>
                <a:lnTo>
                  <a:pt x="329183" y="32765"/>
                </a:lnTo>
                <a:lnTo>
                  <a:pt x="328479" y="39429"/>
                </a:lnTo>
                <a:lnTo>
                  <a:pt x="344424" y="40385"/>
                </a:lnTo>
                <a:lnTo>
                  <a:pt x="340987" y="32765"/>
                </a:lnTo>
                <a:close/>
              </a:path>
              <a:path w="344804" h="294639">
                <a:moveTo>
                  <a:pt x="329183" y="32765"/>
                </a:moveTo>
                <a:lnTo>
                  <a:pt x="322325" y="32765"/>
                </a:lnTo>
                <a:lnTo>
                  <a:pt x="321681" y="39021"/>
                </a:lnTo>
                <a:lnTo>
                  <a:pt x="328479" y="39429"/>
                </a:lnTo>
                <a:lnTo>
                  <a:pt x="329183" y="32765"/>
                </a:lnTo>
                <a:close/>
              </a:path>
              <a:path w="344804" h="294639">
                <a:moveTo>
                  <a:pt x="326898" y="1524"/>
                </a:moveTo>
                <a:lnTo>
                  <a:pt x="306324" y="38100"/>
                </a:lnTo>
                <a:lnTo>
                  <a:pt x="321681" y="39021"/>
                </a:lnTo>
                <a:lnTo>
                  <a:pt x="322325" y="32765"/>
                </a:lnTo>
                <a:lnTo>
                  <a:pt x="340987" y="32765"/>
                </a:lnTo>
                <a:lnTo>
                  <a:pt x="326898" y="1524"/>
                </a:lnTo>
                <a:close/>
              </a:path>
            </a:pathLst>
          </a:custGeom>
          <a:solidFill>
            <a:srgbClr val="FF0000"/>
          </a:solidFill>
        </p:spPr>
        <p:txBody>
          <a:bodyPr wrap="square" lIns="0" tIns="0" rIns="0" bIns="0" rtlCol="0"/>
          <a:lstStyle/>
          <a:p/>
        </p:txBody>
      </p:sp>
      <p:sp>
        <p:nvSpPr>
          <p:cNvPr id="63" name="object 63"/>
          <p:cNvSpPr txBox="1"/>
          <p:nvPr/>
        </p:nvSpPr>
        <p:spPr>
          <a:xfrm>
            <a:off x="2875279" y="242036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64" name="object 64"/>
          <p:cNvSpPr txBox="1"/>
          <p:nvPr/>
        </p:nvSpPr>
        <p:spPr>
          <a:xfrm>
            <a:off x="3512053" y="2727912"/>
            <a:ext cx="375285" cy="357505"/>
          </a:xfrm>
          <a:prstGeom prst="rect">
            <a:avLst/>
          </a:prstGeom>
        </p:spPr>
        <p:txBody>
          <a:bodyPr wrap="square" lIns="0" tIns="51435" rIns="0" bIns="0" rtlCol="0" vert="horz">
            <a:spAutoFit/>
          </a:bodyPr>
          <a:lstStyle/>
          <a:p>
            <a:pPr marL="38100">
              <a:lnSpc>
                <a:spcPct val="100000"/>
              </a:lnSpc>
              <a:spcBef>
                <a:spcPts val="405"/>
              </a:spcBef>
            </a:pPr>
            <a:r>
              <a:rPr dirty="0" sz="700" spc="-5">
                <a:solidFill>
                  <a:srgbClr val="FF0000"/>
                </a:solidFill>
                <a:latin typeface="Arial"/>
                <a:cs typeface="Arial"/>
              </a:rPr>
              <a:t>1/3</a:t>
            </a:r>
            <a:endParaRPr sz="700">
              <a:latin typeface="Arial"/>
              <a:cs typeface="Arial"/>
            </a:endParaRPr>
          </a:p>
          <a:p>
            <a:pPr marL="38735">
              <a:lnSpc>
                <a:spcPct val="100000"/>
              </a:lnSpc>
              <a:spcBef>
                <a:spcPts val="385"/>
              </a:spcBef>
            </a:pPr>
            <a:r>
              <a:rPr dirty="0" sz="900" spc="-10">
                <a:latin typeface="Symbol"/>
                <a:cs typeface="Symbol"/>
              </a:rPr>
              <a:t></a:t>
            </a:r>
            <a:r>
              <a:rPr dirty="0" baseline="-23148" sz="900" spc="-15">
                <a:latin typeface="Arial"/>
                <a:cs typeface="Arial"/>
              </a:rPr>
              <a:t>3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p:txBody>
      </p:sp>
      <p:sp>
        <p:nvSpPr>
          <p:cNvPr id="65" name="object 65"/>
          <p:cNvSpPr txBox="1"/>
          <p:nvPr/>
        </p:nvSpPr>
        <p:spPr>
          <a:xfrm>
            <a:off x="3062726" y="2130044"/>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2/3</a:t>
            </a:r>
            <a:endParaRPr sz="700">
              <a:latin typeface="Arial"/>
              <a:cs typeface="Arial"/>
            </a:endParaRPr>
          </a:p>
        </p:txBody>
      </p:sp>
      <p:sp>
        <p:nvSpPr>
          <p:cNvPr id="66" name="object 66"/>
          <p:cNvSpPr txBox="1"/>
          <p:nvPr/>
        </p:nvSpPr>
        <p:spPr>
          <a:xfrm>
            <a:off x="3698233" y="2206244"/>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2/3</a:t>
            </a:r>
            <a:endParaRPr sz="700">
              <a:latin typeface="Arial"/>
              <a:cs typeface="Arial"/>
            </a:endParaRPr>
          </a:p>
        </p:txBody>
      </p:sp>
      <p:sp>
        <p:nvSpPr>
          <p:cNvPr id="67" name="object 67"/>
          <p:cNvSpPr txBox="1"/>
          <p:nvPr/>
        </p:nvSpPr>
        <p:spPr>
          <a:xfrm>
            <a:off x="3867394" y="2395982"/>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68" name="object 6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9" name="object 69"/>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70" name="object 70"/>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46</a:t>
            </a:r>
            <a:endParaRPr sz="450">
              <a:latin typeface="Tahoma"/>
              <a:cs typeface="Tahoma"/>
            </a:endParaRPr>
          </a:p>
        </p:txBody>
      </p:sp>
      <p:sp>
        <p:nvSpPr>
          <p:cNvPr id="71" name="object 71"/>
          <p:cNvSpPr txBox="1"/>
          <p:nvPr/>
        </p:nvSpPr>
        <p:spPr>
          <a:xfrm>
            <a:off x="1684020" y="6740904"/>
            <a:ext cx="406400" cy="521970"/>
          </a:xfrm>
          <a:prstGeom prst="rect">
            <a:avLst/>
          </a:prstGeom>
        </p:spPr>
        <p:txBody>
          <a:bodyPr wrap="square" lIns="0" tIns="40005" rIns="0" bIns="0" rtlCol="0" vert="horz">
            <a:spAutoFit/>
          </a:bodyPr>
          <a:lstStyle/>
          <a:p>
            <a:pPr marL="38100">
              <a:lnSpc>
                <a:spcPct val="100000"/>
              </a:lnSpc>
              <a:spcBef>
                <a:spcPts val="315"/>
              </a:spcBef>
            </a:pPr>
            <a:r>
              <a:rPr dirty="0" sz="900">
                <a:latin typeface="Arial"/>
                <a:cs typeface="Arial"/>
              </a:rPr>
              <a:t>N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15"/>
              </a:spcBef>
            </a:pPr>
            <a:r>
              <a:rPr dirty="0" sz="900">
                <a:latin typeface="Arial"/>
                <a:cs typeface="Arial"/>
              </a:rPr>
              <a:t>M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35"/>
              </a:spcBef>
            </a:pPr>
            <a:r>
              <a:rPr dirty="0" sz="900" spc="-10">
                <a:latin typeface="Symbol"/>
                <a:cs typeface="Symbol"/>
              </a:rPr>
              <a:t></a:t>
            </a:r>
            <a:r>
              <a:rPr dirty="0" baseline="-23148" sz="900" spc="-15">
                <a:latin typeface="Arial"/>
                <a:cs typeface="Arial"/>
              </a:rPr>
              <a:t>1  </a:t>
            </a:r>
            <a:r>
              <a:rPr dirty="0" sz="900">
                <a:latin typeface="Arial"/>
                <a:cs typeface="Arial"/>
              </a:rPr>
              <a:t>=</a:t>
            </a:r>
            <a:r>
              <a:rPr dirty="0" sz="900" spc="-155">
                <a:latin typeface="Arial"/>
                <a:cs typeface="Arial"/>
              </a:rPr>
              <a:t> </a:t>
            </a:r>
            <a:r>
              <a:rPr dirty="0" sz="900">
                <a:latin typeface="Arial"/>
                <a:cs typeface="Arial"/>
              </a:rPr>
              <a:t>½</a:t>
            </a:r>
            <a:endParaRPr sz="900">
              <a:latin typeface="Arial"/>
              <a:cs typeface="Arial"/>
            </a:endParaRPr>
          </a:p>
        </p:txBody>
      </p:sp>
      <p:sp>
        <p:nvSpPr>
          <p:cNvPr id="72" name="object 72"/>
          <p:cNvSpPr txBox="1"/>
          <p:nvPr/>
        </p:nvSpPr>
        <p:spPr>
          <a:xfrm>
            <a:off x="2598416" y="7099806"/>
            <a:ext cx="406400" cy="162560"/>
          </a:xfrm>
          <a:prstGeom prst="rect">
            <a:avLst/>
          </a:prstGeom>
        </p:spPr>
        <p:txBody>
          <a:bodyPr wrap="square" lIns="0" tIns="12700" rIns="0" bIns="0" rtlCol="0" vert="horz">
            <a:spAutoFit/>
          </a:bodyPr>
          <a:lstStyle/>
          <a:p>
            <a:pPr marL="38100">
              <a:lnSpc>
                <a:spcPct val="100000"/>
              </a:lnSpc>
              <a:spcBef>
                <a:spcPts val="100"/>
              </a:spcBef>
            </a:pPr>
            <a:r>
              <a:rPr dirty="0" sz="900" spc="-10">
                <a:latin typeface="Symbol"/>
                <a:cs typeface="Symbol"/>
              </a:rPr>
              <a:t></a:t>
            </a:r>
            <a:r>
              <a:rPr dirty="0" baseline="-23148" sz="900" spc="-15">
                <a:latin typeface="Arial"/>
                <a:cs typeface="Arial"/>
              </a:rPr>
              <a:t>2 </a:t>
            </a:r>
            <a:r>
              <a:rPr dirty="0" sz="900">
                <a:latin typeface="Arial"/>
                <a:cs typeface="Arial"/>
              </a:rPr>
              <a:t>=</a:t>
            </a:r>
            <a:r>
              <a:rPr dirty="0" sz="900" spc="-120">
                <a:latin typeface="Arial"/>
                <a:cs typeface="Arial"/>
              </a:rPr>
              <a:t> </a:t>
            </a:r>
            <a:r>
              <a:rPr dirty="0" sz="900">
                <a:latin typeface="Arial"/>
                <a:cs typeface="Arial"/>
              </a:rPr>
              <a:t>½</a:t>
            </a:r>
            <a:endParaRPr sz="900">
              <a:latin typeface="Arial"/>
              <a:cs typeface="Arial"/>
            </a:endParaRPr>
          </a:p>
        </p:txBody>
      </p:sp>
      <p:sp>
        <p:nvSpPr>
          <p:cNvPr id="73" name="object 73"/>
          <p:cNvSpPr txBox="1"/>
          <p:nvPr/>
        </p:nvSpPr>
        <p:spPr>
          <a:xfrm>
            <a:off x="1684023" y="8088887"/>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74" name="object 74"/>
          <p:cNvSpPr txBox="1"/>
          <p:nvPr/>
        </p:nvSpPr>
        <p:spPr>
          <a:xfrm>
            <a:off x="2630465" y="8088883"/>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a:latin typeface="Arial"/>
                <a:cs typeface="Arial"/>
              </a:rPr>
              <a:t>(Y) =</a:t>
            </a:r>
            <a:r>
              <a:rPr dirty="0" sz="900" spc="-145">
                <a:latin typeface="Arial"/>
                <a:cs typeface="Arial"/>
              </a:rPr>
              <a:t> </a:t>
            </a:r>
            <a:r>
              <a:rPr dirty="0" sz="900">
                <a:latin typeface="Arial"/>
                <a:cs typeface="Arial"/>
              </a:rPr>
              <a:t>½</a:t>
            </a:r>
            <a:endParaRPr sz="900">
              <a:latin typeface="Arial"/>
              <a:cs typeface="Arial"/>
            </a:endParaRPr>
          </a:p>
        </p:txBody>
      </p:sp>
      <p:sp>
        <p:nvSpPr>
          <p:cNvPr id="75" name="object 75"/>
          <p:cNvSpPr txBox="1"/>
          <p:nvPr/>
        </p:nvSpPr>
        <p:spPr>
          <a:xfrm>
            <a:off x="3544977" y="8088883"/>
            <a:ext cx="553720"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0</a:t>
            </a:r>
            <a:endParaRPr sz="900">
              <a:latin typeface="Arial"/>
              <a:cs typeface="Arial"/>
            </a:endParaRPr>
          </a:p>
        </p:txBody>
      </p:sp>
      <p:sp>
        <p:nvSpPr>
          <p:cNvPr id="76" name="object 76"/>
          <p:cNvSpPr txBox="1"/>
          <p:nvPr/>
        </p:nvSpPr>
        <p:spPr>
          <a:xfrm>
            <a:off x="1709416" y="8254241"/>
            <a:ext cx="50990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(X) </a:t>
            </a:r>
            <a:r>
              <a:rPr dirty="0" sz="900">
                <a:latin typeface="Arial"/>
                <a:cs typeface="Arial"/>
              </a:rPr>
              <a:t>= 0</a:t>
            </a:r>
            <a:endParaRPr sz="900">
              <a:latin typeface="Arial"/>
              <a:cs typeface="Arial"/>
            </a:endParaRPr>
          </a:p>
        </p:txBody>
      </p:sp>
      <p:sp>
        <p:nvSpPr>
          <p:cNvPr id="77" name="object 77"/>
          <p:cNvSpPr txBox="1"/>
          <p:nvPr/>
        </p:nvSpPr>
        <p:spPr>
          <a:xfrm>
            <a:off x="2655842" y="8254236"/>
            <a:ext cx="54165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(Y) =</a:t>
            </a:r>
            <a:r>
              <a:rPr dirty="0" sz="900" spc="-15">
                <a:latin typeface="Arial"/>
                <a:cs typeface="Arial"/>
              </a:rPr>
              <a:t> </a:t>
            </a:r>
            <a:r>
              <a:rPr dirty="0" sz="900">
                <a:latin typeface="Arial"/>
                <a:cs typeface="Arial"/>
              </a:rPr>
              <a:t>½</a:t>
            </a:r>
            <a:endParaRPr sz="900">
              <a:latin typeface="Arial"/>
              <a:cs typeface="Arial"/>
            </a:endParaRPr>
          </a:p>
        </p:txBody>
      </p:sp>
      <p:sp>
        <p:nvSpPr>
          <p:cNvPr id="78" name="object 78"/>
          <p:cNvSpPr txBox="1"/>
          <p:nvPr/>
        </p:nvSpPr>
        <p:spPr>
          <a:xfrm>
            <a:off x="3570377" y="8254236"/>
            <a:ext cx="53467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(Z) </a:t>
            </a:r>
            <a:r>
              <a:rPr dirty="0" sz="900">
                <a:latin typeface="Arial"/>
                <a:cs typeface="Arial"/>
              </a:rPr>
              <a:t>=</a:t>
            </a:r>
            <a:r>
              <a:rPr dirty="0" sz="900" spc="-10">
                <a:latin typeface="Arial"/>
                <a:cs typeface="Arial"/>
              </a:rPr>
              <a:t> </a:t>
            </a:r>
            <a:r>
              <a:rPr dirty="0" sz="900">
                <a:latin typeface="Arial"/>
                <a:cs typeface="Arial"/>
              </a:rPr>
              <a:t>½</a:t>
            </a:r>
            <a:endParaRPr sz="900">
              <a:latin typeface="Arial"/>
              <a:cs typeface="Arial"/>
            </a:endParaRPr>
          </a:p>
        </p:txBody>
      </p:sp>
      <p:sp>
        <p:nvSpPr>
          <p:cNvPr id="79" name="object 79"/>
          <p:cNvSpPr txBox="1"/>
          <p:nvPr/>
        </p:nvSpPr>
        <p:spPr>
          <a:xfrm>
            <a:off x="1684016" y="8324342"/>
            <a:ext cx="59245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80" name="object 80"/>
          <p:cNvSpPr txBox="1"/>
          <p:nvPr/>
        </p:nvSpPr>
        <p:spPr>
          <a:xfrm>
            <a:off x="2630465" y="8324342"/>
            <a:ext cx="56070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a:latin typeface="Arial"/>
                <a:cs typeface="Arial"/>
              </a:rPr>
              <a:t>(Y) =</a:t>
            </a:r>
            <a:r>
              <a:rPr dirty="0" sz="900" spc="-145">
                <a:latin typeface="Arial"/>
                <a:cs typeface="Arial"/>
              </a:rPr>
              <a:t> </a:t>
            </a:r>
            <a:r>
              <a:rPr dirty="0" sz="900">
                <a:latin typeface="Arial"/>
                <a:cs typeface="Arial"/>
              </a:rPr>
              <a:t>0</a:t>
            </a:r>
            <a:endParaRPr sz="900">
              <a:latin typeface="Arial"/>
              <a:cs typeface="Arial"/>
            </a:endParaRPr>
          </a:p>
        </p:txBody>
      </p:sp>
      <p:sp>
        <p:nvSpPr>
          <p:cNvPr id="81" name="object 81"/>
          <p:cNvSpPr txBox="1"/>
          <p:nvPr/>
        </p:nvSpPr>
        <p:spPr>
          <a:xfrm>
            <a:off x="3544954" y="8324342"/>
            <a:ext cx="585470"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½</a:t>
            </a:r>
            <a:endParaRPr sz="900">
              <a:latin typeface="Arial"/>
              <a:cs typeface="Arial"/>
            </a:endParaRPr>
          </a:p>
        </p:txBody>
      </p:sp>
      <p:sp>
        <p:nvSpPr>
          <p:cNvPr id="82" name="object 82"/>
          <p:cNvSpPr/>
          <p:nvPr/>
        </p:nvSpPr>
        <p:spPr>
          <a:xfrm>
            <a:off x="5545835" y="8145780"/>
            <a:ext cx="422909" cy="197485"/>
          </a:xfrm>
          <a:custGeom>
            <a:avLst/>
            <a:gdLst/>
            <a:ahLst/>
            <a:cxnLst/>
            <a:rect l="l" t="t" r="r" b="b"/>
            <a:pathLst>
              <a:path w="422910" h="197484">
                <a:moveTo>
                  <a:pt x="0" y="197358"/>
                </a:moveTo>
                <a:lnTo>
                  <a:pt x="422910" y="197358"/>
                </a:lnTo>
                <a:lnTo>
                  <a:pt x="422910" y="0"/>
                </a:lnTo>
                <a:lnTo>
                  <a:pt x="0" y="0"/>
                </a:lnTo>
                <a:lnTo>
                  <a:pt x="0" y="197358"/>
                </a:lnTo>
                <a:close/>
              </a:path>
            </a:pathLst>
          </a:custGeom>
          <a:solidFill>
            <a:srgbClr val="EFFBFF"/>
          </a:solidFill>
        </p:spPr>
        <p:txBody>
          <a:bodyPr wrap="square" lIns="0" tIns="0" rIns="0" bIns="0" rtlCol="0"/>
          <a:lstStyle/>
          <a:p/>
        </p:txBody>
      </p:sp>
      <p:sp>
        <p:nvSpPr>
          <p:cNvPr id="83" name="object 83"/>
          <p:cNvSpPr/>
          <p:nvPr/>
        </p:nvSpPr>
        <p:spPr>
          <a:xfrm>
            <a:off x="5592317" y="8313398"/>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sp>
        <p:nvSpPr>
          <p:cNvPr id="84" name="object 84"/>
          <p:cNvSpPr txBox="1"/>
          <p:nvPr/>
        </p:nvSpPr>
        <p:spPr>
          <a:xfrm>
            <a:off x="5126101" y="8148955"/>
            <a:ext cx="416559" cy="187325"/>
          </a:xfrm>
          <a:prstGeom prst="rect">
            <a:avLst/>
          </a:prstGeom>
          <a:solidFill>
            <a:srgbClr val="EFFBFF"/>
          </a:solidFill>
        </p:spPr>
        <p:txBody>
          <a:bodyPr wrap="square" lIns="0" tIns="15875" rIns="0" bIns="0" rtlCol="0" vert="horz">
            <a:spAutoFit/>
          </a:bodyPr>
          <a:lstStyle/>
          <a:p>
            <a:pPr marL="42545">
              <a:lnSpc>
                <a:spcPct val="100000"/>
              </a:lnSpc>
              <a:spcBef>
                <a:spcPts val="125"/>
              </a:spcBef>
            </a:pPr>
            <a:r>
              <a:rPr dirty="0" sz="1000" spc="-5" i="1">
                <a:latin typeface="Arial"/>
                <a:cs typeface="Arial"/>
              </a:rPr>
              <a:t>O</a:t>
            </a:r>
            <a:r>
              <a:rPr dirty="0" baseline="-21367" sz="975" spc="-7" i="1">
                <a:latin typeface="Arial"/>
                <a:cs typeface="Arial"/>
              </a:rPr>
              <a:t>2</a:t>
            </a:r>
            <a:r>
              <a:rPr dirty="0" sz="1000" spc="-5" i="1">
                <a:latin typeface="Arial"/>
                <a:cs typeface="Arial"/>
              </a:rPr>
              <a:t>=</a:t>
            </a:r>
            <a:endParaRPr sz="1000">
              <a:latin typeface="Arial"/>
              <a:cs typeface="Arial"/>
            </a:endParaRPr>
          </a:p>
        </p:txBody>
      </p:sp>
      <p:sp>
        <p:nvSpPr>
          <p:cNvPr id="85" name="object 85"/>
          <p:cNvSpPr/>
          <p:nvPr/>
        </p:nvSpPr>
        <p:spPr>
          <a:xfrm>
            <a:off x="4699253" y="8145780"/>
            <a:ext cx="424180" cy="197485"/>
          </a:xfrm>
          <a:custGeom>
            <a:avLst/>
            <a:gdLst/>
            <a:ahLst/>
            <a:cxnLst/>
            <a:rect l="l" t="t" r="r" b="b"/>
            <a:pathLst>
              <a:path w="424179" h="197484">
                <a:moveTo>
                  <a:pt x="0" y="197358"/>
                </a:moveTo>
                <a:lnTo>
                  <a:pt x="423672" y="197358"/>
                </a:lnTo>
                <a:lnTo>
                  <a:pt x="423672" y="0"/>
                </a:lnTo>
                <a:lnTo>
                  <a:pt x="0" y="0"/>
                </a:lnTo>
                <a:lnTo>
                  <a:pt x="0" y="197358"/>
                </a:lnTo>
                <a:close/>
              </a:path>
            </a:pathLst>
          </a:custGeom>
          <a:solidFill>
            <a:srgbClr val="EFFBFF"/>
          </a:solidFill>
        </p:spPr>
        <p:txBody>
          <a:bodyPr wrap="square" lIns="0" tIns="0" rIns="0" bIns="0" rtlCol="0"/>
          <a:lstStyle/>
          <a:p/>
        </p:txBody>
      </p:sp>
      <p:sp>
        <p:nvSpPr>
          <p:cNvPr id="86" name="object 86"/>
          <p:cNvSpPr txBox="1"/>
          <p:nvPr/>
        </p:nvSpPr>
        <p:spPr>
          <a:xfrm>
            <a:off x="4282725" y="8148955"/>
            <a:ext cx="413384" cy="187325"/>
          </a:xfrm>
          <a:prstGeom prst="rect">
            <a:avLst/>
          </a:prstGeom>
          <a:solidFill>
            <a:srgbClr val="EFFBFF"/>
          </a:solidFill>
        </p:spPr>
        <p:txBody>
          <a:bodyPr wrap="square" lIns="0" tIns="15875" rIns="0" bIns="0" rtlCol="0" vert="horz">
            <a:spAutoFit/>
          </a:bodyPr>
          <a:lstStyle/>
          <a:p>
            <a:pPr marL="38735">
              <a:lnSpc>
                <a:spcPct val="100000"/>
              </a:lnSpc>
              <a:spcBef>
                <a:spcPts val="125"/>
              </a:spcBef>
            </a:pPr>
            <a:r>
              <a:rPr dirty="0" sz="1000" spc="-5" i="1">
                <a:latin typeface="Arial"/>
                <a:cs typeface="Arial"/>
              </a:rPr>
              <a:t>q</a:t>
            </a:r>
            <a:r>
              <a:rPr dirty="0" baseline="-21367" sz="975" spc="-7" i="1">
                <a:latin typeface="Arial"/>
                <a:cs typeface="Arial"/>
              </a:rPr>
              <a:t>2</a:t>
            </a:r>
            <a:r>
              <a:rPr dirty="0" sz="1000" spc="-5" i="1">
                <a:latin typeface="Arial"/>
                <a:cs typeface="Arial"/>
              </a:rPr>
              <a:t>=</a:t>
            </a:r>
            <a:endParaRPr sz="1000">
              <a:latin typeface="Arial"/>
              <a:cs typeface="Arial"/>
            </a:endParaRPr>
          </a:p>
        </p:txBody>
      </p:sp>
      <p:sp>
        <p:nvSpPr>
          <p:cNvPr id="87" name="object 87"/>
          <p:cNvSpPr txBox="1"/>
          <p:nvPr/>
        </p:nvSpPr>
        <p:spPr>
          <a:xfrm>
            <a:off x="4702428" y="8152130"/>
            <a:ext cx="417830" cy="178435"/>
          </a:xfrm>
          <a:prstGeom prst="rect">
            <a:avLst/>
          </a:prstGeom>
        </p:spPr>
        <p:txBody>
          <a:bodyPr wrap="square" lIns="0" tIns="12700" rIns="0" bIns="0" rtlCol="0" vert="horz">
            <a:spAutoFit/>
          </a:bodyPr>
          <a:lstStyle/>
          <a:p>
            <a:pPr marL="42545">
              <a:lnSpc>
                <a:spcPct val="100000"/>
              </a:lnSpc>
              <a:spcBef>
                <a:spcPts val="100"/>
              </a:spcBef>
            </a:pPr>
            <a:r>
              <a:rPr dirty="0" u="sng" sz="1000" i="1">
                <a:uFill>
                  <a:solidFill>
                    <a:srgbClr val="000000"/>
                  </a:solidFill>
                </a:uFill>
                <a:latin typeface="Arial"/>
                <a:cs typeface="Arial"/>
              </a:rPr>
              <a:t> </a:t>
            </a:r>
            <a:r>
              <a:rPr dirty="0" u="sng" sz="1000" i="1">
                <a:uFill>
                  <a:solidFill>
                    <a:srgbClr val="000000"/>
                  </a:solidFill>
                </a:uFill>
                <a:latin typeface="Arial"/>
                <a:cs typeface="Arial"/>
              </a:rPr>
              <a:t> </a:t>
            </a:r>
            <a:endParaRPr sz="1000">
              <a:latin typeface="Arial"/>
              <a:cs typeface="Arial"/>
            </a:endParaRPr>
          </a:p>
        </p:txBody>
      </p:sp>
      <p:sp>
        <p:nvSpPr>
          <p:cNvPr id="88" name="object 88"/>
          <p:cNvSpPr txBox="1"/>
          <p:nvPr/>
        </p:nvSpPr>
        <p:spPr>
          <a:xfrm>
            <a:off x="5549010" y="7951596"/>
            <a:ext cx="412750" cy="191135"/>
          </a:xfrm>
          <a:prstGeom prst="rect">
            <a:avLst/>
          </a:prstGeom>
          <a:solidFill>
            <a:srgbClr val="EFFBFF"/>
          </a:solidFill>
        </p:spPr>
        <p:txBody>
          <a:bodyPr wrap="square" lIns="0" tIns="15875" rIns="0" bIns="0" rtlCol="0" vert="horz">
            <a:spAutoFit/>
          </a:bodyPr>
          <a:lstStyle/>
          <a:p>
            <a:pPr marL="43180">
              <a:lnSpc>
                <a:spcPct val="100000"/>
              </a:lnSpc>
              <a:spcBef>
                <a:spcPts val="125"/>
              </a:spcBef>
            </a:pPr>
            <a:r>
              <a:rPr dirty="0" sz="1000">
                <a:latin typeface="Arial"/>
                <a:cs typeface="Arial"/>
              </a:rPr>
              <a:t>X</a:t>
            </a:r>
            <a:endParaRPr sz="1000">
              <a:latin typeface="Arial"/>
              <a:cs typeface="Arial"/>
            </a:endParaRPr>
          </a:p>
        </p:txBody>
      </p:sp>
      <p:sp>
        <p:nvSpPr>
          <p:cNvPr id="89" name="object 89"/>
          <p:cNvSpPr/>
          <p:nvPr/>
        </p:nvSpPr>
        <p:spPr>
          <a:xfrm>
            <a:off x="5122926" y="7948421"/>
            <a:ext cx="422909" cy="197485"/>
          </a:xfrm>
          <a:custGeom>
            <a:avLst/>
            <a:gdLst/>
            <a:ahLst/>
            <a:cxnLst/>
            <a:rect l="l" t="t" r="r" b="b"/>
            <a:pathLst>
              <a:path w="422910" h="197484">
                <a:moveTo>
                  <a:pt x="0" y="197357"/>
                </a:moveTo>
                <a:lnTo>
                  <a:pt x="422910" y="197357"/>
                </a:lnTo>
                <a:lnTo>
                  <a:pt x="422910" y="0"/>
                </a:lnTo>
                <a:lnTo>
                  <a:pt x="0" y="0"/>
                </a:lnTo>
                <a:lnTo>
                  <a:pt x="0" y="197357"/>
                </a:lnTo>
                <a:close/>
              </a:path>
            </a:pathLst>
          </a:custGeom>
          <a:solidFill>
            <a:srgbClr val="EFFBFF"/>
          </a:solidFill>
        </p:spPr>
        <p:txBody>
          <a:bodyPr wrap="square" lIns="0" tIns="0" rIns="0" bIns="0" rtlCol="0"/>
          <a:lstStyle/>
          <a:p/>
        </p:txBody>
      </p:sp>
      <p:sp>
        <p:nvSpPr>
          <p:cNvPr id="90" name="object 90"/>
          <p:cNvSpPr txBox="1"/>
          <p:nvPr/>
        </p:nvSpPr>
        <p:spPr>
          <a:xfrm>
            <a:off x="5122926" y="7948421"/>
            <a:ext cx="422909" cy="197485"/>
          </a:xfrm>
          <a:prstGeom prst="rect">
            <a:avLst/>
          </a:prstGeom>
          <a:ln w="6350">
            <a:solidFill>
              <a:srgbClr val="000000"/>
            </a:solidFill>
          </a:ln>
        </p:spPr>
        <p:txBody>
          <a:bodyPr wrap="square" lIns="0" tIns="19050" rIns="0" bIns="0" rtlCol="0" vert="horz">
            <a:spAutoFit/>
          </a:bodyPr>
          <a:lstStyle/>
          <a:p>
            <a:pPr marL="45720">
              <a:lnSpc>
                <a:spcPct val="100000"/>
              </a:lnSpc>
              <a:spcBef>
                <a:spcPts val="150"/>
              </a:spcBef>
            </a:pPr>
            <a:r>
              <a:rPr dirty="0" sz="1000" spc="-5" i="1">
                <a:latin typeface="Arial"/>
                <a:cs typeface="Arial"/>
              </a:rPr>
              <a:t>O</a:t>
            </a:r>
            <a:r>
              <a:rPr dirty="0" baseline="-21367" sz="975" spc="-7" i="1">
                <a:latin typeface="Arial"/>
                <a:cs typeface="Arial"/>
              </a:rPr>
              <a:t>1</a:t>
            </a:r>
            <a:r>
              <a:rPr dirty="0" sz="1000" spc="-5" i="1">
                <a:latin typeface="Arial"/>
                <a:cs typeface="Arial"/>
              </a:rPr>
              <a:t>=</a:t>
            </a:r>
            <a:endParaRPr sz="1000">
              <a:latin typeface="Arial"/>
              <a:cs typeface="Arial"/>
            </a:endParaRPr>
          </a:p>
        </p:txBody>
      </p:sp>
      <p:sp>
        <p:nvSpPr>
          <p:cNvPr id="91" name="object 91"/>
          <p:cNvSpPr/>
          <p:nvPr/>
        </p:nvSpPr>
        <p:spPr>
          <a:xfrm>
            <a:off x="4699253" y="7948421"/>
            <a:ext cx="424180" cy="197485"/>
          </a:xfrm>
          <a:custGeom>
            <a:avLst/>
            <a:gdLst/>
            <a:ahLst/>
            <a:cxnLst/>
            <a:rect l="l" t="t" r="r" b="b"/>
            <a:pathLst>
              <a:path w="424179" h="197484">
                <a:moveTo>
                  <a:pt x="0" y="197357"/>
                </a:moveTo>
                <a:lnTo>
                  <a:pt x="423672" y="197357"/>
                </a:lnTo>
                <a:lnTo>
                  <a:pt x="423672" y="0"/>
                </a:lnTo>
                <a:lnTo>
                  <a:pt x="0" y="0"/>
                </a:lnTo>
                <a:lnTo>
                  <a:pt x="0" y="197357"/>
                </a:lnTo>
                <a:close/>
              </a:path>
            </a:pathLst>
          </a:custGeom>
          <a:solidFill>
            <a:srgbClr val="EFFBFF"/>
          </a:solidFill>
        </p:spPr>
        <p:txBody>
          <a:bodyPr wrap="square" lIns="0" tIns="0" rIns="0" bIns="0" rtlCol="0"/>
          <a:lstStyle/>
          <a:p/>
        </p:txBody>
      </p:sp>
      <p:sp>
        <p:nvSpPr>
          <p:cNvPr id="92" name="object 92"/>
          <p:cNvSpPr txBox="1"/>
          <p:nvPr/>
        </p:nvSpPr>
        <p:spPr>
          <a:xfrm>
            <a:off x="4699253" y="7948421"/>
            <a:ext cx="424180" cy="197485"/>
          </a:xfrm>
          <a:prstGeom prst="rect">
            <a:avLst/>
          </a:prstGeom>
          <a:ln w="6350">
            <a:solidFill>
              <a:srgbClr val="000000"/>
            </a:solidFill>
          </a:ln>
        </p:spPr>
        <p:txBody>
          <a:bodyPr wrap="square" lIns="0" tIns="19050" rIns="0" bIns="0" rtlCol="0" vert="horz">
            <a:spAutoFit/>
          </a:bodyPr>
          <a:lstStyle/>
          <a:p>
            <a:pPr marL="45720">
              <a:lnSpc>
                <a:spcPct val="100000"/>
              </a:lnSpc>
              <a:spcBef>
                <a:spcPts val="15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p:txBody>
      </p:sp>
      <p:sp>
        <p:nvSpPr>
          <p:cNvPr id="93" name="object 93"/>
          <p:cNvSpPr txBox="1"/>
          <p:nvPr/>
        </p:nvSpPr>
        <p:spPr>
          <a:xfrm>
            <a:off x="4282725" y="7951596"/>
            <a:ext cx="413384" cy="191135"/>
          </a:xfrm>
          <a:prstGeom prst="rect">
            <a:avLst/>
          </a:prstGeom>
          <a:solidFill>
            <a:srgbClr val="EFFBFF"/>
          </a:solidFill>
        </p:spPr>
        <p:txBody>
          <a:bodyPr wrap="square" lIns="0" tIns="15875" rIns="0" bIns="0" rtlCol="0" vert="horz">
            <a:spAutoFit/>
          </a:bodyPr>
          <a:lstStyle/>
          <a:p>
            <a:pPr marL="38735">
              <a:lnSpc>
                <a:spcPct val="100000"/>
              </a:lnSpc>
              <a:spcBef>
                <a:spcPts val="125"/>
              </a:spcBef>
            </a:pPr>
            <a:r>
              <a:rPr dirty="0" sz="1000" spc="-5" i="1">
                <a:latin typeface="Arial"/>
                <a:cs typeface="Arial"/>
              </a:rPr>
              <a:t>q</a:t>
            </a:r>
            <a:r>
              <a:rPr dirty="0" baseline="-21367" sz="975" spc="-7" i="1">
                <a:latin typeface="Arial"/>
                <a:cs typeface="Arial"/>
              </a:rPr>
              <a:t>1</a:t>
            </a:r>
            <a:r>
              <a:rPr dirty="0" sz="1000" spc="-5" i="1">
                <a:latin typeface="Arial"/>
                <a:cs typeface="Arial"/>
              </a:rPr>
              <a:t>=</a:t>
            </a:r>
            <a:endParaRPr sz="1000">
              <a:latin typeface="Arial"/>
              <a:cs typeface="Arial"/>
            </a:endParaRPr>
          </a:p>
        </p:txBody>
      </p:sp>
      <p:sp>
        <p:nvSpPr>
          <p:cNvPr id="94" name="object 94"/>
          <p:cNvSpPr/>
          <p:nvPr/>
        </p:nvSpPr>
        <p:spPr>
          <a:xfrm>
            <a:off x="5545835" y="7750302"/>
            <a:ext cx="422909" cy="198120"/>
          </a:xfrm>
          <a:custGeom>
            <a:avLst/>
            <a:gdLst/>
            <a:ahLst/>
            <a:cxnLst/>
            <a:rect l="l" t="t" r="r" b="b"/>
            <a:pathLst>
              <a:path w="422910" h="198120">
                <a:moveTo>
                  <a:pt x="0" y="198120"/>
                </a:moveTo>
                <a:lnTo>
                  <a:pt x="422910" y="198120"/>
                </a:lnTo>
                <a:lnTo>
                  <a:pt x="422910" y="0"/>
                </a:lnTo>
                <a:lnTo>
                  <a:pt x="0" y="0"/>
                </a:lnTo>
                <a:lnTo>
                  <a:pt x="0" y="198120"/>
                </a:lnTo>
                <a:close/>
              </a:path>
            </a:pathLst>
          </a:custGeom>
          <a:solidFill>
            <a:srgbClr val="EFFBFF"/>
          </a:solidFill>
        </p:spPr>
        <p:txBody>
          <a:bodyPr wrap="square" lIns="0" tIns="0" rIns="0" bIns="0" rtlCol="0"/>
          <a:lstStyle/>
          <a:p/>
        </p:txBody>
      </p:sp>
      <p:sp>
        <p:nvSpPr>
          <p:cNvPr id="95" name="object 95"/>
          <p:cNvSpPr/>
          <p:nvPr/>
        </p:nvSpPr>
        <p:spPr>
          <a:xfrm>
            <a:off x="5122926" y="7750302"/>
            <a:ext cx="422909" cy="198120"/>
          </a:xfrm>
          <a:custGeom>
            <a:avLst/>
            <a:gdLst/>
            <a:ahLst/>
            <a:cxnLst/>
            <a:rect l="l" t="t" r="r" b="b"/>
            <a:pathLst>
              <a:path w="422910" h="198120">
                <a:moveTo>
                  <a:pt x="0" y="198120"/>
                </a:moveTo>
                <a:lnTo>
                  <a:pt x="422910" y="198120"/>
                </a:lnTo>
                <a:lnTo>
                  <a:pt x="422910" y="0"/>
                </a:lnTo>
                <a:lnTo>
                  <a:pt x="0" y="0"/>
                </a:lnTo>
                <a:lnTo>
                  <a:pt x="0" y="198120"/>
                </a:lnTo>
                <a:close/>
              </a:path>
            </a:pathLst>
          </a:custGeom>
          <a:solidFill>
            <a:srgbClr val="EFFBFF"/>
          </a:solidFill>
        </p:spPr>
        <p:txBody>
          <a:bodyPr wrap="square" lIns="0" tIns="0" rIns="0" bIns="0" rtlCol="0"/>
          <a:lstStyle/>
          <a:p/>
        </p:txBody>
      </p:sp>
      <p:sp>
        <p:nvSpPr>
          <p:cNvPr id="96" name="object 96"/>
          <p:cNvSpPr/>
          <p:nvPr/>
        </p:nvSpPr>
        <p:spPr>
          <a:xfrm>
            <a:off x="4699253" y="7750302"/>
            <a:ext cx="424180" cy="198120"/>
          </a:xfrm>
          <a:custGeom>
            <a:avLst/>
            <a:gdLst/>
            <a:ahLst/>
            <a:cxnLst/>
            <a:rect l="l" t="t" r="r" b="b"/>
            <a:pathLst>
              <a:path w="424179" h="198120">
                <a:moveTo>
                  <a:pt x="0" y="198120"/>
                </a:moveTo>
                <a:lnTo>
                  <a:pt x="423672" y="198120"/>
                </a:lnTo>
                <a:lnTo>
                  <a:pt x="423672" y="0"/>
                </a:lnTo>
                <a:lnTo>
                  <a:pt x="0" y="0"/>
                </a:lnTo>
                <a:lnTo>
                  <a:pt x="0" y="198120"/>
                </a:lnTo>
                <a:close/>
              </a:path>
            </a:pathLst>
          </a:custGeom>
          <a:solidFill>
            <a:srgbClr val="EFFBFF"/>
          </a:solidFill>
        </p:spPr>
        <p:txBody>
          <a:bodyPr wrap="square" lIns="0" tIns="0" rIns="0" bIns="0" rtlCol="0"/>
          <a:lstStyle/>
          <a:p/>
        </p:txBody>
      </p:sp>
      <p:sp>
        <p:nvSpPr>
          <p:cNvPr id="97" name="object 97"/>
          <p:cNvSpPr/>
          <p:nvPr/>
        </p:nvSpPr>
        <p:spPr>
          <a:xfrm>
            <a:off x="4275582" y="7750302"/>
            <a:ext cx="424180" cy="198120"/>
          </a:xfrm>
          <a:custGeom>
            <a:avLst/>
            <a:gdLst/>
            <a:ahLst/>
            <a:cxnLst/>
            <a:rect l="l" t="t" r="r" b="b"/>
            <a:pathLst>
              <a:path w="424179" h="198120">
                <a:moveTo>
                  <a:pt x="0" y="198120"/>
                </a:moveTo>
                <a:lnTo>
                  <a:pt x="423672" y="198120"/>
                </a:lnTo>
                <a:lnTo>
                  <a:pt x="423672" y="0"/>
                </a:lnTo>
                <a:lnTo>
                  <a:pt x="0" y="0"/>
                </a:lnTo>
                <a:lnTo>
                  <a:pt x="0" y="198120"/>
                </a:lnTo>
                <a:close/>
              </a:path>
            </a:pathLst>
          </a:custGeom>
          <a:solidFill>
            <a:srgbClr val="EFFBFF"/>
          </a:solidFill>
        </p:spPr>
        <p:txBody>
          <a:bodyPr wrap="square" lIns="0" tIns="0" rIns="0" bIns="0" rtlCol="0"/>
          <a:lstStyle/>
          <a:p/>
        </p:txBody>
      </p:sp>
      <p:graphicFrame>
        <p:nvGraphicFramePr>
          <p:cNvPr id="98" name="object 98"/>
          <p:cNvGraphicFramePr>
            <a:graphicFrameLocks noGrp="1"/>
          </p:cNvGraphicFramePr>
          <p:nvPr/>
        </p:nvGraphicFramePr>
        <p:xfrm>
          <a:off x="1690366" y="7451752"/>
          <a:ext cx="4168140" cy="494665"/>
        </p:xfrm>
        <a:graphic>
          <a:graphicData uri="http://schemas.openxmlformats.org/drawingml/2006/table">
            <a:tbl>
              <a:tblPr firstRow="1" bandRow="1">
                <a:tableStyleId>{2D5ABB26-0587-4C30-8999-92F81FD0307C}</a:tableStyleId>
              </a:tblPr>
              <a:tblGrid>
                <a:gridCol w="692150"/>
                <a:gridCol w="930275"/>
                <a:gridCol w="2546350"/>
              </a:tblGrid>
              <a:tr h="158494">
                <a:tc>
                  <a:txBody>
                    <a:bodyPr/>
                    <a:lstStyle/>
                    <a:p>
                      <a:pPr marL="31750">
                        <a:lnSpc>
                          <a:spcPts val="994"/>
                        </a:lnSpc>
                      </a:pPr>
                      <a:r>
                        <a:rPr dirty="0" sz="900" spc="-5">
                          <a:latin typeface="Arial"/>
                          <a:cs typeface="Arial"/>
                        </a:rPr>
                        <a:t>a</a:t>
                      </a:r>
                      <a:r>
                        <a:rPr dirty="0" baseline="-23148" sz="900" spc="-7">
                          <a:latin typeface="Arial"/>
                          <a:cs typeface="Arial"/>
                        </a:rPr>
                        <a:t>11 </a:t>
                      </a:r>
                      <a:r>
                        <a:rPr dirty="0" sz="900">
                          <a:latin typeface="Arial"/>
                          <a:cs typeface="Arial"/>
                        </a:rPr>
                        <a:t>=</a:t>
                      </a:r>
                      <a:r>
                        <a:rPr dirty="0" sz="900" spc="-95">
                          <a:latin typeface="Arial"/>
                          <a:cs typeface="Arial"/>
                        </a:rPr>
                        <a:t> </a:t>
                      </a:r>
                      <a:r>
                        <a:rPr dirty="0" sz="900">
                          <a:latin typeface="Arial"/>
                          <a:cs typeface="Arial"/>
                        </a:rPr>
                        <a:t>0</a:t>
                      </a:r>
                      <a:endParaRPr sz="900">
                        <a:latin typeface="Arial"/>
                        <a:cs typeface="Arial"/>
                      </a:endParaRPr>
                    </a:p>
                  </a:txBody>
                  <a:tcPr marL="0" marR="0" marB="0" marT="0"/>
                </a:tc>
                <a:tc>
                  <a:txBody>
                    <a:bodyPr/>
                    <a:lstStyle/>
                    <a:p>
                      <a:pPr algn="ctr" marL="15240">
                        <a:lnSpc>
                          <a:spcPts val="994"/>
                        </a:lnSpc>
                      </a:pPr>
                      <a:r>
                        <a:rPr dirty="0" sz="900" spc="-5">
                          <a:latin typeface="Arial"/>
                          <a:cs typeface="Arial"/>
                        </a:rPr>
                        <a:t>a</a:t>
                      </a:r>
                      <a:r>
                        <a:rPr dirty="0" baseline="-23148" sz="900" spc="-7">
                          <a:latin typeface="Arial"/>
                          <a:cs typeface="Arial"/>
                        </a:rPr>
                        <a:t>12 </a:t>
                      </a:r>
                      <a:r>
                        <a:rPr dirty="0" sz="900">
                          <a:latin typeface="Arial"/>
                          <a:cs typeface="Arial"/>
                        </a:rPr>
                        <a:t>=</a:t>
                      </a:r>
                      <a:r>
                        <a:rPr dirty="0" sz="900" spc="-95">
                          <a:latin typeface="Arial"/>
                          <a:cs typeface="Arial"/>
                        </a:rPr>
                        <a:t> </a:t>
                      </a:r>
                      <a:r>
                        <a:rPr dirty="0" sz="900">
                          <a:latin typeface="Arial"/>
                          <a:cs typeface="Arial"/>
                        </a:rPr>
                        <a:t>⅓</a:t>
                      </a:r>
                      <a:endParaRPr sz="900">
                        <a:latin typeface="Arial"/>
                        <a:cs typeface="Arial"/>
                      </a:endParaRPr>
                    </a:p>
                  </a:txBody>
                  <a:tcPr marL="0" marR="0" marB="0" marT="0"/>
                </a:tc>
                <a:tc>
                  <a:txBody>
                    <a:bodyPr/>
                    <a:lstStyle/>
                    <a:p>
                      <a:pPr marL="269875">
                        <a:lnSpc>
                          <a:spcPts val="994"/>
                        </a:lnSpc>
                      </a:pPr>
                      <a:r>
                        <a:rPr dirty="0" sz="900" spc="-5">
                          <a:latin typeface="Arial"/>
                          <a:cs typeface="Arial"/>
                        </a:rPr>
                        <a:t>a</a:t>
                      </a:r>
                      <a:r>
                        <a:rPr dirty="0" baseline="-23148" sz="900" spc="-7">
                          <a:latin typeface="Arial"/>
                          <a:cs typeface="Arial"/>
                        </a:rPr>
                        <a:t>13 </a:t>
                      </a:r>
                      <a:r>
                        <a:rPr dirty="0" sz="900">
                          <a:latin typeface="Arial"/>
                          <a:cs typeface="Arial"/>
                        </a:rPr>
                        <a:t>=</a:t>
                      </a:r>
                      <a:r>
                        <a:rPr dirty="0" sz="900" spc="-80">
                          <a:latin typeface="Arial"/>
                          <a:cs typeface="Arial"/>
                        </a:rPr>
                        <a:t> </a:t>
                      </a:r>
                      <a:r>
                        <a:rPr dirty="0" sz="900">
                          <a:latin typeface="Arial"/>
                          <a:cs typeface="Arial"/>
                        </a:rPr>
                        <a:t>⅔</a:t>
                      </a:r>
                      <a:endParaRPr sz="900">
                        <a:latin typeface="Arial"/>
                        <a:cs typeface="Arial"/>
                      </a:endParaRPr>
                    </a:p>
                  </a:txBody>
                  <a:tcPr marL="0" marR="0" marB="0" marT="0"/>
                </a:tc>
              </a:tr>
              <a:tr h="164824">
                <a:tc>
                  <a:txBody>
                    <a:bodyPr/>
                    <a:lstStyle/>
                    <a:p>
                      <a:pPr marL="31750">
                        <a:lnSpc>
                          <a:spcPts val="1050"/>
                        </a:lnSpc>
                      </a:pPr>
                      <a:r>
                        <a:rPr dirty="0" sz="900" spc="-5">
                          <a:latin typeface="Arial"/>
                          <a:cs typeface="Arial"/>
                        </a:rPr>
                        <a:t>a</a:t>
                      </a:r>
                      <a:r>
                        <a:rPr dirty="0" baseline="-23148" sz="900" spc="-7">
                          <a:latin typeface="Arial"/>
                          <a:cs typeface="Arial"/>
                        </a:rPr>
                        <a:t>12 </a:t>
                      </a:r>
                      <a:r>
                        <a:rPr dirty="0" sz="900">
                          <a:latin typeface="Arial"/>
                          <a:cs typeface="Arial"/>
                        </a:rPr>
                        <a:t>=</a:t>
                      </a:r>
                      <a:r>
                        <a:rPr dirty="0" sz="900" spc="-95">
                          <a:latin typeface="Arial"/>
                          <a:cs typeface="Arial"/>
                        </a:rPr>
                        <a:t> </a:t>
                      </a:r>
                      <a:r>
                        <a:rPr dirty="0" sz="900">
                          <a:latin typeface="Arial"/>
                          <a:cs typeface="Arial"/>
                        </a:rPr>
                        <a:t>⅓</a:t>
                      </a:r>
                      <a:endParaRPr sz="900">
                        <a:latin typeface="Arial"/>
                        <a:cs typeface="Arial"/>
                      </a:endParaRPr>
                    </a:p>
                  </a:txBody>
                  <a:tcPr marL="0" marR="0" marB="0" marT="0"/>
                </a:tc>
                <a:tc>
                  <a:txBody>
                    <a:bodyPr/>
                    <a:lstStyle/>
                    <a:p>
                      <a:pPr algn="ctr" marR="8255">
                        <a:lnSpc>
                          <a:spcPts val="1050"/>
                        </a:lnSpc>
                      </a:pPr>
                      <a:r>
                        <a:rPr dirty="0" sz="900" spc="-5">
                          <a:latin typeface="Arial"/>
                          <a:cs typeface="Arial"/>
                        </a:rPr>
                        <a:t>a</a:t>
                      </a:r>
                      <a:r>
                        <a:rPr dirty="0" baseline="-23148" sz="900" spc="-7">
                          <a:latin typeface="Arial"/>
                          <a:cs typeface="Arial"/>
                        </a:rPr>
                        <a:t>22 </a:t>
                      </a:r>
                      <a:r>
                        <a:rPr dirty="0" sz="900">
                          <a:latin typeface="Arial"/>
                          <a:cs typeface="Arial"/>
                        </a:rPr>
                        <a:t>=</a:t>
                      </a:r>
                      <a:r>
                        <a:rPr dirty="0" sz="900" spc="-95">
                          <a:latin typeface="Arial"/>
                          <a:cs typeface="Arial"/>
                        </a:rPr>
                        <a:t> </a:t>
                      </a:r>
                      <a:r>
                        <a:rPr dirty="0" sz="900">
                          <a:latin typeface="Arial"/>
                          <a:cs typeface="Arial"/>
                        </a:rPr>
                        <a:t>0</a:t>
                      </a:r>
                      <a:endParaRPr sz="900">
                        <a:latin typeface="Arial"/>
                        <a:cs typeface="Arial"/>
                      </a:endParaRPr>
                    </a:p>
                  </a:txBody>
                  <a:tcPr marL="0" marR="0" marB="0" marT="0"/>
                </a:tc>
                <a:tc>
                  <a:txBody>
                    <a:bodyPr/>
                    <a:lstStyle/>
                    <a:p>
                      <a:pPr marL="269875">
                        <a:lnSpc>
                          <a:spcPts val="1050"/>
                        </a:lnSpc>
                      </a:pPr>
                      <a:r>
                        <a:rPr dirty="0" sz="900" spc="-5">
                          <a:latin typeface="Arial"/>
                          <a:cs typeface="Arial"/>
                        </a:rPr>
                        <a:t>a</a:t>
                      </a:r>
                      <a:r>
                        <a:rPr dirty="0" baseline="-23148" sz="900" spc="-7">
                          <a:latin typeface="Arial"/>
                          <a:cs typeface="Arial"/>
                        </a:rPr>
                        <a:t>13 </a:t>
                      </a:r>
                      <a:r>
                        <a:rPr dirty="0" sz="900">
                          <a:latin typeface="Arial"/>
                          <a:cs typeface="Arial"/>
                        </a:rPr>
                        <a:t>=</a:t>
                      </a:r>
                      <a:r>
                        <a:rPr dirty="0" sz="900" spc="-80">
                          <a:latin typeface="Arial"/>
                          <a:cs typeface="Arial"/>
                        </a:rPr>
                        <a:t> </a:t>
                      </a:r>
                      <a:r>
                        <a:rPr dirty="0" sz="900">
                          <a:latin typeface="Arial"/>
                          <a:cs typeface="Arial"/>
                        </a:rPr>
                        <a:t>⅔</a:t>
                      </a:r>
                      <a:endParaRPr sz="900">
                        <a:latin typeface="Arial"/>
                        <a:cs typeface="Arial"/>
                      </a:endParaRPr>
                    </a:p>
                  </a:txBody>
                  <a:tcPr marL="0" marR="0" marB="0" marT="0"/>
                </a:tc>
              </a:tr>
              <a:tr h="170978">
                <a:tc>
                  <a:txBody>
                    <a:bodyPr/>
                    <a:lstStyle/>
                    <a:p>
                      <a:pPr marL="31750">
                        <a:lnSpc>
                          <a:spcPts val="1055"/>
                        </a:lnSpc>
                      </a:pPr>
                      <a:r>
                        <a:rPr dirty="0" sz="900" spc="-5">
                          <a:latin typeface="Arial"/>
                          <a:cs typeface="Arial"/>
                        </a:rPr>
                        <a:t>a</a:t>
                      </a:r>
                      <a:r>
                        <a:rPr dirty="0" baseline="-23148" sz="900" spc="-7">
                          <a:latin typeface="Arial"/>
                          <a:cs typeface="Arial"/>
                        </a:rPr>
                        <a:t>13 </a:t>
                      </a:r>
                      <a:r>
                        <a:rPr dirty="0" sz="900">
                          <a:latin typeface="Arial"/>
                          <a:cs typeface="Arial"/>
                        </a:rPr>
                        <a:t>=</a:t>
                      </a:r>
                      <a:r>
                        <a:rPr dirty="0" sz="900" spc="-95">
                          <a:latin typeface="Arial"/>
                          <a:cs typeface="Arial"/>
                        </a:rPr>
                        <a:t> </a:t>
                      </a:r>
                      <a:r>
                        <a:rPr dirty="0" sz="900">
                          <a:latin typeface="Arial"/>
                          <a:cs typeface="Arial"/>
                        </a:rPr>
                        <a:t>⅓</a:t>
                      </a:r>
                      <a:endParaRPr sz="900">
                        <a:latin typeface="Arial"/>
                        <a:cs typeface="Arial"/>
                      </a:endParaRPr>
                    </a:p>
                  </a:txBody>
                  <a:tcPr marL="0" marR="0" marB="0" marT="0"/>
                </a:tc>
                <a:tc>
                  <a:txBody>
                    <a:bodyPr/>
                    <a:lstStyle/>
                    <a:p>
                      <a:pPr algn="ctr" marL="15240">
                        <a:lnSpc>
                          <a:spcPts val="1055"/>
                        </a:lnSpc>
                      </a:pPr>
                      <a:r>
                        <a:rPr dirty="0" sz="900" spc="-5">
                          <a:latin typeface="Arial"/>
                          <a:cs typeface="Arial"/>
                        </a:rPr>
                        <a:t>a</a:t>
                      </a:r>
                      <a:r>
                        <a:rPr dirty="0" baseline="-23148" sz="900" spc="-7">
                          <a:latin typeface="Arial"/>
                          <a:cs typeface="Arial"/>
                        </a:rPr>
                        <a:t>32 </a:t>
                      </a:r>
                      <a:r>
                        <a:rPr dirty="0" sz="900">
                          <a:latin typeface="Arial"/>
                          <a:cs typeface="Arial"/>
                        </a:rPr>
                        <a:t>=</a:t>
                      </a:r>
                      <a:r>
                        <a:rPr dirty="0" sz="900" spc="-95">
                          <a:latin typeface="Arial"/>
                          <a:cs typeface="Arial"/>
                        </a:rPr>
                        <a:t> </a:t>
                      </a:r>
                      <a:r>
                        <a:rPr dirty="0" sz="900">
                          <a:latin typeface="Arial"/>
                          <a:cs typeface="Arial"/>
                        </a:rPr>
                        <a:t>⅓</a:t>
                      </a:r>
                      <a:endParaRPr sz="900">
                        <a:latin typeface="Arial"/>
                        <a:cs typeface="Arial"/>
                      </a:endParaRPr>
                    </a:p>
                  </a:txBody>
                  <a:tcPr marL="0" marR="0" marB="0" marT="0"/>
                </a:tc>
                <a:tc>
                  <a:txBody>
                    <a:bodyPr/>
                    <a:lstStyle/>
                    <a:p>
                      <a:pPr marL="269875">
                        <a:lnSpc>
                          <a:spcPts val="1155"/>
                        </a:lnSpc>
                        <a:tabLst>
                          <a:tab pos="1009015" algn="l"/>
                          <a:tab pos="1431925" algn="l"/>
                          <a:tab pos="1856105" algn="l"/>
                          <a:tab pos="2279650" algn="l"/>
                        </a:tabLst>
                      </a:pPr>
                      <a:r>
                        <a:rPr dirty="0" baseline="6172" sz="1350" spc="-7">
                          <a:latin typeface="Arial"/>
                          <a:cs typeface="Arial"/>
                        </a:rPr>
                        <a:t>a</a:t>
                      </a:r>
                      <a:r>
                        <a:rPr dirty="0" baseline="-13888" sz="900" spc="-7">
                          <a:latin typeface="Arial"/>
                          <a:cs typeface="Arial"/>
                        </a:rPr>
                        <a:t>13</a:t>
                      </a:r>
                      <a:r>
                        <a:rPr dirty="0" baseline="-13888" sz="900" spc="127">
                          <a:latin typeface="Arial"/>
                          <a:cs typeface="Arial"/>
                        </a:rPr>
                        <a:t> </a:t>
                      </a:r>
                      <a:r>
                        <a:rPr dirty="0" baseline="6172" sz="1350">
                          <a:latin typeface="Arial"/>
                          <a:cs typeface="Arial"/>
                        </a:rPr>
                        <a:t>=</a:t>
                      </a:r>
                      <a:r>
                        <a:rPr dirty="0" baseline="6172" sz="1350" spc="-7">
                          <a:latin typeface="Arial"/>
                          <a:cs typeface="Arial"/>
                        </a:rPr>
                        <a:t> </a:t>
                      </a:r>
                      <a:r>
                        <a:rPr dirty="0" baseline="6172" sz="1350">
                          <a:latin typeface="Arial"/>
                          <a:cs typeface="Arial"/>
                        </a:rPr>
                        <a:t>⅓	</a:t>
                      </a:r>
                      <a:r>
                        <a:rPr dirty="0" sz="1000" spc="-5" i="1">
                          <a:latin typeface="Arial"/>
                          <a:cs typeface="Arial"/>
                        </a:rPr>
                        <a:t>q</a:t>
                      </a:r>
                      <a:r>
                        <a:rPr dirty="0" baseline="-21367" sz="975" spc="-7" i="1">
                          <a:latin typeface="Arial"/>
                          <a:cs typeface="Arial"/>
                        </a:rPr>
                        <a:t>0</a:t>
                      </a:r>
                      <a:r>
                        <a:rPr dirty="0" sz="1000" spc="-5" i="1">
                          <a:latin typeface="Arial"/>
                          <a:cs typeface="Arial"/>
                        </a:rPr>
                        <a:t>=	</a:t>
                      </a:r>
                      <a:r>
                        <a:rPr dirty="0" sz="1000" spc="-5">
                          <a:solidFill>
                            <a:srgbClr val="00CC00"/>
                          </a:solidFill>
                          <a:latin typeface="Arial"/>
                          <a:cs typeface="Arial"/>
                        </a:rPr>
                        <a:t>S</a:t>
                      </a:r>
                      <a:r>
                        <a:rPr dirty="0" baseline="-21367" sz="975" spc="-7">
                          <a:solidFill>
                            <a:srgbClr val="00CC00"/>
                          </a:solidFill>
                          <a:latin typeface="Arial"/>
                          <a:cs typeface="Arial"/>
                        </a:rPr>
                        <a:t>1	</a:t>
                      </a:r>
                      <a:r>
                        <a:rPr dirty="0" sz="1000" spc="-5" i="1">
                          <a:latin typeface="Arial"/>
                          <a:cs typeface="Arial"/>
                        </a:rPr>
                        <a:t>O</a:t>
                      </a:r>
                      <a:r>
                        <a:rPr dirty="0" baseline="-21367" sz="975" spc="-7" i="1">
                          <a:latin typeface="Arial"/>
                          <a:cs typeface="Arial"/>
                        </a:rPr>
                        <a:t>0</a:t>
                      </a:r>
                      <a:r>
                        <a:rPr dirty="0" sz="1000" spc="-5" i="1">
                          <a:latin typeface="Arial"/>
                          <a:cs typeface="Arial"/>
                        </a:rPr>
                        <a:t>=	</a:t>
                      </a:r>
                      <a:r>
                        <a:rPr dirty="0" sz="1000">
                          <a:latin typeface="Arial"/>
                          <a:cs typeface="Arial"/>
                        </a:rPr>
                        <a:t>X</a:t>
                      </a:r>
                      <a:endParaRPr sz="1000">
                        <a:latin typeface="Arial"/>
                        <a:cs typeface="Arial"/>
                      </a:endParaRPr>
                    </a:p>
                  </a:txBody>
                  <a:tcPr marL="0" marR="0" marB="0" marT="0"/>
                </a:tc>
              </a:tr>
            </a:tbl>
          </a:graphicData>
        </a:graphic>
      </p:graphicFrame>
      <p:sp>
        <p:nvSpPr>
          <p:cNvPr id="99" name="object 99"/>
          <p:cNvSpPr/>
          <p:nvPr/>
        </p:nvSpPr>
        <p:spPr>
          <a:xfrm>
            <a:off x="4275582" y="7750302"/>
            <a:ext cx="1693545" cy="0"/>
          </a:xfrm>
          <a:custGeom>
            <a:avLst/>
            <a:gdLst/>
            <a:ahLst/>
            <a:cxnLst/>
            <a:rect l="l" t="t" r="r" b="b"/>
            <a:pathLst>
              <a:path w="1693545" h="0">
                <a:moveTo>
                  <a:pt x="0" y="0"/>
                </a:moveTo>
                <a:lnTo>
                  <a:pt x="1693164" y="0"/>
                </a:lnTo>
              </a:path>
            </a:pathLst>
          </a:custGeom>
          <a:ln w="14287">
            <a:solidFill>
              <a:srgbClr val="000000"/>
            </a:solidFill>
          </a:ln>
        </p:spPr>
        <p:txBody>
          <a:bodyPr wrap="square" lIns="0" tIns="0" rIns="0" bIns="0" rtlCol="0"/>
          <a:lstStyle/>
          <a:p/>
        </p:txBody>
      </p:sp>
      <p:sp>
        <p:nvSpPr>
          <p:cNvPr id="100" name="object 100"/>
          <p:cNvSpPr/>
          <p:nvPr/>
        </p:nvSpPr>
        <p:spPr>
          <a:xfrm>
            <a:off x="4275582" y="7948421"/>
            <a:ext cx="1693545" cy="0"/>
          </a:xfrm>
          <a:custGeom>
            <a:avLst/>
            <a:gdLst/>
            <a:ahLst/>
            <a:cxnLst/>
            <a:rect l="l" t="t" r="r" b="b"/>
            <a:pathLst>
              <a:path w="1693545" h="0">
                <a:moveTo>
                  <a:pt x="0" y="0"/>
                </a:moveTo>
                <a:lnTo>
                  <a:pt x="1693164" y="0"/>
                </a:lnTo>
              </a:path>
            </a:pathLst>
          </a:custGeom>
          <a:ln w="6350">
            <a:solidFill>
              <a:srgbClr val="000000"/>
            </a:solidFill>
          </a:ln>
        </p:spPr>
        <p:txBody>
          <a:bodyPr wrap="square" lIns="0" tIns="0" rIns="0" bIns="0" rtlCol="0"/>
          <a:lstStyle/>
          <a:p/>
        </p:txBody>
      </p:sp>
      <p:sp>
        <p:nvSpPr>
          <p:cNvPr id="101" name="object 101"/>
          <p:cNvSpPr/>
          <p:nvPr/>
        </p:nvSpPr>
        <p:spPr>
          <a:xfrm>
            <a:off x="4275582" y="8145780"/>
            <a:ext cx="1693545" cy="0"/>
          </a:xfrm>
          <a:custGeom>
            <a:avLst/>
            <a:gdLst/>
            <a:ahLst/>
            <a:cxnLst/>
            <a:rect l="l" t="t" r="r" b="b"/>
            <a:pathLst>
              <a:path w="1693545" h="0">
                <a:moveTo>
                  <a:pt x="0" y="0"/>
                </a:moveTo>
                <a:lnTo>
                  <a:pt x="1693164" y="0"/>
                </a:lnTo>
              </a:path>
            </a:pathLst>
          </a:custGeom>
          <a:ln w="6350">
            <a:solidFill>
              <a:srgbClr val="000000"/>
            </a:solidFill>
          </a:ln>
        </p:spPr>
        <p:txBody>
          <a:bodyPr wrap="square" lIns="0" tIns="0" rIns="0" bIns="0" rtlCol="0"/>
          <a:lstStyle/>
          <a:p/>
        </p:txBody>
      </p:sp>
      <p:sp>
        <p:nvSpPr>
          <p:cNvPr id="102" name="object 102"/>
          <p:cNvSpPr/>
          <p:nvPr/>
        </p:nvSpPr>
        <p:spPr>
          <a:xfrm>
            <a:off x="4275582" y="8343138"/>
            <a:ext cx="1693545" cy="0"/>
          </a:xfrm>
          <a:custGeom>
            <a:avLst/>
            <a:gdLst/>
            <a:ahLst/>
            <a:cxnLst/>
            <a:rect l="l" t="t" r="r" b="b"/>
            <a:pathLst>
              <a:path w="1693545" h="0">
                <a:moveTo>
                  <a:pt x="0" y="0"/>
                </a:moveTo>
                <a:lnTo>
                  <a:pt x="1693164" y="0"/>
                </a:lnTo>
              </a:path>
            </a:pathLst>
          </a:custGeom>
          <a:ln w="14287">
            <a:solidFill>
              <a:srgbClr val="000000"/>
            </a:solidFill>
          </a:ln>
        </p:spPr>
        <p:txBody>
          <a:bodyPr wrap="square" lIns="0" tIns="0" rIns="0" bIns="0" rtlCol="0"/>
          <a:lstStyle/>
          <a:p/>
        </p:txBody>
      </p:sp>
      <p:sp>
        <p:nvSpPr>
          <p:cNvPr id="103" name="object 103"/>
          <p:cNvSpPr/>
          <p:nvPr/>
        </p:nvSpPr>
        <p:spPr>
          <a:xfrm>
            <a:off x="4275582" y="7750302"/>
            <a:ext cx="0" cy="593090"/>
          </a:xfrm>
          <a:custGeom>
            <a:avLst/>
            <a:gdLst/>
            <a:ahLst/>
            <a:cxnLst/>
            <a:rect l="l" t="t" r="r" b="b"/>
            <a:pathLst>
              <a:path w="0" h="593090">
                <a:moveTo>
                  <a:pt x="0" y="0"/>
                </a:moveTo>
                <a:lnTo>
                  <a:pt x="0" y="592836"/>
                </a:lnTo>
              </a:path>
            </a:pathLst>
          </a:custGeom>
          <a:ln w="14287">
            <a:solidFill>
              <a:srgbClr val="000000"/>
            </a:solidFill>
          </a:ln>
        </p:spPr>
        <p:txBody>
          <a:bodyPr wrap="square" lIns="0" tIns="0" rIns="0" bIns="0" rtlCol="0"/>
          <a:lstStyle/>
          <a:p/>
        </p:txBody>
      </p:sp>
      <p:sp>
        <p:nvSpPr>
          <p:cNvPr id="104" name="object 104"/>
          <p:cNvSpPr/>
          <p:nvPr/>
        </p:nvSpPr>
        <p:spPr>
          <a:xfrm>
            <a:off x="4699253" y="7750302"/>
            <a:ext cx="0" cy="593090"/>
          </a:xfrm>
          <a:custGeom>
            <a:avLst/>
            <a:gdLst/>
            <a:ahLst/>
            <a:cxnLst/>
            <a:rect l="l" t="t" r="r" b="b"/>
            <a:pathLst>
              <a:path w="0" h="593090">
                <a:moveTo>
                  <a:pt x="0" y="0"/>
                </a:moveTo>
                <a:lnTo>
                  <a:pt x="0" y="592836"/>
                </a:lnTo>
              </a:path>
            </a:pathLst>
          </a:custGeom>
          <a:ln w="6350">
            <a:solidFill>
              <a:srgbClr val="000000"/>
            </a:solidFill>
          </a:ln>
        </p:spPr>
        <p:txBody>
          <a:bodyPr wrap="square" lIns="0" tIns="0" rIns="0" bIns="0" rtlCol="0"/>
          <a:lstStyle/>
          <a:p/>
        </p:txBody>
      </p:sp>
      <p:sp>
        <p:nvSpPr>
          <p:cNvPr id="105" name="object 105"/>
          <p:cNvSpPr/>
          <p:nvPr/>
        </p:nvSpPr>
        <p:spPr>
          <a:xfrm>
            <a:off x="5122926" y="7750302"/>
            <a:ext cx="0" cy="593090"/>
          </a:xfrm>
          <a:custGeom>
            <a:avLst/>
            <a:gdLst/>
            <a:ahLst/>
            <a:cxnLst/>
            <a:rect l="l" t="t" r="r" b="b"/>
            <a:pathLst>
              <a:path w="0" h="593090">
                <a:moveTo>
                  <a:pt x="0" y="0"/>
                </a:moveTo>
                <a:lnTo>
                  <a:pt x="0" y="592836"/>
                </a:lnTo>
              </a:path>
            </a:pathLst>
          </a:custGeom>
          <a:ln w="6350">
            <a:solidFill>
              <a:srgbClr val="000000"/>
            </a:solidFill>
          </a:ln>
        </p:spPr>
        <p:txBody>
          <a:bodyPr wrap="square" lIns="0" tIns="0" rIns="0" bIns="0" rtlCol="0"/>
          <a:lstStyle/>
          <a:p/>
        </p:txBody>
      </p:sp>
      <p:sp>
        <p:nvSpPr>
          <p:cNvPr id="106" name="object 106"/>
          <p:cNvSpPr/>
          <p:nvPr/>
        </p:nvSpPr>
        <p:spPr>
          <a:xfrm>
            <a:off x="5545835" y="7750302"/>
            <a:ext cx="0" cy="593090"/>
          </a:xfrm>
          <a:custGeom>
            <a:avLst/>
            <a:gdLst/>
            <a:ahLst/>
            <a:cxnLst/>
            <a:rect l="l" t="t" r="r" b="b"/>
            <a:pathLst>
              <a:path w="0" h="593090">
                <a:moveTo>
                  <a:pt x="0" y="0"/>
                </a:moveTo>
                <a:lnTo>
                  <a:pt x="0" y="592836"/>
                </a:lnTo>
              </a:path>
            </a:pathLst>
          </a:custGeom>
          <a:ln w="6350">
            <a:solidFill>
              <a:srgbClr val="000000"/>
            </a:solidFill>
          </a:ln>
        </p:spPr>
        <p:txBody>
          <a:bodyPr wrap="square" lIns="0" tIns="0" rIns="0" bIns="0" rtlCol="0"/>
          <a:lstStyle/>
          <a:p/>
        </p:txBody>
      </p:sp>
      <p:sp>
        <p:nvSpPr>
          <p:cNvPr id="107" name="object 107"/>
          <p:cNvSpPr/>
          <p:nvPr/>
        </p:nvSpPr>
        <p:spPr>
          <a:xfrm>
            <a:off x="5968746" y="7750302"/>
            <a:ext cx="0" cy="593090"/>
          </a:xfrm>
          <a:custGeom>
            <a:avLst/>
            <a:gdLst/>
            <a:ahLst/>
            <a:cxnLst/>
            <a:rect l="l" t="t" r="r" b="b"/>
            <a:pathLst>
              <a:path w="0" h="593090">
                <a:moveTo>
                  <a:pt x="0" y="0"/>
                </a:moveTo>
                <a:lnTo>
                  <a:pt x="0" y="592836"/>
                </a:lnTo>
              </a:path>
            </a:pathLst>
          </a:custGeom>
          <a:ln w="14287">
            <a:solidFill>
              <a:srgbClr val="000000"/>
            </a:solidFill>
          </a:ln>
        </p:spPr>
        <p:txBody>
          <a:bodyPr wrap="square" lIns="0" tIns="0" rIns="0" bIns="0" rtlCol="0"/>
          <a:lstStyle/>
          <a:p/>
        </p:txBody>
      </p:sp>
      <p:sp>
        <p:nvSpPr>
          <p:cNvPr id="108" name="object 108"/>
          <p:cNvSpPr/>
          <p:nvPr/>
        </p:nvSpPr>
        <p:spPr>
          <a:xfrm>
            <a:off x="4252721" y="6730745"/>
            <a:ext cx="1580515" cy="768985"/>
          </a:xfrm>
          <a:custGeom>
            <a:avLst/>
            <a:gdLst/>
            <a:ahLst/>
            <a:cxnLst/>
            <a:rect l="l" t="t" r="r" b="b"/>
            <a:pathLst>
              <a:path w="1580514" h="768984">
                <a:moveTo>
                  <a:pt x="1011758" y="695705"/>
                </a:moveTo>
                <a:lnTo>
                  <a:pt x="602741" y="695705"/>
                </a:lnTo>
                <a:lnTo>
                  <a:pt x="602204" y="695887"/>
                </a:lnTo>
                <a:lnTo>
                  <a:pt x="633033" y="720870"/>
                </a:lnTo>
                <a:lnTo>
                  <a:pt x="670450" y="741206"/>
                </a:lnTo>
                <a:lnTo>
                  <a:pt x="712915" y="756275"/>
                </a:lnTo>
                <a:lnTo>
                  <a:pt x="759110" y="765639"/>
                </a:lnTo>
                <a:lnTo>
                  <a:pt x="807719" y="768857"/>
                </a:lnTo>
                <a:lnTo>
                  <a:pt x="860883" y="765037"/>
                </a:lnTo>
                <a:lnTo>
                  <a:pt x="910448" y="754041"/>
                </a:lnTo>
                <a:lnTo>
                  <a:pt x="954976" y="736568"/>
                </a:lnTo>
                <a:lnTo>
                  <a:pt x="993027" y="713316"/>
                </a:lnTo>
                <a:lnTo>
                  <a:pt x="1011758" y="695705"/>
                </a:lnTo>
                <a:close/>
              </a:path>
              <a:path w="1580514" h="768984">
                <a:moveTo>
                  <a:pt x="1313296" y="627126"/>
                </a:moveTo>
                <a:lnTo>
                  <a:pt x="213360" y="627126"/>
                </a:lnTo>
                <a:lnTo>
                  <a:pt x="211836" y="627887"/>
                </a:lnTo>
                <a:lnTo>
                  <a:pt x="246936" y="660245"/>
                </a:lnTo>
                <a:lnTo>
                  <a:pt x="290742" y="686494"/>
                </a:lnTo>
                <a:lnTo>
                  <a:pt x="341534" y="706014"/>
                </a:lnTo>
                <a:lnTo>
                  <a:pt x="397593" y="718181"/>
                </a:lnTo>
                <a:lnTo>
                  <a:pt x="457200" y="722376"/>
                </a:lnTo>
                <a:lnTo>
                  <a:pt x="495264" y="720673"/>
                </a:lnTo>
                <a:lnTo>
                  <a:pt x="532542" y="715613"/>
                </a:lnTo>
                <a:lnTo>
                  <a:pt x="568535" y="707266"/>
                </a:lnTo>
                <a:lnTo>
                  <a:pt x="602204" y="695887"/>
                </a:lnTo>
                <a:lnTo>
                  <a:pt x="601979" y="695705"/>
                </a:lnTo>
                <a:lnTo>
                  <a:pt x="1011758" y="695705"/>
                </a:lnTo>
                <a:lnTo>
                  <a:pt x="1023161" y="684985"/>
                </a:lnTo>
                <a:lnTo>
                  <a:pt x="1043939" y="652271"/>
                </a:lnTo>
                <a:lnTo>
                  <a:pt x="1268941" y="652271"/>
                </a:lnTo>
                <a:lnTo>
                  <a:pt x="1305305" y="633888"/>
                </a:lnTo>
                <a:lnTo>
                  <a:pt x="1313296" y="627126"/>
                </a:lnTo>
                <a:close/>
              </a:path>
              <a:path w="1580514" h="768984">
                <a:moveTo>
                  <a:pt x="1268941" y="652271"/>
                </a:moveTo>
                <a:lnTo>
                  <a:pt x="1043939" y="652271"/>
                </a:lnTo>
                <a:lnTo>
                  <a:pt x="1043939" y="653033"/>
                </a:lnTo>
                <a:lnTo>
                  <a:pt x="1070336" y="662154"/>
                </a:lnTo>
                <a:lnTo>
                  <a:pt x="1097946" y="668845"/>
                </a:lnTo>
                <a:lnTo>
                  <a:pt x="1126557" y="672965"/>
                </a:lnTo>
                <a:lnTo>
                  <a:pt x="1155953" y="674369"/>
                </a:lnTo>
                <a:lnTo>
                  <a:pt x="1212073" y="669441"/>
                </a:lnTo>
                <a:lnTo>
                  <a:pt x="1262521" y="655517"/>
                </a:lnTo>
                <a:lnTo>
                  <a:pt x="1268941" y="652271"/>
                </a:lnTo>
                <a:close/>
              </a:path>
              <a:path w="1580514" h="768984">
                <a:moveTo>
                  <a:pt x="77454" y="451332"/>
                </a:moveTo>
                <a:lnTo>
                  <a:pt x="59483" y="466582"/>
                </a:lnTo>
                <a:lnTo>
                  <a:pt x="46100" y="484060"/>
                </a:lnTo>
                <a:lnTo>
                  <a:pt x="37861" y="502967"/>
                </a:lnTo>
                <a:lnTo>
                  <a:pt x="35051" y="522731"/>
                </a:lnTo>
                <a:lnTo>
                  <a:pt x="43202" y="556199"/>
                </a:lnTo>
                <a:lnTo>
                  <a:pt x="65873" y="585094"/>
                </a:lnTo>
                <a:lnTo>
                  <a:pt x="100395" y="607771"/>
                </a:lnTo>
                <a:lnTo>
                  <a:pt x="144097" y="622584"/>
                </a:lnTo>
                <a:lnTo>
                  <a:pt x="194310" y="627887"/>
                </a:lnTo>
                <a:lnTo>
                  <a:pt x="206501" y="627887"/>
                </a:lnTo>
                <a:lnTo>
                  <a:pt x="213360" y="627126"/>
                </a:lnTo>
                <a:lnTo>
                  <a:pt x="1313296" y="627126"/>
                </a:lnTo>
                <a:lnTo>
                  <a:pt x="1338438" y="605846"/>
                </a:lnTo>
                <a:lnTo>
                  <a:pt x="1359930" y="572681"/>
                </a:lnTo>
                <a:lnTo>
                  <a:pt x="1367789" y="535685"/>
                </a:lnTo>
                <a:lnTo>
                  <a:pt x="1367789" y="534923"/>
                </a:lnTo>
                <a:lnTo>
                  <a:pt x="1425871" y="524594"/>
                </a:lnTo>
                <a:lnTo>
                  <a:pt x="1477094" y="505883"/>
                </a:lnTo>
                <a:lnTo>
                  <a:pt x="1519809" y="480059"/>
                </a:lnTo>
                <a:lnTo>
                  <a:pt x="1548794" y="451865"/>
                </a:lnTo>
                <a:lnTo>
                  <a:pt x="78486" y="451865"/>
                </a:lnTo>
                <a:lnTo>
                  <a:pt x="77454" y="451332"/>
                </a:lnTo>
                <a:close/>
              </a:path>
              <a:path w="1580514" h="768984">
                <a:moveTo>
                  <a:pt x="1549577" y="451103"/>
                </a:moveTo>
                <a:lnTo>
                  <a:pt x="77724" y="451103"/>
                </a:lnTo>
                <a:lnTo>
                  <a:pt x="78486" y="451865"/>
                </a:lnTo>
                <a:lnTo>
                  <a:pt x="1548794" y="451865"/>
                </a:lnTo>
                <a:lnTo>
                  <a:pt x="1549577" y="451103"/>
                </a:lnTo>
                <a:close/>
              </a:path>
              <a:path w="1580514" h="768984">
                <a:moveTo>
                  <a:pt x="387095" y="70103"/>
                </a:moveTo>
                <a:lnTo>
                  <a:pt x="330472" y="74420"/>
                </a:lnTo>
                <a:lnTo>
                  <a:pt x="278501" y="86721"/>
                </a:lnTo>
                <a:lnTo>
                  <a:pt x="232661" y="106033"/>
                </a:lnTo>
                <a:lnTo>
                  <a:pt x="194432" y="131383"/>
                </a:lnTo>
                <a:lnTo>
                  <a:pt x="165294" y="161799"/>
                </a:lnTo>
                <a:lnTo>
                  <a:pt x="146726" y="196307"/>
                </a:lnTo>
                <a:lnTo>
                  <a:pt x="140207" y="233933"/>
                </a:lnTo>
                <a:lnTo>
                  <a:pt x="140207" y="240791"/>
                </a:lnTo>
                <a:lnTo>
                  <a:pt x="140969" y="248411"/>
                </a:lnTo>
                <a:lnTo>
                  <a:pt x="142493" y="255269"/>
                </a:lnTo>
                <a:lnTo>
                  <a:pt x="86153" y="266342"/>
                </a:lnTo>
                <a:lnTo>
                  <a:pt x="40957" y="289559"/>
                </a:lnTo>
                <a:lnTo>
                  <a:pt x="10906" y="321921"/>
                </a:lnTo>
                <a:lnTo>
                  <a:pt x="0" y="360425"/>
                </a:lnTo>
                <a:lnTo>
                  <a:pt x="5405" y="388108"/>
                </a:lnTo>
                <a:lnTo>
                  <a:pt x="20954" y="413289"/>
                </a:lnTo>
                <a:lnTo>
                  <a:pt x="45648" y="434899"/>
                </a:lnTo>
                <a:lnTo>
                  <a:pt x="77454" y="451332"/>
                </a:lnTo>
                <a:lnTo>
                  <a:pt x="77724" y="451103"/>
                </a:lnTo>
                <a:lnTo>
                  <a:pt x="1549577" y="451103"/>
                </a:lnTo>
                <a:lnTo>
                  <a:pt x="1552363" y="448394"/>
                </a:lnTo>
                <a:lnTo>
                  <a:pt x="1573106" y="412157"/>
                </a:lnTo>
                <a:lnTo>
                  <a:pt x="1580388" y="372617"/>
                </a:lnTo>
                <a:lnTo>
                  <a:pt x="1577018" y="345876"/>
                </a:lnTo>
                <a:lnTo>
                  <a:pt x="1567148" y="319849"/>
                </a:lnTo>
                <a:lnTo>
                  <a:pt x="1551134" y="295251"/>
                </a:lnTo>
                <a:lnTo>
                  <a:pt x="1529333" y="272795"/>
                </a:lnTo>
                <a:lnTo>
                  <a:pt x="1528572" y="272795"/>
                </a:lnTo>
                <a:lnTo>
                  <a:pt x="1535572" y="260532"/>
                </a:lnTo>
                <a:lnTo>
                  <a:pt x="1540573" y="247840"/>
                </a:lnTo>
                <a:lnTo>
                  <a:pt x="1543573" y="234862"/>
                </a:lnTo>
                <a:lnTo>
                  <a:pt x="1544574" y="221741"/>
                </a:lnTo>
                <a:lnTo>
                  <a:pt x="1533965" y="179605"/>
                </a:lnTo>
                <a:lnTo>
                  <a:pt x="1504283" y="142970"/>
                </a:lnTo>
                <a:lnTo>
                  <a:pt x="1458741" y="114478"/>
                </a:lnTo>
                <a:lnTo>
                  <a:pt x="1400555" y="96773"/>
                </a:lnTo>
                <a:lnTo>
                  <a:pt x="1401317" y="96011"/>
                </a:lnTo>
                <a:lnTo>
                  <a:pt x="1399168" y="92201"/>
                </a:lnTo>
                <a:lnTo>
                  <a:pt x="512063" y="92201"/>
                </a:lnTo>
                <a:lnTo>
                  <a:pt x="482679" y="82641"/>
                </a:lnTo>
                <a:lnTo>
                  <a:pt x="451865" y="75723"/>
                </a:lnTo>
                <a:lnTo>
                  <a:pt x="419909" y="71520"/>
                </a:lnTo>
                <a:lnTo>
                  <a:pt x="387095" y="70103"/>
                </a:lnTo>
                <a:close/>
              </a:path>
              <a:path w="1580514" h="768984">
                <a:moveTo>
                  <a:pt x="685038" y="22859"/>
                </a:moveTo>
                <a:lnTo>
                  <a:pt x="632305" y="27682"/>
                </a:lnTo>
                <a:lnTo>
                  <a:pt x="584358" y="41433"/>
                </a:lnTo>
                <a:lnTo>
                  <a:pt x="543698" y="63043"/>
                </a:lnTo>
                <a:lnTo>
                  <a:pt x="512825" y="91439"/>
                </a:lnTo>
                <a:lnTo>
                  <a:pt x="512063" y="92201"/>
                </a:lnTo>
                <a:lnTo>
                  <a:pt x="1399168" y="92201"/>
                </a:lnTo>
                <a:lnTo>
                  <a:pt x="1381110" y="60198"/>
                </a:lnTo>
                <a:lnTo>
                  <a:pt x="821436" y="60198"/>
                </a:lnTo>
                <a:lnTo>
                  <a:pt x="791872" y="44398"/>
                </a:lnTo>
                <a:lnTo>
                  <a:pt x="758666" y="32670"/>
                </a:lnTo>
                <a:lnTo>
                  <a:pt x="722745" y="25372"/>
                </a:lnTo>
                <a:lnTo>
                  <a:pt x="685038" y="22859"/>
                </a:lnTo>
                <a:close/>
              </a:path>
              <a:path w="1580514" h="768984">
                <a:moveTo>
                  <a:pt x="963929" y="0"/>
                </a:moveTo>
                <a:lnTo>
                  <a:pt x="920019" y="4024"/>
                </a:lnTo>
                <a:lnTo>
                  <a:pt x="880110" y="15620"/>
                </a:lnTo>
                <a:lnTo>
                  <a:pt x="846486" y="34075"/>
                </a:lnTo>
                <a:lnTo>
                  <a:pt x="821436" y="58674"/>
                </a:lnTo>
                <a:lnTo>
                  <a:pt x="821436" y="60198"/>
                </a:lnTo>
                <a:lnTo>
                  <a:pt x="1381110" y="60198"/>
                </a:lnTo>
                <a:lnTo>
                  <a:pt x="1379612" y="57542"/>
                </a:lnTo>
                <a:lnTo>
                  <a:pt x="1358388" y="41148"/>
                </a:lnTo>
                <a:lnTo>
                  <a:pt x="1090422" y="41148"/>
                </a:lnTo>
                <a:lnTo>
                  <a:pt x="1090822" y="40903"/>
                </a:lnTo>
                <a:lnTo>
                  <a:pt x="1065514" y="23788"/>
                </a:lnTo>
                <a:lnTo>
                  <a:pt x="1034986" y="10858"/>
                </a:lnTo>
                <a:lnTo>
                  <a:pt x="1000744" y="2786"/>
                </a:lnTo>
                <a:lnTo>
                  <a:pt x="963929" y="0"/>
                </a:lnTo>
                <a:close/>
              </a:path>
              <a:path w="1580514" h="768984">
                <a:moveTo>
                  <a:pt x="1226057" y="0"/>
                </a:moveTo>
                <a:lnTo>
                  <a:pt x="1187827" y="2786"/>
                </a:lnTo>
                <a:lnTo>
                  <a:pt x="1151667" y="10858"/>
                </a:lnTo>
                <a:lnTo>
                  <a:pt x="1118794" y="23788"/>
                </a:lnTo>
                <a:lnTo>
                  <a:pt x="1090822" y="40903"/>
                </a:lnTo>
                <a:lnTo>
                  <a:pt x="1091183" y="41148"/>
                </a:lnTo>
                <a:lnTo>
                  <a:pt x="1358388" y="41148"/>
                </a:lnTo>
                <a:lnTo>
                  <a:pt x="1340262" y="27146"/>
                </a:lnTo>
                <a:lnTo>
                  <a:pt x="1287625" y="7179"/>
                </a:lnTo>
                <a:lnTo>
                  <a:pt x="1226057" y="0"/>
                </a:lnTo>
                <a:close/>
              </a:path>
            </a:pathLst>
          </a:custGeom>
          <a:solidFill>
            <a:srgbClr val="FFFFCC"/>
          </a:solidFill>
        </p:spPr>
        <p:txBody>
          <a:bodyPr wrap="square" lIns="0" tIns="0" rIns="0" bIns="0" rtlCol="0"/>
          <a:lstStyle/>
          <a:p/>
        </p:txBody>
      </p:sp>
      <p:sp>
        <p:nvSpPr>
          <p:cNvPr id="109" name="object 109"/>
          <p:cNvSpPr/>
          <p:nvPr/>
        </p:nvSpPr>
        <p:spPr>
          <a:xfrm>
            <a:off x="4252721" y="6730745"/>
            <a:ext cx="1580515" cy="768985"/>
          </a:xfrm>
          <a:custGeom>
            <a:avLst/>
            <a:gdLst/>
            <a:ahLst/>
            <a:cxnLst/>
            <a:rect l="l" t="t" r="r" b="b"/>
            <a:pathLst>
              <a:path w="1580514" h="768984">
                <a:moveTo>
                  <a:pt x="142493" y="255269"/>
                </a:moveTo>
                <a:lnTo>
                  <a:pt x="86153" y="266342"/>
                </a:lnTo>
                <a:lnTo>
                  <a:pt x="40957" y="289559"/>
                </a:lnTo>
                <a:lnTo>
                  <a:pt x="10906" y="321921"/>
                </a:lnTo>
                <a:lnTo>
                  <a:pt x="0" y="360425"/>
                </a:lnTo>
                <a:lnTo>
                  <a:pt x="5405" y="388108"/>
                </a:lnTo>
                <a:lnTo>
                  <a:pt x="45648" y="434899"/>
                </a:lnTo>
                <a:lnTo>
                  <a:pt x="46100" y="484060"/>
                </a:lnTo>
                <a:lnTo>
                  <a:pt x="35051" y="522731"/>
                </a:lnTo>
                <a:lnTo>
                  <a:pt x="65873" y="585094"/>
                </a:lnTo>
                <a:lnTo>
                  <a:pt x="100395" y="607771"/>
                </a:lnTo>
                <a:lnTo>
                  <a:pt x="144097" y="622584"/>
                </a:lnTo>
                <a:lnTo>
                  <a:pt x="194310" y="627887"/>
                </a:lnTo>
                <a:lnTo>
                  <a:pt x="200405" y="627887"/>
                </a:lnTo>
                <a:lnTo>
                  <a:pt x="206501" y="627887"/>
                </a:lnTo>
                <a:lnTo>
                  <a:pt x="213360" y="627126"/>
                </a:lnTo>
                <a:lnTo>
                  <a:pt x="211836" y="627887"/>
                </a:lnTo>
                <a:lnTo>
                  <a:pt x="246936" y="660245"/>
                </a:lnTo>
                <a:lnTo>
                  <a:pt x="290742" y="686494"/>
                </a:lnTo>
                <a:lnTo>
                  <a:pt x="341534" y="706014"/>
                </a:lnTo>
                <a:lnTo>
                  <a:pt x="397593" y="718181"/>
                </a:lnTo>
                <a:lnTo>
                  <a:pt x="457200" y="722376"/>
                </a:lnTo>
                <a:lnTo>
                  <a:pt x="495264" y="720673"/>
                </a:lnTo>
                <a:lnTo>
                  <a:pt x="568535" y="707266"/>
                </a:lnTo>
                <a:lnTo>
                  <a:pt x="633033" y="720870"/>
                </a:lnTo>
                <a:lnTo>
                  <a:pt x="670450" y="741206"/>
                </a:lnTo>
                <a:lnTo>
                  <a:pt x="712915" y="756275"/>
                </a:lnTo>
                <a:lnTo>
                  <a:pt x="759110" y="765639"/>
                </a:lnTo>
                <a:lnTo>
                  <a:pt x="807719" y="768857"/>
                </a:lnTo>
                <a:lnTo>
                  <a:pt x="860883" y="765037"/>
                </a:lnTo>
                <a:lnTo>
                  <a:pt x="910448" y="754041"/>
                </a:lnTo>
                <a:lnTo>
                  <a:pt x="954976" y="736568"/>
                </a:lnTo>
                <a:lnTo>
                  <a:pt x="993027" y="713316"/>
                </a:lnTo>
                <a:lnTo>
                  <a:pt x="1023161" y="684985"/>
                </a:lnTo>
                <a:lnTo>
                  <a:pt x="1043939" y="652271"/>
                </a:lnTo>
                <a:lnTo>
                  <a:pt x="1043939" y="653033"/>
                </a:lnTo>
                <a:lnTo>
                  <a:pt x="1070336" y="662154"/>
                </a:lnTo>
                <a:lnTo>
                  <a:pt x="1097946" y="668845"/>
                </a:lnTo>
                <a:lnTo>
                  <a:pt x="1126557" y="672965"/>
                </a:lnTo>
                <a:lnTo>
                  <a:pt x="1155953" y="674369"/>
                </a:lnTo>
                <a:lnTo>
                  <a:pt x="1212073" y="669441"/>
                </a:lnTo>
                <a:lnTo>
                  <a:pt x="1262521" y="655517"/>
                </a:lnTo>
                <a:lnTo>
                  <a:pt x="1305305" y="633888"/>
                </a:lnTo>
                <a:lnTo>
                  <a:pt x="1338438" y="605846"/>
                </a:lnTo>
                <a:lnTo>
                  <a:pt x="1359930" y="572681"/>
                </a:lnTo>
                <a:lnTo>
                  <a:pt x="1367789" y="535685"/>
                </a:lnTo>
                <a:lnTo>
                  <a:pt x="1367789" y="534923"/>
                </a:lnTo>
                <a:lnTo>
                  <a:pt x="1425871" y="524594"/>
                </a:lnTo>
                <a:lnTo>
                  <a:pt x="1477094" y="505883"/>
                </a:lnTo>
                <a:lnTo>
                  <a:pt x="1519809" y="480059"/>
                </a:lnTo>
                <a:lnTo>
                  <a:pt x="1552363" y="448394"/>
                </a:lnTo>
                <a:lnTo>
                  <a:pt x="1573106" y="412157"/>
                </a:lnTo>
                <a:lnTo>
                  <a:pt x="1580388" y="372617"/>
                </a:lnTo>
                <a:lnTo>
                  <a:pt x="1577018" y="345876"/>
                </a:lnTo>
                <a:lnTo>
                  <a:pt x="1567148" y="319849"/>
                </a:lnTo>
                <a:lnTo>
                  <a:pt x="1551134" y="295251"/>
                </a:lnTo>
                <a:lnTo>
                  <a:pt x="1529333" y="272795"/>
                </a:lnTo>
                <a:lnTo>
                  <a:pt x="1528572" y="272795"/>
                </a:lnTo>
                <a:lnTo>
                  <a:pt x="1535572" y="260532"/>
                </a:lnTo>
                <a:lnTo>
                  <a:pt x="1540573" y="247840"/>
                </a:lnTo>
                <a:lnTo>
                  <a:pt x="1543573" y="234862"/>
                </a:lnTo>
                <a:lnTo>
                  <a:pt x="1544574" y="221741"/>
                </a:lnTo>
                <a:lnTo>
                  <a:pt x="1533965" y="179605"/>
                </a:lnTo>
                <a:lnTo>
                  <a:pt x="1504283" y="142970"/>
                </a:lnTo>
                <a:lnTo>
                  <a:pt x="1458741" y="114478"/>
                </a:lnTo>
                <a:lnTo>
                  <a:pt x="1400555" y="96773"/>
                </a:lnTo>
                <a:lnTo>
                  <a:pt x="1401317" y="96011"/>
                </a:lnTo>
                <a:lnTo>
                  <a:pt x="1379612" y="57542"/>
                </a:lnTo>
                <a:lnTo>
                  <a:pt x="1340262" y="27146"/>
                </a:lnTo>
                <a:lnTo>
                  <a:pt x="1287625" y="7179"/>
                </a:lnTo>
                <a:lnTo>
                  <a:pt x="1226057" y="0"/>
                </a:lnTo>
                <a:lnTo>
                  <a:pt x="1187827" y="2786"/>
                </a:lnTo>
                <a:lnTo>
                  <a:pt x="1118794" y="23788"/>
                </a:lnTo>
                <a:lnTo>
                  <a:pt x="1065514" y="23788"/>
                </a:lnTo>
                <a:lnTo>
                  <a:pt x="1000744" y="2786"/>
                </a:lnTo>
                <a:lnTo>
                  <a:pt x="963929" y="0"/>
                </a:lnTo>
                <a:lnTo>
                  <a:pt x="920019" y="4024"/>
                </a:lnTo>
                <a:lnTo>
                  <a:pt x="880110" y="15620"/>
                </a:lnTo>
                <a:lnTo>
                  <a:pt x="846486" y="34075"/>
                </a:lnTo>
                <a:lnTo>
                  <a:pt x="821436" y="58674"/>
                </a:lnTo>
                <a:lnTo>
                  <a:pt x="821436" y="60198"/>
                </a:lnTo>
                <a:lnTo>
                  <a:pt x="791872" y="44398"/>
                </a:lnTo>
                <a:lnTo>
                  <a:pt x="758666" y="32670"/>
                </a:lnTo>
                <a:lnTo>
                  <a:pt x="722745" y="25372"/>
                </a:lnTo>
                <a:lnTo>
                  <a:pt x="685038" y="22859"/>
                </a:lnTo>
                <a:lnTo>
                  <a:pt x="632305" y="27682"/>
                </a:lnTo>
                <a:lnTo>
                  <a:pt x="584358" y="41433"/>
                </a:lnTo>
                <a:lnTo>
                  <a:pt x="543698" y="63043"/>
                </a:lnTo>
                <a:lnTo>
                  <a:pt x="512825" y="91439"/>
                </a:lnTo>
                <a:lnTo>
                  <a:pt x="512063" y="92201"/>
                </a:lnTo>
                <a:lnTo>
                  <a:pt x="482679" y="82641"/>
                </a:lnTo>
                <a:lnTo>
                  <a:pt x="451865" y="75723"/>
                </a:lnTo>
                <a:lnTo>
                  <a:pt x="419909" y="71520"/>
                </a:lnTo>
                <a:lnTo>
                  <a:pt x="387095" y="70103"/>
                </a:lnTo>
                <a:lnTo>
                  <a:pt x="330472" y="74420"/>
                </a:lnTo>
                <a:lnTo>
                  <a:pt x="278501" y="86721"/>
                </a:lnTo>
                <a:lnTo>
                  <a:pt x="232661" y="106033"/>
                </a:lnTo>
                <a:lnTo>
                  <a:pt x="194432" y="131383"/>
                </a:lnTo>
                <a:lnTo>
                  <a:pt x="165294" y="161799"/>
                </a:lnTo>
                <a:lnTo>
                  <a:pt x="146726" y="196307"/>
                </a:lnTo>
                <a:lnTo>
                  <a:pt x="140207" y="233933"/>
                </a:lnTo>
                <a:lnTo>
                  <a:pt x="140207" y="240791"/>
                </a:lnTo>
                <a:lnTo>
                  <a:pt x="140969" y="248411"/>
                </a:lnTo>
                <a:lnTo>
                  <a:pt x="142493" y="255269"/>
                </a:lnTo>
                <a:close/>
              </a:path>
            </a:pathLst>
          </a:custGeom>
          <a:ln w="6350">
            <a:solidFill>
              <a:srgbClr val="000000"/>
            </a:solidFill>
          </a:ln>
        </p:spPr>
        <p:txBody>
          <a:bodyPr wrap="square" lIns="0" tIns="0" rIns="0" bIns="0" rtlCol="0"/>
          <a:lstStyle/>
          <a:p/>
        </p:txBody>
      </p:sp>
      <p:sp>
        <p:nvSpPr>
          <p:cNvPr id="110" name="object 110"/>
          <p:cNvSpPr/>
          <p:nvPr/>
        </p:nvSpPr>
        <p:spPr>
          <a:xfrm>
            <a:off x="4331208" y="7182611"/>
            <a:ext cx="93345" cy="14604"/>
          </a:xfrm>
          <a:custGeom>
            <a:avLst/>
            <a:gdLst/>
            <a:ahLst/>
            <a:cxnLst/>
            <a:rect l="l" t="t" r="r" b="b"/>
            <a:pathLst>
              <a:path w="93345" h="14604">
                <a:moveTo>
                  <a:pt x="0" y="0"/>
                </a:moveTo>
                <a:lnTo>
                  <a:pt x="18942" y="6441"/>
                </a:lnTo>
                <a:lnTo>
                  <a:pt x="38957" y="10953"/>
                </a:lnTo>
                <a:lnTo>
                  <a:pt x="59686" y="13608"/>
                </a:lnTo>
                <a:lnTo>
                  <a:pt x="80771" y="14478"/>
                </a:lnTo>
                <a:lnTo>
                  <a:pt x="84581" y="14478"/>
                </a:lnTo>
                <a:lnTo>
                  <a:pt x="89153" y="14478"/>
                </a:lnTo>
                <a:lnTo>
                  <a:pt x="92963" y="14478"/>
                </a:lnTo>
              </a:path>
            </a:pathLst>
          </a:custGeom>
          <a:ln w="6350">
            <a:solidFill>
              <a:srgbClr val="000000"/>
            </a:solidFill>
          </a:ln>
        </p:spPr>
        <p:txBody>
          <a:bodyPr wrap="square" lIns="0" tIns="0" rIns="0" bIns="0" rtlCol="0"/>
          <a:lstStyle/>
          <a:p/>
        </p:txBody>
      </p:sp>
      <p:sp>
        <p:nvSpPr>
          <p:cNvPr id="111" name="object 111"/>
          <p:cNvSpPr/>
          <p:nvPr/>
        </p:nvSpPr>
        <p:spPr>
          <a:xfrm>
            <a:off x="4466082" y="7351776"/>
            <a:ext cx="40640" cy="6350"/>
          </a:xfrm>
          <a:custGeom>
            <a:avLst/>
            <a:gdLst/>
            <a:ahLst/>
            <a:cxnLst/>
            <a:rect l="l" t="t" r="r" b="b"/>
            <a:pathLst>
              <a:path w="40639" h="6350">
                <a:moveTo>
                  <a:pt x="0" y="6096"/>
                </a:moveTo>
                <a:lnTo>
                  <a:pt x="10275" y="5250"/>
                </a:lnTo>
                <a:lnTo>
                  <a:pt x="20478" y="3905"/>
                </a:lnTo>
                <a:lnTo>
                  <a:pt x="30539" y="2131"/>
                </a:lnTo>
                <a:lnTo>
                  <a:pt x="40385" y="0"/>
                </a:lnTo>
              </a:path>
            </a:pathLst>
          </a:custGeom>
          <a:ln w="6350">
            <a:solidFill>
              <a:srgbClr val="000000"/>
            </a:solidFill>
          </a:ln>
        </p:spPr>
        <p:txBody>
          <a:bodyPr wrap="square" lIns="0" tIns="0" rIns="0" bIns="0" rtlCol="0"/>
          <a:lstStyle/>
          <a:p/>
        </p:txBody>
      </p:sp>
      <p:sp>
        <p:nvSpPr>
          <p:cNvPr id="112" name="object 112"/>
          <p:cNvSpPr/>
          <p:nvPr/>
        </p:nvSpPr>
        <p:spPr>
          <a:xfrm>
            <a:off x="4830317" y="7395971"/>
            <a:ext cx="24765" cy="30480"/>
          </a:xfrm>
          <a:custGeom>
            <a:avLst/>
            <a:gdLst/>
            <a:ahLst/>
            <a:cxnLst/>
            <a:rect l="l" t="t" r="r" b="b"/>
            <a:pathLst>
              <a:path w="24764" h="30479">
                <a:moveTo>
                  <a:pt x="0" y="0"/>
                </a:moveTo>
                <a:lnTo>
                  <a:pt x="5310" y="7870"/>
                </a:lnTo>
                <a:lnTo>
                  <a:pt x="11049" y="15525"/>
                </a:lnTo>
                <a:lnTo>
                  <a:pt x="17359" y="23038"/>
                </a:lnTo>
                <a:lnTo>
                  <a:pt x="24384" y="30479"/>
                </a:lnTo>
              </a:path>
            </a:pathLst>
          </a:custGeom>
          <a:ln w="6350">
            <a:solidFill>
              <a:srgbClr val="000000"/>
            </a:solidFill>
          </a:ln>
        </p:spPr>
        <p:txBody>
          <a:bodyPr wrap="square" lIns="0" tIns="0" rIns="0" bIns="0" rtlCol="0"/>
          <a:lstStyle/>
          <a:p/>
        </p:txBody>
      </p:sp>
      <p:sp>
        <p:nvSpPr>
          <p:cNvPr id="113" name="object 113"/>
          <p:cNvSpPr/>
          <p:nvPr/>
        </p:nvSpPr>
        <p:spPr>
          <a:xfrm>
            <a:off x="5296661" y="7348728"/>
            <a:ext cx="10160" cy="34290"/>
          </a:xfrm>
          <a:custGeom>
            <a:avLst/>
            <a:gdLst/>
            <a:ahLst/>
            <a:cxnLst/>
            <a:rect l="l" t="t" r="r" b="b"/>
            <a:pathLst>
              <a:path w="10160" h="34290">
                <a:moveTo>
                  <a:pt x="0" y="34290"/>
                </a:moveTo>
                <a:lnTo>
                  <a:pt x="3583" y="25717"/>
                </a:lnTo>
                <a:lnTo>
                  <a:pt x="6381" y="17144"/>
                </a:lnTo>
                <a:lnTo>
                  <a:pt x="8465" y="8572"/>
                </a:lnTo>
                <a:lnTo>
                  <a:pt x="9905" y="0"/>
                </a:lnTo>
              </a:path>
            </a:pathLst>
          </a:custGeom>
          <a:ln w="6349">
            <a:solidFill>
              <a:srgbClr val="000000"/>
            </a:solidFill>
          </a:ln>
        </p:spPr>
        <p:txBody>
          <a:bodyPr wrap="square" lIns="0" tIns="0" rIns="0" bIns="0" rtlCol="0"/>
          <a:lstStyle/>
          <a:p/>
        </p:txBody>
      </p:sp>
      <p:sp>
        <p:nvSpPr>
          <p:cNvPr id="114" name="object 114"/>
          <p:cNvSpPr/>
          <p:nvPr/>
        </p:nvSpPr>
        <p:spPr>
          <a:xfrm>
            <a:off x="5498465" y="7136003"/>
            <a:ext cx="125222" cy="133604"/>
          </a:xfrm>
          <a:prstGeom prst="rect">
            <a:avLst/>
          </a:prstGeom>
          <a:blipFill>
            <a:blip r:embed="rId2" cstate="print"/>
            <a:stretch>
              <a:fillRect/>
            </a:stretch>
          </a:blipFill>
        </p:spPr>
        <p:txBody>
          <a:bodyPr wrap="square" lIns="0" tIns="0" rIns="0" bIns="0" rtlCol="0"/>
          <a:lstStyle/>
          <a:p/>
        </p:txBody>
      </p:sp>
      <p:sp>
        <p:nvSpPr>
          <p:cNvPr id="115" name="object 115"/>
          <p:cNvSpPr/>
          <p:nvPr/>
        </p:nvSpPr>
        <p:spPr>
          <a:xfrm>
            <a:off x="5727953" y="7003542"/>
            <a:ext cx="53340" cy="47625"/>
          </a:xfrm>
          <a:custGeom>
            <a:avLst/>
            <a:gdLst/>
            <a:ahLst/>
            <a:cxnLst/>
            <a:rect l="l" t="t" r="r" b="b"/>
            <a:pathLst>
              <a:path w="53339" h="47625">
                <a:moveTo>
                  <a:pt x="0" y="47243"/>
                </a:moveTo>
                <a:lnTo>
                  <a:pt x="16585" y="36968"/>
                </a:lnTo>
                <a:lnTo>
                  <a:pt x="30956" y="25622"/>
                </a:lnTo>
                <a:lnTo>
                  <a:pt x="43183" y="13275"/>
                </a:lnTo>
                <a:lnTo>
                  <a:pt x="53340" y="0"/>
                </a:lnTo>
              </a:path>
            </a:pathLst>
          </a:custGeom>
          <a:ln w="6350">
            <a:solidFill>
              <a:srgbClr val="000000"/>
            </a:solidFill>
          </a:ln>
        </p:spPr>
        <p:txBody>
          <a:bodyPr wrap="square" lIns="0" tIns="0" rIns="0" bIns="0" rtlCol="0"/>
          <a:lstStyle/>
          <a:p/>
        </p:txBody>
      </p:sp>
      <p:sp>
        <p:nvSpPr>
          <p:cNvPr id="116" name="object 116"/>
          <p:cNvSpPr/>
          <p:nvPr/>
        </p:nvSpPr>
        <p:spPr>
          <a:xfrm>
            <a:off x="5654040" y="6826757"/>
            <a:ext cx="2540" cy="22860"/>
          </a:xfrm>
          <a:custGeom>
            <a:avLst/>
            <a:gdLst/>
            <a:ahLst/>
            <a:cxnLst/>
            <a:rect l="l" t="t" r="r" b="b"/>
            <a:pathLst>
              <a:path w="2539" h="22859">
                <a:moveTo>
                  <a:pt x="2286" y="22860"/>
                </a:moveTo>
                <a:lnTo>
                  <a:pt x="2286" y="22098"/>
                </a:lnTo>
                <a:lnTo>
                  <a:pt x="2286" y="21336"/>
                </a:lnTo>
                <a:lnTo>
                  <a:pt x="2286" y="14478"/>
                </a:lnTo>
                <a:lnTo>
                  <a:pt x="1524" y="6858"/>
                </a:lnTo>
                <a:lnTo>
                  <a:pt x="0" y="0"/>
                </a:lnTo>
              </a:path>
            </a:pathLst>
          </a:custGeom>
          <a:ln w="6349">
            <a:solidFill>
              <a:srgbClr val="000000"/>
            </a:solidFill>
          </a:ln>
        </p:spPr>
        <p:txBody>
          <a:bodyPr wrap="square" lIns="0" tIns="0" rIns="0" bIns="0" rtlCol="0"/>
          <a:lstStyle/>
          <a:p/>
        </p:txBody>
      </p:sp>
      <p:sp>
        <p:nvSpPr>
          <p:cNvPr id="117" name="object 117"/>
          <p:cNvSpPr/>
          <p:nvPr/>
        </p:nvSpPr>
        <p:spPr>
          <a:xfrm>
            <a:off x="5316473" y="6771893"/>
            <a:ext cx="26670" cy="29209"/>
          </a:xfrm>
          <a:custGeom>
            <a:avLst/>
            <a:gdLst/>
            <a:ahLst/>
            <a:cxnLst/>
            <a:rect l="l" t="t" r="r" b="b"/>
            <a:pathLst>
              <a:path w="26670" h="29209">
                <a:moveTo>
                  <a:pt x="26670" y="0"/>
                </a:moveTo>
                <a:lnTo>
                  <a:pt x="18966" y="6560"/>
                </a:lnTo>
                <a:lnTo>
                  <a:pt x="11906" y="13620"/>
                </a:lnTo>
                <a:lnTo>
                  <a:pt x="5560" y="21109"/>
                </a:lnTo>
                <a:lnTo>
                  <a:pt x="0" y="28955"/>
                </a:lnTo>
              </a:path>
            </a:pathLst>
          </a:custGeom>
          <a:ln w="6350">
            <a:solidFill>
              <a:srgbClr val="000000"/>
            </a:solidFill>
          </a:ln>
        </p:spPr>
        <p:txBody>
          <a:bodyPr wrap="square" lIns="0" tIns="0" rIns="0" bIns="0" rtlCol="0"/>
          <a:lstStyle/>
          <a:p/>
        </p:txBody>
      </p:sp>
      <p:sp>
        <p:nvSpPr>
          <p:cNvPr id="118" name="object 118"/>
          <p:cNvSpPr/>
          <p:nvPr/>
        </p:nvSpPr>
        <p:spPr>
          <a:xfrm>
            <a:off x="5060441" y="6789419"/>
            <a:ext cx="13970" cy="24765"/>
          </a:xfrm>
          <a:custGeom>
            <a:avLst/>
            <a:gdLst/>
            <a:ahLst/>
            <a:cxnLst/>
            <a:rect l="l" t="t" r="r" b="b"/>
            <a:pathLst>
              <a:path w="13970" h="24765">
                <a:moveTo>
                  <a:pt x="13716" y="0"/>
                </a:moveTo>
                <a:lnTo>
                  <a:pt x="9429" y="5845"/>
                </a:lnTo>
                <a:lnTo>
                  <a:pt x="5714" y="11906"/>
                </a:lnTo>
                <a:lnTo>
                  <a:pt x="2571" y="18109"/>
                </a:lnTo>
                <a:lnTo>
                  <a:pt x="0" y="24383"/>
                </a:lnTo>
              </a:path>
            </a:pathLst>
          </a:custGeom>
          <a:ln w="6350">
            <a:solidFill>
              <a:srgbClr val="000000"/>
            </a:solidFill>
          </a:ln>
        </p:spPr>
        <p:txBody>
          <a:bodyPr wrap="square" lIns="0" tIns="0" rIns="0" bIns="0" rtlCol="0"/>
          <a:lstStyle/>
          <a:p/>
        </p:txBody>
      </p:sp>
      <p:sp>
        <p:nvSpPr>
          <p:cNvPr id="119" name="object 119"/>
          <p:cNvSpPr/>
          <p:nvPr/>
        </p:nvSpPr>
        <p:spPr>
          <a:xfrm>
            <a:off x="4764785" y="6822947"/>
            <a:ext cx="47625" cy="24765"/>
          </a:xfrm>
          <a:custGeom>
            <a:avLst/>
            <a:gdLst/>
            <a:ahLst/>
            <a:cxnLst/>
            <a:rect l="l" t="t" r="r" b="b"/>
            <a:pathLst>
              <a:path w="47625" h="24765">
                <a:moveTo>
                  <a:pt x="47243" y="24383"/>
                </a:moveTo>
                <a:lnTo>
                  <a:pt x="36218" y="17680"/>
                </a:lnTo>
                <a:lnTo>
                  <a:pt x="24764" y="11334"/>
                </a:lnTo>
                <a:lnTo>
                  <a:pt x="12739" y="5417"/>
                </a:lnTo>
                <a:lnTo>
                  <a:pt x="0" y="0"/>
                </a:lnTo>
              </a:path>
            </a:pathLst>
          </a:custGeom>
          <a:ln w="6349">
            <a:solidFill>
              <a:srgbClr val="000000"/>
            </a:solidFill>
          </a:ln>
        </p:spPr>
        <p:txBody>
          <a:bodyPr wrap="square" lIns="0" tIns="0" rIns="0" bIns="0" rtlCol="0"/>
          <a:lstStyle/>
          <a:p/>
        </p:txBody>
      </p:sp>
      <p:sp>
        <p:nvSpPr>
          <p:cNvPr id="120" name="object 120"/>
          <p:cNvSpPr/>
          <p:nvPr/>
        </p:nvSpPr>
        <p:spPr>
          <a:xfrm>
            <a:off x="4395215" y="6986016"/>
            <a:ext cx="8890" cy="26034"/>
          </a:xfrm>
          <a:custGeom>
            <a:avLst/>
            <a:gdLst/>
            <a:ahLst/>
            <a:cxnLst/>
            <a:rect l="l" t="t" r="r" b="b"/>
            <a:pathLst>
              <a:path w="8889" h="26034">
                <a:moveTo>
                  <a:pt x="0" y="0"/>
                </a:moveTo>
                <a:lnTo>
                  <a:pt x="1416" y="6727"/>
                </a:lnTo>
                <a:lnTo>
                  <a:pt x="3333" y="13239"/>
                </a:lnTo>
                <a:lnTo>
                  <a:pt x="5679" y="19609"/>
                </a:lnTo>
                <a:lnTo>
                  <a:pt x="8382" y="25907"/>
                </a:lnTo>
              </a:path>
            </a:pathLst>
          </a:custGeom>
          <a:ln w="6350">
            <a:solidFill>
              <a:srgbClr val="000000"/>
            </a:solidFill>
          </a:ln>
        </p:spPr>
        <p:txBody>
          <a:bodyPr wrap="square" lIns="0" tIns="0" rIns="0" bIns="0" rtlCol="0"/>
          <a:lstStyle/>
          <a:p/>
        </p:txBody>
      </p:sp>
      <p:sp>
        <p:nvSpPr>
          <p:cNvPr id="121" name="object 121"/>
          <p:cNvSpPr/>
          <p:nvPr/>
        </p:nvSpPr>
        <p:spPr>
          <a:xfrm>
            <a:off x="4825746" y="7654290"/>
            <a:ext cx="264160" cy="128270"/>
          </a:xfrm>
          <a:custGeom>
            <a:avLst/>
            <a:gdLst/>
            <a:ahLst/>
            <a:cxnLst/>
            <a:rect l="l" t="t" r="r" b="b"/>
            <a:pathLst>
              <a:path w="264160" h="128270">
                <a:moveTo>
                  <a:pt x="131825" y="0"/>
                </a:moveTo>
                <a:lnTo>
                  <a:pt x="80688" y="5072"/>
                </a:lnTo>
                <a:lnTo>
                  <a:pt x="38766" y="18859"/>
                </a:lnTo>
                <a:lnTo>
                  <a:pt x="10417" y="39219"/>
                </a:lnTo>
                <a:lnTo>
                  <a:pt x="0" y="64007"/>
                </a:lnTo>
                <a:lnTo>
                  <a:pt x="10417" y="89118"/>
                </a:lnTo>
                <a:lnTo>
                  <a:pt x="38766" y="109442"/>
                </a:lnTo>
                <a:lnTo>
                  <a:pt x="80688" y="123051"/>
                </a:lnTo>
                <a:lnTo>
                  <a:pt x="131825" y="128015"/>
                </a:lnTo>
                <a:lnTo>
                  <a:pt x="183284" y="123051"/>
                </a:lnTo>
                <a:lnTo>
                  <a:pt x="225171" y="109442"/>
                </a:lnTo>
                <a:lnTo>
                  <a:pt x="253341" y="89118"/>
                </a:lnTo>
                <a:lnTo>
                  <a:pt x="263651" y="64007"/>
                </a:lnTo>
                <a:lnTo>
                  <a:pt x="253341" y="39219"/>
                </a:lnTo>
                <a:lnTo>
                  <a:pt x="225171" y="18859"/>
                </a:lnTo>
                <a:lnTo>
                  <a:pt x="183284" y="5072"/>
                </a:lnTo>
                <a:lnTo>
                  <a:pt x="131825" y="0"/>
                </a:lnTo>
                <a:close/>
              </a:path>
            </a:pathLst>
          </a:custGeom>
          <a:solidFill>
            <a:srgbClr val="FFFFCC"/>
          </a:solidFill>
        </p:spPr>
        <p:txBody>
          <a:bodyPr wrap="square" lIns="0" tIns="0" rIns="0" bIns="0" rtlCol="0"/>
          <a:lstStyle/>
          <a:p/>
        </p:txBody>
      </p:sp>
      <p:sp>
        <p:nvSpPr>
          <p:cNvPr id="122" name="object 122"/>
          <p:cNvSpPr/>
          <p:nvPr/>
        </p:nvSpPr>
        <p:spPr>
          <a:xfrm>
            <a:off x="4825746" y="7654290"/>
            <a:ext cx="264160" cy="128270"/>
          </a:xfrm>
          <a:custGeom>
            <a:avLst/>
            <a:gdLst/>
            <a:ahLst/>
            <a:cxnLst/>
            <a:rect l="l" t="t" r="r" b="b"/>
            <a:pathLst>
              <a:path w="264160" h="128270">
                <a:moveTo>
                  <a:pt x="131825" y="0"/>
                </a:moveTo>
                <a:lnTo>
                  <a:pt x="80688" y="5072"/>
                </a:lnTo>
                <a:lnTo>
                  <a:pt x="38766" y="18859"/>
                </a:lnTo>
                <a:lnTo>
                  <a:pt x="10417" y="39219"/>
                </a:lnTo>
                <a:lnTo>
                  <a:pt x="0" y="64007"/>
                </a:lnTo>
                <a:lnTo>
                  <a:pt x="10417" y="89118"/>
                </a:lnTo>
                <a:lnTo>
                  <a:pt x="38766" y="109442"/>
                </a:lnTo>
                <a:lnTo>
                  <a:pt x="80688" y="123051"/>
                </a:lnTo>
                <a:lnTo>
                  <a:pt x="131825" y="128015"/>
                </a:lnTo>
                <a:lnTo>
                  <a:pt x="183284" y="123051"/>
                </a:lnTo>
                <a:lnTo>
                  <a:pt x="225171" y="109442"/>
                </a:lnTo>
                <a:lnTo>
                  <a:pt x="253341" y="89118"/>
                </a:lnTo>
                <a:lnTo>
                  <a:pt x="263651" y="64007"/>
                </a:lnTo>
                <a:lnTo>
                  <a:pt x="253341" y="39219"/>
                </a:lnTo>
                <a:lnTo>
                  <a:pt x="225171" y="18859"/>
                </a:lnTo>
                <a:lnTo>
                  <a:pt x="183284" y="5072"/>
                </a:lnTo>
                <a:lnTo>
                  <a:pt x="131825" y="0"/>
                </a:lnTo>
                <a:close/>
              </a:path>
            </a:pathLst>
          </a:custGeom>
          <a:ln w="6350">
            <a:solidFill>
              <a:srgbClr val="000000"/>
            </a:solidFill>
          </a:ln>
        </p:spPr>
        <p:txBody>
          <a:bodyPr wrap="square" lIns="0" tIns="0" rIns="0" bIns="0" rtlCol="0"/>
          <a:lstStyle/>
          <a:p/>
        </p:txBody>
      </p:sp>
      <p:sp>
        <p:nvSpPr>
          <p:cNvPr id="123" name="object 123"/>
          <p:cNvSpPr/>
          <p:nvPr/>
        </p:nvSpPr>
        <p:spPr>
          <a:xfrm>
            <a:off x="4829428" y="7934579"/>
            <a:ext cx="182372" cy="92456"/>
          </a:xfrm>
          <a:prstGeom prst="rect">
            <a:avLst/>
          </a:prstGeom>
          <a:blipFill>
            <a:blip r:embed="rId4" cstate="print"/>
            <a:stretch>
              <a:fillRect/>
            </a:stretch>
          </a:blipFill>
        </p:spPr>
        <p:txBody>
          <a:bodyPr wrap="square" lIns="0" tIns="0" rIns="0" bIns="0" rtlCol="0"/>
          <a:lstStyle/>
          <a:p/>
        </p:txBody>
      </p:sp>
      <p:sp>
        <p:nvSpPr>
          <p:cNvPr id="124" name="object 124"/>
          <p:cNvSpPr/>
          <p:nvPr/>
        </p:nvSpPr>
        <p:spPr>
          <a:xfrm>
            <a:off x="4845558" y="8179307"/>
            <a:ext cx="87630" cy="43180"/>
          </a:xfrm>
          <a:custGeom>
            <a:avLst/>
            <a:gdLst/>
            <a:ahLst/>
            <a:cxnLst/>
            <a:rect l="l" t="t" r="r" b="b"/>
            <a:pathLst>
              <a:path w="87629" h="43179">
                <a:moveTo>
                  <a:pt x="44195" y="0"/>
                </a:moveTo>
                <a:lnTo>
                  <a:pt x="27003" y="1619"/>
                </a:lnTo>
                <a:lnTo>
                  <a:pt x="12953" y="6096"/>
                </a:lnTo>
                <a:lnTo>
                  <a:pt x="3476" y="12858"/>
                </a:lnTo>
                <a:lnTo>
                  <a:pt x="0" y="21336"/>
                </a:lnTo>
                <a:lnTo>
                  <a:pt x="3476" y="29491"/>
                </a:lnTo>
                <a:lnTo>
                  <a:pt x="12953" y="36290"/>
                </a:lnTo>
                <a:lnTo>
                  <a:pt x="27003" y="40945"/>
                </a:lnTo>
                <a:lnTo>
                  <a:pt x="44195" y="42672"/>
                </a:lnTo>
                <a:lnTo>
                  <a:pt x="60948" y="40945"/>
                </a:lnTo>
                <a:lnTo>
                  <a:pt x="74771" y="36290"/>
                </a:lnTo>
                <a:lnTo>
                  <a:pt x="84165" y="29491"/>
                </a:lnTo>
                <a:lnTo>
                  <a:pt x="87629" y="21336"/>
                </a:lnTo>
                <a:lnTo>
                  <a:pt x="84165" y="12858"/>
                </a:lnTo>
                <a:lnTo>
                  <a:pt x="74771" y="6096"/>
                </a:lnTo>
                <a:lnTo>
                  <a:pt x="60948" y="1619"/>
                </a:lnTo>
                <a:lnTo>
                  <a:pt x="44195" y="0"/>
                </a:lnTo>
                <a:close/>
              </a:path>
            </a:pathLst>
          </a:custGeom>
          <a:solidFill>
            <a:srgbClr val="FFFFCC"/>
          </a:solidFill>
        </p:spPr>
        <p:txBody>
          <a:bodyPr wrap="square" lIns="0" tIns="0" rIns="0" bIns="0" rtlCol="0"/>
          <a:lstStyle/>
          <a:p/>
        </p:txBody>
      </p:sp>
      <p:sp>
        <p:nvSpPr>
          <p:cNvPr id="125" name="object 125"/>
          <p:cNvSpPr/>
          <p:nvPr/>
        </p:nvSpPr>
        <p:spPr>
          <a:xfrm>
            <a:off x="4845558" y="8179307"/>
            <a:ext cx="87630" cy="43180"/>
          </a:xfrm>
          <a:custGeom>
            <a:avLst/>
            <a:gdLst/>
            <a:ahLst/>
            <a:cxnLst/>
            <a:rect l="l" t="t" r="r" b="b"/>
            <a:pathLst>
              <a:path w="87629" h="43179">
                <a:moveTo>
                  <a:pt x="44195" y="0"/>
                </a:moveTo>
                <a:lnTo>
                  <a:pt x="27003" y="1619"/>
                </a:lnTo>
                <a:lnTo>
                  <a:pt x="12953" y="6096"/>
                </a:lnTo>
                <a:lnTo>
                  <a:pt x="3476" y="12858"/>
                </a:lnTo>
                <a:lnTo>
                  <a:pt x="0" y="21336"/>
                </a:lnTo>
                <a:lnTo>
                  <a:pt x="3476" y="29491"/>
                </a:lnTo>
                <a:lnTo>
                  <a:pt x="12953" y="36290"/>
                </a:lnTo>
                <a:lnTo>
                  <a:pt x="27003" y="40945"/>
                </a:lnTo>
                <a:lnTo>
                  <a:pt x="44195" y="42672"/>
                </a:lnTo>
                <a:lnTo>
                  <a:pt x="60948" y="40945"/>
                </a:lnTo>
                <a:lnTo>
                  <a:pt x="74771" y="36290"/>
                </a:lnTo>
                <a:lnTo>
                  <a:pt x="84165" y="29491"/>
                </a:lnTo>
                <a:lnTo>
                  <a:pt x="87629" y="21336"/>
                </a:lnTo>
                <a:lnTo>
                  <a:pt x="84165" y="12858"/>
                </a:lnTo>
                <a:lnTo>
                  <a:pt x="74771" y="6096"/>
                </a:lnTo>
                <a:lnTo>
                  <a:pt x="60948" y="1619"/>
                </a:lnTo>
                <a:lnTo>
                  <a:pt x="44195" y="0"/>
                </a:lnTo>
                <a:close/>
              </a:path>
            </a:pathLst>
          </a:custGeom>
          <a:ln w="6350">
            <a:solidFill>
              <a:srgbClr val="000000"/>
            </a:solidFill>
          </a:ln>
        </p:spPr>
        <p:txBody>
          <a:bodyPr wrap="square" lIns="0" tIns="0" rIns="0" bIns="0" rtlCol="0"/>
          <a:lstStyle/>
          <a:p/>
        </p:txBody>
      </p:sp>
      <p:sp>
        <p:nvSpPr>
          <p:cNvPr id="126" name="object 126"/>
          <p:cNvSpPr txBox="1"/>
          <p:nvPr/>
        </p:nvSpPr>
        <p:spPr>
          <a:xfrm>
            <a:off x="4496053" y="6849109"/>
            <a:ext cx="991235" cy="483234"/>
          </a:xfrm>
          <a:prstGeom prst="rect">
            <a:avLst/>
          </a:prstGeom>
        </p:spPr>
        <p:txBody>
          <a:bodyPr wrap="square" lIns="0" tIns="12700" rIns="0" bIns="0" rtlCol="0" vert="horz">
            <a:spAutoFit/>
          </a:bodyPr>
          <a:lstStyle/>
          <a:p>
            <a:pPr marL="124460" marR="5080" indent="-112395">
              <a:lnSpc>
                <a:spcPct val="100000"/>
              </a:lnSpc>
              <a:spcBef>
                <a:spcPts val="100"/>
              </a:spcBef>
            </a:pPr>
            <a:r>
              <a:rPr dirty="0" sz="1000" spc="-5">
                <a:latin typeface="Arial"/>
                <a:cs typeface="Arial"/>
              </a:rPr>
              <a:t>Each of the</a:t>
            </a:r>
            <a:r>
              <a:rPr dirty="0" sz="1000" spc="-80">
                <a:latin typeface="Arial"/>
                <a:cs typeface="Arial"/>
              </a:rPr>
              <a:t> </a:t>
            </a:r>
            <a:r>
              <a:rPr dirty="0" sz="1000" spc="-5">
                <a:latin typeface="Arial"/>
                <a:cs typeface="Arial"/>
              </a:rPr>
              <a:t>three  next states is  equally</a:t>
            </a:r>
            <a:r>
              <a:rPr dirty="0" sz="1000" spc="-25">
                <a:latin typeface="Arial"/>
                <a:cs typeface="Arial"/>
              </a:rPr>
              <a:t> </a:t>
            </a:r>
            <a:r>
              <a:rPr dirty="0" sz="1000" spc="-5">
                <a:latin typeface="Arial"/>
                <a:cs typeface="Arial"/>
              </a:rPr>
              <a:t>likely</a:t>
            </a:r>
            <a:endParaRPr sz="1000">
              <a:latin typeface="Arial"/>
              <a:cs typeface="Arial"/>
            </a:endParaRPr>
          </a:p>
        </p:txBody>
      </p:sp>
      <p:sp>
        <p:nvSpPr>
          <p:cNvPr id="127" name="object 127"/>
          <p:cNvSpPr/>
          <p:nvPr/>
        </p:nvSpPr>
        <p:spPr>
          <a:xfrm>
            <a:off x="2552700" y="60121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00CC00"/>
            </a:solidFill>
          </a:ln>
        </p:spPr>
        <p:txBody>
          <a:bodyPr wrap="square" lIns="0" tIns="0" rIns="0" bIns="0" rtlCol="0"/>
          <a:lstStyle/>
          <a:p/>
        </p:txBody>
      </p:sp>
      <p:sp>
        <p:nvSpPr>
          <p:cNvPr id="128" name="object 128"/>
          <p:cNvSpPr txBox="1"/>
          <p:nvPr/>
        </p:nvSpPr>
        <p:spPr>
          <a:xfrm>
            <a:off x="2667254" y="6132066"/>
            <a:ext cx="22860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XY</a:t>
            </a:r>
            <a:endParaRPr sz="1200">
              <a:latin typeface="Arial"/>
              <a:cs typeface="Arial"/>
            </a:endParaRPr>
          </a:p>
        </p:txBody>
      </p:sp>
      <p:sp>
        <p:nvSpPr>
          <p:cNvPr id="129" name="object 129"/>
          <p:cNvSpPr/>
          <p:nvPr/>
        </p:nvSpPr>
        <p:spPr>
          <a:xfrm>
            <a:off x="3200400" y="63931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FF0000"/>
            </a:solidFill>
          </a:ln>
        </p:spPr>
        <p:txBody>
          <a:bodyPr wrap="square" lIns="0" tIns="0" rIns="0" bIns="0" rtlCol="0"/>
          <a:lstStyle/>
          <a:p/>
        </p:txBody>
      </p:sp>
      <p:sp>
        <p:nvSpPr>
          <p:cNvPr id="130" name="object 130"/>
          <p:cNvSpPr txBox="1"/>
          <p:nvPr/>
        </p:nvSpPr>
        <p:spPr>
          <a:xfrm>
            <a:off x="3215639" y="6453378"/>
            <a:ext cx="418465" cy="350520"/>
          </a:xfrm>
          <a:prstGeom prst="rect">
            <a:avLst/>
          </a:prstGeom>
          <a:ln w="38100">
            <a:solidFill>
              <a:srgbClr val="FF33CC"/>
            </a:solidFill>
          </a:ln>
        </p:spPr>
        <p:txBody>
          <a:bodyPr wrap="square" lIns="0" tIns="72390" rIns="0" bIns="0" rtlCol="0" vert="horz">
            <a:spAutoFit/>
          </a:bodyPr>
          <a:lstStyle/>
          <a:p>
            <a:pPr marL="115570">
              <a:lnSpc>
                <a:spcPct val="100000"/>
              </a:lnSpc>
              <a:spcBef>
                <a:spcPts val="570"/>
              </a:spcBef>
            </a:pPr>
            <a:r>
              <a:rPr dirty="0" sz="1200" spc="-5">
                <a:latin typeface="Arial"/>
                <a:cs typeface="Arial"/>
              </a:rPr>
              <a:t>ZX</a:t>
            </a:r>
            <a:endParaRPr sz="1200">
              <a:latin typeface="Arial"/>
              <a:cs typeface="Arial"/>
            </a:endParaRPr>
          </a:p>
        </p:txBody>
      </p:sp>
      <p:sp>
        <p:nvSpPr>
          <p:cNvPr id="131" name="object 131"/>
          <p:cNvSpPr/>
          <p:nvPr/>
        </p:nvSpPr>
        <p:spPr>
          <a:xfrm>
            <a:off x="3810000" y="59740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3333CC"/>
            </a:solidFill>
          </a:ln>
        </p:spPr>
        <p:txBody>
          <a:bodyPr wrap="square" lIns="0" tIns="0" rIns="0" bIns="0" rtlCol="0"/>
          <a:lstStyle/>
          <a:p/>
        </p:txBody>
      </p:sp>
      <p:sp>
        <p:nvSpPr>
          <p:cNvPr id="132" name="object 132"/>
          <p:cNvSpPr txBox="1"/>
          <p:nvPr/>
        </p:nvSpPr>
        <p:spPr>
          <a:xfrm>
            <a:off x="3907790" y="6093966"/>
            <a:ext cx="26289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133" name="object 133"/>
          <p:cNvSpPr txBox="1"/>
          <p:nvPr/>
        </p:nvSpPr>
        <p:spPr>
          <a:xfrm>
            <a:off x="4167632" y="5443525"/>
            <a:ext cx="1948814" cy="1168400"/>
          </a:xfrm>
          <a:prstGeom prst="rect">
            <a:avLst/>
          </a:prstGeom>
        </p:spPr>
        <p:txBody>
          <a:bodyPr wrap="square" lIns="0" tIns="12700" rIns="0" bIns="0" rtlCol="0" vert="horz">
            <a:spAutoFit/>
          </a:bodyPr>
          <a:lstStyle/>
          <a:p>
            <a:pPr marL="274955" marR="38100">
              <a:lnSpc>
                <a:spcPct val="150000"/>
              </a:lnSpc>
              <a:spcBef>
                <a:spcPts val="100"/>
              </a:spcBef>
            </a:pPr>
            <a:r>
              <a:rPr dirty="0" sz="1000" spc="-5">
                <a:latin typeface="Arial"/>
                <a:cs typeface="Arial"/>
              </a:rPr>
              <a:t>Start randomly in state </a:t>
            </a:r>
            <a:r>
              <a:rPr dirty="0" sz="1000">
                <a:latin typeface="Arial"/>
                <a:cs typeface="Arial"/>
              </a:rPr>
              <a:t>1 </a:t>
            </a:r>
            <a:r>
              <a:rPr dirty="0" sz="1000" spc="-5">
                <a:latin typeface="Arial"/>
                <a:cs typeface="Arial"/>
              </a:rPr>
              <a:t>or </a:t>
            </a:r>
            <a:r>
              <a:rPr dirty="0" sz="1000">
                <a:latin typeface="Arial"/>
                <a:cs typeface="Arial"/>
              </a:rPr>
              <a:t>2  </a:t>
            </a:r>
            <a:r>
              <a:rPr dirty="0" sz="1000" spc="-5">
                <a:latin typeface="Arial"/>
                <a:cs typeface="Arial"/>
              </a:rPr>
              <a:t>Choose one of </a:t>
            </a:r>
            <a:r>
              <a:rPr dirty="0" sz="1000">
                <a:latin typeface="Arial"/>
                <a:cs typeface="Arial"/>
              </a:rPr>
              <a:t>the</a:t>
            </a:r>
            <a:r>
              <a:rPr dirty="0" sz="1000" spc="-35">
                <a:latin typeface="Arial"/>
                <a:cs typeface="Arial"/>
              </a:rPr>
              <a:t> </a:t>
            </a:r>
            <a:r>
              <a:rPr dirty="0" sz="1000" spc="-5">
                <a:latin typeface="Arial"/>
                <a:cs typeface="Arial"/>
              </a:rPr>
              <a:t>output</a:t>
            </a:r>
            <a:endParaRPr sz="1000">
              <a:latin typeface="Arial"/>
              <a:cs typeface="Arial"/>
            </a:endParaRPr>
          </a:p>
          <a:p>
            <a:pPr marL="274955" marR="303530" indent="-224790">
              <a:lnSpc>
                <a:spcPct val="100000"/>
              </a:lnSpc>
            </a:pPr>
            <a:r>
              <a:rPr dirty="0" sz="1000" spc="-5">
                <a:solidFill>
                  <a:srgbClr val="3333CC"/>
                </a:solidFill>
                <a:latin typeface="Arial"/>
                <a:cs typeface="Arial"/>
              </a:rPr>
              <a:t>S</a:t>
            </a:r>
            <a:r>
              <a:rPr dirty="0" baseline="-21367" sz="975" spc="-7">
                <a:solidFill>
                  <a:srgbClr val="3333CC"/>
                </a:solidFill>
                <a:latin typeface="Arial"/>
                <a:cs typeface="Arial"/>
              </a:rPr>
              <a:t>2 </a:t>
            </a:r>
            <a:r>
              <a:rPr dirty="0" sz="1000" spc="-5">
                <a:latin typeface="Arial"/>
                <a:cs typeface="Arial"/>
              </a:rPr>
              <a:t>symbols </a:t>
            </a:r>
            <a:r>
              <a:rPr dirty="0" sz="1000">
                <a:latin typeface="Arial"/>
                <a:cs typeface="Arial"/>
              </a:rPr>
              <a:t>in </a:t>
            </a:r>
            <a:r>
              <a:rPr dirty="0" sz="1000" spc="-5">
                <a:latin typeface="Arial"/>
                <a:cs typeface="Arial"/>
              </a:rPr>
              <a:t>each state </a:t>
            </a:r>
            <a:r>
              <a:rPr dirty="0" sz="1000">
                <a:latin typeface="Arial"/>
                <a:cs typeface="Arial"/>
              </a:rPr>
              <a:t>at  </a:t>
            </a:r>
            <a:r>
              <a:rPr dirty="0" sz="1000" spc="-5">
                <a:latin typeface="Arial"/>
                <a:cs typeface="Arial"/>
              </a:rPr>
              <a:t>random.</a:t>
            </a:r>
            <a:endParaRPr sz="1000">
              <a:latin typeface="Arial"/>
              <a:cs typeface="Arial"/>
            </a:endParaRPr>
          </a:p>
          <a:p>
            <a:pPr marL="274955" marR="30480">
              <a:lnSpc>
                <a:spcPct val="100000"/>
              </a:lnSpc>
              <a:spcBef>
                <a:spcPts val="600"/>
              </a:spcBef>
            </a:pPr>
            <a:r>
              <a:rPr dirty="0" sz="1000">
                <a:latin typeface="Arial"/>
                <a:cs typeface="Arial"/>
              </a:rPr>
              <a:t>Let’s </a:t>
            </a:r>
            <a:r>
              <a:rPr dirty="0" sz="1000" spc="-5">
                <a:latin typeface="Arial"/>
                <a:cs typeface="Arial"/>
              </a:rPr>
              <a:t>generate </a:t>
            </a:r>
            <a:r>
              <a:rPr dirty="0" sz="1000">
                <a:latin typeface="Arial"/>
                <a:cs typeface="Arial"/>
              </a:rPr>
              <a:t>a </a:t>
            </a:r>
            <a:r>
              <a:rPr dirty="0" sz="1000" spc="-5">
                <a:latin typeface="Arial"/>
                <a:cs typeface="Arial"/>
              </a:rPr>
              <a:t>sequence</a:t>
            </a:r>
            <a:r>
              <a:rPr dirty="0" sz="1000" spc="-80">
                <a:latin typeface="Arial"/>
                <a:cs typeface="Arial"/>
              </a:rPr>
              <a:t> </a:t>
            </a:r>
            <a:r>
              <a:rPr dirty="0" sz="1000">
                <a:latin typeface="Arial"/>
                <a:cs typeface="Arial"/>
              </a:rPr>
              <a:t>of  observations:</a:t>
            </a:r>
            <a:endParaRPr sz="1000">
              <a:latin typeface="Arial"/>
              <a:cs typeface="Arial"/>
            </a:endParaRPr>
          </a:p>
        </p:txBody>
      </p:sp>
      <p:sp>
        <p:nvSpPr>
          <p:cNvPr id="134" name="object 134"/>
          <p:cNvSpPr txBox="1"/>
          <p:nvPr/>
        </p:nvSpPr>
        <p:spPr>
          <a:xfrm>
            <a:off x="2430272" y="5930900"/>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135" name="object 135"/>
          <p:cNvSpPr txBox="1"/>
          <p:nvPr/>
        </p:nvSpPr>
        <p:spPr>
          <a:xfrm>
            <a:off x="2514854" y="6007861"/>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136" name="object 136"/>
          <p:cNvSpPr txBox="1"/>
          <p:nvPr/>
        </p:nvSpPr>
        <p:spPr>
          <a:xfrm>
            <a:off x="3626358" y="6756145"/>
            <a:ext cx="207010" cy="178435"/>
          </a:xfrm>
          <a:prstGeom prst="rect">
            <a:avLst/>
          </a:prstGeom>
        </p:spPr>
        <p:txBody>
          <a:bodyPr wrap="square" lIns="0" tIns="12700" rIns="0" bIns="0" rtlCol="0" vert="horz">
            <a:spAutoFit/>
          </a:bodyPr>
          <a:lstStyle/>
          <a:p>
            <a:pPr marL="38100">
              <a:lnSpc>
                <a:spcPct val="100000"/>
              </a:lnSpc>
              <a:spcBef>
                <a:spcPts val="10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p:txBody>
      </p:sp>
      <p:sp>
        <p:nvSpPr>
          <p:cNvPr id="137" name="object 137"/>
          <p:cNvSpPr txBox="1"/>
          <p:nvPr/>
        </p:nvSpPr>
        <p:spPr>
          <a:xfrm>
            <a:off x="3396488" y="609473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138" name="object 138"/>
          <p:cNvSpPr txBox="1"/>
          <p:nvPr/>
        </p:nvSpPr>
        <p:spPr>
          <a:xfrm>
            <a:off x="2039366" y="5372354"/>
            <a:ext cx="1965960" cy="647700"/>
          </a:xfrm>
          <a:prstGeom prst="rect">
            <a:avLst/>
          </a:prstGeom>
        </p:spPr>
        <p:txBody>
          <a:bodyPr wrap="square" lIns="0" tIns="12700" rIns="0" bIns="0" rtlCol="0" vert="horz">
            <a:spAutoFit/>
          </a:bodyPr>
          <a:lstStyle/>
          <a:p>
            <a:pPr marL="12700">
              <a:lnSpc>
                <a:spcPct val="100000"/>
              </a:lnSpc>
              <a:spcBef>
                <a:spcPts val="100"/>
              </a:spcBef>
            </a:pPr>
            <a:r>
              <a:rPr dirty="0" sz="2200" spc="-5">
                <a:solidFill>
                  <a:srgbClr val="006500"/>
                </a:solidFill>
                <a:latin typeface="Arial"/>
                <a:cs typeface="Arial"/>
              </a:rPr>
              <a:t>Here’s an</a:t>
            </a:r>
            <a:r>
              <a:rPr dirty="0" sz="2200" spc="-75">
                <a:solidFill>
                  <a:srgbClr val="006500"/>
                </a:solidFill>
                <a:latin typeface="Arial"/>
                <a:cs typeface="Arial"/>
              </a:rPr>
              <a:t> </a:t>
            </a:r>
            <a:r>
              <a:rPr dirty="0" sz="2200" spc="-5">
                <a:solidFill>
                  <a:srgbClr val="006500"/>
                </a:solidFill>
                <a:latin typeface="Arial"/>
                <a:cs typeface="Arial"/>
              </a:rPr>
              <a:t>HMM</a:t>
            </a:r>
            <a:endParaRPr sz="2200">
              <a:latin typeface="Arial"/>
              <a:cs typeface="Arial"/>
            </a:endParaRPr>
          </a:p>
          <a:p>
            <a:pPr marL="1310005">
              <a:lnSpc>
                <a:spcPct val="100000"/>
              </a:lnSpc>
              <a:spcBef>
                <a:spcPts val="1415"/>
              </a:spcBef>
            </a:pPr>
            <a:r>
              <a:rPr dirty="0" sz="700" spc="-5">
                <a:solidFill>
                  <a:srgbClr val="00CC00"/>
                </a:solidFill>
                <a:latin typeface="Arial"/>
                <a:cs typeface="Arial"/>
              </a:rPr>
              <a:t>1/3</a:t>
            </a:r>
            <a:endParaRPr sz="700">
              <a:latin typeface="Arial"/>
              <a:cs typeface="Arial"/>
            </a:endParaRPr>
          </a:p>
        </p:txBody>
      </p:sp>
      <p:sp>
        <p:nvSpPr>
          <p:cNvPr id="139" name="object 139"/>
          <p:cNvSpPr/>
          <p:nvPr/>
        </p:nvSpPr>
        <p:spPr>
          <a:xfrm>
            <a:off x="2942844" y="6399276"/>
            <a:ext cx="323850" cy="72390"/>
          </a:xfrm>
          <a:custGeom>
            <a:avLst/>
            <a:gdLst/>
            <a:ahLst/>
            <a:cxnLst/>
            <a:rect l="l" t="t" r="r" b="b"/>
            <a:pathLst>
              <a:path w="323850" h="72389">
                <a:moveTo>
                  <a:pt x="286324" y="56815"/>
                </a:moveTo>
                <a:lnTo>
                  <a:pt x="283463" y="72389"/>
                </a:lnTo>
                <a:lnTo>
                  <a:pt x="323850" y="60198"/>
                </a:lnTo>
                <a:lnTo>
                  <a:pt x="320802" y="57912"/>
                </a:lnTo>
                <a:lnTo>
                  <a:pt x="292607" y="57912"/>
                </a:lnTo>
                <a:lnTo>
                  <a:pt x="286324" y="56815"/>
                </a:lnTo>
                <a:close/>
              </a:path>
              <a:path w="323850" h="72389">
                <a:moveTo>
                  <a:pt x="287435" y="50765"/>
                </a:moveTo>
                <a:lnTo>
                  <a:pt x="286324" y="56815"/>
                </a:lnTo>
                <a:lnTo>
                  <a:pt x="292607" y="57912"/>
                </a:lnTo>
                <a:lnTo>
                  <a:pt x="293369" y="51815"/>
                </a:lnTo>
                <a:lnTo>
                  <a:pt x="287435" y="50765"/>
                </a:lnTo>
                <a:close/>
              </a:path>
              <a:path w="323850" h="72389">
                <a:moveTo>
                  <a:pt x="290322" y="35051"/>
                </a:moveTo>
                <a:lnTo>
                  <a:pt x="287435" y="50765"/>
                </a:lnTo>
                <a:lnTo>
                  <a:pt x="293369" y="51815"/>
                </a:lnTo>
                <a:lnTo>
                  <a:pt x="292607" y="57912"/>
                </a:lnTo>
                <a:lnTo>
                  <a:pt x="320802" y="57912"/>
                </a:lnTo>
                <a:lnTo>
                  <a:pt x="290322" y="35051"/>
                </a:lnTo>
                <a:close/>
              </a:path>
              <a:path w="323850" h="72389">
                <a:moveTo>
                  <a:pt x="762" y="0"/>
                </a:moveTo>
                <a:lnTo>
                  <a:pt x="0" y="6858"/>
                </a:lnTo>
                <a:lnTo>
                  <a:pt x="286324" y="56815"/>
                </a:lnTo>
                <a:lnTo>
                  <a:pt x="287435" y="50765"/>
                </a:lnTo>
                <a:lnTo>
                  <a:pt x="762" y="0"/>
                </a:lnTo>
                <a:close/>
              </a:path>
            </a:pathLst>
          </a:custGeom>
          <a:solidFill>
            <a:srgbClr val="00CC00"/>
          </a:solidFill>
        </p:spPr>
        <p:txBody>
          <a:bodyPr wrap="square" lIns="0" tIns="0" rIns="0" bIns="0" rtlCol="0"/>
          <a:lstStyle/>
          <a:p/>
        </p:txBody>
      </p:sp>
      <p:sp>
        <p:nvSpPr>
          <p:cNvPr id="140" name="object 140"/>
          <p:cNvSpPr/>
          <p:nvPr/>
        </p:nvSpPr>
        <p:spPr>
          <a:xfrm>
            <a:off x="3590544" y="6361938"/>
            <a:ext cx="287655" cy="104139"/>
          </a:xfrm>
          <a:custGeom>
            <a:avLst/>
            <a:gdLst/>
            <a:ahLst/>
            <a:cxnLst/>
            <a:rect l="l" t="t" r="r" b="b"/>
            <a:pathLst>
              <a:path w="287654" h="104139">
                <a:moveTo>
                  <a:pt x="30479" y="67817"/>
                </a:moveTo>
                <a:lnTo>
                  <a:pt x="0" y="97536"/>
                </a:lnTo>
                <a:lnTo>
                  <a:pt x="42671" y="103632"/>
                </a:lnTo>
                <a:lnTo>
                  <a:pt x="38262" y="90677"/>
                </a:lnTo>
                <a:lnTo>
                  <a:pt x="31241" y="90677"/>
                </a:lnTo>
                <a:lnTo>
                  <a:pt x="29717" y="84582"/>
                </a:lnTo>
                <a:lnTo>
                  <a:pt x="35531" y="82655"/>
                </a:lnTo>
                <a:lnTo>
                  <a:pt x="30479" y="67817"/>
                </a:lnTo>
                <a:close/>
              </a:path>
              <a:path w="287654" h="104139">
                <a:moveTo>
                  <a:pt x="35531" y="82655"/>
                </a:moveTo>
                <a:lnTo>
                  <a:pt x="29717" y="84582"/>
                </a:lnTo>
                <a:lnTo>
                  <a:pt x="31241" y="90677"/>
                </a:lnTo>
                <a:lnTo>
                  <a:pt x="37546" y="88576"/>
                </a:lnTo>
                <a:lnTo>
                  <a:pt x="35531" y="82655"/>
                </a:lnTo>
                <a:close/>
              </a:path>
              <a:path w="287654" h="104139">
                <a:moveTo>
                  <a:pt x="37546" y="88576"/>
                </a:moveTo>
                <a:lnTo>
                  <a:pt x="31241" y="90677"/>
                </a:lnTo>
                <a:lnTo>
                  <a:pt x="38262" y="90677"/>
                </a:lnTo>
                <a:lnTo>
                  <a:pt x="37546" y="88576"/>
                </a:lnTo>
                <a:close/>
              </a:path>
              <a:path w="287654" h="104139">
                <a:moveTo>
                  <a:pt x="284988" y="0"/>
                </a:moveTo>
                <a:lnTo>
                  <a:pt x="35531" y="82655"/>
                </a:lnTo>
                <a:lnTo>
                  <a:pt x="37546" y="88576"/>
                </a:lnTo>
                <a:lnTo>
                  <a:pt x="287273" y="5334"/>
                </a:lnTo>
                <a:lnTo>
                  <a:pt x="284988" y="0"/>
                </a:lnTo>
                <a:close/>
              </a:path>
            </a:pathLst>
          </a:custGeom>
          <a:solidFill>
            <a:srgbClr val="3333CC"/>
          </a:solidFill>
        </p:spPr>
        <p:txBody>
          <a:bodyPr wrap="square" lIns="0" tIns="0" rIns="0" bIns="0" rtlCol="0"/>
          <a:lstStyle/>
          <a:p/>
        </p:txBody>
      </p:sp>
      <p:sp>
        <p:nvSpPr>
          <p:cNvPr id="141" name="object 141"/>
          <p:cNvSpPr/>
          <p:nvPr/>
        </p:nvSpPr>
        <p:spPr>
          <a:xfrm>
            <a:off x="3009900" y="6199632"/>
            <a:ext cx="800100" cy="59055"/>
          </a:xfrm>
          <a:custGeom>
            <a:avLst/>
            <a:gdLst/>
            <a:ahLst/>
            <a:cxnLst/>
            <a:rect l="l" t="t" r="r" b="b"/>
            <a:pathLst>
              <a:path w="800100" h="59054">
                <a:moveTo>
                  <a:pt x="37337" y="20573"/>
                </a:moveTo>
                <a:lnTo>
                  <a:pt x="0" y="41147"/>
                </a:lnTo>
                <a:lnTo>
                  <a:pt x="38862" y="58673"/>
                </a:lnTo>
                <a:lnTo>
                  <a:pt x="38221" y="42671"/>
                </a:lnTo>
                <a:lnTo>
                  <a:pt x="32004" y="42671"/>
                </a:lnTo>
                <a:lnTo>
                  <a:pt x="31242" y="36575"/>
                </a:lnTo>
                <a:lnTo>
                  <a:pt x="37965" y="36256"/>
                </a:lnTo>
                <a:lnTo>
                  <a:pt x="37337" y="20573"/>
                </a:lnTo>
                <a:close/>
              </a:path>
              <a:path w="800100" h="59054">
                <a:moveTo>
                  <a:pt x="37965" y="36256"/>
                </a:moveTo>
                <a:lnTo>
                  <a:pt x="31242" y="36575"/>
                </a:lnTo>
                <a:lnTo>
                  <a:pt x="32004" y="42671"/>
                </a:lnTo>
                <a:lnTo>
                  <a:pt x="38210" y="42376"/>
                </a:lnTo>
                <a:lnTo>
                  <a:pt x="37965" y="36256"/>
                </a:lnTo>
                <a:close/>
              </a:path>
              <a:path w="800100" h="59054">
                <a:moveTo>
                  <a:pt x="38210" y="42376"/>
                </a:moveTo>
                <a:lnTo>
                  <a:pt x="32004" y="42671"/>
                </a:lnTo>
                <a:lnTo>
                  <a:pt x="38221" y="42671"/>
                </a:lnTo>
                <a:lnTo>
                  <a:pt x="38210" y="42376"/>
                </a:lnTo>
                <a:close/>
              </a:path>
              <a:path w="800100" h="59054">
                <a:moveTo>
                  <a:pt x="800100" y="0"/>
                </a:moveTo>
                <a:lnTo>
                  <a:pt x="37965" y="36256"/>
                </a:lnTo>
                <a:lnTo>
                  <a:pt x="38210" y="42376"/>
                </a:lnTo>
                <a:lnTo>
                  <a:pt x="800100" y="6095"/>
                </a:lnTo>
                <a:lnTo>
                  <a:pt x="800100" y="0"/>
                </a:lnTo>
                <a:close/>
              </a:path>
            </a:pathLst>
          </a:custGeom>
          <a:solidFill>
            <a:srgbClr val="3333CC"/>
          </a:solidFill>
        </p:spPr>
        <p:txBody>
          <a:bodyPr wrap="square" lIns="0" tIns="0" rIns="0" bIns="0" rtlCol="0"/>
          <a:lstStyle/>
          <a:p/>
        </p:txBody>
      </p:sp>
      <p:sp>
        <p:nvSpPr>
          <p:cNvPr id="142" name="object 142"/>
          <p:cNvSpPr/>
          <p:nvPr/>
        </p:nvSpPr>
        <p:spPr>
          <a:xfrm>
            <a:off x="2939795" y="5856637"/>
            <a:ext cx="942975" cy="222885"/>
          </a:xfrm>
          <a:custGeom>
            <a:avLst/>
            <a:gdLst/>
            <a:ahLst/>
            <a:cxnLst/>
            <a:rect l="l" t="t" r="r" b="b"/>
            <a:pathLst>
              <a:path w="942975" h="222885">
                <a:moveTo>
                  <a:pt x="484164" y="0"/>
                </a:moveTo>
                <a:lnTo>
                  <a:pt x="432595" y="763"/>
                </a:lnTo>
                <a:lnTo>
                  <a:pt x="382524" y="4666"/>
                </a:lnTo>
                <a:lnTo>
                  <a:pt x="302815" y="17654"/>
                </a:lnTo>
                <a:lnTo>
                  <a:pt x="254713" y="29883"/>
                </a:lnTo>
                <a:lnTo>
                  <a:pt x="204485" y="45925"/>
                </a:lnTo>
                <a:lnTo>
                  <a:pt x="154657" y="65774"/>
                </a:lnTo>
                <a:lnTo>
                  <a:pt x="107757" y="89420"/>
                </a:lnTo>
                <a:lnTo>
                  <a:pt x="66314" y="116857"/>
                </a:lnTo>
                <a:lnTo>
                  <a:pt x="32855" y="148077"/>
                </a:lnTo>
                <a:lnTo>
                  <a:pt x="9907" y="183072"/>
                </a:lnTo>
                <a:lnTo>
                  <a:pt x="0" y="221836"/>
                </a:lnTo>
                <a:lnTo>
                  <a:pt x="6858" y="222598"/>
                </a:lnTo>
                <a:lnTo>
                  <a:pt x="15695" y="185494"/>
                </a:lnTo>
                <a:lnTo>
                  <a:pt x="38013" y="151645"/>
                </a:lnTo>
                <a:lnTo>
                  <a:pt x="71157" y="121165"/>
                </a:lnTo>
                <a:lnTo>
                  <a:pt x="112473" y="94164"/>
                </a:lnTo>
                <a:lnTo>
                  <a:pt x="159305" y="70755"/>
                </a:lnTo>
                <a:lnTo>
                  <a:pt x="208998" y="51051"/>
                </a:lnTo>
                <a:lnTo>
                  <a:pt x="258898" y="35164"/>
                </a:lnTo>
                <a:lnTo>
                  <a:pt x="306349" y="23205"/>
                </a:lnTo>
                <a:lnTo>
                  <a:pt x="348697" y="15288"/>
                </a:lnTo>
                <a:lnTo>
                  <a:pt x="421017" y="7494"/>
                </a:lnTo>
                <a:lnTo>
                  <a:pt x="464530" y="6066"/>
                </a:lnTo>
                <a:lnTo>
                  <a:pt x="575410" y="6066"/>
                </a:lnTo>
                <a:lnTo>
                  <a:pt x="536528" y="2252"/>
                </a:lnTo>
                <a:lnTo>
                  <a:pt x="484164" y="0"/>
                </a:lnTo>
                <a:close/>
              </a:path>
              <a:path w="942975" h="222885">
                <a:moveTo>
                  <a:pt x="921204" y="149108"/>
                </a:moveTo>
                <a:lnTo>
                  <a:pt x="906780" y="154018"/>
                </a:lnTo>
                <a:lnTo>
                  <a:pt x="936498" y="183736"/>
                </a:lnTo>
                <a:lnTo>
                  <a:pt x="940598" y="155542"/>
                </a:lnTo>
                <a:lnTo>
                  <a:pt x="923544" y="155542"/>
                </a:lnTo>
                <a:lnTo>
                  <a:pt x="921204" y="149108"/>
                </a:lnTo>
                <a:close/>
              </a:path>
              <a:path w="942975" h="222885">
                <a:moveTo>
                  <a:pt x="925925" y="147500"/>
                </a:moveTo>
                <a:lnTo>
                  <a:pt x="921204" y="149108"/>
                </a:lnTo>
                <a:lnTo>
                  <a:pt x="923544" y="155542"/>
                </a:lnTo>
                <a:lnTo>
                  <a:pt x="929640" y="152494"/>
                </a:lnTo>
                <a:lnTo>
                  <a:pt x="925925" y="147500"/>
                </a:lnTo>
                <a:close/>
              </a:path>
              <a:path w="942975" h="222885">
                <a:moveTo>
                  <a:pt x="942594" y="141826"/>
                </a:moveTo>
                <a:lnTo>
                  <a:pt x="925925" y="147500"/>
                </a:lnTo>
                <a:lnTo>
                  <a:pt x="929640" y="152494"/>
                </a:lnTo>
                <a:lnTo>
                  <a:pt x="923544" y="155542"/>
                </a:lnTo>
                <a:lnTo>
                  <a:pt x="940598" y="155542"/>
                </a:lnTo>
                <a:lnTo>
                  <a:pt x="942594" y="141826"/>
                </a:lnTo>
                <a:close/>
              </a:path>
              <a:path w="942975" h="222885">
                <a:moveTo>
                  <a:pt x="920495" y="147160"/>
                </a:moveTo>
                <a:lnTo>
                  <a:pt x="921204" y="149108"/>
                </a:lnTo>
                <a:lnTo>
                  <a:pt x="924686" y="147922"/>
                </a:lnTo>
                <a:lnTo>
                  <a:pt x="921257" y="147922"/>
                </a:lnTo>
                <a:lnTo>
                  <a:pt x="920495" y="147160"/>
                </a:lnTo>
                <a:close/>
              </a:path>
              <a:path w="942975" h="222885">
                <a:moveTo>
                  <a:pt x="575410" y="6066"/>
                </a:moveTo>
                <a:lnTo>
                  <a:pt x="464530" y="6066"/>
                </a:lnTo>
                <a:lnTo>
                  <a:pt x="512478" y="7299"/>
                </a:lnTo>
                <a:lnTo>
                  <a:pt x="563513" y="11253"/>
                </a:lnTo>
                <a:lnTo>
                  <a:pt x="616287" y="17987"/>
                </a:lnTo>
                <a:lnTo>
                  <a:pt x="669455" y="27559"/>
                </a:lnTo>
                <a:lnTo>
                  <a:pt x="721667" y="40030"/>
                </a:lnTo>
                <a:lnTo>
                  <a:pt x="771578" y="55457"/>
                </a:lnTo>
                <a:lnTo>
                  <a:pt x="817840" y="73901"/>
                </a:lnTo>
                <a:lnTo>
                  <a:pt x="859105" y="95421"/>
                </a:lnTo>
                <a:lnTo>
                  <a:pt x="894027" y="120074"/>
                </a:lnTo>
                <a:lnTo>
                  <a:pt x="921257" y="147922"/>
                </a:lnTo>
                <a:lnTo>
                  <a:pt x="924686" y="147922"/>
                </a:lnTo>
                <a:lnTo>
                  <a:pt x="868530" y="93931"/>
                </a:lnTo>
                <a:lnTo>
                  <a:pt x="822271" y="69483"/>
                </a:lnTo>
                <a:lnTo>
                  <a:pt x="776624" y="50577"/>
                </a:lnTo>
                <a:lnTo>
                  <a:pt x="739902" y="38956"/>
                </a:lnTo>
                <a:lnTo>
                  <a:pt x="691374" y="25872"/>
                </a:lnTo>
                <a:lnTo>
                  <a:pt x="640835" y="15312"/>
                </a:lnTo>
                <a:lnTo>
                  <a:pt x="588986" y="7397"/>
                </a:lnTo>
                <a:lnTo>
                  <a:pt x="575410" y="6066"/>
                </a:lnTo>
                <a:close/>
              </a:path>
            </a:pathLst>
          </a:custGeom>
          <a:solidFill>
            <a:srgbClr val="00CC00"/>
          </a:solidFill>
        </p:spPr>
        <p:txBody>
          <a:bodyPr wrap="square" lIns="0" tIns="0" rIns="0" bIns="0" rtlCol="0"/>
          <a:lstStyle/>
          <a:p/>
        </p:txBody>
      </p:sp>
      <p:sp>
        <p:nvSpPr>
          <p:cNvPr id="143" name="object 143"/>
          <p:cNvSpPr/>
          <p:nvPr/>
        </p:nvSpPr>
        <p:spPr>
          <a:xfrm>
            <a:off x="2778251" y="6469379"/>
            <a:ext cx="422275" cy="155575"/>
          </a:xfrm>
          <a:custGeom>
            <a:avLst/>
            <a:gdLst/>
            <a:ahLst/>
            <a:cxnLst/>
            <a:rect l="l" t="t" r="r" b="b"/>
            <a:pathLst>
              <a:path w="422275" h="155575">
                <a:moveTo>
                  <a:pt x="20491" y="34207"/>
                </a:moveTo>
                <a:lnTo>
                  <a:pt x="79805" y="84834"/>
                </a:lnTo>
                <a:lnTo>
                  <a:pt x="126697" y="105491"/>
                </a:lnTo>
                <a:lnTo>
                  <a:pt x="163830" y="118110"/>
                </a:lnTo>
                <a:lnTo>
                  <a:pt x="213856" y="131621"/>
                </a:lnTo>
                <a:lnTo>
                  <a:pt x="265463" y="142150"/>
                </a:lnTo>
                <a:lnTo>
                  <a:pt x="317889" y="149658"/>
                </a:lnTo>
                <a:lnTo>
                  <a:pt x="370372" y="154104"/>
                </a:lnTo>
                <a:lnTo>
                  <a:pt x="422148" y="155448"/>
                </a:lnTo>
                <a:lnTo>
                  <a:pt x="422148" y="149352"/>
                </a:lnTo>
                <a:lnTo>
                  <a:pt x="382065" y="148524"/>
                </a:lnTo>
                <a:lnTo>
                  <a:pt x="336165" y="145090"/>
                </a:lnTo>
                <a:lnTo>
                  <a:pt x="286447" y="138875"/>
                </a:lnTo>
                <a:lnTo>
                  <a:pt x="234907" y="129708"/>
                </a:lnTo>
                <a:lnTo>
                  <a:pt x="183543" y="117414"/>
                </a:lnTo>
                <a:lnTo>
                  <a:pt x="134354" y="101822"/>
                </a:lnTo>
                <a:lnTo>
                  <a:pt x="89337" y="82759"/>
                </a:lnTo>
                <a:lnTo>
                  <a:pt x="50491" y="60052"/>
                </a:lnTo>
                <a:lnTo>
                  <a:pt x="20693" y="34290"/>
                </a:lnTo>
                <a:lnTo>
                  <a:pt x="20491" y="34207"/>
                </a:lnTo>
                <a:close/>
              </a:path>
              <a:path w="422275" h="155575">
                <a:moveTo>
                  <a:pt x="3048" y="0"/>
                </a:moveTo>
                <a:lnTo>
                  <a:pt x="0" y="42672"/>
                </a:lnTo>
                <a:lnTo>
                  <a:pt x="16784" y="35739"/>
                </a:lnTo>
                <a:lnTo>
                  <a:pt x="12192" y="30480"/>
                </a:lnTo>
                <a:lnTo>
                  <a:pt x="18287" y="28194"/>
                </a:lnTo>
                <a:lnTo>
                  <a:pt x="35052" y="28194"/>
                </a:lnTo>
                <a:lnTo>
                  <a:pt x="3048" y="0"/>
                </a:lnTo>
                <a:close/>
              </a:path>
              <a:path w="422275" h="155575">
                <a:moveTo>
                  <a:pt x="18287" y="28194"/>
                </a:moveTo>
                <a:lnTo>
                  <a:pt x="12192" y="30480"/>
                </a:lnTo>
                <a:lnTo>
                  <a:pt x="16784" y="35739"/>
                </a:lnTo>
                <a:lnTo>
                  <a:pt x="20491" y="34207"/>
                </a:lnTo>
                <a:lnTo>
                  <a:pt x="19812" y="33528"/>
                </a:lnTo>
                <a:lnTo>
                  <a:pt x="20288" y="33528"/>
                </a:lnTo>
                <a:lnTo>
                  <a:pt x="18287" y="28194"/>
                </a:lnTo>
                <a:close/>
              </a:path>
              <a:path w="422275" h="155575">
                <a:moveTo>
                  <a:pt x="20564" y="34178"/>
                </a:moveTo>
                <a:lnTo>
                  <a:pt x="20693" y="34290"/>
                </a:lnTo>
                <a:lnTo>
                  <a:pt x="20564" y="34178"/>
                </a:lnTo>
                <a:close/>
              </a:path>
              <a:path w="422275" h="155575">
                <a:moveTo>
                  <a:pt x="19812" y="33528"/>
                </a:moveTo>
                <a:lnTo>
                  <a:pt x="20491" y="34207"/>
                </a:lnTo>
                <a:lnTo>
                  <a:pt x="19812" y="33528"/>
                </a:lnTo>
                <a:close/>
              </a:path>
              <a:path w="422275" h="155575">
                <a:moveTo>
                  <a:pt x="35052" y="28194"/>
                </a:moveTo>
                <a:lnTo>
                  <a:pt x="18287" y="28194"/>
                </a:lnTo>
                <a:lnTo>
                  <a:pt x="20516" y="34137"/>
                </a:lnTo>
                <a:lnTo>
                  <a:pt x="35052" y="28194"/>
                </a:lnTo>
                <a:close/>
              </a:path>
              <a:path w="422275" h="155575">
                <a:moveTo>
                  <a:pt x="20288" y="33528"/>
                </a:moveTo>
                <a:lnTo>
                  <a:pt x="19812" y="33528"/>
                </a:lnTo>
                <a:lnTo>
                  <a:pt x="20516" y="34137"/>
                </a:lnTo>
                <a:lnTo>
                  <a:pt x="20288" y="33528"/>
                </a:lnTo>
                <a:close/>
              </a:path>
            </a:pathLst>
          </a:custGeom>
          <a:solidFill>
            <a:srgbClr val="FF0000"/>
          </a:solidFill>
        </p:spPr>
        <p:txBody>
          <a:bodyPr wrap="square" lIns="0" tIns="0" rIns="0" bIns="0" rtlCol="0"/>
          <a:lstStyle/>
          <a:p/>
        </p:txBody>
      </p:sp>
      <p:sp>
        <p:nvSpPr>
          <p:cNvPr id="144" name="object 144"/>
          <p:cNvSpPr/>
          <p:nvPr/>
        </p:nvSpPr>
        <p:spPr>
          <a:xfrm>
            <a:off x="3657600" y="6431279"/>
            <a:ext cx="390525" cy="193675"/>
          </a:xfrm>
          <a:custGeom>
            <a:avLst/>
            <a:gdLst/>
            <a:ahLst/>
            <a:cxnLst/>
            <a:rect l="l" t="t" r="r" b="b"/>
            <a:pathLst>
              <a:path w="390525" h="193675">
                <a:moveTo>
                  <a:pt x="364998" y="42672"/>
                </a:moveTo>
                <a:lnTo>
                  <a:pt x="335495" y="77819"/>
                </a:lnTo>
                <a:lnTo>
                  <a:pt x="296635" y="107911"/>
                </a:lnTo>
                <a:lnTo>
                  <a:pt x="250792" y="133041"/>
                </a:lnTo>
                <a:lnTo>
                  <a:pt x="200344" y="153300"/>
                </a:lnTo>
                <a:lnTo>
                  <a:pt x="147664" y="168778"/>
                </a:lnTo>
                <a:lnTo>
                  <a:pt x="95130" y="179569"/>
                </a:lnTo>
                <a:lnTo>
                  <a:pt x="45116" y="185763"/>
                </a:lnTo>
                <a:lnTo>
                  <a:pt x="0" y="187452"/>
                </a:lnTo>
                <a:lnTo>
                  <a:pt x="0" y="193548"/>
                </a:lnTo>
                <a:lnTo>
                  <a:pt x="39717" y="192856"/>
                </a:lnTo>
                <a:lnTo>
                  <a:pt x="85590" y="187745"/>
                </a:lnTo>
                <a:lnTo>
                  <a:pt x="135207" y="178260"/>
                </a:lnTo>
                <a:lnTo>
                  <a:pt x="186154" y="164445"/>
                </a:lnTo>
                <a:lnTo>
                  <a:pt x="236021" y="146346"/>
                </a:lnTo>
                <a:lnTo>
                  <a:pt x="282394" y="124008"/>
                </a:lnTo>
                <a:lnTo>
                  <a:pt x="322861" y="97475"/>
                </a:lnTo>
                <a:lnTo>
                  <a:pt x="355010" y="66792"/>
                </a:lnTo>
                <a:lnTo>
                  <a:pt x="369390" y="43434"/>
                </a:lnTo>
                <a:lnTo>
                  <a:pt x="364998" y="43434"/>
                </a:lnTo>
                <a:lnTo>
                  <a:pt x="364998" y="42672"/>
                </a:lnTo>
                <a:close/>
              </a:path>
              <a:path w="390525" h="193675">
                <a:moveTo>
                  <a:pt x="367930" y="35893"/>
                </a:moveTo>
                <a:lnTo>
                  <a:pt x="364998" y="43434"/>
                </a:lnTo>
                <a:lnTo>
                  <a:pt x="369390" y="43434"/>
                </a:lnTo>
                <a:lnTo>
                  <a:pt x="373160" y="37310"/>
                </a:lnTo>
                <a:lnTo>
                  <a:pt x="367930" y="35893"/>
                </a:lnTo>
                <a:close/>
              </a:path>
              <a:path w="390525" h="193675">
                <a:moveTo>
                  <a:pt x="387483" y="29718"/>
                </a:moveTo>
                <a:lnTo>
                  <a:pt x="370332" y="29718"/>
                </a:lnTo>
                <a:lnTo>
                  <a:pt x="376427" y="32004"/>
                </a:lnTo>
                <a:lnTo>
                  <a:pt x="373160" y="37310"/>
                </a:lnTo>
                <a:lnTo>
                  <a:pt x="390144" y="41910"/>
                </a:lnTo>
                <a:lnTo>
                  <a:pt x="387483" y="29718"/>
                </a:lnTo>
                <a:close/>
              </a:path>
              <a:path w="390525" h="193675">
                <a:moveTo>
                  <a:pt x="370332" y="29718"/>
                </a:moveTo>
                <a:lnTo>
                  <a:pt x="367930" y="35893"/>
                </a:lnTo>
                <a:lnTo>
                  <a:pt x="373160" y="37310"/>
                </a:lnTo>
                <a:lnTo>
                  <a:pt x="376427" y="32004"/>
                </a:lnTo>
                <a:lnTo>
                  <a:pt x="370332" y="29718"/>
                </a:lnTo>
                <a:close/>
              </a:path>
              <a:path w="390525" h="193675">
                <a:moveTo>
                  <a:pt x="381000" y="0"/>
                </a:moveTo>
                <a:lnTo>
                  <a:pt x="353567" y="32004"/>
                </a:lnTo>
                <a:lnTo>
                  <a:pt x="367930" y="35893"/>
                </a:lnTo>
                <a:lnTo>
                  <a:pt x="370332" y="29718"/>
                </a:lnTo>
                <a:lnTo>
                  <a:pt x="387483" y="29718"/>
                </a:lnTo>
                <a:lnTo>
                  <a:pt x="381000" y="0"/>
                </a:lnTo>
                <a:close/>
              </a:path>
            </a:pathLst>
          </a:custGeom>
          <a:solidFill>
            <a:srgbClr val="FF0000"/>
          </a:solidFill>
        </p:spPr>
        <p:txBody>
          <a:bodyPr wrap="square" lIns="0" tIns="0" rIns="0" bIns="0" rtlCol="0"/>
          <a:lstStyle/>
          <a:p/>
        </p:txBody>
      </p:sp>
      <p:sp>
        <p:nvSpPr>
          <p:cNvPr id="145" name="object 145"/>
          <p:cNvSpPr/>
          <p:nvPr/>
        </p:nvSpPr>
        <p:spPr>
          <a:xfrm>
            <a:off x="3263646" y="6783323"/>
            <a:ext cx="344805" cy="294640"/>
          </a:xfrm>
          <a:custGeom>
            <a:avLst/>
            <a:gdLst/>
            <a:ahLst/>
            <a:cxnLst/>
            <a:rect l="l" t="t" r="r" b="b"/>
            <a:pathLst>
              <a:path w="344804" h="294640">
                <a:moveTo>
                  <a:pt x="6857" y="0"/>
                </a:moveTo>
                <a:lnTo>
                  <a:pt x="0" y="762"/>
                </a:lnTo>
                <a:lnTo>
                  <a:pt x="1661" y="38100"/>
                </a:lnTo>
                <a:lnTo>
                  <a:pt x="1779" y="39429"/>
                </a:lnTo>
                <a:lnTo>
                  <a:pt x="8592" y="82675"/>
                </a:lnTo>
                <a:lnTo>
                  <a:pt x="20647" y="129038"/>
                </a:lnTo>
                <a:lnTo>
                  <a:pt x="37823" y="174979"/>
                </a:lnTo>
                <a:lnTo>
                  <a:pt x="60082" y="217478"/>
                </a:lnTo>
                <a:lnTo>
                  <a:pt x="87385" y="253516"/>
                </a:lnTo>
                <a:lnTo>
                  <a:pt x="119695" y="280074"/>
                </a:lnTo>
                <a:lnTo>
                  <a:pt x="156971" y="294131"/>
                </a:lnTo>
                <a:lnTo>
                  <a:pt x="194627" y="288670"/>
                </a:lnTo>
                <a:lnTo>
                  <a:pt x="195681" y="288036"/>
                </a:lnTo>
                <a:lnTo>
                  <a:pt x="158495" y="288036"/>
                </a:lnTo>
                <a:lnTo>
                  <a:pt x="122725" y="274713"/>
                </a:lnTo>
                <a:lnTo>
                  <a:pt x="91413" y="248631"/>
                </a:lnTo>
                <a:lnTo>
                  <a:pt x="64733" y="212928"/>
                </a:lnTo>
                <a:lnTo>
                  <a:pt x="42857" y="170745"/>
                </a:lnTo>
                <a:lnTo>
                  <a:pt x="25959" y="125221"/>
                </a:lnTo>
                <a:lnTo>
                  <a:pt x="14211" y="79495"/>
                </a:lnTo>
                <a:lnTo>
                  <a:pt x="7787" y="36708"/>
                </a:lnTo>
                <a:lnTo>
                  <a:pt x="6857" y="0"/>
                </a:lnTo>
                <a:close/>
              </a:path>
              <a:path w="344804" h="294640">
                <a:moveTo>
                  <a:pt x="321681" y="39021"/>
                </a:moveTo>
                <a:lnTo>
                  <a:pt x="307017" y="118822"/>
                </a:lnTo>
                <a:lnTo>
                  <a:pt x="288985" y="168170"/>
                </a:lnTo>
                <a:lnTo>
                  <a:pt x="264653" y="214894"/>
                </a:lnTo>
                <a:lnTo>
                  <a:pt x="234484" y="253865"/>
                </a:lnTo>
                <a:lnTo>
                  <a:pt x="198944" y="279955"/>
                </a:lnTo>
                <a:lnTo>
                  <a:pt x="158495" y="288036"/>
                </a:lnTo>
                <a:lnTo>
                  <a:pt x="195681" y="288036"/>
                </a:lnTo>
                <a:lnTo>
                  <a:pt x="257283" y="237057"/>
                </a:lnTo>
                <a:lnTo>
                  <a:pt x="281816" y="197853"/>
                </a:lnTo>
                <a:lnTo>
                  <a:pt x="301506" y="154348"/>
                </a:lnTo>
                <a:lnTo>
                  <a:pt x="316120" y="110016"/>
                </a:lnTo>
                <a:lnTo>
                  <a:pt x="325424" y="68330"/>
                </a:lnTo>
                <a:lnTo>
                  <a:pt x="328479" y="39429"/>
                </a:lnTo>
                <a:lnTo>
                  <a:pt x="321681" y="39021"/>
                </a:lnTo>
                <a:close/>
              </a:path>
              <a:path w="344804" h="294640">
                <a:moveTo>
                  <a:pt x="340987" y="32765"/>
                </a:moveTo>
                <a:lnTo>
                  <a:pt x="329183" y="32765"/>
                </a:lnTo>
                <a:lnTo>
                  <a:pt x="328479" y="39429"/>
                </a:lnTo>
                <a:lnTo>
                  <a:pt x="344424" y="40386"/>
                </a:lnTo>
                <a:lnTo>
                  <a:pt x="340987" y="32765"/>
                </a:lnTo>
                <a:close/>
              </a:path>
              <a:path w="344804" h="294640">
                <a:moveTo>
                  <a:pt x="329183" y="32765"/>
                </a:moveTo>
                <a:lnTo>
                  <a:pt x="322325" y="32765"/>
                </a:lnTo>
                <a:lnTo>
                  <a:pt x="321681" y="39021"/>
                </a:lnTo>
                <a:lnTo>
                  <a:pt x="328479" y="39429"/>
                </a:lnTo>
                <a:lnTo>
                  <a:pt x="329183" y="32765"/>
                </a:lnTo>
                <a:close/>
              </a:path>
              <a:path w="344804" h="294640">
                <a:moveTo>
                  <a:pt x="326898" y="1524"/>
                </a:moveTo>
                <a:lnTo>
                  <a:pt x="306324" y="38100"/>
                </a:lnTo>
                <a:lnTo>
                  <a:pt x="321681" y="39021"/>
                </a:lnTo>
                <a:lnTo>
                  <a:pt x="322325" y="32765"/>
                </a:lnTo>
                <a:lnTo>
                  <a:pt x="340987" y="32765"/>
                </a:lnTo>
                <a:lnTo>
                  <a:pt x="326898" y="1524"/>
                </a:lnTo>
                <a:close/>
              </a:path>
            </a:pathLst>
          </a:custGeom>
          <a:solidFill>
            <a:srgbClr val="FF0000"/>
          </a:solidFill>
        </p:spPr>
        <p:txBody>
          <a:bodyPr wrap="square" lIns="0" tIns="0" rIns="0" bIns="0" rtlCol="0"/>
          <a:lstStyle/>
          <a:p/>
        </p:txBody>
      </p:sp>
      <p:sp>
        <p:nvSpPr>
          <p:cNvPr id="146" name="object 146"/>
          <p:cNvSpPr txBox="1"/>
          <p:nvPr/>
        </p:nvSpPr>
        <p:spPr>
          <a:xfrm>
            <a:off x="2875279" y="659765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147" name="object 147"/>
          <p:cNvSpPr txBox="1"/>
          <p:nvPr/>
        </p:nvSpPr>
        <p:spPr>
          <a:xfrm>
            <a:off x="3512053" y="6905196"/>
            <a:ext cx="375285" cy="357505"/>
          </a:xfrm>
          <a:prstGeom prst="rect">
            <a:avLst/>
          </a:prstGeom>
        </p:spPr>
        <p:txBody>
          <a:bodyPr wrap="square" lIns="0" tIns="51435" rIns="0" bIns="0" rtlCol="0" vert="horz">
            <a:spAutoFit/>
          </a:bodyPr>
          <a:lstStyle/>
          <a:p>
            <a:pPr marL="38100">
              <a:lnSpc>
                <a:spcPct val="100000"/>
              </a:lnSpc>
              <a:spcBef>
                <a:spcPts val="405"/>
              </a:spcBef>
            </a:pPr>
            <a:r>
              <a:rPr dirty="0" sz="700" spc="-5">
                <a:solidFill>
                  <a:srgbClr val="FF0000"/>
                </a:solidFill>
                <a:latin typeface="Arial"/>
                <a:cs typeface="Arial"/>
              </a:rPr>
              <a:t>1/3</a:t>
            </a:r>
            <a:endParaRPr sz="700">
              <a:latin typeface="Arial"/>
              <a:cs typeface="Arial"/>
            </a:endParaRPr>
          </a:p>
          <a:p>
            <a:pPr marL="38735">
              <a:lnSpc>
                <a:spcPct val="100000"/>
              </a:lnSpc>
              <a:spcBef>
                <a:spcPts val="385"/>
              </a:spcBef>
            </a:pPr>
            <a:r>
              <a:rPr dirty="0" sz="900" spc="-10">
                <a:latin typeface="Symbol"/>
                <a:cs typeface="Symbol"/>
              </a:rPr>
              <a:t></a:t>
            </a:r>
            <a:r>
              <a:rPr dirty="0" baseline="-23148" sz="900" spc="-15">
                <a:latin typeface="Arial"/>
                <a:cs typeface="Arial"/>
              </a:rPr>
              <a:t>3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p:txBody>
      </p:sp>
      <p:sp>
        <p:nvSpPr>
          <p:cNvPr id="148" name="object 148"/>
          <p:cNvSpPr txBox="1"/>
          <p:nvPr/>
        </p:nvSpPr>
        <p:spPr>
          <a:xfrm>
            <a:off x="3062726" y="630732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2/3</a:t>
            </a:r>
            <a:endParaRPr sz="700">
              <a:latin typeface="Arial"/>
              <a:cs typeface="Arial"/>
            </a:endParaRPr>
          </a:p>
        </p:txBody>
      </p:sp>
      <p:sp>
        <p:nvSpPr>
          <p:cNvPr id="149" name="object 149"/>
          <p:cNvSpPr txBox="1"/>
          <p:nvPr/>
        </p:nvSpPr>
        <p:spPr>
          <a:xfrm>
            <a:off x="3698233" y="638352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2/3</a:t>
            </a:r>
            <a:endParaRPr sz="700">
              <a:latin typeface="Arial"/>
              <a:cs typeface="Arial"/>
            </a:endParaRPr>
          </a:p>
        </p:txBody>
      </p:sp>
      <p:sp>
        <p:nvSpPr>
          <p:cNvPr id="150" name="object 150"/>
          <p:cNvSpPr txBox="1"/>
          <p:nvPr/>
        </p:nvSpPr>
        <p:spPr>
          <a:xfrm>
            <a:off x="3867394" y="6573257"/>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151" name="object 15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52" name="object 152"/>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47</a:t>
            </a:r>
            <a:endParaRPr sz="450">
              <a:latin typeface="Tahoma"/>
              <a:cs typeface="Tahoma"/>
            </a:endParaRPr>
          </a:p>
        </p:txBody>
      </p:sp>
      <p:sp>
        <p:nvSpPr>
          <p:cNvPr id="4" name="object 4"/>
          <p:cNvSpPr txBox="1">
            <a:spLocks noGrp="1"/>
          </p:cNvSpPr>
          <p:nvPr>
            <p:ph type="title"/>
          </p:nvPr>
        </p:nvSpPr>
        <p:spPr>
          <a:xfrm>
            <a:off x="2039366" y="1195069"/>
            <a:ext cx="1965960" cy="361315"/>
          </a:xfrm>
          <a:prstGeom prst="rect"/>
        </p:spPr>
        <p:txBody>
          <a:bodyPr wrap="square" lIns="0" tIns="12700" rIns="0" bIns="0" rtlCol="0" vert="horz">
            <a:spAutoFit/>
          </a:bodyPr>
          <a:lstStyle/>
          <a:p>
            <a:pPr marL="12700">
              <a:lnSpc>
                <a:spcPct val="100000"/>
              </a:lnSpc>
              <a:spcBef>
                <a:spcPts val="100"/>
              </a:spcBef>
            </a:pPr>
            <a:r>
              <a:rPr dirty="0" spc="-5"/>
              <a:t>Here’s an</a:t>
            </a:r>
            <a:r>
              <a:rPr dirty="0" spc="-75"/>
              <a:t> </a:t>
            </a:r>
            <a:r>
              <a:rPr dirty="0" spc="-5"/>
              <a:t>HMM</a:t>
            </a:r>
          </a:p>
        </p:txBody>
      </p:sp>
      <p:sp>
        <p:nvSpPr>
          <p:cNvPr id="5" name="object 5"/>
          <p:cNvSpPr txBox="1"/>
          <p:nvPr/>
        </p:nvSpPr>
        <p:spPr>
          <a:xfrm>
            <a:off x="1684020" y="2563622"/>
            <a:ext cx="406400" cy="521970"/>
          </a:xfrm>
          <a:prstGeom prst="rect">
            <a:avLst/>
          </a:prstGeom>
        </p:spPr>
        <p:txBody>
          <a:bodyPr wrap="square" lIns="0" tIns="40005" rIns="0" bIns="0" rtlCol="0" vert="horz">
            <a:spAutoFit/>
          </a:bodyPr>
          <a:lstStyle/>
          <a:p>
            <a:pPr marL="38100">
              <a:lnSpc>
                <a:spcPct val="100000"/>
              </a:lnSpc>
              <a:spcBef>
                <a:spcPts val="315"/>
              </a:spcBef>
            </a:pPr>
            <a:r>
              <a:rPr dirty="0" sz="900">
                <a:latin typeface="Arial"/>
                <a:cs typeface="Arial"/>
              </a:rPr>
              <a:t>N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15"/>
              </a:spcBef>
            </a:pPr>
            <a:r>
              <a:rPr dirty="0" sz="900">
                <a:latin typeface="Arial"/>
                <a:cs typeface="Arial"/>
              </a:rPr>
              <a:t>M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35"/>
              </a:spcBef>
            </a:pPr>
            <a:r>
              <a:rPr dirty="0" sz="900" spc="-10">
                <a:latin typeface="Symbol"/>
                <a:cs typeface="Symbol"/>
              </a:rPr>
              <a:t></a:t>
            </a:r>
            <a:r>
              <a:rPr dirty="0" baseline="-23148" sz="900" spc="-15">
                <a:latin typeface="Arial"/>
                <a:cs typeface="Arial"/>
              </a:rPr>
              <a:t>1  </a:t>
            </a:r>
            <a:r>
              <a:rPr dirty="0" sz="900">
                <a:latin typeface="Arial"/>
                <a:cs typeface="Arial"/>
              </a:rPr>
              <a:t>=</a:t>
            </a:r>
            <a:r>
              <a:rPr dirty="0" sz="900" spc="-155">
                <a:latin typeface="Arial"/>
                <a:cs typeface="Arial"/>
              </a:rPr>
              <a:t> </a:t>
            </a:r>
            <a:r>
              <a:rPr dirty="0" sz="900">
                <a:latin typeface="Arial"/>
                <a:cs typeface="Arial"/>
              </a:rPr>
              <a:t>½</a:t>
            </a:r>
            <a:endParaRPr sz="900">
              <a:latin typeface="Arial"/>
              <a:cs typeface="Arial"/>
            </a:endParaRPr>
          </a:p>
        </p:txBody>
      </p:sp>
      <p:sp>
        <p:nvSpPr>
          <p:cNvPr id="6" name="object 6"/>
          <p:cNvSpPr txBox="1"/>
          <p:nvPr/>
        </p:nvSpPr>
        <p:spPr>
          <a:xfrm>
            <a:off x="2598416" y="2922523"/>
            <a:ext cx="406400" cy="162560"/>
          </a:xfrm>
          <a:prstGeom prst="rect">
            <a:avLst/>
          </a:prstGeom>
        </p:spPr>
        <p:txBody>
          <a:bodyPr wrap="square" lIns="0" tIns="12700" rIns="0" bIns="0" rtlCol="0" vert="horz">
            <a:spAutoFit/>
          </a:bodyPr>
          <a:lstStyle/>
          <a:p>
            <a:pPr marL="38100">
              <a:lnSpc>
                <a:spcPct val="100000"/>
              </a:lnSpc>
              <a:spcBef>
                <a:spcPts val="100"/>
              </a:spcBef>
            </a:pPr>
            <a:r>
              <a:rPr dirty="0" sz="900" spc="-10">
                <a:latin typeface="Symbol"/>
                <a:cs typeface="Symbol"/>
              </a:rPr>
              <a:t></a:t>
            </a:r>
            <a:r>
              <a:rPr dirty="0" baseline="-23148" sz="900" spc="-15">
                <a:latin typeface="Arial"/>
                <a:cs typeface="Arial"/>
              </a:rPr>
              <a:t>2 </a:t>
            </a:r>
            <a:r>
              <a:rPr dirty="0" sz="900">
                <a:latin typeface="Arial"/>
                <a:cs typeface="Arial"/>
              </a:rPr>
              <a:t>=</a:t>
            </a:r>
            <a:r>
              <a:rPr dirty="0" sz="900" spc="-120">
                <a:latin typeface="Arial"/>
                <a:cs typeface="Arial"/>
              </a:rPr>
              <a:t> </a:t>
            </a:r>
            <a:r>
              <a:rPr dirty="0" sz="900">
                <a:latin typeface="Arial"/>
                <a:cs typeface="Arial"/>
              </a:rPr>
              <a:t>½</a:t>
            </a:r>
            <a:endParaRPr sz="900">
              <a:latin typeface="Arial"/>
              <a:cs typeface="Arial"/>
            </a:endParaRPr>
          </a:p>
        </p:txBody>
      </p:sp>
      <p:sp>
        <p:nvSpPr>
          <p:cNvPr id="7" name="object 7"/>
          <p:cNvSpPr txBox="1"/>
          <p:nvPr/>
        </p:nvSpPr>
        <p:spPr>
          <a:xfrm>
            <a:off x="1684016" y="3222739"/>
            <a:ext cx="450850"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11 </a:t>
            </a:r>
            <a:r>
              <a:rPr dirty="0" sz="900">
                <a:latin typeface="Arial"/>
                <a:cs typeface="Arial"/>
              </a:rPr>
              <a:t>=</a:t>
            </a:r>
            <a:r>
              <a:rPr dirty="0" sz="900" spc="-5">
                <a:latin typeface="Arial"/>
                <a:cs typeface="Arial"/>
              </a:rPr>
              <a:t> </a:t>
            </a:r>
            <a:r>
              <a:rPr dirty="0" sz="900">
                <a:latin typeface="Arial"/>
                <a:cs typeface="Arial"/>
              </a:rPr>
              <a:t>0</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8" name="object 8"/>
          <p:cNvSpPr txBox="1"/>
          <p:nvPr/>
        </p:nvSpPr>
        <p:spPr>
          <a:xfrm>
            <a:off x="2630427" y="3222751"/>
            <a:ext cx="450215"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22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32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p:txBody>
      </p:sp>
      <p:sp>
        <p:nvSpPr>
          <p:cNvPr id="9" name="object 9"/>
          <p:cNvSpPr txBox="1"/>
          <p:nvPr/>
        </p:nvSpPr>
        <p:spPr>
          <a:xfrm>
            <a:off x="3544827" y="3222751"/>
            <a:ext cx="450215" cy="521970"/>
          </a:xfrm>
          <a:prstGeom prst="rect">
            <a:avLst/>
          </a:prstGeom>
        </p:spPr>
        <p:txBody>
          <a:bodyPr wrap="square" lIns="0" tIns="12700" rIns="0" bIns="0" rtlCol="0" vert="horz">
            <a:spAutoFit/>
          </a:bodyPr>
          <a:lstStyle/>
          <a:p>
            <a:pPr algn="just" marL="38100" marR="30480">
              <a:lnSpc>
                <a:spcPct val="120600"/>
              </a:lnSpc>
              <a:spcBef>
                <a:spcPts val="100"/>
              </a:spcBef>
            </a:pP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10" name="object 10"/>
          <p:cNvSpPr txBox="1"/>
          <p:nvPr/>
        </p:nvSpPr>
        <p:spPr>
          <a:xfrm>
            <a:off x="1684023" y="3911603"/>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11" name="object 11"/>
          <p:cNvSpPr txBox="1"/>
          <p:nvPr/>
        </p:nvSpPr>
        <p:spPr>
          <a:xfrm>
            <a:off x="2630465" y="3911600"/>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a:latin typeface="Arial"/>
                <a:cs typeface="Arial"/>
              </a:rPr>
              <a:t>(Y) =</a:t>
            </a:r>
            <a:r>
              <a:rPr dirty="0" sz="900" spc="-145">
                <a:latin typeface="Arial"/>
                <a:cs typeface="Arial"/>
              </a:rPr>
              <a:t> </a:t>
            </a:r>
            <a:r>
              <a:rPr dirty="0" sz="900">
                <a:latin typeface="Arial"/>
                <a:cs typeface="Arial"/>
              </a:rPr>
              <a:t>½</a:t>
            </a:r>
            <a:endParaRPr sz="900">
              <a:latin typeface="Arial"/>
              <a:cs typeface="Arial"/>
            </a:endParaRPr>
          </a:p>
        </p:txBody>
      </p:sp>
      <p:sp>
        <p:nvSpPr>
          <p:cNvPr id="12" name="object 12"/>
          <p:cNvSpPr txBox="1"/>
          <p:nvPr/>
        </p:nvSpPr>
        <p:spPr>
          <a:xfrm>
            <a:off x="3544977" y="3911600"/>
            <a:ext cx="553720"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0</a:t>
            </a:r>
            <a:endParaRPr sz="900">
              <a:latin typeface="Arial"/>
              <a:cs typeface="Arial"/>
            </a:endParaRPr>
          </a:p>
        </p:txBody>
      </p:sp>
      <p:sp>
        <p:nvSpPr>
          <p:cNvPr id="13" name="object 13"/>
          <p:cNvSpPr txBox="1"/>
          <p:nvPr/>
        </p:nvSpPr>
        <p:spPr>
          <a:xfrm>
            <a:off x="1709416" y="4076957"/>
            <a:ext cx="50990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(X) </a:t>
            </a:r>
            <a:r>
              <a:rPr dirty="0" sz="900">
                <a:latin typeface="Arial"/>
                <a:cs typeface="Arial"/>
              </a:rPr>
              <a:t>= 0</a:t>
            </a:r>
            <a:endParaRPr sz="900">
              <a:latin typeface="Arial"/>
              <a:cs typeface="Arial"/>
            </a:endParaRPr>
          </a:p>
        </p:txBody>
      </p:sp>
      <p:sp>
        <p:nvSpPr>
          <p:cNvPr id="14" name="object 14"/>
          <p:cNvSpPr txBox="1"/>
          <p:nvPr/>
        </p:nvSpPr>
        <p:spPr>
          <a:xfrm>
            <a:off x="2655842" y="4076953"/>
            <a:ext cx="54165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(Y) =</a:t>
            </a:r>
            <a:r>
              <a:rPr dirty="0" sz="900" spc="-15">
                <a:latin typeface="Arial"/>
                <a:cs typeface="Arial"/>
              </a:rPr>
              <a:t> </a:t>
            </a:r>
            <a:r>
              <a:rPr dirty="0" sz="900">
                <a:latin typeface="Arial"/>
                <a:cs typeface="Arial"/>
              </a:rPr>
              <a:t>½</a:t>
            </a:r>
            <a:endParaRPr sz="900">
              <a:latin typeface="Arial"/>
              <a:cs typeface="Arial"/>
            </a:endParaRPr>
          </a:p>
        </p:txBody>
      </p:sp>
      <p:sp>
        <p:nvSpPr>
          <p:cNvPr id="15" name="object 15"/>
          <p:cNvSpPr txBox="1"/>
          <p:nvPr/>
        </p:nvSpPr>
        <p:spPr>
          <a:xfrm>
            <a:off x="3570377" y="4076953"/>
            <a:ext cx="53467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(Z) </a:t>
            </a:r>
            <a:r>
              <a:rPr dirty="0" sz="900">
                <a:latin typeface="Arial"/>
                <a:cs typeface="Arial"/>
              </a:rPr>
              <a:t>=</a:t>
            </a:r>
            <a:r>
              <a:rPr dirty="0" sz="900" spc="-10">
                <a:latin typeface="Arial"/>
                <a:cs typeface="Arial"/>
              </a:rPr>
              <a:t> </a:t>
            </a:r>
            <a:r>
              <a:rPr dirty="0" sz="900">
                <a:latin typeface="Arial"/>
                <a:cs typeface="Arial"/>
              </a:rPr>
              <a:t>½</a:t>
            </a:r>
            <a:endParaRPr sz="900">
              <a:latin typeface="Arial"/>
              <a:cs typeface="Arial"/>
            </a:endParaRPr>
          </a:p>
        </p:txBody>
      </p:sp>
      <p:sp>
        <p:nvSpPr>
          <p:cNvPr id="16" name="object 16"/>
          <p:cNvSpPr txBox="1"/>
          <p:nvPr/>
        </p:nvSpPr>
        <p:spPr>
          <a:xfrm>
            <a:off x="1684016" y="4147058"/>
            <a:ext cx="59245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17" name="object 17"/>
          <p:cNvSpPr txBox="1"/>
          <p:nvPr/>
        </p:nvSpPr>
        <p:spPr>
          <a:xfrm>
            <a:off x="2630465" y="4147058"/>
            <a:ext cx="56070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a:latin typeface="Arial"/>
                <a:cs typeface="Arial"/>
              </a:rPr>
              <a:t>(Y) =</a:t>
            </a:r>
            <a:r>
              <a:rPr dirty="0" sz="900" spc="-145">
                <a:latin typeface="Arial"/>
                <a:cs typeface="Arial"/>
              </a:rPr>
              <a:t> </a:t>
            </a:r>
            <a:r>
              <a:rPr dirty="0" sz="900">
                <a:latin typeface="Arial"/>
                <a:cs typeface="Arial"/>
              </a:rPr>
              <a:t>0</a:t>
            </a:r>
            <a:endParaRPr sz="900">
              <a:latin typeface="Arial"/>
              <a:cs typeface="Arial"/>
            </a:endParaRPr>
          </a:p>
        </p:txBody>
      </p:sp>
      <p:sp>
        <p:nvSpPr>
          <p:cNvPr id="18" name="object 18"/>
          <p:cNvSpPr txBox="1"/>
          <p:nvPr/>
        </p:nvSpPr>
        <p:spPr>
          <a:xfrm>
            <a:off x="3544954" y="4147058"/>
            <a:ext cx="585470"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½</a:t>
            </a:r>
            <a:endParaRPr sz="900">
              <a:latin typeface="Arial"/>
              <a:cs typeface="Arial"/>
            </a:endParaRPr>
          </a:p>
        </p:txBody>
      </p:sp>
      <p:sp>
        <p:nvSpPr>
          <p:cNvPr id="19" name="object 19"/>
          <p:cNvSpPr/>
          <p:nvPr/>
        </p:nvSpPr>
        <p:spPr>
          <a:xfrm>
            <a:off x="5592317" y="4136114"/>
            <a:ext cx="142240" cy="0"/>
          </a:xfrm>
          <a:custGeom>
            <a:avLst/>
            <a:gdLst/>
            <a:ahLst/>
            <a:cxnLst/>
            <a:rect l="l" t="t" r="r" b="b"/>
            <a:pathLst>
              <a:path w="142239" h="0">
                <a:moveTo>
                  <a:pt x="0" y="0"/>
                </a:moveTo>
                <a:lnTo>
                  <a:pt x="141684" y="0"/>
                </a:lnTo>
              </a:path>
            </a:pathLst>
          </a:custGeom>
          <a:ln w="8017">
            <a:solidFill>
              <a:srgbClr val="000000"/>
            </a:solidFill>
          </a:ln>
        </p:spPr>
        <p:txBody>
          <a:bodyPr wrap="square" lIns="0" tIns="0" rIns="0" bIns="0" rtlCol="0"/>
          <a:lstStyle/>
          <a:p/>
        </p:txBody>
      </p:sp>
      <p:graphicFrame>
        <p:nvGraphicFramePr>
          <p:cNvPr id="20" name="object 20"/>
          <p:cNvGraphicFramePr>
            <a:graphicFrameLocks noGrp="1"/>
          </p:cNvGraphicFramePr>
          <p:nvPr/>
        </p:nvGraphicFramePr>
        <p:xfrm>
          <a:off x="4268438" y="3565874"/>
          <a:ext cx="1715135" cy="607695"/>
        </p:xfrm>
        <a:graphic>
          <a:graphicData uri="http://schemas.openxmlformats.org/drawingml/2006/table">
            <a:tbl>
              <a:tblPr firstRow="1" bandRow="1">
                <a:tableStyleId>{2D5ABB26-0587-4C30-8999-92F81FD0307C}</a:tableStyleId>
              </a:tblPr>
              <a:tblGrid>
                <a:gridCol w="423545"/>
                <a:gridCol w="423545"/>
                <a:gridCol w="422909"/>
                <a:gridCol w="422910"/>
              </a:tblGrid>
              <a:tr h="198120">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a:solidFill>
                            <a:srgbClr val="00CC00"/>
                          </a:solidFill>
                          <a:latin typeface="Arial"/>
                          <a:cs typeface="Arial"/>
                        </a:rPr>
                        <a:t>S</a:t>
                      </a:r>
                      <a:r>
                        <a:rPr dirty="0" baseline="-21367" sz="975" spc="-7">
                          <a:solidFill>
                            <a:srgbClr val="00CC00"/>
                          </a:solidFill>
                          <a:latin typeface="Arial"/>
                          <a:cs typeface="Arial"/>
                        </a:rPr>
                        <a:t>1</a:t>
                      </a:r>
                      <a:endParaRPr baseline="-21367" sz="975">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6355">
                        <a:lnSpc>
                          <a:spcPct val="100000"/>
                        </a:lnSpc>
                        <a:spcBef>
                          <a:spcPts val="150"/>
                        </a:spcBef>
                      </a:pPr>
                      <a:r>
                        <a:rPr dirty="0" sz="1000">
                          <a:latin typeface="Arial"/>
                          <a:cs typeface="Arial"/>
                        </a:rPr>
                        <a:t>X</a:t>
                      </a:r>
                      <a:endParaRPr sz="1000">
                        <a:latin typeface="Arial"/>
                        <a:cs typeface="Arial"/>
                      </a:endParaRPr>
                    </a:p>
                  </a:txBody>
                  <a:tcPr marL="0" marR="0" marB="0" marT="1905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EFFBFF"/>
                    </a:solidFill>
                  </a:tcPr>
                </a:tc>
              </a:tr>
              <a:tr h="197358">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6355">
                        <a:lnSpc>
                          <a:spcPct val="100000"/>
                        </a:lnSpc>
                        <a:spcBef>
                          <a:spcPts val="150"/>
                        </a:spcBef>
                      </a:pPr>
                      <a:r>
                        <a:rPr dirty="0" sz="1000">
                          <a:latin typeface="Arial"/>
                          <a:cs typeface="Arial"/>
                        </a:rPr>
                        <a:t>X</a:t>
                      </a:r>
                      <a:endParaRPr sz="1000">
                        <a:latin typeface="Arial"/>
                        <a:cs typeface="Arial"/>
                      </a:endParaRPr>
                    </a:p>
                  </a:txBody>
                  <a:tcPr marL="0" marR="0" marB="0" marT="1905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97357">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EFFBFF"/>
                    </a:solidFill>
                  </a:tcPr>
                </a:tc>
              </a:tr>
            </a:tbl>
          </a:graphicData>
        </a:graphic>
      </p:graphicFrame>
      <p:sp>
        <p:nvSpPr>
          <p:cNvPr id="21" name="object 21"/>
          <p:cNvSpPr/>
          <p:nvPr/>
        </p:nvSpPr>
        <p:spPr>
          <a:xfrm>
            <a:off x="3215639" y="2276094"/>
            <a:ext cx="418465" cy="350520"/>
          </a:xfrm>
          <a:custGeom>
            <a:avLst/>
            <a:gdLst/>
            <a:ahLst/>
            <a:cxnLst/>
            <a:rect l="l" t="t" r="r" b="b"/>
            <a:pathLst>
              <a:path w="418464" h="350519">
                <a:moveTo>
                  <a:pt x="0" y="0"/>
                </a:moveTo>
                <a:lnTo>
                  <a:pt x="0" y="350520"/>
                </a:lnTo>
                <a:lnTo>
                  <a:pt x="418338" y="350520"/>
                </a:lnTo>
                <a:lnTo>
                  <a:pt x="418338" y="0"/>
                </a:lnTo>
                <a:lnTo>
                  <a:pt x="0" y="0"/>
                </a:lnTo>
                <a:close/>
              </a:path>
            </a:pathLst>
          </a:custGeom>
          <a:ln w="38100">
            <a:solidFill>
              <a:srgbClr val="FF33CC"/>
            </a:solidFill>
            <a:prstDash val="dash"/>
          </a:ln>
        </p:spPr>
        <p:txBody>
          <a:bodyPr wrap="square" lIns="0" tIns="0" rIns="0" bIns="0" rtlCol="0"/>
          <a:lstStyle/>
          <a:p/>
        </p:txBody>
      </p:sp>
      <p:sp>
        <p:nvSpPr>
          <p:cNvPr id="22" name="object 22"/>
          <p:cNvSpPr/>
          <p:nvPr/>
        </p:nvSpPr>
        <p:spPr>
          <a:xfrm>
            <a:off x="4176521" y="2477261"/>
            <a:ext cx="1580515" cy="768985"/>
          </a:xfrm>
          <a:custGeom>
            <a:avLst/>
            <a:gdLst/>
            <a:ahLst/>
            <a:cxnLst/>
            <a:rect l="l" t="t" r="r" b="b"/>
            <a:pathLst>
              <a:path w="1580514" h="768985">
                <a:moveTo>
                  <a:pt x="1011758" y="695706"/>
                </a:moveTo>
                <a:lnTo>
                  <a:pt x="602741" y="695706"/>
                </a:lnTo>
                <a:lnTo>
                  <a:pt x="602204" y="695887"/>
                </a:lnTo>
                <a:lnTo>
                  <a:pt x="633033" y="720870"/>
                </a:lnTo>
                <a:lnTo>
                  <a:pt x="670450" y="741206"/>
                </a:lnTo>
                <a:lnTo>
                  <a:pt x="712915" y="756275"/>
                </a:lnTo>
                <a:lnTo>
                  <a:pt x="759110" y="765639"/>
                </a:lnTo>
                <a:lnTo>
                  <a:pt x="807719" y="768858"/>
                </a:lnTo>
                <a:lnTo>
                  <a:pt x="860883" y="765037"/>
                </a:lnTo>
                <a:lnTo>
                  <a:pt x="910448" y="754041"/>
                </a:lnTo>
                <a:lnTo>
                  <a:pt x="954976" y="736568"/>
                </a:lnTo>
                <a:lnTo>
                  <a:pt x="993027" y="713316"/>
                </a:lnTo>
                <a:lnTo>
                  <a:pt x="1011758" y="695706"/>
                </a:lnTo>
                <a:close/>
              </a:path>
              <a:path w="1580514" h="768985">
                <a:moveTo>
                  <a:pt x="1313296" y="627126"/>
                </a:moveTo>
                <a:lnTo>
                  <a:pt x="213360" y="627126"/>
                </a:lnTo>
                <a:lnTo>
                  <a:pt x="211836" y="627888"/>
                </a:lnTo>
                <a:lnTo>
                  <a:pt x="246936" y="660245"/>
                </a:lnTo>
                <a:lnTo>
                  <a:pt x="290742" y="686494"/>
                </a:lnTo>
                <a:lnTo>
                  <a:pt x="341534" y="706014"/>
                </a:lnTo>
                <a:lnTo>
                  <a:pt x="397593" y="718181"/>
                </a:lnTo>
                <a:lnTo>
                  <a:pt x="457200" y="722376"/>
                </a:lnTo>
                <a:lnTo>
                  <a:pt x="495264" y="720673"/>
                </a:lnTo>
                <a:lnTo>
                  <a:pt x="532542" y="715613"/>
                </a:lnTo>
                <a:lnTo>
                  <a:pt x="568535" y="707266"/>
                </a:lnTo>
                <a:lnTo>
                  <a:pt x="602204" y="695887"/>
                </a:lnTo>
                <a:lnTo>
                  <a:pt x="601979" y="695706"/>
                </a:lnTo>
                <a:lnTo>
                  <a:pt x="1011758" y="695706"/>
                </a:lnTo>
                <a:lnTo>
                  <a:pt x="1023161" y="684985"/>
                </a:lnTo>
                <a:lnTo>
                  <a:pt x="1043939" y="652272"/>
                </a:lnTo>
                <a:lnTo>
                  <a:pt x="1268941" y="652272"/>
                </a:lnTo>
                <a:lnTo>
                  <a:pt x="1305305" y="633888"/>
                </a:lnTo>
                <a:lnTo>
                  <a:pt x="1313296" y="627126"/>
                </a:lnTo>
                <a:close/>
              </a:path>
              <a:path w="1580514" h="768985">
                <a:moveTo>
                  <a:pt x="1268941" y="652272"/>
                </a:moveTo>
                <a:lnTo>
                  <a:pt x="1043939" y="652272"/>
                </a:lnTo>
                <a:lnTo>
                  <a:pt x="1043939" y="653034"/>
                </a:lnTo>
                <a:lnTo>
                  <a:pt x="1070336" y="662154"/>
                </a:lnTo>
                <a:lnTo>
                  <a:pt x="1097946" y="668845"/>
                </a:lnTo>
                <a:lnTo>
                  <a:pt x="1126557" y="672965"/>
                </a:lnTo>
                <a:lnTo>
                  <a:pt x="1155953" y="674370"/>
                </a:lnTo>
                <a:lnTo>
                  <a:pt x="1212073" y="669441"/>
                </a:lnTo>
                <a:lnTo>
                  <a:pt x="1262521" y="655517"/>
                </a:lnTo>
                <a:lnTo>
                  <a:pt x="1268941" y="652272"/>
                </a:lnTo>
                <a:close/>
              </a:path>
              <a:path w="1580514" h="768985">
                <a:moveTo>
                  <a:pt x="77454" y="451332"/>
                </a:moveTo>
                <a:lnTo>
                  <a:pt x="59483" y="466582"/>
                </a:lnTo>
                <a:lnTo>
                  <a:pt x="46100" y="484060"/>
                </a:lnTo>
                <a:lnTo>
                  <a:pt x="37861" y="502967"/>
                </a:lnTo>
                <a:lnTo>
                  <a:pt x="35051" y="522732"/>
                </a:lnTo>
                <a:lnTo>
                  <a:pt x="43202" y="556199"/>
                </a:lnTo>
                <a:lnTo>
                  <a:pt x="65873" y="585094"/>
                </a:lnTo>
                <a:lnTo>
                  <a:pt x="100395" y="607771"/>
                </a:lnTo>
                <a:lnTo>
                  <a:pt x="144097" y="622584"/>
                </a:lnTo>
                <a:lnTo>
                  <a:pt x="194310" y="627888"/>
                </a:lnTo>
                <a:lnTo>
                  <a:pt x="206501" y="627888"/>
                </a:lnTo>
                <a:lnTo>
                  <a:pt x="213360" y="627126"/>
                </a:lnTo>
                <a:lnTo>
                  <a:pt x="1313296" y="627126"/>
                </a:lnTo>
                <a:lnTo>
                  <a:pt x="1338438" y="605846"/>
                </a:lnTo>
                <a:lnTo>
                  <a:pt x="1359930" y="572681"/>
                </a:lnTo>
                <a:lnTo>
                  <a:pt x="1367789" y="535686"/>
                </a:lnTo>
                <a:lnTo>
                  <a:pt x="1367789" y="534924"/>
                </a:lnTo>
                <a:lnTo>
                  <a:pt x="1425871" y="524594"/>
                </a:lnTo>
                <a:lnTo>
                  <a:pt x="1477094" y="505883"/>
                </a:lnTo>
                <a:lnTo>
                  <a:pt x="1519809" y="480060"/>
                </a:lnTo>
                <a:lnTo>
                  <a:pt x="1548794" y="451866"/>
                </a:lnTo>
                <a:lnTo>
                  <a:pt x="78486" y="451866"/>
                </a:lnTo>
                <a:lnTo>
                  <a:pt x="77454" y="451332"/>
                </a:lnTo>
                <a:close/>
              </a:path>
              <a:path w="1580514" h="768985">
                <a:moveTo>
                  <a:pt x="1549577" y="451104"/>
                </a:moveTo>
                <a:lnTo>
                  <a:pt x="77724" y="451104"/>
                </a:lnTo>
                <a:lnTo>
                  <a:pt x="78486" y="451866"/>
                </a:lnTo>
                <a:lnTo>
                  <a:pt x="1548794" y="451866"/>
                </a:lnTo>
                <a:lnTo>
                  <a:pt x="1549577" y="451104"/>
                </a:lnTo>
                <a:close/>
              </a:path>
              <a:path w="1580514" h="768985">
                <a:moveTo>
                  <a:pt x="387095" y="70104"/>
                </a:moveTo>
                <a:lnTo>
                  <a:pt x="330472" y="74420"/>
                </a:lnTo>
                <a:lnTo>
                  <a:pt x="278501" y="86721"/>
                </a:lnTo>
                <a:lnTo>
                  <a:pt x="232661" y="106033"/>
                </a:lnTo>
                <a:lnTo>
                  <a:pt x="194432" y="131383"/>
                </a:lnTo>
                <a:lnTo>
                  <a:pt x="165294" y="161799"/>
                </a:lnTo>
                <a:lnTo>
                  <a:pt x="146726" y="196307"/>
                </a:lnTo>
                <a:lnTo>
                  <a:pt x="140207" y="233934"/>
                </a:lnTo>
                <a:lnTo>
                  <a:pt x="140207" y="240792"/>
                </a:lnTo>
                <a:lnTo>
                  <a:pt x="140969" y="248412"/>
                </a:lnTo>
                <a:lnTo>
                  <a:pt x="142493" y="255270"/>
                </a:lnTo>
                <a:lnTo>
                  <a:pt x="86153" y="266342"/>
                </a:lnTo>
                <a:lnTo>
                  <a:pt x="40957" y="289560"/>
                </a:lnTo>
                <a:lnTo>
                  <a:pt x="10906" y="321921"/>
                </a:lnTo>
                <a:lnTo>
                  <a:pt x="0" y="360426"/>
                </a:lnTo>
                <a:lnTo>
                  <a:pt x="5405" y="388108"/>
                </a:lnTo>
                <a:lnTo>
                  <a:pt x="20954" y="413289"/>
                </a:lnTo>
                <a:lnTo>
                  <a:pt x="45648" y="434899"/>
                </a:lnTo>
                <a:lnTo>
                  <a:pt x="77454" y="451332"/>
                </a:lnTo>
                <a:lnTo>
                  <a:pt x="77724" y="451104"/>
                </a:lnTo>
                <a:lnTo>
                  <a:pt x="1549577" y="451104"/>
                </a:lnTo>
                <a:lnTo>
                  <a:pt x="1552363" y="448394"/>
                </a:lnTo>
                <a:lnTo>
                  <a:pt x="1573106" y="412157"/>
                </a:lnTo>
                <a:lnTo>
                  <a:pt x="1580388" y="372618"/>
                </a:lnTo>
                <a:lnTo>
                  <a:pt x="1577018" y="345876"/>
                </a:lnTo>
                <a:lnTo>
                  <a:pt x="1567148" y="319849"/>
                </a:lnTo>
                <a:lnTo>
                  <a:pt x="1551134" y="295251"/>
                </a:lnTo>
                <a:lnTo>
                  <a:pt x="1529333" y="272796"/>
                </a:lnTo>
                <a:lnTo>
                  <a:pt x="1528572" y="272796"/>
                </a:lnTo>
                <a:lnTo>
                  <a:pt x="1535572" y="260532"/>
                </a:lnTo>
                <a:lnTo>
                  <a:pt x="1540573" y="247840"/>
                </a:lnTo>
                <a:lnTo>
                  <a:pt x="1543573" y="234862"/>
                </a:lnTo>
                <a:lnTo>
                  <a:pt x="1544574" y="221742"/>
                </a:lnTo>
                <a:lnTo>
                  <a:pt x="1533965" y="179605"/>
                </a:lnTo>
                <a:lnTo>
                  <a:pt x="1504283" y="142970"/>
                </a:lnTo>
                <a:lnTo>
                  <a:pt x="1458741" y="114478"/>
                </a:lnTo>
                <a:lnTo>
                  <a:pt x="1400555" y="96774"/>
                </a:lnTo>
                <a:lnTo>
                  <a:pt x="1401317" y="96012"/>
                </a:lnTo>
                <a:lnTo>
                  <a:pt x="1399168" y="92202"/>
                </a:lnTo>
                <a:lnTo>
                  <a:pt x="512063" y="92202"/>
                </a:lnTo>
                <a:lnTo>
                  <a:pt x="482679" y="82641"/>
                </a:lnTo>
                <a:lnTo>
                  <a:pt x="451865" y="75723"/>
                </a:lnTo>
                <a:lnTo>
                  <a:pt x="419909" y="71520"/>
                </a:lnTo>
                <a:lnTo>
                  <a:pt x="387095" y="70104"/>
                </a:lnTo>
                <a:close/>
              </a:path>
              <a:path w="1580514" h="768985">
                <a:moveTo>
                  <a:pt x="685038" y="22860"/>
                </a:moveTo>
                <a:lnTo>
                  <a:pt x="632305" y="27682"/>
                </a:lnTo>
                <a:lnTo>
                  <a:pt x="584358" y="41433"/>
                </a:lnTo>
                <a:lnTo>
                  <a:pt x="543698" y="63043"/>
                </a:lnTo>
                <a:lnTo>
                  <a:pt x="512825" y="91440"/>
                </a:lnTo>
                <a:lnTo>
                  <a:pt x="512063" y="92202"/>
                </a:lnTo>
                <a:lnTo>
                  <a:pt x="1399168" y="92202"/>
                </a:lnTo>
                <a:lnTo>
                  <a:pt x="1381110" y="60198"/>
                </a:lnTo>
                <a:lnTo>
                  <a:pt x="821436" y="60198"/>
                </a:lnTo>
                <a:lnTo>
                  <a:pt x="791872" y="44398"/>
                </a:lnTo>
                <a:lnTo>
                  <a:pt x="758666" y="32670"/>
                </a:lnTo>
                <a:lnTo>
                  <a:pt x="722745" y="25372"/>
                </a:lnTo>
                <a:lnTo>
                  <a:pt x="685038" y="22860"/>
                </a:lnTo>
                <a:close/>
              </a:path>
              <a:path w="1580514" h="768985">
                <a:moveTo>
                  <a:pt x="963929" y="0"/>
                </a:moveTo>
                <a:lnTo>
                  <a:pt x="920019" y="4024"/>
                </a:lnTo>
                <a:lnTo>
                  <a:pt x="880110" y="15621"/>
                </a:lnTo>
                <a:lnTo>
                  <a:pt x="846486" y="34075"/>
                </a:lnTo>
                <a:lnTo>
                  <a:pt x="821436" y="58674"/>
                </a:lnTo>
                <a:lnTo>
                  <a:pt x="821436" y="60198"/>
                </a:lnTo>
                <a:lnTo>
                  <a:pt x="1381110" y="60198"/>
                </a:lnTo>
                <a:lnTo>
                  <a:pt x="1379612" y="57542"/>
                </a:lnTo>
                <a:lnTo>
                  <a:pt x="1358388" y="41148"/>
                </a:lnTo>
                <a:lnTo>
                  <a:pt x="1090422" y="41148"/>
                </a:lnTo>
                <a:lnTo>
                  <a:pt x="1090822" y="40903"/>
                </a:lnTo>
                <a:lnTo>
                  <a:pt x="1065514" y="23788"/>
                </a:lnTo>
                <a:lnTo>
                  <a:pt x="1034986" y="10858"/>
                </a:lnTo>
                <a:lnTo>
                  <a:pt x="1000744" y="2786"/>
                </a:lnTo>
                <a:lnTo>
                  <a:pt x="963929" y="0"/>
                </a:lnTo>
                <a:close/>
              </a:path>
              <a:path w="1580514" h="768985">
                <a:moveTo>
                  <a:pt x="1226057" y="0"/>
                </a:moveTo>
                <a:lnTo>
                  <a:pt x="1187827" y="2786"/>
                </a:lnTo>
                <a:lnTo>
                  <a:pt x="1151667" y="10858"/>
                </a:lnTo>
                <a:lnTo>
                  <a:pt x="1118794" y="23788"/>
                </a:lnTo>
                <a:lnTo>
                  <a:pt x="1090822" y="40903"/>
                </a:lnTo>
                <a:lnTo>
                  <a:pt x="1091183" y="41148"/>
                </a:lnTo>
                <a:lnTo>
                  <a:pt x="1358388" y="41148"/>
                </a:lnTo>
                <a:lnTo>
                  <a:pt x="1340262" y="27146"/>
                </a:lnTo>
                <a:lnTo>
                  <a:pt x="1287625" y="7179"/>
                </a:lnTo>
                <a:lnTo>
                  <a:pt x="1226057" y="0"/>
                </a:lnTo>
                <a:close/>
              </a:path>
            </a:pathLst>
          </a:custGeom>
          <a:solidFill>
            <a:srgbClr val="FFFFCC"/>
          </a:solidFill>
        </p:spPr>
        <p:txBody>
          <a:bodyPr wrap="square" lIns="0" tIns="0" rIns="0" bIns="0" rtlCol="0"/>
          <a:lstStyle/>
          <a:p/>
        </p:txBody>
      </p:sp>
      <p:sp>
        <p:nvSpPr>
          <p:cNvPr id="23" name="object 23"/>
          <p:cNvSpPr/>
          <p:nvPr/>
        </p:nvSpPr>
        <p:spPr>
          <a:xfrm>
            <a:off x="4176521" y="2477261"/>
            <a:ext cx="1580515" cy="768985"/>
          </a:xfrm>
          <a:custGeom>
            <a:avLst/>
            <a:gdLst/>
            <a:ahLst/>
            <a:cxnLst/>
            <a:rect l="l" t="t" r="r" b="b"/>
            <a:pathLst>
              <a:path w="1580514" h="768985">
                <a:moveTo>
                  <a:pt x="142493" y="255270"/>
                </a:moveTo>
                <a:lnTo>
                  <a:pt x="86153" y="266342"/>
                </a:lnTo>
                <a:lnTo>
                  <a:pt x="40957" y="289560"/>
                </a:lnTo>
                <a:lnTo>
                  <a:pt x="10906" y="321921"/>
                </a:lnTo>
                <a:lnTo>
                  <a:pt x="0" y="360426"/>
                </a:lnTo>
                <a:lnTo>
                  <a:pt x="5405" y="388108"/>
                </a:lnTo>
                <a:lnTo>
                  <a:pt x="45648" y="434899"/>
                </a:lnTo>
                <a:lnTo>
                  <a:pt x="46100" y="484060"/>
                </a:lnTo>
                <a:lnTo>
                  <a:pt x="35051" y="522732"/>
                </a:lnTo>
                <a:lnTo>
                  <a:pt x="65873" y="585094"/>
                </a:lnTo>
                <a:lnTo>
                  <a:pt x="100395" y="607771"/>
                </a:lnTo>
                <a:lnTo>
                  <a:pt x="144097" y="622584"/>
                </a:lnTo>
                <a:lnTo>
                  <a:pt x="194310" y="627888"/>
                </a:lnTo>
                <a:lnTo>
                  <a:pt x="200405" y="627888"/>
                </a:lnTo>
                <a:lnTo>
                  <a:pt x="206501" y="627888"/>
                </a:lnTo>
                <a:lnTo>
                  <a:pt x="213360" y="627126"/>
                </a:lnTo>
                <a:lnTo>
                  <a:pt x="211836" y="627888"/>
                </a:lnTo>
                <a:lnTo>
                  <a:pt x="246936" y="660245"/>
                </a:lnTo>
                <a:lnTo>
                  <a:pt x="290742" y="686494"/>
                </a:lnTo>
                <a:lnTo>
                  <a:pt x="341534" y="706014"/>
                </a:lnTo>
                <a:lnTo>
                  <a:pt x="397593" y="718181"/>
                </a:lnTo>
                <a:lnTo>
                  <a:pt x="457200" y="722376"/>
                </a:lnTo>
                <a:lnTo>
                  <a:pt x="495264" y="720673"/>
                </a:lnTo>
                <a:lnTo>
                  <a:pt x="568535" y="707266"/>
                </a:lnTo>
                <a:lnTo>
                  <a:pt x="633033" y="720870"/>
                </a:lnTo>
                <a:lnTo>
                  <a:pt x="670450" y="741206"/>
                </a:lnTo>
                <a:lnTo>
                  <a:pt x="712915" y="756275"/>
                </a:lnTo>
                <a:lnTo>
                  <a:pt x="759110" y="765639"/>
                </a:lnTo>
                <a:lnTo>
                  <a:pt x="807719" y="768858"/>
                </a:lnTo>
                <a:lnTo>
                  <a:pt x="860883" y="765037"/>
                </a:lnTo>
                <a:lnTo>
                  <a:pt x="910448" y="754041"/>
                </a:lnTo>
                <a:lnTo>
                  <a:pt x="954976" y="736568"/>
                </a:lnTo>
                <a:lnTo>
                  <a:pt x="993027" y="713316"/>
                </a:lnTo>
                <a:lnTo>
                  <a:pt x="1023161" y="684985"/>
                </a:lnTo>
                <a:lnTo>
                  <a:pt x="1043939" y="652272"/>
                </a:lnTo>
                <a:lnTo>
                  <a:pt x="1043939" y="653034"/>
                </a:lnTo>
                <a:lnTo>
                  <a:pt x="1070336" y="662154"/>
                </a:lnTo>
                <a:lnTo>
                  <a:pt x="1097946" y="668845"/>
                </a:lnTo>
                <a:lnTo>
                  <a:pt x="1126557" y="672965"/>
                </a:lnTo>
                <a:lnTo>
                  <a:pt x="1155953" y="674370"/>
                </a:lnTo>
                <a:lnTo>
                  <a:pt x="1212073" y="669441"/>
                </a:lnTo>
                <a:lnTo>
                  <a:pt x="1262521" y="655517"/>
                </a:lnTo>
                <a:lnTo>
                  <a:pt x="1305305" y="633888"/>
                </a:lnTo>
                <a:lnTo>
                  <a:pt x="1338438" y="605846"/>
                </a:lnTo>
                <a:lnTo>
                  <a:pt x="1359930" y="572681"/>
                </a:lnTo>
                <a:lnTo>
                  <a:pt x="1367789" y="535686"/>
                </a:lnTo>
                <a:lnTo>
                  <a:pt x="1367789" y="534924"/>
                </a:lnTo>
                <a:lnTo>
                  <a:pt x="1425871" y="524594"/>
                </a:lnTo>
                <a:lnTo>
                  <a:pt x="1477094" y="505883"/>
                </a:lnTo>
                <a:lnTo>
                  <a:pt x="1519809" y="480060"/>
                </a:lnTo>
                <a:lnTo>
                  <a:pt x="1552363" y="448394"/>
                </a:lnTo>
                <a:lnTo>
                  <a:pt x="1573106" y="412157"/>
                </a:lnTo>
                <a:lnTo>
                  <a:pt x="1580388" y="372618"/>
                </a:lnTo>
                <a:lnTo>
                  <a:pt x="1577018" y="345876"/>
                </a:lnTo>
                <a:lnTo>
                  <a:pt x="1567148" y="319849"/>
                </a:lnTo>
                <a:lnTo>
                  <a:pt x="1551134" y="295251"/>
                </a:lnTo>
                <a:lnTo>
                  <a:pt x="1529333" y="272796"/>
                </a:lnTo>
                <a:lnTo>
                  <a:pt x="1528572" y="272796"/>
                </a:lnTo>
                <a:lnTo>
                  <a:pt x="1535572" y="260532"/>
                </a:lnTo>
                <a:lnTo>
                  <a:pt x="1540573" y="247840"/>
                </a:lnTo>
                <a:lnTo>
                  <a:pt x="1543573" y="234862"/>
                </a:lnTo>
                <a:lnTo>
                  <a:pt x="1544574" y="221742"/>
                </a:lnTo>
                <a:lnTo>
                  <a:pt x="1533965" y="179605"/>
                </a:lnTo>
                <a:lnTo>
                  <a:pt x="1504283" y="142970"/>
                </a:lnTo>
                <a:lnTo>
                  <a:pt x="1458741" y="114478"/>
                </a:lnTo>
                <a:lnTo>
                  <a:pt x="1400555" y="96774"/>
                </a:lnTo>
                <a:lnTo>
                  <a:pt x="1401317" y="96012"/>
                </a:lnTo>
                <a:lnTo>
                  <a:pt x="1379612" y="57542"/>
                </a:lnTo>
                <a:lnTo>
                  <a:pt x="1340262" y="27146"/>
                </a:lnTo>
                <a:lnTo>
                  <a:pt x="1287625" y="7179"/>
                </a:lnTo>
                <a:lnTo>
                  <a:pt x="1226057" y="0"/>
                </a:lnTo>
                <a:lnTo>
                  <a:pt x="1187827" y="2786"/>
                </a:lnTo>
                <a:lnTo>
                  <a:pt x="1118794" y="23788"/>
                </a:lnTo>
                <a:lnTo>
                  <a:pt x="1065514" y="23788"/>
                </a:lnTo>
                <a:lnTo>
                  <a:pt x="1000744" y="2786"/>
                </a:lnTo>
                <a:lnTo>
                  <a:pt x="963929" y="0"/>
                </a:lnTo>
                <a:lnTo>
                  <a:pt x="920019" y="4024"/>
                </a:lnTo>
                <a:lnTo>
                  <a:pt x="880110" y="15621"/>
                </a:lnTo>
                <a:lnTo>
                  <a:pt x="846486" y="34075"/>
                </a:lnTo>
                <a:lnTo>
                  <a:pt x="821436" y="58674"/>
                </a:lnTo>
                <a:lnTo>
                  <a:pt x="821436" y="60198"/>
                </a:lnTo>
                <a:lnTo>
                  <a:pt x="791872" y="44398"/>
                </a:lnTo>
                <a:lnTo>
                  <a:pt x="758666" y="32670"/>
                </a:lnTo>
                <a:lnTo>
                  <a:pt x="722745" y="25372"/>
                </a:lnTo>
                <a:lnTo>
                  <a:pt x="685038" y="22860"/>
                </a:lnTo>
                <a:lnTo>
                  <a:pt x="632305" y="27682"/>
                </a:lnTo>
                <a:lnTo>
                  <a:pt x="584358" y="41433"/>
                </a:lnTo>
                <a:lnTo>
                  <a:pt x="543698" y="63043"/>
                </a:lnTo>
                <a:lnTo>
                  <a:pt x="512825" y="91440"/>
                </a:lnTo>
                <a:lnTo>
                  <a:pt x="512063" y="92202"/>
                </a:lnTo>
                <a:lnTo>
                  <a:pt x="482679" y="82641"/>
                </a:lnTo>
                <a:lnTo>
                  <a:pt x="451865" y="75723"/>
                </a:lnTo>
                <a:lnTo>
                  <a:pt x="419909" y="71520"/>
                </a:lnTo>
                <a:lnTo>
                  <a:pt x="387095" y="70104"/>
                </a:lnTo>
                <a:lnTo>
                  <a:pt x="330472" y="74420"/>
                </a:lnTo>
                <a:lnTo>
                  <a:pt x="278501" y="86721"/>
                </a:lnTo>
                <a:lnTo>
                  <a:pt x="232661" y="106033"/>
                </a:lnTo>
                <a:lnTo>
                  <a:pt x="194432" y="131383"/>
                </a:lnTo>
                <a:lnTo>
                  <a:pt x="165294" y="161799"/>
                </a:lnTo>
                <a:lnTo>
                  <a:pt x="146726" y="196307"/>
                </a:lnTo>
                <a:lnTo>
                  <a:pt x="140207" y="233934"/>
                </a:lnTo>
                <a:lnTo>
                  <a:pt x="140207" y="240792"/>
                </a:lnTo>
                <a:lnTo>
                  <a:pt x="140969" y="248412"/>
                </a:lnTo>
                <a:lnTo>
                  <a:pt x="142493" y="255270"/>
                </a:lnTo>
                <a:close/>
              </a:path>
            </a:pathLst>
          </a:custGeom>
          <a:ln w="6350">
            <a:solidFill>
              <a:srgbClr val="000000"/>
            </a:solidFill>
          </a:ln>
        </p:spPr>
        <p:txBody>
          <a:bodyPr wrap="square" lIns="0" tIns="0" rIns="0" bIns="0" rtlCol="0"/>
          <a:lstStyle/>
          <a:p/>
        </p:txBody>
      </p:sp>
      <p:sp>
        <p:nvSpPr>
          <p:cNvPr id="24" name="object 24"/>
          <p:cNvSpPr/>
          <p:nvPr/>
        </p:nvSpPr>
        <p:spPr>
          <a:xfrm>
            <a:off x="4255008" y="2929127"/>
            <a:ext cx="93345" cy="14604"/>
          </a:xfrm>
          <a:custGeom>
            <a:avLst/>
            <a:gdLst/>
            <a:ahLst/>
            <a:cxnLst/>
            <a:rect l="l" t="t" r="r" b="b"/>
            <a:pathLst>
              <a:path w="93345" h="14605">
                <a:moveTo>
                  <a:pt x="0" y="0"/>
                </a:moveTo>
                <a:lnTo>
                  <a:pt x="18942" y="6441"/>
                </a:lnTo>
                <a:lnTo>
                  <a:pt x="38957" y="10953"/>
                </a:lnTo>
                <a:lnTo>
                  <a:pt x="59686" y="13608"/>
                </a:lnTo>
                <a:lnTo>
                  <a:pt x="80771" y="14477"/>
                </a:lnTo>
                <a:lnTo>
                  <a:pt x="84581" y="14477"/>
                </a:lnTo>
                <a:lnTo>
                  <a:pt x="89153" y="14477"/>
                </a:lnTo>
                <a:lnTo>
                  <a:pt x="92963" y="14477"/>
                </a:lnTo>
              </a:path>
            </a:pathLst>
          </a:custGeom>
          <a:ln w="6350">
            <a:solidFill>
              <a:srgbClr val="000000"/>
            </a:solidFill>
          </a:ln>
        </p:spPr>
        <p:txBody>
          <a:bodyPr wrap="square" lIns="0" tIns="0" rIns="0" bIns="0" rtlCol="0"/>
          <a:lstStyle/>
          <a:p/>
        </p:txBody>
      </p:sp>
      <p:sp>
        <p:nvSpPr>
          <p:cNvPr id="25" name="object 25"/>
          <p:cNvSpPr/>
          <p:nvPr/>
        </p:nvSpPr>
        <p:spPr>
          <a:xfrm>
            <a:off x="4389882" y="3098292"/>
            <a:ext cx="40640" cy="6350"/>
          </a:xfrm>
          <a:custGeom>
            <a:avLst/>
            <a:gdLst/>
            <a:ahLst/>
            <a:cxnLst/>
            <a:rect l="l" t="t" r="r" b="b"/>
            <a:pathLst>
              <a:path w="40639" h="6350">
                <a:moveTo>
                  <a:pt x="0" y="6096"/>
                </a:moveTo>
                <a:lnTo>
                  <a:pt x="10275" y="5250"/>
                </a:lnTo>
                <a:lnTo>
                  <a:pt x="20478" y="3905"/>
                </a:lnTo>
                <a:lnTo>
                  <a:pt x="30539" y="2131"/>
                </a:lnTo>
                <a:lnTo>
                  <a:pt x="40385" y="0"/>
                </a:lnTo>
              </a:path>
            </a:pathLst>
          </a:custGeom>
          <a:ln w="6350">
            <a:solidFill>
              <a:srgbClr val="000000"/>
            </a:solidFill>
          </a:ln>
        </p:spPr>
        <p:txBody>
          <a:bodyPr wrap="square" lIns="0" tIns="0" rIns="0" bIns="0" rtlCol="0"/>
          <a:lstStyle/>
          <a:p/>
        </p:txBody>
      </p:sp>
      <p:sp>
        <p:nvSpPr>
          <p:cNvPr id="26" name="object 26"/>
          <p:cNvSpPr/>
          <p:nvPr/>
        </p:nvSpPr>
        <p:spPr>
          <a:xfrm>
            <a:off x="4754117" y="3142488"/>
            <a:ext cx="24765" cy="30480"/>
          </a:xfrm>
          <a:custGeom>
            <a:avLst/>
            <a:gdLst/>
            <a:ahLst/>
            <a:cxnLst/>
            <a:rect l="l" t="t" r="r" b="b"/>
            <a:pathLst>
              <a:path w="24764" h="30480">
                <a:moveTo>
                  <a:pt x="0" y="0"/>
                </a:moveTo>
                <a:lnTo>
                  <a:pt x="5310" y="7870"/>
                </a:lnTo>
                <a:lnTo>
                  <a:pt x="11049" y="15525"/>
                </a:lnTo>
                <a:lnTo>
                  <a:pt x="17359" y="23038"/>
                </a:lnTo>
                <a:lnTo>
                  <a:pt x="24384" y="30479"/>
                </a:lnTo>
              </a:path>
            </a:pathLst>
          </a:custGeom>
          <a:ln w="6350">
            <a:solidFill>
              <a:srgbClr val="000000"/>
            </a:solidFill>
          </a:ln>
        </p:spPr>
        <p:txBody>
          <a:bodyPr wrap="square" lIns="0" tIns="0" rIns="0" bIns="0" rtlCol="0"/>
          <a:lstStyle/>
          <a:p/>
        </p:txBody>
      </p:sp>
      <p:sp>
        <p:nvSpPr>
          <p:cNvPr id="27" name="object 27"/>
          <p:cNvSpPr/>
          <p:nvPr/>
        </p:nvSpPr>
        <p:spPr>
          <a:xfrm>
            <a:off x="5220461" y="3095244"/>
            <a:ext cx="10160" cy="34290"/>
          </a:xfrm>
          <a:custGeom>
            <a:avLst/>
            <a:gdLst/>
            <a:ahLst/>
            <a:cxnLst/>
            <a:rect l="l" t="t" r="r" b="b"/>
            <a:pathLst>
              <a:path w="10160" h="34289">
                <a:moveTo>
                  <a:pt x="0" y="34289"/>
                </a:moveTo>
                <a:lnTo>
                  <a:pt x="3583" y="25717"/>
                </a:lnTo>
                <a:lnTo>
                  <a:pt x="6381" y="17145"/>
                </a:lnTo>
                <a:lnTo>
                  <a:pt x="8465" y="8572"/>
                </a:lnTo>
                <a:lnTo>
                  <a:pt x="9905" y="0"/>
                </a:lnTo>
              </a:path>
            </a:pathLst>
          </a:custGeom>
          <a:ln w="6350">
            <a:solidFill>
              <a:srgbClr val="000000"/>
            </a:solidFill>
          </a:ln>
        </p:spPr>
        <p:txBody>
          <a:bodyPr wrap="square" lIns="0" tIns="0" rIns="0" bIns="0" rtlCol="0"/>
          <a:lstStyle/>
          <a:p/>
        </p:txBody>
      </p:sp>
      <p:sp>
        <p:nvSpPr>
          <p:cNvPr id="28" name="object 28"/>
          <p:cNvSpPr/>
          <p:nvPr/>
        </p:nvSpPr>
        <p:spPr>
          <a:xfrm>
            <a:off x="5422265" y="2882519"/>
            <a:ext cx="125222" cy="133603"/>
          </a:xfrm>
          <a:prstGeom prst="rect">
            <a:avLst/>
          </a:prstGeom>
          <a:blipFill>
            <a:blip r:embed="rId2" cstate="print"/>
            <a:stretch>
              <a:fillRect/>
            </a:stretch>
          </a:blipFill>
        </p:spPr>
        <p:txBody>
          <a:bodyPr wrap="square" lIns="0" tIns="0" rIns="0" bIns="0" rtlCol="0"/>
          <a:lstStyle/>
          <a:p/>
        </p:txBody>
      </p:sp>
      <p:sp>
        <p:nvSpPr>
          <p:cNvPr id="29" name="object 29"/>
          <p:cNvSpPr/>
          <p:nvPr/>
        </p:nvSpPr>
        <p:spPr>
          <a:xfrm>
            <a:off x="5651753" y="2750057"/>
            <a:ext cx="53340" cy="47625"/>
          </a:xfrm>
          <a:custGeom>
            <a:avLst/>
            <a:gdLst/>
            <a:ahLst/>
            <a:cxnLst/>
            <a:rect l="l" t="t" r="r" b="b"/>
            <a:pathLst>
              <a:path w="53339" h="47625">
                <a:moveTo>
                  <a:pt x="0" y="47244"/>
                </a:moveTo>
                <a:lnTo>
                  <a:pt x="16585" y="36968"/>
                </a:lnTo>
                <a:lnTo>
                  <a:pt x="30956" y="25622"/>
                </a:lnTo>
                <a:lnTo>
                  <a:pt x="43183" y="13275"/>
                </a:lnTo>
                <a:lnTo>
                  <a:pt x="53340" y="0"/>
                </a:lnTo>
              </a:path>
            </a:pathLst>
          </a:custGeom>
          <a:ln w="6350">
            <a:solidFill>
              <a:srgbClr val="000000"/>
            </a:solidFill>
          </a:ln>
        </p:spPr>
        <p:txBody>
          <a:bodyPr wrap="square" lIns="0" tIns="0" rIns="0" bIns="0" rtlCol="0"/>
          <a:lstStyle/>
          <a:p/>
        </p:txBody>
      </p:sp>
      <p:sp>
        <p:nvSpPr>
          <p:cNvPr id="30" name="object 30"/>
          <p:cNvSpPr/>
          <p:nvPr/>
        </p:nvSpPr>
        <p:spPr>
          <a:xfrm>
            <a:off x="5577840" y="2573273"/>
            <a:ext cx="2540" cy="22860"/>
          </a:xfrm>
          <a:custGeom>
            <a:avLst/>
            <a:gdLst/>
            <a:ahLst/>
            <a:cxnLst/>
            <a:rect l="l" t="t" r="r" b="b"/>
            <a:pathLst>
              <a:path w="2539" h="22860">
                <a:moveTo>
                  <a:pt x="2286" y="22859"/>
                </a:moveTo>
                <a:lnTo>
                  <a:pt x="2286" y="22098"/>
                </a:lnTo>
                <a:lnTo>
                  <a:pt x="2286" y="21335"/>
                </a:lnTo>
                <a:lnTo>
                  <a:pt x="2286" y="14477"/>
                </a:lnTo>
                <a:lnTo>
                  <a:pt x="1524" y="6857"/>
                </a:lnTo>
                <a:lnTo>
                  <a:pt x="0" y="0"/>
                </a:lnTo>
              </a:path>
            </a:pathLst>
          </a:custGeom>
          <a:ln w="6349">
            <a:solidFill>
              <a:srgbClr val="000000"/>
            </a:solidFill>
          </a:ln>
        </p:spPr>
        <p:txBody>
          <a:bodyPr wrap="square" lIns="0" tIns="0" rIns="0" bIns="0" rtlCol="0"/>
          <a:lstStyle/>
          <a:p/>
        </p:txBody>
      </p:sp>
      <p:sp>
        <p:nvSpPr>
          <p:cNvPr id="31" name="object 31"/>
          <p:cNvSpPr/>
          <p:nvPr/>
        </p:nvSpPr>
        <p:spPr>
          <a:xfrm>
            <a:off x="5240273" y="2518410"/>
            <a:ext cx="26670" cy="29209"/>
          </a:xfrm>
          <a:custGeom>
            <a:avLst/>
            <a:gdLst/>
            <a:ahLst/>
            <a:cxnLst/>
            <a:rect l="l" t="t" r="r" b="b"/>
            <a:pathLst>
              <a:path w="26670" h="29210">
                <a:moveTo>
                  <a:pt x="26670" y="0"/>
                </a:moveTo>
                <a:lnTo>
                  <a:pt x="18966" y="6560"/>
                </a:lnTo>
                <a:lnTo>
                  <a:pt x="11906" y="13620"/>
                </a:lnTo>
                <a:lnTo>
                  <a:pt x="5560" y="21109"/>
                </a:lnTo>
                <a:lnTo>
                  <a:pt x="0" y="28956"/>
                </a:lnTo>
              </a:path>
            </a:pathLst>
          </a:custGeom>
          <a:ln w="6350">
            <a:solidFill>
              <a:srgbClr val="000000"/>
            </a:solidFill>
          </a:ln>
        </p:spPr>
        <p:txBody>
          <a:bodyPr wrap="square" lIns="0" tIns="0" rIns="0" bIns="0" rtlCol="0"/>
          <a:lstStyle/>
          <a:p/>
        </p:txBody>
      </p:sp>
      <p:sp>
        <p:nvSpPr>
          <p:cNvPr id="32" name="object 32"/>
          <p:cNvSpPr/>
          <p:nvPr/>
        </p:nvSpPr>
        <p:spPr>
          <a:xfrm>
            <a:off x="4984241" y="2535935"/>
            <a:ext cx="13970" cy="24765"/>
          </a:xfrm>
          <a:custGeom>
            <a:avLst/>
            <a:gdLst/>
            <a:ahLst/>
            <a:cxnLst/>
            <a:rect l="l" t="t" r="r" b="b"/>
            <a:pathLst>
              <a:path w="13970" h="24764">
                <a:moveTo>
                  <a:pt x="13716" y="0"/>
                </a:moveTo>
                <a:lnTo>
                  <a:pt x="9429" y="5845"/>
                </a:lnTo>
                <a:lnTo>
                  <a:pt x="5714" y="11906"/>
                </a:lnTo>
                <a:lnTo>
                  <a:pt x="2571" y="18109"/>
                </a:lnTo>
                <a:lnTo>
                  <a:pt x="0" y="24384"/>
                </a:lnTo>
              </a:path>
            </a:pathLst>
          </a:custGeom>
          <a:ln w="6349">
            <a:solidFill>
              <a:srgbClr val="000000"/>
            </a:solidFill>
          </a:ln>
        </p:spPr>
        <p:txBody>
          <a:bodyPr wrap="square" lIns="0" tIns="0" rIns="0" bIns="0" rtlCol="0"/>
          <a:lstStyle/>
          <a:p/>
        </p:txBody>
      </p:sp>
      <p:sp>
        <p:nvSpPr>
          <p:cNvPr id="33" name="object 33"/>
          <p:cNvSpPr/>
          <p:nvPr/>
        </p:nvSpPr>
        <p:spPr>
          <a:xfrm>
            <a:off x="4688585" y="2569464"/>
            <a:ext cx="47625" cy="24765"/>
          </a:xfrm>
          <a:custGeom>
            <a:avLst/>
            <a:gdLst/>
            <a:ahLst/>
            <a:cxnLst/>
            <a:rect l="l" t="t" r="r" b="b"/>
            <a:pathLst>
              <a:path w="47625" h="24764">
                <a:moveTo>
                  <a:pt x="47243" y="24383"/>
                </a:moveTo>
                <a:lnTo>
                  <a:pt x="36218" y="17680"/>
                </a:lnTo>
                <a:lnTo>
                  <a:pt x="24764" y="11334"/>
                </a:lnTo>
                <a:lnTo>
                  <a:pt x="12739" y="5417"/>
                </a:lnTo>
                <a:lnTo>
                  <a:pt x="0" y="0"/>
                </a:lnTo>
              </a:path>
            </a:pathLst>
          </a:custGeom>
          <a:ln w="6350">
            <a:solidFill>
              <a:srgbClr val="000000"/>
            </a:solidFill>
          </a:ln>
        </p:spPr>
        <p:txBody>
          <a:bodyPr wrap="square" lIns="0" tIns="0" rIns="0" bIns="0" rtlCol="0"/>
          <a:lstStyle/>
          <a:p/>
        </p:txBody>
      </p:sp>
      <p:sp>
        <p:nvSpPr>
          <p:cNvPr id="34" name="object 34"/>
          <p:cNvSpPr/>
          <p:nvPr/>
        </p:nvSpPr>
        <p:spPr>
          <a:xfrm>
            <a:off x="4319015" y="2732532"/>
            <a:ext cx="8890" cy="26034"/>
          </a:xfrm>
          <a:custGeom>
            <a:avLst/>
            <a:gdLst/>
            <a:ahLst/>
            <a:cxnLst/>
            <a:rect l="l" t="t" r="r" b="b"/>
            <a:pathLst>
              <a:path w="8889" h="26035">
                <a:moveTo>
                  <a:pt x="0" y="0"/>
                </a:moveTo>
                <a:lnTo>
                  <a:pt x="1416" y="6727"/>
                </a:lnTo>
                <a:lnTo>
                  <a:pt x="3333" y="13239"/>
                </a:lnTo>
                <a:lnTo>
                  <a:pt x="5679" y="19609"/>
                </a:lnTo>
                <a:lnTo>
                  <a:pt x="8382" y="25908"/>
                </a:lnTo>
              </a:path>
            </a:pathLst>
          </a:custGeom>
          <a:ln w="6350">
            <a:solidFill>
              <a:srgbClr val="000000"/>
            </a:solidFill>
          </a:ln>
        </p:spPr>
        <p:txBody>
          <a:bodyPr wrap="square" lIns="0" tIns="0" rIns="0" bIns="0" rtlCol="0"/>
          <a:lstStyle/>
          <a:p/>
        </p:txBody>
      </p:sp>
      <p:sp>
        <p:nvSpPr>
          <p:cNvPr id="35" name="object 35"/>
          <p:cNvSpPr/>
          <p:nvPr/>
        </p:nvSpPr>
        <p:spPr>
          <a:xfrm>
            <a:off x="5183885" y="3414521"/>
            <a:ext cx="262890" cy="128270"/>
          </a:xfrm>
          <a:custGeom>
            <a:avLst/>
            <a:gdLst/>
            <a:ahLst/>
            <a:cxnLst/>
            <a:rect l="l" t="t" r="r" b="b"/>
            <a:pathLst>
              <a:path w="262889" h="128270">
                <a:moveTo>
                  <a:pt x="131063" y="0"/>
                </a:moveTo>
                <a:lnTo>
                  <a:pt x="80045" y="4964"/>
                </a:lnTo>
                <a:lnTo>
                  <a:pt x="38385" y="18573"/>
                </a:lnTo>
                <a:lnTo>
                  <a:pt x="10298" y="38897"/>
                </a:lnTo>
                <a:lnTo>
                  <a:pt x="0" y="64007"/>
                </a:lnTo>
                <a:lnTo>
                  <a:pt x="10298" y="88796"/>
                </a:lnTo>
                <a:lnTo>
                  <a:pt x="38385" y="109156"/>
                </a:lnTo>
                <a:lnTo>
                  <a:pt x="80045" y="122943"/>
                </a:lnTo>
                <a:lnTo>
                  <a:pt x="131063" y="128016"/>
                </a:lnTo>
                <a:lnTo>
                  <a:pt x="182522" y="122943"/>
                </a:lnTo>
                <a:lnTo>
                  <a:pt x="224409" y="109156"/>
                </a:lnTo>
                <a:lnTo>
                  <a:pt x="252579" y="88796"/>
                </a:lnTo>
                <a:lnTo>
                  <a:pt x="262889" y="64007"/>
                </a:lnTo>
                <a:lnTo>
                  <a:pt x="252579" y="38897"/>
                </a:lnTo>
                <a:lnTo>
                  <a:pt x="224409" y="18573"/>
                </a:lnTo>
                <a:lnTo>
                  <a:pt x="182522" y="4964"/>
                </a:lnTo>
                <a:lnTo>
                  <a:pt x="131063" y="0"/>
                </a:lnTo>
                <a:close/>
              </a:path>
            </a:pathLst>
          </a:custGeom>
          <a:solidFill>
            <a:srgbClr val="FFFFCC"/>
          </a:solidFill>
        </p:spPr>
        <p:txBody>
          <a:bodyPr wrap="square" lIns="0" tIns="0" rIns="0" bIns="0" rtlCol="0"/>
          <a:lstStyle/>
          <a:p/>
        </p:txBody>
      </p:sp>
      <p:sp>
        <p:nvSpPr>
          <p:cNvPr id="36" name="object 36"/>
          <p:cNvSpPr/>
          <p:nvPr/>
        </p:nvSpPr>
        <p:spPr>
          <a:xfrm>
            <a:off x="5183885" y="3414521"/>
            <a:ext cx="262890" cy="128270"/>
          </a:xfrm>
          <a:custGeom>
            <a:avLst/>
            <a:gdLst/>
            <a:ahLst/>
            <a:cxnLst/>
            <a:rect l="l" t="t" r="r" b="b"/>
            <a:pathLst>
              <a:path w="262889" h="128270">
                <a:moveTo>
                  <a:pt x="131063" y="0"/>
                </a:moveTo>
                <a:lnTo>
                  <a:pt x="80045" y="4964"/>
                </a:lnTo>
                <a:lnTo>
                  <a:pt x="38385" y="18573"/>
                </a:lnTo>
                <a:lnTo>
                  <a:pt x="10298" y="38897"/>
                </a:lnTo>
                <a:lnTo>
                  <a:pt x="0" y="64007"/>
                </a:lnTo>
                <a:lnTo>
                  <a:pt x="10298" y="88796"/>
                </a:lnTo>
                <a:lnTo>
                  <a:pt x="38385" y="109156"/>
                </a:lnTo>
                <a:lnTo>
                  <a:pt x="80045" y="122943"/>
                </a:lnTo>
                <a:lnTo>
                  <a:pt x="131063" y="128016"/>
                </a:lnTo>
                <a:lnTo>
                  <a:pt x="182522" y="122943"/>
                </a:lnTo>
                <a:lnTo>
                  <a:pt x="224409" y="109156"/>
                </a:lnTo>
                <a:lnTo>
                  <a:pt x="252579" y="88796"/>
                </a:lnTo>
                <a:lnTo>
                  <a:pt x="262889" y="64007"/>
                </a:lnTo>
                <a:lnTo>
                  <a:pt x="252579" y="38897"/>
                </a:lnTo>
                <a:lnTo>
                  <a:pt x="224409" y="18573"/>
                </a:lnTo>
                <a:lnTo>
                  <a:pt x="182522" y="4964"/>
                </a:lnTo>
                <a:lnTo>
                  <a:pt x="131063" y="0"/>
                </a:lnTo>
                <a:close/>
              </a:path>
            </a:pathLst>
          </a:custGeom>
          <a:ln w="6350">
            <a:solidFill>
              <a:srgbClr val="000000"/>
            </a:solidFill>
          </a:ln>
        </p:spPr>
        <p:txBody>
          <a:bodyPr wrap="square" lIns="0" tIns="0" rIns="0" bIns="0" rtlCol="0"/>
          <a:lstStyle/>
          <a:p/>
        </p:txBody>
      </p:sp>
      <p:sp>
        <p:nvSpPr>
          <p:cNvPr id="37" name="object 37"/>
          <p:cNvSpPr/>
          <p:nvPr/>
        </p:nvSpPr>
        <p:spPr>
          <a:xfrm>
            <a:off x="5386451" y="3719195"/>
            <a:ext cx="182372" cy="92455"/>
          </a:xfrm>
          <a:prstGeom prst="rect">
            <a:avLst/>
          </a:prstGeom>
          <a:blipFill>
            <a:blip r:embed="rId3" cstate="print"/>
            <a:stretch>
              <a:fillRect/>
            </a:stretch>
          </a:blipFill>
        </p:spPr>
        <p:txBody>
          <a:bodyPr wrap="square" lIns="0" tIns="0" rIns="0" bIns="0" rtlCol="0"/>
          <a:lstStyle/>
          <a:p/>
        </p:txBody>
      </p:sp>
      <p:sp>
        <p:nvSpPr>
          <p:cNvPr id="38" name="object 38"/>
          <p:cNvSpPr/>
          <p:nvPr/>
        </p:nvSpPr>
        <p:spPr>
          <a:xfrm>
            <a:off x="5572505" y="3989832"/>
            <a:ext cx="87630" cy="43180"/>
          </a:xfrm>
          <a:custGeom>
            <a:avLst/>
            <a:gdLst/>
            <a:ahLst/>
            <a:cxnLst/>
            <a:rect l="l" t="t" r="r" b="b"/>
            <a:pathLst>
              <a:path w="87629" h="43179">
                <a:moveTo>
                  <a:pt x="44196" y="0"/>
                </a:moveTo>
                <a:lnTo>
                  <a:pt x="27003" y="1726"/>
                </a:lnTo>
                <a:lnTo>
                  <a:pt x="12954" y="6381"/>
                </a:lnTo>
                <a:lnTo>
                  <a:pt x="3476" y="13180"/>
                </a:lnTo>
                <a:lnTo>
                  <a:pt x="0" y="21335"/>
                </a:lnTo>
                <a:lnTo>
                  <a:pt x="3476" y="29813"/>
                </a:lnTo>
                <a:lnTo>
                  <a:pt x="12953" y="36575"/>
                </a:lnTo>
                <a:lnTo>
                  <a:pt x="27003" y="41052"/>
                </a:lnTo>
                <a:lnTo>
                  <a:pt x="44196" y="42671"/>
                </a:lnTo>
                <a:lnTo>
                  <a:pt x="61269" y="41052"/>
                </a:lnTo>
                <a:lnTo>
                  <a:pt x="75056" y="36575"/>
                </a:lnTo>
                <a:lnTo>
                  <a:pt x="84272" y="29813"/>
                </a:lnTo>
                <a:lnTo>
                  <a:pt x="87630" y="21335"/>
                </a:lnTo>
                <a:lnTo>
                  <a:pt x="84272" y="13180"/>
                </a:lnTo>
                <a:lnTo>
                  <a:pt x="75057" y="6381"/>
                </a:lnTo>
                <a:lnTo>
                  <a:pt x="61269" y="1726"/>
                </a:lnTo>
                <a:lnTo>
                  <a:pt x="44196" y="0"/>
                </a:lnTo>
                <a:close/>
              </a:path>
            </a:pathLst>
          </a:custGeom>
          <a:solidFill>
            <a:srgbClr val="FFFFCC"/>
          </a:solidFill>
        </p:spPr>
        <p:txBody>
          <a:bodyPr wrap="square" lIns="0" tIns="0" rIns="0" bIns="0" rtlCol="0"/>
          <a:lstStyle/>
          <a:p/>
        </p:txBody>
      </p:sp>
      <p:sp>
        <p:nvSpPr>
          <p:cNvPr id="39" name="object 39"/>
          <p:cNvSpPr/>
          <p:nvPr/>
        </p:nvSpPr>
        <p:spPr>
          <a:xfrm>
            <a:off x="5572505" y="3989832"/>
            <a:ext cx="87630" cy="43180"/>
          </a:xfrm>
          <a:custGeom>
            <a:avLst/>
            <a:gdLst/>
            <a:ahLst/>
            <a:cxnLst/>
            <a:rect l="l" t="t" r="r" b="b"/>
            <a:pathLst>
              <a:path w="87629" h="43179">
                <a:moveTo>
                  <a:pt x="44196" y="0"/>
                </a:moveTo>
                <a:lnTo>
                  <a:pt x="27003" y="1726"/>
                </a:lnTo>
                <a:lnTo>
                  <a:pt x="12954" y="6381"/>
                </a:lnTo>
                <a:lnTo>
                  <a:pt x="3476" y="13180"/>
                </a:lnTo>
                <a:lnTo>
                  <a:pt x="0" y="21335"/>
                </a:lnTo>
                <a:lnTo>
                  <a:pt x="3476" y="29813"/>
                </a:lnTo>
                <a:lnTo>
                  <a:pt x="12953" y="36575"/>
                </a:lnTo>
                <a:lnTo>
                  <a:pt x="27003" y="41052"/>
                </a:lnTo>
                <a:lnTo>
                  <a:pt x="44196" y="42671"/>
                </a:lnTo>
                <a:lnTo>
                  <a:pt x="61269" y="41052"/>
                </a:lnTo>
                <a:lnTo>
                  <a:pt x="75057" y="36575"/>
                </a:lnTo>
                <a:lnTo>
                  <a:pt x="84272" y="29813"/>
                </a:lnTo>
                <a:lnTo>
                  <a:pt x="87630" y="21335"/>
                </a:lnTo>
                <a:lnTo>
                  <a:pt x="84272" y="13180"/>
                </a:lnTo>
                <a:lnTo>
                  <a:pt x="75057" y="6381"/>
                </a:lnTo>
                <a:lnTo>
                  <a:pt x="61269" y="1726"/>
                </a:lnTo>
                <a:lnTo>
                  <a:pt x="44196" y="0"/>
                </a:lnTo>
                <a:close/>
              </a:path>
            </a:pathLst>
          </a:custGeom>
          <a:ln w="6350">
            <a:solidFill>
              <a:srgbClr val="000000"/>
            </a:solidFill>
          </a:ln>
        </p:spPr>
        <p:txBody>
          <a:bodyPr wrap="square" lIns="0" tIns="0" rIns="0" bIns="0" rtlCol="0"/>
          <a:lstStyle/>
          <a:p/>
        </p:txBody>
      </p:sp>
      <p:sp>
        <p:nvSpPr>
          <p:cNvPr id="40" name="object 40"/>
          <p:cNvSpPr txBox="1"/>
          <p:nvPr/>
        </p:nvSpPr>
        <p:spPr>
          <a:xfrm>
            <a:off x="4422899" y="2595626"/>
            <a:ext cx="984885" cy="330835"/>
          </a:xfrm>
          <a:prstGeom prst="rect">
            <a:avLst/>
          </a:prstGeom>
        </p:spPr>
        <p:txBody>
          <a:bodyPr wrap="square" lIns="0" tIns="12700" rIns="0" bIns="0" rtlCol="0" vert="horz">
            <a:spAutoFit/>
          </a:bodyPr>
          <a:lstStyle/>
          <a:p>
            <a:pPr marL="12700" marR="5080" indent="115570">
              <a:lnSpc>
                <a:spcPct val="100000"/>
              </a:lnSpc>
              <a:spcBef>
                <a:spcPts val="100"/>
              </a:spcBef>
            </a:pPr>
            <a:r>
              <a:rPr dirty="0" sz="1000">
                <a:latin typeface="Arial"/>
                <a:cs typeface="Arial"/>
              </a:rPr>
              <a:t>50-50 </a:t>
            </a:r>
            <a:r>
              <a:rPr dirty="0" sz="1000" spc="-5">
                <a:latin typeface="Arial"/>
                <a:cs typeface="Arial"/>
              </a:rPr>
              <a:t>choice  between </a:t>
            </a:r>
            <a:r>
              <a:rPr dirty="0" sz="1000">
                <a:latin typeface="Arial"/>
                <a:cs typeface="Arial"/>
              </a:rPr>
              <a:t>Z </a:t>
            </a:r>
            <a:r>
              <a:rPr dirty="0" sz="1000" spc="-10">
                <a:latin typeface="Arial"/>
                <a:cs typeface="Arial"/>
              </a:rPr>
              <a:t>and</a:t>
            </a:r>
            <a:r>
              <a:rPr dirty="0" sz="1000" spc="-60">
                <a:latin typeface="Arial"/>
                <a:cs typeface="Arial"/>
              </a:rPr>
              <a:t> </a:t>
            </a:r>
            <a:r>
              <a:rPr dirty="0" sz="1000">
                <a:latin typeface="Arial"/>
                <a:cs typeface="Arial"/>
              </a:rPr>
              <a:t>X</a:t>
            </a:r>
            <a:endParaRPr sz="1000">
              <a:latin typeface="Arial"/>
              <a:cs typeface="Arial"/>
            </a:endParaRPr>
          </a:p>
        </p:txBody>
      </p:sp>
      <p:sp>
        <p:nvSpPr>
          <p:cNvPr id="41" name="object 41"/>
          <p:cNvSpPr/>
          <p:nvPr/>
        </p:nvSpPr>
        <p:spPr>
          <a:xfrm>
            <a:off x="2552700" y="18348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00CC00"/>
            </a:solidFill>
          </a:ln>
        </p:spPr>
        <p:txBody>
          <a:bodyPr wrap="square" lIns="0" tIns="0" rIns="0" bIns="0" rtlCol="0"/>
          <a:lstStyle/>
          <a:p/>
        </p:txBody>
      </p:sp>
      <p:sp>
        <p:nvSpPr>
          <p:cNvPr id="42" name="object 42"/>
          <p:cNvSpPr txBox="1"/>
          <p:nvPr/>
        </p:nvSpPr>
        <p:spPr>
          <a:xfrm>
            <a:off x="2667254" y="1954783"/>
            <a:ext cx="22860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XY</a:t>
            </a:r>
            <a:endParaRPr sz="1200">
              <a:latin typeface="Arial"/>
              <a:cs typeface="Arial"/>
            </a:endParaRPr>
          </a:p>
        </p:txBody>
      </p:sp>
      <p:sp>
        <p:nvSpPr>
          <p:cNvPr id="43" name="object 43"/>
          <p:cNvSpPr/>
          <p:nvPr/>
        </p:nvSpPr>
        <p:spPr>
          <a:xfrm>
            <a:off x="3200400" y="22158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FF0000"/>
            </a:solidFill>
          </a:ln>
        </p:spPr>
        <p:txBody>
          <a:bodyPr wrap="square" lIns="0" tIns="0" rIns="0" bIns="0" rtlCol="0"/>
          <a:lstStyle/>
          <a:p/>
        </p:txBody>
      </p:sp>
      <p:sp>
        <p:nvSpPr>
          <p:cNvPr id="44" name="object 44"/>
          <p:cNvSpPr txBox="1"/>
          <p:nvPr/>
        </p:nvSpPr>
        <p:spPr>
          <a:xfrm>
            <a:off x="3318764" y="2335783"/>
            <a:ext cx="22034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ZX</a:t>
            </a:r>
            <a:endParaRPr sz="1200">
              <a:latin typeface="Arial"/>
              <a:cs typeface="Arial"/>
            </a:endParaRPr>
          </a:p>
        </p:txBody>
      </p:sp>
      <p:sp>
        <p:nvSpPr>
          <p:cNvPr id="45" name="object 45"/>
          <p:cNvSpPr/>
          <p:nvPr/>
        </p:nvSpPr>
        <p:spPr>
          <a:xfrm>
            <a:off x="3810000" y="17967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3333CC"/>
            </a:solidFill>
          </a:ln>
        </p:spPr>
        <p:txBody>
          <a:bodyPr wrap="square" lIns="0" tIns="0" rIns="0" bIns="0" rtlCol="0"/>
          <a:lstStyle/>
          <a:p/>
        </p:txBody>
      </p:sp>
      <p:sp>
        <p:nvSpPr>
          <p:cNvPr id="46" name="object 46"/>
          <p:cNvSpPr txBox="1"/>
          <p:nvPr/>
        </p:nvSpPr>
        <p:spPr>
          <a:xfrm>
            <a:off x="3907790" y="1916683"/>
            <a:ext cx="26289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47" name="object 47"/>
          <p:cNvSpPr txBox="1"/>
          <p:nvPr/>
        </p:nvSpPr>
        <p:spPr>
          <a:xfrm>
            <a:off x="4167632" y="1266241"/>
            <a:ext cx="1948814" cy="1168400"/>
          </a:xfrm>
          <a:prstGeom prst="rect">
            <a:avLst/>
          </a:prstGeom>
        </p:spPr>
        <p:txBody>
          <a:bodyPr wrap="square" lIns="0" tIns="12700" rIns="0" bIns="0" rtlCol="0" vert="horz">
            <a:spAutoFit/>
          </a:bodyPr>
          <a:lstStyle/>
          <a:p>
            <a:pPr marL="274955" marR="38100">
              <a:lnSpc>
                <a:spcPct val="150000"/>
              </a:lnSpc>
              <a:spcBef>
                <a:spcPts val="100"/>
              </a:spcBef>
            </a:pPr>
            <a:r>
              <a:rPr dirty="0" sz="1000" spc="-5">
                <a:latin typeface="Arial"/>
                <a:cs typeface="Arial"/>
              </a:rPr>
              <a:t>Start randomly in state </a:t>
            </a:r>
            <a:r>
              <a:rPr dirty="0" sz="1000">
                <a:latin typeface="Arial"/>
                <a:cs typeface="Arial"/>
              </a:rPr>
              <a:t>1 </a:t>
            </a:r>
            <a:r>
              <a:rPr dirty="0" sz="1000" spc="-5">
                <a:latin typeface="Arial"/>
                <a:cs typeface="Arial"/>
              </a:rPr>
              <a:t>or </a:t>
            </a:r>
            <a:r>
              <a:rPr dirty="0" sz="1000">
                <a:latin typeface="Arial"/>
                <a:cs typeface="Arial"/>
              </a:rPr>
              <a:t>2  </a:t>
            </a:r>
            <a:r>
              <a:rPr dirty="0" sz="1000" spc="-5">
                <a:latin typeface="Arial"/>
                <a:cs typeface="Arial"/>
              </a:rPr>
              <a:t>Choose one of </a:t>
            </a:r>
            <a:r>
              <a:rPr dirty="0" sz="1000">
                <a:latin typeface="Arial"/>
                <a:cs typeface="Arial"/>
              </a:rPr>
              <a:t>the</a:t>
            </a:r>
            <a:r>
              <a:rPr dirty="0" sz="1000" spc="-35">
                <a:latin typeface="Arial"/>
                <a:cs typeface="Arial"/>
              </a:rPr>
              <a:t> </a:t>
            </a:r>
            <a:r>
              <a:rPr dirty="0" sz="1000" spc="-5">
                <a:latin typeface="Arial"/>
                <a:cs typeface="Arial"/>
              </a:rPr>
              <a:t>output</a:t>
            </a:r>
            <a:endParaRPr sz="1000">
              <a:latin typeface="Arial"/>
              <a:cs typeface="Arial"/>
            </a:endParaRPr>
          </a:p>
          <a:p>
            <a:pPr marL="274955" marR="303530" indent="-224790">
              <a:lnSpc>
                <a:spcPct val="100000"/>
              </a:lnSpc>
            </a:pPr>
            <a:r>
              <a:rPr dirty="0" sz="1000" spc="-5">
                <a:solidFill>
                  <a:srgbClr val="3333CC"/>
                </a:solidFill>
                <a:latin typeface="Arial"/>
                <a:cs typeface="Arial"/>
              </a:rPr>
              <a:t>S</a:t>
            </a:r>
            <a:r>
              <a:rPr dirty="0" baseline="-21367" sz="975" spc="-7">
                <a:solidFill>
                  <a:srgbClr val="3333CC"/>
                </a:solidFill>
                <a:latin typeface="Arial"/>
                <a:cs typeface="Arial"/>
              </a:rPr>
              <a:t>2 </a:t>
            </a:r>
            <a:r>
              <a:rPr dirty="0" sz="1000" spc="-5">
                <a:latin typeface="Arial"/>
                <a:cs typeface="Arial"/>
              </a:rPr>
              <a:t>symbols </a:t>
            </a:r>
            <a:r>
              <a:rPr dirty="0" sz="1000">
                <a:latin typeface="Arial"/>
                <a:cs typeface="Arial"/>
              </a:rPr>
              <a:t>in </a:t>
            </a:r>
            <a:r>
              <a:rPr dirty="0" sz="1000" spc="-5">
                <a:latin typeface="Arial"/>
                <a:cs typeface="Arial"/>
              </a:rPr>
              <a:t>each state </a:t>
            </a:r>
            <a:r>
              <a:rPr dirty="0" sz="1000">
                <a:latin typeface="Arial"/>
                <a:cs typeface="Arial"/>
              </a:rPr>
              <a:t>at  </a:t>
            </a:r>
            <a:r>
              <a:rPr dirty="0" sz="1000" spc="-5">
                <a:latin typeface="Arial"/>
                <a:cs typeface="Arial"/>
              </a:rPr>
              <a:t>random.</a:t>
            </a:r>
            <a:endParaRPr sz="1000">
              <a:latin typeface="Arial"/>
              <a:cs typeface="Arial"/>
            </a:endParaRPr>
          </a:p>
          <a:p>
            <a:pPr marL="274955" marR="30480">
              <a:lnSpc>
                <a:spcPct val="100000"/>
              </a:lnSpc>
              <a:spcBef>
                <a:spcPts val="600"/>
              </a:spcBef>
            </a:pPr>
            <a:r>
              <a:rPr dirty="0" sz="1000">
                <a:latin typeface="Arial"/>
                <a:cs typeface="Arial"/>
              </a:rPr>
              <a:t>Let’s </a:t>
            </a:r>
            <a:r>
              <a:rPr dirty="0" sz="1000" spc="-5">
                <a:latin typeface="Arial"/>
                <a:cs typeface="Arial"/>
              </a:rPr>
              <a:t>generate </a:t>
            </a:r>
            <a:r>
              <a:rPr dirty="0" sz="1000">
                <a:latin typeface="Arial"/>
                <a:cs typeface="Arial"/>
              </a:rPr>
              <a:t>a </a:t>
            </a:r>
            <a:r>
              <a:rPr dirty="0" sz="1000" spc="-5">
                <a:latin typeface="Arial"/>
                <a:cs typeface="Arial"/>
              </a:rPr>
              <a:t>sequence</a:t>
            </a:r>
            <a:r>
              <a:rPr dirty="0" sz="1000" spc="-80">
                <a:latin typeface="Arial"/>
                <a:cs typeface="Arial"/>
              </a:rPr>
              <a:t> </a:t>
            </a:r>
            <a:r>
              <a:rPr dirty="0" sz="1000">
                <a:latin typeface="Arial"/>
                <a:cs typeface="Arial"/>
              </a:rPr>
              <a:t>of  observations:</a:t>
            </a:r>
            <a:endParaRPr sz="1000">
              <a:latin typeface="Arial"/>
              <a:cs typeface="Arial"/>
            </a:endParaRPr>
          </a:p>
        </p:txBody>
      </p:sp>
      <p:sp>
        <p:nvSpPr>
          <p:cNvPr id="48" name="object 48"/>
          <p:cNvSpPr txBox="1"/>
          <p:nvPr/>
        </p:nvSpPr>
        <p:spPr>
          <a:xfrm>
            <a:off x="2430272" y="1753615"/>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49" name="object 49"/>
          <p:cNvSpPr txBox="1"/>
          <p:nvPr/>
        </p:nvSpPr>
        <p:spPr>
          <a:xfrm>
            <a:off x="2514854" y="1830577"/>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50" name="object 50"/>
          <p:cNvSpPr txBox="1"/>
          <p:nvPr/>
        </p:nvSpPr>
        <p:spPr>
          <a:xfrm>
            <a:off x="3626358" y="2578862"/>
            <a:ext cx="207010" cy="178435"/>
          </a:xfrm>
          <a:prstGeom prst="rect">
            <a:avLst/>
          </a:prstGeom>
        </p:spPr>
        <p:txBody>
          <a:bodyPr wrap="square" lIns="0" tIns="12700" rIns="0" bIns="0" rtlCol="0" vert="horz">
            <a:spAutoFit/>
          </a:bodyPr>
          <a:lstStyle/>
          <a:p>
            <a:pPr marL="38100">
              <a:lnSpc>
                <a:spcPct val="100000"/>
              </a:lnSpc>
              <a:spcBef>
                <a:spcPts val="10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p:txBody>
      </p:sp>
      <p:sp>
        <p:nvSpPr>
          <p:cNvPr id="51" name="object 51"/>
          <p:cNvSpPr txBox="1"/>
          <p:nvPr/>
        </p:nvSpPr>
        <p:spPr>
          <a:xfrm>
            <a:off x="3396488" y="191744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52" name="object 52"/>
          <p:cNvSpPr txBox="1"/>
          <p:nvPr/>
        </p:nvSpPr>
        <p:spPr>
          <a:xfrm>
            <a:off x="3337049" y="1710181"/>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1/3</a:t>
            </a:r>
            <a:endParaRPr sz="700">
              <a:latin typeface="Arial"/>
              <a:cs typeface="Arial"/>
            </a:endParaRPr>
          </a:p>
        </p:txBody>
      </p:sp>
      <p:sp>
        <p:nvSpPr>
          <p:cNvPr id="53" name="object 53"/>
          <p:cNvSpPr/>
          <p:nvPr/>
        </p:nvSpPr>
        <p:spPr>
          <a:xfrm>
            <a:off x="2942844" y="2221992"/>
            <a:ext cx="323850" cy="72390"/>
          </a:xfrm>
          <a:custGeom>
            <a:avLst/>
            <a:gdLst/>
            <a:ahLst/>
            <a:cxnLst/>
            <a:rect l="l" t="t" r="r" b="b"/>
            <a:pathLst>
              <a:path w="323850" h="72389">
                <a:moveTo>
                  <a:pt x="286324" y="56815"/>
                </a:moveTo>
                <a:lnTo>
                  <a:pt x="283463" y="72389"/>
                </a:lnTo>
                <a:lnTo>
                  <a:pt x="323850" y="60198"/>
                </a:lnTo>
                <a:lnTo>
                  <a:pt x="320801" y="57911"/>
                </a:lnTo>
                <a:lnTo>
                  <a:pt x="292607" y="57911"/>
                </a:lnTo>
                <a:lnTo>
                  <a:pt x="286324" y="56815"/>
                </a:lnTo>
                <a:close/>
              </a:path>
              <a:path w="323850" h="72389">
                <a:moveTo>
                  <a:pt x="287435" y="50765"/>
                </a:moveTo>
                <a:lnTo>
                  <a:pt x="286324" y="56815"/>
                </a:lnTo>
                <a:lnTo>
                  <a:pt x="292607" y="57911"/>
                </a:lnTo>
                <a:lnTo>
                  <a:pt x="293369" y="51815"/>
                </a:lnTo>
                <a:lnTo>
                  <a:pt x="287435" y="50765"/>
                </a:lnTo>
                <a:close/>
              </a:path>
              <a:path w="323850" h="72389">
                <a:moveTo>
                  <a:pt x="290322" y="35051"/>
                </a:moveTo>
                <a:lnTo>
                  <a:pt x="287435" y="50765"/>
                </a:lnTo>
                <a:lnTo>
                  <a:pt x="293369" y="51815"/>
                </a:lnTo>
                <a:lnTo>
                  <a:pt x="292607" y="57911"/>
                </a:lnTo>
                <a:lnTo>
                  <a:pt x="320801" y="57911"/>
                </a:lnTo>
                <a:lnTo>
                  <a:pt x="290322" y="35051"/>
                </a:lnTo>
                <a:close/>
              </a:path>
              <a:path w="323850" h="72389">
                <a:moveTo>
                  <a:pt x="762" y="0"/>
                </a:moveTo>
                <a:lnTo>
                  <a:pt x="0" y="6857"/>
                </a:lnTo>
                <a:lnTo>
                  <a:pt x="286324" y="56815"/>
                </a:lnTo>
                <a:lnTo>
                  <a:pt x="287435" y="50765"/>
                </a:lnTo>
                <a:lnTo>
                  <a:pt x="762" y="0"/>
                </a:lnTo>
                <a:close/>
              </a:path>
            </a:pathLst>
          </a:custGeom>
          <a:solidFill>
            <a:srgbClr val="00CC00"/>
          </a:solidFill>
        </p:spPr>
        <p:txBody>
          <a:bodyPr wrap="square" lIns="0" tIns="0" rIns="0" bIns="0" rtlCol="0"/>
          <a:lstStyle/>
          <a:p/>
        </p:txBody>
      </p:sp>
      <p:sp>
        <p:nvSpPr>
          <p:cNvPr id="54" name="object 54"/>
          <p:cNvSpPr/>
          <p:nvPr/>
        </p:nvSpPr>
        <p:spPr>
          <a:xfrm>
            <a:off x="3590544" y="2184654"/>
            <a:ext cx="287655" cy="104139"/>
          </a:xfrm>
          <a:custGeom>
            <a:avLst/>
            <a:gdLst/>
            <a:ahLst/>
            <a:cxnLst/>
            <a:rect l="l" t="t" r="r" b="b"/>
            <a:pathLst>
              <a:path w="287654" h="104139">
                <a:moveTo>
                  <a:pt x="30479" y="67818"/>
                </a:moveTo>
                <a:lnTo>
                  <a:pt x="0" y="97536"/>
                </a:lnTo>
                <a:lnTo>
                  <a:pt x="42671" y="103631"/>
                </a:lnTo>
                <a:lnTo>
                  <a:pt x="38262" y="90677"/>
                </a:lnTo>
                <a:lnTo>
                  <a:pt x="31241" y="90677"/>
                </a:lnTo>
                <a:lnTo>
                  <a:pt x="29717" y="84581"/>
                </a:lnTo>
                <a:lnTo>
                  <a:pt x="35531" y="82655"/>
                </a:lnTo>
                <a:lnTo>
                  <a:pt x="30479" y="67818"/>
                </a:lnTo>
                <a:close/>
              </a:path>
              <a:path w="287654" h="104139">
                <a:moveTo>
                  <a:pt x="35531" y="82655"/>
                </a:moveTo>
                <a:lnTo>
                  <a:pt x="29717" y="84581"/>
                </a:lnTo>
                <a:lnTo>
                  <a:pt x="31241" y="90677"/>
                </a:lnTo>
                <a:lnTo>
                  <a:pt x="37546" y="88576"/>
                </a:lnTo>
                <a:lnTo>
                  <a:pt x="35531" y="82655"/>
                </a:lnTo>
                <a:close/>
              </a:path>
              <a:path w="287654" h="104139">
                <a:moveTo>
                  <a:pt x="37546" y="88576"/>
                </a:moveTo>
                <a:lnTo>
                  <a:pt x="31241" y="90677"/>
                </a:lnTo>
                <a:lnTo>
                  <a:pt x="38262" y="90677"/>
                </a:lnTo>
                <a:lnTo>
                  <a:pt x="37546" y="88576"/>
                </a:lnTo>
                <a:close/>
              </a:path>
              <a:path w="287654" h="104139">
                <a:moveTo>
                  <a:pt x="284988" y="0"/>
                </a:moveTo>
                <a:lnTo>
                  <a:pt x="35531" y="82655"/>
                </a:lnTo>
                <a:lnTo>
                  <a:pt x="37546" y="88576"/>
                </a:lnTo>
                <a:lnTo>
                  <a:pt x="287273" y="5334"/>
                </a:lnTo>
                <a:lnTo>
                  <a:pt x="284988" y="0"/>
                </a:lnTo>
                <a:close/>
              </a:path>
            </a:pathLst>
          </a:custGeom>
          <a:solidFill>
            <a:srgbClr val="3333CC"/>
          </a:solidFill>
        </p:spPr>
        <p:txBody>
          <a:bodyPr wrap="square" lIns="0" tIns="0" rIns="0" bIns="0" rtlCol="0"/>
          <a:lstStyle/>
          <a:p/>
        </p:txBody>
      </p:sp>
      <p:sp>
        <p:nvSpPr>
          <p:cNvPr id="55" name="object 55"/>
          <p:cNvSpPr/>
          <p:nvPr/>
        </p:nvSpPr>
        <p:spPr>
          <a:xfrm>
            <a:off x="3009900" y="2022348"/>
            <a:ext cx="800100" cy="59055"/>
          </a:xfrm>
          <a:custGeom>
            <a:avLst/>
            <a:gdLst/>
            <a:ahLst/>
            <a:cxnLst/>
            <a:rect l="l" t="t" r="r" b="b"/>
            <a:pathLst>
              <a:path w="800100" h="59055">
                <a:moveTo>
                  <a:pt x="37337" y="20574"/>
                </a:moveTo>
                <a:lnTo>
                  <a:pt x="0" y="41148"/>
                </a:lnTo>
                <a:lnTo>
                  <a:pt x="38862" y="58674"/>
                </a:lnTo>
                <a:lnTo>
                  <a:pt x="38221" y="42672"/>
                </a:lnTo>
                <a:lnTo>
                  <a:pt x="32004" y="42672"/>
                </a:lnTo>
                <a:lnTo>
                  <a:pt x="31242" y="36575"/>
                </a:lnTo>
                <a:lnTo>
                  <a:pt x="37965" y="36256"/>
                </a:lnTo>
                <a:lnTo>
                  <a:pt x="37337" y="20574"/>
                </a:lnTo>
                <a:close/>
              </a:path>
              <a:path w="800100" h="59055">
                <a:moveTo>
                  <a:pt x="37965" y="36256"/>
                </a:moveTo>
                <a:lnTo>
                  <a:pt x="31242" y="36575"/>
                </a:lnTo>
                <a:lnTo>
                  <a:pt x="32004" y="42672"/>
                </a:lnTo>
                <a:lnTo>
                  <a:pt x="38210" y="42376"/>
                </a:lnTo>
                <a:lnTo>
                  <a:pt x="37965" y="36256"/>
                </a:lnTo>
                <a:close/>
              </a:path>
              <a:path w="800100" h="59055">
                <a:moveTo>
                  <a:pt x="38210" y="42376"/>
                </a:moveTo>
                <a:lnTo>
                  <a:pt x="32004" y="42672"/>
                </a:lnTo>
                <a:lnTo>
                  <a:pt x="38221" y="42672"/>
                </a:lnTo>
                <a:lnTo>
                  <a:pt x="38210" y="42376"/>
                </a:lnTo>
                <a:close/>
              </a:path>
              <a:path w="800100" h="59055">
                <a:moveTo>
                  <a:pt x="800100" y="0"/>
                </a:moveTo>
                <a:lnTo>
                  <a:pt x="37965" y="36256"/>
                </a:lnTo>
                <a:lnTo>
                  <a:pt x="38210" y="42376"/>
                </a:lnTo>
                <a:lnTo>
                  <a:pt x="800100" y="6096"/>
                </a:lnTo>
                <a:lnTo>
                  <a:pt x="800100" y="0"/>
                </a:lnTo>
                <a:close/>
              </a:path>
            </a:pathLst>
          </a:custGeom>
          <a:solidFill>
            <a:srgbClr val="3333CC"/>
          </a:solidFill>
        </p:spPr>
        <p:txBody>
          <a:bodyPr wrap="square" lIns="0" tIns="0" rIns="0" bIns="0" rtlCol="0"/>
          <a:lstStyle/>
          <a:p/>
        </p:txBody>
      </p:sp>
      <p:sp>
        <p:nvSpPr>
          <p:cNvPr id="56" name="object 56"/>
          <p:cNvSpPr/>
          <p:nvPr/>
        </p:nvSpPr>
        <p:spPr>
          <a:xfrm>
            <a:off x="2939795" y="1679353"/>
            <a:ext cx="942975" cy="222885"/>
          </a:xfrm>
          <a:custGeom>
            <a:avLst/>
            <a:gdLst/>
            <a:ahLst/>
            <a:cxnLst/>
            <a:rect l="l" t="t" r="r" b="b"/>
            <a:pathLst>
              <a:path w="942975" h="222885">
                <a:moveTo>
                  <a:pt x="484164" y="0"/>
                </a:moveTo>
                <a:lnTo>
                  <a:pt x="432595" y="763"/>
                </a:lnTo>
                <a:lnTo>
                  <a:pt x="382524" y="4666"/>
                </a:lnTo>
                <a:lnTo>
                  <a:pt x="302815" y="17654"/>
                </a:lnTo>
                <a:lnTo>
                  <a:pt x="254713" y="29883"/>
                </a:lnTo>
                <a:lnTo>
                  <a:pt x="204485" y="45925"/>
                </a:lnTo>
                <a:lnTo>
                  <a:pt x="154657" y="65774"/>
                </a:lnTo>
                <a:lnTo>
                  <a:pt x="107757" y="89420"/>
                </a:lnTo>
                <a:lnTo>
                  <a:pt x="66314" y="116857"/>
                </a:lnTo>
                <a:lnTo>
                  <a:pt x="32855" y="148077"/>
                </a:lnTo>
                <a:lnTo>
                  <a:pt x="9907" y="183072"/>
                </a:lnTo>
                <a:lnTo>
                  <a:pt x="0" y="221836"/>
                </a:lnTo>
                <a:lnTo>
                  <a:pt x="6858" y="222598"/>
                </a:lnTo>
                <a:lnTo>
                  <a:pt x="15698" y="185494"/>
                </a:lnTo>
                <a:lnTo>
                  <a:pt x="38018" y="151645"/>
                </a:lnTo>
                <a:lnTo>
                  <a:pt x="71163" y="121165"/>
                </a:lnTo>
                <a:lnTo>
                  <a:pt x="112479" y="94164"/>
                </a:lnTo>
                <a:lnTo>
                  <a:pt x="159310" y="70755"/>
                </a:lnTo>
                <a:lnTo>
                  <a:pt x="209002" y="51051"/>
                </a:lnTo>
                <a:lnTo>
                  <a:pt x="258900" y="35164"/>
                </a:lnTo>
                <a:lnTo>
                  <a:pt x="306350" y="23205"/>
                </a:lnTo>
                <a:lnTo>
                  <a:pt x="348697" y="15288"/>
                </a:lnTo>
                <a:lnTo>
                  <a:pt x="421017" y="7494"/>
                </a:lnTo>
                <a:lnTo>
                  <a:pt x="464530" y="6066"/>
                </a:lnTo>
                <a:lnTo>
                  <a:pt x="575410" y="6066"/>
                </a:lnTo>
                <a:lnTo>
                  <a:pt x="536528" y="2252"/>
                </a:lnTo>
                <a:lnTo>
                  <a:pt x="484164" y="0"/>
                </a:lnTo>
                <a:close/>
              </a:path>
              <a:path w="942975" h="222885">
                <a:moveTo>
                  <a:pt x="921204" y="149108"/>
                </a:moveTo>
                <a:lnTo>
                  <a:pt x="906780" y="154018"/>
                </a:lnTo>
                <a:lnTo>
                  <a:pt x="936498" y="183736"/>
                </a:lnTo>
                <a:lnTo>
                  <a:pt x="940598" y="155542"/>
                </a:lnTo>
                <a:lnTo>
                  <a:pt x="923544" y="155542"/>
                </a:lnTo>
                <a:lnTo>
                  <a:pt x="921204" y="149108"/>
                </a:lnTo>
                <a:close/>
              </a:path>
              <a:path w="942975" h="222885">
                <a:moveTo>
                  <a:pt x="925925" y="147500"/>
                </a:moveTo>
                <a:lnTo>
                  <a:pt x="921204" y="149108"/>
                </a:lnTo>
                <a:lnTo>
                  <a:pt x="923544" y="155542"/>
                </a:lnTo>
                <a:lnTo>
                  <a:pt x="929640" y="152494"/>
                </a:lnTo>
                <a:lnTo>
                  <a:pt x="925925" y="147500"/>
                </a:lnTo>
                <a:close/>
              </a:path>
              <a:path w="942975" h="222885">
                <a:moveTo>
                  <a:pt x="942594" y="141826"/>
                </a:moveTo>
                <a:lnTo>
                  <a:pt x="925925" y="147500"/>
                </a:lnTo>
                <a:lnTo>
                  <a:pt x="929640" y="152494"/>
                </a:lnTo>
                <a:lnTo>
                  <a:pt x="923544" y="155542"/>
                </a:lnTo>
                <a:lnTo>
                  <a:pt x="940598" y="155542"/>
                </a:lnTo>
                <a:lnTo>
                  <a:pt x="942594" y="141826"/>
                </a:lnTo>
                <a:close/>
              </a:path>
              <a:path w="942975" h="222885">
                <a:moveTo>
                  <a:pt x="920495" y="147160"/>
                </a:moveTo>
                <a:lnTo>
                  <a:pt x="921204" y="149108"/>
                </a:lnTo>
                <a:lnTo>
                  <a:pt x="924686" y="147922"/>
                </a:lnTo>
                <a:lnTo>
                  <a:pt x="921257" y="147922"/>
                </a:lnTo>
                <a:lnTo>
                  <a:pt x="920495" y="147160"/>
                </a:lnTo>
                <a:close/>
              </a:path>
              <a:path w="942975" h="222885">
                <a:moveTo>
                  <a:pt x="575410" y="6066"/>
                </a:moveTo>
                <a:lnTo>
                  <a:pt x="464530" y="6066"/>
                </a:lnTo>
                <a:lnTo>
                  <a:pt x="512478" y="7299"/>
                </a:lnTo>
                <a:lnTo>
                  <a:pt x="563513" y="11253"/>
                </a:lnTo>
                <a:lnTo>
                  <a:pt x="616287" y="17987"/>
                </a:lnTo>
                <a:lnTo>
                  <a:pt x="669455" y="27559"/>
                </a:lnTo>
                <a:lnTo>
                  <a:pt x="721667" y="40030"/>
                </a:lnTo>
                <a:lnTo>
                  <a:pt x="771578" y="55457"/>
                </a:lnTo>
                <a:lnTo>
                  <a:pt x="817840" y="73901"/>
                </a:lnTo>
                <a:lnTo>
                  <a:pt x="859105" y="95421"/>
                </a:lnTo>
                <a:lnTo>
                  <a:pt x="894027" y="120074"/>
                </a:lnTo>
                <a:lnTo>
                  <a:pt x="921257" y="147922"/>
                </a:lnTo>
                <a:lnTo>
                  <a:pt x="924686" y="147922"/>
                </a:lnTo>
                <a:lnTo>
                  <a:pt x="868530" y="93931"/>
                </a:lnTo>
                <a:lnTo>
                  <a:pt x="822271" y="69483"/>
                </a:lnTo>
                <a:lnTo>
                  <a:pt x="776624" y="50577"/>
                </a:lnTo>
                <a:lnTo>
                  <a:pt x="739902" y="38956"/>
                </a:lnTo>
                <a:lnTo>
                  <a:pt x="691374" y="25872"/>
                </a:lnTo>
                <a:lnTo>
                  <a:pt x="640835" y="15312"/>
                </a:lnTo>
                <a:lnTo>
                  <a:pt x="588986" y="7397"/>
                </a:lnTo>
                <a:lnTo>
                  <a:pt x="575410" y="6066"/>
                </a:lnTo>
                <a:close/>
              </a:path>
            </a:pathLst>
          </a:custGeom>
          <a:solidFill>
            <a:srgbClr val="00CC00"/>
          </a:solidFill>
        </p:spPr>
        <p:txBody>
          <a:bodyPr wrap="square" lIns="0" tIns="0" rIns="0" bIns="0" rtlCol="0"/>
          <a:lstStyle/>
          <a:p/>
        </p:txBody>
      </p:sp>
      <p:sp>
        <p:nvSpPr>
          <p:cNvPr id="57" name="object 57"/>
          <p:cNvSpPr/>
          <p:nvPr/>
        </p:nvSpPr>
        <p:spPr>
          <a:xfrm>
            <a:off x="2778251" y="2292095"/>
            <a:ext cx="422275" cy="155575"/>
          </a:xfrm>
          <a:custGeom>
            <a:avLst/>
            <a:gdLst/>
            <a:ahLst/>
            <a:cxnLst/>
            <a:rect l="l" t="t" r="r" b="b"/>
            <a:pathLst>
              <a:path w="422275" h="155575">
                <a:moveTo>
                  <a:pt x="20491" y="34207"/>
                </a:moveTo>
                <a:lnTo>
                  <a:pt x="79805" y="84834"/>
                </a:lnTo>
                <a:lnTo>
                  <a:pt x="126697" y="105491"/>
                </a:lnTo>
                <a:lnTo>
                  <a:pt x="163830" y="118109"/>
                </a:lnTo>
                <a:lnTo>
                  <a:pt x="213856" y="131621"/>
                </a:lnTo>
                <a:lnTo>
                  <a:pt x="265463" y="142150"/>
                </a:lnTo>
                <a:lnTo>
                  <a:pt x="317889" y="149658"/>
                </a:lnTo>
                <a:lnTo>
                  <a:pt x="370372" y="154104"/>
                </a:lnTo>
                <a:lnTo>
                  <a:pt x="422148" y="155448"/>
                </a:lnTo>
                <a:lnTo>
                  <a:pt x="422148" y="149351"/>
                </a:lnTo>
                <a:lnTo>
                  <a:pt x="382065" y="148524"/>
                </a:lnTo>
                <a:lnTo>
                  <a:pt x="336165" y="145090"/>
                </a:lnTo>
                <a:lnTo>
                  <a:pt x="286447" y="138875"/>
                </a:lnTo>
                <a:lnTo>
                  <a:pt x="234907" y="129708"/>
                </a:lnTo>
                <a:lnTo>
                  <a:pt x="183543" y="117414"/>
                </a:lnTo>
                <a:lnTo>
                  <a:pt x="134354" y="101822"/>
                </a:lnTo>
                <a:lnTo>
                  <a:pt x="89337" y="82759"/>
                </a:lnTo>
                <a:lnTo>
                  <a:pt x="50491" y="60052"/>
                </a:lnTo>
                <a:lnTo>
                  <a:pt x="20693" y="34289"/>
                </a:lnTo>
                <a:lnTo>
                  <a:pt x="20491" y="34207"/>
                </a:lnTo>
                <a:close/>
              </a:path>
              <a:path w="422275" h="155575">
                <a:moveTo>
                  <a:pt x="3048" y="0"/>
                </a:moveTo>
                <a:lnTo>
                  <a:pt x="0" y="42672"/>
                </a:lnTo>
                <a:lnTo>
                  <a:pt x="16784" y="35739"/>
                </a:lnTo>
                <a:lnTo>
                  <a:pt x="12192" y="30479"/>
                </a:lnTo>
                <a:lnTo>
                  <a:pt x="18287" y="28194"/>
                </a:lnTo>
                <a:lnTo>
                  <a:pt x="35052" y="28194"/>
                </a:lnTo>
                <a:lnTo>
                  <a:pt x="3048" y="0"/>
                </a:lnTo>
                <a:close/>
              </a:path>
              <a:path w="422275" h="155575">
                <a:moveTo>
                  <a:pt x="18287" y="28194"/>
                </a:moveTo>
                <a:lnTo>
                  <a:pt x="12192" y="30479"/>
                </a:lnTo>
                <a:lnTo>
                  <a:pt x="16784" y="35739"/>
                </a:lnTo>
                <a:lnTo>
                  <a:pt x="20491" y="34207"/>
                </a:lnTo>
                <a:lnTo>
                  <a:pt x="19812" y="33527"/>
                </a:lnTo>
                <a:lnTo>
                  <a:pt x="20288" y="33527"/>
                </a:lnTo>
                <a:lnTo>
                  <a:pt x="18287" y="28194"/>
                </a:lnTo>
                <a:close/>
              </a:path>
              <a:path w="422275" h="155575">
                <a:moveTo>
                  <a:pt x="20564" y="34178"/>
                </a:moveTo>
                <a:lnTo>
                  <a:pt x="20693" y="34289"/>
                </a:lnTo>
                <a:lnTo>
                  <a:pt x="20564" y="34178"/>
                </a:lnTo>
                <a:close/>
              </a:path>
              <a:path w="422275" h="155575">
                <a:moveTo>
                  <a:pt x="19812" y="33527"/>
                </a:moveTo>
                <a:lnTo>
                  <a:pt x="20491" y="34207"/>
                </a:lnTo>
                <a:lnTo>
                  <a:pt x="19812" y="33527"/>
                </a:lnTo>
                <a:close/>
              </a:path>
              <a:path w="422275" h="155575">
                <a:moveTo>
                  <a:pt x="35052" y="28194"/>
                </a:moveTo>
                <a:lnTo>
                  <a:pt x="18287" y="28194"/>
                </a:lnTo>
                <a:lnTo>
                  <a:pt x="20516" y="34137"/>
                </a:lnTo>
                <a:lnTo>
                  <a:pt x="35052" y="28194"/>
                </a:lnTo>
                <a:close/>
              </a:path>
              <a:path w="422275" h="155575">
                <a:moveTo>
                  <a:pt x="20288" y="33527"/>
                </a:moveTo>
                <a:lnTo>
                  <a:pt x="19812" y="33527"/>
                </a:lnTo>
                <a:lnTo>
                  <a:pt x="20516" y="34137"/>
                </a:lnTo>
                <a:lnTo>
                  <a:pt x="20288" y="33527"/>
                </a:lnTo>
                <a:close/>
              </a:path>
            </a:pathLst>
          </a:custGeom>
          <a:solidFill>
            <a:srgbClr val="FF0000"/>
          </a:solidFill>
        </p:spPr>
        <p:txBody>
          <a:bodyPr wrap="square" lIns="0" tIns="0" rIns="0" bIns="0" rtlCol="0"/>
          <a:lstStyle/>
          <a:p/>
        </p:txBody>
      </p:sp>
      <p:sp>
        <p:nvSpPr>
          <p:cNvPr id="58" name="object 58"/>
          <p:cNvSpPr/>
          <p:nvPr/>
        </p:nvSpPr>
        <p:spPr>
          <a:xfrm>
            <a:off x="3657600" y="2253995"/>
            <a:ext cx="390525" cy="193675"/>
          </a:xfrm>
          <a:custGeom>
            <a:avLst/>
            <a:gdLst/>
            <a:ahLst/>
            <a:cxnLst/>
            <a:rect l="l" t="t" r="r" b="b"/>
            <a:pathLst>
              <a:path w="390525" h="193675">
                <a:moveTo>
                  <a:pt x="364998" y="42672"/>
                </a:moveTo>
                <a:lnTo>
                  <a:pt x="335495" y="77819"/>
                </a:lnTo>
                <a:lnTo>
                  <a:pt x="296635" y="107911"/>
                </a:lnTo>
                <a:lnTo>
                  <a:pt x="250792" y="133041"/>
                </a:lnTo>
                <a:lnTo>
                  <a:pt x="200344" y="153300"/>
                </a:lnTo>
                <a:lnTo>
                  <a:pt x="147664" y="168778"/>
                </a:lnTo>
                <a:lnTo>
                  <a:pt x="95130" y="179569"/>
                </a:lnTo>
                <a:lnTo>
                  <a:pt x="45116" y="185763"/>
                </a:lnTo>
                <a:lnTo>
                  <a:pt x="0" y="187451"/>
                </a:lnTo>
                <a:lnTo>
                  <a:pt x="0" y="193548"/>
                </a:lnTo>
                <a:lnTo>
                  <a:pt x="39717" y="192856"/>
                </a:lnTo>
                <a:lnTo>
                  <a:pt x="85590" y="187745"/>
                </a:lnTo>
                <a:lnTo>
                  <a:pt x="135207" y="178260"/>
                </a:lnTo>
                <a:lnTo>
                  <a:pt x="186154" y="164445"/>
                </a:lnTo>
                <a:lnTo>
                  <a:pt x="236021" y="146346"/>
                </a:lnTo>
                <a:lnTo>
                  <a:pt x="282394" y="124008"/>
                </a:lnTo>
                <a:lnTo>
                  <a:pt x="322861" y="97475"/>
                </a:lnTo>
                <a:lnTo>
                  <a:pt x="355010" y="66792"/>
                </a:lnTo>
                <a:lnTo>
                  <a:pt x="369390" y="43433"/>
                </a:lnTo>
                <a:lnTo>
                  <a:pt x="364998" y="43433"/>
                </a:lnTo>
                <a:lnTo>
                  <a:pt x="364998" y="42672"/>
                </a:lnTo>
                <a:close/>
              </a:path>
              <a:path w="390525" h="193675">
                <a:moveTo>
                  <a:pt x="367930" y="35893"/>
                </a:moveTo>
                <a:lnTo>
                  <a:pt x="364998" y="43433"/>
                </a:lnTo>
                <a:lnTo>
                  <a:pt x="369390" y="43433"/>
                </a:lnTo>
                <a:lnTo>
                  <a:pt x="373160" y="37310"/>
                </a:lnTo>
                <a:lnTo>
                  <a:pt x="367930" y="35893"/>
                </a:lnTo>
                <a:close/>
              </a:path>
              <a:path w="390525" h="193675">
                <a:moveTo>
                  <a:pt x="387483" y="29718"/>
                </a:moveTo>
                <a:lnTo>
                  <a:pt x="370332" y="29718"/>
                </a:lnTo>
                <a:lnTo>
                  <a:pt x="376427" y="32003"/>
                </a:lnTo>
                <a:lnTo>
                  <a:pt x="373160" y="37310"/>
                </a:lnTo>
                <a:lnTo>
                  <a:pt x="390144" y="41909"/>
                </a:lnTo>
                <a:lnTo>
                  <a:pt x="387483" y="29718"/>
                </a:lnTo>
                <a:close/>
              </a:path>
              <a:path w="390525" h="193675">
                <a:moveTo>
                  <a:pt x="370332" y="29718"/>
                </a:moveTo>
                <a:lnTo>
                  <a:pt x="367930" y="35893"/>
                </a:lnTo>
                <a:lnTo>
                  <a:pt x="373160" y="37310"/>
                </a:lnTo>
                <a:lnTo>
                  <a:pt x="376427" y="32003"/>
                </a:lnTo>
                <a:lnTo>
                  <a:pt x="370332" y="29718"/>
                </a:lnTo>
                <a:close/>
              </a:path>
              <a:path w="390525" h="193675">
                <a:moveTo>
                  <a:pt x="381000" y="0"/>
                </a:moveTo>
                <a:lnTo>
                  <a:pt x="353567" y="32003"/>
                </a:lnTo>
                <a:lnTo>
                  <a:pt x="367930" y="35893"/>
                </a:lnTo>
                <a:lnTo>
                  <a:pt x="370332" y="29718"/>
                </a:lnTo>
                <a:lnTo>
                  <a:pt x="387483" y="29718"/>
                </a:lnTo>
                <a:lnTo>
                  <a:pt x="381000" y="0"/>
                </a:lnTo>
                <a:close/>
              </a:path>
            </a:pathLst>
          </a:custGeom>
          <a:solidFill>
            <a:srgbClr val="FF0000"/>
          </a:solidFill>
        </p:spPr>
        <p:txBody>
          <a:bodyPr wrap="square" lIns="0" tIns="0" rIns="0" bIns="0" rtlCol="0"/>
          <a:lstStyle/>
          <a:p/>
        </p:txBody>
      </p:sp>
      <p:sp>
        <p:nvSpPr>
          <p:cNvPr id="59" name="object 59"/>
          <p:cNvSpPr/>
          <p:nvPr/>
        </p:nvSpPr>
        <p:spPr>
          <a:xfrm>
            <a:off x="3263646" y="2606039"/>
            <a:ext cx="344805" cy="294640"/>
          </a:xfrm>
          <a:custGeom>
            <a:avLst/>
            <a:gdLst/>
            <a:ahLst/>
            <a:cxnLst/>
            <a:rect l="l" t="t" r="r" b="b"/>
            <a:pathLst>
              <a:path w="344804" h="294639">
                <a:moveTo>
                  <a:pt x="6857" y="0"/>
                </a:moveTo>
                <a:lnTo>
                  <a:pt x="0" y="761"/>
                </a:lnTo>
                <a:lnTo>
                  <a:pt x="1661" y="38100"/>
                </a:lnTo>
                <a:lnTo>
                  <a:pt x="1779" y="39429"/>
                </a:lnTo>
                <a:lnTo>
                  <a:pt x="8592" y="82675"/>
                </a:lnTo>
                <a:lnTo>
                  <a:pt x="20647" y="129038"/>
                </a:lnTo>
                <a:lnTo>
                  <a:pt x="37823" y="174979"/>
                </a:lnTo>
                <a:lnTo>
                  <a:pt x="60082" y="217478"/>
                </a:lnTo>
                <a:lnTo>
                  <a:pt x="87385" y="253516"/>
                </a:lnTo>
                <a:lnTo>
                  <a:pt x="119695" y="280074"/>
                </a:lnTo>
                <a:lnTo>
                  <a:pt x="156971" y="294131"/>
                </a:lnTo>
                <a:lnTo>
                  <a:pt x="194627" y="288670"/>
                </a:lnTo>
                <a:lnTo>
                  <a:pt x="195681" y="288035"/>
                </a:lnTo>
                <a:lnTo>
                  <a:pt x="158495" y="288035"/>
                </a:lnTo>
                <a:lnTo>
                  <a:pt x="122725" y="274713"/>
                </a:lnTo>
                <a:lnTo>
                  <a:pt x="91413" y="248631"/>
                </a:lnTo>
                <a:lnTo>
                  <a:pt x="64733" y="212928"/>
                </a:lnTo>
                <a:lnTo>
                  <a:pt x="42857" y="170745"/>
                </a:lnTo>
                <a:lnTo>
                  <a:pt x="25959" y="125221"/>
                </a:lnTo>
                <a:lnTo>
                  <a:pt x="14211" y="79495"/>
                </a:lnTo>
                <a:lnTo>
                  <a:pt x="7787" y="36708"/>
                </a:lnTo>
                <a:lnTo>
                  <a:pt x="6857" y="0"/>
                </a:lnTo>
                <a:close/>
              </a:path>
              <a:path w="344804" h="294639">
                <a:moveTo>
                  <a:pt x="321681" y="39021"/>
                </a:moveTo>
                <a:lnTo>
                  <a:pt x="307017" y="118822"/>
                </a:lnTo>
                <a:lnTo>
                  <a:pt x="288985" y="168170"/>
                </a:lnTo>
                <a:lnTo>
                  <a:pt x="264653" y="214894"/>
                </a:lnTo>
                <a:lnTo>
                  <a:pt x="234484" y="253865"/>
                </a:lnTo>
                <a:lnTo>
                  <a:pt x="198944" y="279955"/>
                </a:lnTo>
                <a:lnTo>
                  <a:pt x="158495" y="288035"/>
                </a:lnTo>
                <a:lnTo>
                  <a:pt x="195681" y="288035"/>
                </a:lnTo>
                <a:lnTo>
                  <a:pt x="257283" y="237057"/>
                </a:lnTo>
                <a:lnTo>
                  <a:pt x="281816" y="197853"/>
                </a:lnTo>
                <a:lnTo>
                  <a:pt x="301506" y="154348"/>
                </a:lnTo>
                <a:lnTo>
                  <a:pt x="316120" y="110016"/>
                </a:lnTo>
                <a:lnTo>
                  <a:pt x="325424" y="68330"/>
                </a:lnTo>
                <a:lnTo>
                  <a:pt x="328479" y="39429"/>
                </a:lnTo>
                <a:lnTo>
                  <a:pt x="321681" y="39021"/>
                </a:lnTo>
                <a:close/>
              </a:path>
              <a:path w="344804" h="294639">
                <a:moveTo>
                  <a:pt x="340987" y="32765"/>
                </a:moveTo>
                <a:lnTo>
                  <a:pt x="329183" y="32765"/>
                </a:lnTo>
                <a:lnTo>
                  <a:pt x="328479" y="39429"/>
                </a:lnTo>
                <a:lnTo>
                  <a:pt x="344424" y="40385"/>
                </a:lnTo>
                <a:lnTo>
                  <a:pt x="340987" y="32765"/>
                </a:lnTo>
                <a:close/>
              </a:path>
              <a:path w="344804" h="294639">
                <a:moveTo>
                  <a:pt x="329183" y="32765"/>
                </a:moveTo>
                <a:lnTo>
                  <a:pt x="322325" y="32765"/>
                </a:lnTo>
                <a:lnTo>
                  <a:pt x="321681" y="39021"/>
                </a:lnTo>
                <a:lnTo>
                  <a:pt x="328479" y="39429"/>
                </a:lnTo>
                <a:lnTo>
                  <a:pt x="329183" y="32765"/>
                </a:lnTo>
                <a:close/>
              </a:path>
              <a:path w="344804" h="294639">
                <a:moveTo>
                  <a:pt x="326898" y="1524"/>
                </a:moveTo>
                <a:lnTo>
                  <a:pt x="306324" y="38100"/>
                </a:lnTo>
                <a:lnTo>
                  <a:pt x="321681" y="39021"/>
                </a:lnTo>
                <a:lnTo>
                  <a:pt x="322325" y="32765"/>
                </a:lnTo>
                <a:lnTo>
                  <a:pt x="340987" y="32765"/>
                </a:lnTo>
                <a:lnTo>
                  <a:pt x="326898" y="1524"/>
                </a:lnTo>
                <a:close/>
              </a:path>
            </a:pathLst>
          </a:custGeom>
          <a:solidFill>
            <a:srgbClr val="FF0000"/>
          </a:solidFill>
        </p:spPr>
        <p:txBody>
          <a:bodyPr wrap="square" lIns="0" tIns="0" rIns="0" bIns="0" rtlCol="0"/>
          <a:lstStyle/>
          <a:p/>
        </p:txBody>
      </p:sp>
      <p:sp>
        <p:nvSpPr>
          <p:cNvPr id="60" name="object 60"/>
          <p:cNvSpPr txBox="1"/>
          <p:nvPr/>
        </p:nvSpPr>
        <p:spPr>
          <a:xfrm>
            <a:off x="2875279" y="242036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61" name="object 61"/>
          <p:cNvSpPr txBox="1"/>
          <p:nvPr/>
        </p:nvSpPr>
        <p:spPr>
          <a:xfrm>
            <a:off x="3512053" y="2727912"/>
            <a:ext cx="375285" cy="357505"/>
          </a:xfrm>
          <a:prstGeom prst="rect">
            <a:avLst/>
          </a:prstGeom>
        </p:spPr>
        <p:txBody>
          <a:bodyPr wrap="square" lIns="0" tIns="51435" rIns="0" bIns="0" rtlCol="0" vert="horz">
            <a:spAutoFit/>
          </a:bodyPr>
          <a:lstStyle/>
          <a:p>
            <a:pPr marL="38100">
              <a:lnSpc>
                <a:spcPct val="100000"/>
              </a:lnSpc>
              <a:spcBef>
                <a:spcPts val="405"/>
              </a:spcBef>
            </a:pPr>
            <a:r>
              <a:rPr dirty="0" sz="700" spc="-5">
                <a:solidFill>
                  <a:srgbClr val="FF0000"/>
                </a:solidFill>
                <a:latin typeface="Arial"/>
                <a:cs typeface="Arial"/>
              </a:rPr>
              <a:t>1/3</a:t>
            </a:r>
            <a:endParaRPr sz="700">
              <a:latin typeface="Arial"/>
              <a:cs typeface="Arial"/>
            </a:endParaRPr>
          </a:p>
          <a:p>
            <a:pPr marL="38735">
              <a:lnSpc>
                <a:spcPct val="100000"/>
              </a:lnSpc>
              <a:spcBef>
                <a:spcPts val="385"/>
              </a:spcBef>
            </a:pPr>
            <a:r>
              <a:rPr dirty="0" sz="900" spc="-10">
                <a:latin typeface="Symbol"/>
                <a:cs typeface="Symbol"/>
              </a:rPr>
              <a:t></a:t>
            </a:r>
            <a:r>
              <a:rPr dirty="0" baseline="-23148" sz="900" spc="-15">
                <a:latin typeface="Arial"/>
                <a:cs typeface="Arial"/>
              </a:rPr>
              <a:t>3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p:txBody>
      </p:sp>
      <p:sp>
        <p:nvSpPr>
          <p:cNvPr id="62" name="object 62"/>
          <p:cNvSpPr txBox="1"/>
          <p:nvPr/>
        </p:nvSpPr>
        <p:spPr>
          <a:xfrm>
            <a:off x="3062726" y="2130044"/>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2/3</a:t>
            </a:r>
            <a:endParaRPr sz="700">
              <a:latin typeface="Arial"/>
              <a:cs typeface="Arial"/>
            </a:endParaRPr>
          </a:p>
        </p:txBody>
      </p:sp>
      <p:sp>
        <p:nvSpPr>
          <p:cNvPr id="63" name="object 63"/>
          <p:cNvSpPr txBox="1"/>
          <p:nvPr/>
        </p:nvSpPr>
        <p:spPr>
          <a:xfrm>
            <a:off x="3698233" y="2206244"/>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2/3</a:t>
            </a:r>
            <a:endParaRPr sz="700">
              <a:latin typeface="Arial"/>
              <a:cs typeface="Arial"/>
            </a:endParaRPr>
          </a:p>
        </p:txBody>
      </p:sp>
      <p:sp>
        <p:nvSpPr>
          <p:cNvPr id="64" name="object 64"/>
          <p:cNvSpPr txBox="1"/>
          <p:nvPr/>
        </p:nvSpPr>
        <p:spPr>
          <a:xfrm>
            <a:off x="3867394" y="2395982"/>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65" name="object 6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6" name="object 66"/>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67" name="object 67"/>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48</a:t>
            </a:r>
            <a:endParaRPr sz="450">
              <a:latin typeface="Tahoma"/>
              <a:cs typeface="Tahoma"/>
            </a:endParaRPr>
          </a:p>
        </p:txBody>
      </p:sp>
      <p:sp>
        <p:nvSpPr>
          <p:cNvPr id="68" name="object 68"/>
          <p:cNvSpPr txBox="1"/>
          <p:nvPr/>
        </p:nvSpPr>
        <p:spPr>
          <a:xfrm>
            <a:off x="1684020" y="6740904"/>
            <a:ext cx="406400" cy="521970"/>
          </a:xfrm>
          <a:prstGeom prst="rect">
            <a:avLst/>
          </a:prstGeom>
        </p:spPr>
        <p:txBody>
          <a:bodyPr wrap="square" lIns="0" tIns="40005" rIns="0" bIns="0" rtlCol="0" vert="horz">
            <a:spAutoFit/>
          </a:bodyPr>
          <a:lstStyle/>
          <a:p>
            <a:pPr marL="38100">
              <a:lnSpc>
                <a:spcPct val="100000"/>
              </a:lnSpc>
              <a:spcBef>
                <a:spcPts val="315"/>
              </a:spcBef>
            </a:pPr>
            <a:r>
              <a:rPr dirty="0" sz="900">
                <a:latin typeface="Arial"/>
                <a:cs typeface="Arial"/>
              </a:rPr>
              <a:t>N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15"/>
              </a:spcBef>
            </a:pPr>
            <a:r>
              <a:rPr dirty="0" sz="900">
                <a:latin typeface="Arial"/>
                <a:cs typeface="Arial"/>
              </a:rPr>
              <a:t>M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35"/>
              </a:spcBef>
            </a:pPr>
            <a:r>
              <a:rPr dirty="0" sz="900" spc="-10">
                <a:latin typeface="Symbol"/>
                <a:cs typeface="Symbol"/>
              </a:rPr>
              <a:t></a:t>
            </a:r>
            <a:r>
              <a:rPr dirty="0" baseline="-23148" sz="900" spc="-15">
                <a:latin typeface="Arial"/>
                <a:cs typeface="Arial"/>
              </a:rPr>
              <a:t>1  </a:t>
            </a:r>
            <a:r>
              <a:rPr dirty="0" sz="900">
                <a:latin typeface="Arial"/>
                <a:cs typeface="Arial"/>
              </a:rPr>
              <a:t>=</a:t>
            </a:r>
            <a:r>
              <a:rPr dirty="0" sz="900" spc="-155">
                <a:latin typeface="Arial"/>
                <a:cs typeface="Arial"/>
              </a:rPr>
              <a:t> </a:t>
            </a:r>
            <a:r>
              <a:rPr dirty="0" sz="900">
                <a:latin typeface="Arial"/>
                <a:cs typeface="Arial"/>
              </a:rPr>
              <a:t>½</a:t>
            </a:r>
            <a:endParaRPr sz="900">
              <a:latin typeface="Arial"/>
              <a:cs typeface="Arial"/>
            </a:endParaRPr>
          </a:p>
        </p:txBody>
      </p:sp>
      <p:sp>
        <p:nvSpPr>
          <p:cNvPr id="69" name="object 69"/>
          <p:cNvSpPr txBox="1"/>
          <p:nvPr/>
        </p:nvSpPr>
        <p:spPr>
          <a:xfrm>
            <a:off x="2598416" y="7099806"/>
            <a:ext cx="406400" cy="162560"/>
          </a:xfrm>
          <a:prstGeom prst="rect">
            <a:avLst/>
          </a:prstGeom>
        </p:spPr>
        <p:txBody>
          <a:bodyPr wrap="square" lIns="0" tIns="12700" rIns="0" bIns="0" rtlCol="0" vert="horz">
            <a:spAutoFit/>
          </a:bodyPr>
          <a:lstStyle/>
          <a:p>
            <a:pPr marL="38100">
              <a:lnSpc>
                <a:spcPct val="100000"/>
              </a:lnSpc>
              <a:spcBef>
                <a:spcPts val="100"/>
              </a:spcBef>
            </a:pPr>
            <a:r>
              <a:rPr dirty="0" sz="900" spc="-10">
                <a:latin typeface="Symbol"/>
                <a:cs typeface="Symbol"/>
              </a:rPr>
              <a:t></a:t>
            </a:r>
            <a:r>
              <a:rPr dirty="0" baseline="-23148" sz="900" spc="-15">
                <a:latin typeface="Arial"/>
                <a:cs typeface="Arial"/>
              </a:rPr>
              <a:t>2 </a:t>
            </a:r>
            <a:r>
              <a:rPr dirty="0" sz="900">
                <a:latin typeface="Arial"/>
                <a:cs typeface="Arial"/>
              </a:rPr>
              <a:t>=</a:t>
            </a:r>
            <a:r>
              <a:rPr dirty="0" sz="900" spc="-120">
                <a:latin typeface="Arial"/>
                <a:cs typeface="Arial"/>
              </a:rPr>
              <a:t> </a:t>
            </a:r>
            <a:r>
              <a:rPr dirty="0" sz="900">
                <a:latin typeface="Arial"/>
                <a:cs typeface="Arial"/>
              </a:rPr>
              <a:t>½</a:t>
            </a:r>
            <a:endParaRPr sz="900">
              <a:latin typeface="Arial"/>
              <a:cs typeface="Arial"/>
            </a:endParaRPr>
          </a:p>
        </p:txBody>
      </p:sp>
      <p:sp>
        <p:nvSpPr>
          <p:cNvPr id="70" name="object 70"/>
          <p:cNvSpPr txBox="1"/>
          <p:nvPr/>
        </p:nvSpPr>
        <p:spPr>
          <a:xfrm>
            <a:off x="1684016" y="7400023"/>
            <a:ext cx="450850"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11 </a:t>
            </a:r>
            <a:r>
              <a:rPr dirty="0" sz="900">
                <a:latin typeface="Arial"/>
                <a:cs typeface="Arial"/>
              </a:rPr>
              <a:t>=</a:t>
            </a:r>
            <a:r>
              <a:rPr dirty="0" sz="900" spc="-5">
                <a:latin typeface="Arial"/>
                <a:cs typeface="Arial"/>
              </a:rPr>
              <a:t> </a:t>
            </a:r>
            <a:r>
              <a:rPr dirty="0" sz="900">
                <a:latin typeface="Arial"/>
                <a:cs typeface="Arial"/>
              </a:rPr>
              <a:t>0</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71" name="object 71"/>
          <p:cNvSpPr txBox="1"/>
          <p:nvPr/>
        </p:nvSpPr>
        <p:spPr>
          <a:xfrm>
            <a:off x="2630427" y="7400033"/>
            <a:ext cx="450215"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22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32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p:txBody>
      </p:sp>
      <p:sp>
        <p:nvSpPr>
          <p:cNvPr id="72" name="object 72"/>
          <p:cNvSpPr txBox="1"/>
          <p:nvPr/>
        </p:nvSpPr>
        <p:spPr>
          <a:xfrm>
            <a:off x="3544827" y="7400033"/>
            <a:ext cx="450215" cy="521970"/>
          </a:xfrm>
          <a:prstGeom prst="rect">
            <a:avLst/>
          </a:prstGeom>
        </p:spPr>
        <p:txBody>
          <a:bodyPr wrap="square" lIns="0" tIns="12700" rIns="0" bIns="0" rtlCol="0" vert="horz">
            <a:spAutoFit/>
          </a:bodyPr>
          <a:lstStyle/>
          <a:p>
            <a:pPr algn="just" marL="38100" marR="30480">
              <a:lnSpc>
                <a:spcPct val="120600"/>
              </a:lnSpc>
              <a:spcBef>
                <a:spcPts val="100"/>
              </a:spcBef>
            </a:pP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73" name="object 73"/>
          <p:cNvSpPr txBox="1"/>
          <p:nvPr/>
        </p:nvSpPr>
        <p:spPr>
          <a:xfrm>
            <a:off x="1684023" y="8088887"/>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74" name="object 74"/>
          <p:cNvSpPr txBox="1"/>
          <p:nvPr/>
        </p:nvSpPr>
        <p:spPr>
          <a:xfrm>
            <a:off x="2630465" y="8088883"/>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a:latin typeface="Arial"/>
                <a:cs typeface="Arial"/>
              </a:rPr>
              <a:t>(Y) =</a:t>
            </a:r>
            <a:r>
              <a:rPr dirty="0" sz="900" spc="-145">
                <a:latin typeface="Arial"/>
                <a:cs typeface="Arial"/>
              </a:rPr>
              <a:t> </a:t>
            </a:r>
            <a:r>
              <a:rPr dirty="0" sz="900">
                <a:latin typeface="Arial"/>
                <a:cs typeface="Arial"/>
              </a:rPr>
              <a:t>½</a:t>
            </a:r>
            <a:endParaRPr sz="900">
              <a:latin typeface="Arial"/>
              <a:cs typeface="Arial"/>
            </a:endParaRPr>
          </a:p>
        </p:txBody>
      </p:sp>
      <p:sp>
        <p:nvSpPr>
          <p:cNvPr id="75" name="object 75"/>
          <p:cNvSpPr txBox="1"/>
          <p:nvPr/>
        </p:nvSpPr>
        <p:spPr>
          <a:xfrm>
            <a:off x="3544977" y="8088883"/>
            <a:ext cx="553720"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0</a:t>
            </a:r>
            <a:endParaRPr sz="900">
              <a:latin typeface="Arial"/>
              <a:cs typeface="Arial"/>
            </a:endParaRPr>
          </a:p>
        </p:txBody>
      </p:sp>
      <p:sp>
        <p:nvSpPr>
          <p:cNvPr id="76" name="object 76"/>
          <p:cNvSpPr txBox="1"/>
          <p:nvPr/>
        </p:nvSpPr>
        <p:spPr>
          <a:xfrm>
            <a:off x="1709416" y="8254241"/>
            <a:ext cx="50990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(X) </a:t>
            </a:r>
            <a:r>
              <a:rPr dirty="0" sz="900">
                <a:latin typeface="Arial"/>
                <a:cs typeface="Arial"/>
              </a:rPr>
              <a:t>= 0</a:t>
            </a:r>
            <a:endParaRPr sz="900">
              <a:latin typeface="Arial"/>
              <a:cs typeface="Arial"/>
            </a:endParaRPr>
          </a:p>
        </p:txBody>
      </p:sp>
      <p:sp>
        <p:nvSpPr>
          <p:cNvPr id="77" name="object 77"/>
          <p:cNvSpPr txBox="1"/>
          <p:nvPr/>
        </p:nvSpPr>
        <p:spPr>
          <a:xfrm>
            <a:off x="2655842" y="8254236"/>
            <a:ext cx="54165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(Y) =</a:t>
            </a:r>
            <a:r>
              <a:rPr dirty="0" sz="900" spc="-15">
                <a:latin typeface="Arial"/>
                <a:cs typeface="Arial"/>
              </a:rPr>
              <a:t> </a:t>
            </a:r>
            <a:r>
              <a:rPr dirty="0" sz="900">
                <a:latin typeface="Arial"/>
                <a:cs typeface="Arial"/>
              </a:rPr>
              <a:t>½</a:t>
            </a:r>
            <a:endParaRPr sz="900">
              <a:latin typeface="Arial"/>
              <a:cs typeface="Arial"/>
            </a:endParaRPr>
          </a:p>
        </p:txBody>
      </p:sp>
      <p:sp>
        <p:nvSpPr>
          <p:cNvPr id="78" name="object 78"/>
          <p:cNvSpPr txBox="1"/>
          <p:nvPr/>
        </p:nvSpPr>
        <p:spPr>
          <a:xfrm>
            <a:off x="3570377" y="8254236"/>
            <a:ext cx="53467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(Z) </a:t>
            </a:r>
            <a:r>
              <a:rPr dirty="0" sz="900">
                <a:latin typeface="Arial"/>
                <a:cs typeface="Arial"/>
              </a:rPr>
              <a:t>=</a:t>
            </a:r>
            <a:r>
              <a:rPr dirty="0" sz="900" spc="-10">
                <a:latin typeface="Arial"/>
                <a:cs typeface="Arial"/>
              </a:rPr>
              <a:t> </a:t>
            </a:r>
            <a:r>
              <a:rPr dirty="0" sz="900">
                <a:latin typeface="Arial"/>
                <a:cs typeface="Arial"/>
              </a:rPr>
              <a:t>½</a:t>
            </a:r>
            <a:endParaRPr sz="900">
              <a:latin typeface="Arial"/>
              <a:cs typeface="Arial"/>
            </a:endParaRPr>
          </a:p>
        </p:txBody>
      </p:sp>
      <p:sp>
        <p:nvSpPr>
          <p:cNvPr id="79" name="object 79"/>
          <p:cNvSpPr txBox="1"/>
          <p:nvPr/>
        </p:nvSpPr>
        <p:spPr>
          <a:xfrm>
            <a:off x="1684016" y="8324342"/>
            <a:ext cx="59245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80" name="object 80"/>
          <p:cNvSpPr txBox="1"/>
          <p:nvPr/>
        </p:nvSpPr>
        <p:spPr>
          <a:xfrm>
            <a:off x="2630465" y="8324342"/>
            <a:ext cx="56070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a:latin typeface="Arial"/>
                <a:cs typeface="Arial"/>
              </a:rPr>
              <a:t>(Y) =</a:t>
            </a:r>
            <a:r>
              <a:rPr dirty="0" sz="900" spc="-145">
                <a:latin typeface="Arial"/>
                <a:cs typeface="Arial"/>
              </a:rPr>
              <a:t> </a:t>
            </a:r>
            <a:r>
              <a:rPr dirty="0" sz="900">
                <a:latin typeface="Arial"/>
                <a:cs typeface="Arial"/>
              </a:rPr>
              <a:t>0</a:t>
            </a:r>
            <a:endParaRPr sz="900">
              <a:latin typeface="Arial"/>
              <a:cs typeface="Arial"/>
            </a:endParaRPr>
          </a:p>
        </p:txBody>
      </p:sp>
      <p:sp>
        <p:nvSpPr>
          <p:cNvPr id="81" name="object 81"/>
          <p:cNvSpPr txBox="1"/>
          <p:nvPr/>
        </p:nvSpPr>
        <p:spPr>
          <a:xfrm>
            <a:off x="3544954" y="8324342"/>
            <a:ext cx="585470"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0"/>
              </a:spcBef>
            </a:pPr>
            <a:r>
              <a:rPr dirty="0" sz="900" spc="-5">
                <a:latin typeface="Arial"/>
                <a:cs typeface="Arial"/>
              </a:rPr>
              <a:t>b</a:t>
            </a:r>
            <a:r>
              <a:rPr dirty="0" baseline="-23148" sz="900" spc="-7">
                <a:latin typeface="Arial"/>
                <a:cs typeface="Arial"/>
              </a:rPr>
              <a:t>3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½</a:t>
            </a:r>
            <a:endParaRPr sz="900">
              <a:latin typeface="Arial"/>
              <a:cs typeface="Arial"/>
            </a:endParaRPr>
          </a:p>
        </p:txBody>
      </p:sp>
      <p:graphicFrame>
        <p:nvGraphicFramePr>
          <p:cNvPr id="82" name="object 82"/>
          <p:cNvGraphicFramePr>
            <a:graphicFrameLocks noGrp="1"/>
          </p:cNvGraphicFramePr>
          <p:nvPr/>
        </p:nvGraphicFramePr>
        <p:xfrm>
          <a:off x="4268438" y="7743158"/>
          <a:ext cx="1715135" cy="607695"/>
        </p:xfrm>
        <a:graphic>
          <a:graphicData uri="http://schemas.openxmlformats.org/drawingml/2006/table">
            <a:tbl>
              <a:tblPr firstRow="1" bandRow="1">
                <a:tableStyleId>{2D5ABB26-0587-4C30-8999-92F81FD0307C}</a:tableStyleId>
              </a:tblPr>
              <a:tblGrid>
                <a:gridCol w="423545"/>
                <a:gridCol w="423545"/>
                <a:gridCol w="422909"/>
                <a:gridCol w="422910"/>
              </a:tblGrid>
              <a:tr h="198120">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a:solidFill>
                            <a:srgbClr val="00CC00"/>
                          </a:solidFill>
                          <a:latin typeface="Arial"/>
                          <a:cs typeface="Arial"/>
                        </a:rPr>
                        <a:t>S</a:t>
                      </a:r>
                      <a:r>
                        <a:rPr dirty="0" baseline="-21367" sz="975" spc="-7">
                          <a:solidFill>
                            <a:srgbClr val="00CC00"/>
                          </a:solidFill>
                          <a:latin typeface="Arial"/>
                          <a:cs typeface="Arial"/>
                        </a:rPr>
                        <a:t>1</a:t>
                      </a:r>
                      <a:endParaRPr baseline="-21367" sz="975">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6355">
                        <a:lnSpc>
                          <a:spcPct val="100000"/>
                        </a:lnSpc>
                        <a:spcBef>
                          <a:spcPts val="150"/>
                        </a:spcBef>
                      </a:pPr>
                      <a:r>
                        <a:rPr dirty="0" sz="1000">
                          <a:latin typeface="Arial"/>
                          <a:cs typeface="Arial"/>
                        </a:rPr>
                        <a:t>X</a:t>
                      </a:r>
                      <a:endParaRPr sz="1000">
                        <a:latin typeface="Arial"/>
                        <a:cs typeface="Arial"/>
                      </a:endParaRPr>
                    </a:p>
                  </a:txBody>
                  <a:tcPr marL="0" marR="0" marB="0" marT="1905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EFFBFF"/>
                    </a:solidFill>
                  </a:tcPr>
                </a:tc>
              </a:tr>
              <a:tr h="197357">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6355">
                        <a:lnSpc>
                          <a:spcPct val="100000"/>
                        </a:lnSpc>
                        <a:spcBef>
                          <a:spcPts val="150"/>
                        </a:spcBef>
                      </a:pPr>
                      <a:r>
                        <a:rPr dirty="0" sz="1000">
                          <a:latin typeface="Arial"/>
                          <a:cs typeface="Arial"/>
                        </a:rPr>
                        <a:t>X</a:t>
                      </a:r>
                      <a:endParaRPr sz="1000">
                        <a:latin typeface="Arial"/>
                        <a:cs typeface="Arial"/>
                      </a:endParaRPr>
                    </a:p>
                  </a:txBody>
                  <a:tcPr marL="0" marR="0" marB="0" marT="1905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97357">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6355">
                        <a:lnSpc>
                          <a:spcPct val="100000"/>
                        </a:lnSpc>
                        <a:spcBef>
                          <a:spcPts val="150"/>
                        </a:spcBef>
                      </a:pPr>
                      <a:r>
                        <a:rPr dirty="0" sz="1000">
                          <a:latin typeface="Arial"/>
                          <a:cs typeface="Arial"/>
                        </a:rPr>
                        <a:t>Z</a:t>
                      </a:r>
                      <a:endParaRPr sz="1000">
                        <a:latin typeface="Arial"/>
                        <a:cs typeface="Arial"/>
                      </a:endParaRPr>
                    </a:p>
                  </a:txBody>
                  <a:tcPr marL="0" marR="0" marB="0" marT="1905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EFFBFF"/>
                    </a:solidFill>
                  </a:tcPr>
                </a:tc>
              </a:tr>
            </a:tbl>
          </a:graphicData>
        </a:graphic>
      </p:graphicFrame>
      <p:sp>
        <p:nvSpPr>
          <p:cNvPr id="83" name="object 83"/>
          <p:cNvSpPr/>
          <p:nvPr/>
        </p:nvSpPr>
        <p:spPr>
          <a:xfrm>
            <a:off x="2552700" y="60121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00CC00"/>
            </a:solidFill>
          </a:ln>
        </p:spPr>
        <p:txBody>
          <a:bodyPr wrap="square" lIns="0" tIns="0" rIns="0" bIns="0" rtlCol="0"/>
          <a:lstStyle/>
          <a:p/>
        </p:txBody>
      </p:sp>
      <p:sp>
        <p:nvSpPr>
          <p:cNvPr id="84" name="object 84"/>
          <p:cNvSpPr txBox="1"/>
          <p:nvPr/>
        </p:nvSpPr>
        <p:spPr>
          <a:xfrm>
            <a:off x="2667254" y="6132066"/>
            <a:ext cx="22860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XY</a:t>
            </a:r>
            <a:endParaRPr sz="1200">
              <a:latin typeface="Arial"/>
              <a:cs typeface="Arial"/>
            </a:endParaRPr>
          </a:p>
        </p:txBody>
      </p:sp>
      <p:sp>
        <p:nvSpPr>
          <p:cNvPr id="85" name="object 85"/>
          <p:cNvSpPr/>
          <p:nvPr/>
        </p:nvSpPr>
        <p:spPr>
          <a:xfrm>
            <a:off x="3200400" y="63931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FF0000"/>
            </a:solidFill>
          </a:ln>
        </p:spPr>
        <p:txBody>
          <a:bodyPr wrap="square" lIns="0" tIns="0" rIns="0" bIns="0" rtlCol="0"/>
          <a:lstStyle/>
          <a:p/>
        </p:txBody>
      </p:sp>
      <p:sp>
        <p:nvSpPr>
          <p:cNvPr id="86" name="object 86"/>
          <p:cNvSpPr txBox="1"/>
          <p:nvPr/>
        </p:nvSpPr>
        <p:spPr>
          <a:xfrm>
            <a:off x="3215639" y="6453378"/>
            <a:ext cx="418465" cy="350520"/>
          </a:xfrm>
          <a:prstGeom prst="rect">
            <a:avLst/>
          </a:prstGeom>
          <a:ln w="38100">
            <a:solidFill>
              <a:srgbClr val="FF33CC"/>
            </a:solidFill>
          </a:ln>
        </p:spPr>
        <p:txBody>
          <a:bodyPr wrap="square" lIns="0" tIns="72390" rIns="0" bIns="0" rtlCol="0" vert="horz">
            <a:spAutoFit/>
          </a:bodyPr>
          <a:lstStyle/>
          <a:p>
            <a:pPr marL="115570">
              <a:lnSpc>
                <a:spcPct val="100000"/>
              </a:lnSpc>
              <a:spcBef>
                <a:spcPts val="570"/>
              </a:spcBef>
            </a:pPr>
            <a:r>
              <a:rPr dirty="0" sz="1200" spc="-5">
                <a:latin typeface="Arial"/>
                <a:cs typeface="Arial"/>
              </a:rPr>
              <a:t>ZX</a:t>
            </a:r>
            <a:endParaRPr sz="1200">
              <a:latin typeface="Arial"/>
              <a:cs typeface="Arial"/>
            </a:endParaRPr>
          </a:p>
        </p:txBody>
      </p:sp>
      <p:sp>
        <p:nvSpPr>
          <p:cNvPr id="87" name="object 87"/>
          <p:cNvSpPr/>
          <p:nvPr/>
        </p:nvSpPr>
        <p:spPr>
          <a:xfrm>
            <a:off x="3810000" y="5974079"/>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3333CC"/>
            </a:solidFill>
          </a:ln>
        </p:spPr>
        <p:txBody>
          <a:bodyPr wrap="square" lIns="0" tIns="0" rIns="0" bIns="0" rtlCol="0"/>
          <a:lstStyle/>
          <a:p/>
        </p:txBody>
      </p:sp>
      <p:sp>
        <p:nvSpPr>
          <p:cNvPr id="88" name="object 88"/>
          <p:cNvSpPr txBox="1"/>
          <p:nvPr/>
        </p:nvSpPr>
        <p:spPr>
          <a:xfrm>
            <a:off x="3907790" y="6093966"/>
            <a:ext cx="26289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89" name="object 89"/>
          <p:cNvSpPr txBox="1"/>
          <p:nvPr/>
        </p:nvSpPr>
        <p:spPr>
          <a:xfrm>
            <a:off x="4167632" y="5443525"/>
            <a:ext cx="1948814" cy="1168400"/>
          </a:xfrm>
          <a:prstGeom prst="rect">
            <a:avLst/>
          </a:prstGeom>
        </p:spPr>
        <p:txBody>
          <a:bodyPr wrap="square" lIns="0" tIns="12700" rIns="0" bIns="0" rtlCol="0" vert="horz">
            <a:spAutoFit/>
          </a:bodyPr>
          <a:lstStyle/>
          <a:p>
            <a:pPr marL="274955" marR="38100">
              <a:lnSpc>
                <a:spcPct val="150000"/>
              </a:lnSpc>
              <a:spcBef>
                <a:spcPts val="100"/>
              </a:spcBef>
            </a:pPr>
            <a:r>
              <a:rPr dirty="0" sz="1000" spc="-5">
                <a:latin typeface="Arial"/>
                <a:cs typeface="Arial"/>
              </a:rPr>
              <a:t>Start randomly in state </a:t>
            </a:r>
            <a:r>
              <a:rPr dirty="0" sz="1000">
                <a:latin typeface="Arial"/>
                <a:cs typeface="Arial"/>
              </a:rPr>
              <a:t>1 </a:t>
            </a:r>
            <a:r>
              <a:rPr dirty="0" sz="1000" spc="-5">
                <a:latin typeface="Arial"/>
                <a:cs typeface="Arial"/>
              </a:rPr>
              <a:t>or </a:t>
            </a:r>
            <a:r>
              <a:rPr dirty="0" sz="1000">
                <a:latin typeface="Arial"/>
                <a:cs typeface="Arial"/>
              </a:rPr>
              <a:t>2  </a:t>
            </a:r>
            <a:r>
              <a:rPr dirty="0" sz="1000" spc="-5">
                <a:latin typeface="Arial"/>
                <a:cs typeface="Arial"/>
              </a:rPr>
              <a:t>Choose one of </a:t>
            </a:r>
            <a:r>
              <a:rPr dirty="0" sz="1000">
                <a:latin typeface="Arial"/>
                <a:cs typeface="Arial"/>
              </a:rPr>
              <a:t>the</a:t>
            </a:r>
            <a:r>
              <a:rPr dirty="0" sz="1000" spc="-35">
                <a:latin typeface="Arial"/>
                <a:cs typeface="Arial"/>
              </a:rPr>
              <a:t> </a:t>
            </a:r>
            <a:r>
              <a:rPr dirty="0" sz="1000" spc="-5">
                <a:latin typeface="Arial"/>
                <a:cs typeface="Arial"/>
              </a:rPr>
              <a:t>output</a:t>
            </a:r>
            <a:endParaRPr sz="1000">
              <a:latin typeface="Arial"/>
              <a:cs typeface="Arial"/>
            </a:endParaRPr>
          </a:p>
          <a:p>
            <a:pPr marL="274955" marR="303530" indent="-224790">
              <a:lnSpc>
                <a:spcPct val="100000"/>
              </a:lnSpc>
            </a:pPr>
            <a:r>
              <a:rPr dirty="0" sz="1000" spc="-5">
                <a:solidFill>
                  <a:srgbClr val="3333CC"/>
                </a:solidFill>
                <a:latin typeface="Arial"/>
                <a:cs typeface="Arial"/>
              </a:rPr>
              <a:t>S</a:t>
            </a:r>
            <a:r>
              <a:rPr dirty="0" baseline="-21367" sz="975" spc="-7">
                <a:solidFill>
                  <a:srgbClr val="3333CC"/>
                </a:solidFill>
                <a:latin typeface="Arial"/>
                <a:cs typeface="Arial"/>
              </a:rPr>
              <a:t>2 </a:t>
            </a:r>
            <a:r>
              <a:rPr dirty="0" sz="1000" spc="-5">
                <a:latin typeface="Arial"/>
                <a:cs typeface="Arial"/>
              </a:rPr>
              <a:t>symbols </a:t>
            </a:r>
            <a:r>
              <a:rPr dirty="0" sz="1000">
                <a:latin typeface="Arial"/>
                <a:cs typeface="Arial"/>
              </a:rPr>
              <a:t>in </a:t>
            </a:r>
            <a:r>
              <a:rPr dirty="0" sz="1000" spc="-5">
                <a:latin typeface="Arial"/>
                <a:cs typeface="Arial"/>
              </a:rPr>
              <a:t>each state </a:t>
            </a:r>
            <a:r>
              <a:rPr dirty="0" sz="1000">
                <a:latin typeface="Arial"/>
                <a:cs typeface="Arial"/>
              </a:rPr>
              <a:t>at  </a:t>
            </a:r>
            <a:r>
              <a:rPr dirty="0" sz="1000" spc="-5">
                <a:latin typeface="Arial"/>
                <a:cs typeface="Arial"/>
              </a:rPr>
              <a:t>random.</a:t>
            </a:r>
            <a:endParaRPr sz="1000">
              <a:latin typeface="Arial"/>
              <a:cs typeface="Arial"/>
            </a:endParaRPr>
          </a:p>
          <a:p>
            <a:pPr marL="274955" marR="30480">
              <a:lnSpc>
                <a:spcPct val="100000"/>
              </a:lnSpc>
              <a:spcBef>
                <a:spcPts val="600"/>
              </a:spcBef>
            </a:pPr>
            <a:r>
              <a:rPr dirty="0" sz="1000">
                <a:latin typeface="Arial"/>
                <a:cs typeface="Arial"/>
              </a:rPr>
              <a:t>Let’s </a:t>
            </a:r>
            <a:r>
              <a:rPr dirty="0" sz="1000" spc="-5">
                <a:latin typeface="Arial"/>
                <a:cs typeface="Arial"/>
              </a:rPr>
              <a:t>generate </a:t>
            </a:r>
            <a:r>
              <a:rPr dirty="0" sz="1000">
                <a:latin typeface="Arial"/>
                <a:cs typeface="Arial"/>
              </a:rPr>
              <a:t>a </a:t>
            </a:r>
            <a:r>
              <a:rPr dirty="0" sz="1000" spc="-5">
                <a:latin typeface="Arial"/>
                <a:cs typeface="Arial"/>
              </a:rPr>
              <a:t>sequence</a:t>
            </a:r>
            <a:r>
              <a:rPr dirty="0" sz="1000" spc="-80">
                <a:latin typeface="Arial"/>
                <a:cs typeface="Arial"/>
              </a:rPr>
              <a:t> </a:t>
            </a:r>
            <a:r>
              <a:rPr dirty="0" sz="1000">
                <a:latin typeface="Arial"/>
                <a:cs typeface="Arial"/>
              </a:rPr>
              <a:t>of  observations:</a:t>
            </a:r>
            <a:endParaRPr sz="1000">
              <a:latin typeface="Arial"/>
              <a:cs typeface="Arial"/>
            </a:endParaRPr>
          </a:p>
        </p:txBody>
      </p:sp>
      <p:sp>
        <p:nvSpPr>
          <p:cNvPr id="90" name="object 90"/>
          <p:cNvSpPr txBox="1"/>
          <p:nvPr/>
        </p:nvSpPr>
        <p:spPr>
          <a:xfrm>
            <a:off x="2430272" y="5930900"/>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91" name="object 91"/>
          <p:cNvSpPr txBox="1"/>
          <p:nvPr/>
        </p:nvSpPr>
        <p:spPr>
          <a:xfrm>
            <a:off x="2514854" y="6007861"/>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92" name="object 92"/>
          <p:cNvSpPr txBox="1"/>
          <p:nvPr/>
        </p:nvSpPr>
        <p:spPr>
          <a:xfrm>
            <a:off x="3626358" y="6756145"/>
            <a:ext cx="207010" cy="178435"/>
          </a:xfrm>
          <a:prstGeom prst="rect">
            <a:avLst/>
          </a:prstGeom>
        </p:spPr>
        <p:txBody>
          <a:bodyPr wrap="square" lIns="0" tIns="12700" rIns="0" bIns="0" rtlCol="0" vert="horz">
            <a:spAutoFit/>
          </a:bodyPr>
          <a:lstStyle/>
          <a:p>
            <a:pPr marL="38100">
              <a:lnSpc>
                <a:spcPct val="100000"/>
              </a:lnSpc>
              <a:spcBef>
                <a:spcPts val="10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p:txBody>
      </p:sp>
      <p:sp>
        <p:nvSpPr>
          <p:cNvPr id="93" name="object 93"/>
          <p:cNvSpPr txBox="1"/>
          <p:nvPr/>
        </p:nvSpPr>
        <p:spPr>
          <a:xfrm>
            <a:off x="3396488" y="609473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94" name="object 94"/>
          <p:cNvSpPr txBox="1"/>
          <p:nvPr/>
        </p:nvSpPr>
        <p:spPr>
          <a:xfrm>
            <a:off x="2039366" y="5372354"/>
            <a:ext cx="1965960" cy="647700"/>
          </a:xfrm>
          <a:prstGeom prst="rect">
            <a:avLst/>
          </a:prstGeom>
        </p:spPr>
        <p:txBody>
          <a:bodyPr wrap="square" lIns="0" tIns="12700" rIns="0" bIns="0" rtlCol="0" vert="horz">
            <a:spAutoFit/>
          </a:bodyPr>
          <a:lstStyle/>
          <a:p>
            <a:pPr marL="12700">
              <a:lnSpc>
                <a:spcPct val="100000"/>
              </a:lnSpc>
              <a:spcBef>
                <a:spcPts val="100"/>
              </a:spcBef>
            </a:pPr>
            <a:r>
              <a:rPr dirty="0" sz="2200" spc="-5">
                <a:solidFill>
                  <a:srgbClr val="006500"/>
                </a:solidFill>
                <a:latin typeface="Arial"/>
                <a:cs typeface="Arial"/>
              </a:rPr>
              <a:t>Here’s an</a:t>
            </a:r>
            <a:r>
              <a:rPr dirty="0" sz="2200" spc="-75">
                <a:solidFill>
                  <a:srgbClr val="006500"/>
                </a:solidFill>
                <a:latin typeface="Arial"/>
                <a:cs typeface="Arial"/>
              </a:rPr>
              <a:t> </a:t>
            </a:r>
            <a:r>
              <a:rPr dirty="0" sz="2200" spc="-5">
                <a:solidFill>
                  <a:srgbClr val="006500"/>
                </a:solidFill>
                <a:latin typeface="Arial"/>
                <a:cs typeface="Arial"/>
              </a:rPr>
              <a:t>HMM</a:t>
            </a:r>
            <a:endParaRPr sz="2200">
              <a:latin typeface="Arial"/>
              <a:cs typeface="Arial"/>
            </a:endParaRPr>
          </a:p>
          <a:p>
            <a:pPr marL="1310005">
              <a:lnSpc>
                <a:spcPct val="100000"/>
              </a:lnSpc>
              <a:spcBef>
                <a:spcPts val="1415"/>
              </a:spcBef>
            </a:pPr>
            <a:r>
              <a:rPr dirty="0" sz="700" spc="-5">
                <a:solidFill>
                  <a:srgbClr val="00CC00"/>
                </a:solidFill>
                <a:latin typeface="Arial"/>
                <a:cs typeface="Arial"/>
              </a:rPr>
              <a:t>1/3</a:t>
            </a:r>
            <a:endParaRPr sz="700">
              <a:latin typeface="Arial"/>
              <a:cs typeface="Arial"/>
            </a:endParaRPr>
          </a:p>
        </p:txBody>
      </p:sp>
      <p:sp>
        <p:nvSpPr>
          <p:cNvPr id="95" name="object 95"/>
          <p:cNvSpPr/>
          <p:nvPr/>
        </p:nvSpPr>
        <p:spPr>
          <a:xfrm>
            <a:off x="2942844" y="6399276"/>
            <a:ext cx="323850" cy="72390"/>
          </a:xfrm>
          <a:custGeom>
            <a:avLst/>
            <a:gdLst/>
            <a:ahLst/>
            <a:cxnLst/>
            <a:rect l="l" t="t" r="r" b="b"/>
            <a:pathLst>
              <a:path w="323850" h="72389">
                <a:moveTo>
                  <a:pt x="286324" y="56815"/>
                </a:moveTo>
                <a:lnTo>
                  <a:pt x="283463" y="72389"/>
                </a:lnTo>
                <a:lnTo>
                  <a:pt x="323850" y="60198"/>
                </a:lnTo>
                <a:lnTo>
                  <a:pt x="320802" y="57912"/>
                </a:lnTo>
                <a:lnTo>
                  <a:pt x="292607" y="57912"/>
                </a:lnTo>
                <a:lnTo>
                  <a:pt x="286324" y="56815"/>
                </a:lnTo>
                <a:close/>
              </a:path>
              <a:path w="323850" h="72389">
                <a:moveTo>
                  <a:pt x="287435" y="50765"/>
                </a:moveTo>
                <a:lnTo>
                  <a:pt x="286324" y="56815"/>
                </a:lnTo>
                <a:lnTo>
                  <a:pt x="292607" y="57912"/>
                </a:lnTo>
                <a:lnTo>
                  <a:pt x="293369" y="51815"/>
                </a:lnTo>
                <a:lnTo>
                  <a:pt x="287435" y="50765"/>
                </a:lnTo>
                <a:close/>
              </a:path>
              <a:path w="323850" h="72389">
                <a:moveTo>
                  <a:pt x="290322" y="35051"/>
                </a:moveTo>
                <a:lnTo>
                  <a:pt x="287435" y="50765"/>
                </a:lnTo>
                <a:lnTo>
                  <a:pt x="293369" y="51815"/>
                </a:lnTo>
                <a:lnTo>
                  <a:pt x="292607" y="57912"/>
                </a:lnTo>
                <a:lnTo>
                  <a:pt x="320802" y="57912"/>
                </a:lnTo>
                <a:lnTo>
                  <a:pt x="290322" y="35051"/>
                </a:lnTo>
                <a:close/>
              </a:path>
              <a:path w="323850" h="72389">
                <a:moveTo>
                  <a:pt x="762" y="0"/>
                </a:moveTo>
                <a:lnTo>
                  <a:pt x="0" y="6858"/>
                </a:lnTo>
                <a:lnTo>
                  <a:pt x="286324" y="56815"/>
                </a:lnTo>
                <a:lnTo>
                  <a:pt x="287435" y="50765"/>
                </a:lnTo>
                <a:lnTo>
                  <a:pt x="762" y="0"/>
                </a:lnTo>
                <a:close/>
              </a:path>
            </a:pathLst>
          </a:custGeom>
          <a:solidFill>
            <a:srgbClr val="00CC00"/>
          </a:solidFill>
        </p:spPr>
        <p:txBody>
          <a:bodyPr wrap="square" lIns="0" tIns="0" rIns="0" bIns="0" rtlCol="0"/>
          <a:lstStyle/>
          <a:p/>
        </p:txBody>
      </p:sp>
      <p:sp>
        <p:nvSpPr>
          <p:cNvPr id="96" name="object 96"/>
          <p:cNvSpPr/>
          <p:nvPr/>
        </p:nvSpPr>
        <p:spPr>
          <a:xfrm>
            <a:off x="3590544" y="6361938"/>
            <a:ext cx="287655" cy="104139"/>
          </a:xfrm>
          <a:custGeom>
            <a:avLst/>
            <a:gdLst/>
            <a:ahLst/>
            <a:cxnLst/>
            <a:rect l="l" t="t" r="r" b="b"/>
            <a:pathLst>
              <a:path w="287654" h="104139">
                <a:moveTo>
                  <a:pt x="30479" y="67817"/>
                </a:moveTo>
                <a:lnTo>
                  <a:pt x="0" y="97536"/>
                </a:lnTo>
                <a:lnTo>
                  <a:pt x="42671" y="103632"/>
                </a:lnTo>
                <a:lnTo>
                  <a:pt x="38262" y="90677"/>
                </a:lnTo>
                <a:lnTo>
                  <a:pt x="31241" y="90677"/>
                </a:lnTo>
                <a:lnTo>
                  <a:pt x="29717" y="84582"/>
                </a:lnTo>
                <a:lnTo>
                  <a:pt x="35531" y="82655"/>
                </a:lnTo>
                <a:lnTo>
                  <a:pt x="30479" y="67817"/>
                </a:lnTo>
                <a:close/>
              </a:path>
              <a:path w="287654" h="104139">
                <a:moveTo>
                  <a:pt x="35531" y="82655"/>
                </a:moveTo>
                <a:lnTo>
                  <a:pt x="29717" y="84582"/>
                </a:lnTo>
                <a:lnTo>
                  <a:pt x="31241" y="90677"/>
                </a:lnTo>
                <a:lnTo>
                  <a:pt x="37546" y="88576"/>
                </a:lnTo>
                <a:lnTo>
                  <a:pt x="35531" y="82655"/>
                </a:lnTo>
                <a:close/>
              </a:path>
              <a:path w="287654" h="104139">
                <a:moveTo>
                  <a:pt x="37546" y="88576"/>
                </a:moveTo>
                <a:lnTo>
                  <a:pt x="31241" y="90677"/>
                </a:lnTo>
                <a:lnTo>
                  <a:pt x="38262" y="90677"/>
                </a:lnTo>
                <a:lnTo>
                  <a:pt x="37546" y="88576"/>
                </a:lnTo>
                <a:close/>
              </a:path>
              <a:path w="287654" h="104139">
                <a:moveTo>
                  <a:pt x="284988" y="0"/>
                </a:moveTo>
                <a:lnTo>
                  <a:pt x="35531" y="82655"/>
                </a:lnTo>
                <a:lnTo>
                  <a:pt x="37546" y="88576"/>
                </a:lnTo>
                <a:lnTo>
                  <a:pt x="287273" y="5334"/>
                </a:lnTo>
                <a:lnTo>
                  <a:pt x="284988" y="0"/>
                </a:lnTo>
                <a:close/>
              </a:path>
            </a:pathLst>
          </a:custGeom>
          <a:solidFill>
            <a:srgbClr val="3333CC"/>
          </a:solidFill>
        </p:spPr>
        <p:txBody>
          <a:bodyPr wrap="square" lIns="0" tIns="0" rIns="0" bIns="0" rtlCol="0"/>
          <a:lstStyle/>
          <a:p/>
        </p:txBody>
      </p:sp>
      <p:sp>
        <p:nvSpPr>
          <p:cNvPr id="97" name="object 97"/>
          <p:cNvSpPr/>
          <p:nvPr/>
        </p:nvSpPr>
        <p:spPr>
          <a:xfrm>
            <a:off x="3009900" y="6199632"/>
            <a:ext cx="800100" cy="59055"/>
          </a:xfrm>
          <a:custGeom>
            <a:avLst/>
            <a:gdLst/>
            <a:ahLst/>
            <a:cxnLst/>
            <a:rect l="l" t="t" r="r" b="b"/>
            <a:pathLst>
              <a:path w="800100" h="59054">
                <a:moveTo>
                  <a:pt x="37337" y="20573"/>
                </a:moveTo>
                <a:lnTo>
                  <a:pt x="0" y="41147"/>
                </a:lnTo>
                <a:lnTo>
                  <a:pt x="38862" y="58673"/>
                </a:lnTo>
                <a:lnTo>
                  <a:pt x="38221" y="42671"/>
                </a:lnTo>
                <a:lnTo>
                  <a:pt x="32004" y="42671"/>
                </a:lnTo>
                <a:lnTo>
                  <a:pt x="31242" y="36575"/>
                </a:lnTo>
                <a:lnTo>
                  <a:pt x="37965" y="36256"/>
                </a:lnTo>
                <a:lnTo>
                  <a:pt x="37337" y="20573"/>
                </a:lnTo>
                <a:close/>
              </a:path>
              <a:path w="800100" h="59054">
                <a:moveTo>
                  <a:pt x="37965" y="36256"/>
                </a:moveTo>
                <a:lnTo>
                  <a:pt x="31242" y="36575"/>
                </a:lnTo>
                <a:lnTo>
                  <a:pt x="32004" y="42671"/>
                </a:lnTo>
                <a:lnTo>
                  <a:pt x="38210" y="42376"/>
                </a:lnTo>
                <a:lnTo>
                  <a:pt x="37965" y="36256"/>
                </a:lnTo>
                <a:close/>
              </a:path>
              <a:path w="800100" h="59054">
                <a:moveTo>
                  <a:pt x="38210" y="42376"/>
                </a:moveTo>
                <a:lnTo>
                  <a:pt x="32004" y="42671"/>
                </a:lnTo>
                <a:lnTo>
                  <a:pt x="38221" y="42671"/>
                </a:lnTo>
                <a:lnTo>
                  <a:pt x="38210" y="42376"/>
                </a:lnTo>
                <a:close/>
              </a:path>
              <a:path w="800100" h="59054">
                <a:moveTo>
                  <a:pt x="800100" y="0"/>
                </a:moveTo>
                <a:lnTo>
                  <a:pt x="37965" y="36256"/>
                </a:lnTo>
                <a:lnTo>
                  <a:pt x="38210" y="42376"/>
                </a:lnTo>
                <a:lnTo>
                  <a:pt x="800100" y="6095"/>
                </a:lnTo>
                <a:lnTo>
                  <a:pt x="800100" y="0"/>
                </a:lnTo>
                <a:close/>
              </a:path>
            </a:pathLst>
          </a:custGeom>
          <a:solidFill>
            <a:srgbClr val="3333CC"/>
          </a:solidFill>
        </p:spPr>
        <p:txBody>
          <a:bodyPr wrap="square" lIns="0" tIns="0" rIns="0" bIns="0" rtlCol="0"/>
          <a:lstStyle/>
          <a:p/>
        </p:txBody>
      </p:sp>
      <p:sp>
        <p:nvSpPr>
          <p:cNvPr id="98" name="object 98"/>
          <p:cNvSpPr/>
          <p:nvPr/>
        </p:nvSpPr>
        <p:spPr>
          <a:xfrm>
            <a:off x="2939795" y="5856637"/>
            <a:ext cx="942975" cy="222885"/>
          </a:xfrm>
          <a:custGeom>
            <a:avLst/>
            <a:gdLst/>
            <a:ahLst/>
            <a:cxnLst/>
            <a:rect l="l" t="t" r="r" b="b"/>
            <a:pathLst>
              <a:path w="942975" h="222885">
                <a:moveTo>
                  <a:pt x="484164" y="0"/>
                </a:moveTo>
                <a:lnTo>
                  <a:pt x="432595" y="763"/>
                </a:lnTo>
                <a:lnTo>
                  <a:pt x="382524" y="4666"/>
                </a:lnTo>
                <a:lnTo>
                  <a:pt x="302815" y="17654"/>
                </a:lnTo>
                <a:lnTo>
                  <a:pt x="254713" y="29883"/>
                </a:lnTo>
                <a:lnTo>
                  <a:pt x="204485" y="45925"/>
                </a:lnTo>
                <a:lnTo>
                  <a:pt x="154657" y="65774"/>
                </a:lnTo>
                <a:lnTo>
                  <a:pt x="107757" y="89420"/>
                </a:lnTo>
                <a:lnTo>
                  <a:pt x="66314" y="116857"/>
                </a:lnTo>
                <a:lnTo>
                  <a:pt x="32855" y="148077"/>
                </a:lnTo>
                <a:lnTo>
                  <a:pt x="9907" y="183072"/>
                </a:lnTo>
                <a:lnTo>
                  <a:pt x="0" y="221836"/>
                </a:lnTo>
                <a:lnTo>
                  <a:pt x="6858" y="222598"/>
                </a:lnTo>
                <a:lnTo>
                  <a:pt x="15695" y="185494"/>
                </a:lnTo>
                <a:lnTo>
                  <a:pt x="38013" y="151645"/>
                </a:lnTo>
                <a:lnTo>
                  <a:pt x="71157" y="121165"/>
                </a:lnTo>
                <a:lnTo>
                  <a:pt x="112473" y="94164"/>
                </a:lnTo>
                <a:lnTo>
                  <a:pt x="159305" y="70755"/>
                </a:lnTo>
                <a:lnTo>
                  <a:pt x="208998" y="51051"/>
                </a:lnTo>
                <a:lnTo>
                  <a:pt x="258898" y="35164"/>
                </a:lnTo>
                <a:lnTo>
                  <a:pt x="306349" y="23205"/>
                </a:lnTo>
                <a:lnTo>
                  <a:pt x="348697" y="15288"/>
                </a:lnTo>
                <a:lnTo>
                  <a:pt x="421017" y="7494"/>
                </a:lnTo>
                <a:lnTo>
                  <a:pt x="464530" y="6066"/>
                </a:lnTo>
                <a:lnTo>
                  <a:pt x="575410" y="6066"/>
                </a:lnTo>
                <a:lnTo>
                  <a:pt x="536528" y="2252"/>
                </a:lnTo>
                <a:lnTo>
                  <a:pt x="484164" y="0"/>
                </a:lnTo>
                <a:close/>
              </a:path>
              <a:path w="942975" h="222885">
                <a:moveTo>
                  <a:pt x="921204" y="149108"/>
                </a:moveTo>
                <a:lnTo>
                  <a:pt x="906780" y="154018"/>
                </a:lnTo>
                <a:lnTo>
                  <a:pt x="936498" y="183736"/>
                </a:lnTo>
                <a:lnTo>
                  <a:pt x="940598" y="155542"/>
                </a:lnTo>
                <a:lnTo>
                  <a:pt x="923544" y="155542"/>
                </a:lnTo>
                <a:lnTo>
                  <a:pt x="921204" y="149108"/>
                </a:lnTo>
                <a:close/>
              </a:path>
              <a:path w="942975" h="222885">
                <a:moveTo>
                  <a:pt x="925925" y="147500"/>
                </a:moveTo>
                <a:lnTo>
                  <a:pt x="921204" y="149108"/>
                </a:lnTo>
                <a:lnTo>
                  <a:pt x="923544" y="155542"/>
                </a:lnTo>
                <a:lnTo>
                  <a:pt x="929640" y="152494"/>
                </a:lnTo>
                <a:lnTo>
                  <a:pt x="925925" y="147500"/>
                </a:lnTo>
                <a:close/>
              </a:path>
              <a:path w="942975" h="222885">
                <a:moveTo>
                  <a:pt x="942594" y="141826"/>
                </a:moveTo>
                <a:lnTo>
                  <a:pt x="925925" y="147500"/>
                </a:lnTo>
                <a:lnTo>
                  <a:pt x="929640" y="152494"/>
                </a:lnTo>
                <a:lnTo>
                  <a:pt x="923544" y="155542"/>
                </a:lnTo>
                <a:lnTo>
                  <a:pt x="940598" y="155542"/>
                </a:lnTo>
                <a:lnTo>
                  <a:pt x="942594" y="141826"/>
                </a:lnTo>
                <a:close/>
              </a:path>
              <a:path w="942975" h="222885">
                <a:moveTo>
                  <a:pt x="920495" y="147160"/>
                </a:moveTo>
                <a:lnTo>
                  <a:pt x="921204" y="149108"/>
                </a:lnTo>
                <a:lnTo>
                  <a:pt x="924686" y="147922"/>
                </a:lnTo>
                <a:lnTo>
                  <a:pt x="921257" y="147922"/>
                </a:lnTo>
                <a:lnTo>
                  <a:pt x="920495" y="147160"/>
                </a:lnTo>
                <a:close/>
              </a:path>
              <a:path w="942975" h="222885">
                <a:moveTo>
                  <a:pt x="575410" y="6066"/>
                </a:moveTo>
                <a:lnTo>
                  <a:pt x="464530" y="6066"/>
                </a:lnTo>
                <a:lnTo>
                  <a:pt x="512478" y="7299"/>
                </a:lnTo>
                <a:lnTo>
                  <a:pt x="563513" y="11253"/>
                </a:lnTo>
                <a:lnTo>
                  <a:pt x="616287" y="17987"/>
                </a:lnTo>
                <a:lnTo>
                  <a:pt x="669455" y="27559"/>
                </a:lnTo>
                <a:lnTo>
                  <a:pt x="721667" y="40030"/>
                </a:lnTo>
                <a:lnTo>
                  <a:pt x="771578" y="55457"/>
                </a:lnTo>
                <a:lnTo>
                  <a:pt x="817840" y="73901"/>
                </a:lnTo>
                <a:lnTo>
                  <a:pt x="859105" y="95421"/>
                </a:lnTo>
                <a:lnTo>
                  <a:pt x="894027" y="120074"/>
                </a:lnTo>
                <a:lnTo>
                  <a:pt x="921257" y="147922"/>
                </a:lnTo>
                <a:lnTo>
                  <a:pt x="924686" y="147922"/>
                </a:lnTo>
                <a:lnTo>
                  <a:pt x="868530" y="93931"/>
                </a:lnTo>
                <a:lnTo>
                  <a:pt x="822271" y="69483"/>
                </a:lnTo>
                <a:lnTo>
                  <a:pt x="776624" y="50577"/>
                </a:lnTo>
                <a:lnTo>
                  <a:pt x="739902" y="38956"/>
                </a:lnTo>
                <a:lnTo>
                  <a:pt x="691374" y="25872"/>
                </a:lnTo>
                <a:lnTo>
                  <a:pt x="640835" y="15312"/>
                </a:lnTo>
                <a:lnTo>
                  <a:pt x="588986" y="7397"/>
                </a:lnTo>
                <a:lnTo>
                  <a:pt x="575410" y="6066"/>
                </a:lnTo>
                <a:close/>
              </a:path>
            </a:pathLst>
          </a:custGeom>
          <a:solidFill>
            <a:srgbClr val="00CC00"/>
          </a:solidFill>
        </p:spPr>
        <p:txBody>
          <a:bodyPr wrap="square" lIns="0" tIns="0" rIns="0" bIns="0" rtlCol="0"/>
          <a:lstStyle/>
          <a:p/>
        </p:txBody>
      </p:sp>
      <p:sp>
        <p:nvSpPr>
          <p:cNvPr id="99" name="object 99"/>
          <p:cNvSpPr/>
          <p:nvPr/>
        </p:nvSpPr>
        <p:spPr>
          <a:xfrm>
            <a:off x="2778251" y="6469379"/>
            <a:ext cx="422275" cy="155575"/>
          </a:xfrm>
          <a:custGeom>
            <a:avLst/>
            <a:gdLst/>
            <a:ahLst/>
            <a:cxnLst/>
            <a:rect l="l" t="t" r="r" b="b"/>
            <a:pathLst>
              <a:path w="422275" h="155575">
                <a:moveTo>
                  <a:pt x="20491" y="34207"/>
                </a:moveTo>
                <a:lnTo>
                  <a:pt x="79805" y="84834"/>
                </a:lnTo>
                <a:lnTo>
                  <a:pt x="126697" y="105491"/>
                </a:lnTo>
                <a:lnTo>
                  <a:pt x="163830" y="118110"/>
                </a:lnTo>
                <a:lnTo>
                  <a:pt x="213856" y="131621"/>
                </a:lnTo>
                <a:lnTo>
                  <a:pt x="265463" y="142150"/>
                </a:lnTo>
                <a:lnTo>
                  <a:pt x="317889" y="149658"/>
                </a:lnTo>
                <a:lnTo>
                  <a:pt x="370372" y="154104"/>
                </a:lnTo>
                <a:lnTo>
                  <a:pt x="422148" y="155448"/>
                </a:lnTo>
                <a:lnTo>
                  <a:pt x="422148" y="149352"/>
                </a:lnTo>
                <a:lnTo>
                  <a:pt x="382065" y="148524"/>
                </a:lnTo>
                <a:lnTo>
                  <a:pt x="336165" y="145090"/>
                </a:lnTo>
                <a:lnTo>
                  <a:pt x="286447" y="138875"/>
                </a:lnTo>
                <a:lnTo>
                  <a:pt x="234907" y="129708"/>
                </a:lnTo>
                <a:lnTo>
                  <a:pt x="183543" y="117414"/>
                </a:lnTo>
                <a:lnTo>
                  <a:pt x="134354" y="101822"/>
                </a:lnTo>
                <a:lnTo>
                  <a:pt x="89337" y="82759"/>
                </a:lnTo>
                <a:lnTo>
                  <a:pt x="50491" y="60052"/>
                </a:lnTo>
                <a:lnTo>
                  <a:pt x="20693" y="34290"/>
                </a:lnTo>
                <a:lnTo>
                  <a:pt x="20491" y="34207"/>
                </a:lnTo>
                <a:close/>
              </a:path>
              <a:path w="422275" h="155575">
                <a:moveTo>
                  <a:pt x="3048" y="0"/>
                </a:moveTo>
                <a:lnTo>
                  <a:pt x="0" y="42672"/>
                </a:lnTo>
                <a:lnTo>
                  <a:pt x="16784" y="35739"/>
                </a:lnTo>
                <a:lnTo>
                  <a:pt x="12192" y="30480"/>
                </a:lnTo>
                <a:lnTo>
                  <a:pt x="18287" y="28194"/>
                </a:lnTo>
                <a:lnTo>
                  <a:pt x="35052" y="28194"/>
                </a:lnTo>
                <a:lnTo>
                  <a:pt x="3048" y="0"/>
                </a:lnTo>
                <a:close/>
              </a:path>
              <a:path w="422275" h="155575">
                <a:moveTo>
                  <a:pt x="18287" y="28194"/>
                </a:moveTo>
                <a:lnTo>
                  <a:pt x="12192" y="30480"/>
                </a:lnTo>
                <a:lnTo>
                  <a:pt x="16784" y="35739"/>
                </a:lnTo>
                <a:lnTo>
                  <a:pt x="20491" y="34207"/>
                </a:lnTo>
                <a:lnTo>
                  <a:pt x="19812" y="33528"/>
                </a:lnTo>
                <a:lnTo>
                  <a:pt x="20288" y="33528"/>
                </a:lnTo>
                <a:lnTo>
                  <a:pt x="18287" y="28194"/>
                </a:lnTo>
                <a:close/>
              </a:path>
              <a:path w="422275" h="155575">
                <a:moveTo>
                  <a:pt x="20564" y="34178"/>
                </a:moveTo>
                <a:lnTo>
                  <a:pt x="20693" y="34290"/>
                </a:lnTo>
                <a:lnTo>
                  <a:pt x="20564" y="34178"/>
                </a:lnTo>
                <a:close/>
              </a:path>
              <a:path w="422275" h="155575">
                <a:moveTo>
                  <a:pt x="19812" y="33528"/>
                </a:moveTo>
                <a:lnTo>
                  <a:pt x="20491" y="34207"/>
                </a:lnTo>
                <a:lnTo>
                  <a:pt x="19812" y="33528"/>
                </a:lnTo>
                <a:close/>
              </a:path>
              <a:path w="422275" h="155575">
                <a:moveTo>
                  <a:pt x="35052" y="28194"/>
                </a:moveTo>
                <a:lnTo>
                  <a:pt x="18287" y="28194"/>
                </a:lnTo>
                <a:lnTo>
                  <a:pt x="20516" y="34137"/>
                </a:lnTo>
                <a:lnTo>
                  <a:pt x="35052" y="28194"/>
                </a:lnTo>
                <a:close/>
              </a:path>
              <a:path w="422275" h="155575">
                <a:moveTo>
                  <a:pt x="20288" y="33528"/>
                </a:moveTo>
                <a:lnTo>
                  <a:pt x="19812" y="33528"/>
                </a:lnTo>
                <a:lnTo>
                  <a:pt x="20516" y="34137"/>
                </a:lnTo>
                <a:lnTo>
                  <a:pt x="20288" y="33528"/>
                </a:lnTo>
                <a:close/>
              </a:path>
            </a:pathLst>
          </a:custGeom>
          <a:solidFill>
            <a:srgbClr val="FF0000"/>
          </a:solidFill>
        </p:spPr>
        <p:txBody>
          <a:bodyPr wrap="square" lIns="0" tIns="0" rIns="0" bIns="0" rtlCol="0"/>
          <a:lstStyle/>
          <a:p/>
        </p:txBody>
      </p:sp>
      <p:sp>
        <p:nvSpPr>
          <p:cNvPr id="100" name="object 100"/>
          <p:cNvSpPr/>
          <p:nvPr/>
        </p:nvSpPr>
        <p:spPr>
          <a:xfrm>
            <a:off x="3657600" y="6431279"/>
            <a:ext cx="390525" cy="193675"/>
          </a:xfrm>
          <a:custGeom>
            <a:avLst/>
            <a:gdLst/>
            <a:ahLst/>
            <a:cxnLst/>
            <a:rect l="l" t="t" r="r" b="b"/>
            <a:pathLst>
              <a:path w="390525" h="193675">
                <a:moveTo>
                  <a:pt x="364998" y="42672"/>
                </a:moveTo>
                <a:lnTo>
                  <a:pt x="335495" y="77819"/>
                </a:lnTo>
                <a:lnTo>
                  <a:pt x="296635" y="107911"/>
                </a:lnTo>
                <a:lnTo>
                  <a:pt x="250792" y="133041"/>
                </a:lnTo>
                <a:lnTo>
                  <a:pt x="200344" y="153300"/>
                </a:lnTo>
                <a:lnTo>
                  <a:pt x="147664" y="168778"/>
                </a:lnTo>
                <a:lnTo>
                  <a:pt x="95130" y="179569"/>
                </a:lnTo>
                <a:lnTo>
                  <a:pt x="45116" y="185763"/>
                </a:lnTo>
                <a:lnTo>
                  <a:pt x="0" y="187452"/>
                </a:lnTo>
                <a:lnTo>
                  <a:pt x="0" y="193548"/>
                </a:lnTo>
                <a:lnTo>
                  <a:pt x="39717" y="192856"/>
                </a:lnTo>
                <a:lnTo>
                  <a:pt x="85590" y="187745"/>
                </a:lnTo>
                <a:lnTo>
                  <a:pt x="135207" y="178260"/>
                </a:lnTo>
                <a:lnTo>
                  <a:pt x="186154" y="164445"/>
                </a:lnTo>
                <a:lnTo>
                  <a:pt x="236021" y="146346"/>
                </a:lnTo>
                <a:lnTo>
                  <a:pt x="282394" y="124008"/>
                </a:lnTo>
                <a:lnTo>
                  <a:pt x="322861" y="97475"/>
                </a:lnTo>
                <a:lnTo>
                  <a:pt x="355010" y="66792"/>
                </a:lnTo>
                <a:lnTo>
                  <a:pt x="369390" y="43434"/>
                </a:lnTo>
                <a:lnTo>
                  <a:pt x="364998" y="43434"/>
                </a:lnTo>
                <a:lnTo>
                  <a:pt x="364998" y="42672"/>
                </a:lnTo>
                <a:close/>
              </a:path>
              <a:path w="390525" h="193675">
                <a:moveTo>
                  <a:pt x="367930" y="35893"/>
                </a:moveTo>
                <a:lnTo>
                  <a:pt x="364998" y="43434"/>
                </a:lnTo>
                <a:lnTo>
                  <a:pt x="369390" y="43434"/>
                </a:lnTo>
                <a:lnTo>
                  <a:pt x="373160" y="37310"/>
                </a:lnTo>
                <a:lnTo>
                  <a:pt x="367930" y="35893"/>
                </a:lnTo>
                <a:close/>
              </a:path>
              <a:path w="390525" h="193675">
                <a:moveTo>
                  <a:pt x="387483" y="29718"/>
                </a:moveTo>
                <a:lnTo>
                  <a:pt x="370332" y="29718"/>
                </a:lnTo>
                <a:lnTo>
                  <a:pt x="376427" y="32004"/>
                </a:lnTo>
                <a:lnTo>
                  <a:pt x="373160" y="37310"/>
                </a:lnTo>
                <a:lnTo>
                  <a:pt x="390144" y="41910"/>
                </a:lnTo>
                <a:lnTo>
                  <a:pt x="387483" y="29718"/>
                </a:lnTo>
                <a:close/>
              </a:path>
              <a:path w="390525" h="193675">
                <a:moveTo>
                  <a:pt x="370332" y="29718"/>
                </a:moveTo>
                <a:lnTo>
                  <a:pt x="367930" y="35893"/>
                </a:lnTo>
                <a:lnTo>
                  <a:pt x="373160" y="37310"/>
                </a:lnTo>
                <a:lnTo>
                  <a:pt x="376427" y="32004"/>
                </a:lnTo>
                <a:lnTo>
                  <a:pt x="370332" y="29718"/>
                </a:lnTo>
                <a:close/>
              </a:path>
              <a:path w="390525" h="193675">
                <a:moveTo>
                  <a:pt x="381000" y="0"/>
                </a:moveTo>
                <a:lnTo>
                  <a:pt x="353567" y="32004"/>
                </a:lnTo>
                <a:lnTo>
                  <a:pt x="367930" y="35893"/>
                </a:lnTo>
                <a:lnTo>
                  <a:pt x="370332" y="29718"/>
                </a:lnTo>
                <a:lnTo>
                  <a:pt x="387483" y="29718"/>
                </a:lnTo>
                <a:lnTo>
                  <a:pt x="381000" y="0"/>
                </a:lnTo>
                <a:close/>
              </a:path>
            </a:pathLst>
          </a:custGeom>
          <a:solidFill>
            <a:srgbClr val="FF0000"/>
          </a:solidFill>
        </p:spPr>
        <p:txBody>
          <a:bodyPr wrap="square" lIns="0" tIns="0" rIns="0" bIns="0" rtlCol="0"/>
          <a:lstStyle/>
          <a:p/>
        </p:txBody>
      </p:sp>
      <p:sp>
        <p:nvSpPr>
          <p:cNvPr id="101" name="object 101"/>
          <p:cNvSpPr/>
          <p:nvPr/>
        </p:nvSpPr>
        <p:spPr>
          <a:xfrm>
            <a:off x="3263646" y="6783323"/>
            <a:ext cx="344805" cy="294640"/>
          </a:xfrm>
          <a:custGeom>
            <a:avLst/>
            <a:gdLst/>
            <a:ahLst/>
            <a:cxnLst/>
            <a:rect l="l" t="t" r="r" b="b"/>
            <a:pathLst>
              <a:path w="344804" h="294640">
                <a:moveTo>
                  <a:pt x="6857" y="0"/>
                </a:moveTo>
                <a:lnTo>
                  <a:pt x="0" y="762"/>
                </a:lnTo>
                <a:lnTo>
                  <a:pt x="1661" y="38100"/>
                </a:lnTo>
                <a:lnTo>
                  <a:pt x="1779" y="39429"/>
                </a:lnTo>
                <a:lnTo>
                  <a:pt x="8592" y="82675"/>
                </a:lnTo>
                <a:lnTo>
                  <a:pt x="20647" y="129038"/>
                </a:lnTo>
                <a:lnTo>
                  <a:pt x="37823" y="174979"/>
                </a:lnTo>
                <a:lnTo>
                  <a:pt x="60082" y="217478"/>
                </a:lnTo>
                <a:lnTo>
                  <a:pt x="87385" y="253516"/>
                </a:lnTo>
                <a:lnTo>
                  <a:pt x="119695" y="280074"/>
                </a:lnTo>
                <a:lnTo>
                  <a:pt x="156971" y="294131"/>
                </a:lnTo>
                <a:lnTo>
                  <a:pt x="194627" y="288670"/>
                </a:lnTo>
                <a:lnTo>
                  <a:pt x="195681" y="288036"/>
                </a:lnTo>
                <a:lnTo>
                  <a:pt x="158495" y="288036"/>
                </a:lnTo>
                <a:lnTo>
                  <a:pt x="122725" y="274713"/>
                </a:lnTo>
                <a:lnTo>
                  <a:pt x="91413" y="248631"/>
                </a:lnTo>
                <a:lnTo>
                  <a:pt x="64733" y="212928"/>
                </a:lnTo>
                <a:lnTo>
                  <a:pt x="42857" y="170745"/>
                </a:lnTo>
                <a:lnTo>
                  <a:pt x="25959" y="125221"/>
                </a:lnTo>
                <a:lnTo>
                  <a:pt x="14211" y="79495"/>
                </a:lnTo>
                <a:lnTo>
                  <a:pt x="7787" y="36708"/>
                </a:lnTo>
                <a:lnTo>
                  <a:pt x="6857" y="0"/>
                </a:lnTo>
                <a:close/>
              </a:path>
              <a:path w="344804" h="294640">
                <a:moveTo>
                  <a:pt x="321681" y="39021"/>
                </a:moveTo>
                <a:lnTo>
                  <a:pt x="307017" y="118822"/>
                </a:lnTo>
                <a:lnTo>
                  <a:pt x="288985" y="168170"/>
                </a:lnTo>
                <a:lnTo>
                  <a:pt x="264653" y="214894"/>
                </a:lnTo>
                <a:lnTo>
                  <a:pt x="234484" y="253865"/>
                </a:lnTo>
                <a:lnTo>
                  <a:pt x="198944" y="279955"/>
                </a:lnTo>
                <a:lnTo>
                  <a:pt x="158495" y="288036"/>
                </a:lnTo>
                <a:lnTo>
                  <a:pt x="195681" y="288036"/>
                </a:lnTo>
                <a:lnTo>
                  <a:pt x="257283" y="237057"/>
                </a:lnTo>
                <a:lnTo>
                  <a:pt x="281816" y="197853"/>
                </a:lnTo>
                <a:lnTo>
                  <a:pt x="301506" y="154348"/>
                </a:lnTo>
                <a:lnTo>
                  <a:pt x="316120" y="110016"/>
                </a:lnTo>
                <a:lnTo>
                  <a:pt x="325424" y="68330"/>
                </a:lnTo>
                <a:lnTo>
                  <a:pt x="328479" y="39429"/>
                </a:lnTo>
                <a:lnTo>
                  <a:pt x="321681" y="39021"/>
                </a:lnTo>
                <a:close/>
              </a:path>
              <a:path w="344804" h="294640">
                <a:moveTo>
                  <a:pt x="340987" y="32765"/>
                </a:moveTo>
                <a:lnTo>
                  <a:pt x="329183" y="32765"/>
                </a:lnTo>
                <a:lnTo>
                  <a:pt x="328479" y="39429"/>
                </a:lnTo>
                <a:lnTo>
                  <a:pt x="344424" y="40386"/>
                </a:lnTo>
                <a:lnTo>
                  <a:pt x="340987" y="32765"/>
                </a:lnTo>
                <a:close/>
              </a:path>
              <a:path w="344804" h="294640">
                <a:moveTo>
                  <a:pt x="329183" y="32765"/>
                </a:moveTo>
                <a:lnTo>
                  <a:pt x="322325" y="32765"/>
                </a:lnTo>
                <a:lnTo>
                  <a:pt x="321681" y="39021"/>
                </a:lnTo>
                <a:lnTo>
                  <a:pt x="328479" y="39429"/>
                </a:lnTo>
                <a:lnTo>
                  <a:pt x="329183" y="32765"/>
                </a:lnTo>
                <a:close/>
              </a:path>
              <a:path w="344804" h="294640">
                <a:moveTo>
                  <a:pt x="326898" y="1524"/>
                </a:moveTo>
                <a:lnTo>
                  <a:pt x="306324" y="38100"/>
                </a:lnTo>
                <a:lnTo>
                  <a:pt x="321681" y="39021"/>
                </a:lnTo>
                <a:lnTo>
                  <a:pt x="322325" y="32765"/>
                </a:lnTo>
                <a:lnTo>
                  <a:pt x="340987" y="32765"/>
                </a:lnTo>
                <a:lnTo>
                  <a:pt x="326898" y="1524"/>
                </a:lnTo>
                <a:close/>
              </a:path>
            </a:pathLst>
          </a:custGeom>
          <a:solidFill>
            <a:srgbClr val="FF0000"/>
          </a:solidFill>
        </p:spPr>
        <p:txBody>
          <a:bodyPr wrap="square" lIns="0" tIns="0" rIns="0" bIns="0" rtlCol="0"/>
          <a:lstStyle/>
          <a:p/>
        </p:txBody>
      </p:sp>
      <p:sp>
        <p:nvSpPr>
          <p:cNvPr id="102" name="object 102"/>
          <p:cNvSpPr txBox="1"/>
          <p:nvPr/>
        </p:nvSpPr>
        <p:spPr>
          <a:xfrm>
            <a:off x="2875279" y="659765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103" name="object 103"/>
          <p:cNvSpPr txBox="1"/>
          <p:nvPr/>
        </p:nvSpPr>
        <p:spPr>
          <a:xfrm>
            <a:off x="3512053" y="6905196"/>
            <a:ext cx="375285" cy="357505"/>
          </a:xfrm>
          <a:prstGeom prst="rect">
            <a:avLst/>
          </a:prstGeom>
        </p:spPr>
        <p:txBody>
          <a:bodyPr wrap="square" lIns="0" tIns="51435" rIns="0" bIns="0" rtlCol="0" vert="horz">
            <a:spAutoFit/>
          </a:bodyPr>
          <a:lstStyle/>
          <a:p>
            <a:pPr marL="38100">
              <a:lnSpc>
                <a:spcPct val="100000"/>
              </a:lnSpc>
              <a:spcBef>
                <a:spcPts val="405"/>
              </a:spcBef>
            </a:pPr>
            <a:r>
              <a:rPr dirty="0" sz="700" spc="-5">
                <a:solidFill>
                  <a:srgbClr val="FF0000"/>
                </a:solidFill>
                <a:latin typeface="Arial"/>
                <a:cs typeface="Arial"/>
              </a:rPr>
              <a:t>1/3</a:t>
            </a:r>
            <a:endParaRPr sz="700">
              <a:latin typeface="Arial"/>
              <a:cs typeface="Arial"/>
            </a:endParaRPr>
          </a:p>
          <a:p>
            <a:pPr marL="38735">
              <a:lnSpc>
                <a:spcPct val="100000"/>
              </a:lnSpc>
              <a:spcBef>
                <a:spcPts val="385"/>
              </a:spcBef>
            </a:pPr>
            <a:r>
              <a:rPr dirty="0" sz="900" spc="-10">
                <a:latin typeface="Symbol"/>
                <a:cs typeface="Symbol"/>
              </a:rPr>
              <a:t></a:t>
            </a:r>
            <a:r>
              <a:rPr dirty="0" baseline="-23148" sz="900" spc="-15">
                <a:latin typeface="Arial"/>
                <a:cs typeface="Arial"/>
              </a:rPr>
              <a:t>3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p:txBody>
      </p:sp>
      <p:sp>
        <p:nvSpPr>
          <p:cNvPr id="104" name="object 104"/>
          <p:cNvSpPr txBox="1"/>
          <p:nvPr/>
        </p:nvSpPr>
        <p:spPr>
          <a:xfrm>
            <a:off x="3062726" y="630732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2/3</a:t>
            </a:r>
            <a:endParaRPr sz="700">
              <a:latin typeface="Arial"/>
              <a:cs typeface="Arial"/>
            </a:endParaRPr>
          </a:p>
        </p:txBody>
      </p:sp>
      <p:sp>
        <p:nvSpPr>
          <p:cNvPr id="105" name="object 105"/>
          <p:cNvSpPr txBox="1"/>
          <p:nvPr/>
        </p:nvSpPr>
        <p:spPr>
          <a:xfrm>
            <a:off x="3698233" y="6383520"/>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2/3</a:t>
            </a:r>
            <a:endParaRPr sz="700">
              <a:latin typeface="Arial"/>
              <a:cs typeface="Arial"/>
            </a:endParaRPr>
          </a:p>
        </p:txBody>
      </p:sp>
      <p:sp>
        <p:nvSpPr>
          <p:cNvPr id="106" name="object 106"/>
          <p:cNvSpPr txBox="1"/>
          <p:nvPr/>
        </p:nvSpPr>
        <p:spPr>
          <a:xfrm>
            <a:off x="3867394" y="6573257"/>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107" name="object 10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8" name="object 108"/>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49</a:t>
            </a:r>
            <a:endParaRPr sz="450">
              <a:latin typeface="Tahoma"/>
              <a:cs typeface="Tahoma"/>
            </a:endParaRPr>
          </a:p>
        </p:txBody>
      </p:sp>
      <p:sp>
        <p:nvSpPr>
          <p:cNvPr id="4" name="object 4"/>
          <p:cNvSpPr txBox="1">
            <a:spLocks noGrp="1"/>
          </p:cNvSpPr>
          <p:nvPr>
            <p:ph type="title"/>
          </p:nvPr>
        </p:nvSpPr>
        <p:spPr>
          <a:xfrm>
            <a:off x="1992122" y="1195069"/>
            <a:ext cx="2061845" cy="361315"/>
          </a:xfrm>
          <a:prstGeom prst="rect"/>
        </p:spPr>
        <p:txBody>
          <a:bodyPr wrap="square" lIns="0" tIns="12700" rIns="0" bIns="0" rtlCol="0" vert="horz">
            <a:spAutoFit/>
          </a:bodyPr>
          <a:lstStyle/>
          <a:p>
            <a:pPr marL="12700">
              <a:lnSpc>
                <a:spcPct val="100000"/>
              </a:lnSpc>
              <a:spcBef>
                <a:spcPts val="100"/>
              </a:spcBef>
            </a:pPr>
            <a:r>
              <a:rPr dirty="0" spc="-5"/>
              <a:t>State</a:t>
            </a:r>
            <a:r>
              <a:rPr dirty="0" spc="-65"/>
              <a:t> </a:t>
            </a:r>
            <a:r>
              <a:rPr dirty="0" spc="-5"/>
              <a:t>Estimation</a:t>
            </a:r>
          </a:p>
        </p:txBody>
      </p:sp>
      <p:sp>
        <p:nvSpPr>
          <p:cNvPr id="5" name="object 5"/>
          <p:cNvSpPr txBox="1"/>
          <p:nvPr/>
        </p:nvSpPr>
        <p:spPr>
          <a:xfrm>
            <a:off x="1684020" y="2563622"/>
            <a:ext cx="406400" cy="521970"/>
          </a:xfrm>
          <a:prstGeom prst="rect">
            <a:avLst/>
          </a:prstGeom>
        </p:spPr>
        <p:txBody>
          <a:bodyPr wrap="square" lIns="0" tIns="40005" rIns="0" bIns="0" rtlCol="0" vert="horz">
            <a:spAutoFit/>
          </a:bodyPr>
          <a:lstStyle/>
          <a:p>
            <a:pPr marL="38100">
              <a:lnSpc>
                <a:spcPct val="100000"/>
              </a:lnSpc>
              <a:spcBef>
                <a:spcPts val="315"/>
              </a:spcBef>
            </a:pPr>
            <a:r>
              <a:rPr dirty="0" sz="900">
                <a:latin typeface="Arial"/>
                <a:cs typeface="Arial"/>
              </a:rPr>
              <a:t>N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15"/>
              </a:spcBef>
            </a:pPr>
            <a:r>
              <a:rPr dirty="0" sz="900">
                <a:latin typeface="Arial"/>
                <a:cs typeface="Arial"/>
              </a:rPr>
              <a:t>M =</a:t>
            </a:r>
            <a:r>
              <a:rPr dirty="0" sz="900" spc="-100">
                <a:latin typeface="Arial"/>
                <a:cs typeface="Arial"/>
              </a:rPr>
              <a:t> </a:t>
            </a:r>
            <a:r>
              <a:rPr dirty="0" sz="900">
                <a:latin typeface="Arial"/>
                <a:cs typeface="Arial"/>
              </a:rPr>
              <a:t>3</a:t>
            </a:r>
            <a:endParaRPr sz="900">
              <a:latin typeface="Arial"/>
              <a:cs typeface="Arial"/>
            </a:endParaRPr>
          </a:p>
          <a:p>
            <a:pPr marL="38100">
              <a:lnSpc>
                <a:spcPct val="100000"/>
              </a:lnSpc>
              <a:spcBef>
                <a:spcPts val="235"/>
              </a:spcBef>
            </a:pPr>
            <a:r>
              <a:rPr dirty="0" sz="900" spc="-10">
                <a:latin typeface="Symbol"/>
                <a:cs typeface="Symbol"/>
              </a:rPr>
              <a:t></a:t>
            </a:r>
            <a:r>
              <a:rPr dirty="0" baseline="-23148" sz="900" spc="-15">
                <a:latin typeface="Arial"/>
                <a:cs typeface="Arial"/>
              </a:rPr>
              <a:t>1  </a:t>
            </a:r>
            <a:r>
              <a:rPr dirty="0" sz="900">
                <a:latin typeface="Arial"/>
                <a:cs typeface="Arial"/>
              </a:rPr>
              <a:t>=</a:t>
            </a:r>
            <a:r>
              <a:rPr dirty="0" sz="900" spc="-155">
                <a:latin typeface="Arial"/>
                <a:cs typeface="Arial"/>
              </a:rPr>
              <a:t> </a:t>
            </a:r>
            <a:r>
              <a:rPr dirty="0" sz="900">
                <a:latin typeface="Arial"/>
                <a:cs typeface="Arial"/>
              </a:rPr>
              <a:t>½</a:t>
            </a:r>
            <a:endParaRPr sz="900">
              <a:latin typeface="Arial"/>
              <a:cs typeface="Arial"/>
            </a:endParaRPr>
          </a:p>
        </p:txBody>
      </p:sp>
      <p:sp>
        <p:nvSpPr>
          <p:cNvPr id="6" name="object 6"/>
          <p:cNvSpPr txBox="1"/>
          <p:nvPr/>
        </p:nvSpPr>
        <p:spPr>
          <a:xfrm>
            <a:off x="2598416" y="2922523"/>
            <a:ext cx="406400" cy="162560"/>
          </a:xfrm>
          <a:prstGeom prst="rect">
            <a:avLst/>
          </a:prstGeom>
        </p:spPr>
        <p:txBody>
          <a:bodyPr wrap="square" lIns="0" tIns="12700" rIns="0" bIns="0" rtlCol="0" vert="horz">
            <a:spAutoFit/>
          </a:bodyPr>
          <a:lstStyle/>
          <a:p>
            <a:pPr marL="38100">
              <a:lnSpc>
                <a:spcPct val="100000"/>
              </a:lnSpc>
              <a:spcBef>
                <a:spcPts val="100"/>
              </a:spcBef>
            </a:pPr>
            <a:r>
              <a:rPr dirty="0" sz="900" spc="-10">
                <a:latin typeface="Symbol"/>
                <a:cs typeface="Symbol"/>
              </a:rPr>
              <a:t></a:t>
            </a:r>
            <a:r>
              <a:rPr dirty="0" baseline="-23148" sz="900" spc="-15">
                <a:latin typeface="Arial"/>
                <a:cs typeface="Arial"/>
              </a:rPr>
              <a:t>2 </a:t>
            </a:r>
            <a:r>
              <a:rPr dirty="0" sz="900">
                <a:latin typeface="Arial"/>
                <a:cs typeface="Arial"/>
              </a:rPr>
              <a:t>=</a:t>
            </a:r>
            <a:r>
              <a:rPr dirty="0" sz="900" spc="-120">
                <a:latin typeface="Arial"/>
                <a:cs typeface="Arial"/>
              </a:rPr>
              <a:t> </a:t>
            </a:r>
            <a:r>
              <a:rPr dirty="0" sz="900">
                <a:latin typeface="Arial"/>
                <a:cs typeface="Arial"/>
              </a:rPr>
              <a:t>½</a:t>
            </a:r>
            <a:endParaRPr sz="900">
              <a:latin typeface="Arial"/>
              <a:cs typeface="Arial"/>
            </a:endParaRPr>
          </a:p>
        </p:txBody>
      </p:sp>
      <p:sp>
        <p:nvSpPr>
          <p:cNvPr id="7" name="object 7"/>
          <p:cNvSpPr txBox="1"/>
          <p:nvPr/>
        </p:nvSpPr>
        <p:spPr>
          <a:xfrm>
            <a:off x="1684016" y="3222739"/>
            <a:ext cx="450850"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11 </a:t>
            </a:r>
            <a:r>
              <a:rPr dirty="0" sz="900">
                <a:latin typeface="Arial"/>
                <a:cs typeface="Arial"/>
              </a:rPr>
              <a:t>=</a:t>
            </a:r>
            <a:r>
              <a:rPr dirty="0" sz="900" spc="-5">
                <a:latin typeface="Arial"/>
                <a:cs typeface="Arial"/>
              </a:rPr>
              <a:t> </a:t>
            </a:r>
            <a:r>
              <a:rPr dirty="0" sz="900">
                <a:latin typeface="Arial"/>
                <a:cs typeface="Arial"/>
              </a:rPr>
              <a:t>0</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8" name="object 8"/>
          <p:cNvSpPr txBox="1"/>
          <p:nvPr/>
        </p:nvSpPr>
        <p:spPr>
          <a:xfrm>
            <a:off x="2630427" y="3222751"/>
            <a:ext cx="450215" cy="521970"/>
          </a:xfrm>
          <a:prstGeom prst="rect">
            <a:avLst/>
          </a:prstGeom>
        </p:spPr>
        <p:txBody>
          <a:bodyPr wrap="square" lIns="0" tIns="40640" rIns="0" bIns="0" rtlCol="0" vert="horz">
            <a:spAutoFit/>
          </a:bodyPr>
          <a:lstStyle/>
          <a:p>
            <a:pPr marL="38100">
              <a:lnSpc>
                <a:spcPct val="100000"/>
              </a:lnSpc>
              <a:spcBef>
                <a:spcPts val="320"/>
              </a:spcBef>
            </a:pPr>
            <a:r>
              <a:rPr dirty="0" sz="900" spc="-5">
                <a:latin typeface="Arial"/>
                <a:cs typeface="Arial"/>
              </a:rPr>
              <a:t>a</a:t>
            </a:r>
            <a:r>
              <a:rPr dirty="0" baseline="-23148" sz="900" spc="-7">
                <a:latin typeface="Arial"/>
                <a:cs typeface="Arial"/>
              </a:rPr>
              <a:t>12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a:p>
            <a:pPr marL="38100">
              <a:lnSpc>
                <a:spcPct val="100000"/>
              </a:lnSpc>
              <a:spcBef>
                <a:spcPts val="225"/>
              </a:spcBef>
            </a:pPr>
            <a:r>
              <a:rPr dirty="0" sz="900" spc="-5">
                <a:latin typeface="Arial"/>
                <a:cs typeface="Arial"/>
              </a:rPr>
              <a:t>a</a:t>
            </a:r>
            <a:r>
              <a:rPr dirty="0" baseline="-23148" sz="900" spc="-7">
                <a:latin typeface="Arial"/>
                <a:cs typeface="Arial"/>
              </a:rPr>
              <a:t>22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a:p>
            <a:pPr marL="38100">
              <a:lnSpc>
                <a:spcPct val="100000"/>
              </a:lnSpc>
              <a:spcBef>
                <a:spcPts val="220"/>
              </a:spcBef>
            </a:pPr>
            <a:r>
              <a:rPr dirty="0" sz="900" spc="-5">
                <a:latin typeface="Arial"/>
                <a:cs typeface="Arial"/>
              </a:rPr>
              <a:t>a</a:t>
            </a:r>
            <a:r>
              <a:rPr dirty="0" baseline="-23148" sz="900" spc="-7">
                <a:latin typeface="Arial"/>
                <a:cs typeface="Arial"/>
              </a:rPr>
              <a:t>32 </a:t>
            </a:r>
            <a:r>
              <a:rPr dirty="0" sz="900">
                <a:latin typeface="Arial"/>
                <a:cs typeface="Arial"/>
              </a:rPr>
              <a:t>=</a:t>
            </a:r>
            <a:r>
              <a:rPr dirty="0" sz="900" spc="-135">
                <a:latin typeface="Arial"/>
                <a:cs typeface="Arial"/>
              </a:rPr>
              <a:t> </a:t>
            </a:r>
            <a:r>
              <a:rPr dirty="0" sz="900">
                <a:latin typeface="Arial"/>
                <a:cs typeface="Arial"/>
              </a:rPr>
              <a:t>⅓</a:t>
            </a:r>
            <a:endParaRPr sz="900">
              <a:latin typeface="Arial"/>
              <a:cs typeface="Arial"/>
            </a:endParaRPr>
          </a:p>
        </p:txBody>
      </p:sp>
      <p:sp>
        <p:nvSpPr>
          <p:cNvPr id="9" name="object 9"/>
          <p:cNvSpPr txBox="1"/>
          <p:nvPr/>
        </p:nvSpPr>
        <p:spPr>
          <a:xfrm>
            <a:off x="3544827" y="3222751"/>
            <a:ext cx="450215" cy="521970"/>
          </a:xfrm>
          <a:prstGeom prst="rect">
            <a:avLst/>
          </a:prstGeom>
        </p:spPr>
        <p:txBody>
          <a:bodyPr wrap="square" lIns="0" tIns="12700" rIns="0" bIns="0" rtlCol="0" vert="horz">
            <a:spAutoFit/>
          </a:bodyPr>
          <a:lstStyle/>
          <a:p>
            <a:pPr algn="just" marL="38100" marR="30480">
              <a:lnSpc>
                <a:spcPct val="120600"/>
              </a:lnSpc>
              <a:spcBef>
                <a:spcPts val="100"/>
              </a:spcBef>
            </a:pP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 ⅔  </a:t>
            </a:r>
            <a:r>
              <a:rPr dirty="0" sz="900" spc="-5">
                <a:latin typeface="Arial"/>
                <a:cs typeface="Arial"/>
              </a:rPr>
              <a:t>a</a:t>
            </a:r>
            <a:r>
              <a:rPr dirty="0" baseline="-23148" sz="900" spc="-7">
                <a:latin typeface="Arial"/>
                <a:cs typeface="Arial"/>
              </a:rPr>
              <a:t>13 </a:t>
            </a:r>
            <a:r>
              <a:rPr dirty="0" sz="900">
                <a:latin typeface="Arial"/>
                <a:cs typeface="Arial"/>
              </a:rPr>
              <a:t>=</a:t>
            </a:r>
            <a:r>
              <a:rPr dirty="0" sz="900" spc="-5">
                <a:latin typeface="Arial"/>
                <a:cs typeface="Arial"/>
              </a:rPr>
              <a:t> </a:t>
            </a:r>
            <a:r>
              <a:rPr dirty="0" sz="900">
                <a:latin typeface="Arial"/>
                <a:cs typeface="Arial"/>
              </a:rPr>
              <a:t>⅓</a:t>
            </a:r>
            <a:endParaRPr sz="900">
              <a:latin typeface="Arial"/>
              <a:cs typeface="Arial"/>
            </a:endParaRPr>
          </a:p>
        </p:txBody>
      </p:sp>
      <p:sp>
        <p:nvSpPr>
          <p:cNvPr id="10" name="object 10"/>
          <p:cNvSpPr txBox="1"/>
          <p:nvPr/>
        </p:nvSpPr>
        <p:spPr>
          <a:xfrm>
            <a:off x="1684023" y="3911603"/>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11" name="object 11"/>
          <p:cNvSpPr txBox="1"/>
          <p:nvPr/>
        </p:nvSpPr>
        <p:spPr>
          <a:xfrm>
            <a:off x="2630465" y="3911600"/>
            <a:ext cx="59245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a:latin typeface="Arial"/>
                <a:cs typeface="Arial"/>
              </a:rPr>
              <a:t>(Y) =</a:t>
            </a:r>
            <a:r>
              <a:rPr dirty="0" sz="900" spc="-145">
                <a:latin typeface="Arial"/>
                <a:cs typeface="Arial"/>
              </a:rPr>
              <a:t> </a:t>
            </a:r>
            <a:r>
              <a:rPr dirty="0" sz="900">
                <a:latin typeface="Arial"/>
                <a:cs typeface="Arial"/>
              </a:rPr>
              <a:t>½</a:t>
            </a:r>
            <a:endParaRPr sz="900">
              <a:latin typeface="Arial"/>
              <a:cs typeface="Arial"/>
            </a:endParaRPr>
          </a:p>
        </p:txBody>
      </p:sp>
      <p:sp>
        <p:nvSpPr>
          <p:cNvPr id="12" name="object 12"/>
          <p:cNvSpPr txBox="1"/>
          <p:nvPr/>
        </p:nvSpPr>
        <p:spPr>
          <a:xfrm>
            <a:off x="3544977" y="3911600"/>
            <a:ext cx="553720"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b</a:t>
            </a:r>
            <a:r>
              <a:rPr dirty="0" baseline="-23148" sz="900" spc="-7">
                <a:latin typeface="Arial"/>
                <a:cs typeface="Arial"/>
              </a:rPr>
              <a:t>1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0</a:t>
            </a:r>
            <a:endParaRPr sz="900">
              <a:latin typeface="Arial"/>
              <a:cs typeface="Arial"/>
            </a:endParaRPr>
          </a:p>
        </p:txBody>
      </p:sp>
      <p:sp>
        <p:nvSpPr>
          <p:cNvPr id="13" name="object 13"/>
          <p:cNvSpPr txBox="1"/>
          <p:nvPr/>
        </p:nvSpPr>
        <p:spPr>
          <a:xfrm>
            <a:off x="1709416" y="4076957"/>
            <a:ext cx="50990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(X) </a:t>
            </a:r>
            <a:r>
              <a:rPr dirty="0" sz="900">
                <a:latin typeface="Arial"/>
                <a:cs typeface="Arial"/>
              </a:rPr>
              <a:t>= 0</a:t>
            </a:r>
            <a:endParaRPr sz="900">
              <a:latin typeface="Arial"/>
              <a:cs typeface="Arial"/>
            </a:endParaRPr>
          </a:p>
        </p:txBody>
      </p:sp>
      <p:sp>
        <p:nvSpPr>
          <p:cNvPr id="14" name="object 14"/>
          <p:cNvSpPr txBox="1"/>
          <p:nvPr/>
        </p:nvSpPr>
        <p:spPr>
          <a:xfrm>
            <a:off x="2655842" y="4076953"/>
            <a:ext cx="54165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(Y) =</a:t>
            </a:r>
            <a:r>
              <a:rPr dirty="0" sz="900" spc="-15">
                <a:latin typeface="Arial"/>
                <a:cs typeface="Arial"/>
              </a:rPr>
              <a:t> </a:t>
            </a:r>
            <a:r>
              <a:rPr dirty="0" sz="900">
                <a:latin typeface="Arial"/>
                <a:cs typeface="Arial"/>
              </a:rPr>
              <a:t>½</a:t>
            </a:r>
            <a:endParaRPr sz="900">
              <a:latin typeface="Arial"/>
              <a:cs typeface="Arial"/>
            </a:endParaRPr>
          </a:p>
        </p:txBody>
      </p:sp>
      <p:sp>
        <p:nvSpPr>
          <p:cNvPr id="15" name="object 15"/>
          <p:cNvSpPr txBox="1"/>
          <p:nvPr/>
        </p:nvSpPr>
        <p:spPr>
          <a:xfrm>
            <a:off x="3570377" y="4076953"/>
            <a:ext cx="534670"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b </a:t>
            </a:r>
            <a:r>
              <a:rPr dirty="0" sz="900" spc="-5">
                <a:latin typeface="Arial"/>
                <a:cs typeface="Arial"/>
              </a:rPr>
              <a:t>(Z) </a:t>
            </a:r>
            <a:r>
              <a:rPr dirty="0" sz="900">
                <a:latin typeface="Arial"/>
                <a:cs typeface="Arial"/>
              </a:rPr>
              <a:t>=</a:t>
            </a:r>
            <a:r>
              <a:rPr dirty="0" sz="900" spc="-10">
                <a:latin typeface="Arial"/>
                <a:cs typeface="Arial"/>
              </a:rPr>
              <a:t> </a:t>
            </a:r>
            <a:r>
              <a:rPr dirty="0" sz="900">
                <a:latin typeface="Arial"/>
                <a:cs typeface="Arial"/>
              </a:rPr>
              <a:t>½</a:t>
            </a:r>
            <a:endParaRPr sz="900">
              <a:latin typeface="Arial"/>
              <a:cs typeface="Arial"/>
            </a:endParaRPr>
          </a:p>
        </p:txBody>
      </p:sp>
      <p:sp>
        <p:nvSpPr>
          <p:cNvPr id="16" name="object 16"/>
          <p:cNvSpPr txBox="1"/>
          <p:nvPr/>
        </p:nvSpPr>
        <p:spPr>
          <a:xfrm>
            <a:off x="1684016" y="4147058"/>
            <a:ext cx="59245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spc="-5">
                <a:latin typeface="Arial"/>
                <a:cs typeface="Arial"/>
              </a:rPr>
              <a:t>(X) </a:t>
            </a:r>
            <a:r>
              <a:rPr dirty="0" sz="900">
                <a:latin typeface="Arial"/>
                <a:cs typeface="Arial"/>
              </a:rPr>
              <a:t>=</a:t>
            </a:r>
            <a:r>
              <a:rPr dirty="0" sz="900" spc="-130">
                <a:latin typeface="Arial"/>
                <a:cs typeface="Arial"/>
              </a:rPr>
              <a:t> </a:t>
            </a:r>
            <a:r>
              <a:rPr dirty="0" sz="900">
                <a:latin typeface="Arial"/>
                <a:cs typeface="Arial"/>
              </a:rPr>
              <a:t>½</a:t>
            </a:r>
            <a:endParaRPr sz="900">
              <a:latin typeface="Arial"/>
              <a:cs typeface="Arial"/>
            </a:endParaRPr>
          </a:p>
        </p:txBody>
      </p:sp>
      <p:sp>
        <p:nvSpPr>
          <p:cNvPr id="17" name="object 17"/>
          <p:cNvSpPr txBox="1"/>
          <p:nvPr/>
        </p:nvSpPr>
        <p:spPr>
          <a:xfrm>
            <a:off x="2630465" y="4147058"/>
            <a:ext cx="560705"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a:latin typeface="Arial"/>
                <a:cs typeface="Arial"/>
              </a:rPr>
              <a:t>(Y) =</a:t>
            </a:r>
            <a:r>
              <a:rPr dirty="0" sz="900" spc="-145">
                <a:latin typeface="Arial"/>
                <a:cs typeface="Arial"/>
              </a:rPr>
              <a:t> </a:t>
            </a:r>
            <a:r>
              <a:rPr dirty="0" sz="900">
                <a:latin typeface="Arial"/>
                <a:cs typeface="Arial"/>
              </a:rPr>
              <a:t>0</a:t>
            </a:r>
            <a:endParaRPr sz="900">
              <a:latin typeface="Arial"/>
              <a:cs typeface="Arial"/>
            </a:endParaRPr>
          </a:p>
        </p:txBody>
      </p:sp>
      <p:sp>
        <p:nvSpPr>
          <p:cNvPr id="18" name="object 18"/>
          <p:cNvSpPr txBox="1"/>
          <p:nvPr/>
        </p:nvSpPr>
        <p:spPr>
          <a:xfrm>
            <a:off x="3544954" y="4147058"/>
            <a:ext cx="585470" cy="257175"/>
          </a:xfrm>
          <a:prstGeom prst="rect">
            <a:avLst/>
          </a:prstGeom>
        </p:spPr>
        <p:txBody>
          <a:bodyPr wrap="square" lIns="0" tIns="12700" rIns="0" bIns="0" rtlCol="0" vert="horz">
            <a:spAutoFit/>
          </a:bodyPr>
          <a:lstStyle/>
          <a:p>
            <a:pPr marL="100965">
              <a:lnSpc>
                <a:spcPct val="100000"/>
              </a:lnSpc>
              <a:spcBef>
                <a:spcPts val="100"/>
              </a:spcBef>
            </a:pPr>
            <a:r>
              <a:rPr dirty="0" sz="600">
                <a:latin typeface="Arial"/>
                <a:cs typeface="Arial"/>
              </a:rPr>
              <a:t>2</a:t>
            </a:r>
            <a:endParaRPr sz="600">
              <a:latin typeface="Arial"/>
              <a:cs typeface="Arial"/>
            </a:endParaRPr>
          </a:p>
          <a:p>
            <a:pPr marL="38100">
              <a:lnSpc>
                <a:spcPct val="100000"/>
              </a:lnSpc>
              <a:spcBef>
                <a:spcPts val="25"/>
              </a:spcBef>
            </a:pPr>
            <a:r>
              <a:rPr dirty="0" sz="900" spc="-5">
                <a:latin typeface="Arial"/>
                <a:cs typeface="Arial"/>
              </a:rPr>
              <a:t>b</a:t>
            </a:r>
            <a:r>
              <a:rPr dirty="0" baseline="-23148" sz="900" spc="-7">
                <a:latin typeface="Arial"/>
                <a:cs typeface="Arial"/>
              </a:rPr>
              <a:t>3 </a:t>
            </a:r>
            <a:r>
              <a:rPr dirty="0" sz="900" spc="-5">
                <a:latin typeface="Arial"/>
                <a:cs typeface="Arial"/>
              </a:rPr>
              <a:t>(Z) </a:t>
            </a:r>
            <a:r>
              <a:rPr dirty="0" sz="900">
                <a:latin typeface="Arial"/>
                <a:cs typeface="Arial"/>
              </a:rPr>
              <a:t>=</a:t>
            </a:r>
            <a:r>
              <a:rPr dirty="0" sz="900" spc="-135">
                <a:latin typeface="Arial"/>
                <a:cs typeface="Arial"/>
              </a:rPr>
              <a:t> </a:t>
            </a:r>
            <a:r>
              <a:rPr dirty="0" sz="900">
                <a:latin typeface="Arial"/>
                <a:cs typeface="Arial"/>
              </a:rPr>
              <a:t>½</a:t>
            </a:r>
            <a:endParaRPr sz="900">
              <a:latin typeface="Arial"/>
              <a:cs typeface="Arial"/>
            </a:endParaRPr>
          </a:p>
        </p:txBody>
      </p:sp>
      <p:graphicFrame>
        <p:nvGraphicFramePr>
          <p:cNvPr id="19" name="object 19"/>
          <p:cNvGraphicFramePr>
            <a:graphicFrameLocks noGrp="1"/>
          </p:cNvGraphicFramePr>
          <p:nvPr/>
        </p:nvGraphicFramePr>
        <p:xfrm>
          <a:off x="4268438" y="3565874"/>
          <a:ext cx="1715135" cy="607695"/>
        </p:xfrm>
        <a:graphic>
          <a:graphicData uri="http://schemas.openxmlformats.org/drawingml/2006/table">
            <a:tbl>
              <a:tblPr firstRow="1" bandRow="1">
                <a:tableStyleId>{2D5ABB26-0587-4C30-8999-92F81FD0307C}</a:tableStyleId>
              </a:tblPr>
              <a:tblGrid>
                <a:gridCol w="423545"/>
                <a:gridCol w="423545"/>
                <a:gridCol w="422909"/>
                <a:gridCol w="422910"/>
              </a:tblGrid>
              <a:tr h="198120">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0</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EFFBFF"/>
                    </a:solidFill>
                  </a:tcPr>
                </a:tc>
                <a:tc>
                  <a:txBody>
                    <a:bodyPr/>
                    <a:lstStyle/>
                    <a:p>
                      <a:pPr marL="46355">
                        <a:lnSpc>
                          <a:spcPct val="100000"/>
                        </a:lnSpc>
                        <a:spcBef>
                          <a:spcPts val="150"/>
                        </a:spcBef>
                      </a:pPr>
                      <a:r>
                        <a:rPr dirty="0" sz="1000">
                          <a:latin typeface="Arial"/>
                          <a:cs typeface="Arial"/>
                        </a:rPr>
                        <a:t>X</a:t>
                      </a:r>
                      <a:endParaRPr sz="1000">
                        <a:latin typeface="Arial"/>
                        <a:cs typeface="Arial"/>
                      </a:endParaRPr>
                    </a:p>
                  </a:txBody>
                  <a:tcPr marL="0" marR="0" marB="0" marT="1905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EFFBFF"/>
                    </a:solidFill>
                  </a:tcPr>
                </a:tc>
              </a:tr>
              <a:tr h="197358">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1</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46355">
                        <a:lnSpc>
                          <a:spcPct val="100000"/>
                        </a:lnSpc>
                        <a:spcBef>
                          <a:spcPts val="150"/>
                        </a:spcBef>
                      </a:pPr>
                      <a:r>
                        <a:rPr dirty="0" sz="1000">
                          <a:latin typeface="Arial"/>
                          <a:cs typeface="Arial"/>
                        </a:rPr>
                        <a:t>X</a:t>
                      </a:r>
                      <a:endParaRPr sz="1000">
                        <a:latin typeface="Arial"/>
                        <a:cs typeface="Arial"/>
                      </a:endParaRPr>
                    </a:p>
                  </a:txBody>
                  <a:tcPr marL="0" marR="0" marB="0" marT="1905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97357">
                <a:tc>
                  <a:txBody>
                    <a:bodyPr/>
                    <a:lstStyle/>
                    <a:p>
                      <a:pPr marL="46355">
                        <a:lnSpc>
                          <a:spcPct val="100000"/>
                        </a:lnSpc>
                        <a:spcBef>
                          <a:spcPts val="150"/>
                        </a:spcBef>
                      </a:pPr>
                      <a:r>
                        <a:rPr dirty="0" sz="1000" spc="-5" i="1">
                          <a:latin typeface="Arial"/>
                          <a:cs typeface="Arial"/>
                        </a:rPr>
                        <a:t>q</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sz="1000">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5720">
                        <a:lnSpc>
                          <a:spcPct val="100000"/>
                        </a:lnSpc>
                        <a:spcBef>
                          <a:spcPts val="150"/>
                        </a:spcBef>
                      </a:pPr>
                      <a:r>
                        <a:rPr dirty="0" sz="1000" spc="-5" i="1">
                          <a:latin typeface="Arial"/>
                          <a:cs typeface="Arial"/>
                        </a:rPr>
                        <a:t>O</a:t>
                      </a:r>
                      <a:r>
                        <a:rPr dirty="0" baseline="-21367" sz="975" spc="-7" i="1">
                          <a:latin typeface="Arial"/>
                          <a:cs typeface="Arial"/>
                        </a:rPr>
                        <a:t>2</a:t>
                      </a:r>
                      <a:r>
                        <a:rPr dirty="0" sz="1000" spc="-5" i="1">
                          <a:latin typeface="Arial"/>
                          <a:cs typeface="Arial"/>
                        </a:rPr>
                        <a:t>=</a:t>
                      </a:r>
                      <a:endParaRPr sz="1000">
                        <a:latin typeface="Arial"/>
                        <a:cs typeface="Arial"/>
                      </a:endParaRPr>
                    </a:p>
                  </a:txBody>
                  <a:tcPr marL="0" marR="0" marB="0" marT="1905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46355">
                        <a:lnSpc>
                          <a:spcPct val="100000"/>
                        </a:lnSpc>
                        <a:spcBef>
                          <a:spcPts val="150"/>
                        </a:spcBef>
                      </a:pPr>
                      <a:r>
                        <a:rPr dirty="0" sz="1000">
                          <a:latin typeface="Arial"/>
                          <a:cs typeface="Arial"/>
                        </a:rPr>
                        <a:t>Z</a:t>
                      </a:r>
                      <a:endParaRPr sz="1000">
                        <a:latin typeface="Arial"/>
                        <a:cs typeface="Arial"/>
                      </a:endParaRPr>
                    </a:p>
                  </a:txBody>
                  <a:tcPr marL="0" marR="0" marB="0" marT="1905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EFFBFF"/>
                    </a:solidFill>
                  </a:tcPr>
                </a:tc>
              </a:tr>
            </a:tbl>
          </a:graphicData>
        </a:graphic>
      </p:graphicFrame>
      <p:sp>
        <p:nvSpPr>
          <p:cNvPr id="20" name="object 20"/>
          <p:cNvSpPr/>
          <p:nvPr/>
        </p:nvSpPr>
        <p:spPr>
          <a:xfrm>
            <a:off x="4194047" y="2477261"/>
            <a:ext cx="1684020" cy="1057910"/>
          </a:xfrm>
          <a:custGeom>
            <a:avLst/>
            <a:gdLst/>
            <a:ahLst/>
            <a:cxnLst/>
            <a:rect l="l" t="t" r="r" b="b"/>
            <a:pathLst>
              <a:path w="1684020" h="1057910">
                <a:moveTo>
                  <a:pt x="701801" y="820674"/>
                </a:moveTo>
                <a:lnTo>
                  <a:pt x="280415" y="820674"/>
                </a:lnTo>
                <a:lnTo>
                  <a:pt x="729234" y="1057656"/>
                </a:lnTo>
                <a:lnTo>
                  <a:pt x="701801" y="820674"/>
                </a:lnTo>
                <a:close/>
              </a:path>
              <a:path w="1684020" h="1057910">
                <a:moveTo>
                  <a:pt x="1684019" y="0"/>
                </a:moveTo>
                <a:lnTo>
                  <a:pt x="0" y="0"/>
                </a:lnTo>
                <a:lnTo>
                  <a:pt x="0" y="820674"/>
                </a:lnTo>
                <a:lnTo>
                  <a:pt x="1684019" y="820674"/>
                </a:lnTo>
                <a:lnTo>
                  <a:pt x="1684019" y="0"/>
                </a:lnTo>
                <a:close/>
              </a:path>
            </a:pathLst>
          </a:custGeom>
          <a:solidFill>
            <a:srgbClr val="FFFFCC"/>
          </a:solidFill>
        </p:spPr>
        <p:txBody>
          <a:bodyPr wrap="square" lIns="0" tIns="0" rIns="0" bIns="0" rtlCol="0"/>
          <a:lstStyle/>
          <a:p/>
        </p:txBody>
      </p:sp>
      <p:sp>
        <p:nvSpPr>
          <p:cNvPr id="21" name="object 21"/>
          <p:cNvSpPr/>
          <p:nvPr/>
        </p:nvSpPr>
        <p:spPr>
          <a:xfrm>
            <a:off x="4194047" y="2477261"/>
            <a:ext cx="1684020" cy="1057910"/>
          </a:xfrm>
          <a:custGeom>
            <a:avLst/>
            <a:gdLst/>
            <a:ahLst/>
            <a:cxnLst/>
            <a:rect l="l" t="t" r="r" b="b"/>
            <a:pathLst>
              <a:path w="1684020" h="1057910">
                <a:moveTo>
                  <a:pt x="0" y="0"/>
                </a:moveTo>
                <a:lnTo>
                  <a:pt x="0" y="820674"/>
                </a:lnTo>
                <a:lnTo>
                  <a:pt x="280415" y="820674"/>
                </a:lnTo>
                <a:lnTo>
                  <a:pt x="729234" y="1057656"/>
                </a:lnTo>
                <a:lnTo>
                  <a:pt x="701801" y="820674"/>
                </a:lnTo>
                <a:lnTo>
                  <a:pt x="1684019" y="820674"/>
                </a:lnTo>
                <a:lnTo>
                  <a:pt x="1684019" y="0"/>
                </a:lnTo>
                <a:lnTo>
                  <a:pt x="280415" y="0"/>
                </a:lnTo>
                <a:lnTo>
                  <a:pt x="0" y="0"/>
                </a:lnTo>
                <a:close/>
              </a:path>
            </a:pathLst>
          </a:custGeom>
          <a:ln w="6350">
            <a:solidFill>
              <a:srgbClr val="000000"/>
            </a:solidFill>
          </a:ln>
        </p:spPr>
        <p:txBody>
          <a:bodyPr wrap="square" lIns="0" tIns="0" rIns="0" bIns="0" rtlCol="0"/>
          <a:lstStyle/>
          <a:p/>
        </p:txBody>
      </p:sp>
      <p:sp>
        <p:nvSpPr>
          <p:cNvPr id="22" name="object 22"/>
          <p:cNvSpPr txBox="1"/>
          <p:nvPr/>
        </p:nvSpPr>
        <p:spPr>
          <a:xfrm>
            <a:off x="4318508" y="2485136"/>
            <a:ext cx="1434465" cy="756920"/>
          </a:xfrm>
          <a:prstGeom prst="rect">
            <a:avLst/>
          </a:prstGeom>
        </p:spPr>
        <p:txBody>
          <a:bodyPr wrap="square" lIns="0" tIns="12700" rIns="0" bIns="0" rtlCol="0" vert="horz">
            <a:spAutoFit/>
          </a:bodyPr>
          <a:lstStyle/>
          <a:p>
            <a:pPr algn="ctr" marL="12700" marR="5080">
              <a:lnSpc>
                <a:spcPct val="100000"/>
              </a:lnSpc>
              <a:spcBef>
                <a:spcPts val="100"/>
              </a:spcBef>
            </a:pPr>
            <a:r>
              <a:rPr dirty="0" sz="1600" spc="-5">
                <a:latin typeface="Arial"/>
                <a:cs typeface="Arial"/>
              </a:rPr>
              <a:t>This is what</a:t>
            </a:r>
            <a:r>
              <a:rPr dirty="0" sz="1600" spc="-80">
                <a:latin typeface="Arial"/>
                <a:cs typeface="Arial"/>
              </a:rPr>
              <a:t> </a:t>
            </a:r>
            <a:r>
              <a:rPr dirty="0" sz="1600" spc="-5">
                <a:latin typeface="Arial"/>
                <a:cs typeface="Arial"/>
              </a:rPr>
              <a:t>the  observer has</a:t>
            </a:r>
            <a:r>
              <a:rPr dirty="0" sz="1600" spc="-80">
                <a:latin typeface="Arial"/>
                <a:cs typeface="Arial"/>
              </a:rPr>
              <a:t> </a:t>
            </a:r>
            <a:r>
              <a:rPr dirty="0" sz="1600" spc="-5">
                <a:latin typeface="Arial"/>
                <a:cs typeface="Arial"/>
              </a:rPr>
              <a:t>to  work</a:t>
            </a:r>
            <a:r>
              <a:rPr dirty="0" sz="1600" spc="-25">
                <a:latin typeface="Arial"/>
                <a:cs typeface="Arial"/>
              </a:rPr>
              <a:t> </a:t>
            </a:r>
            <a:r>
              <a:rPr dirty="0" sz="1600" spc="-5">
                <a:latin typeface="Arial"/>
                <a:cs typeface="Arial"/>
              </a:rPr>
              <a:t>with…</a:t>
            </a:r>
            <a:endParaRPr sz="1600">
              <a:latin typeface="Arial"/>
              <a:cs typeface="Arial"/>
            </a:endParaRPr>
          </a:p>
        </p:txBody>
      </p:sp>
      <p:sp>
        <p:nvSpPr>
          <p:cNvPr id="23" name="object 23"/>
          <p:cNvSpPr/>
          <p:nvPr/>
        </p:nvSpPr>
        <p:spPr>
          <a:xfrm>
            <a:off x="2552700" y="18348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00CC00"/>
            </a:solidFill>
          </a:ln>
        </p:spPr>
        <p:txBody>
          <a:bodyPr wrap="square" lIns="0" tIns="0" rIns="0" bIns="0" rtlCol="0"/>
          <a:lstStyle/>
          <a:p/>
        </p:txBody>
      </p:sp>
      <p:sp>
        <p:nvSpPr>
          <p:cNvPr id="24" name="object 24"/>
          <p:cNvSpPr txBox="1"/>
          <p:nvPr/>
        </p:nvSpPr>
        <p:spPr>
          <a:xfrm>
            <a:off x="2667254" y="1954783"/>
            <a:ext cx="22860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XY</a:t>
            </a:r>
            <a:endParaRPr sz="1200">
              <a:latin typeface="Arial"/>
              <a:cs typeface="Arial"/>
            </a:endParaRPr>
          </a:p>
        </p:txBody>
      </p:sp>
      <p:sp>
        <p:nvSpPr>
          <p:cNvPr id="25" name="object 25"/>
          <p:cNvSpPr/>
          <p:nvPr/>
        </p:nvSpPr>
        <p:spPr>
          <a:xfrm>
            <a:off x="3200400" y="22158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FF0000"/>
            </a:solidFill>
          </a:ln>
        </p:spPr>
        <p:txBody>
          <a:bodyPr wrap="square" lIns="0" tIns="0" rIns="0" bIns="0" rtlCol="0"/>
          <a:lstStyle/>
          <a:p/>
        </p:txBody>
      </p:sp>
      <p:sp>
        <p:nvSpPr>
          <p:cNvPr id="26" name="object 26"/>
          <p:cNvSpPr txBox="1"/>
          <p:nvPr/>
        </p:nvSpPr>
        <p:spPr>
          <a:xfrm>
            <a:off x="3215639" y="2276094"/>
            <a:ext cx="418465" cy="350520"/>
          </a:xfrm>
          <a:prstGeom prst="rect">
            <a:avLst/>
          </a:prstGeom>
          <a:ln w="38100">
            <a:solidFill>
              <a:srgbClr val="FF33CC"/>
            </a:solidFill>
          </a:ln>
        </p:spPr>
        <p:txBody>
          <a:bodyPr wrap="square" lIns="0" tIns="72390" rIns="0" bIns="0" rtlCol="0" vert="horz">
            <a:spAutoFit/>
          </a:bodyPr>
          <a:lstStyle/>
          <a:p>
            <a:pPr marL="115570">
              <a:lnSpc>
                <a:spcPct val="100000"/>
              </a:lnSpc>
              <a:spcBef>
                <a:spcPts val="570"/>
              </a:spcBef>
            </a:pPr>
            <a:r>
              <a:rPr dirty="0" sz="1200" spc="-5">
                <a:latin typeface="Arial"/>
                <a:cs typeface="Arial"/>
              </a:rPr>
              <a:t>ZX</a:t>
            </a:r>
            <a:endParaRPr sz="1200">
              <a:latin typeface="Arial"/>
              <a:cs typeface="Arial"/>
            </a:endParaRPr>
          </a:p>
        </p:txBody>
      </p:sp>
      <p:sp>
        <p:nvSpPr>
          <p:cNvPr id="27" name="object 27"/>
          <p:cNvSpPr/>
          <p:nvPr/>
        </p:nvSpPr>
        <p:spPr>
          <a:xfrm>
            <a:off x="3810000" y="1796795"/>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739"/>
                </a:lnTo>
                <a:lnTo>
                  <a:pt x="17930" y="317682"/>
                </a:lnTo>
                <a:lnTo>
                  <a:pt x="38978" y="356517"/>
                </a:lnTo>
                <a:lnTo>
                  <a:pt x="66865" y="390334"/>
                </a:lnTo>
                <a:lnTo>
                  <a:pt x="100682" y="418221"/>
                </a:lnTo>
                <a:lnTo>
                  <a:pt x="139517" y="439269"/>
                </a:lnTo>
                <a:lnTo>
                  <a:pt x="182460"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460"/>
                </a:lnTo>
                <a:lnTo>
                  <a:pt x="439269" y="139517"/>
                </a:lnTo>
                <a:lnTo>
                  <a:pt x="418221" y="100682"/>
                </a:lnTo>
                <a:lnTo>
                  <a:pt x="390334" y="66865"/>
                </a:lnTo>
                <a:lnTo>
                  <a:pt x="356517" y="38978"/>
                </a:lnTo>
                <a:lnTo>
                  <a:pt x="317682" y="17930"/>
                </a:lnTo>
                <a:lnTo>
                  <a:pt x="274739" y="4634"/>
                </a:lnTo>
                <a:lnTo>
                  <a:pt x="228600" y="0"/>
                </a:lnTo>
                <a:close/>
              </a:path>
            </a:pathLst>
          </a:custGeom>
          <a:ln w="3175">
            <a:solidFill>
              <a:srgbClr val="3333CC"/>
            </a:solidFill>
          </a:ln>
        </p:spPr>
        <p:txBody>
          <a:bodyPr wrap="square" lIns="0" tIns="0" rIns="0" bIns="0" rtlCol="0"/>
          <a:lstStyle/>
          <a:p/>
        </p:txBody>
      </p:sp>
      <p:sp>
        <p:nvSpPr>
          <p:cNvPr id="28" name="object 28"/>
          <p:cNvSpPr txBox="1"/>
          <p:nvPr/>
        </p:nvSpPr>
        <p:spPr>
          <a:xfrm>
            <a:off x="3907790" y="1916683"/>
            <a:ext cx="26289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29" name="object 29"/>
          <p:cNvSpPr txBox="1"/>
          <p:nvPr/>
        </p:nvSpPr>
        <p:spPr>
          <a:xfrm>
            <a:off x="4167632" y="1266241"/>
            <a:ext cx="1948814" cy="1168400"/>
          </a:xfrm>
          <a:prstGeom prst="rect">
            <a:avLst/>
          </a:prstGeom>
        </p:spPr>
        <p:txBody>
          <a:bodyPr wrap="square" lIns="0" tIns="12700" rIns="0" bIns="0" rtlCol="0" vert="horz">
            <a:spAutoFit/>
          </a:bodyPr>
          <a:lstStyle/>
          <a:p>
            <a:pPr marL="274955" marR="38100">
              <a:lnSpc>
                <a:spcPct val="150000"/>
              </a:lnSpc>
              <a:spcBef>
                <a:spcPts val="100"/>
              </a:spcBef>
            </a:pPr>
            <a:r>
              <a:rPr dirty="0" sz="1000" spc="-5">
                <a:latin typeface="Arial"/>
                <a:cs typeface="Arial"/>
              </a:rPr>
              <a:t>Start randomly in state </a:t>
            </a:r>
            <a:r>
              <a:rPr dirty="0" sz="1000">
                <a:latin typeface="Arial"/>
                <a:cs typeface="Arial"/>
              </a:rPr>
              <a:t>1 </a:t>
            </a:r>
            <a:r>
              <a:rPr dirty="0" sz="1000" spc="-5">
                <a:latin typeface="Arial"/>
                <a:cs typeface="Arial"/>
              </a:rPr>
              <a:t>or </a:t>
            </a:r>
            <a:r>
              <a:rPr dirty="0" sz="1000">
                <a:latin typeface="Arial"/>
                <a:cs typeface="Arial"/>
              </a:rPr>
              <a:t>2  </a:t>
            </a:r>
            <a:r>
              <a:rPr dirty="0" sz="1000" spc="-5">
                <a:latin typeface="Arial"/>
                <a:cs typeface="Arial"/>
              </a:rPr>
              <a:t>Choose one of </a:t>
            </a:r>
            <a:r>
              <a:rPr dirty="0" sz="1000">
                <a:latin typeface="Arial"/>
                <a:cs typeface="Arial"/>
              </a:rPr>
              <a:t>the</a:t>
            </a:r>
            <a:r>
              <a:rPr dirty="0" sz="1000" spc="-35">
                <a:latin typeface="Arial"/>
                <a:cs typeface="Arial"/>
              </a:rPr>
              <a:t> </a:t>
            </a:r>
            <a:r>
              <a:rPr dirty="0" sz="1000" spc="-5">
                <a:latin typeface="Arial"/>
                <a:cs typeface="Arial"/>
              </a:rPr>
              <a:t>output</a:t>
            </a:r>
            <a:endParaRPr sz="1000">
              <a:latin typeface="Arial"/>
              <a:cs typeface="Arial"/>
            </a:endParaRPr>
          </a:p>
          <a:p>
            <a:pPr marL="274955" marR="303530" indent="-224790">
              <a:lnSpc>
                <a:spcPct val="100000"/>
              </a:lnSpc>
            </a:pPr>
            <a:r>
              <a:rPr dirty="0" sz="1000" spc="-5">
                <a:solidFill>
                  <a:srgbClr val="3333CC"/>
                </a:solidFill>
                <a:latin typeface="Arial"/>
                <a:cs typeface="Arial"/>
              </a:rPr>
              <a:t>S</a:t>
            </a:r>
            <a:r>
              <a:rPr dirty="0" baseline="-21367" sz="975" spc="-7">
                <a:solidFill>
                  <a:srgbClr val="3333CC"/>
                </a:solidFill>
                <a:latin typeface="Arial"/>
                <a:cs typeface="Arial"/>
              </a:rPr>
              <a:t>2 </a:t>
            </a:r>
            <a:r>
              <a:rPr dirty="0" sz="1000" spc="-5">
                <a:latin typeface="Arial"/>
                <a:cs typeface="Arial"/>
              </a:rPr>
              <a:t>symbols </a:t>
            </a:r>
            <a:r>
              <a:rPr dirty="0" sz="1000">
                <a:latin typeface="Arial"/>
                <a:cs typeface="Arial"/>
              </a:rPr>
              <a:t>in </a:t>
            </a:r>
            <a:r>
              <a:rPr dirty="0" sz="1000" spc="-5">
                <a:latin typeface="Arial"/>
                <a:cs typeface="Arial"/>
              </a:rPr>
              <a:t>each state </a:t>
            </a:r>
            <a:r>
              <a:rPr dirty="0" sz="1000">
                <a:latin typeface="Arial"/>
                <a:cs typeface="Arial"/>
              </a:rPr>
              <a:t>at  </a:t>
            </a:r>
            <a:r>
              <a:rPr dirty="0" sz="1000" spc="-5">
                <a:latin typeface="Arial"/>
                <a:cs typeface="Arial"/>
              </a:rPr>
              <a:t>random.</a:t>
            </a:r>
            <a:endParaRPr sz="1000">
              <a:latin typeface="Arial"/>
              <a:cs typeface="Arial"/>
            </a:endParaRPr>
          </a:p>
          <a:p>
            <a:pPr marL="274955" marR="30480">
              <a:lnSpc>
                <a:spcPct val="100000"/>
              </a:lnSpc>
              <a:spcBef>
                <a:spcPts val="600"/>
              </a:spcBef>
            </a:pPr>
            <a:r>
              <a:rPr dirty="0" sz="1000">
                <a:latin typeface="Arial"/>
                <a:cs typeface="Arial"/>
              </a:rPr>
              <a:t>Let’s </a:t>
            </a:r>
            <a:r>
              <a:rPr dirty="0" sz="1000" spc="-5">
                <a:latin typeface="Arial"/>
                <a:cs typeface="Arial"/>
              </a:rPr>
              <a:t>generate </a:t>
            </a:r>
            <a:r>
              <a:rPr dirty="0" sz="1000">
                <a:latin typeface="Arial"/>
                <a:cs typeface="Arial"/>
              </a:rPr>
              <a:t>a </a:t>
            </a:r>
            <a:r>
              <a:rPr dirty="0" sz="1000" spc="-5">
                <a:latin typeface="Arial"/>
                <a:cs typeface="Arial"/>
              </a:rPr>
              <a:t>sequence</a:t>
            </a:r>
            <a:r>
              <a:rPr dirty="0" sz="1000" spc="-80">
                <a:latin typeface="Arial"/>
                <a:cs typeface="Arial"/>
              </a:rPr>
              <a:t> </a:t>
            </a:r>
            <a:r>
              <a:rPr dirty="0" sz="1000">
                <a:latin typeface="Arial"/>
                <a:cs typeface="Arial"/>
              </a:rPr>
              <a:t>of  observations:</a:t>
            </a:r>
            <a:endParaRPr sz="1000">
              <a:latin typeface="Arial"/>
              <a:cs typeface="Arial"/>
            </a:endParaRPr>
          </a:p>
        </p:txBody>
      </p:sp>
      <p:sp>
        <p:nvSpPr>
          <p:cNvPr id="30" name="object 30"/>
          <p:cNvSpPr txBox="1"/>
          <p:nvPr/>
        </p:nvSpPr>
        <p:spPr>
          <a:xfrm>
            <a:off x="2430272" y="1753615"/>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31" name="object 31"/>
          <p:cNvSpPr txBox="1"/>
          <p:nvPr/>
        </p:nvSpPr>
        <p:spPr>
          <a:xfrm>
            <a:off x="2514854" y="1830577"/>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32" name="object 32"/>
          <p:cNvSpPr txBox="1"/>
          <p:nvPr/>
        </p:nvSpPr>
        <p:spPr>
          <a:xfrm>
            <a:off x="3651758" y="2578862"/>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FF0000"/>
                </a:solidFill>
                <a:latin typeface="Arial"/>
                <a:cs typeface="Arial"/>
              </a:rPr>
              <a:t>S</a:t>
            </a:r>
            <a:endParaRPr sz="1000">
              <a:latin typeface="Arial"/>
              <a:cs typeface="Arial"/>
            </a:endParaRPr>
          </a:p>
        </p:txBody>
      </p:sp>
      <p:sp>
        <p:nvSpPr>
          <p:cNvPr id="33" name="object 33"/>
          <p:cNvSpPr txBox="1"/>
          <p:nvPr/>
        </p:nvSpPr>
        <p:spPr>
          <a:xfrm>
            <a:off x="3736340" y="2655823"/>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FF0000"/>
                </a:solidFill>
                <a:latin typeface="Arial"/>
                <a:cs typeface="Arial"/>
              </a:rPr>
              <a:t>3</a:t>
            </a:r>
            <a:endParaRPr sz="650">
              <a:latin typeface="Arial"/>
              <a:cs typeface="Arial"/>
            </a:endParaRPr>
          </a:p>
        </p:txBody>
      </p:sp>
      <p:sp>
        <p:nvSpPr>
          <p:cNvPr id="34" name="object 34"/>
          <p:cNvSpPr txBox="1"/>
          <p:nvPr/>
        </p:nvSpPr>
        <p:spPr>
          <a:xfrm>
            <a:off x="3396488" y="191744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35" name="object 35"/>
          <p:cNvSpPr txBox="1"/>
          <p:nvPr/>
        </p:nvSpPr>
        <p:spPr>
          <a:xfrm>
            <a:off x="3337049" y="1710181"/>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1/3</a:t>
            </a:r>
            <a:endParaRPr sz="700">
              <a:latin typeface="Arial"/>
              <a:cs typeface="Arial"/>
            </a:endParaRPr>
          </a:p>
        </p:txBody>
      </p:sp>
      <p:sp>
        <p:nvSpPr>
          <p:cNvPr id="36" name="object 36"/>
          <p:cNvSpPr/>
          <p:nvPr/>
        </p:nvSpPr>
        <p:spPr>
          <a:xfrm>
            <a:off x="2942844" y="2221992"/>
            <a:ext cx="323850" cy="72390"/>
          </a:xfrm>
          <a:custGeom>
            <a:avLst/>
            <a:gdLst/>
            <a:ahLst/>
            <a:cxnLst/>
            <a:rect l="l" t="t" r="r" b="b"/>
            <a:pathLst>
              <a:path w="323850" h="72389">
                <a:moveTo>
                  <a:pt x="286324" y="56815"/>
                </a:moveTo>
                <a:lnTo>
                  <a:pt x="283463" y="72389"/>
                </a:lnTo>
                <a:lnTo>
                  <a:pt x="323850" y="60198"/>
                </a:lnTo>
                <a:lnTo>
                  <a:pt x="320801" y="57911"/>
                </a:lnTo>
                <a:lnTo>
                  <a:pt x="292607" y="57911"/>
                </a:lnTo>
                <a:lnTo>
                  <a:pt x="286324" y="56815"/>
                </a:lnTo>
                <a:close/>
              </a:path>
              <a:path w="323850" h="72389">
                <a:moveTo>
                  <a:pt x="287435" y="50765"/>
                </a:moveTo>
                <a:lnTo>
                  <a:pt x="286324" y="56815"/>
                </a:lnTo>
                <a:lnTo>
                  <a:pt x="292607" y="57911"/>
                </a:lnTo>
                <a:lnTo>
                  <a:pt x="293369" y="51815"/>
                </a:lnTo>
                <a:lnTo>
                  <a:pt x="287435" y="50765"/>
                </a:lnTo>
                <a:close/>
              </a:path>
              <a:path w="323850" h="72389">
                <a:moveTo>
                  <a:pt x="290322" y="35051"/>
                </a:moveTo>
                <a:lnTo>
                  <a:pt x="287435" y="50765"/>
                </a:lnTo>
                <a:lnTo>
                  <a:pt x="293369" y="51815"/>
                </a:lnTo>
                <a:lnTo>
                  <a:pt x="292607" y="57911"/>
                </a:lnTo>
                <a:lnTo>
                  <a:pt x="320801" y="57911"/>
                </a:lnTo>
                <a:lnTo>
                  <a:pt x="290322" y="35051"/>
                </a:lnTo>
                <a:close/>
              </a:path>
              <a:path w="323850" h="72389">
                <a:moveTo>
                  <a:pt x="762" y="0"/>
                </a:moveTo>
                <a:lnTo>
                  <a:pt x="0" y="6857"/>
                </a:lnTo>
                <a:lnTo>
                  <a:pt x="286324" y="56815"/>
                </a:lnTo>
                <a:lnTo>
                  <a:pt x="287435" y="50765"/>
                </a:lnTo>
                <a:lnTo>
                  <a:pt x="762" y="0"/>
                </a:lnTo>
                <a:close/>
              </a:path>
            </a:pathLst>
          </a:custGeom>
          <a:solidFill>
            <a:srgbClr val="00CC00"/>
          </a:solidFill>
        </p:spPr>
        <p:txBody>
          <a:bodyPr wrap="square" lIns="0" tIns="0" rIns="0" bIns="0" rtlCol="0"/>
          <a:lstStyle/>
          <a:p/>
        </p:txBody>
      </p:sp>
      <p:sp>
        <p:nvSpPr>
          <p:cNvPr id="37" name="object 37"/>
          <p:cNvSpPr/>
          <p:nvPr/>
        </p:nvSpPr>
        <p:spPr>
          <a:xfrm>
            <a:off x="3590544" y="2184654"/>
            <a:ext cx="287655" cy="104139"/>
          </a:xfrm>
          <a:custGeom>
            <a:avLst/>
            <a:gdLst/>
            <a:ahLst/>
            <a:cxnLst/>
            <a:rect l="l" t="t" r="r" b="b"/>
            <a:pathLst>
              <a:path w="287654" h="104139">
                <a:moveTo>
                  <a:pt x="30479" y="67818"/>
                </a:moveTo>
                <a:lnTo>
                  <a:pt x="0" y="97536"/>
                </a:lnTo>
                <a:lnTo>
                  <a:pt x="42671" y="103631"/>
                </a:lnTo>
                <a:lnTo>
                  <a:pt x="38262" y="90677"/>
                </a:lnTo>
                <a:lnTo>
                  <a:pt x="31241" y="90677"/>
                </a:lnTo>
                <a:lnTo>
                  <a:pt x="29717" y="84581"/>
                </a:lnTo>
                <a:lnTo>
                  <a:pt x="35531" y="82655"/>
                </a:lnTo>
                <a:lnTo>
                  <a:pt x="30479" y="67818"/>
                </a:lnTo>
                <a:close/>
              </a:path>
              <a:path w="287654" h="104139">
                <a:moveTo>
                  <a:pt x="35531" y="82655"/>
                </a:moveTo>
                <a:lnTo>
                  <a:pt x="29717" y="84581"/>
                </a:lnTo>
                <a:lnTo>
                  <a:pt x="31241" y="90677"/>
                </a:lnTo>
                <a:lnTo>
                  <a:pt x="37546" y="88576"/>
                </a:lnTo>
                <a:lnTo>
                  <a:pt x="35531" y="82655"/>
                </a:lnTo>
                <a:close/>
              </a:path>
              <a:path w="287654" h="104139">
                <a:moveTo>
                  <a:pt x="37546" y="88576"/>
                </a:moveTo>
                <a:lnTo>
                  <a:pt x="31241" y="90677"/>
                </a:lnTo>
                <a:lnTo>
                  <a:pt x="38262" y="90677"/>
                </a:lnTo>
                <a:lnTo>
                  <a:pt x="37546" y="88576"/>
                </a:lnTo>
                <a:close/>
              </a:path>
              <a:path w="287654" h="104139">
                <a:moveTo>
                  <a:pt x="284988" y="0"/>
                </a:moveTo>
                <a:lnTo>
                  <a:pt x="35531" y="82655"/>
                </a:lnTo>
                <a:lnTo>
                  <a:pt x="37546" y="88576"/>
                </a:lnTo>
                <a:lnTo>
                  <a:pt x="287273" y="5334"/>
                </a:lnTo>
                <a:lnTo>
                  <a:pt x="284988" y="0"/>
                </a:lnTo>
                <a:close/>
              </a:path>
            </a:pathLst>
          </a:custGeom>
          <a:solidFill>
            <a:srgbClr val="3333CC"/>
          </a:solidFill>
        </p:spPr>
        <p:txBody>
          <a:bodyPr wrap="square" lIns="0" tIns="0" rIns="0" bIns="0" rtlCol="0"/>
          <a:lstStyle/>
          <a:p/>
        </p:txBody>
      </p:sp>
      <p:sp>
        <p:nvSpPr>
          <p:cNvPr id="38" name="object 38"/>
          <p:cNvSpPr/>
          <p:nvPr/>
        </p:nvSpPr>
        <p:spPr>
          <a:xfrm>
            <a:off x="3009900" y="2022348"/>
            <a:ext cx="800100" cy="59055"/>
          </a:xfrm>
          <a:custGeom>
            <a:avLst/>
            <a:gdLst/>
            <a:ahLst/>
            <a:cxnLst/>
            <a:rect l="l" t="t" r="r" b="b"/>
            <a:pathLst>
              <a:path w="800100" h="59055">
                <a:moveTo>
                  <a:pt x="37337" y="20574"/>
                </a:moveTo>
                <a:lnTo>
                  <a:pt x="0" y="41148"/>
                </a:lnTo>
                <a:lnTo>
                  <a:pt x="38862" y="58674"/>
                </a:lnTo>
                <a:lnTo>
                  <a:pt x="38221" y="42672"/>
                </a:lnTo>
                <a:lnTo>
                  <a:pt x="32004" y="42672"/>
                </a:lnTo>
                <a:lnTo>
                  <a:pt x="31242" y="36575"/>
                </a:lnTo>
                <a:lnTo>
                  <a:pt x="37965" y="36256"/>
                </a:lnTo>
                <a:lnTo>
                  <a:pt x="37337" y="20574"/>
                </a:lnTo>
                <a:close/>
              </a:path>
              <a:path w="800100" h="59055">
                <a:moveTo>
                  <a:pt x="37965" y="36256"/>
                </a:moveTo>
                <a:lnTo>
                  <a:pt x="31242" y="36575"/>
                </a:lnTo>
                <a:lnTo>
                  <a:pt x="32004" y="42672"/>
                </a:lnTo>
                <a:lnTo>
                  <a:pt x="38210" y="42376"/>
                </a:lnTo>
                <a:lnTo>
                  <a:pt x="37965" y="36256"/>
                </a:lnTo>
                <a:close/>
              </a:path>
              <a:path w="800100" h="59055">
                <a:moveTo>
                  <a:pt x="38210" y="42376"/>
                </a:moveTo>
                <a:lnTo>
                  <a:pt x="32004" y="42672"/>
                </a:lnTo>
                <a:lnTo>
                  <a:pt x="38221" y="42672"/>
                </a:lnTo>
                <a:lnTo>
                  <a:pt x="38210" y="42376"/>
                </a:lnTo>
                <a:close/>
              </a:path>
              <a:path w="800100" h="59055">
                <a:moveTo>
                  <a:pt x="800100" y="0"/>
                </a:moveTo>
                <a:lnTo>
                  <a:pt x="37965" y="36256"/>
                </a:lnTo>
                <a:lnTo>
                  <a:pt x="38210" y="42376"/>
                </a:lnTo>
                <a:lnTo>
                  <a:pt x="800100" y="6096"/>
                </a:lnTo>
                <a:lnTo>
                  <a:pt x="800100" y="0"/>
                </a:lnTo>
                <a:close/>
              </a:path>
            </a:pathLst>
          </a:custGeom>
          <a:solidFill>
            <a:srgbClr val="3333CC"/>
          </a:solidFill>
        </p:spPr>
        <p:txBody>
          <a:bodyPr wrap="square" lIns="0" tIns="0" rIns="0" bIns="0" rtlCol="0"/>
          <a:lstStyle/>
          <a:p/>
        </p:txBody>
      </p:sp>
      <p:sp>
        <p:nvSpPr>
          <p:cNvPr id="39" name="object 39"/>
          <p:cNvSpPr/>
          <p:nvPr/>
        </p:nvSpPr>
        <p:spPr>
          <a:xfrm>
            <a:off x="2939795" y="1679353"/>
            <a:ext cx="942975" cy="222885"/>
          </a:xfrm>
          <a:custGeom>
            <a:avLst/>
            <a:gdLst/>
            <a:ahLst/>
            <a:cxnLst/>
            <a:rect l="l" t="t" r="r" b="b"/>
            <a:pathLst>
              <a:path w="942975" h="222885">
                <a:moveTo>
                  <a:pt x="484164" y="0"/>
                </a:moveTo>
                <a:lnTo>
                  <a:pt x="432595" y="763"/>
                </a:lnTo>
                <a:lnTo>
                  <a:pt x="382524" y="4666"/>
                </a:lnTo>
                <a:lnTo>
                  <a:pt x="302815" y="17654"/>
                </a:lnTo>
                <a:lnTo>
                  <a:pt x="254713" y="29883"/>
                </a:lnTo>
                <a:lnTo>
                  <a:pt x="204485" y="45925"/>
                </a:lnTo>
                <a:lnTo>
                  <a:pt x="154657" y="65774"/>
                </a:lnTo>
                <a:lnTo>
                  <a:pt x="107757" y="89420"/>
                </a:lnTo>
                <a:lnTo>
                  <a:pt x="66314" y="116857"/>
                </a:lnTo>
                <a:lnTo>
                  <a:pt x="32855" y="148077"/>
                </a:lnTo>
                <a:lnTo>
                  <a:pt x="9907" y="183072"/>
                </a:lnTo>
                <a:lnTo>
                  <a:pt x="0" y="221836"/>
                </a:lnTo>
                <a:lnTo>
                  <a:pt x="6858" y="222598"/>
                </a:lnTo>
                <a:lnTo>
                  <a:pt x="15698" y="185494"/>
                </a:lnTo>
                <a:lnTo>
                  <a:pt x="38018" y="151645"/>
                </a:lnTo>
                <a:lnTo>
                  <a:pt x="71163" y="121165"/>
                </a:lnTo>
                <a:lnTo>
                  <a:pt x="112479" y="94164"/>
                </a:lnTo>
                <a:lnTo>
                  <a:pt x="159310" y="70755"/>
                </a:lnTo>
                <a:lnTo>
                  <a:pt x="209002" y="51051"/>
                </a:lnTo>
                <a:lnTo>
                  <a:pt x="258900" y="35164"/>
                </a:lnTo>
                <a:lnTo>
                  <a:pt x="306350" y="23205"/>
                </a:lnTo>
                <a:lnTo>
                  <a:pt x="348697" y="15288"/>
                </a:lnTo>
                <a:lnTo>
                  <a:pt x="421017" y="7494"/>
                </a:lnTo>
                <a:lnTo>
                  <a:pt x="464530" y="6066"/>
                </a:lnTo>
                <a:lnTo>
                  <a:pt x="575410" y="6066"/>
                </a:lnTo>
                <a:lnTo>
                  <a:pt x="536528" y="2252"/>
                </a:lnTo>
                <a:lnTo>
                  <a:pt x="484164" y="0"/>
                </a:lnTo>
                <a:close/>
              </a:path>
              <a:path w="942975" h="222885">
                <a:moveTo>
                  <a:pt x="921204" y="149108"/>
                </a:moveTo>
                <a:lnTo>
                  <a:pt x="906780" y="154018"/>
                </a:lnTo>
                <a:lnTo>
                  <a:pt x="936498" y="183736"/>
                </a:lnTo>
                <a:lnTo>
                  <a:pt x="940598" y="155542"/>
                </a:lnTo>
                <a:lnTo>
                  <a:pt x="923544" y="155542"/>
                </a:lnTo>
                <a:lnTo>
                  <a:pt x="921204" y="149108"/>
                </a:lnTo>
                <a:close/>
              </a:path>
              <a:path w="942975" h="222885">
                <a:moveTo>
                  <a:pt x="925925" y="147500"/>
                </a:moveTo>
                <a:lnTo>
                  <a:pt x="921204" y="149108"/>
                </a:lnTo>
                <a:lnTo>
                  <a:pt x="923544" y="155542"/>
                </a:lnTo>
                <a:lnTo>
                  <a:pt x="929640" y="152494"/>
                </a:lnTo>
                <a:lnTo>
                  <a:pt x="925925" y="147500"/>
                </a:lnTo>
                <a:close/>
              </a:path>
              <a:path w="942975" h="222885">
                <a:moveTo>
                  <a:pt x="942594" y="141826"/>
                </a:moveTo>
                <a:lnTo>
                  <a:pt x="925925" y="147500"/>
                </a:lnTo>
                <a:lnTo>
                  <a:pt x="929640" y="152494"/>
                </a:lnTo>
                <a:lnTo>
                  <a:pt x="923544" y="155542"/>
                </a:lnTo>
                <a:lnTo>
                  <a:pt x="940598" y="155542"/>
                </a:lnTo>
                <a:lnTo>
                  <a:pt x="942594" y="141826"/>
                </a:lnTo>
                <a:close/>
              </a:path>
              <a:path w="942975" h="222885">
                <a:moveTo>
                  <a:pt x="920495" y="147160"/>
                </a:moveTo>
                <a:lnTo>
                  <a:pt x="921204" y="149108"/>
                </a:lnTo>
                <a:lnTo>
                  <a:pt x="924686" y="147922"/>
                </a:lnTo>
                <a:lnTo>
                  <a:pt x="921257" y="147922"/>
                </a:lnTo>
                <a:lnTo>
                  <a:pt x="920495" y="147160"/>
                </a:lnTo>
                <a:close/>
              </a:path>
              <a:path w="942975" h="222885">
                <a:moveTo>
                  <a:pt x="575410" y="6066"/>
                </a:moveTo>
                <a:lnTo>
                  <a:pt x="464530" y="6066"/>
                </a:lnTo>
                <a:lnTo>
                  <a:pt x="512478" y="7299"/>
                </a:lnTo>
                <a:lnTo>
                  <a:pt x="563513" y="11253"/>
                </a:lnTo>
                <a:lnTo>
                  <a:pt x="616287" y="17987"/>
                </a:lnTo>
                <a:lnTo>
                  <a:pt x="669455" y="27559"/>
                </a:lnTo>
                <a:lnTo>
                  <a:pt x="721667" y="40030"/>
                </a:lnTo>
                <a:lnTo>
                  <a:pt x="771578" y="55457"/>
                </a:lnTo>
                <a:lnTo>
                  <a:pt x="817840" y="73901"/>
                </a:lnTo>
                <a:lnTo>
                  <a:pt x="859105" y="95421"/>
                </a:lnTo>
                <a:lnTo>
                  <a:pt x="894027" y="120074"/>
                </a:lnTo>
                <a:lnTo>
                  <a:pt x="921257" y="147922"/>
                </a:lnTo>
                <a:lnTo>
                  <a:pt x="924686" y="147922"/>
                </a:lnTo>
                <a:lnTo>
                  <a:pt x="868530" y="93931"/>
                </a:lnTo>
                <a:lnTo>
                  <a:pt x="822271" y="69483"/>
                </a:lnTo>
                <a:lnTo>
                  <a:pt x="776624" y="50577"/>
                </a:lnTo>
                <a:lnTo>
                  <a:pt x="739902" y="38956"/>
                </a:lnTo>
                <a:lnTo>
                  <a:pt x="691374" y="25872"/>
                </a:lnTo>
                <a:lnTo>
                  <a:pt x="640835" y="15312"/>
                </a:lnTo>
                <a:lnTo>
                  <a:pt x="588986" y="7397"/>
                </a:lnTo>
                <a:lnTo>
                  <a:pt x="575410" y="6066"/>
                </a:lnTo>
                <a:close/>
              </a:path>
            </a:pathLst>
          </a:custGeom>
          <a:solidFill>
            <a:srgbClr val="00CC00"/>
          </a:solidFill>
        </p:spPr>
        <p:txBody>
          <a:bodyPr wrap="square" lIns="0" tIns="0" rIns="0" bIns="0" rtlCol="0"/>
          <a:lstStyle/>
          <a:p/>
        </p:txBody>
      </p:sp>
      <p:sp>
        <p:nvSpPr>
          <p:cNvPr id="40" name="object 40"/>
          <p:cNvSpPr/>
          <p:nvPr/>
        </p:nvSpPr>
        <p:spPr>
          <a:xfrm>
            <a:off x="2778251" y="2292095"/>
            <a:ext cx="422275" cy="155575"/>
          </a:xfrm>
          <a:custGeom>
            <a:avLst/>
            <a:gdLst/>
            <a:ahLst/>
            <a:cxnLst/>
            <a:rect l="l" t="t" r="r" b="b"/>
            <a:pathLst>
              <a:path w="422275" h="155575">
                <a:moveTo>
                  <a:pt x="20491" y="34207"/>
                </a:moveTo>
                <a:lnTo>
                  <a:pt x="79805" y="84834"/>
                </a:lnTo>
                <a:lnTo>
                  <a:pt x="126697" y="105491"/>
                </a:lnTo>
                <a:lnTo>
                  <a:pt x="163830" y="118109"/>
                </a:lnTo>
                <a:lnTo>
                  <a:pt x="213856" y="131621"/>
                </a:lnTo>
                <a:lnTo>
                  <a:pt x="265463" y="142150"/>
                </a:lnTo>
                <a:lnTo>
                  <a:pt x="317889" y="149658"/>
                </a:lnTo>
                <a:lnTo>
                  <a:pt x="370372" y="154104"/>
                </a:lnTo>
                <a:lnTo>
                  <a:pt x="422148" y="155448"/>
                </a:lnTo>
                <a:lnTo>
                  <a:pt x="422148" y="149351"/>
                </a:lnTo>
                <a:lnTo>
                  <a:pt x="382065" y="148524"/>
                </a:lnTo>
                <a:lnTo>
                  <a:pt x="336165" y="145090"/>
                </a:lnTo>
                <a:lnTo>
                  <a:pt x="286447" y="138875"/>
                </a:lnTo>
                <a:lnTo>
                  <a:pt x="234907" y="129708"/>
                </a:lnTo>
                <a:lnTo>
                  <a:pt x="183543" y="117414"/>
                </a:lnTo>
                <a:lnTo>
                  <a:pt x="134354" y="101822"/>
                </a:lnTo>
                <a:lnTo>
                  <a:pt x="89337" y="82759"/>
                </a:lnTo>
                <a:lnTo>
                  <a:pt x="50491" y="60052"/>
                </a:lnTo>
                <a:lnTo>
                  <a:pt x="20693" y="34289"/>
                </a:lnTo>
                <a:lnTo>
                  <a:pt x="20491" y="34207"/>
                </a:lnTo>
                <a:close/>
              </a:path>
              <a:path w="422275" h="155575">
                <a:moveTo>
                  <a:pt x="3048" y="0"/>
                </a:moveTo>
                <a:lnTo>
                  <a:pt x="0" y="42672"/>
                </a:lnTo>
                <a:lnTo>
                  <a:pt x="16784" y="35739"/>
                </a:lnTo>
                <a:lnTo>
                  <a:pt x="12192" y="30479"/>
                </a:lnTo>
                <a:lnTo>
                  <a:pt x="18287" y="28194"/>
                </a:lnTo>
                <a:lnTo>
                  <a:pt x="35052" y="28194"/>
                </a:lnTo>
                <a:lnTo>
                  <a:pt x="3048" y="0"/>
                </a:lnTo>
                <a:close/>
              </a:path>
              <a:path w="422275" h="155575">
                <a:moveTo>
                  <a:pt x="18287" y="28194"/>
                </a:moveTo>
                <a:lnTo>
                  <a:pt x="12192" y="30479"/>
                </a:lnTo>
                <a:lnTo>
                  <a:pt x="16784" y="35739"/>
                </a:lnTo>
                <a:lnTo>
                  <a:pt x="20491" y="34207"/>
                </a:lnTo>
                <a:lnTo>
                  <a:pt x="19812" y="33527"/>
                </a:lnTo>
                <a:lnTo>
                  <a:pt x="20288" y="33527"/>
                </a:lnTo>
                <a:lnTo>
                  <a:pt x="18287" y="28194"/>
                </a:lnTo>
                <a:close/>
              </a:path>
              <a:path w="422275" h="155575">
                <a:moveTo>
                  <a:pt x="20564" y="34178"/>
                </a:moveTo>
                <a:lnTo>
                  <a:pt x="20693" y="34289"/>
                </a:lnTo>
                <a:lnTo>
                  <a:pt x="20564" y="34178"/>
                </a:lnTo>
                <a:close/>
              </a:path>
              <a:path w="422275" h="155575">
                <a:moveTo>
                  <a:pt x="19812" y="33527"/>
                </a:moveTo>
                <a:lnTo>
                  <a:pt x="20491" y="34207"/>
                </a:lnTo>
                <a:lnTo>
                  <a:pt x="19812" y="33527"/>
                </a:lnTo>
                <a:close/>
              </a:path>
              <a:path w="422275" h="155575">
                <a:moveTo>
                  <a:pt x="35052" y="28194"/>
                </a:moveTo>
                <a:lnTo>
                  <a:pt x="18287" y="28194"/>
                </a:lnTo>
                <a:lnTo>
                  <a:pt x="20516" y="34137"/>
                </a:lnTo>
                <a:lnTo>
                  <a:pt x="35052" y="28194"/>
                </a:lnTo>
                <a:close/>
              </a:path>
              <a:path w="422275" h="155575">
                <a:moveTo>
                  <a:pt x="20288" y="33527"/>
                </a:moveTo>
                <a:lnTo>
                  <a:pt x="19812" y="33527"/>
                </a:lnTo>
                <a:lnTo>
                  <a:pt x="20516" y="34137"/>
                </a:lnTo>
                <a:lnTo>
                  <a:pt x="20288" y="33527"/>
                </a:lnTo>
                <a:close/>
              </a:path>
            </a:pathLst>
          </a:custGeom>
          <a:solidFill>
            <a:srgbClr val="FF0000"/>
          </a:solidFill>
        </p:spPr>
        <p:txBody>
          <a:bodyPr wrap="square" lIns="0" tIns="0" rIns="0" bIns="0" rtlCol="0"/>
          <a:lstStyle/>
          <a:p/>
        </p:txBody>
      </p:sp>
      <p:sp>
        <p:nvSpPr>
          <p:cNvPr id="41" name="object 41"/>
          <p:cNvSpPr/>
          <p:nvPr/>
        </p:nvSpPr>
        <p:spPr>
          <a:xfrm>
            <a:off x="3657600" y="2253995"/>
            <a:ext cx="390525" cy="193675"/>
          </a:xfrm>
          <a:custGeom>
            <a:avLst/>
            <a:gdLst/>
            <a:ahLst/>
            <a:cxnLst/>
            <a:rect l="l" t="t" r="r" b="b"/>
            <a:pathLst>
              <a:path w="390525" h="193675">
                <a:moveTo>
                  <a:pt x="364998" y="42672"/>
                </a:moveTo>
                <a:lnTo>
                  <a:pt x="335495" y="77819"/>
                </a:lnTo>
                <a:lnTo>
                  <a:pt x="296635" y="107911"/>
                </a:lnTo>
                <a:lnTo>
                  <a:pt x="250792" y="133041"/>
                </a:lnTo>
                <a:lnTo>
                  <a:pt x="200344" y="153300"/>
                </a:lnTo>
                <a:lnTo>
                  <a:pt x="147664" y="168778"/>
                </a:lnTo>
                <a:lnTo>
                  <a:pt x="95130" y="179569"/>
                </a:lnTo>
                <a:lnTo>
                  <a:pt x="45116" y="185763"/>
                </a:lnTo>
                <a:lnTo>
                  <a:pt x="0" y="187451"/>
                </a:lnTo>
                <a:lnTo>
                  <a:pt x="0" y="193548"/>
                </a:lnTo>
                <a:lnTo>
                  <a:pt x="39717" y="192856"/>
                </a:lnTo>
                <a:lnTo>
                  <a:pt x="85590" y="187745"/>
                </a:lnTo>
                <a:lnTo>
                  <a:pt x="135207" y="178260"/>
                </a:lnTo>
                <a:lnTo>
                  <a:pt x="186154" y="164445"/>
                </a:lnTo>
                <a:lnTo>
                  <a:pt x="236021" y="146346"/>
                </a:lnTo>
                <a:lnTo>
                  <a:pt x="282394" y="124008"/>
                </a:lnTo>
                <a:lnTo>
                  <a:pt x="322861" y="97475"/>
                </a:lnTo>
                <a:lnTo>
                  <a:pt x="355010" y="66792"/>
                </a:lnTo>
                <a:lnTo>
                  <a:pt x="369390" y="43433"/>
                </a:lnTo>
                <a:lnTo>
                  <a:pt x="364998" y="43433"/>
                </a:lnTo>
                <a:lnTo>
                  <a:pt x="364998" y="42672"/>
                </a:lnTo>
                <a:close/>
              </a:path>
              <a:path w="390525" h="193675">
                <a:moveTo>
                  <a:pt x="367930" y="35893"/>
                </a:moveTo>
                <a:lnTo>
                  <a:pt x="364998" y="43433"/>
                </a:lnTo>
                <a:lnTo>
                  <a:pt x="369390" y="43433"/>
                </a:lnTo>
                <a:lnTo>
                  <a:pt x="373160" y="37310"/>
                </a:lnTo>
                <a:lnTo>
                  <a:pt x="367930" y="35893"/>
                </a:lnTo>
                <a:close/>
              </a:path>
              <a:path w="390525" h="193675">
                <a:moveTo>
                  <a:pt x="387483" y="29718"/>
                </a:moveTo>
                <a:lnTo>
                  <a:pt x="370332" y="29718"/>
                </a:lnTo>
                <a:lnTo>
                  <a:pt x="376427" y="32003"/>
                </a:lnTo>
                <a:lnTo>
                  <a:pt x="373160" y="37310"/>
                </a:lnTo>
                <a:lnTo>
                  <a:pt x="390144" y="41909"/>
                </a:lnTo>
                <a:lnTo>
                  <a:pt x="387483" y="29718"/>
                </a:lnTo>
                <a:close/>
              </a:path>
              <a:path w="390525" h="193675">
                <a:moveTo>
                  <a:pt x="370332" y="29718"/>
                </a:moveTo>
                <a:lnTo>
                  <a:pt x="367930" y="35893"/>
                </a:lnTo>
                <a:lnTo>
                  <a:pt x="373160" y="37310"/>
                </a:lnTo>
                <a:lnTo>
                  <a:pt x="376427" y="32003"/>
                </a:lnTo>
                <a:lnTo>
                  <a:pt x="370332" y="29718"/>
                </a:lnTo>
                <a:close/>
              </a:path>
              <a:path w="390525" h="193675">
                <a:moveTo>
                  <a:pt x="381000" y="0"/>
                </a:moveTo>
                <a:lnTo>
                  <a:pt x="353567" y="32003"/>
                </a:lnTo>
                <a:lnTo>
                  <a:pt x="367930" y="35893"/>
                </a:lnTo>
                <a:lnTo>
                  <a:pt x="370332" y="29718"/>
                </a:lnTo>
                <a:lnTo>
                  <a:pt x="387483" y="29718"/>
                </a:lnTo>
                <a:lnTo>
                  <a:pt x="381000" y="0"/>
                </a:lnTo>
                <a:close/>
              </a:path>
            </a:pathLst>
          </a:custGeom>
          <a:solidFill>
            <a:srgbClr val="FF0000"/>
          </a:solidFill>
        </p:spPr>
        <p:txBody>
          <a:bodyPr wrap="square" lIns="0" tIns="0" rIns="0" bIns="0" rtlCol="0"/>
          <a:lstStyle/>
          <a:p/>
        </p:txBody>
      </p:sp>
      <p:sp>
        <p:nvSpPr>
          <p:cNvPr id="42" name="object 42"/>
          <p:cNvSpPr/>
          <p:nvPr/>
        </p:nvSpPr>
        <p:spPr>
          <a:xfrm>
            <a:off x="3263646" y="2606039"/>
            <a:ext cx="344805" cy="294640"/>
          </a:xfrm>
          <a:custGeom>
            <a:avLst/>
            <a:gdLst/>
            <a:ahLst/>
            <a:cxnLst/>
            <a:rect l="l" t="t" r="r" b="b"/>
            <a:pathLst>
              <a:path w="344804" h="294639">
                <a:moveTo>
                  <a:pt x="6857" y="0"/>
                </a:moveTo>
                <a:lnTo>
                  <a:pt x="0" y="761"/>
                </a:lnTo>
                <a:lnTo>
                  <a:pt x="1661" y="38100"/>
                </a:lnTo>
                <a:lnTo>
                  <a:pt x="1779" y="39429"/>
                </a:lnTo>
                <a:lnTo>
                  <a:pt x="8592" y="82675"/>
                </a:lnTo>
                <a:lnTo>
                  <a:pt x="20647" y="129038"/>
                </a:lnTo>
                <a:lnTo>
                  <a:pt x="37823" y="174979"/>
                </a:lnTo>
                <a:lnTo>
                  <a:pt x="60082" y="217478"/>
                </a:lnTo>
                <a:lnTo>
                  <a:pt x="87385" y="253516"/>
                </a:lnTo>
                <a:lnTo>
                  <a:pt x="119695" y="280074"/>
                </a:lnTo>
                <a:lnTo>
                  <a:pt x="156971" y="294131"/>
                </a:lnTo>
                <a:lnTo>
                  <a:pt x="194627" y="288670"/>
                </a:lnTo>
                <a:lnTo>
                  <a:pt x="195681" y="288035"/>
                </a:lnTo>
                <a:lnTo>
                  <a:pt x="158495" y="288035"/>
                </a:lnTo>
                <a:lnTo>
                  <a:pt x="122725" y="274713"/>
                </a:lnTo>
                <a:lnTo>
                  <a:pt x="91413" y="248631"/>
                </a:lnTo>
                <a:lnTo>
                  <a:pt x="64733" y="212928"/>
                </a:lnTo>
                <a:lnTo>
                  <a:pt x="42857" y="170745"/>
                </a:lnTo>
                <a:lnTo>
                  <a:pt x="25959" y="125221"/>
                </a:lnTo>
                <a:lnTo>
                  <a:pt x="14211" y="79495"/>
                </a:lnTo>
                <a:lnTo>
                  <a:pt x="7787" y="36708"/>
                </a:lnTo>
                <a:lnTo>
                  <a:pt x="6857" y="0"/>
                </a:lnTo>
                <a:close/>
              </a:path>
              <a:path w="344804" h="294639">
                <a:moveTo>
                  <a:pt x="321681" y="39021"/>
                </a:moveTo>
                <a:lnTo>
                  <a:pt x="307017" y="118822"/>
                </a:lnTo>
                <a:lnTo>
                  <a:pt x="288985" y="168170"/>
                </a:lnTo>
                <a:lnTo>
                  <a:pt x="264653" y="214894"/>
                </a:lnTo>
                <a:lnTo>
                  <a:pt x="234484" y="253865"/>
                </a:lnTo>
                <a:lnTo>
                  <a:pt x="198944" y="279955"/>
                </a:lnTo>
                <a:lnTo>
                  <a:pt x="158495" y="288035"/>
                </a:lnTo>
                <a:lnTo>
                  <a:pt x="195681" y="288035"/>
                </a:lnTo>
                <a:lnTo>
                  <a:pt x="257283" y="237057"/>
                </a:lnTo>
                <a:lnTo>
                  <a:pt x="281816" y="197853"/>
                </a:lnTo>
                <a:lnTo>
                  <a:pt x="301506" y="154348"/>
                </a:lnTo>
                <a:lnTo>
                  <a:pt x="316120" y="110016"/>
                </a:lnTo>
                <a:lnTo>
                  <a:pt x="325424" y="68330"/>
                </a:lnTo>
                <a:lnTo>
                  <a:pt x="328479" y="39429"/>
                </a:lnTo>
                <a:lnTo>
                  <a:pt x="321681" y="39021"/>
                </a:lnTo>
                <a:close/>
              </a:path>
              <a:path w="344804" h="294639">
                <a:moveTo>
                  <a:pt x="340987" y="32765"/>
                </a:moveTo>
                <a:lnTo>
                  <a:pt x="329183" y="32765"/>
                </a:lnTo>
                <a:lnTo>
                  <a:pt x="328479" y="39429"/>
                </a:lnTo>
                <a:lnTo>
                  <a:pt x="344424" y="40385"/>
                </a:lnTo>
                <a:lnTo>
                  <a:pt x="340987" y="32765"/>
                </a:lnTo>
                <a:close/>
              </a:path>
              <a:path w="344804" h="294639">
                <a:moveTo>
                  <a:pt x="329183" y="32765"/>
                </a:moveTo>
                <a:lnTo>
                  <a:pt x="322325" y="32765"/>
                </a:lnTo>
                <a:lnTo>
                  <a:pt x="321681" y="39021"/>
                </a:lnTo>
                <a:lnTo>
                  <a:pt x="328479" y="39429"/>
                </a:lnTo>
                <a:lnTo>
                  <a:pt x="329183" y="32765"/>
                </a:lnTo>
                <a:close/>
              </a:path>
              <a:path w="344804" h="294639">
                <a:moveTo>
                  <a:pt x="326898" y="1524"/>
                </a:moveTo>
                <a:lnTo>
                  <a:pt x="306324" y="38100"/>
                </a:lnTo>
                <a:lnTo>
                  <a:pt x="321681" y="39021"/>
                </a:lnTo>
                <a:lnTo>
                  <a:pt x="322325" y="32765"/>
                </a:lnTo>
                <a:lnTo>
                  <a:pt x="340987" y="32765"/>
                </a:lnTo>
                <a:lnTo>
                  <a:pt x="326898" y="1524"/>
                </a:lnTo>
                <a:close/>
              </a:path>
            </a:pathLst>
          </a:custGeom>
          <a:solidFill>
            <a:srgbClr val="FF0000"/>
          </a:solidFill>
        </p:spPr>
        <p:txBody>
          <a:bodyPr wrap="square" lIns="0" tIns="0" rIns="0" bIns="0" rtlCol="0"/>
          <a:lstStyle/>
          <a:p/>
        </p:txBody>
      </p:sp>
      <p:sp>
        <p:nvSpPr>
          <p:cNvPr id="43" name="object 43"/>
          <p:cNvSpPr txBox="1"/>
          <p:nvPr/>
        </p:nvSpPr>
        <p:spPr>
          <a:xfrm>
            <a:off x="2875279" y="242036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44" name="object 44"/>
          <p:cNvSpPr txBox="1"/>
          <p:nvPr/>
        </p:nvSpPr>
        <p:spPr>
          <a:xfrm>
            <a:off x="3512053" y="2727912"/>
            <a:ext cx="375285" cy="357505"/>
          </a:xfrm>
          <a:prstGeom prst="rect">
            <a:avLst/>
          </a:prstGeom>
        </p:spPr>
        <p:txBody>
          <a:bodyPr wrap="square" lIns="0" tIns="51435" rIns="0" bIns="0" rtlCol="0" vert="horz">
            <a:spAutoFit/>
          </a:bodyPr>
          <a:lstStyle/>
          <a:p>
            <a:pPr marL="38100">
              <a:lnSpc>
                <a:spcPct val="100000"/>
              </a:lnSpc>
              <a:spcBef>
                <a:spcPts val="405"/>
              </a:spcBef>
            </a:pPr>
            <a:r>
              <a:rPr dirty="0" sz="700" spc="-5">
                <a:solidFill>
                  <a:srgbClr val="FF0000"/>
                </a:solidFill>
                <a:latin typeface="Arial"/>
                <a:cs typeface="Arial"/>
              </a:rPr>
              <a:t>1/3</a:t>
            </a:r>
            <a:endParaRPr sz="700">
              <a:latin typeface="Arial"/>
              <a:cs typeface="Arial"/>
            </a:endParaRPr>
          </a:p>
          <a:p>
            <a:pPr marL="38735">
              <a:lnSpc>
                <a:spcPct val="100000"/>
              </a:lnSpc>
              <a:spcBef>
                <a:spcPts val="385"/>
              </a:spcBef>
            </a:pPr>
            <a:r>
              <a:rPr dirty="0" sz="900" spc="-10">
                <a:latin typeface="Symbol"/>
                <a:cs typeface="Symbol"/>
              </a:rPr>
              <a:t></a:t>
            </a:r>
            <a:r>
              <a:rPr dirty="0" baseline="-23148" sz="900" spc="-15">
                <a:latin typeface="Arial"/>
                <a:cs typeface="Arial"/>
              </a:rPr>
              <a:t>3 </a:t>
            </a:r>
            <a:r>
              <a:rPr dirty="0" sz="900">
                <a:latin typeface="Arial"/>
                <a:cs typeface="Arial"/>
              </a:rPr>
              <a:t>=</a:t>
            </a:r>
            <a:r>
              <a:rPr dirty="0" sz="900" spc="-120">
                <a:latin typeface="Arial"/>
                <a:cs typeface="Arial"/>
              </a:rPr>
              <a:t> </a:t>
            </a:r>
            <a:r>
              <a:rPr dirty="0" sz="900">
                <a:latin typeface="Arial"/>
                <a:cs typeface="Arial"/>
              </a:rPr>
              <a:t>0</a:t>
            </a:r>
            <a:endParaRPr sz="900">
              <a:latin typeface="Arial"/>
              <a:cs typeface="Arial"/>
            </a:endParaRPr>
          </a:p>
        </p:txBody>
      </p:sp>
      <p:sp>
        <p:nvSpPr>
          <p:cNvPr id="45" name="object 45"/>
          <p:cNvSpPr txBox="1"/>
          <p:nvPr/>
        </p:nvSpPr>
        <p:spPr>
          <a:xfrm>
            <a:off x="3062726" y="2130044"/>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2/3</a:t>
            </a:r>
            <a:endParaRPr sz="700">
              <a:latin typeface="Arial"/>
              <a:cs typeface="Arial"/>
            </a:endParaRPr>
          </a:p>
        </p:txBody>
      </p:sp>
      <p:sp>
        <p:nvSpPr>
          <p:cNvPr id="46" name="object 46"/>
          <p:cNvSpPr txBox="1"/>
          <p:nvPr/>
        </p:nvSpPr>
        <p:spPr>
          <a:xfrm>
            <a:off x="3698233" y="2206244"/>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2/3</a:t>
            </a:r>
            <a:endParaRPr sz="700">
              <a:latin typeface="Arial"/>
              <a:cs typeface="Arial"/>
            </a:endParaRPr>
          </a:p>
        </p:txBody>
      </p:sp>
      <p:sp>
        <p:nvSpPr>
          <p:cNvPr id="47" name="object 47"/>
          <p:cNvSpPr txBox="1"/>
          <p:nvPr/>
        </p:nvSpPr>
        <p:spPr>
          <a:xfrm>
            <a:off x="3867394" y="2395982"/>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48" name="object 4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9" name="object 49"/>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50" name="object 50"/>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50</a:t>
            </a:r>
            <a:endParaRPr sz="450">
              <a:latin typeface="Tahoma"/>
              <a:cs typeface="Tahoma"/>
            </a:endParaRPr>
          </a:p>
        </p:txBody>
      </p:sp>
      <p:sp>
        <p:nvSpPr>
          <p:cNvPr id="51" name="object 51"/>
          <p:cNvSpPr txBox="1"/>
          <p:nvPr/>
        </p:nvSpPr>
        <p:spPr>
          <a:xfrm>
            <a:off x="2063495" y="5401309"/>
            <a:ext cx="3657600" cy="330200"/>
          </a:xfrm>
          <a:prstGeom prst="rect">
            <a:avLst/>
          </a:prstGeom>
        </p:spPr>
        <p:txBody>
          <a:bodyPr wrap="square" lIns="0" tIns="12065" rIns="0" bIns="0" rtlCol="0" vert="horz">
            <a:spAutoFit/>
          </a:bodyPr>
          <a:lstStyle/>
          <a:p>
            <a:pPr>
              <a:lnSpc>
                <a:spcPct val="100000"/>
              </a:lnSpc>
              <a:spcBef>
                <a:spcPts val="95"/>
              </a:spcBef>
            </a:pPr>
            <a:r>
              <a:rPr dirty="0" sz="2000" spc="-5">
                <a:solidFill>
                  <a:srgbClr val="006500"/>
                </a:solidFill>
                <a:latin typeface="Arial"/>
                <a:cs typeface="Arial"/>
              </a:rPr>
              <a:t>Prob. of a series of</a:t>
            </a:r>
            <a:r>
              <a:rPr dirty="0" sz="2000" spc="30">
                <a:solidFill>
                  <a:srgbClr val="006500"/>
                </a:solidFill>
                <a:latin typeface="Arial"/>
                <a:cs typeface="Arial"/>
              </a:rPr>
              <a:t> </a:t>
            </a:r>
            <a:r>
              <a:rPr dirty="0" sz="2000" spc="-5">
                <a:solidFill>
                  <a:srgbClr val="006500"/>
                </a:solidFill>
                <a:latin typeface="Arial"/>
                <a:cs typeface="Arial"/>
              </a:rPr>
              <a:t>observations</a:t>
            </a:r>
            <a:endParaRPr sz="2000">
              <a:latin typeface="Arial"/>
              <a:cs typeface="Arial"/>
            </a:endParaRPr>
          </a:p>
        </p:txBody>
      </p:sp>
      <p:sp>
        <p:nvSpPr>
          <p:cNvPr id="52" name="object 52"/>
          <p:cNvSpPr txBox="1"/>
          <p:nvPr/>
        </p:nvSpPr>
        <p:spPr>
          <a:xfrm>
            <a:off x="1645920" y="7286497"/>
            <a:ext cx="2019935" cy="847725"/>
          </a:xfrm>
          <a:prstGeom prst="rect">
            <a:avLst/>
          </a:prstGeom>
        </p:spPr>
        <p:txBody>
          <a:bodyPr wrap="square" lIns="0" tIns="12700" rIns="0" bIns="0" rtlCol="0" vert="horz">
            <a:spAutoFit/>
          </a:bodyPr>
          <a:lstStyle/>
          <a:p>
            <a:pPr marL="171450" marR="5080" indent="-171450">
              <a:lnSpc>
                <a:spcPct val="100000"/>
              </a:lnSpc>
              <a:spcBef>
                <a:spcPts val="100"/>
              </a:spcBef>
            </a:pPr>
            <a:r>
              <a:rPr dirty="0" sz="1200" spc="-5">
                <a:latin typeface="Arial"/>
                <a:cs typeface="Arial"/>
              </a:rPr>
              <a:t>How do we </a:t>
            </a:r>
            <a:r>
              <a:rPr dirty="0" sz="1200">
                <a:latin typeface="Arial"/>
                <a:cs typeface="Arial"/>
              </a:rPr>
              <a:t>compute </a:t>
            </a:r>
            <a:r>
              <a:rPr dirty="0" sz="1200" spc="-5">
                <a:latin typeface="Arial"/>
                <a:cs typeface="Arial"/>
              </a:rPr>
              <a:t>P(Q) for  an arbitrary path</a:t>
            </a:r>
            <a:r>
              <a:rPr dirty="0" sz="1200" spc="-10">
                <a:latin typeface="Arial"/>
                <a:cs typeface="Arial"/>
              </a:rPr>
              <a:t> </a:t>
            </a:r>
            <a:r>
              <a:rPr dirty="0" sz="1200">
                <a:latin typeface="Arial"/>
                <a:cs typeface="Arial"/>
              </a:rPr>
              <a:t>Q?</a:t>
            </a:r>
            <a:endParaRPr sz="1200">
              <a:latin typeface="Arial"/>
              <a:cs typeface="Arial"/>
            </a:endParaRPr>
          </a:p>
          <a:p>
            <a:pPr marL="171450" marR="108585" indent="-171450">
              <a:lnSpc>
                <a:spcPct val="100000"/>
              </a:lnSpc>
              <a:spcBef>
                <a:spcPts val="710"/>
              </a:spcBef>
            </a:pPr>
            <a:r>
              <a:rPr dirty="0" sz="1200" spc="-5">
                <a:latin typeface="Arial"/>
                <a:cs typeface="Arial"/>
              </a:rPr>
              <a:t>How do we compute P(O|Q)  for an arbitrary path</a:t>
            </a:r>
            <a:r>
              <a:rPr dirty="0" sz="1200" spc="-30">
                <a:latin typeface="Arial"/>
                <a:cs typeface="Arial"/>
              </a:rPr>
              <a:t> </a:t>
            </a:r>
            <a:r>
              <a:rPr dirty="0" sz="1200" spc="-5">
                <a:latin typeface="Arial"/>
                <a:cs typeface="Arial"/>
              </a:rPr>
              <a:t>Q?</a:t>
            </a:r>
            <a:endParaRPr sz="1200">
              <a:latin typeface="Arial"/>
              <a:cs typeface="Arial"/>
            </a:endParaRPr>
          </a:p>
        </p:txBody>
      </p:sp>
      <p:sp>
        <p:nvSpPr>
          <p:cNvPr id="53" name="object 53"/>
          <p:cNvSpPr txBox="1"/>
          <p:nvPr/>
        </p:nvSpPr>
        <p:spPr>
          <a:xfrm>
            <a:off x="1620519" y="5735065"/>
            <a:ext cx="2174875" cy="1427480"/>
          </a:xfrm>
          <a:prstGeom prst="rect">
            <a:avLst/>
          </a:prstGeom>
        </p:spPr>
        <p:txBody>
          <a:bodyPr wrap="square" lIns="0" tIns="12700" rIns="0" bIns="0" rtlCol="0" vert="horz">
            <a:spAutoFit/>
          </a:bodyPr>
          <a:lstStyle/>
          <a:p>
            <a:pPr marL="196850" marR="30480" indent="-171450">
              <a:lnSpc>
                <a:spcPct val="100000"/>
              </a:lnSpc>
              <a:spcBef>
                <a:spcPts val="100"/>
              </a:spcBef>
            </a:pPr>
            <a:r>
              <a:rPr dirty="0" sz="1200">
                <a:latin typeface="Arial"/>
                <a:cs typeface="Arial"/>
              </a:rPr>
              <a:t>What </a:t>
            </a:r>
            <a:r>
              <a:rPr dirty="0" sz="1200" spc="-5">
                <a:latin typeface="Arial"/>
                <a:cs typeface="Arial"/>
              </a:rPr>
              <a:t>is P(</a:t>
            </a:r>
            <a:r>
              <a:rPr dirty="0" sz="1200" spc="-5" b="1">
                <a:latin typeface="Arial"/>
                <a:cs typeface="Arial"/>
              </a:rPr>
              <a:t>O</a:t>
            </a:r>
            <a:r>
              <a:rPr dirty="0" sz="1200" spc="-5">
                <a:latin typeface="Arial"/>
                <a:cs typeface="Arial"/>
              </a:rPr>
              <a:t>) </a:t>
            </a:r>
            <a:r>
              <a:rPr dirty="0" sz="1200">
                <a:latin typeface="Arial"/>
                <a:cs typeface="Arial"/>
              </a:rPr>
              <a:t>= </a:t>
            </a:r>
            <a:r>
              <a:rPr dirty="0" sz="1200" spc="-5">
                <a:latin typeface="Arial"/>
                <a:cs typeface="Arial"/>
              </a:rPr>
              <a:t>P(O</a:t>
            </a:r>
            <a:r>
              <a:rPr dirty="0" baseline="-20833" sz="1200" spc="-7">
                <a:latin typeface="Arial"/>
                <a:cs typeface="Arial"/>
              </a:rPr>
              <a:t>1 </a:t>
            </a:r>
            <a:r>
              <a:rPr dirty="0" sz="1200" spc="-5">
                <a:latin typeface="Arial"/>
                <a:cs typeface="Arial"/>
              </a:rPr>
              <a:t>O</a:t>
            </a:r>
            <a:r>
              <a:rPr dirty="0" baseline="-20833" sz="1200" spc="-7">
                <a:latin typeface="Arial"/>
                <a:cs typeface="Arial"/>
              </a:rPr>
              <a:t>2 </a:t>
            </a:r>
            <a:r>
              <a:rPr dirty="0" sz="1200" spc="-5">
                <a:latin typeface="Arial"/>
                <a:cs typeface="Arial"/>
              </a:rPr>
              <a:t>O</a:t>
            </a:r>
            <a:r>
              <a:rPr dirty="0" baseline="-20833" sz="1200" spc="-7">
                <a:latin typeface="Arial"/>
                <a:cs typeface="Arial"/>
              </a:rPr>
              <a:t>3</a:t>
            </a:r>
            <a:r>
              <a:rPr dirty="0" sz="1200" spc="-5">
                <a:latin typeface="Arial"/>
                <a:cs typeface="Arial"/>
              </a:rPr>
              <a:t>) </a:t>
            </a:r>
            <a:r>
              <a:rPr dirty="0" sz="1200">
                <a:latin typeface="Arial"/>
                <a:cs typeface="Arial"/>
              </a:rPr>
              <a:t>=  </a:t>
            </a:r>
            <a:r>
              <a:rPr dirty="0" sz="1200" spc="-5">
                <a:latin typeface="Arial"/>
                <a:cs typeface="Arial"/>
              </a:rPr>
              <a:t>P(O</a:t>
            </a:r>
            <a:r>
              <a:rPr dirty="0" baseline="-20833" sz="1200" spc="-7">
                <a:latin typeface="Arial"/>
                <a:cs typeface="Arial"/>
              </a:rPr>
              <a:t>1 </a:t>
            </a:r>
            <a:r>
              <a:rPr dirty="0" sz="1200">
                <a:latin typeface="Arial"/>
                <a:cs typeface="Arial"/>
              </a:rPr>
              <a:t>= X ^ </a:t>
            </a:r>
            <a:r>
              <a:rPr dirty="0" sz="1200" spc="-5">
                <a:latin typeface="Arial"/>
                <a:cs typeface="Arial"/>
              </a:rPr>
              <a:t>O</a:t>
            </a:r>
            <a:r>
              <a:rPr dirty="0" baseline="-20833" sz="1200" spc="-7">
                <a:latin typeface="Arial"/>
                <a:cs typeface="Arial"/>
              </a:rPr>
              <a:t>2 </a:t>
            </a:r>
            <a:r>
              <a:rPr dirty="0" sz="1200">
                <a:latin typeface="Arial"/>
                <a:cs typeface="Arial"/>
              </a:rPr>
              <a:t>= X ^ </a:t>
            </a:r>
            <a:r>
              <a:rPr dirty="0" sz="1200" spc="-5">
                <a:latin typeface="Arial"/>
                <a:cs typeface="Arial"/>
              </a:rPr>
              <a:t>O</a:t>
            </a:r>
            <a:r>
              <a:rPr dirty="0" baseline="-20833" sz="1200" spc="-7">
                <a:latin typeface="Arial"/>
                <a:cs typeface="Arial"/>
              </a:rPr>
              <a:t>3 </a:t>
            </a:r>
            <a:r>
              <a:rPr dirty="0" sz="1200">
                <a:latin typeface="Arial"/>
                <a:cs typeface="Arial"/>
              </a:rPr>
              <a:t>=</a:t>
            </a:r>
            <a:r>
              <a:rPr dirty="0" sz="1200" spc="245">
                <a:latin typeface="Arial"/>
                <a:cs typeface="Arial"/>
              </a:rPr>
              <a:t> </a:t>
            </a:r>
            <a:r>
              <a:rPr dirty="0" sz="1200" spc="-5">
                <a:latin typeface="Arial"/>
                <a:cs typeface="Arial"/>
              </a:rPr>
              <a:t>Z)?</a:t>
            </a:r>
            <a:endParaRPr sz="1200">
              <a:latin typeface="Arial"/>
              <a:cs typeface="Arial"/>
            </a:endParaRPr>
          </a:p>
          <a:p>
            <a:pPr marL="25400">
              <a:lnSpc>
                <a:spcPct val="100000"/>
              </a:lnSpc>
              <a:spcBef>
                <a:spcPts val="715"/>
              </a:spcBef>
            </a:pPr>
            <a:r>
              <a:rPr dirty="0" sz="1200" spc="-5">
                <a:latin typeface="Arial"/>
                <a:cs typeface="Arial"/>
              </a:rPr>
              <a:t>Slow, stupid way:</a:t>
            </a:r>
            <a:endParaRPr sz="1200">
              <a:latin typeface="Arial"/>
              <a:cs typeface="Arial"/>
            </a:endParaRPr>
          </a:p>
          <a:p>
            <a:pPr marL="418465">
              <a:lnSpc>
                <a:spcPct val="100000"/>
              </a:lnSpc>
              <a:spcBef>
                <a:spcPts val="100"/>
              </a:spcBef>
              <a:tabLst>
                <a:tab pos="1132205" algn="l"/>
              </a:tabLst>
            </a:pPr>
            <a:r>
              <a:rPr dirty="0" sz="1150" spc="5" i="1">
                <a:latin typeface="Times New Roman"/>
                <a:cs typeface="Times New Roman"/>
              </a:rPr>
              <a:t>P</a:t>
            </a:r>
            <a:r>
              <a:rPr dirty="0" sz="1150" spc="5">
                <a:latin typeface="Times New Roman"/>
                <a:cs typeface="Times New Roman"/>
              </a:rPr>
              <a:t>(</a:t>
            </a:r>
            <a:r>
              <a:rPr dirty="0" sz="1150" spc="5" b="1">
                <a:latin typeface="Times New Roman"/>
                <a:cs typeface="Times New Roman"/>
              </a:rPr>
              <a:t>O</a:t>
            </a:r>
            <a:r>
              <a:rPr dirty="0" sz="1150" spc="5">
                <a:latin typeface="Times New Roman"/>
                <a:cs typeface="Times New Roman"/>
              </a:rPr>
              <a:t>)</a:t>
            </a:r>
            <a:r>
              <a:rPr dirty="0" sz="1150" spc="-30">
                <a:latin typeface="Times New Roman"/>
                <a:cs typeface="Times New Roman"/>
              </a:rPr>
              <a:t> </a:t>
            </a:r>
            <a:r>
              <a:rPr dirty="0" sz="1150" spc="-5">
                <a:latin typeface="Symbol"/>
                <a:cs typeface="Symbol"/>
              </a:rPr>
              <a:t></a:t>
            </a:r>
            <a:r>
              <a:rPr dirty="0" sz="1150" spc="-5">
                <a:latin typeface="Times New Roman"/>
                <a:cs typeface="Times New Roman"/>
              </a:rPr>
              <a:t>	</a:t>
            </a:r>
            <a:r>
              <a:rPr dirty="0" baseline="-8169" sz="2550" spc="7">
                <a:latin typeface="Symbol"/>
                <a:cs typeface="Symbol"/>
              </a:rPr>
              <a:t></a:t>
            </a:r>
            <a:r>
              <a:rPr dirty="0" baseline="-8169" sz="2550" spc="-375">
                <a:latin typeface="Times New Roman"/>
                <a:cs typeface="Times New Roman"/>
              </a:rPr>
              <a:t> </a:t>
            </a:r>
            <a:r>
              <a:rPr dirty="0" sz="1150" i="1">
                <a:latin typeface="Times New Roman"/>
                <a:cs typeface="Times New Roman"/>
              </a:rPr>
              <a:t>P</a:t>
            </a:r>
            <a:r>
              <a:rPr dirty="0" sz="1150">
                <a:latin typeface="Times New Roman"/>
                <a:cs typeface="Times New Roman"/>
              </a:rPr>
              <a:t>(</a:t>
            </a:r>
            <a:r>
              <a:rPr dirty="0" sz="1150" b="1">
                <a:latin typeface="Times New Roman"/>
                <a:cs typeface="Times New Roman"/>
              </a:rPr>
              <a:t>O</a:t>
            </a:r>
            <a:r>
              <a:rPr dirty="0" sz="1150" spc="-95" b="1">
                <a:latin typeface="Times New Roman"/>
                <a:cs typeface="Times New Roman"/>
              </a:rPr>
              <a:t> </a:t>
            </a:r>
            <a:r>
              <a:rPr dirty="0" sz="1150" spc="-5">
                <a:latin typeface="Symbol"/>
                <a:cs typeface="Symbol"/>
              </a:rPr>
              <a:t></a:t>
            </a:r>
            <a:r>
              <a:rPr dirty="0" sz="1150" spc="-125">
                <a:latin typeface="Times New Roman"/>
                <a:cs typeface="Times New Roman"/>
              </a:rPr>
              <a:t> </a:t>
            </a:r>
            <a:r>
              <a:rPr dirty="0" sz="1150" b="1">
                <a:latin typeface="Times New Roman"/>
                <a:cs typeface="Times New Roman"/>
              </a:rPr>
              <a:t>Q</a:t>
            </a:r>
            <a:r>
              <a:rPr dirty="0" sz="1150">
                <a:latin typeface="Times New Roman"/>
                <a:cs typeface="Times New Roman"/>
              </a:rPr>
              <a:t>)</a:t>
            </a:r>
            <a:endParaRPr sz="1150">
              <a:latin typeface="Times New Roman"/>
              <a:cs typeface="Times New Roman"/>
            </a:endParaRPr>
          </a:p>
          <a:p>
            <a:pPr marL="867410">
              <a:lnSpc>
                <a:spcPct val="100000"/>
              </a:lnSpc>
              <a:spcBef>
                <a:spcPts val="100"/>
              </a:spcBef>
            </a:pPr>
            <a:r>
              <a:rPr dirty="0" sz="650" spc="-5" b="1">
                <a:latin typeface="Times New Roman"/>
                <a:cs typeface="Times New Roman"/>
              </a:rPr>
              <a:t>Q</a:t>
            </a:r>
            <a:r>
              <a:rPr dirty="0" sz="650" spc="-5">
                <a:latin typeface="Symbol"/>
                <a:cs typeface="Symbol"/>
              </a:rPr>
              <a:t></a:t>
            </a:r>
            <a:r>
              <a:rPr dirty="0" sz="650" spc="-5">
                <a:latin typeface="Times New Roman"/>
                <a:cs typeface="Times New Roman"/>
              </a:rPr>
              <a:t>Paths </a:t>
            </a:r>
            <a:r>
              <a:rPr dirty="0" sz="650" spc="5">
                <a:latin typeface="Times New Roman"/>
                <a:cs typeface="Times New Roman"/>
              </a:rPr>
              <a:t>of length</a:t>
            </a:r>
            <a:r>
              <a:rPr dirty="0" sz="650" spc="-40">
                <a:latin typeface="Times New Roman"/>
                <a:cs typeface="Times New Roman"/>
              </a:rPr>
              <a:t> </a:t>
            </a:r>
            <a:r>
              <a:rPr dirty="0" sz="650" spc="5">
                <a:latin typeface="Times New Roman"/>
                <a:cs typeface="Times New Roman"/>
              </a:rPr>
              <a:t>3</a:t>
            </a:r>
            <a:endParaRPr sz="650">
              <a:latin typeface="Times New Roman"/>
              <a:cs typeface="Times New Roman"/>
            </a:endParaRPr>
          </a:p>
          <a:p>
            <a:pPr marL="758190">
              <a:lnSpc>
                <a:spcPct val="100000"/>
              </a:lnSpc>
              <a:spcBef>
                <a:spcPts val="55"/>
              </a:spcBef>
              <a:tabLst>
                <a:tab pos="1134745" algn="l"/>
              </a:tabLst>
            </a:pPr>
            <a:r>
              <a:rPr dirty="0" sz="1150" spc="-5">
                <a:latin typeface="Symbol"/>
                <a:cs typeface="Symbol"/>
              </a:rPr>
              <a:t></a:t>
            </a:r>
            <a:r>
              <a:rPr dirty="0" sz="1150" spc="-5">
                <a:latin typeface="Times New Roman"/>
                <a:cs typeface="Times New Roman"/>
              </a:rPr>
              <a:t>	</a:t>
            </a:r>
            <a:r>
              <a:rPr dirty="0" baseline="-8169" sz="2550" spc="7">
                <a:latin typeface="Symbol"/>
                <a:cs typeface="Symbol"/>
              </a:rPr>
              <a:t></a:t>
            </a:r>
            <a:r>
              <a:rPr dirty="0" baseline="-8169" sz="2550" spc="-382">
                <a:latin typeface="Times New Roman"/>
                <a:cs typeface="Times New Roman"/>
              </a:rPr>
              <a:t> </a:t>
            </a:r>
            <a:r>
              <a:rPr dirty="0" sz="1150" i="1">
                <a:latin typeface="Times New Roman"/>
                <a:cs typeface="Times New Roman"/>
              </a:rPr>
              <a:t>P</a:t>
            </a:r>
            <a:r>
              <a:rPr dirty="0" sz="1150">
                <a:latin typeface="Times New Roman"/>
                <a:cs typeface="Times New Roman"/>
              </a:rPr>
              <a:t>(</a:t>
            </a:r>
            <a:r>
              <a:rPr dirty="0" sz="1150" b="1">
                <a:latin typeface="Times New Roman"/>
                <a:cs typeface="Times New Roman"/>
              </a:rPr>
              <a:t>O</a:t>
            </a:r>
            <a:r>
              <a:rPr dirty="0" sz="1150" spc="-100" b="1">
                <a:latin typeface="Times New Roman"/>
                <a:cs typeface="Times New Roman"/>
              </a:rPr>
              <a:t> </a:t>
            </a:r>
            <a:r>
              <a:rPr dirty="0" sz="1150" spc="-5">
                <a:latin typeface="Times New Roman"/>
                <a:cs typeface="Times New Roman"/>
              </a:rPr>
              <a:t>|</a:t>
            </a:r>
            <a:r>
              <a:rPr dirty="0" sz="1150" spc="-114">
                <a:latin typeface="Times New Roman"/>
                <a:cs typeface="Times New Roman"/>
              </a:rPr>
              <a:t> </a:t>
            </a:r>
            <a:r>
              <a:rPr dirty="0" sz="1150" spc="10" b="1">
                <a:latin typeface="Times New Roman"/>
                <a:cs typeface="Times New Roman"/>
              </a:rPr>
              <a:t>Q</a:t>
            </a:r>
            <a:r>
              <a:rPr dirty="0" sz="1150" spc="10">
                <a:latin typeface="Times New Roman"/>
                <a:cs typeface="Times New Roman"/>
              </a:rPr>
              <a:t>)</a:t>
            </a:r>
            <a:r>
              <a:rPr dirty="0" sz="1150" spc="10" i="1">
                <a:latin typeface="Times New Roman"/>
                <a:cs typeface="Times New Roman"/>
              </a:rPr>
              <a:t>P</a:t>
            </a:r>
            <a:r>
              <a:rPr dirty="0" sz="1150" spc="10">
                <a:latin typeface="Times New Roman"/>
                <a:cs typeface="Times New Roman"/>
              </a:rPr>
              <a:t>(</a:t>
            </a:r>
            <a:r>
              <a:rPr dirty="0" sz="1150" spc="10" b="1">
                <a:latin typeface="Times New Roman"/>
                <a:cs typeface="Times New Roman"/>
              </a:rPr>
              <a:t>Q</a:t>
            </a:r>
            <a:r>
              <a:rPr dirty="0" sz="1150" spc="10">
                <a:latin typeface="Times New Roman"/>
                <a:cs typeface="Times New Roman"/>
              </a:rPr>
              <a:t>)</a:t>
            </a:r>
            <a:endParaRPr sz="1150">
              <a:latin typeface="Times New Roman"/>
              <a:cs typeface="Times New Roman"/>
            </a:endParaRPr>
          </a:p>
          <a:p>
            <a:pPr marL="869315">
              <a:lnSpc>
                <a:spcPct val="100000"/>
              </a:lnSpc>
              <a:spcBef>
                <a:spcPts val="100"/>
              </a:spcBef>
            </a:pPr>
            <a:r>
              <a:rPr dirty="0" sz="650" spc="-5" b="1">
                <a:latin typeface="Times New Roman"/>
                <a:cs typeface="Times New Roman"/>
              </a:rPr>
              <a:t>Q</a:t>
            </a:r>
            <a:r>
              <a:rPr dirty="0" sz="650" spc="-5">
                <a:latin typeface="Symbol"/>
                <a:cs typeface="Symbol"/>
              </a:rPr>
              <a:t></a:t>
            </a:r>
            <a:r>
              <a:rPr dirty="0" sz="650" spc="-5">
                <a:latin typeface="Times New Roman"/>
                <a:cs typeface="Times New Roman"/>
              </a:rPr>
              <a:t>Paths </a:t>
            </a:r>
            <a:r>
              <a:rPr dirty="0" sz="650" spc="5">
                <a:latin typeface="Times New Roman"/>
                <a:cs typeface="Times New Roman"/>
              </a:rPr>
              <a:t>of length</a:t>
            </a:r>
            <a:r>
              <a:rPr dirty="0" sz="650" spc="-40">
                <a:latin typeface="Times New Roman"/>
                <a:cs typeface="Times New Roman"/>
              </a:rPr>
              <a:t> </a:t>
            </a:r>
            <a:r>
              <a:rPr dirty="0" sz="650" spc="5">
                <a:latin typeface="Times New Roman"/>
                <a:cs typeface="Times New Roman"/>
              </a:rPr>
              <a:t>3</a:t>
            </a:r>
            <a:endParaRPr sz="650">
              <a:latin typeface="Times New Roman"/>
              <a:cs typeface="Times New Roman"/>
            </a:endParaRPr>
          </a:p>
        </p:txBody>
      </p:sp>
      <p:sp>
        <p:nvSpPr>
          <p:cNvPr id="54" name="object 54"/>
          <p:cNvSpPr/>
          <p:nvPr/>
        </p:nvSpPr>
        <p:spPr>
          <a:xfrm>
            <a:off x="4123182" y="5942076"/>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00CC00"/>
            </a:solidFill>
          </a:ln>
        </p:spPr>
        <p:txBody>
          <a:bodyPr wrap="square" lIns="0" tIns="0" rIns="0" bIns="0" rtlCol="0"/>
          <a:lstStyle/>
          <a:p/>
        </p:txBody>
      </p:sp>
      <p:sp>
        <p:nvSpPr>
          <p:cNvPr id="55" name="object 55"/>
          <p:cNvSpPr txBox="1"/>
          <p:nvPr/>
        </p:nvSpPr>
        <p:spPr>
          <a:xfrm>
            <a:off x="4250435" y="6061964"/>
            <a:ext cx="215900" cy="208279"/>
          </a:xfrm>
          <a:prstGeom prst="rect">
            <a:avLst/>
          </a:prstGeom>
        </p:spPr>
        <p:txBody>
          <a:bodyPr wrap="square" lIns="0" tIns="12700" rIns="0" bIns="0" rtlCol="0" vert="horz">
            <a:spAutoFit/>
          </a:bodyPr>
          <a:lstStyle/>
          <a:p>
            <a:pPr>
              <a:lnSpc>
                <a:spcPct val="100000"/>
              </a:lnSpc>
              <a:spcBef>
                <a:spcPts val="100"/>
              </a:spcBef>
            </a:pPr>
            <a:r>
              <a:rPr dirty="0" sz="1200" spc="-5">
                <a:latin typeface="Arial"/>
                <a:cs typeface="Arial"/>
              </a:rPr>
              <a:t>XY</a:t>
            </a:r>
            <a:endParaRPr sz="1200">
              <a:latin typeface="Arial"/>
              <a:cs typeface="Arial"/>
            </a:endParaRPr>
          </a:p>
        </p:txBody>
      </p:sp>
      <p:sp>
        <p:nvSpPr>
          <p:cNvPr id="56" name="object 56"/>
          <p:cNvSpPr/>
          <p:nvPr/>
        </p:nvSpPr>
        <p:spPr>
          <a:xfrm>
            <a:off x="4770882" y="6323076"/>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FF0000"/>
            </a:solidFill>
          </a:ln>
        </p:spPr>
        <p:txBody>
          <a:bodyPr wrap="square" lIns="0" tIns="0" rIns="0" bIns="0" rtlCol="0"/>
          <a:lstStyle/>
          <a:p/>
        </p:txBody>
      </p:sp>
      <p:sp>
        <p:nvSpPr>
          <p:cNvPr id="57" name="object 57"/>
          <p:cNvSpPr txBox="1"/>
          <p:nvPr/>
        </p:nvSpPr>
        <p:spPr>
          <a:xfrm>
            <a:off x="4901946" y="6442962"/>
            <a:ext cx="207645" cy="208279"/>
          </a:xfrm>
          <a:prstGeom prst="rect">
            <a:avLst/>
          </a:prstGeom>
        </p:spPr>
        <p:txBody>
          <a:bodyPr wrap="square" lIns="0" tIns="12700" rIns="0" bIns="0" rtlCol="0" vert="horz">
            <a:spAutoFit/>
          </a:bodyPr>
          <a:lstStyle/>
          <a:p>
            <a:pPr>
              <a:lnSpc>
                <a:spcPct val="100000"/>
              </a:lnSpc>
              <a:spcBef>
                <a:spcPts val="100"/>
              </a:spcBef>
            </a:pPr>
            <a:r>
              <a:rPr dirty="0" sz="1200" spc="-5">
                <a:latin typeface="Arial"/>
                <a:cs typeface="Arial"/>
              </a:rPr>
              <a:t>ZX</a:t>
            </a:r>
            <a:endParaRPr sz="1200">
              <a:latin typeface="Arial"/>
              <a:cs typeface="Arial"/>
            </a:endParaRPr>
          </a:p>
        </p:txBody>
      </p:sp>
      <p:sp>
        <p:nvSpPr>
          <p:cNvPr id="58" name="object 58"/>
          <p:cNvSpPr/>
          <p:nvPr/>
        </p:nvSpPr>
        <p:spPr>
          <a:xfrm>
            <a:off x="5380482" y="5903976"/>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3333CC"/>
            </a:solidFill>
          </a:ln>
        </p:spPr>
        <p:txBody>
          <a:bodyPr wrap="square" lIns="0" tIns="0" rIns="0" bIns="0" rtlCol="0"/>
          <a:lstStyle/>
          <a:p/>
        </p:txBody>
      </p:sp>
      <p:sp>
        <p:nvSpPr>
          <p:cNvPr id="59" name="object 59"/>
          <p:cNvSpPr txBox="1"/>
          <p:nvPr/>
        </p:nvSpPr>
        <p:spPr>
          <a:xfrm>
            <a:off x="5490971" y="6023864"/>
            <a:ext cx="250190" cy="208279"/>
          </a:xfrm>
          <a:prstGeom prst="rect">
            <a:avLst/>
          </a:prstGeom>
        </p:spPr>
        <p:txBody>
          <a:bodyPr wrap="square" lIns="0" tIns="12700" rIns="0" bIns="0" rtlCol="0" vert="horz">
            <a:spAutoFit/>
          </a:bodyPr>
          <a:lstStyle/>
          <a:p>
            <a:pPr>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60" name="object 60"/>
          <p:cNvSpPr txBox="1"/>
          <p:nvPr/>
        </p:nvSpPr>
        <p:spPr>
          <a:xfrm>
            <a:off x="5764276" y="5830316"/>
            <a:ext cx="194310" cy="178435"/>
          </a:xfrm>
          <a:prstGeom prst="rect">
            <a:avLst/>
          </a:prstGeom>
        </p:spPr>
        <p:txBody>
          <a:bodyPr wrap="square" lIns="0" tIns="12700" rIns="0" bIns="0" rtlCol="0" vert="horz">
            <a:spAutoFit/>
          </a:bodyPr>
          <a:lstStyle/>
          <a:p>
            <a:pPr marL="25400">
              <a:lnSpc>
                <a:spcPct val="100000"/>
              </a:lnSpc>
              <a:spcBef>
                <a:spcPts val="100"/>
              </a:spcBef>
            </a:pPr>
            <a:r>
              <a:rPr dirty="0" sz="1000" spc="-5">
                <a:solidFill>
                  <a:srgbClr val="3333CC"/>
                </a:solidFill>
                <a:latin typeface="Arial"/>
                <a:cs typeface="Arial"/>
              </a:rPr>
              <a:t>S</a:t>
            </a:r>
            <a:r>
              <a:rPr dirty="0" baseline="-21367" sz="975" spc="-7">
                <a:solidFill>
                  <a:srgbClr val="3333CC"/>
                </a:solidFill>
                <a:latin typeface="Arial"/>
                <a:cs typeface="Arial"/>
              </a:rPr>
              <a:t>2</a:t>
            </a:r>
            <a:endParaRPr baseline="-21367" sz="975">
              <a:latin typeface="Arial"/>
              <a:cs typeface="Arial"/>
            </a:endParaRPr>
          </a:p>
        </p:txBody>
      </p:sp>
      <p:sp>
        <p:nvSpPr>
          <p:cNvPr id="61" name="object 61"/>
          <p:cNvSpPr txBox="1"/>
          <p:nvPr/>
        </p:nvSpPr>
        <p:spPr>
          <a:xfrm>
            <a:off x="4014215" y="5860796"/>
            <a:ext cx="97790"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62" name="object 62"/>
          <p:cNvSpPr txBox="1"/>
          <p:nvPr/>
        </p:nvSpPr>
        <p:spPr>
          <a:xfrm>
            <a:off x="4098797" y="5937757"/>
            <a:ext cx="59055" cy="124460"/>
          </a:xfrm>
          <a:prstGeom prst="rect">
            <a:avLst/>
          </a:prstGeom>
        </p:spPr>
        <p:txBody>
          <a:bodyPr wrap="square" lIns="0" tIns="12065" rIns="0" bIns="0" rtlCol="0" vert="horz">
            <a:spAutoFit/>
          </a:bodyPr>
          <a:lstStyle/>
          <a:p>
            <a:pPr>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63" name="object 63"/>
          <p:cNvSpPr txBox="1"/>
          <p:nvPr/>
        </p:nvSpPr>
        <p:spPr>
          <a:xfrm>
            <a:off x="5235702" y="6686040"/>
            <a:ext cx="97790" cy="178435"/>
          </a:xfrm>
          <a:prstGeom prst="rect">
            <a:avLst/>
          </a:prstGeom>
        </p:spPr>
        <p:txBody>
          <a:bodyPr wrap="square" lIns="0" tIns="12700" rIns="0" bIns="0" rtlCol="0" vert="horz">
            <a:spAutoFit/>
          </a:bodyPr>
          <a:lstStyle/>
          <a:p>
            <a:pPr>
              <a:lnSpc>
                <a:spcPct val="100000"/>
              </a:lnSpc>
              <a:spcBef>
                <a:spcPts val="100"/>
              </a:spcBef>
            </a:pPr>
            <a:r>
              <a:rPr dirty="0" sz="1000">
                <a:solidFill>
                  <a:srgbClr val="FF0000"/>
                </a:solidFill>
                <a:latin typeface="Arial"/>
                <a:cs typeface="Arial"/>
              </a:rPr>
              <a:t>S</a:t>
            </a:r>
            <a:endParaRPr sz="1000">
              <a:latin typeface="Arial"/>
              <a:cs typeface="Arial"/>
            </a:endParaRPr>
          </a:p>
        </p:txBody>
      </p:sp>
      <p:sp>
        <p:nvSpPr>
          <p:cNvPr id="64" name="object 64"/>
          <p:cNvSpPr txBox="1"/>
          <p:nvPr/>
        </p:nvSpPr>
        <p:spPr>
          <a:xfrm>
            <a:off x="5320284" y="6763004"/>
            <a:ext cx="59055" cy="124460"/>
          </a:xfrm>
          <a:prstGeom prst="rect">
            <a:avLst/>
          </a:prstGeom>
        </p:spPr>
        <p:txBody>
          <a:bodyPr wrap="square" lIns="0" tIns="12065" rIns="0" bIns="0" rtlCol="0" vert="horz">
            <a:spAutoFit/>
          </a:bodyPr>
          <a:lstStyle/>
          <a:p>
            <a:pPr>
              <a:lnSpc>
                <a:spcPct val="100000"/>
              </a:lnSpc>
              <a:spcBef>
                <a:spcPts val="95"/>
              </a:spcBef>
            </a:pPr>
            <a:r>
              <a:rPr dirty="0" sz="650" spc="-5">
                <a:solidFill>
                  <a:srgbClr val="FF0000"/>
                </a:solidFill>
                <a:latin typeface="Arial"/>
                <a:cs typeface="Arial"/>
              </a:rPr>
              <a:t>3</a:t>
            </a:r>
            <a:endParaRPr sz="650">
              <a:latin typeface="Arial"/>
              <a:cs typeface="Arial"/>
            </a:endParaRPr>
          </a:p>
        </p:txBody>
      </p:sp>
      <p:sp>
        <p:nvSpPr>
          <p:cNvPr id="65" name="object 65"/>
          <p:cNvSpPr txBox="1"/>
          <p:nvPr/>
        </p:nvSpPr>
        <p:spPr>
          <a:xfrm>
            <a:off x="4979670" y="6024626"/>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66" name="object 66"/>
          <p:cNvSpPr txBox="1"/>
          <p:nvPr/>
        </p:nvSpPr>
        <p:spPr>
          <a:xfrm>
            <a:off x="4920231" y="5817360"/>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00CC00"/>
                </a:solidFill>
                <a:latin typeface="Arial"/>
                <a:cs typeface="Arial"/>
              </a:rPr>
              <a:t>1/3</a:t>
            </a:r>
            <a:endParaRPr sz="700">
              <a:latin typeface="Arial"/>
              <a:cs typeface="Arial"/>
            </a:endParaRPr>
          </a:p>
        </p:txBody>
      </p:sp>
      <p:sp>
        <p:nvSpPr>
          <p:cNvPr id="67" name="object 67"/>
          <p:cNvSpPr/>
          <p:nvPr/>
        </p:nvSpPr>
        <p:spPr>
          <a:xfrm>
            <a:off x="4513326" y="6329934"/>
            <a:ext cx="325120" cy="72390"/>
          </a:xfrm>
          <a:custGeom>
            <a:avLst/>
            <a:gdLst/>
            <a:ahLst/>
            <a:cxnLst/>
            <a:rect l="l" t="t" r="r" b="b"/>
            <a:pathLst>
              <a:path w="325120" h="72389">
                <a:moveTo>
                  <a:pt x="286271" y="56789"/>
                </a:moveTo>
                <a:lnTo>
                  <a:pt x="283463" y="72389"/>
                </a:lnTo>
                <a:lnTo>
                  <a:pt x="324612" y="60198"/>
                </a:lnTo>
                <a:lnTo>
                  <a:pt x="321586" y="57912"/>
                </a:lnTo>
                <a:lnTo>
                  <a:pt x="292608" y="57912"/>
                </a:lnTo>
                <a:lnTo>
                  <a:pt x="286271" y="56789"/>
                </a:lnTo>
                <a:close/>
              </a:path>
              <a:path w="325120" h="72389">
                <a:moveTo>
                  <a:pt x="287512" y="49899"/>
                </a:moveTo>
                <a:lnTo>
                  <a:pt x="286271" y="56789"/>
                </a:lnTo>
                <a:lnTo>
                  <a:pt x="292608" y="57912"/>
                </a:lnTo>
                <a:lnTo>
                  <a:pt x="294132" y="51053"/>
                </a:lnTo>
                <a:lnTo>
                  <a:pt x="287512" y="49899"/>
                </a:lnTo>
                <a:close/>
              </a:path>
              <a:path w="325120" h="72389">
                <a:moveTo>
                  <a:pt x="290322" y="34289"/>
                </a:moveTo>
                <a:lnTo>
                  <a:pt x="287512" y="49899"/>
                </a:lnTo>
                <a:lnTo>
                  <a:pt x="294132" y="51053"/>
                </a:lnTo>
                <a:lnTo>
                  <a:pt x="292608" y="57912"/>
                </a:lnTo>
                <a:lnTo>
                  <a:pt x="321586" y="57912"/>
                </a:lnTo>
                <a:lnTo>
                  <a:pt x="290322" y="34289"/>
                </a:lnTo>
                <a:close/>
              </a:path>
              <a:path w="325120" h="72389">
                <a:moveTo>
                  <a:pt x="1524" y="0"/>
                </a:moveTo>
                <a:lnTo>
                  <a:pt x="0" y="6095"/>
                </a:lnTo>
                <a:lnTo>
                  <a:pt x="286271" y="56789"/>
                </a:lnTo>
                <a:lnTo>
                  <a:pt x="287512" y="49899"/>
                </a:lnTo>
                <a:lnTo>
                  <a:pt x="1524" y="0"/>
                </a:lnTo>
                <a:close/>
              </a:path>
            </a:pathLst>
          </a:custGeom>
          <a:solidFill>
            <a:srgbClr val="00CC00"/>
          </a:solidFill>
        </p:spPr>
        <p:txBody>
          <a:bodyPr wrap="square" lIns="0" tIns="0" rIns="0" bIns="0" rtlCol="0"/>
          <a:lstStyle/>
          <a:p/>
        </p:txBody>
      </p:sp>
      <p:sp>
        <p:nvSpPr>
          <p:cNvPr id="68" name="object 68"/>
          <p:cNvSpPr/>
          <p:nvPr/>
        </p:nvSpPr>
        <p:spPr>
          <a:xfrm>
            <a:off x="5161788" y="6291834"/>
            <a:ext cx="287020" cy="104775"/>
          </a:xfrm>
          <a:custGeom>
            <a:avLst/>
            <a:gdLst/>
            <a:ahLst/>
            <a:cxnLst/>
            <a:rect l="l" t="t" r="r" b="b"/>
            <a:pathLst>
              <a:path w="287020" h="104775">
                <a:moveTo>
                  <a:pt x="29717" y="67817"/>
                </a:moveTo>
                <a:lnTo>
                  <a:pt x="0" y="98298"/>
                </a:lnTo>
                <a:lnTo>
                  <a:pt x="41910" y="104393"/>
                </a:lnTo>
                <a:lnTo>
                  <a:pt x="37591" y="91439"/>
                </a:lnTo>
                <a:lnTo>
                  <a:pt x="31241" y="91439"/>
                </a:lnTo>
                <a:lnTo>
                  <a:pt x="28956" y="85343"/>
                </a:lnTo>
                <a:lnTo>
                  <a:pt x="34899" y="83362"/>
                </a:lnTo>
                <a:lnTo>
                  <a:pt x="29717" y="67817"/>
                </a:lnTo>
                <a:close/>
              </a:path>
              <a:path w="287020" h="104775">
                <a:moveTo>
                  <a:pt x="34899" y="83362"/>
                </a:moveTo>
                <a:lnTo>
                  <a:pt x="28956" y="85343"/>
                </a:lnTo>
                <a:lnTo>
                  <a:pt x="31241" y="91439"/>
                </a:lnTo>
                <a:lnTo>
                  <a:pt x="36955" y="89529"/>
                </a:lnTo>
                <a:lnTo>
                  <a:pt x="34899" y="83362"/>
                </a:lnTo>
                <a:close/>
              </a:path>
              <a:path w="287020" h="104775">
                <a:moveTo>
                  <a:pt x="36955" y="89529"/>
                </a:moveTo>
                <a:lnTo>
                  <a:pt x="31241" y="91439"/>
                </a:lnTo>
                <a:lnTo>
                  <a:pt x="37591" y="91439"/>
                </a:lnTo>
                <a:lnTo>
                  <a:pt x="36955" y="89529"/>
                </a:lnTo>
                <a:close/>
              </a:path>
              <a:path w="287020" h="104775">
                <a:moveTo>
                  <a:pt x="284988" y="0"/>
                </a:moveTo>
                <a:lnTo>
                  <a:pt x="34899" y="83362"/>
                </a:lnTo>
                <a:lnTo>
                  <a:pt x="36955" y="89529"/>
                </a:lnTo>
                <a:lnTo>
                  <a:pt x="286512" y="6095"/>
                </a:lnTo>
                <a:lnTo>
                  <a:pt x="284988" y="0"/>
                </a:lnTo>
                <a:close/>
              </a:path>
            </a:pathLst>
          </a:custGeom>
          <a:solidFill>
            <a:srgbClr val="3333CC"/>
          </a:solidFill>
        </p:spPr>
        <p:txBody>
          <a:bodyPr wrap="square" lIns="0" tIns="0" rIns="0" bIns="0" rtlCol="0"/>
          <a:lstStyle/>
          <a:p/>
        </p:txBody>
      </p:sp>
      <p:sp>
        <p:nvSpPr>
          <p:cNvPr id="69" name="object 69"/>
          <p:cNvSpPr/>
          <p:nvPr/>
        </p:nvSpPr>
        <p:spPr>
          <a:xfrm>
            <a:off x="4580382" y="6129528"/>
            <a:ext cx="801370" cy="59055"/>
          </a:xfrm>
          <a:custGeom>
            <a:avLst/>
            <a:gdLst/>
            <a:ahLst/>
            <a:cxnLst/>
            <a:rect l="l" t="t" r="r" b="b"/>
            <a:pathLst>
              <a:path w="801370" h="59054">
                <a:moveTo>
                  <a:pt x="37337" y="20574"/>
                </a:moveTo>
                <a:lnTo>
                  <a:pt x="0" y="41148"/>
                </a:lnTo>
                <a:lnTo>
                  <a:pt x="39623" y="58674"/>
                </a:lnTo>
                <a:lnTo>
                  <a:pt x="38663" y="42672"/>
                </a:lnTo>
                <a:lnTo>
                  <a:pt x="32003" y="42672"/>
                </a:lnTo>
                <a:lnTo>
                  <a:pt x="32003" y="36575"/>
                </a:lnTo>
                <a:lnTo>
                  <a:pt x="38280" y="36277"/>
                </a:lnTo>
                <a:lnTo>
                  <a:pt x="37337" y="20574"/>
                </a:lnTo>
                <a:close/>
              </a:path>
              <a:path w="801370" h="59054">
                <a:moveTo>
                  <a:pt x="38280" y="36277"/>
                </a:moveTo>
                <a:lnTo>
                  <a:pt x="32003" y="36575"/>
                </a:lnTo>
                <a:lnTo>
                  <a:pt x="32003" y="42672"/>
                </a:lnTo>
                <a:lnTo>
                  <a:pt x="38644" y="42356"/>
                </a:lnTo>
                <a:lnTo>
                  <a:pt x="38280" y="36277"/>
                </a:lnTo>
                <a:close/>
              </a:path>
              <a:path w="801370" h="59054">
                <a:moveTo>
                  <a:pt x="38644" y="42356"/>
                </a:moveTo>
                <a:lnTo>
                  <a:pt x="32003" y="42672"/>
                </a:lnTo>
                <a:lnTo>
                  <a:pt x="38663" y="42672"/>
                </a:lnTo>
                <a:lnTo>
                  <a:pt x="38644" y="42356"/>
                </a:lnTo>
                <a:close/>
              </a:path>
              <a:path w="801370" h="59054">
                <a:moveTo>
                  <a:pt x="800100" y="0"/>
                </a:moveTo>
                <a:lnTo>
                  <a:pt x="38280" y="36277"/>
                </a:lnTo>
                <a:lnTo>
                  <a:pt x="38644" y="42356"/>
                </a:lnTo>
                <a:lnTo>
                  <a:pt x="800862" y="6096"/>
                </a:lnTo>
                <a:lnTo>
                  <a:pt x="800100" y="0"/>
                </a:lnTo>
                <a:close/>
              </a:path>
            </a:pathLst>
          </a:custGeom>
          <a:solidFill>
            <a:srgbClr val="3333CC"/>
          </a:solidFill>
        </p:spPr>
        <p:txBody>
          <a:bodyPr wrap="square" lIns="0" tIns="0" rIns="0" bIns="0" rtlCol="0"/>
          <a:lstStyle/>
          <a:p/>
        </p:txBody>
      </p:sp>
      <p:sp>
        <p:nvSpPr>
          <p:cNvPr id="70" name="object 70"/>
          <p:cNvSpPr/>
          <p:nvPr/>
        </p:nvSpPr>
        <p:spPr>
          <a:xfrm>
            <a:off x="4511040" y="5787025"/>
            <a:ext cx="942975" cy="222250"/>
          </a:xfrm>
          <a:custGeom>
            <a:avLst/>
            <a:gdLst/>
            <a:ahLst/>
            <a:cxnLst/>
            <a:rect l="l" t="t" r="r" b="b"/>
            <a:pathLst>
              <a:path w="942975" h="222250">
                <a:moveTo>
                  <a:pt x="484525" y="0"/>
                </a:moveTo>
                <a:lnTo>
                  <a:pt x="433073" y="883"/>
                </a:lnTo>
                <a:lnTo>
                  <a:pt x="382524" y="4936"/>
                </a:lnTo>
                <a:lnTo>
                  <a:pt x="303592" y="16857"/>
                </a:lnTo>
                <a:lnTo>
                  <a:pt x="255245" y="29177"/>
                </a:lnTo>
                <a:lnTo>
                  <a:pt x="204532" y="45564"/>
                </a:lnTo>
                <a:lnTo>
                  <a:pt x="154124" y="65891"/>
                </a:lnTo>
                <a:lnTo>
                  <a:pt x="106686" y="90028"/>
                </a:lnTo>
                <a:lnTo>
                  <a:pt x="64886" y="117847"/>
                </a:lnTo>
                <a:lnTo>
                  <a:pt x="31394" y="149218"/>
                </a:lnTo>
                <a:lnTo>
                  <a:pt x="8876" y="184014"/>
                </a:lnTo>
                <a:lnTo>
                  <a:pt x="0" y="222106"/>
                </a:lnTo>
                <a:lnTo>
                  <a:pt x="6096" y="222106"/>
                </a:lnTo>
                <a:lnTo>
                  <a:pt x="15629" y="184853"/>
                </a:lnTo>
                <a:lnTo>
                  <a:pt x="38292" y="150967"/>
                </a:lnTo>
                <a:lnTo>
                  <a:pt x="71510" y="120529"/>
                </a:lnTo>
                <a:lnTo>
                  <a:pt x="112707" y="93624"/>
                </a:lnTo>
                <a:lnTo>
                  <a:pt x="159310" y="70334"/>
                </a:lnTo>
                <a:lnTo>
                  <a:pt x="208743" y="50744"/>
                </a:lnTo>
                <a:lnTo>
                  <a:pt x="258432" y="34935"/>
                </a:lnTo>
                <a:lnTo>
                  <a:pt x="305802" y="22991"/>
                </a:lnTo>
                <a:lnTo>
                  <a:pt x="348278" y="14996"/>
                </a:lnTo>
                <a:lnTo>
                  <a:pt x="420719" y="7086"/>
                </a:lnTo>
                <a:lnTo>
                  <a:pt x="464110" y="5745"/>
                </a:lnTo>
                <a:lnTo>
                  <a:pt x="573274" y="5745"/>
                </a:lnTo>
                <a:lnTo>
                  <a:pt x="536417" y="2153"/>
                </a:lnTo>
                <a:lnTo>
                  <a:pt x="484525" y="0"/>
                </a:lnTo>
                <a:close/>
              </a:path>
              <a:path w="942975" h="222250">
                <a:moveTo>
                  <a:pt x="921054" y="148827"/>
                </a:moveTo>
                <a:lnTo>
                  <a:pt x="906018" y="153526"/>
                </a:lnTo>
                <a:lnTo>
                  <a:pt x="936498" y="184006"/>
                </a:lnTo>
                <a:lnTo>
                  <a:pt x="940709" y="155050"/>
                </a:lnTo>
                <a:lnTo>
                  <a:pt x="923544" y="155050"/>
                </a:lnTo>
                <a:lnTo>
                  <a:pt x="921054" y="148827"/>
                </a:lnTo>
                <a:close/>
              </a:path>
              <a:path w="942975" h="222250">
                <a:moveTo>
                  <a:pt x="925642" y="147393"/>
                </a:moveTo>
                <a:lnTo>
                  <a:pt x="921054" y="148827"/>
                </a:lnTo>
                <a:lnTo>
                  <a:pt x="923544" y="155050"/>
                </a:lnTo>
                <a:lnTo>
                  <a:pt x="929639" y="152764"/>
                </a:lnTo>
                <a:lnTo>
                  <a:pt x="925642" y="147393"/>
                </a:lnTo>
                <a:close/>
              </a:path>
              <a:path w="942975" h="222250">
                <a:moveTo>
                  <a:pt x="942594" y="142096"/>
                </a:moveTo>
                <a:lnTo>
                  <a:pt x="925642" y="147393"/>
                </a:lnTo>
                <a:lnTo>
                  <a:pt x="929639" y="152764"/>
                </a:lnTo>
                <a:lnTo>
                  <a:pt x="923544" y="155050"/>
                </a:lnTo>
                <a:lnTo>
                  <a:pt x="940709" y="155050"/>
                </a:lnTo>
                <a:lnTo>
                  <a:pt x="942594" y="142096"/>
                </a:lnTo>
                <a:close/>
              </a:path>
              <a:path w="942975" h="222250">
                <a:moveTo>
                  <a:pt x="925525" y="147430"/>
                </a:moveTo>
                <a:lnTo>
                  <a:pt x="920496" y="147430"/>
                </a:lnTo>
                <a:lnTo>
                  <a:pt x="921054" y="148827"/>
                </a:lnTo>
                <a:lnTo>
                  <a:pt x="925525" y="147430"/>
                </a:lnTo>
                <a:close/>
              </a:path>
              <a:path w="942975" h="222250">
                <a:moveTo>
                  <a:pt x="573274" y="5745"/>
                </a:moveTo>
                <a:lnTo>
                  <a:pt x="464110" y="5745"/>
                </a:lnTo>
                <a:lnTo>
                  <a:pt x="512073" y="7067"/>
                </a:lnTo>
                <a:lnTo>
                  <a:pt x="563219" y="11108"/>
                </a:lnTo>
                <a:lnTo>
                  <a:pt x="616161" y="17926"/>
                </a:lnTo>
                <a:lnTo>
                  <a:pt x="669512" y="27577"/>
                </a:lnTo>
                <a:lnTo>
                  <a:pt x="721883" y="40119"/>
                </a:lnTo>
                <a:lnTo>
                  <a:pt x="771889" y="55609"/>
                </a:lnTo>
                <a:lnTo>
                  <a:pt x="818140" y="74104"/>
                </a:lnTo>
                <a:lnTo>
                  <a:pt x="859250" y="95661"/>
                </a:lnTo>
                <a:lnTo>
                  <a:pt x="893831" y="120338"/>
                </a:lnTo>
                <a:lnTo>
                  <a:pt x="920496" y="148192"/>
                </a:lnTo>
                <a:lnTo>
                  <a:pt x="920496" y="147430"/>
                </a:lnTo>
                <a:lnTo>
                  <a:pt x="925525" y="147430"/>
                </a:lnTo>
                <a:lnTo>
                  <a:pt x="868011" y="93460"/>
                </a:lnTo>
                <a:lnTo>
                  <a:pt x="822064" y="69385"/>
                </a:lnTo>
                <a:lnTo>
                  <a:pt x="776491" y="50649"/>
                </a:lnTo>
                <a:lnTo>
                  <a:pt x="739139" y="38464"/>
                </a:lnTo>
                <a:lnTo>
                  <a:pt x="690111" y="25498"/>
                </a:lnTo>
                <a:lnTo>
                  <a:pt x="639673" y="15035"/>
                </a:lnTo>
                <a:lnTo>
                  <a:pt x="588287" y="7209"/>
                </a:lnTo>
                <a:lnTo>
                  <a:pt x="573274" y="5745"/>
                </a:lnTo>
                <a:close/>
              </a:path>
            </a:pathLst>
          </a:custGeom>
          <a:solidFill>
            <a:srgbClr val="00CC00"/>
          </a:solidFill>
        </p:spPr>
        <p:txBody>
          <a:bodyPr wrap="square" lIns="0" tIns="0" rIns="0" bIns="0" rtlCol="0"/>
          <a:lstStyle/>
          <a:p/>
        </p:txBody>
      </p:sp>
      <p:sp>
        <p:nvSpPr>
          <p:cNvPr id="71" name="object 71"/>
          <p:cNvSpPr/>
          <p:nvPr/>
        </p:nvSpPr>
        <p:spPr>
          <a:xfrm>
            <a:off x="4348734" y="6399276"/>
            <a:ext cx="422909" cy="156210"/>
          </a:xfrm>
          <a:custGeom>
            <a:avLst/>
            <a:gdLst/>
            <a:ahLst/>
            <a:cxnLst/>
            <a:rect l="l" t="t" r="r" b="b"/>
            <a:pathLst>
              <a:path w="422910" h="156209">
                <a:moveTo>
                  <a:pt x="21216" y="34094"/>
                </a:moveTo>
                <a:lnTo>
                  <a:pt x="15209" y="36523"/>
                </a:lnTo>
                <a:lnTo>
                  <a:pt x="15239" y="38100"/>
                </a:lnTo>
                <a:lnTo>
                  <a:pt x="28955" y="51815"/>
                </a:lnTo>
                <a:lnTo>
                  <a:pt x="67817" y="78486"/>
                </a:lnTo>
                <a:lnTo>
                  <a:pt x="114709" y="101017"/>
                </a:lnTo>
                <a:lnTo>
                  <a:pt x="163829" y="118110"/>
                </a:lnTo>
                <a:lnTo>
                  <a:pt x="214409" y="131828"/>
                </a:lnTo>
                <a:lnTo>
                  <a:pt x="265716" y="142300"/>
                </a:lnTo>
                <a:lnTo>
                  <a:pt x="317564" y="149722"/>
                </a:lnTo>
                <a:lnTo>
                  <a:pt x="369769" y="154293"/>
                </a:lnTo>
                <a:lnTo>
                  <a:pt x="422148" y="156210"/>
                </a:lnTo>
                <a:lnTo>
                  <a:pt x="422910" y="149351"/>
                </a:lnTo>
                <a:lnTo>
                  <a:pt x="383380" y="148792"/>
                </a:lnTo>
                <a:lnTo>
                  <a:pt x="337587" y="145473"/>
                </a:lnTo>
                <a:lnTo>
                  <a:pt x="287660" y="139259"/>
                </a:lnTo>
                <a:lnTo>
                  <a:pt x="235729" y="130013"/>
                </a:lnTo>
                <a:lnTo>
                  <a:pt x="183925" y="117598"/>
                </a:lnTo>
                <a:lnTo>
                  <a:pt x="134377" y="101879"/>
                </a:lnTo>
                <a:lnTo>
                  <a:pt x="89215" y="82718"/>
                </a:lnTo>
                <a:lnTo>
                  <a:pt x="50571" y="59980"/>
                </a:lnTo>
                <a:lnTo>
                  <a:pt x="21216" y="34094"/>
                </a:lnTo>
                <a:close/>
              </a:path>
              <a:path w="422910" h="156209">
                <a:moveTo>
                  <a:pt x="3048" y="0"/>
                </a:moveTo>
                <a:lnTo>
                  <a:pt x="0" y="42672"/>
                </a:lnTo>
                <a:lnTo>
                  <a:pt x="15209" y="36523"/>
                </a:lnTo>
                <a:lnTo>
                  <a:pt x="12191" y="31241"/>
                </a:lnTo>
                <a:lnTo>
                  <a:pt x="18287" y="28194"/>
                </a:lnTo>
                <a:lnTo>
                  <a:pt x="35813" y="28194"/>
                </a:lnTo>
                <a:lnTo>
                  <a:pt x="3048" y="0"/>
                </a:lnTo>
                <a:close/>
              </a:path>
              <a:path w="422910" h="156209">
                <a:moveTo>
                  <a:pt x="18287" y="28194"/>
                </a:moveTo>
                <a:lnTo>
                  <a:pt x="12191" y="31241"/>
                </a:lnTo>
                <a:lnTo>
                  <a:pt x="15209" y="36523"/>
                </a:lnTo>
                <a:lnTo>
                  <a:pt x="20734" y="34289"/>
                </a:lnTo>
                <a:lnTo>
                  <a:pt x="20574" y="34289"/>
                </a:lnTo>
                <a:lnTo>
                  <a:pt x="18287" y="28194"/>
                </a:lnTo>
                <a:close/>
              </a:path>
              <a:path w="422910" h="156209">
                <a:moveTo>
                  <a:pt x="35813" y="28194"/>
                </a:moveTo>
                <a:lnTo>
                  <a:pt x="18287" y="28194"/>
                </a:lnTo>
                <a:lnTo>
                  <a:pt x="20574" y="34289"/>
                </a:lnTo>
                <a:lnTo>
                  <a:pt x="20574" y="33527"/>
                </a:lnTo>
                <a:lnTo>
                  <a:pt x="22619" y="33527"/>
                </a:lnTo>
                <a:lnTo>
                  <a:pt x="35813" y="28194"/>
                </a:lnTo>
                <a:close/>
              </a:path>
              <a:path w="422910" h="156209">
                <a:moveTo>
                  <a:pt x="20574" y="33527"/>
                </a:moveTo>
                <a:lnTo>
                  <a:pt x="20574" y="34289"/>
                </a:lnTo>
                <a:lnTo>
                  <a:pt x="20734" y="34289"/>
                </a:lnTo>
                <a:lnTo>
                  <a:pt x="21216" y="34094"/>
                </a:lnTo>
                <a:lnTo>
                  <a:pt x="20574" y="33527"/>
                </a:lnTo>
                <a:close/>
              </a:path>
              <a:path w="422910" h="156209">
                <a:moveTo>
                  <a:pt x="22619" y="33527"/>
                </a:moveTo>
                <a:lnTo>
                  <a:pt x="20574" y="33527"/>
                </a:lnTo>
                <a:lnTo>
                  <a:pt x="21216" y="34094"/>
                </a:lnTo>
                <a:lnTo>
                  <a:pt x="22619" y="33527"/>
                </a:lnTo>
                <a:close/>
              </a:path>
            </a:pathLst>
          </a:custGeom>
          <a:solidFill>
            <a:srgbClr val="FF0000"/>
          </a:solidFill>
        </p:spPr>
        <p:txBody>
          <a:bodyPr wrap="square" lIns="0" tIns="0" rIns="0" bIns="0" rtlCol="0"/>
          <a:lstStyle/>
          <a:p/>
        </p:txBody>
      </p:sp>
      <p:sp>
        <p:nvSpPr>
          <p:cNvPr id="72" name="object 72"/>
          <p:cNvSpPr/>
          <p:nvPr/>
        </p:nvSpPr>
        <p:spPr>
          <a:xfrm>
            <a:off x="5228082" y="6361176"/>
            <a:ext cx="390525" cy="194310"/>
          </a:xfrm>
          <a:custGeom>
            <a:avLst/>
            <a:gdLst/>
            <a:ahLst/>
            <a:cxnLst/>
            <a:rect l="l" t="t" r="r" b="b"/>
            <a:pathLst>
              <a:path w="390525" h="194309">
                <a:moveTo>
                  <a:pt x="370294" y="42672"/>
                </a:moveTo>
                <a:lnTo>
                  <a:pt x="365759" y="42672"/>
                </a:lnTo>
                <a:lnTo>
                  <a:pt x="336694" y="77512"/>
                </a:lnTo>
                <a:lnTo>
                  <a:pt x="297787" y="107625"/>
                </a:lnTo>
                <a:lnTo>
                  <a:pt x="251580" y="132983"/>
                </a:lnTo>
                <a:lnTo>
                  <a:pt x="200615" y="153557"/>
                </a:lnTo>
                <a:lnTo>
                  <a:pt x="147433" y="169319"/>
                </a:lnTo>
                <a:lnTo>
                  <a:pt x="94576" y="180240"/>
                </a:lnTo>
                <a:lnTo>
                  <a:pt x="44584" y="186294"/>
                </a:lnTo>
                <a:lnTo>
                  <a:pt x="0" y="187451"/>
                </a:lnTo>
                <a:lnTo>
                  <a:pt x="762" y="194310"/>
                </a:lnTo>
                <a:lnTo>
                  <a:pt x="52024" y="191652"/>
                </a:lnTo>
                <a:lnTo>
                  <a:pt x="102922" y="185144"/>
                </a:lnTo>
                <a:lnTo>
                  <a:pt x="153106" y="174632"/>
                </a:lnTo>
                <a:lnTo>
                  <a:pt x="202227" y="159959"/>
                </a:lnTo>
                <a:lnTo>
                  <a:pt x="249935" y="140970"/>
                </a:lnTo>
                <a:lnTo>
                  <a:pt x="285566" y="122552"/>
                </a:lnTo>
                <a:lnTo>
                  <a:pt x="323783" y="97083"/>
                </a:lnTo>
                <a:lnTo>
                  <a:pt x="356699" y="66316"/>
                </a:lnTo>
                <a:lnTo>
                  <a:pt x="370294" y="42672"/>
                </a:lnTo>
                <a:close/>
              </a:path>
              <a:path w="390525" h="194309">
                <a:moveTo>
                  <a:pt x="367766" y="36315"/>
                </a:moveTo>
                <a:lnTo>
                  <a:pt x="364997" y="43434"/>
                </a:lnTo>
                <a:lnTo>
                  <a:pt x="365759" y="42672"/>
                </a:lnTo>
                <a:lnTo>
                  <a:pt x="370294" y="42672"/>
                </a:lnTo>
                <a:lnTo>
                  <a:pt x="373171" y="37666"/>
                </a:lnTo>
                <a:lnTo>
                  <a:pt x="367766" y="36315"/>
                </a:lnTo>
                <a:close/>
              </a:path>
              <a:path w="390525" h="194309">
                <a:moveTo>
                  <a:pt x="387483" y="29718"/>
                </a:moveTo>
                <a:lnTo>
                  <a:pt x="370331" y="29718"/>
                </a:lnTo>
                <a:lnTo>
                  <a:pt x="376427" y="32003"/>
                </a:lnTo>
                <a:lnTo>
                  <a:pt x="373171" y="37666"/>
                </a:lnTo>
                <a:lnTo>
                  <a:pt x="390143" y="41910"/>
                </a:lnTo>
                <a:lnTo>
                  <a:pt x="387483" y="29718"/>
                </a:lnTo>
                <a:close/>
              </a:path>
              <a:path w="390525" h="194309">
                <a:moveTo>
                  <a:pt x="370331" y="29718"/>
                </a:moveTo>
                <a:lnTo>
                  <a:pt x="367766" y="36315"/>
                </a:lnTo>
                <a:lnTo>
                  <a:pt x="373171" y="37666"/>
                </a:lnTo>
                <a:lnTo>
                  <a:pt x="376427" y="32003"/>
                </a:lnTo>
                <a:lnTo>
                  <a:pt x="370331" y="29718"/>
                </a:lnTo>
                <a:close/>
              </a:path>
              <a:path w="390525" h="194309">
                <a:moveTo>
                  <a:pt x="381000" y="0"/>
                </a:moveTo>
                <a:lnTo>
                  <a:pt x="353567" y="32765"/>
                </a:lnTo>
                <a:lnTo>
                  <a:pt x="367766" y="36315"/>
                </a:lnTo>
                <a:lnTo>
                  <a:pt x="370331" y="29718"/>
                </a:lnTo>
                <a:lnTo>
                  <a:pt x="387483" y="29718"/>
                </a:lnTo>
                <a:lnTo>
                  <a:pt x="381000" y="0"/>
                </a:lnTo>
                <a:close/>
              </a:path>
            </a:pathLst>
          </a:custGeom>
          <a:solidFill>
            <a:srgbClr val="FF0000"/>
          </a:solidFill>
        </p:spPr>
        <p:txBody>
          <a:bodyPr wrap="square" lIns="0" tIns="0" rIns="0" bIns="0" rtlCol="0"/>
          <a:lstStyle/>
          <a:p/>
        </p:txBody>
      </p:sp>
      <p:sp>
        <p:nvSpPr>
          <p:cNvPr id="73" name="object 73"/>
          <p:cNvSpPr/>
          <p:nvPr/>
        </p:nvSpPr>
        <p:spPr>
          <a:xfrm>
            <a:off x="4834890" y="6713981"/>
            <a:ext cx="344805" cy="294640"/>
          </a:xfrm>
          <a:custGeom>
            <a:avLst/>
            <a:gdLst/>
            <a:ahLst/>
            <a:cxnLst/>
            <a:rect l="l" t="t" r="r" b="b"/>
            <a:pathLst>
              <a:path w="344804" h="294640">
                <a:moveTo>
                  <a:pt x="6096" y="0"/>
                </a:moveTo>
                <a:lnTo>
                  <a:pt x="0" y="0"/>
                </a:lnTo>
                <a:lnTo>
                  <a:pt x="1397" y="38099"/>
                </a:lnTo>
                <a:lnTo>
                  <a:pt x="8103" y="82216"/>
                </a:lnTo>
                <a:lnTo>
                  <a:pt x="20047" y="128589"/>
                </a:lnTo>
                <a:lnTo>
                  <a:pt x="37195" y="174507"/>
                </a:lnTo>
                <a:lnTo>
                  <a:pt x="59504" y="216995"/>
                </a:lnTo>
                <a:lnTo>
                  <a:pt x="86932" y="253078"/>
                </a:lnTo>
                <a:lnTo>
                  <a:pt x="119435" y="279781"/>
                </a:lnTo>
                <a:lnTo>
                  <a:pt x="156972" y="294131"/>
                </a:lnTo>
                <a:lnTo>
                  <a:pt x="194592" y="288027"/>
                </a:lnTo>
                <a:lnTo>
                  <a:pt x="195822" y="287273"/>
                </a:lnTo>
                <a:lnTo>
                  <a:pt x="157734" y="287273"/>
                </a:lnTo>
                <a:lnTo>
                  <a:pt x="121978" y="273930"/>
                </a:lnTo>
                <a:lnTo>
                  <a:pt x="90760" y="247875"/>
                </a:lnTo>
                <a:lnTo>
                  <a:pt x="64211" y="212241"/>
                </a:lnTo>
                <a:lnTo>
                  <a:pt x="42462" y="170159"/>
                </a:lnTo>
                <a:lnTo>
                  <a:pt x="25645" y="124762"/>
                </a:lnTo>
                <a:lnTo>
                  <a:pt x="13891" y="79181"/>
                </a:lnTo>
                <a:lnTo>
                  <a:pt x="7330" y="36550"/>
                </a:lnTo>
                <a:lnTo>
                  <a:pt x="6096" y="0"/>
                </a:lnTo>
                <a:close/>
              </a:path>
              <a:path w="344804" h="294640">
                <a:moveTo>
                  <a:pt x="321577" y="38710"/>
                </a:moveTo>
                <a:lnTo>
                  <a:pt x="306538" y="118257"/>
                </a:lnTo>
                <a:lnTo>
                  <a:pt x="288501" y="167708"/>
                </a:lnTo>
                <a:lnTo>
                  <a:pt x="264216" y="214495"/>
                </a:lnTo>
                <a:lnTo>
                  <a:pt x="234069" y="253458"/>
                </a:lnTo>
                <a:lnTo>
                  <a:pt x="198446" y="279437"/>
                </a:lnTo>
                <a:lnTo>
                  <a:pt x="157734" y="287273"/>
                </a:lnTo>
                <a:lnTo>
                  <a:pt x="195822" y="287273"/>
                </a:lnTo>
                <a:lnTo>
                  <a:pt x="257172" y="235994"/>
                </a:lnTo>
                <a:lnTo>
                  <a:pt x="281644" y="196886"/>
                </a:lnTo>
                <a:lnTo>
                  <a:pt x="301248" y="153599"/>
                </a:lnTo>
                <a:lnTo>
                  <a:pt x="315741" y="109542"/>
                </a:lnTo>
                <a:lnTo>
                  <a:pt x="324880" y="68128"/>
                </a:lnTo>
                <a:lnTo>
                  <a:pt x="327801" y="38959"/>
                </a:lnTo>
                <a:lnTo>
                  <a:pt x="321577" y="38710"/>
                </a:lnTo>
                <a:close/>
              </a:path>
              <a:path w="344804" h="294640">
                <a:moveTo>
                  <a:pt x="340987" y="32003"/>
                </a:moveTo>
                <a:lnTo>
                  <a:pt x="322325" y="32003"/>
                </a:lnTo>
                <a:lnTo>
                  <a:pt x="328422" y="32765"/>
                </a:lnTo>
                <a:lnTo>
                  <a:pt x="327801" y="38959"/>
                </a:lnTo>
                <a:lnTo>
                  <a:pt x="344424" y="39623"/>
                </a:lnTo>
                <a:lnTo>
                  <a:pt x="340987" y="32003"/>
                </a:lnTo>
                <a:close/>
              </a:path>
              <a:path w="344804" h="294640">
                <a:moveTo>
                  <a:pt x="322325" y="32003"/>
                </a:moveTo>
                <a:lnTo>
                  <a:pt x="321577" y="38710"/>
                </a:lnTo>
                <a:lnTo>
                  <a:pt x="327801" y="38959"/>
                </a:lnTo>
                <a:lnTo>
                  <a:pt x="328422" y="32765"/>
                </a:lnTo>
                <a:lnTo>
                  <a:pt x="322325" y="32003"/>
                </a:lnTo>
                <a:close/>
              </a:path>
              <a:path w="344804" h="294640">
                <a:moveTo>
                  <a:pt x="326898" y="761"/>
                </a:moveTo>
                <a:lnTo>
                  <a:pt x="306324" y="38099"/>
                </a:lnTo>
                <a:lnTo>
                  <a:pt x="321577" y="38710"/>
                </a:lnTo>
                <a:lnTo>
                  <a:pt x="322325" y="32003"/>
                </a:lnTo>
                <a:lnTo>
                  <a:pt x="340987" y="32003"/>
                </a:lnTo>
                <a:lnTo>
                  <a:pt x="326898" y="761"/>
                </a:lnTo>
                <a:close/>
              </a:path>
            </a:pathLst>
          </a:custGeom>
          <a:solidFill>
            <a:srgbClr val="FF0000"/>
          </a:solidFill>
        </p:spPr>
        <p:txBody>
          <a:bodyPr wrap="square" lIns="0" tIns="0" rIns="0" bIns="0" rtlCol="0"/>
          <a:lstStyle/>
          <a:p/>
        </p:txBody>
      </p:sp>
      <p:sp>
        <p:nvSpPr>
          <p:cNvPr id="74" name="object 74"/>
          <p:cNvSpPr txBox="1"/>
          <p:nvPr/>
        </p:nvSpPr>
        <p:spPr>
          <a:xfrm>
            <a:off x="4458461" y="6528306"/>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75" name="object 75"/>
          <p:cNvSpPr txBox="1"/>
          <p:nvPr/>
        </p:nvSpPr>
        <p:spPr>
          <a:xfrm>
            <a:off x="5121402" y="6874250"/>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76" name="object 76"/>
          <p:cNvSpPr txBox="1"/>
          <p:nvPr/>
        </p:nvSpPr>
        <p:spPr>
          <a:xfrm>
            <a:off x="4646674" y="6237218"/>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00CC00"/>
                </a:solidFill>
                <a:latin typeface="Arial"/>
                <a:cs typeface="Arial"/>
              </a:rPr>
              <a:t>2/3</a:t>
            </a:r>
            <a:endParaRPr sz="700">
              <a:latin typeface="Arial"/>
              <a:cs typeface="Arial"/>
            </a:endParaRPr>
          </a:p>
        </p:txBody>
      </p:sp>
      <p:sp>
        <p:nvSpPr>
          <p:cNvPr id="77" name="object 77"/>
          <p:cNvSpPr txBox="1"/>
          <p:nvPr/>
        </p:nvSpPr>
        <p:spPr>
          <a:xfrm>
            <a:off x="5281424" y="6313418"/>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3333CC"/>
                </a:solidFill>
                <a:latin typeface="Arial"/>
                <a:cs typeface="Arial"/>
              </a:rPr>
              <a:t>2/3</a:t>
            </a:r>
            <a:endParaRPr sz="700">
              <a:latin typeface="Arial"/>
              <a:cs typeface="Arial"/>
            </a:endParaRPr>
          </a:p>
        </p:txBody>
      </p:sp>
      <p:sp>
        <p:nvSpPr>
          <p:cNvPr id="78" name="object 78"/>
          <p:cNvSpPr txBox="1"/>
          <p:nvPr/>
        </p:nvSpPr>
        <p:spPr>
          <a:xfrm>
            <a:off x="5450585" y="6503156"/>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79" name="object 7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0" name="object 80"/>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07308" y="2853689"/>
            <a:ext cx="2446020" cy="1392555"/>
          </a:xfrm>
          <a:custGeom>
            <a:avLst/>
            <a:gdLst/>
            <a:ahLst/>
            <a:cxnLst/>
            <a:rect l="l" t="t" r="r" b="b"/>
            <a:pathLst>
              <a:path w="2446020" h="1392554">
                <a:moveTo>
                  <a:pt x="2446019" y="0"/>
                </a:moveTo>
                <a:lnTo>
                  <a:pt x="259079" y="0"/>
                </a:lnTo>
                <a:lnTo>
                  <a:pt x="259079" y="232409"/>
                </a:lnTo>
                <a:lnTo>
                  <a:pt x="0" y="488441"/>
                </a:lnTo>
                <a:lnTo>
                  <a:pt x="259079" y="579881"/>
                </a:lnTo>
                <a:lnTo>
                  <a:pt x="259079" y="1392173"/>
                </a:lnTo>
                <a:lnTo>
                  <a:pt x="2446019" y="1392173"/>
                </a:lnTo>
                <a:lnTo>
                  <a:pt x="2446019" y="0"/>
                </a:lnTo>
                <a:close/>
              </a:path>
            </a:pathLst>
          </a:custGeom>
          <a:solidFill>
            <a:srgbClr val="EFFBFF"/>
          </a:solidFill>
        </p:spPr>
        <p:txBody>
          <a:bodyPr wrap="square" lIns="0" tIns="0" rIns="0" bIns="0" rtlCol="0"/>
          <a:lstStyle/>
          <a:p/>
        </p:txBody>
      </p:sp>
      <p:sp>
        <p:nvSpPr>
          <p:cNvPr id="3" name="object 3"/>
          <p:cNvSpPr/>
          <p:nvPr/>
        </p:nvSpPr>
        <p:spPr>
          <a:xfrm>
            <a:off x="3607308" y="2853689"/>
            <a:ext cx="2446020" cy="1392555"/>
          </a:xfrm>
          <a:custGeom>
            <a:avLst/>
            <a:gdLst/>
            <a:ahLst/>
            <a:cxnLst/>
            <a:rect l="l" t="t" r="r" b="b"/>
            <a:pathLst>
              <a:path w="2446020" h="1392554">
                <a:moveTo>
                  <a:pt x="259079" y="0"/>
                </a:moveTo>
                <a:lnTo>
                  <a:pt x="259079" y="232409"/>
                </a:lnTo>
                <a:lnTo>
                  <a:pt x="0" y="488441"/>
                </a:lnTo>
                <a:lnTo>
                  <a:pt x="259079" y="579881"/>
                </a:lnTo>
                <a:lnTo>
                  <a:pt x="259079" y="1392173"/>
                </a:lnTo>
                <a:lnTo>
                  <a:pt x="2446019" y="1392173"/>
                </a:lnTo>
                <a:lnTo>
                  <a:pt x="2446019" y="0"/>
                </a:lnTo>
                <a:lnTo>
                  <a:pt x="623315" y="0"/>
                </a:lnTo>
                <a:lnTo>
                  <a:pt x="259079" y="0"/>
                </a:lnTo>
                <a:close/>
              </a:path>
            </a:pathLst>
          </a:custGeom>
          <a:ln w="4762">
            <a:solidFill>
              <a:srgbClr val="000000"/>
            </a:solidFill>
          </a:ln>
        </p:spPr>
        <p:txBody>
          <a:bodyPr wrap="square" lIns="0" tIns="0" rIns="0" bIns="0" rtlCol="0"/>
          <a:lstStyle/>
          <a:p/>
        </p:txBody>
      </p:sp>
      <p:sp>
        <p:nvSpPr>
          <p:cNvPr id="4" name="object 4"/>
          <p:cNvSpPr/>
          <p:nvPr/>
        </p:nvSpPr>
        <p:spPr>
          <a:xfrm>
            <a:off x="4123182" y="1764792"/>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00CC00"/>
            </a:solidFill>
          </a:ln>
        </p:spPr>
        <p:txBody>
          <a:bodyPr wrap="square" lIns="0" tIns="0" rIns="0" bIns="0" rtlCol="0"/>
          <a:lstStyle/>
          <a:p/>
        </p:txBody>
      </p:sp>
      <p:sp>
        <p:nvSpPr>
          <p:cNvPr id="5" name="object 5"/>
          <p:cNvSpPr/>
          <p:nvPr/>
        </p:nvSpPr>
        <p:spPr>
          <a:xfrm>
            <a:off x="4770882" y="2145792"/>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FF0000"/>
            </a:solidFill>
          </a:ln>
        </p:spPr>
        <p:txBody>
          <a:bodyPr wrap="square" lIns="0" tIns="0" rIns="0" bIns="0" rtlCol="0"/>
          <a:lstStyle/>
          <a:p/>
        </p:txBody>
      </p:sp>
      <p:sp>
        <p:nvSpPr>
          <p:cNvPr id="6" name="object 6"/>
          <p:cNvSpPr/>
          <p:nvPr/>
        </p:nvSpPr>
        <p:spPr>
          <a:xfrm>
            <a:off x="5380482" y="1726692"/>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3333CC"/>
            </a:solidFill>
          </a:ln>
        </p:spPr>
        <p:txBody>
          <a:bodyPr wrap="square" lIns="0" tIns="0" rIns="0" bIns="0" rtlCol="0"/>
          <a:lstStyle/>
          <a:p/>
        </p:txBody>
      </p:sp>
      <p:sp>
        <p:nvSpPr>
          <p:cNvPr id="7" name="object 7"/>
          <p:cNvSpPr/>
          <p:nvPr/>
        </p:nvSpPr>
        <p:spPr>
          <a:xfrm>
            <a:off x="4513326" y="2152650"/>
            <a:ext cx="325120" cy="72390"/>
          </a:xfrm>
          <a:custGeom>
            <a:avLst/>
            <a:gdLst/>
            <a:ahLst/>
            <a:cxnLst/>
            <a:rect l="l" t="t" r="r" b="b"/>
            <a:pathLst>
              <a:path w="325120" h="72389">
                <a:moveTo>
                  <a:pt x="286272" y="56789"/>
                </a:moveTo>
                <a:lnTo>
                  <a:pt x="283463" y="72390"/>
                </a:lnTo>
                <a:lnTo>
                  <a:pt x="324612" y="60198"/>
                </a:lnTo>
                <a:lnTo>
                  <a:pt x="321586" y="57911"/>
                </a:lnTo>
                <a:lnTo>
                  <a:pt x="292608" y="57911"/>
                </a:lnTo>
                <a:lnTo>
                  <a:pt x="286272" y="56789"/>
                </a:lnTo>
                <a:close/>
              </a:path>
              <a:path w="325120" h="72389">
                <a:moveTo>
                  <a:pt x="287512" y="49899"/>
                </a:moveTo>
                <a:lnTo>
                  <a:pt x="286272" y="56789"/>
                </a:lnTo>
                <a:lnTo>
                  <a:pt x="292608" y="57911"/>
                </a:lnTo>
                <a:lnTo>
                  <a:pt x="294132" y="51053"/>
                </a:lnTo>
                <a:lnTo>
                  <a:pt x="287512" y="49899"/>
                </a:lnTo>
                <a:close/>
              </a:path>
              <a:path w="325120" h="72389">
                <a:moveTo>
                  <a:pt x="290322" y="34290"/>
                </a:moveTo>
                <a:lnTo>
                  <a:pt x="287512" y="49899"/>
                </a:lnTo>
                <a:lnTo>
                  <a:pt x="294132" y="51053"/>
                </a:lnTo>
                <a:lnTo>
                  <a:pt x="292608" y="57911"/>
                </a:lnTo>
                <a:lnTo>
                  <a:pt x="321586" y="57911"/>
                </a:lnTo>
                <a:lnTo>
                  <a:pt x="290322" y="34290"/>
                </a:lnTo>
                <a:close/>
              </a:path>
              <a:path w="325120" h="72389">
                <a:moveTo>
                  <a:pt x="1524" y="0"/>
                </a:moveTo>
                <a:lnTo>
                  <a:pt x="0" y="6096"/>
                </a:lnTo>
                <a:lnTo>
                  <a:pt x="286272" y="56789"/>
                </a:lnTo>
                <a:lnTo>
                  <a:pt x="287512" y="49899"/>
                </a:lnTo>
                <a:lnTo>
                  <a:pt x="1524" y="0"/>
                </a:lnTo>
                <a:close/>
              </a:path>
            </a:pathLst>
          </a:custGeom>
          <a:solidFill>
            <a:srgbClr val="00CC00"/>
          </a:solidFill>
        </p:spPr>
        <p:txBody>
          <a:bodyPr wrap="square" lIns="0" tIns="0" rIns="0" bIns="0" rtlCol="0"/>
          <a:lstStyle/>
          <a:p/>
        </p:txBody>
      </p:sp>
      <p:sp>
        <p:nvSpPr>
          <p:cNvPr id="8" name="object 8"/>
          <p:cNvSpPr/>
          <p:nvPr/>
        </p:nvSpPr>
        <p:spPr>
          <a:xfrm>
            <a:off x="5161788" y="2114550"/>
            <a:ext cx="287020" cy="104775"/>
          </a:xfrm>
          <a:custGeom>
            <a:avLst/>
            <a:gdLst/>
            <a:ahLst/>
            <a:cxnLst/>
            <a:rect l="l" t="t" r="r" b="b"/>
            <a:pathLst>
              <a:path w="287020" h="104775">
                <a:moveTo>
                  <a:pt x="29717" y="67818"/>
                </a:moveTo>
                <a:lnTo>
                  <a:pt x="0" y="98298"/>
                </a:lnTo>
                <a:lnTo>
                  <a:pt x="41910" y="104394"/>
                </a:lnTo>
                <a:lnTo>
                  <a:pt x="37591" y="91440"/>
                </a:lnTo>
                <a:lnTo>
                  <a:pt x="31241" y="91440"/>
                </a:lnTo>
                <a:lnTo>
                  <a:pt x="28956" y="85344"/>
                </a:lnTo>
                <a:lnTo>
                  <a:pt x="34899" y="83362"/>
                </a:lnTo>
                <a:lnTo>
                  <a:pt x="29717" y="67818"/>
                </a:lnTo>
                <a:close/>
              </a:path>
              <a:path w="287020" h="104775">
                <a:moveTo>
                  <a:pt x="34899" y="83362"/>
                </a:moveTo>
                <a:lnTo>
                  <a:pt x="28956" y="85344"/>
                </a:lnTo>
                <a:lnTo>
                  <a:pt x="31241" y="91440"/>
                </a:lnTo>
                <a:lnTo>
                  <a:pt x="36955" y="89529"/>
                </a:lnTo>
                <a:lnTo>
                  <a:pt x="34899" y="83362"/>
                </a:lnTo>
                <a:close/>
              </a:path>
              <a:path w="287020" h="104775">
                <a:moveTo>
                  <a:pt x="36955" y="89529"/>
                </a:moveTo>
                <a:lnTo>
                  <a:pt x="31241" y="91440"/>
                </a:lnTo>
                <a:lnTo>
                  <a:pt x="37591" y="91440"/>
                </a:lnTo>
                <a:lnTo>
                  <a:pt x="36955" y="89529"/>
                </a:lnTo>
                <a:close/>
              </a:path>
              <a:path w="287020" h="104775">
                <a:moveTo>
                  <a:pt x="284988" y="0"/>
                </a:moveTo>
                <a:lnTo>
                  <a:pt x="34899" y="83362"/>
                </a:lnTo>
                <a:lnTo>
                  <a:pt x="36955" y="89529"/>
                </a:lnTo>
                <a:lnTo>
                  <a:pt x="286512" y="6096"/>
                </a:lnTo>
                <a:lnTo>
                  <a:pt x="284988" y="0"/>
                </a:lnTo>
                <a:close/>
              </a:path>
            </a:pathLst>
          </a:custGeom>
          <a:solidFill>
            <a:srgbClr val="3333CC"/>
          </a:solidFill>
        </p:spPr>
        <p:txBody>
          <a:bodyPr wrap="square" lIns="0" tIns="0" rIns="0" bIns="0" rtlCol="0"/>
          <a:lstStyle/>
          <a:p/>
        </p:txBody>
      </p:sp>
      <p:sp>
        <p:nvSpPr>
          <p:cNvPr id="9" name="object 9"/>
          <p:cNvSpPr/>
          <p:nvPr/>
        </p:nvSpPr>
        <p:spPr>
          <a:xfrm>
            <a:off x="4580382" y="1952244"/>
            <a:ext cx="801370" cy="59055"/>
          </a:xfrm>
          <a:custGeom>
            <a:avLst/>
            <a:gdLst/>
            <a:ahLst/>
            <a:cxnLst/>
            <a:rect l="l" t="t" r="r" b="b"/>
            <a:pathLst>
              <a:path w="801370" h="59055">
                <a:moveTo>
                  <a:pt x="37337" y="20574"/>
                </a:moveTo>
                <a:lnTo>
                  <a:pt x="0" y="41148"/>
                </a:lnTo>
                <a:lnTo>
                  <a:pt x="39623" y="58674"/>
                </a:lnTo>
                <a:lnTo>
                  <a:pt x="38663" y="42672"/>
                </a:lnTo>
                <a:lnTo>
                  <a:pt x="32003" y="42672"/>
                </a:lnTo>
                <a:lnTo>
                  <a:pt x="32003" y="36575"/>
                </a:lnTo>
                <a:lnTo>
                  <a:pt x="38280" y="36277"/>
                </a:lnTo>
                <a:lnTo>
                  <a:pt x="37337" y="20574"/>
                </a:lnTo>
                <a:close/>
              </a:path>
              <a:path w="801370" h="59055">
                <a:moveTo>
                  <a:pt x="38280" y="36277"/>
                </a:moveTo>
                <a:lnTo>
                  <a:pt x="32003" y="36575"/>
                </a:lnTo>
                <a:lnTo>
                  <a:pt x="32003" y="42672"/>
                </a:lnTo>
                <a:lnTo>
                  <a:pt x="38644" y="42356"/>
                </a:lnTo>
                <a:lnTo>
                  <a:pt x="38280" y="36277"/>
                </a:lnTo>
                <a:close/>
              </a:path>
              <a:path w="801370" h="59055">
                <a:moveTo>
                  <a:pt x="38644" y="42356"/>
                </a:moveTo>
                <a:lnTo>
                  <a:pt x="32003" y="42672"/>
                </a:lnTo>
                <a:lnTo>
                  <a:pt x="38663" y="42672"/>
                </a:lnTo>
                <a:lnTo>
                  <a:pt x="38644" y="42356"/>
                </a:lnTo>
                <a:close/>
              </a:path>
              <a:path w="801370" h="59055">
                <a:moveTo>
                  <a:pt x="800100" y="0"/>
                </a:moveTo>
                <a:lnTo>
                  <a:pt x="38280" y="36277"/>
                </a:lnTo>
                <a:lnTo>
                  <a:pt x="38644" y="42356"/>
                </a:lnTo>
                <a:lnTo>
                  <a:pt x="800862" y="6096"/>
                </a:lnTo>
                <a:lnTo>
                  <a:pt x="800100" y="0"/>
                </a:lnTo>
                <a:close/>
              </a:path>
            </a:pathLst>
          </a:custGeom>
          <a:solidFill>
            <a:srgbClr val="3333CC"/>
          </a:solidFill>
        </p:spPr>
        <p:txBody>
          <a:bodyPr wrap="square" lIns="0" tIns="0" rIns="0" bIns="0" rtlCol="0"/>
          <a:lstStyle/>
          <a:p/>
        </p:txBody>
      </p:sp>
      <p:sp>
        <p:nvSpPr>
          <p:cNvPr id="10" name="object 10"/>
          <p:cNvSpPr/>
          <p:nvPr/>
        </p:nvSpPr>
        <p:spPr>
          <a:xfrm>
            <a:off x="4511040" y="1609741"/>
            <a:ext cx="942975" cy="222250"/>
          </a:xfrm>
          <a:custGeom>
            <a:avLst/>
            <a:gdLst/>
            <a:ahLst/>
            <a:cxnLst/>
            <a:rect l="l" t="t" r="r" b="b"/>
            <a:pathLst>
              <a:path w="942975" h="222250">
                <a:moveTo>
                  <a:pt x="484523" y="0"/>
                </a:moveTo>
                <a:lnTo>
                  <a:pt x="433072" y="883"/>
                </a:lnTo>
                <a:lnTo>
                  <a:pt x="382524" y="4936"/>
                </a:lnTo>
                <a:lnTo>
                  <a:pt x="303592" y="16857"/>
                </a:lnTo>
                <a:lnTo>
                  <a:pt x="255245" y="29177"/>
                </a:lnTo>
                <a:lnTo>
                  <a:pt x="204532" y="45564"/>
                </a:lnTo>
                <a:lnTo>
                  <a:pt x="154124" y="65891"/>
                </a:lnTo>
                <a:lnTo>
                  <a:pt x="106686" y="90028"/>
                </a:lnTo>
                <a:lnTo>
                  <a:pt x="64886" y="117847"/>
                </a:lnTo>
                <a:lnTo>
                  <a:pt x="31394" y="149218"/>
                </a:lnTo>
                <a:lnTo>
                  <a:pt x="8876" y="184014"/>
                </a:lnTo>
                <a:lnTo>
                  <a:pt x="0" y="222106"/>
                </a:lnTo>
                <a:lnTo>
                  <a:pt x="6096" y="222106"/>
                </a:lnTo>
                <a:lnTo>
                  <a:pt x="15629" y="184853"/>
                </a:lnTo>
                <a:lnTo>
                  <a:pt x="38292" y="150967"/>
                </a:lnTo>
                <a:lnTo>
                  <a:pt x="71510" y="120529"/>
                </a:lnTo>
                <a:lnTo>
                  <a:pt x="112707" y="93624"/>
                </a:lnTo>
                <a:lnTo>
                  <a:pt x="159310" y="70334"/>
                </a:lnTo>
                <a:lnTo>
                  <a:pt x="208743" y="50744"/>
                </a:lnTo>
                <a:lnTo>
                  <a:pt x="258432" y="34935"/>
                </a:lnTo>
                <a:lnTo>
                  <a:pt x="305802" y="22991"/>
                </a:lnTo>
                <a:lnTo>
                  <a:pt x="348278" y="14996"/>
                </a:lnTo>
                <a:lnTo>
                  <a:pt x="420716" y="7086"/>
                </a:lnTo>
                <a:lnTo>
                  <a:pt x="464106" y="5745"/>
                </a:lnTo>
                <a:lnTo>
                  <a:pt x="573269" y="5745"/>
                </a:lnTo>
                <a:lnTo>
                  <a:pt x="536413" y="2153"/>
                </a:lnTo>
                <a:lnTo>
                  <a:pt x="484523" y="0"/>
                </a:lnTo>
                <a:close/>
              </a:path>
              <a:path w="942975" h="222250">
                <a:moveTo>
                  <a:pt x="921054" y="148827"/>
                </a:moveTo>
                <a:lnTo>
                  <a:pt x="906018" y="153526"/>
                </a:lnTo>
                <a:lnTo>
                  <a:pt x="936498" y="184006"/>
                </a:lnTo>
                <a:lnTo>
                  <a:pt x="940709" y="155050"/>
                </a:lnTo>
                <a:lnTo>
                  <a:pt x="923544" y="155050"/>
                </a:lnTo>
                <a:lnTo>
                  <a:pt x="921054" y="148827"/>
                </a:lnTo>
                <a:close/>
              </a:path>
              <a:path w="942975" h="222250">
                <a:moveTo>
                  <a:pt x="925642" y="147393"/>
                </a:moveTo>
                <a:lnTo>
                  <a:pt x="921054" y="148827"/>
                </a:lnTo>
                <a:lnTo>
                  <a:pt x="923544" y="155050"/>
                </a:lnTo>
                <a:lnTo>
                  <a:pt x="929639" y="152764"/>
                </a:lnTo>
                <a:lnTo>
                  <a:pt x="925642" y="147393"/>
                </a:lnTo>
                <a:close/>
              </a:path>
              <a:path w="942975" h="222250">
                <a:moveTo>
                  <a:pt x="942594" y="142096"/>
                </a:moveTo>
                <a:lnTo>
                  <a:pt x="925642" y="147393"/>
                </a:lnTo>
                <a:lnTo>
                  <a:pt x="929639" y="152764"/>
                </a:lnTo>
                <a:lnTo>
                  <a:pt x="923544" y="155050"/>
                </a:lnTo>
                <a:lnTo>
                  <a:pt x="940709" y="155050"/>
                </a:lnTo>
                <a:lnTo>
                  <a:pt x="942594" y="142096"/>
                </a:lnTo>
                <a:close/>
              </a:path>
              <a:path w="942975" h="222250">
                <a:moveTo>
                  <a:pt x="925525" y="147430"/>
                </a:moveTo>
                <a:lnTo>
                  <a:pt x="920496" y="147430"/>
                </a:lnTo>
                <a:lnTo>
                  <a:pt x="921054" y="148827"/>
                </a:lnTo>
                <a:lnTo>
                  <a:pt x="925525" y="147430"/>
                </a:lnTo>
                <a:close/>
              </a:path>
              <a:path w="942975" h="222250">
                <a:moveTo>
                  <a:pt x="573269" y="5745"/>
                </a:moveTo>
                <a:lnTo>
                  <a:pt x="464106" y="5745"/>
                </a:lnTo>
                <a:lnTo>
                  <a:pt x="512068" y="7067"/>
                </a:lnTo>
                <a:lnTo>
                  <a:pt x="563213" y="11108"/>
                </a:lnTo>
                <a:lnTo>
                  <a:pt x="616156" y="17926"/>
                </a:lnTo>
                <a:lnTo>
                  <a:pt x="669507" y="27577"/>
                </a:lnTo>
                <a:lnTo>
                  <a:pt x="721880" y="40119"/>
                </a:lnTo>
                <a:lnTo>
                  <a:pt x="771886" y="55609"/>
                </a:lnTo>
                <a:lnTo>
                  <a:pt x="818138" y="74104"/>
                </a:lnTo>
                <a:lnTo>
                  <a:pt x="859249" y="95661"/>
                </a:lnTo>
                <a:lnTo>
                  <a:pt x="893831" y="120338"/>
                </a:lnTo>
                <a:lnTo>
                  <a:pt x="920496" y="148192"/>
                </a:lnTo>
                <a:lnTo>
                  <a:pt x="920496" y="147430"/>
                </a:lnTo>
                <a:lnTo>
                  <a:pt x="925525" y="147430"/>
                </a:lnTo>
                <a:lnTo>
                  <a:pt x="868011" y="93460"/>
                </a:lnTo>
                <a:lnTo>
                  <a:pt x="822064" y="69385"/>
                </a:lnTo>
                <a:lnTo>
                  <a:pt x="776491" y="50649"/>
                </a:lnTo>
                <a:lnTo>
                  <a:pt x="739139" y="38464"/>
                </a:lnTo>
                <a:lnTo>
                  <a:pt x="690107" y="25498"/>
                </a:lnTo>
                <a:lnTo>
                  <a:pt x="639667" y="15035"/>
                </a:lnTo>
                <a:lnTo>
                  <a:pt x="588282" y="7209"/>
                </a:lnTo>
                <a:lnTo>
                  <a:pt x="573269" y="5745"/>
                </a:lnTo>
                <a:close/>
              </a:path>
            </a:pathLst>
          </a:custGeom>
          <a:solidFill>
            <a:srgbClr val="00CC00"/>
          </a:solidFill>
        </p:spPr>
        <p:txBody>
          <a:bodyPr wrap="square" lIns="0" tIns="0" rIns="0" bIns="0" rtlCol="0"/>
          <a:lstStyle/>
          <a:p/>
        </p:txBody>
      </p:sp>
      <p:sp>
        <p:nvSpPr>
          <p:cNvPr id="11" name="object 11"/>
          <p:cNvSpPr/>
          <p:nvPr/>
        </p:nvSpPr>
        <p:spPr>
          <a:xfrm>
            <a:off x="4348734" y="2221992"/>
            <a:ext cx="422909" cy="156210"/>
          </a:xfrm>
          <a:custGeom>
            <a:avLst/>
            <a:gdLst/>
            <a:ahLst/>
            <a:cxnLst/>
            <a:rect l="l" t="t" r="r" b="b"/>
            <a:pathLst>
              <a:path w="422910" h="156210">
                <a:moveTo>
                  <a:pt x="21216" y="34094"/>
                </a:moveTo>
                <a:lnTo>
                  <a:pt x="15209" y="36523"/>
                </a:lnTo>
                <a:lnTo>
                  <a:pt x="15239" y="38100"/>
                </a:lnTo>
                <a:lnTo>
                  <a:pt x="28955" y="51815"/>
                </a:lnTo>
                <a:lnTo>
                  <a:pt x="67817" y="78485"/>
                </a:lnTo>
                <a:lnTo>
                  <a:pt x="114704" y="101017"/>
                </a:lnTo>
                <a:lnTo>
                  <a:pt x="163829" y="118109"/>
                </a:lnTo>
                <a:lnTo>
                  <a:pt x="214414" y="131828"/>
                </a:lnTo>
                <a:lnTo>
                  <a:pt x="265721" y="142300"/>
                </a:lnTo>
                <a:lnTo>
                  <a:pt x="317568" y="149722"/>
                </a:lnTo>
                <a:lnTo>
                  <a:pt x="369771" y="154293"/>
                </a:lnTo>
                <a:lnTo>
                  <a:pt x="422148" y="156209"/>
                </a:lnTo>
                <a:lnTo>
                  <a:pt x="422910" y="149351"/>
                </a:lnTo>
                <a:lnTo>
                  <a:pt x="383380" y="148792"/>
                </a:lnTo>
                <a:lnTo>
                  <a:pt x="337587" y="145473"/>
                </a:lnTo>
                <a:lnTo>
                  <a:pt x="287660" y="139259"/>
                </a:lnTo>
                <a:lnTo>
                  <a:pt x="235729" y="130013"/>
                </a:lnTo>
                <a:lnTo>
                  <a:pt x="183925" y="117598"/>
                </a:lnTo>
                <a:lnTo>
                  <a:pt x="134377" y="101879"/>
                </a:lnTo>
                <a:lnTo>
                  <a:pt x="89215" y="82718"/>
                </a:lnTo>
                <a:lnTo>
                  <a:pt x="50571" y="59980"/>
                </a:lnTo>
                <a:lnTo>
                  <a:pt x="21216" y="34094"/>
                </a:lnTo>
                <a:close/>
              </a:path>
              <a:path w="422910" h="156210">
                <a:moveTo>
                  <a:pt x="3048" y="0"/>
                </a:moveTo>
                <a:lnTo>
                  <a:pt x="0" y="42672"/>
                </a:lnTo>
                <a:lnTo>
                  <a:pt x="15209" y="36523"/>
                </a:lnTo>
                <a:lnTo>
                  <a:pt x="12191" y="31241"/>
                </a:lnTo>
                <a:lnTo>
                  <a:pt x="18287" y="28193"/>
                </a:lnTo>
                <a:lnTo>
                  <a:pt x="35813" y="28193"/>
                </a:lnTo>
                <a:lnTo>
                  <a:pt x="3048" y="0"/>
                </a:lnTo>
                <a:close/>
              </a:path>
              <a:path w="422910" h="156210">
                <a:moveTo>
                  <a:pt x="18287" y="28193"/>
                </a:moveTo>
                <a:lnTo>
                  <a:pt x="12191" y="31241"/>
                </a:lnTo>
                <a:lnTo>
                  <a:pt x="15209" y="36523"/>
                </a:lnTo>
                <a:lnTo>
                  <a:pt x="20734" y="34289"/>
                </a:lnTo>
                <a:lnTo>
                  <a:pt x="20574" y="34289"/>
                </a:lnTo>
                <a:lnTo>
                  <a:pt x="18287" y="28193"/>
                </a:lnTo>
                <a:close/>
              </a:path>
              <a:path w="422910" h="156210">
                <a:moveTo>
                  <a:pt x="35813" y="28193"/>
                </a:moveTo>
                <a:lnTo>
                  <a:pt x="18287" y="28193"/>
                </a:lnTo>
                <a:lnTo>
                  <a:pt x="20574" y="34289"/>
                </a:lnTo>
                <a:lnTo>
                  <a:pt x="20574" y="33527"/>
                </a:lnTo>
                <a:lnTo>
                  <a:pt x="22619" y="33527"/>
                </a:lnTo>
                <a:lnTo>
                  <a:pt x="35813" y="28193"/>
                </a:lnTo>
                <a:close/>
              </a:path>
              <a:path w="422910" h="156210">
                <a:moveTo>
                  <a:pt x="20574" y="33527"/>
                </a:moveTo>
                <a:lnTo>
                  <a:pt x="20574" y="34289"/>
                </a:lnTo>
                <a:lnTo>
                  <a:pt x="20734" y="34289"/>
                </a:lnTo>
                <a:lnTo>
                  <a:pt x="21216" y="34094"/>
                </a:lnTo>
                <a:lnTo>
                  <a:pt x="20574" y="33527"/>
                </a:lnTo>
                <a:close/>
              </a:path>
              <a:path w="422910" h="156210">
                <a:moveTo>
                  <a:pt x="22619" y="33527"/>
                </a:moveTo>
                <a:lnTo>
                  <a:pt x="20574" y="33527"/>
                </a:lnTo>
                <a:lnTo>
                  <a:pt x="21216" y="34094"/>
                </a:lnTo>
                <a:lnTo>
                  <a:pt x="22619" y="33527"/>
                </a:lnTo>
                <a:close/>
              </a:path>
            </a:pathLst>
          </a:custGeom>
          <a:solidFill>
            <a:srgbClr val="FF0000"/>
          </a:solidFill>
        </p:spPr>
        <p:txBody>
          <a:bodyPr wrap="square" lIns="0" tIns="0" rIns="0" bIns="0" rtlCol="0"/>
          <a:lstStyle/>
          <a:p/>
        </p:txBody>
      </p:sp>
      <p:sp>
        <p:nvSpPr>
          <p:cNvPr id="12" name="object 12"/>
          <p:cNvSpPr/>
          <p:nvPr/>
        </p:nvSpPr>
        <p:spPr>
          <a:xfrm>
            <a:off x="5228082" y="2183892"/>
            <a:ext cx="390525" cy="194310"/>
          </a:xfrm>
          <a:custGeom>
            <a:avLst/>
            <a:gdLst/>
            <a:ahLst/>
            <a:cxnLst/>
            <a:rect l="l" t="t" r="r" b="b"/>
            <a:pathLst>
              <a:path w="390525" h="194310">
                <a:moveTo>
                  <a:pt x="370294" y="42672"/>
                </a:moveTo>
                <a:lnTo>
                  <a:pt x="365759" y="42672"/>
                </a:lnTo>
                <a:lnTo>
                  <a:pt x="336694" y="77512"/>
                </a:lnTo>
                <a:lnTo>
                  <a:pt x="297787" y="107625"/>
                </a:lnTo>
                <a:lnTo>
                  <a:pt x="251580" y="132983"/>
                </a:lnTo>
                <a:lnTo>
                  <a:pt x="200615" y="153557"/>
                </a:lnTo>
                <a:lnTo>
                  <a:pt x="147433" y="169319"/>
                </a:lnTo>
                <a:lnTo>
                  <a:pt x="94576" y="180240"/>
                </a:lnTo>
                <a:lnTo>
                  <a:pt x="44584" y="186294"/>
                </a:lnTo>
                <a:lnTo>
                  <a:pt x="0" y="187451"/>
                </a:lnTo>
                <a:lnTo>
                  <a:pt x="762" y="194309"/>
                </a:lnTo>
                <a:lnTo>
                  <a:pt x="52024" y="191652"/>
                </a:lnTo>
                <a:lnTo>
                  <a:pt x="102922" y="185144"/>
                </a:lnTo>
                <a:lnTo>
                  <a:pt x="153106" y="174632"/>
                </a:lnTo>
                <a:lnTo>
                  <a:pt x="202227" y="159959"/>
                </a:lnTo>
                <a:lnTo>
                  <a:pt x="249935" y="140969"/>
                </a:lnTo>
                <a:lnTo>
                  <a:pt x="285566" y="122552"/>
                </a:lnTo>
                <a:lnTo>
                  <a:pt x="323783" y="97083"/>
                </a:lnTo>
                <a:lnTo>
                  <a:pt x="356699" y="66316"/>
                </a:lnTo>
                <a:lnTo>
                  <a:pt x="370294" y="42672"/>
                </a:lnTo>
                <a:close/>
              </a:path>
              <a:path w="390525" h="194310">
                <a:moveTo>
                  <a:pt x="367766" y="36315"/>
                </a:moveTo>
                <a:lnTo>
                  <a:pt x="364997" y="43433"/>
                </a:lnTo>
                <a:lnTo>
                  <a:pt x="365759" y="42672"/>
                </a:lnTo>
                <a:lnTo>
                  <a:pt x="370294" y="42672"/>
                </a:lnTo>
                <a:lnTo>
                  <a:pt x="373171" y="37666"/>
                </a:lnTo>
                <a:lnTo>
                  <a:pt x="367766" y="36315"/>
                </a:lnTo>
                <a:close/>
              </a:path>
              <a:path w="390525" h="194310">
                <a:moveTo>
                  <a:pt x="387483" y="29717"/>
                </a:moveTo>
                <a:lnTo>
                  <a:pt x="370331" y="29717"/>
                </a:lnTo>
                <a:lnTo>
                  <a:pt x="376427" y="32003"/>
                </a:lnTo>
                <a:lnTo>
                  <a:pt x="373171" y="37666"/>
                </a:lnTo>
                <a:lnTo>
                  <a:pt x="390143" y="41909"/>
                </a:lnTo>
                <a:lnTo>
                  <a:pt x="387483" y="29717"/>
                </a:lnTo>
                <a:close/>
              </a:path>
              <a:path w="390525" h="194310">
                <a:moveTo>
                  <a:pt x="370331" y="29717"/>
                </a:moveTo>
                <a:lnTo>
                  <a:pt x="367766" y="36315"/>
                </a:lnTo>
                <a:lnTo>
                  <a:pt x="373171" y="37666"/>
                </a:lnTo>
                <a:lnTo>
                  <a:pt x="376427" y="32003"/>
                </a:lnTo>
                <a:lnTo>
                  <a:pt x="370331" y="29717"/>
                </a:lnTo>
                <a:close/>
              </a:path>
              <a:path w="390525" h="194310">
                <a:moveTo>
                  <a:pt x="381000" y="0"/>
                </a:moveTo>
                <a:lnTo>
                  <a:pt x="353567" y="32765"/>
                </a:lnTo>
                <a:lnTo>
                  <a:pt x="367766" y="36315"/>
                </a:lnTo>
                <a:lnTo>
                  <a:pt x="370331" y="29717"/>
                </a:lnTo>
                <a:lnTo>
                  <a:pt x="387483" y="29717"/>
                </a:lnTo>
                <a:lnTo>
                  <a:pt x="381000" y="0"/>
                </a:lnTo>
                <a:close/>
              </a:path>
            </a:pathLst>
          </a:custGeom>
          <a:solidFill>
            <a:srgbClr val="FF0000"/>
          </a:solidFill>
        </p:spPr>
        <p:txBody>
          <a:bodyPr wrap="square" lIns="0" tIns="0" rIns="0" bIns="0" rtlCol="0"/>
          <a:lstStyle/>
          <a:p/>
        </p:txBody>
      </p:sp>
      <p:sp>
        <p:nvSpPr>
          <p:cNvPr id="13" name="object 13"/>
          <p:cNvSpPr/>
          <p:nvPr/>
        </p:nvSpPr>
        <p:spPr>
          <a:xfrm>
            <a:off x="4834890" y="2536698"/>
            <a:ext cx="344805" cy="294640"/>
          </a:xfrm>
          <a:custGeom>
            <a:avLst/>
            <a:gdLst/>
            <a:ahLst/>
            <a:cxnLst/>
            <a:rect l="l" t="t" r="r" b="b"/>
            <a:pathLst>
              <a:path w="344804" h="294639">
                <a:moveTo>
                  <a:pt x="6096" y="0"/>
                </a:moveTo>
                <a:lnTo>
                  <a:pt x="0" y="0"/>
                </a:lnTo>
                <a:lnTo>
                  <a:pt x="1397" y="38100"/>
                </a:lnTo>
                <a:lnTo>
                  <a:pt x="8103" y="82216"/>
                </a:lnTo>
                <a:lnTo>
                  <a:pt x="20047" y="128589"/>
                </a:lnTo>
                <a:lnTo>
                  <a:pt x="37195" y="174507"/>
                </a:lnTo>
                <a:lnTo>
                  <a:pt x="59504" y="216995"/>
                </a:lnTo>
                <a:lnTo>
                  <a:pt x="86932" y="253078"/>
                </a:lnTo>
                <a:lnTo>
                  <a:pt x="119435" y="279781"/>
                </a:lnTo>
                <a:lnTo>
                  <a:pt x="156972" y="294131"/>
                </a:lnTo>
                <a:lnTo>
                  <a:pt x="194589" y="288027"/>
                </a:lnTo>
                <a:lnTo>
                  <a:pt x="195818" y="287274"/>
                </a:lnTo>
                <a:lnTo>
                  <a:pt x="157734" y="287274"/>
                </a:lnTo>
                <a:lnTo>
                  <a:pt x="121978" y="273930"/>
                </a:lnTo>
                <a:lnTo>
                  <a:pt x="90760" y="247875"/>
                </a:lnTo>
                <a:lnTo>
                  <a:pt x="64211" y="212241"/>
                </a:lnTo>
                <a:lnTo>
                  <a:pt x="42462" y="170159"/>
                </a:lnTo>
                <a:lnTo>
                  <a:pt x="25645" y="124762"/>
                </a:lnTo>
                <a:lnTo>
                  <a:pt x="13891" y="79181"/>
                </a:lnTo>
                <a:lnTo>
                  <a:pt x="7330" y="36550"/>
                </a:lnTo>
                <a:lnTo>
                  <a:pt x="6096" y="0"/>
                </a:lnTo>
                <a:close/>
              </a:path>
              <a:path w="344804" h="294639">
                <a:moveTo>
                  <a:pt x="321577" y="38710"/>
                </a:moveTo>
                <a:lnTo>
                  <a:pt x="306538" y="118257"/>
                </a:lnTo>
                <a:lnTo>
                  <a:pt x="288501" y="167708"/>
                </a:lnTo>
                <a:lnTo>
                  <a:pt x="264216" y="214495"/>
                </a:lnTo>
                <a:lnTo>
                  <a:pt x="234069" y="253458"/>
                </a:lnTo>
                <a:lnTo>
                  <a:pt x="198446" y="279437"/>
                </a:lnTo>
                <a:lnTo>
                  <a:pt x="157734" y="287274"/>
                </a:lnTo>
                <a:lnTo>
                  <a:pt x="195818" y="287274"/>
                </a:lnTo>
                <a:lnTo>
                  <a:pt x="257166" y="235994"/>
                </a:lnTo>
                <a:lnTo>
                  <a:pt x="281639" y="196886"/>
                </a:lnTo>
                <a:lnTo>
                  <a:pt x="301245" y="153599"/>
                </a:lnTo>
                <a:lnTo>
                  <a:pt x="315740" y="109542"/>
                </a:lnTo>
                <a:lnTo>
                  <a:pt x="324879" y="68128"/>
                </a:lnTo>
                <a:lnTo>
                  <a:pt x="327801" y="38959"/>
                </a:lnTo>
                <a:lnTo>
                  <a:pt x="321577" y="38710"/>
                </a:lnTo>
                <a:close/>
              </a:path>
              <a:path w="344804" h="294639">
                <a:moveTo>
                  <a:pt x="340987" y="32003"/>
                </a:moveTo>
                <a:lnTo>
                  <a:pt x="322325" y="32003"/>
                </a:lnTo>
                <a:lnTo>
                  <a:pt x="328422" y="32766"/>
                </a:lnTo>
                <a:lnTo>
                  <a:pt x="327801" y="38959"/>
                </a:lnTo>
                <a:lnTo>
                  <a:pt x="344424" y="39624"/>
                </a:lnTo>
                <a:lnTo>
                  <a:pt x="340987" y="32003"/>
                </a:lnTo>
                <a:close/>
              </a:path>
              <a:path w="344804" h="294639">
                <a:moveTo>
                  <a:pt x="322325" y="32003"/>
                </a:moveTo>
                <a:lnTo>
                  <a:pt x="321577" y="38710"/>
                </a:lnTo>
                <a:lnTo>
                  <a:pt x="327801" y="38959"/>
                </a:lnTo>
                <a:lnTo>
                  <a:pt x="328422" y="32766"/>
                </a:lnTo>
                <a:lnTo>
                  <a:pt x="322325" y="32003"/>
                </a:lnTo>
                <a:close/>
              </a:path>
              <a:path w="344804" h="294639">
                <a:moveTo>
                  <a:pt x="326898" y="761"/>
                </a:moveTo>
                <a:lnTo>
                  <a:pt x="306324" y="38100"/>
                </a:lnTo>
                <a:lnTo>
                  <a:pt x="321577" y="38710"/>
                </a:lnTo>
                <a:lnTo>
                  <a:pt x="322325" y="32003"/>
                </a:lnTo>
                <a:lnTo>
                  <a:pt x="340987" y="32003"/>
                </a:lnTo>
                <a:lnTo>
                  <a:pt x="326898" y="761"/>
                </a:lnTo>
                <a:close/>
              </a:path>
            </a:pathLst>
          </a:custGeom>
          <a:solidFill>
            <a:srgbClr val="FF0000"/>
          </a:solidFill>
        </p:spPr>
        <p:txBody>
          <a:bodyPr wrap="square" lIns="0" tIns="0" rIns="0" bIns="0" rtlCol="0"/>
          <a:lstStyle/>
          <a:p/>
        </p:txBody>
      </p:sp>
      <p:graphicFrame>
        <p:nvGraphicFramePr>
          <p:cNvPr id="14" name="object 14"/>
          <p:cNvGraphicFramePr>
            <a:graphicFrameLocks noGrp="1"/>
          </p:cNvGraphicFramePr>
          <p:nvPr/>
        </p:nvGraphicFramePr>
        <p:xfrm>
          <a:off x="1596437" y="1224914"/>
          <a:ext cx="4582160" cy="3429000"/>
        </p:xfrm>
        <a:graphic>
          <a:graphicData uri="http://schemas.openxmlformats.org/drawingml/2006/table">
            <a:tbl>
              <a:tblPr firstRow="1" bandRow="1">
                <a:tableStyleId>{2D5ABB26-0587-4C30-8999-92F81FD0307C}</a:tableStyleId>
              </a:tblPr>
              <a:tblGrid>
                <a:gridCol w="2069464"/>
                <a:gridCol w="2489200"/>
              </a:tblGrid>
              <a:tr h="1904237">
                <a:tc gridSpan="2">
                  <a:txBody>
                    <a:bodyPr/>
                    <a:lstStyle/>
                    <a:p>
                      <a:pPr algn="ctr">
                        <a:lnSpc>
                          <a:spcPct val="100000"/>
                        </a:lnSpc>
                        <a:spcBef>
                          <a:spcPts val="40"/>
                        </a:spcBef>
                      </a:pPr>
                      <a:r>
                        <a:rPr dirty="0" sz="2000" spc="-5">
                          <a:solidFill>
                            <a:srgbClr val="006500"/>
                          </a:solidFill>
                          <a:latin typeface="Arial"/>
                          <a:cs typeface="Arial"/>
                        </a:rPr>
                        <a:t>Prob. of a series of</a:t>
                      </a:r>
                      <a:r>
                        <a:rPr dirty="0" sz="2000" spc="25">
                          <a:solidFill>
                            <a:srgbClr val="006500"/>
                          </a:solidFill>
                          <a:latin typeface="Arial"/>
                          <a:cs typeface="Arial"/>
                        </a:rPr>
                        <a:t> </a:t>
                      </a:r>
                      <a:r>
                        <a:rPr dirty="0" sz="2000" spc="-5">
                          <a:solidFill>
                            <a:srgbClr val="006500"/>
                          </a:solidFill>
                          <a:latin typeface="Arial"/>
                          <a:cs typeface="Arial"/>
                        </a:rPr>
                        <a:t>observations</a:t>
                      </a:r>
                      <a:endParaRPr sz="2000">
                        <a:latin typeface="Arial"/>
                        <a:cs typeface="Arial"/>
                      </a:endParaRPr>
                    </a:p>
                    <a:p>
                      <a:pPr marL="39370">
                        <a:lnSpc>
                          <a:spcPct val="100000"/>
                        </a:lnSpc>
                        <a:spcBef>
                          <a:spcPts val="229"/>
                        </a:spcBef>
                        <a:tabLst>
                          <a:tab pos="2407285" algn="l"/>
                          <a:tab pos="3313429" algn="l"/>
                          <a:tab pos="4182745" algn="l"/>
                        </a:tabLst>
                      </a:pPr>
                      <a:r>
                        <a:rPr dirty="0" sz="1200">
                          <a:latin typeface="Arial"/>
                          <a:cs typeface="Arial"/>
                        </a:rPr>
                        <a:t>What </a:t>
                      </a:r>
                      <a:r>
                        <a:rPr dirty="0" sz="1200" spc="-5">
                          <a:latin typeface="Arial"/>
                          <a:cs typeface="Arial"/>
                        </a:rPr>
                        <a:t>is P(</a:t>
                      </a:r>
                      <a:r>
                        <a:rPr dirty="0" sz="1200" spc="-5" b="1">
                          <a:latin typeface="Arial"/>
                          <a:cs typeface="Arial"/>
                        </a:rPr>
                        <a:t>O</a:t>
                      </a:r>
                      <a:r>
                        <a:rPr dirty="0" sz="1200" spc="-5">
                          <a:latin typeface="Arial"/>
                          <a:cs typeface="Arial"/>
                        </a:rPr>
                        <a:t>) </a:t>
                      </a:r>
                      <a:r>
                        <a:rPr dirty="0" sz="1200">
                          <a:latin typeface="Arial"/>
                          <a:cs typeface="Arial"/>
                        </a:rPr>
                        <a:t>= </a:t>
                      </a:r>
                      <a:r>
                        <a:rPr dirty="0" sz="1200" spc="-5">
                          <a:latin typeface="Arial"/>
                          <a:cs typeface="Arial"/>
                        </a:rPr>
                        <a:t>P(O</a:t>
                      </a:r>
                      <a:r>
                        <a:rPr dirty="0" baseline="-20833" sz="1200" spc="-7">
                          <a:latin typeface="Arial"/>
                          <a:cs typeface="Arial"/>
                        </a:rPr>
                        <a:t>1  </a:t>
                      </a:r>
                      <a:r>
                        <a:rPr dirty="0" sz="1200" spc="-5">
                          <a:latin typeface="Arial"/>
                          <a:cs typeface="Arial"/>
                        </a:rPr>
                        <a:t>O</a:t>
                      </a:r>
                      <a:r>
                        <a:rPr dirty="0" baseline="-20833" sz="1200" spc="-7">
                          <a:latin typeface="Arial"/>
                          <a:cs typeface="Arial"/>
                        </a:rPr>
                        <a:t>2</a:t>
                      </a:r>
                      <a:r>
                        <a:rPr dirty="0" baseline="-20833" sz="1200" spc="15">
                          <a:latin typeface="Arial"/>
                          <a:cs typeface="Arial"/>
                        </a:rPr>
                        <a:t> </a:t>
                      </a:r>
                      <a:r>
                        <a:rPr dirty="0" sz="1200" spc="-5">
                          <a:latin typeface="Arial"/>
                          <a:cs typeface="Arial"/>
                        </a:rPr>
                        <a:t>O</a:t>
                      </a:r>
                      <a:r>
                        <a:rPr dirty="0" baseline="-20833" sz="1200" spc="-7">
                          <a:latin typeface="Arial"/>
                          <a:cs typeface="Arial"/>
                        </a:rPr>
                        <a:t>3</a:t>
                      </a:r>
                      <a:r>
                        <a:rPr dirty="0" sz="1200" spc="-5">
                          <a:latin typeface="Arial"/>
                          <a:cs typeface="Arial"/>
                        </a:rPr>
                        <a:t>) </a:t>
                      </a:r>
                      <a:r>
                        <a:rPr dirty="0" sz="1200">
                          <a:latin typeface="Arial"/>
                          <a:cs typeface="Arial"/>
                        </a:rPr>
                        <a:t>=	</a:t>
                      </a:r>
                      <a:r>
                        <a:rPr dirty="0" baseline="-44444" sz="1500">
                          <a:solidFill>
                            <a:srgbClr val="00CC00"/>
                          </a:solidFill>
                          <a:latin typeface="Arial"/>
                          <a:cs typeface="Arial"/>
                        </a:rPr>
                        <a:t>S	</a:t>
                      </a:r>
                      <a:r>
                        <a:rPr dirty="0" baseline="-11904" sz="1050" spc="-7">
                          <a:solidFill>
                            <a:srgbClr val="00CC00"/>
                          </a:solidFill>
                          <a:latin typeface="Arial"/>
                          <a:cs typeface="Arial"/>
                        </a:rPr>
                        <a:t>1/3	</a:t>
                      </a:r>
                      <a:r>
                        <a:rPr dirty="0" baseline="-30555" sz="1500" spc="-7">
                          <a:solidFill>
                            <a:srgbClr val="3333CC"/>
                          </a:solidFill>
                          <a:latin typeface="Arial"/>
                          <a:cs typeface="Arial"/>
                        </a:rPr>
                        <a:t>S</a:t>
                      </a:r>
                      <a:r>
                        <a:rPr dirty="0" baseline="-68376" sz="975" spc="-7">
                          <a:solidFill>
                            <a:srgbClr val="3333CC"/>
                          </a:solidFill>
                          <a:latin typeface="Arial"/>
                          <a:cs typeface="Arial"/>
                        </a:rPr>
                        <a:t>2</a:t>
                      </a:r>
                      <a:endParaRPr baseline="-68376" sz="975">
                        <a:latin typeface="Arial"/>
                        <a:cs typeface="Arial"/>
                      </a:endParaRPr>
                    </a:p>
                    <a:p>
                      <a:pPr marL="210820">
                        <a:lnSpc>
                          <a:spcPts val="1135"/>
                        </a:lnSpc>
                        <a:tabLst>
                          <a:tab pos="2492375" algn="l"/>
                          <a:tab pos="3373120" algn="l"/>
                        </a:tabLst>
                      </a:pPr>
                      <a:r>
                        <a:rPr dirty="0" sz="1200" spc="-5">
                          <a:latin typeface="Arial"/>
                          <a:cs typeface="Arial"/>
                        </a:rPr>
                        <a:t>P(O</a:t>
                      </a:r>
                      <a:r>
                        <a:rPr dirty="0" baseline="-20833" sz="1200" spc="-7">
                          <a:latin typeface="Arial"/>
                          <a:cs typeface="Arial"/>
                        </a:rPr>
                        <a:t>1  </a:t>
                      </a:r>
                      <a:r>
                        <a:rPr dirty="0" sz="1200">
                          <a:latin typeface="Arial"/>
                          <a:cs typeface="Arial"/>
                        </a:rPr>
                        <a:t>= X ^ </a:t>
                      </a:r>
                      <a:r>
                        <a:rPr dirty="0" sz="1200" spc="-5">
                          <a:latin typeface="Arial"/>
                          <a:cs typeface="Arial"/>
                        </a:rPr>
                        <a:t>O</a:t>
                      </a:r>
                      <a:r>
                        <a:rPr dirty="0" baseline="-20833" sz="1200" spc="-7">
                          <a:latin typeface="Arial"/>
                          <a:cs typeface="Arial"/>
                        </a:rPr>
                        <a:t>2  </a:t>
                      </a:r>
                      <a:r>
                        <a:rPr dirty="0" sz="1200">
                          <a:latin typeface="Arial"/>
                          <a:cs typeface="Arial"/>
                        </a:rPr>
                        <a:t>= X ^ </a:t>
                      </a:r>
                      <a:r>
                        <a:rPr dirty="0" sz="1200" spc="-5">
                          <a:latin typeface="Arial"/>
                          <a:cs typeface="Arial"/>
                        </a:rPr>
                        <a:t>O</a:t>
                      </a:r>
                      <a:r>
                        <a:rPr dirty="0" baseline="-20833" sz="1200" spc="-7">
                          <a:latin typeface="Arial"/>
                          <a:cs typeface="Arial"/>
                        </a:rPr>
                        <a:t>3</a:t>
                      </a:r>
                      <a:r>
                        <a:rPr dirty="0" baseline="-20833" sz="1200" spc="-165">
                          <a:latin typeface="Arial"/>
                          <a:cs typeface="Arial"/>
                        </a:rPr>
                        <a:t> </a:t>
                      </a:r>
                      <a:r>
                        <a:rPr dirty="0" sz="1200">
                          <a:latin typeface="Arial"/>
                          <a:cs typeface="Arial"/>
                        </a:rPr>
                        <a:t>=</a:t>
                      </a:r>
                      <a:r>
                        <a:rPr dirty="0" sz="1200" spc="5">
                          <a:latin typeface="Arial"/>
                          <a:cs typeface="Arial"/>
                        </a:rPr>
                        <a:t> </a:t>
                      </a:r>
                      <a:r>
                        <a:rPr dirty="0" sz="1200" spc="-5">
                          <a:latin typeface="Arial"/>
                          <a:cs typeface="Arial"/>
                        </a:rPr>
                        <a:t>Z)?	</a:t>
                      </a:r>
                      <a:r>
                        <a:rPr dirty="0" baseline="34188" sz="975" spc="-7">
                          <a:solidFill>
                            <a:srgbClr val="00CC00"/>
                          </a:solidFill>
                          <a:latin typeface="Arial"/>
                          <a:cs typeface="Arial"/>
                        </a:rPr>
                        <a:t>1	</a:t>
                      </a:r>
                      <a:r>
                        <a:rPr dirty="0" baseline="-27777" sz="1050" spc="-7">
                          <a:solidFill>
                            <a:srgbClr val="3333CC"/>
                          </a:solidFill>
                          <a:latin typeface="Arial"/>
                          <a:cs typeface="Arial"/>
                        </a:rPr>
                        <a:t>1/3</a:t>
                      </a:r>
                      <a:endParaRPr baseline="-27777" sz="1050">
                        <a:latin typeface="Arial"/>
                        <a:cs typeface="Arial"/>
                      </a:endParaRPr>
                    </a:p>
                    <a:p>
                      <a:pPr marL="2644140">
                        <a:lnSpc>
                          <a:spcPts val="1075"/>
                        </a:lnSpc>
                        <a:tabLst>
                          <a:tab pos="3884295" algn="l"/>
                        </a:tabLst>
                      </a:pPr>
                      <a:r>
                        <a:rPr dirty="0" baseline="-13888" sz="1800" spc="-7">
                          <a:latin typeface="Arial"/>
                          <a:cs typeface="Arial"/>
                        </a:rPr>
                        <a:t>XY	</a:t>
                      </a:r>
                      <a:r>
                        <a:rPr dirty="0" sz="1200">
                          <a:latin typeface="Arial"/>
                          <a:cs typeface="Arial"/>
                        </a:rPr>
                        <a:t>Z</a:t>
                      </a:r>
                      <a:r>
                        <a:rPr dirty="0" sz="1200" spc="-10">
                          <a:latin typeface="Arial"/>
                          <a:cs typeface="Arial"/>
                        </a:rPr>
                        <a:t> </a:t>
                      </a:r>
                      <a:r>
                        <a:rPr dirty="0" sz="1200">
                          <a:latin typeface="Arial"/>
                          <a:cs typeface="Arial"/>
                        </a:rPr>
                        <a:t>Y</a:t>
                      </a:r>
                      <a:endParaRPr sz="1200">
                        <a:latin typeface="Arial"/>
                        <a:cs typeface="Arial"/>
                      </a:endParaRPr>
                    </a:p>
                    <a:p>
                      <a:pPr marL="39370">
                        <a:lnSpc>
                          <a:spcPts val="1140"/>
                        </a:lnSpc>
                        <a:tabLst>
                          <a:tab pos="3039745" algn="l"/>
                        </a:tabLst>
                      </a:pPr>
                      <a:r>
                        <a:rPr dirty="0" sz="1200" spc="-5">
                          <a:latin typeface="Arial"/>
                          <a:cs typeface="Arial"/>
                        </a:rPr>
                        <a:t>Slow,</a:t>
                      </a:r>
                      <a:r>
                        <a:rPr dirty="0" sz="1200">
                          <a:latin typeface="Arial"/>
                          <a:cs typeface="Arial"/>
                        </a:rPr>
                        <a:t> </a:t>
                      </a:r>
                      <a:r>
                        <a:rPr dirty="0" sz="1200" spc="-5">
                          <a:latin typeface="Arial"/>
                          <a:cs typeface="Arial"/>
                        </a:rPr>
                        <a:t>stupid</a:t>
                      </a:r>
                      <a:r>
                        <a:rPr dirty="0" sz="1200" spc="5">
                          <a:latin typeface="Arial"/>
                          <a:cs typeface="Arial"/>
                        </a:rPr>
                        <a:t> </a:t>
                      </a:r>
                      <a:r>
                        <a:rPr dirty="0" sz="1200" spc="-5">
                          <a:latin typeface="Arial"/>
                          <a:cs typeface="Arial"/>
                        </a:rPr>
                        <a:t>way:	</a:t>
                      </a:r>
                      <a:r>
                        <a:rPr dirty="0" baseline="11904" sz="1050" spc="-7">
                          <a:solidFill>
                            <a:srgbClr val="00CC00"/>
                          </a:solidFill>
                          <a:latin typeface="Arial"/>
                          <a:cs typeface="Arial"/>
                        </a:rPr>
                        <a:t>2/3</a:t>
                      </a:r>
                      <a:endParaRPr baseline="11904" sz="1050">
                        <a:latin typeface="Arial"/>
                        <a:cs typeface="Arial"/>
                      </a:endParaRPr>
                    </a:p>
                    <a:p>
                      <a:pPr marL="3674745">
                        <a:lnSpc>
                          <a:spcPts val="470"/>
                        </a:lnSpc>
                      </a:pPr>
                      <a:r>
                        <a:rPr dirty="0" sz="700" spc="-5">
                          <a:solidFill>
                            <a:srgbClr val="3333CC"/>
                          </a:solidFill>
                          <a:latin typeface="Arial"/>
                          <a:cs typeface="Arial"/>
                        </a:rPr>
                        <a:t>2/3</a:t>
                      </a:r>
                      <a:endParaRPr sz="700">
                        <a:latin typeface="Arial"/>
                        <a:cs typeface="Arial"/>
                      </a:endParaRPr>
                    </a:p>
                    <a:p>
                      <a:pPr algn="ctr" marR="150495">
                        <a:lnSpc>
                          <a:spcPts val="1785"/>
                        </a:lnSpc>
                        <a:tabLst>
                          <a:tab pos="713740" algn="l"/>
                          <a:tab pos="2418715" algn="l"/>
                          <a:tab pos="2862580" algn="l"/>
                          <a:tab pos="3411220" algn="l"/>
                        </a:tabLst>
                      </a:pPr>
                      <a:r>
                        <a:rPr dirty="0" sz="1150" spc="5" i="1">
                          <a:latin typeface="Times New Roman"/>
                          <a:cs typeface="Times New Roman"/>
                        </a:rPr>
                        <a:t>P</a:t>
                      </a:r>
                      <a:r>
                        <a:rPr dirty="0" sz="1150" spc="5">
                          <a:latin typeface="Times New Roman"/>
                          <a:cs typeface="Times New Roman"/>
                        </a:rPr>
                        <a:t>(</a:t>
                      </a:r>
                      <a:r>
                        <a:rPr dirty="0" sz="1150" spc="5" b="1">
                          <a:latin typeface="Times New Roman"/>
                          <a:cs typeface="Times New Roman"/>
                        </a:rPr>
                        <a:t>O</a:t>
                      </a:r>
                      <a:r>
                        <a:rPr dirty="0" sz="1150" spc="5">
                          <a:latin typeface="Times New Roman"/>
                          <a:cs typeface="Times New Roman"/>
                        </a:rPr>
                        <a:t>)</a:t>
                      </a:r>
                      <a:r>
                        <a:rPr dirty="0" sz="1150" spc="-30">
                          <a:latin typeface="Times New Roman"/>
                          <a:cs typeface="Times New Roman"/>
                        </a:rPr>
                        <a:t> </a:t>
                      </a:r>
                      <a:r>
                        <a:rPr dirty="0" sz="1150" spc="-5">
                          <a:latin typeface="Symbol"/>
                          <a:cs typeface="Symbol"/>
                        </a:rPr>
                        <a:t></a:t>
                      </a:r>
                      <a:r>
                        <a:rPr dirty="0" sz="1150" spc="-5">
                          <a:latin typeface="Times New Roman"/>
                          <a:cs typeface="Times New Roman"/>
                        </a:rPr>
                        <a:t>	</a:t>
                      </a:r>
                      <a:r>
                        <a:rPr dirty="0" baseline="-8169" sz="2550" spc="7">
                          <a:latin typeface="Symbol"/>
                          <a:cs typeface="Symbol"/>
                        </a:rPr>
                        <a:t></a:t>
                      </a:r>
                      <a:r>
                        <a:rPr dirty="0" baseline="-8169" sz="2550" spc="-494">
                          <a:latin typeface="Times New Roman"/>
                          <a:cs typeface="Times New Roman"/>
                        </a:rPr>
                        <a:t> </a:t>
                      </a:r>
                      <a:r>
                        <a:rPr dirty="0" sz="1150" i="1">
                          <a:latin typeface="Times New Roman"/>
                          <a:cs typeface="Times New Roman"/>
                        </a:rPr>
                        <a:t>P</a:t>
                      </a:r>
                      <a:r>
                        <a:rPr dirty="0" sz="1150">
                          <a:latin typeface="Times New Roman"/>
                          <a:cs typeface="Times New Roman"/>
                        </a:rPr>
                        <a:t>(</a:t>
                      </a:r>
                      <a:r>
                        <a:rPr dirty="0" sz="1150" b="1">
                          <a:latin typeface="Times New Roman"/>
                          <a:cs typeface="Times New Roman"/>
                        </a:rPr>
                        <a:t>O </a:t>
                      </a:r>
                      <a:r>
                        <a:rPr dirty="0" sz="1150" spc="-5">
                          <a:latin typeface="Symbol"/>
                          <a:cs typeface="Symbol"/>
                        </a:rPr>
                        <a:t></a:t>
                      </a:r>
                      <a:r>
                        <a:rPr dirty="0" sz="1150" spc="-120">
                          <a:latin typeface="Times New Roman"/>
                          <a:cs typeface="Times New Roman"/>
                        </a:rPr>
                        <a:t> </a:t>
                      </a:r>
                      <a:r>
                        <a:rPr dirty="0" sz="1150" b="1">
                          <a:latin typeface="Times New Roman"/>
                          <a:cs typeface="Times New Roman"/>
                        </a:rPr>
                        <a:t>Q</a:t>
                      </a:r>
                      <a:r>
                        <a:rPr dirty="0" sz="1150">
                          <a:latin typeface="Times New Roman"/>
                          <a:cs typeface="Times New Roman"/>
                        </a:rPr>
                        <a:t>)	</a:t>
                      </a:r>
                      <a:r>
                        <a:rPr dirty="0" baseline="-7936" sz="1050" spc="-7">
                          <a:solidFill>
                            <a:srgbClr val="FF0000"/>
                          </a:solidFill>
                          <a:latin typeface="Arial"/>
                          <a:cs typeface="Arial"/>
                        </a:rPr>
                        <a:t>1/3	</a:t>
                      </a:r>
                      <a:r>
                        <a:rPr dirty="0" baseline="2314" sz="1800" spc="-7">
                          <a:latin typeface="Arial"/>
                          <a:cs typeface="Arial"/>
                        </a:rPr>
                        <a:t>ZX	</a:t>
                      </a:r>
                      <a:r>
                        <a:rPr dirty="0" baseline="7936" sz="1050" spc="-7">
                          <a:solidFill>
                            <a:srgbClr val="FF0000"/>
                          </a:solidFill>
                          <a:latin typeface="Arial"/>
                          <a:cs typeface="Arial"/>
                        </a:rPr>
                        <a:t>1/3</a:t>
                      </a:r>
                      <a:endParaRPr baseline="7936" sz="1050">
                        <a:latin typeface="Arial"/>
                        <a:cs typeface="Arial"/>
                      </a:endParaRPr>
                    </a:p>
                    <a:p>
                      <a:pPr algn="ctr" marL="36830">
                        <a:lnSpc>
                          <a:spcPts val="1060"/>
                        </a:lnSpc>
                        <a:tabLst>
                          <a:tab pos="2784475" algn="l"/>
                        </a:tabLst>
                      </a:pPr>
                      <a:r>
                        <a:rPr dirty="0" sz="650" spc="-5" b="1">
                          <a:latin typeface="Times New Roman"/>
                          <a:cs typeface="Times New Roman"/>
                        </a:rPr>
                        <a:t>Q</a:t>
                      </a:r>
                      <a:r>
                        <a:rPr dirty="0" sz="650" spc="-5">
                          <a:latin typeface="Symbol"/>
                          <a:cs typeface="Symbol"/>
                        </a:rPr>
                        <a:t></a:t>
                      </a:r>
                      <a:r>
                        <a:rPr dirty="0" sz="650" spc="-5">
                          <a:latin typeface="Times New Roman"/>
                          <a:cs typeface="Times New Roman"/>
                        </a:rPr>
                        <a:t>Paths </a:t>
                      </a:r>
                      <a:r>
                        <a:rPr dirty="0" sz="650" spc="5">
                          <a:latin typeface="Times New Roman"/>
                          <a:cs typeface="Times New Roman"/>
                        </a:rPr>
                        <a:t>of</a:t>
                      </a:r>
                      <a:r>
                        <a:rPr dirty="0" sz="650" spc="25">
                          <a:latin typeface="Times New Roman"/>
                          <a:cs typeface="Times New Roman"/>
                        </a:rPr>
                        <a:t> </a:t>
                      </a:r>
                      <a:r>
                        <a:rPr dirty="0" sz="650" spc="5">
                          <a:latin typeface="Times New Roman"/>
                          <a:cs typeface="Times New Roman"/>
                        </a:rPr>
                        <a:t>length</a:t>
                      </a:r>
                      <a:r>
                        <a:rPr dirty="0" sz="650" spc="-45">
                          <a:latin typeface="Times New Roman"/>
                          <a:cs typeface="Times New Roman"/>
                        </a:rPr>
                        <a:t> </a:t>
                      </a:r>
                      <a:r>
                        <a:rPr dirty="0" sz="650" spc="5">
                          <a:latin typeface="Times New Roman"/>
                          <a:cs typeface="Times New Roman"/>
                        </a:rPr>
                        <a:t>3	</a:t>
                      </a:r>
                      <a:r>
                        <a:rPr dirty="0" baseline="-30555" sz="1500">
                          <a:solidFill>
                            <a:srgbClr val="FF0000"/>
                          </a:solidFill>
                          <a:latin typeface="Arial"/>
                          <a:cs typeface="Arial"/>
                        </a:rPr>
                        <a:t>S</a:t>
                      </a:r>
                      <a:endParaRPr baseline="-30555" sz="1500">
                        <a:latin typeface="Arial"/>
                        <a:cs typeface="Arial"/>
                      </a:endParaRPr>
                    </a:p>
                    <a:p>
                      <a:pPr marL="3713479">
                        <a:lnSpc>
                          <a:spcPts val="380"/>
                        </a:lnSpc>
                      </a:pPr>
                      <a:r>
                        <a:rPr dirty="0" sz="650">
                          <a:solidFill>
                            <a:srgbClr val="FF0000"/>
                          </a:solidFill>
                          <a:latin typeface="Arial"/>
                          <a:cs typeface="Arial"/>
                        </a:rPr>
                        <a:t>3</a:t>
                      </a:r>
                      <a:endParaRPr sz="650">
                        <a:latin typeface="Arial"/>
                        <a:cs typeface="Arial"/>
                      </a:endParaRPr>
                    </a:p>
                    <a:p>
                      <a:pPr algn="ctr" marR="140335">
                        <a:lnSpc>
                          <a:spcPts val="1535"/>
                        </a:lnSpc>
                        <a:tabLst>
                          <a:tab pos="375920" algn="l"/>
                          <a:tab pos="2741930" algn="l"/>
                        </a:tabLst>
                      </a:pPr>
                      <a:r>
                        <a:rPr dirty="0" sz="1150" spc="-5">
                          <a:latin typeface="Symbol"/>
                          <a:cs typeface="Symbol"/>
                        </a:rPr>
                        <a:t></a:t>
                      </a:r>
                      <a:r>
                        <a:rPr dirty="0" sz="1150" spc="-5">
                          <a:latin typeface="Times New Roman"/>
                          <a:cs typeface="Times New Roman"/>
                        </a:rPr>
                        <a:t>	</a:t>
                      </a:r>
                      <a:r>
                        <a:rPr dirty="0" baseline="-8169" sz="2550" spc="7">
                          <a:latin typeface="Symbol"/>
                          <a:cs typeface="Symbol"/>
                        </a:rPr>
                        <a:t></a:t>
                      </a:r>
                      <a:r>
                        <a:rPr dirty="0" baseline="-8169" sz="2550" spc="-487">
                          <a:latin typeface="Times New Roman"/>
                          <a:cs typeface="Times New Roman"/>
                        </a:rPr>
                        <a:t> </a:t>
                      </a:r>
                      <a:r>
                        <a:rPr dirty="0" sz="1150" i="1">
                          <a:latin typeface="Times New Roman"/>
                          <a:cs typeface="Times New Roman"/>
                        </a:rPr>
                        <a:t>P</a:t>
                      </a:r>
                      <a:r>
                        <a:rPr dirty="0" sz="1150">
                          <a:latin typeface="Times New Roman"/>
                          <a:cs typeface="Times New Roman"/>
                        </a:rPr>
                        <a:t>(</a:t>
                      </a:r>
                      <a:r>
                        <a:rPr dirty="0" sz="1150" b="1">
                          <a:latin typeface="Times New Roman"/>
                          <a:cs typeface="Times New Roman"/>
                        </a:rPr>
                        <a:t>O </a:t>
                      </a:r>
                      <a:r>
                        <a:rPr dirty="0" sz="1150" spc="-5">
                          <a:latin typeface="Times New Roman"/>
                          <a:cs typeface="Times New Roman"/>
                        </a:rPr>
                        <a:t>|</a:t>
                      </a:r>
                      <a:r>
                        <a:rPr dirty="0" sz="1150" spc="-100">
                          <a:latin typeface="Times New Roman"/>
                          <a:cs typeface="Times New Roman"/>
                        </a:rPr>
                        <a:t> </a:t>
                      </a:r>
                      <a:r>
                        <a:rPr dirty="0" sz="1150" spc="10" b="1">
                          <a:latin typeface="Times New Roman"/>
                          <a:cs typeface="Times New Roman"/>
                        </a:rPr>
                        <a:t>Q</a:t>
                      </a:r>
                      <a:r>
                        <a:rPr dirty="0" sz="1150" spc="10">
                          <a:latin typeface="Times New Roman"/>
                          <a:cs typeface="Times New Roman"/>
                        </a:rPr>
                        <a:t>)</a:t>
                      </a:r>
                      <a:r>
                        <a:rPr dirty="0" sz="1150" spc="10" i="1">
                          <a:latin typeface="Times New Roman"/>
                          <a:cs typeface="Times New Roman"/>
                        </a:rPr>
                        <a:t>P</a:t>
                      </a:r>
                      <a:r>
                        <a:rPr dirty="0" sz="1150" spc="10">
                          <a:latin typeface="Times New Roman"/>
                          <a:cs typeface="Times New Roman"/>
                        </a:rPr>
                        <a:t>(</a:t>
                      </a:r>
                      <a:r>
                        <a:rPr dirty="0" sz="1150" spc="10" b="1">
                          <a:latin typeface="Times New Roman"/>
                          <a:cs typeface="Times New Roman"/>
                        </a:rPr>
                        <a:t>Q</a:t>
                      </a:r>
                      <a:r>
                        <a:rPr dirty="0" sz="1150" spc="10">
                          <a:latin typeface="Times New Roman"/>
                          <a:cs typeface="Times New Roman"/>
                        </a:rPr>
                        <a:t>)	</a:t>
                      </a:r>
                      <a:r>
                        <a:rPr dirty="0" baseline="11904" sz="1050" spc="-7">
                          <a:solidFill>
                            <a:srgbClr val="FF0000"/>
                          </a:solidFill>
                          <a:latin typeface="Arial"/>
                          <a:cs typeface="Arial"/>
                        </a:rPr>
                        <a:t>1/3</a:t>
                      </a:r>
                      <a:endParaRPr baseline="11904" sz="1050">
                        <a:latin typeface="Arial"/>
                        <a:cs typeface="Arial"/>
                      </a:endParaRPr>
                    </a:p>
                    <a:p>
                      <a:pPr marL="883919">
                        <a:lnSpc>
                          <a:spcPts val="1075"/>
                        </a:lnSpc>
                        <a:tabLst>
                          <a:tab pos="2308225" algn="l"/>
                        </a:tabLst>
                      </a:pPr>
                      <a:r>
                        <a:rPr dirty="0" sz="650" spc="-5" b="1">
                          <a:latin typeface="Times New Roman"/>
                          <a:cs typeface="Times New Roman"/>
                        </a:rPr>
                        <a:t>Q</a:t>
                      </a:r>
                      <a:r>
                        <a:rPr dirty="0" sz="650" spc="-5">
                          <a:latin typeface="Symbol"/>
                          <a:cs typeface="Symbol"/>
                        </a:rPr>
                        <a:t></a:t>
                      </a:r>
                      <a:r>
                        <a:rPr dirty="0" sz="650" spc="-5">
                          <a:latin typeface="Times New Roman"/>
                          <a:cs typeface="Times New Roman"/>
                        </a:rPr>
                        <a:t>Paths </a:t>
                      </a:r>
                      <a:r>
                        <a:rPr dirty="0" sz="650" spc="5">
                          <a:latin typeface="Times New Roman"/>
                          <a:cs typeface="Times New Roman"/>
                        </a:rPr>
                        <a:t>of</a:t>
                      </a:r>
                      <a:r>
                        <a:rPr dirty="0" sz="650" spc="25">
                          <a:latin typeface="Times New Roman"/>
                          <a:cs typeface="Times New Roman"/>
                        </a:rPr>
                        <a:t> </a:t>
                      </a:r>
                      <a:r>
                        <a:rPr dirty="0" sz="650" spc="5">
                          <a:latin typeface="Times New Roman"/>
                          <a:cs typeface="Times New Roman"/>
                        </a:rPr>
                        <a:t>length</a:t>
                      </a:r>
                      <a:r>
                        <a:rPr dirty="0" sz="650" spc="-45">
                          <a:latin typeface="Times New Roman"/>
                          <a:cs typeface="Times New Roman"/>
                        </a:rPr>
                        <a:t> </a:t>
                      </a:r>
                      <a:r>
                        <a:rPr dirty="0" sz="650" spc="5">
                          <a:latin typeface="Times New Roman"/>
                          <a:cs typeface="Times New Roman"/>
                        </a:rPr>
                        <a:t>3	</a:t>
                      </a:r>
                      <a:r>
                        <a:rPr dirty="0" baseline="-22222" sz="1500" spc="-7">
                          <a:latin typeface="Arial"/>
                          <a:cs typeface="Arial"/>
                        </a:rPr>
                        <a:t>P(Q)=</a:t>
                      </a:r>
                      <a:r>
                        <a:rPr dirty="0" baseline="-22222" sz="1500">
                          <a:latin typeface="Arial"/>
                          <a:cs typeface="Arial"/>
                        </a:rPr>
                        <a:t> </a:t>
                      </a:r>
                      <a:r>
                        <a:rPr dirty="0" baseline="-22222" sz="1500" spc="-7">
                          <a:latin typeface="Arial"/>
                          <a:cs typeface="Arial"/>
                        </a:rPr>
                        <a:t>P(q</a:t>
                      </a:r>
                      <a:r>
                        <a:rPr dirty="0" baseline="-55555" sz="975" spc="-7">
                          <a:latin typeface="Arial"/>
                          <a:cs typeface="Arial"/>
                        </a:rPr>
                        <a:t>1</a:t>
                      </a:r>
                      <a:r>
                        <a:rPr dirty="0" baseline="-22222" sz="1500" spc="-7">
                          <a:latin typeface="Arial"/>
                          <a:cs typeface="Arial"/>
                        </a:rPr>
                        <a:t>,q</a:t>
                      </a:r>
                      <a:r>
                        <a:rPr dirty="0" baseline="-55555" sz="975" spc="-7">
                          <a:latin typeface="Arial"/>
                          <a:cs typeface="Arial"/>
                        </a:rPr>
                        <a:t>2</a:t>
                      </a:r>
                      <a:r>
                        <a:rPr dirty="0" baseline="-22222" sz="1500" spc="-7">
                          <a:latin typeface="Arial"/>
                          <a:cs typeface="Arial"/>
                        </a:rPr>
                        <a:t>,q</a:t>
                      </a:r>
                      <a:r>
                        <a:rPr dirty="0" baseline="-55555" sz="975" spc="-7">
                          <a:latin typeface="Arial"/>
                          <a:cs typeface="Arial"/>
                        </a:rPr>
                        <a:t>3</a:t>
                      </a:r>
                      <a:r>
                        <a:rPr dirty="0" baseline="-22222" sz="1500" spc="-7">
                          <a:latin typeface="Arial"/>
                          <a:cs typeface="Arial"/>
                        </a:rPr>
                        <a:t>)</a:t>
                      </a:r>
                      <a:endParaRPr baseline="-22222" sz="1500">
                        <a:latin typeface="Arial"/>
                        <a:cs typeface="Arial"/>
                      </a:endParaRPr>
                    </a:p>
                  </a:txBody>
                  <a:tcPr marL="0" marR="0" marB="0" marT="5080">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pPr/>
                    </a:p>
                  </a:txBody>
                  <a:tcPr marL="0" marR="0" marB="0" marT="0"/>
                </a:tc>
              </a:tr>
              <a:tr h="418337">
                <a:tc gridSpan="2">
                  <a:txBody>
                    <a:bodyPr/>
                    <a:lstStyle/>
                    <a:p>
                      <a:pPr marL="39370">
                        <a:lnSpc>
                          <a:spcPts val="1370"/>
                        </a:lnSpc>
                        <a:tabLst>
                          <a:tab pos="2308225" algn="l"/>
                        </a:tabLst>
                      </a:pPr>
                      <a:r>
                        <a:rPr dirty="0" baseline="2314" sz="1800" spc="-7">
                          <a:latin typeface="Arial"/>
                          <a:cs typeface="Arial"/>
                        </a:rPr>
                        <a:t>How do we </a:t>
                      </a:r>
                      <a:r>
                        <a:rPr dirty="0" baseline="2314" sz="1800">
                          <a:latin typeface="Arial"/>
                          <a:cs typeface="Arial"/>
                        </a:rPr>
                        <a:t>compute</a:t>
                      </a:r>
                      <a:r>
                        <a:rPr dirty="0" baseline="2314" sz="1800" spc="30">
                          <a:latin typeface="Arial"/>
                          <a:cs typeface="Arial"/>
                        </a:rPr>
                        <a:t> </a:t>
                      </a:r>
                      <a:r>
                        <a:rPr dirty="0" baseline="2314" sz="1800" spc="-7">
                          <a:latin typeface="Arial"/>
                          <a:cs typeface="Arial"/>
                        </a:rPr>
                        <a:t>P(Q) </a:t>
                      </a:r>
                      <a:r>
                        <a:rPr dirty="0" baseline="2314" sz="1800" spc="7">
                          <a:latin typeface="Arial"/>
                          <a:cs typeface="Arial"/>
                        </a:rPr>
                        <a:t> </a:t>
                      </a:r>
                      <a:r>
                        <a:rPr dirty="0" baseline="2314" sz="1800" spc="-7">
                          <a:latin typeface="Arial"/>
                          <a:cs typeface="Arial"/>
                        </a:rPr>
                        <a:t>for	</a:t>
                      </a:r>
                      <a:r>
                        <a:rPr dirty="0" baseline="13888" sz="1500" spc="-7">
                          <a:latin typeface="Arial"/>
                          <a:cs typeface="Arial"/>
                        </a:rPr>
                        <a:t>=P(q</a:t>
                      </a:r>
                      <a:r>
                        <a:rPr dirty="0" sz="650" spc="-5">
                          <a:latin typeface="Arial"/>
                          <a:cs typeface="Arial"/>
                        </a:rPr>
                        <a:t>1</a:t>
                      </a:r>
                      <a:r>
                        <a:rPr dirty="0" baseline="13888" sz="1500" spc="-7">
                          <a:latin typeface="Arial"/>
                          <a:cs typeface="Arial"/>
                        </a:rPr>
                        <a:t>) P(q</a:t>
                      </a:r>
                      <a:r>
                        <a:rPr dirty="0" sz="650" spc="-5">
                          <a:latin typeface="Arial"/>
                          <a:cs typeface="Arial"/>
                        </a:rPr>
                        <a:t>2</a:t>
                      </a:r>
                      <a:r>
                        <a:rPr dirty="0" baseline="13888" sz="1500" spc="-7">
                          <a:latin typeface="Arial"/>
                          <a:cs typeface="Arial"/>
                        </a:rPr>
                        <a:t>,q</a:t>
                      </a:r>
                      <a:r>
                        <a:rPr dirty="0" sz="650" spc="-5">
                          <a:latin typeface="Arial"/>
                          <a:cs typeface="Arial"/>
                        </a:rPr>
                        <a:t>3</a:t>
                      </a:r>
                      <a:r>
                        <a:rPr dirty="0" baseline="13888" sz="1500" spc="-7">
                          <a:latin typeface="Arial"/>
                          <a:cs typeface="Arial"/>
                        </a:rPr>
                        <a:t>|q</a:t>
                      </a:r>
                      <a:r>
                        <a:rPr dirty="0" sz="650" spc="-5">
                          <a:latin typeface="Arial"/>
                          <a:cs typeface="Arial"/>
                        </a:rPr>
                        <a:t>1</a:t>
                      </a:r>
                      <a:r>
                        <a:rPr dirty="0" baseline="13888" sz="1500" spc="-7">
                          <a:latin typeface="Arial"/>
                          <a:cs typeface="Arial"/>
                        </a:rPr>
                        <a:t>) (chain rule)</a:t>
                      </a:r>
                      <a:endParaRPr baseline="13888" sz="1500">
                        <a:latin typeface="Arial"/>
                        <a:cs typeface="Arial"/>
                      </a:endParaRPr>
                    </a:p>
                    <a:p>
                      <a:pPr marL="210820">
                        <a:lnSpc>
                          <a:spcPct val="100000"/>
                        </a:lnSpc>
                        <a:spcBef>
                          <a:spcPts val="220"/>
                        </a:spcBef>
                        <a:tabLst>
                          <a:tab pos="2308225" algn="l"/>
                        </a:tabLst>
                      </a:pPr>
                      <a:r>
                        <a:rPr dirty="0" baseline="11574" sz="1800" spc="-7">
                          <a:latin typeface="Arial"/>
                          <a:cs typeface="Arial"/>
                        </a:rPr>
                        <a:t>an arbitrary</a:t>
                      </a:r>
                      <a:r>
                        <a:rPr dirty="0" baseline="11574" sz="1800" spc="15">
                          <a:latin typeface="Arial"/>
                          <a:cs typeface="Arial"/>
                        </a:rPr>
                        <a:t> </a:t>
                      </a:r>
                      <a:r>
                        <a:rPr dirty="0" baseline="11574" sz="1800" spc="-7">
                          <a:latin typeface="Arial"/>
                          <a:cs typeface="Arial"/>
                        </a:rPr>
                        <a:t>path</a:t>
                      </a:r>
                      <a:r>
                        <a:rPr dirty="0" baseline="11574" sz="1800">
                          <a:latin typeface="Arial"/>
                          <a:cs typeface="Arial"/>
                        </a:rPr>
                        <a:t> Q?	</a:t>
                      </a:r>
                      <a:r>
                        <a:rPr dirty="0" sz="1000" spc="-5">
                          <a:latin typeface="Arial"/>
                          <a:cs typeface="Arial"/>
                        </a:rPr>
                        <a:t>=P(q</a:t>
                      </a:r>
                      <a:r>
                        <a:rPr dirty="0" baseline="-21367" sz="975" spc="-7">
                          <a:latin typeface="Arial"/>
                          <a:cs typeface="Arial"/>
                        </a:rPr>
                        <a:t>1</a:t>
                      </a:r>
                      <a:r>
                        <a:rPr dirty="0" sz="1000" spc="-5">
                          <a:latin typeface="Arial"/>
                          <a:cs typeface="Arial"/>
                        </a:rPr>
                        <a:t>) P(q</a:t>
                      </a:r>
                      <a:r>
                        <a:rPr dirty="0" baseline="-21367" sz="975" spc="-7">
                          <a:latin typeface="Arial"/>
                          <a:cs typeface="Arial"/>
                        </a:rPr>
                        <a:t>2</a:t>
                      </a:r>
                      <a:r>
                        <a:rPr dirty="0" sz="1000" spc="-5">
                          <a:latin typeface="Arial"/>
                          <a:cs typeface="Arial"/>
                        </a:rPr>
                        <a:t>|q</a:t>
                      </a:r>
                      <a:r>
                        <a:rPr dirty="0" baseline="-21367" sz="975" spc="-7">
                          <a:latin typeface="Arial"/>
                          <a:cs typeface="Arial"/>
                        </a:rPr>
                        <a:t>1</a:t>
                      </a:r>
                      <a:r>
                        <a:rPr dirty="0" sz="1000" spc="-5">
                          <a:latin typeface="Arial"/>
                          <a:cs typeface="Arial"/>
                        </a:rPr>
                        <a:t>) P(q</a:t>
                      </a:r>
                      <a:r>
                        <a:rPr dirty="0" baseline="-21367" sz="975" spc="-7">
                          <a:latin typeface="Arial"/>
                          <a:cs typeface="Arial"/>
                        </a:rPr>
                        <a:t>3</a:t>
                      </a:r>
                      <a:r>
                        <a:rPr dirty="0" sz="1000" spc="-5">
                          <a:latin typeface="Arial"/>
                          <a:cs typeface="Arial"/>
                        </a:rPr>
                        <a:t>| q</a:t>
                      </a:r>
                      <a:r>
                        <a:rPr dirty="0" baseline="-21367" sz="975" spc="-7">
                          <a:latin typeface="Arial"/>
                          <a:cs typeface="Arial"/>
                        </a:rPr>
                        <a:t>2</a:t>
                      </a:r>
                      <a:r>
                        <a:rPr dirty="0" sz="1000" spc="-5">
                          <a:latin typeface="Arial"/>
                          <a:cs typeface="Arial"/>
                        </a:rPr>
                        <a:t>,q</a:t>
                      </a:r>
                      <a:r>
                        <a:rPr dirty="0" baseline="-21367" sz="975" spc="-7">
                          <a:latin typeface="Arial"/>
                          <a:cs typeface="Arial"/>
                        </a:rPr>
                        <a:t>1</a:t>
                      </a:r>
                      <a:r>
                        <a:rPr dirty="0" sz="1000" spc="-5">
                          <a:latin typeface="Arial"/>
                          <a:cs typeface="Arial"/>
                        </a:rPr>
                        <a:t>)  (chain)</a:t>
                      </a:r>
                      <a:endParaRPr sz="1000">
                        <a:latin typeface="Arial"/>
                        <a:cs typeface="Arial"/>
                      </a:endParaRPr>
                    </a:p>
                  </a:txBody>
                  <a:tcPr marL="0" marR="0" marB="0" marT="0">
                    <a:lnL w="28575">
                      <a:solidFill>
                        <a:srgbClr val="3333CC"/>
                      </a:solidFill>
                      <a:prstDash val="solid"/>
                    </a:lnL>
                    <a:lnR w="19050">
                      <a:solidFill>
                        <a:srgbClr val="000000"/>
                      </a:solidFill>
                      <a:prstDash val="solid"/>
                    </a:lnR>
                  </a:tcPr>
                </a:tc>
                <a:tc hMerge="1">
                  <a:txBody>
                    <a:bodyPr/>
                    <a:lstStyle/>
                    <a:p>
                      <a:pPr/>
                    </a:p>
                  </a:txBody>
                  <a:tcPr marL="0" marR="0" marB="0" marT="0"/>
                </a:tc>
              </a:tr>
              <a:tr h="225487">
                <a:tc>
                  <a:txBody>
                    <a:bodyPr/>
                    <a:lstStyle/>
                    <a:p>
                      <a:pPr marL="39370">
                        <a:lnSpc>
                          <a:spcPct val="100000"/>
                        </a:lnSpc>
                        <a:spcBef>
                          <a:spcPts val="190"/>
                        </a:spcBef>
                      </a:pPr>
                      <a:r>
                        <a:rPr dirty="0" sz="1200" spc="-5">
                          <a:latin typeface="Arial"/>
                          <a:cs typeface="Arial"/>
                        </a:rPr>
                        <a:t>How do we compute</a:t>
                      </a:r>
                      <a:r>
                        <a:rPr dirty="0" sz="1200" spc="-20">
                          <a:latin typeface="Arial"/>
                          <a:cs typeface="Arial"/>
                        </a:rPr>
                        <a:t> </a:t>
                      </a:r>
                      <a:r>
                        <a:rPr dirty="0" sz="1200" spc="-5">
                          <a:latin typeface="Arial"/>
                          <a:cs typeface="Arial"/>
                        </a:rPr>
                        <a:t>P(O|Q)</a:t>
                      </a:r>
                      <a:endParaRPr sz="1200">
                        <a:latin typeface="Arial"/>
                        <a:cs typeface="Arial"/>
                      </a:endParaRPr>
                    </a:p>
                  </a:txBody>
                  <a:tcPr marL="0" marR="0" marB="0" marT="24130">
                    <a:lnL w="19050">
                      <a:solidFill>
                        <a:srgbClr val="000000"/>
                      </a:solidFill>
                      <a:prstDash val="solid"/>
                    </a:lnL>
                    <a:lnT w="19050">
                      <a:solidFill>
                        <a:srgbClr val="3333CC"/>
                      </a:solidFill>
                      <a:prstDash val="solid"/>
                    </a:lnT>
                  </a:tcPr>
                </a:tc>
                <a:tc>
                  <a:txBody>
                    <a:bodyPr/>
                    <a:lstStyle/>
                    <a:p>
                      <a:pPr marL="238760">
                        <a:lnSpc>
                          <a:spcPct val="100000"/>
                        </a:lnSpc>
                        <a:spcBef>
                          <a:spcPts val="415"/>
                        </a:spcBef>
                      </a:pPr>
                      <a:r>
                        <a:rPr dirty="0" sz="1000" spc="-5">
                          <a:latin typeface="Arial"/>
                          <a:cs typeface="Arial"/>
                        </a:rPr>
                        <a:t>=P(q</a:t>
                      </a:r>
                      <a:r>
                        <a:rPr dirty="0" baseline="-21367" sz="975" spc="-7">
                          <a:latin typeface="Arial"/>
                          <a:cs typeface="Arial"/>
                        </a:rPr>
                        <a:t>1</a:t>
                      </a:r>
                      <a:r>
                        <a:rPr dirty="0" sz="1000" spc="-5">
                          <a:latin typeface="Arial"/>
                          <a:cs typeface="Arial"/>
                        </a:rPr>
                        <a:t>) P(q</a:t>
                      </a:r>
                      <a:r>
                        <a:rPr dirty="0" baseline="-21367" sz="975" spc="-7">
                          <a:latin typeface="Arial"/>
                          <a:cs typeface="Arial"/>
                        </a:rPr>
                        <a:t>2</a:t>
                      </a:r>
                      <a:r>
                        <a:rPr dirty="0" sz="1000" spc="-5">
                          <a:latin typeface="Arial"/>
                          <a:cs typeface="Arial"/>
                        </a:rPr>
                        <a:t>|q</a:t>
                      </a:r>
                      <a:r>
                        <a:rPr dirty="0" baseline="-21367" sz="975" spc="-7">
                          <a:latin typeface="Arial"/>
                          <a:cs typeface="Arial"/>
                        </a:rPr>
                        <a:t>1</a:t>
                      </a:r>
                      <a:r>
                        <a:rPr dirty="0" sz="1000" spc="-5">
                          <a:latin typeface="Arial"/>
                          <a:cs typeface="Arial"/>
                        </a:rPr>
                        <a:t>) P(q</a:t>
                      </a:r>
                      <a:r>
                        <a:rPr dirty="0" baseline="-21367" sz="975" spc="-7">
                          <a:latin typeface="Arial"/>
                          <a:cs typeface="Arial"/>
                        </a:rPr>
                        <a:t>3</a:t>
                      </a:r>
                      <a:r>
                        <a:rPr dirty="0" sz="1000" spc="-5">
                          <a:latin typeface="Arial"/>
                          <a:cs typeface="Arial"/>
                        </a:rPr>
                        <a:t>| q</a:t>
                      </a:r>
                      <a:r>
                        <a:rPr dirty="0" baseline="-21367" sz="975" spc="-7">
                          <a:latin typeface="Arial"/>
                          <a:cs typeface="Arial"/>
                        </a:rPr>
                        <a:t>2</a:t>
                      </a:r>
                      <a:r>
                        <a:rPr dirty="0" sz="1000" spc="-5">
                          <a:latin typeface="Arial"/>
                          <a:cs typeface="Arial"/>
                        </a:rPr>
                        <a:t>)</a:t>
                      </a:r>
                      <a:r>
                        <a:rPr dirty="0" sz="1000" spc="-10">
                          <a:latin typeface="Arial"/>
                          <a:cs typeface="Arial"/>
                        </a:rPr>
                        <a:t> </a:t>
                      </a:r>
                      <a:r>
                        <a:rPr dirty="0" sz="1000" spc="-5">
                          <a:latin typeface="Arial"/>
                          <a:cs typeface="Arial"/>
                        </a:rPr>
                        <a:t>(why?)</a:t>
                      </a:r>
                      <a:endParaRPr sz="1000">
                        <a:latin typeface="Arial"/>
                        <a:cs typeface="Arial"/>
                      </a:endParaRPr>
                    </a:p>
                  </a:txBody>
                  <a:tcPr marL="0" marR="0" marB="0" marT="52705">
                    <a:lnR w="19050">
                      <a:solidFill>
                        <a:srgbClr val="000000"/>
                      </a:solidFill>
                      <a:prstDash val="solid"/>
                    </a:lnR>
                  </a:tcPr>
                </a:tc>
              </a:tr>
              <a:tr h="264366">
                <a:tc>
                  <a:txBody>
                    <a:bodyPr/>
                    <a:lstStyle/>
                    <a:p>
                      <a:pPr marL="210820">
                        <a:lnSpc>
                          <a:spcPts val="1295"/>
                        </a:lnSpc>
                      </a:pPr>
                      <a:r>
                        <a:rPr dirty="0" sz="1200" spc="-5">
                          <a:latin typeface="Arial"/>
                          <a:cs typeface="Arial"/>
                        </a:rPr>
                        <a:t>for an arbitrary path</a:t>
                      </a:r>
                      <a:r>
                        <a:rPr dirty="0" sz="1200" spc="-15">
                          <a:latin typeface="Arial"/>
                          <a:cs typeface="Arial"/>
                        </a:rPr>
                        <a:t> </a:t>
                      </a:r>
                      <a:r>
                        <a:rPr dirty="0" sz="1200" spc="-5">
                          <a:latin typeface="Arial"/>
                          <a:cs typeface="Arial"/>
                        </a:rPr>
                        <a:t>Q?</a:t>
                      </a:r>
                      <a:endParaRPr sz="1200">
                        <a:latin typeface="Arial"/>
                        <a:cs typeface="Arial"/>
                      </a:endParaRPr>
                    </a:p>
                  </a:txBody>
                  <a:tcPr marL="0" marR="0" marB="0" marT="0">
                    <a:lnL w="19050">
                      <a:solidFill>
                        <a:srgbClr val="000000"/>
                      </a:solidFill>
                      <a:prstDash val="solid"/>
                    </a:lnL>
                  </a:tcPr>
                </a:tc>
                <a:tc>
                  <a:txBody>
                    <a:bodyPr/>
                    <a:lstStyle/>
                    <a:p>
                      <a:pPr marL="238760">
                        <a:lnSpc>
                          <a:spcPct val="100000"/>
                        </a:lnSpc>
                        <a:spcBef>
                          <a:spcPts val="440"/>
                        </a:spcBef>
                      </a:pPr>
                      <a:r>
                        <a:rPr dirty="0" sz="1000">
                          <a:latin typeface="Arial"/>
                          <a:cs typeface="Arial"/>
                        </a:rPr>
                        <a:t>Example in </a:t>
                      </a:r>
                      <a:r>
                        <a:rPr dirty="0" sz="1000" spc="-5">
                          <a:latin typeface="Arial"/>
                          <a:cs typeface="Arial"/>
                        </a:rPr>
                        <a:t>the case </a:t>
                      </a:r>
                      <a:r>
                        <a:rPr dirty="0" sz="1000">
                          <a:latin typeface="Arial"/>
                          <a:cs typeface="Arial"/>
                        </a:rPr>
                        <a:t>Q = </a:t>
                      </a:r>
                      <a:r>
                        <a:rPr dirty="0" sz="1000" spc="-5">
                          <a:latin typeface="Arial"/>
                          <a:cs typeface="Arial"/>
                        </a:rPr>
                        <a:t>S</a:t>
                      </a:r>
                      <a:r>
                        <a:rPr dirty="0" baseline="-21367" sz="975" spc="-7">
                          <a:latin typeface="Arial"/>
                          <a:cs typeface="Arial"/>
                        </a:rPr>
                        <a:t>1 </a:t>
                      </a:r>
                      <a:r>
                        <a:rPr dirty="0" sz="1000" spc="-5">
                          <a:latin typeface="Arial"/>
                          <a:cs typeface="Arial"/>
                        </a:rPr>
                        <a:t>S</a:t>
                      </a:r>
                      <a:r>
                        <a:rPr dirty="0" baseline="-21367" sz="975" spc="-7">
                          <a:latin typeface="Arial"/>
                          <a:cs typeface="Arial"/>
                        </a:rPr>
                        <a:t>3</a:t>
                      </a:r>
                      <a:r>
                        <a:rPr dirty="0" baseline="-21367" sz="975" spc="-75">
                          <a:latin typeface="Arial"/>
                          <a:cs typeface="Arial"/>
                        </a:rPr>
                        <a:t> </a:t>
                      </a:r>
                      <a:r>
                        <a:rPr dirty="0" sz="1000" spc="-5">
                          <a:latin typeface="Arial"/>
                          <a:cs typeface="Arial"/>
                        </a:rPr>
                        <a:t>S</a:t>
                      </a:r>
                      <a:r>
                        <a:rPr dirty="0" baseline="-21367" sz="975" spc="-7">
                          <a:latin typeface="Arial"/>
                          <a:cs typeface="Arial"/>
                        </a:rPr>
                        <a:t>3</a:t>
                      </a:r>
                      <a:r>
                        <a:rPr dirty="0" sz="1000" spc="-5">
                          <a:latin typeface="Arial"/>
                          <a:cs typeface="Arial"/>
                        </a:rPr>
                        <a:t>:</a:t>
                      </a:r>
                      <a:endParaRPr sz="1000">
                        <a:latin typeface="Arial"/>
                        <a:cs typeface="Arial"/>
                      </a:endParaRPr>
                    </a:p>
                  </a:txBody>
                  <a:tcPr marL="0" marR="0" marB="0" marT="55880">
                    <a:lnR w="19050">
                      <a:solidFill>
                        <a:srgbClr val="000000"/>
                      </a:solidFill>
                      <a:prstDash val="solid"/>
                    </a:lnR>
                  </a:tcPr>
                </a:tc>
              </a:tr>
              <a:tr h="346194">
                <a:tc>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tcPr>
                </a:tc>
                <a:tc>
                  <a:txBody>
                    <a:bodyPr/>
                    <a:lstStyle/>
                    <a:p>
                      <a:pPr marL="238760">
                        <a:lnSpc>
                          <a:spcPct val="100000"/>
                        </a:lnSpc>
                        <a:spcBef>
                          <a:spcPts val="155"/>
                        </a:spcBef>
                      </a:pPr>
                      <a:r>
                        <a:rPr dirty="0" sz="1000" spc="-5">
                          <a:latin typeface="Arial"/>
                          <a:cs typeface="Arial"/>
                        </a:rPr>
                        <a:t>=1/2 </a:t>
                      </a:r>
                      <a:r>
                        <a:rPr dirty="0" sz="1000">
                          <a:latin typeface="Arial"/>
                          <a:cs typeface="Arial"/>
                        </a:rPr>
                        <a:t>* 2/3 * </a:t>
                      </a:r>
                      <a:r>
                        <a:rPr dirty="0" sz="1000" spc="-10">
                          <a:latin typeface="Arial"/>
                          <a:cs typeface="Arial"/>
                        </a:rPr>
                        <a:t>1/3 </a:t>
                      </a:r>
                      <a:r>
                        <a:rPr dirty="0" sz="1000">
                          <a:latin typeface="Arial"/>
                          <a:cs typeface="Arial"/>
                        </a:rPr>
                        <a:t>=</a:t>
                      </a:r>
                      <a:r>
                        <a:rPr dirty="0" sz="1000" spc="-40">
                          <a:latin typeface="Arial"/>
                          <a:cs typeface="Arial"/>
                        </a:rPr>
                        <a:t> </a:t>
                      </a:r>
                      <a:r>
                        <a:rPr dirty="0" sz="1000" spc="-5">
                          <a:latin typeface="Arial"/>
                          <a:cs typeface="Arial"/>
                        </a:rPr>
                        <a:t>1/9</a:t>
                      </a:r>
                      <a:endParaRPr sz="1000">
                        <a:latin typeface="Arial"/>
                        <a:cs typeface="Arial"/>
                      </a:endParaRPr>
                    </a:p>
                  </a:txBody>
                  <a:tcPr marL="0" marR="0" marB="0" marT="19685">
                    <a:lnR w="19050">
                      <a:solidFill>
                        <a:srgbClr val="000000"/>
                      </a:solidFill>
                      <a:prstDash val="solid"/>
                    </a:lnR>
                  </a:tcPr>
                </a:tc>
              </a:tr>
              <a:tr h="257421">
                <a:tc>
                  <a:txBody>
                    <a:bodyPr/>
                    <a:lstStyle/>
                    <a:p>
                      <a:pPr>
                        <a:lnSpc>
                          <a:spcPct val="100000"/>
                        </a:lnSpc>
                      </a:pPr>
                      <a:endParaRPr sz="500">
                        <a:latin typeface="Times New Roman"/>
                        <a:cs typeface="Times New Roman"/>
                      </a:endParaRPr>
                    </a:p>
                    <a:p>
                      <a:pPr>
                        <a:lnSpc>
                          <a:spcPct val="100000"/>
                        </a:lnSpc>
                        <a:spcBef>
                          <a:spcPts val="30"/>
                        </a:spcBef>
                      </a:pPr>
                      <a:endParaRPr sz="650">
                        <a:latin typeface="Times New Roman"/>
                        <a:cs typeface="Times New Roman"/>
                      </a:endParaRPr>
                    </a:p>
                    <a:p>
                      <a:pPr marL="15875">
                        <a:lnSpc>
                          <a:spcPct val="100000"/>
                        </a:lnSpc>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a:txBody>
                  <a:tcPr marL="0" marR="0" marB="0" marT="0">
                    <a:lnL w="19050">
                      <a:solidFill>
                        <a:srgbClr val="000000"/>
                      </a:solidFill>
                      <a:prstDash val="solid"/>
                    </a:lnL>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spcBef>
                          <a:spcPts val="30"/>
                        </a:spcBef>
                      </a:pPr>
                      <a:endParaRPr sz="650">
                        <a:latin typeface="Times New Roman"/>
                        <a:cs typeface="Times New Roman"/>
                      </a:endParaRPr>
                    </a:p>
                    <a:p>
                      <a:pPr algn="r" marR="31750">
                        <a:lnSpc>
                          <a:spcPct val="100000"/>
                        </a:lnSpc>
                      </a:pPr>
                      <a:r>
                        <a:rPr dirty="0" sz="450" spc="-5">
                          <a:latin typeface="Tahoma"/>
                          <a:cs typeface="Tahoma"/>
                        </a:rPr>
                        <a:t>Slid</a:t>
                      </a:r>
                      <a:r>
                        <a:rPr dirty="0" sz="450">
                          <a:latin typeface="Tahoma"/>
                          <a:cs typeface="Tahoma"/>
                        </a:rPr>
                        <a:t>e</a:t>
                      </a:r>
                      <a:r>
                        <a:rPr dirty="0" sz="450" spc="-10">
                          <a:latin typeface="Tahoma"/>
                          <a:cs typeface="Tahoma"/>
                        </a:rPr>
                        <a:t> </a:t>
                      </a:r>
                      <a:r>
                        <a:rPr dirty="0" sz="450" spc="-5">
                          <a:latin typeface="Tahoma"/>
                          <a:cs typeface="Tahoma"/>
                        </a:rPr>
                        <a:t>51</a:t>
                      </a:r>
                      <a:endParaRPr sz="450">
                        <a:latin typeface="Tahoma"/>
                        <a:cs typeface="Tahoma"/>
                      </a:endParaRPr>
                    </a:p>
                  </a:txBody>
                  <a:tcPr marL="0" marR="0" marB="0" marT="0">
                    <a:lnR w="19050">
                      <a:solidFill>
                        <a:srgbClr val="000000"/>
                      </a:solidFill>
                      <a:prstDash val="solid"/>
                    </a:lnR>
                    <a:lnB w="19050">
                      <a:solidFill>
                        <a:srgbClr val="000000"/>
                      </a:solidFill>
                      <a:prstDash val="solid"/>
                    </a:lnB>
                  </a:tcPr>
                </a:tc>
              </a:tr>
            </a:tbl>
          </a:graphicData>
        </a:graphic>
      </p:graphicFrame>
      <p:sp>
        <p:nvSpPr>
          <p:cNvPr id="15" name="object 15"/>
          <p:cNvSpPr/>
          <p:nvPr/>
        </p:nvSpPr>
        <p:spPr>
          <a:xfrm>
            <a:off x="3496055" y="7057643"/>
            <a:ext cx="2616835" cy="1346835"/>
          </a:xfrm>
          <a:custGeom>
            <a:avLst/>
            <a:gdLst/>
            <a:ahLst/>
            <a:cxnLst/>
            <a:rect l="l" t="t" r="r" b="b"/>
            <a:pathLst>
              <a:path w="2616835" h="1346834">
                <a:moveTo>
                  <a:pt x="2616708" y="0"/>
                </a:moveTo>
                <a:lnTo>
                  <a:pt x="195072" y="0"/>
                </a:lnTo>
                <a:lnTo>
                  <a:pt x="195072" y="784859"/>
                </a:lnTo>
                <a:lnTo>
                  <a:pt x="0" y="948689"/>
                </a:lnTo>
                <a:lnTo>
                  <a:pt x="195072" y="1121663"/>
                </a:lnTo>
                <a:lnTo>
                  <a:pt x="195072" y="1346453"/>
                </a:lnTo>
                <a:lnTo>
                  <a:pt x="2616708" y="1346453"/>
                </a:lnTo>
                <a:lnTo>
                  <a:pt x="2616708" y="0"/>
                </a:lnTo>
                <a:close/>
              </a:path>
            </a:pathLst>
          </a:custGeom>
          <a:solidFill>
            <a:srgbClr val="EFFBFF"/>
          </a:solidFill>
        </p:spPr>
        <p:txBody>
          <a:bodyPr wrap="square" lIns="0" tIns="0" rIns="0" bIns="0" rtlCol="0"/>
          <a:lstStyle/>
          <a:p/>
        </p:txBody>
      </p:sp>
      <p:sp>
        <p:nvSpPr>
          <p:cNvPr id="16" name="object 16"/>
          <p:cNvSpPr/>
          <p:nvPr/>
        </p:nvSpPr>
        <p:spPr>
          <a:xfrm>
            <a:off x="3496055" y="7057643"/>
            <a:ext cx="2616835" cy="1346835"/>
          </a:xfrm>
          <a:custGeom>
            <a:avLst/>
            <a:gdLst/>
            <a:ahLst/>
            <a:cxnLst/>
            <a:rect l="l" t="t" r="r" b="b"/>
            <a:pathLst>
              <a:path w="2616835" h="1346834">
                <a:moveTo>
                  <a:pt x="195072" y="0"/>
                </a:moveTo>
                <a:lnTo>
                  <a:pt x="195072" y="784859"/>
                </a:lnTo>
                <a:lnTo>
                  <a:pt x="0" y="948689"/>
                </a:lnTo>
                <a:lnTo>
                  <a:pt x="195072" y="1121663"/>
                </a:lnTo>
                <a:lnTo>
                  <a:pt x="195072" y="1346453"/>
                </a:lnTo>
                <a:lnTo>
                  <a:pt x="2616708" y="1346453"/>
                </a:lnTo>
                <a:lnTo>
                  <a:pt x="2616708" y="0"/>
                </a:lnTo>
                <a:lnTo>
                  <a:pt x="598170" y="0"/>
                </a:lnTo>
                <a:lnTo>
                  <a:pt x="195072" y="0"/>
                </a:lnTo>
                <a:close/>
              </a:path>
            </a:pathLst>
          </a:custGeom>
          <a:ln w="4762">
            <a:solidFill>
              <a:srgbClr val="000000"/>
            </a:solidFill>
          </a:ln>
        </p:spPr>
        <p:txBody>
          <a:bodyPr wrap="square" lIns="0" tIns="0" rIns="0" bIns="0" rtlCol="0"/>
          <a:lstStyle/>
          <a:p/>
        </p:txBody>
      </p:sp>
      <p:sp>
        <p:nvSpPr>
          <p:cNvPr id="17" name="object 17"/>
          <p:cNvSpPr/>
          <p:nvPr/>
        </p:nvSpPr>
        <p:spPr>
          <a:xfrm>
            <a:off x="4123182" y="5942076"/>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00CC00"/>
            </a:solidFill>
          </a:ln>
        </p:spPr>
        <p:txBody>
          <a:bodyPr wrap="square" lIns="0" tIns="0" rIns="0" bIns="0" rtlCol="0"/>
          <a:lstStyle/>
          <a:p/>
        </p:txBody>
      </p:sp>
      <p:sp>
        <p:nvSpPr>
          <p:cNvPr id="18" name="object 18"/>
          <p:cNvSpPr/>
          <p:nvPr/>
        </p:nvSpPr>
        <p:spPr>
          <a:xfrm>
            <a:off x="4770882" y="6323076"/>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FF0000"/>
            </a:solidFill>
          </a:ln>
        </p:spPr>
        <p:txBody>
          <a:bodyPr wrap="square" lIns="0" tIns="0" rIns="0" bIns="0" rtlCol="0"/>
          <a:lstStyle/>
          <a:p/>
        </p:txBody>
      </p:sp>
      <p:sp>
        <p:nvSpPr>
          <p:cNvPr id="19" name="object 19"/>
          <p:cNvSpPr/>
          <p:nvPr/>
        </p:nvSpPr>
        <p:spPr>
          <a:xfrm>
            <a:off x="5380482" y="5903976"/>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3333CC"/>
            </a:solidFill>
          </a:ln>
        </p:spPr>
        <p:txBody>
          <a:bodyPr wrap="square" lIns="0" tIns="0" rIns="0" bIns="0" rtlCol="0"/>
          <a:lstStyle/>
          <a:p/>
        </p:txBody>
      </p:sp>
      <p:sp>
        <p:nvSpPr>
          <p:cNvPr id="20" name="object 20"/>
          <p:cNvSpPr/>
          <p:nvPr/>
        </p:nvSpPr>
        <p:spPr>
          <a:xfrm>
            <a:off x="4513326" y="6329934"/>
            <a:ext cx="325120" cy="72390"/>
          </a:xfrm>
          <a:custGeom>
            <a:avLst/>
            <a:gdLst/>
            <a:ahLst/>
            <a:cxnLst/>
            <a:rect l="l" t="t" r="r" b="b"/>
            <a:pathLst>
              <a:path w="325120" h="72389">
                <a:moveTo>
                  <a:pt x="286271" y="56789"/>
                </a:moveTo>
                <a:lnTo>
                  <a:pt x="283463" y="72389"/>
                </a:lnTo>
                <a:lnTo>
                  <a:pt x="324612" y="60198"/>
                </a:lnTo>
                <a:lnTo>
                  <a:pt x="321586" y="57912"/>
                </a:lnTo>
                <a:lnTo>
                  <a:pt x="292608" y="57912"/>
                </a:lnTo>
                <a:lnTo>
                  <a:pt x="286271" y="56789"/>
                </a:lnTo>
                <a:close/>
              </a:path>
              <a:path w="325120" h="72389">
                <a:moveTo>
                  <a:pt x="287512" y="49899"/>
                </a:moveTo>
                <a:lnTo>
                  <a:pt x="286271" y="56789"/>
                </a:lnTo>
                <a:lnTo>
                  <a:pt x="292608" y="57912"/>
                </a:lnTo>
                <a:lnTo>
                  <a:pt x="294132" y="51053"/>
                </a:lnTo>
                <a:lnTo>
                  <a:pt x="287512" y="49899"/>
                </a:lnTo>
                <a:close/>
              </a:path>
              <a:path w="325120" h="72389">
                <a:moveTo>
                  <a:pt x="290322" y="34289"/>
                </a:moveTo>
                <a:lnTo>
                  <a:pt x="287512" y="49899"/>
                </a:lnTo>
                <a:lnTo>
                  <a:pt x="294132" y="51053"/>
                </a:lnTo>
                <a:lnTo>
                  <a:pt x="292608" y="57912"/>
                </a:lnTo>
                <a:lnTo>
                  <a:pt x="321586" y="57912"/>
                </a:lnTo>
                <a:lnTo>
                  <a:pt x="290322" y="34289"/>
                </a:lnTo>
                <a:close/>
              </a:path>
              <a:path w="325120" h="72389">
                <a:moveTo>
                  <a:pt x="1524" y="0"/>
                </a:moveTo>
                <a:lnTo>
                  <a:pt x="0" y="6095"/>
                </a:lnTo>
                <a:lnTo>
                  <a:pt x="286271" y="56789"/>
                </a:lnTo>
                <a:lnTo>
                  <a:pt x="287512" y="49899"/>
                </a:lnTo>
                <a:lnTo>
                  <a:pt x="1524" y="0"/>
                </a:lnTo>
                <a:close/>
              </a:path>
            </a:pathLst>
          </a:custGeom>
          <a:solidFill>
            <a:srgbClr val="00CC00"/>
          </a:solidFill>
        </p:spPr>
        <p:txBody>
          <a:bodyPr wrap="square" lIns="0" tIns="0" rIns="0" bIns="0" rtlCol="0"/>
          <a:lstStyle/>
          <a:p/>
        </p:txBody>
      </p:sp>
      <p:sp>
        <p:nvSpPr>
          <p:cNvPr id="21" name="object 21"/>
          <p:cNvSpPr/>
          <p:nvPr/>
        </p:nvSpPr>
        <p:spPr>
          <a:xfrm>
            <a:off x="5161788" y="6291834"/>
            <a:ext cx="287020" cy="104775"/>
          </a:xfrm>
          <a:custGeom>
            <a:avLst/>
            <a:gdLst/>
            <a:ahLst/>
            <a:cxnLst/>
            <a:rect l="l" t="t" r="r" b="b"/>
            <a:pathLst>
              <a:path w="287020" h="104775">
                <a:moveTo>
                  <a:pt x="29717" y="67817"/>
                </a:moveTo>
                <a:lnTo>
                  <a:pt x="0" y="98298"/>
                </a:lnTo>
                <a:lnTo>
                  <a:pt x="41910" y="104393"/>
                </a:lnTo>
                <a:lnTo>
                  <a:pt x="37591" y="91439"/>
                </a:lnTo>
                <a:lnTo>
                  <a:pt x="31241" y="91439"/>
                </a:lnTo>
                <a:lnTo>
                  <a:pt x="28956" y="85343"/>
                </a:lnTo>
                <a:lnTo>
                  <a:pt x="34899" y="83362"/>
                </a:lnTo>
                <a:lnTo>
                  <a:pt x="29717" y="67817"/>
                </a:lnTo>
                <a:close/>
              </a:path>
              <a:path w="287020" h="104775">
                <a:moveTo>
                  <a:pt x="34899" y="83362"/>
                </a:moveTo>
                <a:lnTo>
                  <a:pt x="28956" y="85343"/>
                </a:lnTo>
                <a:lnTo>
                  <a:pt x="31241" y="91439"/>
                </a:lnTo>
                <a:lnTo>
                  <a:pt x="36955" y="89529"/>
                </a:lnTo>
                <a:lnTo>
                  <a:pt x="34899" y="83362"/>
                </a:lnTo>
                <a:close/>
              </a:path>
              <a:path w="287020" h="104775">
                <a:moveTo>
                  <a:pt x="36955" y="89529"/>
                </a:moveTo>
                <a:lnTo>
                  <a:pt x="31241" y="91439"/>
                </a:lnTo>
                <a:lnTo>
                  <a:pt x="37591" y="91439"/>
                </a:lnTo>
                <a:lnTo>
                  <a:pt x="36955" y="89529"/>
                </a:lnTo>
                <a:close/>
              </a:path>
              <a:path w="287020" h="104775">
                <a:moveTo>
                  <a:pt x="284988" y="0"/>
                </a:moveTo>
                <a:lnTo>
                  <a:pt x="34899" y="83362"/>
                </a:lnTo>
                <a:lnTo>
                  <a:pt x="36955" y="89529"/>
                </a:lnTo>
                <a:lnTo>
                  <a:pt x="286512" y="6095"/>
                </a:lnTo>
                <a:lnTo>
                  <a:pt x="284988" y="0"/>
                </a:lnTo>
                <a:close/>
              </a:path>
            </a:pathLst>
          </a:custGeom>
          <a:solidFill>
            <a:srgbClr val="3333CC"/>
          </a:solidFill>
        </p:spPr>
        <p:txBody>
          <a:bodyPr wrap="square" lIns="0" tIns="0" rIns="0" bIns="0" rtlCol="0"/>
          <a:lstStyle/>
          <a:p/>
        </p:txBody>
      </p:sp>
      <p:sp>
        <p:nvSpPr>
          <p:cNvPr id="22" name="object 22"/>
          <p:cNvSpPr/>
          <p:nvPr/>
        </p:nvSpPr>
        <p:spPr>
          <a:xfrm>
            <a:off x="4580382" y="6129528"/>
            <a:ext cx="801370" cy="59055"/>
          </a:xfrm>
          <a:custGeom>
            <a:avLst/>
            <a:gdLst/>
            <a:ahLst/>
            <a:cxnLst/>
            <a:rect l="l" t="t" r="r" b="b"/>
            <a:pathLst>
              <a:path w="801370" h="59054">
                <a:moveTo>
                  <a:pt x="37337" y="20574"/>
                </a:moveTo>
                <a:lnTo>
                  <a:pt x="0" y="41148"/>
                </a:lnTo>
                <a:lnTo>
                  <a:pt x="39623" y="58674"/>
                </a:lnTo>
                <a:lnTo>
                  <a:pt x="38663" y="42672"/>
                </a:lnTo>
                <a:lnTo>
                  <a:pt x="32003" y="42672"/>
                </a:lnTo>
                <a:lnTo>
                  <a:pt x="32003" y="36575"/>
                </a:lnTo>
                <a:lnTo>
                  <a:pt x="38280" y="36277"/>
                </a:lnTo>
                <a:lnTo>
                  <a:pt x="37337" y="20574"/>
                </a:lnTo>
                <a:close/>
              </a:path>
              <a:path w="801370" h="59054">
                <a:moveTo>
                  <a:pt x="38280" y="36277"/>
                </a:moveTo>
                <a:lnTo>
                  <a:pt x="32003" y="36575"/>
                </a:lnTo>
                <a:lnTo>
                  <a:pt x="32003" y="42672"/>
                </a:lnTo>
                <a:lnTo>
                  <a:pt x="38644" y="42356"/>
                </a:lnTo>
                <a:lnTo>
                  <a:pt x="38280" y="36277"/>
                </a:lnTo>
                <a:close/>
              </a:path>
              <a:path w="801370" h="59054">
                <a:moveTo>
                  <a:pt x="38644" y="42356"/>
                </a:moveTo>
                <a:lnTo>
                  <a:pt x="32003" y="42672"/>
                </a:lnTo>
                <a:lnTo>
                  <a:pt x="38663" y="42672"/>
                </a:lnTo>
                <a:lnTo>
                  <a:pt x="38644" y="42356"/>
                </a:lnTo>
                <a:close/>
              </a:path>
              <a:path w="801370" h="59054">
                <a:moveTo>
                  <a:pt x="800100" y="0"/>
                </a:moveTo>
                <a:lnTo>
                  <a:pt x="38280" y="36277"/>
                </a:lnTo>
                <a:lnTo>
                  <a:pt x="38644" y="42356"/>
                </a:lnTo>
                <a:lnTo>
                  <a:pt x="800862" y="6096"/>
                </a:lnTo>
                <a:lnTo>
                  <a:pt x="800100" y="0"/>
                </a:lnTo>
                <a:close/>
              </a:path>
            </a:pathLst>
          </a:custGeom>
          <a:solidFill>
            <a:srgbClr val="3333CC"/>
          </a:solidFill>
        </p:spPr>
        <p:txBody>
          <a:bodyPr wrap="square" lIns="0" tIns="0" rIns="0" bIns="0" rtlCol="0"/>
          <a:lstStyle/>
          <a:p/>
        </p:txBody>
      </p:sp>
      <p:sp>
        <p:nvSpPr>
          <p:cNvPr id="23" name="object 23"/>
          <p:cNvSpPr/>
          <p:nvPr/>
        </p:nvSpPr>
        <p:spPr>
          <a:xfrm>
            <a:off x="4511040" y="5787025"/>
            <a:ext cx="942975" cy="222250"/>
          </a:xfrm>
          <a:custGeom>
            <a:avLst/>
            <a:gdLst/>
            <a:ahLst/>
            <a:cxnLst/>
            <a:rect l="l" t="t" r="r" b="b"/>
            <a:pathLst>
              <a:path w="942975" h="222250">
                <a:moveTo>
                  <a:pt x="484525" y="0"/>
                </a:moveTo>
                <a:lnTo>
                  <a:pt x="433073" y="883"/>
                </a:lnTo>
                <a:lnTo>
                  <a:pt x="382524" y="4936"/>
                </a:lnTo>
                <a:lnTo>
                  <a:pt x="303592" y="16857"/>
                </a:lnTo>
                <a:lnTo>
                  <a:pt x="255245" y="29177"/>
                </a:lnTo>
                <a:lnTo>
                  <a:pt x="204532" y="45564"/>
                </a:lnTo>
                <a:lnTo>
                  <a:pt x="154124" y="65891"/>
                </a:lnTo>
                <a:lnTo>
                  <a:pt x="106686" y="90028"/>
                </a:lnTo>
                <a:lnTo>
                  <a:pt x="64886" y="117847"/>
                </a:lnTo>
                <a:lnTo>
                  <a:pt x="31394" y="149218"/>
                </a:lnTo>
                <a:lnTo>
                  <a:pt x="8876" y="184014"/>
                </a:lnTo>
                <a:lnTo>
                  <a:pt x="0" y="222106"/>
                </a:lnTo>
                <a:lnTo>
                  <a:pt x="6096" y="222106"/>
                </a:lnTo>
                <a:lnTo>
                  <a:pt x="15629" y="184853"/>
                </a:lnTo>
                <a:lnTo>
                  <a:pt x="38292" y="150967"/>
                </a:lnTo>
                <a:lnTo>
                  <a:pt x="71510" y="120529"/>
                </a:lnTo>
                <a:lnTo>
                  <a:pt x="112707" y="93624"/>
                </a:lnTo>
                <a:lnTo>
                  <a:pt x="159310" y="70334"/>
                </a:lnTo>
                <a:lnTo>
                  <a:pt x="208743" y="50744"/>
                </a:lnTo>
                <a:lnTo>
                  <a:pt x="258432" y="34935"/>
                </a:lnTo>
                <a:lnTo>
                  <a:pt x="305802" y="22991"/>
                </a:lnTo>
                <a:lnTo>
                  <a:pt x="348278" y="14996"/>
                </a:lnTo>
                <a:lnTo>
                  <a:pt x="420719" y="7086"/>
                </a:lnTo>
                <a:lnTo>
                  <a:pt x="464110" y="5745"/>
                </a:lnTo>
                <a:lnTo>
                  <a:pt x="573274" y="5745"/>
                </a:lnTo>
                <a:lnTo>
                  <a:pt x="536417" y="2153"/>
                </a:lnTo>
                <a:lnTo>
                  <a:pt x="484525" y="0"/>
                </a:lnTo>
                <a:close/>
              </a:path>
              <a:path w="942975" h="222250">
                <a:moveTo>
                  <a:pt x="921054" y="148827"/>
                </a:moveTo>
                <a:lnTo>
                  <a:pt x="906018" y="153526"/>
                </a:lnTo>
                <a:lnTo>
                  <a:pt x="936498" y="184006"/>
                </a:lnTo>
                <a:lnTo>
                  <a:pt x="940709" y="155050"/>
                </a:lnTo>
                <a:lnTo>
                  <a:pt x="923544" y="155050"/>
                </a:lnTo>
                <a:lnTo>
                  <a:pt x="921054" y="148827"/>
                </a:lnTo>
                <a:close/>
              </a:path>
              <a:path w="942975" h="222250">
                <a:moveTo>
                  <a:pt x="925642" y="147393"/>
                </a:moveTo>
                <a:lnTo>
                  <a:pt x="921054" y="148827"/>
                </a:lnTo>
                <a:lnTo>
                  <a:pt x="923544" y="155050"/>
                </a:lnTo>
                <a:lnTo>
                  <a:pt x="929639" y="152764"/>
                </a:lnTo>
                <a:lnTo>
                  <a:pt x="925642" y="147393"/>
                </a:lnTo>
                <a:close/>
              </a:path>
              <a:path w="942975" h="222250">
                <a:moveTo>
                  <a:pt x="942594" y="142096"/>
                </a:moveTo>
                <a:lnTo>
                  <a:pt x="925642" y="147393"/>
                </a:lnTo>
                <a:lnTo>
                  <a:pt x="929639" y="152764"/>
                </a:lnTo>
                <a:lnTo>
                  <a:pt x="923544" y="155050"/>
                </a:lnTo>
                <a:lnTo>
                  <a:pt x="940709" y="155050"/>
                </a:lnTo>
                <a:lnTo>
                  <a:pt x="942594" y="142096"/>
                </a:lnTo>
                <a:close/>
              </a:path>
              <a:path w="942975" h="222250">
                <a:moveTo>
                  <a:pt x="925525" y="147430"/>
                </a:moveTo>
                <a:lnTo>
                  <a:pt x="920496" y="147430"/>
                </a:lnTo>
                <a:lnTo>
                  <a:pt x="921054" y="148827"/>
                </a:lnTo>
                <a:lnTo>
                  <a:pt x="925525" y="147430"/>
                </a:lnTo>
                <a:close/>
              </a:path>
              <a:path w="942975" h="222250">
                <a:moveTo>
                  <a:pt x="573274" y="5745"/>
                </a:moveTo>
                <a:lnTo>
                  <a:pt x="464110" y="5745"/>
                </a:lnTo>
                <a:lnTo>
                  <a:pt x="512073" y="7067"/>
                </a:lnTo>
                <a:lnTo>
                  <a:pt x="563219" y="11108"/>
                </a:lnTo>
                <a:lnTo>
                  <a:pt x="616161" y="17926"/>
                </a:lnTo>
                <a:lnTo>
                  <a:pt x="669512" y="27577"/>
                </a:lnTo>
                <a:lnTo>
                  <a:pt x="721883" y="40119"/>
                </a:lnTo>
                <a:lnTo>
                  <a:pt x="771889" y="55609"/>
                </a:lnTo>
                <a:lnTo>
                  <a:pt x="818140" y="74104"/>
                </a:lnTo>
                <a:lnTo>
                  <a:pt x="859250" y="95661"/>
                </a:lnTo>
                <a:lnTo>
                  <a:pt x="893831" y="120338"/>
                </a:lnTo>
                <a:lnTo>
                  <a:pt x="920496" y="148192"/>
                </a:lnTo>
                <a:lnTo>
                  <a:pt x="920496" y="147430"/>
                </a:lnTo>
                <a:lnTo>
                  <a:pt x="925525" y="147430"/>
                </a:lnTo>
                <a:lnTo>
                  <a:pt x="868011" y="93460"/>
                </a:lnTo>
                <a:lnTo>
                  <a:pt x="822064" y="69385"/>
                </a:lnTo>
                <a:lnTo>
                  <a:pt x="776491" y="50649"/>
                </a:lnTo>
                <a:lnTo>
                  <a:pt x="739139" y="38464"/>
                </a:lnTo>
                <a:lnTo>
                  <a:pt x="690111" y="25498"/>
                </a:lnTo>
                <a:lnTo>
                  <a:pt x="639673" y="15035"/>
                </a:lnTo>
                <a:lnTo>
                  <a:pt x="588287" y="7209"/>
                </a:lnTo>
                <a:lnTo>
                  <a:pt x="573274" y="5745"/>
                </a:lnTo>
                <a:close/>
              </a:path>
            </a:pathLst>
          </a:custGeom>
          <a:solidFill>
            <a:srgbClr val="00CC00"/>
          </a:solidFill>
        </p:spPr>
        <p:txBody>
          <a:bodyPr wrap="square" lIns="0" tIns="0" rIns="0" bIns="0" rtlCol="0"/>
          <a:lstStyle/>
          <a:p/>
        </p:txBody>
      </p:sp>
      <p:sp>
        <p:nvSpPr>
          <p:cNvPr id="24" name="object 24"/>
          <p:cNvSpPr/>
          <p:nvPr/>
        </p:nvSpPr>
        <p:spPr>
          <a:xfrm>
            <a:off x="4348734" y="6399276"/>
            <a:ext cx="422909" cy="156210"/>
          </a:xfrm>
          <a:custGeom>
            <a:avLst/>
            <a:gdLst/>
            <a:ahLst/>
            <a:cxnLst/>
            <a:rect l="l" t="t" r="r" b="b"/>
            <a:pathLst>
              <a:path w="422910" h="156209">
                <a:moveTo>
                  <a:pt x="21216" y="34094"/>
                </a:moveTo>
                <a:lnTo>
                  <a:pt x="15209" y="36523"/>
                </a:lnTo>
                <a:lnTo>
                  <a:pt x="15239" y="38100"/>
                </a:lnTo>
                <a:lnTo>
                  <a:pt x="28955" y="51815"/>
                </a:lnTo>
                <a:lnTo>
                  <a:pt x="67817" y="78486"/>
                </a:lnTo>
                <a:lnTo>
                  <a:pt x="114709" y="101017"/>
                </a:lnTo>
                <a:lnTo>
                  <a:pt x="163829" y="118110"/>
                </a:lnTo>
                <a:lnTo>
                  <a:pt x="214409" y="131828"/>
                </a:lnTo>
                <a:lnTo>
                  <a:pt x="265716" y="142300"/>
                </a:lnTo>
                <a:lnTo>
                  <a:pt x="317564" y="149722"/>
                </a:lnTo>
                <a:lnTo>
                  <a:pt x="369769" y="154293"/>
                </a:lnTo>
                <a:lnTo>
                  <a:pt x="422148" y="156210"/>
                </a:lnTo>
                <a:lnTo>
                  <a:pt x="422910" y="149351"/>
                </a:lnTo>
                <a:lnTo>
                  <a:pt x="383380" y="148792"/>
                </a:lnTo>
                <a:lnTo>
                  <a:pt x="337587" y="145473"/>
                </a:lnTo>
                <a:lnTo>
                  <a:pt x="287660" y="139259"/>
                </a:lnTo>
                <a:lnTo>
                  <a:pt x="235729" y="130013"/>
                </a:lnTo>
                <a:lnTo>
                  <a:pt x="183925" y="117598"/>
                </a:lnTo>
                <a:lnTo>
                  <a:pt x="134377" y="101879"/>
                </a:lnTo>
                <a:lnTo>
                  <a:pt x="89215" y="82718"/>
                </a:lnTo>
                <a:lnTo>
                  <a:pt x="50571" y="59980"/>
                </a:lnTo>
                <a:lnTo>
                  <a:pt x="21216" y="34094"/>
                </a:lnTo>
                <a:close/>
              </a:path>
              <a:path w="422910" h="156209">
                <a:moveTo>
                  <a:pt x="3048" y="0"/>
                </a:moveTo>
                <a:lnTo>
                  <a:pt x="0" y="42672"/>
                </a:lnTo>
                <a:lnTo>
                  <a:pt x="15209" y="36523"/>
                </a:lnTo>
                <a:lnTo>
                  <a:pt x="12191" y="31241"/>
                </a:lnTo>
                <a:lnTo>
                  <a:pt x="18287" y="28194"/>
                </a:lnTo>
                <a:lnTo>
                  <a:pt x="35813" y="28194"/>
                </a:lnTo>
                <a:lnTo>
                  <a:pt x="3048" y="0"/>
                </a:lnTo>
                <a:close/>
              </a:path>
              <a:path w="422910" h="156209">
                <a:moveTo>
                  <a:pt x="18287" y="28194"/>
                </a:moveTo>
                <a:lnTo>
                  <a:pt x="12191" y="31241"/>
                </a:lnTo>
                <a:lnTo>
                  <a:pt x="15209" y="36523"/>
                </a:lnTo>
                <a:lnTo>
                  <a:pt x="20734" y="34289"/>
                </a:lnTo>
                <a:lnTo>
                  <a:pt x="20574" y="34289"/>
                </a:lnTo>
                <a:lnTo>
                  <a:pt x="18287" y="28194"/>
                </a:lnTo>
                <a:close/>
              </a:path>
              <a:path w="422910" h="156209">
                <a:moveTo>
                  <a:pt x="35813" y="28194"/>
                </a:moveTo>
                <a:lnTo>
                  <a:pt x="18287" y="28194"/>
                </a:lnTo>
                <a:lnTo>
                  <a:pt x="20574" y="34289"/>
                </a:lnTo>
                <a:lnTo>
                  <a:pt x="20574" y="33527"/>
                </a:lnTo>
                <a:lnTo>
                  <a:pt x="22619" y="33527"/>
                </a:lnTo>
                <a:lnTo>
                  <a:pt x="35813" y="28194"/>
                </a:lnTo>
                <a:close/>
              </a:path>
              <a:path w="422910" h="156209">
                <a:moveTo>
                  <a:pt x="20574" y="33527"/>
                </a:moveTo>
                <a:lnTo>
                  <a:pt x="20574" y="34289"/>
                </a:lnTo>
                <a:lnTo>
                  <a:pt x="20734" y="34289"/>
                </a:lnTo>
                <a:lnTo>
                  <a:pt x="21216" y="34094"/>
                </a:lnTo>
                <a:lnTo>
                  <a:pt x="20574" y="33527"/>
                </a:lnTo>
                <a:close/>
              </a:path>
              <a:path w="422910" h="156209">
                <a:moveTo>
                  <a:pt x="22619" y="33527"/>
                </a:moveTo>
                <a:lnTo>
                  <a:pt x="20574" y="33527"/>
                </a:lnTo>
                <a:lnTo>
                  <a:pt x="21216" y="34094"/>
                </a:lnTo>
                <a:lnTo>
                  <a:pt x="22619" y="33527"/>
                </a:lnTo>
                <a:close/>
              </a:path>
            </a:pathLst>
          </a:custGeom>
          <a:solidFill>
            <a:srgbClr val="FF0000"/>
          </a:solidFill>
        </p:spPr>
        <p:txBody>
          <a:bodyPr wrap="square" lIns="0" tIns="0" rIns="0" bIns="0" rtlCol="0"/>
          <a:lstStyle/>
          <a:p/>
        </p:txBody>
      </p:sp>
      <p:sp>
        <p:nvSpPr>
          <p:cNvPr id="25" name="object 25"/>
          <p:cNvSpPr/>
          <p:nvPr/>
        </p:nvSpPr>
        <p:spPr>
          <a:xfrm>
            <a:off x="5228082" y="6361176"/>
            <a:ext cx="390525" cy="194310"/>
          </a:xfrm>
          <a:custGeom>
            <a:avLst/>
            <a:gdLst/>
            <a:ahLst/>
            <a:cxnLst/>
            <a:rect l="l" t="t" r="r" b="b"/>
            <a:pathLst>
              <a:path w="390525" h="194309">
                <a:moveTo>
                  <a:pt x="370294" y="42672"/>
                </a:moveTo>
                <a:lnTo>
                  <a:pt x="365759" y="42672"/>
                </a:lnTo>
                <a:lnTo>
                  <a:pt x="336694" y="77512"/>
                </a:lnTo>
                <a:lnTo>
                  <a:pt x="297787" y="107625"/>
                </a:lnTo>
                <a:lnTo>
                  <a:pt x="251580" y="132983"/>
                </a:lnTo>
                <a:lnTo>
                  <a:pt x="200615" y="153557"/>
                </a:lnTo>
                <a:lnTo>
                  <a:pt x="147433" y="169319"/>
                </a:lnTo>
                <a:lnTo>
                  <a:pt x="94576" y="180240"/>
                </a:lnTo>
                <a:lnTo>
                  <a:pt x="44584" y="186294"/>
                </a:lnTo>
                <a:lnTo>
                  <a:pt x="0" y="187451"/>
                </a:lnTo>
                <a:lnTo>
                  <a:pt x="762" y="194310"/>
                </a:lnTo>
                <a:lnTo>
                  <a:pt x="52024" y="191652"/>
                </a:lnTo>
                <a:lnTo>
                  <a:pt x="102922" y="185144"/>
                </a:lnTo>
                <a:lnTo>
                  <a:pt x="153106" y="174632"/>
                </a:lnTo>
                <a:lnTo>
                  <a:pt x="202227" y="159959"/>
                </a:lnTo>
                <a:lnTo>
                  <a:pt x="249935" y="140970"/>
                </a:lnTo>
                <a:lnTo>
                  <a:pt x="285566" y="122552"/>
                </a:lnTo>
                <a:lnTo>
                  <a:pt x="323783" y="97083"/>
                </a:lnTo>
                <a:lnTo>
                  <a:pt x="356699" y="66316"/>
                </a:lnTo>
                <a:lnTo>
                  <a:pt x="370294" y="42672"/>
                </a:lnTo>
                <a:close/>
              </a:path>
              <a:path w="390525" h="194309">
                <a:moveTo>
                  <a:pt x="367766" y="36315"/>
                </a:moveTo>
                <a:lnTo>
                  <a:pt x="364997" y="43434"/>
                </a:lnTo>
                <a:lnTo>
                  <a:pt x="365759" y="42672"/>
                </a:lnTo>
                <a:lnTo>
                  <a:pt x="370294" y="42672"/>
                </a:lnTo>
                <a:lnTo>
                  <a:pt x="373171" y="37666"/>
                </a:lnTo>
                <a:lnTo>
                  <a:pt x="367766" y="36315"/>
                </a:lnTo>
                <a:close/>
              </a:path>
              <a:path w="390525" h="194309">
                <a:moveTo>
                  <a:pt x="387483" y="29718"/>
                </a:moveTo>
                <a:lnTo>
                  <a:pt x="370331" y="29718"/>
                </a:lnTo>
                <a:lnTo>
                  <a:pt x="376427" y="32003"/>
                </a:lnTo>
                <a:lnTo>
                  <a:pt x="373171" y="37666"/>
                </a:lnTo>
                <a:lnTo>
                  <a:pt x="390143" y="41910"/>
                </a:lnTo>
                <a:lnTo>
                  <a:pt x="387483" y="29718"/>
                </a:lnTo>
                <a:close/>
              </a:path>
              <a:path w="390525" h="194309">
                <a:moveTo>
                  <a:pt x="370331" y="29718"/>
                </a:moveTo>
                <a:lnTo>
                  <a:pt x="367766" y="36315"/>
                </a:lnTo>
                <a:lnTo>
                  <a:pt x="373171" y="37666"/>
                </a:lnTo>
                <a:lnTo>
                  <a:pt x="376427" y="32003"/>
                </a:lnTo>
                <a:lnTo>
                  <a:pt x="370331" y="29718"/>
                </a:lnTo>
                <a:close/>
              </a:path>
              <a:path w="390525" h="194309">
                <a:moveTo>
                  <a:pt x="381000" y="0"/>
                </a:moveTo>
                <a:lnTo>
                  <a:pt x="353567" y="32765"/>
                </a:lnTo>
                <a:lnTo>
                  <a:pt x="367766" y="36315"/>
                </a:lnTo>
                <a:lnTo>
                  <a:pt x="370331" y="29718"/>
                </a:lnTo>
                <a:lnTo>
                  <a:pt x="387483" y="29718"/>
                </a:lnTo>
                <a:lnTo>
                  <a:pt x="381000" y="0"/>
                </a:lnTo>
                <a:close/>
              </a:path>
            </a:pathLst>
          </a:custGeom>
          <a:solidFill>
            <a:srgbClr val="FF0000"/>
          </a:solidFill>
        </p:spPr>
        <p:txBody>
          <a:bodyPr wrap="square" lIns="0" tIns="0" rIns="0" bIns="0" rtlCol="0"/>
          <a:lstStyle/>
          <a:p/>
        </p:txBody>
      </p:sp>
      <p:sp>
        <p:nvSpPr>
          <p:cNvPr id="26" name="object 26"/>
          <p:cNvSpPr/>
          <p:nvPr/>
        </p:nvSpPr>
        <p:spPr>
          <a:xfrm>
            <a:off x="4834890" y="6713981"/>
            <a:ext cx="344805" cy="294640"/>
          </a:xfrm>
          <a:custGeom>
            <a:avLst/>
            <a:gdLst/>
            <a:ahLst/>
            <a:cxnLst/>
            <a:rect l="l" t="t" r="r" b="b"/>
            <a:pathLst>
              <a:path w="344804" h="294640">
                <a:moveTo>
                  <a:pt x="6096" y="0"/>
                </a:moveTo>
                <a:lnTo>
                  <a:pt x="0" y="0"/>
                </a:lnTo>
                <a:lnTo>
                  <a:pt x="1397" y="38099"/>
                </a:lnTo>
                <a:lnTo>
                  <a:pt x="8103" y="82216"/>
                </a:lnTo>
                <a:lnTo>
                  <a:pt x="20047" y="128589"/>
                </a:lnTo>
                <a:lnTo>
                  <a:pt x="37195" y="174507"/>
                </a:lnTo>
                <a:lnTo>
                  <a:pt x="59504" y="216995"/>
                </a:lnTo>
                <a:lnTo>
                  <a:pt x="86932" y="253078"/>
                </a:lnTo>
                <a:lnTo>
                  <a:pt x="119435" y="279781"/>
                </a:lnTo>
                <a:lnTo>
                  <a:pt x="156972" y="294131"/>
                </a:lnTo>
                <a:lnTo>
                  <a:pt x="194592" y="288027"/>
                </a:lnTo>
                <a:lnTo>
                  <a:pt x="195822" y="287273"/>
                </a:lnTo>
                <a:lnTo>
                  <a:pt x="157734" y="287273"/>
                </a:lnTo>
                <a:lnTo>
                  <a:pt x="121978" y="273930"/>
                </a:lnTo>
                <a:lnTo>
                  <a:pt x="90760" y="247875"/>
                </a:lnTo>
                <a:lnTo>
                  <a:pt x="64211" y="212241"/>
                </a:lnTo>
                <a:lnTo>
                  <a:pt x="42462" y="170159"/>
                </a:lnTo>
                <a:lnTo>
                  <a:pt x="25645" y="124762"/>
                </a:lnTo>
                <a:lnTo>
                  <a:pt x="13891" y="79181"/>
                </a:lnTo>
                <a:lnTo>
                  <a:pt x="7330" y="36550"/>
                </a:lnTo>
                <a:lnTo>
                  <a:pt x="6096" y="0"/>
                </a:lnTo>
                <a:close/>
              </a:path>
              <a:path w="344804" h="294640">
                <a:moveTo>
                  <a:pt x="321577" y="38710"/>
                </a:moveTo>
                <a:lnTo>
                  <a:pt x="306538" y="118257"/>
                </a:lnTo>
                <a:lnTo>
                  <a:pt x="288501" y="167708"/>
                </a:lnTo>
                <a:lnTo>
                  <a:pt x="264216" y="214495"/>
                </a:lnTo>
                <a:lnTo>
                  <a:pt x="234069" y="253458"/>
                </a:lnTo>
                <a:lnTo>
                  <a:pt x="198446" y="279437"/>
                </a:lnTo>
                <a:lnTo>
                  <a:pt x="157734" y="287273"/>
                </a:lnTo>
                <a:lnTo>
                  <a:pt x="195822" y="287273"/>
                </a:lnTo>
                <a:lnTo>
                  <a:pt x="257172" y="235994"/>
                </a:lnTo>
                <a:lnTo>
                  <a:pt x="281644" y="196886"/>
                </a:lnTo>
                <a:lnTo>
                  <a:pt x="301248" y="153599"/>
                </a:lnTo>
                <a:lnTo>
                  <a:pt x="315741" y="109542"/>
                </a:lnTo>
                <a:lnTo>
                  <a:pt x="324880" y="68128"/>
                </a:lnTo>
                <a:lnTo>
                  <a:pt x="327801" y="38959"/>
                </a:lnTo>
                <a:lnTo>
                  <a:pt x="321577" y="38710"/>
                </a:lnTo>
                <a:close/>
              </a:path>
              <a:path w="344804" h="294640">
                <a:moveTo>
                  <a:pt x="340987" y="32003"/>
                </a:moveTo>
                <a:lnTo>
                  <a:pt x="322325" y="32003"/>
                </a:lnTo>
                <a:lnTo>
                  <a:pt x="328422" y="32765"/>
                </a:lnTo>
                <a:lnTo>
                  <a:pt x="327801" y="38959"/>
                </a:lnTo>
                <a:lnTo>
                  <a:pt x="344424" y="39623"/>
                </a:lnTo>
                <a:lnTo>
                  <a:pt x="340987" y="32003"/>
                </a:lnTo>
                <a:close/>
              </a:path>
              <a:path w="344804" h="294640">
                <a:moveTo>
                  <a:pt x="322325" y="32003"/>
                </a:moveTo>
                <a:lnTo>
                  <a:pt x="321577" y="38710"/>
                </a:lnTo>
                <a:lnTo>
                  <a:pt x="327801" y="38959"/>
                </a:lnTo>
                <a:lnTo>
                  <a:pt x="328422" y="32765"/>
                </a:lnTo>
                <a:lnTo>
                  <a:pt x="322325" y="32003"/>
                </a:lnTo>
                <a:close/>
              </a:path>
              <a:path w="344804" h="294640">
                <a:moveTo>
                  <a:pt x="326898" y="761"/>
                </a:moveTo>
                <a:lnTo>
                  <a:pt x="306324" y="38099"/>
                </a:lnTo>
                <a:lnTo>
                  <a:pt x="321577" y="38710"/>
                </a:lnTo>
                <a:lnTo>
                  <a:pt x="322325" y="32003"/>
                </a:lnTo>
                <a:lnTo>
                  <a:pt x="340987" y="32003"/>
                </a:lnTo>
                <a:lnTo>
                  <a:pt x="326898" y="761"/>
                </a:lnTo>
                <a:close/>
              </a:path>
            </a:pathLst>
          </a:custGeom>
          <a:solidFill>
            <a:srgbClr val="FF0000"/>
          </a:solidFill>
        </p:spPr>
        <p:txBody>
          <a:bodyPr wrap="square" lIns="0" tIns="0" rIns="0" bIns="0" rtlCol="0"/>
          <a:lstStyle/>
          <a:p/>
        </p:txBody>
      </p:sp>
      <p:graphicFrame>
        <p:nvGraphicFramePr>
          <p:cNvPr id="27" name="object 27"/>
          <p:cNvGraphicFramePr>
            <a:graphicFrameLocks noGrp="1"/>
          </p:cNvGraphicFramePr>
          <p:nvPr/>
        </p:nvGraphicFramePr>
        <p:xfrm>
          <a:off x="1596437" y="5402198"/>
          <a:ext cx="4582160" cy="3429000"/>
        </p:xfrm>
        <a:graphic>
          <a:graphicData uri="http://schemas.openxmlformats.org/drawingml/2006/table">
            <a:tbl>
              <a:tblPr firstRow="1" bandRow="1">
                <a:tableStyleId>{2D5ABB26-0587-4C30-8999-92F81FD0307C}</a:tableStyleId>
              </a:tblPr>
              <a:tblGrid>
                <a:gridCol w="1971039"/>
                <a:gridCol w="2587625"/>
              </a:tblGrid>
              <a:tr h="2322576">
                <a:tc gridSpan="2">
                  <a:txBody>
                    <a:bodyPr/>
                    <a:lstStyle/>
                    <a:p>
                      <a:pPr marL="457200">
                        <a:lnSpc>
                          <a:spcPct val="100000"/>
                        </a:lnSpc>
                        <a:spcBef>
                          <a:spcPts val="40"/>
                        </a:spcBef>
                      </a:pPr>
                      <a:r>
                        <a:rPr dirty="0" sz="2000" spc="-5">
                          <a:solidFill>
                            <a:srgbClr val="006500"/>
                          </a:solidFill>
                          <a:latin typeface="Arial"/>
                          <a:cs typeface="Arial"/>
                        </a:rPr>
                        <a:t>Prob. of a series of</a:t>
                      </a:r>
                      <a:r>
                        <a:rPr dirty="0" sz="2000" spc="25">
                          <a:solidFill>
                            <a:srgbClr val="006500"/>
                          </a:solidFill>
                          <a:latin typeface="Arial"/>
                          <a:cs typeface="Arial"/>
                        </a:rPr>
                        <a:t> </a:t>
                      </a:r>
                      <a:r>
                        <a:rPr dirty="0" sz="2000" spc="-5">
                          <a:solidFill>
                            <a:srgbClr val="006500"/>
                          </a:solidFill>
                          <a:latin typeface="Arial"/>
                          <a:cs typeface="Arial"/>
                        </a:rPr>
                        <a:t>observations</a:t>
                      </a:r>
                      <a:endParaRPr sz="2000">
                        <a:latin typeface="Arial"/>
                        <a:cs typeface="Arial"/>
                      </a:endParaRPr>
                    </a:p>
                    <a:p>
                      <a:pPr marL="39370">
                        <a:lnSpc>
                          <a:spcPct val="100000"/>
                        </a:lnSpc>
                        <a:spcBef>
                          <a:spcPts val="229"/>
                        </a:spcBef>
                        <a:tabLst>
                          <a:tab pos="2407285" algn="l"/>
                          <a:tab pos="3313429" algn="l"/>
                          <a:tab pos="4182745" algn="l"/>
                        </a:tabLst>
                      </a:pPr>
                      <a:r>
                        <a:rPr dirty="0" sz="1200">
                          <a:latin typeface="Arial"/>
                          <a:cs typeface="Arial"/>
                        </a:rPr>
                        <a:t>What </a:t>
                      </a:r>
                      <a:r>
                        <a:rPr dirty="0" sz="1200" spc="-5">
                          <a:latin typeface="Arial"/>
                          <a:cs typeface="Arial"/>
                        </a:rPr>
                        <a:t>is P(</a:t>
                      </a:r>
                      <a:r>
                        <a:rPr dirty="0" sz="1200" spc="-5" b="1">
                          <a:latin typeface="Arial"/>
                          <a:cs typeface="Arial"/>
                        </a:rPr>
                        <a:t>O</a:t>
                      </a:r>
                      <a:r>
                        <a:rPr dirty="0" sz="1200" spc="-5">
                          <a:latin typeface="Arial"/>
                          <a:cs typeface="Arial"/>
                        </a:rPr>
                        <a:t>) </a:t>
                      </a:r>
                      <a:r>
                        <a:rPr dirty="0" sz="1200">
                          <a:latin typeface="Arial"/>
                          <a:cs typeface="Arial"/>
                        </a:rPr>
                        <a:t>= </a:t>
                      </a:r>
                      <a:r>
                        <a:rPr dirty="0" sz="1200" spc="-5">
                          <a:latin typeface="Arial"/>
                          <a:cs typeface="Arial"/>
                        </a:rPr>
                        <a:t>P(O</a:t>
                      </a:r>
                      <a:r>
                        <a:rPr dirty="0" baseline="-20833" sz="1200" spc="-7">
                          <a:latin typeface="Arial"/>
                          <a:cs typeface="Arial"/>
                        </a:rPr>
                        <a:t>1  </a:t>
                      </a:r>
                      <a:r>
                        <a:rPr dirty="0" sz="1200" spc="-5">
                          <a:latin typeface="Arial"/>
                          <a:cs typeface="Arial"/>
                        </a:rPr>
                        <a:t>O</a:t>
                      </a:r>
                      <a:r>
                        <a:rPr dirty="0" baseline="-20833" sz="1200" spc="-7">
                          <a:latin typeface="Arial"/>
                          <a:cs typeface="Arial"/>
                        </a:rPr>
                        <a:t>2</a:t>
                      </a:r>
                      <a:r>
                        <a:rPr dirty="0" baseline="-20833" sz="1200" spc="15">
                          <a:latin typeface="Arial"/>
                          <a:cs typeface="Arial"/>
                        </a:rPr>
                        <a:t> </a:t>
                      </a:r>
                      <a:r>
                        <a:rPr dirty="0" sz="1200" spc="-5">
                          <a:latin typeface="Arial"/>
                          <a:cs typeface="Arial"/>
                        </a:rPr>
                        <a:t>O</a:t>
                      </a:r>
                      <a:r>
                        <a:rPr dirty="0" baseline="-20833" sz="1200" spc="-7">
                          <a:latin typeface="Arial"/>
                          <a:cs typeface="Arial"/>
                        </a:rPr>
                        <a:t>3</a:t>
                      </a:r>
                      <a:r>
                        <a:rPr dirty="0" sz="1200" spc="-5">
                          <a:latin typeface="Arial"/>
                          <a:cs typeface="Arial"/>
                        </a:rPr>
                        <a:t>) </a:t>
                      </a:r>
                      <a:r>
                        <a:rPr dirty="0" sz="1200">
                          <a:latin typeface="Arial"/>
                          <a:cs typeface="Arial"/>
                        </a:rPr>
                        <a:t>=	</a:t>
                      </a:r>
                      <a:r>
                        <a:rPr dirty="0" baseline="-44444" sz="1500">
                          <a:solidFill>
                            <a:srgbClr val="00CC00"/>
                          </a:solidFill>
                          <a:latin typeface="Arial"/>
                          <a:cs typeface="Arial"/>
                        </a:rPr>
                        <a:t>S	</a:t>
                      </a:r>
                      <a:r>
                        <a:rPr dirty="0" baseline="-11904" sz="1050" spc="-7">
                          <a:solidFill>
                            <a:srgbClr val="00CC00"/>
                          </a:solidFill>
                          <a:latin typeface="Arial"/>
                          <a:cs typeface="Arial"/>
                        </a:rPr>
                        <a:t>1/3	</a:t>
                      </a:r>
                      <a:r>
                        <a:rPr dirty="0" baseline="-30555" sz="1500" spc="-7">
                          <a:solidFill>
                            <a:srgbClr val="3333CC"/>
                          </a:solidFill>
                          <a:latin typeface="Arial"/>
                          <a:cs typeface="Arial"/>
                        </a:rPr>
                        <a:t>S</a:t>
                      </a:r>
                      <a:r>
                        <a:rPr dirty="0" baseline="-68376" sz="975" spc="-7">
                          <a:solidFill>
                            <a:srgbClr val="3333CC"/>
                          </a:solidFill>
                          <a:latin typeface="Arial"/>
                          <a:cs typeface="Arial"/>
                        </a:rPr>
                        <a:t>2</a:t>
                      </a:r>
                      <a:endParaRPr baseline="-68376" sz="975">
                        <a:latin typeface="Arial"/>
                        <a:cs typeface="Arial"/>
                      </a:endParaRPr>
                    </a:p>
                    <a:p>
                      <a:pPr marL="210820">
                        <a:lnSpc>
                          <a:spcPts val="1135"/>
                        </a:lnSpc>
                        <a:tabLst>
                          <a:tab pos="2492375" algn="l"/>
                          <a:tab pos="3373120" algn="l"/>
                        </a:tabLst>
                      </a:pPr>
                      <a:r>
                        <a:rPr dirty="0" sz="1200" spc="-5">
                          <a:latin typeface="Arial"/>
                          <a:cs typeface="Arial"/>
                        </a:rPr>
                        <a:t>P(O</a:t>
                      </a:r>
                      <a:r>
                        <a:rPr dirty="0" baseline="-20833" sz="1200" spc="-7">
                          <a:latin typeface="Arial"/>
                          <a:cs typeface="Arial"/>
                        </a:rPr>
                        <a:t>1  </a:t>
                      </a:r>
                      <a:r>
                        <a:rPr dirty="0" sz="1200">
                          <a:latin typeface="Arial"/>
                          <a:cs typeface="Arial"/>
                        </a:rPr>
                        <a:t>= X ^ </a:t>
                      </a:r>
                      <a:r>
                        <a:rPr dirty="0" sz="1200" spc="-5">
                          <a:latin typeface="Arial"/>
                          <a:cs typeface="Arial"/>
                        </a:rPr>
                        <a:t>O</a:t>
                      </a:r>
                      <a:r>
                        <a:rPr dirty="0" baseline="-20833" sz="1200" spc="-7">
                          <a:latin typeface="Arial"/>
                          <a:cs typeface="Arial"/>
                        </a:rPr>
                        <a:t>2  </a:t>
                      </a:r>
                      <a:r>
                        <a:rPr dirty="0" sz="1200">
                          <a:latin typeface="Arial"/>
                          <a:cs typeface="Arial"/>
                        </a:rPr>
                        <a:t>= X ^ </a:t>
                      </a:r>
                      <a:r>
                        <a:rPr dirty="0" sz="1200" spc="-5">
                          <a:latin typeface="Arial"/>
                          <a:cs typeface="Arial"/>
                        </a:rPr>
                        <a:t>O</a:t>
                      </a:r>
                      <a:r>
                        <a:rPr dirty="0" baseline="-20833" sz="1200" spc="-7">
                          <a:latin typeface="Arial"/>
                          <a:cs typeface="Arial"/>
                        </a:rPr>
                        <a:t>3</a:t>
                      </a:r>
                      <a:r>
                        <a:rPr dirty="0" baseline="-20833" sz="1200" spc="-165">
                          <a:latin typeface="Arial"/>
                          <a:cs typeface="Arial"/>
                        </a:rPr>
                        <a:t> </a:t>
                      </a:r>
                      <a:r>
                        <a:rPr dirty="0" sz="1200">
                          <a:latin typeface="Arial"/>
                          <a:cs typeface="Arial"/>
                        </a:rPr>
                        <a:t>=</a:t>
                      </a:r>
                      <a:r>
                        <a:rPr dirty="0" sz="1200" spc="5">
                          <a:latin typeface="Arial"/>
                          <a:cs typeface="Arial"/>
                        </a:rPr>
                        <a:t> </a:t>
                      </a:r>
                      <a:r>
                        <a:rPr dirty="0" sz="1200" spc="-5">
                          <a:latin typeface="Arial"/>
                          <a:cs typeface="Arial"/>
                        </a:rPr>
                        <a:t>Z)?	</a:t>
                      </a:r>
                      <a:r>
                        <a:rPr dirty="0" baseline="34188" sz="975" spc="-7">
                          <a:solidFill>
                            <a:srgbClr val="00CC00"/>
                          </a:solidFill>
                          <a:latin typeface="Arial"/>
                          <a:cs typeface="Arial"/>
                        </a:rPr>
                        <a:t>1	</a:t>
                      </a:r>
                      <a:r>
                        <a:rPr dirty="0" baseline="-27777" sz="1050" spc="-7">
                          <a:solidFill>
                            <a:srgbClr val="3333CC"/>
                          </a:solidFill>
                          <a:latin typeface="Arial"/>
                          <a:cs typeface="Arial"/>
                        </a:rPr>
                        <a:t>1/3</a:t>
                      </a:r>
                      <a:endParaRPr baseline="-27777" sz="1050">
                        <a:latin typeface="Arial"/>
                        <a:cs typeface="Arial"/>
                      </a:endParaRPr>
                    </a:p>
                    <a:p>
                      <a:pPr marL="2644140">
                        <a:lnSpc>
                          <a:spcPts val="1075"/>
                        </a:lnSpc>
                        <a:tabLst>
                          <a:tab pos="3884295" algn="l"/>
                        </a:tabLst>
                      </a:pPr>
                      <a:r>
                        <a:rPr dirty="0" baseline="-13888" sz="1800" spc="-7">
                          <a:latin typeface="Arial"/>
                          <a:cs typeface="Arial"/>
                        </a:rPr>
                        <a:t>XY	</a:t>
                      </a:r>
                      <a:r>
                        <a:rPr dirty="0" sz="1200">
                          <a:latin typeface="Arial"/>
                          <a:cs typeface="Arial"/>
                        </a:rPr>
                        <a:t>Z</a:t>
                      </a:r>
                      <a:r>
                        <a:rPr dirty="0" sz="1200" spc="-10">
                          <a:latin typeface="Arial"/>
                          <a:cs typeface="Arial"/>
                        </a:rPr>
                        <a:t> </a:t>
                      </a:r>
                      <a:r>
                        <a:rPr dirty="0" sz="1200">
                          <a:latin typeface="Arial"/>
                          <a:cs typeface="Arial"/>
                        </a:rPr>
                        <a:t>Y</a:t>
                      </a:r>
                      <a:endParaRPr sz="1200">
                        <a:latin typeface="Arial"/>
                        <a:cs typeface="Arial"/>
                      </a:endParaRPr>
                    </a:p>
                    <a:p>
                      <a:pPr marL="39370">
                        <a:lnSpc>
                          <a:spcPts val="1140"/>
                        </a:lnSpc>
                        <a:tabLst>
                          <a:tab pos="3039745" algn="l"/>
                        </a:tabLst>
                      </a:pPr>
                      <a:r>
                        <a:rPr dirty="0" sz="1200" spc="-5">
                          <a:latin typeface="Arial"/>
                          <a:cs typeface="Arial"/>
                        </a:rPr>
                        <a:t>Slow,</a:t>
                      </a:r>
                      <a:r>
                        <a:rPr dirty="0" sz="1200">
                          <a:latin typeface="Arial"/>
                          <a:cs typeface="Arial"/>
                        </a:rPr>
                        <a:t> </a:t>
                      </a:r>
                      <a:r>
                        <a:rPr dirty="0" sz="1200" spc="-5">
                          <a:latin typeface="Arial"/>
                          <a:cs typeface="Arial"/>
                        </a:rPr>
                        <a:t>stupid</a:t>
                      </a:r>
                      <a:r>
                        <a:rPr dirty="0" sz="1200" spc="5">
                          <a:latin typeface="Arial"/>
                          <a:cs typeface="Arial"/>
                        </a:rPr>
                        <a:t> </a:t>
                      </a:r>
                      <a:r>
                        <a:rPr dirty="0" sz="1200" spc="-5">
                          <a:latin typeface="Arial"/>
                          <a:cs typeface="Arial"/>
                        </a:rPr>
                        <a:t>way:	</a:t>
                      </a:r>
                      <a:r>
                        <a:rPr dirty="0" baseline="11904" sz="1050" spc="-7">
                          <a:solidFill>
                            <a:srgbClr val="00CC00"/>
                          </a:solidFill>
                          <a:latin typeface="Arial"/>
                          <a:cs typeface="Arial"/>
                        </a:rPr>
                        <a:t>2/3</a:t>
                      </a:r>
                      <a:endParaRPr baseline="11904" sz="1050">
                        <a:latin typeface="Arial"/>
                        <a:cs typeface="Arial"/>
                      </a:endParaRPr>
                    </a:p>
                    <a:p>
                      <a:pPr marL="3674745">
                        <a:lnSpc>
                          <a:spcPts val="470"/>
                        </a:lnSpc>
                      </a:pPr>
                      <a:r>
                        <a:rPr dirty="0" sz="700" spc="-5">
                          <a:solidFill>
                            <a:srgbClr val="3333CC"/>
                          </a:solidFill>
                          <a:latin typeface="Arial"/>
                          <a:cs typeface="Arial"/>
                        </a:rPr>
                        <a:t>2/3</a:t>
                      </a:r>
                      <a:endParaRPr sz="700">
                        <a:latin typeface="Arial"/>
                        <a:cs typeface="Arial"/>
                      </a:endParaRPr>
                    </a:p>
                    <a:p>
                      <a:pPr algn="ctr" marR="150495">
                        <a:lnSpc>
                          <a:spcPts val="1785"/>
                        </a:lnSpc>
                        <a:tabLst>
                          <a:tab pos="713740" algn="l"/>
                          <a:tab pos="2418715" algn="l"/>
                          <a:tab pos="2862580" algn="l"/>
                          <a:tab pos="3411220" algn="l"/>
                        </a:tabLst>
                      </a:pPr>
                      <a:r>
                        <a:rPr dirty="0" sz="1150" spc="5" i="1">
                          <a:latin typeface="Times New Roman"/>
                          <a:cs typeface="Times New Roman"/>
                        </a:rPr>
                        <a:t>P</a:t>
                      </a:r>
                      <a:r>
                        <a:rPr dirty="0" sz="1150" spc="5">
                          <a:latin typeface="Times New Roman"/>
                          <a:cs typeface="Times New Roman"/>
                        </a:rPr>
                        <a:t>(</a:t>
                      </a:r>
                      <a:r>
                        <a:rPr dirty="0" sz="1150" spc="5" b="1">
                          <a:latin typeface="Times New Roman"/>
                          <a:cs typeface="Times New Roman"/>
                        </a:rPr>
                        <a:t>O</a:t>
                      </a:r>
                      <a:r>
                        <a:rPr dirty="0" sz="1150" spc="5">
                          <a:latin typeface="Times New Roman"/>
                          <a:cs typeface="Times New Roman"/>
                        </a:rPr>
                        <a:t>)</a:t>
                      </a:r>
                      <a:r>
                        <a:rPr dirty="0" sz="1150" spc="-30">
                          <a:latin typeface="Times New Roman"/>
                          <a:cs typeface="Times New Roman"/>
                        </a:rPr>
                        <a:t> </a:t>
                      </a:r>
                      <a:r>
                        <a:rPr dirty="0" sz="1150" spc="-5">
                          <a:latin typeface="Symbol"/>
                          <a:cs typeface="Symbol"/>
                        </a:rPr>
                        <a:t></a:t>
                      </a:r>
                      <a:r>
                        <a:rPr dirty="0" sz="1150" spc="-5">
                          <a:latin typeface="Times New Roman"/>
                          <a:cs typeface="Times New Roman"/>
                        </a:rPr>
                        <a:t>	</a:t>
                      </a:r>
                      <a:r>
                        <a:rPr dirty="0" baseline="-8169" sz="2550" spc="7">
                          <a:latin typeface="Symbol"/>
                          <a:cs typeface="Symbol"/>
                        </a:rPr>
                        <a:t></a:t>
                      </a:r>
                      <a:r>
                        <a:rPr dirty="0" baseline="-8169" sz="2550" spc="-494">
                          <a:latin typeface="Times New Roman"/>
                          <a:cs typeface="Times New Roman"/>
                        </a:rPr>
                        <a:t> </a:t>
                      </a:r>
                      <a:r>
                        <a:rPr dirty="0" sz="1150" i="1">
                          <a:latin typeface="Times New Roman"/>
                          <a:cs typeface="Times New Roman"/>
                        </a:rPr>
                        <a:t>P</a:t>
                      </a:r>
                      <a:r>
                        <a:rPr dirty="0" sz="1150">
                          <a:latin typeface="Times New Roman"/>
                          <a:cs typeface="Times New Roman"/>
                        </a:rPr>
                        <a:t>(</a:t>
                      </a:r>
                      <a:r>
                        <a:rPr dirty="0" sz="1150" b="1">
                          <a:latin typeface="Times New Roman"/>
                          <a:cs typeface="Times New Roman"/>
                        </a:rPr>
                        <a:t>O </a:t>
                      </a:r>
                      <a:r>
                        <a:rPr dirty="0" sz="1150" spc="-5">
                          <a:latin typeface="Symbol"/>
                          <a:cs typeface="Symbol"/>
                        </a:rPr>
                        <a:t></a:t>
                      </a:r>
                      <a:r>
                        <a:rPr dirty="0" sz="1150" spc="-120">
                          <a:latin typeface="Times New Roman"/>
                          <a:cs typeface="Times New Roman"/>
                        </a:rPr>
                        <a:t> </a:t>
                      </a:r>
                      <a:r>
                        <a:rPr dirty="0" sz="1150" b="1">
                          <a:latin typeface="Times New Roman"/>
                          <a:cs typeface="Times New Roman"/>
                        </a:rPr>
                        <a:t>Q</a:t>
                      </a:r>
                      <a:r>
                        <a:rPr dirty="0" sz="1150">
                          <a:latin typeface="Times New Roman"/>
                          <a:cs typeface="Times New Roman"/>
                        </a:rPr>
                        <a:t>)	</a:t>
                      </a:r>
                      <a:r>
                        <a:rPr dirty="0" baseline="-7936" sz="1050" spc="-7">
                          <a:solidFill>
                            <a:srgbClr val="FF0000"/>
                          </a:solidFill>
                          <a:latin typeface="Arial"/>
                          <a:cs typeface="Arial"/>
                        </a:rPr>
                        <a:t>1/3	</a:t>
                      </a:r>
                      <a:r>
                        <a:rPr dirty="0" baseline="2314" sz="1800" spc="-7">
                          <a:latin typeface="Arial"/>
                          <a:cs typeface="Arial"/>
                        </a:rPr>
                        <a:t>ZX	</a:t>
                      </a:r>
                      <a:r>
                        <a:rPr dirty="0" baseline="7936" sz="1050" spc="-7">
                          <a:solidFill>
                            <a:srgbClr val="FF0000"/>
                          </a:solidFill>
                          <a:latin typeface="Arial"/>
                          <a:cs typeface="Arial"/>
                        </a:rPr>
                        <a:t>1/3</a:t>
                      </a:r>
                      <a:endParaRPr baseline="7936" sz="1050">
                        <a:latin typeface="Arial"/>
                        <a:cs typeface="Arial"/>
                      </a:endParaRPr>
                    </a:p>
                    <a:p>
                      <a:pPr marL="881380">
                        <a:lnSpc>
                          <a:spcPts val="1060"/>
                        </a:lnSpc>
                        <a:tabLst>
                          <a:tab pos="3629025" algn="l"/>
                        </a:tabLst>
                      </a:pPr>
                      <a:r>
                        <a:rPr dirty="0" sz="650" spc="-5" b="1">
                          <a:latin typeface="Times New Roman"/>
                          <a:cs typeface="Times New Roman"/>
                        </a:rPr>
                        <a:t>Q</a:t>
                      </a:r>
                      <a:r>
                        <a:rPr dirty="0" sz="650" spc="-5">
                          <a:latin typeface="Symbol"/>
                          <a:cs typeface="Symbol"/>
                        </a:rPr>
                        <a:t></a:t>
                      </a:r>
                      <a:r>
                        <a:rPr dirty="0" sz="650" spc="-5">
                          <a:latin typeface="Times New Roman"/>
                          <a:cs typeface="Times New Roman"/>
                        </a:rPr>
                        <a:t>Paths </a:t>
                      </a:r>
                      <a:r>
                        <a:rPr dirty="0" sz="650" spc="5">
                          <a:latin typeface="Times New Roman"/>
                          <a:cs typeface="Times New Roman"/>
                        </a:rPr>
                        <a:t>of</a:t>
                      </a:r>
                      <a:r>
                        <a:rPr dirty="0" sz="650" spc="25">
                          <a:latin typeface="Times New Roman"/>
                          <a:cs typeface="Times New Roman"/>
                        </a:rPr>
                        <a:t> </a:t>
                      </a:r>
                      <a:r>
                        <a:rPr dirty="0" sz="650" spc="5">
                          <a:latin typeface="Times New Roman"/>
                          <a:cs typeface="Times New Roman"/>
                        </a:rPr>
                        <a:t>length</a:t>
                      </a:r>
                      <a:r>
                        <a:rPr dirty="0" sz="650" spc="-45">
                          <a:latin typeface="Times New Roman"/>
                          <a:cs typeface="Times New Roman"/>
                        </a:rPr>
                        <a:t> </a:t>
                      </a:r>
                      <a:r>
                        <a:rPr dirty="0" sz="650" spc="5">
                          <a:latin typeface="Times New Roman"/>
                          <a:cs typeface="Times New Roman"/>
                        </a:rPr>
                        <a:t>3	</a:t>
                      </a:r>
                      <a:r>
                        <a:rPr dirty="0" baseline="-30555" sz="1500">
                          <a:solidFill>
                            <a:srgbClr val="FF0000"/>
                          </a:solidFill>
                          <a:latin typeface="Arial"/>
                          <a:cs typeface="Arial"/>
                        </a:rPr>
                        <a:t>S</a:t>
                      </a:r>
                      <a:endParaRPr baseline="-30555" sz="1500">
                        <a:latin typeface="Arial"/>
                        <a:cs typeface="Arial"/>
                      </a:endParaRPr>
                    </a:p>
                    <a:p>
                      <a:pPr marL="3713479">
                        <a:lnSpc>
                          <a:spcPts val="380"/>
                        </a:lnSpc>
                      </a:pPr>
                      <a:r>
                        <a:rPr dirty="0" sz="650">
                          <a:solidFill>
                            <a:srgbClr val="FF0000"/>
                          </a:solidFill>
                          <a:latin typeface="Arial"/>
                          <a:cs typeface="Arial"/>
                        </a:rPr>
                        <a:t>3</a:t>
                      </a:r>
                      <a:endParaRPr sz="650">
                        <a:latin typeface="Arial"/>
                        <a:cs typeface="Arial"/>
                      </a:endParaRPr>
                    </a:p>
                    <a:p>
                      <a:pPr algn="ctr" marR="140335">
                        <a:lnSpc>
                          <a:spcPts val="1535"/>
                        </a:lnSpc>
                        <a:tabLst>
                          <a:tab pos="375920" algn="l"/>
                          <a:tab pos="2741930" algn="l"/>
                        </a:tabLst>
                      </a:pPr>
                      <a:r>
                        <a:rPr dirty="0" sz="1150" spc="-5">
                          <a:latin typeface="Symbol"/>
                          <a:cs typeface="Symbol"/>
                        </a:rPr>
                        <a:t></a:t>
                      </a:r>
                      <a:r>
                        <a:rPr dirty="0" sz="1150" spc="-5">
                          <a:latin typeface="Times New Roman"/>
                          <a:cs typeface="Times New Roman"/>
                        </a:rPr>
                        <a:t>	</a:t>
                      </a:r>
                      <a:r>
                        <a:rPr dirty="0" baseline="-8169" sz="2550" spc="7">
                          <a:latin typeface="Symbol"/>
                          <a:cs typeface="Symbol"/>
                        </a:rPr>
                        <a:t></a:t>
                      </a:r>
                      <a:r>
                        <a:rPr dirty="0" baseline="-8169" sz="2550" spc="-487">
                          <a:latin typeface="Times New Roman"/>
                          <a:cs typeface="Times New Roman"/>
                        </a:rPr>
                        <a:t> </a:t>
                      </a:r>
                      <a:r>
                        <a:rPr dirty="0" sz="1150" i="1">
                          <a:latin typeface="Times New Roman"/>
                          <a:cs typeface="Times New Roman"/>
                        </a:rPr>
                        <a:t>P</a:t>
                      </a:r>
                      <a:r>
                        <a:rPr dirty="0" sz="1150">
                          <a:latin typeface="Times New Roman"/>
                          <a:cs typeface="Times New Roman"/>
                        </a:rPr>
                        <a:t>(</a:t>
                      </a:r>
                      <a:r>
                        <a:rPr dirty="0" sz="1150" b="1">
                          <a:latin typeface="Times New Roman"/>
                          <a:cs typeface="Times New Roman"/>
                        </a:rPr>
                        <a:t>O </a:t>
                      </a:r>
                      <a:r>
                        <a:rPr dirty="0" sz="1150" spc="-5">
                          <a:latin typeface="Times New Roman"/>
                          <a:cs typeface="Times New Roman"/>
                        </a:rPr>
                        <a:t>|</a:t>
                      </a:r>
                      <a:r>
                        <a:rPr dirty="0" sz="1150" spc="-100">
                          <a:latin typeface="Times New Roman"/>
                          <a:cs typeface="Times New Roman"/>
                        </a:rPr>
                        <a:t> </a:t>
                      </a:r>
                      <a:r>
                        <a:rPr dirty="0" sz="1150" spc="10" b="1">
                          <a:latin typeface="Times New Roman"/>
                          <a:cs typeface="Times New Roman"/>
                        </a:rPr>
                        <a:t>Q</a:t>
                      </a:r>
                      <a:r>
                        <a:rPr dirty="0" sz="1150" spc="10">
                          <a:latin typeface="Times New Roman"/>
                          <a:cs typeface="Times New Roman"/>
                        </a:rPr>
                        <a:t>)</a:t>
                      </a:r>
                      <a:r>
                        <a:rPr dirty="0" sz="1150" spc="10" i="1">
                          <a:latin typeface="Times New Roman"/>
                          <a:cs typeface="Times New Roman"/>
                        </a:rPr>
                        <a:t>P</a:t>
                      </a:r>
                      <a:r>
                        <a:rPr dirty="0" sz="1150" spc="10">
                          <a:latin typeface="Times New Roman"/>
                          <a:cs typeface="Times New Roman"/>
                        </a:rPr>
                        <a:t>(</a:t>
                      </a:r>
                      <a:r>
                        <a:rPr dirty="0" sz="1150" spc="10" b="1">
                          <a:latin typeface="Times New Roman"/>
                          <a:cs typeface="Times New Roman"/>
                        </a:rPr>
                        <a:t>Q</a:t>
                      </a:r>
                      <a:r>
                        <a:rPr dirty="0" sz="1150" spc="10">
                          <a:latin typeface="Times New Roman"/>
                          <a:cs typeface="Times New Roman"/>
                        </a:rPr>
                        <a:t>)	</a:t>
                      </a:r>
                      <a:r>
                        <a:rPr dirty="0" baseline="11904" sz="1050" spc="-7">
                          <a:solidFill>
                            <a:srgbClr val="FF0000"/>
                          </a:solidFill>
                          <a:latin typeface="Arial"/>
                          <a:cs typeface="Arial"/>
                        </a:rPr>
                        <a:t>1/3</a:t>
                      </a:r>
                      <a:endParaRPr baseline="11904" sz="1050">
                        <a:latin typeface="Arial"/>
                        <a:cs typeface="Arial"/>
                      </a:endParaRPr>
                    </a:p>
                    <a:p>
                      <a:pPr marL="883919">
                        <a:lnSpc>
                          <a:spcPts val="1075"/>
                        </a:lnSpc>
                        <a:tabLst>
                          <a:tab pos="2132330" algn="l"/>
                        </a:tabLst>
                      </a:pPr>
                      <a:r>
                        <a:rPr dirty="0" sz="650" spc="-5" b="1">
                          <a:latin typeface="Times New Roman"/>
                          <a:cs typeface="Times New Roman"/>
                        </a:rPr>
                        <a:t>Q</a:t>
                      </a:r>
                      <a:r>
                        <a:rPr dirty="0" sz="650" spc="-5">
                          <a:latin typeface="Symbol"/>
                          <a:cs typeface="Symbol"/>
                        </a:rPr>
                        <a:t></a:t>
                      </a:r>
                      <a:r>
                        <a:rPr dirty="0" sz="650" spc="-5">
                          <a:latin typeface="Times New Roman"/>
                          <a:cs typeface="Times New Roman"/>
                        </a:rPr>
                        <a:t>Paths </a:t>
                      </a:r>
                      <a:r>
                        <a:rPr dirty="0" sz="650" spc="5">
                          <a:latin typeface="Times New Roman"/>
                          <a:cs typeface="Times New Roman"/>
                        </a:rPr>
                        <a:t>of</a:t>
                      </a:r>
                      <a:r>
                        <a:rPr dirty="0" sz="650" spc="25">
                          <a:latin typeface="Times New Roman"/>
                          <a:cs typeface="Times New Roman"/>
                        </a:rPr>
                        <a:t> </a:t>
                      </a:r>
                      <a:r>
                        <a:rPr dirty="0" sz="650" spc="5">
                          <a:latin typeface="Times New Roman"/>
                          <a:cs typeface="Times New Roman"/>
                        </a:rPr>
                        <a:t>length</a:t>
                      </a:r>
                      <a:r>
                        <a:rPr dirty="0" sz="650" spc="-45">
                          <a:latin typeface="Times New Roman"/>
                          <a:cs typeface="Times New Roman"/>
                        </a:rPr>
                        <a:t> </a:t>
                      </a:r>
                      <a:r>
                        <a:rPr dirty="0" sz="650" spc="5">
                          <a:latin typeface="Times New Roman"/>
                          <a:cs typeface="Times New Roman"/>
                        </a:rPr>
                        <a:t>3	</a:t>
                      </a:r>
                      <a:r>
                        <a:rPr dirty="0" baseline="-33333" sz="1500" spc="-7">
                          <a:latin typeface="Arial"/>
                          <a:cs typeface="Arial"/>
                        </a:rPr>
                        <a:t>P(O|Q)</a:t>
                      </a:r>
                      <a:endParaRPr baseline="-33333" sz="1500">
                        <a:latin typeface="Arial"/>
                        <a:cs typeface="Arial"/>
                      </a:endParaRPr>
                    </a:p>
                    <a:p>
                      <a:pPr marL="39370">
                        <a:lnSpc>
                          <a:spcPct val="100000"/>
                        </a:lnSpc>
                        <a:spcBef>
                          <a:spcPts val="1115"/>
                        </a:spcBef>
                      </a:pPr>
                      <a:r>
                        <a:rPr dirty="0" sz="1200" spc="-5">
                          <a:latin typeface="Arial"/>
                          <a:cs typeface="Arial"/>
                        </a:rPr>
                        <a:t>How do we </a:t>
                      </a:r>
                      <a:r>
                        <a:rPr dirty="0" sz="1200">
                          <a:latin typeface="Arial"/>
                          <a:cs typeface="Arial"/>
                        </a:rPr>
                        <a:t>compute </a:t>
                      </a:r>
                      <a:r>
                        <a:rPr dirty="0" sz="1200" spc="-5">
                          <a:latin typeface="Arial"/>
                          <a:cs typeface="Arial"/>
                        </a:rPr>
                        <a:t>P(Q) for </a:t>
                      </a:r>
                      <a:r>
                        <a:rPr dirty="0" baseline="8333" sz="1500">
                          <a:latin typeface="Arial"/>
                          <a:cs typeface="Arial"/>
                        </a:rPr>
                        <a:t>=</a:t>
                      </a:r>
                      <a:r>
                        <a:rPr dirty="0" baseline="8333" sz="1500" spc="150">
                          <a:latin typeface="Arial"/>
                          <a:cs typeface="Arial"/>
                        </a:rPr>
                        <a:t> </a:t>
                      </a:r>
                      <a:r>
                        <a:rPr dirty="0" baseline="8333" sz="1500" spc="-7">
                          <a:latin typeface="Arial"/>
                          <a:cs typeface="Arial"/>
                        </a:rPr>
                        <a:t>P(O</a:t>
                      </a:r>
                      <a:r>
                        <a:rPr dirty="0" baseline="-8547" sz="975" spc="-7">
                          <a:latin typeface="Arial"/>
                          <a:cs typeface="Arial"/>
                        </a:rPr>
                        <a:t>1 </a:t>
                      </a:r>
                      <a:r>
                        <a:rPr dirty="0" baseline="8333" sz="1500">
                          <a:latin typeface="Arial"/>
                          <a:cs typeface="Arial"/>
                        </a:rPr>
                        <a:t>O</a:t>
                      </a:r>
                      <a:r>
                        <a:rPr dirty="0" baseline="-8547" sz="975">
                          <a:latin typeface="Arial"/>
                          <a:cs typeface="Arial"/>
                        </a:rPr>
                        <a:t>2 </a:t>
                      </a:r>
                      <a:r>
                        <a:rPr dirty="0" baseline="8333" sz="1500">
                          <a:latin typeface="Arial"/>
                          <a:cs typeface="Arial"/>
                        </a:rPr>
                        <a:t>O</a:t>
                      </a:r>
                      <a:r>
                        <a:rPr dirty="0" baseline="-8547" sz="975">
                          <a:latin typeface="Arial"/>
                          <a:cs typeface="Arial"/>
                        </a:rPr>
                        <a:t>3 </a:t>
                      </a:r>
                      <a:r>
                        <a:rPr dirty="0" baseline="8333" sz="1500" spc="-7">
                          <a:latin typeface="Arial"/>
                          <a:cs typeface="Arial"/>
                        </a:rPr>
                        <a:t>|q</a:t>
                      </a:r>
                      <a:r>
                        <a:rPr dirty="0" baseline="-8547" sz="975" spc="-7">
                          <a:latin typeface="Arial"/>
                          <a:cs typeface="Arial"/>
                        </a:rPr>
                        <a:t>1 </a:t>
                      </a:r>
                      <a:r>
                        <a:rPr dirty="0" baseline="8333" sz="1500">
                          <a:latin typeface="Arial"/>
                          <a:cs typeface="Arial"/>
                        </a:rPr>
                        <a:t>q</a:t>
                      </a:r>
                      <a:r>
                        <a:rPr dirty="0" baseline="-8547" sz="975">
                          <a:latin typeface="Arial"/>
                          <a:cs typeface="Arial"/>
                        </a:rPr>
                        <a:t>2 </a:t>
                      </a:r>
                      <a:r>
                        <a:rPr dirty="0" baseline="8333" sz="1500">
                          <a:latin typeface="Arial"/>
                          <a:cs typeface="Arial"/>
                        </a:rPr>
                        <a:t>q</a:t>
                      </a:r>
                      <a:r>
                        <a:rPr dirty="0" baseline="-8547" sz="975">
                          <a:latin typeface="Arial"/>
                          <a:cs typeface="Arial"/>
                        </a:rPr>
                        <a:t>3 </a:t>
                      </a:r>
                      <a:r>
                        <a:rPr dirty="0" baseline="8333" sz="1500">
                          <a:latin typeface="Arial"/>
                          <a:cs typeface="Arial"/>
                        </a:rPr>
                        <a:t>)</a:t>
                      </a:r>
                      <a:endParaRPr baseline="8333" sz="1500">
                        <a:latin typeface="Arial"/>
                        <a:cs typeface="Arial"/>
                      </a:endParaRPr>
                    </a:p>
                    <a:p>
                      <a:pPr marL="210820">
                        <a:lnSpc>
                          <a:spcPct val="100000"/>
                        </a:lnSpc>
                        <a:spcBef>
                          <a:spcPts val="225"/>
                        </a:spcBef>
                        <a:tabLst>
                          <a:tab pos="2132330" algn="l"/>
                        </a:tabLst>
                      </a:pPr>
                      <a:r>
                        <a:rPr dirty="0" baseline="11574" sz="1800" spc="-7">
                          <a:latin typeface="Arial"/>
                          <a:cs typeface="Arial"/>
                        </a:rPr>
                        <a:t>an arbitrary</a:t>
                      </a:r>
                      <a:r>
                        <a:rPr dirty="0" baseline="11574" sz="1800" spc="15">
                          <a:latin typeface="Arial"/>
                          <a:cs typeface="Arial"/>
                        </a:rPr>
                        <a:t> </a:t>
                      </a:r>
                      <a:r>
                        <a:rPr dirty="0" baseline="11574" sz="1800" spc="-7">
                          <a:latin typeface="Arial"/>
                          <a:cs typeface="Arial"/>
                        </a:rPr>
                        <a:t>path</a:t>
                      </a:r>
                      <a:r>
                        <a:rPr dirty="0" baseline="11574" sz="1800">
                          <a:latin typeface="Arial"/>
                          <a:cs typeface="Arial"/>
                        </a:rPr>
                        <a:t> Q?	</a:t>
                      </a:r>
                      <a:r>
                        <a:rPr dirty="0" sz="1000">
                          <a:latin typeface="Arial"/>
                          <a:cs typeface="Arial"/>
                        </a:rPr>
                        <a:t>= </a:t>
                      </a:r>
                      <a:r>
                        <a:rPr dirty="0" sz="1000" spc="-5">
                          <a:latin typeface="Arial"/>
                          <a:cs typeface="Arial"/>
                        </a:rPr>
                        <a:t>P(O</a:t>
                      </a:r>
                      <a:r>
                        <a:rPr dirty="0" baseline="-21367" sz="975" spc="-7">
                          <a:latin typeface="Arial"/>
                          <a:cs typeface="Arial"/>
                        </a:rPr>
                        <a:t>1 </a:t>
                      </a:r>
                      <a:r>
                        <a:rPr dirty="0" sz="1000">
                          <a:latin typeface="Arial"/>
                          <a:cs typeface="Arial"/>
                        </a:rPr>
                        <a:t>| q</a:t>
                      </a:r>
                      <a:r>
                        <a:rPr dirty="0" baseline="-21367" sz="975">
                          <a:latin typeface="Arial"/>
                          <a:cs typeface="Arial"/>
                        </a:rPr>
                        <a:t>1 </a:t>
                      </a:r>
                      <a:r>
                        <a:rPr dirty="0" sz="1000">
                          <a:latin typeface="Arial"/>
                          <a:cs typeface="Arial"/>
                        </a:rPr>
                        <a:t>) </a:t>
                      </a:r>
                      <a:r>
                        <a:rPr dirty="0" sz="1000" spc="-5">
                          <a:latin typeface="Arial"/>
                          <a:cs typeface="Arial"/>
                        </a:rPr>
                        <a:t>P(O</a:t>
                      </a:r>
                      <a:r>
                        <a:rPr dirty="0" baseline="-21367" sz="975" spc="-7">
                          <a:latin typeface="Arial"/>
                          <a:cs typeface="Arial"/>
                        </a:rPr>
                        <a:t>2 </a:t>
                      </a:r>
                      <a:r>
                        <a:rPr dirty="0" sz="1000">
                          <a:latin typeface="Arial"/>
                          <a:cs typeface="Arial"/>
                        </a:rPr>
                        <a:t>| q</a:t>
                      </a:r>
                      <a:r>
                        <a:rPr dirty="0" baseline="-21367" sz="975">
                          <a:latin typeface="Arial"/>
                          <a:cs typeface="Arial"/>
                        </a:rPr>
                        <a:t>2 </a:t>
                      </a:r>
                      <a:r>
                        <a:rPr dirty="0" sz="1000">
                          <a:latin typeface="Arial"/>
                          <a:cs typeface="Arial"/>
                        </a:rPr>
                        <a:t>) </a:t>
                      </a:r>
                      <a:r>
                        <a:rPr dirty="0" sz="1000" spc="-5">
                          <a:latin typeface="Arial"/>
                          <a:cs typeface="Arial"/>
                        </a:rPr>
                        <a:t>P(O</a:t>
                      </a:r>
                      <a:r>
                        <a:rPr dirty="0" baseline="-21367" sz="975" spc="-7">
                          <a:latin typeface="Arial"/>
                          <a:cs typeface="Arial"/>
                        </a:rPr>
                        <a:t>3 </a:t>
                      </a:r>
                      <a:r>
                        <a:rPr dirty="0" sz="1000">
                          <a:latin typeface="Arial"/>
                          <a:cs typeface="Arial"/>
                        </a:rPr>
                        <a:t>| q</a:t>
                      </a:r>
                      <a:r>
                        <a:rPr dirty="0" baseline="-21367" sz="975">
                          <a:latin typeface="Arial"/>
                          <a:cs typeface="Arial"/>
                        </a:rPr>
                        <a:t>3 </a:t>
                      </a:r>
                      <a:r>
                        <a:rPr dirty="0" sz="1000">
                          <a:latin typeface="Arial"/>
                          <a:cs typeface="Arial"/>
                        </a:rPr>
                        <a:t>)</a:t>
                      </a:r>
                      <a:r>
                        <a:rPr dirty="0" sz="1000" spc="-30">
                          <a:latin typeface="Arial"/>
                          <a:cs typeface="Arial"/>
                        </a:rPr>
                        <a:t> </a:t>
                      </a:r>
                      <a:r>
                        <a:rPr dirty="0" sz="1000" spc="-5">
                          <a:latin typeface="Arial"/>
                          <a:cs typeface="Arial"/>
                        </a:rPr>
                        <a:t>(why?)</a:t>
                      </a:r>
                      <a:endParaRPr sz="1000">
                        <a:latin typeface="Arial"/>
                        <a:cs typeface="Arial"/>
                      </a:endParaRPr>
                    </a:p>
                  </a:txBody>
                  <a:tcPr marL="0" marR="0" marB="0" marT="5080">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pPr/>
                    </a:p>
                  </a:txBody>
                  <a:tcPr marL="0" marR="0" marB="0" marT="0"/>
                </a:tc>
              </a:tr>
              <a:tr h="427481">
                <a:tc gridSpan="2">
                  <a:txBody>
                    <a:bodyPr/>
                    <a:lstStyle/>
                    <a:p>
                      <a:pPr marL="39370">
                        <a:lnSpc>
                          <a:spcPct val="100000"/>
                        </a:lnSpc>
                        <a:spcBef>
                          <a:spcPts val="65"/>
                        </a:spcBef>
                        <a:tabLst>
                          <a:tab pos="2132330" algn="l"/>
                        </a:tabLst>
                      </a:pPr>
                      <a:r>
                        <a:rPr dirty="0" baseline="-6944" sz="1800" spc="-7">
                          <a:latin typeface="Arial"/>
                          <a:cs typeface="Arial"/>
                        </a:rPr>
                        <a:t>How do we</a:t>
                      </a:r>
                      <a:r>
                        <a:rPr dirty="0" baseline="-6944" sz="1800" spc="37">
                          <a:latin typeface="Arial"/>
                          <a:cs typeface="Arial"/>
                        </a:rPr>
                        <a:t> </a:t>
                      </a:r>
                      <a:r>
                        <a:rPr dirty="0" baseline="-6944" sz="1800" spc="-7">
                          <a:latin typeface="Arial"/>
                          <a:cs typeface="Arial"/>
                        </a:rPr>
                        <a:t>compute</a:t>
                      </a:r>
                      <a:r>
                        <a:rPr dirty="0" baseline="-6944" sz="1800" spc="15">
                          <a:latin typeface="Arial"/>
                          <a:cs typeface="Arial"/>
                        </a:rPr>
                        <a:t> </a:t>
                      </a:r>
                      <a:r>
                        <a:rPr dirty="0" baseline="-6944" sz="1800" spc="-7">
                          <a:latin typeface="Arial"/>
                          <a:cs typeface="Arial"/>
                        </a:rPr>
                        <a:t>P(O|Q)	</a:t>
                      </a:r>
                      <a:r>
                        <a:rPr dirty="0" sz="1000">
                          <a:latin typeface="Arial"/>
                          <a:cs typeface="Arial"/>
                        </a:rPr>
                        <a:t>Example in </a:t>
                      </a:r>
                      <a:r>
                        <a:rPr dirty="0" sz="1000" spc="-5">
                          <a:latin typeface="Arial"/>
                          <a:cs typeface="Arial"/>
                        </a:rPr>
                        <a:t>the case </a:t>
                      </a:r>
                      <a:r>
                        <a:rPr dirty="0" sz="1000">
                          <a:latin typeface="Arial"/>
                          <a:cs typeface="Arial"/>
                        </a:rPr>
                        <a:t>Q = </a:t>
                      </a:r>
                      <a:r>
                        <a:rPr dirty="0" sz="1000" spc="-5">
                          <a:latin typeface="Arial"/>
                          <a:cs typeface="Arial"/>
                        </a:rPr>
                        <a:t>S</a:t>
                      </a:r>
                      <a:r>
                        <a:rPr dirty="0" baseline="-21367" sz="975" spc="-7">
                          <a:latin typeface="Arial"/>
                          <a:cs typeface="Arial"/>
                        </a:rPr>
                        <a:t>1 </a:t>
                      </a:r>
                      <a:r>
                        <a:rPr dirty="0" sz="1000" spc="-5">
                          <a:latin typeface="Arial"/>
                          <a:cs typeface="Arial"/>
                        </a:rPr>
                        <a:t>S</a:t>
                      </a:r>
                      <a:r>
                        <a:rPr dirty="0" baseline="-21367" sz="975" spc="-7">
                          <a:latin typeface="Arial"/>
                          <a:cs typeface="Arial"/>
                        </a:rPr>
                        <a:t>3</a:t>
                      </a:r>
                      <a:r>
                        <a:rPr dirty="0" baseline="-21367" sz="975" spc="-67">
                          <a:latin typeface="Arial"/>
                          <a:cs typeface="Arial"/>
                        </a:rPr>
                        <a:t> </a:t>
                      </a:r>
                      <a:r>
                        <a:rPr dirty="0" sz="1000" spc="-5">
                          <a:latin typeface="Arial"/>
                          <a:cs typeface="Arial"/>
                        </a:rPr>
                        <a:t>S</a:t>
                      </a:r>
                      <a:r>
                        <a:rPr dirty="0" baseline="-21367" sz="975" spc="-7">
                          <a:latin typeface="Arial"/>
                          <a:cs typeface="Arial"/>
                        </a:rPr>
                        <a:t>3</a:t>
                      </a:r>
                      <a:r>
                        <a:rPr dirty="0" sz="1000" spc="-5">
                          <a:latin typeface="Arial"/>
                          <a:cs typeface="Arial"/>
                        </a:rPr>
                        <a:t>:</a:t>
                      </a:r>
                      <a:endParaRPr sz="1000">
                        <a:latin typeface="Arial"/>
                        <a:cs typeface="Arial"/>
                      </a:endParaRPr>
                    </a:p>
                    <a:p>
                      <a:pPr marL="210820">
                        <a:lnSpc>
                          <a:spcPct val="100000"/>
                        </a:lnSpc>
                        <a:spcBef>
                          <a:spcPts val="125"/>
                        </a:spcBef>
                        <a:tabLst>
                          <a:tab pos="2132330" algn="l"/>
                        </a:tabLst>
                      </a:pPr>
                      <a:r>
                        <a:rPr dirty="0" sz="1200" spc="-5">
                          <a:latin typeface="Arial"/>
                          <a:cs typeface="Arial"/>
                        </a:rPr>
                        <a:t>for an arbitrary</a:t>
                      </a:r>
                      <a:r>
                        <a:rPr dirty="0" sz="1200" spc="20">
                          <a:latin typeface="Arial"/>
                          <a:cs typeface="Arial"/>
                        </a:rPr>
                        <a:t> </a:t>
                      </a:r>
                      <a:r>
                        <a:rPr dirty="0" sz="1200" spc="-5">
                          <a:latin typeface="Arial"/>
                          <a:cs typeface="Arial"/>
                        </a:rPr>
                        <a:t>path</a:t>
                      </a:r>
                      <a:r>
                        <a:rPr dirty="0" sz="1200" spc="5">
                          <a:latin typeface="Arial"/>
                          <a:cs typeface="Arial"/>
                        </a:rPr>
                        <a:t> </a:t>
                      </a:r>
                      <a:r>
                        <a:rPr dirty="0" sz="1200" spc="-5">
                          <a:latin typeface="Arial"/>
                          <a:cs typeface="Arial"/>
                        </a:rPr>
                        <a:t>Q?	</a:t>
                      </a:r>
                      <a:r>
                        <a:rPr dirty="0" baseline="-13888" sz="1500">
                          <a:latin typeface="Arial"/>
                          <a:cs typeface="Arial"/>
                        </a:rPr>
                        <a:t>= </a:t>
                      </a:r>
                      <a:r>
                        <a:rPr dirty="0" baseline="-13888" sz="1500" spc="-7">
                          <a:latin typeface="Arial"/>
                          <a:cs typeface="Arial"/>
                        </a:rPr>
                        <a:t>P(X| S</a:t>
                      </a:r>
                      <a:r>
                        <a:rPr dirty="0" baseline="-42735" sz="975" spc="-7">
                          <a:latin typeface="Arial"/>
                          <a:cs typeface="Arial"/>
                        </a:rPr>
                        <a:t>1</a:t>
                      </a:r>
                      <a:r>
                        <a:rPr dirty="0" baseline="-13888" sz="1500" spc="-7">
                          <a:latin typeface="Arial"/>
                          <a:cs typeface="Arial"/>
                        </a:rPr>
                        <a:t>) P(X| S</a:t>
                      </a:r>
                      <a:r>
                        <a:rPr dirty="0" baseline="-42735" sz="975" spc="-7">
                          <a:latin typeface="Arial"/>
                          <a:cs typeface="Arial"/>
                        </a:rPr>
                        <a:t>3</a:t>
                      </a:r>
                      <a:r>
                        <a:rPr dirty="0" baseline="-13888" sz="1500" spc="-7">
                          <a:latin typeface="Arial"/>
                          <a:cs typeface="Arial"/>
                        </a:rPr>
                        <a:t>) </a:t>
                      </a:r>
                      <a:r>
                        <a:rPr dirty="0" baseline="-13888" sz="1500">
                          <a:latin typeface="Arial"/>
                          <a:cs typeface="Arial"/>
                        </a:rPr>
                        <a:t>P(Z| S</a:t>
                      </a:r>
                      <a:r>
                        <a:rPr dirty="0" baseline="-42735" sz="975">
                          <a:latin typeface="Arial"/>
                          <a:cs typeface="Arial"/>
                        </a:rPr>
                        <a:t>3</a:t>
                      </a:r>
                      <a:r>
                        <a:rPr dirty="0" baseline="-13888" sz="1500">
                          <a:latin typeface="Arial"/>
                          <a:cs typeface="Arial"/>
                        </a:rPr>
                        <a:t>)</a:t>
                      </a:r>
                      <a:r>
                        <a:rPr dirty="0" baseline="-13888" sz="1500" spc="-44">
                          <a:latin typeface="Arial"/>
                          <a:cs typeface="Arial"/>
                        </a:rPr>
                        <a:t> </a:t>
                      </a:r>
                      <a:r>
                        <a:rPr dirty="0" baseline="-13888" sz="1500">
                          <a:latin typeface="Arial"/>
                          <a:cs typeface="Arial"/>
                        </a:rPr>
                        <a:t>=</a:t>
                      </a:r>
                      <a:endParaRPr baseline="-13888" sz="1500">
                        <a:latin typeface="Arial"/>
                        <a:cs typeface="Arial"/>
                      </a:endParaRPr>
                    </a:p>
                  </a:txBody>
                  <a:tcPr marL="0" marR="0" marB="0" marT="8255">
                    <a:lnL w="28575">
                      <a:solidFill>
                        <a:srgbClr val="3333CC"/>
                      </a:solidFill>
                      <a:prstDash val="solid"/>
                    </a:lnL>
                    <a:lnR w="19050">
                      <a:solidFill>
                        <a:srgbClr val="000000"/>
                      </a:solidFill>
                      <a:prstDash val="solid"/>
                    </a:lnR>
                  </a:tcPr>
                </a:tc>
                <a:tc hMerge="1">
                  <a:txBody>
                    <a:bodyPr/>
                    <a:lstStyle/>
                    <a:p>
                      <a:pPr/>
                    </a:p>
                  </a:txBody>
                  <a:tcPr marL="0" marR="0" marB="0" marT="0"/>
                </a:tc>
              </a:tr>
              <a:tr h="665988">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spcBef>
                          <a:spcPts val="25"/>
                        </a:spcBef>
                      </a:pPr>
                      <a:endParaRPr sz="450">
                        <a:latin typeface="Times New Roman"/>
                        <a:cs typeface="Times New Roman"/>
                      </a:endParaRPr>
                    </a:p>
                    <a:p>
                      <a:pPr marL="15875">
                        <a:lnSpc>
                          <a:spcPct val="100000"/>
                        </a:lnSpc>
                        <a:spcBef>
                          <a:spcPts val="5"/>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a:txBody>
                  <a:tcPr marL="0" marR="0" marB="0" marT="0">
                    <a:lnL w="19050">
                      <a:solidFill>
                        <a:srgbClr val="000000"/>
                      </a:solidFill>
                      <a:prstDash val="solid"/>
                    </a:lnL>
                    <a:lnT w="19050">
                      <a:solidFill>
                        <a:srgbClr val="3333CC"/>
                      </a:solidFill>
                      <a:prstDash val="solid"/>
                    </a:lnT>
                    <a:lnB w="19050">
                      <a:solidFill>
                        <a:srgbClr val="000000"/>
                      </a:solidFill>
                      <a:prstDash val="solid"/>
                    </a:lnB>
                  </a:tcPr>
                </a:tc>
                <a:tc>
                  <a:txBody>
                    <a:bodyPr/>
                    <a:lstStyle/>
                    <a:p>
                      <a:pPr marL="161290">
                        <a:lnSpc>
                          <a:spcPct val="100000"/>
                        </a:lnSpc>
                        <a:spcBef>
                          <a:spcPts val="500"/>
                        </a:spcBef>
                      </a:pPr>
                      <a:r>
                        <a:rPr dirty="0" sz="1000" spc="-5">
                          <a:latin typeface="Arial"/>
                          <a:cs typeface="Arial"/>
                        </a:rPr>
                        <a:t>=1/2 </a:t>
                      </a:r>
                      <a:r>
                        <a:rPr dirty="0" sz="1000">
                          <a:latin typeface="Arial"/>
                          <a:cs typeface="Arial"/>
                        </a:rPr>
                        <a:t>* 1/2 * </a:t>
                      </a:r>
                      <a:r>
                        <a:rPr dirty="0" sz="1000" spc="-10">
                          <a:latin typeface="Arial"/>
                          <a:cs typeface="Arial"/>
                        </a:rPr>
                        <a:t>1/2 </a:t>
                      </a:r>
                      <a:r>
                        <a:rPr dirty="0" sz="1000">
                          <a:latin typeface="Arial"/>
                          <a:cs typeface="Arial"/>
                        </a:rPr>
                        <a:t>=</a:t>
                      </a:r>
                      <a:r>
                        <a:rPr dirty="0" sz="1000" spc="-40">
                          <a:latin typeface="Arial"/>
                          <a:cs typeface="Arial"/>
                        </a:rPr>
                        <a:t> </a:t>
                      </a:r>
                      <a:r>
                        <a:rPr dirty="0" sz="1000" spc="-5">
                          <a:latin typeface="Arial"/>
                          <a:cs typeface="Arial"/>
                        </a:rPr>
                        <a:t>1/8</a:t>
                      </a:r>
                      <a:endParaRPr sz="1000">
                        <a:latin typeface="Arial"/>
                        <a:cs typeface="Arial"/>
                      </a:endParaRPr>
                    </a:p>
                    <a:p>
                      <a:pPr>
                        <a:lnSpc>
                          <a:spcPct val="100000"/>
                        </a:lnSpc>
                      </a:pPr>
                      <a:endParaRPr sz="1100">
                        <a:latin typeface="Times New Roman"/>
                        <a:cs typeface="Times New Roman"/>
                      </a:endParaRPr>
                    </a:p>
                    <a:p>
                      <a:pPr>
                        <a:lnSpc>
                          <a:spcPct val="100000"/>
                        </a:lnSpc>
                        <a:spcBef>
                          <a:spcPts val="50"/>
                        </a:spcBef>
                      </a:pPr>
                      <a:endParaRPr sz="1350">
                        <a:latin typeface="Times New Roman"/>
                        <a:cs typeface="Times New Roman"/>
                      </a:endParaRPr>
                    </a:p>
                    <a:p>
                      <a:pPr algn="r" marR="31750">
                        <a:lnSpc>
                          <a:spcPct val="100000"/>
                        </a:lnSpc>
                        <a:spcBef>
                          <a:spcPts val="5"/>
                        </a:spcBef>
                      </a:pPr>
                      <a:r>
                        <a:rPr dirty="0" sz="450" spc="-5">
                          <a:latin typeface="Tahoma"/>
                          <a:cs typeface="Tahoma"/>
                        </a:rPr>
                        <a:t>Slid</a:t>
                      </a:r>
                      <a:r>
                        <a:rPr dirty="0" sz="450">
                          <a:latin typeface="Tahoma"/>
                          <a:cs typeface="Tahoma"/>
                        </a:rPr>
                        <a:t>e</a:t>
                      </a:r>
                      <a:r>
                        <a:rPr dirty="0" sz="450" spc="-10">
                          <a:latin typeface="Tahoma"/>
                          <a:cs typeface="Tahoma"/>
                        </a:rPr>
                        <a:t> </a:t>
                      </a:r>
                      <a:r>
                        <a:rPr dirty="0" sz="450" spc="-5">
                          <a:latin typeface="Tahoma"/>
                          <a:cs typeface="Tahoma"/>
                        </a:rPr>
                        <a:t>52</a:t>
                      </a:r>
                      <a:endParaRPr sz="450">
                        <a:latin typeface="Tahoma"/>
                        <a:cs typeface="Tahoma"/>
                      </a:endParaRPr>
                    </a:p>
                  </a:txBody>
                  <a:tcPr marL="0" marR="0" marB="0" marT="63500">
                    <a:lnR w="19050">
                      <a:solidFill>
                        <a:srgbClr val="000000"/>
                      </a:solidFill>
                      <a:prstDash val="solid"/>
                    </a:lnR>
                    <a:lnB w="19050">
                      <a:solidFill>
                        <a:srgbClr val="000000"/>
                      </a:solidFill>
                      <a:prstDash val="solid"/>
                    </a:lnB>
                  </a:tcPr>
                </a:tc>
              </a:tr>
            </a:tbl>
          </a:graphicData>
        </a:graphic>
      </p:graphicFrame>
      <p:sp>
        <p:nvSpPr>
          <p:cNvPr id="28" name="object 28"/>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53</a:t>
            </a:r>
            <a:endParaRPr sz="450">
              <a:latin typeface="Tahoma"/>
              <a:cs typeface="Tahoma"/>
            </a:endParaRPr>
          </a:p>
        </p:txBody>
      </p:sp>
      <p:sp>
        <p:nvSpPr>
          <p:cNvPr id="4" name="object 4"/>
          <p:cNvSpPr/>
          <p:nvPr/>
        </p:nvSpPr>
        <p:spPr>
          <a:xfrm>
            <a:off x="4123182" y="1764792"/>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00CC00"/>
            </a:solidFill>
          </a:ln>
        </p:spPr>
        <p:txBody>
          <a:bodyPr wrap="square" lIns="0" tIns="0" rIns="0" bIns="0" rtlCol="0"/>
          <a:lstStyle/>
          <a:p/>
        </p:txBody>
      </p:sp>
      <p:sp>
        <p:nvSpPr>
          <p:cNvPr id="5" name="object 5"/>
          <p:cNvSpPr txBox="1"/>
          <p:nvPr/>
        </p:nvSpPr>
        <p:spPr>
          <a:xfrm>
            <a:off x="4237735" y="1884680"/>
            <a:ext cx="22860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XY</a:t>
            </a:r>
            <a:endParaRPr sz="1200">
              <a:latin typeface="Arial"/>
              <a:cs typeface="Arial"/>
            </a:endParaRPr>
          </a:p>
        </p:txBody>
      </p:sp>
      <p:sp>
        <p:nvSpPr>
          <p:cNvPr id="6" name="object 6"/>
          <p:cNvSpPr/>
          <p:nvPr/>
        </p:nvSpPr>
        <p:spPr>
          <a:xfrm>
            <a:off x="4770882" y="2145792"/>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FF0000"/>
            </a:solidFill>
          </a:ln>
        </p:spPr>
        <p:txBody>
          <a:bodyPr wrap="square" lIns="0" tIns="0" rIns="0" bIns="0" rtlCol="0"/>
          <a:lstStyle/>
          <a:p/>
        </p:txBody>
      </p:sp>
      <p:sp>
        <p:nvSpPr>
          <p:cNvPr id="7" name="object 7"/>
          <p:cNvSpPr txBox="1"/>
          <p:nvPr/>
        </p:nvSpPr>
        <p:spPr>
          <a:xfrm>
            <a:off x="4889246" y="2265680"/>
            <a:ext cx="220345"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ZX</a:t>
            </a:r>
            <a:endParaRPr sz="1200">
              <a:latin typeface="Arial"/>
              <a:cs typeface="Arial"/>
            </a:endParaRPr>
          </a:p>
        </p:txBody>
      </p:sp>
      <p:sp>
        <p:nvSpPr>
          <p:cNvPr id="8" name="object 8"/>
          <p:cNvSpPr/>
          <p:nvPr/>
        </p:nvSpPr>
        <p:spPr>
          <a:xfrm>
            <a:off x="5380482" y="1726692"/>
            <a:ext cx="457200" cy="457200"/>
          </a:xfrm>
          <a:custGeom>
            <a:avLst/>
            <a:gdLst/>
            <a:ahLst/>
            <a:cxnLst/>
            <a:rect l="l" t="t" r="r" b="b"/>
            <a:pathLst>
              <a:path w="457200" h="457200">
                <a:moveTo>
                  <a:pt x="228600" y="0"/>
                </a:move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600"/>
                </a:lnTo>
                <a:lnTo>
                  <a:pt x="452565" y="182679"/>
                </a:lnTo>
                <a:lnTo>
                  <a:pt x="439269" y="139838"/>
                </a:lnTo>
                <a:lnTo>
                  <a:pt x="418221" y="101017"/>
                </a:lnTo>
                <a:lnTo>
                  <a:pt x="390334" y="67151"/>
                </a:lnTo>
                <a:lnTo>
                  <a:pt x="356517" y="39179"/>
                </a:lnTo>
                <a:lnTo>
                  <a:pt x="317682" y="18037"/>
                </a:lnTo>
                <a:lnTo>
                  <a:pt x="274739" y="4665"/>
                </a:lnTo>
                <a:lnTo>
                  <a:pt x="228600" y="0"/>
                </a:lnTo>
                <a:close/>
              </a:path>
            </a:pathLst>
          </a:custGeom>
          <a:ln w="3175">
            <a:solidFill>
              <a:srgbClr val="3333CC"/>
            </a:solidFill>
          </a:ln>
        </p:spPr>
        <p:txBody>
          <a:bodyPr wrap="square" lIns="0" tIns="0" rIns="0" bIns="0" rtlCol="0"/>
          <a:lstStyle/>
          <a:p/>
        </p:txBody>
      </p:sp>
      <p:sp>
        <p:nvSpPr>
          <p:cNvPr id="9" name="object 9"/>
          <p:cNvSpPr txBox="1"/>
          <p:nvPr/>
        </p:nvSpPr>
        <p:spPr>
          <a:xfrm>
            <a:off x="5478271" y="1846580"/>
            <a:ext cx="26289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10" name="object 10"/>
          <p:cNvSpPr txBox="1"/>
          <p:nvPr/>
        </p:nvSpPr>
        <p:spPr>
          <a:xfrm>
            <a:off x="5751576" y="1653030"/>
            <a:ext cx="207010" cy="178435"/>
          </a:xfrm>
          <a:prstGeom prst="rect">
            <a:avLst/>
          </a:prstGeom>
        </p:spPr>
        <p:txBody>
          <a:bodyPr wrap="square" lIns="0" tIns="12700" rIns="0" bIns="0" rtlCol="0" vert="horz">
            <a:spAutoFit/>
          </a:bodyPr>
          <a:lstStyle/>
          <a:p>
            <a:pPr marL="38100">
              <a:lnSpc>
                <a:spcPct val="100000"/>
              </a:lnSpc>
              <a:spcBef>
                <a:spcPts val="100"/>
              </a:spcBef>
            </a:pPr>
            <a:r>
              <a:rPr dirty="0" sz="1000" spc="-5">
                <a:solidFill>
                  <a:srgbClr val="3333CC"/>
                </a:solidFill>
                <a:latin typeface="Arial"/>
                <a:cs typeface="Arial"/>
              </a:rPr>
              <a:t>S</a:t>
            </a:r>
            <a:r>
              <a:rPr dirty="0" baseline="-21367" sz="975" spc="-7">
                <a:solidFill>
                  <a:srgbClr val="3333CC"/>
                </a:solidFill>
                <a:latin typeface="Arial"/>
                <a:cs typeface="Arial"/>
              </a:rPr>
              <a:t>2</a:t>
            </a:r>
            <a:endParaRPr baseline="-21367" sz="975">
              <a:latin typeface="Arial"/>
              <a:cs typeface="Arial"/>
            </a:endParaRPr>
          </a:p>
        </p:txBody>
      </p:sp>
      <p:sp>
        <p:nvSpPr>
          <p:cNvPr id="11" name="object 11"/>
          <p:cNvSpPr txBox="1"/>
          <p:nvPr/>
        </p:nvSpPr>
        <p:spPr>
          <a:xfrm>
            <a:off x="4001515" y="1683512"/>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12" name="object 12"/>
          <p:cNvSpPr txBox="1"/>
          <p:nvPr/>
        </p:nvSpPr>
        <p:spPr>
          <a:xfrm>
            <a:off x="4086097" y="1760473"/>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13" name="object 13"/>
          <p:cNvSpPr txBox="1"/>
          <p:nvPr/>
        </p:nvSpPr>
        <p:spPr>
          <a:xfrm>
            <a:off x="5223002" y="2508757"/>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FF0000"/>
                </a:solidFill>
                <a:latin typeface="Arial"/>
                <a:cs typeface="Arial"/>
              </a:rPr>
              <a:t>S</a:t>
            </a:r>
            <a:endParaRPr sz="1000">
              <a:latin typeface="Arial"/>
              <a:cs typeface="Arial"/>
            </a:endParaRPr>
          </a:p>
        </p:txBody>
      </p:sp>
      <p:sp>
        <p:nvSpPr>
          <p:cNvPr id="14" name="object 14"/>
          <p:cNvSpPr txBox="1"/>
          <p:nvPr/>
        </p:nvSpPr>
        <p:spPr>
          <a:xfrm>
            <a:off x="5307584" y="2585720"/>
            <a:ext cx="7175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FF0000"/>
                </a:solidFill>
                <a:latin typeface="Arial"/>
                <a:cs typeface="Arial"/>
              </a:rPr>
              <a:t>3</a:t>
            </a:r>
            <a:endParaRPr sz="650">
              <a:latin typeface="Arial"/>
              <a:cs typeface="Arial"/>
            </a:endParaRPr>
          </a:p>
        </p:txBody>
      </p:sp>
      <p:sp>
        <p:nvSpPr>
          <p:cNvPr id="15" name="object 15"/>
          <p:cNvSpPr txBox="1"/>
          <p:nvPr/>
        </p:nvSpPr>
        <p:spPr>
          <a:xfrm>
            <a:off x="4966970" y="1847341"/>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16" name="object 16"/>
          <p:cNvSpPr txBox="1"/>
          <p:nvPr/>
        </p:nvSpPr>
        <p:spPr>
          <a:xfrm>
            <a:off x="4907531" y="1640076"/>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1/3</a:t>
            </a:r>
            <a:endParaRPr sz="700">
              <a:latin typeface="Arial"/>
              <a:cs typeface="Arial"/>
            </a:endParaRPr>
          </a:p>
        </p:txBody>
      </p:sp>
      <p:sp>
        <p:nvSpPr>
          <p:cNvPr id="17" name="object 17"/>
          <p:cNvSpPr/>
          <p:nvPr/>
        </p:nvSpPr>
        <p:spPr>
          <a:xfrm>
            <a:off x="4513326" y="2152650"/>
            <a:ext cx="325120" cy="72390"/>
          </a:xfrm>
          <a:custGeom>
            <a:avLst/>
            <a:gdLst/>
            <a:ahLst/>
            <a:cxnLst/>
            <a:rect l="l" t="t" r="r" b="b"/>
            <a:pathLst>
              <a:path w="325120" h="72389">
                <a:moveTo>
                  <a:pt x="286272" y="56789"/>
                </a:moveTo>
                <a:lnTo>
                  <a:pt x="283463" y="72390"/>
                </a:lnTo>
                <a:lnTo>
                  <a:pt x="324612" y="60198"/>
                </a:lnTo>
                <a:lnTo>
                  <a:pt x="321586" y="57911"/>
                </a:lnTo>
                <a:lnTo>
                  <a:pt x="292608" y="57911"/>
                </a:lnTo>
                <a:lnTo>
                  <a:pt x="286272" y="56789"/>
                </a:lnTo>
                <a:close/>
              </a:path>
              <a:path w="325120" h="72389">
                <a:moveTo>
                  <a:pt x="287512" y="49899"/>
                </a:moveTo>
                <a:lnTo>
                  <a:pt x="286272" y="56789"/>
                </a:lnTo>
                <a:lnTo>
                  <a:pt x="292608" y="57911"/>
                </a:lnTo>
                <a:lnTo>
                  <a:pt x="294132" y="51053"/>
                </a:lnTo>
                <a:lnTo>
                  <a:pt x="287512" y="49899"/>
                </a:lnTo>
                <a:close/>
              </a:path>
              <a:path w="325120" h="72389">
                <a:moveTo>
                  <a:pt x="290322" y="34290"/>
                </a:moveTo>
                <a:lnTo>
                  <a:pt x="287512" y="49899"/>
                </a:lnTo>
                <a:lnTo>
                  <a:pt x="294132" y="51053"/>
                </a:lnTo>
                <a:lnTo>
                  <a:pt x="292608" y="57911"/>
                </a:lnTo>
                <a:lnTo>
                  <a:pt x="321586" y="57911"/>
                </a:lnTo>
                <a:lnTo>
                  <a:pt x="290322" y="34290"/>
                </a:lnTo>
                <a:close/>
              </a:path>
              <a:path w="325120" h="72389">
                <a:moveTo>
                  <a:pt x="1524" y="0"/>
                </a:moveTo>
                <a:lnTo>
                  <a:pt x="0" y="6096"/>
                </a:lnTo>
                <a:lnTo>
                  <a:pt x="286272" y="56789"/>
                </a:lnTo>
                <a:lnTo>
                  <a:pt x="287512" y="49899"/>
                </a:lnTo>
                <a:lnTo>
                  <a:pt x="1524" y="0"/>
                </a:lnTo>
                <a:close/>
              </a:path>
            </a:pathLst>
          </a:custGeom>
          <a:solidFill>
            <a:srgbClr val="00CC00"/>
          </a:solidFill>
        </p:spPr>
        <p:txBody>
          <a:bodyPr wrap="square" lIns="0" tIns="0" rIns="0" bIns="0" rtlCol="0"/>
          <a:lstStyle/>
          <a:p/>
        </p:txBody>
      </p:sp>
      <p:sp>
        <p:nvSpPr>
          <p:cNvPr id="18" name="object 18"/>
          <p:cNvSpPr/>
          <p:nvPr/>
        </p:nvSpPr>
        <p:spPr>
          <a:xfrm>
            <a:off x="5161788" y="2114550"/>
            <a:ext cx="287020" cy="104775"/>
          </a:xfrm>
          <a:custGeom>
            <a:avLst/>
            <a:gdLst/>
            <a:ahLst/>
            <a:cxnLst/>
            <a:rect l="l" t="t" r="r" b="b"/>
            <a:pathLst>
              <a:path w="287020" h="104775">
                <a:moveTo>
                  <a:pt x="29717" y="67818"/>
                </a:moveTo>
                <a:lnTo>
                  <a:pt x="0" y="98298"/>
                </a:lnTo>
                <a:lnTo>
                  <a:pt x="41910" y="104394"/>
                </a:lnTo>
                <a:lnTo>
                  <a:pt x="37591" y="91440"/>
                </a:lnTo>
                <a:lnTo>
                  <a:pt x="31241" y="91440"/>
                </a:lnTo>
                <a:lnTo>
                  <a:pt x="28956" y="85344"/>
                </a:lnTo>
                <a:lnTo>
                  <a:pt x="34899" y="83362"/>
                </a:lnTo>
                <a:lnTo>
                  <a:pt x="29717" y="67818"/>
                </a:lnTo>
                <a:close/>
              </a:path>
              <a:path w="287020" h="104775">
                <a:moveTo>
                  <a:pt x="34899" y="83362"/>
                </a:moveTo>
                <a:lnTo>
                  <a:pt x="28956" y="85344"/>
                </a:lnTo>
                <a:lnTo>
                  <a:pt x="31241" y="91440"/>
                </a:lnTo>
                <a:lnTo>
                  <a:pt x="36955" y="89529"/>
                </a:lnTo>
                <a:lnTo>
                  <a:pt x="34899" y="83362"/>
                </a:lnTo>
                <a:close/>
              </a:path>
              <a:path w="287020" h="104775">
                <a:moveTo>
                  <a:pt x="36955" y="89529"/>
                </a:moveTo>
                <a:lnTo>
                  <a:pt x="31241" y="91440"/>
                </a:lnTo>
                <a:lnTo>
                  <a:pt x="37591" y="91440"/>
                </a:lnTo>
                <a:lnTo>
                  <a:pt x="36955" y="89529"/>
                </a:lnTo>
                <a:close/>
              </a:path>
              <a:path w="287020" h="104775">
                <a:moveTo>
                  <a:pt x="284988" y="0"/>
                </a:moveTo>
                <a:lnTo>
                  <a:pt x="34899" y="83362"/>
                </a:lnTo>
                <a:lnTo>
                  <a:pt x="36955" y="89529"/>
                </a:lnTo>
                <a:lnTo>
                  <a:pt x="286512" y="6096"/>
                </a:lnTo>
                <a:lnTo>
                  <a:pt x="284988" y="0"/>
                </a:lnTo>
                <a:close/>
              </a:path>
            </a:pathLst>
          </a:custGeom>
          <a:solidFill>
            <a:srgbClr val="3333CC"/>
          </a:solidFill>
        </p:spPr>
        <p:txBody>
          <a:bodyPr wrap="square" lIns="0" tIns="0" rIns="0" bIns="0" rtlCol="0"/>
          <a:lstStyle/>
          <a:p/>
        </p:txBody>
      </p:sp>
      <p:sp>
        <p:nvSpPr>
          <p:cNvPr id="19" name="object 19"/>
          <p:cNvSpPr/>
          <p:nvPr/>
        </p:nvSpPr>
        <p:spPr>
          <a:xfrm>
            <a:off x="4580382" y="1952244"/>
            <a:ext cx="801370" cy="59055"/>
          </a:xfrm>
          <a:custGeom>
            <a:avLst/>
            <a:gdLst/>
            <a:ahLst/>
            <a:cxnLst/>
            <a:rect l="l" t="t" r="r" b="b"/>
            <a:pathLst>
              <a:path w="801370" h="59055">
                <a:moveTo>
                  <a:pt x="37337" y="20574"/>
                </a:moveTo>
                <a:lnTo>
                  <a:pt x="0" y="41148"/>
                </a:lnTo>
                <a:lnTo>
                  <a:pt x="39623" y="58674"/>
                </a:lnTo>
                <a:lnTo>
                  <a:pt x="38663" y="42672"/>
                </a:lnTo>
                <a:lnTo>
                  <a:pt x="32003" y="42672"/>
                </a:lnTo>
                <a:lnTo>
                  <a:pt x="32003" y="36575"/>
                </a:lnTo>
                <a:lnTo>
                  <a:pt x="38280" y="36277"/>
                </a:lnTo>
                <a:lnTo>
                  <a:pt x="37337" y="20574"/>
                </a:lnTo>
                <a:close/>
              </a:path>
              <a:path w="801370" h="59055">
                <a:moveTo>
                  <a:pt x="38280" y="36277"/>
                </a:moveTo>
                <a:lnTo>
                  <a:pt x="32003" y="36575"/>
                </a:lnTo>
                <a:lnTo>
                  <a:pt x="32003" y="42672"/>
                </a:lnTo>
                <a:lnTo>
                  <a:pt x="38644" y="42356"/>
                </a:lnTo>
                <a:lnTo>
                  <a:pt x="38280" y="36277"/>
                </a:lnTo>
                <a:close/>
              </a:path>
              <a:path w="801370" h="59055">
                <a:moveTo>
                  <a:pt x="38644" y="42356"/>
                </a:moveTo>
                <a:lnTo>
                  <a:pt x="32003" y="42672"/>
                </a:lnTo>
                <a:lnTo>
                  <a:pt x="38663" y="42672"/>
                </a:lnTo>
                <a:lnTo>
                  <a:pt x="38644" y="42356"/>
                </a:lnTo>
                <a:close/>
              </a:path>
              <a:path w="801370" h="59055">
                <a:moveTo>
                  <a:pt x="800100" y="0"/>
                </a:moveTo>
                <a:lnTo>
                  <a:pt x="38280" y="36277"/>
                </a:lnTo>
                <a:lnTo>
                  <a:pt x="38644" y="42356"/>
                </a:lnTo>
                <a:lnTo>
                  <a:pt x="800862" y="6096"/>
                </a:lnTo>
                <a:lnTo>
                  <a:pt x="800100" y="0"/>
                </a:lnTo>
                <a:close/>
              </a:path>
            </a:pathLst>
          </a:custGeom>
          <a:solidFill>
            <a:srgbClr val="3333CC"/>
          </a:solidFill>
        </p:spPr>
        <p:txBody>
          <a:bodyPr wrap="square" lIns="0" tIns="0" rIns="0" bIns="0" rtlCol="0"/>
          <a:lstStyle/>
          <a:p/>
        </p:txBody>
      </p:sp>
      <p:sp>
        <p:nvSpPr>
          <p:cNvPr id="20" name="object 20"/>
          <p:cNvSpPr/>
          <p:nvPr/>
        </p:nvSpPr>
        <p:spPr>
          <a:xfrm>
            <a:off x="4511040" y="1609741"/>
            <a:ext cx="942975" cy="222250"/>
          </a:xfrm>
          <a:custGeom>
            <a:avLst/>
            <a:gdLst/>
            <a:ahLst/>
            <a:cxnLst/>
            <a:rect l="l" t="t" r="r" b="b"/>
            <a:pathLst>
              <a:path w="942975" h="222250">
                <a:moveTo>
                  <a:pt x="484523" y="0"/>
                </a:moveTo>
                <a:lnTo>
                  <a:pt x="433072" y="883"/>
                </a:lnTo>
                <a:lnTo>
                  <a:pt x="382524" y="4936"/>
                </a:lnTo>
                <a:lnTo>
                  <a:pt x="303592" y="16857"/>
                </a:lnTo>
                <a:lnTo>
                  <a:pt x="255245" y="29177"/>
                </a:lnTo>
                <a:lnTo>
                  <a:pt x="204532" y="45564"/>
                </a:lnTo>
                <a:lnTo>
                  <a:pt x="154124" y="65891"/>
                </a:lnTo>
                <a:lnTo>
                  <a:pt x="106686" y="90028"/>
                </a:lnTo>
                <a:lnTo>
                  <a:pt x="64886" y="117847"/>
                </a:lnTo>
                <a:lnTo>
                  <a:pt x="31394" y="149218"/>
                </a:lnTo>
                <a:lnTo>
                  <a:pt x="8876" y="184014"/>
                </a:lnTo>
                <a:lnTo>
                  <a:pt x="0" y="222106"/>
                </a:lnTo>
                <a:lnTo>
                  <a:pt x="6096" y="222106"/>
                </a:lnTo>
                <a:lnTo>
                  <a:pt x="15629" y="184853"/>
                </a:lnTo>
                <a:lnTo>
                  <a:pt x="38292" y="150967"/>
                </a:lnTo>
                <a:lnTo>
                  <a:pt x="71510" y="120529"/>
                </a:lnTo>
                <a:lnTo>
                  <a:pt x="112707" y="93624"/>
                </a:lnTo>
                <a:lnTo>
                  <a:pt x="159310" y="70334"/>
                </a:lnTo>
                <a:lnTo>
                  <a:pt x="208743" y="50744"/>
                </a:lnTo>
                <a:lnTo>
                  <a:pt x="258432" y="34935"/>
                </a:lnTo>
                <a:lnTo>
                  <a:pt x="305802" y="22991"/>
                </a:lnTo>
                <a:lnTo>
                  <a:pt x="348278" y="14996"/>
                </a:lnTo>
                <a:lnTo>
                  <a:pt x="420716" y="7086"/>
                </a:lnTo>
                <a:lnTo>
                  <a:pt x="464106" y="5745"/>
                </a:lnTo>
                <a:lnTo>
                  <a:pt x="573269" y="5745"/>
                </a:lnTo>
                <a:lnTo>
                  <a:pt x="536413" y="2153"/>
                </a:lnTo>
                <a:lnTo>
                  <a:pt x="484523" y="0"/>
                </a:lnTo>
                <a:close/>
              </a:path>
              <a:path w="942975" h="222250">
                <a:moveTo>
                  <a:pt x="921054" y="148827"/>
                </a:moveTo>
                <a:lnTo>
                  <a:pt x="906018" y="153526"/>
                </a:lnTo>
                <a:lnTo>
                  <a:pt x="936498" y="184006"/>
                </a:lnTo>
                <a:lnTo>
                  <a:pt x="940709" y="155050"/>
                </a:lnTo>
                <a:lnTo>
                  <a:pt x="923544" y="155050"/>
                </a:lnTo>
                <a:lnTo>
                  <a:pt x="921054" y="148827"/>
                </a:lnTo>
                <a:close/>
              </a:path>
              <a:path w="942975" h="222250">
                <a:moveTo>
                  <a:pt x="925642" y="147393"/>
                </a:moveTo>
                <a:lnTo>
                  <a:pt x="921054" y="148827"/>
                </a:lnTo>
                <a:lnTo>
                  <a:pt x="923544" y="155050"/>
                </a:lnTo>
                <a:lnTo>
                  <a:pt x="929639" y="152764"/>
                </a:lnTo>
                <a:lnTo>
                  <a:pt x="925642" y="147393"/>
                </a:lnTo>
                <a:close/>
              </a:path>
              <a:path w="942975" h="222250">
                <a:moveTo>
                  <a:pt x="942594" y="142096"/>
                </a:moveTo>
                <a:lnTo>
                  <a:pt x="925642" y="147393"/>
                </a:lnTo>
                <a:lnTo>
                  <a:pt x="929639" y="152764"/>
                </a:lnTo>
                <a:lnTo>
                  <a:pt x="923544" y="155050"/>
                </a:lnTo>
                <a:lnTo>
                  <a:pt x="940709" y="155050"/>
                </a:lnTo>
                <a:lnTo>
                  <a:pt x="942594" y="142096"/>
                </a:lnTo>
                <a:close/>
              </a:path>
              <a:path w="942975" h="222250">
                <a:moveTo>
                  <a:pt x="925525" y="147430"/>
                </a:moveTo>
                <a:lnTo>
                  <a:pt x="920496" y="147430"/>
                </a:lnTo>
                <a:lnTo>
                  <a:pt x="921054" y="148827"/>
                </a:lnTo>
                <a:lnTo>
                  <a:pt x="925525" y="147430"/>
                </a:lnTo>
                <a:close/>
              </a:path>
              <a:path w="942975" h="222250">
                <a:moveTo>
                  <a:pt x="573269" y="5745"/>
                </a:moveTo>
                <a:lnTo>
                  <a:pt x="464106" y="5745"/>
                </a:lnTo>
                <a:lnTo>
                  <a:pt x="512068" y="7067"/>
                </a:lnTo>
                <a:lnTo>
                  <a:pt x="563213" y="11108"/>
                </a:lnTo>
                <a:lnTo>
                  <a:pt x="616156" y="17926"/>
                </a:lnTo>
                <a:lnTo>
                  <a:pt x="669507" y="27577"/>
                </a:lnTo>
                <a:lnTo>
                  <a:pt x="721880" y="40119"/>
                </a:lnTo>
                <a:lnTo>
                  <a:pt x="771886" y="55609"/>
                </a:lnTo>
                <a:lnTo>
                  <a:pt x="818138" y="74104"/>
                </a:lnTo>
                <a:lnTo>
                  <a:pt x="859249" y="95661"/>
                </a:lnTo>
                <a:lnTo>
                  <a:pt x="893831" y="120338"/>
                </a:lnTo>
                <a:lnTo>
                  <a:pt x="920496" y="148192"/>
                </a:lnTo>
                <a:lnTo>
                  <a:pt x="920496" y="147430"/>
                </a:lnTo>
                <a:lnTo>
                  <a:pt x="925525" y="147430"/>
                </a:lnTo>
                <a:lnTo>
                  <a:pt x="868011" y="93460"/>
                </a:lnTo>
                <a:lnTo>
                  <a:pt x="822064" y="69385"/>
                </a:lnTo>
                <a:lnTo>
                  <a:pt x="776491" y="50649"/>
                </a:lnTo>
                <a:lnTo>
                  <a:pt x="739139" y="38464"/>
                </a:lnTo>
                <a:lnTo>
                  <a:pt x="690107" y="25498"/>
                </a:lnTo>
                <a:lnTo>
                  <a:pt x="639667" y="15035"/>
                </a:lnTo>
                <a:lnTo>
                  <a:pt x="588282" y="7209"/>
                </a:lnTo>
                <a:lnTo>
                  <a:pt x="573269" y="5745"/>
                </a:lnTo>
                <a:close/>
              </a:path>
            </a:pathLst>
          </a:custGeom>
          <a:solidFill>
            <a:srgbClr val="00CC00"/>
          </a:solidFill>
        </p:spPr>
        <p:txBody>
          <a:bodyPr wrap="square" lIns="0" tIns="0" rIns="0" bIns="0" rtlCol="0"/>
          <a:lstStyle/>
          <a:p/>
        </p:txBody>
      </p:sp>
      <p:sp>
        <p:nvSpPr>
          <p:cNvPr id="21" name="object 21"/>
          <p:cNvSpPr/>
          <p:nvPr/>
        </p:nvSpPr>
        <p:spPr>
          <a:xfrm>
            <a:off x="4348734" y="2221992"/>
            <a:ext cx="422909" cy="156210"/>
          </a:xfrm>
          <a:custGeom>
            <a:avLst/>
            <a:gdLst/>
            <a:ahLst/>
            <a:cxnLst/>
            <a:rect l="l" t="t" r="r" b="b"/>
            <a:pathLst>
              <a:path w="422910" h="156210">
                <a:moveTo>
                  <a:pt x="21216" y="34094"/>
                </a:moveTo>
                <a:lnTo>
                  <a:pt x="15209" y="36523"/>
                </a:lnTo>
                <a:lnTo>
                  <a:pt x="15239" y="38100"/>
                </a:lnTo>
                <a:lnTo>
                  <a:pt x="28955" y="51815"/>
                </a:lnTo>
                <a:lnTo>
                  <a:pt x="67817" y="78485"/>
                </a:lnTo>
                <a:lnTo>
                  <a:pt x="114704" y="101017"/>
                </a:lnTo>
                <a:lnTo>
                  <a:pt x="163829" y="118109"/>
                </a:lnTo>
                <a:lnTo>
                  <a:pt x="214414" y="131828"/>
                </a:lnTo>
                <a:lnTo>
                  <a:pt x="265721" y="142300"/>
                </a:lnTo>
                <a:lnTo>
                  <a:pt x="317568" y="149722"/>
                </a:lnTo>
                <a:lnTo>
                  <a:pt x="369771" y="154293"/>
                </a:lnTo>
                <a:lnTo>
                  <a:pt x="422148" y="156209"/>
                </a:lnTo>
                <a:lnTo>
                  <a:pt x="422910" y="149351"/>
                </a:lnTo>
                <a:lnTo>
                  <a:pt x="383380" y="148792"/>
                </a:lnTo>
                <a:lnTo>
                  <a:pt x="337587" y="145473"/>
                </a:lnTo>
                <a:lnTo>
                  <a:pt x="287660" y="139259"/>
                </a:lnTo>
                <a:lnTo>
                  <a:pt x="235729" y="130013"/>
                </a:lnTo>
                <a:lnTo>
                  <a:pt x="183925" y="117598"/>
                </a:lnTo>
                <a:lnTo>
                  <a:pt x="134377" y="101879"/>
                </a:lnTo>
                <a:lnTo>
                  <a:pt x="89215" y="82718"/>
                </a:lnTo>
                <a:lnTo>
                  <a:pt x="50571" y="59980"/>
                </a:lnTo>
                <a:lnTo>
                  <a:pt x="21216" y="34094"/>
                </a:lnTo>
                <a:close/>
              </a:path>
              <a:path w="422910" h="156210">
                <a:moveTo>
                  <a:pt x="3048" y="0"/>
                </a:moveTo>
                <a:lnTo>
                  <a:pt x="0" y="42672"/>
                </a:lnTo>
                <a:lnTo>
                  <a:pt x="15209" y="36523"/>
                </a:lnTo>
                <a:lnTo>
                  <a:pt x="12191" y="31241"/>
                </a:lnTo>
                <a:lnTo>
                  <a:pt x="18287" y="28193"/>
                </a:lnTo>
                <a:lnTo>
                  <a:pt x="35813" y="28193"/>
                </a:lnTo>
                <a:lnTo>
                  <a:pt x="3048" y="0"/>
                </a:lnTo>
                <a:close/>
              </a:path>
              <a:path w="422910" h="156210">
                <a:moveTo>
                  <a:pt x="18287" y="28193"/>
                </a:moveTo>
                <a:lnTo>
                  <a:pt x="12191" y="31241"/>
                </a:lnTo>
                <a:lnTo>
                  <a:pt x="15209" y="36523"/>
                </a:lnTo>
                <a:lnTo>
                  <a:pt x="20734" y="34289"/>
                </a:lnTo>
                <a:lnTo>
                  <a:pt x="20574" y="34289"/>
                </a:lnTo>
                <a:lnTo>
                  <a:pt x="18287" y="28193"/>
                </a:lnTo>
                <a:close/>
              </a:path>
              <a:path w="422910" h="156210">
                <a:moveTo>
                  <a:pt x="35813" y="28193"/>
                </a:moveTo>
                <a:lnTo>
                  <a:pt x="18287" y="28193"/>
                </a:lnTo>
                <a:lnTo>
                  <a:pt x="20574" y="34289"/>
                </a:lnTo>
                <a:lnTo>
                  <a:pt x="20574" y="33527"/>
                </a:lnTo>
                <a:lnTo>
                  <a:pt x="22619" y="33527"/>
                </a:lnTo>
                <a:lnTo>
                  <a:pt x="35813" y="28193"/>
                </a:lnTo>
                <a:close/>
              </a:path>
              <a:path w="422910" h="156210">
                <a:moveTo>
                  <a:pt x="20574" y="33527"/>
                </a:moveTo>
                <a:lnTo>
                  <a:pt x="20574" y="34289"/>
                </a:lnTo>
                <a:lnTo>
                  <a:pt x="20734" y="34289"/>
                </a:lnTo>
                <a:lnTo>
                  <a:pt x="21216" y="34094"/>
                </a:lnTo>
                <a:lnTo>
                  <a:pt x="20574" y="33527"/>
                </a:lnTo>
                <a:close/>
              </a:path>
              <a:path w="422910" h="156210">
                <a:moveTo>
                  <a:pt x="22619" y="33527"/>
                </a:moveTo>
                <a:lnTo>
                  <a:pt x="20574" y="33527"/>
                </a:lnTo>
                <a:lnTo>
                  <a:pt x="21216" y="34094"/>
                </a:lnTo>
                <a:lnTo>
                  <a:pt x="22619" y="33527"/>
                </a:lnTo>
                <a:close/>
              </a:path>
            </a:pathLst>
          </a:custGeom>
          <a:solidFill>
            <a:srgbClr val="FF0000"/>
          </a:solidFill>
        </p:spPr>
        <p:txBody>
          <a:bodyPr wrap="square" lIns="0" tIns="0" rIns="0" bIns="0" rtlCol="0"/>
          <a:lstStyle/>
          <a:p/>
        </p:txBody>
      </p:sp>
      <p:sp>
        <p:nvSpPr>
          <p:cNvPr id="22" name="object 22"/>
          <p:cNvSpPr/>
          <p:nvPr/>
        </p:nvSpPr>
        <p:spPr>
          <a:xfrm>
            <a:off x="5228082" y="2183892"/>
            <a:ext cx="390525" cy="194310"/>
          </a:xfrm>
          <a:custGeom>
            <a:avLst/>
            <a:gdLst/>
            <a:ahLst/>
            <a:cxnLst/>
            <a:rect l="l" t="t" r="r" b="b"/>
            <a:pathLst>
              <a:path w="390525" h="194310">
                <a:moveTo>
                  <a:pt x="370294" y="42672"/>
                </a:moveTo>
                <a:lnTo>
                  <a:pt x="365759" y="42672"/>
                </a:lnTo>
                <a:lnTo>
                  <a:pt x="336694" y="77512"/>
                </a:lnTo>
                <a:lnTo>
                  <a:pt x="297787" y="107625"/>
                </a:lnTo>
                <a:lnTo>
                  <a:pt x="251580" y="132983"/>
                </a:lnTo>
                <a:lnTo>
                  <a:pt x="200615" y="153557"/>
                </a:lnTo>
                <a:lnTo>
                  <a:pt x="147433" y="169319"/>
                </a:lnTo>
                <a:lnTo>
                  <a:pt x="94576" y="180240"/>
                </a:lnTo>
                <a:lnTo>
                  <a:pt x="44584" y="186294"/>
                </a:lnTo>
                <a:lnTo>
                  <a:pt x="0" y="187451"/>
                </a:lnTo>
                <a:lnTo>
                  <a:pt x="762" y="194309"/>
                </a:lnTo>
                <a:lnTo>
                  <a:pt x="52024" y="191652"/>
                </a:lnTo>
                <a:lnTo>
                  <a:pt x="102922" y="185144"/>
                </a:lnTo>
                <a:lnTo>
                  <a:pt x="153106" y="174632"/>
                </a:lnTo>
                <a:lnTo>
                  <a:pt x="202227" y="159959"/>
                </a:lnTo>
                <a:lnTo>
                  <a:pt x="249935" y="140969"/>
                </a:lnTo>
                <a:lnTo>
                  <a:pt x="285566" y="122552"/>
                </a:lnTo>
                <a:lnTo>
                  <a:pt x="323783" y="97083"/>
                </a:lnTo>
                <a:lnTo>
                  <a:pt x="356699" y="66316"/>
                </a:lnTo>
                <a:lnTo>
                  <a:pt x="370294" y="42672"/>
                </a:lnTo>
                <a:close/>
              </a:path>
              <a:path w="390525" h="194310">
                <a:moveTo>
                  <a:pt x="367766" y="36315"/>
                </a:moveTo>
                <a:lnTo>
                  <a:pt x="364997" y="43433"/>
                </a:lnTo>
                <a:lnTo>
                  <a:pt x="365759" y="42672"/>
                </a:lnTo>
                <a:lnTo>
                  <a:pt x="370294" y="42672"/>
                </a:lnTo>
                <a:lnTo>
                  <a:pt x="373171" y="37666"/>
                </a:lnTo>
                <a:lnTo>
                  <a:pt x="367766" y="36315"/>
                </a:lnTo>
                <a:close/>
              </a:path>
              <a:path w="390525" h="194310">
                <a:moveTo>
                  <a:pt x="387483" y="29717"/>
                </a:moveTo>
                <a:lnTo>
                  <a:pt x="370331" y="29717"/>
                </a:lnTo>
                <a:lnTo>
                  <a:pt x="376427" y="32003"/>
                </a:lnTo>
                <a:lnTo>
                  <a:pt x="373171" y="37666"/>
                </a:lnTo>
                <a:lnTo>
                  <a:pt x="390143" y="41909"/>
                </a:lnTo>
                <a:lnTo>
                  <a:pt x="387483" y="29717"/>
                </a:lnTo>
                <a:close/>
              </a:path>
              <a:path w="390525" h="194310">
                <a:moveTo>
                  <a:pt x="370331" y="29717"/>
                </a:moveTo>
                <a:lnTo>
                  <a:pt x="367766" y="36315"/>
                </a:lnTo>
                <a:lnTo>
                  <a:pt x="373171" y="37666"/>
                </a:lnTo>
                <a:lnTo>
                  <a:pt x="376427" y="32003"/>
                </a:lnTo>
                <a:lnTo>
                  <a:pt x="370331" y="29717"/>
                </a:lnTo>
                <a:close/>
              </a:path>
              <a:path w="390525" h="194310">
                <a:moveTo>
                  <a:pt x="381000" y="0"/>
                </a:moveTo>
                <a:lnTo>
                  <a:pt x="353567" y="32765"/>
                </a:lnTo>
                <a:lnTo>
                  <a:pt x="367766" y="36315"/>
                </a:lnTo>
                <a:lnTo>
                  <a:pt x="370331" y="29717"/>
                </a:lnTo>
                <a:lnTo>
                  <a:pt x="387483" y="29717"/>
                </a:lnTo>
                <a:lnTo>
                  <a:pt x="381000" y="0"/>
                </a:lnTo>
                <a:close/>
              </a:path>
            </a:pathLst>
          </a:custGeom>
          <a:solidFill>
            <a:srgbClr val="FF0000"/>
          </a:solidFill>
        </p:spPr>
        <p:txBody>
          <a:bodyPr wrap="square" lIns="0" tIns="0" rIns="0" bIns="0" rtlCol="0"/>
          <a:lstStyle/>
          <a:p/>
        </p:txBody>
      </p:sp>
      <p:sp>
        <p:nvSpPr>
          <p:cNvPr id="23" name="object 23"/>
          <p:cNvSpPr/>
          <p:nvPr/>
        </p:nvSpPr>
        <p:spPr>
          <a:xfrm>
            <a:off x="4834890" y="2536698"/>
            <a:ext cx="344805" cy="294640"/>
          </a:xfrm>
          <a:custGeom>
            <a:avLst/>
            <a:gdLst/>
            <a:ahLst/>
            <a:cxnLst/>
            <a:rect l="l" t="t" r="r" b="b"/>
            <a:pathLst>
              <a:path w="344804" h="294639">
                <a:moveTo>
                  <a:pt x="6096" y="0"/>
                </a:moveTo>
                <a:lnTo>
                  <a:pt x="0" y="0"/>
                </a:lnTo>
                <a:lnTo>
                  <a:pt x="1397" y="38100"/>
                </a:lnTo>
                <a:lnTo>
                  <a:pt x="8103" y="82216"/>
                </a:lnTo>
                <a:lnTo>
                  <a:pt x="20047" y="128589"/>
                </a:lnTo>
                <a:lnTo>
                  <a:pt x="37195" y="174507"/>
                </a:lnTo>
                <a:lnTo>
                  <a:pt x="59504" y="216995"/>
                </a:lnTo>
                <a:lnTo>
                  <a:pt x="86932" y="253078"/>
                </a:lnTo>
                <a:lnTo>
                  <a:pt x="119435" y="279781"/>
                </a:lnTo>
                <a:lnTo>
                  <a:pt x="156972" y="294131"/>
                </a:lnTo>
                <a:lnTo>
                  <a:pt x="194589" y="288027"/>
                </a:lnTo>
                <a:lnTo>
                  <a:pt x="195818" y="287274"/>
                </a:lnTo>
                <a:lnTo>
                  <a:pt x="157734" y="287274"/>
                </a:lnTo>
                <a:lnTo>
                  <a:pt x="121978" y="273930"/>
                </a:lnTo>
                <a:lnTo>
                  <a:pt x="90760" y="247875"/>
                </a:lnTo>
                <a:lnTo>
                  <a:pt x="64211" y="212241"/>
                </a:lnTo>
                <a:lnTo>
                  <a:pt x="42462" y="170159"/>
                </a:lnTo>
                <a:lnTo>
                  <a:pt x="25645" y="124762"/>
                </a:lnTo>
                <a:lnTo>
                  <a:pt x="13891" y="79181"/>
                </a:lnTo>
                <a:lnTo>
                  <a:pt x="7330" y="36550"/>
                </a:lnTo>
                <a:lnTo>
                  <a:pt x="6096" y="0"/>
                </a:lnTo>
                <a:close/>
              </a:path>
              <a:path w="344804" h="294639">
                <a:moveTo>
                  <a:pt x="321577" y="38710"/>
                </a:moveTo>
                <a:lnTo>
                  <a:pt x="306538" y="118257"/>
                </a:lnTo>
                <a:lnTo>
                  <a:pt x="288501" y="167708"/>
                </a:lnTo>
                <a:lnTo>
                  <a:pt x="264216" y="214495"/>
                </a:lnTo>
                <a:lnTo>
                  <a:pt x="234069" y="253458"/>
                </a:lnTo>
                <a:lnTo>
                  <a:pt x="198446" y="279437"/>
                </a:lnTo>
                <a:lnTo>
                  <a:pt x="157734" y="287274"/>
                </a:lnTo>
                <a:lnTo>
                  <a:pt x="195818" y="287274"/>
                </a:lnTo>
                <a:lnTo>
                  <a:pt x="257166" y="235994"/>
                </a:lnTo>
                <a:lnTo>
                  <a:pt x="281639" y="196886"/>
                </a:lnTo>
                <a:lnTo>
                  <a:pt x="301245" y="153599"/>
                </a:lnTo>
                <a:lnTo>
                  <a:pt x="315740" y="109542"/>
                </a:lnTo>
                <a:lnTo>
                  <a:pt x="324879" y="68128"/>
                </a:lnTo>
                <a:lnTo>
                  <a:pt x="327801" y="38959"/>
                </a:lnTo>
                <a:lnTo>
                  <a:pt x="321577" y="38710"/>
                </a:lnTo>
                <a:close/>
              </a:path>
              <a:path w="344804" h="294639">
                <a:moveTo>
                  <a:pt x="340987" y="32003"/>
                </a:moveTo>
                <a:lnTo>
                  <a:pt x="322325" y="32003"/>
                </a:lnTo>
                <a:lnTo>
                  <a:pt x="328422" y="32766"/>
                </a:lnTo>
                <a:lnTo>
                  <a:pt x="327801" y="38959"/>
                </a:lnTo>
                <a:lnTo>
                  <a:pt x="344424" y="39624"/>
                </a:lnTo>
                <a:lnTo>
                  <a:pt x="340987" y="32003"/>
                </a:lnTo>
                <a:close/>
              </a:path>
              <a:path w="344804" h="294639">
                <a:moveTo>
                  <a:pt x="322325" y="32003"/>
                </a:moveTo>
                <a:lnTo>
                  <a:pt x="321577" y="38710"/>
                </a:lnTo>
                <a:lnTo>
                  <a:pt x="327801" y="38959"/>
                </a:lnTo>
                <a:lnTo>
                  <a:pt x="328422" y="32766"/>
                </a:lnTo>
                <a:lnTo>
                  <a:pt x="322325" y="32003"/>
                </a:lnTo>
                <a:close/>
              </a:path>
              <a:path w="344804" h="294639">
                <a:moveTo>
                  <a:pt x="326898" y="761"/>
                </a:moveTo>
                <a:lnTo>
                  <a:pt x="306324" y="38100"/>
                </a:lnTo>
                <a:lnTo>
                  <a:pt x="321577" y="38710"/>
                </a:lnTo>
                <a:lnTo>
                  <a:pt x="322325" y="32003"/>
                </a:lnTo>
                <a:lnTo>
                  <a:pt x="340987" y="32003"/>
                </a:lnTo>
                <a:lnTo>
                  <a:pt x="326898" y="761"/>
                </a:lnTo>
                <a:close/>
              </a:path>
            </a:pathLst>
          </a:custGeom>
          <a:solidFill>
            <a:srgbClr val="FF0000"/>
          </a:solidFill>
        </p:spPr>
        <p:txBody>
          <a:bodyPr wrap="square" lIns="0" tIns="0" rIns="0" bIns="0" rtlCol="0"/>
          <a:lstStyle/>
          <a:p/>
        </p:txBody>
      </p:sp>
      <p:sp>
        <p:nvSpPr>
          <p:cNvPr id="24" name="object 24"/>
          <p:cNvSpPr txBox="1"/>
          <p:nvPr/>
        </p:nvSpPr>
        <p:spPr>
          <a:xfrm>
            <a:off x="4445761" y="2351024"/>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25" name="object 25"/>
          <p:cNvSpPr txBox="1"/>
          <p:nvPr/>
        </p:nvSpPr>
        <p:spPr>
          <a:xfrm>
            <a:off x="5108702" y="2696968"/>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26" name="object 26"/>
          <p:cNvSpPr txBox="1"/>
          <p:nvPr/>
        </p:nvSpPr>
        <p:spPr>
          <a:xfrm>
            <a:off x="4633974" y="2059936"/>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00CC00"/>
                </a:solidFill>
                <a:latin typeface="Arial"/>
                <a:cs typeface="Arial"/>
              </a:rPr>
              <a:t>2/3</a:t>
            </a:r>
            <a:endParaRPr sz="700">
              <a:latin typeface="Arial"/>
              <a:cs typeface="Arial"/>
            </a:endParaRPr>
          </a:p>
        </p:txBody>
      </p:sp>
      <p:sp>
        <p:nvSpPr>
          <p:cNvPr id="27" name="object 27"/>
          <p:cNvSpPr txBox="1"/>
          <p:nvPr/>
        </p:nvSpPr>
        <p:spPr>
          <a:xfrm>
            <a:off x="5268724" y="2136135"/>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3333CC"/>
                </a:solidFill>
                <a:latin typeface="Arial"/>
                <a:cs typeface="Arial"/>
              </a:rPr>
              <a:t>2/3</a:t>
            </a:r>
            <a:endParaRPr sz="700">
              <a:latin typeface="Arial"/>
              <a:cs typeface="Arial"/>
            </a:endParaRPr>
          </a:p>
        </p:txBody>
      </p:sp>
      <p:sp>
        <p:nvSpPr>
          <p:cNvPr id="28" name="object 28"/>
          <p:cNvSpPr txBox="1"/>
          <p:nvPr/>
        </p:nvSpPr>
        <p:spPr>
          <a:xfrm>
            <a:off x="5437885" y="2325873"/>
            <a:ext cx="149225" cy="132715"/>
          </a:xfrm>
          <a:prstGeom prst="rect">
            <a:avLst/>
          </a:prstGeom>
        </p:spPr>
        <p:txBody>
          <a:bodyPr wrap="square" lIns="0" tIns="12700" rIns="0" bIns="0" rtlCol="0" vert="horz">
            <a:spAutoFit/>
          </a:bodyPr>
          <a:lstStyle/>
          <a:p>
            <a:pPr marL="12700">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29" name="object 29"/>
          <p:cNvSpPr/>
          <p:nvPr/>
        </p:nvSpPr>
        <p:spPr>
          <a:xfrm>
            <a:off x="1612391" y="3553967"/>
            <a:ext cx="1965325" cy="427990"/>
          </a:xfrm>
          <a:custGeom>
            <a:avLst/>
            <a:gdLst/>
            <a:ahLst/>
            <a:cxnLst/>
            <a:rect l="l" t="t" r="r" b="b"/>
            <a:pathLst>
              <a:path w="1965325" h="427989">
                <a:moveTo>
                  <a:pt x="1965198" y="0"/>
                </a:moveTo>
                <a:lnTo>
                  <a:pt x="0" y="0"/>
                </a:lnTo>
                <a:lnTo>
                  <a:pt x="0" y="427481"/>
                </a:lnTo>
                <a:lnTo>
                  <a:pt x="1965198" y="427481"/>
                </a:lnTo>
                <a:lnTo>
                  <a:pt x="1965198" y="0"/>
                </a:lnTo>
                <a:close/>
              </a:path>
            </a:pathLst>
          </a:custGeom>
          <a:ln w="14287">
            <a:solidFill>
              <a:srgbClr val="3333CC"/>
            </a:solidFill>
          </a:ln>
        </p:spPr>
        <p:txBody>
          <a:bodyPr wrap="square" lIns="0" tIns="0" rIns="0" bIns="0" rtlCol="0"/>
          <a:lstStyle/>
          <a:p/>
        </p:txBody>
      </p:sp>
      <p:sp>
        <p:nvSpPr>
          <p:cNvPr id="30" name="object 30"/>
          <p:cNvSpPr txBox="1"/>
          <p:nvPr/>
        </p:nvSpPr>
        <p:spPr>
          <a:xfrm>
            <a:off x="2050795" y="1224025"/>
            <a:ext cx="3670300" cy="330200"/>
          </a:xfrm>
          <a:prstGeom prst="rect">
            <a:avLst/>
          </a:prstGeom>
        </p:spPr>
        <p:txBody>
          <a:bodyPr wrap="square" lIns="0" tIns="12065" rIns="0" bIns="0" rtlCol="0" vert="horz">
            <a:spAutoFit/>
          </a:bodyPr>
          <a:lstStyle/>
          <a:p>
            <a:pPr marL="12700">
              <a:lnSpc>
                <a:spcPct val="100000"/>
              </a:lnSpc>
              <a:spcBef>
                <a:spcPts val="95"/>
              </a:spcBef>
            </a:pPr>
            <a:r>
              <a:rPr dirty="0" sz="2000" spc="-5">
                <a:solidFill>
                  <a:srgbClr val="006500"/>
                </a:solidFill>
                <a:latin typeface="Arial"/>
                <a:cs typeface="Arial"/>
              </a:rPr>
              <a:t>Prob. of a series of</a:t>
            </a:r>
            <a:r>
              <a:rPr dirty="0" sz="2000" spc="30">
                <a:solidFill>
                  <a:srgbClr val="006500"/>
                </a:solidFill>
                <a:latin typeface="Arial"/>
                <a:cs typeface="Arial"/>
              </a:rPr>
              <a:t> </a:t>
            </a:r>
            <a:r>
              <a:rPr dirty="0" sz="2000" spc="-5">
                <a:solidFill>
                  <a:srgbClr val="006500"/>
                </a:solidFill>
                <a:latin typeface="Arial"/>
                <a:cs typeface="Arial"/>
              </a:rPr>
              <a:t>observations</a:t>
            </a:r>
            <a:endParaRPr sz="2000">
              <a:latin typeface="Arial"/>
              <a:cs typeface="Arial"/>
            </a:endParaRPr>
          </a:p>
        </p:txBody>
      </p:sp>
      <p:sp>
        <p:nvSpPr>
          <p:cNvPr id="31" name="object 31"/>
          <p:cNvSpPr txBox="1"/>
          <p:nvPr/>
        </p:nvSpPr>
        <p:spPr>
          <a:xfrm>
            <a:off x="1804670" y="3292092"/>
            <a:ext cx="138049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Arial"/>
                <a:cs typeface="Arial"/>
              </a:rPr>
              <a:t>an arbitrary path</a:t>
            </a:r>
            <a:r>
              <a:rPr dirty="0" sz="1200" spc="-65">
                <a:latin typeface="Arial"/>
                <a:cs typeface="Arial"/>
              </a:rPr>
              <a:t> </a:t>
            </a:r>
            <a:r>
              <a:rPr dirty="0" sz="1200">
                <a:latin typeface="Arial"/>
                <a:cs typeface="Arial"/>
              </a:rPr>
              <a:t>Q?</a:t>
            </a:r>
            <a:endParaRPr sz="1200">
              <a:latin typeface="Arial"/>
              <a:cs typeface="Arial"/>
            </a:endParaRPr>
          </a:p>
        </p:txBody>
      </p:sp>
      <p:sp>
        <p:nvSpPr>
          <p:cNvPr id="32" name="object 32"/>
          <p:cNvSpPr txBox="1"/>
          <p:nvPr/>
        </p:nvSpPr>
        <p:spPr>
          <a:xfrm>
            <a:off x="1633220" y="3565650"/>
            <a:ext cx="1929130" cy="391160"/>
          </a:xfrm>
          <a:prstGeom prst="rect">
            <a:avLst/>
          </a:prstGeom>
        </p:spPr>
        <p:txBody>
          <a:bodyPr wrap="square" lIns="0" tIns="12700" rIns="0" bIns="0" rtlCol="0" vert="horz">
            <a:spAutoFit/>
          </a:bodyPr>
          <a:lstStyle/>
          <a:p>
            <a:pPr marL="184150" marR="5080" indent="-171450">
              <a:lnSpc>
                <a:spcPct val="100000"/>
              </a:lnSpc>
              <a:spcBef>
                <a:spcPts val="100"/>
              </a:spcBef>
            </a:pPr>
            <a:r>
              <a:rPr dirty="0" sz="1200" spc="-5">
                <a:latin typeface="Arial"/>
                <a:cs typeface="Arial"/>
              </a:rPr>
              <a:t>How do we compute P(O|Q)  for an arbitrary path</a:t>
            </a:r>
            <a:r>
              <a:rPr dirty="0" sz="1200" spc="-30">
                <a:latin typeface="Arial"/>
                <a:cs typeface="Arial"/>
              </a:rPr>
              <a:t> </a:t>
            </a:r>
            <a:r>
              <a:rPr dirty="0" sz="1200" spc="-5">
                <a:latin typeface="Arial"/>
                <a:cs typeface="Arial"/>
              </a:rPr>
              <a:t>Q?</a:t>
            </a:r>
            <a:endParaRPr sz="1200">
              <a:latin typeface="Arial"/>
              <a:cs typeface="Arial"/>
            </a:endParaRPr>
          </a:p>
        </p:txBody>
      </p:sp>
      <p:sp>
        <p:nvSpPr>
          <p:cNvPr id="33" name="object 33"/>
          <p:cNvSpPr/>
          <p:nvPr/>
        </p:nvSpPr>
        <p:spPr>
          <a:xfrm>
            <a:off x="3496055" y="2880360"/>
            <a:ext cx="2616835" cy="1346835"/>
          </a:xfrm>
          <a:custGeom>
            <a:avLst/>
            <a:gdLst/>
            <a:ahLst/>
            <a:cxnLst/>
            <a:rect l="l" t="t" r="r" b="b"/>
            <a:pathLst>
              <a:path w="2616835" h="1346835">
                <a:moveTo>
                  <a:pt x="2616708" y="0"/>
                </a:moveTo>
                <a:lnTo>
                  <a:pt x="195072" y="0"/>
                </a:lnTo>
                <a:lnTo>
                  <a:pt x="195072" y="784860"/>
                </a:lnTo>
                <a:lnTo>
                  <a:pt x="0" y="948690"/>
                </a:lnTo>
                <a:lnTo>
                  <a:pt x="195072" y="1121664"/>
                </a:lnTo>
                <a:lnTo>
                  <a:pt x="195072" y="1346454"/>
                </a:lnTo>
                <a:lnTo>
                  <a:pt x="2616708" y="1346454"/>
                </a:lnTo>
                <a:lnTo>
                  <a:pt x="2616708" y="0"/>
                </a:lnTo>
                <a:close/>
              </a:path>
            </a:pathLst>
          </a:custGeom>
          <a:solidFill>
            <a:srgbClr val="EFFBFF"/>
          </a:solidFill>
        </p:spPr>
        <p:txBody>
          <a:bodyPr wrap="square" lIns="0" tIns="0" rIns="0" bIns="0" rtlCol="0"/>
          <a:lstStyle/>
          <a:p/>
        </p:txBody>
      </p:sp>
      <p:sp>
        <p:nvSpPr>
          <p:cNvPr id="34" name="object 34"/>
          <p:cNvSpPr/>
          <p:nvPr/>
        </p:nvSpPr>
        <p:spPr>
          <a:xfrm>
            <a:off x="3496055" y="2880360"/>
            <a:ext cx="2616835" cy="1346835"/>
          </a:xfrm>
          <a:custGeom>
            <a:avLst/>
            <a:gdLst/>
            <a:ahLst/>
            <a:cxnLst/>
            <a:rect l="l" t="t" r="r" b="b"/>
            <a:pathLst>
              <a:path w="2616835" h="1346835">
                <a:moveTo>
                  <a:pt x="195072" y="0"/>
                </a:moveTo>
                <a:lnTo>
                  <a:pt x="195072" y="784860"/>
                </a:lnTo>
                <a:lnTo>
                  <a:pt x="0" y="948690"/>
                </a:lnTo>
                <a:lnTo>
                  <a:pt x="195072" y="1121664"/>
                </a:lnTo>
                <a:lnTo>
                  <a:pt x="195072" y="1346454"/>
                </a:lnTo>
                <a:lnTo>
                  <a:pt x="2616708" y="1346454"/>
                </a:lnTo>
                <a:lnTo>
                  <a:pt x="2616708" y="0"/>
                </a:lnTo>
                <a:lnTo>
                  <a:pt x="598170" y="0"/>
                </a:lnTo>
                <a:lnTo>
                  <a:pt x="195072" y="0"/>
                </a:lnTo>
                <a:close/>
              </a:path>
            </a:pathLst>
          </a:custGeom>
          <a:ln w="4762">
            <a:solidFill>
              <a:srgbClr val="000000"/>
            </a:solidFill>
          </a:ln>
        </p:spPr>
        <p:txBody>
          <a:bodyPr wrap="square" lIns="0" tIns="0" rIns="0" bIns="0" rtlCol="0"/>
          <a:lstStyle/>
          <a:p/>
        </p:txBody>
      </p:sp>
      <p:sp>
        <p:nvSpPr>
          <p:cNvPr id="35" name="object 35"/>
          <p:cNvSpPr txBox="1"/>
          <p:nvPr/>
        </p:nvSpPr>
        <p:spPr>
          <a:xfrm>
            <a:off x="3726434" y="2888995"/>
            <a:ext cx="42481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P(O|Q)</a:t>
            </a:r>
            <a:endParaRPr sz="1000">
              <a:latin typeface="Arial"/>
              <a:cs typeface="Arial"/>
            </a:endParaRPr>
          </a:p>
        </p:txBody>
      </p:sp>
      <p:sp>
        <p:nvSpPr>
          <p:cNvPr id="36" name="object 36"/>
          <p:cNvSpPr txBox="1"/>
          <p:nvPr/>
        </p:nvSpPr>
        <p:spPr>
          <a:xfrm>
            <a:off x="1607819" y="3109212"/>
            <a:ext cx="3474085" cy="208279"/>
          </a:xfrm>
          <a:prstGeom prst="rect">
            <a:avLst/>
          </a:prstGeom>
        </p:spPr>
        <p:txBody>
          <a:bodyPr wrap="square" lIns="0" tIns="12700" rIns="0" bIns="0" rtlCol="0" vert="horz">
            <a:spAutoFit/>
          </a:bodyPr>
          <a:lstStyle/>
          <a:p>
            <a:pPr marL="38100">
              <a:lnSpc>
                <a:spcPct val="100000"/>
              </a:lnSpc>
              <a:spcBef>
                <a:spcPts val="100"/>
              </a:spcBef>
            </a:pPr>
            <a:r>
              <a:rPr dirty="0" sz="1200" spc="-5">
                <a:latin typeface="Arial"/>
                <a:cs typeface="Arial"/>
              </a:rPr>
              <a:t>How do we </a:t>
            </a:r>
            <a:r>
              <a:rPr dirty="0" sz="1200">
                <a:latin typeface="Arial"/>
                <a:cs typeface="Arial"/>
              </a:rPr>
              <a:t>compute </a:t>
            </a:r>
            <a:r>
              <a:rPr dirty="0" sz="1200" spc="-5">
                <a:latin typeface="Arial"/>
                <a:cs typeface="Arial"/>
              </a:rPr>
              <a:t>P(Q) for </a:t>
            </a:r>
            <a:r>
              <a:rPr dirty="0" baseline="8333" sz="1500">
                <a:latin typeface="Arial"/>
                <a:cs typeface="Arial"/>
              </a:rPr>
              <a:t>= </a:t>
            </a:r>
            <a:r>
              <a:rPr dirty="0" baseline="8333" sz="1500" spc="-7">
                <a:latin typeface="Arial"/>
                <a:cs typeface="Arial"/>
              </a:rPr>
              <a:t>P(O</a:t>
            </a:r>
            <a:r>
              <a:rPr dirty="0" baseline="-8547" sz="975" spc="-7">
                <a:latin typeface="Arial"/>
                <a:cs typeface="Arial"/>
              </a:rPr>
              <a:t>1 </a:t>
            </a:r>
            <a:r>
              <a:rPr dirty="0" baseline="8333" sz="1500">
                <a:latin typeface="Arial"/>
                <a:cs typeface="Arial"/>
              </a:rPr>
              <a:t>O</a:t>
            </a:r>
            <a:r>
              <a:rPr dirty="0" baseline="-8547" sz="975">
                <a:latin typeface="Arial"/>
                <a:cs typeface="Arial"/>
              </a:rPr>
              <a:t>2 </a:t>
            </a:r>
            <a:r>
              <a:rPr dirty="0" baseline="8333" sz="1500">
                <a:latin typeface="Arial"/>
                <a:cs typeface="Arial"/>
              </a:rPr>
              <a:t>O</a:t>
            </a:r>
            <a:r>
              <a:rPr dirty="0" baseline="-8547" sz="975">
                <a:latin typeface="Arial"/>
                <a:cs typeface="Arial"/>
              </a:rPr>
              <a:t>3 </a:t>
            </a:r>
            <a:r>
              <a:rPr dirty="0" baseline="8333" sz="1500" spc="-7">
                <a:latin typeface="Arial"/>
                <a:cs typeface="Arial"/>
              </a:rPr>
              <a:t>|q</a:t>
            </a:r>
            <a:r>
              <a:rPr dirty="0" baseline="-8547" sz="975" spc="-7">
                <a:latin typeface="Arial"/>
                <a:cs typeface="Arial"/>
              </a:rPr>
              <a:t>1 </a:t>
            </a:r>
            <a:r>
              <a:rPr dirty="0" baseline="8333" sz="1500">
                <a:latin typeface="Arial"/>
                <a:cs typeface="Arial"/>
              </a:rPr>
              <a:t>q</a:t>
            </a:r>
            <a:r>
              <a:rPr dirty="0" baseline="-8547" sz="975">
                <a:latin typeface="Arial"/>
                <a:cs typeface="Arial"/>
              </a:rPr>
              <a:t>2 </a:t>
            </a:r>
            <a:r>
              <a:rPr dirty="0" baseline="8333" sz="1500">
                <a:latin typeface="Arial"/>
                <a:cs typeface="Arial"/>
              </a:rPr>
              <a:t>q</a:t>
            </a:r>
            <a:r>
              <a:rPr dirty="0" baseline="-8547" sz="975">
                <a:latin typeface="Arial"/>
                <a:cs typeface="Arial"/>
              </a:rPr>
              <a:t>3</a:t>
            </a:r>
            <a:r>
              <a:rPr dirty="0" baseline="-8547" sz="975" spc="262">
                <a:latin typeface="Arial"/>
                <a:cs typeface="Arial"/>
              </a:rPr>
              <a:t> </a:t>
            </a:r>
            <a:r>
              <a:rPr dirty="0" baseline="8333" sz="1500">
                <a:latin typeface="Arial"/>
                <a:cs typeface="Arial"/>
              </a:rPr>
              <a:t>)</a:t>
            </a:r>
            <a:endParaRPr baseline="8333" sz="1500">
              <a:latin typeface="Arial"/>
              <a:cs typeface="Arial"/>
            </a:endParaRPr>
          </a:p>
        </p:txBody>
      </p:sp>
      <p:sp>
        <p:nvSpPr>
          <p:cNvPr id="37" name="object 37"/>
          <p:cNvSpPr txBox="1"/>
          <p:nvPr/>
        </p:nvSpPr>
        <p:spPr>
          <a:xfrm>
            <a:off x="3701029" y="3346195"/>
            <a:ext cx="2376170" cy="178435"/>
          </a:xfrm>
          <a:prstGeom prst="rect">
            <a:avLst/>
          </a:prstGeom>
        </p:spPr>
        <p:txBody>
          <a:bodyPr wrap="square" lIns="0" tIns="12700" rIns="0" bIns="0" rtlCol="0" vert="horz">
            <a:spAutoFit/>
          </a:bodyPr>
          <a:lstStyle/>
          <a:p>
            <a:pPr marL="38100">
              <a:lnSpc>
                <a:spcPct val="100000"/>
              </a:lnSpc>
              <a:spcBef>
                <a:spcPts val="100"/>
              </a:spcBef>
            </a:pPr>
            <a:r>
              <a:rPr dirty="0" sz="1000">
                <a:latin typeface="Arial"/>
                <a:cs typeface="Arial"/>
              </a:rPr>
              <a:t>= </a:t>
            </a:r>
            <a:r>
              <a:rPr dirty="0" sz="1000" spc="-5">
                <a:latin typeface="Arial"/>
                <a:cs typeface="Arial"/>
              </a:rPr>
              <a:t>P(O</a:t>
            </a:r>
            <a:r>
              <a:rPr dirty="0" baseline="-21367" sz="975" spc="-7">
                <a:latin typeface="Arial"/>
                <a:cs typeface="Arial"/>
              </a:rPr>
              <a:t>1 </a:t>
            </a:r>
            <a:r>
              <a:rPr dirty="0" sz="1000">
                <a:latin typeface="Arial"/>
                <a:cs typeface="Arial"/>
              </a:rPr>
              <a:t>| q</a:t>
            </a:r>
            <a:r>
              <a:rPr dirty="0" baseline="-21367" sz="975">
                <a:latin typeface="Arial"/>
                <a:cs typeface="Arial"/>
              </a:rPr>
              <a:t>1 </a:t>
            </a:r>
            <a:r>
              <a:rPr dirty="0" sz="1000">
                <a:latin typeface="Arial"/>
                <a:cs typeface="Arial"/>
              </a:rPr>
              <a:t>) </a:t>
            </a:r>
            <a:r>
              <a:rPr dirty="0" sz="1000" spc="-5">
                <a:latin typeface="Arial"/>
                <a:cs typeface="Arial"/>
              </a:rPr>
              <a:t>P(O</a:t>
            </a:r>
            <a:r>
              <a:rPr dirty="0" baseline="-21367" sz="975" spc="-7">
                <a:latin typeface="Arial"/>
                <a:cs typeface="Arial"/>
              </a:rPr>
              <a:t>2 </a:t>
            </a:r>
            <a:r>
              <a:rPr dirty="0" sz="1000">
                <a:latin typeface="Arial"/>
                <a:cs typeface="Arial"/>
              </a:rPr>
              <a:t>| q</a:t>
            </a:r>
            <a:r>
              <a:rPr dirty="0" baseline="-21367" sz="975">
                <a:latin typeface="Arial"/>
                <a:cs typeface="Arial"/>
              </a:rPr>
              <a:t>2 </a:t>
            </a:r>
            <a:r>
              <a:rPr dirty="0" sz="1000">
                <a:latin typeface="Arial"/>
                <a:cs typeface="Arial"/>
              </a:rPr>
              <a:t>) </a:t>
            </a:r>
            <a:r>
              <a:rPr dirty="0" sz="1000" spc="-5">
                <a:latin typeface="Arial"/>
                <a:cs typeface="Arial"/>
              </a:rPr>
              <a:t>P(O</a:t>
            </a:r>
            <a:r>
              <a:rPr dirty="0" baseline="-21367" sz="975" spc="-7">
                <a:latin typeface="Arial"/>
                <a:cs typeface="Arial"/>
              </a:rPr>
              <a:t>3 </a:t>
            </a:r>
            <a:r>
              <a:rPr dirty="0" sz="1000">
                <a:latin typeface="Arial"/>
                <a:cs typeface="Arial"/>
              </a:rPr>
              <a:t>| q</a:t>
            </a:r>
            <a:r>
              <a:rPr dirty="0" baseline="-21367" sz="975">
                <a:latin typeface="Arial"/>
                <a:cs typeface="Arial"/>
              </a:rPr>
              <a:t>3 </a:t>
            </a:r>
            <a:r>
              <a:rPr dirty="0" sz="1000">
                <a:latin typeface="Arial"/>
                <a:cs typeface="Arial"/>
              </a:rPr>
              <a:t>)</a:t>
            </a:r>
            <a:r>
              <a:rPr dirty="0" sz="1000" spc="-40">
                <a:latin typeface="Arial"/>
                <a:cs typeface="Arial"/>
              </a:rPr>
              <a:t> </a:t>
            </a:r>
            <a:r>
              <a:rPr dirty="0" sz="1000" spc="-5">
                <a:latin typeface="Arial"/>
                <a:cs typeface="Arial"/>
              </a:rPr>
              <a:t>(why?)</a:t>
            </a:r>
            <a:endParaRPr sz="1000">
              <a:latin typeface="Arial"/>
              <a:cs typeface="Arial"/>
            </a:endParaRPr>
          </a:p>
        </p:txBody>
      </p:sp>
      <p:sp>
        <p:nvSpPr>
          <p:cNvPr id="38" name="object 38"/>
          <p:cNvSpPr txBox="1"/>
          <p:nvPr/>
        </p:nvSpPr>
        <p:spPr>
          <a:xfrm>
            <a:off x="3701029" y="3498899"/>
            <a:ext cx="1970405" cy="482600"/>
          </a:xfrm>
          <a:prstGeom prst="rect">
            <a:avLst/>
          </a:prstGeom>
        </p:spPr>
        <p:txBody>
          <a:bodyPr wrap="square" lIns="0" tIns="88900" rIns="0" bIns="0" rtlCol="0" vert="horz">
            <a:spAutoFit/>
          </a:bodyPr>
          <a:lstStyle/>
          <a:p>
            <a:pPr marL="38100">
              <a:lnSpc>
                <a:spcPct val="100000"/>
              </a:lnSpc>
              <a:spcBef>
                <a:spcPts val="700"/>
              </a:spcBef>
            </a:pPr>
            <a:r>
              <a:rPr dirty="0" sz="1000">
                <a:latin typeface="Arial"/>
                <a:cs typeface="Arial"/>
              </a:rPr>
              <a:t>Example in </a:t>
            </a:r>
            <a:r>
              <a:rPr dirty="0" sz="1000" spc="-5">
                <a:latin typeface="Arial"/>
                <a:cs typeface="Arial"/>
              </a:rPr>
              <a:t>the case </a:t>
            </a:r>
            <a:r>
              <a:rPr dirty="0" sz="1000">
                <a:latin typeface="Arial"/>
                <a:cs typeface="Arial"/>
              </a:rPr>
              <a:t>Q = </a:t>
            </a:r>
            <a:r>
              <a:rPr dirty="0" sz="1000" spc="-5">
                <a:latin typeface="Arial"/>
                <a:cs typeface="Arial"/>
              </a:rPr>
              <a:t>S</a:t>
            </a:r>
            <a:r>
              <a:rPr dirty="0" baseline="-21367" sz="975" spc="-7">
                <a:latin typeface="Arial"/>
                <a:cs typeface="Arial"/>
              </a:rPr>
              <a:t>1 </a:t>
            </a:r>
            <a:r>
              <a:rPr dirty="0" sz="1000" spc="-5">
                <a:latin typeface="Arial"/>
                <a:cs typeface="Arial"/>
              </a:rPr>
              <a:t>S</a:t>
            </a:r>
            <a:r>
              <a:rPr dirty="0" baseline="-21367" sz="975" spc="-7">
                <a:latin typeface="Arial"/>
                <a:cs typeface="Arial"/>
              </a:rPr>
              <a:t>3</a:t>
            </a:r>
            <a:r>
              <a:rPr dirty="0" baseline="-21367" sz="975" spc="-104">
                <a:latin typeface="Arial"/>
                <a:cs typeface="Arial"/>
              </a:rPr>
              <a:t> </a:t>
            </a:r>
            <a:r>
              <a:rPr dirty="0" sz="1000" spc="-5">
                <a:latin typeface="Arial"/>
                <a:cs typeface="Arial"/>
              </a:rPr>
              <a:t>S</a:t>
            </a:r>
            <a:r>
              <a:rPr dirty="0" baseline="-21367" sz="975" spc="-7">
                <a:latin typeface="Arial"/>
                <a:cs typeface="Arial"/>
              </a:rPr>
              <a:t>3</a:t>
            </a:r>
            <a:r>
              <a:rPr dirty="0" sz="1000" spc="-5">
                <a:latin typeface="Arial"/>
                <a:cs typeface="Arial"/>
              </a:rPr>
              <a:t>:</a:t>
            </a:r>
            <a:endParaRPr sz="1000">
              <a:latin typeface="Arial"/>
              <a:cs typeface="Arial"/>
            </a:endParaRPr>
          </a:p>
          <a:p>
            <a:pPr marL="38100">
              <a:lnSpc>
                <a:spcPct val="100000"/>
              </a:lnSpc>
              <a:spcBef>
                <a:spcPts val="600"/>
              </a:spcBef>
            </a:pPr>
            <a:r>
              <a:rPr dirty="0" sz="1000">
                <a:latin typeface="Arial"/>
                <a:cs typeface="Arial"/>
              </a:rPr>
              <a:t>= </a:t>
            </a:r>
            <a:r>
              <a:rPr dirty="0" sz="1000" spc="-5">
                <a:latin typeface="Arial"/>
                <a:cs typeface="Arial"/>
              </a:rPr>
              <a:t>P(X| S</a:t>
            </a:r>
            <a:r>
              <a:rPr dirty="0" baseline="-21367" sz="975" spc="-7">
                <a:latin typeface="Arial"/>
                <a:cs typeface="Arial"/>
              </a:rPr>
              <a:t>1</a:t>
            </a:r>
            <a:r>
              <a:rPr dirty="0" sz="1000" spc="-5">
                <a:latin typeface="Arial"/>
                <a:cs typeface="Arial"/>
              </a:rPr>
              <a:t>) P(X| S</a:t>
            </a:r>
            <a:r>
              <a:rPr dirty="0" baseline="-21367" sz="975" spc="-7">
                <a:latin typeface="Arial"/>
                <a:cs typeface="Arial"/>
              </a:rPr>
              <a:t>3</a:t>
            </a:r>
            <a:r>
              <a:rPr dirty="0" sz="1000" spc="-5">
                <a:latin typeface="Arial"/>
                <a:cs typeface="Arial"/>
              </a:rPr>
              <a:t>) </a:t>
            </a:r>
            <a:r>
              <a:rPr dirty="0" sz="1000">
                <a:latin typeface="Arial"/>
                <a:cs typeface="Arial"/>
              </a:rPr>
              <a:t>P(Z| S</a:t>
            </a:r>
            <a:r>
              <a:rPr dirty="0" baseline="-21367" sz="975">
                <a:latin typeface="Arial"/>
                <a:cs typeface="Arial"/>
              </a:rPr>
              <a:t>3</a:t>
            </a:r>
            <a:r>
              <a:rPr dirty="0" sz="1000">
                <a:latin typeface="Arial"/>
                <a:cs typeface="Arial"/>
              </a:rPr>
              <a:t>)</a:t>
            </a:r>
            <a:r>
              <a:rPr dirty="0" sz="1000" spc="-45">
                <a:latin typeface="Arial"/>
                <a:cs typeface="Arial"/>
              </a:rPr>
              <a:t> </a:t>
            </a:r>
            <a:r>
              <a:rPr dirty="0" sz="1000">
                <a:latin typeface="Arial"/>
                <a:cs typeface="Arial"/>
              </a:rPr>
              <a:t>=</a:t>
            </a:r>
            <a:endParaRPr sz="1000">
              <a:latin typeface="Arial"/>
              <a:cs typeface="Arial"/>
            </a:endParaRPr>
          </a:p>
        </p:txBody>
      </p:sp>
      <p:sp>
        <p:nvSpPr>
          <p:cNvPr id="39" name="object 39"/>
          <p:cNvSpPr txBox="1"/>
          <p:nvPr/>
        </p:nvSpPr>
        <p:spPr>
          <a:xfrm>
            <a:off x="2477516" y="2857753"/>
            <a:ext cx="711200" cy="127000"/>
          </a:xfrm>
          <a:prstGeom prst="rect">
            <a:avLst/>
          </a:prstGeom>
        </p:spPr>
        <p:txBody>
          <a:bodyPr wrap="square" lIns="0" tIns="14604" rIns="0" bIns="0" rtlCol="0" vert="horz">
            <a:spAutoFit/>
          </a:bodyPr>
          <a:lstStyle/>
          <a:p>
            <a:pPr marL="12700">
              <a:lnSpc>
                <a:spcPct val="100000"/>
              </a:lnSpc>
              <a:spcBef>
                <a:spcPts val="114"/>
              </a:spcBef>
            </a:pPr>
            <a:r>
              <a:rPr dirty="0" sz="650" spc="-5" b="1">
                <a:latin typeface="Times New Roman"/>
                <a:cs typeface="Times New Roman"/>
              </a:rPr>
              <a:t>Q</a:t>
            </a:r>
            <a:r>
              <a:rPr dirty="0" sz="650" spc="-5">
                <a:latin typeface="Symbol"/>
                <a:cs typeface="Symbol"/>
              </a:rPr>
              <a:t></a:t>
            </a:r>
            <a:r>
              <a:rPr dirty="0" sz="650" spc="-5">
                <a:latin typeface="Times New Roman"/>
                <a:cs typeface="Times New Roman"/>
              </a:rPr>
              <a:t>Paths </a:t>
            </a:r>
            <a:r>
              <a:rPr dirty="0" sz="650" spc="5">
                <a:latin typeface="Times New Roman"/>
                <a:cs typeface="Times New Roman"/>
              </a:rPr>
              <a:t>of length</a:t>
            </a:r>
            <a:r>
              <a:rPr dirty="0" sz="650" spc="-90">
                <a:latin typeface="Times New Roman"/>
                <a:cs typeface="Times New Roman"/>
              </a:rPr>
              <a:t> </a:t>
            </a:r>
            <a:r>
              <a:rPr dirty="0" sz="650" spc="5">
                <a:latin typeface="Times New Roman"/>
                <a:cs typeface="Times New Roman"/>
              </a:rPr>
              <a:t>3</a:t>
            </a:r>
            <a:endParaRPr sz="650">
              <a:latin typeface="Times New Roman"/>
              <a:cs typeface="Times New Roman"/>
            </a:endParaRPr>
          </a:p>
        </p:txBody>
      </p:sp>
      <p:sp>
        <p:nvSpPr>
          <p:cNvPr id="40" name="object 40"/>
          <p:cNvSpPr txBox="1"/>
          <p:nvPr/>
        </p:nvSpPr>
        <p:spPr>
          <a:xfrm>
            <a:off x="1607819" y="1557781"/>
            <a:ext cx="2187575" cy="1315085"/>
          </a:xfrm>
          <a:prstGeom prst="rect">
            <a:avLst/>
          </a:prstGeom>
        </p:spPr>
        <p:txBody>
          <a:bodyPr wrap="square" lIns="0" tIns="12700" rIns="0" bIns="0" rtlCol="0" vert="horz">
            <a:spAutoFit/>
          </a:bodyPr>
          <a:lstStyle/>
          <a:p>
            <a:pPr marL="209550" marR="30480" indent="-171450">
              <a:lnSpc>
                <a:spcPct val="100000"/>
              </a:lnSpc>
              <a:spcBef>
                <a:spcPts val="100"/>
              </a:spcBef>
            </a:pPr>
            <a:r>
              <a:rPr dirty="0" sz="1200">
                <a:latin typeface="Arial"/>
                <a:cs typeface="Arial"/>
              </a:rPr>
              <a:t>What </a:t>
            </a:r>
            <a:r>
              <a:rPr dirty="0" sz="1200" spc="-5">
                <a:latin typeface="Arial"/>
                <a:cs typeface="Arial"/>
              </a:rPr>
              <a:t>is P(</a:t>
            </a:r>
            <a:r>
              <a:rPr dirty="0" sz="1200" spc="-5" b="1">
                <a:latin typeface="Arial"/>
                <a:cs typeface="Arial"/>
              </a:rPr>
              <a:t>O</a:t>
            </a:r>
            <a:r>
              <a:rPr dirty="0" sz="1200" spc="-5">
                <a:latin typeface="Arial"/>
                <a:cs typeface="Arial"/>
              </a:rPr>
              <a:t>) </a:t>
            </a:r>
            <a:r>
              <a:rPr dirty="0" sz="1200">
                <a:latin typeface="Arial"/>
                <a:cs typeface="Arial"/>
              </a:rPr>
              <a:t>= </a:t>
            </a:r>
            <a:r>
              <a:rPr dirty="0" sz="1200" spc="-5">
                <a:latin typeface="Arial"/>
                <a:cs typeface="Arial"/>
              </a:rPr>
              <a:t>P(O</a:t>
            </a:r>
            <a:r>
              <a:rPr dirty="0" baseline="-20833" sz="1200" spc="-7">
                <a:latin typeface="Arial"/>
                <a:cs typeface="Arial"/>
              </a:rPr>
              <a:t>1 </a:t>
            </a:r>
            <a:r>
              <a:rPr dirty="0" sz="1200" spc="-5">
                <a:latin typeface="Arial"/>
                <a:cs typeface="Arial"/>
              </a:rPr>
              <a:t>O</a:t>
            </a:r>
            <a:r>
              <a:rPr dirty="0" baseline="-20833" sz="1200" spc="-7">
                <a:latin typeface="Arial"/>
                <a:cs typeface="Arial"/>
              </a:rPr>
              <a:t>2 </a:t>
            </a:r>
            <a:r>
              <a:rPr dirty="0" sz="1200" spc="-5">
                <a:latin typeface="Arial"/>
                <a:cs typeface="Arial"/>
              </a:rPr>
              <a:t>O</a:t>
            </a:r>
            <a:r>
              <a:rPr dirty="0" baseline="-20833" sz="1200" spc="-7">
                <a:latin typeface="Arial"/>
                <a:cs typeface="Arial"/>
              </a:rPr>
              <a:t>3</a:t>
            </a:r>
            <a:r>
              <a:rPr dirty="0" sz="1200" spc="-5">
                <a:latin typeface="Arial"/>
                <a:cs typeface="Arial"/>
              </a:rPr>
              <a:t>) </a:t>
            </a:r>
            <a:r>
              <a:rPr dirty="0" sz="1200">
                <a:latin typeface="Arial"/>
                <a:cs typeface="Arial"/>
              </a:rPr>
              <a:t>=  </a:t>
            </a:r>
            <a:r>
              <a:rPr dirty="0" sz="1200" spc="-5">
                <a:latin typeface="Arial"/>
                <a:cs typeface="Arial"/>
              </a:rPr>
              <a:t>P(O</a:t>
            </a:r>
            <a:r>
              <a:rPr dirty="0" baseline="-20833" sz="1200" spc="-7">
                <a:latin typeface="Arial"/>
                <a:cs typeface="Arial"/>
              </a:rPr>
              <a:t>1 </a:t>
            </a:r>
            <a:r>
              <a:rPr dirty="0" sz="1200">
                <a:latin typeface="Arial"/>
                <a:cs typeface="Arial"/>
              </a:rPr>
              <a:t>= X ^ </a:t>
            </a:r>
            <a:r>
              <a:rPr dirty="0" sz="1200" spc="-5">
                <a:latin typeface="Arial"/>
                <a:cs typeface="Arial"/>
              </a:rPr>
              <a:t>O</a:t>
            </a:r>
            <a:r>
              <a:rPr dirty="0" baseline="-20833" sz="1200" spc="-7">
                <a:latin typeface="Arial"/>
                <a:cs typeface="Arial"/>
              </a:rPr>
              <a:t>2 </a:t>
            </a:r>
            <a:r>
              <a:rPr dirty="0" sz="1200">
                <a:latin typeface="Arial"/>
                <a:cs typeface="Arial"/>
              </a:rPr>
              <a:t>= X ^ </a:t>
            </a:r>
            <a:r>
              <a:rPr dirty="0" sz="1200" spc="-5">
                <a:latin typeface="Arial"/>
                <a:cs typeface="Arial"/>
              </a:rPr>
              <a:t>O</a:t>
            </a:r>
            <a:r>
              <a:rPr dirty="0" baseline="-20833" sz="1200" spc="-7">
                <a:latin typeface="Arial"/>
                <a:cs typeface="Arial"/>
              </a:rPr>
              <a:t>3 </a:t>
            </a:r>
            <a:r>
              <a:rPr dirty="0" sz="1200">
                <a:latin typeface="Arial"/>
                <a:cs typeface="Arial"/>
              </a:rPr>
              <a:t>=</a:t>
            </a:r>
            <a:r>
              <a:rPr dirty="0" sz="1200" spc="245">
                <a:latin typeface="Arial"/>
                <a:cs typeface="Arial"/>
              </a:rPr>
              <a:t> </a:t>
            </a:r>
            <a:r>
              <a:rPr dirty="0" sz="1200" spc="-5">
                <a:latin typeface="Arial"/>
                <a:cs typeface="Arial"/>
              </a:rPr>
              <a:t>Z)?</a:t>
            </a:r>
            <a:endParaRPr sz="1200">
              <a:latin typeface="Arial"/>
              <a:cs typeface="Arial"/>
            </a:endParaRPr>
          </a:p>
          <a:p>
            <a:pPr marL="38100">
              <a:lnSpc>
                <a:spcPct val="100000"/>
              </a:lnSpc>
              <a:spcBef>
                <a:spcPts val="710"/>
              </a:spcBef>
            </a:pPr>
            <a:r>
              <a:rPr dirty="0" sz="1200" spc="-5">
                <a:latin typeface="Arial"/>
                <a:cs typeface="Arial"/>
              </a:rPr>
              <a:t>Slow, stupid way:</a:t>
            </a:r>
            <a:endParaRPr sz="1200">
              <a:latin typeface="Arial"/>
              <a:cs typeface="Arial"/>
            </a:endParaRPr>
          </a:p>
          <a:p>
            <a:pPr marL="431165">
              <a:lnSpc>
                <a:spcPct val="100000"/>
              </a:lnSpc>
              <a:spcBef>
                <a:spcPts val="105"/>
              </a:spcBef>
              <a:tabLst>
                <a:tab pos="1144905" algn="l"/>
              </a:tabLst>
            </a:pPr>
            <a:r>
              <a:rPr dirty="0" sz="1150" spc="5" i="1">
                <a:latin typeface="Times New Roman"/>
                <a:cs typeface="Times New Roman"/>
              </a:rPr>
              <a:t>P</a:t>
            </a:r>
            <a:r>
              <a:rPr dirty="0" sz="1150" spc="5">
                <a:latin typeface="Times New Roman"/>
                <a:cs typeface="Times New Roman"/>
              </a:rPr>
              <a:t>(</a:t>
            </a:r>
            <a:r>
              <a:rPr dirty="0" sz="1150" spc="5" b="1">
                <a:latin typeface="Times New Roman"/>
                <a:cs typeface="Times New Roman"/>
              </a:rPr>
              <a:t>O</a:t>
            </a:r>
            <a:r>
              <a:rPr dirty="0" sz="1150" spc="5">
                <a:latin typeface="Times New Roman"/>
                <a:cs typeface="Times New Roman"/>
              </a:rPr>
              <a:t>)</a:t>
            </a:r>
            <a:r>
              <a:rPr dirty="0" sz="1150" spc="-30">
                <a:latin typeface="Times New Roman"/>
                <a:cs typeface="Times New Roman"/>
              </a:rPr>
              <a:t> </a:t>
            </a:r>
            <a:r>
              <a:rPr dirty="0" sz="1150" spc="-5">
                <a:latin typeface="Symbol"/>
                <a:cs typeface="Symbol"/>
              </a:rPr>
              <a:t></a:t>
            </a:r>
            <a:r>
              <a:rPr dirty="0" sz="1150" spc="-5">
                <a:latin typeface="Times New Roman"/>
                <a:cs typeface="Times New Roman"/>
              </a:rPr>
              <a:t>	</a:t>
            </a:r>
            <a:r>
              <a:rPr dirty="0" baseline="-8169" sz="2550" spc="7">
                <a:latin typeface="Symbol"/>
                <a:cs typeface="Symbol"/>
              </a:rPr>
              <a:t></a:t>
            </a:r>
            <a:r>
              <a:rPr dirty="0" baseline="-8169" sz="2550" spc="-375">
                <a:latin typeface="Times New Roman"/>
                <a:cs typeface="Times New Roman"/>
              </a:rPr>
              <a:t> </a:t>
            </a:r>
            <a:r>
              <a:rPr dirty="0" sz="1150" i="1">
                <a:latin typeface="Times New Roman"/>
                <a:cs typeface="Times New Roman"/>
              </a:rPr>
              <a:t>P</a:t>
            </a:r>
            <a:r>
              <a:rPr dirty="0" sz="1150">
                <a:latin typeface="Times New Roman"/>
                <a:cs typeface="Times New Roman"/>
              </a:rPr>
              <a:t>(</a:t>
            </a:r>
            <a:r>
              <a:rPr dirty="0" sz="1150" b="1">
                <a:latin typeface="Times New Roman"/>
                <a:cs typeface="Times New Roman"/>
              </a:rPr>
              <a:t>O</a:t>
            </a:r>
            <a:r>
              <a:rPr dirty="0" sz="1150" spc="-95" b="1">
                <a:latin typeface="Times New Roman"/>
                <a:cs typeface="Times New Roman"/>
              </a:rPr>
              <a:t> </a:t>
            </a:r>
            <a:r>
              <a:rPr dirty="0" sz="1150" spc="-5">
                <a:latin typeface="Symbol"/>
                <a:cs typeface="Symbol"/>
              </a:rPr>
              <a:t></a:t>
            </a:r>
            <a:r>
              <a:rPr dirty="0" sz="1150" spc="-125">
                <a:latin typeface="Times New Roman"/>
                <a:cs typeface="Times New Roman"/>
              </a:rPr>
              <a:t> </a:t>
            </a:r>
            <a:r>
              <a:rPr dirty="0" sz="1150" b="1">
                <a:latin typeface="Times New Roman"/>
                <a:cs typeface="Times New Roman"/>
              </a:rPr>
              <a:t>Q</a:t>
            </a:r>
            <a:r>
              <a:rPr dirty="0" sz="1150">
                <a:latin typeface="Times New Roman"/>
                <a:cs typeface="Times New Roman"/>
              </a:rPr>
              <a:t>)</a:t>
            </a:r>
            <a:endParaRPr sz="1150">
              <a:latin typeface="Times New Roman"/>
              <a:cs typeface="Times New Roman"/>
            </a:endParaRPr>
          </a:p>
          <a:p>
            <a:pPr marL="880110">
              <a:lnSpc>
                <a:spcPct val="100000"/>
              </a:lnSpc>
              <a:spcBef>
                <a:spcPts val="100"/>
              </a:spcBef>
            </a:pPr>
            <a:r>
              <a:rPr dirty="0" sz="650" spc="-5" b="1">
                <a:latin typeface="Times New Roman"/>
                <a:cs typeface="Times New Roman"/>
              </a:rPr>
              <a:t>Q</a:t>
            </a:r>
            <a:r>
              <a:rPr dirty="0" sz="650" spc="-5">
                <a:latin typeface="Symbol"/>
                <a:cs typeface="Symbol"/>
              </a:rPr>
              <a:t></a:t>
            </a:r>
            <a:r>
              <a:rPr dirty="0" sz="650" spc="-5">
                <a:latin typeface="Times New Roman"/>
                <a:cs typeface="Times New Roman"/>
              </a:rPr>
              <a:t>Paths </a:t>
            </a:r>
            <a:r>
              <a:rPr dirty="0" sz="650" spc="5">
                <a:latin typeface="Times New Roman"/>
                <a:cs typeface="Times New Roman"/>
              </a:rPr>
              <a:t>of length</a:t>
            </a:r>
            <a:r>
              <a:rPr dirty="0" sz="650" spc="-40">
                <a:latin typeface="Times New Roman"/>
                <a:cs typeface="Times New Roman"/>
              </a:rPr>
              <a:t> </a:t>
            </a:r>
            <a:r>
              <a:rPr dirty="0" sz="650" spc="5">
                <a:latin typeface="Times New Roman"/>
                <a:cs typeface="Times New Roman"/>
              </a:rPr>
              <a:t>3</a:t>
            </a:r>
            <a:endParaRPr sz="650">
              <a:latin typeface="Times New Roman"/>
              <a:cs typeface="Times New Roman"/>
            </a:endParaRPr>
          </a:p>
          <a:p>
            <a:pPr marL="770890">
              <a:lnSpc>
                <a:spcPct val="100000"/>
              </a:lnSpc>
              <a:spcBef>
                <a:spcPts val="55"/>
              </a:spcBef>
              <a:tabLst>
                <a:tab pos="1147445" algn="l"/>
              </a:tabLst>
            </a:pPr>
            <a:r>
              <a:rPr dirty="0" sz="1150" spc="-5">
                <a:latin typeface="Symbol"/>
                <a:cs typeface="Symbol"/>
              </a:rPr>
              <a:t></a:t>
            </a:r>
            <a:r>
              <a:rPr dirty="0" sz="1150" spc="-5">
                <a:latin typeface="Times New Roman"/>
                <a:cs typeface="Times New Roman"/>
              </a:rPr>
              <a:t>	</a:t>
            </a:r>
            <a:r>
              <a:rPr dirty="0" baseline="-8169" sz="2550" spc="7">
                <a:latin typeface="Symbol"/>
                <a:cs typeface="Symbol"/>
              </a:rPr>
              <a:t></a:t>
            </a:r>
            <a:r>
              <a:rPr dirty="0" baseline="-8169" sz="2550" spc="-382">
                <a:latin typeface="Times New Roman"/>
                <a:cs typeface="Times New Roman"/>
              </a:rPr>
              <a:t> </a:t>
            </a:r>
            <a:r>
              <a:rPr dirty="0" sz="1150" i="1">
                <a:latin typeface="Times New Roman"/>
                <a:cs typeface="Times New Roman"/>
              </a:rPr>
              <a:t>P</a:t>
            </a:r>
            <a:r>
              <a:rPr dirty="0" sz="1150">
                <a:latin typeface="Times New Roman"/>
                <a:cs typeface="Times New Roman"/>
              </a:rPr>
              <a:t>(</a:t>
            </a:r>
            <a:r>
              <a:rPr dirty="0" sz="1150" b="1">
                <a:latin typeface="Times New Roman"/>
                <a:cs typeface="Times New Roman"/>
              </a:rPr>
              <a:t>O</a:t>
            </a:r>
            <a:r>
              <a:rPr dirty="0" sz="1150" spc="-100" b="1">
                <a:latin typeface="Times New Roman"/>
                <a:cs typeface="Times New Roman"/>
              </a:rPr>
              <a:t> </a:t>
            </a:r>
            <a:r>
              <a:rPr dirty="0" sz="1150" spc="-5">
                <a:latin typeface="Times New Roman"/>
                <a:cs typeface="Times New Roman"/>
              </a:rPr>
              <a:t>|</a:t>
            </a:r>
            <a:r>
              <a:rPr dirty="0" sz="1150" spc="-114">
                <a:latin typeface="Times New Roman"/>
                <a:cs typeface="Times New Roman"/>
              </a:rPr>
              <a:t> </a:t>
            </a:r>
            <a:r>
              <a:rPr dirty="0" sz="1150" spc="10" b="1">
                <a:latin typeface="Times New Roman"/>
                <a:cs typeface="Times New Roman"/>
              </a:rPr>
              <a:t>Q</a:t>
            </a:r>
            <a:r>
              <a:rPr dirty="0" sz="1150" spc="10">
                <a:latin typeface="Times New Roman"/>
                <a:cs typeface="Times New Roman"/>
              </a:rPr>
              <a:t>)</a:t>
            </a:r>
            <a:r>
              <a:rPr dirty="0" sz="1150" spc="10" i="1">
                <a:latin typeface="Times New Roman"/>
                <a:cs typeface="Times New Roman"/>
              </a:rPr>
              <a:t>P</a:t>
            </a:r>
            <a:r>
              <a:rPr dirty="0" sz="1150" spc="10">
                <a:latin typeface="Times New Roman"/>
                <a:cs typeface="Times New Roman"/>
              </a:rPr>
              <a:t>(</a:t>
            </a:r>
            <a:r>
              <a:rPr dirty="0" sz="1150" spc="10" b="1">
                <a:latin typeface="Times New Roman"/>
                <a:cs typeface="Times New Roman"/>
              </a:rPr>
              <a:t>Q</a:t>
            </a:r>
            <a:r>
              <a:rPr dirty="0" sz="1150" spc="10">
                <a:latin typeface="Times New Roman"/>
                <a:cs typeface="Times New Roman"/>
              </a:rPr>
              <a:t>)</a:t>
            </a:r>
            <a:endParaRPr sz="1150">
              <a:latin typeface="Times New Roman"/>
              <a:cs typeface="Times New Roman"/>
            </a:endParaRPr>
          </a:p>
        </p:txBody>
      </p:sp>
      <p:sp>
        <p:nvSpPr>
          <p:cNvPr id="41" name="object 41"/>
          <p:cNvSpPr/>
          <p:nvPr/>
        </p:nvSpPr>
        <p:spPr>
          <a:xfrm>
            <a:off x="3346703" y="2340101"/>
            <a:ext cx="2798445" cy="1800860"/>
          </a:xfrm>
          <a:custGeom>
            <a:avLst/>
            <a:gdLst/>
            <a:ahLst/>
            <a:cxnLst/>
            <a:rect l="l" t="t" r="r" b="b"/>
            <a:pathLst>
              <a:path w="2798445" h="1800860">
                <a:moveTo>
                  <a:pt x="1437208" y="1572006"/>
                </a:moveTo>
                <a:lnTo>
                  <a:pt x="1043940" y="1572006"/>
                </a:lnTo>
                <a:lnTo>
                  <a:pt x="1056894" y="1800606"/>
                </a:lnTo>
                <a:lnTo>
                  <a:pt x="1243584" y="1572768"/>
                </a:lnTo>
                <a:lnTo>
                  <a:pt x="1436817" y="1572768"/>
                </a:lnTo>
                <a:lnTo>
                  <a:pt x="1437208" y="1572006"/>
                </a:lnTo>
                <a:close/>
              </a:path>
              <a:path w="2798445" h="1800860">
                <a:moveTo>
                  <a:pt x="1436817" y="1572768"/>
                </a:moveTo>
                <a:lnTo>
                  <a:pt x="1243584" y="1572768"/>
                </a:lnTo>
                <a:lnTo>
                  <a:pt x="1328166" y="1784603"/>
                </a:lnTo>
                <a:lnTo>
                  <a:pt x="1436817" y="1572768"/>
                </a:lnTo>
                <a:close/>
              </a:path>
              <a:path w="2798445" h="1800860">
                <a:moveTo>
                  <a:pt x="1642751" y="1545336"/>
                </a:moveTo>
                <a:lnTo>
                  <a:pt x="857250" y="1545336"/>
                </a:lnTo>
                <a:lnTo>
                  <a:pt x="797813" y="1782318"/>
                </a:lnTo>
                <a:lnTo>
                  <a:pt x="1043940" y="1572006"/>
                </a:lnTo>
                <a:lnTo>
                  <a:pt x="1437208" y="1572006"/>
                </a:lnTo>
                <a:lnTo>
                  <a:pt x="1449324" y="1548384"/>
                </a:lnTo>
                <a:lnTo>
                  <a:pt x="1642105" y="1548384"/>
                </a:lnTo>
                <a:lnTo>
                  <a:pt x="1642751" y="1545336"/>
                </a:lnTo>
                <a:close/>
              </a:path>
              <a:path w="2798445" h="1800860">
                <a:moveTo>
                  <a:pt x="1642105" y="1548384"/>
                </a:moveTo>
                <a:lnTo>
                  <a:pt x="1449324" y="1548384"/>
                </a:lnTo>
                <a:lnTo>
                  <a:pt x="1602486" y="1735074"/>
                </a:lnTo>
                <a:lnTo>
                  <a:pt x="1642105" y="1548384"/>
                </a:lnTo>
                <a:close/>
              </a:path>
              <a:path w="2798445" h="1800860">
                <a:moveTo>
                  <a:pt x="1853687" y="1493520"/>
                </a:moveTo>
                <a:lnTo>
                  <a:pt x="691896" y="1493520"/>
                </a:lnTo>
                <a:lnTo>
                  <a:pt x="563118" y="1729739"/>
                </a:lnTo>
                <a:lnTo>
                  <a:pt x="857250" y="1545336"/>
                </a:lnTo>
                <a:lnTo>
                  <a:pt x="1642751" y="1545336"/>
                </a:lnTo>
                <a:lnTo>
                  <a:pt x="1652778" y="1498092"/>
                </a:lnTo>
                <a:lnTo>
                  <a:pt x="1854132" y="1498092"/>
                </a:lnTo>
                <a:lnTo>
                  <a:pt x="1853687" y="1493520"/>
                </a:lnTo>
                <a:close/>
              </a:path>
              <a:path w="2798445" h="1800860">
                <a:moveTo>
                  <a:pt x="1854132" y="1498092"/>
                </a:moveTo>
                <a:lnTo>
                  <a:pt x="1652778" y="1498092"/>
                </a:lnTo>
                <a:lnTo>
                  <a:pt x="1869186" y="1652777"/>
                </a:lnTo>
                <a:lnTo>
                  <a:pt x="1854132" y="1498092"/>
                </a:lnTo>
                <a:close/>
              </a:path>
              <a:path w="2798445" h="1800860">
                <a:moveTo>
                  <a:pt x="2062867" y="1419606"/>
                </a:moveTo>
                <a:lnTo>
                  <a:pt x="553974" y="1419606"/>
                </a:lnTo>
                <a:lnTo>
                  <a:pt x="359663" y="1645920"/>
                </a:lnTo>
                <a:lnTo>
                  <a:pt x="691896" y="1493520"/>
                </a:lnTo>
                <a:lnTo>
                  <a:pt x="1853687" y="1493520"/>
                </a:lnTo>
                <a:lnTo>
                  <a:pt x="1847088" y="1425702"/>
                </a:lnTo>
                <a:lnTo>
                  <a:pt x="2065604" y="1425702"/>
                </a:lnTo>
                <a:lnTo>
                  <a:pt x="2062867" y="1419606"/>
                </a:lnTo>
                <a:close/>
              </a:path>
              <a:path w="2798445" h="1800860">
                <a:moveTo>
                  <a:pt x="2065604" y="1425702"/>
                </a:moveTo>
                <a:lnTo>
                  <a:pt x="1847088" y="1425702"/>
                </a:lnTo>
                <a:lnTo>
                  <a:pt x="2117598" y="1541526"/>
                </a:lnTo>
                <a:lnTo>
                  <a:pt x="2065604" y="1425702"/>
                </a:lnTo>
                <a:close/>
              </a:path>
              <a:path w="2798445" h="1800860">
                <a:moveTo>
                  <a:pt x="2266467" y="1325118"/>
                </a:moveTo>
                <a:lnTo>
                  <a:pt x="448056" y="1325118"/>
                </a:lnTo>
                <a:lnTo>
                  <a:pt x="195834" y="1532382"/>
                </a:lnTo>
                <a:lnTo>
                  <a:pt x="553974" y="1419606"/>
                </a:lnTo>
                <a:lnTo>
                  <a:pt x="2062867" y="1419606"/>
                </a:lnTo>
                <a:lnTo>
                  <a:pt x="2023872" y="1332738"/>
                </a:lnTo>
                <a:lnTo>
                  <a:pt x="2273198" y="1332738"/>
                </a:lnTo>
                <a:lnTo>
                  <a:pt x="2266467" y="1325118"/>
                </a:lnTo>
                <a:close/>
              </a:path>
              <a:path w="2798445" h="1800860">
                <a:moveTo>
                  <a:pt x="2273198" y="1332738"/>
                </a:moveTo>
                <a:lnTo>
                  <a:pt x="2023872" y="1332738"/>
                </a:lnTo>
                <a:lnTo>
                  <a:pt x="2337816" y="1405889"/>
                </a:lnTo>
                <a:lnTo>
                  <a:pt x="2273198" y="1332738"/>
                </a:lnTo>
                <a:close/>
              </a:path>
              <a:path w="2798445" h="1800860">
                <a:moveTo>
                  <a:pt x="2468396" y="1214627"/>
                </a:moveTo>
                <a:lnTo>
                  <a:pt x="379475" y="1214627"/>
                </a:lnTo>
                <a:lnTo>
                  <a:pt x="79248" y="1395222"/>
                </a:lnTo>
                <a:lnTo>
                  <a:pt x="448056" y="1325118"/>
                </a:lnTo>
                <a:lnTo>
                  <a:pt x="2266467" y="1325118"/>
                </a:lnTo>
                <a:lnTo>
                  <a:pt x="2176272" y="1223010"/>
                </a:lnTo>
                <a:lnTo>
                  <a:pt x="2480905" y="1223010"/>
                </a:lnTo>
                <a:lnTo>
                  <a:pt x="2468396" y="1214627"/>
                </a:lnTo>
                <a:close/>
              </a:path>
              <a:path w="2798445" h="1800860">
                <a:moveTo>
                  <a:pt x="2480905" y="1223010"/>
                </a:moveTo>
                <a:lnTo>
                  <a:pt x="2176272" y="1223010"/>
                </a:lnTo>
                <a:lnTo>
                  <a:pt x="2522982" y="1251203"/>
                </a:lnTo>
                <a:lnTo>
                  <a:pt x="2480905" y="1223010"/>
                </a:lnTo>
                <a:close/>
              </a:path>
              <a:path w="2798445" h="1800860">
                <a:moveTo>
                  <a:pt x="274320" y="550164"/>
                </a:moveTo>
                <a:lnTo>
                  <a:pt x="498348" y="699516"/>
                </a:lnTo>
                <a:lnTo>
                  <a:pt x="133350" y="718566"/>
                </a:lnTo>
                <a:lnTo>
                  <a:pt x="409956" y="829818"/>
                </a:lnTo>
                <a:lnTo>
                  <a:pt x="40386" y="893826"/>
                </a:lnTo>
                <a:lnTo>
                  <a:pt x="359663" y="961644"/>
                </a:lnTo>
                <a:lnTo>
                  <a:pt x="0" y="1069848"/>
                </a:lnTo>
                <a:lnTo>
                  <a:pt x="348996" y="1091946"/>
                </a:lnTo>
                <a:lnTo>
                  <a:pt x="12954" y="1239012"/>
                </a:lnTo>
                <a:lnTo>
                  <a:pt x="379475" y="1214627"/>
                </a:lnTo>
                <a:lnTo>
                  <a:pt x="2468396" y="1214627"/>
                </a:lnTo>
                <a:lnTo>
                  <a:pt x="2298954" y="1101090"/>
                </a:lnTo>
                <a:lnTo>
                  <a:pt x="2664714" y="1082802"/>
                </a:lnTo>
                <a:lnTo>
                  <a:pt x="2387346" y="971550"/>
                </a:lnTo>
                <a:lnTo>
                  <a:pt x="2756916" y="906779"/>
                </a:lnTo>
                <a:lnTo>
                  <a:pt x="2437638" y="838962"/>
                </a:lnTo>
                <a:lnTo>
                  <a:pt x="2798064" y="731520"/>
                </a:lnTo>
                <a:lnTo>
                  <a:pt x="2448306" y="709422"/>
                </a:lnTo>
                <a:lnTo>
                  <a:pt x="2727186" y="586740"/>
                </a:lnTo>
                <a:lnTo>
                  <a:pt x="2418588" y="586740"/>
                </a:lnTo>
                <a:lnTo>
                  <a:pt x="2433687" y="577596"/>
                </a:lnTo>
                <a:lnTo>
                  <a:pt x="621030" y="577596"/>
                </a:lnTo>
                <a:lnTo>
                  <a:pt x="274320" y="550164"/>
                </a:lnTo>
                <a:close/>
              </a:path>
              <a:path w="2798445" h="1800860">
                <a:moveTo>
                  <a:pt x="2784348" y="561594"/>
                </a:moveTo>
                <a:lnTo>
                  <a:pt x="2418588" y="586740"/>
                </a:lnTo>
                <a:lnTo>
                  <a:pt x="2727186" y="586740"/>
                </a:lnTo>
                <a:lnTo>
                  <a:pt x="2784348" y="561594"/>
                </a:lnTo>
                <a:close/>
              </a:path>
              <a:path w="2798445" h="1800860">
                <a:moveTo>
                  <a:pt x="459486" y="394716"/>
                </a:moveTo>
                <a:lnTo>
                  <a:pt x="621030" y="577596"/>
                </a:lnTo>
                <a:lnTo>
                  <a:pt x="2433687" y="577596"/>
                </a:lnTo>
                <a:lnTo>
                  <a:pt x="2602294" y="475488"/>
                </a:lnTo>
                <a:lnTo>
                  <a:pt x="2349246" y="475488"/>
                </a:lnTo>
                <a:lnTo>
                  <a:pt x="2357566" y="468629"/>
                </a:lnTo>
                <a:lnTo>
                  <a:pt x="774192" y="468629"/>
                </a:lnTo>
                <a:lnTo>
                  <a:pt x="459486" y="394716"/>
                </a:lnTo>
                <a:close/>
              </a:path>
              <a:path w="2798445" h="1800860">
                <a:moveTo>
                  <a:pt x="2718054" y="405383"/>
                </a:moveTo>
                <a:lnTo>
                  <a:pt x="2349246" y="475488"/>
                </a:lnTo>
                <a:lnTo>
                  <a:pt x="2602294" y="475488"/>
                </a:lnTo>
                <a:lnTo>
                  <a:pt x="2718054" y="405383"/>
                </a:lnTo>
                <a:close/>
              </a:path>
              <a:path w="2798445" h="1800860">
                <a:moveTo>
                  <a:pt x="679704" y="259079"/>
                </a:moveTo>
                <a:lnTo>
                  <a:pt x="774192" y="468629"/>
                </a:lnTo>
                <a:lnTo>
                  <a:pt x="2357566" y="468629"/>
                </a:lnTo>
                <a:lnTo>
                  <a:pt x="2462957" y="381762"/>
                </a:lnTo>
                <a:lnTo>
                  <a:pt x="2243328" y="381762"/>
                </a:lnTo>
                <a:lnTo>
                  <a:pt x="2248561" y="375666"/>
                </a:lnTo>
                <a:lnTo>
                  <a:pt x="950976" y="375666"/>
                </a:lnTo>
                <a:lnTo>
                  <a:pt x="679704" y="259079"/>
                </a:lnTo>
                <a:close/>
              </a:path>
              <a:path w="2798445" h="1800860">
                <a:moveTo>
                  <a:pt x="2600706" y="268224"/>
                </a:moveTo>
                <a:lnTo>
                  <a:pt x="2243328" y="381762"/>
                </a:lnTo>
                <a:lnTo>
                  <a:pt x="2462957" y="381762"/>
                </a:lnTo>
                <a:lnTo>
                  <a:pt x="2600706" y="268224"/>
                </a:lnTo>
                <a:close/>
              </a:path>
              <a:path w="2798445" h="1800860">
                <a:moveTo>
                  <a:pt x="928116" y="148590"/>
                </a:moveTo>
                <a:lnTo>
                  <a:pt x="950976" y="375666"/>
                </a:lnTo>
                <a:lnTo>
                  <a:pt x="2248561" y="375666"/>
                </a:lnTo>
                <a:lnTo>
                  <a:pt x="2307443" y="307086"/>
                </a:lnTo>
                <a:lnTo>
                  <a:pt x="2105406" y="307086"/>
                </a:lnTo>
                <a:lnTo>
                  <a:pt x="2107898" y="302514"/>
                </a:lnTo>
                <a:lnTo>
                  <a:pt x="1144524" y="302514"/>
                </a:lnTo>
                <a:lnTo>
                  <a:pt x="928116" y="148590"/>
                </a:lnTo>
                <a:close/>
              </a:path>
              <a:path w="2798445" h="1800860">
                <a:moveTo>
                  <a:pt x="2437638" y="155448"/>
                </a:moveTo>
                <a:lnTo>
                  <a:pt x="2105406" y="307086"/>
                </a:lnTo>
                <a:lnTo>
                  <a:pt x="2307443" y="307086"/>
                </a:lnTo>
                <a:lnTo>
                  <a:pt x="2437638" y="155448"/>
                </a:lnTo>
                <a:close/>
              </a:path>
              <a:path w="2798445" h="1800860">
                <a:moveTo>
                  <a:pt x="1194816" y="66294"/>
                </a:moveTo>
                <a:lnTo>
                  <a:pt x="1144524" y="302514"/>
                </a:lnTo>
                <a:lnTo>
                  <a:pt x="2107898" y="302514"/>
                </a:lnTo>
                <a:lnTo>
                  <a:pt x="2133238" y="256031"/>
                </a:lnTo>
                <a:lnTo>
                  <a:pt x="1940052" y="256031"/>
                </a:lnTo>
                <a:lnTo>
                  <a:pt x="1940816" y="252983"/>
                </a:lnTo>
                <a:lnTo>
                  <a:pt x="1348740" y="252983"/>
                </a:lnTo>
                <a:lnTo>
                  <a:pt x="1194816" y="66294"/>
                </a:lnTo>
                <a:close/>
              </a:path>
              <a:path w="2798445" h="1800860">
                <a:moveTo>
                  <a:pt x="2234184" y="70866"/>
                </a:moveTo>
                <a:lnTo>
                  <a:pt x="1940052" y="256031"/>
                </a:lnTo>
                <a:lnTo>
                  <a:pt x="2133238" y="256031"/>
                </a:lnTo>
                <a:lnTo>
                  <a:pt x="2234184" y="70866"/>
                </a:lnTo>
                <a:close/>
              </a:path>
              <a:path w="2798445" h="1800860">
                <a:moveTo>
                  <a:pt x="1469136" y="16001"/>
                </a:moveTo>
                <a:lnTo>
                  <a:pt x="1348740" y="252983"/>
                </a:lnTo>
                <a:lnTo>
                  <a:pt x="1940816" y="252983"/>
                </a:lnTo>
                <a:lnTo>
                  <a:pt x="1946932" y="228600"/>
                </a:lnTo>
                <a:lnTo>
                  <a:pt x="1754124" y="228600"/>
                </a:lnTo>
                <a:lnTo>
                  <a:pt x="1754078" y="227838"/>
                </a:lnTo>
                <a:lnTo>
                  <a:pt x="1554480" y="227838"/>
                </a:lnTo>
                <a:lnTo>
                  <a:pt x="1469136" y="16001"/>
                </a:lnTo>
                <a:close/>
              </a:path>
              <a:path w="2798445" h="1800860">
                <a:moveTo>
                  <a:pt x="1999488" y="19050"/>
                </a:moveTo>
                <a:lnTo>
                  <a:pt x="1754124" y="228600"/>
                </a:lnTo>
                <a:lnTo>
                  <a:pt x="1946932" y="228600"/>
                </a:lnTo>
                <a:lnTo>
                  <a:pt x="1999488" y="19050"/>
                </a:lnTo>
                <a:close/>
              </a:path>
              <a:path w="2798445" h="1800860">
                <a:moveTo>
                  <a:pt x="1740408" y="0"/>
                </a:moveTo>
                <a:lnTo>
                  <a:pt x="1554480" y="227838"/>
                </a:lnTo>
                <a:lnTo>
                  <a:pt x="1754078" y="227838"/>
                </a:lnTo>
                <a:lnTo>
                  <a:pt x="1740408" y="0"/>
                </a:lnTo>
                <a:close/>
              </a:path>
            </a:pathLst>
          </a:custGeom>
          <a:solidFill>
            <a:srgbClr val="FFFFCC"/>
          </a:solidFill>
        </p:spPr>
        <p:txBody>
          <a:bodyPr wrap="square" lIns="0" tIns="0" rIns="0" bIns="0" rtlCol="0"/>
          <a:lstStyle/>
          <a:p/>
        </p:txBody>
      </p:sp>
      <p:sp>
        <p:nvSpPr>
          <p:cNvPr id="42" name="object 42"/>
          <p:cNvSpPr/>
          <p:nvPr/>
        </p:nvSpPr>
        <p:spPr>
          <a:xfrm>
            <a:off x="3346703" y="2340101"/>
            <a:ext cx="2798445" cy="1800860"/>
          </a:xfrm>
          <a:custGeom>
            <a:avLst/>
            <a:gdLst/>
            <a:ahLst/>
            <a:cxnLst/>
            <a:rect l="l" t="t" r="r" b="b"/>
            <a:pathLst>
              <a:path w="2798445" h="1800860">
                <a:moveTo>
                  <a:pt x="2784348" y="561594"/>
                </a:moveTo>
                <a:lnTo>
                  <a:pt x="2418588" y="586740"/>
                </a:lnTo>
                <a:lnTo>
                  <a:pt x="2718054" y="405383"/>
                </a:lnTo>
                <a:lnTo>
                  <a:pt x="2349246" y="475488"/>
                </a:lnTo>
                <a:lnTo>
                  <a:pt x="2600706" y="268224"/>
                </a:lnTo>
                <a:lnTo>
                  <a:pt x="2243328" y="381762"/>
                </a:lnTo>
                <a:lnTo>
                  <a:pt x="2437638" y="155448"/>
                </a:lnTo>
                <a:lnTo>
                  <a:pt x="2105406" y="307086"/>
                </a:lnTo>
                <a:lnTo>
                  <a:pt x="2234184" y="70866"/>
                </a:lnTo>
                <a:lnTo>
                  <a:pt x="1940052" y="256031"/>
                </a:lnTo>
                <a:lnTo>
                  <a:pt x="1999488" y="19050"/>
                </a:lnTo>
                <a:lnTo>
                  <a:pt x="1754124" y="228600"/>
                </a:lnTo>
                <a:lnTo>
                  <a:pt x="1740408" y="0"/>
                </a:lnTo>
                <a:lnTo>
                  <a:pt x="1554480" y="227838"/>
                </a:lnTo>
                <a:lnTo>
                  <a:pt x="1469136" y="16001"/>
                </a:lnTo>
                <a:lnTo>
                  <a:pt x="1348740" y="252983"/>
                </a:lnTo>
                <a:lnTo>
                  <a:pt x="1194816" y="66294"/>
                </a:lnTo>
                <a:lnTo>
                  <a:pt x="1144524" y="302514"/>
                </a:lnTo>
                <a:lnTo>
                  <a:pt x="928116" y="148590"/>
                </a:lnTo>
                <a:lnTo>
                  <a:pt x="950976" y="375666"/>
                </a:lnTo>
                <a:lnTo>
                  <a:pt x="679704" y="259079"/>
                </a:lnTo>
                <a:lnTo>
                  <a:pt x="774192" y="468629"/>
                </a:lnTo>
                <a:lnTo>
                  <a:pt x="459486" y="394716"/>
                </a:lnTo>
                <a:lnTo>
                  <a:pt x="621030" y="577596"/>
                </a:lnTo>
                <a:lnTo>
                  <a:pt x="274320" y="550164"/>
                </a:lnTo>
                <a:lnTo>
                  <a:pt x="498348" y="699516"/>
                </a:lnTo>
                <a:lnTo>
                  <a:pt x="133350" y="718566"/>
                </a:lnTo>
                <a:lnTo>
                  <a:pt x="409956" y="829818"/>
                </a:lnTo>
                <a:lnTo>
                  <a:pt x="40386" y="893826"/>
                </a:lnTo>
                <a:lnTo>
                  <a:pt x="359663" y="961644"/>
                </a:lnTo>
                <a:lnTo>
                  <a:pt x="0" y="1069848"/>
                </a:lnTo>
                <a:lnTo>
                  <a:pt x="348996" y="1091946"/>
                </a:lnTo>
                <a:lnTo>
                  <a:pt x="12954" y="1239012"/>
                </a:lnTo>
                <a:lnTo>
                  <a:pt x="379475" y="1214627"/>
                </a:lnTo>
                <a:lnTo>
                  <a:pt x="79248" y="1395222"/>
                </a:lnTo>
                <a:lnTo>
                  <a:pt x="448056" y="1325118"/>
                </a:lnTo>
                <a:lnTo>
                  <a:pt x="195834" y="1532382"/>
                </a:lnTo>
                <a:lnTo>
                  <a:pt x="553974" y="1419606"/>
                </a:lnTo>
                <a:lnTo>
                  <a:pt x="359663" y="1645920"/>
                </a:lnTo>
                <a:lnTo>
                  <a:pt x="691896" y="1493520"/>
                </a:lnTo>
                <a:lnTo>
                  <a:pt x="563118" y="1729739"/>
                </a:lnTo>
                <a:lnTo>
                  <a:pt x="857250" y="1545336"/>
                </a:lnTo>
                <a:lnTo>
                  <a:pt x="797813" y="1782318"/>
                </a:lnTo>
                <a:lnTo>
                  <a:pt x="1043940" y="1572006"/>
                </a:lnTo>
                <a:lnTo>
                  <a:pt x="1056894" y="1800606"/>
                </a:lnTo>
                <a:lnTo>
                  <a:pt x="1243584" y="1572768"/>
                </a:lnTo>
                <a:lnTo>
                  <a:pt x="1328166" y="1784603"/>
                </a:lnTo>
                <a:lnTo>
                  <a:pt x="1449324" y="1548384"/>
                </a:lnTo>
                <a:lnTo>
                  <a:pt x="1602486" y="1735074"/>
                </a:lnTo>
                <a:lnTo>
                  <a:pt x="1652778" y="1498092"/>
                </a:lnTo>
                <a:lnTo>
                  <a:pt x="1869186" y="1652777"/>
                </a:lnTo>
                <a:lnTo>
                  <a:pt x="1847088" y="1425702"/>
                </a:lnTo>
                <a:lnTo>
                  <a:pt x="2117598" y="1541526"/>
                </a:lnTo>
                <a:lnTo>
                  <a:pt x="2023872" y="1332738"/>
                </a:lnTo>
                <a:lnTo>
                  <a:pt x="2337816" y="1405889"/>
                </a:lnTo>
                <a:lnTo>
                  <a:pt x="2176272" y="1223010"/>
                </a:lnTo>
                <a:lnTo>
                  <a:pt x="2522982" y="1251203"/>
                </a:lnTo>
                <a:lnTo>
                  <a:pt x="2298954" y="1101090"/>
                </a:lnTo>
                <a:lnTo>
                  <a:pt x="2664714" y="1082802"/>
                </a:lnTo>
                <a:lnTo>
                  <a:pt x="2387346" y="971550"/>
                </a:lnTo>
                <a:lnTo>
                  <a:pt x="2756916" y="906779"/>
                </a:lnTo>
                <a:lnTo>
                  <a:pt x="2437638" y="838962"/>
                </a:lnTo>
                <a:lnTo>
                  <a:pt x="2798064" y="731520"/>
                </a:lnTo>
                <a:lnTo>
                  <a:pt x="2448306" y="709422"/>
                </a:lnTo>
                <a:lnTo>
                  <a:pt x="2784348" y="561594"/>
                </a:lnTo>
                <a:close/>
              </a:path>
            </a:pathLst>
          </a:custGeom>
          <a:ln w="6350">
            <a:solidFill>
              <a:srgbClr val="000000"/>
            </a:solidFill>
          </a:ln>
        </p:spPr>
        <p:txBody>
          <a:bodyPr wrap="square" lIns="0" tIns="0" rIns="0" bIns="0" rtlCol="0"/>
          <a:lstStyle/>
          <a:p/>
        </p:txBody>
      </p:sp>
      <p:sp>
        <p:nvSpPr>
          <p:cNvPr id="43" name="object 43"/>
          <p:cNvSpPr txBox="1"/>
          <p:nvPr/>
        </p:nvSpPr>
        <p:spPr>
          <a:xfrm rot="20820000">
            <a:off x="3816692" y="2901142"/>
            <a:ext cx="1730115" cy="152400"/>
          </a:xfrm>
          <a:prstGeom prst="rect">
            <a:avLst/>
          </a:prstGeom>
        </p:spPr>
        <p:txBody>
          <a:bodyPr wrap="square" lIns="0" tIns="0" rIns="0" bIns="0" rtlCol="0" vert="horz">
            <a:spAutoFit/>
          </a:bodyPr>
          <a:lstStyle/>
          <a:p>
            <a:pPr>
              <a:lnSpc>
                <a:spcPts val="1200"/>
              </a:lnSpc>
            </a:pPr>
            <a:r>
              <a:rPr dirty="0" sz="1200" spc="-15">
                <a:latin typeface="Arial"/>
                <a:cs typeface="Arial"/>
              </a:rPr>
              <a:t>P(</a:t>
            </a:r>
            <a:r>
              <a:rPr dirty="0" sz="1200" spc="-15" b="1">
                <a:latin typeface="Arial"/>
                <a:cs typeface="Arial"/>
              </a:rPr>
              <a:t>O</a:t>
            </a:r>
            <a:r>
              <a:rPr dirty="0" sz="1200" spc="-15">
                <a:latin typeface="Arial"/>
                <a:cs typeface="Arial"/>
              </a:rPr>
              <a:t>) </a:t>
            </a:r>
            <a:r>
              <a:rPr dirty="0" baseline="2314" sz="1800" spc="-22">
                <a:latin typeface="Arial"/>
                <a:cs typeface="Arial"/>
              </a:rPr>
              <a:t>would </a:t>
            </a:r>
            <a:r>
              <a:rPr dirty="0" baseline="4629" sz="1800" spc="-22">
                <a:latin typeface="Arial"/>
                <a:cs typeface="Arial"/>
              </a:rPr>
              <a:t>need </a:t>
            </a:r>
            <a:r>
              <a:rPr dirty="0" baseline="4629" sz="1800" spc="-15">
                <a:latin typeface="Arial"/>
                <a:cs typeface="Arial"/>
              </a:rPr>
              <a:t>27</a:t>
            </a:r>
            <a:r>
              <a:rPr dirty="0" baseline="4629" sz="1800" spc="-127">
                <a:latin typeface="Arial"/>
                <a:cs typeface="Arial"/>
              </a:rPr>
              <a:t> </a:t>
            </a:r>
            <a:r>
              <a:rPr dirty="0" baseline="6944" sz="1800" spc="-22">
                <a:latin typeface="Arial"/>
                <a:cs typeface="Arial"/>
              </a:rPr>
              <a:t>P(Q)</a:t>
            </a:r>
            <a:endParaRPr baseline="6944" sz="1800">
              <a:latin typeface="Arial"/>
              <a:cs typeface="Arial"/>
            </a:endParaRPr>
          </a:p>
        </p:txBody>
      </p:sp>
      <p:sp>
        <p:nvSpPr>
          <p:cNvPr id="44" name="object 44"/>
          <p:cNvSpPr txBox="1"/>
          <p:nvPr/>
        </p:nvSpPr>
        <p:spPr>
          <a:xfrm rot="20820000">
            <a:off x="3773680" y="3168222"/>
            <a:ext cx="1945268" cy="152400"/>
          </a:xfrm>
          <a:prstGeom prst="rect">
            <a:avLst/>
          </a:prstGeom>
        </p:spPr>
        <p:txBody>
          <a:bodyPr wrap="square" lIns="0" tIns="0" rIns="0" bIns="0" rtlCol="0" vert="horz">
            <a:spAutoFit/>
          </a:bodyPr>
          <a:lstStyle/>
          <a:p>
            <a:pPr>
              <a:lnSpc>
                <a:spcPts val="1200"/>
              </a:lnSpc>
            </a:pPr>
            <a:r>
              <a:rPr dirty="0" sz="1200" spc="-20">
                <a:latin typeface="Arial"/>
                <a:cs typeface="Arial"/>
              </a:rPr>
              <a:t>comp</a:t>
            </a:r>
            <a:r>
              <a:rPr dirty="0" baseline="2314" sz="1800" spc="-30">
                <a:latin typeface="Arial"/>
                <a:cs typeface="Arial"/>
              </a:rPr>
              <a:t>utation</a:t>
            </a:r>
            <a:r>
              <a:rPr dirty="0" baseline="4629" sz="1800" spc="-30">
                <a:latin typeface="Arial"/>
                <a:cs typeface="Arial"/>
              </a:rPr>
              <a:t>s </a:t>
            </a:r>
            <a:r>
              <a:rPr dirty="0" baseline="4629" sz="1800" spc="-22">
                <a:latin typeface="Arial"/>
                <a:cs typeface="Arial"/>
              </a:rPr>
              <a:t>and </a:t>
            </a:r>
            <a:r>
              <a:rPr dirty="0" baseline="4629" sz="1800" spc="-15">
                <a:latin typeface="Arial"/>
                <a:cs typeface="Arial"/>
              </a:rPr>
              <a:t>2</a:t>
            </a:r>
            <a:r>
              <a:rPr dirty="0" baseline="6944" sz="1800" spc="-15">
                <a:latin typeface="Arial"/>
                <a:cs typeface="Arial"/>
              </a:rPr>
              <a:t>7</a:t>
            </a:r>
            <a:r>
              <a:rPr dirty="0" baseline="6944" sz="1800" spc="-82">
                <a:latin typeface="Arial"/>
                <a:cs typeface="Arial"/>
              </a:rPr>
              <a:t> </a:t>
            </a:r>
            <a:r>
              <a:rPr dirty="0" baseline="6944" sz="1800" spc="-30">
                <a:latin typeface="Arial"/>
                <a:cs typeface="Arial"/>
              </a:rPr>
              <a:t>P(O|Q</a:t>
            </a:r>
            <a:r>
              <a:rPr dirty="0" baseline="9259" sz="1800" spc="-30">
                <a:latin typeface="Arial"/>
                <a:cs typeface="Arial"/>
              </a:rPr>
              <a:t>)</a:t>
            </a:r>
            <a:endParaRPr baseline="9259" sz="1800">
              <a:latin typeface="Arial"/>
              <a:cs typeface="Arial"/>
            </a:endParaRPr>
          </a:p>
        </p:txBody>
      </p:sp>
      <p:sp>
        <p:nvSpPr>
          <p:cNvPr id="45" name="object 45"/>
          <p:cNvSpPr txBox="1"/>
          <p:nvPr/>
        </p:nvSpPr>
        <p:spPr>
          <a:xfrm rot="20820000">
            <a:off x="4329052" y="3438783"/>
            <a:ext cx="922002" cy="152400"/>
          </a:xfrm>
          <a:prstGeom prst="rect">
            <a:avLst/>
          </a:prstGeom>
        </p:spPr>
        <p:txBody>
          <a:bodyPr wrap="square" lIns="0" tIns="0" rIns="0" bIns="0" rtlCol="0" vert="horz">
            <a:spAutoFit/>
          </a:bodyPr>
          <a:lstStyle/>
          <a:p>
            <a:pPr>
              <a:lnSpc>
                <a:spcPts val="1200"/>
              </a:lnSpc>
            </a:pPr>
            <a:r>
              <a:rPr dirty="0" sz="1200" spc="-20">
                <a:latin typeface="Arial"/>
                <a:cs typeface="Arial"/>
              </a:rPr>
              <a:t>comp</a:t>
            </a:r>
            <a:r>
              <a:rPr dirty="0" baseline="2314" sz="1800" spc="-30">
                <a:latin typeface="Arial"/>
                <a:cs typeface="Arial"/>
              </a:rPr>
              <a:t>utation</a:t>
            </a:r>
            <a:r>
              <a:rPr dirty="0" baseline="4629" sz="1800" spc="-30">
                <a:latin typeface="Arial"/>
                <a:cs typeface="Arial"/>
              </a:rPr>
              <a:t>s</a:t>
            </a:r>
            <a:endParaRPr baseline="4629" sz="1800">
              <a:latin typeface="Arial"/>
              <a:cs typeface="Arial"/>
            </a:endParaRPr>
          </a:p>
        </p:txBody>
      </p:sp>
      <p:sp>
        <p:nvSpPr>
          <p:cNvPr id="46" name="object 46"/>
          <p:cNvSpPr/>
          <p:nvPr/>
        </p:nvSpPr>
        <p:spPr>
          <a:xfrm>
            <a:off x="3557778" y="3438905"/>
            <a:ext cx="2489200" cy="1167765"/>
          </a:xfrm>
          <a:custGeom>
            <a:avLst/>
            <a:gdLst/>
            <a:ahLst/>
            <a:cxnLst/>
            <a:rect l="l" t="t" r="r" b="b"/>
            <a:pathLst>
              <a:path w="2489200" h="1167764">
                <a:moveTo>
                  <a:pt x="2343150" y="0"/>
                </a:moveTo>
                <a:lnTo>
                  <a:pt x="0" y="602742"/>
                </a:lnTo>
                <a:lnTo>
                  <a:pt x="145542" y="1167384"/>
                </a:lnTo>
                <a:lnTo>
                  <a:pt x="2488692" y="563880"/>
                </a:lnTo>
                <a:lnTo>
                  <a:pt x="2343150" y="0"/>
                </a:lnTo>
                <a:close/>
              </a:path>
            </a:pathLst>
          </a:custGeom>
          <a:solidFill>
            <a:srgbClr val="FFCCCC"/>
          </a:solidFill>
        </p:spPr>
        <p:txBody>
          <a:bodyPr wrap="square" lIns="0" tIns="0" rIns="0" bIns="0" rtlCol="0"/>
          <a:lstStyle/>
          <a:p/>
        </p:txBody>
      </p:sp>
      <p:sp>
        <p:nvSpPr>
          <p:cNvPr id="47" name="object 47"/>
          <p:cNvSpPr/>
          <p:nvPr/>
        </p:nvSpPr>
        <p:spPr>
          <a:xfrm>
            <a:off x="3557778" y="3438905"/>
            <a:ext cx="2489200" cy="1167765"/>
          </a:xfrm>
          <a:custGeom>
            <a:avLst/>
            <a:gdLst/>
            <a:ahLst/>
            <a:cxnLst/>
            <a:rect l="l" t="t" r="r" b="b"/>
            <a:pathLst>
              <a:path w="2489200" h="1167764">
                <a:moveTo>
                  <a:pt x="0" y="602742"/>
                </a:moveTo>
                <a:lnTo>
                  <a:pt x="145542" y="1167384"/>
                </a:lnTo>
                <a:lnTo>
                  <a:pt x="2488692" y="563880"/>
                </a:lnTo>
                <a:lnTo>
                  <a:pt x="2343150" y="0"/>
                </a:lnTo>
                <a:lnTo>
                  <a:pt x="0" y="602742"/>
                </a:lnTo>
                <a:close/>
              </a:path>
            </a:pathLst>
          </a:custGeom>
          <a:ln w="6350">
            <a:solidFill>
              <a:srgbClr val="000000"/>
            </a:solidFill>
          </a:ln>
        </p:spPr>
        <p:txBody>
          <a:bodyPr wrap="square" lIns="0" tIns="0" rIns="0" bIns="0" rtlCol="0"/>
          <a:lstStyle/>
          <a:p/>
        </p:txBody>
      </p:sp>
      <p:sp>
        <p:nvSpPr>
          <p:cNvPr id="48" name="object 48"/>
          <p:cNvSpPr txBox="1"/>
          <p:nvPr/>
        </p:nvSpPr>
        <p:spPr>
          <a:xfrm rot="20760000">
            <a:off x="3598665" y="3833098"/>
            <a:ext cx="2032202" cy="101600"/>
          </a:xfrm>
          <a:prstGeom prst="rect">
            <a:avLst/>
          </a:prstGeom>
        </p:spPr>
        <p:txBody>
          <a:bodyPr wrap="square" lIns="0" tIns="3810" rIns="0" bIns="0" rtlCol="0" vert="horz">
            <a:spAutoFit/>
          </a:bodyPr>
          <a:lstStyle/>
          <a:p>
            <a:pPr>
              <a:lnSpc>
                <a:spcPct val="100000"/>
              </a:lnSpc>
              <a:spcBef>
                <a:spcPts val="30"/>
              </a:spcBef>
            </a:pPr>
            <a:r>
              <a:rPr dirty="0" sz="800" spc="-5">
                <a:latin typeface="Arial"/>
                <a:cs typeface="Arial"/>
              </a:rPr>
              <a:t>A </a:t>
            </a:r>
            <a:r>
              <a:rPr dirty="0" sz="800" spc="-10">
                <a:latin typeface="Arial"/>
                <a:cs typeface="Arial"/>
              </a:rPr>
              <a:t>sequenc</a:t>
            </a:r>
            <a:r>
              <a:rPr dirty="0" baseline="3472" sz="1200" spc="-15">
                <a:latin typeface="Arial"/>
                <a:cs typeface="Arial"/>
              </a:rPr>
              <a:t>e of </a:t>
            </a:r>
            <a:r>
              <a:rPr dirty="0" baseline="3472" sz="1200" spc="-7">
                <a:latin typeface="Arial"/>
                <a:cs typeface="Arial"/>
              </a:rPr>
              <a:t>20 </a:t>
            </a:r>
            <a:r>
              <a:rPr dirty="0" baseline="3472" sz="1200" spc="-15">
                <a:latin typeface="Arial"/>
                <a:cs typeface="Arial"/>
              </a:rPr>
              <a:t>observations </a:t>
            </a:r>
            <a:r>
              <a:rPr dirty="0" baseline="6944" sz="1200" spc="-15">
                <a:latin typeface="Arial"/>
                <a:cs typeface="Arial"/>
              </a:rPr>
              <a:t>would need</a:t>
            </a:r>
            <a:r>
              <a:rPr dirty="0" baseline="6944" sz="1200" spc="-30">
                <a:latin typeface="Arial"/>
                <a:cs typeface="Arial"/>
              </a:rPr>
              <a:t> </a:t>
            </a:r>
            <a:r>
              <a:rPr dirty="0" baseline="6944" sz="1200" spc="-7">
                <a:latin typeface="Arial"/>
                <a:cs typeface="Arial"/>
              </a:rPr>
              <a:t>3</a:t>
            </a:r>
            <a:endParaRPr baseline="6944" sz="1200">
              <a:latin typeface="Arial"/>
              <a:cs typeface="Arial"/>
            </a:endParaRPr>
          </a:p>
        </p:txBody>
      </p:sp>
      <p:sp>
        <p:nvSpPr>
          <p:cNvPr id="49" name="object 49"/>
          <p:cNvSpPr txBox="1"/>
          <p:nvPr/>
        </p:nvSpPr>
        <p:spPr>
          <a:xfrm rot="20760000">
            <a:off x="5572786" y="3563221"/>
            <a:ext cx="111805" cy="78105"/>
          </a:xfrm>
          <a:prstGeom prst="rect">
            <a:avLst/>
          </a:prstGeom>
        </p:spPr>
        <p:txBody>
          <a:bodyPr wrap="square" lIns="0" tIns="0" rIns="0" bIns="0" rtlCol="0" vert="horz">
            <a:spAutoFit/>
          </a:bodyPr>
          <a:lstStyle/>
          <a:p>
            <a:pPr>
              <a:lnSpc>
                <a:spcPts val="615"/>
              </a:lnSpc>
            </a:pPr>
            <a:r>
              <a:rPr dirty="0" sz="550" spc="-10">
                <a:latin typeface="Arial"/>
                <a:cs typeface="Arial"/>
              </a:rPr>
              <a:t>2</a:t>
            </a:r>
            <a:r>
              <a:rPr dirty="0" sz="550">
                <a:latin typeface="Arial"/>
                <a:cs typeface="Arial"/>
              </a:rPr>
              <a:t>0</a:t>
            </a:r>
            <a:endParaRPr sz="550">
              <a:latin typeface="Arial"/>
              <a:cs typeface="Arial"/>
            </a:endParaRPr>
          </a:p>
        </p:txBody>
      </p:sp>
      <p:sp>
        <p:nvSpPr>
          <p:cNvPr id="50" name="object 50"/>
          <p:cNvSpPr txBox="1"/>
          <p:nvPr/>
        </p:nvSpPr>
        <p:spPr>
          <a:xfrm rot="20760000">
            <a:off x="5663904" y="3542515"/>
            <a:ext cx="128681" cy="112395"/>
          </a:xfrm>
          <a:prstGeom prst="rect">
            <a:avLst/>
          </a:prstGeom>
        </p:spPr>
        <p:txBody>
          <a:bodyPr wrap="square" lIns="0" tIns="0" rIns="0" bIns="0" rtlCol="0" vert="horz">
            <a:spAutoFit/>
          </a:bodyPr>
          <a:lstStyle/>
          <a:p>
            <a:pPr>
              <a:lnSpc>
                <a:spcPts val="885"/>
              </a:lnSpc>
            </a:pPr>
            <a:r>
              <a:rPr dirty="0" sz="800" spc="-5">
                <a:latin typeface="Arial"/>
                <a:cs typeface="Arial"/>
              </a:rPr>
              <a:t>=</a:t>
            </a:r>
            <a:endParaRPr sz="800">
              <a:latin typeface="Arial"/>
              <a:cs typeface="Arial"/>
            </a:endParaRPr>
          </a:p>
        </p:txBody>
      </p:sp>
      <p:sp>
        <p:nvSpPr>
          <p:cNvPr id="51" name="object 51"/>
          <p:cNvSpPr txBox="1"/>
          <p:nvPr/>
        </p:nvSpPr>
        <p:spPr>
          <a:xfrm rot="20760000">
            <a:off x="3644721" y="4006667"/>
            <a:ext cx="2066883" cy="101600"/>
          </a:xfrm>
          <a:prstGeom prst="rect">
            <a:avLst/>
          </a:prstGeom>
        </p:spPr>
        <p:txBody>
          <a:bodyPr wrap="square" lIns="0" tIns="0" rIns="0" bIns="0" rtlCol="0" vert="horz">
            <a:spAutoFit/>
          </a:bodyPr>
          <a:lstStyle/>
          <a:p>
            <a:pPr>
              <a:lnSpc>
                <a:spcPts val="800"/>
              </a:lnSpc>
            </a:pPr>
            <a:r>
              <a:rPr dirty="0" sz="800" spc="-5">
                <a:latin typeface="Arial"/>
                <a:cs typeface="Arial"/>
              </a:rPr>
              <a:t>3.5 </a:t>
            </a:r>
            <a:r>
              <a:rPr dirty="0" sz="800" spc="-10">
                <a:latin typeface="Arial"/>
                <a:cs typeface="Arial"/>
              </a:rPr>
              <a:t>billion com</a:t>
            </a:r>
            <a:r>
              <a:rPr dirty="0" baseline="3472" sz="1200" spc="-15">
                <a:latin typeface="Arial"/>
                <a:cs typeface="Arial"/>
              </a:rPr>
              <a:t>putations and </a:t>
            </a:r>
            <a:r>
              <a:rPr dirty="0" baseline="3472" sz="1200" spc="-7">
                <a:latin typeface="Arial"/>
                <a:cs typeface="Arial"/>
              </a:rPr>
              <a:t>3.5 </a:t>
            </a:r>
            <a:r>
              <a:rPr dirty="0" baseline="3472" sz="1200" spc="-15">
                <a:latin typeface="Arial"/>
                <a:cs typeface="Arial"/>
              </a:rPr>
              <a:t>b</a:t>
            </a:r>
            <a:r>
              <a:rPr dirty="0" baseline="6944" sz="1200" spc="-15">
                <a:latin typeface="Arial"/>
                <a:cs typeface="Arial"/>
              </a:rPr>
              <a:t>illion</a:t>
            </a:r>
            <a:r>
              <a:rPr dirty="0" baseline="6944" sz="1200" spc="-52">
                <a:latin typeface="Arial"/>
                <a:cs typeface="Arial"/>
              </a:rPr>
              <a:t> </a:t>
            </a:r>
            <a:r>
              <a:rPr dirty="0" baseline="6944" sz="1200" spc="-15">
                <a:latin typeface="Arial"/>
                <a:cs typeface="Arial"/>
              </a:rPr>
              <a:t>P(O|Q)</a:t>
            </a:r>
            <a:endParaRPr baseline="6944" sz="1200">
              <a:latin typeface="Arial"/>
              <a:cs typeface="Arial"/>
            </a:endParaRPr>
          </a:p>
        </p:txBody>
      </p:sp>
      <p:sp>
        <p:nvSpPr>
          <p:cNvPr id="52" name="object 52"/>
          <p:cNvSpPr txBox="1"/>
          <p:nvPr/>
        </p:nvSpPr>
        <p:spPr>
          <a:xfrm rot="20760000">
            <a:off x="3710158" y="4365622"/>
            <a:ext cx="613624" cy="101600"/>
          </a:xfrm>
          <a:prstGeom prst="rect">
            <a:avLst/>
          </a:prstGeom>
        </p:spPr>
        <p:txBody>
          <a:bodyPr wrap="square" lIns="0" tIns="0" rIns="0" bIns="0" rtlCol="0" vert="horz">
            <a:spAutoFit/>
          </a:bodyPr>
          <a:lstStyle/>
          <a:p>
            <a:pPr>
              <a:lnSpc>
                <a:spcPts val="800"/>
              </a:lnSpc>
            </a:pPr>
            <a:r>
              <a:rPr dirty="0" sz="800" spc="-10">
                <a:latin typeface="Arial"/>
                <a:cs typeface="Arial"/>
              </a:rPr>
              <a:t>co</a:t>
            </a:r>
            <a:r>
              <a:rPr dirty="0" sz="800" spc="-15">
                <a:latin typeface="Arial"/>
                <a:cs typeface="Arial"/>
              </a:rPr>
              <a:t>m</a:t>
            </a:r>
            <a:r>
              <a:rPr dirty="0" sz="800" spc="-10">
                <a:latin typeface="Arial"/>
                <a:cs typeface="Arial"/>
              </a:rPr>
              <a:t>p</a:t>
            </a:r>
            <a:r>
              <a:rPr dirty="0" sz="800" spc="-20">
                <a:latin typeface="Arial"/>
                <a:cs typeface="Arial"/>
              </a:rPr>
              <a:t>u</a:t>
            </a:r>
            <a:r>
              <a:rPr dirty="0" sz="800" spc="-10">
                <a:latin typeface="Arial"/>
                <a:cs typeface="Arial"/>
              </a:rPr>
              <a:t>ta</a:t>
            </a:r>
            <a:r>
              <a:rPr dirty="0" sz="800" spc="-15">
                <a:latin typeface="Arial"/>
                <a:cs typeface="Arial"/>
              </a:rPr>
              <a:t>t</a:t>
            </a:r>
            <a:r>
              <a:rPr dirty="0" sz="800" spc="-10">
                <a:latin typeface="Arial"/>
                <a:cs typeface="Arial"/>
              </a:rPr>
              <a:t>i</a:t>
            </a:r>
            <a:r>
              <a:rPr dirty="0" baseline="3472" sz="1200" spc="-15">
                <a:latin typeface="Arial"/>
                <a:cs typeface="Arial"/>
              </a:rPr>
              <a:t>o</a:t>
            </a:r>
            <a:r>
              <a:rPr dirty="0" baseline="3472" sz="1200" spc="-22">
                <a:latin typeface="Arial"/>
                <a:cs typeface="Arial"/>
              </a:rPr>
              <a:t>n</a:t>
            </a:r>
            <a:r>
              <a:rPr dirty="0" baseline="3472" sz="1200" spc="-7">
                <a:latin typeface="Arial"/>
                <a:cs typeface="Arial"/>
              </a:rPr>
              <a:t>s</a:t>
            </a:r>
            <a:endParaRPr baseline="3472" sz="1200">
              <a:latin typeface="Arial"/>
              <a:cs typeface="Arial"/>
            </a:endParaRPr>
          </a:p>
        </p:txBody>
      </p:sp>
      <p:sp>
        <p:nvSpPr>
          <p:cNvPr id="53" name="object 53"/>
          <p:cNvSpPr/>
          <p:nvPr/>
        </p:nvSpPr>
        <p:spPr>
          <a:xfrm>
            <a:off x="4705350" y="4184141"/>
            <a:ext cx="1286510" cy="205104"/>
          </a:xfrm>
          <a:custGeom>
            <a:avLst/>
            <a:gdLst/>
            <a:ahLst/>
            <a:cxnLst/>
            <a:rect l="l" t="t" r="r" b="b"/>
            <a:pathLst>
              <a:path w="1286510" h="205104">
                <a:moveTo>
                  <a:pt x="0" y="204977"/>
                </a:moveTo>
                <a:lnTo>
                  <a:pt x="1286255" y="204977"/>
                </a:lnTo>
                <a:lnTo>
                  <a:pt x="1286255" y="0"/>
                </a:lnTo>
                <a:lnTo>
                  <a:pt x="0" y="0"/>
                </a:lnTo>
                <a:lnTo>
                  <a:pt x="0" y="204977"/>
                </a:lnTo>
                <a:close/>
              </a:path>
            </a:pathLst>
          </a:custGeom>
          <a:solidFill>
            <a:srgbClr val="CCFFCC"/>
          </a:solidFill>
        </p:spPr>
        <p:txBody>
          <a:bodyPr wrap="square" lIns="0" tIns="0" rIns="0" bIns="0" rtlCol="0"/>
          <a:lstStyle/>
          <a:p/>
        </p:txBody>
      </p:sp>
      <p:sp>
        <p:nvSpPr>
          <p:cNvPr id="54" name="object 54"/>
          <p:cNvSpPr/>
          <p:nvPr/>
        </p:nvSpPr>
        <p:spPr>
          <a:xfrm>
            <a:off x="4705350" y="4184141"/>
            <a:ext cx="1285875" cy="205104"/>
          </a:xfrm>
          <a:custGeom>
            <a:avLst/>
            <a:gdLst/>
            <a:ahLst/>
            <a:cxnLst/>
            <a:rect l="l" t="t" r="r" b="b"/>
            <a:pathLst>
              <a:path w="1285875" h="205104">
                <a:moveTo>
                  <a:pt x="1285494" y="0"/>
                </a:moveTo>
                <a:lnTo>
                  <a:pt x="0" y="0"/>
                </a:lnTo>
                <a:lnTo>
                  <a:pt x="0" y="204977"/>
                </a:lnTo>
                <a:lnTo>
                  <a:pt x="1285494" y="204977"/>
                </a:lnTo>
                <a:lnTo>
                  <a:pt x="1285494" y="0"/>
                </a:lnTo>
                <a:close/>
              </a:path>
            </a:pathLst>
          </a:custGeom>
          <a:ln w="6350">
            <a:solidFill>
              <a:srgbClr val="000000"/>
            </a:solidFill>
          </a:ln>
        </p:spPr>
        <p:txBody>
          <a:bodyPr wrap="square" lIns="0" tIns="0" rIns="0" bIns="0" rtlCol="0"/>
          <a:lstStyle/>
          <a:p/>
        </p:txBody>
      </p:sp>
      <p:sp>
        <p:nvSpPr>
          <p:cNvPr id="55" name="object 55"/>
          <p:cNvSpPr txBox="1"/>
          <p:nvPr/>
        </p:nvSpPr>
        <p:spPr>
          <a:xfrm>
            <a:off x="3726433" y="4022393"/>
            <a:ext cx="2226310" cy="350520"/>
          </a:xfrm>
          <a:prstGeom prst="rect">
            <a:avLst/>
          </a:prstGeom>
        </p:spPr>
        <p:txBody>
          <a:bodyPr wrap="square" lIns="0" tIns="22225" rIns="0" bIns="0" rtlCol="0" vert="horz">
            <a:spAutoFit/>
          </a:bodyPr>
          <a:lstStyle/>
          <a:p>
            <a:pPr marL="12700">
              <a:lnSpc>
                <a:spcPct val="100000"/>
              </a:lnSpc>
              <a:spcBef>
                <a:spcPts val="175"/>
              </a:spcBef>
            </a:pPr>
            <a:r>
              <a:rPr dirty="0" sz="1000" spc="-5">
                <a:latin typeface="Arial"/>
                <a:cs typeface="Arial"/>
              </a:rPr>
              <a:t>=1/2 </a:t>
            </a:r>
            <a:r>
              <a:rPr dirty="0" sz="1000">
                <a:latin typeface="Arial"/>
                <a:cs typeface="Arial"/>
              </a:rPr>
              <a:t>* 1/2 * </a:t>
            </a:r>
            <a:r>
              <a:rPr dirty="0" sz="1000" spc="-10">
                <a:latin typeface="Arial"/>
                <a:cs typeface="Arial"/>
              </a:rPr>
              <a:t>1/2 </a:t>
            </a:r>
            <a:r>
              <a:rPr dirty="0" sz="1000">
                <a:latin typeface="Arial"/>
                <a:cs typeface="Arial"/>
              </a:rPr>
              <a:t>=</a:t>
            </a:r>
            <a:r>
              <a:rPr dirty="0" sz="1000" spc="-40">
                <a:latin typeface="Arial"/>
                <a:cs typeface="Arial"/>
              </a:rPr>
              <a:t> </a:t>
            </a:r>
            <a:r>
              <a:rPr dirty="0" sz="1000" spc="-5">
                <a:latin typeface="Arial"/>
                <a:cs typeface="Arial"/>
              </a:rPr>
              <a:t>1/8</a:t>
            </a:r>
            <a:endParaRPr sz="1000">
              <a:latin typeface="Arial"/>
              <a:cs typeface="Arial"/>
            </a:endParaRPr>
          </a:p>
          <a:p>
            <a:pPr marL="1028065">
              <a:lnSpc>
                <a:spcPct val="100000"/>
              </a:lnSpc>
              <a:spcBef>
                <a:spcPts val="80"/>
              </a:spcBef>
            </a:pPr>
            <a:r>
              <a:rPr dirty="0" sz="1000" spc="-5">
                <a:latin typeface="Arial"/>
                <a:cs typeface="Arial"/>
              </a:rPr>
              <a:t>So let’s be</a:t>
            </a:r>
            <a:r>
              <a:rPr dirty="0" sz="1000" spc="-65">
                <a:latin typeface="Arial"/>
                <a:cs typeface="Arial"/>
              </a:rPr>
              <a:t> </a:t>
            </a:r>
            <a:r>
              <a:rPr dirty="0" sz="1000" spc="-5">
                <a:latin typeface="Arial"/>
                <a:cs typeface="Arial"/>
              </a:rPr>
              <a:t>smarter…</a:t>
            </a:r>
            <a:endParaRPr sz="1000">
              <a:latin typeface="Arial"/>
              <a:cs typeface="Arial"/>
            </a:endParaRPr>
          </a:p>
        </p:txBody>
      </p:sp>
      <p:sp>
        <p:nvSpPr>
          <p:cNvPr id="56" name="object 5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57" name="object 5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58" name="object 5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54</a:t>
            </a:r>
            <a:endParaRPr sz="450">
              <a:latin typeface="Tahoma"/>
              <a:cs typeface="Tahoma"/>
            </a:endParaRPr>
          </a:p>
        </p:txBody>
      </p:sp>
      <p:sp>
        <p:nvSpPr>
          <p:cNvPr id="59" name="object 59"/>
          <p:cNvSpPr txBox="1"/>
          <p:nvPr/>
        </p:nvSpPr>
        <p:spPr>
          <a:xfrm>
            <a:off x="1802884" y="5556758"/>
            <a:ext cx="4100829" cy="574040"/>
          </a:xfrm>
          <a:prstGeom prst="rect">
            <a:avLst/>
          </a:prstGeom>
        </p:spPr>
        <p:txBody>
          <a:bodyPr wrap="square" lIns="0" tIns="12700" rIns="0" bIns="0" rtlCol="0" vert="horz">
            <a:spAutoFit/>
          </a:bodyPr>
          <a:lstStyle/>
          <a:p>
            <a:pPr marR="5080" indent="552450">
              <a:lnSpc>
                <a:spcPct val="100000"/>
              </a:lnSpc>
              <a:spcBef>
                <a:spcPts val="100"/>
              </a:spcBef>
            </a:pPr>
            <a:r>
              <a:rPr dirty="0" sz="1800">
                <a:solidFill>
                  <a:srgbClr val="006500"/>
                </a:solidFill>
                <a:latin typeface="Arial"/>
                <a:cs typeface="Arial"/>
              </a:rPr>
              <a:t>The Prob. </a:t>
            </a:r>
            <a:r>
              <a:rPr dirty="0" sz="1800" spc="-5">
                <a:solidFill>
                  <a:srgbClr val="006500"/>
                </a:solidFill>
                <a:latin typeface="Arial"/>
                <a:cs typeface="Arial"/>
              </a:rPr>
              <a:t>of </a:t>
            </a:r>
            <a:r>
              <a:rPr dirty="0" sz="1800">
                <a:solidFill>
                  <a:srgbClr val="006500"/>
                </a:solidFill>
                <a:latin typeface="Arial"/>
                <a:cs typeface="Arial"/>
              </a:rPr>
              <a:t>a </a:t>
            </a:r>
            <a:r>
              <a:rPr dirty="0" sz="1800" spc="-5">
                <a:solidFill>
                  <a:srgbClr val="006500"/>
                </a:solidFill>
                <a:latin typeface="Arial"/>
                <a:cs typeface="Arial"/>
              </a:rPr>
              <a:t>given </a:t>
            </a:r>
            <a:r>
              <a:rPr dirty="0" sz="1800">
                <a:solidFill>
                  <a:srgbClr val="006500"/>
                </a:solidFill>
                <a:latin typeface="Arial"/>
                <a:cs typeface="Arial"/>
              </a:rPr>
              <a:t>series </a:t>
            </a:r>
            <a:r>
              <a:rPr dirty="0" sz="1800" spc="-5">
                <a:solidFill>
                  <a:srgbClr val="006500"/>
                </a:solidFill>
                <a:latin typeface="Arial"/>
                <a:cs typeface="Arial"/>
              </a:rPr>
              <a:t>of  observations,</a:t>
            </a:r>
            <a:r>
              <a:rPr dirty="0" sz="1800" spc="-75">
                <a:solidFill>
                  <a:srgbClr val="006500"/>
                </a:solidFill>
                <a:latin typeface="Arial"/>
                <a:cs typeface="Arial"/>
              </a:rPr>
              <a:t> </a:t>
            </a:r>
            <a:r>
              <a:rPr dirty="0" sz="1800" spc="-5">
                <a:solidFill>
                  <a:srgbClr val="006500"/>
                </a:solidFill>
                <a:latin typeface="Arial"/>
                <a:cs typeface="Arial"/>
              </a:rPr>
              <a:t>non-exponential-cost-style</a:t>
            </a:r>
            <a:endParaRPr sz="1800">
              <a:latin typeface="Arial"/>
              <a:cs typeface="Arial"/>
            </a:endParaRPr>
          </a:p>
        </p:txBody>
      </p:sp>
      <p:sp>
        <p:nvSpPr>
          <p:cNvPr id="60" name="object 60"/>
          <p:cNvSpPr txBox="1"/>
          <p:nvPr/>
        </p:nvSpPr>
        <p:spPr>
          <a:xfrm>
            <a:off x="1714245" y="6333235"/>
            <a:ext cx="2663190" cy="850265"/>
          </a:xfrm>
          <a:prstGeom prst="rect">
            <a:avLst/>
          </a:prstGeom>
        </p:spPr>
        <p:txBody>
          <a:bodyPr wrap="square" lIns="0" tIns="12700" rIns="0" bIns="0" rtlCol="0" vert="horz">
            <a:spAutoFit/>
          </a:bodyPr>
          <a:lstStyle/>
          <a:p>
            <a:pPr marL="25400" marR="473709">
              <a:lnSpc>
                <a:spcPct val="150000"/>
              </a:lnSpc>
              <a:spcBef>
                <a:spcPts val="100"/>
              </a:spcBef>
            </a:pPr>
            <a:r>
              <a:rPr dirty="0" sz="1200">
                <a:latin typeface="Arial"/>
                <a:cs typeface="Arial"/>
              </a:rPr>
              <a:t>Given </a:t>
            </a:r>
            <a:r>
              <a:rPr dirty="0" sz="1200" spc="-5">
                <a:latin typeface="Arial"/>
                <a:cs typeface="Arial"/>
              </a:rPr>
              <a:t>observations O</a:t>
            </a:r>
            <a:r>
              <a:rPr dirty="0" baseline="-20833" sz="1200" spc="-7">
                <a:latin typeface="Arial"/>
                <a:cs typeface="Arial"/>
              </a:rPr>
              <a:t>1 </a:t>
            </a:r>
            <a:r>
              <a:rPr dirty="0" sz="1200" spc="-5">
                <a:latin typeface="Arial"/>
                <a:cs typeface="Arial"/>
              </a:rPr>
              <a:t>O</a:t>
            </a:r>
            <a:r>
              <a:rPr dirty="0" baseline="-20833" sz="1200" spc="-7">
                <a:latin typeface="Arial"/>
                <a:cs typeface="Arial"/>
              </a:rPr>
              <a:t>2 </a:t>
            </a:r>
            <a:r>
              <a:rPr dirty="0" sz="1200">
                <a:latin typeface="Arial"/>
                <a:cs typeface="Arial"/>
              </a:rPr>
              <a:t>… </a:t>
            </a:r>
            <a:r>
              <a:rPr dirty="0" sz="1200" spc="-5">
                <a:latin typeface="Arial"/>
                <a:cs typeface="Arial"/>
              </a:rPr>
              <a:t>O</a:t>
            </a:r>
            <a:r>
              <a:rPr dirty="0" baseline="-20833" sz="1200" spc="-7">
                <a:latin typeface="Arial"/>
                <a:cs typeface="Arial"/>
              </a:rPr>
              <a:t>T  </a:t>
            </a:r>
            <a:r>
              <a:rPr dirty="0" sz="1200" spc="-5">
                <a:latin typeface="Arial"/>
                <a:cs typeface="Arial"/>
              </a:rPr>
              <a:t>Define</a:t>
            </a:r>
            <a:endParaRPr sz="1200">
              <a:latin typeface="Arial"/>
              <a:cs typeface="Arial"/>
            </a:endParaRPr>
          </a:p>
          <a:p>
            <a:pPr marL="482600">
              <a:lnSpc>
                <a:spcPct val="100000"/>
              </a:lnSpc>
              <a:spcBef>
                <a:spcPts val="730"/>
              </a:spcBef>
            </a:pPr>
            <a:r>
              <a:rPr dirty="0" sz="1200" spc="-5">
                <a:latin typeface="Times New Roman"/>
                <a:cs typeface="Times New Roman"/>
              </a:rPr>
              <a:t>α</a:t>
            </a:r>
            <a:r>
              <a:rPr dirty="0" baseline="-20833" sz="1200" spc="-7">
                <a:latin typeface="Times New Roman"/>
                <a:cs typeface="Times New Roman"/>
              </a:rPr>
              <a:t>t</a:t>
            </a:r>
            <a:r>
              <a:rPr dirty="0" sz="1200" spc="-5">
                <a:latin typeface="Times New Roman"/>
                <a:cs typeface="Times New Roman"/>
              </a:rPr>
              <a:t>(i) </a:t>
            </a:r>
            <a:r>
              <a:rPr dirty="0" sz="1200">
                <a:latin typeface="Times New Roman"/>
                <a:cs typeface="Times New Roman"/>
              </a:rPr>
              <a:t>= </a:t>
            </a:r>
            <a:r>
              <a:rPr dirty="0" sz="1200" spc="-5">
                <a:latin typeface="Times New Roman"/>
                <a:cs typeface="Times New Roman"/>
              </a:rPr>
              <a:t>P(</a:t>
            </a:r>
            <a:r>
              <a:rPr dirty="0" sz="1200" spc="-5">
                <a:latin typeface="Arial"/>
                <a:cs typeface="Arial"/>
              </a:rPr>
              <a:t>O</a:t>
            </a:r>
            <a:r>
              <a:rPr dirty="0" baseline="-20833" sz="1200" spc="-7">
                <a:latin typeface="Arial"/>
                <a:cs typeface="Arial"/>
              </a:rPr>
              <a:t>1 </a:t>
            </a:r>
            <a:r>
              <a:rPr dirty="0" sz="1200" spc="-5">
                <a:latin typeface="Arial"/>
                <a:cs typeface="Arial"/>
              </a:rPr>
              <a:t>O</a:t>
            </a:r>
            <a:r>
              <a:rPr dirty="0" baseline="-20833" sz="1200" spc="-7">
                <a:latin typeface="Arial"/>
                <a:cs typeface="Arial"/>
              </a:rPr>
              <a:t>2 </a:t>
            </a:r>
            <a:r>
              <a:rPr dirty="0" sz="1200">
                <a:latin typeface="Arial"/>
                <a:cs typeface="Arial"/>
              </a:rPr>
              <a:t>… </a:t>
            </a:r>
            <a:r>
              <a:rPr dirty="0" sz="1200" spc="-5">
                <a:latin typeface="Arial"/>
                <a:cs typeface="Arial"/>
              </a:rPr>
              <a:t>O</a:t>
            </a:r>
            <a:r>
              <a:rPr dirty="0" baseline="-20833" sz="1200" spc="-7">
                <a:latin typeface="Arial"/>
                <a:cs typeface="Arial"/>
              </a:rPr>
              <a:t>t </a:t>
            </a:r>
            <a:r>
              <a:rPr dirty="0" sz="1200">
                <a:latin typeface="Symbol"/>
                <a:cs typeface="Symbol"/>
              </a:rPr>
              <a:t></a:t>
            </a:r>
            <a:r>
              <a:rPr dirty="0" sz="1200">
                <a:latin typeface="Times New Roman"/>
                <a:cs typeface="Times New Roman"/>
              </a:rPr>
              <a:t> </a:t>
            </a:r>
            <a:r>
              <a:rPr dirty="0" sz="1200" spc="-5">
                <a:latin typeface="Times New Roman"/>
                <a:cs typeface="Times New Roman"/>
              </a:rPr>
              <a:t>q</a:t>
            </a:r>
            <a:r>
              <a:rPr dirty="0" baseline="-20833" sz="1200" spc="-7">
                <a:latin typeface="Times New Roman"/>
                <a:cs typeface="Times New Roman"/>
              </a:rPr>
              <a:t>t </a:t>
            </a:r>
            <a:r>
              <a:rPr dirty="0" sz="1200">
                <a:latin typeface="Times New Roman"/>
                <a:cs typeface="Times New Roman"/>
              </a:rPr>
              <a:t>= </a:t>
            </a:r>
            <a:r>
              <a:rPr dirty="0" sz="1200" spc="-5">
                <a:latin typeface="Times New Roman"/>
                <a:cs typeface="Times New Roman"/>
              </a:rPr>
              <a:t>S</a:t>
            </a:r>
            <a:r>
              <a:rPr dirty="0" baseline="-20833" sz="1200" spc="-7">
                <a:latin typeface="Times New Roman"/>
                <a:cs typeface="Times New Roman"/>
              </a:rPr>
              <a:t>i </a:t>
            </a:r>
            <a:r>
              <a:rPr dirty="0" sz="1200">
                <a:latin typeface="Times New Roman"/>
                <a:cs typeface="Times New Roman"/>
              </a:rPr>
              <a:t>|</a:t>
            </a:r>
            <a:r>
              <a:rPr dirty="0" sz="1200" spc="-50">
                <a:latin typeface="Times New Roman"/>
                <a:cs typeface="Times New Roman"/>
              </a:rPr>
              <a:t> </a:t>
            </a:r>
            <a:r>
              <a:rPr dirty="0" sz="1200">
                <a:latin typeface="Times New Roman"/>
                <a:cs typeface="Times New Roman"/>
              </a:rPr>
              <a:t>λ)</a:t>
            </a:r>
            <a:endParaRPr sz="1200">
              <a:latin typeface="Times New Roman"/>
              <a:cs typeface="Times New Roman"/>
            </a:endParaRPr>
          </a:p>
        </p:txBody>
      </p:sp>
      <p:sp>
        <p:nvSpPr>
          <p:cNvPr id="61" name="object 61"/>
          <p:cNvSpPr txBox="1"/>
          <p:nvPr/>
        </p:nvSpPr>
        <p:spPr>
          <a:xfrm>
            <a:off x="4681728" y="6974840"/>
            <a:ext cx="1026794" cy="208279"/>
          </a:xfrm>
          <a:prstGeom prst="rect">
            <a:avLst/>
          </a:prstGeom>
        </p:spPr>
        <p:txBody>
          <a:bodyPr wrap="square" lIns="0" tIns="12700" rIns="0" bIns="0" rtlCol="0" vert="horz">
            <a:spAutoFit/>
          </a:bodyPr>
          <a:lstStyle/>
          <a:p>
            <a:pPr>
              <a:lnSpc>
                <a:spcPct val="100000"/>
              </a:lnSpc>
              <a:spcBef>
                <a:spcPts val="100"/>
              </a:spcBef>
            </a:pPr>
            <a:r>
              <a:rPr dirty="0" sz="1200" spc="-5">
                <a:latin typeface="Arial"/>
                <a:cs typeface="Arial"/>
              </a:rPr>
              <a:t>where </a:t>
            </a:r>
            <a:r>
              <a:rPr dirty="0" sz="1200">
                <a:latin typeface="Arial"/>
                <a:cs typeface="Arial"/>
              </a:rPr>
              <a:t>1 ≤ t ≤</a:t>
            </a:r>
            <a:r>
              <a:rPr dirty="0" sz="1200" spc="-100">
                <a:latin typeface="Arial"/>
                <a:cs typeface="Arial"/>
              </a:rPr>
              <a:t> </a:t>
            </a:r>
            <a:r>
              <a:rPr dirty="0" sz="1200">
                <a:latin typeface="Arial"/>
                <a:cs typeface="Arial"/>
              </a:rPr>
              <a:t>T</a:t>
            </a:r>
            <a:endParaRPr sz="1200">
              <a:latin typeface="Arial"/>
              <a:cs typeface="Arial"/>
            </a:endParaRPr>
          </a:p>
        </p:txBody>
      </p:sp>
      <p:sp>
        <p:nvSpPr>
          <p:cNvPr id="62" name="object 62"/>
          <p:cNvSpPr txBox="1"/>
          <p:nvPr/>
        </p:nvSpPr>
        <p:spPr>
          <a:xfrm>
            <a:off x="1655826" y="7248906"/>
            <a:ext cx="4298950" cy="833119"/>
          </a:xfrm>
          <a:prstGeom prst="rect">
            <a:avLst/>
          </a:prstGeom>
          <a:ln w="6350">
            <a:solidFill>
              <a:srgbClr val="FF0000"/>
            </a:solidFill>
          </a:ln>
        </p:spPr>
        <p:txBody>
          <a:bodyPr wrap="square" lIns="0" tIns="9525" rIns="0" bIns="0" rtlCol="0" vert="horz">
            <a:spAutoFit/>
          </a:bodyPr>
          <a:lstStyle/>
          <a:p>
            <a:pPr marL="83185">
              <a:lnSpc>
                <a:spcPct val="100000"/>
              </a:lnSpc>
              <a:spcBef>
                <a:spcPts val="75"/>
              </a:spcBef>
              <a:tabLst>
                <a:tab pos="593725" algn="l"/>
              </a:tabLst>
            </a:pPr>
            <a:r>
              <a:rPr dirty="0" sz="1200" spc="-5">
                <a:solidFill>
                  <a:srgbClr val="FF0000"/>
                </a:solidFill>
                <a:latin typeface="Arial"/>
                <a:cs typeface="Arial"/>
              </a:rPr>
              <a:t>α</a:t>
            </a:r>
            <a:r>
              <a:rPr dirty="0" baseline="-20833" sz="1200" spc="-7">
                <a:solidFill>
                  <a:srgbClr val="FF0000"/>
                </a:solidFill>
                <a:latin typeface="Arial"/>
                <a:cs typeface="Arial"/>
              </a:rPr>
              <a:t>t</a:t>
            </a:r>
            <a:r>
              <a:rPr dirty="0" sz="1200" spc="-5">
                <a:solidFill>
                  <a:srgbClr val="FF0000"/>
                </a:solidFill>
                <a:latin typeface="Arial"/>
                <a:cs typeface="Arial"/>
              </a:rPr>
              <a:t>(i)</a:t>
            </a:r>
            <a:r>
              <a:rPr dirty="0" sz="1200">
                <a:solidFill>
                  <a:srgbClr val="FF0000"/>
                </a:solidFill>
                <a:latin typeface="Arial"/>
                <a:cs typeface="Arial"/>
              </a:rPr>
              <a:t> =	</a:t>
            </a:r>
            <a:r>
              <a:rPr dirty="0" sz="1200" spc="-5">
                <a:solidFill>
                  <a:srgbClr val="FF0000"/>
                </a:solidFill>
                <a:latin typeface="Arial"/>
                <a:cs typeface="Arial"/>
              </a:rPr>
              <a:t>Probability that, in </a:t>
            </a:r>
            <a:r>
              <a:rPr dirty="0" sz="1200">
                <a:solidFill>
                  <a:srgbClr val="FF0000"/>
                </a:solidFill>
                <a:latin typeface="Arial"/>
                <a:cs typeface="Arial"/>
              </a:rPr>
              <a:t>a </a:t>
            </a:r>
            <a:r>
              <a:rPr dirty="0" sz="1200" spc="-5">
                <a:solidFill>
                  <a:srgbClr val="FF0000"/>
                </a:solidFill>
                <a:latin typeface="Arial"/>
                <a:cs typeface="Arial"/>
              </a:rPr>
              <a:t>random</a:t>
            </a:r>
            <a:r>
              <a:rPr dirty="0" sz="1200" spc="10">
                <a:solidFill>
                  <a:srgbClr val="FF0000"/>
                </a:solidFill>
                <a:latin typeface="Arial"/>
                <a:cs typeface="Arial"/>
              </a:rPr>
              <a:t> </a:t>
            </a:r>
            <a:r>
              <a:rPr dirty="0" sz="1200" spc="-5">
                <a:solidFill>
                  <a:srgbClr val="FF0000"/>
                </a:solidFill>
                <a:latin typeface="Arial"/>
                <a:cs typeface="Arial"/>
              </a:rPr>
              <a:t>trial,</a:t>
            </a:r>
            <a:endParaRPr sz="1200">
              <a:latin typeface="Arial"/>
              <a:cs typeface="Arial"/>
            </a:endParaRPr>
          </a:p>
          <a:p>
            <a:pPr marL="865505" indent="-97155">
              <a:lnSpc>
                <a:spcPct val="100000"/>
              </a:lnSpc>
              <a:spcBef>
                <a:spcPts val="720"/>
              </a:spcBef>
              <a:buClr>
                <a:srgbClr val="000000"/>
              </a:buClr>
              <a:buChar char="•"/>
              <a:tabLst>
                <a:tab pos="866140" algn="l"/>
              </a:tabLst>
            </a:pPr>
            <a:r>
              <a:rPr dirty="0" sz="1200" spc="-5">
                <a:solidFill>
                  <a:srgbClr val="FF0000"/>
                </a:solidFill>
                <a:latin typeface="Arial"/>
                <a:cs typeface="Arial"/>
              </a:rPr>
              <a:t>We’d have seen the first </a:t>
            </a:r>
            <a:r>
              <a:rPr dirty="0" sz="1200">
                <a:solidFill>
                  <a:srgbClr val="FF0000"/>
                </a:solidFill>
                <a:latin typeface="Arial"/>
                <a:cs typeface="Arial"/>
              </a:rPr>
              <a:t>t</a:t>
            </a:r>
            <a:r>
              <a:rPr dirty="0" sz="1200" spc="-40">
                <a:solidFill>
                  <a:srgbClr val="FF0000"/>
                </a:solidFill>
                <a:latin typeface="Arial"/>
                <a:cs typeface="Arial"/>
              </a:rPr>
              <a:t> </a:t>
            </a:r>
            <a:r>
              <a:rPr dirty="0" sz="1200" spc="-5">
                <a:solidFill>
                  <a:srgbClr val="FF0000"/>
                </a:solidFill>
                <a:latin typeface="Arial"/>
                <a:cs typeface="Arial"/>
              </a:rPr>
              <a:t>observations</a:t>
            </a:r>
            <a:endParaRPr sz="1200">
              <a:latin typeface="Arial"/>
              <a:cs typeface="Arial"/>
            </a:endParaRPr>
          </a:p>
          <a:p>
            <a:pPr marL="865505" indent="-97155">
              <a:lnSpc>
                <a:spcPct val="100000"/>
              </a:lnSpc>
              <a:spcBef>
                <a:spcPts val="715"/>
              </a:spcBef>
              <a:buClr>
                <a:srgbClr val="000000"/>
              </a:buClr>
              <a:buChar char="•"/>
              <a:tabLst>
                <a:tab pos="866140" algn="l"/>
              </a:tabLst>
            </a:pPr>
            <a:r>
              <a:rPr dirty="0" sz="1200">
                <a:solidFill>
                  <a:srgbClr val="FF0000"/>
                </a:solidFill>
                <a:latin typeface="Arial"/>
                <a:cs typeface="Arial"/>
              </a:rPr>
              <a:t>We’d </a:t>
            </a:r>
            <a:r>
              <a:rPr dirty="0" sz="1200" spc="-5">
                <a:solidFill>
                  <a:srgbClr val="FF0000"/>
                </a:solidFill>
                <a:latin typeface="Arial"/>
                <a:cs typeface="Arial"/>
              </a:rPr>
              <a:t>have ended up in </a:t>
            </a:r>
            <a:r>
              <a:rPr dirty="0" sz="1200" spc="-10">
                <a:solidFill>
                  <a:srgbClr val="FF0000"/>
                </a:solidFill>
                <a:latin typeface="Arial"/>
                <a:cs typeface="Arial"/>
              </a:rPr>
              <a:t>S</a:t>
            </a:r>
            <a:r>
              <a:rPr dirty="0" baseline="-20833" sz="1200" spc="-15">
                <a:solidFill>
                  <a:srgbClr val="FF0000"/>
                </a:solidFill>
                <a:latin typeface="Arial"/>
                <a:cs typeface="Arial"/>
              </a:rPr>
              <a:t>i  </a:t>
            </a:r>
            <a:r>
              <a:rPr dirty="0" sz="1200" spc="-5">
                <a:solidFill>
                  <a:srgbClr val="FF0000"/>
                </a:solidFill>
                <a:latin typeface="Arial"/>
                <a:cs typeface="Arial"/>
              </a:rPr>
              <a:t>as </a:t>
            </a:r>
            <a:r>
              <a:rPr dirty="0" sz="1200">
                <a:solidFill>
                  <a:srgbClr val="FF0000"/>
                </a:solidFill>
                <a:latin typeface="Arial"/>
                <a:cs typeface="Arial"/>
              </a:rPr>
              <a:t>the t’th </a:t>
            </a:r>
            <a:r>
              <a:rPr dirty="0" sz="1200" spc="-5">
                <a:solidFill>
                  <a:srgbClr val="FF0000"/>
                </a:solidFill>
                <a:latin typeface="Arial"/>
                <a:cs typeface="Arial"/>
              </a:rPr>
              <a:t>state</a:t>
            </a:r>
            <a:r>
              <a:rPr dirty="0" sz="1200" spc="-145">
                <a:solidFill>
                  <a:srgbClr val="FF0000"/>
                </a:solidFill>
                <a:latin typeface="Arial"/>
                <a:cs typeface="Arial"/>
              </a:rPr>
              <a:t> </a:t>
            </a:r>
            <a:r>
              <a:rPr dirty="0" sz="1200" spc="-5">
                <a:solidFill>
                  <a:srgbClr val="FF0000"/>
                </a:solidFill>
                <a:latin typeface="Arial"/>
                <a:cs typeface="Arial"/>
              </a:rPr>
              <a:t>visited.</a:t>
            </a:r>
            <a:endParaRPr sz="1200">
              <a:latin typeface="Arial"/>
              <a:cs typeface="Arial"/>
            </a:endParaRPr>
          </a:p>
        </p:txBody>
      </p:sp>
      <p:sp>
        <p:nvSpPr>
          <p:cNvPr id="63" name="object 63"/>
          <p:cNvSpPr txBox="1"/>
          <p:nvPr/>
        </p:nvSpPr>
        <p:spPr>
          <a:xfrm>
            <a:off x="1714245" y="8067547"/>
            <a:ext cx="2132965" cy="208279"/>
          </a:xfrm>
          <a:prstGeom prst="rect">
            <a:avLst/>
          </a:prstGeom>
        </p:spPr>
        <p:txBody>
          <a:bodyPr wrap="square" lIns="0" tIns="12700" rIns="0" bIns="0" rtlCol="0" vert="horz">
            <a:spAutoFit/>
          </a:bodyPr>
          <a:lstStyle/>
          <a:p>
            <a:pPr marL="25400">
              <a:lnSpc>
                <a:spcPct val="100000"/>
              </a:lnSpc>
              <a:spcBef>
                <a:spcPts val="100"/>
              </a:spcBef>
            </a:pPr>
            <a:r>
              <a:rPr dirty="0" sz="1200">
                <a:latin typeface="Arial"/>
                <a:cs typeface="Arial"/>
              </a:rPr>
              <a:t>In </a:t>
            </a:r>
            <a:r>
              <a:rPr dirty="0" sz="1200" spc="-5">
                <a:latin typeface="Arial"/>
                <a:cs typeface="Arial"/>
              </a:rPr>
              <a:t>our example, what is α</a:t>
            </a:r>
            <a:r>
              <a:rPr dirty="0" baseline="-20833" sz="1200" spc="-7">
                <a:latin typeface="Arial"/>
                <a:cs typeface="Arial"/>
              </a:rPr>
              <a:t>2</a:t>
            </a:r>
            <a:r>
              <a:rPr dirty="0" sz="1200" spc="-5">
                <a:latin typeface="Arial"/>
                <a:cs typeface="Arial"/>
              </a:rPr>
              <a:t>(3)</a:t>
            </a:r>
            <a:r>
              <a:rPr dirty="0" sz="1200" spc="-35">
                <a:latin typeface="Arial"/>
                <a:cs typeface="Arial"/>
              </a:rPr>
              <a:t> </a:t>
            </a:r>
            <a:r>
              <a:rPr dirty="0" sz="1200">
                <a:latin typeface="Arial"/>
                <a:cs typeface="Arial"/>
              </a:rPr>
              <a:t>?</a:t>
            </a:r>
            <a:endParaRPr sz="1200">
              <a:latin typeface="Arial"/>
              <a:cs typeface="Arial"/>
            </a:endParaRPr>
          </a:p>
        </p:txBody>
      </p:sp>
      <p:sp>
        <p:nvSpPr>
          <p:cNvPr id="64" name="object 6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5" name="object 65"/>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55</a:t>
            </a:r>
            <a:endParaRPr sz="450">
              <a:latin typeface="Tahoma"/>
              <a:cs typeface="Tahoma"/>
            </a:endParaRPr>
          </a:p>
        </p:txBody>
      </p:sp>
      <p:sp>
        <p:nvSpPr>
          <p:cNvPr id="4" name="object 4"/>
          <p:cNvSpPr txBox="1">
            <a:spLocks noGrp="1"/>
          </p:cNvSpPr>
          <p:nvPr>
            <p:ph type="title"/>
          </p:nvPr>
        </p:nvSpPr>
        <p:spPr>
          <a:xfrm>
            <a:off x="1974850" y="1221739"/>
            <a:ext cx="3821429" cy="361315"/>
          </a:xfrm>
          <a:prstGeom prst="rect"/>
        </p:spPr>
        <p:txBody>
          <a:bodyPr wrap="square" lIns="0" tIns="12700" rIns="0" bIns="0" rtlCol="0" vert="horz">
            <a:spAutoFit/>
          </a:bodyPr>
          <a:lstStyle/>
          <a:p>
            <a:pPr marL="25400">
              <a:lnSpc>
                <a:spcPct val="100000"/>
              </a:lnSpc>
              <a:spcBef>
                <a:spcPts val="100"/>
              </a:spcBef>
            </a:pPr>
            <a:r>
              <a:rPr dirty="0" spc="-5">
                <a:latin typeface="Times New Roman"/>
                <a:cs typeface="Times New Roman"/>
              </a:rPr>
              <a:t>α</a:t>
            </a:r>
            <a:r>
              <a:rPr dirty="0" baseline="-21072" sz="2175" spc="-7">
                <a:latin typeface="Times New Roman"/>
                <a:cs typeface="Times New Roman"/>
              </a:rPr>
              <a:t>t</a:t>
            </a:r>
            <a:r>
              <a:rPr dirty="0" sz="2200" spc="-5">
                <a:latin typeface="Times New Roman"/>
                <a:cs typeface="Times New Roman"/>
              </a:rPr>
              <a:t>(i)</a:t>
            </a:r>
            <a:r>
              <a:rPr dirty="0" sz="2200" spc="-5"/>
              <a:t>: easy </a:t>
            </a:r>
            <a:r>
              <a:rPr dirty="0" sz="2200"/>
              <a:t>to </a:t>
            </a:r>
            <a:r>
              <a:rPr dirty="0" sz="2200" spc="-5"/>
              <a:t>define</a:t>
            </a:r>
            <a:r>
              <a:rPr dirty="0" sz="2200" spc="-45"/>
              <a:t> </a:t>
            </a:r>
            <a:r>
              <a:rPr dirty="0" sz="2200" spc="-5"/>
              <a:t>recursively</a:t>
            </a:r>
            <a:endParaRPr sz="2200">
              <a:latin typeface="Times New Roman"/>
              <a:cs typeface="Times New Roman"/>
            </a:endParaRPr>
          </a:p>
        </p:txBody>
      </p:sp>
      <p:sp>
        <p:nvSpPr>
          <p:cNvPr id="5" name="object 5"/>
          <p:cNvSpPr/>
          <p:nvPr/>
        </p:nvSpPr>
        <p:spPr>
          <a:xfrm>
            <a:off x="1716023" y="1846326"/>
            <a:ext cx="2010410" cy="1172210"/>
          </a:xfrm>
          <a:custGeom>
            <a:avLst/>
            <a:gdLst/>
            <a:ahLst/>
            <a:cxnLst/>
            <a:rect l="l" t="t" r="r" b="b"/>
            <a:pathLst>
              <a:path w="2010410" h="1172210">
                <a:moveTo>
                  <a:pt x="0" y="1171955"/>
                </a:moveTo>
                <a:lnTo>
                  <a:pt x="2010155" y="1171955"/>
                </a:lnTo>
                <a:lnTo>
                  <a:pt x="2010155" y="0"/>
                </a:lnTo>
                <a:lnTo>
                  <a:pt x="0" y="0"/>
                </a:lnTo>
                <a:lnTo>
                  <a:pt x="0" y="1171955"/>
                </a:lnTo>
                <a:close/>
              </a:path>
            </a:pathLst>
          </a:custGeom>
          <a:solidFill>
            <a:srgbClr val="EFFBFF"/>
          </a:solidFill>
        </p:spPr>
        <p:txBody>
          <a:bodyPr wrap="square" lIns="0" tIns="0" rIns="0" bIns="0" rtlCol="0"/>
          <a:lstStyle/>
          <a:p/>
        </p:txBody>
      </p:sp>
      <p:sp>
        <p:nvSpPr>
          <p:cNvPr id="6" name="object 6"/>
          <p:cNvSpPr/>
          <p:nvPr/>
        </p:nvSpPr>
        <p:spPr>
          <a:xfrm>
            <a:off x="2907792" y="2067305"/>
            <a:ext cx="0" cy="150495"/>
          </a:xfrm>
          <a:custGeom>
            <a:avLst/>
            <a:gdLst/>
            <a:ahLst/>
            <a:cxnLst/>
            <a:rect l="l" t="t" r="r" b="b"/>
            <a:pathLst>
              <a:path w="0" h="150494">
                <a:moveTo>
                  <a:pt x="0" y="0"/>
                </a:moveTo>
                <a:lnTo>
                  <a:pt x="0" y="150114"/>
                </a:lnTo>
              </a:path>
            </a:pathLst>
          </a:custGeom>
          <a:ln w="5194">
            <a:solidFill>
              <a:srgbClr val="000000"/>
            </a:solidFill>
          </a:ln>
        </p:spPr>
        <p:txBody>
          <a:bodyPr wrap="square" lIns="0" tIns="0" rIns="0" bIns="0" rtlCol="0"/>
          <a:lstStyle/>
          <a:p/>
        </p:txBody>
      </p:sp>
      <p:sp>
        <p:nvSpPr>
          <p:cNvPr id="7" name="object 7"/>
          <p:cNvSpPr txBox="1"/>
          <p:nvPr/>
        </p:nvSpPr>
        <p:spPr>
          <a:xfrm>
            <a:off x="2091689" y="2633127"/>
            <a:ext cx="81915" cy="176530"/>
          </a:xfrm>
          <a:prstGeom prst="rect">
            <a:avLst/>
          </a:prstGeom>
        </p:spPr>
        <p:txBody>
          <a:bodyPr wrap="square" lIns="0" tIns="17145" rIns="0" bIns="0" rtlCol="0" vert="horz">
            <a:spAutoFit/>
          </a:bodyPr>
          <a:lstStyle/>
          <a:p>
            <a:pPr>
              <a:lnSpc>
                <a:spcPct val="100000"/>
              </a:lnSpc>
              <a:spcBef>
                <a:spcPts val="135"/>
              </a:spcBef>
            </a:pPr>
            <a:r>
              <a:rPr dirty="0" sz="950" spc="20">
                <a:latin typeface="Symbol"/>
                <a:cs typeface="Symbol"/>
              </a:rPr>
              <a:t></a:t>
            </a:r>
            <a:endParaRPr sz="950">
              <a:latin typeface="Symbol"/>
              <a:cs typeface="Symbol"/>
            </a:endParaRPr>
          </a:p>
        </p:txBody>
      </p:sp>
      <p:sp>
        <p:nvSpPr>
          <p:cNvPr id="8" name="object 8"/>
          <p:cNvSpPr txBox="1"/>
          <p:nvPr/>
        </p:nvSpPr>
        <p:spPr>
          <a:xfrm>
            <a:off x="2091689" y="2238410"/>
            <a:ext cx="81915" cy="176530"/>
          </a:xfrm>
          <a:prstGeom prst="rect">
            <a:avLst/>
          </a:prstGeom>
        </p:spPr>
        <p:txBody>
          <a:bodyPr wrap="square" lIns="0" tIns="17145" rIns="0" bIns="0" rtlCol="0" vert="horz">
            <a:spAutoFit/>
          </a:bodyPr>
          <a:lstStyle/>
          <a:p>
            <a:pPr>
              <a:lnSpc>
                <a:spcPct val="100000"/>
              </a:lnSpc>
              <a:spcBef>
                <a:spcPts val="135"/>
              </a:spcBef>
            </a:pPr>
            <a:r>
              <a:rPr dirty="0" sz="950" spc="20">
                <a:latin typeface="Symbol"/>
                <a:cs typeface="Symbol"/>
              </a:rPr>
              <a:t></a:t>
            </a:r>
            <a:endParaRPr sz="950">
              <a:latin typeface="Symbol"/>
              <a:cs typeface="Symbol"/>
            </a:endParaRPr>
          </a:p>
        </p:txBody>
      </p:sp>
      <p:sp>
        <p:nvSpPr>
          <p:cNvPr id="9" name="object 9"/>
          <p:cNvSpPr txBox="1"/>
          <p:nvPr/>
        </p:nvSpPr>
        <p:spPr>
          <a:xfrm>
            <a:off x="2951994" y="2355335"/>
            <a:ext cx="577850" cy="261620"/>
          </a:xfrm>
          <a:prstGeom prst="rect">
            <a:avLst/>
          </a:prstGeom>
        </p:spPr>
        <p:txBody>
          <a:bodyPr wrap="square" lIns="0" tIns="12700" rIns="0" bIns="0" rtlCol="0" vert="horz">
            <a:spAutoFit/>
          </a:bodyPr>
          <a:lstStyle/>
          <a:p>
            <a:pPr>
              <a:lnSpc>
                <a:spcPct val="100000"/>
              </a:lnSpc>
              <a:spcBef>
                <a:spcPts val="100"/>
              </a:spcBef>
              <a:tabLst>
                <a:tab pos="299085" algn="l"/>
              </a:tabLst>
            </a:pPr>
            <a:r>
              <a:rPr dirty="0" sz="950" spc="20">
                <a:latin typeface="Symbol"/>
                <a:cs typeface="Symbol"/>
              </a:rPr>
              <a:t></a:t>
            </a:r>
            <a:r>
              <a:rPr dirty="0" sz="950" spc="-60">
                <a:latin typeface="Times New Roman"/>
                <a:cs typeface="Times New Roman"/>
              </a:rPr>
              <a:t> </a:t>
            </a:r>
            <a:r>
              <a:rPr dirty="0" sz="950" spc="15" i="1">
                <a:latin typeface="Times New Roman"/>
                <a:cs typeface="Times New Roman"/>
              </a:rPr>
              <a:t>q	</a:t>
            </a:r>
            <a:r>
              <a:rPr dirty="0" sz="950" spc="20">
                <a:latin typeface="Symbol"/>
                <a:cs typeface="Symbol"/>
              </a:rPr>
              <a:t></a:t>
            </a:r>
            <a:r>
              <a:rPr dirty="0" sz="950" spc="20">
                <a:latin typeface="Times New Roman"/>
                <a:cs typeface="Times New Roman"/>
              </a:rPr>
              <a:t> </a:t>
            </a:r>
            <a:r>
              <a:rPr dirty="0" sz="950" spc="15" i="1">
                <a:latin typeface="Times New Roman"/>
                <a:cs typeface="Times New Roman"/>
              </a:rPr>
              <a:t>S</a:t>
            </a:r>
            <a:r>
              <a:rPr dirty="0" sz="950" spc="145" i="1">
                <a:latin typeface="Times New Roman"/>
                <a:cs typeface="Times New Roman"/>
              </a:rPr>
              <a:t> </a:t>
            </a:r>
            <a:r>
              <a:rPr dirty="0" sz="1550" spc="-195">
                <a:latin typeface="Symbol"/>
                <a:cs typeface="Symbol"/>
              </a:rPr>
              <a:t></a:t>
            </a:r>
            <a:endParaRPr sz="1550">
              <a:latin typeface="Symbol"/>
              <a:cs typeface="Symbol"/>
            </a:endParaRPr>
          </a:p>
        </p:txBody>
      </p:sp>
      <p:sp>
        <p:nvSpPr>
          <p:cNvPr id="10" name="object 10"/>
          <p:cNvSpPr txBox="1"/>
          <p:nvPr/>
        </p:nvSpPr>
        <p:spPr>
          <a:xfrm>
            <a:off x="1812031" y="2510186"/>
            <a:ext cx="1654810" cy="113664"/>
          </a:xfrm>
          <a:prstGeom prst="rect">
            <a:avLst/>
          </a:prstGeom>
        </p:spPr>
        <p:txBody>
          <a:bodyPr wrap="square" lIns="0" tIns="15875" rIns="0" bIns="0" rtlCol="0" vert="horz">
            <a:spAutoFit/>
          </a:bodyPr>
          <a:lstStyle/>
          <a:p>
            <a:pPr>
              <a:lnSpc>
                <a:spcPct val="100000"/>
              </a:lnSpc>
              <a:spcBef>
                <a:spcPts val="125"/>
              </a:spcBef>
              <a:tabLst>
                <a:tab pos="556895" algn="l"/>
                <a:tab pos="894715" algn="l"/>
                <a:tab pos="1300480" algn="l"/>
                <a:tab pos="1621155" algn="l"/>
              </a:tabLst>
            </a:pPr>
            <a:r>
              <a:rPr dirty="0" sz="550" spc="5" i="1">
                <a:latin typeface="Times New Roman"/>
                <a:cs typeface="Times New Roman"/>
              </a:rPr>
              <a:t>t</a:t>
            </a:r>
            <a:r>
              <a:rPr dirty="0" sz="550" spc="-70" i="1">
                <a:latin typeface="Times New Roman"/>
                <a:cs typeface="Times New Roman"/>
              </a:rPr>
              <a:t> </a:t>
            </a:r>
            <a:r>
              <a:rPr dirty="0" sz="550" spc="-15">
                <a:latin typeface="Symbol"/>
                <a:cs typeface="Symbol"/>
              </a:rPr>
              <a:t></a:t>
            </a:r>
            <a:r>
              <a:rPr dirty="0" sz="550" spc="10">
                <a:latin typeface="Times New Roman"/>
                <a:cs typeface="Times New Roman"/>
              </a:rPr>
              <a:t>1</a:t>
            </a:r>
            <a:r>
              <a:rPr dirty="0" sz="550">
                <a:latin typeface="Times New Roman"/>
                <a:cs typeface="Times New Roman"/>
              </a:rPr>
              <a:t>	</a:t>
            </a:r>
            <a:r>
              <a:rPr dirty="0" sz="550" spc="10">
                <a:latin typeface="Times New Roman"/>
                <a:cs typeface="Times New Roman"/>
              </a:rPr>
              <a:t>1</a:t>
            </a:r>
            <a:r>
              <a:rPr dirty="0" sz="550">
                <a:latin typeface="Times New Roman"/>
                <a:cs typeface="Times New Roman"/>
              </a:rPr>
              <a:t>    </a:t>
            </a:r>
            <a:r>
              <a:rPr dirty="0" sz="550" spc="-25">
                <a:latin typeface="Times New Roman"/>
                <a:cs typeface="Times New Roman"/>
              </a:rPr>
              <a:t> </a:t>
            </a:r>
            <a:r>
              <a:rPr dirty="0" sz="550" spc="10">
                <a:latin typeface="Times New Roman"/>
                <a:cs typeface="Times New Roman"/>
              </a:rPr>
              <a:t>2</a:t>
            </a:r>
            <a:r>
              <a:rPr dirty="0" sz="550">
                <a:latin typeface="Times New Roman"/>
                <a:cs typeface="Times New Roman"/>
              </a:rPr>
              <a:t>	</a:t>
            </a:r>
            <a:r>
              <a:rPr dirty="0" sz="550" spc="5" i="1">
                <a:latin typeface="Times New Roman"/>
                <a:cs typeface="Times New Roman"/>
              </a:rPr>
              <a:t>t</a:t>
            </a:r>
            <a:r>
              <a:rPr dirty="0" sz="550" i="1">
                <a:latin typeface="Times New Roman"/>
                <a:cs typeface="Times New Roman"/>
              </a:rPr>
              <a:t>    </a:t>
            </a:r>
            <a:r>
              <a:rPr dirty="0" sz="550" spc="45" i="1">
                <a:latin typeface="Times New Roman"/>
                <a:cs typeface="Times New Roman"/>
              </a:rPr>
              <a:t> </a:t>
            </a:r>
            <a:r>
              <a:rPr dirty="0" sz="550" spc="5" i="1">
                <a:latin typeface="Times New Roman"/>
                <a:cs typeface="Times New Roman"/>
              </a:rPr>
              <a:t>t</a:t>
            </a:r>
            <a:r>
              <a:rPr dirty="0" sz="550" spc="-70" i="1">
                <a:latin typeface="Times New Roman"/>
                <a:cs typeface="Times New Roman"/>
              </a:rPr>
              <a:t> </a:t>
            </a:r>
            <a:r>
              <a:rPr dirty="0" sz="550" spc="-15">
                <a:latin typeface="Symbol"/>
                <a:cs typeface="Symbol"/>
              </a:rPr>
              <a:t></a:t>
            </a:r>
            <a:r>
              <a:rPr dirty="0" sz="550" spc="10">
                <a:latin typeface="Times New Roman"/>
                <a:cs typeface="Times New Roman"/>
              </a:rPr>
              <a:t>1</a:t>
            </a:r>
            <a:r>
              <a:rPr dirty="0" sz="550">
                <a:latin typeface="Times New Roman"/>
                <a:cs typeface="Times New Roman"/>
              </a:rPr>
              <a:t>	</a:t>
            </a:r>
            <a:r>
              <a:rPr dirty="0" sz="550" spc="5" i="1">
                <a:latin typeface="Times New Roman"/>
                <a:cs typeface="Times New Roman"/>
              </a:rPr>
              <a:t>t</a:t>
            </a:r>
            <a:r>
              <a:rPr dirty="0" sz="550" spc="-80" i="1">
                <a:latin typeface="Times New Roman"/>
                <a:cs typeface="Times New Roman"/>
              </a:rPr>
              <a:t> </a:t>
            </a:r>
            <a:r>
              <a:rPr dirty="0" sz="550" spc="-15">
                <a:latin typeface="Symbol"/>
                <a:cs typeface="Symbol"/>
              </a:rPr>
              <a:t></a:t>
            </a:r>
            <a:r>
              <a:rPr dirty="0" sz="550" spc="10">
                <a:latin typeface="Times New Roman"/>
                <a:cs typeface="Times New Roman"/>
              </a:rPr>
              <a:t>1</a:t>
            </a:r>
            <a:r>
              <a:rPr dirty="0" sz="550">
                <a:latin typeface="Times New Roman"/>
                <a:cs typeface="Times New Roman"/>
              </a:rPr>
              <a:t>	</a:t>
            </a:r>
            <a:r>
              <a:rPr dirty="0" sz="550" spc="5" i="1">
                <a:latin typeface="Times New Roman"/>
                <a:cs typeface="Times New Roman"/>
              </a:rPr>
              <a:t>j</a:t>
            </a:r>
            <a:endParaRPr sz="550">
              <a:latin typeface="Times New Roman"/>
              <a:cs typeface="Times New Roman"/>
            </a:endParaRPr>
          </a:p>
        </p:txBody>
      </p:sp>
      <p:sp>
        <p:nvSpPr>
          <p:cNvPr id="11" name="object 11"/>
          <p:cNvSpPr txBox="1"/>
          <p:nvPr/>
        </p:nvSpPr>
        <p:spPr>
          <a:xfrm>
            <a:off x="2357632" y="2119280"/>
            <a:ext cx="866775" cy="113664"/>
          </a:xfrm>
          <a:prstGeom prst="rect">
            <a:avLst/>
          </a:prstGeom>
        </p:spPr>
        <p:txBody>
          <a:bodyPr wrap="square" lIns="0" tIns="15875" rIns="0" bIns="0" rtlCol="0" vert="horz">
            <a:spAutoFit/>
          </a:bodyPr>
          <a:lstStyle/>
          <a:p>
            <a:pPr>
              <a:lnSpc>
                <a:spcPct val="100000"/>
              </a:lnSpc>
              <a:spcBef>
                <a:spcPts val="125"/>
              </a:spcBef>
              <a:tabLst>
                <a:tab pos="238125" algn="l"/>
                <a:tab pos="497840" algn="l"/>
                <a:tab pos="833119" algn="l"/>
              </a:tabLst>
            </a:pPr>
            <a:r>
              <a:rPr dirty="0" sz="550" spc="10">
                <a:latin typeface="Times New Roman"/>
                <a:cs typeface="Times New Roman"/>
              </a:rPr>
              <a:t>1</a:t>
            </a:r>
            <a:r>
              <a:rPr dirty="0" sz="550" spc="10">
                <a:latin typeface="Times New Roman"/>
                <a:cs typeface="Times New Roman"/>
              </a:rPr>
              <a:t>	</a:t>
            </a:r>
            <a:r>
              <a:rPr dirty="0" sz="550" spc="5" i="1">
                <a:latin typeface="Times New Roman"/>
                <a:cs typeface="Times New Roman"/>
              </a:rPr>
              <a:t>i</a:t>
            </a:r>
            <a:r>
              <a:rPr dirty="0" sz="550" spc="5" i="1">
                <a:latin typeface="Times New Roman"/>
                <a:cs typeface="Times New Roman"/>
              </a:rPr>
              <a:t>	</a:t>
            </a:r>
            <a:r>
              <a:rPr dirty="0" sz="550" spc="10">
                <a:latin typeface="Times New Roman"/>
                <a:cs typeface="Times New Roman"/>
              </a:rPr>
              <a:t>1</a:t>
            </a:r>
            <a:r>
              <a:rPr dirty="0" sz="550" spc="10">
                <a:latin typeface="Times New Roman"/>
                <a:cs typeface="Times New Roman"/>
              </a:rPr>
              <a:t>    </a:t>
            </a:r>
            <a:r>
              <a:rPr dirty="0" sz="550" spc="-25">
                <a:latin typeface="Times New Roman"/>
                <a:cs typeface="Times New Roman"/>
              </a:rPr>
              <a:t> </a:t>
            </a:r>
            <a:r>
              <a:rPr dirty="0" sz="550" spc="10">
                <a:latin typeface="Times New Roman"/>
                <a:cs typeface="Times New Roman"/>
              </a:rPr>
              <a:t>1</a:t>
            </a:r>
            <a:r>
              <a:rPr dirty="0" sz="550">
                <a:latin typeface="Times New Roman"/>
                <a:cs typeface="Times New Roman"/>
              </a:rPr>
              <a:t>	</a:t>
            </a:r>
            <a:r>
              <a:rPr dirty="0" sz="550" spc="5" i="1">
                <a:latin typeface="Times New Roman"/>
                <a:cs typeface="Times New Roman"/>
              </a:rPr>
              <a:t>i</a:t>
            </a:r>
            <a:endParaRPr sz="550">
              <a:latin typeface="Times New Roman"/>
              <a:cs typeface="Times New Roman"/>
            </a:endParaRPr>
          </a:p>
        </p:txBody>
      </p:sp>
      <p:sp>
        <p:nvSpPr>
          <p:cNvPr id="12" name="object 12"/>
          <p:cNvSpPr txBox="1"/>
          <p:nvPr/>
        </p:nvSpPr>
        <p:spPr>
          <a:xfrm>
            <a:off x="3412241" y="2238414"/>
            <a:ext cx="312420" cy="176530"/>
          </a:xfrm>
          <a:prstGeom prst="rect">
            <a:avLst/>
          </a:prstGeom>
        </p:spPr>
        <p:txBody>
          <a:bodyPr wrap="square" lIns="0" tIns="17145" rIns="0" bIns="0" rtlCol="0" vert="horz">
            <a:spAutoFit/>
          </a:bodyPr>
          <a:lstStyle/>
          <a:p>
            <a:pPr>
              <a:lnSpc>
                <a:spcPct val="100000"/>
              </a:lnSpc>
              <a:spcBef>
                <a:spcPts val="135"/>
              </a:spcBef>
            </a:pPr>
            <a:r>
              <a:rPr dirty="0" sz="950" spc="10">
                <a:latin typeface="Times New Roman"/>
                <a:cs typeface="Times New Roman"/>
              </a:rPr>
              <a:t>what?</a:t>
            </a:r>
            <a:endParaRPr sz="950">
              <a:latin typeface="Times New Roman"/>
              <a:cs typeface="Times New Roman"/>
            </a:endParaRPr>
          </a:p>
        </p:txBody>
      </p:sp>
      <p:sp>
        <p:nvSpPr>
          <p:cNvPr id="13" name="object 13"/>
          <p:cNvSpPr txBox="1"/>
          <p:nvPr/>
        </p:nvSpPr>
        <p:spPr>
          <a:xfrm>
            <a:off x="2091689" y="1972284"/>
            <a:ext cx="1194435" cy="252729"/>
          </a:xfrm>
          <a:prstGeom prst="rect">
            <a:avLst/>
          </a:prstGeom>
        </p:spPr>
        <p:txBody>
          <a:bodyPr wrap="square" lIns="0" tIns="17145" rIns="0" bIns="0" rtlCol="0" vert="horz">
            <a:spAutoFit/>
          </a:bodyPr>
          <a:lstStyle/>
          <a:p>
            <a:pPr>
              <a:lnSpc>
                <a:spcPct val="100000"/>
              </a:lnSpc>
              <a:spcBef>
                <a:spcPts val="135"/>
              </a:spcBef>
            </a:pPr>
            <a:r>
              <a:rPr dirty="0" sz="950" spc="20">
                <a:latin typeface="Symbol"/>
                <a:cs typeface="Symbol"/>
              </a:rPr>
              <a:t></a:t>
            </a:r>
            <a:r>
              <a:rPr dirty="0" sz="950" spc="20">
                <a:latin typeface="Times New Roman"/>
                <a:cs typeface="Times New Roman"/>
              </a:rPr>
              <a:t> </a:t>
            </a:r>
            <a:r>
              <a:rPr dirty="0" sz="950" spc="-25">
                <a:latin typeface="Times New Roman"/>
                <a:cs typeface="Times New Roman"/>
              </a:rPr>
              <a:t>P</a:t>
            </a:r>
            <a:r>
              <a:rPr dirty="0" sz="1300" spc="-25">
                <a:latin typeface="Symbol"/>
                <a:cs typeface="Symbol"/>
              </a:rPr>
              <a:t></a:t>
            </a:r>
            <a:r>
              <a:rPr dirty="0" sz="950" spc="-25" i="1">
                <a:latin typeface="Times New Roman"/>
                <a:cs typeface="Times New Roman"/>
              </a:rPr>
              <a:t>q </a:t>
            </a:r>
            <a:r>
              <a:rPr dirty="0" sz="950" spc="20">
                <a:latin typeface="Symbol"/>
                <a:cs typeface="Symbol"/>
              </a:rPr>
              <a:t></a:t>
            </a:r>
            <a:r>
              <a:rPr dirty="0" sz="950" spc="20">
                <a:latin typeface="Times New Roman"/>
                <a:cs typeface="Times New Roman"/>
              </a:rPr>
              <a:t> </a:t>
            </a:r>
            <a:r>
              <a:rPr dirty="0" sz="950" spc="15" i="1">
                <a:latin typeface="Times New Roman"/>
                <a:cs typeface="Times New Roman"/>
              </a:rPr>
              <a:t>S </a:t>
            </a:r>
            <a:r>
              <a:rPr dirty="0" sz="1300" spc="-85">
                <a:latin typeface="Symbol"/>
                <a:cs typeface="Symbol"/>
              </a:rPr>
              <a:t></a:t>
            </a:r>
            <a:r>
              <a:rPr dirty="0" sz="950" spc="-85">
                <a:latin typeface="Times New Roman"/>
                <a:cs typeface="Times New Roman"/>
              </a:rPr>
              <a:t>P</a:t>
            </a:r>
            <a:r>
              <a:rPr dirty="0" sz="1450" spc="-85">
                <a:latin typeface="Symbol"/>
                <a:cs typeface="Symbol"/>
              </a:rPr>
              <a:t></a:t>
            </a:r>
            <a:r>
              <a:rPr dirty="0" sz="950" spc="-85" i="1">
                <a:latin typeface="Times New Roman"/>
                <a:cs typeface="Times New Roman"/>
              </a:rPr>
              <a:t>O</a:t>
            </a:r>
            <a:r>
              <a:rPr dirty="0" sz="950" spc="65" i="1">
                <a:latin typeface="Times New Roman"/>
                <a:cs typeface="Times New Roman"/>
              </a:rPr>
              <a:t> </a:t>
            </a:r>
            <a:r>
              <a:rPr dirty="0" sz="950" spc="15" i="1">
                <a:latin typeface="Times New Roman"/>
                <a:cs typeface="Times New Roman"/>
              </a:rPr>
              <a:t>q </a:t>
            </a:r>
            <a:r>
              <a:rPr dirty="0" sz="950" spc="35">
                <a:latin typeface="Symbol"/>
                <a:cs typeface="Symbol"/>
              </a:rPr>
              <a:t></a:t>
            </a:r>
            <a:r>
              <a:rPr dirty="0" sz="950" spc="35" i="1">
                <a:latin typeface="Times New Roman"/>
                <a:cs typeface="Times New Roman"/>
              </a:rPr>
              <a:t>S</a:t>
            </a:r>
            <a:r>
              <a:rPr dirty="0" sz="950" spc="175" i="1">
                <a:latin typeface="Times New Roman"/>
                <a:cs typeface="Times New Roman"/>
              </a:rPr>
              <a:t> </a:t>
            </a:r>
            <a:r>
              <a:rPr dirty="0" sz="1450" spc="-160">
                <a:latin typeface="Symbol"/>
                <a:cs typeface="Symbol"/>
              </a:rPr>
              <a:t></a:t>
            </a:r>
            <a:endParaRPr sz="1450">
              <a:latin typeface="Symbol"/>
              <a:cs typeface="Symbol"/>
            </a:endParaRPr>
          </a:p>
        </p:txBody>
      </p:sp>
      <p:sp>
        <p:nvSpPr>
          <p:cNvPr id="14" name="object 14"/>
          <p:cNvSpPr txBox="1"/>
          <p:nvPr/>
        </p:nvSpPr>
        <p:spPr>
          <a:xfrm>
            <a:off x="1725167" y="2355339"/>
            <a:ext cx="1113155" cy="261620"/>
          </a:xfrm>
          <a:prstGeom prst="rect">
            <a:avLst/>
          </a:prstGeom>
        </p:spPr>
        <p:txBody>
          <a:bodyPr wrap="square" lIns="0" tIns="12700" rIns="0" bIns="0" rtlCol="0" vert="horz">
            <a:spAutoFit/>
          </a:bodyPr>
          <a:lstStyle/>
          <a:p>
            <a:pPr>
              <a:lnSpc>
                <a:spcPct val="100000"/>
              </a:lnSpc>
              <a:spcBef>
                <a:spcPts val="100"/>
              </a:spcBef>
            </a:pPr>
            <a:r>
              <a:rPr dirty="0" sz="1050" spc="-40" i="1">
                <a:latin typeface="Symbol"/>
                <a:cs typeface="Symbol"/>
              </a:rPr>
              <a:t></a:t>
            </a:r>
            <a:r>
              <a:rPr dirty="0" sz="1050" spc="65" i="1">
                <a:latin typeface="Times New Roman"/>
                <a:cs typeface="Times New Roman"/>
              </a:rPr>
              <a:t> </a:t>
            </a:r>
            <a:r>
              <a:rPr dirty="0" sz="1300" spc="-110">
                <a:latin typeface="Symbol"/>
                <a:cs typeface="Symbol"/>
              </a:rPr>
              <a:t></a:t>
            </a:r>
            <a:r>
              <a:rPr dirty="0" sz="1300" spc="-110">
                <a:latin typeface="Times New Roman"/>
                <a:cs typeface="Times New Roman"/>
              </a:rPr>
              <a:t> </a:t>
            </a:r>
            <a:r>
              <a:rPr dirty="0" sz="950" spc="10" i="1">
                <a:latin typeface="Times New Roman"/>
                <a:cs typeface="Times New Roman"/>
              </a:rPr>
              <a:t>j </a:t>
            </a:r>
            <a:r>
              <a:rPr dirty="0" sz="1300" spc="-110">
                <a:latin typeface="Symbol"/>
                <a:cs typeface="Symbol"/>
              </a:rPr>
              <a:t></a:t>
            </a:r>
            <a:r>
              <a:rPr dirty="0" sz="1300" spc="-110">
                <a:latin typeface="Times New Roman"/>
                <a:cs typeface="Times New Roman"/>
              </a:rPr>
              <a:t> </a:t>
            </a:r>
            <a:r>
              <a:rPr dirty="0" sz="950" spc="20">
                <a:latin typeface="Symbol"/>
                <a:cs typeface="Symbol"/>
              </a:rPr>
              <a:t></a:t>
            </a:r>
            <a:r>
              <a:rPr dirty="0" sz="950" spc="20">
                <a:latin typeface="Times New Roman"/>
                <a:cs typeface="Times New Roman"/>
              </a:rPr>
              <a:t> </a:t>
            </a:r>
            <a:r>
              <a:rPr dirty="0" sz="950" spc="-75">
                <a:latin typeface="Times New Roman"/>
                <a:cs typeface="Times New Roman"/>
              </a:rPr>
              <a:t>P</a:t>
            </a:r>
            <a:r>
              <a:rPr dirty="0" sz="1550" spc="-75">
                <a:latin typeface="Symbol"/>
                <a:cs typeface="Symbol"/>
              </a:rPr>
              <a:t></a:t>
            </a:r>
            <a:r>
              <a:rPr dirty="0" sz="950" spc="-75" i="1">
                <a:latin typeface="Times New Roman"/>
                <a:cs typeface="Times New Roman"/>
              </a:rPr>
              <a:t>O </a:t>
            </a:r>
            <a:r>
              <a:rPr dirty="0" sz="950" spc="25" i="1">
                <a:latin typeface="Times New Roman"/>
                <a:cs typeface="Times New Roman"/>
              </a:rPr>
              <a:t>O </a:t>
            </a:r>
            <a:r>
              <a:rPr dirty="0" sz="950" spc="-5">
                <a:latin typeface="Times New Roman"/>
                <a:cs typeface="Times New Roman"/>
              </a:rPr>
              <a:t>...</a:t>
            </a:r>
            <a:r>
              <a:rPr dirty="0" sz="950" spc="-5" i="1">
                <a:latin typeface="Times New Roman"/>
                <a:cs typeface="Times New Roman"/>
              </a:rPr>
              <a:t>O </a:t>
            </a:r>
            <a:r>
              <a:rPr dirty="0" sz="950" spc="25" i="1">
                <a:latin typeface="Times New Roman"/>
                <a:cs typeface="Times New Roman"/>
              </a:rPr>
              <a:t>O</a:t>
            </a:r>
            <a:endParaRPr sz="950">
              <a:latin typeface="Times New Roman"/>
              <a:cs typeface="Times New Roman"/>
            </a:endParaRPr>
          </a:p>
        </p:txBody>
      </p:sp>
      <p:sp>
        <p:nvSpPr>
          <p:cNvPr id="15" name="object 15"/>
          <p:cNvSpPr txBox="1"/>
          <p:nvPr/>
        </p:nvSpPr>
        <p:spPr>
          <a:xfrm>
            <a:off x="1686814" y="1584250"/>
            <a:ext cx="4234180" cy="433705"/>
          </a:xfrm>
          <a:prstGeom prst="rect">
            <a:avLst/>
          </a:prstGeom>
        </p:spPr>
        <p:txBody>
          <a:bodyPr wrap="square" lIns="0" tIns="37465" rIns="0" bIns="0" rtlCol="0" vert="horz">
            <a:spAutoFit/>
          </a:bodyPr>
          <a:lstStyle/>
          <a:p>
            <a:pPr marL="25400">
              <a:lnSpc>
                <a:spcPct val="100000"/>
              </a:lnSpc>
              <a:spcBef>
                <a:spcPts val="295"/>
              </a:spcBef>
            </a:pPr>
            <a:r>
              <a:rPr dirty="0" sz="1000" spc="-5">
                <a:latin typeface="Times New Roman"/>
                <a:cs typeface="Times New Roman"/>
              </a:rPr>
              <a:t>α</a:t>
            </a:r>
            <a:r>
              <a:rPr dirty="0" baseline="-21367" sz="975" spc="-7">
                <a:latin typeface="Times New Roman"/>
                <a:cs typeface="Times New Roman"/>
              </a:rPr>
              <a:t>t</a:t>
            </a:r>
            <a:r>
              <a:rPr dirty="0" sz="1000" spc="-5">
                <a:latin typeface="Times New Roman"/>
                <a:cs typeface="Times New Roman"/>
              </a:rPr>
              <a:t>(i) </a:t>
            </a:r>
            <a:r>
              <a:rPr dirty="0" sz="1000">
                <a:latin typeface="Times New Roman"/>
                <a:cs typeface="Times New Roman"/>
              </a:rPr>
              <a:t>= </a:t>
            </a:r>
            <a:r>
              <a:rPr dirty="0" sz="1000" spc="-5">
                <a:latin typeface="Times New Roman"/>
                <a:cs typeface="Times New Roman"/>
              </a:rPr>
              <a:t>P(</a:t>
            </a:r>
            <a:r>
              <a:rPr dirty="0" sz="1000" spc="-5">
                <a:latin typeface="Arial"/>
                <a:cs typeface="Arial"/>
              </a:rPr>
              <a:t>O</a:t>
            </a:r>
            <a:r>
              <a:rPr dirty="0" baseline="-21367" sz="975" spc="-7">
                <a:latin typeface="Arial"/>
                <a:cs typeface="Arial"/>
              </a:rPr>
              <a:t>1 </a:t>
            </a:r>
            <a:r>
              <a:rPr dirty="0" sz="1000" spc="-5">
                <a:latin typeface="Arial"/>
                <a:cs typeface="Arial"/>
              </a:rPr>
              <a:t>O</a:t>
            </a:r>
            <a:r>
              <a:rPr dirty="0" baseline="-21367" sz="975" spc="-7">
                <a:latin typeface="Arial"/>
                <a:cs typeface="Arial"/>
              </a:rPr>
              <a:t>2 </a:t>
            </a:r>
            <a:r>
              <a:rPr dirty="0" sz="1000">
                <a:latin typeface="Arial"/>
                <a:cs typeface="Arial"/>
              </a:rPr>
              <a:t>… O</a:t>
            </a:r>
            <a:r>
              <a:rPr dirty="0" baseline="-21367" sz="975">
                <a:latin typeface="Arial"/>
                <a:cs typeface="Arial"/>
              </a:rPr>
              <a:t>T </a:t>
            </a:r>
            <a:r>
              <a:rPr dirty="0" sz="1000">
                <a:latin typeface="Symbol"/>
                <a:cs typeface="Symbol"/>
              </a:rPr>
              <a:t></a:t>
            </a:r>
            <a:r>
              <a:rPr dirty="0" sz="1000">
                <a:latin typeface="Times New Roman"/>
                <a:cs typeface="Times New Roman"/>
              </a:rPr>
              <a:t> q</a:t>
            </a:r>
            <a:r>
              <a:rPr dirty="0" baseline="-21367" sz="975">
                <a:latin typeface="Times New Roman"/>
                <a:cs typeface="Times New Roman"/>
              </a:rPr>
              <a:t>t </a:t>
            </a:r>
            <a:r>
              <a:rPr dirty="0" sz="1000">
                <a:latin typeface="Times New Roman"/>
                <a:cs typeface="Times New Roman"/>
              </a:rPr>
              <a:t>= S</a:t>
            </a:r>
            <a:r>
              <a:rPr dirty="0" baseline="-21367" sz="975">
                <a:latin typeface="Times New Roman"/>
                <a:cs typeface="Times New Roman"/>
              </a:rPr>
              <a:t>i </a:t>
            </a:r>
            <a:r>
              <a:rPr dirty="0" sz="1000">
                <a:latin typeface="Times New Roman"/>
                <a:cs typeface="Times New Roman"/>
              </a:rPr>
              <a:t>| λ)</a:t>
            </a:r>
            <a:r>
              <a:rPr dirty="0" sz="1000" spc="120">
                <a:latin typeface="Times New Roman"/>
                <a:cs typeface="Times New Roman"/>
              </a:rPr>
              <a:t> </a:t>
            </a:r>
            <a:r>
              <a:rPr dirty="0" sz="600" spc="-5">
                <a:solidFill>
                  <a:srgbClr val="FF33CC"/>
                </a:solidFill>
                <a:latin typeface="Arial"/>
                <a:cs typeface="Arial"/>
              </a:rPr>
              <a:t>(</a:t>
            </a:r>
            <a:r>
              <a:rPr dirty="0" sz="600" spc="-5">
                <a:solidFill>
                  <a:srgbClr val="FF33CC"/>
                </a:solidFill>
                <a:latin typeface="Times New Roman"/>
                <a:cs typeface="Times New Roman"/>
              </a:rPr>
              <a:t>α</a:t>
            </a:r>
            <a:r>
              <a:rPr dirty="0" baseline="-20833" sz="600" spc="-7">
                <a:solidFill>
                  <a:srgbClr val="FF33CC"/>
                </a:solidFill>
                <a:latin typeface="Times New Roman"/>
                <a:cs typeface="Times New Roman"/>
              </a:rPr>
              <a:t>t</a:t>
            </a:r>
            <a:r>
              <a:rPr dirty="0" sz="600" spc="-5">
                <a:solidFill>
                  <a:srgbClr val="FF33CC"/>
                </a:solidFill>
                <a:latin typeface="Times New Roman"/>
                <a:cs typeface="Times New Roman"/>
              </a:rPr>
              <a:t>(i) </a:t>
            </a:r>
            <a:r>
              <a:rPr dirty="0" sz="600">
                <a:solidFill>
                  <a:srgbClr val="FF33CC"/>
                </a:solidFill>
                <a:latin typeface="Arial"/>
                <a:cs typeface="Arial"/>
              </a:rPr>
              <a:t>can </a:t>
            </a:r>
            <a:r>
              <a:rPr dirty="0" sz="600" spc="-5">
                <a:solidFill>
                  <a:srgbClr val="FF33CC"/>
                </a:solidFill>
                <a:latin typeface="Arial"/>
                <a:cs typeface="Arial"/>
              </a:rPr>
              <a:t>be defined stupidly </a:t>
            </a:r>
            <a:r>
              <a:rPr dirty="0" sz="600">
                <a:solidFill>
                  <a:srgbClr val="FF33CC"/>
                </a:solidFill>
                <a:latin typeface="Arial"/>
                <a:cs typeface="Arial"/>
              </a:rPr>
              <a:t>by </a:t>
            </a:r>
            <a:r>
              <a:rPr dirty="0" sz="600" spc="-5">
                <a:solidFill>
                  <a:srgbClr val="FF33CC"/>
                </a:solidFill>
                <a:latin typeface="Arial"/>
                <a:cs typeface="Arial"/>
              </a:rPr>
              <a:t>considering all paths length “t”. How?)</a:t>
            </a:r>
            <a:endParaRPr sz="600">
              <a:latin typeface="Arial"/>
              <a:cs typeface="Arial"/>
            </a:endParaRPr>
          </a:p>
          <a:p>
            <a:pPr marL="139700">
              <a:lnSpc>
                <a:spcPct val="100000"/>
              </a:lnSpc>
              <a:spcBef>
                <a:spcPts val="254"/>
              </a:spcBef>
            </a:pPr>
            <a:r>
              <a:rPr dirty="0" sz="1050" spc="-25" i="1">
                <a:latin typeface="Symbol"/>
                <a:cs typeface="Symbol"/>
              </a:rPr>
              <a:t></a:t>
            </a:r>
            <a:r>
              <a:rPr dirty="0" baseline="-25252" sz="825" spc="15">
                <a:latin typeface="Times New Roman"/>
                <a:cs typeface="Times New Roman"/>
              </a:rPr>
              <a:t>1</a:t>
            </a:r>
            <a:r>
              <a:rPr dirty="0" baseline="-25252" sz="825" spc="-120">
                <a:latin typeface="Times New Roman"/>
                <a:cs typeface="Times New Roman"/>
              </a:rPr>
              <a:t> </a:t>
            </a:r>
            <a:r>
              <a:rPr dirty="0" sz="1300" spc="-155">
                <a:latin typeface="Symbol"/>
                <a:cs typeface="Symbol"/>
              </a:rPr>
              <a:t></a:t>
            </a:r>
            <a:r>
              <a:rPr dirty="0" sz="950" spc="75" i="1">
                <a:latin typeface="Times New Roman"/>
                <a:cs typeface="Times New Roman"/>
              </a:rPr>
              <a:t>i</a:t>
            </a:r>
            <a:r>
              <a:rPr dirty="0" sz="1300" spc="-110">
                <a:latin typeface="Symbol"/>
                <a:cs typeface="Symbol"/>
              </a:rPr>
              <a:t></a:t>
            </a:r>
            <a:r>
              <a:rPr dirty="0" sz="1300" spc="-180">
                <a:latin typeface="Times New Roman"/>
                <a:cs typeface="Times New Roman"/>
              </a:rPr>
              <a:t> </a:t>
            </a:r>
            <a:r>
              <a:rPr dirty="0" sz="950" spc="20">
                <a:latin typeface="Symbol"/>
                <a:cs typeface="Symbol"/>
              </a:rPr>
              <a:t></a:t>
            </a:r>
            <a:r>
              <a:rPr dirty="0" sz="950" spc="-45">
                <a:latin typeface="Times New Roman"/>
                <a:cs typeface="Times New Roman"/>
              </a:rPr>
              <a:t> </a:t>
            </a:r>
            <a:r>
              <a:rPr dirty="0" sz="950" spc="35">
                <a:latin typeface="Times New Roman"/>
                <a:cs typeface="Times New Roman"/>
              </a:rPr>
              <a:t>P</a:t>
            </a:r>
            <a:r>
              <a:rPr dirty="0" sz="1300" spc="-160">
                <a:latin typeface="Symbol"/>
                <a:cs typeface="Symbol"/>
              </a:rPr>
              <a:t></a:t>
            </a:r>
            <a:r>
              <a:rPr dirty="0" sz="950" spc="-55" i="1">
                <a:latin typeface="Times New Roman"/>
                <a:cs typeface="Times New Roman"/>
              </a:rPr>
              <a:t>O</a:t>
            </a:r>
            <a:r>
              <a:rPr dirty="0" baseline="-25252" sz="825" spc="15">
                <a:latin typeface="Times New Roman"/>
                <a:cs typeface="Times New Roman"/>
              </a:rPr>
              <a:t>1</a:t>
            </a:r>
            <a:r>
              <a:rPr dirty="0" baseline="-25252" sz="825">
                <a:latin typeface="Times New Roman"/>
                <a:cs typeface="Times New Roman"/>
              </a:rPr>
              <a:t> </a:t>
            </a:r>
            <a:r>
              <a:rPr dirty="0" baseline="-25252" sz="825" spc="-82">
                <a:latin typeface="Times New Roman"/>
                <a:cs typeface="Times New Roman"/>
              </a:rPr>
              <a:t> </a:t>
            </a:r>
            <a:r>
              <a:rPr dirty="0" sz="950" spc="20">
                <a:latin typeface="Symbol"/>
                <a:cs typeface="Symbol"/>
              </a:rPr>
              <a:t></a:t>
            </a:r>
            <a:r>
              <a:rPr dirty="0" sz="950" spc="-70">
                <a:latin typeface="Times New Roman"/>
                <a:cs typeface="Times New Roman"/>
              </a:rPr>
              <a:t> </a:t>
            </a:r>
            <a:r>
              <a:rPr dirty="0" sz="950" spc="-40" i="1">
                <a:latin typeface="Times New Roman"/>
                <a:cs typeface="Times New Roman"/>
              </a:rPr>
              <a:t>q</a:t>
            </a:r>
            <a:r>
              <a:rPr dirty="0" baseline="-25252" sz="825" spc="15">
                <a:latin typeface="Times New Roman"/>
                <a:cs typeface="Times New Roman"/>
              </a:rPr>
              <a:t>1</a:t>
            </a:r>
            <a:r>
              <a:rPr dirty="0" baseline="-25252" sz="825">
                <a:latin typeface="Times New Roman"/>
                <a:cs typeface="Times New Roman"/>
              </a:rPr>
              <a:t> </a:t>
            </a:r>
            <a:r>
              <a:rPr dirty="0" baseline="-25252" sz="825" spc="15">
                <a:latin typeface="Times New Roman"/>
                <a:cs typeface="Times New Roman"/>
              </a:rPr>
              <a:t> </a:t>
            </a:r>
            <a:r>
              <a:rPr dirty="0" sz="950" spc="20">
                <a:latin typeface="Symbol"/>
                <a:cs typeface="Symbol"/>
              </a:rPr>
              <a:t></a:t>
            </a:r>
            <a:r>
              <a:rPr dirty="0" sz="950" spc="5">
                <a:latin typeface="Times New Roman"/>
                <a:cs typeface="Times New Roman"/>
              </a:rPr>
              <a:t> </a:t>
            </a:r>
            <a:r>
              <a:rPr dirty="0" sz="950" spc="40" i="1">
                <a:latin typeface="Times New Roman"/>
                <a:cs typeface="Times New Roman"/>
              </a:rPr>
              <a:t>S</a:t>
            </a:r>
            <a:r>
              <a:rPr dirty="0" baseline="-25252" sz="825" spc="7" i="1">
                <a:latin typeface="Times New Roman"/>
                <a:cs typeface="Times New Roman"/>
              </a:rPr>
              <a:t>i</a:t>
            </a:r>
            <a:r>
              <a:rPr dirty="0" baseline="-25252" sz="825" spc="37" i="1">
                <a:latin typeface="Times New Roman"/>
                <a:cs typeface="Times New Roman"/>
              </a:rPr>
              <a:t> </a:t>
            </a:r>
            <a:r>
              <a:rPr dirty="0" sz="1300" spc="-110">
                <a:latin typeface="Symbol"/>
                <a:cs typeface="Symbol"/>
              </a:rPr>
              <a:t></a:t>
            </a:r>
            <a:endParaRPr sz="1300">
              <a:latin typeface="Symbol"/>
              <a:cs typeface="Symbol"/>
            </a:endParaRPr>
          </a:p>
        </p:txBody>
      </p:sp>
      <p:sp>
        <p:nvSpPr>
          <p:cNvPr id="16" name="object 16"/>
          <p:cNvSpPr/>
          <p:nvPr/>
        </p:nvSpPr>
        <p:spPr>
          <a:xfrm>
            <a:off x="1713738" y="1844039"/>
            <a:ext cx="2014855" cy="1176655"/>
          </a:xfrm>
          <a:custGeom>
            <a:avLst/>
            <a:gdLst/>
            <a:ahLst/>
            <a:cxnLst/>
            <a:rect l="l" t="t" r="r" b="b"/>
            <a:pathLst>
              <a:path w="2014854" h="1176655">
                <a:moveTo>
                  <a:pt x="0" y="0"/>
                </a:moveTo>
                <a:lnTo>
                  <a:pt x="2014727" y="0"/>
                </a:lnTo>
                <a:lnTo>
                  <a:pt x="2014727" y="1176527"/>
                </a:lnTo>
                <a:lnTo>
                  <a:pt x="0" y="1176527"/>
                </a:lnTo>
                <a:lnTo>
                  <a:pt x="0" y="0"/>
                </a:lnTo>
                <a:close/>
              </a:path>
            </a:pathLst>
          </a:custGeom>
          <a:ln w="4762">
            <a:solidFill>
              <a:srgbClr val="3333CC"/>
            </a:solidFill>
          </a:ln>
        </p:spPr>
        <p:txBody>
          <a:bodyPr wrap="square" lIns="0" tIns="0" rIns="0" bIns="0" rtlCol="0"/>
          <a:lstStyle/>
          <a:p/>
        </p:txBody>
      </p:sp>
      <p:sp>
        <p:nvSpPr>
          <p:cNvPr id="17" name="object 1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56</a:t>
            </a:r>
            <a:endParaRPr sz="450">
              <a:latin typeface="Tahoma"/>
              <a:cs typeface="Tahoma"/>
            </a:endParaRPr>
          </a:p>
        </p:txBody>
      </p:sp>
      <p:sp>
        <p:nvSpPr>
          <p:cNvPr id="19" name="object 19"/>
          <p:cNvSpPr/>
          <p:nvPr/>
        </p:nvSpPr>
        <p:spPr>
          <a:xfrm>
            <a:off x="2125217" y="6058661"/>
            <a:ext cx="3687445" cy="2594610"/>
          </a:xfrm>
          <a:custGeom>
            <a:avLst/>
            <a:gdLst/>
            <a:ahLst/>
            <a:cxnLst/>
            <a:rect l="l" t="t" r="r" b="b"/>
            <a:pathLst>
              <a:path w="3687445" h="2594609">
                <a:moveTo>
                  <a:pt x="0" y="2594610"/>
                </a:moveTo>
                <a:lnTo>
                  <a:pt x="3687317" y="2594610"/>
                </a:lnTo>
                <a:lnTo>
                  <a:pt x="3687317" y="0"/>
                </a:lnTo>
                <a:lnTo>
                  <a:pt x="0" y="0"/>
                </a:lnTo>
                <a:lnTo>
                  <a:pt x="0" y="2594610"/>
                </a:lnTo>
                <a:close/>
              </a:path>
            </a:pathLst>
          </a:custGeom>
          <a:solidFill>
            <a:srgbClr val="EFFBFF"/>
          </a:solidFill>
        </p:spPr>
        <p:txBody>
          <a:bodyPr wrap="square" lIns="0" tIns="0" rIns="0" bIns="0" rtlCol="0"/>
          <a:lstStyle/>
          <a:p/>
        </p:txBody>
      </p:sp>
      <p:sp>
        <p:nvSpPr>
          <p:cNvPr id="20" name="object 20"/>
          <p:cNvSpPr/>
          <p:nvPr/>
        </p:nvSpPr>
        <p:spPr>
          <a:xfrm>
            <a:off x="3406902" y="6288785"/>
            <a:ext cx="0" cy="161925"/>
          </a:xfrm>
          <a:custGeom>
            <a:avLst/>
            <a:gdLst/>
            <a:ahLst/>
            <a:cxnLst/>
            <a:rect l="l" t="t" r="r" b="b"/>
            <a:pathLst>
              <a:path w="0" h="161925">
                <a:moveTo>
                  <a:pt x="0" y="0"/>
                </a:moveTo>
                <a:lnTo>
                  <a:pt x="0" y="161543"/>
                </a:lnTo>
              </a:path>
            </a:pathLst>
          </a:custGeom>
          <a:ln w="5626">
            <a:solidFill>
              <a:srgbClr val="000000"/>
            </a:solidFill>
          </a:ln>
        </p:spPr>
        <p:txBody>
          <a:bodyPr wrap="square" lIns="0" tIns="0" rIns="0" bIns="0" rtlCol="0"/>
          <a:lstStyle/>
          <a:p/>
        </p:txBody>
      </p:sp>
      <p:sp>
        <p:nvSpPr>
          <p:cNvPr id="21" name="object 21"/>
          <p:cNvSpPr/>
          <p:nvPr/>
        </p:nvSpPr>
        <p:spPr>
          <a:xfrm>
            <a:off x="3627882" y="7422642"/>
            <a:ext cx="0" cy="162560"/>
          </a:xfrm>
          <a:custGeom>
            <a:avLst/>
            <a:gdLst/>
            <a:ahLst/>
            <a:cxnLst/>
            <a:rect l="l" t="t" r="r" b="b"/>
            <a:pathLst>
              <a:path w="0" h="162559">
                <a:moveTo>
                  <a:pt x="0" y="0"/>
                </a:moveTo>
                <a:lnTo>
                  <a:pt x="0" y="162305"/>
                </a:lnTo>
              </a:path>
            </a:pathLst>
          </a:custGeom>
          <a:ln w="5626">
            <a:solidFill>
              <a:srgbClr val="000000"/>
            </a:solidFill>
          </a:ln>
        </p:spPr>
        <p:txBody>
          <a:bodyPr wrap="square" lIns="0" tIns="0" rIns="0" bIns="0" rtlCol="0"/>
          <a:lstStyle/>
          <a:p/>
        </p:txBody>
      </p:sp>
      <p:sp>
        <p:nvSpPr>
          <p:cNvPr id="22" name="object 22"/>
          <p:cNvSpPr/>
          <p:nvPr/>
        </p:nvSpPr>
        <p:spPr>
          <a:xfrm>
            <a:off x="3627882" y="7738109"/>
            <a:ext cx="0" cy="162560"/>
          </a:xfrm>
          <a:custGeom>
            <a:avLst/>
            <a:gdLst/>
            <a:ahLst/>
            <a:cxnLst/>
            <a:rect l="l" t="t" r="r" b="b"/>
            <a:pathLst>
              <a:path w="0" h="162559">
                <a:moveTo>
                  <a:pt x="0" y="0"/>
                </a:moveTo>
                <a:lnTo>
                  <a:pt x="0" y="162306"/>
                </a:lnTo>
              </a:path>
            </a:pathLst>
          </a:custGeom>
          <a:ln w="5626">
            <a:solidFill>
              <a:srgbClr val="000000"/>
            </a:solidFill>
          </a:ln>
        </p:spPr>
        <p:txBody>
          <a:bodyPr wrap="square" lIns="0" tIns="0" rIns="0" bIns="0" rtlCol="0"/>
          <a:lstStyle/>
          <a:p/>
        </p:txBody>
      </p:sp>
      <p:sp>
        <p:nvSpPr>
          <p:cNvPr id="23" name="object 23"/>
          <p:cNvSpPr/>
          <p:nvPr/>
        </p:nvSpPr>
        <p:spPr>
          <a:xfrm>
            <a:off x="3371088" y="8066531"/>
            <a:ext cx="0" cy="162560"/>
          </a:xfrm>
          <a:custGeom>
            <a:avLst/>
            <a:gdLst/>
            <a:ahLst/>
            <a:cxnLst/>
            <a:rect l="l" t="t" r="r" b="b"/>
            <a:pathLst>
              <a:path w="0" h="162559">
                <a:moveTo>
                  <a:pt x="0" y="0"/>
                </a:moveTo>
                <a:lnTo>
                  <a:pt x="0" y="162306"/>
                </a:lnTo>
              </a:path>
            </a:pathLst>
          </a:custGeom>
          <a:ln w="5626">
            <a:solidFill>
              <a:srgbClr val="000000"/>
            </a:solidFill>
          </a:ln>
        </p:spPr>
        <p:txBody>
          <a:bodyPr wrap="square" lIns="0" tIns="0" rIns="0" bIns="0" rtlCol="0"/>
          <a:lstStyle/>
          <a:p/>
        </p:txBody>
      </p:sp>
      <p:sp>
        <p:nvSpPr>
          <p:cNvPr id="24" name="object 24"/>
          <p:cNvSpPr/>
          <p:nvPr/>
        </p:nvSpPr>
        <p:spPr>
          <a:xfrm>
            <a:off x="4108703" y="8051292"/>
            <a:ext cx="0" cy="193040"/>
          </a:xfrm>
          <a:custGeom>
            <a:avLst/>
            <a:gdLst/>
            <a:ahLst/>
            <a:cxnLst/>
            <a:rect l="l" t="t" r="r" b="b"/>
            <a:pathLst>
              <a:path w="0" h="193040">
                <a:moveTo>
                  <a:pt x="0" y="0"/>
                </a:moveTo>
                <a:lnTo>
                  <a:pt x="0" y="192785"/>
                </a:lnTo>
              </a:path>
            </a:pathLst>
          </a:custGeom>
          <a:ln w="5626">
            <a:solidFill>
              <a:srgbClr val="000000"/>
            </a:solidFill>
          </a:ln>
        </p:spPr>
        <p:txBody>
          <a:bodyPr wrap="square" lIns="0" tIns="0" rIns="0" bIns="0" rtlCol="0"/>
          <a:lstStyle/>
          <a:p/>
        </p:txBody>
      </p:sp>
      <p:sp>
        <p:nvSpPr>
          <p:cNvPr id="25" name="object 25"/>
          <p:cNvSpPr txBox="1"/>
          <p:nvPr/>
        </p:nvSpPr>
        <p:spPr>
          <a:xfrm>
            <a:off x="2676126" y="7308120"/>
            <a:ext cx="65405" cy="120650"/>
          </a:xfrm>
          <a:prstGeom prst="rect">
            <a:avLst/>
          </a:prstGeom>
        </p:spPr>
        <p:txBody>
          <a:bodyPr wrap="square" lIns="0" tIns="15240" rIns="0" bIns="0" rtlCol="0" vert="horz">
            <a:spAutoFit/>
          </a:bodyPr>
          <a:lstStyle/>
          <a:p>
            <a:pPr>
              <a:lnSpc>
                <a:spcPct val="100000"/>
              </a:lnSpc>
              <a:spcBef>
                <a:spcPts val="120"/>
              </a:spcBef>
            </a:pPr>
            <a:r>
              <a:rPr dirty="0" sz="600" spc="10" i="1">
                <a:latin typeface="Times New Roman"/>
                <a:cs typeface="Times New Roman"/>
              </a:rPr>
              <a:t>N</a:t>
            </a:r>
            <a:endParaRPr sz="600">
              <a:latin typeface="Times New Roman"/>
              <a:cs typeface="Times New Roman"/>
            </a:endParaRPr>
          </a:p>
        </p:txBody>
      </p:sp>
      <p:sp>
        <p:nvSpPr>
          <p:cNvPr id="26" name="object 26"/>
          <p:cNvSpPr txBox="1"/>
          <p:nvPr/>
        </p:nvSpPr>
        <p:spPr>
          <a:xfrm>
            <a:off x="2676134" y="6912640"/>
            <a:ext cx="65405" cy="120650"/>
          </a:xfrm>
          <a:prstGeom prst="rect">
            <a:avLst/>
          </a:prstGeom>
        </p:spPr>
        <p:txBody>
          <a:bodyPr wrap="square" lIns="0" tIns="15240" rIns="0" bIns="0" rtlCol="0" vert="horz">
            <a:spAutoFit/>
          </a:bodyPr>
          <a:lstStyle/>
          <a:p>
            <a:pPr>
              <a:lnSpc>
                <a:spcPct val="100000"/>
              </a:lnSpc>
              <a:spcBef>
                <a:spcPts val="120"/>
              </a:spcBef>
            </a:pPr>
            <a:r>
              <a:rPr dirty="0" sz="600" spc="10" i="1">
                <a:latin typeface="Times New Roman"/>
                <a:cs typeface="Times New Roman"/>
              </a:rPr>
              <a:t>N</a:t>
            </a:r>
            <a:endParaRPr sz="600">
              <a:latin typeface="Times New Roman"/>
              <a:cs typeface="Times New Roman"/>
            </a:endParaRPr>
          </a:p>
        </p:txBody>
      </p:sp>
      <p:sp>
        <p:nvSpPr>
          <p:cNvPr id="27" name="object 27"/>
          <p:cNvSpPr txBox="1"/>
          <p:nvPr/>
        </p:nvSpPr>
        <p:spPr>
          <a:xfrm>
            <a:off x="3454919" y="6600310"/>
            <a:ext cx="621030" cy="280670"/>
          </a:xfrm>
          <a:prstGeom prst="rect">
            <a:avLst/>
          </a:prstGeom>
        </p:spPr>
        <p:txBody>
          <a:bodyPr wrap="square" lIns="0" tIns="15240" rIns="0" bIns="0" rtlCol="0" vert="horz">
            <a:spAutoFit/>
          </a:bodyPr>
          <a:lstStyle/>
          <a:p>
            <a:pPr>
              <a:lnSpc>
                <a:spcPct val="100000"/>
              </a:lnSpc>
              <a:spcBef>
                <a:spcPts val="120"/>
              </a:spcBef>
              <a:tabLst>
                <a:tab pos="321310" algn="l"/>
              </a:tabLst>
            </a:pPr>
            <a:r>
              <a:rPr dirty="0" sz="1050" spc="5">
                <a:latin typeface="Symbol"/>
                <a:cs typeface="Symbol"/>
              </a:rPr>
              <a:t></a:t>
            </a:r>
            <a:r>
              <a:rPr dirty="0" sz="1050" spc="-75">
                <a:latin typeface="Times New Roman"/>
                <a:cs typeface="Times New Roman"/>
              </a:rPr>
              <a:t> </a:t>
            </a:r>
            <a:r>
              <a:rPr dirty="0" sz="1050" spc="5" i="1">
                <a:latin typeface="Times New Roman"/>
                <a:cs typeface="Times New Roman"/>
              </a:rPr>
              <a:t>q	</a:t>
            </a:r>
            <a:r>
              <a:rPr dirty="0" sz="1050" spc="5">
                <a:latin typeface="Symbol"/>
                <a:cs typeface="Symbol"/>
              </a:rPr>
              <a:t></a:t>
            </a:r>
            <a:r>
              <a:rPr dirty="0" sz="1050" spc="5">
                <a:latin typeface="Times New Roman"/>
                <a:cs typeface="Times New Roman"/>
              </a:rPr>
              <a:t> </a:t>
            </a:r>
            <a:r>
              <a:rPr dirty="0" sz="1050" spc="5" i="1">
                <a:latin typeface="Times New Roman"/>
                <a:cs typeface="Times New Roman"/>
              </a:rPr>
              <a:t>S</a:t>
            </a:r>
            <a:r>
              <a:rPr dirty="0" sz="1050" spc="170" i="1">
                <a:latin typeface="Times New Roman"/>
                <a:cs typeface="Times New Roman"/>
              </a:rPr>
              <a:t> </a:t>
            </a:r>
            <a:r>
              <a:rPr dirty="0" sz="1650" spc="-200">
                <a:latin typeface="Symbol"/>
                <a:cs typeface="Symbol"/>
              </a:rPr>
              <a:t></a:t>
            </a:r>
            <a:endParaRPr sz="1650">
              <a:latin typeface="Symbol"/>
              <a:cs typeface="Symbol"/>
            </a:endParaRPr>
          </a:p>
        </p:txBody>
      </p:sp>
      <p:sp>
        <p:nvSpPr>
          <p:cNvPr id="28" name="object 28"/>
          <p:cNvSpPr txBox="1"/>
          <p:nvPr/>
        </p:nvSpPr>
        <p:spPr>
          <a:xfrm>
            <a:off x="2527567" y="6473704"/>
            <a:ext cx="86995" cy="187960"/>
          </a:xfrm>
          <a:prstGeom prst="rect">
            <a:avLst/>
          </a:prstGeom>
        </p:spPr>
        <p:txBody>
          <a:bodyPr wrap="square" lIns="0" tIns="14604" rIns="0" bIns="0" rtlCol="0" vert="horz">
            <a:spAutoFit/>
          </a:bodyPr>
          <a:lstStyle/>
          <a:p>
            <a:pPr>
              <a:lnSpc>
                <a:spcPct val="100000"/>
              </a:lnSpc>
              <a:spcBef>
                <a:spcPts val="114"/>
              </a:spcBef>
            </a:pPr>
            <a:r>
              <a:rPr dirty="0" sz="1050" spc="5">
                <a:latin typeface="Symbol"/>
                <a:cs typeface="Symbol"/>
              </a:rPr>
              <a:t></a:t>
            </a:r>
            <a:endParaRPr sz="1050">
              <a:latin typeface="Symbol"/>
              <a:cs typeface="Symbol"/>
            </a:endParaRPr>
          </a:p>
        </p:txBody>
      </p:sp>
      <p:sp>
        <p:nvSpPr>
          <p:cNvPr id="29" name="object 29"/>
          <p:cNvSpPr txBox="1"/>
          <p:nvPr/>
        </p:nvSpPr>
        <p:spPr>
          <a:xfrm>
            <a:off x="1622297" y="7575581"/>
            <a:ext cx="1151255" cy="1245235"/>
          </a:xfrm>
          <a:prstGeom prst="rect">
            <a:avLst/>
          </a:prstGeom>
        </p:spPr>
        <p:txBody>
          <a:bodyPr wrap="square" lIns="0" tIns="15240" rIns="0" bIns="0" rtlCol="0" vert="horz">
            <a:spAutoFit/>
          </a:bodyPr>
          <a:lstStyle/>
          <a:p>
            <a:pPr marL="1030605">
              <a:lnSpc>
                <a:spcPct val="100000"/>
              </a:lnSpc>
              <a:spcBef>
                <a:spcPts val="120"/>
              </a:spcBef>
            </a:pPr>
            <a:r>
              <a:rPr dirty="0" sz="600" spc="50" i="1">
                <a:latin typeface="Times New Roman"/>
                <a:cs typeface="Times New Roman"/>
              </a:rPr>
              <a:t>i</a:t>
            </a:r>
            <a:r>
              <a:rPr dirty="0" sz="600" spc="-20">
                <a:latin typeface="Symbol"/>
                <a:cs typeface="Symbol"/>
              </a:rPr>
              <a:t></a:t>
            </a:r>
            <a:r>
              <a:rPr dirty="0" sz="600" spc="10">
                <a:latin typeface="Times New Roman"/>
                <a:cs typeface="Times New Roman"/>
              </a:rPr>
              <a:t>1</a:t>
            </a:r>
            <a:endParaRPr sz="600">
              <a:latin typeface="Times New Roman"/>
              <a:cs typeface="Times New Roman"/>
            </a:endParaRPr>
          </a:p>
          <a:p>
            <a:pPr>
              <a:lnSpc>
                <a:spcPct val="100000"/>
              </a:lnSpc>
            </a:pPr>
            <a:endParaRPr sz="700">
              <a:latin typeface="Times New Roman"/>
              <a:cs typeface="Times New Roman"/>
            </a:endParaRPr>
          </a:p>
          <a:p>
            <a:pPr>
              <a:lnSpc>
                <a:spcPct val="100000"/>
              </a:lnSpc>
              <a:spcBef>
                <a:spcPts val="40"/>
              </a:spcBef>
            </a:pPr>
            <a:endParaRPr sz="800">
              <a:latin typeface="Times New Roman"/>
              <a:cs typeface="Times New Roman"/>
            </a:endParaRPr>
          </a:p>
          <a:p>
            <a:pPr marL="1068705">
              <a:lnSpc>
                <a:spcPct val="100000"/>
              </a:lnSpc>
            </a:pPr>
            <a:r>
              <a:rPr dirty="0" sz="600" spc="5" i="1">
                <a:latin typeface="Times New Roman"/>
                <a:cs typeface="Times New Roman"/>
              </a:rPr>
              <a:t>i</a:t>
            </a:r>
            <a:endParaRPr sz="6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30"/>
              </a:spcBef>
            </a:pPr>
            <a:endParaRPr sz="850">
              <a:latin typeface="Times New Roman"/>
              <a:cs typeface="Times New Roman"/>
            </a:endParaRPr>
          </a:p>
          <a:p>
            <a:pPr>
              <a:lnSpc>
                <a:spcPct val="100000"/>
              </a:lnSpc>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5">
                <a:solidFill>
                  <a:srgbClr val="1B1B1B"/>
                </a:solidFill>
                <a:latin typeface="Tahoma"/>
                <a:cs typeface="Tahoma"/>
              </a:rPr>
              <a:t> Moore</a:t>
            </a:r>
            <a:endParaRPr sz="450">
              <a:latin typeface="Tahoma"/>
              <a:cs typeface="Tahoma"/>
            </a:endParaRPr>
          </a:p>
        </p:txBody>
      </p:sp>
      <p:sp>
        <p:nvSpPr>
          <p:cNvPr id="30" name="object 30"/>
          <p:cNvSpPr txBox="1"/>
          <p:nvPr/>
        </p:nvSpPr>
        <p:spPr>
          <a:xfrm>
            <a:off x="2653274" y="7179336"/>
            <a:ext cx="120014" cy="120650"/>
          </a:xfrm>
          <a:prstGeom prst="rect">
            <a:avLst/>
          </a:prstGeom>
        </p:spPr>
        <p:txBody>
          <a:bodyPr wrap="square" lIns="0" tIns="15240" rIns="0" bIns="0" rtlCol="0" vert="horz">
            <a:spAutoFit/>
          </a:bodyPr>
          <a:lstStyle/>
          <a:p>
            <a:pPr>
              <a:lnSpc>
                <a:spcPct val="100000"/>
              </a:lnSpc>
              <a:spcBef>
                <a:spcPts val="120"/>
              </a:spcBef>
            </a:pPr>
            <a:r>
              <a:rPr dirty="0" sz="600" spc="50" i="1">
                <a:latin typeface="Times New Roman"/>
                <a:cs typeface="Times New Roman"/>
              </a:rPr>
              <a:t>i</a:t>
            </a:r>
            <a:r>
              <a:rPr dirty="0" sz="600" spc="-20">
                <a:latin typeface="Symbol"/>
                <a:cs typeface="Symbol"/>
              </a:rPr>
              <a:t></a:t>
            </a:r>
            <a:r>
              <a:rPr dirty="0" sz="600" spc="10">
                <a:latin typeface="Times New Roman"/>
                <a:cs typeface="Times New Roman"/>
              </a:rPr>
              <a:t>1</a:t>
            </a:r>
            <a:endParaRPr sz="600">
              <a:latin typeface="Times New Roman"/>
              <a:cs typeface="Times New Roman"/>
            </a:endParaRPr>
          </a:p>
        </p:txBody>
      </p:sp>
      <p:sp>
        <p:nvSpPr>
          <p:cNvPr id="31" name="object 31"/>
          <p:cNvSpPr txBox="1"/>
          <p:nvPr/>
        </p:nvSpPr>
        <p:spPr>
          <a:xfrm>
            <a:off x="2227322" y="6767100"/>
            <a:ext cx="1780539" cy="120650"/>
          </a:xfrm>
          <a:prstGeom prst="rect">
            <a:avLst/>
          </a:prstGeom>
        </p:spPr>
        <p:txBody>
          <a:bodyPr wrap="square" lIns="0" tIns="15240" rIns="0" bIns="0" rtlCol="0" vert="horz">
            <a:spAutoFit/>
          </a:bodyPr>
          <a:lstStyle/>
          <a:p>
            <a:pPr>
              <a:lnSpc>
                <a:spcPct val="100000"/>
              </a:lnSpc>
              <a:spcBef>
                <a:spcPts val="120"/>
              </a:spcBef>
              <a:tabLst>
                <a:tab pos="598805" algn="l"/>
                <a:tab pos="963294" algn="l"/>
                <a:tab pos="1399540" algn="l"/>
                <a:tab pos="1745614" algn="l"/>
              </a:tabLst>
            </a:pPr>
            <a:r>
              <a:rPr dirty="0" sz="600" spc="5" i="1">
                <a:latin typeface="Times New Roman"/>
                <a:cs typeface="Times New Roman"/>
              </a:rPr>
              <a:t>t</a:t>
            </a:r>
            <a:r>
              <a:rPr dirty="0" sz="600" spc="-85" i="1">
                <a:latin typeface="Times New Roman"/>
                <a:cs typeface="Times New Roman"/>
              </a:rPr>
              <a:t> </a:t>
            </a:r>
            <a:r>
              <a:rPr dirty="0" sz="600" spc="-15">
                <a:latin typeface="Symbol"/>
                <a:cs typeface="Symbol"/>
              </a:rPr>
              <a:t></a:t>
            </a:r>
            <a:r>
              <a:rPr dirty="0" sz="600" spc="10">
                <a:latin typeface="Times New Roman"/>
                <a:cs typeface="Times New Roman"/>
              </a:rPr>
              <a:t>1</a:t>
            </a:r>
            <a:r>
              <a:rPr dirty="0" sz="600">
                <a:latin typeface="Times New Roman"/>
                <a:cs typeface="Times New Roman"/>
              </a:rPr>
              <a:t>	</a:t>
            </a:r>
            <a:r>
              <a:rPr dirty="0" sz="600" spc="10">
                <a:latin typeface="Times New Roman"/>
                <a:cs typeface="Times New Roman"/>
              </a:rPr>
              <a:t>1</a:t>
            </a:r>
            <a:r>
              <a:rPr dirty="0" sz="600">
                <a:latin typeface="Times New Roman"/>
                <a:cs typeface="Times New Roman"/>
              </a:rPr>
              <a:t>    </a:t>
            </a:r>
            <a:r>
              <a:rPr dirty="0" sz="600" spc="-30">
                <a:latin typeface="Times New Roman"/>
                <a:cs typeface="Times New Roman"/>
              </a:rPr>
              <a:t> </a:t>
            </a:r>
            <a:r>
              <a:rPr dirty="0" sz="600" spc="10">
                <a:latin typeface="Times New Roman"/>
                <a:cs typeface="Times New Roman"/>
              </a:rPr>
              <a:t>2</a:t>
            </a:r>
            <a:r>
              <a:rPr dirty="0" sz="600">
                <a:latin typeface="Times New Roman"/>
                <a:cs typeface="Times New Roman"/>
              </a:rPr>
              <a:t>	</a:t>
            </a:r>
            <a:r>
              <a:rPr dirty="0" sz="600" spc="5" i="1">
                <a:latin typeface="Times New Roman"/>
                <a:cs typeface="Times New Roman"/>
              </a:rPr>
              <a:t>t</a:t>
            </a:r>
            <a:r>
              <a:rPr dirty="0" sz="600" i="1">
                <a:latin typeface="Times New Roman"/>
                <a:cs typeface="Times New Roman"/>
              </a:rPr>
              <a:t>    </a:t>
            </a:r>
            <a:r>
              <a:rPr dirty="0" sz="600" spc="40" i="1">
                <a:latin typeface="Times New Roman"/>
                <a:cs typeface="Times New Roman"/>
              </a:rPr>
              <a:t> </a:t>
            </a:r>
            <a:r>
              <a:rPr dirty="0" sz="600" spc="5" i="1">
                <a:latin typeface="Times New Roman"/>
                <a:cs typeface="Times New Roman"/>
              </a:rPr>
              <a:t>t</a:t>
            </a:r>
            <a:r>
              <a:rPr dirty="0" sz="600" spc="-85" i="1">
                <a:latin typeface="Times New Roman"/>
                <a:cs typeface="Times New Roman"/>
              </a:rPr>
              <a:t> </a:t>
            </a:r>
            <a:r>
              <a:rPr dirty="0" sz="600" spc="-15">
                <a:latin typeface="Symbol"/>
                <a:cs typeface="Symbol"/>
              </a:rPr>
              <a:t></a:t>
            </a:r>
            <a:r>
              <a:rPr dirty="0" sz="600" spc="10">
                <a:latin typeface="Times New Roman"/>
                <a:cs typeface="Times New Roman"/>
              </a:rPr>
              <a:t>1</a:t>
            </a:r>
            <a:r>
              <a:rPr dirty="0" sz="600">
                <a:latin typeface="Times New Roman"/>
                <a:cs typeface="Times New Roman"/>
              </a:rPr>
              <a:t>	</a:t>
            </a:r>
            <a:r>
              <a:rPr dirty="0" sz="600" spc="5" i="1">
                <a:latin typeface="Times New Roman"/>
                <a:cs typeface="Times New Roman"/>
              </a:rPr>
              <a:t>t</a:t>
            </a:r>
            <a:r>
              <a:rPr dirty="0" sz="600" spc="-80" i="1">
                <a:latin typeface="Times New Roman"/>
                <a:cs typeface="Times New Roman"/>
              </a:rPr>
              <a:t> </a:t>
            </a:r>
            <a:r>
              <a:rPr dirty="0" sz="600" spc="-15">
                <a:latin typeface="Symbol"/>
                <a:cs typeface="Symbol"/>
              </a:rPr>
              <a:t></a:t>
            </a:r>
            <a:r>
              <a:rPr dirty="0" sz="600" spc="10">
                <a:latin typeface="Times New Roman"/>
                <a:cs typeface="Times New Roman"/>
              </a:rPr>
              <a:t>1</a:t>
            </a:r>
            <a:r>
              <a:rPr dirty="0" sz="600">
                <a:latin typeface="Times New Roman"/>
                <a:cs typeface="Times New Roman"/>
              </a:rPr>
              <a:t>	</a:t>
            </a:r>
            <a:r>
              <a:rPr dirty="0" sz="600" spc="5" i="1">
                <a:latin typeface="Times New Roman"/>
                <a:cs typeface="Times New Roman"/>
              </a:rPr>
              <a:t>j</a:t>
            </a:r>
            <a:endParaRPr sz="600">
              <a:latin typeface="Times New Roman"/>
              <a:cs typeface="Times New Roman"/>
            </a:endParaRPr>
          </a:p>
        </p:txBody>
      </p:sp>
      <p:sp>
        <p:nvSpPr>
          <p:cNvPr id="32" name="object 32"/>
          <p:cNvSpPr txBox="1"/>
          <p:nvPr/>
        </p:nvSpPr>
        <p:spPr>
          <a:xfrm>
            <a:off x="2814068" y="6345728"/>
            <a:ext cx="932815" cy="120650"/>
          </a:xfrm>
          <a:prstGeom prst="rect">
            <a:avLst/>
          </a:prstGeom>
        </p:spPr>
        <p:txBody>
          <a:bodyPr wrap="square" lIns="0" tIns="15240" rIns="0" bIns="0" rtlCol="0" vert="horz">
            <a:spAutoFit/>
          </a:bodyPr>
          <a:lstStyle/>
          <a:p>
            <a:pPr>
              <a:lnSpc>
                <a:spcPct val="100000"/>
              </a:lnSpc>
              <a:spcBef>
                <a:spcPts val="120"/>
              </a:spcBef>
              <a:tabLst>
                <a:tab pos="257175" algn="l"/>
                <a:tab pos="536575" algn="l"/>
                <a:tab pos="897255" algn="l"/>
              </a:tabLst>
            </a:pPr>
            <a:r>
              <a:rPr dirty="0" sz="600" spc="10">
                <a:latin typeface="Times New Roman"/>
                <a:cs typeface="Times New Roman"/>
              </a:rPr>
              <a:t>1</a:t>
            </a:r>
            <a:r>
              <a:rPr dirty="0" sz="600" spc="10">
                <a:latin typeface="Times New Roman"/>
                <a:cs typeface="Times New Roman"/>
              </a:rPr>
              <a:t>	</a:t>
            </a:r>
            <a:r>
              <a:rPr dirty="0" sz="600" spc="5" i="1">
                <a:latin typeface="Times New Roman"/>
                <a:cs typeface="Times New Roman"/>
              </a:rPr>
              <a:t>i</a:t>
            </a:r>
            <a:r>
              <a:rPr dirty="0" sz="600" spc="5" i="1">
                <a:latin typeface="Times New Roman"/>
                <a:cs typeface="Times New Roman"/>
              </a:rPr>
              <a:t>	</a:t>
            </a:r>
            <a:r>
              <a:rPr dirty="0" sz="600" spc="10">
                <a:latin typeface="Times New Roman"/>
                <a:cs typeface="Times New Roman"/>
              </a:rPr>
              <a:t>1</a:t>
            </a:r>
            <a:r>
              <a:rPr dirty="0" sz="600" spc="10">
                <a:latin typeface="Times New Roman"/>
                <a:cs typeface="Times New Roman"/>
              </a:rPr>
              <a:t>    </a:t>
            </a:r>
            <a:r>
              <a:rPr dirty="0" sz="600" spc="-35">
                <a:latin typeface="Times New Roman"/>
                <a:cs typeface="Times New Roman"/>
              </a:rPr>
              <a:t> </a:t>
            </a:r>
            <a:r>
              <a:rPr dirty="0" sz="600" spc="10">
                <a:latin typeface="Times New Roman"/>
                <a:cs typeface="Times New Roman"/>
              </a:rPr>
              <a:t>1</a:t>
            </a:r>
            <a:r>
              <a:rPr dirty="0" sz="600">
                <a:latin typeface="Times New Roman"/>
                <a:cs typeface="Times New Roman"/>
              </a:rPr>
              <a:t>	</a:t>
            </a:r>
            <a:r>
              <a:rPr dirty="0" sz="600" spc="5" i="1">
                <a:latin typeface="Times New Roman"/>
                <a:cs typeface="Times New Roman"/>
              </a:rPr>
              <a:t>i</a:t>
            </a:r>
            <a:endParaRPr sz="600">
              <a:latin typeface="Times New Roman"/>
              <a:cs typeface="Times New Roman"/>
            </a:endParaRPr>
          </a:p>
        </p:txBody>
      </p:sp>
      <p:sp>
        <p:nvSpPr>
          <p:cNvPr id="33" name="object 33"/>
          <p:cNvSpPr txBox="1"/>
          <p:nvPr/>
        </p:nvSpPr>
        <p:spPr>
          <a:xfrm>
            <a:off x="2502154" y="7251968"/>
            <a:ext cx="3333115" cy="1403350"/>
          </a:xfrm>
          <a:prstGeom prst="rect">
            <a:avLst/>
          </a:prstGeom>
        </p:spPr>
        <p:txBody>
          <a:bodyPr wrap="square" lIns="0" tIns="76200" rIns="0" bIns="0" rtlCol="0" vert="horz">
            <a:spAutoFit/>
          </a:bodyPr>
          <a:lstStyle/>
          <a:p>
            <a:pPr marL="25400">
              <a:lnSpc>
                <a:spcPct val="100000"/>
              </a:lnSpc>
              <a:spcBef>
                <a:spcPts val="600"/>
              </a:spcBef>
            </a:pPr>
            <a:r>
              <a:rPr dirty="0" sz="1050" spc="5">
                <a:latin typeface="Symbol"/>
                <a:cs typeface="Symbol"/>
              </a:rPr>
              <a:t></a:t>
            </a:r>
            <a:r>
              <a:rPr dirty="0" sz="1050" spc="-30">
                <a:latin typeface="Times New Roman"/>
                <a:cs typeface="Times New Roman"/>
              </a:rPr>
              <a:t> </a:t>
            </a:r>
            <a:r>
              <a:rPr dirty="0" baseline="-8680" sz="2400" spc="-7">
                <a:latin typeface="Symbol"/>
                <a:cs typeface="Symbol"/>
              </a:rPr>
              <a:t></a:t>
            </a:r>
            <a:r>
              <a:rPr dirty="0" baseline="-8680" sz="2400" spc="-390">
                <a:latin typeface="Times New Roman"/>
                <a:cs typeface="Times New Roman"/>
              </a:rPr>
              <a:t> </a:t>
            </a:r>
            <a:r>
              <a:rPr dirty="0" sz="1050" spc="30">
                <a:latin typeface="Times New Roman"/>
                <a:cs typeface="Times New Roman"/>
              </a:rPr>
              <a:t>P</a:t>
            </a:r>
            <a:r>
              <a:rPr dirty="0" sz="1650" spc="-295">
                <a:latin typeface="Symbol"/>
                <a:cs typeface="Symbol"/>
              </a:rPr>
              <a:t></a:t>
            </a:r>
            <a:r>
              <a:rPr dirty="0" sz="1050" spc="-35" i="1">
                <a:latin typeface="Times New Roman"/>
                <a:cs typeface="Times New Roman"/>
              </a:rPr>
              <a:t>O</a:t>
            </a:r>
            <a:r>
              <a:rPr dirty="0" baseline="-23148" sz="900" spc="7" i="1">
                <a:latin typeface="Times New Roman"/>
                <a:cs typeface="Times New Roman"/>
              </a:rPr>
              <a:t>t</a:t>
            </a:r>
            <a:r>
              <a:rPr dirty="0" baseline="-23148" sz="900" spc="-120" i="1">
                <a:latin typeface="Times New Roman"/>
                <a:cs typeface="Times New Roman"/>
              </a:rPr>
              <a:t> </a:t>
            </a:r>
            <a:r>
              <a:rPr dirty="0" baseline="-23148" sz="900" spc="-22">
                <a:latin typeface="Symbol"/>
                <a:cs typeface="Symbol"/>
              </a:rPr>
              <a:t></a:t>
            </a:r>
            <a:r>
              <a:rPr dirty="0" baseline="-23148" sz="900" spc="97">
                <a:latin typeface="Times New Roman"/>
                <a:cs typeface="Times New Roman"/>
              </a:rPr>
              <a:t>1</a:t>
            </a:r>
            <a:r>
              <a:rPr dirty="0" sz="1050">
                <a:latin typeface="Times New Roman"/>
                <a:cs typeface="Times New Roman"/>
              </a:rPr>
              <a:t>,</a:t>
            </a:r>
            <a:r>
              <a:rPr dirty="0" sz="1050" spc="-135">
                <a:latin typeface="Times New Roman"/>
                <a:cs typeface="Times New Roman"/>
              </a:rPr>
              <a:t> </a:t>
            </a:r>
            <a:r>
              <a:rPr dirty="0" sz="1050" i="1">
                <a:latin typeface="Times New Roman"/>
                <a:cs typeface="Times New Roman"/>
              </a:rPr>
              <a:t>q</a:t>
            </a:r>
            <a:r>
              <a:rPr dirty="0" baseline="-23148" sz="900" spc="7" i="1">
                <a:latin typeface="Times New Roman"/>
                <a:cs typeface="Times New Roman"/>
              </a:rPr>
              <a:t>t</a:t>
            </a:r>
            <a:r>
              <a:rPr dirty="0" baseline="-23148" sz="900" spc="-120" i="1">
                <a:latin typeface="Times New Roman"/>
                <a:cs typeface="Times New Roman"/>
              </a:rPr>
              <a:t> </a:t>
            </a:r>
            <a:r>
              <a:rPr dirty="0" baseline="-23148" sz="900" spc="-22">
                <a:latin typeface="Symbol"/>
                <a:cs typeface="Symbol"/>
              </a:rPr>
              <a:t></a:t>
            </a:r>
            <a:r>
              <a:rPr dirty="0" baseline="-23148" sz="900" spc="15">
                <a:latin typeface="Times New Roman"/>
                <a:cs typeface="Times New Roman"/>
              </a:rPr>
              <a:t>1</a:t>
            </a:r>
            <a:r>
              <a:rPr dirty="0" baseline="-23148" sz="900">
                <a:latin typeface="Times New Roman"/>
                <a:cs typeface="Times New Roman"/>
              </a:rPr>
              <a:t>  </a:t>
            </a:r>
            <a:r>
              <a:rPr dirty="0" sz="1050" spc="5">
                <a:latin typeface="Symbol"/>
                <a:cs typeface="Symbol"/>
              </a:rPr>
              <a:t></a:t>
            </a:r>
            <a:r>
              <a:rPr dirty="0" sz="1050">
                <a:latin typeface="Times New Roman"/>
                <a:cs typeface="Times New Roman"/>
              </a:rPr>
              <a:t> </a:t>
            </a:r>
            <a:r>
              <a:rPr dirty="0" sz="1050" spc="5" i="1">
                <a:latin typeface="Times New Roman"/>
                <a:cs typeface="Times New Roman"/>
              </a:rPr>
              <a:t>S</a:t>
            </a:r>
            <a:r>
              <a:rPr dirty="0" sz="1050" spc="-100" i="1">
                <a:latin typeface="Times New Roman"/>
                <a:cs typeface="Times New Roman"/>
              </a:rPr>
              <a:t> </a:t>
            </a:r>
            <a:r>
              <a:rPr dirty="0" baseline="-23148" sz="900" spc="7" i="1">
                <a:latin typeface="Times New Roman"/>
                <a:cs typeface="Times New Roman"/>
              </a:rPr>
              <a:t>j</a:t>
            </a:r>
            <a:r>
              <a:rPr dirty="0" baseline="-23148" sz="900" i="1">
                <a:latin typeface="Times New Roman"/>
                <a:cs typeface="Times New Roman"/>
              </a:rPr>
              <a:t> </a:t>
            </a:r>
            <a:r>
              <a:rPr dirty="0" baseline="-23148" sz="900" spc="-30" i="1">
                <a:latin typeface="Times New Roman"/>
                <a:cs typeface="Times New Roman"/>
              </a:rPr>
              <a:t> </a:t>
            </a:r>
            <a:r>
              <a:rPr dirty="0" sz="1050" spc="-80" i="1">
                <a:latin typeface="Times New Roman"/>
                <a:cs typeface="Times New Roman"/>
              </a:rPr>
              <a:t>O</a:t>
            </a:r>
            <a:r>
              <a:rPr dirty="0" baseline="-23148" sz="900" spc="-30">
                <a:latin typeface="Times New Roman"/>
                <a:cs typeface="Times New Roman"/>
              </a:rPr>
              <a:t>1</a:t>
            </a:r>
            <a:r>
              <a:rPr dirty="0" sz="1050" spc="-10" i="1">
                <a:latin typeface="Times New Roman"/>
                <a:cs typeface="Times New Roman"/>
              </a:rPr>
              <a:t>O</a:t>
            </a:r>
            <a:r>
              <a:rPr dirty="0" baseline="-23148" sz="900" spc="15">
                <a:latin typeface="Times New Roman"/>
                <a:cs typeface="Times New Roman"/>
              </a:rPr>
              <a:t>2</a:t>
            </a:r>
            <a:r>
              <a:rPr dirty="0" baseline="-23148" sz="900" spc="-127">
                <a:latin typeface="Times New Roman"/>
                <a:cs typeface="Times New Roman"/>
              </a:rPr>
              <a:t> </a:t>
            </a:r>
            <a:r>
              <a:rPr dirty="0" sz="1050">
                <a:latin typeface="Times New Roman"/>
                <a:cs typeface="Times New Roman"/>
              </a:rPr>
              <a:t>..</a:t>
            </a:r>
            <a:r>
              <a:rPr dirty="0" sz="1050" spc="-70">
                <a:latin typeface="Times New Roman"/>
                <a:cs typeface="Times New Roman"/>
              </a:rPr>
              <a:t>.</a:t>
            </a:r>
            <a:r>
              <a:rPr dirty="0" sz="1050" spc="-30" i="1">
                <a:latin typeface="Times New Roman"/>
                <a:cs typeface="Times New Roman"/>
              </a:rPr>
              <a:t>O</a:t>
            </a:r>
            <a:r>
              <a:rPr dirty="0" baseline="-23148" sz="900" spc="7" i="1">
                <a:latin typeface="Times New Roman"/>
                <a:cs typeface="Times New Roman"/>
              </a:rPr>
              <a:t>t</a:t>
            </a:r>
            <a:r>
              <a:rPr dirty="0" baseline="-23148" sz="900" i="1">
                <a:latin typeface="Times New Roman"/>
                <a:cs typeface="Times New Roman"/>
              </a:rPr>
              <a:t> </a:t>
            </a:r>
            <a:r>
              <a:rPr dirty="0" baseline="-23148" sz="900" spc="37" i="1">
                <a:latin typeface="Times New Roman"/>
                <a:cs typeface="Times New Roman"/>
              </a:rPr>
              <a:t> </a:t>
            </a:r>
            <a:r>
              <a:rPr dirty="0" sz="1050" spc="5">
                <a:latin typeface="Symbol"/>
                <a:cs typeface="Symbol"/>
              </a:rPr>
              <a:t></a:t>
            </a:r>
            <a:r>
              <a:rPr dirty="0" sz="1050" spc="-75">
                <a:latin typeface="Times New Roman"/>
                <a:cs typeface="Times New Roman"/>
              </a:rPr>
              <a:t> </a:t>
            </a:r>
            <a:r>
              <a:rPr dirty="0" sz="1050" spc="-5" i="1">
                <a:latin typeface="Times New Roman"/>
                <a:cs typeface="Times New Roman"/>
              </a:rPr>
              <a:t>q</a:t>
            </a:r>
            <a:r>
              <a:rPr dirty="0" baseline="-23148" sz="900" spc="7" i="1">
                <a:latin typeface="Times New Roman"/>
                <a:cs typeface="Times New Roman"/>
              </a:rPr>
              <a:t>t</a:t>
            </a:r>
            <a:r>
              <a:rPr dirty="0" baseline="-23148" sz="900" i="1">
                <a:latin typeface="Times New Roman"/>
                <a:cs typeface="Times New Roman"/>
              </a:rPr>
              <a:t>  </a:t>
            </a:r>
            <a:r>
              <a:rPr dirty="0" baseline="-23148" sz="900" spc="-89" i="1">
                <a:latin typeface="Times New Roman"/>
                <a:cs typeface="Times New Roman"/>
              </a:rPr>
              <a:t> </a:t>
            </a:r>
            <a:r>
              <a:rPr dirty="0" sz="1050" spc="5">
                <a:latin typeface="Symbol"/>
                <a:cs typeface="Symbol"/>
              </a:rPr>
              <a:t></a:t>
            </a:r>
            <a:r>
              <a:rPr dirty="0" sz="1050" spc="-5">
                <a:latin typeface="Times New Roman"/>
                <a:cs typeface="Times New Roman"/>
              </a:rPr>
              <a:t> </a:t>
            </a:r>
            <a:r>
              <a:rPr dirty="0" sz="1050" spc="35" i="1">
                <a:latin typeface="Times New Roman"/>
                <a:cs typeface="Times New Roman"/>
              </a:rPr>
              <a:t>S</a:t>
            </a:r>
            <a:r>
              <a:rPr dirty="0" baseline="-23148" sz="900" spc="7" i="1">
                <a:latin typeface="Times New Roman"/>
                <a:cs typeface="Times New Roman"/>
              </a:rPr>
              <a:t>i</a:t>
            </a:r>
            <a:r>
              <a:rPr dirty="0" baseline="-23148" sz="900" spc="37" i="1">
                <a:latin typeface="Times New Roman"/>
                <a:cs typeface="Times New Roman"/>
              </a:rPr>
              <a:t> </a:t>
            </a:r>
            <a:r>
              <a:rPr dirty="0" sz="1650" spc="-295">
                <a:latin typeface="Symbol"/>
                <a:cs typeface="Symbol"/>
              </a:rPr>
              <a:t></a:t>
            </a:r>
            <a:r>
              <a:rPr dirty="0" sz="1050" spc="20">
                <a:latin typeface="Times New Roman"/>
                <a:cs typeface="Times New Roman"/>
              </a:rPr>
              <a:t>P</a:t>
            </a:r>
            <a:r>
              <a:rPr dirty="0" sz="1400" spc="-170">
                <a:latin typeface="Symbol"/>
                <a:cs typeface="Symbol"/>
              </a:rPr>
              <a:t></a:t>
            </a:r>
            <a:r>
              <a:rPr dirty="0" sz="1050" spc="-85" i="1">
                <a:latin typeface="Times New Roman"/>
                <a:cs typeface="Times New Roman"/>
              </a:rPr>
              <a:t>O</a:t>
            </a:r>
            <a:r>
              <a:rPr dirty="0" baseline="-23148" sz="900" spc="-22">
                <a:latin typeface="Times New Roman"/>
                <a:cs typeface="Times New Roman"/>
              </a:rPr>
              <a:t>1</a:t>
            </a:r>
            <a:r>
              <a:rPr dirty="0" sz="1050" spc="-10" i="1">
                <a:latin typeface="Times New Roman"/>
                <a:cs typeface="Times New Roman"/>
              </a:rPr>
              <a:t>O</a:t>
            </a:r>
            <a:r>
              <a:rPr dirty="0" baseline="-23148" sz="900" spc="15">
                <a:latin typeface="Times New Roman"/>
                <a:cs typeface="Times New Roman"/>
              </a:rPr>
              <a:t>2</a:t>
            </a:r>
            <a:r>
              <a:rPr dirty="0" baseline="-23148" sz="900" spc="-127">
                <a:latin typeface="Times New Roman"/>
                <a:cs typeface="Times New Roman"/>
              </a:rPr>
              <a:t> </a:t>
            </a:r>
            <a:r>
              <a:rPr dirty="0" sz="1050">
                <a:latin typeface="Times New Roman"/>
                <a:cs typeface="Times New Roman"/>
              </a:rPr>
              <a:t>..</a:t>
            </a:r>
            <a:r>
              <a:rPr dirty="0" sz="1050" spc="-70">
                <a:latin typeface="Times New Roman"/>
                <a:cs typeface="Times New Roman"/>
              </a:rPr>
              <a:t>.</a:t>
            </a:r>
            <a:r>
              <a:rPr dirty="0" sz="1050" spc="-30" i="1">
                <a:latin typeface="Times New Roman"/>
                <a:cs typeface="Times New Roman"/>
              </a:rPr>
              <a:t>O</a:t>
            </a:r>
            <a:r>
              <a:rPr dirty="0" baseline="-23148" sz="900" spc="7" i="1">
                <a:latin typeface="Times New Roman"/>
                <a:cs typeface="Times New Roman"/>
              </a:rPr>
              <a:t>t</a:t>
            </a:r>
            <a:r>
              <a:rPr dirty="0" baseline="-23148" sz="900" i="1">
                <a:latin typeface="Times New Roman"/>
                <a:cs typeface="Times New Roman"/>
              </a:rPr>
              <a:t> </a:t>
            </a:r>
            <a:r>
              <a:rPr dirty="0" baseline="-23148" sz="900" spc="37" i="1">
                <a:latin typeface="Times New Roman"/>
                <a:cs typeface="Times New Roman"/>
              </a:rPr>
              <a:t> </a:t>
            </a:r>
            <a:r>
              <a:rPr dirty="0" sz="1050" spc="5">
                <a:latin typeface="Symbol"/>
                <a:cs typeface="Symbol"/>
              </a:rPr>
              <a:t></a:t>
            </a:r>
            <a:r>
              <a:rPr dirty="0" sz="1050" spc="-75">
                <a:latin typeface="Times New Roman"/>
                <a:cs typeface="Times New Roman"/>
              </a:rPr>
              <a:t> </a:t>
            </a:r>
            <a:r>
              <a:rPr dirty="0" sz="1050" spc="-10" i="1">
                <a:latin typeface="Times New Roman"/>
                <a:cs typeface="Times New Roman"/>
              </a:rPr>
              <a:t>q</a:t>
            </a:r>
            <a:r>
              <a:rPr dirty="0" baseline="-23148" sz="900" spc="7" i="1">
                <a:latin typeface="Times New Roman"/>
                <a:cs typeface="Times New Roman"/>
              </a:rPr>
              <a:t>t</a:t>
            </a:r>
            <a:r>
              <a:rPr dirty="0" baseline="-23148" sz="900" i="1">
                <a:latin typeface="Times New Roman"/>
                <a:cs typeface="Times New Roman"/>
              </a:rPr>
              <a:t>  </a:t>
            </a:r>
            <a:r>
              <a:rPr dirty="0" baseline="-23148" sz="900" spc="-82" i="1">
                <a:latin typeface="Times New Roman"/>
                <a:cs typeface="Times New Roman"/>
              </a:rPr>
              <a:t> </a:t>
            </a:r>
            <a:r>
              <a:rPr dirty="0" sz="1050" spc="5">
                <a:latin typeface="Symbol"/>
                <a:cs typeface="Symbol"/>
              </a:rPr>
              <a:t></a:t>
            </a:r>
            <a:r>
              <a:rPr dirty="0" sz="1050" spc="-5">
                <a:latin typeface="Times New Roman"/>
                <a:cs typeface="Times New Roman"/>
              </a:rPr>
              <a:t> </a:t>
            </a:r>
            <a:r>
              <a:rPr dirty="0" sz="1050" spc="35" i="1">
                <a:latin typeface="Times New Roman"/>
                <a:cs typeface="Times New Roman"/>
              </a:rPr>
              <a:t>S</a:t>
            </a:r>
            <a:r>
              <a:rPr dirty="0" baseline="-23148" sz="900" spc="7" i="1">
                <a:latin typeface="Times New Roman"/>
                <a:cs typeface="Times New Roman"/>
              </a:rPr>
              <a:t>i</a:t>
            </a:r>
            <a:r>
              <a:rPr dirty="0" baseline="-23148" sz="900" spc="37" i="1">
                <a:latin typeface="Times New Roman"/>
                <a:cs typeface="Times New Roman"/>
              </a:rPr>
              <a:t> </a:t>
            </a:r>
            <a:r>
              <a:rPr dirty="0" sz="1400" spc="-120">
                <a:latin typeface="Symbol"/>
                <a:cs typeface="Symbol"/>
              </a:rPr>
              <a:t></a:t>
            </a:r>
            <a:endParaRPr sz="1400">
              <a:latin typeface="Symbol"/>
              <a:cs typeface="Symbol"/>
            </a:endParaRPr>
          </a:p>
          <a:p>
            <a:pPr marL="25400">
              <a:lnSpc>
                <a:spcPct val="100000"/>
              </a:lnSpc>
              <a:spcBef>
                <a:spcPts val="500"/>
              </a:spcBef>
            </a:pPr>
            <a:r>
              <a:rPr dirty="0" sz="1050" spc="5">
                <a:latin typeface="Symbol"/>
                <a:cs typeface="Symbol"/>
              </a:rPr>
              <a:t></a:t>
            </a:r>
            <a:r>
              <a:rPr dirty="0" sz="1050" spc="-30">
                <a:latin typeface="Times New Roman"/>
                <a:cs typeface="Times New Roman"/>
              </a:rPr>
              <a:t> </a:t>
            </a:r>
            <a:r>
              <a:rPr dirty="0" baseline="-8680" sz="2400" spc="202">
                <a:latin typeface="Symbol"/>
                <a:cs typeface="Symbol"/>
              </a:rPr>
              <a:t></a:t>
            </a:r>
            <a:r>
              <a:rPr dirty="0" sz="1050" spc="30">
                <a:latin typeface="Times New Roman"/>
                <a:cs typeface="Times New Roman"/>
              </a:rPr>
              <a:t>P</a:t>
            </a:r>
            <a:r>
              <a:rPr dirty="0" sz="1650" spc="-295">
                <a:latin typeface="Symbol"/>
                <a:cs typeface="Symbol"/>
              </a:rPr>
              <a:t></a:t>
            </a:r>
            <a:r>
              <a:rPr dirty="0" sz="1050" spc="-35" i="1">
                <a:latin typeface="Times New Roman"/>
                <a:cs typeface="Times New Roman"/>
              </a:rPr>
              <a:t>O</a:t>
            </a:r>
            <a:r>
              <a:rPr dirty="0" baseline="-23148" sz="900" spc="7" i="1">
                <a:latin typeface="Times New Roman"/>
                <a:cs typeface="Times New Roman"/>
              </a:rPr>
              <a:t>t</a:t>
            </a:r>
            <a:r>
              <a:rPr dirty="0" baseline="-23148" sz="900" spc="-120" i="1">
                <a:latin typeface="Times New Roman"/>
                <a:cs typeface="Times New Roman"/>
              </a:rPr>
              <a:t> </a:t>
            </a:r>
            <a:r>
              <a:rPr dirty="0" baseline="-23148" sz="900" spc="-22">
                <a:latin typeface="Symbol"/>
                <a:cs typeface="Symbol"/>
              </a:rPr>
              <a:t></a:t>
            </a:r>
            <a:r>
              <a:rPr dirty="0" baseline="-23148" sz="900" spc="97">
                <a:latin typeface="Times New Roman"/>
                <a:cs typeface="Times New Roman"/>
              </a:rPr>
              <a:t>1</a:t>
            </a:r>
            <a:r>
              <a:rPr dirty="0" sz="1050">
                <a:latin typeface="Times New Roman"/>
                <a:cs typeface="Times New Roman"/>
              </a:rPr>
              <a:t>,</a:t>
            </a:r>
            <a:r>
              <a:rPr dirty="0" sz="1050" spc="-135">
                <a:latin typeface="Times New Roman"/>
                <a:cs typeface="Times New Roman"/>
              </a:rPr>
              <a:t> </a:t>
            </a:r>
            <a:r>
              <a:rPr dirty="0" sz="1050" i="1">
                <a:latin typeface="Times New Roman"/>
                <a:cs typeface="Times New Roman"/>
              </a:rPr>
              <a:t>q</a:t>
            </a:r>
            <a:r>
              <a:rPr dirty="0" baseline="-23148" sz="900" spc="7" i="1">
                <a:latin typeface="Times New Roman"/>
                <a:cs typeface="Times New Roman"/>
              </a:rPr>
              <a:t>t</a:t>
            </a:r>
            <a:r>
              <a:rPr dirty="0" baseline="-23148" sz="900" spc="-120" i="1">
                <a:latin typeface="Times New Roman"/>
                <a:cs typeface="Times New Roman"/>
              </a:rPr>
              <a:t> </a:t>
            </a:r>
            <a:r>
              <a:rPr dirty="0" baseline="-23148" sz="900" spc="-22">
                <a:latin typeface="Symbol"/>
                <a:cs typeface="Symbol"/>
              </a:rPr>
              <a:t></a:t>
            </a:r>
            <a:r>
              <a:rPr dirty="0" baseline="-23148" sz="900" spc="15">
                <a:latin typeface="Times New Roman"/>
                <a:cs typeface="Times New Roman"/>
              </a:rPr>
              <a:t>1</a:t>
            </a:r>
            <a:r>
              <a:rPr dirty="0" baseline="-23148" sz="900">
                <a:latin typeface="Times New Roman"/>
                <a:cs typeface="Times New Roman"/>
              </a:rPr>
              <a:t>  </a:t>
            </a:r>
            <a:r>
              <a:rPr dirty="0" sz="1050" spc="5">
                <a:latin typeface="Symbol"/>
                <a:cs typeface="Symbol"/>
              </a:rPr>
              <a:t></a:t>
            </a:r>
            <a:r>
              <a:rPr dirty="0" sz="1050">
                <a:latin typeface="Times New Roman"/>
                <a:cs typeface="Times New Roman"/>
              </a:rPr>
              <a:t> </a:t>
            </a:r>
            <a:r>
              <a:rPr dirty="0" sz="1050" spc="5" i="1">
                <a:latin typeface="Times New Roman"/>
                <a:cs typeface="Times New Roman"/>
              </a:rPr>
              <a:t>S</a:t>
            </a:r>
            <a:r>
              <a:rPr dirty="0" sz="1050" spc="-100" i="1">
                <a:latin typeface="Times New Roman"/>
                <a:cs typeface="Times New Roman"/>
              </a:rPr>
              <a:t> </a:t>
            </a:r>
            <a:r>
              <a:rPr dirty="0" baseline="-23148" sz="900" spc="7" i="1">
                <a:latin typeface="Times New Roman"/>
                <a:cs typeface="Times New Roman"/>
              </a:rPr>
              <a:t>j</a:t>
            </a:r>
            <a:r>
              <a:rPr dirty="0" baseline="-23148" sz="900" i="1">
                <a:latin typeface="Times New Roman"/>
                <a:cs typeface="Times New Roman"/>
              </a:rPr>
              <a:t> </a:t>
            </a:r>
            <a:r>
              <a:rPr dirty="0" baseline="-23148" sz="900" spc="22" i="1">
                <a:latin typeface="Times New Roman"/>
                <a:cs typeface="Times New Roman"/>
              </a:rPr>
              <a:t> </a:t>
            </a:r>
            <a:r>
              <a:rPr dirty="0" sz="1050" spc="-5" i="1">
                <a:latin typeface="Times New Roman"/>
                <a:cs typeface="Times New Roman"/>
              </a:rPr>
              <a:t>q</a:t>
            </a:r>
            <a:r>
              <a:rPr dirty="0" baseline="-23148" sz="900" spc="7" i="1">
                <a:latin typeface="Times New Roman"/>
                <a:cs typeface="Times New Roman"/>
              </a:rPr>
              <a:t>t</a:t>
            </a:r>
            <a:r>
              <a:rPr dirty="0" baseline="-23148" sz="900" i="1">
                <a:latin typeface="Times New Roman"/>
                <a:cs typeface="Times New Roman"/>
              </a:rPr>
              <a:t>  </a:t>
            </a:r>
            <a:r>
              <a:rPr dirty="0" baseline="-23148" sz="900" spc="-89" i="1">
                <a:latin typeface="Times New Roman"/>
                <a:cs typeface="Times New Roman"/>
              </a:rPr>
              <a:t> </a:t>
            </a:r>
            <a:r>
              <a:rPr dirty="0" sz="1050" spc="5">
                <a:latin typeface="Symbol"/>
                <a:cs typeface="Symbol"/>
              </a:rPr>
              <a:t></a:t>
            </a:r>
            <a:r>
              <a:rPr dirty="0" sz="1050">
                <a:latin typeface="Times New Roman"/>
                <a:cs typeface="Times New Roman"/>
              </a:rPr>
              <a:t> </a:t>
            </a:r>
            <a:r>
              <a:rPr dirty="0" sz="1050" spc="30" i="1">
                <a:latin typeface="Times New Roman"/>
                <a:cs typeface="Times New Roman"/>
              </a:rPr>
              <a:t>S</a:t>
            </a:r>
            <a:r>
              <a:rPr dirty="0" baseline="-23148" sz="900" spc="7" i="1">
                <a:latin typeface="Times New Roman"/>
                <a:cs typeface="Times New Roman"/>
              </a:rPr>
              <a:t>i</a:t>
            </a:r>
            <a:r>
              <a:rPr dirty="0" baseline="-23148" sz="900" spc="37" i="1">
                <a:latin typeface="Times New Roman"/>
                <a:cs typeface="Times New Roman"/>
              </a:rPr>
              <a:t> </a:t>
            </a:r>
            <a:r>
              <a:rPr dirty="0" sz="1650" spc="-475">
                <a:latin typeface="Symbol"/>
                <a:cs typeface="Symbol"/>
              </a:rPr>
              <a:t></a:t>
            </a:r>
            <a:r>
              <a:rPr dirty="0" sz="1100" spc="40" i="1">
                <a:latin typeface="Symbol"/>
                <a:cs typeface="Symbol"/>
              </a:rPr>
              <a:t></a:t>
            </a:r>
            <a:r>
              <a:rPr dirty="0" baseline="-23148" sz="900" spc="7" i="1">
                <a:latin typeface="Times New Roman"/>
                <a:cs typeface="Times New Roman"/>
              </a:rPr>
              <a:t>t</a:t>
            </a:r>
            <a:r>
              <a:rPr dirty="0" baseline="-23148" sz="900" spc="7" i="1">
                <a:latin typeface="Times New Roman"/>
                <a:cs typeface="Times New Roman"/>
              </a:rPr>
              <a:t> </a:t>
            </a:r>
            <a:r>
              <a:rPr dirty="0" sz="1400" spc="-170">
                <a:latin typeface="Symbol"/>
                <a:cs typeface="Symbol"/>
              </a:rPr>
              <a:t></a:t>
            </a:r>
            <a:r>
              <a:rPr dirty="0" sz="1050" spc="65" i="1">
                <a:latin typeface="Times New Roman"/>
                <a:cs typeface="Times New Roman"/>
              </a:rPr>
              <a:t>i</a:t>
            </a:r>
            <a:r>
              <a:rPr dirty="0" sz="1400" spc="-120">
                <a:latin typeface="Symbol"/>
                <a:cs typeface="Symbol"/>
              </a:rPr>
              <a:t></a:t>
            </a:r>
            <a:r>
              <a:rPr dirty="0" sz="1400" spc="-35">
                <a:latin typeface="Times New Roman"/>
                <a:cs typeface="Times New Roman"/>
              </a:rPr>
              <a:t> </a:t>
            </a:r>
            <a:endParaRPr sz="1400">
              <a:latin typeface="Times New Roman"/>
              <a:cs typeface="Times New Roman"/>
            </a:endParaRPr>
          </a:p>
          <a:p>
            <a:pPr marL="25400">
              <a:lnSpc>
                <a:spcPct val="100000"/>
              </a:lnSpc>
              <a:spcBef>
                <a:spcPts val="409"/>
              </a:spcBef>
            </a:pPr>
            <a:r>
              <a:rPr dirty="0" sz="1050" spc="5">
                <a:latin typeface="Symbol"/>
                <a:cs typeface="Symbol"/>
              </a:rPr>
              <a:t></a:t>
            </a:r>
            <a:r>
              <a:rPr dirty="0" sz="1050" spc="-30">
                <a:latin typeface="Times New Roman"/>
                <a:cs typeface="Times New Roman"/>
              </a:rPr>
              <a:t> </a:t>
            </a:r>
            <a:r>
              <a:rPr dirty="0" baseline="-8680" sz="2400" spc="202">
                <a:latin typeface="Symbol"/>
                <a:cs typeface="Symbol"/>
              </a:rPr>
              <a:t></a:t>
            </a:r>
            <a:r>
              <a:rPr dirty="0" sz="1050" spc="30">
                <a:latin typeface="Times New Roman"/>
                <a:cs typeface="Times New Roman"/>
              </a:rPr>
              <a:t>P</a:t>
            </a:r>
            <a:r>
              <a:rPr dirty="0" sz="1650" spc="-265">
                <a:latin typeface="Symbol"/>
                <a:cs typeface="Symbol"/>
              </a:rPr>
              <a:t></a:t>
            </a:r>
            <a:r>
              <a:rPr dirty="0" sz="1050" i="1">
                <a:latin typeface="Times New Roman"/>
                <a:cs typeface="Times New Roman"/>
              </a:rPr>
              <a:t>q</a:t>
            </a:r>
            <a:r>
              <a:rPr dirty="0" baseline="-23148" sz="900" spc="7" i="1">
                <a:latin typeface="Times New Roman"/>
                <a:cs typeface="Times New Roman"/>
              </a:rPr>
              <a:t>t</a:t>
            </a:r>
            <a:r>
              <a:rPr dirty="0" baseline="-23148" sz="900" spc="-127" i="1">
                <a:latin typeface="Times New Roman"/>
                <a:cs typeface="Times New Roman"/>
              </a:rPr>
              <a:t> </a:t>
            </a:r>
            <a:r>
              <a:rPr dirty="0" baseline="-23148" sz="900" spc="-15">
                <a:latin typeface="Symbol"/>
                <a:cs typeface="Symbol"/>
              </a:rPr>
              <a:t></a:t>
            </a:r>
            <a:r>
              <a:rPr dirty="0" baseline="-23148" sz="900" spc="15">
                <a:latin typeface="Times New Roman"/>
                <a:cs typeface="Times New Roman"/>
              </a:rPr>
              <a:t>1</a:t>
            </a:r>
            <a:r>
              <a:rPr dirty="0" baseline="-23148" sz="900">
                <a:latin typeface="Times New Roman"/>
                <a:cs typeface="Times New Roman"/>
              </a:rPr>
              <a:t>  </a:t>
            </a:r>
            <a:r>
              <a:rPr dirty="0" sz="1050" spc="5">
                <a:latin typeface="Symbol"/>
                <a:cs typeface="Symbol"/>
              </a:rPr>
              <a:t></a:t>
            </a:r>
            <a:r>
              <a:rPr dirty="0" sz="1050">
                <a:latin typeface="Times New Roman"/>
                <a:cs typeface="Times New Roman"/>
              </a:rPr>
              <a:t> </a:t>
            </a:r>
            <a:r>
              <a:rPr dirty="0" sz="1050" spc="5" i="1">
                <a:latin typeface="Times New Roman"/>
                <a:cs typeface="Times New Roman"/>
              </a:rPr>
              <a:t>S</a:t>
            </a:r>
            <a:r>
              <a:rPr dirty="0" sz="1050" spc="-100" i="1">
                <a:latin typeface="Times New Roman"/>
                <a:cs typeface="Times New Roman"/>
              </a:rPr>
              <a:t> </a:t>
            </a:r>
            <a:r>
              <a:rPr dirty="0" baseline="-23148" sz="900" spc="7" i="1">
                <a:latin typeface="Times New Roman"/>
                <a:cs typeface="Times New Roman"/>
              </a:rPr>
              <a:t>j</a:t>
            </a:r>
            <a:r>
              <a:rPr dirty="0" baseline="-23148" sz="900" i="1">
                <a:latin typeface="Times New Roman"/>
                <a:cs typeface="Times New Roman"/>
              </a:rPr>
              <a:t> </a:t>
            </a:r>
            <a:r>
              <a:rPr dirty="0" baseline="-23148" sz="900" spc="22" i="1">
                <a:latin typeface="Times New Roman"/>
                <a:cs typeface="Times New Roman"/>
              </a:rPr>
              <a:t> </a:t>
            </a:r>
            <a:r>
              <a:rPr dirty="0" sz="1050" i="1">
                <a:latin typeface="Times New Roman"/>
                <a:cs typeface="Times New Roman"/>
              </a:rPr>
              <a:t>q</a:t>
            </a:r>
            <a:r>
              <a:rPr dirty="0" baseline="-23148" sz="900" spc="7" i="1">
                <a:latin typeface="Times New Roman"/>
                <a:cs typeface="Times New Roman"/>
              </a:rPr>
              <a:t>t</a:t>
            </a:r>
            <a:r>
              <a:rPr dirty="0" baseline="-23148" sz="900" i="1">
                <a:latin typeface="Times New Roman"/>
                <a:cs typeface="Times New Roman"/>
              </a:rPr>
              <a:t>  </a:t>
            </a:r>
            <a:r>
              <a:rPr dirty="0" baseline="-23148" sz="900" spc="-89" i="1">
                <a:latin typeface="Times New Roman"/>
                <a:cs typeface="Times New Roman"/>
              </a:rPr>
              <a:t> </a:t>
            </a:r>
            <a:r>
              <a:rPr dirty="0" sz="1050" spc="5">
                <a:latin typeface="Symbol"/>
                <a:cs typeface="Symbol"/>
              </a:rPr>
              <a:t></a:t>
            </a:r>
            <a:r>
              <a:rPr dirty="0" sz="1050" spc="-5">
                <a:latin typeface="Times New Roman"/>
                <a:cs typeface="Times New Roman"/>
              </a:rPr>
              <a:t> </a:t>
            </a:r>
            <a:r>
              <a:rPr dirty="0" sz="1050" spc="35" i="1">
                <a:latin typeface="Times New Roman"/>
                <a:cs typeface="Times New Roman"/>
              </a:rPr>
              <a:t>S</a:t>
            </a:r>
            <a:r>
              <a:rPr dirty="0" baseline="-23148" sz="900" spc="7" i="1">
                <a:latin typeface="Times New Roman"/>
                <a:cs typeface="Times New Roman"/>
              </a:rPr>
              <a:t>i</a:t>
            </a:r>
            <a:r>
              <a:rPr dirty="0" baseline="-23148" sz="900" spc="37" i="1">
                <a:latin typeface="Times New Roman"/>
                <a:cs typeface="Times New Roman"/>
              </a:rPr>
              <a:t> </a:t>
            </a:r>
            <a:r>
              <a:rPr dirty="0" sz="1650" spc="-295">
                <a:latin typeface="Symbol"/>
                <a:cs typeface="Symbol"/>
              </a:rPr>
              <a:t></a:t>
            </a:r>
            <a:r>
              <a:rPr dirty="0" sz="1050" spc="35">
                <a:latin typeface="Times New Roman"/>
                <a:cs typeface="Times New Roman"/>
              </a:rPr>
              <a:t>P</a:t>
            </a:r>
            <a:r>
              <a:rPr dirty="0" sz="1850" spc="-390">
                <a:latin typeface="Symbol"/>
                <a:cs typeface="Symbol"/>
              </a:rPr>
              <a:t></a:t>
            </a:r>
            <a:r>
              <a:rPr dirty="0" sz="1050" spc="-35" i="1">
                <a:latin typeface="Times New Roman"/>
                <a:cs typeface="Times New Roman"/>
              </a:rPr>
              <a:t>O</a:t>
            </a:r>
            <a:r>
              <a:rPr dirty="0" baseline="-23148" sz="900" spc="7" i="1">
                <a:latin typeface="Times New Roman"/>
                <a:cs typeface="Times New Roman"/>
              </a:rPr>
              <a:t>t</a:t>
            </a:r>
            <a:r>
              <a:rPr dirty="0" baseline="-23148" sz="900" spc="-127" i="1">
                <a:latin typeface="Times New Roman"/>
                <a:cs typeface="Times New Roman"/>
              </a:rPr>
              <a:t> </a:t>
            </a:r>
            <a:r>
              <a:rPr dirty="0" baseline="-23148" sz="900" spc="-15">
                <a:latin typeface="Symbol"/>
                <a:cs typeface="Symbol"/>
              </a:rPr>
              <a:t></a:t>
            </a:r>
            <a:r>
              <a:rPr dirty="0" baseline="-23148" sz="900" spc="15">
                <a:latin typeface="Times New Roman"/>
                <a:cs typeface="Times New Roman"/>
              </a:rPr>
              <a:t>1</a:t>
            </a:r>
            <a:r>
              <a:rPr dirty="0" baseline="-23148" sz="900">
                <a:latin typeface="Times New Roman"/>
                <a:cs typeface="Times New Roman"/>
              </a:rPr>
              <a:t> </a:t>
            </a:r>
            <a:r>
              <a:rPr dirty="0" baseline="-23148" sz="900" spc="-97">
                <a:latin typeface="Times New Roman"/>
                <a:cs typeface="Times New Roman"/>
              </a:rPr>
              <a:t> </a:t>
            </a:r>
            <a:r>
              <a:rPr dirty="0" sz="1050" i="1">
                <a:latin typeface="Times New Roman"/>
                <a:cs typeface="Times New Roman"/>
              </a:rPr>
              <a:t>q</a:t>
            </a:r>
            <a:r>
              <a:rPr dirty="0" baseline="-23148" sz="900" spc="7" i="1">
                <a:latin typeface="Times New Roman"/>
                <a:cs typeface="Times New Roman"/>
              </a:rPr>
              <a:t>t</a:t>
            </a:r>
            <a:r>
              <a:rPr dirty="0" baseline="-23148" sz="900" spc="-127" i="1">
                <a:latin typeface="Times New Roman"/>
                <a:cs typeface="Times New Roman"/>
              </a:rPr>
              <a:t> </a:t>
            </a:r>
            <a:r>
              <a:rPr dirty="0" baseline="-23148" sz="900" spc="-22">
                <a:latin typeface="Symbol"/>
                <a:cs typeface="Symbol"/>
              </a:rPr>
              <a:t></a:t>
            </a:r>
            <a:r>
              <a:rPr dirty="0" baseline="-23148" sz="900" spc="15">
                <a:latin typeface="Times New Roman"/>
                <a:cs typeface="Times New Roman"/>
              </a:rPr>
              <a:t>1</a:t>
            </a:r>
            <a:r>
              <a:rPr dirty="0" baseline="-23148" sz="900">
                <a:latin typeface="Times New Roman"/>
                <a:cs typeface="Times New Roman"/>
              </a:rPr>
              <a:t> </a:t>
            </a:r>
            <a:r>
              <a:rPr dirty="0" baseline="-23148" sz="900" spc="7">
                <a:latin typeface="Times New Roman"/>
                <a:cs typeface="Times New Roman"/>
              </a:rPr>
              <a:t> </a:t>
            </a:r>
            <a:r>
              <a:rPr dirty="0" sz="1050" spc="5">
                <a:latin typeface="Symbol"/>
                <a:cs typeface="Symbol"/>
              </a:rPr>
              <a:t></a:t>
            </a:r>
            <a:r>
              <a:rPr dirty="0" sz="1050">
                <a:latin typeface="Times New Roman"/>
                <a:cs typeface="Times New Roman"/>
              </a:rPr>
              <a:t> </a:t>
            </a:r>
            <a:r>
              <a:rPr dirty="0" sz="1050" spc="5" i="1">
                <a:latin typeface="Times New Roman"/>
                <a:cs typeface="Times New Roman"/>
              </a:rPr>
              <a:t>S</a:t>
            </a:r>
            <a:r>
              <a:rPr dirty="0" sz="1050" spc="-100" i="1">
                <a:latin typeface="Times New Roman"/>
                <a:cs typeface="Times New Roman"/>
              </a:rPr>
              <a:t> </a:t>
            </a:r>
            <a:r>
              <a:rPr dirty="0" baseline="-23148" sz="900" spc="7" i="1">
                <a:latin typeface="Times New Roman"/>
                <a:cs typeface="Times New Roman"/>
              </a:rPr>
              <a:t>j</a:t>
            </a:r>
            <a:r>
              <a:rPr dirty="0" baseline="-23148" sz="900" spc="44" i="1">
                <a:latin typeface="Times New Roman"/>
                <a:cs typeface="Times New Roman"/>
              </a:rPr>
              <a:t> </a:t>
            </a:r>
            <a:r>
              <a:rPr dirty="0" sz="1850" spc="-570">
                <a:latin typeface="Symbol"/>
                <a:cs typeface="Symbol"/>
              </a:rPr>
              <a:t></a:t>
            </a:r>
            <a:r>
              <a:rPr dirty="0" sz="1100" spc="45" i="1">
                <a:latin typeface="Symbol"/>
                <a:cs typeface="Symbol"/>
              </a:rPr>
              <a:t></a:t>
            </a:r>
            <a:r>
              <a:rPr dirty="0" baseline="-23148" sz="900" spc="7" i="1">
                <a:latin typeface="Times New Roman"/>
                <a:cs typeface="Times New Roman"/>
              </a:rPr>
              <a:t>t</a:t>
            </a:r>
            <a:r>
              <a:rPr dirty="0" baseline="-23148" sz="900" spc="7" i="1">
                <a:latin typeface="Times New Roman"/>
                <a:cs typeface="Times New Roman"/>
              </a:rPr>
              <a:t> </a:t>
            </a:r>
            <a:r>
              <a:rPr dirty="0" sz="1400" spc="-170">
                <a:latin typeface="Symbol"/>
                <a:cs typeface="Symbol"/>
              </a:rPr>
              <a:t></a:t>
            </a:r>
            <a:r>
              <a:rPr dirty="0" sz="1050" spc="65" i="1">
                <a:latin typeface="Times New Roman"/>
                <a:cs typeface="Times New Roman"/>
              </a:rPr>
              <a:t>i</a:t>
            </a:r>
            <a:r>
              <a:rPr dirty="0" sz="1400" spc="-120">
                <a:latin typeface="Symbol"/>
                <a:cs typeface="Symbol"/>
              </a:rPr>
              <a:t></a:t>
            </a:r>
            <a:r>
              <a:rPr dirty="0" sz="1400" spc="-35">
                <a:latin typeface="Times New Roman"/>
                <a:cs typeface="Times New Roman"/>
              </a:rPr>
              <a:t> </a:t>
            </a:r>
            <a:endParaRPr sz="1400">
              <a:latin typeface="Times New Roman"/>
              <a:cs typeface="Times New Roman"/>
            </a:endParaRPr>
          </a:p>
          <a:p>
            <a:pPr marL="188595">
              <a:lnSpc>
                <a:spcPts val="595"/>
              </a:lnSpc>
              <a:spcBef>
                <a:spcPts val="50"/>
              </a:spcBef>
            </a:pPr>
            <a:r>
              <a:rPr dirty="0" sz="600" spc="5" i="1">
                <a:latin typeface="Times New Roman"/>
                <a:cs typeface="Times New Roman"/>
              </a:rPr>
              <a:t>i</a:t>
            </a:r>
            <a:endParaRPr sz="600">
              <a:latin typeface="Times New Roman"/>
              <a:cs typeface="Times New Roman"/>
            </a:endParaRPr>
          </a:p>
          <a:p>
            <a:pPr marL="25400">
              <a:lnSpc>
                <a:spcPts val="1795"/>
              </a:lnSpc>
            </a:pPr>
            <a:r>
              <a:rPr dirty="0" sz="1050" spc="5">
                <a:latin typeface="Symbol"/>
                <a:cs typeface="Symbol"/>
              </a:rPr>
              <a:t></a:t>
            </a:r>
            <a:r>
              <a:rPr dirty="0" sz="1050" spc="-30">
                <a:latin typeface="Times New Roman"/>
                <a:cs typeface="Times New Roman"/>
              </a:rPr>
              <a:t> </a:t>
            </a:r>
            <a:r>
              <a:rPr dirty="0" baseline="-8680" sz="2400" spc="-7">
                <a:latin typeface="Symbol"/>
                <a:cs typeface="Symbol"/>
              </a:rPr>
              <a:t></a:t>
            </a:r>
            <a:r>
              <a:rPr dirty="0" baseline="-8680" sz="2400" spc="-390">
                <a:latin typeface="Times New Roman"/>
                <a:cs typeface="Times New Roman"/>
              </a:rPr>
              <a:t> </a:t>
            </a:r>
            <a:r>
              <a:rPr dirty="0" sz="1050" i="1">
                <a:latin typeface="Times New Roman"/>
                <a:cs typeface="Times New Roman"/>
              </a:rPr>
              <a:t>a</a:t>
            </a:r>
            <a:r>
              <a:rPr dirty="0" baseline="-23148" sz="900" spc="7" i="1">
                <a:latin typeface="Times New Roman"/>
                <a:cs typeface="Times New Roman"/>
              </a:rPr>
              <a:t>i</a:t>
            </a:r>
            <a:r>
              <a:rPr dirty="0" baseline="-23148" sz="900" spc="89" i="1">
                <a:latin typeface="Times New Roman"/>
                <a:cs typeface="Times New Roman"/>
              </a:rPr>
              <a:t>j</a:t>
            </a:r>
            <a:r>
              <a:rPr dirty="0" sz="1050" spc="75" i="1">
                <a:latin typeface="Times New Roman"/>
                <a:cs typeface="Times New Roman"/>
              </a:rPr>
              <a:t>b</a:t>
            </a:r>
            <a:r>
              <a:rPr dirty="0" baseline="-23148" sz="900" spc="7" i="1">
                <a:latin typeface="Times New Roman"/>
                <a:cs typeface="Times New Roman"/>
              </a:rPr>
              <a:t>j</a:t>
            </a:r>
            <a:r>
              <a:rPr dirty="0" baseline="-23148" sz="900" i="1">
                <a:latin typeface="Times New Roman"/>
                <a:cs typeface="Times New Roman"/>
              </a:rPr>
              <a:t> </a:t>
            </a:r>
            <a:r>
              <a:rPr dirty="0" sz="1400" spc="-170">
                <a:latin typeface="Symbol"/>
                <a:cs typeface="Symbol"/>
              </a:rPr>
              <a:t></a:t>
            </a:r>
            <a:r>
              <a:rPr dirty="0" sz="1050" spc="-30" i="1">
                <a:latin typeface="Times New Roman"/>
                <a:cs typeface="Times New Roman"/>
              </a:rPr>
              <a:t>O</a:t>
            </a:r>
            <a:r>
              <a:rPr dirty="0" baseline="-23148" sz="900" spc="7" i="1">
                <a:latin typeface="Times New Roman"/>
                <a:cs typeface="Times New Roman"/>
              </a:rPr>
              <a:t>t</a:t>
            </a:r>
            <a:r>
              <a:rPr dirty="0" baseline="-23148" sz="900" spc="-127" i="1">
                <a:latin typeface="Times New Roman"/>
                <a:cs typeface="Times New Roman"/>
              </a:rPr>
              <a:t> </a:t>
            </a:r>
            <a:r>
              <a:rPr dirty="0" baseline="-23148" sz="900" spc="-22">
                <a:latin typeface="Symbol"/>
                <a:cs typeface="Symbol"/>
              </a:rPr>
              <a:t></a:t>
            </a:r>
            <a:r>
              <a:rPr dirty="0" baseline="-23148" sz="900" spc="15">
                <a:latin typeface="Times New Roman"/>
                <a:cs typeface="Times New Roman"/>
              </a:rPr>
              <a:t>1</a:t>
            </a:r>
            <a:r>
              <a:rPr dirty="0" baseline="-23148" sz="900" spc="-75">
                <a:latin typeface="Times New Roman"/>
                <a:cs typeface="Times New Roman"/>
              </a:rPr>
              <a:t> </a:t>
            </a:r>
            <a:r>
              <a:rPr dirty="0" sz="1400" spc="-360">
                <a:latin typeface="Symbol"/>
                <a:cs typeface="Symbol"/>
              </a:rPr>
              <a:t></a:t>
            </a:r>
            <a:r>
              <a:rPr dirty="0" sz="1100" spc="40" i="1">
                <a:latin typeface="Symbol"/>
                <a:cs typeface="Symbol"/>
              </a:rPr>
              <a:t></a:t>
            </a:r>
            <a:r>
              <a:rPr dirty="0" baseline="-23148" sz="900" spc="7" i="1">
                <a:latin typeface="Times New Roman"/>
                <a:cs typeface="Times New Roman"/>
              </a:rPr>
              <a:t>t</a:t>
            </a:r>
            <a:r>
              <a:rPr dirty="0" baseline="-23148" sz="900" spc="7" i="1">
                <a:latin typeface="Times New Roman"/>
                <a:cs typeface="Times New Roman"/>
              </a:rPr>
              <a:t> </a:t>
            </a:r>
            <a:r>
              <a:rPr dirty="0" sz="1400" spc="-170">
                <a:latin typeface="Symbol"/>
                <a:cs typeface="Symbol"/>
              </a:rPr>
              <a:t></a:t>
            </a:r>
            <a:r>
              <a:rPr dirty="0" sz="1050" spc="65" i="1">
                <a:latin typeface="Times New Roman"/>
                <a:cs typeface="Times New Roman"/>
              </a:rPr>
              <a:t>i</a:t>
            </a:r>
            <a:r>
              <a:rPr dirty="0" sz="1400" spc="-120">
                <a:latin typeface="Symbol"/>
                <a:cs typeface="Symbol"/>
              </a:rPr>
              <a:t></a:t>
            </a:r>
            <a:endParaRPr sz="1400">
              <a:latin typeface="Symbol"/>
              <a:cs typeface="Symbol"/>
            </a:endParaRPr>
          </a:p>
          <a:p>
            <a:pPr marL="189230">
              <a:lnSpc>
                <a:spcPct val="100000"/>
              </a:lnSpc>
              <a:spcBef>
                <a:spcPts val="90"/>
              </a:spcBef>
            </a:pPr>
            <a:r>
              <a:rPr dirty="0" sz="600" spc="5" i="1">
                <a:latin typeface="Times New Roman"/>
                <a:cs typeface="Times New Roman"/>
              </a:rPr>
              <a:t>i</a:t>
            </a:r>
            <a:endParaRPr sz="600">
              <a:latin typeface="Times New Roman"/>
              <a:cs typeface="Times New Roman"/>
            </a:endParaRPr>
          </a:p>
        </p:txBody>
      </p:sp>
      <p:sp>
        <p:nvSpPr>
          <p:cNvPr id="34" name="object 34"/>
          <p:cNvSpPr txBox="1"/>
          <p:nvPr/>
        </p:nvSpPr>
        <p:spPr>
          <a:xfrm>
            <a:off x="2502167" y="6916543"/>
            <a:ext cx="2385060" cy="280670"/>
          </a:xfrm>
          <a:prstGeom prst="rect">
            <a:avLst/>
          </a:prstGeom>
        </p:spPr>
        <p:txBody>
          <a:bodyPr wrap="square" lIns="0" tIns="15240" rIns="0" bIns="0" rtlCol="0" vert="horz">
            <a:spAutoFit/>
          </a:bodyPr>
          <a:lstStyle/>
          <a:p>
            <a:pPr marL="25400">
              <a:lnSpc>
                <a:spcPct val="100000"/>
              </a:lnSpc>
              <a:spcBef>
                <a:spcPts val="120"/>
              </a:spcBef>
            </a:pPr>
            <a:r>
              <a:rPr dirty="0" sz="1050" spc="5">
                <a:latin typeface="Symbol"/>
                <a:cs typeface="Symbol"/>
              </a:rPr>
              <a:t></a:t>
            </a:r>
            <a:r>
              <a:rPr dirty="0" sz="1050" spc="-30">
                <a:latin typeface="Times New Roman"/>
                <a:cs typeface="Times New Roman"/>
              </a:rPr>
              <a:t> </a:t>
            </a:r>
            <a:r>
              <a:rPr dirty="0" baseline="-8680" sz="2400" spc="-7">
                <a:latin typeface="Symbol"/>
                <a:cs typeface="Symbol"/>
              </a:rPr>
              <a:t></a:t>
            </a:r>
            <a:r>
              <a:rPr dirty="0" baseline="-8680" sz="2400" spc="-390">
                <a:latin typeface="Times New Roman"/>
                <a:cs typeface="Times New Roman"/>
              </a:rPr>
              <a:t> </a:t>
            </a:r>
            <a:r>
              <a:rPr dirty="0" sz="1050" spc="30">
                <a:latin typeface="Times New Roman"/>
                <a:cs typeface="Times New Roman"/>
              </a:rPr>
              <a:t>P</a:t>
            </a:r>
            <a:r>
              <a:rPr dirty="0" sz="1650" spc="-295">
                <a:latin typeface="Symbol"/>
                <a:cs typeface="Symbol"/>
              </a:rPr>
              <a:t></a:t>
            </a:r>
            <a:r>
              <a:rPr dirty="0" sz="1050" spc="-85" i="1">
                <a:latin typeface="Times New Roman"/>
                <a:cs typeface="Times New Roman"/>
              </a:rPr>
              <a:t>O</a:t>
            </a:r>
            <a:r>
              <a:rPr dirty="0" baseline="-23148" sz="900" spc="-30">
                <a:latin typeface="Times New Roman"/>
                <a:cs typeface="Times New Roman"/>
              </a:rPr>
              <a:t>1</a:t>
            </a:r>
            <a:r>
              <a:rPr dirty="0" sz="1050" spc="-10" i="1">
                <a:latin typeface="Times New Roman"/>
                <a:cs typeface="Times New Roman"/>
              </a:rPr>
              <a:t>O</a:t>
            </a:r>
            <a:r>
              <a:rPr dirty="0" baseline="-23148" sz="900" spc="15">
                <a:latin typeface="Times New Roman"/>
                <a:cs typeface="Times New Roman"/>
              </a:rPr>
              <a:t>2</a:t>
            </a:r>
            <a:r>
              <a:rPr dirty="0" baseline="-23148" sz="900" spc="-127">
                <a:latin typeface="Times New Roman"/>
                <a:cs typeface="Times New Roman"/>
              </a:rPr>
              <a:t> </a:t>
            </a:r>
            <a:r>
              <a:rPr dirty="0" sz="1050">
                <a:latin typeface="Times New Roman"/>
                <a:cs typeface="Times New Roman"/>
              </a:rPr>
              <a:t>..</a:t>
            </a:r>
            <a:r>
              <a:rPr dirty="0" sz="1050" spc="-65">
                <a:latin typeface="Times New Roman"/>
                <a:cs typeface="Times New Roman"/>
              </a:rPr>
              <a:t>.</a:t>
            </a:r>
            <a:r>
              <a:rPr dirty="0" sz="1050" spc="-35" i="1">
                <a:latin typeface="Times New Roman"/>
                <a:cs typeface="Times New Roman"/>
              </a:rPr>
              <a:t>O</a:t>
            </a:r>
            <a:r>
              <a:rPr dirty="0" baseline="-23148" sz="900" spc="7" i="1">
                <a:latin typeface="Times New Roman"/>
                <a:cs typeface="Times New Roman"/>
              </a:rPr>
              <a:t>t</a:t>
            </a:r>
            <a:r>
              <a:rPr dirty="0" baseline="-23148" sz="900" i="1">
                <a:latin typeface="Times New Roman"/>
                <a:cs typeface="Times New Roman"/>
              </a:rPr>
              <a:t> </a:t>
            </a:r>
            <a:r>
              <a:rPr dirty="0" baseline="-23148" sz="900" spc="37" i="1">
                <a:latin typeface="Times New Roman"/>
                <a:cs typeface="Times New Roman"/>
              </a:rPr>
              <a:t> </a:t>
            </a:r>
            <a:r>
              <a:rPr dirty="0" sz="1050" spc="5">
                <a:latin typeface="Symbol"/>
                <a:cs typeface="Symbol"/>
              </a:rPr>
              <a:t></a:t>
            </a:r>
            <a:r>
              <a:rPr dirty="0" sz="1050" spc="-75">
                <a:latin typeface="Times New Roman"/>
                <a:cs typeface="Times New Roman"/>
              </a:rPr>
              <a:t> </a:t>
            </a:r>
            <a:r>
              <a:rPr dirty="0" sz="1050" i="1">
                <a:latin typeface="Times New Roman"/>
                <a:cs typeface="Times New Roman"/>
              </a:rPr>
              <a:t>q</a:t>
            </a:r>
            <a:r>
              <a:rPr dirty="0" baseline="-23148" sz="900" spc="7" i="1">
                <a:latin typeface="Times New Roman"/>
                <a:cs typeface="Times New Roman"/>
              </a:rPr>
              <a:t>t</a:t>
            </a:r>
            <a:r>
              <a:rPr dirty="0" baseline="-23148" sz="900" i="1">
                <a:latin typeface="Times New Roman"/>
                <a:cs typeface="Times New Roman"/>
              </a:rPr>
              <a:t>  </a:t>
            </a:r>
            <a:r>
              <a:rPr dirty="0" baseline="-23148" sz="900" spc="-89" i="1">
                <a:latin typeface="Times New Roman"/>
                <a:cs typeface="Times New Roman"/>
              </a:rPr>
              <a:t> </a:t>
            </a:r>
            <a:r>
              <a:rPr dirty="0" sz="1050" spc="5">
                <a:latin typeface="Symbol"/>
                <a:cs typeface="Symbol"/>
              </a:rPr>
              <a:t></a:t>
            </a:r>
            <a:r>
              <a:rPr dirty="0" sz="1050">
                <a:latin typeface="Times New Roman"/>
                <a:cs typeface="Times New Roman"/>
              </a:rPr>
              <a:t> </a:t>
            </a:r>
            <a:r>
              <a:rPr dirty="0" sz="1050" spc="35" i="1">
                <a:latin typeface="Times New Roman"/>
                <a:cs typeface="Times New Roman"/>
              </a:rPr>
              <a:t>S</a:t>
            </a:r>
            <a:r>
              <a:rPr dirty="0" baseline="-23148" sz="900" spc="7" i="1">
                <a:latin typeface="Times New Roman"/>
                <a:cs typeface="Times New Roman"/>
              </a:rPr>
              <a:t>i</a:t>
            </a:r>
            <a:r>
              <a:rPr dirty="0" baseline="-23148" sz="900" i="1">
                <a:latin typeface="Times New Roman"/>
                <a:cs typeface="Times New Roman"/>
              </a:rPr>
              <a:t> </a:t>
            </a:r>
            <a:r>
              <a:rPr dirty="0" baseline="-23148" sz="900" spc="7" i="1">
                <a:latin typeface="Times New Roman"/>
                <a:cs typeface="Times New Roman"/>
              </a:rPr>
              <a:t> </a:t>
            </a:r>
            <a:r>
              <a:rPr dirty="0" sz="1050" spc="5">
                <a:latin typeface="Symbol"/>
                <a:cs typeface="Symbol"/>
              </a:rPr>
              <a:t></a:t>
            </a:r>
            <a:r>
              <a:rPr dirty="0" sz="1050" spc="-110">
                <a:latin typeface="Times New Roman"/>
                <a:cs typeface="Times New Roman"/>
              </a:rPr>
              <a:t> </a:t>
            </a:r>
            <a:r>
              <a:rPr dirty="0" sz="1050" spc="-30" i="1">
                <a:latin typeface="Times New Roman"/>
                <a:cs typeface="Times New Roman"/>
              </a:rPr>
              <a:t>O</a:t>
            </a:r>
            <a:r>
              <a:rPr dirty="0" baseline="-23148" sz="900" spc="7" i="1">
                <a:latin typeface="Times New Roman"/>
                <a:cs typeface="Times New Roman"/>
              </a:rPr>
              <a:t>t</a:t>
            </a:r>
            <a:r>
              <a:rPr dirty="0" baseline="-23148" sz="900" spc="-127" i="1">
                <a:latin typeface="Times New Roman"/>
                <a:cs typeface="Times New Roman"/>
              </a:rPr>
              <a:t> </a:t>
            </a:r>
            <a:r>
              <a:rPr dirty="0" baseline="-23148" sz="900" spc="-22">
                <a:latin typeface="Symbol"/>
                <a:cs typeface="Symbol"/>
              </a:rPr>
              <a:t></a:t>
            </a:r>
            <a:r>
              <a:rPr dirty="0" baseline="-23148" sz="900" spc="15">
                <a:latin typeface="Times New Roman"/>
                <a:cs typeface="Times New Roman"/>
              </a:rPr>
              <a:t>1</a:t>
            </a:r>
            <a:r>
              <a:rPr dirty="0" baseline="-23148" sz="900">
                <a:latin typeface="Times New Roman"/>
                <a:cs typeface="Times New Roman"/>
              </a:rPr>
              <a:t> </a:t>
            </a:r>
            <a:r>
              <a:rPr dirty="0" baseline="-23148" sz="900" spc="-89">
                <a:latin typeface="Times New Roman"/>
                <a:cs typeface="Times New Roman"/>
              </a:rPr>
              <a:t> </a:t>
            </a:r>
            <a:r>
              <a:rPr dirty="0" sz="1050" spc="5">
                <a:latin typeface="Symbol"/>
                <a:cs typeface="Symbol"/>
              </a:rPr>
              <a:t></a:t>
            </a:r>
            <a:r>
              <a:rPr dirty="0" sz="1050" spc="-80">
                <a:latin typeface="Times New Roman"/>
                <a:cs typeface="Times New Roman"/>
              </a:rPr>
              <a:t> </a:t>
            </a:r>
            <a:r>
              <a:rPr dirty="0" sz="1050" i="1">
                <a:latin typeface="Times New Roman"/>
                <a:cs typeface="Times New Roman"/>
              </a:rPr>
              <a:t>q</a:t>
            </a:r>
            <a:r>
              <a:rPr dirty="0" baseline="-23148" sz="900" spc="7" i="1">
                <a:latin typeface="Times New Roman"/>
                <a:cs typeface="Times New Roman"/>
              </a:rPr>
              <a:t>t</a:t>
            </a:r>
            <a:r>
              <a:rPr dirty="0" baseline="-23148" sz="900" spc="-127" i="1">
                <a:latin typeface="Times New Roman"/>
                <a:cs typeface="Times New Roman"/>
              </a:rPr>
              <a:t> </a:t>
            </a:r>
            <a:r>
              <a:rPr dirty="0" baseline="-23148" sz="900" spc="-15">
                <a:latin typeface="Symbol"/>
                <a:cs typeface="Symbol"/>
              </a:rPr>
              <a:t></a:t>
            </a:r>
            <a:r>
              <a:rPr dirty="0" baseline="-23148" sz="900" spc="15">
                <a:latin typeface="Times New Roman"/>
                <a:cs typeface="Times New Roman"/>
              </a:rPr>
              <a:t>1</a:t>
            </a:r>
            <a:r>
              <a:rPr dirty="0" baseline="-23148" sz="900">
                <a:latin typeface="Times New Roman"/>
                <a:cs typeface="Times New Roman"/>
              </a:rPr>
              <a:t>  </a:t>
            </a:r>
            <a:r>
              <a:rPr dirty="0" sz="1050" spc="5">
                <a:latin typeface="Symbol"/>
                <a:cs typeface="Symbol"/>
              </a:rPr>
              <a:t></a:t>
            </a:r>
            <a:r>
              <a:rPr dirty="0" sz="1050">
                <a:latin typeface="Times New Roman"/>
                <a:cs typeface="Times New Roman"/>
              </a:rPr>
              <a:t> </a:t>
            </a:r>
            <a:r>
              <a:rPr dirty="0" sz="1050" spc="5" i="1">
                <a:latin typeface="Times New Roman"/>
                <a:cs typeface="Times New Roman"/>
              </a:rPr>
              <a:t>S</a:t>
            </a:r>
            <a:r>
              <a:rPr dirty="0" sz="1050" spc="-100" i="1">
                <a:latin typeface="Times New Roman"/>
                <a:cs typeface="Times New Roman"/>
              </a:rPr>
              <a:t> </a:t>
            </a:r>
            <a:r>
              <a:rPr dirty="0" baseline="-23148" sz="900" spc="7" i="1">
                <a:latin typeface="Times New Roman"/>
                <a:cs typeface="Times New Roman"/>
              </a:rPr>
              <a:t>j</a:t>
            </a:r>
            <a:r>
              <a:rPr dirty="0" baseline="-23148" sz="900" spc="44" i="1">
                <a:latin typeface="Times New Roman"/>
                <a:cs typeface="Times New Roman"/>
              </a:rPr>
              <a:t> </a:t>
            </a:r>
            <a:r>
              <a:rPr dirty="0" sz="1650" spc="-200">
                <a:latin typeface="Symbol"/>
                <a:cs typeface="Symbol"/>
              </a:rPr>
              <a:t></a:t>
            </a:r>
            <a:endParaRPr sz="1650">
              <a:latin typeface="Symbol"/>
              <a:cs typeface="Symbol"/>
            </a:endParaRPr>
          </a:p>
        </p:txBody>
      </p:sp>
      <p:sp>
        <p:nvSpPr>
          <p:cNvPr id="35" name="object 35"/>
          <p:cNvSpPr txBox="1"/>
          <p:nvPr/>
        </p:nvSpPr>
        <p:spPr>
          <a:xfrm>
            <a:off x="2132835" y="6600310"/>
            <a:ext cx="1198880" cy="280670"/>
          </a:xfrm>
          <a:prstGeom prst="rect">
            <a:avLst/>
          </a:prstGeom>
        </p:spPr>
        <p:txBody>
          <a:bodyPr wrap="square" lIns="0" tIns="15240" rIns="0" bIns="0" rtlCol="0" vert="horz">
            <a:spAutoFit/>
          </a:bodyPr>
          <a:lstStyle/>
          <a:p>
            <a:pPr>
              <a:lnSpc>
                <a:spcPct val="100000"/>
              </a:lnSpc>
              <a:spcBef>
                <a:spcPts val="120"/>
              </a:spcBef>
              <a:tabLst>
                <a:tab pos="212725" algn="l"/>
              </a:tabLst>
            </a:pPr>
            <a:r>
              <a:rPr dirty="0" sz="1100" spc="-25" i="1">
                <a:latin typeface="Symbol"/>
                <a:cs typeface="Symbol"/>
              </a:rPr>
              <a:t></a:t>
            </a:r>
            <a:r>
              <a:rPr dirty="0" sz="1100" spc="-25">
                <a:latin typeface="Times New Roman"/>
                <a:cs typeface="Times New Roman"/>
              </a:rPr>
              <a:t>	</a:t>
            </a:r>
            <a:r>
              <a:rPr dirty="0" sz="1400" spc="-120">
                <a:latin typeface="Symbol"/>
                <a:cs typeface="Symbol"/>
              </a:rPr>
              <a:t></a:t>
            </a:r>
            <a:r>
              <a:rPr dirty="0" sz="1400" spc="-180">
                <a:latin typeface="Times New Roman"/>
                <a:cs typeface="Times New Roman"/>
              </a:rPr>
              <a:t> </a:t>
            </a:r>
            <a:r>
              <a:rPr dirty="0" sz="1050" spc="-15" i="1">
                <a:latin typeface="Times New Roman"/>
                <a:cs typeface="Times New Roman"/>
              </a:rPr>
              <a:t>j</a:t>
            </a:r>
            <a:r>
              <a:rPr dirty="0" sz="1400" spc="-15">
                <a:latin typeface="Symbol"/>
                <a:cs typeface="Symbol"/>
              </a:rPr>
              <a:t></a:t>
            </a:r>
            <a:r>
              <a:rPr dirty="0" sz="1400" spc="-200">
                <a:latin typeface="Times New Roman"/>
                <a:cs typeface="Times New Roman"/>
              </a:rPr>
              <a:t> </a:t>
            </a:r>
            <a:r>
              <a:rPr dirty="0" sz="1050" spc="5">
                <a:latin typeface="Symbol"/>
                <a:cs typeface="Symbol"/>
              </a:rPr>
              <a:t></a:t>
            </a:r>
            <a:r>
              <a:rPr dirty="0" sz="1050" spc="-60">
                <a:latin typeface="Times New Roman"/>
                <a:cs typeface="Times New Roman"/>
              </a:rPr>
              <a:t> </a:t>
            </a:r>
            <a:r>
              <a:rPr dirty="0" sz="1050" spc="-85">
                <a:latin typeface="Times New Roman"/>
                <a:cs typeface="Times New Roman"/>
              </a:rPr>
              <a:t>P</a:t>
            </a:r>
            <a:r>
              <a:rPr dirty="0" sz="1650" spc="-85">
                <a:latin typeface="Symbol"/>
                <a:cs typeface="Symbol"/>
              </a:rPr>
              <a:t></a:t>
            </a:r>
            <a:r>
              <a:rPr dirty="0" sz="1050" spc="-85" i="1">
                <a:latin typeface="Times New Roman"/>
                <a:cs typeface="Times New Roman"/>
              </a:rPr>
              <a:t>O </a:t>
            </a:r>
            <a:r>
              <a:rPr dirty="0" sz="1050" spc="10" i="1">
                <a:latin typeface="Times New Roman"/>
                <a:cs typeface="Times New Roman"/>
              </a:rPr>
              <a:t>O</a:t>
            </a:r>
            <a:r>
              <a:rPr dirty="0" sz="1050" spc="85" i="1">
                <a:latin typeface="Times New Roman"/>
                <a:cs typeface="Times New Roman"/>
              </a:rPr>
              <a:t> </a:t>
            </a:r>
            <a:r>
              <a:rPr dirty="0" sz="1050" spc="-15">
                <a:latin typeface="Times New Roman"/>
                <a:cs typeface="Times New Roman"/>
              </a:rPr>
              <a:t>...</a:t>
            </a:r>
            <a:r>
              <a:rPr dirty="0" sz="1050" spc="-15" i="1">
                <a:latin typeface="Times New Roman"/>
                <a:cs typeface="Times New Roman"/>
              </a:rPr>
              <a:t>O</a:t>
            </a:r>
            <a:r>
              <a:rPr dirty="0" sz="1050" spc="-85" i="1">
                <a:latin typeface="Times New Roman"/>
                <a:cs typeface="Times New Roman"/>
              </a:rPr>
              <a:t> </a:t>
            </a:r>
            <a:r>
              <a:rPr dirty="0" sz="1050" spc="10" i="1">
                <a:latin typeface="Times New Roman"/>
                <a:cs typeface="Times New Roman"/>
              </a:rPr>
              <a:t>O</a:t>
            </a:r>
            <a:endParaRPr sz="1050">
              <a:latin typeface="Times New Roman"/>
              <a:cs typeface="Times New Roman"/>
            </a:endParaRPr>
          </a:p>
        </p:txBody>
      </p:sp>
      <p:sp>
        <p:nvSpPr>
          <p:cNvPr id="36" name="object 36"/>
          <p:cNvSpPr txBox="1"/>
          <p:nvPr/>
        </p:nvSpPr>
        <p:spPr>
          <a:xfrm>
            <a:off x="3950222" y="6473707"/>
            <a:ext cx="335915" cy="187960"/>
          </a:xfrm>
          <a:prstGeom prst="rect">
            <a:avLst/>
          </a:prstGeom>
        </p:spPr>
        <p:txBody>
          <a:bodyPr wrap="square" lIns="0" tIns="14604" rIns="0" bIns="0" rtlCol="0" vert="horz">
            <a:spAutoFit/>
          </a:bodyPr>
          <a:lstStyle/>
          <a:p>
            <a:pPr>
              <a:lnSpc>
                <a:spcPct val="100000"/>
              </a:lnSpc>
              <a:spcBef>
                <a:spcPts val="114"/>
              </a:spcBef>
            </a:pPr>
            <a:r>
              <a:rPr dirty="0" sz="1050">
                <a:latin typeface="Times New Roman"/>
                <a:cs typeface="Times New Roman"/>
              </a:rPr>
              <a:t>what?</a:t>
            </a:r>
            <a:endParaRPr sz="1050">
              <a:latin typeface="Times New Roman"/>
              <a:cs typeface="Times New Roman"/>
            </a:endParaRPr>
          </a:p>
        </p:txBody>
      </p:sp>
      <p:sp>
        <p:nvSpPr>
          <p:cNvPr id="37" name="object 37"/>
          <p:cNvSpPr txBox="1"/>
          <p:nvPr/>
        </p:nvSpPr>
        <p:spPr>
          <a:xfrm>
            <a:off x="2527567" y="6186611"/>
            <a:ext cx="1285875" cy="270510"/>
          </a:xfrm>
          <a:prstGeom prst="rect">
            <a:avLst/>
          </a:prstGeom>
        </p:spPr>
        <p:txBody>
          <a:bodyPr wrap="square" lIns="0" tIns="13335" rIns="0" bIns="0" rtlCol="0" vert="horz">
            <a:spAutoFit/>
          </a:bodyPr>
          <a:lstStyle/>
          <a:p>
            <a:pPr>
              <a:lnSpc>
                <a:spcPct val="100000"/>
              </a:lnSpc>
              <a:spcBef>
                <a:spcPts val="105"/>
              </a:spcBef>
            </a:pPr>
            <a:r>
              <a:rPr dirty="0" sz="1050" spc="5">
                <a:latin typeface="Symbol"/>
                <a:cs typeface="Symbol"/>
              </a:rPr>
              <a:t></a:t>
            </a:r>
            <a:r>
              <a:rPr dirty="0" sz="1050" spc="5">
                <a:latin typeface="Times New Roman"/>
                <a:cs typeface="Times New Roman"/>
              </a:rPr>
              <a:t> </a:t>
            </a:r>
            <a:r>
              <a:rPr dirty="0" sz="1050" spc="-35">
                <a:latin typeface="Times New Roman"/>
                <a:cs typeface="Times New Roman"/>
              </a:rPr>
              <a:t>P</a:t>
            </a:r>
            <a:r>
              <a:rPr dirty="0" sz="1400" spc="-35">
                <a:latin typeface="Symbol"/>
                <a:cs typeface="Symbol"/>
              </a:rPr>
              <a:t></a:t>
            </a:r>
            <a:r>
              <a:rPr dirty="0" sz="1050" spc="-35" i="1">
                <a:latin typeface="Times New Roman"/>
                <a:cs typeface="Times New Roman"/>
              </a:rPr>
              <a:t>q </a:t>
            </a:r>
            <a:r>
              <a:rPr dirty="0" sz="1050" spc="5">
                <a:latin typeface="Symbol"/>
                <a:cs typeface="Symbol"/>
              </a:rPr>
              <a:t></a:t>
            </a:r>
            <a:r>
              <a:rPr dirty="0" sz="1050" spc="5">
                <a:latin typeface="Times New Roman"/>
                <a:cs typeface="Times New Roman"/>
              </a:rPr>
              <a:t> </a:t>
            </a:r>
            <a:r>
              <a:rPr dirty="0" sz="1050" spc="5" i="1">
                <a:latin typeface="Times New Roman"/>
                <a:cs typeface="Times New Roman"/>
              </a:rPr>
              <a:t>S </a:t>
            </a:r>
            <a:r>
              <a:rPr dirty="0" sz="1400" spc="-105">
                <a:latin typeface="Symbol"/>
                <a:cs typeface="Symbol"/>
              </a:rPr>
              <a:t></a:t>
            </a:r>
            <a:r>
              <a:rPr dirty="0" sz="1050" spc="-105">
                <a:latin typeface="Times New Roman"/>
                <a:cs typeface="Times New Roman"/>
              </a:rPr>
              <a:t>P</a:t>
            </a:r>
            <a:r>
              <a:rPr dirty="0" sz="1600" spc="-105">
                <a:latin typeface="Symbol"/>
                <a:cs typeface="Symbol"/>
              </a:rPr>
              <a:t></a:t>
            </a:r>
            <a:r>
              <a:rPr dirty="0" sz="1050" spc="-105" i="1">
                <a:latin typeface="Times New Roman"/>
                <a:cs typeface="Times New Roman"/>
              </a:rPr>
              <a:t>O </a:t>
            </a:r>
            <a:r>
              <a:rPr dirty="0" sz="1050" spc="5" i="1">
                <a:latin typeface="Times New Roman"/>
                <a:cs typeface="Times New Roman"/>
              </a:rPr>
              <a:t>q </a:t>
            </a:r>
            <a:r>
              <a:rPr dirty="0" sz="1050" spc="30">
                <a:latin typeface="Symbol"/>
                <a:cs typeface="Symbol"/>
              </a:rPr>
              <a:t></a:t>
            </a:r>
            <a:r>
              <a:rPr dirty="0" sz="1050" spc="30" i="1">
                <a:latin typeface="Times New Roman"/>
                <a:cs typeface="Times New Roman"/>
              </a:rPr>
              <a:t>S</a:t>
            </a:r>
            <a:r>
              <a:rPr dirty="0" sz="1050" spc="240" i="1">
                <a:latin typeface="Times New Roman"/>
                <a:cs typeface="Times New Roman"/>
              </a:rPr>
              <a:t> </a:t>
            </a:r>
            <a:r>
              <a:rPr dirty="0" sz="1600" spc="-185">
                <a:latin typeface="Symbol"/>
                <a:cs typeface="Symbol"/>
              </a:rPr>
              <a:t></a:t>
            </a:r>
            <a:endParaRPr sz="1600">
              <a:latin typeface="Symbol"/>
              <a:cs typeface="Symbol"/>
            </a:endParaRPr>
          </a:p>
        </p:txBody>
      </p:sp>
      <p:sp>
        <p:nvSpPr>
          <p:cNvPr id="38" name="object 38"/>
          <p:cNvSpPr txBox="1"/>
          <p:nvPr/>
        </p:nvSpPr>
        <p:spPr>
          <a:xfrm>
            <a:off x="1686814" y="5285823"/>
            <a:ext cx="4246880" cy="948690"/>
          </a:xfrm>
          <a:prstGeom prst="rect">
            <a:avLst/>
          </a:prstGeom>
        </p:spPr>
        <p:txBody>
          <a:bodyPr wrap="square" lIns="0" tIns="125730" rIns="0" bIns="0" rtlCol="0" vert="horz">
            <a:spAutoFit/>
          </a:bodyPr>
          <a:lstStyle/>
          <a:p>
            <a:pPr marL="313055">
              <a:lnSpc>
                <a:spcPct val="100000"/>
              </a:lnSpc>
              <a:spcBef>
                <a:spcPts val="990"/>
              </a:spcBef>
            </a:pPr>
            <a:r>
              <a:rPr dirty="0" sz="2200" spc="-5">
                <a:solidFill>
                  <a:srgbClr val="006500"/>
                </a:solidFill>
                <a:latin typeface="Times New Roman"/>
                <a:cs typeface="Times New Roman"/>
              </a:rPr>
              <a:t>α</a:t>
            </a:r>
            <a:r>
              <a:rPr dirty="0" baseline="-21072" sz="2175" spc="-7">
                <a:solidFill>
                  <a:srgbClr val="006500"/>
                </a:solidFill>
                <a:latin typeface="Times New Roman"/>
                <a:cs typeface="Times New Roman"/>
              </a:rPr>
              <a:t>t</a:t>
            </a:r>
            <a:r>
              <a:rPr dirty="0" sz="2200" spc="-5">
                <a:solidFill>
                  <a:srgbClr val="006500"/>
                </a:solidFill>
                <a:latin typeface="Times New Roman"/>
                <a:cs typeface="Times New Roman"/>
              </a:rPr>
              <a:t>(i)</a:t>
            </a:r>
            <a:r>
              <a:rPr dirty="0" sz="2200" spc="-5">
                <a:solidFill>
                  <a:srgbClr val="006500"/>
                </a:solidFill>
                <a:latin typeface="Arial"/>
                <a:cs typeface="Arial"/>
              </a:rPr>
              <a:t>: easy </a:t>
            </a:r>
            <a:r>
              <a:rPr dirty="0" sz="2200">
                <a:solidFill>
                  <a:srgbClr val="006500"/>
                </a:solidFill>
                <a:latin typeface="Arial"/>
                <a:cs typeface="Arial"/>
              </a:rPr>
              <a:t>to </a:t>
            </a:r>
            <a:r>
              <a:rPr dirty="0" sz="2200" spc="-5">
                <a:solidFill>
                  <a:srgbClr val="006500"/>
                </a:solidFill>
                <a:latin typeface="Arial"/>
                <a:cs typeface="Arial"/>
              </a:rPr>
              <a:t>define</a:t>
            </a:r>
            <a:r>
              <a:rPr dirty="0" sz="2200" spc="-30">
                <a:solidFill>
                  <a:srgbClr val="006500"/>
                </a:solidFill>
                <a:latin typeface="Arial"/>
                <a:cs typeface="Arial"/>
              </a:rPr>
              <a:t> </a:t>
            </a:r>
            <a:r>
              <a:rPr dirty="0" sz="2200" spc="-5">
                <a:solidFill>
                  <a:srgbClr val="006500"/>
                </a:solidFill>
                <a:latin typeface="Arial"/>
                <a:cs typeface="Arial"/>
              </a:rPr>
              <a:t>recursively</a:t>
            </a:r>
            <a:endParaRPr sz="2200">
              <a:latin typeface="Arial"/>
              <a:cs typeface="Arial"/>
            </a:endParaRPr>
          </a:p>
          <a:p>
            <a:pPr marL="25400">
              <a:lnSpc>
                <a:spcPct val="100000"/>
              </a:lnSpc>
              <a:spcBef>
                <a:spcPts val="409"/>
              </a:spcBef>
            </a:pPr>
            <a:r>
              <a:rPr dirty="0" sz="1000" spc="-5">
                <a:latin typeface="Times New Roman"/>
                <a:cs typeface="Times New Roman"/>
              </a:rPr>
              <a:t>α</a:t>
            </a:r>
            <a:r>
              <a:rPr dirty="0" baseline="-21367" sz="975" spc="-7">
                <a:latin typeface="Times New Roman"/>
                <a:cs typeface="Times New Roman"/>
              </a:rPr>
              <a:t>t</a:t>
            </a:r>
            <a:r>
              <a:rPr dirty="0" sz="1000" spc="-5">
                <a:latin typeface="Times New Roman"/>
                <a:cs typeface="Times New Roman"/>
              </a:rPr>
              <a:t>(i) </a:t>
            </a:r>
            <a:r>
              <a:rPr dirty="0" sz="1000">
                <a:latin typeface="Times New Roman"/>
                <a:cs typeface="Times New Roman"/>
              </a:rPr>
              <a:t>= </a:t>
            </a:r>
            <a:r>
              <a:rPr dirty="0" sz="1000" spc="-5">
                <a:latin typeface="Times New Roman"/>
                <a:cs typeface="Times New Roman"/>
              </a:rPr>
              <a:t>P(</a:t>
            </a:r>
            <a:r>
              <a:rPr dirty="0" sz="1000" spc="-5">
                <a:latin typeface="Arial"/>
                <a:cs typeface="Arial"/>
              </a:rPr>
              <a:t>O</a:t>
            </a:r>
            <a:r>
              <a:rPr dirty="0" baseline="-21367" sz="975" spc="-7">
                <a:latin typeface="Arial"/>
                <a:cs typeface="Arial"/>
              </a:rPr>
              <a:t>1 </a:t>
            </a:r>
            <a:r>
              <a:rPr dirty="0" sz="1000" spc="-5">
                <a:latin typeface="Arial"/>
                <a:cs typeface="Arial"/>
              </a:rPr>
              <a:t>O</a:t>
            </a:r>
            <a:r>
              <a:rPr dirty="0" baseline="-21367" sz="975" spc="-7">
                <a:latin typeface="Arial"/>
                <a:cs typeface="Arial"/>
              </a:rPr>
              <a:t>2 </a:t>
            </a:r>
            <a:r>
              <a:rPr dirty="0" sz="1000">
                <a:latin typeface="Arial"/>
                <a:cs typeface="Arial"/>
              </a:rPr>
              <a:t>… O</a:t>
            </a:r>
            <a:r>
              <a:rPr dirty="0" baseline="-21367" sz="975">
                <a:latin typeface="Arial"/>
                <a:cs typeface="Arial"/>
              </a:rPr>
              <a:t>T </a:t>
            </a:r>
            <a:r>
              <a:rPr dirty="0" sz="1000">
                <a:latin typeface="Symbol"/>
                <a:cs typeface="Symbol"/>
              </a:rPr>
              <a:t></a:t>
            </a:r>
            <a:r>
              <a:rPr dirty="0" sz="1000">
                <a:latin typeface="Times New Roman"/>
                <a:cs typeface="Times New Roman"/>
              </a:rPr>
              <a:t> q</a:t>
            </a:r>
            <a:r>
              <a:rPr dirty="0" baseline="-21367" sz="975">
                <a:latin typeface="Times New Roman"/>
                <a:cs typeface="Times New Roman"/>
              </a:rPr>
              <a:t>t </a:t>
            </a:r>
            <a:r>
              <a:rPr dirty="0" sz="1000">
                <a:latin typeface="Times New Roman"/>
                <a:cs typeface="Times New Roman"/>
              </a:rPr>
              <a:t>= S</a:t>
            </a:r>
            <a:r>
              <a:rPr dirty="0" baseline="-21367" sz="975">
                <a:latin typeface="Times New Roman"/>
                <a:cs typeface="Times New Roman"/>
              </a:rPr>
              <a:t>i </a:t>
            </a:r>
            <a:r>
              <a:rPr dirty="0" sz="1000">
                <a:latin typeface="Times New Roman"/>
                <a:cs typeface="Times New Roman"/>
              </a:rPr>
              <a:t>| λ)</a:t>
            </a:r>
            <a:r>
              <a:rPr dirty="0" sz="1000" spc="120">
                <a:latin typeface="Times New Roman"/>
                <a:cs typeface="Times New Roman"/>
              </a:rPr>
              <a:t> </a:t>
            </a:r>
            <a:r>
              <a:rPr dirty="0" sz="600" spc="-5">
                <a:solidFill>
                  <a:srgbClr val="FF33CC"/>
                </a:solidFill>
                <a:latin typeface="Arial"/>
                <a:cs typeface="Arial"/>
              </a:rPr>
              <a:t>(</a:t>
            </a:r>
            <a:r>
              <a:rPr dirty="0" sz="600" spc="-5">
                <a:solidFill>
                  <a:srgbClr val="FF33CC"/>
                </a:solidFill>
                <a:latin typeface="Times New Roman"/>
                <a:cs typeface="Times New Roman"/>
              </a:rPr>
              <a:t>α</a:t>
            </a:r>
            <a:r>
              <a:rPr dirty="0" baseline="-20833" sz="600" spc="-7">
                <a:solidFill>
                  <a:srgbClr val="FF33CC"/>
                </a:solidFill>
                <a:latin typeface="Times New Roman"/>
                <a:cs typeface="Times New Roman"/>
              </a:rPr>
              <a:t>t</a:t>
            </a:r>
            <a:r>
              <a:rPr dirty="0" sz="600" spc="-5">
                <a:solidFill>
                  <a:srgbClr val="FF33CC"/>
                </a:solidFill>
                <a:latin typeface="Times New Roman"/>
                <a:cs typeface="Times New Roman"/>
              </a:rPr>
              <a:t>(i) </a:t>
            </a:r>
            <a:r>
              <a:rPr dirty="0" sz="600">
                <a:solidFill>
                  <a:srgbClr val="FF33CC"/>
                </a:solidFill>
                <a:latin typeface="Arial"/>
                <a:cs typeface="Arial"/>
              </a:rPr>
              <a:t>can </a:t>
            </a:r>
            <a:r>
              <a:rPr dirty="0" sz="600" spc="-5">
                <a:solidFill>
                  <a:srgbClr val="FF33CC"/>
                </a:solidFill>
                <a:latin typeface="Arial"/>
                <a:cs typeface="Arial"/>
              </a:rPr>
              <a:t>be defined stupidly </a:t>
            </a:r>
            <a:r>
              <a:rPr dirty="0" sz="600">
                <a:solidFill>
                  <a:srgbClr val="FF33CC"/>
                </a:solidFill>
                <a:latin typeface="Arial"/>
                <a:cs typeface="Arial"/>
              </a:rPr>
              <a:t>by </a:t>
            </a:r>
            <a:r>
              <a:rPr dirty="0" sz="600" spc="-5">
                <a:solidFill>
                  <a:srgbClr val="FF33CC"/>
                </a:solidFill>
                <a:latin typeface="Arial"/>
                <a:cs typeface="Arial"/>
              </a:rPr>
              <a:t>considering all paths length “t”. How?)</a:t>
            </a:r>
            <a:endParaRPr sz="600">
              <a:latin typeface="Arial"/>
              <a:cs typeface="Arial"/>
            </a:endParaRPr>
          </a:p>
          <a:p>
            <a:pPr marL="555625">
              <a:lnSpc>
                <a:spcPct val="100000"/>
              </a:lnSpc>
              <a:spcBef>
                <a:spcPts val="445"/>
              </a:spcBef>
            </a:pPr>
            <a:r>
              <a:rPr dirty="0" sz="1100" spc="-10" i="1">
                <a:latin typeface="Symbol"/>
                <a:cs typeface="Symbol"/>
              </a:rPr>
              <a:t></a:t>
            </a:r>
            <a:r>
              <a:rPr dirty="0" baseline="-23148" sz="900" spc="15">
                <a:latin typeface="Times New Roman"/>
                <a:cs typeface="Times New Roman"/>
              </a:rPr>
              <a:t>1</a:t>
            </a:r>
            <a:r>
              <a:rPr dirty="0" baseline="-23148" sz="900" spc="-127">
                <a:latin typeface="Times New Roman"/>
                <a:cs typeface="Times New Roman"/>
              </a:rPr>
              <a:t> </a:t>
            </a:r>
            <a:r>
              <a:rPr dirty="0" sz="1400" spc="-170">
                <a:latin typeface="Symbol"/>
                <a:cs typeface="Symbol"/>
              </a:rPr>
              <a:t></a:t>
            </a:r>
            <a:r>
              <a:rPr dirty="0" sz="1050" spc="70" i="1">
                <a:latin typeface="Times New Roman"/>
                <a:cs typeface="Times New Roman"/>
              </a:rPr>
              <a:t>i</a:t>
            </a:r>
            <a:r>
              <a:rPr dirty="0" sz="1400" spc="-120">
                <a:latin typeface="Symbol"/>
                <a:cs typeface="Symbol"/>
              </a:rPr>
              <a:t></a:t>
            </a:r>
            <a:r>
              <a:rPr dirty="0" sz="1400" spc="-190">
                <a:latin typeface="Times New Roman"/>
                <a:cs typeface="Times New Roman"/>
              </a:rPr>
              <a:t> </a:t>
            </a:r>
            <a:r>
              <a:rPr dirty="0" sz="1050" spc="5">
                <a:latin typeface="Symbol"/>
                <a:cs typeface="Symbol"/>
              </a:rPr>
              <a:t></a:t>
            </a:r>
            <a:r>
              <a:rPr dirty="0" sz="1050" spc="-50">
                <a:latin typeface="Times New Roman"/>
                <a:cs typeface="Times New Roman"/>
              </a:rPr>
              <a:t> </a:t>
            </a:r>
            <a:r>
              <a:rPr dirty="0" sz="1050" spc="30">
                <a:latin typeface="Times New Roman"/>
                <a:cs typeface="Times New Roman"/>
              </a:rPr>
              <a:t>P</a:t>
            </a:r>
            <a:r>
              <a:rPr dirty="0" sz="1400" spc="-180">
                <a:latin typeface="Symbol"/>
                <a:cs typeface="Symbol"/>
              </a:rPr>
              <a:t></a:t>
            </a:r>
            <a:r>
              <a:rPr dirty="0" sz="1050" spc="-80" i="1">
                <a:latin typeface="Times New Roman"/>
                <a:cs typeface="Times New Roman"/>
              </a:rPr>
              <a:t>O</a:t>
            </a:r>
            <a:r>
              <a:rPr dirty="0" baseline="-23148" sz="900" spc="15">
                <a:latin typeface="Times New Roman"/>
                <a:cs typeface="Times New Roman"/>
              </a:rPr>
              <a:t>1</a:t>
            </a:r>
            <a:r>
              <a:rPr dirty="0" baseline="-23148" sz="900">
                <a:latin typeface="Times New Roman"/>
                <a:cs typeface="Times New Roman"/>
              </a:rPr>
              <a:t> </a:t>
            </a:r>
            <a:r>
              <a:rPr dirty="0" baseline="-23148" sz="900" spc="-97">
                <a:latin typeface="Times New Roman"/>
                <a:cs typeface="Times New Roman"/>
              </a:rPr>
              <a:t> </a:t>
            </a:r>
            <a:r>
              <a:rPr dirty="0" sz="1050" spc="5">
                <a:latin typeface="Symbol"/>
                <a:cs typeface="Symbol"/>
              </a:rPr>
              <a:t></a:t>
            </a:r>
            <a:r>
              <a:rPr dirty="0" sz="1050" spc="-75">
                <a:latin typeface="Times New Roman"/>
                <a:cs typeface="Times New Roman"/>
              </a:rPr>
              <a:t> </a:t>
            </a:r>
            <a:r>
              <a:rPr dirty="0" sz="1050" spc="-50" i="1">
                <a:latin typeface="Times New Roman"/>
                <a:cs typeface="Times New Roman"/>
              </a:rPr>
              <a:t>q</a:t>
            </a:r>
            <a:r>
              <a:rPr dirty="0" baseline="-23148" sz="900" spc="15">
                <a:latin typeface="Times New Roman"/>
                <a:cs typeface="Times New Roman"/>
              </a:rPr>
              <a:t>1</a:t>
            </a:r>
            <a:r>
              <a:rPr dirty="0" baseline="-23148" sz="900">
                <a:latin typeface="Times New Roman"/>
                <a:cs typeface="Times New Roman"/>
              </a:rPr>
              <a:t>  </a:t>
            </a:r>
            <a:r>
              <a:rPr dirty="0" sz="1050" spc="5">
                <a:latin typeface="Symbol"/>
                <a:cs typeface="Symbol"/>
              </a:rPr>
              <a:t></a:t>
            </a:r>
            <a:r>
              <a:rPr dirty="0" sz="1050">
                <a:latin typeface="Times New Roman"/>
                <a:cs typeface="Times New Roman"/>
              </a:rPr>
              <a:t> </a:t>
            </a:r>
            <a:r>
              <a:rPr dirty="0" sz="1050" spc="35" i="1">
                <a:latin typeface="Times New Roman"/>
                <a:cs typeface="Times New Roman"/>
              </a:rPr>
              <a:t>S</a:t>
            </a:r>
            <a:r>
              <a:rPr dirty="0" baseline="-23148" sz="900" spc="7" i="1">
                <a:latin typeface="Times New Roman"/>
                <a:cs typeface="Times New Roman"/>
              </a:rPr>
              <a:t>i</a:t>
            </a:r>
            <a:r>
              <a:rPr dirty="0" baseline="-23148" sz="900" spc="22" i="1">
                <a:latin typeface="Times New Roman"/>
                <a:cs typeface="Times New Roman"/>
              </a:rPr>
              <a:t> </a:t>
            </a:r>
            <a:r>
              <a:rPr dirty="0" sz="1400" spc="-120">
                <a:latin typeface="Symbol"/>
                <a:cs typeface="Symbol"/>
              </a:rPr>
              <a:t></a:t>
            </a:r>
            <a:endParaRPr sz="1400">
              <a:latin typeface="Symbol"/>
              <a:cs typeface="Symbol"/>
            </a:endParaRPr>
          </a:p>
        </p:txBody>
      </p:sp>
      <p:sp>
        <p:nvSpPr>
          <p:cNvPr id="39" name="object 39"/>
          <p:cNvSpPr/>
          <p:nvPr/>
        </p:nvSpPr>
        <p:spPr>
          <a:xfrm>
            <a:off x="2122932" y="6056376"/>
            <a:ext cx="3691890" cy="2599690"/>
          </a:xfrm>
          <a:custGeom>
            <a:avLst/>
            <a:gdLst/>
            <a:ahLst/>
            <a:cxnLst/>
            <a:rect l="l" t="t" r="r" b="b"/>
            <a:pathLst>
              <a:path w="3691890" h="2599690">
                <a:moveTo>
                  <a:pt x="0" y="0"/>
                </a:moveTo>
                <a:lnTo>
                  <a:pt x="3691890" y="0"/>
                </a:lnTo>
                <a:lnTo>
                  <a:pt x="3691890" y="2599182"/>
                </a:lnTo>
                <a:lnTo>
                  <a:pt x="0" y="2599182"/>
                </a:lnTo>
                <a:lnTo>
                  <a:pt x="0" y="0"/>
                </a:lnTo>
                <a:close/>
              </a:path>
            </a:pathLst>
          </a:custGeom>
          <a:ln w="4762">
            <a:solidFill>
              <a:srgbClr val="3333CC"/>
            </a:solidFill>
          </a:ln>
        </p:spPr>
        <p:txBody>
          <a:bodyPr wrap="square" lIns="0" tIns="0" rIns="0" bIns="0" rtlCol="0"/>
          <a:lstStyle/>
          <a:p/>
        </p:txBody>
      </p:sp>
      <p:sp>
        <p:nvSpPr>
          <p:cNvPr id="40" name="object 4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1" name="object 41"/>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57</a:t>
            </a:r>
            <a:endParaRPr sz="450">
              <a:latin typeface="Tahoma"/>
              <a:cs typeface="Tahoma"/>
            </a:endParaRPr>
          </a:p>
        </p:txBody>
      </p:sp>
      <p:sp>
        <p:nvSpPr>
          <p:cNvPr id="3" name="object 3"/>
          <p:cNvSpPr txBox="1">
            <a:spLocks noGrp="1"/>
          </p:cNvSpPr>
          <p:nvPr>
            <p:ph type="title"/>
          </p:nvPr>
        </p:nvSpPr>
        <p:spPr>
          <a:xfrm>
            <a:off x="2956051" y="1304036"/>
            <a:ext cx="1859280" cy="361315"/>
          </a:xfrm>
          <a:prstGeom prst="rect"/>
        </p:spPr>
        <p:txBody>
          <a:bodyPr wrap="square" lIns="0" tIns="12700" rIns="0" bIns="0" rtlCol="0" vert="horz">
            <a:spAutoFit/>
          </a:bodyPr>
          <a:lstStyle/>
          <a:p>
            <a:pPr marL="12700">
              <a:lnSpc>
                <a:spcPct val="100000"/>
              </a:lnSpc>
              <a:spcBef>
                <a:spcPts val="100"/>
              </a:spcBef>
            </a:pPr>
            <a:r>
              <a:rPr dirty="0" spc="-5"/>
              <a:t>in our</a:t>
            </a:r>
            <a:r>
              <a:rPr dirty="0" spc="-65"/>
              <a:t> </a:t>
            </a:r>
            <a:r>
              <a:rPr dirty="0" spc="-5"/>
              <a:t>example</a:t>
            </a:r>
          </a:p>
        </p:txBody>
      </p:sp>
      <p:sp>
        <p:nvSpPr>
          <p:cNvPr id="4" name="object 4"/>
          <p:cNvSpPr/>
          <p:nvPr/>
        </p:nvSpPr>
        <p:spPr>
          <a:xfrm>
            <a:off x="3867150" y="1907285"/>
            <a:ext cx="0" cy="201295"/>
          </a:xfrm>
          <a:custGeom>
            <a:avLst/>
            <a:gdLst/>
            <a:ahLst/>
            <a:cxnLst/>
            <a:rect l="l" t="t" r="r" b="b"/>
            <a:pathLst>
              <a:path w="0" h="201294">
                <a:moveTo>
                  <a:pt x="0" y="0"/>
                </a:moveTo>
                <a:lnTo>
                  <a:pt x="0" y="201168"/>
                </a:lnTo>
              </a:path>
            </a:pathLst>
          </a:custGeom>
          <a:ln w="6997">
            <a:solidFill>
              <a:srgbClr val="000000"/>
            </a:solidFill>
          </a:ln>
        </p:spPr>
        <p:txBody>
          <a:bodyPr wrap="square" lIns="0" tIns="0" rIns="0" bIns="0" rtlCol="0"/>
          <a:lstStyle/>
          <a:p/>
        </p:txBody>
      </p:sp>
      <p:sp>
        <p:nvSpPr>
          <p:cNvPr id="5" name="object 5"/>
          <p:cNvSpPr txBox="1"/>
          <p:nvPr/>
        </p:nvSpPr>
        <p:spPr>
          <a:xfrm>
            <a:off x="2059676" y="2087054"/>
            <a:ext cx="1000760" cy="292100"/>
          </a:xfrm>
          <a:prstGeom prst="rect">
            <a:avLst/>
          </a:prstGeom>
        </p:spPr>
        <p:txBody>
          <a:bodyPr wrap="square" lIns="0" tIns="12065" rIns="0" bIns="0" rtlCol="0" vert="horz">
            <a:spAutoFit/>
          </a:bodyPr>
          <a:lstStyle/>
          <a:p>
            <a:pPr>
              <a:lnSpc>
                <a:spcPct val="100000"/>
              </a:lnSpc>
              <a:spcBef>
                <a:spcPts val="95"/>
              </a:spcBef>
            </a:pPr>
            <a:r>
              <a:rPr dirty="0" sz="1400" spc="-50" i="1">
                <a:latin typeface="Symbol"/>
                <a:cs typeface="Symbol"/>
              </a:rPr>
              <a:t></a:t>
            </a:r>
            <a:r>
              <a:rPr dirty="0" sz="1400" spc="-50" i="1">
                <a:latin typeface="Times New Roman"/>
                <a:cs typeface="Times New Roman"/>
              </a:rPr>
              <a:t> </a:t>
            </a:r>
            <a:r>
              <a:rPr dirty="0" sz="1750" spc="-95">
                <a:latin typeface="Symbol"/>
                <a:cs typeface="Symbol"/>
              </a:rPr>
              <a:t></a:t>
            </a:r>
            <a:r>
              <a:rPr dirty="0" sz="1300" spc="-95" i="1">
                <a:latin typeface="Times New Roman"/>
                <a:cs typeface="Times New Roman"/>
              </a:rPr>
              <a:t>i</a:t>
            </a:r>
            <a:r>
              <a:rPr dirty="0" sz="1750" spc="-95">
                <a:latin typeface="Symbol"/>
                <a:cs typeface="Symbol"/>
              </a:rPr>
              <a:t></a:t>
            </a:r>
            <a:r>
              <a:rPr dirty="0" sz="1750" spc="-95">
                <a:latin typeface="Times New Roman"/>
                <a:cs typeface="Times New Roman"/>
              </a:rPr>
              <a:t> </a:t>
            </a:r>
            <a:r>
              <a:rPr dirty="0" sz="1300" spc="10">
                <a:latin typeface="Symbol"/>
                <a:cs typeface="Symbol"/>
              </a:rPr>
              <a:t></a:t>
            </a:r>
            <a:r>
              <a:rPr dirty="0" sz="1300" spc="10">
                <a:latin typeface="Times New Roman"/>
                <a:cs typeface="Times New Roman"/>
              </a:rPr>
              <a:t> </a:t>
            </a:r>
            <a:r>
              <a:rPr dirty="0" sz="1300" spc="10" i="1">
                <a:latin typeface="Times New Roman"/>
                <a:cs typeface="Times New Roman"/>
              </a:rPr>
              <a:t>b </a:t>
            </a:r>
            <a:r>
              <a:rPr dirty="0" sz="1750" spc="-100">
                <a:latin typeface="Symbol"/>
                <a:cs typeface="Symbol"/>
              </a:rPr>
              <a:t></a:t>
            </a:r>
            <a:r>
              <a:rPr dirty="0" sz="1300" spc="-100" i="1">
                <a:latin typeface="Times New Roman"/>
                <a:cs typeface="Times New Roman"/>
              </a:rPr>
              <a:t>O</a:t>
            </a:r>
            <a:r>
              <a:rPr dirty="0" sz="1300" spc="-75" i="1">
                <a:latin typeface="Times New Roman"/>
                <a:cs typeface="Times New Roman"/>
              </a:rPr>
              <a:t> </a:t>
            </a:r>
            <a:r>
              <a:rPr dirty="0" sz="1750" spc="-185">
                <a:latin typeface="Symbol"/>
                <a:cs typeface="Symbol"/>
              </a:rPr>
              <a:t></a:t>
            </a:r>
            <a:r>
              <a:rPr dirty="0" sz="1400" spc="-185" i="1">
                <a:latin typeface="Symbol"/>
                <a:cs typeface="Symbol"/>
              </a:rPr>
              <a:t></a:t>
            </a:r>
            <a:endParaRPr sz="1400">
              <a:latin typeface="Symbol"/>
              <a:cs typeface="Symbol"/>
            </a:endParaRPr>
          </a:p>
        </p:txBody>
      </p:sp>
      <p:sp>
        <p:nvSpPr>
          <p:cNvPr id="6" name="object 6"/>
          <p:cNvSpPr txBox="1"/>
          <p:nvPr/>
        </p:nvSpPr>
        <p:spPr>
          <a:xfrm>
            <a:off x="2034284" y="2252911"/>
            <a:ext cx="1842770" cy="535940"/>
          </a:xfrm>
          <a:prstGeom prst="rect">
            <a:avLst/>
          </a:prstGeom>
        </p:spPr>
        <p:txBody>
          <a:bodyPr wrap="square" lIns="0" tIns="15240" rIns="0" bIns="0" rtlCol="0" vert="horz">
            <a:spAutoFit/>
          </a:bodyPr>
          <a:lstStyle/>
          <a:p>
            <a:pPr algn="ctr" marR="156845">
              <a:lnSpc>
                <a:spcPts val="760"/>
              </a:lnSpc>
              <a:spcBef>
                <a:spcPts val="120"/>
              </a:spcBef>
              <a:tabLst>
                <a:tab pos="203200" algn="l"/>
                <a:tab pos="413384" algn="l"/>
              </a:tabLst>
            </a:pPr>
            <a:r>
              <a:rPr dirty="0" sz="750" spc="5" i="1">
                <a:latin typeface="Times New Roman"/>
                <a:cs typeface="Times New Roman"/>
              </a:rPr>
              <a:t>i	</a:t>
            </a:r>
            <a:r>
              <a:rPr dirty="0" sz="750" spc="10">
                <a:latin typeface="Times New Roman"/>
                <a:cs typeface="Times New Roman"/>
              </a:rPr>
              <a:t>1	</a:t>
            </a:r>
            <a:r>
              <a:rPr dirty="0" sz="750" spc="5" i="1">
                <a:latin typeface="Times New Roman"/>
                <a:cs typeface="Times New Roman"/>
              </a:rPr>
              <a:t>i</a:t>
            </a:r>
            <a:endParaRPr sz="750">
              <a:latin typeface="Times New Roman"/>
              <a:cs typeface="Times New Roman"/>
            </a:endParaRPr>
          </a:p>
          <a:p>
            <a:pPr marL="25400">
              <a:lnSpc>
                <a:spcPts val="2200"/>
              </a:lnSpc>
            </a:pPr>
            <a:r>
              <a:rPr dirty="0" sz="1400" spc="30" i="1">
                <a:latin typeface="Symbol"/>
                <a:cs typeface="Symbol"/>
              </a:rPr>
              <a:t></a:t>
            </a:r>
            <a:r>
              <a:rPr dirty="0" baseline="-25925" sz="1125" spc="7" i="1">
                <a:latin typeface="Times New Roman"/>
                <a:cs typeface="Times New Roman"/>
              </a:rPr>
              <a:t>t</a:t>
            </a:r>
            <a:r>
              <a:rPr dirty="0" baseline="-25925" sz="1125" spc="-157" i="1">
                <a:latin typeface="Times New Roman"/>
                <a:cs typeface="Times New Roman"/>
              </a:rPr>
              <a:t> </a:t>
            </a:r>
            <a:r>
              <a:rPr dirty="0" baseline="-25925" sz="1125" spc="-30">
                <a:latin typeface="Symbol"/>
                <a:cs typeface="Symbol"/>
              </a:rPr>
              <a:t></a:t>
            </a:r>
            <a:r>
              <a:rPr dirty="0" baseline="-25925" sz="1125" spc="15">
                <a:latin typeface="Times New Roman"/>
                <a:cs typeface="Times New Roman"/>
              </a:rPr>
              <a:t>1</a:t>
            </a:r>
            <a:r>
              <a:rPr dirty="0" baseline="-25925" sz="1125" spc="-150">
                <a:latin typeface="Times New Roman"/>
                <a:cs typeface="Times New Roman"/>
              </a:rPr>
              <a:t> </a:t>
            </a:r>
            <a:r>
              <a:rPr dirty="0" sz="1750" spc="-150">
                <a:latin typeface="Symbol"/>
                <a:cs typeface="Symbol"/>
              </a:rPr>
              <a:t></a:t>
            </a:r>
            <a:r>
              <a:rPr dirty="0" sz="1750" spc="-215">
                <a:latin typeface="Times New Roman"/>
                <a:cs typeface="Times New Roman"/>
              </a:rPr>
              <a:t> </a:t>
            </a:r>
            <a:r>
              <a:rPr dirty="0" sz="1300" spc="110" i="1">
                <a:latin typeface="Times New Roman"/>
                <a:cs typeface="Times New Roman"/>
              </a:rPr>
              <a:t>j</a:t>
            </a:r>
            <a:r>
              <a:rPr dirty="0" sz="1750" spc="-150">
                <a:latin typeface="Symbol"/>
                <a:cs typeface="Symbol"/>
              </a:rPr>
              <a:t></a:t>
            </a:r>
            <a:r>
              <a:rPr dirty="0" sz="1750" spc="-240">
                <a:latin typeface="Times New Roman"/>
                <a:cs typeface="Times New Roman"/>
              </a:rPr>
              <a:t> </a:t>
            </a:r>
            <a:r>
              <a:rPr dirty="0" sz="1300" spc="10">
                <a:latin typeface="Symbol"/>
                <a:cs typeface="Symbol"/>
              </a:rPr>
              <a:t></a:t>
            </a:r>
            <a:r>
              <a:rPr dirty="0" sz="1300" spc="-30">
                <a:latin typeface="Times New Roman"/>
                <a:cs typeface="Times New Roman"/>
              </a:rPr>
              <a:t> </a:t>
            </a:r>
            <a:r>
              <a:rPr dirty="0" baseline="-8547" sz="2925" spc="37">
                <a:latin typeface="Symbol"/>
                <a:cs typeface="Symbol"/>
              </a:rPr>
              <a:t></a:t>
            </a:r>
            <a:r>
              <a:rPr dirty="0" baseline="-8547" sz="2925" spc="-472">
                <a:latin typeface="Times New Roman"/>
                <a:cs typeface="Times New Roman"/>
              </a:rPr>
              <a:t> </a:t>
            </a:r>
            <a:r>
              <a:rPr dirty="0" sz="1300" i="1">
                <a:latin typeface="Times New Roman"/>
                <a:cs typeface="Times New Roman"/>
              </a:rPr>
              <a:t>a</a:t>
            </a:r>
            <a:r>
              <a:rPr dirty="0" baseline="-25925" sz="1125" spc="7" i="1">
                <a:latin typeface="Times New Roman"/>
                <a:cs typeface="Times New Roman"/>
              </a:rPr>
              <a:t>i</a:t>
            </a:r>
            <a:r>
              <a:rPr dirty="0" baseline="-25925" sz="1125" spc="104" i="1">
                <a:latin typeface="Times New Roman"/>
                <a:cs typeface="Times New Roman"/>
              </a:rPr>
              <a:t>j</a:t>
            </a:r>
            <a:r>
              <a:rPr dirty="0" sz="1300" spc="100" i="1">
                <a:latin typeface="Times New Roman"/>
                <a:cs typeface="Times New Roman"/>
              </a:rPr>
              <a:t>b</a:t>
            </a:r>
            <a:r>
              <a:rPr dirty="0" baseline="-25925" sz="1125" spc="7" i="1">
                <a:latin typeface="Times New Roman"/>
                <a:cs typeface="Times New Roman"/>
              </a:rPr>
              <a:t>j</a:t>
            </a:r>
            <a:r>
              <a:rPr dirty="0" baseline="-25925" sz="1125" spc="-7" i="1">
                <a:latin typeface="Times New Roman"/>
                <a:cs typeface="Times New Roman"/>
              </a:rPr>
              <a:t> </a:t>
            </a:r>
            <a:r>
              <a:rPr dirty="0" sz="1750" spc="-215">
                <a:latin typeface="Symbol"/>
                <a:cs typeface="Symbol"/>
              </a:rPr>
              <a:t></a:t>
            </a:r>
            <a:r>
              <a:rPr dirty="0" sz="1300" spc="-40" i="1">
                <a:latin typeface="Times New Roman"/>
                <a:cs typeface="Times New Roman"/>
              </a:rPr>
              <a:t>O</a:t>
            </a:r>
            <a:r>
              <a:rPr dirty="0" baseline="-25925" sz="1125" spc="7" i="1">
                <a:latin typeface="Times New Roman"/>
                <a:cs typeface="Times New Roman"/>
              </a:rPr>
              <a:t>t</a:t>
            </a:r>
            <a:r>
              <a:rPr dirty="0" baseline="-25925" sz="1125" spc="-157" i="1">
                <a:latin typeface="Times New Roman"/>
                <a:cs typeface="Times New Roman"/>
              </a:rPr>
              <a:t> </a:t>
            </a:r>
            <a:r>
              <a:rPr dirty="0" baseline="-25925" sz="1125" spc="-30">
                <a:latin typeface="Symbol"/>
                <a:cs typeface="Symbol"/>
              </a:rPr>
              <a:t></a:t>
            </a:r>
            <a:r>
              <a:rPr dirty="0" baseline="-25925" sz="1125" spc="15">
                <a:latin typeface="Times New Roman"/>
                <a:cs typeface="Times New Roman"/>
              </a:rPr>
              <a:t>1</a:t>
            </a:r>
            <a:r>
              <a:rPr dirty="0" baseline="-25925" sz="1125" spc="-89">
                <a:latin typeface="Times New Roman"/>
                <a:cs typeface="Times New Roman"/>
              </a:rPr>
              <a:t> </a:t>
            </a:r>
            <a:r>
              <a:rPr dirty="0" sz="1750" spc="-450">
                <a:latin typeface="Symbol"/>
                <a:cs typeface="Symbol"/>
              </a:rPr>
              <a:t></a:t>
            </a:r>
            <a:r>
              <a:rPr dirty="0" sz="1400" spc="35" i="1">
                <a:latin typeface="Symbol"/>
                <a:cs typeface="Symbol"/>
              </a:rPr>
              <a:t></a:t>
            </a:r>
            <a:r>
              <a:rPr dirty="0" baseline="-25925" sz="1125" spc="7" i="1">
                <a:latin typeface="Times New Roman"/>
                <a:cs typeface="Times New Roman"/>
              </a:rPr>
              <a:t>t</a:t>
            </a:r>
            <a:r>
              <a:rPr dirty="0" baseline="-25925" sz="1125" spc="7" i="1">
                <a:latin typeface="Times New Roman"/>
                <a:cs typeface="Times New Roman"/>
              </a:rPr>
              <a:t> </a:t>
            </a:r>
            <a:r>
              <a:rPr dirty="0" sz="1750" spc="-215">
                <a:latin typeface="Symbol"/>
                <a:cs typeface="Symbol"/>
              </a:rPr>
              <a:t></a:t>
            </a:r>
            <a:r>
              <a:rPr dirty="0" sz="1300" spc="90" i="1">
                <a:latin typeface="Times New Roman"/>
                <a:cs typeface="Times New Roman"/>
              </a:rPr>
              <a:t>i</a:t>
            </a:r>
            <a:r>
              <a:rPr dirty="0" sz="1750" spc="-150">
                <a:latin typeface="Symbol"/>
                <a:cs typeface="Symbol"/>
              </a:rPr>
              <a:t></a:t>
            </a:r>
            <a:endParaRPr sz="1750">
              <a:latin typeface="Symbol"/>
              <a:cs typeface="Symbol"/>
            </a:endParaRPr>
          </a:p>
          <a:p>
            <a:pPr algn="ctr" marR="369570">
              <a:lnSpc>
                <a:spcPct val="100000"/>
              </a:lnSpc>
              <a:spcBef>
                <a:spcPts val="125"/>
              </a:spcBef>
            </a:pPr>
            <a:r>
              <a:rPr dirty="0" sz="750" spc="5" i="1">
                <a:latin typeface="Times New Roman"/>
                <a:cs typeface="Times New Roman"/>
              </a:rPr>
              <a:t>i</a:t>
            </a:r>
            <a:endParaRPr sz="750">
              <a:latin typeface="Times New Roman"/>
              <a:cs typeface="Times New Roman"/>
            </a:endParaRPr>
          </a:p>
        </p:txBody>
      </p:sp>
      <p:sp>
        <p:nvSpPr>
          <p:cNvPr id="7" name="object 7"/>
          <p:cNvSpPr txBox="1"/>
          <p:nvPr/>
        </p:nvSpPr>
        <p:spPr>
          <a:xfrm>
            <a:off x="2168662" y="2252911"/>
            <a:ext cx="62230" cy="143510"/>
          </a:xfrm>
          <a:prstGeom prst="rect">
            <a:avLst/>
          </a:prstGeom>
        </p:spPr>
        <p:txBody>
          <a:bodyPr wrap="square" lIns="0" tIns="15240" rIns="0" bIns="0" rtlCol="0" vert="horz">
            <a:spAutoFit/>
          </a:bodyPr>
          <a:lstStyle/>
          <a:p>
            <a:pPr>
              <a:lnSpc>
                <a:spcPct val="100000"/>
              </a:lnSpc>
              <a:spcBef>
                <a:spcPts val="120"/>
              </a:spcBef>
            </a:pPr>
            <a:r>
              <a:rPr dirty="0" sz="750" spc="10">
                <a:latin typeface="Times New Roman"/>
                <a:cs typeface="Times New Roman"/>
              </a:rPr>
              <a:t>1</a:t>
            </a:r>
            <a:endParaRPr sz="750">
              <a:latin typeface="Times New Roman"/>
              <a:cs typeface="Times New Roman"/>
            </a:endParaRPr>
          </a:p>
        </p:txBody>
      </p:sp>
      <p:sp>
        <p:nvSpPr>
          <p:cNvPr id="8" name="object 8"/>
          <p:cNvSpPr txBox="1"/>
          <p:nvPr/>
        </p:nvSpPr>
        <p:spPr>
          <a:xfrm>
            <a:off x="2176291" y="1980881"/>
            <a:ext cx="1672589" cy="143510"/>
          </a:xfrm>
          <a:prstGeom prst="rect">
            <a:avLst/>
          </a:prstGeom>
        </p:spPr>
        <p:txBody>
          <a:bodyPr wrap="square" lIns="0" tIns="15240" rIns="0" bIns="0" rtlCol="0" vert="horz">
            <a:spAutoFit/>
          </a:bodyPr>
          <a:lstStyle/>
          <a:p>
            <a:pPr>
              <a:lnSpc>
                <a:spcPct val="100000"/>
              </a:lnSpc>
              <a:spcBef>
                <a:spcPts val="120"/>
              </a:spcBef>
              <a:tabLst>
                <a:tab pos="615315" algn="l"/>
                <a:tab pos="1026794" algn="l"/>
                <a:tab pos="1320165" algn="l"/>
                <a:tab pos="1631950" algn="l"/>
              </a:tabLst>
            </a:pPr>
            <a:r>
              <a:rPr dirty="0" sz="750" spc="5" i="1">
                <a:latin typeface="Times New Roman"/>
                <a:cs typeface="Times New Roman"/>
              </a:rPr>
              <a:t>t</a:t>
            </a:r>
            <a:r>
              <a:rPr dirty="0" sz="750" spc="5" i="1">
                <a:latin typeface="Times New Roman"/>
                <a:cs typeface="Times New Roman"/>
              </a:rPr>
              <a:t>	</a:t>
            </a:r>
            <a:r>
              <a:rPr dirty="0" sz="750" spc="10">
                <a:latin typeface="Times New Roman"/>
                <a:cs typeface="Times New Roman"/>
              </a:rPr>
              <a:t>1</a:t>
            </a:r>
            <a:r>
              <a:rPr dirty="0" sz="750" spc="10">
                <a:latin typeface="Times New Roman"/>
                <a:cs typeface="Times New Roman"/>
              </a:rPr>
              <a:t>    </a:t>
            </a:r>
            <a:r>
              <a:rPr dirty="0" sz="750" spc="-40">
                <a:latin typeface="Times New Roman"/>
                <a:cs typeface="Times New Roman"/>
              </a:rPr>
              <a:t> </a:t>
            </a:r>
            <a:r>
              <a:rPr dirty="0" sz="750" spc="10">
                <a:latin typeface="Times New Roman"/>
                <a:cs typeface="Times New Roman"/>
              </a:rPr>
              <a:t>2</a:t>
            </a:r>
            <a:r>
              <a:rPr dirty="0" sz="750">
                <a:latin typeface="Times New Roman"/>
                <a:cs typeface="Times New Roman"/>
              </a:rPr>
              <a:t>	</a:t>
            </a:r>
            <a:r>
              <a:rPr dirty="0" sz="750" spc="5" i="1">
                <a:latin typeface="Times New Roman"/>
                <a:cs typeface="Times New Roman"/>
              </a:rPr>
              <a:t>t</a:t>
            </a:r>
            <a:r>
              <a:rPr dirty="0" sz="750" i="1">
                <a:latin typeface="Times New Roman"/>
                <a:cs typeface="Times New Roman"/>
              </a:rPr>
              <a:t>	</a:t>
            </a:r>
            <a:r>
              <a:rPr dirty="0" sz="750" spc="5" i="1">
                <a:latin typeface="Times New Roman"/>
                <a:cs typeface="Times New Roman"/>
              </a:rPr>
              <a:t>t</a:t>
            </a:r>
            <a:r>
              <a:rPr dirty="0" sz="750" i="1">
                <a:latin typeface="Times New Roman"/>
                <a:cs typeface="Times New Roman"/>
              </a:rPr>
              <a:t>	</a:t>
            </a:r>
            <a:r>
              <a:rPr dirty="0" sz="750" spc="5" i="1">
                <a:latin typeface="Times New Roman"/>
                <a:cs typeface="Times New Roman"/>
              </a:rPr>
              <a:t>i</a:t>
            </a:r>
            <a:endParaRPr sz="750">
              <a:latin typeface="Times New Roman"/>
              <a:cs typeface="Times New Roman"/>
            </a:endParaRPr>
          </a:p>
        </p:txBody>
      </p:sp>
      <p:sp>
        <p:nvSpPr>
          <p:cNvPr id="9" name="object 9"/>
          <p:cNvSpPr txBox="1"/>
          <p:nvPr/>
        </p:nvSpPr>
        <p:spPr>
          <a:xfrm>
            <a:off x="2059672" y="1783919"/>
            <a:ext cx="2000885" cy="329565"/>
          </a:xfrm>
          <a:prstGeom prst="rect">
            <a:avLst/>
          </a:prstGeom>
        </p:spPr>
        <p:txBody>
          <a:bodyPr wrap="square" lIns="0" tIns="11430" rIns="0" bIns="0" rtlCol="0" vert="horz">
            <a:spAutoFit/>
          </a:bodyPr>
          <a:lstStyle/>
          <a:p>
            <a:pPr>
              <a:lnSpc>
                <a:spcPct val="100000"/>
              </a:lnSpc>
              <a:spcBef>
                <a:spcPts val="90"/>
              </a:spcBef>
            </a:pPr>
            <a:r>
              <a:rPr dirty="0" sz="1400" spc="-50" i="1">
                <a:latin typeface="Symbol"/>
                <a:cs typeface="Symbol"/>
              </a:rPr>
              <a:t></a:t>
            </a:r>
            <a:r>
              <a:rPr dirty="0" sz="1400" spc="-50" i="1">
                <a:latin typeface="Times New Roman"/>
                <a:cs typeface="Times New Roman"/>
              </a:rPr>
              <a:t> </a:t>
            </a:r>
            <a:r>
              <a:rPr dirty="0" sz="1750" spc="-95">
                <a:latin typeface="Symbol"/>
                <a:cs typeface="Symbol"/>
              </a:rPr>
              <a:t></a:t>
            </a:r>
            <a:r>
              <a:rPr dirty="0" sz="1300" spc="-95" i="1">
                <a:latin typeface="Times New Roman"/>
                <a:cs typeface="Times New Roman"/>
              </a:rPr>
              <a:t>i</a:t>
            </a:r>
            <a:r>
              <a:rPr dirty="0" sz="1750" spc="-95">
                <a:latin typeface="Symbol"/>
                <a:cs typeface="Symbol"/>
              </a:rPr>
              <a:t></a:t>
            </a:r>
            <a:r>
              <a:rPr dirty="0" sz="1750" spc="-95">
                <a:latin typeface="Times New Roman"/>
                <a:cs typeface="Times New Roman"/>
              </a:rPr>
              <a:t> </a:t>
            </a:r>
            <a:r>
              <a:rPr dirty="0" sz="1300" spc="10">
                <a:latin typeface="Symbol"/>
                <a:cs typeface="Symbol"/>
              </a:rPr>
              <a:t></a:t>
            </a:r>
            <a:r>
              <a:rPr dirty="0" sz="1300" spc="10">
                <a:latin typeface="Times New Roman"/>
                <a:cs typeface="Times New Roman"/>
              </a:rPr>
              <a:t> </a:t>
            </a:r>
            <a:r>
              <a:rPr dirty="0" sz="1300" spc="-95">
                <a:latin typeface="Times New Roman"/>
                <a:cs typeface="Times New Roman"/>
              </a:rPr>
              <a:t>P</a:t>
            </a:r>
            <a:r>
              <a:rPr dirty="0" sz="2000" spc="-95">
                <a:latin typeface="Symbol"/>
                <a:cs typeface="Symbol"/>
              </a:rPr>
              <a:t></a:t>
            </a:r>
            <a:r>
              <a:rPr dirty="0" sz="1300" spc="-95" i="1">
                <a:latin typeface="Times New Roman"/>
                <a:cs typeface="Times New Roman"/>
              </a:rPr>
              <a:t>O </a:t>
            </a:r>
            <a:r>
              <a:rPr dirty="0" sz="1300" spc="15" i="1">
                <a:latin typeface="Times New Roman"/>
                <a:cs typeface="Times New Roman"/>
              </a:rPr>
              <a:t>O </a:t>
            </a:r>
            <a:r>
              <a:rPr dirty="0" sz="1300" spc="-20">
                <a:latin typeface="Times New Roman"/>
                <a:cs typeface="Times New Roman"/>
              </a:rPr>
              <a:t>..</a:t>
            </a:r>
            <a:r>
              <a:rPr dirty="0" sz="1300" spc="-20" i="1">
                <a:latin typeface="Times New Roman"/>
                <a:cs typeface="Times New Roman"/>
              </a:rPr>
              <a:t>O </a:t>
            </a:r>
            <a:r>
              <a:rPr dirty="0" sz="1300" spc="10">
                <a:latin typeface="Symbol"/>
                <a:cs typeface="Symbol"/>
              </a:rPr>
              <a:t></a:t>
            </a:r>
            <a:r>
              <a:rPr dirty="0" sz="1300" spc="10">
                <a:latin typeface="Times New Roman"/>
                <a:cs typeface="Times New Roman"/>
              </a:rPr>
              <a:t> </a:t>
            </a:r>
            <a:r>
              <a:rPr dirty="0" sz="1300" spc="10" i="1">
                <a:latin typeface="Times New Roman"/>
                <a:cs typeface="Times New Roman"/>
              </a:rPr>
              <a:t>q </a:t>
            </a:r>
            <a:r>
              <a:rPr dirty="0" sz="1300" spc="10">
                <a:latin typeface="Symbol"/>
                <a:cs typeface="Symbol"/>
              </a:rPr>
              <a:t></a:t>
            </a:r>
            <a:r>
              <a:rPr dirty="0" sz="1300" spc="10">
                <a:latin typeface="Times New Roman"/>
                <a:cs typeface="Times New Roman"/>
              </a:rPr>
              <a:t> </a:t>
            </a:r>
            <a:r>
              <a:rPr dirty="0" sz="1300" spc="10" i="1">
                <a:latin typeface="Times New Roman"/>
                <a:cs typeface="Times New Roman"/>
              </a:rPr>
              <a:t>S </a:t>
            </a:r>
            <a:r>
              <a:rPr dirty="0" sz="1400" spc="-45" i="1">
                <a:latin typeface="Symbol"/>
                <a:cs typeface="Symbol"/>
              </a:rPr>
              <a:t></a:t>
            </a:r>
            <a:r>
              <a:rPr dirty="0" sz="1400" spc="5" i="1">
                <a:latin typeface="Times New Roman"/>
                <a:cs typeface="Times New Roman"/>
              </a:rPr>
              <a:t> </a:t>
            </a:r>
            <a:r>
              <a:rPr dirty="0" sz="2000" spc="-235">
                <a:latin typeface="Symbol"/>
                <a:cs typeface="Symbol"/>
              </a:rPr>
              <a:t></a:t>
            </a:r>
            <a:endParaRPr sz="2000">
              <a:latin typeface="Symbol"/>
              <a:cs typeface="Symbol"/>
            </a:endParaRPr>
          </a:p>
        </p:txBody>
      </p:sp>
      <p:sp>
        <p:nvSpPr>
          <p:cNvPr id="10" name="object 10"/>
          <p:cNvSpPr/>
          <p:nvPr/>
        </p:nvSpPr>
        <p:spPr>
          <a:xfrm>
            <a:off x="2923032" y="3400044"/>
            <a:ext cx="93345" cy="0"/>
          </a:xfrm>
          <a:custGeom>
            <a:avLst/>
            <a:gdLst/>
            <a:ahLst/>
            <a:cxnLst/>
            <a:rect l="l" t="t" r="r" b="b"/>
            <a:pathLst>
              <a:path w="93344" h="0">
                <a:moveTo>
                  <a:pt x="0" y="0"/>
                </a:moveTo>
                <a:lnTo>
                  <a:pt x="92963" y="0"/>
                </a:lnTo>
              </a:path>
            </a:pathLst>
          </a:custGeom>
          <a:ln w="6375">
            <a:solidFill>
              <a:srgbClr val="000000"/>
            </a:solidFill>
          </a:ln>
        </p:spPr>
        <p:txBody>
          <a:bodyPr wrap="square" lIns="0" tIns="0" rIns="0" bIns="0" rtlCol="0"/>
          <a:lstStyle/>
          <a:p/>
        </p:txBody>
      </p:sp>
      <p:sp>
        <p:nvSpPr>
          <p:cNvPr id="11" name="object 11"/>
          <p:cNvSpPr/>
          <p:nvPr/>
        </p:nvSpPr>
        <p:spPr>
          <a:xfrm>
            <a:off x="4826508" y="3758946"/>
            <a:ext cx="152400" cy="0"/>
          </a:xfrm>
          <a:custGeom>
            <a:avLst/>
            <a:gdLst/>
            <a:ahLst/>
            <a:cxnLst/>
            <a:rect l="l" t="t" r="r" b="b"/>
            <a:pathLst>
              <a:path w="152400" h="0">
                <a:moveTo>
                  <a:pt x="0" y="0"/>
                </a:moveTo>
                <a:lnTo>
                  <a:pt x="152400" y="0"/>
                </a:lnTo>
              </a:path>
            </a:pathLst>
          </a:custGeom>
          <a:ln w="6375">
            <a:solidFill>
              <a:srgbClr val="000000"/>
            </a:solidFill>
          </a:ln>
        </p:spPr>
        <p:txBody>
          <a:bodyPr wrap="square" lIns="0" tIns="0" rIns="0" bIns="0" rtlCol="0"/>
          <a:lstStyle/>
          <a:p/>
        </p:txBody>
      </p:sp>
      <p:sp>
        <p:nvSpPr>
          <p:cNvPr id="12" name="object 12"/>
          <p:cNvSpPr/>
          <p:nvPr/>
        </p:nvSpPr>
        <p:spPr>
          <a:xfrm>
            <a:off x="3837432" y="4118609"/>
            <a:ext cx="167640" cy="0"/>
          </a:xfrm>
          <a:custGeom>
            <a:avLst/>
            <a:gdLst/>
            <a:ahLst/>
            <a:cxnLst/>
            <a:rect l="l" t="t" r="r" b="b"/>
            <a:pathLst>
              <a:path w="167639" h="0">
                <a:moveTo>
                  <a:pt x="0" y="0"/>
                </a:moveTo>
                <a:lnTo>
                  <a:pt x="167639" y="0"/>
                </a:lnTo>
              </a:path>
            </a:pathLst>
          </a:custGeom>
          <a:ln w="6375">
            <a:solidFill>
              <a:srgbClr val="000000"/>
            </a:solidFill>
          </a:ln>
        </p:spPr>
        <p:txBody>
          <a:bodyPr wrap="square" lIns="0" tIns="0" rIns="0" bIns="0" rtlCol="0"/>
          <a:lstStyle/>
          <a:p/>
        </p:txBody>
      </p:sp>
      <p:sp>
        <p:nvSpPr>
          <p:cNvPr id="13" name="object 13"/>
          <p:cNvSpPr/>
          <p:nvPr/>
        </p:nvSpPr>
        <p:spPr>
          <a:xfrm>
            <a:off x="4815840" y="4118609"/>
            <a:ext cx="167640" cy="0"/>
          </a:xfrm>
          <a:custGeom>
            <a:avLst/>
            <a:gdLst/>
            <a:ahLst/>
            <a:cxnLst/>
            <a:rect l="l" t="t" r="r" b="b"/>
            <a:pathLst>
              <a:path w="167639" h="0">
                <a:moveTo>
                  <a:pt x="0" y="0"/>
                </a:moveTo>
                <a:lnTo>
                  <a:pt x="167639" y="0"/>
                </a:lnTo>
              </a:path>
            </a:pathLst>
          </a:custGeom>
          <a:ln w="6375">
            <a:solidFill>
              <a:srgbClr val="000000"/>
            </a:solidFill>
          </a:ln>
        </p:spPr>
        <p:txBody>
          <a:bodyPr wrap="square" lIns="0" tIns="0" rIns="0" bIns="0" rtlCol="0"/>
          <a:lstStyle/>
          <a:p/>
        </p:txBody>
      </p:sp>
      <p:sp>
        <p:nvSpPr>
          <p:cNvPr id="14" name="object 14"/>
          <p:cNvSpPr txBox="1"/>
          <p:nvPr/>
        </p:nvSpPr>
        <p:spPr>
          <a:xfrm>
            <a:off x="1622297" y="4110519"/>
            <a:ext cx="3368675" cy="533400"/>
          </a:xfrm>
          <a:prstGeom prst="rect">
            <a:avLst/>
          </a:prstGeom>
        </p:spPr>
        <p:txBody>
          <a:bodyPr wrap="square" lIns="0" tIns="13970" rIns="0" bIns="0" rtlCol="0" vert="horz">
            <a:spAutoFit/>
          </a:bodyPr>
          <a:lstStyle/>
          <a:p>
            <a:pPr marL="2222500">
              <a:lnSpc>
                <a:spcPct val="100000"/>
              </a:lnSpc>
              <a:spcBef>
                <a:spcPts val="110"/>
              </a:spcBef>
              <a:tabLst>
                <a:tab pos="3201670" algn="l"/>
              </a:tabLst>
            </a:pPr>
            <a:r>
              <a:rPr dirty="0" sz="1200" spc="5">
                <a:latin typeface="Times New Roman"/>
                <a:cs typeface="Times New Roman"/>
              </a:rPr>
              <a:t>72</a:t>
            </a:r>
            <a:r>
              <a:rPr dirty="0" sz="1200" spc="5">
                <a:latin typeface="Times New Roman"/>
                <a:cs typeface="Times New Roman"/>
              </a:rPr>
              <a:t>	</a:t>
            </a:r>
            <a:r>
              <a:rPr dirty="0" sz="1200" spc="5">
                <a:latin typeface="Times New Roman"/>
                <a:cs typeface="Times New Roman"/>
              </a:rPr>
              <a:t>72</a:t>
            </a:r>
            <a:endParaRPr sz="1200">
              <a:latin typeface="Times New Roman"/>
              <a:cs typeface="Times New Roman"/>
            </a:endParaRPr>
          </a:p>
          <a:p>
            <a:pPr>
              <a:lnSpc>
                <a:spcPct val="100000"/>
              </a:lnSpc>
              <a:spcBef>
                <a:spcPts val="50"/>
              </a:spcBef>
            </a:pPr>
            <a:endParaRPr sz="1700">
              <a:latin typeface="Times New Roman"/>
              <a:cs typeface="Times New Roman"/>
            </a:endParaRPr>
          </a:p>
          <a:p>
            <a:pPr>
              <a:lnSpc>
                <a:spcPct val="100000"/>
              </a:lnSpc>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15" name="object 15"/>
          <p:cNvSpPr txBox="1"/>
          <p:nvPr/>
        </p:nvSpPr>
        <p:spPr>
          <a:xfrm>
            <a:off x="4819667" y="3751616"/>
            <a:ext cx="167005" cy="210185"/>
          </a:xfrm>
          <a:prstGeom prst="rect">
            <a:avLst/>
          </a:prstGeom>
        </p:spPr>
        <p:txBody>
          <a:bodyPr wrap="square" lIns="0" tIns="13970" rIns="0" bIns="0" rtlCol="0" vert="horz">
            <a:spAutoFit/>
          </a:bodyPr>
          <a:lstStyle/>
          <a:p>
            <a:pPr>
              <a:lnSpc>
                <a:spcPct val="100000"/>
              </a:lnSpc>
              <a:spcBef>
                <a:spcPts val="110"/>
              </a:spcBef>
            </a:pPr>
            <a:r>
              <a:rPr dirty="0" sz="1200" spc="5">
                <a:latin typeface="Times New Roman"/>
                <a:cs typeface="Times New Roman"/>
              </a:rPr>
              <a:t>12</a:t>
            </a:r>
            <a:endParaRPr sz="1200">
              <a:latin typeface="Times New Roman"/>
              <a:cs typeface="Times New Roman"/>
            </a:endParaRPr>
          </a:p>
        </p:txBody>
      </p:sp>
      <p:sp>
        <p:nvSpPr>
          <p:cNvPr id="16" name="object 16"/>
          <p:cNvSpPr txBox="1"/>
          <p:nvPr/>
        </p:nvSpPr>
        <p:spPr>
          <a:xfrm>
            <a:off x="2933705" y="3392697"/>
            <a:ext cx="90170" cy="210185"/>
          </a:xfrm>
          <a:prstGeom prst="rect">
            <a:avLst/>
          </a:prstGeom>
        </p:spPr>
        <p:txBody>
          <a:bodyPr wrap="square" lIns="0" tIns="13970" rIns="0" bIns="0" rtlCol="0" vert="horz">
            <a:spAutoFit/>
          </a:bodyPr>
          <a:lstStyle/>
          <a:p>
            <a:pPr>
              <a:lnSpc>
                <a:spcPct val="100000"/>
              </a:lnSpc>
              <a:spcBef>
                <a:spcPts val="110"/>
              </a:spcBef>
            </a:pPr>
            <a:r>
              <a:rPr dirty="0" sz="1200" spc="5">
                <a:latin typeface="Times New Roman"/>
                <a:cs typeface="Times New Roman"/>
              </a:rPr>
              <a:t>4</a:t>
            </a:r>
            <a:endParaRPr sz="1200">
              <a:latin typeface="Times New Roman"/>
              <a:cs typeface="Times New Roman"/>
            </a:endParaRPr>
          </a:p>
        </p:txBody>
      </p:sp>
      <p:sp>
        <p:nvSpPr>
          <p:cNvPr id="17" name="object 17"/>
          <p:cNvSpPr txBox="1"/>
          <p:nvPr/>
        </p:nvSpPr>
        <p:spPr>
          <a:xfrm>
            <a:off x="2586991" y="4093113"/>
            <a:ext cx="57785" cy="133350"/>
          </a:xfrm>
          <a:prstGeom prst="rect">
            <a:avLst/>
          </a:prstGeom>
        </p:spPr>
        <p:txBody>
          <a:bodyPr wrap="square" lIns="0" tIns="13335" rIns="0" bIns="0" rtlCol="0" vert="horz">
            <a:spAutoFit/>
          </a:bodyPr>
          <a:lstStyle/>
          <a:p>
            <a:pPr>
              <a:lnSpc>
                <a:spcPct val="100000"/>
              </a:lnSpc>
              <a:spcBef>
                <a:spcPts val="105"/>
              </a:spcBef>
            </a:pPr>
            <a:r>
              <a:rPr dirty="0" sz="700">
                <a:latin typeface="Times New Roman"/>
                <a:cs typeface="Times New Roman"/>
              </a:rPr>
              <a:t>3</a:t>
            </a:r>
            <a:endParaRPr sz="700">
              <a:latin typeface="Times New Roman"/>
              <a:cs typeface="Times New Roman"/>
            </a:endParaRPr>
          </a:p>
        </p:txBody>
      </p:sp>
      <p:sp>
        <p:nvSpPr>
          <p:cNvPr id="18" name="object 18"/>
          <p:cNvSpPr txBox="1"/>
          <p:nvPr/>
        </p:nvSpPr>
        <p:spPr>
          <a:xfrm>
            <a:off x="4447802" y="3733451"/>
            <a:ext cx="57785" cy="133350"/>
          </a:xfrm>
          <a:prstGeom prst="rect">
            <a:avLst/>
          </a:prstGeom>
        </p:spPr>
        <p:txBody>
          <a:bodyPr wrap="square" lIns="0" tIns="13335" rIns="0" bIns="0" rtlCol="0" vert="horz">
            <a:spAutoFit/>
          </a:bodyPr>
          <a:lstStyle/>
          <a:p>
            <a:pPr>
              <a:lnSpc>
                <a:spcPct val="100000"/>
              </a:lnSpc>
              <a:spcBef>
                <a:spcPts val="105"/>
              </a:spcBef>
            </a:pPr>
            <a:r>
              <a:rPr dirty="0" sz="700">
                <a:latin typeface="Times New Roman"/>
                <a:cs typeface="Times New Roman"/>
              </a:rPr>
              <a:t>2</a:t>
            </a:r>
            <a:endParaRPr sz="700">
              <a:latin typeface="Times New Roman"/>
              <a:cs typeface="Times New Roman"/>
            </a:endParaRPr>
          </a:p>
        </p:txBody>
      </p:sp>
      <p:sp>
        <p:nvSpPr>
          <p:cNvPr id="19" name="object 19"/>
          <p:cNvSpPr txBox="1"/>
          <p:nvPr/>
        </p:nvSpPr>
        <p:spPr>
          <a:xfrm>
            <a:off x="3503677" y="3733451"/>
            <a:ext cx="57785" cy="133350"/>
          </a:xfrm>
          <a:prstGeom prst="rect">
            <a:avLst/>
          </a:prstGeom>
        </p:spPr>
        <p:txBody>
          <a:bodyPr wrap="square" lIns="0" tIns="13335" rIns="0" bIns="0" rtlCol="0" vert="horz">
            <a:spAutoFit/>
          </a:bodyPr>
          <a:lstStyle/>
          <a:p>
            <a:pPr>
              <a:lnSpc>
                <a:spcPct val="100000"/>
              </a:lnSpc>
              <a:spcBef>
                <a:spcPts val="105"/>
              </a:spcBef>
            </a:pPr>
            <a:r>
              <a:rPr dirty="0" sz="700">
                <a:latin typeface="Times New Roman"/>
                <a:cs typeface="Times New Roman"/>
              </a:rPr>
              <a:t>2</a:t>
            </a:r>
            <a:endParaRPr sz="700">
              <a:latin typeface="Times New Roman"/>
              <a:cs typeface="Times New Roman"/>
            </a:endParaRPr>
          </a:p>
        </p:txBody>
      </p:sp>
      <p:sp>
        <p:nvSpPr>
          <p:cNvPr id="20" name="object 20"/>
          <p:cNvSpPr txBox="1"/>
          <p:nvPr/>
        </p:nvSpPr>
        <p:spPr>
          <a:xfrm>
            <a:off x="2586991" y="3733451"/>
            <a:ext cx="57785" cy="133350"/>
          </a:xfrm>
          <a:prstGeom prst="rect">
            <a:avLst/>
          </a:prstGeom>
        </p:spPr>
        <p:txBody>
          <a:bodyPr wrap="square" lIns="0" tIns="13335" rIns="0" bIns="0" rtlCol="0" vert="horz">
            <a:spAutoFit/>
          </a:bodyPr>
          <a:lstStyle/>
          <a:p>
            <a:pPr>
              <a:lnSpc>
                <a:spcPct val="100000"/>
              </a:lnSpc>
              <a:spcBef>
                <a:spcPts val="105"/>
              </a:spcBef>
            </a:pPr>
            <a:r>
              <a:rPr dirty="0" sz="700">
                <a:latin typeface="Times New Roman"/>
                <a:cs typeface="Times New Roman"/>
              </a:rPr>
              <a:t>2</a:t>
            </a:r>
            <a:endParaRPr sz="700">
              <a:latin typeface="Times New Roman"/>
              <a:cs typeface="Times New Roman"/>
            </a:endParaRPr>
          </a:p>
        </p:txBody>
      </p:sp>
      <p:sp>
        <p:nvSpPr>
          <p:cNvPr id="21" name="object 21"/>
          <p:cNvSpPr txBox="1"/>
          <p:nvPr/>
        </p:nvSpPr>
        <p:spPr>
          <a:xfrm>
            <a:off x="4490473" y="3374551"/>
            <a:ext cx="57785" cy="133350"/>
          </a:xfrm>
          <a:prstGeom prst="rect">
            <a:avLst/>
          </a:prstGeom>
        </p:spPr>
        <p:txBody>
          <a:bodyPr wrap="square" lIns="0" tIns="13335" rIns="0" bIns="0" rtlCol="0" vert="horz">
            <a:spAutoFit/>
          </a:bodyPr>
          <a:lstStyle/>
          <a:p>
            <a:pPr>
              <a:lnSpc>
                <a:spcPct val="100000"/>
              </a:lnSpc>
              <a:spcBef>
                <a:spcPts val="105"/>
              </a:spcBef>
            </a:pPr>
            <a:r>
              <a:rPr dirty="0" sz="700">
                <a:latin typeface="Times New Roman"/>
                <a:cs typeface="Times New Roman"/>
              </a:rPr>
              <a:t>1</a:t>
            </a:r>
            <a:endParaRPr sz="700">
              <a:latin typeface="Times New Roman"/>
              <a:cs typeface="Times New Roman"/>
            </a:endParaRPr>
          </a:p>
        </p:txBody>
      </p:sp>
      <p:sp>
        <p:nvSpPr>
          <p:cNvPr id="22" name="object 22"/>
          <p:cNvSpPr txBox="1"/>
          <p:nvPr/>
        </p:nvSpPr>
        <p:spPr>
          <a:xfrm>
            <a:off x="2570996" y="3374551"/>
            <a:ext cx="989330" cy="133350"/>
          </a:xfrm>
          <a:prstGeom prst="rect">
            <a:avLst/>
          </a:prstGeom>
        </p:spPr>
        <p:txBody>
          <a:bodyPr wrap="square" lIns="0" tIns="13335" rIns="0" bIns="0" rtlCol="0" vert="horz">
            <a:spAutoFit/>
          </a:bodyPr>
          <a:lstStyle/>
          <a:p>
            <a:pPr>
              <a:lnSpc>
                <a:spcPct val="100000"/>
              </a:lnSpc>
              <a:spcBef>
                <a:spcPts val="105"/>
              </a:spcBef>
              <a:tabLst>
                <a:tab pos="930910" algn="l"/>
              </a:tabLst>
            </a:pPr>
            <a:r>
              <a:rPr dirty="0" sz="700">
                <a:latin typeface="Times New Roman"/>
                <a:cs typeface="Times New Roman"/>
              </a:rPr>
              <a:t>1</a:t>
            </a:r>
            <a:r>
              <a:rPr dirty="0" sz="700">
                <a:latin typeface="Times New Roman"/>
                <a:cs typeface="Times New Roman"/>
              </a:rPr>
              <a:t>	</a:t>
            </a:r>
            <a:r>
              <a:rPr dirty="0" sz="700">
                <a:latin typeface="Times New Roman"/>
                <a:cs typeface="Times New Roman"/>
              </a:rPr>
              <a:t>1</a:t>
            </a:r>
            <a:endParaRPr sz="700">
              <a:latin typeface="Times New Roman"/>
              <a:cs typeface="Times New Roman"/>
            </a:endParaRPr>
          </a:p>
        </p:txBody>
      </p:sp>
      <p:sp>
        <p:nvSpPr>
          <p:cNvPr id="23" name="object 23"/>
          <p:cNvSpPr txBox="1"/>
          <p:nvPr/>
        </p:nvSpPr>
        <p:spPr>
          <a:xfrm>
            <a:off x="4308855" y="3940854"/>
            <a:ext cx="668020" cy="269240"/>
          </a:xfrm>
          <a:prstGeom prst="rect">
            <a:avLst/>
          </a:prstGeom>
        </p:spPr>
        <p:txBody>
          <a:bodyPr wrap="square" lIns="0" tIns="12700" rIns="0" bIns="0" rtlCol="0" vert="horz">
            <a:spAutoFit/>
          </a:bodyPr>
          <a:lstStyle/>
          <a:p>
            <a:pPr marL="25400">
              <a:lnSpc>
                <a:spcPct val="100000"/>
              </a:lnSpc>
              <a:spcBef>
                <a:spcPts val="100"/>
              </a:spcBef>
            </a:pPr>
            <a:r>
              <a:rPr dirty="0" sz="1250" spc="-25" i="1">
                <a:latin typeface="Symbol"/>
                <a:cs typeface="Symbol"/>
              </a:rPr>
              <a:t></a:t>
            </a:r>
            <a:r>
              <a:rPr dirty="0" sz="1250" spc="-25" i="1">
                <a:latin typeface="Times New Roman"/>
                <a:cs typeface="Times New Roman"/>
              </a:rPr>
              <a:t> </a:t>
            </a:r>
            <a:r>
              <a:rPr dirty="0" sz="1600" spc="-110">
                <a:latin typeface="Symbol"/>
                <a:cs typeface="Symbol"/>
              </a:rPr>
              <a:t></a:t>
            </a:r>
            <a:r>
              <a:rPr dirty="0" sz="1200" spc="-110">
                <a:latin typeface="Times New Roman"/>
                <a:cs typeface="Times New Roman"/>
              </a:rPr>
              <a:t>3</a:t>
            </a:r>
            <a:r>
              <a:rPr dirty="0" sz="1600" spc="-110">
                <a:latin typeface="Symbol"/>
                <a:cs typeface="Symbol"/>
              </a:rPr>
              <a:t></a:t>
            </a:r>
            <a:r>
              <a:rPr dirty="0" sz="1600" spc="-110">
                <a:latin typeface="Times New Roman"/>
                <a:cs typeface="Times New Roman"/>
              </a:rPr>
              <a:t> </a:t>
            </a:r>
            <a:r>
              <a:rPr dirty="0" sz="1200" spc="5">
                <a:latin typeface="Symbol"/>
                <a:cs typeface="Symbol"/>
              </a:rPr>
              <a:t></a:t>
            </a:r>
            <a:r>
              <a:rPr dirty="0" sz="1200" spc="130">
                <a:latin typeface="Times New Roman"/>
                <a:cs typeface="Times New Roman"/>
              </a:rPr>
              <a:t> </a:t>
            </a:r>
            <a:r>
              <a:rPr dirty="0" baseline="34722" sz="1800" spc="7">
                <a:latin typeface="Times New Roman"/>
                <a:cs typeface="Times New Roman"/>
              </a:rPr>
              <a:t>1</a:t>
            </a:r>
            <a:endParaRPr baseline="34722" sz="1800">
              <a:latin typeface="Times New Roman"/>
              <a:cs typeface="Times New Roman"/>
            </a:endParaRPr>
          </a:p>
        </p:txBody>
      </p:sp>
      <p:sp>
        <p:nvSpPr>
          <p:cNvPr id="24" name="object 24"/>
          <p:cNvSpPr txBox="1"/>
          <p:nvPr/>
        </p:nvSpPr>
        <p:spPr>
          <a:xfrm>
            <a:off x="3307075" y="3940854"/>
            <a:ext cx="1217295" cy="285750"/>
          </a:xfrm>
          <a:prstGeom prst="rect">
            <a:avLst/>
          </a:prstGeom>
        </p:spPr>
        <p:txBody>
          <a:bodyPr wrap="square" lIns="0" tIns="12700" rIns="0" bIns="0" rtlCol="0" vert="horz">
            <a:spAutoFit/>
          </a:bodyPr>
          <a:lstStyle/>
          <a:p>
            <a:pPr marL="38100">
              <a:lnSpc>
                <a:spcPts val="1565"/>
              </a:lnSpc>
              <a:spcBef>
                <a:spcPts val="100"/>
              </a:spcBef>
            </a:pPr>
            <a:r>
              <a:rPr dirty="0" sz="1250" spc="-25" i="1">
                <a:latin typeface="Symbol"/>
                <a:cs typeface="Symbol"/>
              </a:rPr>
              <a:t></a:t>
            </a:r>
            <a:r>
              <a:rPr dirty="0" sz="1250" spc="-25" i="1">
                <a:latin typeface="Times New Roman"/>
                <a:cs typeface="Times New Roman"/>
              </a:rPr>
              <a:t> </a:t>
            </a:r>
            <a:r>
              <a:rPr dirty="0" sz="1600" spc="-85">
                <a:latin typeface="Symbol"/>
                <a:cs typeface="Symbol"/>
              </a:rPr>
              <a:t></a:t>
            </a:r>
            <a:r>
              <a:rPr dirty="0" sz="1200" spc="-85">
                <a:latin typeface="Times New Roman"/>
                <a:cs typeface="Times New Roman"/>
              </a:rPr>
              <a:t>2</a:t>
            </a:r>
            <a:r>
              <a:rPr dirty="0" sz="1600" spc="-85">
                <a:latin typeface="Symbol"/>
                <a:cs typeface="Symbol"/>
              </a:rPr>
              <a:t></a:t>
            </a:r>
            <a:r>
              <a:rPr dirty="0" sz="1600" spc="-85">
                <a:latin typeface="Times New Roman"/>
                <a:cs typeface="Times New Roman"/>
              </a:rPr>
              <a:t> </a:t>
            </a:r>
            <a:r>
              <a:rPr dirty="0" sz="1200" spc="5">
                <a:latin typeface="Symbol"/>
                <a:cs typeface="Symbol"/>
              </a:rPr>
              <a:t></a:t>
            </a:r>
            <a:r>
              <a:rPr dirty="0" sz="1200" spc="160">
                <a:latin typeface="Times New Roman"/>
                <a:cs typeface="Times New Roman"/>
              </a:rPr>
              <a:t> </a:t>
            </a:r>
            <a:r>
              <a:rPr dirty="0" baseline="34722" sz="1800" spc="7">
                <a:latin typeface="Times New Roman"/>
                <a:cs typeface="Times New Roman"/>
              </a:rPr>
              <a:t>1</a:t>
            </a:r>
            <a:endParaRPr baseline="34722" sz="1800">
              <a:latin typeface="Times New Roman"/>
              <a:cs typeface="Times New Roman"/>
            </a:endParaRPr>
          </a:p>
          <a:p>
            <a:pPr marL="145415">
              <a:lnSpc>
                <a:spcPts val="484"/>
              </a:lnSpc>
              <a:tabLst>
                <a:tab pos="1133475" algn="l"/>
              </a:tabLst>
            </a:pPr>
            <a:r>
              <a:rPr dirty="0" sz="700">
                <a:latin typeface="Times New Roman"/>
                <a:cs typeface="Times New Roman"/>
              </a:rPr>
              <a:t>3	3</a:t>
            </a:r>
            <a:endParaRPr sz="700">
              <a:latin typeface="Times New Roman"/>
              <a:cs typeface="Times New Roman"/>
            </a:endParaRPr>
          </a:p>
        </p:txBody>
      </p:sp>
      <p:sp>
        <p:nvSpPr>
          <p:cNvPr id="25" name="object 25"/>
          <p:cNvSpPr txBox="1"/>
          <p:nvPr/>
        </p:nvSpPr>
        <p:spPr>
          <a:xfrm>
            <a:off x="2480299" y="3940854"/>
            <a:ext cx="548005" cy="269240"/>
          </a:xfrm>
          <a:prstGeom prst="rect">
            <a:avLst/>
          </a:prstGeom>
        </p:spPr>
        <p:txBody>
          <a:bodyPr wrap="square" lIns="0" tIns="12700" rIns="0" bIns="0" rtlCol="0" vert="horz">
            <a:spAutoFit/>
          </a:bodyPr>
          <a:lstStyle/>
          <a:p>
            <a:pPr>
              <a:lnSpc>
                <a:spcPct val="100000"/>
              </a:lnSpc>
              <a:spcBef>
                <a:spcPts val="100"/>
              </a:spcBef>
            </a:pPr>
            <a:r>
              <a:rPr dirty="0" sz="1250" spc="-25" i="1">
                <a:latin typeface="Symbol"/>
                <a:cs typeface="Symbol"/>
              </a:rPr>
              <a:t></a:t>
            </a:r>
            <a:r>
              <a:rPr dirty="0" sz="1250" spc="-25" i="1">
                <a:latin typeface="Times New Roman"/>
                <a:cs typeface="Times New Roman"/>
              </a:rPr>
              <a:t> </a:t>
            </a:r>
            <a:r>
              <a:rPr dirty="0" sz="1600" spc="-160">
                <a:latin typeface="Symbol"/>
                <a:cs typeface="Symbol"/>
              </a:rPr>
              <a:t></a:t>
            </a:r>
            <a:r>
              <a:rPr dirty="0" sz="1200" spc="-160">
                <a:latin typeface="Times New Roman"/>
                <a:cs typeface="Times New Roman"/>
              </a:rPr>
              <a:t>1</a:t>
            </a:r>
            <a:r>
              <a:rPr dirty="0" sz="1600" spc="-160">
                <a:latin typeface="Symbol"/>
                <a:cs typeface="Symbol"/>
              </a:rPr>
              <a:t></a:t>
            </a:r>
            <a:r>
              <a:rPr dirty="0" sz="1600" spc="-160">
                <a:latin typeface="Times New Roman"/>
                <a:cs typeface="Times New Roman"/>
              </a:rPr>
              <a:t> </a:t>
            </a:r>
            <a:r>
              <a:rPr dirty="0" sz="1200" spc="5">
                <a:latin typeface="Symbol"/>
                <a:cs typeface="Symbol"/>
              </a:rPr>
              <a:t></a:t>
            </a:r>
            <a:r>
              <a:rPr dirty="0" sz="1200" spc="-225">
                <a:latin typeface="Times New Roman"/>
                <a:cs typeface="Times New Roman"/>
              </a:rPr>
              <a:t> </a:t>
            </a:r>
            <a:r>
              <a:rPr dirty="0" sz="1200" spc="5">
                <a:latin typeface="Times New Roman"/>
                <a:cs typeface="Times New Roman"/>
              </a:rPr>
              <a:t>0</a:t>
            </a:r>
            <a:endParaRPr sz="1200">
              <a:latin typeface="Times New Roman"/>
              <a:cs typeface="Times New Roman"/>
            </a:endParaRPr>
          </a:p>
        </p:txBody>
      </p:sp>
      <p:sp>
        <p:nvSpPr>
          <p:cNvPr id="26" name="object 26"/>
          <p:cNvSpPr txBox="1"/>
          <p:nvPr/>
        </p:nvSpPr>
        <p:spPr>
          <a:xfrm>
            <a:off x="4312649" y="3581951"/>
            <a:ext cx="667385" cy="269240"/>
          </a:xfrm>
          <a:prstGeom prst="rect">
            <a:avLst/>
          </a:prstGeom>
        </p:spPr>
        <p:txBody>
          <a:bodyPr wrap="square" lIns="0" tIns="12700" rIns="0" bIns="0" rtlCol="0" vert="horz">
            <a:spAutoFit/>
          </a:bodyPr>
          <a:lstStyle/>
          <a:p>
            <a:pPr marL="25400">
              <a:lnSpc>
                <a:spcPct val="100000"/>
              </a:lnSpc>
              <a:spcBef>
                <a:spcPts val="100"/>
              </a:spcBef>
            </a:pPr>
            <a:r>
              <a:rPr dirty="0" sz="1250" spc="-25" i="1">
                <a:latin typeface="Symbol"/>
                <a:cs typeface="Symbol"/>
              </a:rPr>
              <a:t></a:t>
            </a:r>
            <a:r>
              <a:rPr dirty="0" sz="1250" spc="-25" i="1">
                <a:latin typeface="Times New Roman"/>
                <a:cs typeface="Times New Roman"/>
              </a:rPr>
              <a:t> </a:t>
            </a:r>
            <a:r>
              <a:rPr dirty="0" sz="1600" spc="-110">
                <a:latin typeface="Symbol"/>
                <a:cs typeface="Symbol"/>
              </a:rPr>
              <a:t></a:t>
            </a:r>
            <a:r>
              <a:rPr dirty="0" sz="1200" spc="-110">
                <a:latin typeface="Times New Roman"/>
                <a:cs typeface="Times New Roman"/>
              </a:rPr>
              <a:t>3</a:t>
            </a:r>
            <a:r>
              <a:rPr dirty="0" sz="1600" spc="-110">
                <a:latin typeface="Symbol"/>
                <a:cs typeface="Symbol"/>
              </a:rPr>
              <a:t></a:t>
            </a:r>
            <a:r>
              <a:rPr dirty="0" sz="1600" spc="-110">
                <a:latin typeface="Times New Roman"/>
                <a:cs typeface="Times New Roman"/>
              </a:rPr>
              <a:t> </a:t>
            </a:r>
            <a:r>
              <a:rPr dirty="0" sz="1200" spc="5">
                <a:latin typeface="Symbol"/>
                <a:cs typeface="Symbol"/>
              </a:rPr>
              <a:t></a:t>
            </a:r>
            <a:r>
              <a:rPr dirty="0" sz="1200" spc="125">
                <a:latin typeface="Times New Roman"/>
                <a:cs typeface="Times New Roman"/>
              </a:rPr>
              <a:t> </a:t>
            </a:r>
            <a:r>
              <a:rPr dirty="0" baseline="34722" sz="1800" spc="7">
                <a:latin typeface="Times New Roman"/>
                <a:cs typeface="Times New Roman"/>
              </a:rPr>
              <a:t>1</a:t>
            </a:r>
            <a:endParaRPr baseline="34722" sz="1800">
              <a:latin typeface="Times New Roman"/>
              <a:cs typeface="Times New Roman"/>
            </a:endParaRPr>
          </a:p>
        </p:txBody>
      </p:sp>
      <p:sp>
        <p:nvSpPr>
          <p:cNvPr id="27" name="object 27"/>
          <p:cNvSpPr txBox="1"/>
          <p:nvPr/>
        </p:nvSpPr>
        <p:spPr>
          <a:xfrm>
            <a:off x="3393929" y="3581951"/>
            <a:ext cx="582930" cy="269240"/>
          </a:xfrm>
          <a:prstGeom prst="rect">
            <a:avLst/>
          </a:prstGeom>
        </p:spPr>
        <p:txBody>
          <a:bodyPr wrap="square" lIns="0" tIns="12700" rIns="0" bIns="0" rtlCol="0" vert="horz">
            <a:spAutoFit/>
          </a:bodyPr>
          <a:lstStyle/>
          <a:p>
            <a:pPr>
              <a:lnSpc>
                <a:spcPct val="100000"/>
              </a:lnSpc>
              <a:spcBef>
                <a:spcPts val="100"/>
              </a:spcBef>
            </a:pPr>
            <a:r>
              <a:rPr dirty="0" sz="1250" spc="-25" i="1">
                <a:latin typeface="Symbol"/>
                <a:cs typeface="Symbol"/>
              </a:rPr>
              <a:t></a:t>
            </a:r>
            <a:r>
              <a:rPr dirty="0" sz="1250" spc="-25" i="1">
                <a:latin typeface="Times New Roman"/>
                <a:cs typeface="Times New Roman"/>
              </a:rPr>
              <a:t> </a:t>
            </a:r>
            <a:r>
              <a:rPr dirty="0" sz="1600" spc="-85">
                <a:latin typeface="Symbol"/>
                <a:cs typeface="Symbol"/>
              </a:rPr>
              <a:t></a:t>
            </a:r>
            <a:r>
              <a:rPr dirty="0" sz="1200" spc="-85">
                <a:latin typeface="Times New Roman"/>
                <a:cs typeface="Times New Roman"/>
              </a:rPr>
              <a:t>2</a:t>
            </a:r>
            <a:r>
              <a:rPr dirty="0" sz="1600" spc="-85">
                <a:latin typeface="Symbol"/>
                <a:cs typeface="Symbol"/>
              </a:rPr>
              <a:t></a:t>
            </a:r>
            <a:r>
              <a:rPr dirty="0" sz="1600" spc="-85">
                <a:latin typeface="Times New Roman"/>
                <a:cs typeface="Times New Roman"/>
              </a:rPr>
              <a:t> </a:t>
            </a:r>
            <a:r>
              <a:rPr dirty="0" sz="1200" spc="5">
                <a:latin typeface="Symbol"/>
                <a:cs typeface="Symbol"/>
              </a:rPr>
              <a:t></a:t>
            </a:r>
            <a:r>
              <a:rPr dirty="0" sz="1200" spc="40">
                <a:latin typeface="Times New Roman"/>
                <a:cs typeface="Times New Roman"/>
              </a:rPr>
              <a:t> </a:t>
            </a:r>
            <a:r>
              <a:rPr dirty="0" sz="1200" spc="5">
                <a:latin typeface="Times New Roman"/>
                <a:cs typeface="Times New Roman"/>
              </a:rPr>
              <a:t>0</a:t>
            </a:r>
            <a:endParaRPr sz="1200">
              <a:latin typeface="Times New Roman"/>
              <a:cs typeface="Times New Roman"/>
            </a:endParaRPr>
          </a:p>
        </p:txBody>
      </p:sp>
      <p:sp>
        <p:nvSpPr>
          <p:cNvPr id="28" name="object 28"/>
          <p:cNvSpPr txBox="1"/>
          <p:nvPr/>
        </p:nvSpPr>
        <p:spPr>
          <a:xfrm>
            <a:off x="2477245" y="3581951"/>
            <a:ext cx="553720" cy="269240"/>
          </a:xfrm>
          <a:prstGeom prst="rect">
            <a:avLst/>
          </a:prstGeom>
        </p:spPr>
        <p:txBody>
          <a:bodyPr wrap="square" lIns="0" tIns="12700" rIns="0" bIns="0" rtlCol="0" vert="horz">
            <a:spAutoFit/>
          </a:bodyPr>
          <a:lstStyle/>
          <a:p>
            <a:pPr>
              <a:lnSpc>
                <a:spcPct val="100000"/>
              </a:lnSpc>
              <a:spcBef>
                <a:spcPts val="100"/>
              </a:spcBef>
            </a:pPr>
            <a:r>
              <a:rPr dirty="0" sz="1250" spc="-25" i="1">
                <a:latin typeface="Symbol"/>
                <a:cs typeface="Symbol"/>
              </a:rPr>
              <a:t></a:t>
            </a:r>
            <a:r>
              <a:rPr dirty="0" sz="1250" spc="-25" i="1">
                <a:latin typeface="Times New Roman"/>
                <a:cs typeface="Times New Roman"/>
              </a:rPr>
              <a:t> </a:t>
            </a:r>
            <a:r>
              <a:rPr dirty="0" sz="1600" spc="-165">
                <a:latin typeface="Symbol"/>
                <a:cs typeface="Symbol"/>
              </a:rPr>
              <a:t></a:t>
            </a:r>
            <a:r>
              <a:rPr dirty="0" sz="1200" spc="-165">
                <a:latin typeface="Times New Roman"/>
                <a:cs typeface="Times New Roman"/>
              </a:rPr>
              <a:t>1</a:t>
            </a:r>
            <a:r>
              <a:rPr dirty="0" sz="1600" spc="-165">
                <a:latin typeface="Symbol"/>
                <a:cs typeface="Symbol"/>
              </a:rPr>
              <a:t></a:t>
            </a:r>
            <a:r>
              <a:rPr dirty="0" sz="1600" spc="-165">
                <a:latin typeface="Times New Roman"/>
                <a:cs typeface="Times New Roman"/>
              </a:rPr>
              <a:t> </a:t>
            </a:r>
            <a:r>
              <a:rPr dirty="0" sz="1200" spc="5">
                <a:latin typeface="Symbol"/>
                <a:cs typeface="Symbol"/>
              </a:rPr>
              <a:t></a:t>
            </a:r>
            <a:r>
              <a:rPr dirty="0" sz="1200" spc="-155">
                <a:latin typeface="Times New Roman"/>
                <a:cs typeface="Times New Roman"/>
              </a:rPr>
              <a:t> </a:t>
            </a:r>
            <a:r>
              <a:rPr dirty="0" sz="1200" spc="5">
                <a:latin typeface="Times New Roman"/>
                <a:cs typeface="Times New Roman"/>
              </a:rPr>
              <a:t>0</a:t>
            </a:r>
            <a:endParaRPr sz="1200">
              <a:latin typeface="Times New Roman"/>
              <a:cs typeface="Times New Roman"/>
            </a:endParaRPr>
          </a:p>
        </p:txBody>
      </p:sp>
      <p:sp>
        <p:nvSpPr>
          <p:cNvPr id="29" name="object 29"/>
          <p:cNvSpPr txBox="1"/>
          <p:nvPr/>
        </p:nvSpPr>
        <p:spPr>
          <a:xfrm>
            <a:off x="4390635" y="3223047"/>
            <a:ext cx="556260" cy="269240"/>
          </a:xfrm>
          <a:prstGeom prst="rect">
            <a:avLst/>
          </a:prstGeom>
        </p:spPr>
        <p:txBody>
          <a:bodyPr wrap="square" lIns="0" tIns="12700" rIns="0" bIns="0" rtlCol="0" vert="horz">
            <a:spAutoFit/>
          </a:bodyPr>
          <a:lstStyle/>
          <a:p>
            <a:pPr>
              <a:lnSpc>
                <a:spcPct val="100000"/>
              </a:lnSpc>
              <a:spcBef>
                <a:spcPts val="100"/>
              </a:spcBef>
            </a:pPr>
            <a:r>
              <a:rPr dirty="0" sz="1250" spc="-25" i="1">
                <a:latin typeface="Symbol"/>
                <a:cs typeface="Symbol"/>
              </a:rPr>
              <a:t></a:t>
            </a:r>
            <a:r>
              <a:rPr dirty="0" sz="1250" spc="-25" i="1">
                <a:latin typeface="Times New Roman"/>
                <a:cs typeface="Times New Roman"/>
              </a:rPr>
              <a:t> </a:t>
            </a:r>
            <a:r>
              <a:rPr dirty="0" sz="1600" spc="-110">
                <a:latin typeface="Symbol"/>
                <a:cs typeface="Symbol"/>
              </a:rPr>
              <a:t></a:t>
            </a:r>
            <a:r>
              <a:rPr dirty="0" sz="1200" spc="-110">
                <a:latin typeface="Times New Roman"/>
                <a:cs typeface="Times New Roman"/>
              </a:rPr>
              <a:t>3</a:t>
            </a:r>
            <a:r>
              <a:rPr dirty="0" sz="1600" spc="-110">
                <a:latin typeface="Symbol"/>
                <a:cs typeface="Symbol"/>
              </a:rPr>
              <a:t></a:t>
            </a:r>
            <a:r>
              <a:rPr dirty="0" sz="1600" spc="-110">
                <a:latin typeface="Times New Roman"/>
                <a:cs typeface="Times New Roman"/>
              </a:rPr>
              <a:t> </a:t>
            </a:r>
            <a:r>
              <a:rPr dirty="0" sz="1200" spc="5">
                <a:latin typeface="Symbol"/>
                <a:cs typeface="Symbol"/>
              </a:rPr>
              <a:t></a:t>
            </a:r>
            <a:r>
              <a:rPr dirty="0" sz="1200" spc="-75">
                <a:latin typeface="Times New Roman"/>
                <a:cs typeface="Times New Roman"/>
              </a:rPr>
              <a:t> </a:t>
            </a:r>
            <a:r>
              <a:rPr dirty="0" sz="1200" spc="5">
                <a:latin typeface="Times New Roman"/>
                <a:cs typeface="Times New Roman"/>
              </a:rPr>
              <a:t>0</a:t>
            </a:r>
            <a:endParaRPr sz="1200">
              <a:latin typeface="Times New Roman"/>
              <a:cs typeface="Times New Roman"/>
            </a:endParaRPr>
          </a:p>
        </p:txBody>
      </p:sp>
      <p:sp>
        <p:nvSpPr>
          <p:cNvPr id="30" name="object 30"/>
          <p:cNvSpPr txBox="1"/>
          <p:nvPr/>
        </p:nvSpPr>
        <p:spPr>
          <a:xfrm>
            <a:off x="2433829" y="3223047"/>
            <a:ext cx="1559560" cy="269240"/>
          </a:xfrm>
          <a:prstGeom prst="rect">
            <a:avLst/>
          </a:prstGeom>
        </p:spPr>
        <p:txBody>
          <a:bodyPr wrap="square" lIns="0" tIns="12700" rIns="0" bIns="0" rtlCol="0" vert="horz">
            <a:spAutoFit/>
          </a:bodyPr>
          <a:lstStyle/>
          <a:p>
            <a:pPr marL="38100">
              <a:lnSpc>
                <a:spcPct val="100000"/>
              </a:lnSpc>
              <a:spcBef>
                <a:spcPts val="100"/>
              </a:spcBef>
              <a:tabLst>
                <a:tab pos="968375" algn="l"/>
              </a:tabLst>
            </a:pPr>
            <a:r>
              <a:rPr dirty="0" sz="1250" spc="-25" i="1">
                <a:latin typeface="Symbol"/>
                <a:cs typeface="Symbol"/>
              </a:rPr>
              <a:t></a:t>
            </a:r>
            <a:r>
              <a:rPr dirty="0" sz="1250" spc="-25" i="1">
                <a:latin typeface="Times New Roman"/>
                <a:cs typeface="Times New Roman"/>
              </a:rPr>
              <a:t>  </a:t>
            </a:r>
            <a:r>
              <a:rPr dirty="0" sz="1600" spc="-160">
                <a:latin typeface="Symbol"/>
                <a:cs typeface="Symbol"/>
              </a:rPr>
              <a:t></a:t>
            </a:r>
            <a:r>
              <a:rPr dirty="0" sz="1200" spc="-160">
                <a:latin typeface="Times New Roman"/>
                <a:cs typeface="Times New Roman"/>
              </a:rPr>
              <a:t>1</a:t>
            </a:r>
            <a:r>
              <a:rPr dirty="0" sz="1600" spc="-160">
                <a:latin typeface="Symbol"/>
                <a:cs typeface="Symbol"/>
              </a:rPr>
              <a:t></a:t>
            </a:r>
            <a:r>
              <a:rPr dirty="0" sz="1600" spc="-350">
                <a:latin typeface="Times New Roman"/>
                <a:cs typeface="Times New Roman"/>
              </a:rPr>
              <a:t> </a:t>
            </a:r>
            <a:r>
              <a:rPr dirty="0" sz="1200" spc="5">
                <a:latin typeface="Symbol"/>
                <a:cs typeface="Symbol"/>
              </a:rPr>
              <a:t></a:t>
            </a:r>
            <a:r>
              <a:rPr dirty="0" sz="1200" spc="65">
                <a:latin typeface="Times New Roman"/>
                <a:cs typeface="Times New Roman"/>
              </a:rPr>
              <a:t> </a:t>
            </a:r>
            <a:r>
              <a:rPr dirty="0" baseline="34722" sz="1800" spc="7">
                <a:latin typeface="Times New Roman"/>
                <a:cs typeface="Times New Roman"/>
              </a:rPr>
              <a:t>1	</a:t>
            </a:r>
            <a:r>
              <a:rPr dirty="0" sz="1250" spc="-25" i="1">
                <a:latin typeface="Symbol"/>
                <a:cs typeface="Symbol"/>
              </a:rPr>
              <a:t></a:t>
            </a:r>
            <a:r>
              <a:rPr dirty="0" sz="1250" spc="-25" i="1">
                <a:latin typeface="Times New Roman"/>
                <a:cs typeface="Times New Roman"/>
              </a:rPr>
              <a:t> </a:t>
            </a:r>
            <a:r>
              <a:rPr dirty="0" sz="1600" spc="-85">
                <a:latin typeface="Symbol"/>
                <a:cs typeface="Symbol"/>
              </a:rPr>
              <a:t></a:t>
            </a:r>
            <a:r>
              <a:rPr dirty="0" sz="1200" spc="-85">
                <a:latin typeface="Times New Roman"/>
                <a:cs typeface="Times New Roman"/>
              </a:rPr>
              <a:t>2</a:t>
            </a:r>
            <a:r>
              <a:rPr dirty="0" sz="1600" spc="-85">
                <a:latin typeface="Symbol"/>
                <a:cs typeface="Symbol"/>
              </a:rPr>
              <a:t></a:t>
            </a:r>
            <a:r>
              <a:rPr dirty="0" sz="1600" spc="-85">
                <a:latin typeface="Times New Roman"/>
                <a:cs typeface="Times New Roman"/>
              </a:rPr>
              <a:t> </a:t>
            </a:r>
            <a:r>
              <a:rPr dirty="0" sz="1200" spc="5">
                <a:latin typeface="Symbol"/>
                <a:cs typeface="Symbol"/>
              </a:rPr>
              <a:t></a:t>
            </a:r>
            <a:r>
              <a:rPr dirty="0" sz="1200" spc="-85">
                <a:latin typeface="Times New Roman"/>
                <a:cs typeface="Times New Roman"/>
              </a:rPr>
              <a:t> </a:t>
            </a:r>
            <a:r>
              <a:rPr dirty="0" sz="1200" spc="5">
                <a:latin typeface="Times New Roman"/>
                <a:cs typeface="Times New Roman"/>
              </a:rPr>
              <a:t>0</a:t>
            </a:r>
            <a:endParaRPr sz="1200">
              <a:latin typeface="Times New Roman"/>
              <a:cs typeface="Times New Roman"/>
            </a:endParaRPr>
          </a:p>
        </p:txBody>
      </p:sp>
      <p:sp>
        <p:nvSpPr>
          <p:cNvPr id="31" name="object 31"/>
          <p:cNvSpPr txBox="1"/>
          <p:nvPr/>
        </p:nvSpPr>
        <p:spPr>
          <a:xfrm>
            <a:off x="1981200" y="2939795"/>
            <a:ext cx="3771900" cy="201930"/>
          </a:xfrm>
          <a:prstGeom prst="rect">
            <a:avLst/>
          </a:prstGeom>
          <a:ln w="3175">
            <a:solidFill>
              <a:srgbClr val="000000"/>
            </a:solidFill>
          </a:ln>
        </p:spPr>
        <p:txBody>
          <a:bodyPr wrap="square" lIns="0" tIns="20320" rIns="0" bIns="0" rtlCol="0" vert="horz">
            <a:spAutoFit/>
          </a:bodyPr>
          <a:lstStyle/>
          <a:p>
            <a:pPr marL="47625">
              <a:lnSpc>
                <a:spcPct val="100000"/>
              </a:lnSpc>
              <a:spcBef>
                <a:spcPts val="160"/>
              </a:spcBef>
            </a:pPr>
            <a:r>
              <a:rPr dirty="0" sz="1000" spc="-5">
                <a:latin typeface="Arial"/>
                <a:cs typeface="Arial"/>
              </a:rPr>
              <a:t>WE SAW </a:t>
            </a:r>
            <a:r>
              <a:rPr dirty="0" sz="1000">
                <a:latin typeface="Arial"/>
                <a:cs typeface="Arial"/>
              </a:rPr>
              <a:t>O</a:t>
            </a:r>
            <a:r>
              <a:rPr dirty="0" baseline="-21367" sz="975">
                <a:latin typeface="Arial"/>
                <a:cs typeface="Arial"/>
              </a:rPr>
              <a:t>1 </a:t>
            </a:r>
            <a:r>
              <a:rPr dirty="0" sz="1000">
                <a:latin typeface="Arial"/>
                <a:cs typeface="Arial"/>
              </a:rPr>
              <a:t>O</a:t>
            </a:r>
            <a:r>
              <a:rPr dirty="0" baseline="-21367" sz="975">
                <a:latin typeface="Arial"/>
                <a:cs typeface="Arial"/>
              </a:rPr>
              <a:t>2 </a:t>
            </a:r>
            <a:r>
              <a:rPr dirty="0" sz="1000">
                <a:latin typeface="Arial"/>
                <a:cs typeface="Arial"/>
              </a:rPr>
              <a:t>O</a:t>
            </a:r>
            <a:r>
              <a:rPr dirty="0" baseline="-21367" sz="975">
                <a:latin typeface="Arial"/>
                <a:cs typeface="Arial"/>
              </a:rPr>
              <a:t>3 </a:t>
            </a:r>
            <a:r>
              <a:rPr dirty="0" sz="1000">
                <a:latin typeface="Arial"/>
                <a:cs typeface="Arial"/>
              </a:rPr>
              <a:t>= X X</a:t>
            </a:r>
            <a:r>
              <a:rPr dirty="0" sz="1000" spc="240">
                <a:latin typeface="Arial"/>
                <a:cs typeface="Arial"/>
              </a:rPr>
              <a:t> </a:t>
            </a:r>
            <a:r>
              <a:rPr dirty="0" sz="1000">
                <a:latin typeface="Arial"/>
                <a:cs typeface="Arial"/>
              </a:rPr>
              <a:t>Z</a:t>
            </a:r>
            <a:endParaRPr sz="1000">
              <a:latin typeface="Arial"/>
              <a:cs typeface="Arial"/>
            </a:endParaRPr>
          </a:p>
        </p:txBody>
      </p:sp>
      <p:sp>
        <p:nvSpPr>
          <p:cNvPr id="32" name="object 32"/>
          <p:cNvSpPr/>
          <p:nvPr/>
        </p:nvSpPr>
        <p:spPr>
          <a:xfrm>
            <a:off x="4183379" y="1732788"/>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520"/>
                </a:lnTo>
                <a:lnTo>
                  <a:pt x="17930" y="317361"/>
                </a:lnTo>
                <a:lnTo>
                  <a:pt x="38978" y="356182"/>
                </a:lnTo>
                <a:lnTo>
                  <a:pt x="66865" y="390048"/>
                </a:lnTo>
                <a:lnTo>
                  <a:pt x="100682" y="418020"/>
                </a:lnTo>
                <a:lnTo>
                  <a:pt x="139517" y="439162"/>
                </a:lnTo>
                <a:lnTo>
                  <a:pt x="182460" y="452534"/>
                </a:lnTo>
                <a:lnTo>
                  <a:pt x="228600" y="457200"/>
                </a:lnTo>
                <a:lnTo>
                  <a:pt x="274520" y="452534"/>
                </a:lnTo>
                <a:lnTo>
                  <a:pt x="317361" y="439162"/>
                </a:lnTo>
                <a:lnTo>
                  <a:pt x="356182" y="418020"/>
                </a:lnTo>
                <a:lnTo>
                  <a:pt x="390048" y="390048"/>
                </a:lnTo>
                <a:lnTo>
                  <a:pt x="418020" y="356182"/>
                </a:lnTo>
                <a:lnTo>
                  <a:pt x="439162" y="317361"/>
                </a:lnTo>
                <a:lnTo>
                  <a:pt x="452534" y="274520"/>
                </a:lnTo>
                <a:lnTo>
                  <a:pt x="457200" y="228600"/>
                </a:lnTo>
                <a:lnTo>
                  <a:pt x="452534" y="182460"/>
                </a:lnTo>
                <a:lnTo>
                  <a:pt x="439162" y="139517"/>
                </a:lnTo>
                <a:lnTo>
                  <a:pt x="418020" y="100682"/>
                </a:lnTo>
                <a:lnTo>
                  <a:pt x="390048" y="66865"/>
                </a:lnTo>
                <a:lnTo>
                  <a:pt x="356182" y="38978"/>
                </a:lnTo>
                <a:lnTo>
                  <a:pt x="317361" y="17930"/>
                </a:lnTo>
                <a:lnTo>
                  <a:pt x="274520" y="4634"/>
                </a:lnTo>
                <a:lnTo>
                  <a:pt x="228600" y="0"/>
                </a:lnTo>
                <a:close/>
              </a:path>
            </a:pathLst>
          </a:custGeom>
          <a:ln w="3175">
            <a:solidFill>
              <a:srgbClr val="00CC00"/>
            </a:solidFill>
          </a:ln>
        </p:spPr>
        <p:txBody>
          <a:bodyPr wrap="square" lIns="0" tIns="0" rIns="0" bIns="0" rtlCol="0"/>
          <a:lstStyle/>
          <a:p/>
        </p:txBody>
      </p:sp>
      <p:sp>
        <p:nvSpPr>
          <p:cNvPr id="33" name="object 33"/>
          <p:cNvSpPr txBox="1"/>
          <p:nvPr/>
        </p:nvSpPr>
        <p:spPr>
          <a:xfrm>
            <a:off x="4309871" y="1851912"/>
            <a:ext cx="215900" cy="208279"/>
          </a:xfrm>
          <a:prstGeom prst="rect">
            <a:avLst/>
          </a:prstGeom>
        </p:spPr>
        <p:txBody>
          <a:bodyPr wrap="square" lIns="0" tIns="12700" rIns="0" bIns="0" rtlCol="0" vert="horz">
            <a:spAutoFit/>
          </a:bodyPr>
          <a:lstStyle/>
          <a:p>
            <a:pPr>
              <a:lnSpc>
                <a:spcPct val="100000"/>
              </a:lnSpc>
              <a:spcBef>
                <a:spcPts val="100"/>
              </a:spcBef>
            </a:pPr>
            <a:r>
              <a:rPr dirty="0" sz="1200" spc="-5">
                <a:latin typeface="Arial"/>
                <a:cs typeface="Arial"/>
              </a:rPr>
              <a:t>XY</a:t>
            </a:r>
            <a:endParaRPr sz="1200">
              <a:latin typeface="Arial"/>
              <a:cs typeface="Arial"/>
            </a:endParaRPr>
          </a:p>
        </p:txBody>
      </p:sp>
      <p:sp>
        <p:nvSpPr>
          <p:cNvPr id="34" name="object 34"/>
          <p:cNvSpPr/>
          <p:nvPr/>
        </p:nvSpPr>
        <p:spPr>
          <a:xfrm>
            <a:off x="4831079" y="2113788"/>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520"/>
                </a:lnTo>
                <a:lnTo>
                  <a:pt x="17930" y="317361"/>
                </a:lnTo>
                <a:lnTo>
                  <a:pt x="38978" y="356182"/>
                </a:lnTo>
                <a:lnTo>
                  <a:pt x="66865" y="390048"/>
                </a:lnTo>
                <a:lnTo>
                  <a:pt x="100682" y="418020"/>
                </a:lnTo>
                <a:lnTo>
                  <a:pt x="139517" y="439162"/>
                </a:lnTo>
                <a:lnTo>
                  <a:pt x="182460" y="452534"/>
                </a:lnTo>
                <a:lnTo>
                  <a:pt x="228600" y="457200"/>
                </a:lnTo>
                <a:lnTo>
                  <a:pt x="274520" y="452534"/>
                </a:lnTo>
                <a:lnTo>
                  <a:pt x="317361" y="439162"/>
                </a:lnTo>
                <a:lnTo>
                  <a:pt x="356182" y="418020"/>
                </a:lnTo>
                <a:lnTo>
                  <a:pt x="390048" y="390048"/>
                </a:lnTo>
                <a:lnTo>
                  <a:pt x="418020" y="356182"/>
                </a:lnTo>
                <a:lnTo>
                  <a:pt x="439162" y="317361"/>
                </a:lnTo>
                <a:lnTo>
                  <a:pt x="452534" y="274520"/>
                </a:lnTo>
                <a:lnTo>
                  <a:pt x="457200" y="228600"/>
                </a:lnTo>
                <a:lnTo>
                  <a:pt x="452534" y="182460"/>
                </a:lnTo>
                <a:lnTo>
                  <a:pt x="439162" y="139517"/>
                </a:lnTo>
                <a:lnTo>
                  <a:pt x="418020" y="100682"/>
                </a:lnTo>
                <a:lnTo>
                  <a:pt x="390048" y="66865"/>
                </a:lnTo>
                <a:lnTo>
                  <a:pt x="356182" y="38978"/>
                </a:lnTo>
                <a:lnTo>
                  <a:pt x="317361" y="17930"/>
                </a:lnTo>
                <a:lnTo>
                  <a:pt x="274520" y="4634"/>
                </a:lnTo>
                <a:lnTo>
                  <a:pt x="228600" y="0"/>
                </a:lnTo>
                <a:close/>
              </a:path>
            </a:pathLst>
          </a:custGeom>
          <a:ln w="3175">
            <a:solidFill>
              <a:srgbClr val="FF0000"/>
            </a:solidFill>
          </a:ln>
        </p:spPr>
        <p:txBody>
          <a:bodyPr wrap="square" lIns="0" tIns="0" rIns="0" bIns="0" rtlCol="0"/>
          <a:lstStyle/>
          <a:p/>
        </p:txBody>
      </p:sp>
      <p:sp>
        <p:nvSpPr>
          <p:cNvPr id="35" name="object 35"/>
          <p:cNvSpPr txBox="1"/>
          <p:nvPr/>
        </p:nvSpPr>
        <p:spPr>
          <a:xfrm>
            <a:off x="4961382" y="2232912"/>
            <a:ext cx="207645" cy="208279"/>
          </a:xfrm>
          <a:prstGeom prst="rect">
            <a:avLst/>
          </a:prstGeom>
        </p:spPr>
        <p:txBody>
          <a:bodyPr wrap="square" lIns="0" tIns="12700" rIns="0" bIns="0" rtlCol="0" vert="horz">
            <a:spAutoFit/>
          </a:bodyPr>
          <a:lstStyle/>
          <a:p>
            <a:pPr>
              <a:lnSpc>
                <a:spcPct val="100000"/>
              </a:lnSpc>
              <a:spcBef>
                <a:spcPts val="100"/>
              </a:spcBef>
            </a:pPr>
            <a:r>
              <a:rPr dirty="0" sz="1200" spc="-5">
                <a:latin typeface="Arial"/>
                <a:cs typeface="Arial"/>
              </a:rPr>
              <a:t>ZX</a:t>
            </a:r>
            <a:endParaRPr sz="1200">
              <a:latin typeface="Arial"/>
              <a:cs typeface="Arial"/>
            </a:endParaRPr>
          </a:p>
        </p:txBody>
      </p:sp>
      <p:sp>
        <p:nvSpPr>
          <p:cNvPr id="36" name="object 36"/>
          <p:cNvSpPr/>
          <p:nvPr/>
        </p:nvSpPr>
        <p:spPr>
          <a:xfrm>
            <a:off x="5440679" y="1694688"/>
            <a:ext cx="457200" cy="457200"/>
          </a:xfrm>
          <a:custGeom>
            <a:avLst/>
            <a:gdLst/>
            <a:ahLst/>
            <a:cxnLst/>
            <a:rect l="l" t="t" r="r" b="b"/>
            <a:pathLst>
              <a:path w="457200" h="4572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4634" y="274520"/>
                </a:lnTo>
                <a:lnTo>
                  <a:pt x="17930" y="317361"/>
                </a:lnTo>
                <a:lnTo>
                  <a:pt x="38978" y="356182"/>
                </a:lnTo>
                <a:lnTo>
                  <a:pt x="66865" y="390048"/>
                </a:lnTo>
                <a:lnTo>
                  <a:pt x="100682" y="418020"/>
                </a:lnTo>
                <a:lnTo>
                  <a:pt x="139517" y="439162"/>
                </a:lnTo>
                <a:lnTo>
                  <a:pt x="182460" y="452534"/>
                </a:lnTo>
                <a:lnTo>
                  <a:pt x="228600" y="457200"/>
                </a:lnTo>
                <a:lnTo>
                  <a:pt x="274520" y="452534"/>
                </a:lnTo>
                <a:lnTo>
                  <a:pt x="317361" y="439162"/>
                </a:lnTo>
                <a:lnTo>
                  <a:pt x="356182" y="418020"/>
                </a:lnTo>
                <a:lnTo>
                  <a:pt x="390048" y="390048"/>
                </a:lnTo>
                <a:lnTo>
                  <a:pt x="418020" y="356182"/>
                </a:lnTo>
                <a:lnTo>
                  <a:pt x="439162" y="317361"/>
                </a:lnTo>
                <a:lnTo>
                  <a:pt x="452534" y="274520"/>
                </a:lnTo>
                <a:lnTo>
                  <a:pt x="457200" y="228600"/>
                </a:lnTo>
                <a:lnTo>
                  <a:pt x="452534" y="182460"/>
                </a:lnTo>
                <a:lnTo>
                  <a:pt x="439162" y="139517"/>
                </a:lnTo>
                <a:lnTo>
                  <a:pt x="418020" y="100682"/>
                </a:lnTo>
                <a:lnTo>
                  <a:pt x="390048" y="66865"/>
                </a:lnTo>
                <a:lnTo>
                  <a:pt x="356182" y="38978"/>
                </a:lnTo>
                <a:lnTo>
                  <a:pt x="317361" y="17930"/>
                </a:lnTo>
                <a:lnTo>
                  <a:pt x="274520" y="4634"/>
                </a:lnTo>
                <a:lnTo>
                  <a:pt x="228600" y="0"/>
                </a:lnTo>
                <a:close/>
              </a:path>
            </a:pathLst>
          </a:custGeom>
          <a:ln w="3175">
            <a:solidFill>
              <a:srgbClr val="3333CC"/>
            </a:solidFill>
          </a:ln>
        </p:spPr>
        <p:txBody>
          <a:bodyPr wrap="square" lIns="0" tIns="0" rIns="0" bIns="0" rtlCol="0"/>
          <a:lstStyle/>
          <a:p/>
        </p:txBody>
      </p:sp>
      <p:sp>
        <p:nvSpPr>
          <p:cNvPr id="37" name="object 37"/>
          <p:cNvSpPr txBox="1"/>
          <p:nvPr/>
        </p:nvSpPr>
        <p:spPr>
          <a:xfrm>
            <a:off x="5550408" y="1813812"/>
            <a:ext cx="250190" cy="208279"/>
          </a:xfrm>
          <a:prstGeom prst="rect">
            <a:avLst/>
          </a:prstGeom>
        </p:spPr>
        <p:txBody>
          <a:bodyPr wrap="square" lIns="0" tIns="12700" rIns="0" bIns="0" rtlCol="0" vert="horz">
            <a:spAutoFit/>
          </a:bodyPr>
          <a:lstStyle/>
          <a:p>
            <a:pPr>
              <a:lnSpc>
                <a:spcPct val="100000"/>
              </a:lnSpc>
              <a:spcBef>
                <a:spcPts val="100"/>
              </a:spcBef>
            </a:pPr>
            <a:r>
              <a:rPr dirty="0" sz="1200">
                <a:latin typeface="Arial"/>
                <a:cs typeface="Arial"/>
              </a:rPr>
              <a:t>Z</a:t>
            </a:r>
            <a:r>
              <a:rPr dirty="0" sz="1200" spc="-80">
                <a:latin typeface="Arial"/>
                <a:cs typeface="Arial"/>
              </a:rPr>
              <a:t> </a:t>
            </a:r>
            <a:r>
              <a:rPr dirty="0" sz="1200">
                <a:latin typeface="Arial"/>
                <a:cs typeface="Arial"/>
              </a:rPr>
              <a:t>Y</a:t>
            </a:r>
            <a:endParaRPr sz="1200">
              <a:latin typeface="Arial"/>
              <a:cs typeface="Arial"/>
            </a:endParaRPr>
          </a:p>
        </p:txBody>
      </p:sp>
      <p:sp>
        <p:nvSpPr>
          <p:cNvPr id="38" name="object 38"/>
          <p:cNvSpPr txBox="1"/>
          <p:nvPr/>
        </p:nvSpPr>
        <p:spPr>
          <a:xfrm>
            <a:off x="5823711" y="1621027"/>
            <a:ext cx="194310" cy="178435"/>
          </a:xfrm>
          <a:prstGeom prst="rect">
            <a:avLst/>
          </a:prstGeom>
        </p:spPr>
        <p:txBody>
          <a:bodyPr wrap="square" lIns="0" tIns="12700" rIns="0" bIns="0" rtlCol="0" vert="horz">
            <a:spAutoFit/>
          </a:bodyPr>
          <a:lstStyle/>
          <a:p>
            <a:pPr marL="25400">
              <a:lnSpc>
                <a:spcPct val="100000"/>
              </a:lnSpc>
              <a:spcBef>
                <a:spcPts val="100"/>
              </a:spcBef>
            </a:pPr>
            <a:r>
              <a:rPr dirty="0" sz="1000" spc="-5">
                <a:solidFill>
                  <a:srgbClr val="3333CC"/>
                </a:solidFill>
                <a:latin typeface="Arial"/>
                <a:cs typeface="Arial"/>
              </a:rPr>
              <a:t>S</a:t>
            </a:r>
            <a:r>
              <a:rPr dirty="0" baseline="-21367" sz="975" spc="-7">
                <a:solidFill>
                  <a:srgbClr val="3333CC"/>
                </a:solidFill>
                <a:latin typeface="Arial"/>
                <a:cs typeface="Arial"/>
              </a:rPr>
              <a:t>2</a:t>
            </a:r>
            <a:endParaRPr baseline="-21367" sz="975">
              <a:latin typeface="Arial"/>
              <a:cs typeface="Arial"/>
            </a:endParaRPr>
          </a:p>
        </p:txBody>
      </p:sp>
      <p:sp>
        <p:nvSpPr>
          <p:cNvPr id="39" name="object 39"/>
          <p:cNvSpPr txBox="1"/>
          <p:nvPr/>
        </p:nvSpPr>
        <p:spPr>
          <a:xfrm>
            <a:off x="4060952" y="1650744"/>
            <a:ext cx="110489" cy="178435"/>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00CC00"/>
                </a:solidFill>
                <a:latin typeface="Arial"/>
                <a:cs typeface="Arial"/>
              </a:rPr>
              <a:t>S</a:t>
            </a:r>
            <a:endParaRPr sz="1000">
              <a:latin typeface="Arial"/>
              <a:cs typeface="Arial"/>
            </a:endParaRPr>
          </a:p>
        </p:txBody>
      </p:sp>
      <p:sp>
        <p:nvSpPr>
          <p:cNvPr id="40" name="object 40"/>
          <p:cNvSpPr txBox="1"/>
          <p:nvPr/>
        </p:nvSpPr>
        <p:spPr>
          <a:xfrm>
            <a:off x="4158234" y="1727708"/>
            <a:ext cx="59055" cy="124460"/>
          </a:xfrm>
          <a:prstGeom prst="rect">
            <a:avLst/>
          </a:prstGeom>
        </p:spPr>
        <p:txBody>
          <a:bodyPr wrap="square" lIns="0" tIns="12065" rIns="0" bIns="0" rtlCol="0" vert="horz">
            <a:spAutoFit/>
          </a:bodyPr>
          <a:lstStyle/>
          <a:p>
            <a:pPr>
              <a:lnSpc>
                <a:spcPct val="100000"/>
              </a:lnSpc>
              <a:spcBef>
                <a:spcPts val="95"/>
              </a:spcBef>
            </a:pPr>
            <a:r>
              <a:rPr dirty="0" sz="650" spc="-5">
                <a:solidFill>
                  <a:srgbClr val="00CC00"/>
                </a:solidFill>
                <a:latin typeface="Arial"/>
                <a:cs typeface="Arial"/>
              </a:rPr>
              <a:t>1</a:t>
            </a:r>
            <a:endParaRPr sz="650">
              <a:latin typeface="Arial"/>
              <a:cs typeface="Arial"/>
            </a:endParaRPr>
          </a:p>
        </p:txBody>
      </p:sp>
      <p:sp>
        <p:nvSpPr>
          <p:cNvPr id="41" name="object 41"/>
          <p:cNvSpPr txBox="1"/>
          <p:nvPr/>
        </p:nvSpPr>
        <p:spPr>
          <a:xfrm>
            <a:off x="5039867" y="1814576"/>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3333CC"/>
                </a:solidFill>
                <a:latin typeface="Arial"/>
                <a:cs typeface="Arial"/>
              </a:rPr>
              <a:t>1/3</a:t>
            </a:r>
            <a:endParaRPr sz="700">
              <a:latin typeface="Arial"/>
              <a:cs typeface="Arial"/>
            </a:endParaRPr>
          </a:p>
        </p:txBody>
      </p:sp>
      <p:sp>
        <p:nvSpPr>
          <p:cNvPr id="42" name="object 42"/>
          <p:cNvSpPr txBox="1"/>
          <p:nvPr/>
        </p:nvSpPr>
        <p:spPr>
          <a:xfrm>
            <a:off x="4979671" y="1608077"/>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00CC00"/>
                </a:solidFill>
                <a:latin typeface="Arial"/>
                <a:cs typeface="Arial"/>
              </a:rPr>
              <a:t>1/3</a:t>
            </a:r>
            <a:endParaRPr sz="700">
              <a:latin typeface="Arial"/>
              <a:cs typeface="Arial"/>
            </a:endParaRPr>
          </a:p>
        </p:txBody>
      </p:sp>
      <p:sp>
        <p:nvSpPr>
          <p:cNvPr id="43" name="object 43"/>
          <p:cNvSpPr/>
          <p:nvPr/>
        </p:nvSpPr>
        <p:spPr>
          <a:xfrm>
            <a:off x="4572761" y="2119883"/>
            <a:ext cx="325120" cy="72390"/>
          </a:xfrm>
          <a:custGeom>
            <a:avLst/>
            <a:gdLst/>
            <a:ahLst/>
            <a:cxnLst/>
            <a:rect l="l" t="t" r="r" b="b"/>
            <a:pathLst>
              <a:path w="325120" h="72389">
                <a:moveTo>
                  <a:pt x="286327" y="56799"/>
                </a:moveTo>
                <a:lnTo>
                  <a:pt x="283463" y="72390"/>
                </a:lnTo>
                <a:lnTo>
                  <a:pt x="324612" y="60198"/>
                </a:lnTo>
                <a:lnTo>
                  <a:pt x="321494" y="57912"/>
                </a:lnTo>
                <a:lnTo>
                  <a:pt x="292608" y="57912"/>
                </a:lnTo>
                <a:lnTo>
                  <a:pt x="286327" y="56799"/>
                </a:lnTo>
                <a:close/>
              </a:path>
              <a:path w="325120" h="72389">
                <a:moveTo>
                  <a:pt x="287459" y="50634"/>
                </a:moveTo>
                <a:lnTo>
                  <a:pt x="286327" y="56799"/>
                </a:lnTo>
                <a:lnTo>
                  <a:pt x="292608" y="57912"/>
                </a:lnTo>
                <a:lnTo>
                  <a:pt x="294132" y="51816"/>
                </a:lnTo>
                <a:lnTo>
                  <a:pt x="287459" y="50634"/>
                </a:lnTo>
                <a:close/>
              </a:path>
              <a:path w="325120" h="72389">
                <a:moveTo>
                  <a:pt x="290322" y="35051"/>
                </a:moveTo>
                <a:lnTo>
                  <a:pt x="287459" y="50634"/>
                </a:lnTo>
                <a:lnTo>
                  <a:pt x="294132" y="51816"/>
                </a:lnTo>
                <a:lnTo>
                  <a:pt x="292608" y="57912"/>
                </a:lnTo>
                <a:lnTo>
                  <a:pt x="321494" y="57912"/>
                </a:lnTo>
                <a:lnTo>
                  <a:pt x="290322" y="35051"/>
                </a:lnTo>
                <a:close/>
              </a:path>
              <a:path w="325120" h="72389">
                <a:moveTo>
                  <a:pt x="1524" y="0"/>
                </a:moveTo>
                <a:lnTo>
                  <a:pt x="0" y="6096"/>
                </a:lnTo>
                <a:lnTo>
                  <a:pt x="286327" y="56799"/>
                </a:lnTo>
                <a:lnTo>
                  <a:pt x="287459" y="50634"/>
                </a:lnTo>
                <a:lnTo>
                  <a:pt x="1524" y="0"/>
                </a:lnTo>
                <a:close/>
              </a:path>
            </a:pathLst>
          </a:custGeom>
          <a:solidFill>
            <a:srgbClr val="00CC00"/>
          </a:solidFill>
        </p:spPr>
        <p:txBody>
          <a:bodyPr wrap="square" lIns="0" tIns="0" rIns="0" bIns="0" rtlCol="0"/>
          <a:lstStyle/>
          <a:p/>
        </p:txBody>
      </p:sp>
      <p:sp>
        <p:nvSpPr>
          <p:cNvPr id="44" name="object 44"/>
          <p:cNvSpPr/>
          <p:nvPr/>
        </p:nvSpPr>
        <p:spPr>
          <a:xfrm>
            <a:off x="5221223" y="2081783"/>
            <a:ext cx="287020" cy="104775"/>
          </a:xfrm>
          <a:custGeom>
            <a:avLst/>
            <a:gdLst/>
            <a:ahLst/>
            <a:cxnLst/>
            <a:rect l="l" t="t" r="r" b="b"/>
            <a:pathLst>
              <a:path w="287020" h="104775">
                <a:moveTo>
                  <a:pt x="30479" y="68580"/>
                </a:moveTo>
                <a:lnTo>
                  <a:pt x="0" y="98298"/>
                </a:lnTo>
                <a:lnTo>
                  <a:pt x="41910" y="104394"/>
                </a:lnTo>
                <a:lnTo>
                  <a:pt x="37775" y="91440"/>
                </a:lnTo>
                <a:lnTo>
                  <a:pt x="31241" y="91440"/>
                </a:lnTo>
                <a:lnTo>
                  <a:pt x="28955" y="85344"/>
                </a:lnTo>
                <a:lnTo>
                  <a:pt x="35169" y="83272"/>
                </a:lnTo>
                <a:lnTo>
                  <a:pt x="30479" y="68580"/>
                </a:lnTo>
                <a:close/>
              </a:path>
              <a:path w="287020" h="104775">
                <a:moveTo>
                  <a:pt x="35169" y="83272"/>
                </a:moveTo>
                <a:lnTo>
                  <a:pt x="28955" y="85344"/>
                </a:lnTo>
                <a:lnTo>
                  <a:pt x="31241" y="91440"/>
                </a:lnTo>
                <a:lnTo>
                  <a:pt x="37145" y="89466"/>
                </a:lnTo>
                <a:lnTo>
                  <a:pt x="35169" y="83272"/>
                </a:lnTo>
                <a:close/>
              </a:path>
              <a:path w="287020" h="104775">
                <a:moveTo>
                  <a:pt x="37145" y="89466"/>
                </a:moveTo>
                <a:lnTo>
                  <a:pt x="31241" y="91440"/>
                </a:lnTo>
                <a:lnTo>
                  <a:pt x="37775" y="91440"/>
                </a:lnTo>
                <a:lnTo>
                  <a:pt x="37145" y="89466"/>
                </a:lnTo>
                <a:close/>
              </a:path>
              <a:path w="287020" h="104775">
                <a:moveTo>
                  <a:pt x="284988" y="0"/>
                </a:moveTo>
                <a:lnTo>
                  <a:pt x="35169" y="83272"/>
                </a:lnTo>
                <a:lnTo>
                  <a:pt x="37145" y="89466"/>
                </a:lnTo>
                <a:lnTo>
                  <a:pt x="286512" y="6096"/>
                </a:lnTo>
                <a:lnTo>
                  <a:pt x="284988" y="0"/>
                </a:lnTo>
                <a:close/>
              </a:path>
            </a:pathLst>
          </a:custGeom>
          <a:solidFill>
            <a:srgbClr val="3333CC"/>
          </a:solidFill>
        </p:spPr>
        <p:txBody>
          <a:bodyPr wrap="square" lIns="0" tIns="0" rIns="0" bIns="0" rtlCol="0"/>
          <a:lstStyle/>
          <a:p/>
        </p:txBody>
      </p:sp>
      <p:sp>
        <p:nvSpPr>
          <p:cNvPr id="45" name="object 45"/>
          <p:cNvSpPr/>
          <p:nvPr/>
        </p:nvSpPr>
        <p:spPr>
          <a:xfrm>
            <a:off x="4640579" y="1919477"/>
            <a:ext cx="800100" cy="59055"/>
          </a:xfrm>
          <a:custGeom>
            <a:avLst/>
            <a:gdLst/>
            <a:ahLst/>
            <a:cxnLst/>
            <a:rect l="l" t="t" r="r" b="b"/>
            <a:pathLst>
              <a:path w="800100" h="59055">
                <a:moveTo>
                  <a:pt x="36575" y="20574"/>
                </a:moveTo>
                <a:lnTo>
                  <a:pt x="0" y="41910"/>
                </a:lnTo>
                <a:lnTo>
                  <a:pt x="38862" y="58674"/>
                </a:lnTo>
                <a:lnTo>
                  <a:pt x="37947" y="43433"/>
                </a:lnTo>
                <a:lnTo>
                  <a:pt x="31242" y="43433"/>
                </a:lnTo>
                <a:lnTo>
                  <a:pt x="31242" y="36575"/>
                </a:lnTo>
                <a:lnTo>
                  <a:pt x="37518" y="36277"/>
                </a:lnTo>
                <a:lnTo>
                  <a:pt x="36575" y="20574"/>
                </a:lnTo>
                <a:close/>
              </a:path>
              <a:path w="800100" h="59055">
                <a:moveTo>
                  <a:pt x="37518" y="36277"/>
                </a:moveTo>
                <a:lnTo>
                  <a:pt x="31242" y="36575"/>
                </a:lnTo>
                <a:lnTo>
                  <a:pt x="31242" y="43433"/>
                </a:lnTo>
                <a:lnTo>
                  <a:pt x="37928" y="43115"/>
                </a:lnTo>
                <a:lnTo>
                  <a:pt x="37518" y="36277"/>
                </a:lnTo>
                <a:close/>
              </a:path>
              <a:path w="800100" h="59055">
                <a:moveTo>
                  <a:pt x="37928" y="43115"/>
                </a:moveTo>
                <a:lnTo>
                  <a:pt x="31242" y="43433"/>
                </a:lnTo>
                <a:lnTo>
                  <a:pt x="37947" y="43433"/>
                </a:lnTo>
                <a:lnTo>
                  <a:pt x="37928" y="43115"/>
                </a:lnTo>
                <a:close/>
              </a:path>
              <a:path w="800100" h="59055">
                <a:moveTo>
                  <a:pt x="799338" y="0"/>
                </a:moveTo>
                <a:lnTo>
                  <a:pt x="37518" y="36277"/>
                </a:lnTo>
                <a:lnTo>
                  <a:pt x="37928" y="43115"/>
                </a:lnTo>
                <a:lnTo>
                  <a:pt x="800100" y="6857"/>
                </a:lnTo>
                <a:lnTo>
                  <a:pt x="799338" y="0"/>
                </a:lnTo>
                <a:close/>
              </a:path>
            </a:pathLst>
          </a:custGeom>
          <a:solidFill>
            <a:srgbClr val="3333CC"/>
          </a:solidFill>
        </p:spPr>
        <p:txBody>
          <a:bodyPr wrap="square" lIns="0" tIns="0" rIns="0" bIns="0" rtlCol="0"/>
          <a:lstStyle/>
          <a:p/>
        </p:txBody>
      </p:sp>
      <p:sp>
        <p:nvSpPr>
          <p:cNvPr id="46" name="object 46"/>
          <p:cNvSpPr/>
          <p:nvPr/>
        </p:nvSpPr>
        <p:spPr>
          <a:xfrm>
            <a:off x="4570476" y="1577082"/>
            <a:ext cx="942975" cy="222250"/>
          </a:xfrm>
          <a:custGeom>
            <a:avLst/>
            <a:gdLst/>
            <a:ahLst/>
            <a:cxnLst/>
            <a:rect l="l" t="t" r="r" b="b"/>
            <a:pathLst>
              <a:path w="942975" h="222250">
                <a:moveTo>
                  <a:pt x="484226" y="0"/>
                </a:moveTo>
                <a:lnTo>
                  <a:pt x="432794" y="808"/>
                </a:lnTo>
                <a:lnTo>
                  <a:pt x="382524" y="4829"/>
                </a:lnTo>
                <a:lnTo>
                  <a:pt x="302987" y="17348"/>
                </a:lnTo>
                <a:lnTo>
                  <a:pt x="254820" y="29554"/>
                </a:lnTo>
                <a:lnTo>
                  <a:pt x="204470" y="45668"/>
                </a:lnTo>
                <a:lnTo>
                  <a:pt x="154500" y="65646"/>
                </a:lnTo>
                <a:lnTo>
                  <a:pt x="107470" y="89446"/>
                </a:lnTo>
                <a:lnTo>
                  <a:pt x="65943" y="117024"/>
                </a:lnTo>
                <a:lnTo>
                  <a:pt x="32481" y="148338"/>
                </a:lnTo>
                <a:lnTo>
                  <a:pt x="9646" y="183344"/>
                </a:lnTo>
                <a:lnTo>
                  <a:pt x="0" y="221999"/>
                </a:lnTo>
                <a:lnTo>
                  <a:pt x="6096" y="221999"/>
                </a:lnTo>
                <a:lnTo>
                  <a:pt x="16268" y="184240"/>
                </a:lnTo>
                <a:lnTo>
                  <a:pt x="39180" y="150179"/>
                </a:lnTo>
                <a:lnTo>
                  <a:pt x="72349" y="119817"/>
                </a:lnTo>
                <a:lnTo>
                  <a:pt x="113294" y="93155"/>
                </a:lnTo>
                <a:lnTo>
                  <a:pt x="159534" y="70195"/>
                </a:lnTo>
                <a:lnTo>
                  <a:pt x="208586" y="50935"/>
                </a:lnTo>
                <a:lnTo>
                  <a:pt x="257969" y="35378"/>
                </a:lnTo>
                <a:lnTo>
                  <a:pt x="305201" y="23523"/>
                </a:lnTo>
                <a:lnTo>
                  <a:pt x="347800" y="15372"/>
                </a:lnTo>
                <a:lnTo>
                  <a:pt x="420617" y="7049"/>
                </a:lnTo>
                <a:lnTo>
                  <a:pt x="463968" y="5761"/>
                </a:lnTo>
                <a:lnTo>
                  <a:pt x="572079" y="5761"/>
                </a:lnTo>
                <a:lnTo>
                  <a:pt x="536257" y="2238"/>
                </a:lnTo>
                <a:lnTo>
                  <a:pt x="484226" y="0"/>
                </a:lnTo>
                <a:close/>
              </a:path>
              <a:path w="942975" h="222250">
                <a:moveTo>
                  <a:pt x="921266" y="149250"/>
                </a:moveTo>
                <a:lnTo>
                  <a:pt x="906779" y="154181"/>
                </a:lnTo>
                <a:lnTo>
                  <a:pt x="936498" y="183899"/>
                </a:lnTo>
                <a:lnTo>
                  <a:pt x="940709" y="154943"/>
                </a:lnTo>
                <a:lnTo>
                  <a:pt x="923544" y="154943"/>
                </a:lnTo>
                <a:lnTo>
                  <a:pt x="921266" y="149250"/>
                </a:lnTo>
                <a:close/>
              </a:path>
              <a:path w="942975" h="222250">
                <a:moveTo>
                  <a:pt x="925897" y="147673"/>
                </a:moveTo>
                <a:lnTo>
                  <a:pt x="921266" y="149250"/>
                </a:lnTo>
                <a:lnTo>
                  <a:pt x="923544" y="154943"/>
                </a:lnTo>
                <a:lnTo>
                  <a:pt x="929639" y="152657"/>
                </a:lnTo>
                <a:lnTo>
                  <a:pt x="925897" y="147673"/>
                </a:lnTo>
                <a:close/>
              </a:path>
              <a:path w="942975" h="222250">
                <a:moveTo>
                  <a:pt x="942594" y="141989"/>
                </a:moveTo>
                <a:lnTo>
                  <a:pt x="925897" y="147673"/>
                </a:lnTo>
                <a:lnTo>
                  <a:pt x="929639" y="152657"/>
                </a:lnTo>
                <a:lnTo>
                  <a:pt x="923544" y="154943"/>
                </a:lnTo>
                <a:lnTo>
                  <a:pt x="940709" y="154943"/>
                </a:lnTo>
                <a:lnTo>
                  <a:pt x="942594" y="141989"/>
                </a:lnTo>
                <a:close/>
              </a:path>
              <a:path w="942975" h="222250">
                <a:moveTo>
                  <a:pt x="925635" y="147323"/>
                </a:moveTo>
                <a:lnTo>
                  <a:pt x="920496" y="147323"/>
                </a:lnTo>
                <a:lnTo>
                  <a:pt x="921266" y="149250"/>
                </a:lnTo>
                <a:lnTo>
                  <a:pt x="925897" y="147673"/>
                </a:lnTo>
                <a:lnTo>
                  <a:pt x="925635" y="147323"/>
                </a:lnTo>
                <a:close/>
              </a:path>
              <a:path w="942975" h="222250">
                <a:moveTo>
                  <a:pt x="572079" y="5761"/>
                </a:moveTo>
                <a:lnTo>
                  <a:pt x="463968" y="5761"/>
                </a:lnTo>
                <a:lnTo>
                  <a:pt x="511937" y="7118"/>
                </a:lnTo>
                <a:lnTo>
                  <a:pt x="563126" y="11179"/>
                </a:lnTo>
                <a:lnTo>
                  <a:pt x="616133" y="18004"/>
                </a:lnTo>
                <a:lnTo>
                  <a:pt x="669559" y="27651"/>
                </a:lnTo>
                <a:lnTo>
                  <a:pt x="722004" y="40179"/>
                </a:lnTo>
                <a:lnTo>
                  <a:pt x="772066" y="55646"/>
                </a:lnTo>
                <a:lnTo>
                  <a:pt x="818347" y="74112"/>
                </a:lnTo>
                <a:lnTo>
                  <a:pt x="859446" y="95634"/>
                </a:lnTo>
                <a:lnTo>
                  <a:pt x="893962" y="120272"/>
                </a:lnTo>
                <a:lnTo>
                  <a:pt x="920496" y="148085"/>
                </a:lnTo>
                <a:lnTo>
                  <a:pt x="920496" y="147323"/>
                </a:lnTo>
                <a:lnTo>
                  <a:pt x="925635" y="147323"/>
                </a:lnTo>
                <a:lnTo>
                  <a:pt x="906081" y="121279"/>
                </a:lnTo>
                <a:lnTo>
                  <a:pt x="867739" y="93305"/>
                </a:lnTo>
                <a:lnTo>
                  <a:pt x="822126" y="69591"/>
                </a:lnTo>
                <a:lnTo>
                  <a:pt x="776755" y="50991"/>
                </a:lnTo>
                <a:lnTo>
                  <a:pt x="739139" y="38357"/>
                </a:lnTo>
                <a:lnTo>
                  <a:pt x="690329" y="25583"/>
                </a:lnTo>
                <a:lnTo>
                  <a:pt x="639871" y="15195"/>
                </a:lnTo>
                <a:lnTo>
                  <a:pt x="588326" y="7358"/>
                </a:lnTo>
                <a:lnTo>
                  <a:pt x="572079" y="5761"/>
                </a:lnTo>
                <a:close/>
              </a:path>
            </a:pathLst>
          </a:custGeom>
          <a:solidFill>
            <a:srgbClr val="00CC00"/>
          </a:solidFill>
        </p:spPr>
        <p:txBody>
          <a:bodyPr wrap="square" lIns="0" tIns="0" rIns="0" bIns="0" rtlCol="0"/>
          <a:lstStyle/>
          <a:p/>
        </p:txBody>
      </p:sp>
      <p:sp>
        <p:nvSpPr>
          <p:cNvPr id="47" name="object 47"/>
          <p:cNvSpPr/>
          <p:nvPr/>
        </p:nvSpPr>
        <p:spPr>
          <a:xfrm>
            <a:off x="4408170" y="2189988"/>
            <a:ext cx="422909" cy="155575"/>
          </a:xfrm>
          <a:custGeom>
            <a:avLst/>
            <a:gdLst/>
            <a:ahLst/>
            <a:cxnLst/>
            <a:rect l="l" t="t" r="r" b="b"/>
            <a:pathLst>
              <a:path w="422910" h="155575">
                <a:moveTo>
                  <a:pt x="20917" y="33453"/>
                </a:moveTo>
                <a:lnTo>
                  <a:pt x="14970" y="35857"/>
                </a:lnTo>
                <a:lnTo>
                  <a:pt x="15239" y="36575"/>
                </a:lnTo>
                <a:lnTo>
                  <a:pt x="16001" y="37337"/>
                </a:lnTo>
                <a:lnTo>
                  <a:pt x="22097" y="44195"/>
                </a:lnTo>
                <a:lnTo>
                  <a:pt x="57150" y="71627"/>
                </a:lnTo>
                <a:lnTo>
                  <a:pt x="114995" y="100436"/>
                </a:lnTo>
                <a:lnTo>
                  <a:pt x="164591" y="118109"/>
                </a:lnTo>
                <a:lnTo>
                  <a:pt x="215615" y="131523"/>
                </a:lnTo>
                <a:lnTo>
                  <a:pt x="266748" y="141849"/>
                </a:lnTo>
                <a:lnTo>
                  <a:pt x="318202" y="149201"/>
                </a:lnTo>
                <a:lnTo>
                  <a:pt x="370185" y="153696"/>
                </a:lnTo>
                <a:lnTo>
                  <a:pt x="422909" y="155447"/>
                </a:lnTo>
                <a:lnTo>
                  <a:pt x="422909" y="148589"/>
                </a:lnTo>
                <a:lnTo>
                  <a:pt x="383738" y="148219"/>
                </a:lnTo>
                <a:lnTo>
                  <a:pt x="338009" y="144978"/>
                </a:lnTo>
                <a:lnTo>
                  <a:pt x="287940" y="138757"/>
                </a:lnTo>
                <a:lnTo>
                  <a:pt x="235748" y="129448"/>
                </a:lnTo>
                <a:lnTo>
                  <a:pt x="183652" y="116941"/>
                </a:lnTo>
                <a:lnTo>
                  <a:pt x="133869" y="101128"/>
                </a:lnTo>
                <a:lnTo>
                  <a:pt x="88616" y="81901"/>
                </a:lnTo>
                <a:lnTo>
                  <a:pt x="50112" y="59149"/>
                </a:lnTo>
                <a:lnTo>
                  <a:pt x="22280" y="34289"/>
                </a:lnTo>
                <a:lnTo>
                  <a:pt x="21335" y="34289"/>
                </a:lnTo>
                <a:lnTo>
                  <a:pt x="20917" y="33453"/>
                </a:lnTo>
                <a:close/>
              </a:path>
              <a:path w="422910" h="155575">
                <a:moveTo>
                  <a:pt x="3809" y="0"/>
                </a:moveTo>
                <a:lnTo>
                  <a:pt x="0" y="41909"/>
                </a:lnTo>
                <a:lnTo>
                  <a:pt x="14970" y="35857"/>
                </a:lnTo>
                <a:lnTo>
                  <a:pt x="12953" y="30479"/>
                </a:lnTo>
                <a:lnTo>
                  <a:pt x="18287" y="28193"/>
                </a:lnTo>
                <a:lnTo>
                  <a:pt x="33929" y="28193"/>
                </a:lnTo>
                <a:lnTo>
                  <a:pt x="35813" y="27431"/>
                </a:lnTo>
                <a:lnTo>
                  <a:pt x="3809" y="0"/>
                </a:lnTo>
                <a:close/>
              </a:path>
              <a:path w="422910" h="155575">
                <a:moveTo>
                  <a:pt x="18287" y="28193"/>
                </a:moveTo>
                <a:lnTo>
                  <a:pt x="12953" y="30479"/>
                </a:lnTo>
                <a:lnTo>
                  <a:pt x="14970" y="35857"/>
                </a:lnTo>
                <a:lnTo>
                  <a:pt x="20917" y="33453"/>
                </a:lnTo>
                <a:lnTo>
                  <a:pt x="18287" y="28193"/>
                </a:lnTo>
                <a:close/>
              </a:path>
              <a:path w="422910" h="155575">
                <a:moveTo>
                  <a:pt x="21211" y="33335"/>
                </a:moveTo>
                <a:lnTo>
                  <a:pt x="20917" y="33453"/>
                </a:lnTo>
                <a:lnTo>
                  <a:pt x="21335" y="34289"/>
                </a:lnTo>
                <a:lnTo>
                  <a:pt x="22280" y="34289"/>
                </a:lnTo>
                <a:lnTo>
                  <a:pt x="21211" y="33335"/>
                </a:lnTo>
                <a:close/>
              </a:path>
              <a:path w="422910" h="155575">
                <a:moveTo>
                  <a:pt x="20573" y="32765"/>
                </a:moveTo>
                <a:lnTo>
                  <a:pt x="20917" y="33453"/>
                </a:lnTo>
                <a:lnTo>
                  <a:pt x="21211" y="33335"/>
                </a:lnTo>
                <a:lnTo>
                  <a:pt x="20573" y="32765"/>
                </a:lnTo>
                <a:close/>
              </a:path>
              <a:path w="422910" h="155575">
                <a:moveTo>
                  <a:pt x="33929" y="28193"/>
                </a:moveTo>
                <a:lnTo>
                  <a:pt x="18287" y="28193"/>
                </a:lnTo>
                <a:lnTo>
                  <a:pt x="20573" y="32765"/>
                </a:lnTo>
                <a:lnTo>
                  <a:pt x="21211" y="33335"/>
                </a:lnTo>
                <a:lnTo>
                  <a:pt x="33929" y="28193"/>
                </a:lnTo>
                <a:close/>
              </a:path>
            </a:pathLst>
          </a:custGeom>
          <a:solidFill>
            <a:srgbClr val="FF0000"/>
          </a:solidFill>
        </p:spPr>
        <p:txBody>
          <a:bodyPr wrap="square" lIns="0" tIns="0" rIns="0" bIns="0" rtlCol="0"/>
          <a:lstStyle/>
          <a:p/>
        </p:txBody>
      </p:sp>
      <p:sp>
        <p:nvSpPr>
          <p:cNvPr id="48" name="object 48"/>
          <p:cNvSpPr/>
          <p:nvPr/>
        </p:nvSpPr>
        <p:spPr>
          <a:xfrm>
            <a:off x="5288279" y="2151888"/>
            <a:ext cx="390525" cy="193675"/>
          </a:xfrm>
          <a:custGeom>
            <a:avLst/>
            <a:gdLst/>
            <a:ahLst/>
            <a:cxnLst/>
            <a:rect l="l" t="t" r="r" b="b"/>
            <a:pathLst>
              <a:path w="390525" h="193675">
                <a:moveTo>
                  <a:pt x="369519" y="41909"/>
                </a:moveTo>
                <a:lnTo>
                  <a:pt x="364998" y="41909"/>
                </a:lnTo>
                <a:lnTo>
                  <a:pt x="336054" y="76872"/>
                </a:lnTo>
                <a:lnTo>
                  <a:pt x="297294" y="107017"/>
                </a:lnTo>
                <a:lnTo>
                  <a:pt x="251242" y="132344"/>
                </a:lnTo>
                <a:lnTo>
                  <a:pt x="200425" y="152852"/>
                </a:lnTo>
                <a:lnTo>
                  <a:pt x="147366" y="168541"/>
                </a:lnTo>
                <a:lnTo>
                  <a:pt x="94592" y="179411"/>
                </a:lnTo>
                <a:lnTo>
                  <a:pt x="44628" y="185460"/>
                </a:lnTo>
                <a:lnTo>
                  <a:pt x="0" y="186689"/>
                </a:lnTo>
                <a:lnTo>
                  <a:pt x="0" y="193547"/>
                </a:lnTo>
                <a:lnTo>
                  <a:pt x="40101" y="192328"/>
                </a:lnTo>
                <a:lnTo>
                  <a:pt x="86009" y="187039"/>
                </a:lnTo>
                <a:lnTo>
                  <a:pt x="135410" y="177630"/>
                </a:lnTo>
                <a:lnTo>
                  <a:pt x="185991" y="164055"/>
                </a:lnTo>
                <a:lnTo>
                  <a:pt x="235441" y="146266"/>
                </a:lnTo>
                <a:lnTo>
                  <a:pt x="281446" y="124214"/>
                </a:lnTo>
                <a:lnTo>
                  <a:pt x="321693" y="97852"/>
                </a:lnTo>
                <a:lnTo>
                  <a:pt x="353871" y="67131"/>
                </a:lnTo>
                <a:lnTo>
                  <a:pt x="369519" y="41909"/>
                </a:lnTo>
                <a:close/>
              </a:path>
              <a:path w="390525" h="193675">
                <a:moveTo>
                  <a:pt x="367389" y="35575"/>
                </a:moveTo>
                <a:lnTo>
                  <a:pt x="364236" y="42671"/>
                </a:lnTo>
                <a:lnTo>
                  <a:pt x="364998" y="41909"/>
                </a:lnTo>
                <a:lnTo>
                  <a:pt x="369519" y="41909"/>
                </a:lnTo>
                <a:lnTo>
                  <a:pt x="372650" y="36863"/>
                </a:lnTo>
                <a:lnTo>
                  <a:pt x="367389" y="35575"/>
                </a:lnTo>
                <a:close/>
              </a:path>
              <a:path w="390525" h="193675">
                <a:moveTo>
                  <a:pt x="387434" y="28955"/>
                </a:moveTo>
                <a:lnTo>
                  <a:pt x="370332" y="28955"/>
                </a:lnTo>
                <a:lnTo>
                  <a:pt x="375666" y="32003"/>
                </a:lnTo>
                <a:lnTo>
                  <a:pt x="372650" y="36863"/>
                </a:lnTo>
                <a:lnTo>
                  <a:pt x="390144" y="41147"/>
                </a:lnTo>
                <a:lnTo>
                  <a:pt x="387434" y="28955"/>
                </a:lnTo>
                <a:close/>
              </a:path>
              <a:path w="390525" h="193675">
                <a:moveTo>
                  <a:pt x="370332" y="28955"/>
                </a:moveTo>
                <a:lnTo>
                  <a:pt x="367389" y="35575"/>
                </a:lnTo>
                <a:lnTo>
                  <a:pt x="372650" y="36863"/>
                </a:lnTo>
                <a:lnTo>
                  <a:pt x="375666" y="32003"/>
                </a:lnTo>
                <a:lnTo>
                  <a:pt x="370332" y="28955"/>
                </a:lnTo>
                <a:close/>
              </a:path>
              <a:path w="390525" h="193675">
                <a:moveTo>
                  <a:pt x="381000" y="0"/>
                </a:moveTo>
                <a:lnTo>
                  <a:pt x="352806" y="32003"/>
                </a:lnTo>
                <a:lnTo>
                  <a:pt x="367389" y="35575"/>
                </a:lnTo>
                <a:lnTo>
                  <a:pt x="370332" y="28955"/>
                </a:lnTo>
                <a:lnTo>
                  <a:pt x="387434" y="28955"/>
                </a:lnTo>
                <a:lnTo>
                  <a:pt x="381000" y="0"/>
                </a:lnTo>
                <a:close/>
              </a:path>
            </a:pathLst>
          </a:custGeom>
          <a:solidFill>
            <a:srgbClr val="FF0000"/>
          </a:solidFill>
        </p:spPr>
        <p:txBody>
          <a:bodyPr wrap="square" lIns="0" tIns="0" rIns="0" bIns="0" rtlCol="0"/>
          <a:lstStyle/>
          <a:p/>
        </p:txBody>
      </p:sp>
      <p:sp>
        <p:nvSpPr>
          <p:cNvPr id="49" name="object 49"/>
          <p:cNvSpPr/>
          <p:nvPr/>
        </p:nvSpPr>
        <p:spPr>
          <a:xfrm>
            <a:off x="4894326" y="2503932"/>
            <a:ext cx="344805" cy="294640"/>
          </a:xfrm>
          <a:custGeom>
            <a:avLst/>
            <a:gdLst/>
            <a:ahLst/>
            <a:cxnLst/>
            <a:rect l="l" t="t" r="r" b="b"/>
            <a:pathLst>
              <a:path w="344804" h="294639">
                <a:moveTo>
                  <a:pt x="6096" y="0"/>
                </a:moveTo>
                <a:lnTo>
                  <a:pt x="0" y="0"/>
                </a:lnTo>
                <a:lnTo>
                  <a:pt x="1226" y="37951"/>
                </a:lnTo>
                <a:lnTo>
                  <a:pt x="7949" y="81787"/>
                </a:lnTo>
                <a:lnTo>
                  <a:pt x="20049" y="128397"/>
                </a:lnTo>
                <a:lnTo>
                  <a:pt x="37404" y="174669"/>
                </a:lnTo>
                <a:lnTo>
                  <a:pt x="59895" y="217490"/>
                </a:lnTo>
                <a:lnTo>
                  <a:pt x="87400" y="253749"/>
                </a:lnTo>
                <a:lnTo>
                  <a:pt x="119799" y="280333"/>
                </a:lnTo>
                <a:lnTo>
                  <a:pt x="156972" y="294132"/>
                </a:lnTo>
                <a:lnTo>
                  <a:pt x="194602" y="288312"/>
                </a:lnTo>
                <a:lnTo>
                  <a:pt x="195055" y="288036"/>
                </a:lnTo>
                <a:lnTo>
                  <a:pt x="157734" y="288036"/>
                </a:lnTo>
                <a:lnTo>
                  <a:pt x="117031" y="270824"/>
                </a:lnTo>
                <a:lnTo>
                  <a:pt x="82503" y="238276"/>
                </a:lnTo>
                <a:lnTo>
                  <a:pt x="54253" y="194805"/>
                </a:lnTo>
                <a:lnTo>
                  <a:pt x="32384" y="144828"/>
                </a:lnTo>
                <a:lnTo>
                  <a:pt x="16999" y="92758"/>
                </a:lnTo>
                <a:lnTo>
                  <a:pt x="8202" y="43010"/>
                </a:lnTo>
                <a:lnTo>
                  <a:pt x="6096" y="0"/>
                </a:lnTo>
                <a:close/>
              </a:path>
              <a:path w="344804" h="294639">
                <a:moveTo>
                  <a:pt x="321671" y="38713"/>
                </a:moveTo>
                <a:lnTo>
                  <a:pt x="306587" y="119001"/>
                </a:lnTo>
                <a:lnTo>
                  <a:pt x="288523" y="168242"/>
                </a:lnTo>
                <a:lnTo>
                  <a:pt x="264202" y="214822"/>
                </a:lnTo>
                <a:lnTo>
                  <a:pt x="234028" y="253686"/>
                </a:lnTo>
                <a:lnTo>
                  <a:pt x="198404" y="279775"/>
                </a:lnTo>
                <a:lnTo>
                  <a:pt x="157734" y="288036"/>
                </a:lnTo>
                <a:lnTo>
                  <a:pt x="195055" y="288036"/>
                </a:lnTo>
                <a:lnTo>
                  <a:pt x="228113" y="267900"/>
                </a:lnTo>
                <a:lnTo>
                  <a:pt x="257250" y="236358"/>
                </a:lnTo>
                <a:lnTo>
                  <a:pt x="281759" y="197143"/>
                </a:lnTo>
                <a:lnTo>
                  <a:pt x="301385" y="153717"/>
                </a:lnTo>
                <a:lnTo>
                  <a:pt x="315874" y="109539"/>
                </a:lnTo>
                <a:lnTo>
                  <a:pt x="324971" y="68068"/>
                </a:lnTo>
                <a:lnTo>
                  <a:pt x="327816" y="38959"/>
                </a:lnTo>
                <a:lnTo>
                  <a:pt x="321671" y="38713"/>
                </a:lnTo>
                <a:close/>
              </a:path>
              <a:path w="344804" h="294639">
                <a:moveTo>
                  <a:pt x="341331" y="32766"/>
                </a:moveTo>
                <a:lnTo>
                  <a:pt x="328422" y="32766"/>
                </a:lnTo>
                <a:lnTo>
                  <a:pt x="327816" y="38959"/>
                </a:lnTo>
                <a:lnTo>
                  <a:pt x="344424" y="39624"/>
                </a:lnTo>
                <a:lnTo>
                  <a:pt x="341331" y="32766"/>
                </a:lnTo>
                <a:close/>
              </a:path>
              <a:path w="344804" h="294639">
                <a:moveTo>
                  <a:pt x="328422" y="32766"/>
                </a:moveTo>
                <a:lnTo>
                  <a:pt x="322325" y="32766"/>
                </a:lnTo>
                <a:lnTo>
                  <a:pt x="321671" y="38713"/>
                </a:lnTo>
                <a:lnTo>
                  <a:pt x="327816" y="38959"/>
                </a:lnTo>
                <a:lnTo>
                  <a:pt x="328422" y="32766"/>
                </a:lnTo>
                <a:close/>
              </a:path>
              <a:path w="344804" h="294639">
                <a:moveTo>
                  <a:pt x="326898" y="762"/>
                </a:moveTo>
                <a:lnTo>
                  <a:pt x="306324" y="38100"/>
                </a:lnTo>
                <a:lnTo>
                  <a:pt x="321671" y="38713"/>
                </a:lnTo>
                <a:lnTo>
                  <a:pt x="322325" y="32766"/>
                </a:lnTo>
                <a:lnTo>
                  <a:pt x="341331" y="32766"/>
                </a:lnTo>
                <a:lnTo>
                  <a:pt x="326898" y="762"/>
                </a:lnTo>
                <a:close/>
              </a:path>
            </a:pathLst>
          </a:custGeom>
          <a:solidFill>
            <a:srgbClr val="FF0000"/>
          </a:solidFill>
        </p:spPr>
        <p:txBody>
          <a:bodyPr wrap="square" lIns="0" tIns="0" rIns="0" bIns="0" rtlCol="0"/>
          <a:lstStyle/>
          <a:p/>
        </p:txBody>
      </p:sp>
      <p:sp>
        <p:nvSpPr>
          <p:cNvPr id="50" name="object 50"/>
          <p:cNvSpPr txBox="1"/>
          <p:nvPr/>
        </p:nvSpPr>
        <p:spPr>
          <a:xfrm>
            <a:off x="4517897" y="2318257"/>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51" name="object 51"/>
          <p:cNvSpPr txBox="1"/>
          <p:nvPr/>
        </p:nvSpPr>
        <p:spPr>
          <a:xfrm>
            <a:off x="5155438" y="2427162"/>
            <a:ext cx="308610" cy="369570"/>
          </a:xfrm>
          <a:prstGeom prst="rect">
            <a:avLst/>
          </a:prstGeom>
        </p:spPr>
        <p:txBody>
          <a:bodyPr wrap="square" lIns="0" tIns="62230" rIns="0" bIns="0" rtlCol="0" vert="horz">
            <a:spAutoFit/>
          </a:bodyPr>
          <a:lstStyle/>
          <a:p>
            <a:pPr marL="139065">
              <a:lnSpc>
                <a:spcPct val="100000"/>
              </a:lnSpc>
              <a:spcBef>
                <a:spcPts val="490"/>
              </a:spcBef>
            </a:pPr>
            <a:r>
              <a:rPr dirty="0" sz="1000" spc="-5">
                <a:solidFill>
                  <a:srgbClr val="FF0000"/>
                </a:solidFill>
                <a:latin typeface="Arial"/>
                <a:cs typeface="Arial"/>
              </a:rPr>
              <a:t>S</a:t>
            </a:r>
            <a:r>
              <a:rPr dirty="0" baseline="-21367" sz="975" spc="-7">
                <a:solidFill>
                  <a:srgbClr val="FF0000"/>
                </a:solidFill>
                <a:latin typeface="Arial"/>
                <a:cs typeface="Arial"/>
              </a:rPr>
              <a:t>3</a:t>
            </a:r>
            <a:endParaRPr baseline="-21367" sz="975">
              <a:latin typeface="Arial"/>
              <a:cs typeface="Arial"/>
            </a:endParaRPr>
          </a:p>
          <a:p>
            <a:pPr marL="25400">
              <a:lnSpc>
                <a:spcPct val="100000"/>
              </a:lnSpc>
              <a:spcBef>
                <a:spcPts val="275"/>
              </a:spcBef>
            </a:pPr>
            <a:r>
              <a:rPr dirty="0" sz="700" spc="-5">
                <a:solidFill>
                  <a:srgbClr val="FF0000"/>
                </a:solidFill>
                <a:latin typeface="Arial"/>
                <a:cs typeface="Arial"/>
              </a:rPr>
              <a:t>1/3</a:t>
            </a:r>
            <a:endParaRPr sz="700">
              <a:latin typeface="Arial"/>
              <a:cs typeface="Arial"/>
            </a:endParaRPr>
          </a:p>
        </p:txBody>
      </p:sp>
      <p:sp>
        <p:nvSpPr>
          <p:cNvPr id="52" name="object 52"/>
          <p:cNvSpPr txBox="1"/>
          <p:nvPr/>
        </p:nvSpPr>
        <p:spPr>
          <a:xfrm>
            <a:off x="4706111" y="2027927"/>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00CC00"/>
                </a:solidFill>
                <a:latin typeface="Arial"/>
                <a:cs typeface="Arial"/>
              </a:rPr>
              <a:t>2/3</a:t>
            </a:r>
            <a:endParaRPr sz="700">
              <a:latin typeface="Arial"/>
              <a:cs typeface="Arial"/>
            </a:endParaRPr>
          </a:p>
        </p:txBody>
      </p:sp>
      <p:sp>
        <p:nvSpPr>
          <p:cNvPr id="53" name="object 53"/>
          <p:cNvSpPr txBox="1"/>
          <p:nvPr/>
        </p:nvSpPr>
        <p:spPr>
          <a:xfrm>
            <a:off x="5340860" y="2104127"/>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3333CC"/>
                </a:solidFill>
                <a:latin typeface="Arial"/>
                <a:cs typeface="Arial"/>
              </a:rPr>
              <a:t>2/3</a:t>
            </a:r>
            <a:endParaRPr sz="700">
              <a:latin typeface="Arial"/>
              <a:cs typeface="Arial"/>
            </a:endParaRPr>
          </a:p>
        </p:txBody>
      </p:sp>
      <p:sp>
        <p:nvSpPr>
          <p:cNvPr id="54" name="object 54"/>
          <p:cNvSpPr txBox="1"/>
          <p:nvPr/>
        </p:nvSpPr>
        <p:spPr>
          <a:xfrm>
            <a:off x="5510021" y="2293865"/>
            <a:ext cx="136525" cy="132715"/>
          </a:xfrm>
          <a:prstGeom prst="rect">
            <a:avLst/>
          </a:prstGeom>
        </p:spPr>
        <p:txBody>
          <a:bodyPr wrap="square" lIns="0" tIns="12700" rIns="0" bIns="0" rtlCol="0" vert="horz">
            <a:spAutoFit/>
          </a:bodyPr>
          <a:lstStyle/>
          <a:p>
            <a:pPr>
              <a:lnSpc>
                <a:spcPct val="100000"/>
              </a:lnSpc>
              <a:spcBef>
                <a:spcPts val="100"/>
              </a:spcBef>
            </a:pPr>
            <a:r>
              <a:rPr dirty="0" sz="700" spc="-5">
                <a:solidFill>
                  <a:srgbClr val="FF0000"/>
                </a:solidFill>
                <a:latin typeface="Arial"/>
                <a:cs typeface="Arial"/>
              </a:rPr>
              <a:t>1/3</a:t>
            </a:r>
            <a:endParaRPr sz="700">
              <a:latin typeface="Arial"/>
              <a:cs typeface="Arial"/>
            </a:endParaRPr>
          </a:p>
        </p:txBody>
      </p:sp>
      <p:sp>
        <p:nvSpPr>
          <p:cNvPr id="55" name="object 5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56" name="object 56"/>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57" name="object 57"/>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58</a:t>
            </a:r>
            <a:endParaRPr sz="450">
              <a:latin typeface="Tahoma"/>
              <a:cs typeface="Tahoma"/>
            </a:endParaRPr>
          </a:p>
        </p:txBody>
      </p:sp>
      <p:sp>
        <p:nvSpPr>
          <p:cNvPr id="58" name="object 58"/>
          <p:cNvSpPr txBox="1"/>
          <p:nvPr/>
        </p:nvSpPr>
        <p:spPr>
          <a:xfrm>
            <a:off x="2976372" y="5481320"/>
            <a:ext cx="1832610" cy="361315"/>
          </a:xfrm>
          <a:prstGeom prst="rect">
            <a:avLst/>
          </a:prstGeom>
        </p:spPr>
        <p:txBody>
          <a:bodyPr wrap="square" lIns="0" tIns="12700" rIns="0" bIns="0" rtlCol="0" vert="horz">
            <a:spAutoFit/>
          </a:bodyPr>
          <a:lstStyle/>
          <a:p>
            <a:pPr>
              <a:lnSpc>
                <a:spcPct val="100000"/>
              </a:lnSpc>
              <a:spcBef>
                <a:spcPts val="100"/>
              </a:spcBef>
            </a:pPr>
            <a:r>
              <a:rPr dirty="0" sz="2200">
                <a:solidFill>
                  <a:srgbClr val="006500"/>
                </a:solidFill>
                <a:latin typeface="Arial"/>
                <a:cs typeface="Arial"/>
              </a:rPr>
              <a:t>Easy</a:t>
            </a:r>
            <a:r>
              <a:rPr dirty="0" sz="2200" spc="-80">
                <a:solidFill>
                  <a:srgbClr val="006500"/>
                </a:solidFill>
                <a:latin typeface="Arial"/>
                <a:cs typeface="Arial"/>
              </a:rPr>
              <a:t> </a:t>
            </a:r>
            <a:r>
              <a:rPr dirty="0" sz="2200">
                <a:solidFill>
                  <a:srgbClr val="006500"/>
                </a:solidFill>
                <a:latin typeface="Arial"/>
                <a:cs typeface="Arial"/>
              </a:rPr>
              <a:t>Question</a:t>
            </a:r>
            <a:endParaRPr sz="2200">
              <a:latin typeface="Arial"/>
              <a:cs typeface="Arial"/>
            </a:endParaRPr>
          </a:p>
        </p:txBody>
      </p:sp>
      <p:sp>
        <p:nvSpPr>
          <p:cNvPr id="59" name="object 59"/>
          <p:cNvSpPr txBox="1"/>
          <p:nvPr/>
        </p:nvSpPr>
        <p:spPr>
          <a:xfrm>
            <a:off x="1963420" y="6001002"/>
            <a:ext cx="2819400" cy="1122680"/>
          </a:xfrm>
          <a:prstGeom prst="rect">
            <a:avLst/>
          </a:prstGeom>
        </p:spPr>
        <p:txBody>
          <a:bodyPr wrap="square" lIns="0" tIns="105410" rIns="0" bIns="0" rtlCol="0" vert="horz">
            <a:spAutoFit/>
          </a:bodyPr>
          <a:lstStyle/>
          <a:p>
            <a:pPr marL="25400">
              <a:lnSpc>
                <a:spcPct val="100000"/>
              </a:lnSpc>
              <a:spcBef>
                <a:spcPts val="830"/>
              </a:spcBef>
            </a:pPr>
            <a:r>
              <a:rPr dirty="0" sz="1200">
                <a:latin typeface="Arial"/>
                <a:cs typeface="Arial"/>
              </a:rPr>
              <a:t>We can cheaply</a:t>
            </a:r>
            <a:r>
              <a:rPr dirty="0" sz="1200" spc="-15">
                <a:latin typeface="Arial"/>
                <a:cs typeface="Arial"/>
              </a:rPr>
              <a:t> </a:t>
            </a:r>
            <a:r>
              <a:rPr dirty="0" sz="1200">
                <a:latin typeface="Arial"/>
                <a:cs typeface="Arial"/>
              </a:rPr>
              <a:t>compute</a:t>
            </a:r>
            <a:endParaRPr sz="1200">
              <a:latin typeface="Arial"/>
              <a:cs typeface="Arial"/>
            </a:endParaRPr>
          </a:p>
          <a:p>
            <a:pPr marL="25400" marR="30480" indent="1151890">
              <a:lnSpc>
                <a:spcPct val="148700"/>
              </a:lnSpc>
              <a:spcBef>
                <a:spcPts val="30"/>
              </a:spcBef>
            </a:pPr>
            <a:r>
              <a:rPr dirty="0" sz="1200" spc="-5">
                <a:latin typeface="Times New Roman"/>
                <a:cs typeface="Times New Roman"/>
              </a:rPr>
              <a:t>α</a:t>
            </a:r>
            <a:r>
              <a:rPr dirty="0" baseline="-20833" sz="1200" spc="-7">
                <a:latin typeface="Arial"/>
                <a:cs typeface="Arial"/>
              </a:rPr>
              <a:t>t</a:t>
            </a:r>
            <a:r>
              <a:rPr dirty="0" sz="1200" spc="-5">
                <a:latin typeface="Arial"/>
                <a:cs typeface="Arial"/>
              </a:rPr>
              <a:t>(i)=P(O</a:t>
            </a:r>
            <a:r>
              <a:rPr dirty="0" baseline="-20833" sz="1200" spc="-7">
                <a:latin typeface="Arial"/>
                <a:cs typeface="Arial"/>
              </a:rPr>
              <a:t>1</a:t>
            </a:r>
            <a:r>
              <a:rPr dirty="0" sz="1200" spc="-5">
                <a:latin typeface="Arial"/>
                <a:cs typeface="Arial"/>
              </a:rPr>
              <a:t>O</a:t>
            </a:r>
            <a:r>
              <a:rPr dirty="0" baseline="-20833" sz="1200" spc="-7">
                <a:latin typeface="Arial"/>
                <a:cs typeface="Arial"/>
              </a:rPr>
              <a:t>2</a:t>
            </a:r>
            <a:r>
              <a:rPr dirty="0" sz="1200" spc="-5">
                <a:latin typeface="Arial"/>
                <a:cs typeface="Arial"/>
              </a:rPr>
              <a:t>…O</a:t>
            </a:r>
            <a:r>
              <a:rPr dirty="0" baseline="-20833" sz="1200" spc="-7">
                <a:latin typeface="Arial"/>
                <a:cs typeface="Arial"/>
              </a:rPr>
              <a:t>t</a:t>
            </a:r>
            <a:r>
              <a:rPr dirty="0" sz="1200" spc="-5">
                <a:latin typeface="Symbol"/>
                <a:cs typeface="Symbol"/>
              </a:rPr>
              <a:t></a:t>
            </a:r>
            <a:r>
              <a:rPr dirty="0" sz="1200" spc="-5">
                <a:latin typeface="Arial"/>
                <a:cs typeface="Arial"/>
              </a:rPr>
              <a:t>q</a:t>
            </a:r>
            <a:r>
              <a:rPr dirty="0" baseline="-20833" sz="1200" spc="-7">
                <a:latin typeface="Arial"/>
                <a:cs typeface="Arial"/>
              </a:rPr>
              <a:t>t</a:t>
            </a:r>
            <a:r>
              <a:rPr dirty="0" sz="1200" spc="-5">
                <a:latin typeface="Arial"/>
                <a:cs typeface="Arial"/>
              </a:rPr>
              <a:t>=S</a:t>
            </a:r>
            <a:r>
              <a:rPr dirty="0" baseline="-20833" sz="1200" spc="-7">
                <a:latin typeface="Arial"/>
                <a:cs typeface="Arial"/>
              </a:rPr>
              <a:t>i</a:t>
            </a:r>
            <a:r>
              <a:rPr dirty="0" sz="1200" spc="-5">
                <a:latin typeface="Arial"/>
                <a:cs typeface="Arial"/>
              </a:rPr>
              <a:t>)  (How) </a:t>
            </a:r>
            <a:r>
              <a:rPr dirty="0" sz="1200">
                <a:latin typeface="Arial"/>
                <a:cs typeface="Arial"/>
              </a:rPr>
              <a:t>can </a:t>
            </a:r>
            <a:r>
              <a:rPr dirty="0" sz="1200" spc="-5">
                <a:latin typeface="Arial"/>
                <a:cs typeface="Arial"/>
              </a:rPr>
              <a:t>we cheaply </a:t>
            </a:r>
            <a:r>
              <a:rPr dirty="0" sz="1200">
                <a:latin typeface="Arial"/>
                <a:cs typeface="Arial"/>
              </a:rPr>
              <a:t>compute</a:t>
            </a:r>
            <a:endParaRPr sz="1200">
              <a:latin typeface="Arial"/>
              <a:cs typeface="Arial"/>
            </a:endParaRPr>
          </a:p>
          <a:p>
            <a:pPr marL="1447165">
              <a:lnSpc>
                <a:spcPct val="100000"/>
              </a:lnSpc>
              <a:spcBef>
                <a:spcPts val="715"/>
              </a:spcBef>
              <a:tabLst>
                <a:tab pos="2425700" algn="l"/>
              </a:tabLst>
            </a:pPr>
            <a:r>
              <a:rPr dirty="0" sz="1200" spc="-5">
                <a:latin typeface="Arial"/>
                <a:cs typeface="Arial"/>
              </a:rPr>
              <a:t>P(O</a:t>
            </a:r>
            <a:r>
              <a:rPr dirty="0" baseline="-20833" sz="1200" spc="-7">
                <a:latin typeface="Arial"/>
                <a:cs typeface="Arial"/>
              </a:rPr>
              <a:t>1</a:t>
            </a:r>
            <a:r>
              <a:rPr dirty="0" sz="1200" spc="-5">
                <a:latin typeface="Arial"/>
                <a:cs typeface="Arial"/>
              </a:rPr>
              <a:t>O</a:t>
            </a:r>
            <a:r>
              <a:rPr dirty="0" baseline="-20833" sz="1200" spc="-7">
                <a:latin typeface="Arial"/>
                <a:cs typeface="Arial"/>
              </a:rPr>
              <a:t>2</a:t>
            </a:r>
            <a:r>
              <a:rPr dirty="0" sz="1200" spc="-5">
                <a:latin typeface="Arial"/>
                <a:cs typeface="Arial"/>
              </a:rPr>
              <a:t>…O</a:t>
            </a:r>
            <a:r>
              <a:rPr dirty="0" baseline="-20833" sz="1200" spc="-7">
                <a:latin typeface="Arial"/>
                <a:cs typeface="Arial"/>
              </a:rPr>
              <a:t>t</a:t>
            </a:r>
            <a:r>
              <a:rPr dirty="0" sz="1200" spc="-5">
                <a:latin typeface="Arial"/>
                <a:cs typeface="Arial"/>
              </a:rPr>
              <a:t>)	</a:t>
            </a:r>
            <a:r>
              <a:rPr dirty="0" sz="1200">
                <a:latin typeface="Arial"/>
                <a:cs typeface="Arial"/>
              </a:rPr>
              <a:t>?</a:t>
            </a:r>
            <a:endParaRPr sz="1200">
              <a:latin typeface="Arial"/>
              <a:cs typeface="Arial"/>
            </a:endParaRPr>
          </a:p>
        </p:txBody>
      </p:sp>
      <p:sp>
        <p:nvSpPr>
          <p:cNvPr id="60" name="object 60"/>
          <p:cNvSpPr txBox="1"/>
          <p:nvPr/>
        </p:nvSpPr>
        <p:spPr>
          <a:xfrm>
            <a:off x="1963420" y="7646161"/>
            <a:ext cx="2626360" cy="572770"/>
          </a:xfrm>
          <a:prstGeom prst="rect">
            <a:avLst/>
          </a:prstGeom>
        </p:spPr>
        <p:txBody>
          <a:bodyPr wrap="square" lIns="0" tIns="102870" rIns="0" bIns="0" rtlCol="0" vert="horz">
            <a:spAutoFit/>
          </a:bodyPr>
          <a:lstStyle/>
          <a:p>
            <a:pPr marL="25400">
              <a:lnSpc>
                <a:spcPct val="100000"/>
              </a:lnSpc>
              <a:spcBef>
                <a:spcPts val="810"/>
              </a:spcBef>
            </a:pPr>
            <a:r>
              <a:rPr dirty="0" sz="1200" spc="-5">
                <a:latin typeface="Arial"/>
                <a:cs typeface="Arial"/>
              </a:rPr>
              <a:t>(How) </a:t>
            </a:r>
            <a:r>
              <a:rPr dirty="0" sz="1200">
                <a:latin typeface="Arial"/>
                <a:cs typeface="Arial"/>
              </a:rPr>
              <a:t>can </a:t>
            </a:r>
            <a:r>
              <a:rPr dirty="0" sz="1200" spc="-5">
                <a:latin typeface="Arial"/>
                <a:cs typeface="Arial"/>
              </a:rPr>
              <a:t>we cheaply </a:t>
            </a:r>
            <a:r>
              <a:rPr dirty="0" sz="1200">
                <a:latin typeface="Arial"/>
                <a:cs typeface="Arial"/>
              </a:rPr>
              <a:t>compute</a:t>
            </a:r>
            <a:endParaRPr sz="1200">
              <a:latin typeface="Arial"/>
              <a:cs typeface="Arial"/>
            </a:endParaRPr>
          </a:p>
          <a:p>
            <a:pPr marL="1370330">
              <a:lnSpc>
                <a:spcPct val="100000"/>
              </a:lnSpc>
              <a:spcBef>
                <a:spcPts val="715"/>
              </a:spcBef>
            </a:pPr>
            <a:r>
              <a:rPr dirty="0" sz="1200" spc="-5">
                <a:latin typeface="Arial"/>
                <a:cs typeface="Arial"/>
              </a:rPr>
              <a:t>P(q</a:t>
            </a:r>
            <a:r>
              <a:rPr dirty="0" baseline="-20833" sz="1200" spc="-7">
                <a:latin typeface="Arial"/>
                <a:cs typeface="Arial"/>
              </a:rPr>
              <a:t>t</a:t>
            </a:r>
            <a:r>
              <a:rPr dirty="0" sz="1200" spc="-5">
                <a:latin typeface="Arial"/>
                <a:cs typeface="Arial"/>
              </a:rPr>
              <a:t>=S</a:t>
            </a:r>
            <a:r>
              <a:rPr dirty="0" baseline="-20833" sz="1200" spc="-7">
                <a:latin typeface="Arial"/>
                <a:cs typeface="Arial"/>
              </a:rPr>
              <a:t>i</a:t>
            </a:r>
            <a:r>
              <a:rPr dirty="0" sz="1200" spc="-5">
                <a:latin typeface="Arial"/>
                <a:cs typeface="Arial"/>
              </a:rPr>
              <a:t>|O</a:t>
            </a:r>
            <a:r>
              <a:rPr dirty="0" baseline="-20833" sz="1200" spc="-7">
                <a:latin typeface="Arial"/>
                <a:cs typeface="Arial"/>
              </a:rPr>
              <a:t>1</a:t>
            </a:r>
            <a:r>
              <a:rPr dirty="0" sz="1200" spc="-5">
                <a:latin typeface="Arial"/>
                <a:cs typeface="Arial"/>
              </a:rPr>
              <a:t>O</a:t>
            </a:r>
            <a:r>
              <a:rPr dirty="0" baseline="-20833" sz="1200" spc="-7">
                <a:latin typeface="Arial"/>
                <a:cs typeface="Arial"/>
              </a:rPr>
              <a:t>2</a:t>
            </a:r>
            <a:r>
              <a:rPr dirty="0" sz="1200" spc="-5">
                <a:latin typeface="Arial"/>
                <a:cs typeface="Arial"/>
              </a:rPr>
              <a:t>…O</a:t>
            </a:r>
            <a:r>
              <a:rPr dirty="0" baseline="-20833" sz="1200" spc="-7">
                <a:latin typeface="Arial"/>
                <a:cs typeface="Arial"/>
              </a:rPr>
              <a:t>t</a:t>
            </a:r>
            <a:r>
              <a:rPr dirty="0" sz="1200" spc="-5">
                <a:latin typeface="Arial"/>
                <a:cs typeface="Arial"/>
              </a:rPr>
              <a:t>)</a:t>
            </a:r>
            <a:endParaRPr sz="1200">
              <a:latin typeface="Arial"/>
              <a:cs typeface="Arial"/>
            </a:endParaRPr>
          </a:p>
        </p:txBody>
      </p:sp>
      <p:sp>
        <p:nvSpPr>
          <p:cNvPr id="61" name="object 6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2" name="object 62"/>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5</a:t>
            </a:r>
            <a:endParaRPr sz="450">
              <a:latin typeface="Tahoma"/>
              <a:cs typeface="Tahoma"/>
            </a:endParaRPr>
          </a:p>
        </p:txBody>
      </p:sp>
      <p:sp>
        <p:nvSpPr>
          <p:cNvPr id="4" name="object 4"/>
          <p:cNvSpPr txBox="1">
            <a:spLocks noGrp="1"/>
          </p:cNvSpPr>
          <p:nvPr>
            <p:ph type="title"/>
          </p:nvPr>
        </p:nvSpPr>
        <p:spPr>
          <a:xfrm>
            <a:off x="3730244" y="1304036"/>
            <a:ext cx="2216150" cy="361315"/>
          </a:xfrm>
          <a:prstGeom prst="rect"/>
        </p:spPr>
        <p:txBody>
          <a:bodyPr wrap="square" lIns="0" tIns="12700" rIns="0" bIns="0" rtlCol="0" vert="horz">
            <a:spAutoFit/>
          </a:bodyPr>
          <a:lstStyle/>
          <a:p>
            <a:pPr marL="12700">
              <a:lnSpc>
                <a:spcPct val="100000"/>
              </a:lnSpc>
              <a:spcBef>
                <a:spcPts val="100"/>
              </a:spcBef>
            </a:pPr>
            <a:r>
              <a:rPr dirty="0"/>
              <a:t>A </a:t>
            </a:r>
            <a:r>
              <a:rPr dirty="0" spc="-5"/>
              <a:t>Markov</a:t>
            </a:r>
            <a:r>
              <a:rPr dirty="0" spc="-75"/>
              <a:t> </a:t>
            </a:r>
            <a:r>
              <a:rPr dirty="0" spc="-5"/>
              <a:t>System</a:t>
            </a:r>
          </a:p>
        </p:txBody>
      </p:sp>
      <p:sp>
        <p:nvSpPr>
          <p:cNvPr id="5" name="object 5"/>
          <p:cNvSpPr/>
          <p:nvPr/>
        </p:nvSpPr>
        <p:spPr>
          <a:xfrm>
            <a:off x="2133600" y="27873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FFCC"/>
          </a:solidFill>
        </p:spPr>
        <p:txBody>
          <a:bodyPr wrap="square" lIns="0" tIns="0" rIns="0" bIns="0" rtlCol="0"/>
          <a:lstStyle/>
          <a:p/>
        </p:txBody>
      </p:sp>
      <p:sp>
        <p:nvSpPr>
          <p:cNvPr id="6" name="object 6"/>
          <p:cNvSpPr/>
          <p:nvPr/>
        </p:nvSpPr>
        <p:spPr>
          <a:xfrm>
            <a:off x="2133600" y="27873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7" name="object 7"/>
          <p:cNvSpPr txBox="1"/>
          <p:nvPr/>
        </p:nvSpPr>
        <p:spPr>
          <a:xfrm>
            <a:off x="2268220" y="2868422"/>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1</a:t>
            </a:r>
            <a:endParaRPr baseline="-21164" sz="1575">
              <a:latin typeface="Arial"/>
              <a:cs typeface="Arial"/>
            </a:endParaRPr>
          </a:p>
        </p:txBody>
      </p:sp>
      <p:sp>
        <p:nvSpPr>
          <p:cNvPr id="8" name="object 8"/>
          <p:cNvSpPr/>
          <p:nvPr/>
        </p:nvSpPr>
        <p:spPr>
          <a:xfrm>
            <a:off x="2971800" y="28254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CCECFF"/>
          </a:solidFill>
        </p:spPr>
        <p:txBody>
          <a:bodyPr wrap="square" lIns="0" tIns="0" rIns="0" bIns="0" rtlCol="0"/>
          <a:lstStyle/>
          <a:p/>
        </p:txBody>
      </p:sp>
      <p:sp>
        <p:nvSpPr>
          <p:cNvPr id="9" name="object 9"/>
          <p:cNvSpPr/>
          <p:nvPr/>
        </p:nvSpPr>
        <p:spPr>
          <a:xfrm>
            <a:off x="2971800" y="28254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10" name="object 10"/>
          <p:cNvSpPr txBox="1"/>
          <p:nvPr/>
        </p:nvSpPr>
        <p:spPr>
          <a:xfrm>
            <a:off x="3106420" y="2906520"/>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3</a:t>
            </a:r>
            <a:endParaRPr baseline="-21164" sz="1575">
              <a:latin typeface="Arial"/>
              <a:cs typeface="Arial"/>
            </a:endParaRPr>
          </a:p>
        </p:txBody>
      </p:sp>
      <p:sp>
        <p:nvSpPr>
          <p:cNvPr id="11" name="object 11"/>
          <p:cNvSpPr/>
          <p:nvPr/>
        </p:nvSpPr>
        <p:spPr>
          <a:xfrm>
            <a:off x="2971800" y="19110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CCFF"/>
          </a:solidFill>
        </p:spPr>
        <p:txBody>
          <a:bodyPr wrap="square" lIns="0" tIns="0" rIns="0" bIns="0" rtlCol="0"/>
          <a:lstStyle/>
          <a:p/>
        </p:txBody>
      </p:sp>
      <p:sp>
        <p:nvSpPr>
          <p:cNvPr id="12" name="object 12"/>
          <p:cNvSpPr/>
          <p:nvPr/>
        </p:nvSpPr>
        <p:spPr>
          <a:xfrm>
            <a:off x="2971800" y="19110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13" name="object 13"/>
          <p:cNvSpPr txBox="1"/>
          <p:nvPr/>
        </p:nvSpPr>
        <p:spPr>
          <a:xfrm>
            <a:off x="3106420" y="1992122"/>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2</a:t>
            </a:r>
            <a:endParaRPr baseline="-21164" sz="1575">
              <a:latin typeface="Arial"/>
              <a:cs typeface="Arial"/>
            </a:endParaRPr>
          </a:p>
        </p:txBody>
      </p:sp>
      <p:sp>
        <p:nvSpPr>
          <p:cNvPr id="14" name="object 14"/>
          <p:cNvSpPr txBox="1"/>
          <p:nvPr/>
        </p:nvSpPr>
        <p:spPr>
          <a:xfrm>
            <a:off x="3754120" y="1597405"/>
            <a:ext cx="2303145" cy="1394460"/>
          </a:xfrm>
          <a:prstGeom prst="rect">
            <a:avLst/>
          </a:prstGeom>
        </p:spPr>
        <p:txBody>
          <a:bodyPr wrap="square" lIns="0" tIns="103505" rIns="0" bIns="0" rtlCol="0" vert="horz">
            <a:spAutoFit/>
          </a:bodyPr>
          <a:lstStyle/>
          <a:p>
            <a:pPr marL="25400">
              <a:lnSpc>
                <a:spcPct val="100000"/>
              </a:lnSpc>
              <a:spcBef>
                <a:spcPts val="815"/>
              </a:spcBef>
            </a:pPr>
            <a:r>
              <a:rPr dirty="0" sz="1200" spc="-5">
                <a:latin typeface="Arial"/>
                <a:cs typeface="Arial"/>
              </a:rPr>
              <a:t>Has </a:t>
            </a:r>
            <a:r>
              <a:rPr dirty="0" sz="1200" spc="-5" i="1">
                <a:latin typeface="Arial"/>
                <a:cs typeface="Arial"/>
              </a:rPr>
              <a:t>N </a:t>
            </a:r>
            <a:r>
              <a:rPr dirty="0" sz="1200" spc="-5">
                <a:latin typeface="Arial"/>
                <a:cs typeface="Arial"/>
              </a:rPr>
              <a:t>states, called </a:t>
            </a:r>
            <a:r>
              <a:rPr dirty="0" sz="1200" spc="-5" i="1">
                <a:latin typeface="Arial"/>
                <a:cs typeface="Arial"/>
              </a:rPr>
              <a:t>s</a:t>
            </a:r>
            <a:r>
              <a:rPr dirty="0" baseline="-20833" sz="1200" spc="-7" i="1">
                <a:latin typeface="Arial"/>
                <a:cs typeface="Arial"/>
              </a:rPr>
              <a:t>1</a:t>
            </a:r>
            <a:r>
              <a:rPr dirty="0" sz="1200" spc="-5" i="1">
                <a:latin typeface="Arial"/>
                <a:cs typeface="Arial"/>
              </a:rPr>
              <a:t>, s</a:t>
            </a:r>
            <a:r>
              <a:rPr dirty="0" baseline="-20833" sz="1200" spc="-7" i="1">
                <a:latin typeface="Arial"/>
                <a:cs typeface="Arial"/>
              </a:rPr>
              <a:t>2 </a:t>
            </a:r>
            <a:r>
              <a:rPr dirty="0" sz="1200" spc="-5" i="1">
                <a:latin typeface="Arial"/>
                <a:cs typeface="Arial"/>
              </a:rPr>
              <a:t>..</a:t>
            </a:r>
            <a:r>
              <a:rPr dirty="0" sz="1200" spc="-125" i="1">
                <a:latin typeface="Arial"/>
                <a:cs typeface="Arial"/>
              </a:rPr>
              <a:t> </a:t>
            </a:r>
            <a:r>
              <a:rPr dirty="0" sz="1200" spc="-5" i="1">
                <a:latin typeface="Arial"/>
                <a:cs typeface="Arial"/>
              </a:rPr>
              <a:t>s</a:t>
            </a:r>
            <a:r>
              <a:rPr dirty="0" baseline="-20833" sz="1200" spc="-7" i="1">
                <a:latin typeface="Arial"/>
                <a:cs typeface="Arial"/>
              </a:rPr>
              <a:t>N</a:t>
            </a:r>
            <a:endParaRPr baseline="-20833" sz="1200">
              <a:latin typeface="Arial"/>
              <a:cs typeface="Arial"/>
            </a:endParaRPr>
          </a:p>
          <a:p>
            <a:pPr marL="25400">
              <a:lnSpc>
                <a:spcPct val="100000"/>
              </a:lnSpc>
              <a:spcBef>
                <a:spcPts val="710"/>
              </a:spcBef>
            </a:pPr>
            <a:r>
              <a:rPr dirty="0" sz="1200">
                <a:latin typeface="Arial"/>
                <a:cs typeface="Arial"/>
              </a:rPr>
              <a:t>There </a:t>
            </a:r>
            <a:r>
              <a:rPr dirty="0" sz="1200" spc="-5">
                <a:latin typeface="Arial"/>
                <a:cs typeface="Arial"/>
              </a:rPr>
              <a:t>are discrete</a:t>
            </a:r>
            <a:r>
              <a:rPr dirty="0" sz="1200" spc="-25">
                <a:latin typeface="Arial"/>
                <a:cs typeface="Arial"/>
              </a:rPr>
              <a:t> </a:t>
            </a:r>
            <a:r>
              <a:rPr dirty="0" sz="1200">
                <a:latin typeface="Arial"/>
                <a:cs typeface="Arial"/>
              </a:rPr>
              <a:t>timesteps,</a:t>
            </a:r>
            <a:endParaRPr sz="1200">
              <a:latin typeface="Arial"/>
              <a:cs typeface="Arial"/>
            </a:endParaRPr>
          </a:p>
          <a:p>
            <a:pPr marL="25400">
              <a:lnSpc>
                <a:spcPct val="100000"/>
              </a:lnSpc>
            </a:pPr>
            <a:r>
              <a:rPr dirty="0" sz="1200" i="1">
                <a:latin typeface="Arial"/>
                <a:cs typeface="Arial"/>
              </a:rPr>
              <a:t>t=0, </a:t>
            </a:r>
            <a:r>
              <a:rPr dirty="0" sz="1200" spc="-5" i="1">
                <a:latin typeface="Arial"/>
                <a:cs typeface="Arial"/>
              </a:rPr>
              <a:t>t=1,</a:t>
            </a:r>
            <a:r>
              <a:rPr dirty="0" sz="1200" spc="-10" i="1">
                <a:latin typeface="Arial"/>
                <a:cs typeface="Arial"/>
              </a:rPr>
              <a:t> </a:t>
            </a:r>
            <a:r>
              <a:rPr dirty="0" sz="1200" i="1">
                <a:latin typeface="Arial"/>
                <a:cs typeface="Arial"/>
              </a:rPr>
              <a:t>…</a:t>
            </a:r>
            <a:endParaRPr sz="1200">
              <a:latin typeface="Arial"/>
              <a:cs typeface="Arial"/>
            </a:endParaRPr>
          </a:p>
          <a:p>
            <a:pPr marL="25400" marR="17780">
              <a:lnSpc>
                <a:spcPct val="100000"/>
              </a:lnSpc>
              <a:spcBef>
                <a:spcPts val="715"/>
              </a:spcBef>
            </a:pPr>
            <a:r>
              <a:rPr dirty="0" sz="1200">
                <a:latin typeface="Arial"/>
                <a:cs typeface="Arial"/>
              </a:rPr>
              <a:t>On the t’th timestep </a:t>
            </a:r>
            <a:r>
              <a:rPr dirty="0" sz="1200" spc="-5">
                <a:latin typeface="Arial"/>
                <a:cs typeface="Arial"/>
              </a:rPr>
              <a:t>the system</a:t>
            </a:r>
            <a:r>
              <a:rPr dirty="0" sz="1200" spc="-95">
                <a:latin typeface="Arial"/>
                <a:cs typeface="Arial"/>
              </a:rPr>
              <a:t> </a:t>
            </a:r>
            <a:r>
              <a:rPr dirty="0" sz="1200" spc="-5">
                <a:latin typeface="Arial"/>
                <a:cs typeface="Arial"/>
              </a:rPr>
              <a:t>is  in exactly one of </a:t>
            </a:r>
            <a:r>
              <a:rPr dirty="0" sz="1200">
                <a:latin typeface="Arial"/>
                <a:cs typeface="Arial"/>
              </a:rPr>
              <a:t>the </a:t>
            </a:r>
            <a:r>
              <a:rPr dirty="0" sz="1200" spc="-5">
                <a:latin typeface="Arial"/>
                <a:cs typeface="Arial"/>
              </a:rPr>
              <a:t>available  states. Call it</a:t>
            </a:r>
            <a:r>
              <a:rPr dirty="0" sz="1200">
                <a:latin typeface="Arial"/>
                <a:cs typeface="Arial"/>
              </a:rPr>
              <a:t> </a:t>
            </a:r>
            <a:r>
              <a:rPr dirty="0" sz="1200" spc="-5" i="1">
                <a:latin typeface="Arial"/>
                <a:cs typeface="Arial"/>
              </a:rPr>
              <a:t>q</a:t>
            </a:r>
            <a:r>
              <a:rPr dirty="0" baseline="-20833" sz="1200" spc="-7" i="1">
                <a:latin typeface="Arial"/>
                <a:cs typeface="Arial"/>
              </a:rPr>
              <a:t>t</a:t>
            </a:r>
            <a:endParaRPr baseline="-20833" sz="1200">
              <a:latin typeface="Arial"/>
              <a:cs typeface="Arial"/>
            </a:endParaRPr>
          </a:p>
        </p:txBody>
      </p:sp>
      <p:sp>
        <p:nvSpPr>
          <p:cNvPr id="15" name="object 15"/>
          <p:cNvSpPr txBox="1"/>
          <p:nvPr/>
        </p:nvSpPr>
        <p:spPr>
          <a:xfrm>
            <a:off x="3779520" y="3059683"/>
            <a:ext cx="1494790" cy="208279"/>
          </a:xfrm>
          <a:prstGeom prst="rect">
            <a:avLst/>
          </a:prstGeom>
        </p:spPr>
        <p:txBody>
          <a:bodyPr wrap="square" lIns="0" tIns="12700" rIns="0" bIns="0" rtlCol="0" vert="horz">
            <a:spAutoFit/>
          </a:bodyPr>
          <a:lstStyle/>
          <a:p>
            <a:pPr>
              <a:lnSpc>
                <a:spcPct val="100000"/>
              </a:lnSpc>
              <a:spcBef>
                <a:spcPts val="100"/>
              </a:spcBef>
            </a:pPr>
            <a:r>
              <a:rPr dirty="0" sz="1200">
                <a:latin typeface="Arial"/>
                <a:cs typeface="Arial"/>
              </a:rPr>
              <a:t>Note: </a:t>
            </a:r>
            <a:r>
              <a:rPr dirty="0" sz="1200" spc="-5" i="1">
                <a:latin typeface="Arial"/>
                <a:cs typeface="Arial"/>
              </a:rPr>
              <a:t>q </a:t>
            </a:r>
            <a:r>
              <a:rPr dirty="0" sz="1200" spc="-5">
                <a:latin typeface="Symbol"/>
                <a:cs typeface="Symbol"/>
              </a:rPr>
              <a:t></a:t>
            </a:r>
            <a:r>
              <a:rPr dirty="0" sz="1200" spc="-5">
                <a:latin typeface="Arial"/>
                <a:cs typeface="Arial"/>
              </a:rPr>
              <a:t>{</a:t>
            </a:r>
            <a:r>
              <a:rPr dirty="0" sz="1200" spc="-5" i="1">
                <a:latin typeface="Arial"/>
                <a:cs typeface="Arial"/>
              </a:rPr>
              <a:t>s </a:t>
            </a:r>
            <a:r>
              <a:rPr dirty="0" sz="1200" i="1">
                <a:latin typeface="Arial"/>
                <a:cs typeface="Arial"/>
              </a:rPr>
              <a:t>, s </a:t>
            </a:r>
            <a:r>
              <a:rPr dirty="0" sz="1200" spc="-5" i="1">
                <a:latin typeface="Arial"/>
                <a:cs typeface="Arial"/>
              </a:rPr>
              <a:t>.. </a:t>
            </a:r>
            <a:r>
              <a:rPr dirty="0" sz="1200" i="1">
                <a:latin typeface="Arial"/>
                <a:cs typeface="Arial"/>
              </a:rPr>
              <a:t>s</a:t>
            </a:r>
            <a:r>
              <a:rPr dirty="0" sz="1200" spc="280" i="1">
                <a:latin typeface="Arial"/>
                <a:cs typeface="Arial"/>
              </a:rPr>
              <a:t> </a:t>
            </a:r>
            <a:r>
              <a:rPr dirty="0" sz="1200">
                <a:latin typeface="Arial"/>
                <a:cs typeface="Arial"/>
              </a:rPr>
              <a:t>}</a:t>
            </a:r>
            <a:endParaRPr sz="1200">
              <a:latin typeface="Arial"/>
              <a:cs typeface="Arial"/>
            </a:endParaRPr>
          </a:p>
        </p:txBody>
      </p:sp>
      <p:sp>
        <p:nvSpPr>
          <p:cNvPr id="16" name="object 16"/>
          <p:cNvSpPr txBox="1"/>
          <p:nvPr/>
        </p:nvSpPr>
        <p:spPr>
          <a:xfrm>
            <a:off x="3779520" y="3108603"/>
            <a:ext cx="2225040" cy="1252220"/>
          </a:xfrm>
          <a:prstGeom prst="rect">
            <a:avLst/>
          </a:prstGeom>
        </p:spPr>
        <p:txBody>
          <a:bodyPr wrap="square" lIns="0" tIns="52704" rIns="0" bIns="0" rtlCol="0" vert="horz">
            <a:spAutoFit/>
          </a:bodyPr>
          <a:lstStyle/>
          <a:p>
            <a:pPr marL="491490">
              <a:lnSpc>
                <a:spcPct val="100000"/>
              </a:lnSpc>
              <a:spcBef>
                <a:spcPts val="414"/>
              </a:spcBef>
              <a:tabLst>
                <a:tab pos="797560" algn="l"/>
                <a:tab pos="1014730" algn="l"/>
                <a:tab pos="1315720" algn="l"/>
              </a:tabLst>
            </a:pPr>
            <a:r>
              <a:rPr dirty="0" sz="800" spc="-5" i="1">
                <a:latin typeface="Arial"/>
                <a:cs typeface="Arial"/>
              </a:rPr>
              <a:t>t	1	2	N</a:t>
            </a:r>
            <a:endParaRPr sz="800">
              <a:latin typeface="Arial"/>
              <a:cs typeface="Arial"/>
            </a:endParaRPr>
          </a:p>
          <a:p>
            <a:pPr marR="5080">
              <a:lnSpc>
                <a:spcPct val="100000"/>
              </a:lnSpc>
              <a:spcBef>
                <a:spcPts val="475"/>
              </a:spcBef>
            </a:pPr>
            <a:r>
              <a:rPr dirty="0" sz="1200">
                <a:latin typeface="Arial"/>
                <a:cs typeface="Arial"/>
              </a:rPr>
              <a:t>Between </a:t>
            </a:r>
            <a:r>
              <a:rPr dirty="0" sz="1200" spc="-5">
                <a:latin typeface="Arial"/>
                <a:cs typeface="Arial"/>
              </a:rPr>
              <a:t>each </a:t>
            </a:r>
            <a:r>
              <a:rPr dirty="0" sz="1200">
                <a:latin typeface="Arial"/>
                <a:cs typeface="Arial"/>
              </a:rPr>
              <a:t>timestep, the</a:t>
            </a:r>
            <a:r>
              <a:rPr dirty="0" sz="1200" spc="-80">
                <a:latin typeface="Arial"/>
                <a:cs typeface="Arial"/>
              </a:rPr>
              <a:t> </a:t>
            </a:r>
            <a:r>
              <a:rPr dirty="0" sz="1200" spc="-5">
                <a:latin typeface="Arial"/>
                <a:cs typeface="Arial"/>
              </a:rPr>
              <a:t>next  state is chosen</a:t>
            </a:r>
            <a:r>
              <a:rPr dirty="0" sz="1200" spc="-10">
                <a:latin typeface="Arial"/>
                <a:cs typeface="Arial"/>
              </a:rPr>
              <a:t> </a:t>
            </a:r>
            <a:r>
              <a:rPr dirty="0" sz="1200" spc="-5">
                <a:latin typeface="Arial"/>
                <a:cs typeface="Arial"/>
              </a:rPr>
              <a:t>randomly.</a:t>
            </a:r>
            <a:endParaRPr sz="1200">
              <a:latin typeface="Arial"/>
              <a:cs typeface="Arial"/>
            </a:endParaRPr>
          </a:p>
          <a:p>
            <a:pPr marR="14604">
              <a:lnSpc>
                <a:spcPct val="100000"/>
              </a:lnSpc>
              <a:spcBef>
                <a:spcPts val="715"/>
              </a:spcBef>
            </a:pPr>
            <a:r>
              <a:rPr dirty="0" sz="1200">
                <a:latin typeface="Arial"/>
                <a:cs typeface="Arial"/>
              </a:rPr>
              <a:t>The </a:t>
            </a:r>
            <a:r>
              <a:rPr dirty="0" sz="1200" spc="-5">
                <a:latin typeface="Arial"/>
                <a:cs typeface="Arial"/>
              </a:rPr>
              <a:t>current state determines </a:t>
            </a:r>
            <a:r>
              <a:rPr dirty="0" sz="1200">
                <a:latin typeface="Arial"/>
                <a:cs typeface="Arial"/>
              </a:rPr>
              <a:t>the  probability distribution for the  </a:t>
            </a:r>
            <a:r>
              <a:rPr dirty="0" sz="1200" spc="-5">
                <a:latin typeface="Arial"/>
                <a:cs typeface="Arial"/>
              </a:rPr>
              <a:t>next state.</a:t>
            </a:r>
            <a:endParaRPr sz="1200">
              <a:latin typeface="Arial"/>
              <a:cs typeface="Arial"/>
            </a:endParaRPr>
          </a:p>
        </p:txBody>
      </p:sp>
      <p:sp>
        <p:nvSpPr>
          <p:cNvPr id="17" name="object 17"/>
          <p:cNvSpPr txBox="1"/>
          <p:nvPr/>
        </p:nvSpPr>
        <p:spPr>
          <a:xfrm>
            <a:off x="1696720" y="3159505"/>
            <a:ext cx="628650" cy="847090"/>
          </a:xfrm>
          <a:prstGeom prst="rect">
            <a:avLst/>
          </a:prstGeom>
        </p:spPr>
        <p:txBody>
          <a:bodyPr wrap="square" lIns="0" tIns="103505" rIns="0" bIns="0" rtlCol="0" vert="horz">
            <a:spAutoFit/>
          </a:bodyPr>
          <a:lstStyle/>
          <a:p>
            <a:pPr marL="25400">
              <a:lnSpc>
                <a:spcPct val="100000"/>
              </a:lnSpc>
              <a:spcBef>
                <a:spcPts val="815"/>
              </a:spcBef>
            </a:pPr>
            <a:r>
              <a:rPr dirty="0" sz="1200" spc="-5" i="1">
                <a:solidFill>
                  <a:srgbClr val="009A00"/>
                </a:solidFill>
                <a:latin typeface="Arial"/>
                <a:cs typeface="Arial"/>
              </a:rPr>
              <a:t>N </a:t>
            </a:r>
            <a:r>
              <a:rPr dirty="0" sz="1200" i="1">
                <a:solidFill>
                  <a:srgbClr val="009A00"/>
                </a:solidFill>
                <a:latin typeface="Arial"/>
                <a:cs typeface="Arial"/>
              </a:rPr>
              <a:t>=</a:t>
            </a:r>
            <a:r>
              <a:rPr dirty="0" sz="1200" spc="-20" i="1">
                <a:solidFill>
                  <a:srgbClr val="009A00"/>
                </a:solidFill>
                <a:latin typeface="Arial"/>
                <a:cs typeface="Arial"/>
              </a:rPr>
              <a:t> </a:t>
            </a:r>
            <a:r>
              <a:rPr dirty="0" sz="1200" spc="-5" i="1">
                <a:solidFill>
                  <a:srgbClr val="009A00"/>
                </a:solidFill>
                <a:latin typeface="Arial"/>
                <a:cs typeface="Arial"/>
              </a:rPr>
              <a:t>3</a:t>
            </a:r>
            <a:endParaRPr sz="1200">
              <a:latin typeface="Arial"/>
              <a:cs typeface="Arial"/>
            </a:endParaRPr>
          </a:p>
          <a:p>
            <a:pPr marL="25400" marR="30480">
              <a:lnSpc>
                <a:spcPts val="2160"/>
              </a:lnSpc>
              <a:spcBef>
                <a:spcPts val="185"/>
              </a:spcBef>
            </a:pPr>
            <a:r>
              <a:rPr dirty="0" sz="1200" i="1">
                <a:solidFill>
                  <a:srgbClr val="009A00"/>
                </a:solidFill>
                <a:latin typeface="Arial"/>
                <a:cs typeface="Arial"/>
              </a:rPr>
              <a:t>t=1  </a:t>
            </a:r>
            <a:r>
              <a:rPr dirty="0" sz="1200" spc="-10" i="1">
                <a:solidFill>
                  <a:srgbClr val="009A00"/>
                </a:solidFill>
                <a:latin typeface="Arial"/>
                <a:cs typeface="Arial"/>
              </a:rPr>
              <a:t>q</a:t>
            </a:r>
            <a:r>
              <a:rPr dirty="0" baseline="-20833" sz="1200" spc="-7" i="1">
                <a:solidFill>
                  <a:srgbClr val="009A00"/>
                </a:solidFill>
                <a:latin typeface="Arial"/>
                <a:cs typeface="Arial"/>
              </a:rPr>
              <a:t>t</a:t>
            </a:r>
            <a:r>
              <a:rPr dirty="0" sz="1200" spc="-5" i="1">
                <a:solidFill>
                  <a:srgbClr val="009A00"/>
                </a:solidFill>
                <a:latin typeface="Arial"/>
                <a:cs typeface="Arial"/>
              </a:rPr>
              <a:t>=</a:t>
            </a:r>
            <a:r>
              <a:rPr dirty="0" sz="1200" spc="-10" i="1">
                <a:solidFill>
                  <a:srgbClr val="009A00"/>
                </a:solidFill>
                <a:latin typeface="Arial"/>
                <a:cs typeface="Arial"/>
              </a:rPr>
              <a:t>q</a:t>
            </a:r>
            <a:r>
              <a:rPr dirty="0" baseline="-20833" sz="1200" spc="-7" i="1">
                <a:solidFill>
                  <a:srgbClr val="009A00"/>
                </a:solidFill>
                <a:latin typeface="Arial"/>
                <a:cs typeface="Arial"/>
              </a:rPr>
              <a:t>1</a:t>
            </a:r>
            <a:r>
              <a:rPr dirty="0" sz="1200" i="1">
                <a:solidFill>
                  <a:srgbClr val="009A00"/>
                </a:solidFill>
                <a:latin typeface="Arial"/>
                <a:cs typeface="Arial"/>
              </a:rPr>
              <a:t>=s</a:t>
            </a:r>
            <a:r>
              <a:rPr dirty="0" baseline="-20833" sz="1200" spc="-7" i="1">
                <a:solidFill>
                  <a:srgbClr val="009A00"/>
                </a:solidFill>
                <a:latin typeface="Arial"/>
                <a:cs typeface="Arial"/>
              </a:rPr>
              <a:t>2</a:t>
            </a:r>
            <a:endParaRPr baseline="-20833" sz="1200">
              <a:latin typeface="Arial"/>
              <a:cs typeface="Arial"/>
            </a:endParaRPr>
          </a:p>
        </p:txBody>
      </p:sp>
      <p:sp>
        <p:nvSpPr>
          <p:cNvPr id="18" name="object 18"/>
          <p:cNvSpPr txBox="1"/>
          <p:nvPr/>
        </p:nvSpPr>
        <p:spPr>
          <a:xfrm>
            <a:off x="2590800" y="3511296"/>
            <a:ext cx="1181100" cy="601345"/>
          </a:xfrm>
          <a:prstGeom prst="rect">
            <a:avLst/>
          </a:prstGeom>
          <a:solidFill>
            <a:srgbClr val="CCECFF"/>
          </a:solidFill>
          <a:ln w="4762">
            <a:solidFill>
              <a:srgbClr val="000000"/>
            </a:solidFill>
          </a:ln>
        </p:spPr>
        <p:txBody>
          <a:bodyPr wrap="square" lIns="0" tIns="22860" rIns="0" bIns="0" rtlCol="0" vert="horz">
            <a:spAutoFit/>
          </a:bodyPr>
          <a:lstStyle/>
          <a:p>
            <a:pPr marL="48260">
              <a:lnSpc>
                <a:spcPct val="100000"/>
              </a:lnSpc>
              <a:spcBef>
                <a:spcPts val="18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a:t>
            </a:r>
            <a:r>
              <a:rPr dirty="0" sz="900" spc="-20">
                <a:latin typeface="Arial"/>
                <a:cs typeface="Arial"/>
              </a:rPr>
              <a:t> </a:t>
            </a:r>
            <a:r>
              <a:rPr dirty="0" sz="900" spc="-5">
                <a:latin typeface="Arial"/>
                <a:cs typeface="Arial"/>
              </a:rPr>
              <a:t>1/3</a:t>
            </a:r>
            <a:endParaRPr sz="900">
              <a:latin typeface="Arial"/>
              <a:cs typeface="Arial"/>
            </a:endParaRPr>
          </a:p>
          <a:p>
            <a:pPr marL="48260" marR="64769">
              <a:lnSpc>
                <a:spcPts val="1630"/>
              </a:lnSpc>
              <a:spcBef>
                <a:spcPts val="135"/>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 </a:t>
            </a:r>
            <a:r>
              <a:rPr dirty="0" sz="900" spc="-5">
                <a:latin typeface="Arial"/>
                <a:cs typeface="Arial"/>
              </a:rPr>
              <a:t>2/3  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a:t>
            </a:r>
            <a:r>
              <a:rPr dirty="0" sz="900" spc="-20">
                <a:latin typeface="Arial"/>
                <a:cs typeface="Arial"/>
              </a:rPr>
              <a:t> </a:t>
            </a:r>
            <a:r>
              <a:rPr dirty="0" sz="900">
                <a:latin typeface="Arial"/>
                <a:cs typeface="Arial"/>
              </a:rPr>
              <a:t>0</a:t>
            </a:r>
            <a:endParaRPr sz="900">
              <a:latin typeface="Arial"/>
              <a:cs typeface="Arial"/>
            </a:endParaRPr>
          </a:p>
        </p:txBody>
      </p:sp>
      <p:sp>
        <p:nvSpPr>
          <p:cNvPr id="19" name="object 19"/>
          <p:cNvSpPr txBox="1"/>
          <p:nvPr/>
        </p:nvSpPr>
        <p:spPr>
          <a:xfrm>
            <a:off x="1676400" y="1987295"/>
            <a:ext cx="1181100" cy="601345"/>
          </a:xfrm>
          <a:prstGeom prst="rect">
            <a:avLst/>
          </a:prstGeom>
          <a:solidFill>
            <a:srgbClr val="FFFFCC"/>
          </a:solidFill>
          <a:ln w="4762">
            <a:solidFill>
              <a:srgbClr val="000000"/>
            </a:solidFill>
          </a:ln>
        </p:spPr>
        <p:txBody>
          <a:bodyPr wrap="square" lIns="0" tIns="22860" rIns="0" bIns="0" rtlCol="0" vert="horz">
            <a:spAutoFit/>
          </a:bodyPr>
          <a:lstStyle/>
          <a:p>
            <a:pPr marL="48260">
              <a:lnSpc>
                <a:spcPct val="100000"/>
              </a:lnSpc>
              <a:spcBef>
                <a:spcPts val="18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1</a:t>
            </a:r>
            <a:r>
              <a:rPr dirty="0" sz="900" spc="-5">
                <a:latin typeface="Arial"/>
                <a:cs typeface="Arial"/>
              </a:rPr>
              <a:t>) </a:t>
            </a:r>
            <a:r>
              <a:rPr dirty="0" sz="900">
                <a:latin typeface="Arial"/>
                <a:cs typeface="Arial"/>
              </a:rPr>
              <a:t>=</a:t>
            </a:r>
            <a:r>
              <a:rPr dirty="0" sz="900" spc="-50">
                <a:latin typeface="Arial"/>
                <a:cs typeface="Arial"/>
              </a:rPr>
              <a:t> </a:t>
            </a:r>
            <a:r>
              <a:rPr dirty="0" sz="900">
                <a:latin typeface="Arial"/>
                <a:cs typeface="Arial"/>
              </a:rPr>
              <a:t>0</a:t>
            </a:r>
            <a:endParaRPr sz="900">
              <a:latin typeface="Arial"/>
              <a:cs typeface="Arial"/>
            </a:endParaRPr>
          </a:p>
          <a:p>
            <a:pPr marL="48260">
              <a:lnSpc>
                <a:spcPct val="100000"/>
              </a:lnSpc>
              <a:spcBef>
                <a:spcPts val="54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1</a:t>
            </a:r>
            <a:r>
              <a:rPr dirty="0" sz="900" spc="-5">
                <a:latin typeface="Arial"/>
                <a:cs typeface="Arial"/>
              </a:rPr>
              <a:t>) </a:t>
            </a:r>
            <a:r>
              <a:rPr dirty="0" sz="900">
                <a:latin typeface="Arial"/>
                <a:cs typeface="Arial"/>
              </a:rPr>
              <a:t>=</a:t>
            </a:r>
            <a:r>
              <a:rPr dirty="0" sz="900" spc="-50">
                <a:latin typeface="Arial"/>
                <a:cs typeface="Arial"/>
              </a:rPr>
              <a:t> </a:t>
            </a:r>
            <a:r>
              <a:rPr dirty="0" sz="900">
                <a:latin typeface="Arial"/>
                <a:cs typeface="Arial"/>
              </a:rPr>
              <a:t>0</a:t>
            </a:r>
            <a:endParaRPr sz="900">
              <a:latin typeface="Arial"/>
              <a:cs typeface="Arial"/>
            </a:endParaRPr>
          </a:p>
          <a:p>
            <a:pPr marL="48260">
              <a:lnSpc>
                <a:spcPct val="100000"/>
              </a:lnSpc>
              <a:spcBef>
                <a:spcPts val="545"/>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1</a:t>
            </a:r>
            <a:r>
              <a:rPr dirty="0" sz="900" spc="-5">
                <a:latin typeface="Arial"/>
                <a:cs typeface="Arial"/>
              </a:rPr>
              <a:t>) </a:t>
            </a:r>
            <a:r>
              <a:rPr dirty="0" sz="900">
                <a:latin typeface="Arial"/>
                <a:cs typeface="Arial"/>
              </a:rPr>
              <a:t>=</a:t>
            </a:r>
            <a:r>
              <a:rPr dirty="0" sz="900" spc="-50">
                <a:latin typeface="Arial"/>
                <a:cs typeface="Arial"/>
              </a:rPr>
              <a:t> </a:t>
            </a:r>
            <a:r>
              <a:rPr dirty="0" sz="900">
                <a:latin typeface="Arial"/>
                <a:cs typeface="Arial"/>
              </a:rPr>
              <a:t>1</a:t>
            </a:r>
            <a:endParaRPr sz="900">
              <a:latin typeface="Arial"/>
              <a:cs typeface="Arial"/>
            </a:endParaRPr>
          </a:p>
        </p:txBody>
      </p:sp>
      <p:sp>
        <p:nvSpPr>
          <p:cNvPr id="20" name="object 20"/>
          <p:cNvSpPr txBox="1"/>
          <p:nvPr/>
        </p:nvSpPr>
        <p:spPr>
          <a:xfrm>
            <a:off x="2514600" y="1301496"/>
            <a:ext cx="1181100" cy="601345"/>
          </a:xfrm>
          <a:prstGeom prst="rect">
            <a:avLst/>
          </a:prstGeom>
          <a:solidFill>
            <a:srgbClr val="FFCCFF"/>
          </a:solidFill>
          <a:ln w="4762">
            <a:solidFill>
              <a:srgbClr val="000000"/>
            </a:solidFill>
          </a:ln>
        </p:spPr>
        <p:txBody>
          <a:bodyPr wrap="square" lIns="0" tIns="22860" rIns="0" bIns="0" rtlCol="0" vert="horz">
            <a:spAutoFit/>
          </a:bodyPr>
          <a:lstStyle/>
          <a:p>
            <a:pPr marL="48260">
              <a:lnSpc>
                <a:spcPct val="100000"/>
              </a:lnSpc>
              <a:spcBef>
                <a:spcPts val="18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a:t>
            </a:r>
            <a:r>
              <a:rPr dirty="0" sz="900" spc="-20">
                <a:latin typeface="Arial"/>
                <a:cs typeface="Arial"/>
              </a:rPr>
              <a:t> </a:t>
            </a:r>
            <a:r>
              <a:rPr dirty="0" sz="900" spc="-5">
                <a:latin typeface="Arial"/>
                <a:cs typeface="Arial"/>
              </a:rPr>
              <a:t>1/2</a:t>
            </a:r>
            <a:endParaRPr sz="900">
              <a:latin typeface="Arial"/>
              <a:cs typeface="Arial"/>
            </a:endParaRPr>
          </a:p>
          <a:p>
            <a:pPr marL="48260" marR="64769">
              <a:lnSpc>
                <a:spcPts val="1630"/>
              </a:lnSpc>
              <a:spcBef>
                <a:spcPts val="135"/>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 </a:t>
            </a:r>
            <a:r>
              <a:rPr dirty="0" sz="900" spc="-5">
                <a:latin typeface="Arial"/>
                <a:cs typeface="Arial"/>
              </a:rPr>
              <a:t>1/2  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a:t>
            </a:r>
            <a:r>
              <a:rPr dirty="0" sz="900" spc="-20">
                <a:latin typeface="Arial"/>
                <a:cs typeface="Arial"/>
              </a:rPr>
              <a:t> </a:t>
            </a:r>
            <a:r>
              <a:rPr dirty="0" sz="900">
                <a:latin typeface="Arial"/>
                <a:cs typeface="Arial"/>
              </a:rPr>
              <a:t>0</a:t>
            </a:r>
            <a:endParaRPr sz="900">
              <a:latin typeface="Arial"/>
              <a:cs typeface="Arial"/>
            </a:endParaRPr>
          </a:p>
        </p:txBody>
      </p:sp>
      <p:sp>
        <p:nvSpPr>
          <p:cNvPr id="21" name="object 2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2" name="object 22"/>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23" name="object 23"/>
          <p:cNvSpPr txBox="1"/>
          <p:nvPr/>
        </p:nvSpPr>
        <p:spPr>
          <a:xfrm>
            <a:off x="5958079" y="8726678"/>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6</a:t>
            </a:r>
            <a:endParaRPr sz="450">
              <a:latin typeface="Tahoma"/>
              <a:cs typeface="Tahoma"/>
            </a:endParaRPr>
          </a:p>
        </p:txBody>
      </p:sp>
      <p:sp>
        <p:nvSpPr>
          <p:cNvPr id="24" name="object 24"/>
          <p:cNvSpPr/>
          <p:nvPr/>
        </p:nvSpPr>
        <p:spPr>
          <a:xfrm>
            <a:off x="2133600" y="69646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FFCC"/>
          </a:solidFill>
        </p:spPr>
        <p:txBody>
          <a:bodyPr wrap="square" lIns="0" tIns="0" rIns="0" bIns="0" rtlCol="0"/>
          <a:lstStyle/>
          <a:p/>
        </p:txBody>
      </p:sp>
      <p:sp>
        <p:nvSpPr>
          <p:cNvPr id="25" name="object 25"/>
          <p:cNvSpPr/>
          <p:nvPr/>
        </p:nvSpPr>
        <p:spPr>
          <a:xfrm>
            <a:off x="2133600" y="69646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26" name="object 26"/>
          <p:cNvSpPr txBox="1"/>
          <p:nvPr/>
        </p:nvSpPr>
        <p:spPr>
          <a:xfrm>
            <a:off x="2293620" y="7045704"/>
            <a:ext cx="114935" cy="269875"/>
          </a:xfrm>
          <a:prstGeom prst="rect">
            <a:avLst/>
          </a:prstGeom>
        </p:spPr>
        <p:txBody>
          <a:bodyPr wrap="square" lIns="0" tIns="12700" rIns="0" bIns="0" rtlCol="0" vert="horz">
            <a:spAutoFit/>
          </a:bodyPr>
          <a:lstStyle/>
          <a:p>
            <a:pPr>
              <a:lnSpc>
                <a:spcPct val="100000"/>
              </a:lnSpc>
              <a:spcBef>
                <a:spcPts val="100"/>
              </a:spcBef>
            </a:pPr>
            <a:r>
              <a:rPr dirty="0" sz="1600">
                <a:latin typeface="Arial"/>
                <a:cs typeface="Arial"/>
              </a:rPr>
              <a:t>s</a:t>
            </a:r>
            <a:endParaRPr sz="1600">
              <a:latin typeface="Arial"/>
              <a:cs typeface="Arial"/>
            </a:endParaRPr>
          </a:p>
        </p:txBody>
      </p:sp>
      <p:sp>
        <p:nvSpPr>
          <p:cNvPr id="27" name="object 27"/>
          <p:cNvSpPr txBox="1"/>
          <p:nvPr/>
        </p:nvSpPr>
        <p:spPr>
          <a:xfrm>
            <a:off x="2395727" y="7166862"/>
            <a:ext cx="86995" cy="185420"/>
          </a:xfrm>
          <a:prstGeom prst="rect">
            <a:avLst/>
          </a:prstGeom>
        </p:spPr>
        <p:txBody>
          <a:bodyPr wrap="square" lIns="0" tIns="12700" rIns="0" bIns="0" rtlCol="0" vert="horz">
            <a:spAutoFit/>
          </a:bodyPr>
          <a:lstStyle/>
          <a:p>
            <a:pPr>
              <a:lnSpc>
                <a:spcPct val="100000"/>
              </a:lnSpc>
              <a:spcBef>
                <a:spcPts val="100"/>
              </a:spcBef>
            </a:pPr>
            <a:r>
              <a:rPr dirty="0" sz="1050">
                <a:latin typeface="Arial"/>
                <a:cs typeface="Arial"/>
              </a:rPr>
              <a:t>1</a:t>
            </a:r>
            <a:endParaRPr sz="1050">
              <a:latin typeface="Arial"/>
              <a:cs typeface="Arial"/>
            </a:endParaRPr>
          </a:p>
        </p:txBody>
      </p:sp>
      <p:sp>
        <p:nvSpPr>
          <p:cNvPr id="28" name="object 28"/>
          <p:cNvSpPr/>
          <p:nvPr/>
        </p:nvSpPr>
        <p:spPr>
          <a:xfrm>
            <a:off x="2971800" y="70027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CCECFF"/>
          </a:solidFill>
        </p:spPr>
        <p:txBody>
          <a:bodyPr wrap="square" lIns="0" tIns="0" rIns="0" bIns="0" rtlCol="0"/>
          <a:lstStyle/>
          <a:p/>
        </p:txBody>
      </p:sp>
      <p:sp>
        <p:nvSpPr>
          <p:cNvPr id="29" name="object 29"/>
          <p:cNvSpPr/>
          <p:nvPr/>
        </p:nvSpPr>
        <p:spPr>
          <a:xfrm>
            <a:off x="2971800" y="70027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30" name="object 30"/>
          <p:cNvSpPr txBox="1"/>
          <p:nvPr/>
        </p:nvSpPr>
        <p:spPr>
          <a:xfrm>
            <a:off x="3106420" y="7083804"/>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3</a:t>
            </a:r>
            <a:endParaRPr baseline="-21164" sz="1575">
              <a:latin typeface="Arial"/>
              <a:cs typeface="Arial"/>
            </a:endParaRPr>
          </a:p>
        </p:txBody>
      </p:sp>
      <p:sp>
        <p:nvSpPr>
          <p:cNvPr id="31" name="object 31"/>
          <p:cNvSpPr/>
          <p:nvPr/>
        </p:nvSpPr>
        <p:spPr>
          <a:xfrm>
            <a:off x="2971800" y="6088379"/>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CCFF"/>
          </a:solidFill>
        </p:spPr>
        <p:txBody>
          <a:bodyPr wrap="square" lIns="0" tIns="0" rIns="0" bIns="0" rtlCol="0"/>
          <a:lstStyle/>
          <a:p/>
        </p:txBody>
      </p:sp>
      <p:sp>
        <p:nvSpPr>
          <p:cNvPr id="32" name="object 32"/>
          <p:cNvSpPr/>
          <p:nvPr/>
        </p:nvSpPr>
        <p:spPr>
          <a:xfrm>
            <a:off x="2971800" y="6088379"/>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33" name="object 33"/>
          <p:cNvSpPr txBox="1"/>
          <p:nvPr/>
        </p:nvSpPr>
        <p:spPr>
          <a:xfrm>
            <a:off x="3106420" y="6169404"/>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2</a:t>
            </a:r>
            <a:endParaRPr baseline="-21164" sz="1575">
              <a:latin typeface="Arial"/>
              <a:cs typeface="Arial"/>
            </a:endParaRPr>
          </a:p>
        </p:txBody>
      </p:sp>
      <p:sp>
        <p:nvSpPr>
          <p:cNvPr id="34" name="object 34"/>
          <p:cNvSpPr txBox="1"/>
          <p:nvPr/>
        </p:nvSpPr>
        <p:spPr>
          <a:xfrm>
            <a:off x="3779520" y="7236967"/>
            <a:ext cx="1494790" cy="208279"/>
          </a:xfrm>
          <a:prstGeom prst="rect">
            <a:avLst/>
          </a:prstGeom>
        </p:spPr>
        <p:txBody>
          <a:bodyPr wrap="square" lIns="0" tIns="12700" rIns="0" bIns="0" rtlCol="0" vert="horz">
            <a:spAutoFit/>
          </a:bodyPr>
          <a:lstStyle/>
          <a:p>
            <a:pPr>
              <a:lnSpc>
                <a:spcPct val="100000"/>
              </a:lnSpc>
              <a:spcBef>
                <a:spcPts val="100"/>
              </a:spcBef>
            </a:pPr>
            <a:r>
              <a:rPr dirty="0" sz="1200">
                <a:latin typeface="Arial"/>
                <a:cs typeface="Arial"/>
              </a:rPr>
              <a:t>Note: </a:t>
            </a:r>
            <a:r>
              <a:rPr dirty="0" sz="1200" spc="-5" i="1">
                <a:latin typeface="Arial"/>
                <a:cs typeface="Arial"/>
              </a:rPr>
              <a:t>q </a:t>
            </a:r>
            <a:r>
              <a:rPr dirty="0" sz="1200" spc="-5">
                <a:latin typeface="Symbol"/>
                <a:cs typeface="Symbol"/>
              </a:rPr>
              <a:t></a:t>
            </a:r>
            <a:r>
              <a:rPr dirty="0" sz="1200" spc="-5">
                <a:latin typeface="Arial"/>
                <a:cs typeface="Arial"/>
              </a:rPr>
              <a:t>{</a:t>
            </a:r>
            <a:r>
              <a:rPr dirty="0" sz="1200" spc="-5" i="1">
                <a:latin typeface="Arial"/>
                <a:cs typeface="Arial"/>
              </a:rPr>
              <a:t>s </a:t>
            </a:r>
            <a:r>
              <a:rPr dirty="0" sz="1200" i="1">
                <a:latin typeface="Arial"/>
                <a:cs typeface="Arial"/>
              </a:rPr>
              <a:t>, s </a:t>
            </a:r>
            <a:r>
              <a:rPr dirty="0" sz="1200" spc="-5" i="1">
                <a:latin typeface="Arial"/>
                <a:cs typeface="Arial"/>
              </a:rPr>
              <a:t>.. </a:t>
            </a:r>
            <a:r>
              <a:rPr dirty="0" sz="1200" i="1">
                <a:latin typeface="Arial"/>
                <a:cs typeface="Arial"/>
              </a:rPr>
              <a:t>s</a:t>
            </a:r>
            <a:r>
              <a:rPr dirty="0" sz="1200" spc="280" i="1">
                <a:latin typeface="Arial"/>
                <a:cs typeface="Arial"/>
              </a:rPr>
              <a:t> </a:t>
            </a:r>
            <a:r>
              <a:rPr dirty="0" sz="1200">
                <a:latin typeface="Arial"/>
                <a:cs typeface="Arial"/>
              </a:rPr>
              <a:t>}</a:t>
            </a:r>
            <a:endParaRPr sz="1200">
              <a:latin typeface="Arial"/>
              <a:cs typeface="Arial"/>
            </a:endParaRPr>
          </a:p>
        </p:txBody>
      </p:sp>
      <p:sp>
        <p:nvSpPr>
          <p:cNvPr id="35" name="object 35"/>
          <p:cNvSpPr txBox="1"/>
          <p:nvPr/>
        </p:nvSpPr>
        <p:spPr>
          <a:xfrm>
            <a:off x="3779520" y="7285887"/>
            <a:ext cx="2225040" cy="1252220"/>
          </a:xfrm>
          <a:prstGeom prst="rect">
            <a:avLst/>
          </a:prstGeom>
        </p:spPr>
        <p:txBody>
          <a:bodyPr wrap="square" lIns="0" tIns="52704" rIns="0" bIns="0" rtlCol="0" vert="horz">
            <a:spAutoFit/>
          </a:bodyPr>
          <a:lstStyle/>
          <a:p>
            <a:pPr marL="491490">
              <a:lnSpc>
                <a:spcPct val="100000"/>
              </a:lnSpc>
              <a:spcBef>
                <a:spcPts val="414"/>
              </a:spcBef>
              <a:tabLst>
                <a:tab pos="797560" algn="l"/>
                <a:tab pos="1014730" algn="l"/>
                <a:tab pos="1315720" algn="l"/>
              </a:tabLst>
            </a:pPr>
            <a:r>
              <a:rPr dirty="0" sz="800" spc="-5" i="1">
                <a:latin typeface="Arial"/>
                <a:cs typeface="Arial"/>
              </a:rPr>
              <a:t>t	1	2	N</a:t>
            </a:r>
            <a:endParaRPr sz="800">
              <a:latin typeface="Arial"/>
              <a:cs typeface="Arial"/>
            </a:endParaRPr>
          </a:p>
          <a:p>
            <a:pPr marR="5080">
              <a:lnSpc>
                <a:spcPct val="100000"/>
              </a:lnSpc>
              <a:spcBef>
                <a:spcPts val="475"/>
              </a:spcBef>
            </a:pPr>
            <a:r>
              <a:rPr dirty="0" sz="1200">
                <a:latin typeface="Arial"/>
                <a:cs typeface="Arial"/>
              </a:rPr>
              <a:t>Between </a:t>
            </a:r>
            <a:r>
              <a:rPr dirty="0" sz="1200" spc="-5">
                <a:latin typeface="Arial"/>
                <a:cs typeface="Arial"/>
              </a:rPr>
              <a:t>each </a:t>
            </a:r>
            <a:r>
              <a:rPr dirty="0" sz="1200">
                <a:latin typeface="Arial"/>
                <a:cs typeface="Arial"/>
              </a:rPr>
              <a:t>timestep, the</a:t>
            </a:r>
            <a:r>
              <a:rPr dirty="0" sz="1200" spc="-80">
                <a:latin typeface="Arial"/>
                <a:cs typeface="Arial"/>
              </a:rPr>
              <a:t> </a:t>
            </a:r>
            <a:r>
              <a:rPr dirty="0" sz="1200" spc="-5">
                <a:latin typeface="Arial"/>
                <a:cs typeface="Arial"/>
              </a:rPr>
              <a:t>next  state is chosen</a:t>
            </a:r>
            <a:r>
              <a:rPr dirty="0" sz="1200" spc="-10">
                <a:latin typeface="Arial"/>
                <a:cs typeface="Arial"/>
              </a:rPr>
              <a:t> </a:t>
            </a:r>
            <a:r>
              <a:rPr dirty="0" sz="1200" spc="-5">
                <a:latin typeface="Arial"/>
                <a:cs typeface="Arial"/>
              </a:rPr>
              <a:t>randomly.</a:t>
            </a:r>
            <a:endParaRPr sz="1200">
              <a:latin typeface="Arial"/>
              <a:cs typeface="Arial"/>
            </a:endParaRPr>
          </a:p>
          <a:p>
            <a:pPr marR="14604">
              <a:lnSpc>
                <a:spcPct val="100000"/>
              </a:lnSpc>
              <a:spcBef>
                <a:spcPts val="715"/>
              </a:spcBef>
            </a:pPr>
            <a:r>
              <a:rPr dirty="0" sz="1200">
                <a:latin typeface="Arial"/>
                <a:cs typeface="Arial"/>
              </a:rPr>
              <a:t>The </a:t>
            </a:r>
            <a:r>
              <a:rPr dirty="0" sz="1200" spc="-5">
                <a:latin typeface="Arial"/>
                <a:cs typeface="Arial"/>
              </a:rPr>
              <a:t>current state determines </a:t>
            </a:r>
            <a:r>
              <a:rPr dirty="0" sz="1200">
                <a:latin typeface="Arial"/>
                <a:cs typeface="Arial"/>
              </a:rPr>
              <a:t>the  probability distribution for the  </a:t>
            </a:r>
            <a:r>
              <a:rPr dirty="0" sz="1200" spc="-5">
                <a:latin typeface="Arial"/>
                <a:cs typeface="Arial"/>
              </a:rPr>
              <a:t>next state.</a:t>
            </a:r>
            <a:endParaRPr sz="1200">
              <a:latin typeface="Arial"/>
              <a:cs typeface="Arial"/>
            </a:endParaRPr>
          </a:p>
        </p:txBody>
      </p:sp>
      <p:sp>
        <p:nvSpPr>
          <p:cNvPr id="36" name="object 36"/>
          <p:cNvSpPr txBox="1"/>
          <p:nvPr/>
        </p:nvSpPr>
        <p:spPr>
          <a:xfrm>
            <a:off x="1696720" y="7336790"/>
            <a:ext cx="628650" cy="847090"/>
          </a:xfrm>
          <a:prstGeom prst="rect">
            <a:avLst/>
          </a:prstGeom>
        </p:spPr>
        <p:txBody>
          <a:bodyPr wrap="square" lIns="0" tIns="103505" rIns="0" bIns="0" rtlCol="0" vert="horz">
            <a:spAutoFit/>
          </a:bodyPr>
          <a:lstStyle/>
          <a:p>
            <a:pPr marL="25400">
              <a:lnSpc>
                <a:spcPct val="100000"/>
              </a:lnSpc>
              <a:spcBef>
                <a:spcPts val="815"/>
              </a:spcBef>
            </a:pPr>
            <a:r>
              <a:rPr dirty="0" sz="1200" spc="-5" i="1">
                <a:solidFill>
                  <a:srgbClr val="009A00"/>
                </a:solidFill>
                <a:latin typeface="Arial"/>
                <a:cs typeface="Arial"/>
              </a:rPr>
              <a:t>N </a:t>
            </a:r>
            <a:r>
              <a:rPr dirty="0" sz="1200" i="1">
                <a:solidFill>
                  <a:srgbClr val="009A00"/>
                </a:solidFill>
                <a:latin typeface="Arial"/>
                <a:cs typeface="Arial"/>
              </a:rPr>
              <a:t>=</a:t>
            </a:r>
            <a:r>
              <a:rPr dirty="0" sz="1200" spc="-20" i="1">
                <a:solidFill>
                  <a:srgbClr val="009A00"/>
                </a:solidFill>
                <a:latin typeface="Arial"/>
                <a:cs typeface="Arial"/>
              </a:rPr>
              <a:t> </a:t>
            </a:r>
            <a:r>
              <a:rPr dirty="0" sz="1200" spc="-5" i="1">
                <a:solidFill>
                  <a:srgbClr val="009A00"/>
                </a:solidFill>
                <a:latin typeface="Arial"/>
                <a:cs typeface="Arial"/>
              </a:rPr>
              <a:t>3</a:t>
            </a:r>
            <a:endParaRPr sz="1200">
              <a:latin typeface="Arial"/>
              <a:cs typeface="Arial"/>
            </a:endParaRPr>
          </a:p>
          <a:p>
            <a:pPr marL="25400" marR="30480">
              <a:lnSpc>
                <a:spcPts val="2160"/>
              </a:lnSpc>
              <a:spcBef>
                <a:spcPts val="185"/>
              </a:spcBef>
            </a:pPr>
            <a:r>
              <a:rPr dirty="0" sz="1200" i="1">
                <a:solidFill>
                  <a:srgbClr val="009A00"/>
                </a:solidFill>
                <a:latin typeface="Arial"/>
                <a:cs typeface="Arial"/>
              </a:rPr>
              <a:t>t=1  </a:t>
            </a:r>
            <a:r>
              <a:rPr dirty="0" sz="1200" spc="-10" i="1">
                <a:solidFill>
                  <a:srgbClr val="009A00"/>
                </a:solidFill>
                <a:latin typeface="Arial"/>
                <a:cs typeface="Arial"/>
              </a:rPr>
              <a:t>q</a:t>
            </a:r>
            <a:r>
              <a:rPr dirty="0" baseline="-20833" sz="1200" spc="-7" i="1">
                <a:solidFill>
                  <a:srgbClr val="009A00"/>
                </a:solidFill>
                <a:latin typeface="Arial"/>
                <a:cs typeface="Arial"/>
              </a:rPr>
              <a:t>t</a:t>
            </a:r>
            <a:r>
              <a:rPr dirty="0" sz="1200" spc="-5" i="1">
                <a:solidFill>
                  <a:srgbClr val="009A00"/>
                </a:solidFill>
                <a:latin typeface="Arial"/>
                <a:cs typeface="Arial"/>
              </a:rPr>
              <a:t>=</a:t>
            </a:r>
            <a:r>
              <a:rPr dirty="0" sz="1200" spc="-10" i="1">
                <a:solidFill>
                  <a:srgbClr val="009A00"/>
                </a:solidFill>
                <a:latin typeface="Arial"/>
                <a:cs typeface="Arial"/>
              </a:rPr>
              <a:t>q</a:t>
            </a:r>
            <a:r>
              <a:rPr dirty="0" baseline="-20833" sz="1200" spc="-7" i="1">
                <a:solidFill>
                  <a:srgbClr val="009A00"/>
                </a:solidFill>
                <a:latin typeface="Arial"/>
                <a:cs typeface="Arial"/>
              </a:rPr>
              <a:t>1</a:t>
            </a:r>
            <a:r>
              <a:rPr dirty="0" sz="1200" i="1">
                <a:solidFill>
                  <a:srgbClr val="009A00"/>
                </a:solidFill>
                <a:latin typeface="Arial"/>
                <a:cs typeface="Arial"/>
              </a:rPr>
              <a:t>=s</a:t>
            </a:r>
            <a:r>
              <a:rPr dirty="0" baseline="-20833" sz="1200" spc="-7" i="1">
                <a:solidFill>
                  <a:srgbClr val="009A00"/>
                </a:solidFill>
                <a:latin typeface="Arial"/>
                <a:cs typeface="Arial"/>
              </a:rPr>
              <a:t>2</a:t>
            </a:r>
            <a:endParaRPr baseline="-20833" sz="1200">
              <a:latin typeface="Arial"/>
              <a:cs typeface="Arial"/>
            </a:endParaRPr>
          </a:p>
        </p:txBody>
      </p:sp>
      <p:sp>
        <p:nvSpPr>
          <p:cNvPr id="37" name="object 37"/>
          <p:cNvSpPr txBox="1"/>
          <p:nvPr/>
        </p:nvSpPr>
        <p:spPr>
          <a:xfrm>
            <a:off x="2590800" y="7688580"/>
            <a:ext cx="1181100" cy="601345"/>
          </a:xfrm>
          <a:prstGeom prst="rect">
            <a:avLst/>
          </a:prstGeom>
          <a:solidFill>
            <a:srgbClr val="CCECFF"/>
          </a:solidFill>
          <a:ln w="4762">
            <a:solidFill>
              <a:srgbClr val="000000"/>
            </a:solidFill>
          </a:ln>
        </p:spPr>
        <p:txBody>
          <a:bodyPr wrap="square" lIns="0" tIns="22860" rIns="0" bIns="0" rtlCol="0" vert="horz">
            <a:spAutoFit/>
          </a:bodyPr>
          <a:lstStyle/>
          <a:p>
            <a:pPr marL="48260">
              <a:lnSpc>
                <a:spcPct val="100000"/>
              </a:lnSpc>
              <a:spcBef>
                <a:spcPts val="18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a:t>
            </a:r>
            <a:r>
              <a:rPr dirty="0" sz="900" spc="-20">
                <a:latin typeface="Arial"/>
                <a:cs typeface="Arial"/>
              </a:rPr>
              <a:t> </a:t>
            </a:r>
            <a:r>
              <a:rPr dirty="0" sz="900" spc="-5">
                <a:latin typeface="Arial"/>
                <a:cs typeface="Arial"/>
              </a:rPr>
              <a:t>1/3</a:t>
            </a:r>
            <a:endParaRPr sz="900">
              <a:latin typeface="Arial"/>
              <a:cs typeface="Arial"/>
            </a:endParaRPr>
          </a:p>
          <a:p>
            <a:pPr marL="48260" marR="64769">
              <a:lnSpc>
                <a:spcPts val="1630"/>
              </a:lnSpc>
              <a:spcBef>
                <a:spcPts val="135"/>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 </a:t>
            </a:r>
            <a:r>
              <a:rPr dirty="0" sz="900" spc="-5">
                <a:latin typeface="Arial"/>
                <a:cs typeface="Arial"/>
              </a:rPr>
              <a:t>2/3  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a:t>
            </a:r>
            <a:r>
              <a:rPr dirty="0" sz="900" spc="-20">
                <a:latin typeface="Arial"/>
                <a:cs typeface="Arial"/>
              </a:rPr>
              <a:t> </a:t>
            </a:r>
            <a:r>
              <a:rPr dirty="0" sz="900">
                <a:latin typeface="Arial"/>
                <a:cs typeface="Arial"/>
              </a:rPr>
              <a:t>0</a:t>
            </a:r>
            <a:endParaRPr sz="900">
              <a:latin typeface="Arial"/>
              <a:cs typeface="Arial"/>
            </a:endParaRPr>
          </a:p>
        </p:txBody>
      </p:sp>
      <p:sp>
        <p:nvSpPr>
          <p:cNvPr id="38" name="object 38"/>
          <p:cNvSpPr/>
          <p:nvPr/>
        </p:nvSpPr>
        <p:spPr>
          <a:xfrm>
            <a:off x="1676400" y="6164579"/>
            <a:ext cx="1181100" cy="601345"/>
          </a:xfrm>
          <a:custGeom>
            <a:avLst/>
            <a:gdLst/>
            <a:ahLst/>
            <a:cxnLst/>
            <a:rect l="l" t="t" r="r" b="b"/>
            <a:pathLst>
              <a:path w="1181100" h="601345">
                <a:moveTo>
                  <a:pt x="0" y="601218"/>
                </a:moveTo>
                <a:lnTo>
                  <a:pt x="1181100" y="601218"/>
                </a:lnTo>
                <a:lnTo>
                  <a:pt x="1181100" y="0"/>
                </a:lnTo>
                <a:lnTo>
                  <a:pt x="0" y="0"/>
                </a:lnTo>
                <a:lnTo>
                  <a:pt x="0" y="601218"/>
                </a:lnTo>
                <a:close/>
              </a:path>
            </a:pathLst>
          </a:custGeom>
          <a:solidFill>
            <a:srgbClr val="FFFFCC"/>
          </a:solidFill>
        </p:spPr>
        <p:txBody>
          <a:bodyPr wrap="square" lIns="0" tIns="0" rIns="0" bIns="0" rtlCol="0"/>
          <a:lstStyle/>
          <a:p/>
        </p:txBody>
      </p:sp>
      <p:sp>
        <p:nvSpPr>
          <p:cNvPr id="39" name="object 39"/>
          <p:cNvSpPr txBox="1"/>
          <p:nvPr/>
        </p:nvSpPr>
        <p:spPr>
          <a:xfrm>
            <a:off x="1676400" y="6164579"/>
            <a:ext cx="1181100" cy="601345"/>
          </a:xfrm>
          <a:prstGeom prst="rect">
            <a:avLst/>
          </a:prstGeom>
          <a:ln w="4762">
            <a:solidFill>
              <a:srgbClr val="000000"/>
            </a:solidFill>
          </a:ln>
        </p:spPr>
        <p:txBody>
          <a:bodyPr wrap="square" lIns="0" tIns="22860" rIns="0" bIns="0" rtlCol="0" vert="horz">
            <a:spAutoFit/>
          </a:bodyPr>
          <a:lstStyle/>
          <a:p>
            <a:pPr marL="48260">
              <a:lnSpc>
                <a:spcPct val="100000"/>
              </a:lnSpc>
              <a:spcBef>
                <a:spcPts val="18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1</a:t>
            </a:r>
            <a:r>
              <a:rPr dirty="0" sz="900" spc="-5">
                <a:latin typeface="Arial"/>
                <a:cs typeface="Arial"/>
              </a:rPr>
              <a:t>) </a:t>
            </a:r>
            <a:r>
              <a:rPr dirty="0" sz="900">
                <a:latin typeface="Arial"/>
                <a:cs typeface="Arial"/>
              </a:rPr>
              <a:t>=</a:t>
            </a:r>
            <a:r>
              <a:rPr dirty="0" sz="900" spc="-50">
                <a:latin typeface="Arial"/>
                <a:cs typeface="Arial"/>
              </a:rPr>
              <a:t> </a:t>
            </a:r>
            <a:r>
              <a:rPr dirty="0" sz="900">
                <a:latin typeface="Arial"/>
                <a:cs typeface="Arial"/>
              </a:rPr>
              <a:t>0</a:t>
            </a:r>
            <a:endParaRPr sz="900">
              <a:latin typeface="Arial"/>
              <a:cs typeface="Arial"/>
            </a:endParaRPr>
          </a:p>
          <a:p>
            <a:pPr marL="48260">
              <a:lnSpc>
                <a:spcPct val="100000"/>
              </a:lnSpc>
              <a:spcBef>
                <a:spcPts val="54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1</a:t>
            </a:r>
            <a:r>
              <a:rPr dirty="0" sz="900" spc="-5">
                <a:latin typeface="Arial"/>
                <a:cs typeface="Arial"/>
              </a:rPr>
              <a:t>) </a:t>
            </a:r>
            <a:r>
              <a:rPr dirty="0" sz="900">
                <a:latin typeface="Arial"/>
                <a:cs typeface="Arial"/>
              </a:rPr>
              <a:t>=</a:t>
            </a:r>
            <a:r>
              <a:rPr dirty="0" sz="900" spc="-50">
                <a:latin typeface="Arial"/>
                <a:cs typeface="Arial"/>
              </a:rPr>
              <a:t> </a:t>
            </a:r>
            <a:r>
              <a:rPr dirty="0" sz="900">
                <a:latin typeface="Arial"/>
                <a:cs typeface="Arial"/>
              </a:rPr>
              <a:t>0</a:t>
            </a:r>
            <a:endParaRPr sz="900">
              <a:latin typeface="Arial"/>
              <a:cs typeface="Arial"/>
            </a:endParaRPr>
          </a:p>
          <a:p>
            <a:pPr marL="48260">
              <a:lnSpc>
                <a:spcPct val="100000"/>
              </a:lnSpc>
              <a:spcBef>
                <a:spcPts val="545"/>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1</a:t>
            </a:r>
            <a:r>
              <a:rPr dirty="0" sz="900" spc="-5">
                <a:latin typeface="Arial"/>
                <a:cs typeface="Arial"/>
              </a:rPr>
              <a:t>) </a:t>
            </a:r>
            <a:r>
              <a:rPr dirty="0" sz="900">
                <a:latin typeface="Arial"/>
                <a:cs typeface="Arial"/>
              </a:rPr>
              <a:t>=</a:t>
            </a:r>
            <a:r>
              <a:rPr dirty="0" sz="900" spc="-50">
                <a:latin typeface="Arial"/>
                <a:cs typeface="Arial"/>
              </a:rPr>
              <a:t> </a:t>
            </a:r>
            <a:r>
              <a:rPr dirty="0" sz="900">
                <a:latin typeface="Arial"/>
                <a:cs typeface="Arial"/>
              </a:rPr>
              <a:t>1</a:t>
            </a:r>
            <a:endParaRPr sz="900">
              <a:latin typeface="Arial"/>
              <a:cs typeface="Arial"/>
            </a:endParaRPr>
          </a:p>
        </p:txBody>
      </p:sp>
      <p:sp>
        <p:nvSpPr>
          <p:cNvPr id="40" name="object 40"/>
          <p:cNvSpPr txBox="1"/>
          <p:nvPr/>
        </p:nvSpPr>
        <p:spPr>
          <a:xfrm>
            <a:off x="2514600" y="5478779"/>
            <a:ext cx="1181100" cy="601345"/>
          </a:xfrm>
          <a:prstGeom prst="rect">
            <a:avLst/>
          </a:prstGeom>
          <a:solidFill>
            <a:srgbClr val="FFCCFF"/>
          </a:solidFill>
          <a:ln w="4762">
            <a:solidFill>
              <a:srgbClr val="000000"/>
            </a:solidFill>
          </a:ln>
        </p:spPr>
        <p:txBody>
          <a:bodyPr wrap="square" lIns="0" tIns="22860" rIns="0" bIns="0" rtlCol="0" vert="horz">
            <a:spAutoFit/>
          </a:bodyPr>
          <a:lstStyle/>
          <a:p>
            <a:pPr marL="48260">
              <a:lnSpc>
                <a:spcPct val="100000"/>
              </a:lnSpc>
              <a:spcBef>
                <a:spcPts val="18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a:t>
            </a:r>
            <a:r>
              <a:rPr dirty="0" sz="900" spc="-20">
                <a:latin typeface="Arial"/>
                <a:cs typeface="Arial"/>
              </a:rPr>
              <a:t> </a:t>
            </a:r>
            <a:r>
              <a:rPr dirty="0" sz="900" spc="-5">
                <a:latin typeface="Arial"/>
                <a:cs typeface="Arial"/>
              </a:rPr>
              <a:t>1/2</a:t>
            </a:r>
            <a:endParaRPr sz="900">
              <a:latin typeface="Arial"/>
              <a:cs typeface="Arial"/>
            </a:endParaRPr>
          </a:p>
          <a:p>
            <a:pPr marL="48260" marR="64769">
              <a:lnSpc>
                <a:spcPts val="1630"/>
              </a:lnSpc>
              <a:spcBef>
                <a:spcPts val="135"/>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 </a:t>
            </a:r>
            <a:r>
              <a:rPr dirty="0" sz="900" spc="-5">
                <a:latin typeface="Arial"/>
                <a:cs typeface="Arial"/>
              </a:rPr>
              <a:t>1/2  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a:t>
            </a:r>
            <a:r>
              <a:rPr dirty="0" sz="900" spc="-20">
                <a:latin typeface="Arial"/>
                <a:cs typeface="Arial"/>
              </a:rPr>
              <a:t> </a:t>
            </a:r>
            <a:r>
              <a:rPr dirty="0" sz="900">
                <a:latin typeface="Arial"/>
                <a:cs typeface="Arial"/>
              </a:rPr>
              <a:t>0</a:t>
            </a:r>
            <a:endParaRPr sz="900">
              <a:latin typeface="Arial"/>
              <a:cs typeface="Arial"/>
            </a:endParaRPr>
          </a:p>
        </p:txBody>
      </p:sp>
      <p:sp>
        <p:nvSpPr>
          <p:cNvPr id="41" name="object 41"/>
          <p:cNvSpPr/>
          <p:nvPr/>
        </p:nvSpPr>
        <p:spPr>
          <a:xfrm>
            <a:off x="2552700" y="6465570"/>
            <a:ext cx="457200" cy="582930"/>
          </a:xfrm>
          <a:custGeom>
            <a:avLst/>
            <a:gdLst/>
            <a:ahLst/>
            <a:cxnLst/>
            <a:rect l="l" t="t" r="r" b="b"/>
            <a:pathLst>
              <a:path w="457200" h="582929">
                <a:moveTo>
                  <a:pt x="23622" y="547877"/>
                </a:moveTo>
                <a:lnTo>
                  <a:pt x="0" y="582929"/>
                </a:lnTo>
                <a:lnTo>
                  <a:pt x="42672" y="581405"/>
                </a:lnTo>
                <a:lnTo>
                  <a:pt x="37476" y="572261"/>
                </a:lnTo>
                <a:lnTo>
                  <a:pt x="29718" y="572261"/>
                </a:lnTo>
                <a:lnTo>
                  <a:pt x="25907" y="563117"/>
                </a:lnTo>
                <a:lnTo>
                  <a:pt x="31058" y="560965"/>
                </a:lnTo>
                <a:lnTo>
                  <a:pt x="23622" y="547877"/>
                </a:lnTo>
                <a:close/>
              </a:path>
              <a:path w="457200" h="582929">
                <a:moveTo>
                  <a:pt x="31058" y="560965"/>
                </a:moveTo>
                <a:lnTo>
                  <a:pt x="25907" y="563117"/>
                </a:lnTo>
                <a:lnTo>
                  <a:pt x="29718" y="572261"/>
                </a:lnTo>
                <a:lnTo>
                  <a:pt x="35932" y="569543"/>
                </a:lnTo>
                <a:lnTo>
                  <a:pt x="31058" y="560965"/>
                </a:lnTo>
                <a:close/>
              </a:path>
              <a:path w="457200" h="582929">
                <a:moveTo>
                  <a:pt x="35932" y="569543"/>
                </a:moveTo>
                <a:lnTo>
                  <a:pt x="29718" y="572261"/>
                </a:lnTo>
                <a:lnTo>
                  <a:pt x="37476" y="572261"/>
                </a:lnTo>
                <a:lnTo>
                  <a:pt x="35932" y="569543"/>
                </a:lnTo>
                <a:close/>
              </a:path>
              <a:path w="457200" h="582929">
                <a:moveTo>
                  <a:pt x="448056" y="0"/>
                </a:moveTo>
                <a:lnTo>
                  <a:pt x="430128" y="52724"/>
                </a:lnTo>
                <a:lnTo>
                  <a:pt x="407293" y="103660"/>
                </a:lnTo>
                <a:lnTo>
                  <a:pt x="385028" y="154772"/>
                </a:lnTo>
                <a:lnTo>
                  <a:pt x="368807" y="208025"/>
                </a:lnTo>
                <a:lnTo>
                  <a:pt x="361048" y="253429"/>
                </a:lnTo>
                <a:lnTo>
                  <a:pt x="352629" y="299065"/>
                </a:lnTo>
                <a:lnTo>
                  <a:pt x="338013" y="342235"/>
                </a:lnTo>
                <a:lnTo>
                  <a:pt x="311657" y="380237"/>
                </a:lnTo>
                <a:lnTo>
                  <a:pt x="280621" y="408585"/>
                </a:lnTo>
                <a:lnTo>
                  <a:pt x="246311" y="432958"/>
                </a:lnTo>
                <a:lnTo>
                  <a:pt x="211147" y="456308"/>
                </a:lnTo>
                <a:lnTo>
                  <a:pt x="177545" y="481583"/>
                </a:lnTo>
                <a:lnTo>
                  <a:pt x="163575" y="490490"/>
                </a:lnTo>
                <a:lnTo>
                  <a:pt x="150690" y="496943"/>
                </a:lnTo>
                <a:lnTo>
                  <a:pt x="137135" y="504288"/>
                </a:lnTo>
                <a:lnTo>
                  <a:pt x="96949" y="530283"/>
                </a:lnTo>
                <a:lnTo>
                  <a:pt x="51445" y="552444"/>
                </a:lnTo>
                <a:lnTo>
                  <a:pt x="31058" y="560965"/>
                </a:lnTo>
                <a:lnTo>
                  <a:pt x="35932" y="569543"/>
                </a:lnTo>
                <a:lnTo>
                  <a:pt x="62958" y="557722"/>
                </a:lnTo>
                <a:lnTo>
                  <a:pt x="94159" y="542134"/>
                </a:lnTo>
                <a:lnTo>
                  <a:pt x="124381" y="524656"/>
                </a:lnTo>
                <a:lnTo>
                  <a:pt x="154686" y="504443"/>
                </a:lnTo>
                <a:lnTo>
                  <a:pt x="155419" y="504443"/>
                </a:lnTo>
                <a:lnTo>
                  <a:pt x="175621" y="494151"/>
                </a:lnTo>
                <a:lnTo>
                  <a:pt x="197948" y="477850"/>
                </a:lnTo>
                <a:lnTo>
                  <a:pt x="220932" y="460368"/>
                </a:lnTo>
                <a:lnTo>
                  <a:pt x="244601" y="445769"/>
                </a:lnTo>
                <a:lnTo>
                  <a:pt x="305000" y="399992"/>
                </a:lnTo>
                <a:lnTo>
                  <a:pt x="349757" y="339851"/>
                </a:lnTo>
                <a:lnTo>
                  <a:pt x="362014" y="300449"/>
                </a:lnTo>
                <a:lnTo>
                  <a:pt x="369384" y="259841"/>
                </a:lnTo>
                <a:lnTo>
                  <a:pt x="376084" y="219044"/>
                </a:lnTo>
                <a:lnTo>
                  <a:pt x="386333" y="179069"/>
                </a:lnTo>
                <a:lnTo>
                  <a:pt x="404139" y="134566"/>
                </a:lnTo>
                <a:lnTo>
                  <a:pt x="423786" y="91554"/>
                </a:lnTo>
                <a:lnTo>
                  <a:pt x="442423" y="48103"/>
                </a:lnTo>
                <a:lnTo>
                  <a:pt x="457200" y="2285"/>
                </a:lnTo>
                <a:lnTo>
                  <a:pt x="448056" y="0"/>
                </a:lnTo>
                <a:close/>
              </a:path>
              <a:path w="457200" h="582929">
                <a:moveTo>
                  <a:pt x="155419" y="504443"/>
                </a:moveTo>
                <a:lnTo>
                  <a:pt x="154686" y="504443"/>
                </a:lnTo>
                <a:lnTo>
                  <a:pt x="153924" y="505205"/>
                </a:lnTo>
                <a:lnTo>
                  <a:pt x="155419" y="504443"/>
                </a:lnTo>
                <a:close/>
              </a:path>
            </a:pathLst>
          </a:custGeom>
          <a:solidFill>
            <a:srgbClr val="000000"/>
          </a:solidFill>
        </p:spPr>
        <p:txBody>
          <a:bodyPr wrap="square" lIns="0" tIns="0" rIns="0" bIns="0" rtlCol="0"/>
          <a:lstStyle/>
          <a:p/>
        </p:txBody>
      </p:sp>
      <p:sp>
        <p:nvSpPr>
          <p:cNvPr id="42" name="object 42"/>
          <p:cNvSpPr/>
          <p:nvPr/>
        </p:nvSpPr>
        <p:spPr>
          <a:xfrm>
            <a:off x="3405378" y="6167628"/>
            <a:ext cx="313055" cy="515620"/>
          </a:xfrm>
          <a:custGeom>
            <a:avLst/>
            <a:gdLst/>
            <a:ahLst/>
            <a:cxnLst/>
            <a:rect l="l" t="t" r="r" b="b"/>
            <a:pathLst>
              <a:path w="313054" h="515620">
                <a:moveTo>
                  <a:pt x="24937" y="375043"/>
                </a:moveTo>
                <a:lnTo>
                  <a:pt x="16757" y="380496"/>
                </a:lnTo>
                <a:lnTo>
                  <a:pt x="25329" y="391384"/>
                </a:lnTo>
                <a:lnTo>
                  <a:pt x="38652" y="406307"/>
                </a:lnTo>
                <a:lnTo>
                  <a:pt x="52080" y="421150"/>
                </a:lnTo>
                <a:lnTo>
                  <a:pt x="71627" y="445008"/>
                </a:lnTo>
                <a:lnTo>
                  <a:pt x="78486" y="454913"/>
                </a:lnTo>
                <a:lnTo>
                  <a:pt x="79248" y="455675"/>
                </a:lnTo>
                <a:lnTo>
                  <a:pt x="86106" y="460248"/>
                </a:lnTo>
                <a:lnTo>
                  <a:pt x="115234" y="485650"/>
                </a:lnTo>
                <a:lnTo>
                  <a:pt x="134135" y="498143"/>
                </a:lnTo>
                <a:lnTo>
                  <a:pt x="155311" y="506356"/>
                </a:lnTo>
                <a:lnTo>
                  <a:pt x="185166" y="513588"/>
                </a:lnTo>
                <a:lnTo>
                  <a:pt x="194821" y="515140"/>
                </a:lnTo>
                <a:lnTo>
                  <a:pt x="205339" y="513864"/>
                </a:lnTo>
                <a:lnTo>
                  <a:pt x="215676" y="511116"/>
                </a:lnTo>
                <a:lnTo>
                  <a:pt x="224789" y="508254"/>
                </a:lnTo>
                <a:lnTo>
                  <a:pt x="227361" y="505968"/>
                </a:lnTo>
                <a:lnTo>
                  <a:pt x="194310" y="505968"/>
                </a:lnTo>
                <a:lnTo>
                  <a:pt x="157129" y="496879"/>
                </a:lnTo>
                <a:lnTo>
                  <a:pt x="134288" y="487184"/>
                </a:lnTo>
                <a:lnTo>
                  <a:pt x="114216" y="472403"/>
                </a:lnTo>
                <a:lnTo>
                  <a:pt x="86247" y="448818"/>
                </a:lnTo>
                <a:lnTo>
                  <a:pt x="86106" y="448818"/>
                </a:lnTo>
                <a:lnTo>
                  <a:pt x="85344" y="448056"/>
                </a:lnTo>
                <a:lnTo>
                  <a:pt x="85525" y="448056"/>
                </a:lnTo>
                <a:lnTo>
                  <a:pt x="70286" y="428058"/>
                </a:lnTo>
                <a:lnTo>
                  <a:pt x="36619" y="390326"/>
                </a:lnTo>
                <a:lnTo>
                  <a:pt x="24937" y="375043"/>
                </a:lnTo>
                <a:close/>
              </a:path>
              <a:path w="313054" h="515620">
                <a:moveTo>
                  <a:pt x="310173" y="199644"/>
                </a:moveTo>
                <a:lnTo>
                  <a:pt x="300989" y="199644"/>
                </a:lnTo>
                <a:lnTo>
                  <a:pt x="301082" y="221050"/>
                </a:lnTo>
                <a:lnTo>
                  <a:pt x="302009" y="243049"/>
                </a:lnTo>
                <a:lnTo>
                  <a:pt x="302997" y="265062"/>
                </a:lnTo>
                <a:lnTo>
                  <a:pt x="303275" y="286512"/>
                </a:lnTo>
                <a:lnTo>
                  <a:pt x="300218" y="354963"/>
                </a:lnTo>
                <a:lnTo>
                  <a:pt x="283463" y="420624"/>
                </a:lnTo>
                <a:lnTo>
                  <a:pt x="254692" y="464279"/>
                </a:lnTo>
                <a:lnTo>
                  <a:pt x="224027" y="497586"/>
                </a:lnTo>
                <a:lnTo>
                  <a:pt x="220218" y="499110"/>
                </a:lnTo>
                <a:lnTo>
                  <a:pt x="216344" y="502538"/>
                </a:lnTo>
                <a:lnTo>
                  <a:pt x="203911" y="503885"/>
                </a:lnTo>
                <a:lnTo>
                  <a:pt x="198882" y="505206"/>
                </a:lnTo>
                <a:lnTo>
                  <a:pt x="195072" y="505206"/>
                </a:lnTo>
                <a:lnTo>
                  <a:pt x="194310" y="505968"/>
                </a:lnTo>
                <a:lnTo>
                  <a:pt x="227361" y="505968"/>
                </a:lnTo>
                <a:lnTo>
                  <a:pt x="262413" y="469768"/>
                </a:lnTo>
                <a:lnTo>
                  <a:pt x="292608" y="424434"/>
                </a:lnTo>
                <a:lnTo>
                  <a:pt x="305710" y="382324"/>
                </a:lnTo>
                <a:lnTo>
                  <a:pt x="311540" y="336774"/>
                </a:lnTo>
                <a:lnTo>
                  <a:pt x="312571" y="289647"/>
                </a:lnTo>
                <a:lnTo>
                  <a:pt x="311277" y="242808"/>
                </a:lnTo>
                <a:lnTo>
                  <a:pt x="310173" y="199644"/>
                </a:lnTo>
                <a:close/>
              </a:path>
              <a:path w="313054" h="515620">
                <a:moveTo>
                  <a:pt x="85344" y="448056"/>
                </a:moveTo>
                <a:lnTo>
                  <a:pt x="86106" y="448818"/>
                </a:lnTo>
                <a:lnTo>
                  <a:pt x="85851" y="448483"/>
                </a:lnTo>
                <a:lnTo>
                  <a:pt x="85344" y="448056"/>
                </a:lnTo>
                <a:close/>
              </a:path>
              <a:path w="313054" h="515620">
                <a:moveTo>
                  <a:pt x="85851" y="448483"/>
                </a:moveTo>
                <a:lnTo>
                  <a:pt x="86106" y="448818"/>
                </a:lnTo>
                <a:lnTo>
                  <a:pt x="86247" y="448818"/>
                </a:lnTo>
                <a:lnTo>
                  <a:pt x="85851" y="448483"/>
                </a:lnTo>
                <a:close/>
              </a:path>
              <a:path w="313054" h="515620">
                <a:moveTo>
                  <a:pt x="85525" y="448056"/>
                </a:moveTo>
                <a:lnTo>
                  <a:pt x="85344" y="448056"/>
                </a:lnTo>
                <a:lnTo>
                  <a:pt x="85851" y="448483"/>
                </a:lnTo>
                <a:lnTo>
                  <a:pt x="85525" y="448056"/>
                </a:lnTo>
                <a:close/>
              </a:path>
              <a:path w="313054" h="515620">
                <a:moveTo>
                  <a:pt x="0" y="345948"/>
                </a:moveTo>
                <a:lnTo>
                  <a:pt x="4572" y="388620"/>
                </a:lnTo>
                <a:lnTo>
                  <a:pt x="16757" y="380496"/>
                </a:lnTo>
                <a:lnTo>
                  <a:pt x="12954" y="375666"/>
                </a:lnTo>
                <a:lnTo>
                  <a:pt x="21336" y="370332"/>
                </a:lnTo>
                <a:lnTo>
                  <a:pt x="32003" y="370332"/>
                </a:lnTo>
                <a:lnTo>
                  <a:pt x="36575" y="367284"/>
                </a:lnTo>
                <a:lnTo>
                  <a:pt x="0" y="345948"/>
                </a:lnTo>
                <a:close/>
              </a:path>
              <a:path w="313054" h="515620">
                <a:moveTo>
                  <a:pt x="21336" y="370332"/>
                </a:moveTo>
                <a:lnTo>
                  <a:pt x="12954" y="375666"/>
                </a:lnTo>
                <a:lnTo>
                  <a:pt x="16757" y="380496"/>
                </a:lnTo>
                <a:lnTo>
                  <a:pt x="24937" y="375043"/>
                </a:lnTo>
                <a:lnTo>
                  <a:pt x="21336" y="370332"/>
                </a:lnTo>
                <a:close/>
              </a:path>
              <a:path w="313054" h="515620">
                <a:moveTo>
                  <a:pt x="32003" y="370332"/>
                </a:moveTo>
                <a:lnTo>
                  <a:pt x="21336" y="370332"/>
                </a:lnTo>
                <a:lnTo>
                  <a:pt x="24937" y="375043"/>
                </a:lnTo>
                <a:lnTo>
                  <a:pt x="32003" y="370332"/>
                </a:lnTo>
                <a:close/>
              </a:path>
              <a:path w="313054" h="515620">
                <a:moveTo>
                  <a:pt x="226039" y="37307"/>
                </a:moveTo>
                <a:lnTo>
                  <a:pt x="226763" y="38393"/>
                </a:lnTo>
                <a:lnTo>
                  <a:pt x="227205" y="38991"/>
                </a:lnTo>
                <a:lnTo>
                  <a:pt x="228600" y="40386"/>
                </a:lnTo>
                <a:lnTo>
                  <a:pt x="228600" y="40878"/>
                </a:lnTo>
                <a:lnTo>
                  <a:pt x="229362" y="41910"/>
                </a:lnTo>
                <a:lnTo>
                  <a:pt x="230124" y="45720"/>
                </a:lnTo>
                <a:lnTo>
                  <a:pt x="227837" y="48768"/>
                </a:lnTo>
                <a:lnTo>
                  <a:pt x="227629" y="48820"/>
                </a:lnTo>
                <a:lnTo>
                  <a:pt x="231770" y="53481"/>
                </a:lnTo>
                <a:lnTo>
                  <a:pt x="266223" y="105088"/>
                </a:lnTo>
                <a:lnTo>
                  <a:pt x="292358" y="167581"/>
                </a:lnTo>
                <a:lnTo>
                  <a:pt x="300989" y="200406"/>
                </a:lnTo>
                <a:lnTo>
                  <a:pt x="300989" y="199644"/>
                </a:lnTo>
                <a:lnTo>
                  <a:pt x="310173" y="199644"/>
                </a:lnTo>
                <a:lnTo>
                  <a:pt x="310134" y="198120"/>
                </a:lnTo>
                <a:lnTo>
                  <a:pt x="300357" y="160949"/>
                </a:lnTo>
                <a:lnTo>
                  <a:pt x="271375" y="95539"/>
                </a:lnTo>
                <a:lnTo>
                  <a:pt x="250698" y="62484"/>
                </a:lnTo>
                <a:lnTo>
                  <a:pt x="245613" y="56340"/>
                </a:lnTo>
                <a:lnTo>
                  <a:pt x="235172" y="43338"/>
                </a:lnTo>
                <a:lnTo>
                  <a:pt x="230423" y="37693"/>
                </a:lnTo>
                <a:lnTo>
                  <a:pt x="226441" y="37693"/>
                </a:lnTo>
                <a:lnTo>
                  <a:pt x="226039" y="37307"/>
                </a:lnTo>
                <a:close/>
              </a:path>
              <a:path w="313054" h="515620">
                <a:moveTo>
                  <a:pt x="224615" y="45232"/>
                </a:moveTo>
                <a:lnTo>
                  <a:pt x="221742" y="47244"/>
                </a:lnTo>
                <a:lnTo>
                  <a:pt x="224789" y="49530"/>
                </a:lnTo>
                <a:lnTo>
                  <a:pt x="227629" y="48820"/>
                </a:lnTo>
                <a:lnTo>
                  <a:pt x="225551" y="46482"/>
                </a:lnTo>
                <a:lnTo>
                  <a:pt x="224615" y="45232"/>
                </a:lnTo>
                <a:close/>
              </a:path>
              <a:path w="313054" h="515620">
                <a:moveTo>
                  <a:pt x="229362" y="41910"/>
                </a:moveTo>
                <a:lnTo>
                  <a:pt x="224615" y="45232"/>
                </a:lnTo>
                <a:lnTo>
                  <a:pt x="225551" y="46482"/>
                </a:lnTo>
                <a:lnTo>
                  <a:pt x="227629" y="48820"/>
                </a:lnTo>
                <a:lnTo>
                  <a:pt x="227837" y="48768"/>
                </a:lnTo>
                <a:lnTo>
                  <a:pt x="230124" y="45720"/>
                </a:lnTo>
                <a:lnTo>
                  <a:pt x="229362" y="41910"/>
                </a:lnTo>
                <a:close/>
              </a:path>
              <a:path w="313054" h="515620">
                <a:moveTo>
                  <a:pt x="220980" y="46482"/>
                </a:moveTo>
                <a:lnTo>
                  <a:pt x="220980" y="47244"/>
                </a:lnTo>
                <a:lnTo>
                  <a:pt x="221742" y="47244"/>
                </a:lnTo>
                <a:lnTo>
                  <a:pt x="220980" y="46482"/>
                </a:lnTo>
                <a:close/>
              </a:path>
              <a:path w="313054" h="515620">
                <a:moveTo>
                  <a:pt x="219456" y="28194"/>
                </a:moveTo>
                <a:lnTo>
                  <a:pt x="216408" y="29718"/>
                </a:lnTo>
                <a:lnTo>
                  <a:pt x="214884" y="32766"/>
                </a:lnTo>
                <a:lnTo>
                  <a:pt x="214884" y="35813"/>
                </a:lnTo>
                <a:lnTo>
                  <a:pt x="216408" y="38100"/>
                </a:lnTo>
                <a:lnTo>
                  <a:pt x="216789" y="39624"/>
                </a:lnTo>
                <a:lnTo>
                  <a:pt x="217932" y="41910"/>
                </a:lnTo>
                <a:lnTo>
                  <a:pt x="219456" y="44196"/>
                </a:lnTo>
                <a:lnTo>
                  <a:pt x="220218" y="45720"/>
                </a:lnTo>
                <a:lnTo>
                  <a:pt x="221742" y="47244"/>
                </a:lnTo>
                <a:lnTo>
                  <a:pt x="224615" y="45232"/>
                </a:lnTo>
                <a:lnTo>
                  <a:pt x="223266" y="43434"/>
                </a:lnTo>
                <a:lnTo>
                  <a:pt x="220980" y="41148"/>
                </a:lnTo>
                <a:lnTo>
                  <a:pt x="219456" y="38862"/>
                </a:lnTo>
                <a:lnTo>
                  <a:pt x="218694" y="38100"/>
                </a:lnTo>
                <a:lnTo>
                  <a:pt x="217170" y="37337"/>
                </a:lnTo>
                <a:lnTo>
                  <a:pt x="220218" y="37337"/>
                </a:lnTo>
                <a:lnTo>
                  <a:pt x="224027" y="33527"/>
                </a:lnTo>
                <a:lnTo>
                  <a:pt x="221742" y="29718"/>
                </a:lnTo>
                <a:lnTo>
                  <a:pt x="220789" y="28527"/>
                </a:lnTo>
                <a:lnTo>
                  <a:pt x="219456" y="28194"/>
                </a:lnTo>
                <a:close/>
              </a:path>
              <a:path w="313054" h="515620">
                <a:moveTo>
                  <a:pt x="216789" y="39624"/>
                </a:moveTo>
                <a:lnTo>
                  <a:pt x="217170" y="41148"/>
                </a:lnTo>
                <a:lnTo>
                  <a:pt x="220218" y="45720"/>
                </a:lnTo>
                <a:lnTo>
                  <a:pt x="219456" y="44196"/>
                </a:lnTo>
                <a:lnTo>
                  <a:pt x="217932" y="41910"/>
                </a:lnTo>
                <a:lnTo>
                  <a:pt x="216789" y="39624"/>
                </a:lnTo>
                <a:close/>
              </a:path>
              <a:path w="313054" h="515620">
                <a:moveTo>
                  <a:pt x="217170" y="37337"/>
                </a:moveTo>
                <a:lnTo>
                  <a:pt x="218694" y="38100"/>
                </a:lnTo>
                <a:lnTo>
                  <a:pt x="219456" y="38862"/>
                </a:lnTo>
                <a:lnTo>
                  <a:pt x="220980" y="41148"/>
                </a:lnTo>
                <a:lnTo>
                  <a:pt x="223266" y="43434"/>
                </a:lnTo>
                <a:lnTo>
                  <a:pt x="224615" y="45232"/>
                </a:lnTo>
                <a:lnTo>
                  <a:pt x="229362" y="41910"/>
                </a:lnTo>
                <a:lnTo>
                  <a:pt x="228600" y="41910"/>
                </a:lnTo>
                <a:lnTo>
                  <a:pt x="228600" y="40878"/>
                </a:lnTo>
                <a:lnTo>
                  <a:pt x="227205" y="38991"/>
                </a:lnTo>
                <a:lnTo>
                  <a:pt x="227075" y="38862"/>
                </a:lnTo>
                <a:lnTo>
                  <a:pt x="226546" y="38100"/>
                </a:lnTo>
                <a:lnTo>
                  <a:pt x="219456" y="38100"/>
                </a:lnTo>
                <a:lnTo>
                  <a:pt x="217170" y="37337"/>
                </a:lnTo>
                <a:close/>
              </a:path>
              <a:path w="313054" h="515620">
                <a:moveTo>
                  <a:pt x="228600" y="40878"/>
                </a:moveTo>
                <a:lnTo>
                  <a:pt x="228600" y="41910"/>
                </a:lnTo>
                <a:lnTo>
                  <a:pt x="229362" y="41910"/>
                </a:lnTo>
                <a:lnTo>
                  <a:pt x="228600" y="40878"/>
                </a:lnTo>
                <a:close/>
              </a:path>
              <a:path w="313054" h="515620">
                <a:moveTo>
                  <a:pt x="227205" y="38991"/>
                </a:moveTo>
                <a:lnTo>
                  <a:pt x="228600" y="40878"/>
                </a:lnTo>
                <a:lnTo>
                  <a:pt x="228600" y="40386"/>
                </a:lnTo>
                <a:lnTo>
                  <a:pt x="227205" y="38991"/>
                </a:lnTo>
                <a:close/>
              </a:path>
              <a:path w="313054" h="515620">
                <a:moveTo>
                  <a:pt x="208025" y="25908"/>
                </a:moveTo>
                <a:lnTo>
                  <a:pt x="214122" y="35051"/>
                </a:lnTo>
                <a:lnTo>
                  <a:pt x="216472" y="38991"/>
                </a:lnTo>
                <a:lnTo>
                  <a:pt x="216789" y="39624"/>
                </a:lnTo>
                <a:lnTo>
                  <a:pt x="216408" y="38100"/>
                </a:lnTo>
                <a:lnTo>
                  <a:pt x="214884" y="35813"/>
                </a:lnTo>
                <a:lnTo>
                  <a:pt x="214884" y="32766"/>
                </a:lnTo>
                <a:lnTo>
                  <a:pt x="216408" y="29718"/>
                </a:lnTo>
                <a:lnTo>
                  <a:pt x="219456" y="28194"/>
                </a:lnTo>
                <a:lnTo>
                  <a:pt x="220522" y="28194"/>
                </a:lnTo>
                <a:lnTo>
                  <a:pt x="219913" y="27432"/>
                </a:lnTo>
                <a:lnTo>
                  <a:pt x="210312" y="27432"/>
                </a:lnTo>
                <a:lnTo>
                  <a:pt x="208025" y="25908"/>
                </a:lnTo>
                <a:close/>
              </a:path>
              <a:path w="313054" h="515620">
                <a:moveTo>
                  <a:pt x="226763" y="38393"/>
                </a:moveTo>
                <a:lnTo>
                  <a:pt x="227075" y="38862"/>
                </a:lnTo>
                <a:lnTo>
                  <a:pt x="227205" y="38991"/>
                </a:lnTo>
                <a:lnTo>
                  <a:pt x="226763" y="38393"/>
                </a:lnTo>
                <a:close/>
              </a:path>
              <a:path w="313054" h="515620">
                <a:moveTo>
                  <a:pt x="123444" y="0"/>
                </a:moveTo>
                <a:lnTo>
                  <a:pt x="99677" y="8013"/>
                </a:lnTo>
                <a:lnTo>
                  <a:pt x="75980" y="15463"/>
                </a:lnTo>
                <a:lnTo>
                  <a:pt x="28194" y="29718"/>
                </a:lnTo>
                <a:lnTo>
                  <a:pt x="30480" y="38862"/>
                </a:lnTo>
                <a:lnTo>
                  <a:pt x="54101" y="32004"/>
                </a:lnTo>
                <a:lnTo>
                  <a:pt x="77724" y="24384"/>
                </a:lnTo>
                <a:lnTo>
                  <a:pt x="101346" y="17525"/>
                </a:lnTo>
                <a:lnTo>
                  <a:pt x="124206" y="9144"/>
                </a:lnTo>
                <a:lnTo>
                  <a:pt x="187805" y="9144"/>
                </a:lnTo>
                <a:lnTo>
                  <a:pt x="184832" y="8151"/>
                </a:lnTo>
                <a:lnTo>
                  <a:pt x="176784" y="6858"/>
                </a:lnTo>
                <a:lnTo>
                  <a:pt x="163807" y="4179"/>
                </a:lnTo>
                <a:lnTo>
                  <a:pt x="150556" y="2809"/>
                </a:lnTo>
                <a:lnTo>
                  <a:pt x="137084" y="1750"/>
                </a:lnTo>
                <a:lnTo>
                  <a:pt x="123444" y="0"/>
                </a:lnTo>
                <a:close/>
              </a:path>
              <a:path w="313054" h="515620">
                <a:moveTo>
                  <a:pt x="225767" y="37045"/>
                </a:moveTo>
                <a:lnTo>
                  <a:pt x="226763" y="38393"/>
                </a:lnTo>
                <a:lnTo>
                  <a:pt x="226039" y="37307"/>
                </a:lnTo>
                <a:lnTo>
                  <a:pt x="225767" y="37045"/>
                </a:lnTo>
                <a:close/>
              </a:path>
              <a:path w="313054" h="515620">
                <a:moveTo>
                  <a:pt x="220218" y="37337"/>
                </a:moveTo>
                <a:lnTo>
                  <a:pt x="217170" y="37337"/>
                </a:lnTo>
                <a:lnTo>
                  <a:pt x="219456" y="38100"/>
                </a:lnTo>
                <a:lnTo>
                  <a:pt x="220218" y="37337"/>
                </a:lnTo>
                <a:close/>
              </a:path>
              <a:path w="313054" h="515620">
                <a:moveTo>
                  <a:pt x="224027" y="33527"/>
                </a:moveTo>
                <a:lnTo>
                  <a:pt x="219456" y="38100"/>
                </a:lnTo>
                <a:lnTo>
                  <a:pt x="226546" y="38100"/>
                </a:lnTo>
                <a:lnTo>
                  <a:pt x="225961" y="37307"/>
                </a:lnTo>
                <a:lnTo>
                  <a:pt x="225865" y="37045"/>
                </a:lnTo>
                <a:lnTo>
                  <a:pt x="225551" y="36575"/>
                </a:lnTo>
                <a:lnTo>
                  <a:pt x="224408" y="34289"/>
                </a:lnTo>
                <a:lnTo>
                  <a:pt x="224027" y="34289"/>
                </a:lnTo>
                <a:lnTo>
                  <a:pt x="224027" y="33527"/>
                </a:lnTo>
                <a:close/>
              </a:path>
              <a:path w="313054" h="515620">
                <a:moveTo>
                  <a:pt x="224027" y="32004"/>
                </a:moveTo>
                <a:lnTo>
                  <a:pt x="224027" y="33527"/>
                </a:lnTo>
                <a:lnTo>
                  <a:pt x="225551" y="36575"/>
                </a:lnTo>
                <a:lnTo>
                  <a:pt x="226071" y="37337"/>
                </a:lnTo>
                <a:lnTo>
                  <a:pt x="226441" y="37693"/>
                </a:lnTo>
                <a:lnTo>
                  <a:pt x="224027" y="32004"/>
                </a:lnTo>
                <a:close/>
              </a:path>
              <a:path w="313054" h="515620">
                <a:moveTo>
                  <a:pt x="225805" y="32004"/>
                </a:moveTo>
                <a:lnTo>
                  <a:pt x="224027" y="32004"/>
                </a:lnTo>
                <a:lnTo>
                  <a:pt x="226441" y="37693"/>
                </a:lnTo>
                <a:lnTo>
                  <a:pt x="230423" y="37693"/>
                </a:lnTo>
                <a:lnTo>
                  <a:pt x="230100" y="37307"/>
                </a:lnTo>
                <a:lnTo>
                  <a:pt x="227837" y="34289"/>
                </a:lnTo>
                <a:lnTo>
                  <a:pt x="226313" y="32766"/>
                </a:lnTo>
                <a:lnTo>
                  <a:pt x="225805" y="32004"/>
                </a:lnTo>
                <a:close/>
              </a:path>
              <a:path w="313054" h="515620">
                <a:moveTo>
                  <a:pt x="225865" y="37045"/>
                </a:moveTo>
                <a:lnTo>
                  <a:pt x="226039" y="37307"/>
                </a:lnTo>
                <a:lnTo>
                  <a:pt x="225865" y="37045"/>
                </a:lnTo>
                <a:close/>
              </a:path>
              <a:path w="313054" h="515620">
                <a:moveTo>
                  <a:pt x="224027" y="33527"/>
                </a:moveTo>
                <a:lnTo>
                  <a:pt x="224027" y="34289"/>
                </a:lnTo>
                <a:lnTo>
                  <a:pt x="224408" y="34289"/>
                </a:lnTo>
                <a:lnTo>
                  <a:pt x="224027" y="33527"/>
                </a:lnTo>
                <a:close/>
              </a:path>
              <a:path w="313054" h="515620">
                <a:moveTo>
                  <a:pt x="220789" y="28527"/>
                </a:moveTo>
                <a:lnTo>
                  <a:pt x="221742" y="29718"/>
                </a:lnTo>
                <a:lnTo>
                  <a:pt x="224027" y="33527"/>
                </a:lnTo>
                <a:lnTo>
                  <a:pt x="224027" y="32004"/>
                </a:lnTo>
                <a:lnTo>
                  <a:pt x="225805" y="32004"/>
                </a:lnTo>
                <a:lnTo>
                  <a:pt x="224789" y="30480"/>
                </a:lnTo>
                <a:lnTo>
                  <a:pt x="223266" y="29718"/>
                </a:lnTo>
                <a:lnTo>
                  <a:pt x="222504" y="29718"/>
                </a:lnTo>
                <a:lnTo>
                  <a:pt x="222504" y="28956"/>
                </a:lnTo>
                <a:lnTo>
                  <a:pt x="220789" y="28527"/>
                </a:lnTo>
                <a:close/>
              </a:path>
              <a:path w="313054" h="515620">
                <a:moveTo>
                  <a:pt x="220522" y="28194"/>
                </a:moveTo>
                <a:lnTo>
                  <a:pt x="219456" y="28194"/>
                </a:lnTo>
                <a:lnTo>
                  <a:pt x="220789" y="28527"/>
                </a:lnTo>
                <a:lnTo>
                  <a:pt x="220522" y="28194"/>
                </a:lnTo>
                <a:close/>
              </a:path>
              <a:path w="313054" h="515620">
                <a:moveTo>
                  <a:pt x="187805" y="9144"/>
                </a:moveTo>
                <a:lnTo>
                  <a:pt x="124206" y="9144"/>
                </a:lnTo>
                <a:lnTo>
                  <a:pt x="122682" y="9906"/>
                </a:lnTo>
                <a:lnTo>
                  <a:pt x="139978" y="11638"/>
                </a:lnTo>
                <a:lnTo>
                  <a:pt x="157386" y="13111"/>
                </a:lnTo>
                <a:lnTo>
                  <a:pt x="174586" y="15647"/>
                </a:lnTo>
                <a:lnTo>
                  <a:pt x="191262" y="20574"/>
                </a:lnTo>
                <a:lnTo>
                  <a:pt x="196596" y="22860"/>
                </a:lnTo>
                <a:lnTo>
                  <a:pt x="201930" y="24384"/>
                </a:lnTo>
                <a:lnTo>
                  <a:pt x="206501" y="25908"/>
                </a:lnTo>
                <a:lnTo>
                  <a:pt x="208025" y="26670"/>
                </a:lnTo>
                <a:lnTo>
                  <a:pt x="208787" y="27432"/>
                </a:lnTo>
                <a:lnTo>
                  <a:pt x="209041" y="27432"/>
                </a:lnTo>
                <a:lnTo>
                  <a:pt x="208025" y="25908"/>
                </a:lnTo>
                <a:lnTo>
                  <a:pt x="218694" y="25908"/>
                </a:lnTo>
                <a:lnTo>
                  <a:pt x="215646" y="20574"/>
                </a:lnTo>
                <a:lnTo>
                  <a:pt x="214122" y="19050"/>
                </a:lnTo>
                <a:lnTo>
                  <a:pt x="213360" y="19050"/>
                </a:lnTo>
                <a:lnTo>
                  <a:pt x="212598" y="18287"/>
                </a:lnTo>
                <a:lnTo>
                  <a:pt x="211074" y="17525"/>
                </a:lnTo>
                <a:lnTo>
                  <a:pt x="209550" y="17525"/>
                </a:lnTo>
                <a:lnTo>
                  <a:pt x="207263" y="16763"/>
                </a:lnTo>
                <a:lnTo>
                  <a:pt x="204977" y="15239"/>
                </a:lnTo>
                <a:lnTo>
                  <a:pt x="197858" y="12939"/>
                </a:lnTo>
                <a:lnTo>
                  <a:pt x="191500" y="10377"/>
                </a:lnTo>
                <a:lnTo>
                  <a:pt x="187805" y="9144"/>
                </a:lnTo>
                <a:close/>
              </a:path>
              <a:path w="313054" h="515620">
                <a:moveTo>
                  <a:pt x="218694" y="25908"/>
                </a:moveTo>
                <a:lnTo>
                  <a:pt x="208025" y="25908"/>
                </a:lnTo>
                <a:lnTo>
                  <a:pt x="210312" y="27432"/>
                </a:lnTo>
                <a:lnTo>
                  <a:pt x="219913" y="27432"/>
                </a:lnTo>
                <a:lnTo>
                  <a:pt x="218694" y="25908"/>
                </a:lnTo>
                <a:close/>
              </a:path>
              <a:path w="313054" h="515620">
                <a:moveTo>
                  <a:pt x="213360" y="18287"/>
                </a:moveTo>
                <a:lnTo>
                  <a:pt x="213360" y="19050"/>
                </a:lnTo>
                <a:lnTo>
                  <a:pt x="214122" y="19050"/>
                </a:lnTo>
                <a:lnTo>
                  <a:pt x="213360" y="18287"/>
                </a:lnTo>
                <a:close/>
              </a:path>
            </a:pathLst>
          </a:custGeom>
          <a:solidFill>
            <a:srgbClr val="000000"/>
          </a:solidFill>
        </p:spPr>
        <p:txBody>
          <a:bodyPr wrap="square" lIns="0" tIns="0" rIns="0" bIns="0" rtlCol="0"/>
          <a:lstStyle/>
          <a:p/>
        </p:txBody>
      </p:sp>
      <p:sp>
        <p:nvSpPr>
          <p:cNvPr id="43" name="object 43"/>
          <p:cNvSpPr/>
          <p:nvPr/>
        </p:nvSpPr>
        <p:spPr>
          <a:xfrm>
            <a:off x="2360676" y="7460742"/>
            <a:ext cx="715010" cy="121285"/>
          </a:xfrm>
          <a:custGeom>
            <a:avLst/>
            <a:gdLst/>
            <a:ahLst/>
            <a:cxnLst/>
            <a:rect l="l" t="t" r="r" b="b"/>
            <a:pathLst>
              <a:path w="715010" h="121284">
                <a:moveTo>
                  <a:pt x="7619" y="9143"/>
                </a:moveTo>
                <a:lnTo>
                  <a:pt x="32138" y="48662"/>
                </a:lnTo>
                <a:lnTo>
                  <a:pt x="73897" y="74582"/>
                </a:lnTo>
                <a:lnTo>
                  <a:pt x="121829" y="93478"/>
                </a:lnTo>
                <a:lnTo>
                  <a:pt x="172491" y="106586"/>
                </a:lnTo>
                <a:lnTo>
                  <a:pt x="222437" y="115146"/>
                </a:lnTo>
                <a:lnTo>
                  <a:pt x="268224" y="120395"/>
                </a:lnTo>
                <a:lnTo>
                  <a:pt x="316552" y="120685"/>
                </a:lnTo>
                <a:lnTo>
                  <a:pt x="370298" y="118471"/>
                </a:lnTo>
                <a:lnTo>
                  <a:pt x="452944" y="112775"/>
                </a:lnTo>
                <a:lnTo>
                  <a:pt x="285750" y="112775"/>
                </a:lnTo>
                <a:lnTo>
                  <a:pt x="286269" y="112749"/>
                </a:lnTo>
                <a:lnTo>
                  <a:pt x="239160" y="107678"/>
                </a:lnTo>
                <a:lnTo>
                  <a:pt x="187446" y="99765"/>
                </a:lnTo>
                <a:lnTo>
                  <a:pt x="134902" y="87496"/>
                </a:lnTo>
                <a:lnTo>
                  <a:pt x="85061" y="69330"/>
                </a:lnTo>
                <a:lnTo>
                  <a:pt x="41456" y="43726"/>
                </a:lnTo>
                <a:lnTo>
                  <a:pt x="7619" y="9143"/>
                </a:lnTo>
                <a:close/>
              </a:path>
              <a:path w="715010" h="121284">
                <a:moveTo>
                  <a:pt x="286269" y="112749"/>
                </a:moveTo>
                <a:lnTo>
                  <a:pt x="285750" y="112775"/>
                </a:lnTo>
                <a:lnTo>
                  <a:pt x="286512" y="112775"/>
                </a:lnTo>
                <a:lnTo>
                  <a:pt x="286269" y="112749"/>
                </a:lnTo>
                <a:close/>
              </a:path>
              <a:path w="715010" h="121284">
                <a:moveTo>
                  <a:pt x="685186" y="24479"/>
                </a:moveTo>
                <a:lnTo>
                  <a:pt x="682751" y="26669"/>
                </a:lnTo>
                <a:lnTo>
                  <a:pt x="683513" y="26669"/>
                </a:lnTo>
                <a:lnTo>
                  <a:pt x="667630" y="37067"/>
                </a:lnTo>
                <a:lnTo>
                  <a:pt x="651438" y="46982"/>
                </a:lnTo>
                <a:lnTo>
                  <a:pt x="618744" y="66293"/>
                </a:lnTo>
                <a:lnTo>
                  <a:pt x="619506" y="66293"/>
                </a:lnTo>
                <a:lnTo>
                  <a:pt x="617982" y="67055"/>
                </a:lnTo>
                <a:lnTo>
                  <a:pt x="616457" y="67055"/>
                </a:lnTo>
                <a:lnTo>
                  <a:pt x="611886" y="68579"/>
                </a:lnTo>
                <a:lnTo>
                  <a:pt x="580644" y="78485"/>
                </a:lnTo>
                <a:lnTo>
                  <a:pt x="575729" y="79806"/>
                </a:lnTo>
                <a:lnTo>
                  <a:pt x="571309" y="82880"/>
                </a:lnTo>
                <a:lnTo>
                  <a:pt x="566166" y="83819"/>
                </a:lnTo>
                <a:lnTo>
                  <a:pt x="563778" y="85229"/>
                </a:lnTo>
                <a:lnTo>
                  <a:pt x="505295" y="96767"/>
                </a:lnTo>
                <a:lnTo>
                  <a:pt x="450709" y="103156"/>
                </a:lnTo>
                <a:lnTo>
                  <a:pt x="395774" y="107185"/>
                </a:lnTo>
                <a:lnTo>
                  <a:pt x="286269" y="112749"/>
                </a:lnTo>
                <a:lnTo>
                  <a:pt x="286512" y="112775"/>
                </a:lnTo>
                <a:lnTo>
                  <a:pt x="452944" y="112775"/>
                </a:lnTo>
                <a:lnTo>
                  <a:pt x="473201" y="111251"/>
                </a:lnTo>
                <a:lnTo>
                  <a:pt x="492296" y="108666"/>
                </a:lnTo>
                <a:lnTo>
                  <a:pt x="529355" y="102095"/>
                </a:lnTo>
                <a:lnTo>
                  <a:pt x="547878" y="99059"/>
                </a:lnTo>
                <a:lnTo>
                  <a:pt x="553669" y="97104"/>
                </a:lnTo>
                <a:lnTo>
                  <a:pt x="566280" y="96316"/>
                </a:lnTo>
                <a:lnTo>
                  <a:pt x="570738" y="92201"/>
                </a:lnTo>
                <a:lnTo>
                  <a:pt x="578797" y="89101"/>
                </a:lnTo>
                <a:lnTo>
                  <a:pt x="595601" y="83658"/>
                </a:lnTo>
                <a:lnTo>
                  <a:pt x="603504" y="80771"/>
                </a:lnTo>
                <a:lnTo>
                  <a:pt x="609600" y="79247"/>
                </a:lnTo>
                <a:lnTo>
                  <a:pt x="614934" y="77723"/>
                </a:lnTo>
                <a:lnTo>
                  <a:pt x="617219" y="76961"/>
                </a:lnTo>
                <a:lnTo>
                  <a:pt x="618744" y="76199"/>
                </a:lnTo>
                <a:lnTo>
                  <a:pt x="620268" y="76199"/>
                </a:lnTo>
                <a:lnTo>
                  <a:pt x="621792" y="75437"/>
                </a:lnTo>
                <a:lnTo>
                  <a:pt x="623316" y="75437"/>
                </a:lnTo>
                <a:lnTo>
                  <a:pt x="624078" y="74675"/>
                </a:lnTo>
                <a:lnTo>
                  <a:pt x="628650" y="71627"/>
                </a:lnTo>
                <a:lnTo>
                  <a:pt x="664330" y="50749"/>
                </a:lnTo>
                <a:lnTo>
                  <a:pt x="681803" y="39359"/>
                </a:lnTo>
                <a:lnTo>
                  <a:pt x="692133" y="30862"/>
                </a:lnTo>
                <a:lnTo>
                  <a:pt x="685186" y="24479"/>
                </a:lnTo>
                <a:close/>
              </a:path>
              <a:path w="715010" h="121284">
                <a:moveTo>
                  <a:pt x="709252" y="19811"/>
                </a:moveTo>
                <a:lnTo>
                  <a:pt x="690372" y="19811"/>
                </a:lnTo>
                <a:lnTo>
                  <a:pt x="697230" y="26669"/>
                </a:lnTo>
                <a:lnTo>
                  <a:pt x="692133" y="30862"/>
                </a:lnTo>
                <a:lnTo>
                  <a:pt x="703326" y="41147"/>
                </a:lnTo>
                <a:lnTo>
                  <a:pt x="709252" y="19811"/>
                </a:lnTo>
                <a:close/>
              </a:path>
              <a:path w="715010" h="121284">
                <a:moveTo>
                  <a:pt x="690372" y="19811"/>
                </a:moveTo>
                <a:lnTo>
                  <a:pt x="685186" y="24479"/>
                </a:lnTo>
                <a:lnTo>
                  <a:pt x="692133" y="30862"/>
                </a:lnTo>
                <a:lnTo>
                  <a:pt x="697230" y="26669"/>
                </a:lnTo>
                <a:lnTo>
                  <a:pt x="690372" y="19811"/>
                </a:lnTo>
                <a:close/>
              </a:path>
              <a:path w="715010" h="121284">
                <a:moveTo>
                  <a:pt x="714756" y="0"/>
                </a:moveTo>
                <a:lnTo>
                  <a:pt x="675132" y="15239"/>
                </a:lnTo>
                <a:lnTo>
                  <a:pt x="685186" y="24479"/>
                </a:lnTo>
                <a:lnTo>
                  <a:pt x="690372" y="19811"/>
                </a:lnTo>
                <a:lnTo>
                  <a:pt x="709252" y="19811"/>
                </a:lnTo>
                <a:lnTo>
                  <a:pt x="714756" y="0"/>
                </a:lnTo>
                <a:close/>
              </a:path>
            </a:pathLst>
          </a:custGeom>
          <a:solidFill>
            <a:srgbClr val="000000"/>
          </a:solidFill>
        </p:spPr>
        <p:txBody>
          <a:bodyPr wrap="square" lIns="0" tIns="0" rIns="0" bIns="0" rtlCol="0"/>
          <a:lstStyle/>
          <a:p/>
        </p:txBody>
      </p:sp>
      <p:sp>
        <p:nvSpPr>
          <p:cNvPr id="44" name="object 44"/>
          <p:cNvSpPr/>
          <p:nvPr/>
        </p:nvSpPr>
        <p:spPr>
          <a:xfrm>
            <a:off x="2623566" y="7285481"/>
            <a:ext cx="346710" cy="45085"/>
          </a:xfrm>
          <a:custGeom>
            <a:avLst/>
            <a:gdLst/>
            <a:ahLst/>
            <a:cxnLst/>
            <a:rect l="l" t="t" r="r" b="b"/>
            <a:pathLst>
              <a:path w="346710" h="45084">
                <a:moveTo>
                  <a:pt x="36575" y="6858"/>
                </a:moveTo>
                <a:lnTo>
                  <a:pt x="0" y="28194"/>
                </a:lnTo>
                <a:lnTo>
                  <a:pt x="38861" y="44958"/>
                </a:lnTo>
                <a:lnTo>
                  <a:pt x="38039" y="31242"/>
                </a:lnTo>
                <a:lnTo>
                  <a:pt x="32003" y="31242"/>
                </a:lnTo>
                <a:lnTo>
                  <a:pt x="31241" y="21336"/>
                </a:lnTo>
                <a:lnTo>
                  <a:pt x="37415" y="20851"/>
                </a:lnTo>
                <a:lnTo>
                  <a:pt x="36575" y="6858"/>
                </a:lnTo>
                <a:close/>
              </a:path>
              <a:path w="346710" h="45084">
                <a:moveTo>
                  <a:pt x="37415" y="20851"/>
                </a:moveTo>
                <a:lnTo>
                  <a:pt x="31241" y="21336"/>
                </a:lnTo>
                <a:lnTo>
                  <a:pt x="32003" y="31242"/>
                </a:lnTo>
                <a:lnTo>
                  <a:pt x="38005" y="30688"/>
                </a:lnTo>
                <a:lnTo>
                  <a:pt x="37415" y="20851"/>
                </a:lnTo>
                <a:close/>
              </a:path>
              <a:path w="346710" h="45084">
                <a:moveTo>
                  <a:pt x="38005" y="30688"/>
                </a:moveTo>
                <a:lnTo>
                  <a:pt x="32003" y="31242"/>
                </a:lnTo>
                <a:lnTo>
                  <a:pt x="38039" y="31242"/>
                </a:lnTo>
                <a:lnTo>
                  <a:pt x="38005" y="30688"/>
                </a:lnTo>
                <a:close/>
              </a:path>
              <a:path w="346710" h="45084">
                <a:moveTo>
                  <a:pt x="345947" y="0"/>
                </a:moveTo>
                <a:lnTo>
                  <a:pt x="293581" y="4759"/>
                </a:lnTo>
                <a:lnTo>
                  <a:pt x="241071" y="8339"/>
                </a:lnTo>
                <a:lnTo>
                  <a:pt x="83502" y="17237"/>
                </a:lnTo>
                <a:lnTo>
                  <a:pt x="37415" y="20851"/>
                </a:lnTo>
                <a:lnTo>
                  <a:pt x="38005" y="30688"/>
                </a:lnTo>
                <a:lnTo>
                  <a:pt x="83698" y="26474"/>
                </a:lnTo>
                <a:lnTo>
                  <a:pt x="135898" y="23164"/>
                </a:lnTo>
                <a:lnTo>
                  <a:pt x="241206" y="17847"/>
                </a:lnTo>
                <a:lnTo>
                  <a:pt x="294010" y="14303"/>
                </a:lnTo>
                <a:lnTo>
                  <a:pt x="346709" y="9144"/>
                </a:lnTo>
                <a:lnTo>
                  <a:pt x="345947" y="0"/>
                </a:lnTo>
                <a:close/>
              </a:path>
            </a:pathLst>
          </a:custGeom>
          <a:solidFill>
            <a:srgbClr val="000000"/>
          </a:solidFill>
        </p:spPr>
        <p:txBody>
          <a:bodyPr wrap="square" lIns="0" tIns="0" rIns="0" bIns="0" rtlCol="0"/>
          <a:lstStyle/>
          <a:p/>
        </p:txBody>
      </p:sp>
      <p:sp>
        <p:nvSpPr>
          <p:cNvPr id="45" name="object 45"/>
          <p:cNvSpPr/>
          <p:nvPr/>
        </p:nvSpPr>
        <p:spPr>
          <a:xfrm>
            <a:off x="3124507" y="6589776"/>
            <a:ext cx="74930" cy="425450"/>
          </a:xfrm>
          <a:custGeom>
            <a:avLst/>
            <a:gdLst/>
            <a:ahLst/>
            <a:cxnLst/>
            <a:rect l="l" t="t" r="r" b="b"/>
            <a:pathLst>
              <a:path w="74930" h="425450">
                <a:moveTo>
                  <a:pt x="52367" y="35182"/>
                </a:moveTo>
                <a:lnTo>
                  <a:pt x="38407" y="74888"/>
                </a:lnTo>
                <a:lnTo>
                  <a:pt x="24215" y="123381"/>
                </a:lnTo>
                <a:lnTo>
                  <a:pt x="12642" y="173669"/>
                </a:lnTo>
                <a:lnTo>
                  <a:pt x="4350" y="224985"/>
                </a:lnTo>
                <a:lnTo>
                  <a:pt x="0" y="276562"/>
                </a:lnTo>
                <a:lnTo>
                  <a:pt x="253" y="327634"/>
                </a:lnTo>
                <a:lnTo>
                  <a:pt x="5772" y="377434"/>
                </a:lnTo>
                <a:lnTo>
                  <a:pt x="17218" y="425196"/>
                </a:lnTo>
                <a:lnTo>
                  <a:pt x="26362" y="422910"/>
                </a:lnTo>
                <a:lnTo>
                  <a:pt x="15136" y="374955"/>
                </a:lnTo>
                <a:lnTo>
                  <a:pt x="9773" y="325719"/>
                </a:lnTo>
                <a:lnTo>
                  <a:pt x="9598" y="275713"/>
                </a:lnTo>
                <a:lnTo>
                  <a:pt x="13937" y="225447"/>
                </a:lnTo>
                <a:lnTo>
                  <a:pt x="22115" y="175432"/>
                </a:lnTo>
                <a:lnTo>
                  <a:pt x="33458" y="126180"/>
                </a:lnTo>
                <a:lnTo>
                  <a:pt x="47290" y="78200"/>
                </a:lnTo>
                <a:lnTo>
                  <a:pt x="60880" y="38080"/>
                </a:lnTo>
                <a:lnTo>
                  <a:pt x="52367" y="35182"/>
                </a:lnTo>
                <a:close/>
              </a:path>
              <a:path w="74930" h="425450">
                <a:moveTo>
                  <a:pt x="72654" y="28956"/>
                </a:moveTo>
                <a:lnTo>
                  <a:pt x="54556" y="28956"/>
                </a:lnTo>
                <a:lnTo>
                  <a:pt x="62938" y="32003"/>
                </a:lnTo>
                <a:lnTo>
                  <a:pt x="60880" y="38080"/>
                </a:lnTo>
                <a:lnTo>
                  <a:pt x="74368" y="42672"/>
                </a:lnTo>
                <a:lnTo>
                  <a:pt x="72654" y="28956"/>
                </a:lnTo>
                <a:close/>
              </a:path>
              <a:path w="74930" h="425450">
                <a:moveTo>
                  <a:pt x="54556" y="28956"/>
                </a:moveTo>
                <a:lnTo>
                  <a:pt x="52367" y="35182"/>
                </a:lnTo>
                <a:lnTo>
                  <a:pt x="60880" y="38080"/>
                </a:lnTo>
                <a:lnTo>
                  <a:pt x="62938" y="32003"/>
                </a:lnTo>
                <a:lnTo>
                  <a:pt x="54556" y="28956"/>
                </a:lnTo>
                <a:close/>
              </a:path>
              <a:path w="74930" h="425450">
                <a:moveTo>
                  <a:pt x="69034" y="0"/>
                </a:moveTo>
                <a:lnTo>
                  <a:pt x="38554" y="30479"/>
                </a:lnTo>
                <a:lnTo>
                  <a:pt x="52367" y="35182"/>
                </a:lnTo>
                <a:lnTo>
                  <a:pt x="54556" y="28956"/>
                </a:lnTo>
                <a:lnTo>
                  <a:pt x="72654" y="28956"/>
                </a:lnTo>
                <a:lnTo>
                  <a:pt x="69034" y="0"/>
                </a:lnTo>
                <a:close/>
              </a:path>
            </a:pathLst>
          </a:custGeom>
          <a:solidFill>
            <a:srgbClr val="000000"/>
          </a:solidFill>
        </p:spPr>
        <p:txBody>
          <a:bodyPr wrap="square" lIns="0" tIns="0" rIns="0" bIns="0" rtlCol="0"/>
          <a:lstStyle/>
          <a:p/>
        </p:txBody>
      </p:sp>
      <p:sp>
        <p:nvSpPr>
          <p:cNvPr id="46" name="object 46"/>
          <p:cNvSpPr txBox="1"/>
          <p:nvPr/>
        </p:nvSpPr>
        <p:spPr>
          <a:xfrm>
            <a:off x="3525520" y="5392389"/>
            <a:ext cx="2544445" cy="1776730"/>
          </a:xfrm>
          <a:prstGeom prst="rect">
            <a:avLst/>
          </a:prstGeom>
        </p:spPr>
        <p:txBody>
          <a:bodyPr wrap="square" lIns="0" tIns="101600" rIns="0" bIns="0" rtlCol="0" vert="horz">
            <a:spAutoFit/>
          </a:bodyPr>
          <a:lstStyle/>
          <a:p>
            <a:pPr marL="217170">
              <a:lnSpc>
                <a:spcPct val="100000"/>
              </a:lnSpc>
              <a:spcBef>
                <a:spcPts val="800"/>
              </a:spcBef>
            </a:pPr>
            <a:r>
              <a:rPr dirty="0" sz="2200">
                <a:solidFill>
                  <a:srgbClr val="006500"/>
                </a:solidFill>
                <a:latin typeface="Arial"/>
                <a:cs typeface="Arial"/>
              </a:rPr>
              <a:t>A </a:t>
            </a:r>
            <a:r>
              <a:rPr dirty="0" sz="2200" spc="-5">
                <a:solidFill>
                  <a:srgbClr val="006500"/>
                </a:solidFill>
                <a:latin typeface="Arial"/>
                <a:cs typeface="Arial"/>
              </a:rPr>
              <a:t>Markov</a:t>
            </a:r>
            <a:r>
              <a:rPr dirty="0" sz="2200" spc="-45">
                <a:solidFill>
                  <a:srgbClr val="006500"/>
                </a:solidFill>
                <a:latin typeface="Arial"/>
                <a:cs typeface="Arial"/>
              </a:rPr>
              <a:t> </a:t>
            </a:r>
            <a:r>
              <a:rPr dirty="0" sz="2200" spc="-5">
                <a:solidFill>
                  <a:srgbClr val="006500"/>
                </a:solidFill>
                <a:latin typeface="Arial"/>
                <a:cs typeface="Arial"/>
              </a:rPr>
              <a:t>System</a:t>
            </a:r>
            <a:endParaRPr sz="2200">
              <a:latin typeface="Arial"/>
              <a:cs typeface="Arial"/>
            </a:endParaRPr>
          </a:p>
          <a:p>
            <a:pPr marL="254000">
              <a:lnSpc>
                <a:spcPct val="100000"/>
              </a:lnSpc>
              <a:spcBef>
                <a:spcPts val="384"/>
              </a:spcBef>
            </a:pPr>
            <a:r>
              <a:rPr dirty="0" sz="1200" spc="-5">
                <a:latin typeface="Arial"/>
                <a:cs typeface="Arial"/>
              </a:rPr>
              <a:t>Has </a:t>
            </a:r>
            <a:r>
              <a:rPr dirty="0" sz="1200" spc="-5" i="1">
                <a:latin typeface="Arial"/>
                <a:cs typeface="Arial"/>
              </a:rPr>
              <a:t>N </a:t>
            </a:r>
            <a:r>
              <a:rPr dirty="0" sz="1200" spc="-5">
                <a:latin typeface="Arial"/>
                <a:cs typeface="Arial"/>
              </a:rPr>
              <a:t>states, called </a:t>
            </a:r>
            <a:r>
              <a:rPr dirty="0" sz="1200" spc="-5" i="1">
                <a:latin typeface="Arial"/>
                <a:cs typeface="Arial"/>
              </a:rPr>
              <a:t>s</a:t>
            </a:r>
            <a:r>
              <a:rPr dirty="0" baseline="-20833" sz="1200" spc="-7" i="1">
                <a:latin typeface="Arial"/>
                <a:cs typeface="Arial"/>
              </a:rPr>
              <a:t>1</a:t>
            </a:r>
            <a:r>
              <a:rPr dirty="0" sz="1200" spc="-5" i="1">
                <a:latin typeface="Arial"/>
                <a:cs typeface="Arial"/>
              </a:rPr>
              <a:t>, s</a:t>
            </a:r>
            <a:r>
              <a:rPr dirty="0" baseline="-20833" sz="1200" spc="-7" i="1">
                <a:latin typeface="Arial"/>
                <a:cs typeface="Arial"/>
              </a:rPr>
              <a:t>2 </a:t>
            </a:r>
            <a:r>
              <a:rPr dirty="0" sz="1200" spc="-5" i="1">
                <a:latin typeface="Arial"/>
                <a:cs typeface="Arial"/>
              </a:rPr>
              <a:t>..</a:t>
            </a:r>
            <a:r>
              <a:rPr dirty="0" sz="1200" spc="-125" i="1">
                <a:latin typeface="Arial"/>
                <a:cs typeface="Arial"/>
              </a:rPr>
              <a:t> </a:t>
            </a:r>
            <a:r>
              <a:rPr dirty="0" sz="1200" spc="-5" i="1">
                <a:latin typeface="Arial"/>
                <a:cs typeface="Arial"/>
              </a:rPr>
              <a:t>s</a:t>
            </a:r>
            <a:r>
              <a:rPr dirty="0" baseline="-20833" sz="1200" spc="-7" i="1">
                <a:latin typeface="Arial"/>
                <a:cs typeface="Arial"/>
              </a:rPr>
              <a:t>N</a:t>
            </a:r>
            <a:endParaRPr baseline="-20833" sz="1200">
              <a:latin typeface="Arial"/>
              <a:cs typeface="Arial"/>
            </a:endParaRPr>
          </a:p>
          <a:p>
            <a:pPr marL="254000">
              <a:lnSpc>
                <a:spcPct val="100000"/>
              </a:lnSpc>
              <a:spcBef>
                <a:spcPts val="710"/>
              </a:spcBef>
            </a:pPr>
            <a:r>
              <a:rPr dirty="0" sz="1200">
                <a:latin typeface="Arial"/>
                <a:cs typeface="Arial"/>
              </a:rPr>
              <a:t>There </a:t>
            </a:r>
            <a:r>
              <a:rPr dirty="0" sz="1200" spc="-5">
                <a:latin typeface="Arial"/>
                <a:cs typeface="Arial"/>
              </a:rPr>
              <a:t>are discrete</a:t>
            </a:r>
            <a:r>
              <a:rPr dirty="0" sz="1200" spc="-25">
                <a:latin typeface="Arial"/>
                <a:cs typeface="Arial"/>
              </a:rPr>
              <a:t> </a:t>
            </a:r>
            <a:r>
              <a:rPr dirty="0" sz="1200">
                <a:latin typeface="Arial"/>
                <a:cs typeface="Arial"/>
              </a:rPr>
              <a:t>timesteps,</a:t>
            </a:r>
            <a:endParaRPr sz="1200">
              <a:latin typeface="Arial"/>
              <a:cs typeface="Arial"/>
            </a:endParaRPr>
          </a:p>
          <a:p>
            <a:pPr marL="25400">
              <a:lnSpc>
                <a:spcPct val="100000"/>
              </a:lnSpc>
            </a:pPr>
            <a:r>
              <a:rPr dirty="0" baseline="3472" sz="1200" spc="-7">
                <a:latin typeface="Arial"/>
                <a:cs typeface="Arial"/>
              </a:rPr>
              <a:t>1/2 </a:t>
            </a:r>
            <a:r>
              <a:rPr dirty="0" sz="1200" i="1">
                <a:latin typeface="Arial"/>
                <a:cs typeface="Arial"/>
              </a:rPr>
              <a:t>t=0, </a:t>
            </a:r>
            <a:r>
              <a:rPr dirty="0" sz="1200" spc="-5" i="1">
                <a:latin typeface="Arial"/>
                <a:cs typeface="Arial"/>
              </a:rPr>
              <a:t>t=1,</a:t>
            </a:r>
            <a:r>
              <a:rPr dirty="0" sz="1200" spc="20" i="1">
                <a:latin typeface="Arial"/>
                <a:cs typeface="Arial"/>
              </a:rPr>
              <a:t> </a:t>
            </a:r>
            <a:r>
              <a:rPr dirty="0" sz="1200" i="1">
                <a:latin typeface="Arial"/>
                <a:cs typeface="Arial"/>
              </a:rPr>
              <a:t>…</a:t>
            </a:r>
            <a:endParaRPr sz="1200">
              <a:latin typeface="Arial"/>
              <a:cs typeface="Arial"/>
            </a:endParaRPr>
          </a:p>
          <a:p>
            <a:pPr marL="254000" marR="30480">
              <a:lnSpc>
                <a:spcPct val="100000"/>
              </a:lnSpc>
              <a:spcBef>
                <a:spcPts val="715"/>
              </a:spcBef>
            </a:pPr>
            <a:r>
              <a:rPr dirty="0" sz="1200">
                <a:latin typeface="Arial"/>
                <a:cs typeface="Arial"/>
              </a:rPr>
              <a:t>On the t’th timestep </a:t>
            </a:r>
            <a:r>
              <a:rPr dirty="0" sz="1200" spc="-5">
                <a:latin typeface="Arial"/>
                <a:cs typeface="Arial"/>
              </a:rPr>
              <a:t>the system</a:t>
            </a:r>
            <a:r>
              <a:rPr dirty="0" sz="1200" spc="-95">
                <a:latin typeface="Arial"/>
                <a:cs typeface="Arial"/>
              </a:rPr>
              <a:t> </a:t>
            </a:r>
            <a:r>
              <a:rPr dirty="0" sz="1200" spc="-5">
                <a:latin typeface="Arial"/>
                <a:cs typeface="Arial"/>
              </a:rPr>
              <a:t>is  in exactly one of </a:t>
            </a:r>
            <a:r>
              <a:rPr dirty="0" sz="1200">
                <a:latin typeface="Arial"/>
                <a:cs typeface="Arial"/>
              </a:rPr>
              <a:t>the </a:t>
            </a:r>
            <a:r>
              <a:rPr dirty="0" sz="1200" spc="-5">
                <a:latin typeface="Arial"/>
                <a:cs typeface="Arial"/>
              </a:rPr>
              <a:t>available  states. Call it</a:t>
            </a:r>
            <a:r>
              <a:rPr dirty="0" sz="1200">
                <a:latin typeface="Arial"/>
                <a:cs typeface="Arial"/>
              </a:rPr>
              <a:t> </a:t>
            </a:r>
            <a:r>
              <a:rPr dirty="0" sz="1200" spc="-5" i="1">
                <a:latin typeface="Arial"/>
                <a:cs typeface="Arial"/>
              </a:rPr>
              <a:t>q</a:t>
            </a:r>
            <a:r>
              <a:rPr dirty="0" baseline="-20833" sz="1200" spc="-7" i="1">
                <a:latin typeface="Arial"/>
                <a:cs typeface="Arial"/>
              </a:rPr>
              <a:t>t</a:t>
            </a:r>
            <a:endParaRPr baseline="-20833" sz="1200">
              <a:latin typeface="Arial"/>
              <a:cs typeface="Arial"/>
            </a:endParaRPr>
          </a:p>
        </p:txBody>
      </p:sp>
      <p:sp>
        <p:nvSpPr>
          <p:cNvPr id="47" name="object 47"/>
          <p:cNvSpPr txBox="1"/>
          <p:nvPr/>
        </p:nvSpPr>
        <p:spPr>
          <a:xfrm>
            <a:off x="2598419" y="6820916"/>
            <a:ext cx="153670"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1/2</a:t>
            </a:r>
            <a:endParaRPr sz="800">
              <a:latin typeface="Arial"/>
              <a:cs typeface="Arial"/>
            </a:endParaRPr>
          </a:p>
        </p:txBody>
      </p:sp>
      <p:sp>
        <p:nvSpPr>
          <p:cNvPr id="48" name="object 48"/>
          <p:cNvSpPr txBox="1"/>
          <p:nvPr/>
        </p:nvSpPr>
        <p:spPr>
          <a:xfrm>
            <a:off x="2750823" y="7163820"/>
            <a:ext cx="153670"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1/3</a:t>
            </a:r>
            <a:endParaRPr sz="800">
              <a:latin typeface="Arial"/>
              <a:cs typeface="Arial"/>
            </a:endParaRPr>
          </a:p>
        </p:txBody>
      </p:sp>
      <p:sp>
        <p:nvSpPr>
          <p:cNvPr id="49" name="object 49"/>
          <p:cNvSpPr txBox="1"/>
          <p:nvPr/>
        </p:nvSpPr>
        <p:spPr>
          <a:xfrm>
            <a:off x="3169919" y="6782820"/>
            <a:ext cx="153670"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2/3</a:t>
            </a:r>
            <a:endParaRPr sz="800">
              <a:latin typeface="Arial"/>
              <a:cs typeface="Arial"/>
            </a:endParaRPr>
          </a:p>
        </p:txBody>
      </p:sp>
      <p:sp>
        <p:nvSpPr>
          <p:cNvPr id="50" name="object 50"/>
          <p:cNvSpPr txBox="1"/>
          <p:nvPr/>
        </p:nvSpPr>
        <p:spPr>
          <a:xfrm>
            <a:off x="2717288" y="7430523"/>
            <a:ext cx="69215"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1</a:t>
            </a:r>
            <a:endParaRPr sz="800">
              <a:latin typeface="Arial"/>
              <a:cs typeface="Arial"/>
            </a:endParaRPr>
          </a:p>
        </p:txBody>
      </p:sp>
      <p:sp>
        <p:nvSpPr>
          <p:cNvPr id="51" name="object 51"/>
          <p:cNvSpPr/>
          <p:nvPr/>
        </p:nvSpPr>
        <p:spPr>
          <a:xfrm>
            <a:off x="2514600" y="8347709"/>
            <a:ext cx="1393190" cy="321945"/>
          </a:xfrm>
          <a:custGeom>
            <a:avLst/>
            <a:gdLst/>
            <a:ahLst/>
            <a:cxnLst/>
            <a:rect l="l" t="t" r="r" b="b"/>
            <a:pathLst>
              <a:path w="1393189" h="321945">
                <a:moveTo>
                  <a:pt x="1247394" y="31242"/>
                </a:moveTo>
                <a:lnTo>
                  <a:pt x="0" y="31242"/>
                </a:lnTo>
                <a:lnTo>
                  <a:pt x="0" y="321564"/>
                </a:lnTo>
                <a:lnTo>
                  <a:pt x="1247394" y="321564"/>
                </a:lnTo>
                <a:lnTo>
                  <a:pt x="1247394" y="152400"/>
                </a:lnTo>
                <a:lnTo>
                  <a:pt x="1316526" y="80010"/>
                </a:lnTo>
                <a:lnTo>
                  <a:pt x="1247394" y="80010"/>
                </a:lnTo>
                <a:lnTo>
                  <a:pt x="1247394" y="31242"/>
                </a:lnTo>
                <a:close/>
              </a:path>
              <a:path w="1393189" h="321945">
                <a:moveTo>
                  <a:pt x="1392936" y="0"/>
                </a:moveTo>
                <a:lnTo>
                  <a:pt x="1247394" y="80010"/>
                </a:lnTo>
                <a:lnTo>
                  <a:pt x="1316526" y="80010"/>
                </a:lnTo>
                <a:lnTo>
                  <a:pt x="1392936" y="0"/>
                </a:lnTo>
                <a:close/>
              </a:path>
            </a:pathLst>
          </a:custGeom>
          <a:solidFill>
            <a:srgbClr val="FF0000"/>
          </a:solidFill>
        </p:spPr>
        <p:txBody>
          <a:bodyPr wrap="square" lIns="0" tIns="0" rIns="0" bIns="0" rtlCol="0"/>
          <a:lstStyle/>
          <a:p/>
        </p:txBody>
      </p:sp>
      <p:sp>
        <p:nvSpPr>
          <p:cNvPr id="52" name="object 52"/>
          <p:cNvSpPr txBox="1"/>
          <p:nvPr/>
        </p:nvSpPr>
        <p:spPr>
          <a:xfrm>
            <a:off x="2615183" y="8387588"/>
            <a:ext cx="1058545" cy="269240"/>
          </a:xfrm>
          <a:prstGeom prst="rect">
            <a:avLst/>
          </a:prstGeom>
        </p:spPr>
        <p:txBody>
          <a:bodyPr wrap="square" lIns="0" tIns="12065" rIns="0" bIns="0" rtlCol="0" vert="horz">
            <a:spAutoFit/>
          </a:bodyPr>
          <a:lstStyle/>
          <a:p>
            <a:pPr marL="180975" marR="5080" indent="-181610">
              <a:lnSpc>
                <a:spcPct val="100000"/>
              </a:lnSpc>
              <a:spcBef>
                <a:spcPts val="95"/>
              </a:spcBef>
            </a:pPr>
            <a:r>
              <a:rPr dirty="0" sz="800" spc="-5">
                <a:solidFill>
                  <a:srgbClr val="FFFFFF"/>
                </a:solidFill>
                <a:latin typeface="Arial"/>
                <a:cs typeface="Arial"/>
              </a:rPr>
              <a:t>Often notated with arcs  between states</a:t>
            </a:r>
            <a:endParaRPr sz="800">
              <a:latin typeface="Arial"/>
              <a:cs typeface="Arial"/>
            </a:endParaRPr>
          </a:p>
        </p:txBody>
      </p:sp>
      <p:sp>
        <p:nvSpPr>
          <p:cNvPr id="53" name="object 5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54" name="object 54"/>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59</a:t>
            </a:r>
            <a:endParaRPr sz="450">
              <a:latin typeface="Tahoma"/>
              <a:cs typeface="Tahoma"/>
            </a:endParaRPr>
          </a:p>
        </p:txBody>
      </p:sp>
      <p:sp>
        <p:nvSpPr>
          <p:cNvPr id="4" name="object 4"/>
          <p:cNvSpPr txBox="1">
            <a:spLocks noGrp="1"/>
          </p:cNvSpPr>
          <p:nvPr>
            <p:ph type="title"/>
          </p:nvPr>
        </p:nvSpPr>
        <p:spPr>
          <a:xfrm>
            <a:off x="2976372" y="1304036"/>
            <a:ext cx="1832610" cy="361315"/>
          </a:xfrm>
          <a:prstGeom prst="rect"/>
        </p:spPr>
        <p:txBody>
          <a:bodyPr wrap="square" lIns="0" tIns="12700" rIns="0" bIns="0" rtlCol="0" vert="horz">
            <a:spAutoFit/>
          </a:bodyPr>
          <a:lstStyle/>
          <a:p>
            <a:pPr>
              <a:lnSpc>
                <a:spcPct val="100000"/>
              </a:lnSpc>
              <a:spcBef>
                <a:spcPts val="100"/>
              </a:spcBef>
            </a:pPr>
            <a:r>
              <a:rPr dirty="0"/>
              <a:t>Easy</a:t>
            </a:r>
            <a:r>
              <a:rPr dirty="0" spc="-80"/>
              <a:t> </a:t>
            </a:r>
            <a:r>
              <a:rPr dirty="0"/>
              <a:t>Question</a:t>
            </a:r>
          </a:p>
        </p:txBody>
      </p:sp>
      <p:sp>
        <p:nvSpPr>
          <p:cNvPr id="5" name="object 5"/>
          <p:cNvSpPr txBox="1"/>
          <p:nvPr/>
        </p:nvSpPr>
        <p:spPr>
          <a:xfrm>
            <a:off x="1963420" y="1823719"/>
            <a:ext cx="2819400" cy="1122680"/>
          </a:xfrm>
          <a:prstGeom prst="rect">
            <a:avLst/>
          </a:prstGeom>
        </p:spPr>
        <p:txBody>
          <a:bodyPr wrap="square" lIns="0" tIns="105410" rIns="0" bIns="0" rtlCol="0" vert="horz">
            <a:spAutoFit/>
          </a:bodyPr>
          <a:lstStyle/>
          <a:p>
            <a:pPr marL="25400">
              <a:lnSpc>
                <a:spcPct val="100000"/>
              </a:lnSpc>
              <a:spcBef>
                <a:spcPts val="830"/>
              </a:spcBef>
            </a:pPr>
            <a:r>
              <a:rPr dirty="0" sz="1200">
                <a:latin typeface="Arial"/>
                <a:cs typeface="Arial"/>
              </a:rPr>
              <a:t>We can cheaply</a:t>
            </a:r>
            <a:r>
              <a:rPr dirty="0" sz="1200" spc="-15">
                <a:latin typeface="Arial"/>
                <a:cs typeface="Arial"/>
              </a:rPr>
              <a:t> </a:t>
            </a:r>
            <a:r>
              <a:rPr dirty="0" sz="1200">
                <a:latin typeface="Arial"/>
                <a:cs typeface="Arial"/>
              </a:rPr>
              <a:t>compute</a:t>
            </a:r>
            <a:endParaRPr sz="1200">
              <a:latin typeface="Arial"/>
              <a:cs typeface="Arial"/>
            </a:endParaRPr>
          </a:p>
          <a:p>
            <a:pPr marL="25400" marR="30480" indent="1151890">
              <a:lnSpc>
                <a:spcPct val="148700"/>
              </a:lnSpc>
              <a:spcBef>
                <a:spcPts val="30"/>
              </a:spcBef>
            </a:pPr>
            <a:r>
              <a:rPr dirty="0" sz="1200" spc="-5">
                <a:latin typeface="Times New Roman"/>
                <a:cs typeface="Times New Roman"/>
              </a:rPr>
              <a:t>α</a:t>
            </a:r>
            <a:r>
              <a:rPr dirty="0" baseline="-20833" sz="1200" spc="-7">
                <a:latin typeface="Arial"/>
                <a:cs typeface="Arial"/>
              </a:rPr>
              <a:t>t</a:t>
            </a:r>
            <a:r>
              <a:rPr dirty="0" sz="1200" spc="-5">
                <a:latin typeface="Arial"/>
                <a:cs typeface="Arial"/>
              </a:rPr>
              <a:t>(i)=P(O</a:t>
            </a:r>
            <a:r>
              <a:rPr dirty="0" baseline="-20833" sz="1200" spc="-7">
                <a:latin typeface="Arial"/>
                <a:cs typeface="Arial"/>
              </a:rPr>
              <a:t>1</a:t>
            </a:r>
            <a:r>
              <a:rPr dirty="0" sz="1200" spc="-5">
                <a:latin typeface="Arial"/>
                <a:cs typeface="Arial"/>
              </a:rPr>
              <a:t>O</a:t>
            </a:r>
            <a:r>
              <a:rPr dirty="0" baseline="-20833" sz="1200" spc="-7">
                <a:latin typeface="Arial"/>
                <a:cs typeface="Arial"/>
              </a:rPr>
              <a:t>2</a:t>
            </a:r>
            <a:r>
              <a:rPr dirty="0" sz="1200" spc="-5">
                <a:latin typeface="Arial"/>
                <a:cs typeface="Arial"/>
              </a:rPr>
              <a:t>…O</a:t>
            </a:r>
            <a:r>
              <a:rPr dirty="0" baseline="-20833" sz="1200" spc="-7">
                <a:latin typeface="Arial"/>
                <a:cs typeface="Arial"/>
              </a:rPr>
              <a:t>t</a:t>
            </a:r>
            <a:r>
              <a:rPr dirty="0" sz="1200" spc="-5">
                <a:latin typeface="Symbol"/>
                <a:cs typeface="Symbol"/>
              </a:rPr>
              <a:t></a:t>
            </a:r>
            <a:r>
              <a:rPr dirty="0" sz="1200" spc="-5">
                <a:latin typeface="Arial"/>
                <a:cs typeface="Arial"/>
              </a:rPr>
              <a:t>q</a:t>
            </a:r>
            <a:r>
              <a:rPr dirty="0" baseline="-20833" sz="1200" spc="-7">
                <a:latin typeface="Arial"/>
                <a:cs typeface="Arial"/>
              </a:rPr>
              <a:t>t</a:t>
            </a:r>
            <a:r>
              <a:rPr dirty="0" sz="1200" spc="-5">
                <a:latin typeface="Arial"/>
                <a:cs typeface="Arial"/>
              </a:rPr>
              <a:t>=S</a:t>
            </a:r>
            <a:r>
              <a:rPr dirty="0" baseline="-20833" sz="1200" spc="-7">
                <a:latin typeface="Arial"/>
                <a:cs typeface="Arial"/>
              </a:rPr>
              <a:t>i</a:t>
            </a:r>
            <a:r>
              <a:rPr dirty="0" sz="1200" spc="-5">
                <a:latin typeface="Arial"/>
                <a:cs typeface="Arial"/>
              </a:rPr>
              <a:t>)  (How) </a:t>
            </a:r>
            <a:r>
              <a:rPr dirty="0" sz="1200">
                <a:latin typeface="Arial"/>
                <a:cs typeface="Arial"/>
              </a:rPr>
              <a:t>can </a:t>
            </a:r>
            <a:r>
              <a:rPr dirty="0" sz="1200" spc="-5">
                <a:latin typeface="Arial"/>
                <a:cs typeface="Arial"/>
              </a:rPr>
              <a:t>we cheaply </a:t>
            </a:r>
            <a:r>
              <a:rPr dirty="0" sz="1200">
                <a:latin typeface="Arial"/>
                <a:cs typeface="Arial"/>
              </a:rPr>
              <a:t>compute</a:t>
            </a:r>
            <a:endParaRPr sz="1200">
              <a:latin typeface="Arial"/>
              <a:cs typeface="Arial"/>
            </a:endParaRPr>
          </a:p>
          <a:p>
            <a:pPr marL="1447165">
              <a:lnSpc>
                <a:spcPct val="100000"/>
              </a:lnSpc>
              <a:spcBef>
                <a:spcPts val="715"/>
              </a:spcBef>
              <a:tabLst>
                <a:tab pos="2425700" algn="l"/>
              </a:tabLst>
            </a:pPr>
            <a:r>
              <a:rPr dirty="0" sz="1200" spc="-5">
                <a:latin typeface="Arial"/>
                <a:cs typeface="Arial"/>
              </a:rPr>
              <a:t>P(O</a:t>
            </a:r>
            <a:r>
              <a:rPr dirty="0" baseline="-20833" sz="1200" spc="-7">
                <a:latin typeface="Arial"/>
                <a:cs typeface="Arial"/>
              </a:rPr>
              <a:t>1</a:t>
            </a:r>
            <a:r>
              <a:rPr dirty="0" sz="1200" spc="-5">
                <a:latin typeface="Arial"/>
                <a:cs typeface="Arial"/>
              </a:rPr>
              <a:t>O</a:t>
            </a:r>
            <a:r>
              <a:rPr dirty="0" baseline="-20833" sz="1200" spc="-7">
                <a:latin typeface="Arial"/>
                <a:cs typeface="Arial"/>
              </a:rPr>
              <a:t>2</a:t>
            </a:r>
            <a:r>
              <a:rPr dirty="0" sz="1200" spc="-5">
                <a:latin typeface="Arial"/>
                <a:cs typeface="Arial"/>
              </a:rPr>
              <a:t>…O</a:t>
            </a:r>
            <a:r>
              <a:rPr dirty="0" baseline="-20833" sz="1200" spc="-7">
                <a:latin typeface="Arial"/>
                <a:cs typeface="Arial"/>
              </a:rPr>
              <a:t>t</a:t>
            </a:r>
            <a:r>
              <a:rPr dirty="0" sz="1200" spc="-5">
                <a:latin typeface="Arial"/>
                <a:cs typeface="Arial"/>
              </a:rPr>
              <a:t>)	</a:t>
            </a:r>
            <a:r>
              <a:rPr dirty="0" sz="1200">
                <a:latin typeface="Arial"/>
                <a:cs typeface="Arial"/>
              </a:rPr>
              <a:t>?</a:t>
            </a:r>
            <a:endParaRPr sz="1200">
              <a:latin typeface="Arial"/>
              <a:cs typeface="Arial"/>
            </a:endParaRPr>
          </a:p>
        </p:txBody>
      </p:sp>
      <p:sp>
        <p:nvSpPr>
          <p:cNvPr id="6" name="object 6"/>
          <p:cNvSpPr txBox="1"/>
          <p:nvPr/>
        </p:nvSpPr>
        <p:spPr>
          <a:xfrm>
            <a:off x="1963420" y="3468877"/>
            <a:ext cx="2626360" cy="572770"/>
          </a:xfrm>
          <a:prstGeom prst="rect">
            <a:avLst/>
          </a:prstGeom>
        </p:spPr>
        <p:txBody>
          <a:bodyPr wrap="square" lIns="0" tIns="103505" rIns="0" bIns="0" rtlCol="0" vert="horz">
            <a:spAutoFit/>
          </a:bodyPr>
          <a:lstStyle/>
          <a:p>
            <a:pPr marL="25400">
              <a:lnSpc>
                <a:spcPct val="100000"/>
              </a:lnSpc>
              <a:spcBef>
                <a:spcPts val="815"/>
              </a:spcBef>
            </a:pPr>
            <a:r>
              <a:rPr dirty="0" sz="1200" spc="-5">
                <a:latin typeface="Arial"/>
                <a:cs typeface="Arial"/>
              </a:rPr>
              <a:t>(How) </a:t>
            </a:r>
            <a:r>
              <a:rPr dirty="0" sz="1200">
                <a:latin typeface="Arial"/>
                <a:cs typeface="Arial"/>
              </a:rPr>
              <a:t>can </a:t>
            </a:r>
            <a:r>
              <a:rPr dirty="0" sz="1200" spc="-5">
                <a:latin typeface="Arial"/>
                <a:cs typeface="Arial"/>
              </a:rPr>
              <a:t>we cheaply </a:t>
            </a:r>
            <a:r>
              <a:rPr dirty="0" sz="1200">
                <a:latin typeface="Arial"/>
                <a:cs typeface="Arial"/>
              </a:rPr>
              <a:t>compute</a:t>
            </a:r>
            <a:endParaRPr sz="1200">
              <a:latin typeface="Arial"/>
              <a:cs typeface="Arial"/>
            </a:endParaRPr>
          </a:p>
          <a:p>
            <a:pPr marL="1370330">
              <a:lnSpc>
                <a:spcPct val="100000"/>
              </a:lnSpc>
              <a:spcBef>
                <a:spcPts val="710"/>
              </a:spcBef>
            </a:pPr>
            <a:r>
              <a:rPr dirty="0" sz="1200" spc="-5">
                <a:latin typeface="Arial"/>
                <a:cs typeface="Arial"/>
              </a:rPr>
              <a:t>P(q</a:t>
            </a:r>
            <a:r>
              <a:rPr dirty="0" baseline="-20833" sz="1200" spc="-7">
                <a:latin typeface="Arial"/>
                <a:cs typeface="Arial"/>
              </a:rPr>
              <a:t>t</a:t>
            </a:r>
            <a:r>
              <a:rPr dirty="0" sz="1200" spc="-5">
                <a:latin typeface="Arial"/>
                <a:cs typeface="Arial"/>
              </a:rPr>
              <a:t>=S</a:t>
            </a:r>
            <a:r>
              <a:rPr dirty="0" baseline="-20833" sz="1200" spc="-7">
                <a:latin typeface="Arial"/>
                <a:cs typeface="Arial"/>
              </a:rPr>
              <a:t>i</a:t>
            </a:r>
            <a:r>
              <a:rPr dirty="0" sz="1200" spc="-5">
                <a:latin typeface="Arial"/>
                <a:cs typeface="Arial"/>
              </a:rPr>
              <a:t>|O</a:t>
            </a:r>
            <a:r>
              <a:rPr dirty="0" baseline="-20833" sz="1200" spc="-7">
                <a:latin typeface="Arial"/>
                <a:cs typeface="Arial"/>
              </a:rPr>
              <a:t>1</a:t>
            </a:r>
            <a:r>
              <a:rPr dirty="0" sz="1200" spc="-5">
                <a:latin typeface="Arial"/>
                <a:cs typeface="Arial"/>
              </a:rPr>
              <a:t>O</a:t>
            </a:r>
            <a:r>
              <a:rPr dirty="0" baseline="-20833" sz="1200" spc="-7">
                <a:latin typeface="Arial"/>
                <a:cs typeface="Arial"/>
              </a:rPr>
              <a:t>2</a:t>
            </a:r>
            <a:r>
              <a:rPr dirty="0" sz="1200" spc="-5">
                <a:latin typeface="Arial"/>
                <a:cs typeface="Arial"/>
              </a:rPr>
              <a:t>…O</a:t>
            </a:r>
            <a:r>
              <a:rPr dirty="0" baseline="-20833" sz="1200" spc="-7">
                <a:latin typeface="Arial"/>
                <a:cs typeface="Arial"/>
              </a:rPr>
              <a:t>t</a:t>
            </a:r>
            <a:r>
              <a:rPr dirty="0" sz="1200" spc="-5">
                <a:latin typeface="Arial"/>
                <a:cs typeface="Arial"/>
              </a:rPr>
              <a:t>)</a:t>
            </a:r>
            <a:endParaRPr sz="1200">
              <a:latin typeface="Arial"/>
              <a:cs typeface="Arial"/>
            </a:endParaRPr>
          </a:p>
        </p:txBody>
      </p:sp>
      <p:sp>
        <p:nvSpPr>
          <p:cNvPr id="7" name="object 7"/>
          <p:cNvSpPr/>
          <p:nvPr/>
        </p:nvSpPr>
        <p:spPr>
          <a:xfrm>
            <a:off x="4576571" y="2857500"/>
            <a:ext cx="581660" cy="481965"/>
          </a:xfrm>
          <a:custGeom>
            <a:avLst/>
            <a:gdLst/>
            <a:ahLst/>
            <a:cxnLst/>
            <a:rect l="l" t="t" r="r" b="b"/>
            <a:pathLst>
              <a:path w="581660" h="481964">
                <a:moveTo>
                  <a:pt x="0" y="481583"/>
                </a:moveTo>
                <a:lnTo>
                  <a:pt x="581405" y="481583"/>
                </a:lnTo>
                <a:lnTo>
                  <a:pt x="581405" y="0"/>
                </a:lnTo>
                <a:lnTo>
                  <a:pt x="0" y="0"/>
                </a:lnTo>
                <a:lnTo>
                  <a:pt x="0" y="481583"/>
                </a:lnTo>
                <a:close/>
              </a:path>
            </a:pathLst>
          </a:custGeom>
          <a:solidFill>
            <a:srgbClr val="EFFBFF"/>
          </a:solidFill>
        </p:spPr>
        <p:txBody>
          <a:bodyPr wrap="square" lIns="0" tIns="0" rIns="0" bIns="0" rtlCol="0"/>
          <a:lstStyle/>
          <a:p/>
        </p:txBody>
      </p:sp>
      <p:sp>
        <p:nvSpPr>
          <p:cNvPr id="8" name="object 8"/>
          <p:cNvSpPr txBox="1"/>
          <p:nvPr/>
        </p:nvSpPr>
        <p:spPr>
          <a:xfrm>
            <a:off x="4655816" y="2856138"/>
            <a:ext cx="79375" cy="144780"/>
          </a:xfrm>
          <a:prstGeom prst="rect">
            <a:avLst/>
          </a:prstGeom>
        </p:spPr>
        <p:txBody>
          <a:bodyPr wrap="square" lIns="0" tIns="16510" rIns="0" bIns="0" rtlCol="0" vert="horz">
            <a:spAutoFit/>
          </a:bodyPr>
          <a:lstStyle/>
          <a:p>
            <a:pPr>
              <a:lnSpc>
                <a:spcPct val="100000"/>
              </a:lnSpc>
              <a:spcBef>
                <a:spcPts val="130"/>
              </a:spcBef>
            </a:pPr>
            <a:r>
              <a:rPr dirty="0" sz="750" spc="20" i="1">
                <a:latin typeface="Times New Roman"/>
                <a:cs typeface="Times New Roman"/>
              </a:rPr>
              <a:t>N</a:t>
            </a:r>
            <a:endParaRPr sz="750">
              <a:latin typeface="Times New Roman"/>
              <a:cs typeface="Times New Roman"/>
            </a:endParaRPr>
          </a:p>
        </p:txBody>
      </p:sp>
      <p:sp>
        <p:nvSpPr>
          <p:cNvPr id="9" name="object 9"/>
          <p:cNvSpPr txBox="1"/>
          <p:nvPr/>
        </p:nvSpPr>
        <p:spPr>
          <a:xfrm>
            <a:off x="4575555" y="2842020"/>
            <a:ext cx="589915" cy="494030"/>
          </a:xfrm>
          <a:prstGeom prst="rect">
            <a:avLst/>
          </a:prstGeom>
        </p:spPr>
        <p:txBody>
          <a:bodyPr wrap="square" lIns="0" tIns="44450" rIns="0" bIns="0" rtlCol="0" vert="horz">
            <a:spAutoFit/>
          </a:bodyPr>
          <a:lstStyle/>
          <a:p>
            <a:pPr marL="25400">
              <a:lnSpc>
                <a:spcPct val="100000"/>
              </a:lnSpc>
              <a:spcBef>
                <a:spcPts val="350"/>
              </a:spcBef>
            </a:pPr>
            <a:r>
              <a:rPr dirty="0" baseline="-8333" sz="3000" spc="89">
                <a:latin typeface="Symbol"/>
                <a:cs typeface="Symbol"/>
              </a:rPr>
              <a:t></a:t>
            </a:r>
            <a:r>
              <a:rPr dirty="0" sz="1400" spc="45" i="1">
                <a:latin typeface="Symbol"/>
                <a:cs typeface="Symbol"/>
              </a:rPr>
              <a:t></a:t>
            </a:r>
            <a:r>
              <a:rPr dirty="0" baseline="-25925" sz="1125" spc="7" i="1">
                <a:latin typeface="Times New Roman"/>
                <a:cs typeface="Times New Roman"/>
              </a:rPr>
              <a:t>t</a:t>
            </a:r>
            <a:r>
              <a:rPr dirty="0" baseline="-25925" sz="1125" spc="22" i="1">
                <a:latin typeface="Times New Roman"/>
                <a:cs typeface="Times New Roman"/>
              </a:rPr>
              <a:t> </a:t>
            </a:r>
            <a:r>
              <a:rPr dirty="0" sz="1300">
                <a:latin typeface="Times New Roman"/>
                <a:cs typeface="Times New Roman"/>
              </a:rPr>
              <a:t>(</a:t>
            </a:r>
            <a:r>
              <a:rPr dirty="0" sz="1300" spc="55" i="1">
                <a:latin typeface="Times New Roman"/>
                <a:cs typeface="Times New Roman"/>
              </a:rPr>
              <a:t>i</a:t>
            </a:r>
            <a:r>
              <a:rPr dirty="0" sz="1300" spc="10">
                <a:latin typeface="Times New Roman"/>
                <a:cs typeface="Times New Roman"/>
              </a:rPr>
              <a:t>)</a:t>
            </a:r>
            <a:endParaRPr sz="1300">
              <a:latin typeface="Times New Roman"/>
              <a:cs typeface="Times New Roman"/>
            </a:endParaRPr>
          </a:p>
          <a:p>
            <a:pPr marL="51435">
              <a:lnSpc>
                <a:spcPct val="100000"/>
              </a:lnSpc>
              <a:spcBef>
                <a:spcPts val="130"/>
              </a:spcBef>
            </a:pPr>
            <a:r>
              <a:rPr dirty="0" sz="750" spc="15" i="1">
                <a:latin typeface="Times New Roman"/>
                <a:cs typeface="Times New Roman"/>
              </a:rPr>
              <a:t>i</a:t>
            </a:r>
            <a:r>
              <a:rPr dirty="0" sz="750" spc="15">
                <a:latin typeface="Symbol"/>
                <a:cs typeface="Symbol"/>
              </a:rPr>
              <a:t></a:t>
            </a:r>
            <a:r>
              <a:rPr dirty="0" sz="750" spc="15">
                <a:latin typeface="Times New Roman"/>
                <a:cs typeface="Times New Roman"/>
              </a:rPr>
              <a:t>1</a:t>
            </a:r>
            <a:endParaRPr sz="750">
              <a:latin typeface="Times New Roman"/>
              <a:cs typeface="Times New Roman"/>
            </a:endParaRPr>
          </a:p>
        </p:txBody>
      </p:sp>
      <p:sp>
        <p:nvSpPr>
          <p:cNvPr id="10" name="object 10"/>
          <p:cNvSpPr/>
          <p:nvPr/>
        </p:nvSpPr>
        <p:spPr>
          <a:xfrm>
            <a:off x="4574285" y="2855214"/>
            <a:ext cx="586105" cy="486409"/>
          </a:xfrm>
          <a:custGeom>
            <a:avLst/>
            <a:gdLst/>
            <a:ahLst/>
            <a:cxnLst/>
            <a:rect l="l" t="t" r="r" b="b"/>
            <a:pathLst>
              <a:path w="586104" h="486410">
                <a:moveTo>
                  <a:pt x="0" y="0"/>
                </a:moveTo>
                <a:lnTo>
                  <a:pt x="585977" y="0"/>
                </a:lnTo>
                <a:lnTo>
                  <a:pt x="585977" y="486155"/>
                </a:lnTo>
                <a:lnTo>
                  <a:pt x="0" y="486155"/>
                </a:lnTo>
                <a:lnTo>
                  <a:pt x="0" y="0"/>
                </a:lnTo>
                <a:close/>
              </a:path>
            </a:pathLst>
          </a:custGeom>
          <a:ln w="4762">
            <a:solidFill>
              <a:srgbClr val="3333CC"/>
            </a:solidFill>
          </a:ln>
        </p:spPr>
        <p:txBody>
          <a:bodyPr wrap="square" lIns="0" tIns="0" rIns="0" bIns="0" rtlCol="0"/>
          <a:lstStyle/>
          <a:p/>
        </p:txBody>
      </p:sp>
      <p:sp>
        <p:nvSpPr>
          <p:cNvPr id="11" name="object 11"/>
          <p:cNvSpPr/>
          <p:nvPr/>
        </p:nvSpPr>
        <p:spPr>
          <a:xfrm>
            <a:off x="4899659" y="3578352"/>
            <a:ext cx="651510" cy="721995"/>
          </a:xfrm>
          <a:custGeom>
            <a:avLst/>
            <a:gdLst/>
            <a:ahLst/>
            <a:cxnLst/>
            <a:rect l="l" t="t" r="r" b="b"/>
            <a:pathLst>
              <a:path w="651510" h="721995">
                <a:moveTo>
                  <a:pt x="0" y="721613"/>
                </a:moveTo>
                <a:lnTo>
                  <a:pt x="651510" y="721613"/>
                </a:lnTo>
                <a:lnTo>
                  <a:pt x="651510" y="0"/>
                </a:lnTo>
                <a:lnTo>
                  <a:pt x="0" y="0"/>
                </a:lnTo>
                <a:lnTo>
                  <a:pt x="0" y="721613"/>
                </a:lnTo>
                <a:close/>
              </a:path>
            </a:pathLst>
          </a:custGeom>
          <a:solidFill>
            <a:srgbClr val="EFFBFF"/>
          </a:solidFill>
        </p:spPr>
        <p:txBody>
          <a:bodyPr wrap="square" lIns="0" tIns="0" rIns="0" bIns="0" rtlCol="0"/>
          <a:lstStyle/>
          <a:p/>
        </p:txBody>
      </p:sp>
      <p:sp>
        <p:nvSpPr>
          <p:cNvPr id="12" name="object 12"/>
          <p:cNvSpPr/>
          <p:nvPr/>
        </p:nvSpPr>
        <p:spPr>
          <a:xfrm>
            <a:off x="4927853" y="3804665"/>
            <a:ext cx="584200" cy="0"/>
          </a:xfrm>
          <a:custGeom>
            <a:avLst/>
            <a:gdLst/>
            <a:ahLst/>
            <a:cxnLst/>
            <a:rect l="l" t="t" r="r" b="b"/>
            <a:pathLst>
              <a:path w="584200" h="0">
                <a:moveTo>
                  <a:pt x="0" y="0"/>
                </a:moveTo>
                <a:lnTo>
                  <a:pt x="583692" y="0"/>
                </a:lnTo>
              </a:path>
            </a:pathLst>
          </a:custGeom>
          <a:ln w="7048">
            <a:solidFill>
              <a:srgbClr val="000000"/>
            </a:solidFill>
          </a:ln>
        </p:spPr>
        <p:txBody>
          <a:bodyPr wrap="square" lIns="0" tIns="0" rIns="0" bIns="0" rtlCol="0"/>
          <a:lstStyle/>
          <a:p/>
        </p:txBody>
      </p:sp>
      <p:sp>
        <p:nvSpPr>
          <p:cNvPr id="13" name="object 13"/>
          <p:cNvSpPr txBox="1"/>
          <p:nvPr/>
        </p:nvSpPr>
        <p:spPr>
          <a:xfrm>
            <a:off x="4938521" y="3845890"/>
            <a:ext cx="181610" cy="331470"/>
          </a:xfrm>
          <a:prstGeom prst="rect">
            <a:avLst/>
          </a:prstGeom>
        </p:spPr>
        <p:txBody>
          <a:bodyPr wrap="square" lIns="0" tIns="13335" rIns="0" bIns="0" rtlCol="0" vert="horz">
            <a:spAutoFit/>
          </a:bodyPr>
          <a:lstStyle/>
          <a:p>
            <a:pPr>
              <a:lnSpc>
                <a:spcPct val="100000"/>
              </a:lnSpc>
              <a:spcBef>
                <a:spcPts val="105"/>
              </a:spcBef>
            </a:pPr>
            <a:r>
              <a:rPr dirty="0" sz="2000" spc="-1000">
                <a:latin typeface="Symbol"/>
                <a:cs typeface="Symbol"/>
              </a:rPr>
              <a:t></a:t>
            </a:r>
            <a:endParaRPr sz="2000">
              <a:latin typeface="Symbol"/>
              <a:cs typeface="Symbol"/>
            </a:endParaRPr>
          </a:p>
        </p:txBody>
      </p:sp>
      <p:sp>
        <p:nvSpPr>
          <p:cNvPr id="14" name="object 14"/>
          <p:cNvSpPr txBox="1"/>
          <p:nvPr/>
        </p:nvSpPr>
        <p:spPr>
          <a:xfrm>
            <a:off x="4974344" y="4124215"/>
            <a:ext cx="148590" cy="144780"/>
          </a:xfrm>
          <a:prstGeom prst="rect">
            <a:avLst/>
          </a:prstGeom>
        </p:spPr>
        <p:txBody>
          <a:bodyPr wrap="square" lIns="0" tIns="16510" rIns="0" bIns="0" rtlCol="0" vert="horz">
            <a:spAutoFit/>
          </a:bodyPr>
          <a:lstStyle/>
          <a:p>
            <a:pPr>
              <a:lnSpc>
                <a:spcPct val="100000"/>
              </a:lnSpc>
              <a:spcBef>
                <a:spcPts val="130"/>
              </a:spcBef>
            </a:pPr>
            <a:r>
              <a:rPr dirty="0" sz="750" spc="5" i="1">
                <a:latin typeface="Times New Roman"/>
                <a:cs typeface="Times New Roman"/>
              </a:rPr>
              <a:t>j</a:t>
            </a:r>
            <a:r>
              <a:rPr dirty="0" sz="750" spc="-155" i="1">
                <a:latin typeface="Times New Roman"/>
                <a:cs typeface="Times New Roman"/>
              </a:rPr>
              <a:t> </a:t>
            </a:r>
            <a:r>
              <a:rPr dirty="0" sz="750" spc="-10">
                <a:latin typeface="Symbol"/>
                <a:cs typeface="Symbol"/>
              </a:rPr>
              <a:t></a:t>
            </a:r>
            <a:r>
              <a:rPr dirty="0" sz="750" spc="-10">
                <a:latin typeface="Times New Roman"/>
                <a:cs typeface="Times New Roman"/>
              </a:rPr>
              <a:t>1</a:t>
            </a:r>
            <a:endParaRPr sz="750">
              <a:latin typeface="Times New Roman"/>
              <a:cs typeface="Times New Roman"/>
            </a:endParaRPr>
          </a:p>
        </p:txBody>
      </p:sp>
      <p:sp>
        <p:nvSpPr>
          <p:cNvPr id="15" name="object 15"/>
          <p:cNvSpPr txBox="1"/>
          <p:nvPr/>
        </p:nvSpPr>
        <p:spPr>
          <a:xfrm>
            <a:off x="4967990" y="3499529"/>
            <a:ext cx="574040" cy="623570"/>
          </a:xfrm>
          <a:prstGeom prst="rect">
            <a:avLst/>
          </a:prstGeom>
        </p:spPr>
        <p:txBody>
          <a:bodyPr wrap="square" lIns="0" tIns="62230" rIns="0" bIns="0" rtlCol="0" vert="horz">
            <a:spAutoFit/>
          </a:bodyPr>
          <a:lstStyle/>
          <a:p>
            <a:pPr marL="76835">
              <a:lnSpc>
                <a:spcPct val="100000"/>
              </a:lnSpc>
              <a:spcBef>
                <a:spcPts val="490"/>
              </a:spcBef>
            </a:pPr>
            <a:r>
              <a:rPr dirty="0" sz="1400" spc="25" i="1">
                <a:latin typeface="Symbol"/>
                <a:cs typeface="Symbol"/>
              </a:rPr>
              <a:t></a:t>
            </a:r>
            <a:r>
              <a:rPr dirty="0" baseline="-25925" sz="1125" spc="37" i="1">
                <a:latin typeface="Times New Roman"/>
                <a:cs typeface="Times New Roman"/>
              </a:rPr>
              <a:t>t</a:t>
            </a:r>
            <a:r>
              <a:rPr dirty="0" baseline="-25925" sz="1125" i="1">
                <a:latin typeface="Times New Roman"/>
                <a:cs typeface="Times New Roman"/>
              </a:rPr>
              <a:t> </a:t>
            </a:r>
            <a:r>
              <a:rPr dirty="0" sz="1300" spc="20">
                <a:latin typeface="Times New Roman"/>
                <a:cs typeface="Times New Roman"/>
              </a:rPr>
              <a:t>(</a:t>
            </a:r>
            <a:r>
              <a:rPr dirty="0" sz="1300" spc="20" i="1">
                <a:latin typeface="Times New Roman"/>
                <a:cs typeface="Times New Roman"/>
              </a:rPr>
              <a:t>i</a:t>
            </a:r>
            <a:r>
              <a:rPr dirty="0" sz="1300" spc="20">
                <a:latin typeface="Times New Roman"/>
                <a:cs typeface="Times New Roman"/>
              </a:rPr>
              <a:t>)</a:t>
            </a:r>
            <a:endParaRPr sz="1300">
              <a:latin typeface="Times New Roman"/>
              <a:cs typeface="Times New Roman"/>
            </a:endParaRPr>
          </a:p>
          <a:p>
            <a:pPr marL="25400">
              <a:lnSpc>
                <a:spcPts val="805"/>
              </a:lnSpc>
              <a:spcBef>
                <a:spcPts val="244"/>
              </a:spcBef>
            </a:pPr>
            <a:r>
              <a:rPr dirty="0" sz="750" spc="15" i="1">
                <a:latin typeface="Times New Roman"/>
                <a:cs typeface="Times New Roman"/>
              </a:rPr>
              <a:t>N</a:t>
            </a:r>
            <a:endParaRPr sz="750">
              <a:latin typeface="Times New Roman"/>
              <a:cs typeface="Times New Roman"/>
            </a:endParaRPr>
          </a:p>
          <a:p>
            <a:pPr marL="158115">
              <a:lnSpc>
                <a:spcPts val="1585"/>
              </a:lnSpc>
            </a:pPr>
            <a:r>
              <a:rPr dirty="0" sz="1400" spc="25" i="1">
                <a:latin typeface="Symbol"/>
                <a:cs typeface="Symbol"/>
              </a:rPr>
              <a:t></a:t>
            </a:r>
            <a:r>
              <a:rPr dirty="0" baseline="-25925" sz="1125" spc="37" i="1">
                <a:latin typeface="Times New Roman"/>
                <a:cs typeface="Times New Roman"/>
              </a:rPr>
              <a:t>t </a:t>
            </a:r>
            <a:r>
              <a:rPr dirty="0" sz="1300" spc="10">
                <a:latin typeface="Times New Roman"/>
                <a:cs typeface="Times New Roman"/>
              </a:rPr>
              <a:t>(</a:t>
            </a:r>
            <a:r>
              <a:rPr dirty="0" sz="1300" spc="-105">
                <a:latin typeface="Times New Roman"/>
                <a:cs typeface="Times New Roman"/>
              </a:rPr>
              <a:t> </a:t>
            </a:r>
            <a:r>
              <a:rPr dirty="0" sz="1300" spc="40" i="1">
                <a:latin typeface="Times New Roman"/>
                <a:cs typeface="Times New Roman"/>
              </a:rPr>
              <a:t>j</a:t>
            </a:r>
            <a:r>
              <a:rPr dirty="0" sz="1300" spc="40">
                <a:latin typeface="Times New Roman"/>
                <a:cs typeface="Times New Roman"/>
              </a:rPr>
              <a:t>)</a:t>
            </a:r>
            <a:endParaRPr sz="1300">
              <a:latin typeface="Times New Roman"/>
              <a:cs typeface="Times New Roman"/>
            </a:endParaRPr>
          </a:p>
        </p:txBody>
      </p:sp>
      <p:sp>
        <p:nvSpPr>
          <p:cNvPr id="16" name="object 16"/>
          <p:cNvSpPr/>
          <p:nvPr/>
        </p:nvSpPr>
        <p:spPr>
          <a:xfrm>
            <a:off x="4897373" y="3576065"/>
            <a:ext cx="656590" cy="726440"/>
          </a:xfrm>
          <a:custGeom>
            <a:avLst/>
            <a:gdLst/>
            <a:ahLst/>
            <a:cxnLst/>
            <a:rect l="l" t="t" r="r" b="b"/>
            <a:pathLst>
              <a:path w="656589" h="726439">
                <a:moveTo>
                  <a:pt x="0" y="0"/>
                </a:moveTo>
                <a:lnTo>
                  <a:pt x="656081" y="0"/>
                </a:lnTo>
                <a:lnTo>
                  <a:pt x="656081" y="726186"/>
                </a:lnTo>
                <a:lnTo>
                  <a:pt x="0" y="726186"/>
                </a:lnTo>
                <a:lnTo>
                  <a:pt x="0" y="0"/>
                </a:lnTo>
                <a:close/>
              </a:path>
            </a:pathLst>
          </a:custGeom>
          <a:ln w="4762">
            <a:solidFill>
              <a:srgbClr val="3333CC"/>
            </a:solidFill>
          </a:ln>
        </p:spPr>
        <p:txBody>
          <a:bodyPr wrap="square" lIns="0" tIns="0" rIns="0" bIns="0" rtlCol="0"/>
          <a:lstStyle/>
          <a:p/>
        </p:txBody>
      </p:sp>
      <p:sp>
        <p:nvSpPr>
          <p:cNvPr id="17" name="object 1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60</a:t>
            </a:r>
            <a:endParaRPr sz="450">
              <a:latin typeface="Tahoma"/>
              <a:cs typeface="Tahoma"/>
            </a:endParaRPr>
          </a:p>
        </p:txBody>
      </p:sp>
      <p:sp>
        <p:nvSpPr>
          <p:cNvPr id="19" name="object 19"/>
          <p:cNvSpPr/>
          <p:nvPr/>
        </p:nvSpPr>
        <p:spPr>
          <a:xfrm>
            <a:off x="3858767" y="6285738"/>
            <a:ext cx="0" cy="215265"/>
          </a:xfrm>
          <a:custGeom>
            <a:avLst/>
            <a:gdLst/>
            <a:ahLst/>
            <a:cxnLst/>
            <a:rect l="l" t="t" r="r" b="b"/>
            <a:pathLst>
              <a:path w="0" h="215264">
                <a:moveTo>
                  <a:pt x="0" y="0"/>
                </a:moveTo>
                <a:lnTo>
                  <a:pt x="0" y="214884"/>
                </a:lnTo>
              </a:path>
            </a:pathLst>
          </a:custGeom>
          <a:ln w="7467">
            <a:solidFill>
              <a:srgbClr val="000000"/>
            </a:solidFill>
          </a:ln>
        </p:spPr>
        <p:txBody>
          <a:bodyPr wrap="square" lIns="0" tIns="0" rIns="0" bIns="0" rtlCol="0"/>
          <a:lstStyle/>
          <a:p/>
        </p:txBody>
      </p:sp>
      <p:sp>
        <p:nvSpPr>
          <p:cNvPr id="20" name="object 20"/>
          <p:cNvSpPr/>
          <p:nvPr/>
        </p:nvSpPr>
        <p:spPr>
          <a:xfrm>
            <a:off x="3410711" y="7034021"/>
            <a:ext cx="0" cy="215265"/>
          </a:xfrm>
          <a:custGeom>
            <a:avLst/>
            <a:gdLst/>
            <a:ahLst/>
            <a:cxnLst/>
            <a:rect l="l" t="t" r="r" b="b"/>
            <a:pathLst>
              <a:path w="0" h="215265">
                <a:moveTo>
                  <a:pt x="0" y="0"/>
                </a:moveTo>
                <a:lnTo>
                  <a:pt x="0" y="214883"/>
                </a:lnTo>
              </a:path>
            </a:pathLst>
          </a:custGeom>
          <a:ln w="7467">
            <a:solidFill>
              <a:srgbClr val="000000"/>
            </a:solidFill>
          </a:ln>
        </p:spPr>
        <p:txBody>
          <a:bodyPr wrap="square" lIns="0" tIns="0" rIns="0" bIns="0" rtlCol="0"/>
          <a:lstStyle/>
          <a:p/>
        </p:txBody>
      </p:sp>
      <p:sp>
        <p:nvSpPr>
          <p:cNvPr id="21" name="object 21"/>
          <p:cNvSpPr/>
          <p:nvPr/>
        </p:nvSpPr>
        <p:spPr>
          <a:xfrm>
            <a:off x="3893820" y="7488173"/>
            <a:ext cx="0" cy="215900"/>
          </a:xfrm>
          <a:custGeom>
            <a:avLst/>
            <a:gdLst/>
            <a:ahLst/>
            <a:cxnLst/>
            <a:rect l="l" t="t" r="r" b="b"/>
            <a:pathLst>
              <a:path w="0" h="215900">
                <a:moveTo>
                  <a:pt x="0" y="0"/>
                </a:moveTo>
                <a:lnTo>
                  <a:pt x="0" y="215645"/>
                </a:lnTo>
              </a:path>
            </a:pathLst>
          </a:custGeom>
          <a:ln w="7467">
            <a:solidFill>
              <a:srgbClr val="000000"/>
            </a:solidFill>
          </a:ln>
        </p:spPr>
        <p:txBody>
          <a:bodyPr wrap="square" lIns="0" tIns="0" rIns="0" bIns="0" rtlCol="0"/>
          <a:lstStyle/>
          <a:p/>
        </p:txBody>
      </p:sp>
      <p:sp>
        <p:nvSpPr>
          <p:cNvPr id="22" name="object 22"/>
          <p:cNvSpPr/>
          <p:nvPr/>
        </p:nvSpPr>
        <p:spPr>
          <a:xfrm>
            <a:off x="3036570" y="7725918"/>
            <a:ext cx="1421130" cy="0"/>
          </a:xfrm>
          <a:custGeom>
            <a:avLst/>
            <a:gdLst/>
            <a:ahLst/>
            <a:cxnLst/>
            <a:rect l="l" t="t" r="r" b="b"/>
            <a:pathLst>
              <a:path w="1421129" h="0">
                <a:moveTo>
                  <a:pt x="0" y="0"/>
                </a:moveTo>
                <a:lnTo>
                  <a:pt x="1421130" y="0"/>
                </a:lnTo>
              </a:path>
            </a:pathLst>
          </a:custGeom>
          <a:ln w="7467">
            <a:solidFill>
              <a:srgbClr val="000000"/>
            </a:solidFill>
          </a:ln>
        </p:spPr>
        <p:txBody>
          <a:bodyPr wrap="square" lIns="0" tIns="0" rIns="0" bIns="0" rtlCol="0"/>
          <a:lstStyle/>
          <a:p/>
        </p:txBody>
      </p:sp>
      <p:sp>
        <p:nvSpPr>
          <p:cNvPr id="23" name="object 23"/>
          <p:cNvSpPr/>
          <p:nvPr/>
        </p:nvSpPr>
        <p:spPr>
          <a:xfrm>
            <a:off x="3879341" y="8097773"/>
            <a:ext cx="0" cy="215265"/>
          </a:xfrm>
          <a:custGeom>
            <a:avLst/>
            <a:gdLst/>
            <a:ahLst/>
            <a:cxnLst/>
            <a:rect l="l" t="t" r="r" b="b"/>
            <a:pathLst>
              <a:path w="0" h="215265">
                <a:moveTo>
                  <a:pt x="0" y="0"/>
                </a:moveTo>
                <a:lnTo>
                  <a:pt x="0" y="214883"/>
                </a:lnTo>
              </a:path>
            </a:pathLst>
          </a:custGeom>
          <a:ln w="7467">
            <a:solidFill>
              <a:srgbClr val="000000"/>
            </a:solidFill>
          </a:ln>
        </p:spPr>
        <p:txBody>
          <a:bodyPr wrap="square" lIns="0" tIns="0" rIns="0" bIns="0" rtlCol="0"/>
          <a:lstStyle/>
          <a:p/>
        </p:txBody>
      </p:sp>
      <p:sp>
        <p:nvSpPr>
          <p:cNvPr id="24" name="object 24"/>
          <p:cNvSpPr txBox="1"/>
          <p:nvPr/>
        </p:nvSpPr>
        <p:spPr>
          <a:xfrm>
            <a:off x="3048766" y="7358388"/>
            <a:ext cx="1414145" cy="349885"/>
          </a:xfrm>
          <a:prstGeom prst="rect">
            <a:avLst/>
          </a:prstGeom>
        </p:spPr>
        <p:txBody>
          <a:bodyPr wrap="square" lIns="0" tIns="15875" rIns="0" bIns="0" rtlCol="0" vert="horz">
            <a:spAutoFit/>
          </a:bodyPr>
          <a:lstStyle/>
          <a:p>
            <a:pPr>
              <a:lnSpc>
                <a:spcPct val="100000"/>
              </a:lnSpc>
              <a:spcBef>
                <a:spcPts val="125"/>
              </a:spcBef>
            </a:pPr>
            <a:r>
              <a:rPr dirty="0" sz="1400" spc="-105">
                <a:latin typeface="Times New Roman"/>
                <a:cs typeface="Times New Roman"/>
              </a:rPr>
              <a:t>P</a:t>
            </a:r>
            <a:r>
              <a:rPr dirty="0" sz="2100" spc="-105">
                <a:latin typeface="Symbol"/>
                <a:cs typeface="Symbol"/>
              </a:rPr>
              <a:t></a:t>
            </a:r>
            <a:r>
              <a:rPr dirty="0" sz="1400" spc="-105" i="1">
                <a:latin typeface="Times New Roman"/>
                <a:cs typeface="Times New Roman"/>
              </a:rPr>
              <a:t>O </a:t>
            </a:r>
            <a:r>
              <a:rPr dirty="0" sz="1400" spc="5" i="1">
                <a:latin typeface="Times New Roman"/>
                <a:cs typeface="Times New Roman"/>
              </a:rPr>
              <a:t>O </a:t>
            </a:r>
            <a:r>
              <a:rPr dirty="0" sz="1400" spc="-20">
                <a:latin typeface="Times New Roman"/>
                <a:cs typeface="Times New Roman"/>
              </a:rPr>
              <a:t>...</a:t>
            </a:r>
            <a:r>
              <a:rPr dirty="0" sz="1400" spc="-20" i="1">
                <a:latin typeface="Times New Roman"/>
                <a:cs typeface="Times New Roman"/>
              </a:rPr>
              <a:t>O</a:t>
            </a:r>
            <a:r>
              <a:rPr dirty="0" sz="1400" spc="204" i="1">
                <a:latin typeface="Times New Roman"/>
                <a:cs typeface="Times New Roman"/>
              </a:rPr>
              <a:t> </a:t>
            </a:r>
            <a:r>
              <a:rPr dirty="0" sz="1400" spc="-30" i="1">
                <a:latin typeface="Times New Roman"/>
                <a:cs typeface="Times New Roman"/>
              </a:rPr>
              <a:t>Q</a:t>
            </a:r>
            <a:r>
              <a:rPr dirty="0" sz="2100" spc="-30">
                <a:latin typeface="Symbol"/>
                <a:cs typeface="Symbol"/>
              </a:rPr>
              <a:t></a:t>
            </a:r>
            <a:r>
              <a:rPr dirty="0" sz="1400" spc="-30">
                <a:latin typeface="Times New Roman"/>
                <a:cs typeface="Times New Roman"/>
              </a:rPr>
              <a:t>P(</a:t>
            </a:r>
            <a:r>
              <a:rPr dirty="0" sz="1400" spc="-30" i="1">
                <a:latin typeface="Times New Roman"/>
                <a:cs typeface="Times New Roman"/>
              </a:rPr>
              <a:t>Q</a:t>
            </a:r>
            <a:r>
              <a:rPr dirty="0" sz="1400" spc="-30">
                <a:latin typeface="Times New Roman"/>
                <a:cs typeface="Times New Roman"/>
              </a:rPr>
              <a:t>)</a:t>
            </a:r>
            <a:endParaRPr sz="1400">
              <a:latin typeface="Times New Roman"/>
              <a:cs typeface="Times New Roman"/>
            </a:endParaRPr>
          </a:p>
        </p:txBody>
      </p:sp>
      <p:sp>
        <p:nvSpPr>
          <p:cNvPr id="25" name="object 25"/>
          <p:cNvSpPr txBox="1"/>
          <p:nvPr/>
        </p:nvSpPr>
        <p:spPr>
          <a:xfrm>
            <a:off x="3265169" y="7661333"/>
            <a:ext cx="896619" cy="309880"/>
          </a:xfrm>
          <a:prstGeom prst="rect">
            <a:avLst/>
          </a:prstGeom>
        </p:spPr>
        <p:txBody>
          <a:bodyPr wrap="square" lIns="0" tIns="14604" rIns="0" bIns="0" rtlCol="0" vert="horz">
            <a:spAutoFit/>
          </a:bodyPr>
          <a:lstStyle/>
          <a:p>
            <a:pPr marL="38100">
              <a:lnSpc>
                <a:spcPct val="100000"/>
              </a:lnSpc>
              <a:spcBef>
                <a:spcPts val="114"/>
              </a:spcBef>
            </a:pPr>
            <a:r>
              <a:rPr dirty="0" sz="1400" spc="25">
                <a:latin typeface="Times New Roman"/>
                <a:cs typeface="Times New Roman"/>
              </a:rPr>
              <a:t>P</a:t>
            </a:r>
            <a:r>
              <a:rPr dirty="0" sz="1850" spc="-225">
                <a:latin typeface="Symbol"/>
                <a:cs typeface="Symbol"/>
              </a:rPr>
              <a:t></a:t>
            </a:r>
            <a:r>
              <a:rPr dirty="0" sz="1400" spc="-110" i="1">
                <a:latin typeface="Times New Roman"/>
                <a:cs typeface="Times New Roman"/>
              </a:rPr>
              <a:t>O</a:t>
            </a:r>
            <a:r>
              <a:rPr dirty="0" baseline="-24305" sz="1200" spc="-52">
                <a:latin typeface="Times New Roman"/>
                <a:cs typeface="Times New Roman"/>
              </a:rPr>
              <a:t>1</a:t>
            </a:r>
            <a:r>
              <a:rPr dirty="0" sz="1400" spc="-20" i="1">
                <a:latin typeface="Times New Roman"/>
                <a:cs typeface="Times New Roman"/>
              </a:rPr>
              <a:t>O</a:t>
            </a:r>
            <a:r>
              <a:rPr dirty="0" baseline="-24305" sz="1200" spc="15">
                <a:latin typeface="Times New Roman"/>
                <a:cs typeface="Times New Roman"/>
              </a:rPr>
              <a:t>2</a:t>
            </a:r>
            <a:r>
              <a:rPr dirty="0" baseline="-24305" sz="1200" spc="-165">
                <a:latin typeface="Times New Roman"/>
                <a:cs typeface="Times New Roman"/>
              </a:rPr>
              <a:t> </a:t>
            </a:r>
            <a:r>
              <a:rPr dirty="0" sz="1400">
                <a:latin typeface="Times New Roman"/>
                <a:cs typeface="Times New Roman"/>
              </a:rPr>
              <a:t>..</a:t>
            </a:r>
            <a:r>
              <a:rPr dirty="0" sz="1400" spc="-90">
                <a:latin typeface="Times New Roman"/>
                <a:cs typeface="Times New Roman"/>
              </a:rPr>
              <a:t>.</a:t>
            </a:r>
            <a:r>
              <a:rPr dirty="0" sz="1400" spc="-75" i="1">
                <a:latin typeface="Times New Roman"/>
                <a:cs typeface="Times New Roman"/>
              </a:rPr>
              <a:t>O</a:t>
            </a:r>
            <a:r>
              <a:rPr dirty="0" baseline="-24305" sz="1200" spc="15" i="1">
                <a:latin typeface="Times New Roman"/>
                <a:cs typeface="Times New Roman"/>
              </a:rPr>
              <a:t>T</a:t>
            </a:r>
            <a:endParaRPr baseline="-24305" sz="1200">
              <a:latin typeface="Times New Roman"/>
              <a:cs typeface="Times New Roman"/>
            </a:endParaRPr>
          </a:p>
        </p:txBody>
      </p:sp>
      <p:sp>
        <p:nvSpPr>
          <p:cNvPr id="26" name="object 26"/>
          <p:cNvSpPr txBox="1"/>
          <p:nvPr/>
        </p:nvSpPr>
        <p:spPr>
          <a:xfrm>
            <a:off x="3311663" y="7568098"/>
            <a:ext cx="551815" cy="151130"/>
          </a:xfrm>
          <a:prstGeom prst="rect">
            <a:avLst/>
          </a:prstGeom>
        </p:spPr>
        <p:txBody>
          <a:bodyPr wrap="square" lIns="0" tIns="15875" rIns="0" bIns="0" rtlCol="0" vert="horz">
            <a:spAutoFit/>
          </a:bodyPr>
          <a:lstStyle/>
          <a:p>
            <a:pPr>
              <a:lnSpc>
                <a:spcPct val="100000"/>
              </a:lnSpc>
              <a:spcBef>
                <a:spcPts val="125"/>
              </a:spcBef>
              <a:tabLst>
                <a:tab pos="480695" algn="l"/>
              </a:tabLst>
            </a:pPr>
            <a:r>
              <a:rPr dirty="0" sz="800" spc="10">
                <a:latin typeface="Times New Roman"/>
                <a:cs typeface="Times New Roman"/>
              </a:rPr>
              <a:t>1</a:t>
            </a:r>
            <a:r>
              <a:rPr dirty="0" sz="800" spc="10">
                <a:latin typeface="Times New Roman"/>
                <a:cs typeface="Times New Roman"/>
              </a:rPr>
              <a:t>    </a:t>
            </a:r>
            <a:r>
              <a:rPr dirty="0" sz="800" spc="-45">
                <a:latin typeface="Times New Roman"/>
                <a:cs typeface="Times New Roman"/>
              </a:rPr>
              <a:t> </a:t>
            </a:r>
            <a:r>
              <a:rPr dirty="0" sz="800" spc="10">
                <a:latin typeface="Times New Roman"/>
                <a:cs typeface="Times New Roman"/>
              </a:rPr>
              <a:t>2</a:t>
            </a:r>
            <a:r>
              <a:rPr dirty="0" sz="800">
                <a:latin typeface="Times New Roman"/>
                <a:cs typeface="Times New Roman"/>
              </a:rPr>
              <a:t>	</a:t>
            </a:r>
            <a:r>
              <a:rPr dirty="0" sz="800" spc="10" i="1">
                <a:latin typeface="Times New Roman"/>
                <a:cs typeface="Times New Roman"/>
              </a:rPr>
              <a:t>T</a:t>
            </a:r>
            <a:endParaRPr sz="800">
              <a:latin typeface="Times New Roman"/>
              <a:cs typeface="Times New Roman"/>
            </a:endParaRPr>
          </a:p>
        </p:txBody>
      </p:sp>
      <p:sp>
        <p:nvSpPr>
          <p:cNvPr id="27" name="object 27"/>
          <p:cNvSpPr txBox="1"/>
          <p:nvPr/>
        </p:nvSpPr>
        <p:spPr>
          <a:xfrm>
            <a:off x="2513848" y="7846228"/>
            <a:ext cx="88900" cy="151130"/>
          </a:xfrm>
          <a:prstGeom prst="rect">
            <a:avLst/>
          </a:prstGeom>
        </p:spPr>
        <p:txBody>
          <a:bodyPr wrap="square" lIns="0" tIns="15875" rIns="0" bIns="0" rtlCol="0" vert="horz">
            <a:spAutoFit/>
          </a:bodyPr>
          <a:lstStyle/>
          <a:p>
            <a:pPr>
              <a:lnSpc>
                <a:spcPct val="100000"/>
              </a:lnSpc>
              <a:spcBef>
                <a:spcPts val="125"/>
              </a:spcBef>
            </a:pPr>
            <a:r>
              <a:rPr dirty="0" sz="800" spc="15">
                <a:latin typeface="Times New Roman"/>
                <a:cs typeface="Times New Roman"/>
              </a:rPr>
              <a:t>Q</a:t>
            </a:r>
            <a:endParaRPr sz="800">
              <a:latin typeface="Times New Roman"/>
              <a:cs typeface="Times New Roman"/>
            </a:endParaRPr>
          </a:p>
        </p:txBody>
      </p:sp>
      <p:sp>
        <p:nvSpPr>
          <p:cNvPr id="28" name="object 28"/>
          <p:cNvSpPr txBox="1"/>
          <p:nvPr/>
        </p:nvSpPr>
        <p:spPr>
          <a:xfrm>
            <a:off x="1897888" y="5456935"/>
            <a:ext cx="3985895" cy="1956435"/>
          </a:xfrm>
          <a:prstGeom prst="rect">
            <a:avLst/>
          </a:prstGeom>
        </p:spPr>
        <p:txBody>
          <a:bodyPr wrap="square" lIns="0" tIns="12700" rIns="0" bIns="0" rtlCol="0" vert="horz">
            <a:spAutoFit/>
          </a:bodyPr>
          <a:lstStyle/>
          <a:p>
            <a:pPr marL="25400">
              <a:lnSpc>
                <a:spcPct val="100000"/>
              </a:lnSpc>
              <a:spcBef>
                <a:spcPts val="100"/>
              </a:spcBef>
            </a:pPr>
            <a:r>
              <a:rPr dirty="0" sz="1800" spc="-5">
                <a:solidFill>
                  <a:srgbClr val="006500"/>
                </a:solidFill>
                <a:latin typeface="Arial"/>
                <a:cs typeface="Arial"/>
              </a:rPr>
              <a:t>Most probable path given</a:t>
            </a:r>
            <a:r>
              <a:rPr dirty="0" sz="1800" spc="-75">
                <a:solidFill>
                  <a:srgbClr val="006500"/>
                </a:solidFill>
                <a:latin typeface="Arial"/>
                <a:cs typeface="Arial"/>
              </a:rPr>
              <a:t> </a:t>
            </a:r>
            <a:r>
              <a:rPr dirty="0" sz="1800" spc="-5">
                <a:solidFill>
                  <a:srgbClr val="006500"/>
                </a:solidFill>
                <a:latin typeface="Arial"/>
                <a:cs typeface="Arial"/>
              </a:rPr>
              <a:t>observations</a:t>
            </a:r>
            <a:endParaRPr sz="1800">
              <a:latin typeface="Arial"/>
              <a:cs typeface="Arial"/>
            </a:endParaRPr>
          </a:p>
          <a:p>
            <a:pPr marL="117475" marR="527050">
              <a:lnSpc>
                <a:spcPct val="104800"/>
              </a:lnSpc>
              <a:spcBef>
                <a:spcPts val="1525"/>
              </a:spcBef>
            </a:pPr>
            <a:r>
              <a:rPr dirty="0" sz="1400" spc="15">
                <a:latin typeface="Times New Roman"/>
                <a:cs typeface="Times New Roman"/>
              </a:rPr>
              <a:t>What's</a:t>
            </a:r>
            <a:r>
              <a:rPr dirty="0" sz="1400" spc="-65">
                <a:latin typeface="Times New Roman"/>
                <a:cs typeface="Times New Roman"/>
              </a:rPr>
              <a:t> </a:t>
            </a:r>
            <a:r>
              <a:rPr dirty="0" sz="1400" spc="5">
                <a:latin typeface="Times New Roman"/>
                <a:cs typeface="Times New Roman"/>
              </a:rPr>
              <a:t>most</a:t>
            </a:r>
            <a:r>
              <a:rPr dirty="0" sz="1400" spc="-35">
                <a:latin typeface="Times New Roman"/>
                <a:cs typeface="Times New Roman"/>
              </a:rPr>
              <a:t> </a:t>
            </a:r>
            <a:r>
              <a:rPr dirty="0" sz="1400" spc="5">
                <a:latin typeface="Times New Roman"/>
                <a:cs typeface="Times New Roman"/>
              </a:rPr>
              <a:t>probable</a:t>
            </a:r>
            <a:r>
              <a:rPr dirty="0" sz="1400" spc="-110">
                <a:latin typeface="Times New Roman"/>
                <a:cs typeface="Times New Roman"/>
              </a:rPr>
              <a:t> </a:t>
            </a:r>
            <a:r>
              <a:rPr dirty="0" sz="1400" spc="5">
                <a:latin typeface="Times New Roman"/>
                <a:cs typeface="Times New Roman"/>
              </a:rPr>
              <a:t>path</a:t>
            </a:r>
            <a:r>
              <a:rPr dirty="0" sz="1400" spc="-45">
                <a:latin typeface="Times New Roman"/>
                <a:cs typeface="Times New Roman"/>
              </a:rPr>
              <a:t> </a:t>
            </a:r>
            <a:r>
              <a:rPr dirty="0" sz="1400" spc="5">
                <a:latin typeface="Times New Roman"/>
                <a:cs typeface="Times New Roman"/>
              </a:rPr>
              <a:t>given</a:t>
            </a:r>
            <a:r>
              <a:rPr dirty="0" sz="1400" spc="-95">
                <a:latin typeface="Times New Roman"/>
                <a:cs typeface="Times New Roman"/>
              </a:rPr>
              <a:t> </a:t>
            </a:r>
            <a:r>
              <a:rPr dirty="0" sz="1400" spc="-40" i="1">
                <a:latin typeface="Times New Roman"/>
                <a:cs typeface="Times New Roman"/>
              </a:rPr>
              <a:t>O</a:t>
            </a:r>
            <a:r>
              <a:rPr dirty="0" baseline="-24305" sz="1200" spc="-60">
                <a:latin typeface="Times New Roman"/>
                <a:cs typeface="Times New Roman"/>
              </a:rPr>
              <a:t>1</a:t>
            </a:r>
            <a:r>
              <a:rPr dirty="0" sz="1400" spc="-40" i="1">
                <a:latin typeface="Times New Roman"/>
                <a:cs typeface="Times New Roman"/>
              </a:rPr>
              <a:t>O</a:t>
            </a:r>
            <a:r>
              <a:rPr dirty="0" baseline="-24305" sz="1200" spc="-60">
                <a:latin typeface="Times New Roman"/>
                <a:cs typeface="Times New Roman"/>
              </a:rPr>
              <a:t>2</a:t>
            </a:r>
            <a:r>
              <a:rPr dirty="0" baseline="-24305" sz="1200" spc="-165">
                <a:latin typeface="Times New Roman"/>
                <a:cs typeface="Times New Roman"/>
              </a:rPr>
              <a:t> </a:t>
            </a:r>
            <a:r>
              <a:rPr dirty="0" sz="1400" spc="-30">
                <a:latin typeface="Times New Roman"/>
                <a:cs typeface="Times New Roman"/>
              </a:rPr>
              <a:t>...</a:t>
            </a:r>
            <a:r>
              <a:rPr dirty="0" sz="1400" spc="-30" i="1">
                <a:latin typeface="Times New Roman"/>
                <a:cs typeface="Times New Roman"/>
              </a:rPr>
              <a:t>O</a:t>
            </a:r>
            <a:r>
              <a:rPr dirty="0" baseline="-24305" sz="1200" spc="-44" i="1">
                <a:latin typeface="Times New Roman"/>
                <a:cs typeface="Times New Roman"/>
              </a:rPr>
              <a:t>T</a:t>
            </a:r>
            <a:r>
              <a:rPr dirty="0" baseline="-24305" sz="1200" spc="60" i="1">
                <a:latin typeface="Times New Roman"/>
                <a:cs typeface="Times New Roman"/>
              </a:rPr>
              <a:t> </a:t>
            </a:r>
            <a:r>
              <a:rPr dirty="0" sz="1400">
                <a:latin typeface="Times New Roman"/>
                <a:cs typeface="Times New Roman"/>
              </a:rPr>
              <a:t>,</a:t>
            </a:r>
            <a:r>
              <a:rPr dirty="0" sz="1400" spc="-220">
                <a:latin typeface="Times New Roman"/>
                <a:cs typeface="Times New Roman"/>
              </a:rPr>
              <a:t> </a:t>
            </a:r>
            <a:r>
              <a:rPr dirty="0" sz="1400">
                <a:latin typeface="Times New Roman"/>
                <a:cs typeface="Times New Roman"/>
              </a:rPr>
              <a:t>i.e.  </a:t>
            </a:r>
            <a:r>
              <a:rPr dirty="0" sz="1400" spc="5">
                <a:latin typeface="Times New Roman"/>
                <a:cs typeface="Times New Roman"/>
              </a:rPr>
              <a:t>What </a:t>
            </a:r>
            <a:r>
              <a:rPr dirty="0" sz="1400">
                <a:latin typeface="Times New Roman"/>
                <a:cs typeface="Times New Roman"/>
              </a:rPr>
              <a:t>is </a:t>
            </a:r>
            <a:r>
              <a:rPr dirty="0" baseline="-6613" sz="3150" spc="15">
                <a:latin typeface="Times New Roman"/>
                <a:cs typeface="Times New Roman"/>
              </a:rPr>
              <a:t>argmax </a:t>
            </a:r>
            <a:r>
              <a:rPr dirty="0" sz="1400" spc="-100">
                <a:latin typeface="Times New Roman"/>
                <a:cs typeface="Times New Roman"/>
              </a:rPr>
              <a:t>P</a:t>
            </a:r>
            <a:r>
              <a:rPr dirty="0" sz="2100" spc="-100">
                <a:latin typeface="Symbol"/>
                <a:cs typeface="Symbol"/>
              </a:rPr>
              <a:t></a:t>
            </a:r>
            <a:r>
              <a:rPr dirty="0" sz="1400" spc="-100" i="1">
                <a:latin typeface="Times New Roman"/>
                <a:cs typeface="Times New Roman"/>
              </a:rPr>
              <a:t>Q </a:t>
            </a:r>
            <a:r>
              <a:rPr dirty="0" sz="1400" spc="-40" i="1">
                <a:latin typeface="Times New Roman"/>
                <a:cs typeface="Times New Roman"/>
              </a:rPr>
              <a:t>O</a:t>
            </a:r>
            <a:r>
              <a:rPr dirty="0" baseline="-24305" sz="1200" spc="-60">
                <a:latin typeface="Times New Roman"/>
                <a:cs typeface="Times New Roman"/>
              </a:rPr>
              <a:t>1</a:t>
            </a:r>
            <a:r>
              <a:rPr dirty="0" sz="1400" spc="-40" i="1">
                <a:latin typeface="Times New Roman"/>
                <a:cs typeface="Times New Roman"/>
              </a:rPr>
              <a:t>O</a:t>
            </a:r>
            <a:r>
              <a:rPr dirty="0" baseline="-24305" sz="1200" spc="-60">
                <a:latin typeface="Times New Roman"/>
                <a:cs typeface="Times New Roman"/>
              </a:rPr>
              <a:t>2 </a:t>
            </a:r>
            <a:r>
              <a:rPr dirty="0" sz="1400" spc="-30">
                <a:latin typeface="Times New Roman"/>
                <a:cs typeface="Times New Roman"/>
              </a:rPr>
              <a:t>...</a:t>
            </a:r>
            <a:r>
              <a:rPr dirty="0" sz="1400" spc="-30" i="1">
                <a:latin typeface="Times New Roman"/>
                <a:cs typeface="Times New Roman"/>
              </a:rPr>
              <a:t>O</a:t>
            </a:r>
            <a:r>
              <a:rPr dirty="0" baseline="-24305" sz="1200" spc="-44" i="1">
                <a:latin typeface="Times New Roman"/>
                <a:cs typeface="Times New Roman"/>
              </a:rPr>
              <a:t>T</a:t>
            </a:r>
            <a:r>
              <a:rPr dirty="0" baseline="-24305" sz="1200" spc="82" i="1">
                <a:latin typeface="Times New Roman"/>
                <a:cs typeface="Times New Roman"/>
              </a:rPr>
              <a:t> </a:t>
            </a:r>
            <a:r>
              <a:rPr dirty="0" sz="2100" spc="-114">
                <a:latin typeface="Symbol"/>
                <a:cs typeface="Symbol"/>
              </a:rPr>
              <a:t></a:t>
            </a:r>
            <a:r>
              <a:rPr dirty="0" sz="1400" spc="-114">
                <a:latin typeface="Times New Roman"/>
                <a:cs typeface="Times New Roman"/>
              </a:rPr>
              <a:t>?</a:t>
            </a:r>
            <a:endParaRPr sz="1400">
              <a:latin typeface="Times New Roman"/>
              <a:cs typeface="Times New Roman"/>
            </a:endParaRPr>
          </a:p>
          <a:p>
            <a:pPr marL="1148080">
              <a:lnSpc>
                <a:spcPct val="100000"/>
              </a:lnSpc>
              <a:spcBef>
                <a:spcPts val="295"/>
              </a:spcBef>
            </a:pPr>
            <a:r>
              <a:rPr dirty="0" sz="800" spc="15">
                <a:latin typeface="Times New Roman"/>
                <a:cs typeface="Times New Roman"/>
              </a:rPr>
              <a:t>Q</a:t>
            </a:r>
            <a:endParaRPr sz="800">
              <a:latin typeface="Times New Roman"/>
              <a:cs typeface="Times New Roman"/>
            </a:endParaRPr>
          </a:p>
          <a:p>
            <a:pPr marL="106680">
              <a:lnSpc>
                <a:spcPct val="100000"/>
              </a:lnSpc>
              <a:spcBef>
                <a:spcPts val="385"/>
              </a:spcBef>
            </a:pPr>
            <a:r>
              <a:rPr dirty="0" sz="1400">
                <a:latin typeface="Times New Roman"/>
                <a:cs typeface="Times New Roman"/>
              </a:rPr>
              <a:t>Slow,</a:t>
            </a:r>
            <a:r>
              <a:rPr dirty="0" sz="1400" spc="-155">
                <a:latin typeface="Times New Roman"/>
                <a:cs typeface="Times New Roman"/>
              </a:rPr>
              <a:t> </a:t>
            </a:r>
            <a:r>
              <a:rPr dirty="0" sz="1400">
                <a:latin typeface="Times New Roman"/>
                <a:cs typeface="Times New Roman"/>
              </a:rPr>
              <a:t>stupid</a:t>
            </a:r>
            <a:r>
              <a:rPr dirty="0" sz="1400" spc="-50">
                <a:latin typeface="Times New Roman"/>
                <a:cs typeface="Times New Roman"/>
              </a:rPr>
              <a:t> </a:t>
            </a:r>
            <a:r>
              <a:rPr dirty="0" sz="1400" spc="5">
                <a:latin typeface="Times New Roman"/>
                <a:cs typeface="Times New Roman"/>
              </a:rPr>
              <a:t>answer</a:t>
            </a:r>
            <a:r>
              <a:rPr dirty="0" sz="1400" spc="-114">
                <a:latin typeface="Times New Roman"/>
                <a:cs typeface="Times New Roman"/>
              </a:rPr>
              <a:t> </a:t>
            </a:r>
            <a:r>
              <a:rPr dirty="0" sz="1400">
                <a:latin typeface="Times New Roman"/>
                <a:cs typeface="Times New Roman"/>
              </a:rPr>
              <a:t>:</a:t>
            </a:r>
            <a:endParaRPr sz="1400">
              <a:latin typeface="Times New Roman"/>
              <a:cs typeface="Times New Roman"/>
            </a:endParaRPr>
          </a:p>
          <a:p>
            <a:pPr marL="334010">
              <a:lnSpc>
                <a:spcPct val="100000"/>
              </a:lnSpc>
              <a:spcBef>
                <a:spcPts val="50"/>
              </a:spcBef>
            </a:pPr>
            <a:r>
              <a:rPr dirty="0" baseline="-6613" sz="3150" spc="15">
                <a:latin typeface="Times New Roman"/>
                <a:cs typeface="Times New Roman"/>
              </a:rPr>
              <a:t>argmax </a:t>
            </a:r>
            <a:r>
              <a:rPr dirty="0" sz="1400" spc="-105">
                <a:latin typeface="Times New Roman"/>
                <a:cs typeface="Times New Roman"/>
              </a:rPr>
              <a:t>P</a:t>
            </a:r>
            <a:r>
              <a:rPr dirty="0" sz="2100" spc="-105">
                <a:latin typeface="Symbol"/>
                <a:cs typeface="Symbol"/>
              </a:rPr>
              <a:t></a:t>
            </a:r>
            <a:r>
              <a:rPr dirty="0" sz="1400" spc="-105" i="1">
                <a:latin typeface="Times New Roman"/>
                <a:cs typeface="Times New Roman"/>
              </a:rPr>
              <a:t>Q </a:t>
            </a:r>
            <a:r>
              <a:rPr dirty="0" sz="1400" spc="-40" i="1">
                <a:latin typeface="Times New Roman"/>
                <a:cs typeface="Times New Roman"/>
              </a:rPr>
              <a:t>O</a:t>
            </a:r>
            <a:r>
              <a:rPr dirty="0" baseline="-24305" sz="1200" spc="-60">
                <a:latin typeface="Times New Roman"/>
                <a:cs typeface="Times New Roman"/>
              </a:rPr>
              <a:t>1</a:t>
            </a:r>
            <a:r>
              <a:rPr dirty="0" sz="1400" spc="-40" i="1">
                <a:latin typeface="Times New Roman"/>
                <a:cs typeface="Times New Roman"/>
              </a:rPr>
              <a:t>O</a:t>
            </a:r>
            <a:r>
              <a:rPr dirty="0" baseline="-24305" sz="1200" spc="-60">
                <a:latin typeface="Times New Roman"/>
                <a:cs typeface="Times New Roman"/>
              </a:rPr>
              <a:t>2 </a:t>
            </a:r>
            <a:r>
              <a:rPr dirty="0" sz="1400" spc="-30">
                <a:latin typeface="Times New Roman"/>
                <a:cs typeface="Times New Roman"/>
              </a:rPr>
              <a:t>...</a:t>
            </a:r>
            <a:r>
              <a:rPr dirty="0" sz="1400" spc="-30" i="1">
                <a:latin typeface="Times New Roman"/>
                <a:cs typeface="Times New Roman"/>
              </a:rPr>
              <a:t>O</a:t>
            </a:r>
            <a:r>
              <a:rPr dirty="0" baseline="-24305" sz="1200" spc="-44" i="1">
                <a:latin typeface="Times New Roman"/>
                <a:cs typeface="Times New Roman"/>
              </a:rPr>
              <a:t>T</a:t>
            </a:r>
            <a:r>
              <a:rPr dirty="0" baseline="-24305" sz="1200" spc="120" i="1">
                <a:latin typeface="Times New Roman"/>
                <a:cs typeface="Times New Roman"/>
              </a:rPr>
              <a:t> </a:t>
            </a:r>
            <a:r>
              <a:rPr dirty="0" sz="2100" spc="-240">
                <a:latin typeface="Symbol"/>
                <a:cs typeface="Symbol"/>
              </a:rPr>
              <a:t></a:t>
            </a:r>
            <a:endParaRPr sz="2100">
              <a:latin typeface="Symbol"/>
              <a:cs typeface="Symbol"/>
            </a:endParaRPr>
          </a:p>
          <a:p>
            <a:pPr marL="700405">
              <a:lnSpc>
                <a:spcPct val="100000"/>
              </a:lnSpc>
              <a:spcBef>
                <a:spcPts val="300"/>
              </a:spcBef>
            </a:pPr>
            <a:r>
              <a:rPr dirty="0" sz="800" spc="15">
                <a:latin typeface="Times New Roman"/>
                <a:cs typeface="Times New Roman"/>
              </a:rPr>
              <a:t>Q</a:t>
            </a:r>
            <a:endParaRPr sz="800">
              <a:latin typeface="Times New Roman"/>
              <a:cs typeface="Times New Roman"/>
            </a:endParaRPr>
          </a:p>
        </p:txBody>
      </p:sp>
      <p:sp>
        <p:nvSpPr>
          <p:cNvPr id="29" name="object 29"/>
          <p:cNvSpPr txBox="1"/>
          <p:nvPr/>
        </p:nvSpPr>
        <p:spPr>
          <a:xfrm>
            <a:off x="1596897" y="7641105"/>
            <a:ext cx="2872105" cy="1179830"/>
          </a:xfrm>
          <a:prstGeom prst="rect">
            <a:avLst/>
          </a:prstGeom>
        </p:spPr>
        <p:txBody>
          <a:bodyPr wrap="square" lIns="0" tIns="34290" rIns="0" bIns="0" rtlCol="0" vert="horz">
            <a:spAutoFit/>
          </a:bodyPr>
          <a:lstStyle/>
          <a:p>
            <a:pPr algn="r" marR="252095">
              <a:lnSpc>
                <a:spcPct val="100000"/>
              </a:lnSpc>
              <a:spcBef>
                <a:spcPts val="270"/>
              </a:spcBef>
            </a:pPr>
            <a:r>
              <a:rPr dirty="0" sz="1850" spc="-155">
                <a:latin typeface="Symbol"/>
                <a:cs typeface="Symbol"/>
              </a:rPr>
              <a:t></a:t>
            </a:r>
            <a:endParaRPr sz="1850">
              <a:latin typeface="Symbol"/>
              <a:cs typeface="Symbol"/>
            </a:endParaRPr>
          </a:p>
          <a:p>
            <a:pPr marL="415925">
              <a:lnSpc>
                <a:spcPct val="100000"/>
              </a:lnSpc>
              <a:spcBef>
                <a:spcPts val="204"/>
              </a:spcBef>
            </a:pPr>
            <a:r>
              <a:rPr dirty="0" sz="1400" spc="5">
                <a:latin typeface="Symbol"/>
                <a:cs typeface="Symbol"/>
              </a:rPr>
              <a:t></a:t>
            </a:r>
            <a:r>
              <a:rPr dirty="0" sz="1400" spc="-70">
                <a:latin typeface="Times New Roman"/>
                <a:cs typeface="Times New Roman"/>
              </a:rPr>
              <a:t> </a:t>
            </a:r>
            <a:r>
              <a:rPr dirty="0" baseline="-6613" sz="3150" spc="15">
                <a:latin typeface="Times New Roman"/>
                <a:cs typeface="Times New Roman"/>
              </a:rPr>
              <a:t>argmax</a:t>
            </a:r>
            <a:r>
              <a:rPr dirty="0" baseline="-6613" sz="3150" spc="135">
                <a:latin typeface="Times New Roman"/>
                <a:cs typeface="Times New Roman"/>
              </a:rPr>
              <a:t> </a:t>
            </a:r>
            <a:r>
              <a:rPr dirty="0" sz="1400" spc="30">
                <a:latin typeface="Times New Roman"/>
                <a:cs typeface="Times New Roman"/>
              </a:rPr>
              <a:t>P</a:t>
            </a:r>
            <a:r>
              <a:rPr dirty="0" sz="2100" spc="-350">
                <a:latin typeface="Symbol"/>
                <a:cs typeface="Symbol"/>
              </a:rPr>
              <a:t></a:t>
            </a:r>
            <a:r>
              <a:rPr dirty="0" sz="1400" spc="-110" i="1">
                <a:latin typeface="Times New Roman"/>
                <a:cs typeface="Times New Roman"/>
              </a:rPr>
              <a:t>O</a:t>
            </a:r>
            <a:r>
              <a:rPr dirty="0" baseline="-24305" sz="1200" spc="-52">
                <a:latin typeface="Times New Roman"/>
                <a:cs typeface="Times New Roman"/>
              </a:rPr>
              <a:t>1</a:t>
            </a:r>
            <a:r>
              <a:rPr dirty="0" sz="1400" spc="-20" i="1">
                <a:latin typeface="Times New Roman"/>
                <a:cs typeface="Times New Roman"/>
              </a:rPr>
              <a:t>O</a:t>
            </a:r>
            <a:r>
              <a:rPr dirty="0" baseline="-24305" sz="1200" spc="15">
                <a:latin typeface="Times New Roman"/>
                <a:cs typeface="Times New Roman"/>
              </a:rPr>
              <a:t>2</a:t>
            </a:r>
            <a:r>
              <a:rPr dirty="0" baseline="-24305" sz="1200" spc="-165">
                <a:latin typeface="Times New Roman"/>
                <a:cs typeface="Times New Roman"/>
              </a:rPr>
              <a:t> </a:t>
            </a:r>
            <a:r>
              <a:rPr dirty="0" sz="1400">
                <a:latin typeface="Times New Roman"/>
                <a:cs typeface="Times New Roman"/>
              </a:rPr>
              <a:t>..</a:t>
            </a:r>
            <a:r>
              <a:rPr dirty="0" sz="1400" spc="-90">
                <a:latin typeface="Times New Roman"/>
                <a:cs typeface="Times New Roman"/>
              </a:rPr>
              <a:t>.</a:t>
            </a:r>
            <a:r>
              <a:rPr dirty="0" sz="1400" spc="-75" i="1">
                <a:latin typeface="Times New Roman"/>
                <a:cs typeface="Times New Roman"/>
              </a:rPr>
              <a:t>O</a:t>
            </a:r>
            <a:r>
              <a:rPr dirty="0" baseline="-24305" sz="1200" spc="15" i="1">
                <a:latin typeface="Times New Roman"/>
                <a:cs typeface="Times New Roman"/>
              </a:rPr>
              <a:t>T</a:t>
            </a:r>
            <a:r>
              <a:rPr dirty="0" baseline="-24305" sz="1200" i="1">
                <a:latin typeface="Times New Roman"/>
                <a:cs typeface="Times New Roman"/>
              </a:rPr>
              <a:t> </a:t>
            </a:r>
            <a:r>
              <a:rPr dirty="0" baseline="-24305" sz="1200" spc="60" i="1">
                <a:latin typeface="Times New Roman"/>
                <a:cs typeface="Times New Roman"/>
              </a:rPr>
              <a:t> </a:t>
            </a:r>
            <a:r>
              <a:rPr dirty="0" sz="1400" spc="85" i="1">
                <a:latin typeface="Times New Roman"/>
                <a:cs typeface="Times New Roman"/>
              </a:rPr>
              <a:t>Q</a:t>
            </a:r>
            <a:r>
              <a:rPr dirty="0" sz="2100" spc="-350">
                <a:latin typeface="Symbol"/>
                <a:cs typeface="Symbol"/>
              </a:rPr>
              <a:t></a:t>
            </a:r>
            <a:r>
              <a:rPr dirty="0" sz="1400" spc="25">
                <a:latin typeface="Times New Roman"/>
                <a:cs typeface="Times New Roman"/>
              </a:rPr>
              <a:t>P</a:t>
            </a:r>
            <a:r>
              <a:rPr dirty="0" sz="1850" spc="-220">
                <a:latin typeface="Symbol"/>
                <a:cs typeface="Symbol"/>
              </a:rPr>
              <a:t></a:t>
            </a:r>
            <a:r>
              <a:rPr dirty="0" sz="1400" spc="85" i="1">
                <a:latin typeface="Times New Roman"/>
                <a:cs typeface="Times New Roman"/>
              </a:rPr>
              <a:t>Q</a:t>
            </a:r>
            <a:r>
              <a:rPr dirty="0" sz="1850" spc="-155">
                <a:latin typeface="Symbol"/>
                <a:cs typeface="Symbol"/>
              </a:rPr>
              <a:t></a:t>
            </a:r>
            <a:endParaRPr sz="1850">
              <a:latin typeface="Symbol"/>
              <a:cs typeface="Symbol"/>
            </a:endParaRPr>
          </a:p>
          <a:p>
            <a:pPr marL="916940">
              <a:lnSpc>
                <a:spcPct val="100000"/>
              </a:lnSpc>
              <a:spcBef>
                <a:spcPts val="295"/>
              </a:spcBef>
            </a:pPr>
            <a:r>
              <a:rPr dirty="0" sz="800" spc="15">
                <a:latin typeface="Times New Roman"/>
                <a:cs typeface="Times New Roman"/>
              </a:rPr>
              <a:t>Q</a:t>
            </a:r>
            <a:endParaRPr sz="800">
              <a:latin typeface="Times New Roman"/>
              <a:cs typeface="Times New Roman"/>
            </a:endParaRPr>
          </a:p>
          <a:p>
            <a:pPr>
              <a:lnSpc>
                <a:spcPct val="100000"/>
              </a:lnSpc>
            </a:pPr>
            <a:endParaRPr sz="900">
              <a:latin typeface="Times New Roman"/>
              <a:cs typeface="Times New Roman"/>
            </a:endParaRPr>
          </a:p>
          <a:p>
            <a:pPr>
              <a:lnSpc>
                <a:spcPct val="100000"/>
              </a:lnSpc>
              <a:spcBef>
                <a:spcPts val="50"/>
              </a:spcBef>
            </a:pPr>
            <a:endParaRPr sz="950">
              <a:latin typeface="Times New Roman"/>
              <a:cs typeface="Times New Roman"/>
            </a:endParaRPr>
          </a:p>
          <a:p>
            <a:pPr marL="25400">
              <a:lnSpc>
                <a:spcPct val="100000"/>
              </a:lnSpc>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30" name="object 30"/>
          <p:cNvSpPr txBox="1"/>
          <p:nvPr/>
        </p:nvSpPr>
        <p:spPr>
          <a:xfrm>
            <a:off x="1987804" y="7517810"/>
            <a:ext cx="1005840" cy="348615"/>
          </a:xfrm>
          <a:prstGeom prst="rect">
            <a:avLst/>
          </a:prstGeom>
        </p:spPr>
        <p:txBody>
          <a:bodyPr wrap="square" lIns="0" tIns="15240" rIns="0" bIns="0" rtlCol="0" vert="horz">
            <a:spAutoFit/>
          </a:bodyPr>
          <a:lstStyle/>
          <a:p>
            <a:pPr marL="25400">
              <a:lnSpc>
                <a:spcPct val="100000"/>
              </a:lnSpc>
              <a:spcBef>
                <a:spcPts val="120"/>
              </a:spcBef>
            </a:pPr>
            <a:r>
              <a:rPr dirty="0" baseline="9920" sz="2100" spc="7">
                <a:latin typeface="Symbol"/>
                <a:cs typeface="Symbol"/>
              </a:rPr>
              <a:t></a:t>
            </a:r>
            <a:r>
              <a:rPr dirty="0" baseline="9920" sz="2100" spc="-179">
                <a:latin typeface="Times New Roman"/>
                <a:cs typeface="Times New Roman"/>
              </a:rPr>
              <a:t> </a:t>
            </a:r>
            <a:r>
              <a:rPr dirty="0" sz="2100" spc="10">
                <a:latin typeface="Times New Roman"/>
                <a:cs typeface="Times New Roman"/>
              </a:rPr>
              <a:t>argmax</a:t>
            </a:r>
            <a:endParaRPr sz="2100">
              <a:latin typeface="Times New Roman"/>
              <a:cs typeface="Times New Roman"/>
            </a:endParaRPr>
          </a:p>
        </p:txBody>
      </p:sp>
      <p:sp>
        <p:nvSpPr>
          <p:cNvPr id="31" name="object 3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2" name="object 32"/>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61</a:t>
            </a:r>
            <a:endParaRPr sz="450">
              <a:latin typeface="Tahoma"/>
              <a:cs typeface="Tahoma"/>
            </a:endParaRPr>
          </a:p>
        </p:txBody>
      </p:sp>
      <p:sp>
        <p:nvSpPr>
          <p:cNvPr id="4" name="object 4"/>
          <p:cNvSpPr txBox="1"/>
          <p:nvPr/>
        </p:nvSpPr>
        <p:spPr>
          <a:xfrm>
            <a:off x="1836420" y="1210310"/>
            <a:ext cx="3552190" cy="516890"/>
          </a:xfrm>
          <a:prstGeom prst="rect">
            <a:avLst/>
          </a:prstGeom>
        </p:spPr>
        <p:txBody>
          <a:bodyPr wrap="square" lIns="0" tIns="12065" rIns="0" bIns="0" rtlCol="0" vert="horz">
            <a:spAutoFit/>
          </a:bodyPr>
          <a:lstStyle/>
          <a:p>
            <a:pPr algn="ctr" marL="546735">
              <a:lnSpc>
                <a:spcPct val="100000"/>
              </a:lnSpc>
              <a:spcBef>
                <a:spcPts val="95"/>
              </a:spcBef>
            </a:pPr>
            <a:r>
              <a:rPr dirty="0" sz="2000" spc="-5">
                <a:solidFill>
                  <a:srgbClr val="006500"/>
                </a:solidFill>
                <a:latin typeface="Arial"/>
                <a:cs typeface="Arial"/>
              </a:rPr>
              <a:t>Efficient MPP computation</a:t>
            </a:r>
            <a:endParaRPr sz="2000">
              <a:latin typeface="Arial"/>
              <a:cs typeface="Arial"/>
            </a:endParaRPr>
          </a:p>
          <a:p>
            <a:pPr>
              <a:lnSpc>
                <a:spcPct val="100000"/>
              </a:lnSpc>
              <a:spcBef>
                <a:spcPts val="35"/>
              </a:spcBef>
            </a:pPr>
            <a:r>
              <a:rPr dirty="0" sz="1200">
                <a:latin typeface="Arial"/>
                <a:cs typeface="Arial"/>
              </a:rPr>
              <a:t>We’re </a:t>
            </a:r>
            <a:r>
              <a:rPr dirty="0" sz="1200" spc="-5">
                <a:latin typeface="Arial"/>
                <a:cs typeface="Arial"/>
              </a:rPr>
              <a:t>going </a:t>
            </a:r>
            <a:r>
              <a:rPr dirty="0" sz="1200">
                <a:latin typeface="Arial"/>
                <a:cs typeface="Arial"/>
              </a:rPr>
              <a:t>to compute the following</a:t>
            </a:r>
            <a:r>
              <a:rPr dirty="0" sz="1200" spc="-40">
                <a:latin typeface="Arial"/>
                <a:cs typeface="Arial"/>
              </a:rPr>
              <a:t> </a:t>
            </a:r>
            <a:r>
              <a:rPr dirty="0" sz="1200">
                <a:latin typeface="Arial"/>
                <a:cs typeface="Arial"/>
              </a:rPr>
              <a:t>variables:</a:t>
            </a:r>
            <a:endParaRPr sz="1200">
              <a:latin typeface="Arial"/>
              <a:cs typeface="Arial"/>
            </a:endParaRPr>
          </a:p>
        </p:txBody>
      </p:sp>
      <p:sp>
        <p:nvSpPr>
          <p:cNvPr id="5" name="object 5"/>
          <p:cNvSpPr txBox="1"/>
          <p:nvPr/>
        </p:nvSpPr>
        <p:spPr>
          <a:xfrm>
            <a:off x="1811020" y="1794764"/>
            <a:ext cx="400685" cy="208279"/>
          </a:xfrm>
          <a:prstGeom prst="rect">
            <a:avLst/>
          </a:prstGeom>
        </p:spPr>
        <p:txBody>
          <a:bodyPr wrap="square" lIns="0" tIns="12700" rIns="0" bIns="0" rtlCol="0" vert="horz">
            <a:spAutoFit/>
          </a:bodyPr>
          <a:lstStyle/>
          <a:p>
            <a:pPr marL="25400">
              <a:lnSpc>
                <a:spcPct val="100000"/>
              </a:lnSpc>
              <a:spcBef>
                <a:spcPts val="100"/>
              </a:spcBef>
            </a:pPr>
            <a:r>
              <a:rPr dirty="0" sz="1200" spc="-5">
                <a:latin typeface="Arial"/>
                <a:cs typeface="Arial"/>
              </a:rPr>
              <a:t>δ</a:t>
            </a:r>
            <a:r>
              <a:rPr dirty="0" baseline="-20833" sz="1200" spc="-7">
                <a:latin typeface="Arial"/>
                <a:cs typeface="Arial"/>
              </a:rPr>
              <a:t>t</a:t>
            </a:r>
            <a:r>
              <a:rPr dirty="0" sz="1200" spc="-5">
                <a:latin typeface="Arial"/>
                <a:cs typeface="Arial"/>
              </a:rPr>
              <a:t>(i)=</a:t>
            </a:r>
            <a:endParaRPr sz="1200">
              <a:latin typeface="Arial"/>
              <a:cs typeface="Arial"/>
            </a:endParaRPr>
          </a:p>
        </p:txBody>
      </p:sp>
      <p:sp>
        <p:nvSpPr>
          <p:cNvPr id="6" name="object 6"/>
          <p:cNvSpPr txBox="1"/>
          <p:nvPr/>
        </p:nvSpPr>
        <p:spPr>
          <a:xfrm>
            <a:off x="2307335" y="1794762"/>
            <a:ext cx="2934970" cy="389255"/>
          </a:xfrm>
          <a:prstGeom prst="rect">
            <a:avLst/>
          </a:prstGeom>
        </p:spPr>
        <p:txBody>
          <a:bodyPr wrap="square" lIns="0" tIns="20320" rIns="0" bIns="0" rtlCol="0" vert="horz">
            <a:spAutoFit/>
          </a:bodyPr>
          <a:lstStyle/>
          <a:p>
            <a:pPr marL="38100" marR="43180" indent="81280">
              <a:lnSpc>
                <a:spcPts val="1420"/>
              </a:lnSpc>
              <a:spcBef>
                <a:spcPts val="160"/>
              </a:spcBef>
              <a:tabLst>
                <a:tab pos="744855" algn="l"/>
              </a:tabLst>
            </a:pPr>
            <a:r>
              <a:rPr dirty="0" sz="1200" spc="-5">
                <a:latin typeface="Arial"/>
                <a:cs typeface="Arial"/>
              </a:rPr>
              <a:t>max	P(q</a:t>
            </a:r>
            <a:r>
              <a:rPr dirty="0" baseline="-20833" sz="1200" spc="-7">
                <a:latin typeface="Arial"/>
                <a:cs typeface="Arial"/>
              </a:rPr>
              <a:t>1 </a:t>
            </a:r>
            <a:r>
              <a:rPr dirty="0" sz="1200" spc="-5">
                <a:latin typeface="Arial"/>
                <a:cs typeface="Arial"/>
              </a:rPr>
              <a:t>q</a:t>
            </a:r>
            <a:r>
              <a:rPr dirty="0" baseline="-20833" sz="1200" spc="-7">
                <a:latin typeface="Arial"/>
                <a:cs typeface="Arial"/>
              </a:rPr>
              <a:t>2 </a:t>
            </a:r>
            <a:r>
              <a:rPr dirty="0" sz="1200" spc="-5">
                <a:latin typeface="Arial"/>
                <a:cs typeface="Arial"/>
              </a:rPr>
              <a:t>.. q</a:t>
            </a:r>
            <a:r>
              <a:rPr dirty="0" baseline="-20833" sz="1200" spc="-7">
                <a:latin typeface="Arial"/>
                <a:cs typeface="Arial"/>
              </a:rPr>
              <a:t>t-1 </a:t>
            </a:r>
            <a:r>
              <a:rPr dirty="0" sz="1200">
                <a:latin typeface="Symbol"/>
                <a:cs typeface="Symbol"/>
              </a:rPr>
              <a:t></a:t>
            </a:r>
            <a:r>
              <a:rPr dirty="0" sz="1200">
                <a:latin typeface="Times New Roman"/>
                <a:cs typeface="Times New Roman"/>
              </a:rPr>
              <a:t> </a:t>
            </a:r>
            <a:r>
              <a:rPr dirty="0" sz="1200" spc="-5">
                <a:latin typeface="Arial"/>
                <a:cs typeface="Arial"/>
              </a:rPr>
              <a:t>q</a:t>
            </a:r>
            <a:r>
              <a:rPr dirty="0" baseline="-20833" sz="1200" spc="-7">
                <a:latin typeface="Arial"/>
                <a:cs typeface="Arial"/>
              </a:rPr>
              <a:t>t </a:t>
            </a:r>
            <a:r>
              <a:rPr dirty="0" sz="1200">
                <a:latin typeface="Arial"/>
                <a:cs typeface="Arial"/>
              </a:rPr>
              <a:t>= </a:t>
            </a:r>
            <a:r>
              <a:rPr dirty="0" sz="1200" spc="-5">
                <a:latin typeface="Arial"/>
                <a:cs typeface="Arial"/>
              </a:rPr>
              <a:t>S</a:t>
            </a:r>
            <a:r>
              <a:rPr dirty="0" baseline="-20833" sz="1200" spc="-7">
                <a:latin typeface="Arial"/>
                <a:cs typeface="Arial"/>
              </a:rPr>
              <a:t>i </a:t>
            </a:r>
            <a:r>
              <a:rPr dirty="0" sz="1200">
                <a:latin typeface="Symbol"/>
                <a:cs typeface="Symbol"/>
              </a:rPr>
              <a:t></a:t>
            </a:r>
            <a:r>
              <a:rPr dirty="0" sz="1200">
                <a:latin typeface="Times New Roman"/>
                <a:cs typeface="Times New Roman"/>
              </a:rPr>
              <a:t> </a:t>
            </a:r>
            <a:r>
              <a:rPr dirty="0" sz="1200" spc="-5">
                <a:latin typeface="Arial"/>
                <a:cs typeface="Arial"/>
              </a:rPr>
              <a:t>O</a:t>
            </a:r>
            <a:r>
              <a:rPr dirty="0" baseline="-20833" sz="1200" spc="-7">
                <a:latin typeface="Arial"/>
                <a:cs typeface="Arial"/>
              </a:rPr>
              <a:t>1 </a:t>
            </a:r>
            <a:r>
              <a:rPr dirty="0" sz="1200" spc="-5">
                <a:latin typeface="Arial"/>
                <a:cs typeface="Arial"/>
              </a:rPr>
              <a:t>.. O</a:t>
            </a:r>
            <a:r>
              <a:rPr dirty="0" baseline="-20833" sz="1200" spc="-7">
                <a:latin typeface="Arial"/>
                <a:cs typeface="Arial"/>
              </a:rPr>
              <a:t>t</a:t>
            </a:r>
            <a:r>
              <a:rPr dirty="0" sz="1200" spc="-5">
                <a:latin typeface="Arial"/>
                <a:cs typeface="Arial"/>
              </a:rPr>
              <a:t>)  q</a:t>
            </a:r>
            <a:r>
              <a:rPr dirty="0" baseline="-20833" sz="1200" spc="-7">
                <a:latin typeface="Arial"/>
                <a:cs typeface="Arial"/>
              </a:rPr>
              <a:t>1</a:t>
            </a:r>
            <a:r>
              <a:rPr dirty="0" sz="1200" spc="-5">
                <a:latin typeface="Arial"/>
                <a:cs typeface="Arial"/>
              </a:rPr>
              <a:t>q</a:t>
            </a:r>
            <a:r>
              <a:rPr dirty="0" baseline="-20833" sz="1200" spc="-7">
                <a:latin typeface="Arial"/>
                <a:cs typeface="Arial"/>
              </a:rPr>
              <a:t>2</a:t>
            </a:r>
            <a:r>
              <a:rPr dirty="0" sz="1200" spc="-5">
                <a:latin typeface="Arial"/>
                <a:cs typeface="Arial"/>
              </a:rPr>
              <a:t>..q</a:t>
            </a:r>
            <a:r>
              <a:rPr dirty="0" baseline="-20833" sz="1200" spc="-7">
                <a:latin typeface="Arial"/>
                <a:cs typeface="Arial"/>
              </a:rPr>
              <a:t>t-1</a:t>
            </a:r>
            <a:endParaRPr baseline="-20833" sz="1200">
              <a:latin typeface="Arial"/>
              <a:cs typeface="Arial"/>
            </a:endParaRPr>
          </a:p>
        </p:txBody>
      </p:sp>
      <p:sp>
        <p:nvSpPr>
          <p:cNvPr id="7" name="object 7"/>
          <p:cNvSpPr txBox="1"/>
          <p:nvPr/>
        </p:nvSpPr>
        <p:spPr>
          <a:xfrm>
            <a:off x="1811020" y="2248916"/>
            <a:ext cx="3733165" cy="1852295"/>
          </a:xfrm>
          <a:prstGeom prst="rect">
            <a:avLst/>
          </a:prstGeom>
        </p:spPr>
        <p:txBody>
          <a:bodyPr wrap="square" lIns="0" tIns="12700" rIns="0" bIns="0" rtlCol="0" vert="horz">
            <a:spAutoFit/>
          </a:bodyPr>
          <a:lstStyle/>
          <a:p>
            <a:pPr marL="196850" marR="30480" indent="81280">
              <a:lnSpc>
                <a:spcPct val="100000"/>
              </a:lnSpc>
              <a:spcBef>
                <a:spcPts val="100"/>
              </a:spcBef>
            </a:pPr>
            <a:r>
              <a:rPr dirty="0" sz="1200">
                <a:latin typeface="Arial"/>
                <a:cs typeface="Arial"/>
              </a:rPr>
              <a:t>= The </a:t>
            </a:r>
            <a:r>
              <a:rPr dirty="0" sz="1200" spc="-5">
                <a:latin typeface="Arial"/>
                <a:cs typeface="Arial"/>
              </a:rPr>
              <a:t>Probability of the path of Length t-1 with the  maximum chance of doing all </a:t>
            </a:r>
            <a:r>
              <a:rPr dirty="0" sz="1200">
                <a:latin typeface="Arial"/>
                <a:cs typeface="Arial"/>
              </a:rPr>
              <a:t>these</a:t>
            </a:r>
            <a:r>
              <a:rPr dirty="0" sz="1200" spc="5">
                <a:latin typeface="Arial"/>
                <a:cs typeface="Arial"/>
              </a:rPr>
              <a:t> </a:t>
            </a:r>
            <a:r>
              <a:rPr dirty="0" sz="1200" spc="-5">
                <a:latin typeface="Arial"/>
                <a:cs typeface="Arial"/>
              </a:rPr>
              <a:t>things:</a:t>
            </a:r>
            <a:endParaRPr sz="1200">
              <a:latin typeface="Arial"/>
              <a:cs typeface="Arial"/>
            </a:endParaRPr>
          </a:p>
          <a:p>
            <a:pPr marL="939800">
              <a:lnSpc>
                <a:spcPts val="1435"/>
              </a:lnSpc>
            </a:pPr>
            <a:r>
              <a:rPr dirty="0" sz="1200" spc="-5">
                <a:solidFill>
                  <a:srgbClr val="FF0000"/>
                </a:solidFill>
                <a:latin typeface="Arial"/>
                <a:cs typeface="Arial"/>
              </a:rPr>
              <a:t>…OCCURING</a:t>
            </a:r>
            <a:endParaRPr sz="1200">
              <a:latin typeface="Arial"/>
              <a:cs typeface="Arial"/>
            </a:endParaRPr>
          </a:p>
          <a:p>
            <a:pPr algn="ctr" marR="677545">
              <a:lnSpc>
                <a:spcPct val="100000"/>
              </a:lnSpc>
            </a:pPr>
            <a:r>
              <a:rPr dirty="0" sz="1200" spc="-5">
                <a:latin typeface="Arial"/>
                <a:cs typeface="Arial"/>
              </a:rPr>
              <a:t>and</a:t>
            </a:r>
            <a:endParaRPr sz="1200">
              <a:latin typeface="Arial"/>
              <a:cs typeface="Arial"/>
            </a:endParaRPr>
          </a:p>
          <a:p>
            <a:pPr marL="939800">
              <a:lnSpc>
                <a:spcPts val="1435"/>
              </a:lnSpc>
            </a:pPr>
            <a:r>
              <a:rPr dirty="0" sz="1200" spc="-5">
                <a:solidFill>
                  <a:srgbClr val="00CC00"/>
                </a:solidFill>
                <a:latin typeface="Arial"/>
                <a:cs typeface="Arial"/>
              </a:rPr>
              <a:t>…ENDING UP IN STATE</a:t>
            </a:r>
            <a:r>
              <a:rPr dirty="0" sz="1200">
                <a:solidFill>
                  <a:srgbClr val="00CC00"/>
                </a:solidFill>
                <a:latin typeface="Arial"/>
                <a:cs typeface="Arial"/>
              </a:rPr>
              <a:t> </a:t>
            </a:r>
            <a:r>
              <a:rPr dirty="0" sz="1200" spc="-10">
                <a:solidFill>
                  <a:srgbClr val="00CC00"/>
                </a:solidFill>
                <a:latin typeface="Arial"/>
                <a:cs typeface="Arial"/>
              </a:rPr>
              <a:t>S</a:t>
            </a:r>
            <a:r>
              <a:rPr dirty="0" baseline="-20833" sz="1200" spc="-15">
                <a:solidFill>
                  <a:srgbClr val="00CC00"/>
                </a:solidFill>
                <a:latin typeface="Arial"/>
                <a:cs typeface="Arial"/>
              </a:rPr>
              <a:t>i</a:t>
            </a:r>
            <a:endParaRPr baseline="-20833" sz="1200">
              <a:latin typeface="Arial"/>
              <a:cs typeface="Arial"/>
            </a:endParaRPr>
          </a:p>
          <a:p>
            <a:pPr algn="ctr" marR="677545">
              <a:lnSpc>
                <a:spcPts val="1435"/>
              </a:lnSpc>
            </a:pPr>
            <a:r>
              <a:rPr dirty="0" sz="1200" spc="-5">
                <a:latin typeface="Arial"/>
                <a:cs typeface="Arial"/>
              </a:rPr>
              <a:t>and</a:t>
            </a:r>
            <a:endParaRPr sz="1200">
              <a:latin typeface="Arial"/>
              <a:cs typeface="Arial"/>
            </a:endParaRPr>
          </a:p>
          <a:p>
            <a:pPr marL="939800">
              <a:lnSpc>
                <a:spcPct val="100000"/>
              </a:lnSpc>
            </a:pPr>
            <a:r>
              <a:rPr dirty="0" sz="1200">
                <a:solidFill>
                  <a:srgbClr val="3333CC"/>
                </a:solidFill>
                <a:latin typeface="Arial"/>
                <a:cs typeface="Arial"/>
              </a:rPr>
              <a:t>…PRODUCING OUTPUT</a:t>
            </a:r>
            <a:r>
              <a:rPr dirty="0" sz="1200" spc="-15">
                <a:solidFill>
                  <a:srgbClr val="3333CC"/>
                </a:solidFill>
                <a:latin typeface="Arial"/>
                <a:cs typeface="Arial"/>
              </a:rPr>
              <a:t> </a:t>
            </a:r>
            <a:r>
              <a:rPr dirty="0" sz="1200" spc="-5">
                <a:solidFill>
                  <a:srgbClr val="3333CC"/>
                </a:solidFill>
                <a:latin typeface="Arial"/>
                <a:cs typeface="Arial"/>
              </a:rPr>
              <a:t>O</a:t>
            </a:r>
            <a:r>
              <a:rPr dirty="0" baseline="-20833" sz="1200" spc="-7">
                <a:solidFill>
                  <a:srgbClr val="3333CC"/>
                </a:solidFill>
                <a:latin typeface="Arial"/>
                <a:cs typeface="Arial"/>
              </a:rPr>
              <a:t>1</a:t>
            </a:r>
            <a:r>
              <a:rPr dirty="0" sz="1200" spc="-5">
                <a:solidFill>
                  <a:srgbClr val="3333CC"/>
                </a:solidFill>
                <a:latin typeface="Arial"/>
                <a:cs typeface="Arial"/>
              </a:rPr>
              <a:t>…O</a:t>
            </a:r>
            <a:r>
              <a:rPr dirty="0" baseline="-20833" sz="1200" spc="-7">
                <a:solidFill>
                  <a:srgbClr val="3333CC"/>
                </a:solidFill>
                <a:latin typeface="Arial"/>
                <a:cs typeface="Arial"/>
              </a:rPr>
              <a:t>t</a:t>
            </a:r>
            <a:endParaRPr baseline="-20833" sz="1200">
              <a:latin typeface="Arial"/>
              <a:cs typeface="Arial"/>
            </a:endParaRPr>
          </a:p>
          <a:p>
            <a:pPr marL="25400" marR="1490345">
              <a:lnSpc>
                <a:spcPts val="2160"/>
              </a:lnSpc>
              <a:spcBef>
                <a:spcPts val="185"/>
              </a:spcBef>
              <a:tabLst>
                <a:tab pos="939165" algn="l"/>
                <a:tab pos="969644" algn="l"/>
              </a:tabLst>
            </a:pPr>
            <a:r>
              <a:rPr dirty="0" sz="1200" spc="-5">
                <a:latin typeface="Arial"/>
                <a:cs typeface="Arial"/>
              </a:rPr>
              <a:t>DEFINE:	mpp</a:t>
            </a:r>
            <a:r>
              <a:rPr dirty="0" baseline="-20833" sz="1200" spc="-7">
                <a:latin typeface="Arial"/>
                <a:cs typeface="Arial"/>
              </a:rPr>
              <a:t>t</a:t>
            </a:r>
            <a:r>
              <a:rPr dirty="0" sz="1200" spc="-5">
                <a:latin typeface="Arial"/>
                <a:cs typeface="Arial"/>
              </a:rPr>
              <a:t>(i) </a:t>
            </a:r>
            <a:r>
              <a:rPr dirty="0" sz="1200">
                <a:latin typeface="Arial"/>
                <a:cs typeface="Arial"/>
              </a:rPr>
              <a:t>= that </a:t>
            </a:r>
            <a:r>
              <a:rPr dirty="0" sz="1200" spc="-5">
                <a:latin typeface="Arial"/>
                <a:cs typeface="Arial"/>
              </a:rPr>
              <a:t>path  So:		δ</a:t>
            </a:r>
            <a:r>
              <a:rPr dirty="0" baseline="-20833" sz="1200" spc="-7">
                <a:latin typeface="Arial"/>
                <a:cs typeface="Arial"/>
              </a:rPr>
              <a:t>t</a:t>
            </a:r>
            <a:r>
              <a:rPr dirty="0" sz="1200" spc="-5">
                <a:latin typeface="Arial"/>
                <a:cs typeface="Arial"/>
              </a:rPr>
              <a:t>(i)=</a:t>
            </a:r>
            <a:r>
              <a:rPr dirty="0" sz="1200" spc="-70">
                <a:latin typeface="Arial"/>
                <a:cs typeface="Arial"/>
              </a:rPr>
              <a:t> </a:t>
            </a:r>
            <a:r>
              <a:rPr dirty="0" sz="1200">
                <a:latin typeface="Arial"/>
                <a:cs typeface="Arial"/>
              </a:rPr>
              <a:t>Prob(mpp</a:t>
            </a:r>
            <a:r>
              <a:rPr dirty="0" baseline="-20833" sz="1200">
                <a:latin typeface="Arial"/>
                <a:cs typeface="Arial"/>
              </a:rPr>
              <a:t>t</a:t>
            </a:r>
            <a:r>
              <a:rPr dirty="0" sz="1200">
                <a:latin typeface="Arial"/>
                <a:cs typeface="Arial"/>
              </a:rPr>
              <a:t>(i))</a:t>
            </a:r>
            <a:endParaRPr sz="1200">
              <a:latin typeface="Arial"/>
              <a:cs typeface="Arial"/>
            </a:endParaRPr>
          </a:p>
        </p:txBody>
      </p:sp>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p:nvPr/>
        </p:nvSpPr>
        <p:spPr>
          <a:xfrm>
            <a:off x="1622297" y="8726678"/>
            <a:ext cx="4516120" cy="93980"/>
          </a:xfrm>
          <a:prstGeom prst="rect">
            <a:avLst/>
          </a:prstGeom>
        </p:spPr>
        <p:txBody>
          <a:bodyPr wrap="square" lIns="0" tIns="12700" rIns="0" bIns="0" rtlCol="0" vert="horz">
            <a:spAutoFit/>
          </a:bodyPr>
          <a:lstStyle/>
          <a:p>
            <a:pPr>
              <a:lnSpc>
                <a:spcPct val="100000"/>
              </a:lnSpc>
              <a:spcBef>
                <a:spcPts val="100"/>
              </a:spcBef>
              <a:tabLst>
                <a:tab pos="4304030"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60">
                <a:latin typeface="Tahoma"/>
                <a:cs typeface="Tahoma"/>
              </a:rPr>
              <a:t> </a:t>
            </a:r>
            <a:r>
              <a:rPr dirty="0" sz="450" spc="-5">
                <a:latin typeface="Tahoma"/>
                <a:cs typeface="Tahoma"/>
              </a:rPr>
              <a:t>62</a:t>
            </a:r>
            <a:endParaRPr sz="450">
              <a:latin typeface="Tahoma"/>
              <a:cs typeface="Tahoma"/>
            </a:endParaRPr>
          </a:p>
        </p:txBody>
      </p:sp>
      <p:sp>
        <p:nvSpPr>
          <p:cNvPr id="10" name="object 10"/>
          <p:cNvSpPr/>
          <p:nvPr/>
        </p:nvSpPr>
        <p:spPr>
          <a:xfrm>
            <a:off x="3281171" y="6768083"/>
            <a:ext cx="0" cy="161290"/>
          </a:xfrm>
          <a:custGeom>
            <a:avLst/>
            <a:gdLst/>
            <a:ahLst/>
            <a:cxnLst/>
            <a:rect l="l" t="t" r="r" b="b"/>
            <a:pathLst>
              <a:path w="0" h="161290">
                <a:moveTo>
                  <a:pt x="0" y="0"/>
                </a:moveTo>
                <a:lnTo>
                  <a:pt x="0" y="160781"/>
                </a:lnTo>
              </a:path>
            </a:pathLst>
          </a:custGeom>
          <a:ln w="5575">
            <a:solidFill>
              <a:srgbClr val="000000"/>
            </a:solidFill>
          </a:ln>
        </p:spPr>
        <p:txBody>
          <a:bodyPr wrap="square" lIns="0" tIns="0" rIns="0" bIns="0" rtlCol="0"/>
          <a:lstStyle/>
          <a:p/>
        </p:txBody>
      </p:sp>
      <p:sp>
        <p:nvSpPr>
          <p:cNvPr id="11" name="object 11"/>
          <p:cNvSpPr txBox="1"/>
          <p:nvPr/>
        </p:nvSpPr>
        <p:spPr>
          <a:xfrm>
            <a:off x="2208276" y="6608194"/>
            <a:ext cx="52069" cy="120014"/>
          </a:xfrm>
          <a:prstGeom prst="rect">
            <a:avLst/>
          </a:prstGeom>
        </p:spPr>
        <p:txBody>
          <a:bodyPr wrap="square" lIns="0" tIns="14604" rIns="0" bIns="0" rtlCol="0" vert="horz">
            <a:spAutoFit/>
          </a:bodyPr>
          <a:lstStyle/>
          <a:p>
            <a:pPr>
              <a:lnSpc>
                <a:spcPct val="100000"/>
              </a:lnSpc>
              <a:spcBef>
                <a:spcPts val="114"/>
              </a:spcBef>
            </a:pPr>
            <a:r>
              <a:rPr dirty="0" sz="600" spc="5">
                <a:latin typeface="Times New Roman"/>
                <a:cs typeface="Times New Roman"/>
              </a:rPr>
              <a:t>1</a:t>
            </a:r>
            <a:endParaRPr sz="600">
              <a:latin typeface="Times New Roman"/>
              <a:cs typeface="Times New Roman"/>
            </a:endParaRPr>
          </a:p>
        </p:txBody>
      </p:sp>
      <p:sp>
        <p:nvSpPr>
          <p:cNvPr id="12" name="object 12"/>
          <p:cNvSpPr txBox="1"/>
          <p:nvPr/>
        </p:nvSpPr>
        <p:spPr>
          <a:xfrm>
            <a:off x="2759972" y="6090796"/>
            <a:ext cx="257810" cy="120014"/>
          </a:xfrm>
          <a:prstGeom prst="rect">
            <a:avLst/>
          </a:prstGeom>
        </p:spPr>
        <p:txBody>
          <a:bodyPr wrap="square" lIns="0" tIns="14604" rIns="0" bIns="0" rtlCol="0" vert="horz">
            <a:spAutoFit/>
          </a:bodyPr>
          <a:lstStyle/>
          <a:p>
            <a:pPr>
              <a:lnSpc>
                <a:spcPct val="100000"/>
              </a:lnSpc>
              <a:spcBef>
                <a:spcPts val="114"/>
              </a:spcBef>
            </a:pPr>
            <a:r>
              <a:rPr dirty="0" sz="600" spc="5">
                <a:latin typeface="Times New Roman"/>
                <a:cs typeface="Times New Roman"/>
              </a:rPr>
              <a:t>ar</a:t>
            </a:r>
            <a:r>
              <a:rPr dirty="0" sz="600" spc="75">
                <a:latin typeface="Times New Roman"/>
                <a:cs typeface="Times New Roman"/>
              </a:rPr>
              <a:t>g</a:t>
            </a:r>
            <a:r>
              <a:rPr dirty="0" sz="600" spc="10">
                <a:latin typeface="Times New Roman"/>
                <a:cs typeface="Times New Roman"/>
              </a:rPr>
              <a:t>max</a:t>
            </a:r>
            <a:endParaRPr sz="600">
              <a:latin typeface="Times New Roman"/>
              <a:cs typeface="Times New Roman"/>
            </a:endParaRPr>
          </a:p>
        </p:txBody>
      </p:sp>
      <p:sp>
        <p:nvSpPr>
          <p:cNvPr id="13" name="object 13"/>
          <p:cNvSpPr txBox="1"/>
          <p:nvPr/>
        </p:nvSpPr>
        <p:spPr>
          <a:xfrm>
            <a:off x="2815604" y="5736467"/>
            <a:ext cx="148590" cy="120014"/>
          </a:xfrm>
          <a:prstGeom prst="rect">
            <a:avLst/>
          </a:prstGeom>
        </p:spPr>
        <p:txBody>
          <a:bodyPr wrap="square" lIns="0" tIns="14604" rIns="0" bIns="0" rtlCol="0" vert="horz">
            <a:spAutoFit/>
          </a:bodyPr>
          <a:lstStyle/>
          <a:p>
            <a:pPr>
              <a:lnSpc>
                <a:spcPct val="100000"/>
              </a:lnSpc>
              <a:spcBef>
                <a:spcPts val="114"/>
              </a:spcBef>
            </a:pPr>
            <a:r>
              <a:rPr dirty="0" sz="600" spc="10">
                <a:latin typeface="Times New Roman"/>
                <a:cs typeface="Times New Roman"/>
              </a:rPr>
              <a:t>max</a:t>
            </a:r>
            <a:endParaRPr sz="600">
              <a:latin typeface="Times New Roman"/>
              <a:cs typeface="Times New Roman"/>
            </a:endParaRPr>
          </a:p>
        </p:txBody>
      </p:sp>
      <p:sp>
        <p:nvSpPr>
          <p:cNvPr id="14" name="object 14"/>
          <p:cNvSpPr txBox="1"/>
          <p:nvPr/>
        </p:nvSpPr>
        <p:spPr>
          <a:xfrm>
            <a:off x="2404885" y="6666834"/>
            <a:ext cx="1308735" cy="269240"/>
          </a:xfrm>
          <a:prstGeom prst="rect">
            <a:avLst/>
          </a:prstGeom>
        </p:spPr>
        <p:txBody>
          <a:bodyPr wrap="square" lIns="0" tIns="12065" rIns="0" bIns="0" rtlCol="0" vert="horz">
            <a:spAutoFit/>
          </a:bodyPr>
          <a:lstStyle/>
          <a:p>
            <a:pPr>
              <a:lnSpc>
                <a:spcPct val="100000"/>
              </a:lnSpc>
              <a:spcBef>
                <a:spcPts val="95"/>
              </a:spcBef>
            </a:pPr>
            <a:r>
              <a:rPr dirty="0" sz="1050" spc="5">
                <a:latin typeface="Symbol"/>
                <a:cs typeface="Symbol"/>
              </a:rPr>
              <a:t></a:t>
            </a:r>
            <a:r>
              <a:rPr dirty="0" sz="1050" spc="5">
                <a:latin typeface="Times New Roman"/>
                <a:cs typeface="Times New Roman"/>
              </a:rPr>
              <a:t> </a:t>
            </a:r>
            <a:r>
              <a:rPr dirty="0" sz="1050" spc="-40">
                <a:latin typeface="Times New Roman"/>
                <a:cs typeface="Times New Roman"/>
              </a:rPr>
              <a:t>P</a:t>
            </a:r>
            <a:r>
              <a:rPr dirty="0" sz="1400" spc="-40">
                <a:latin typeface="Symbol"/>
                <a:cs typeface="Symbol"/>
              </a:rPr>
              <a:t></a:t>
            </a:r>
            <a:r>
              <a:rPr dirty="0" sz="1050" spc="-40" i="1">
                <a:latin typeface="Times New Roman"/>
                <a:cs typeface="Times New Roman"/>
              </a:rPr>
              <a:t>q </a:t>
            </a:r>
            <a:r>
              <a:rPr dirty="0" sz="1050" spc="5">
                <a:latin typeface="Symbol"/>
                <a:cs typeface="Symbol"/>
              </a:rPr>
              <a:t></a:t>
            </a:r>
            <a:r>
              <a:rPr dirty="0" sz="1050" spc="5">
                <a:latin typeface="Times New Roman"/>
                <a:cs typeface="Times New Roman"/>
              </a:rPr>
              <a:t> </a:t>
            </a:r>
            <a:r>
              <a:rPr dirty="0" sz="1050" spc="5" i="1">
                <a:latin typeface="Times New Roman"/>
                <a:cs typeface="Times New Roman"/>
              </a:rPr>
              <a:t>S </a:t>
            </a:r>
            <a:r>
              <a:rPr dirty="0" sz="1400" spc="-105">
                <a:latin typeface="Symbol"/>
                <a:cs typeface="Symbol"/>
              </a:rPr>
              <a:t></a:t>
            </a:r>
            <a:r>
              <a:rPr dirty="0" sz="1050" spc="-105">
                <a:latin typeface="Times New Roman"/>
                <a:cs typeface="Times New Roman"/>
              </a:rPr>
              <a:t>P</a:t>
            </a:r>
            <a:r>
              <a:rPr dirty="0" sz="1600" spc="-105">
                <a:latin typeface="Symbol"/>
                <a:cs typeface="Symbol"/>
              </a:rPr>
              <a:t></a:t>
            </a:r>
            <a:r>
              <a:rPr dirty="0" sz="1050" spc="-105" i="1">
                <a:latin typeface="Times New Roman"/>
                <a:cs typeface="Times New Roman"/>
              </a:rPr>
              <a:t>O </a:t>
            </a:r>
            <a:r>
              <a:rPr dirty="0" sz="1050" spc="5" i="1">
                <a:latin typeface="Times New Roman"/>
                <a:cs typeface="Times New Roman"/>
              </a:rPr>
              <a:t>q </a:t>
            </a:r>
            <a:r>
              <a:rPr dirty="0" sz="1050" spc="5">
                <a:latin typeface="Symbol"/>
                <a:cs typeface="Symbol"/>
              </a:rPr>
              <a:t></a:t>
            </a:r>
            <a:r>
              <a:rPr dirty="0" sz="1050" spc="5">
                <a:latin typeface="Times New Roman"/>
                <a:cs typeface="Times New Roman"/>
              </a:rPr>
              <a:t> </a:t>
            </a:r>
            <a:r>
              <a:rPr dirty="0" sz="1050" spc="5" i="1">
                <a:latin typeface="Times New Roman"/>
                <a:cs typeface="Times New Roman"/>
              </a:rPr>
              <a:t>S</a:t>
            </a:r>
            <a:r>
              <a:rPr dirty="0" sz="1050" spc="10" i="1">
                <a:latin typeface="Times New Roman"/>
                <a:cs typeface="Times New Roman"/>
              </a:rPr>
              <a:t> </a:t>
            </a:r>
            <a:r>
              <a:rPr dirty="0" sz="1600" spc="-185">
                <a:latin typeface="Symbol"/>
                <a:cs typeface="Symbol"/>
              </a:rPr>
              <a:t></a:t>
            </a:r>
            <a:endParaRPr sz="1600">
              <a:latin typeface="Symbol"/>
              <a:cs typeface="Symbol"/>
            </a:endParaRPr>
          </a:p>
        </p:txBody>
      </p:sp>
      <p:sp>
        <p:nvSpPr>
          <p:cNvPr id="15" name="object 15"/>
          <p:cNvSpPr txBox="1"/>
          <p:nvPr/>
        </p:nvSpPr>
        <p:spPr>
          <a:xfrm>
            <a:off x="2136642" y="6475348"/>
            <a:ext cx="1796414" cy="239395"/>
          </a:xfrm>
          <a:prstGeom prst="rect">
            <a:avLst/>
          </a:prstGeom>
        </p:spPr>
        <p:txBody>
          <a:bodyPr wrap="square" lIns="0" tIns="12700" rIns="0" bIns="0" rtlCol="0" vert="horz">
            <a:spAutoFit/>
          </a:bodyPr>
          <a:lstStyle/>
          <a:p>
            <a:pPr>
              <a:lnSpc>
                <a:spcPct val="100000"/>
              </a:lnSpc>
              <a:spcBef>
                <a:spcPts val="100"/>
              </a:spcBef>
            </a:pPr>
            <a:r>
              <a:rPr dirty="0" sz="1100" spc="-20" i="1">
                <a:latin typeface="Symbol"/>
                <a:cs typeface="Symbol"/>
              </a:rPr>
              <a:t></a:t>
            </a:r>
            <a:r>
              <a:rPr dirty="0" sz="1100" spc="-20" i="1">
                <a:latin typeface="Times New Roman"/>
                <a:cs typeface="Times New Roman"/>
              </a:rPr>
              <a:t> </a:t>
            </a:r>
            <a:r>
              <a:rPr dirty="0" sz="1400" spc="-75">
                <a:latin typeface="Symbol"/>
                <a:cs typeface="Symbol"/>
              </a:rPr>
              <a:t></a:t>
            </a:r>
            <a:r>
              <a:rPr dirty="0" sz="1050" spc="-75" i="1">
                <a:latin typeface="Times New Roman"/>
                <a:cs typeface="Times New Roman"/>
              </a:rPr>
              <a:t>i</a:t>
            </a:r>
            <a:r>
              <a:rPr dirty="0" sz="1400" spc="-75">
                <a:latin typeface="Symbol"/>
                <a:cs typeface="Symbol"/>
              </a:rPr>
              <a:t></a:t>
            </a:r>
            <a:r>
              <a:rPr dirty="0" sz="1400" spc="-75">
                <a:latin typeface="Times New Roman"/>
                <a:cs typeface="Times New Roman"/>
              </a:rPr>
              <a:t> </a:t>
            </a:r>
            <a:r>
              <a:rPr dirty="0" sz="1050" spc="5">
                <a:latin typeface="Symbol"/>
                <a:cs typeface="Symbol"/>
              </a:rPr>
              <a:t></a:t>
            </a:r>
            <a:r>
              <a:rPr dirty="0" sz="1050" spc="5">
                <a:latin typeface="Times New Roman"/>
                <a:cs typeface="Times New Roman"/>
              </a:rPr>
              <a:t> one </a:t>
            </a:r>
            <a:r>
              <a:rPr dirty="0" sz="1050">
                <a:latin typeface="Times New Roman"/>
                <a:cs typeface="Times New Roman"/>
              </a:rPr>
              <a:t>choice </a:t>
            </a:r>
            <a:r>
              <a:rPr dirty="0" sz="1050" spc="-40">
                <a:latin typeface="Times New Roman"/>
                <a:cs typeface="Times New Roman"/>
              </a:rPr>
              <a:t>P</a:t>
            </a:r>
            <a:r>
              <a:rPr dirty="0" sz="1400" spc="-40">
                <a:latin typeface="Symbol"/>
                <a:cs typeface="Symbol"/>
              </a:rPr>
              <a:t></a:t>
            </a:r>
            <a:r>
              <a:rPr dirty="0" sz="1050" spc="-40" i="1">
                <a:latin typeface="Times New Roman"/>
                <a:cs typeface="Times New Roman"/>
              </a:rPr>
              <a:t>q </a:t>
            </a:r>
            <a:r>
              <a:rPr dirty="0" sz="1050" spc="5">
                <a:latin typeface="Symbol"/>
                <a:cs typeface="Symbol"/>
              </a:rPr>
              <a:t></a:t>
            </a:r>
            <a:r>
              <a:rPr dirty="0" sz="1050" spc="5">
                <a:latin typeface="Times New Roman"/>
                <a:cs typeface="Times New Roman"/>
              </a:rPr>
              <a:t> </a:t>
            </a:r>
            <a:r>
              <a:rPr dirty="0" sz="1050" spc="5" i="1">
                <a:latin typeface="Times New Roman"/>
                <a:cs typeface="Times New Roman"/>
              </a:rPr>
              <a:t>S </a:t>
            </a:r>
            <a:r>
              <a:rPr dirty="0" sz="1050" spc="5">
                <a:latin typeface="Symbol"/>
                <a:cs typeface="Symbol"/>
              </a:rPr>
              <a:t></a:t>
            </a:r>
            <a:r>
              <a:rPr dirty="0" sz="1050" spc="5">
                <a:latin typeface="Times New Roman"/>
                <a:cs typeface="Times New Roman"/>
              </a:rPr>
              <a:t> </a:t>
            </a:r>
            <a:r>
              <a:rPr dirty="0" sz="1050" spc="5" i="1">
                <a:latin typeface="Times New Roman"/>
                <a:cs typeface="Times New Roman"/>
              </a:rPr>
              <a:t>O</a:t>
            </a:r>
            <a:r>
              <a:rPr dirty="0" sz="1050" spc="-145" i="1">
                <a:latin typeface="Times New Roman"/>
                <a:cs typeface="Times New Roman"/>
              </a:rPr>
              <a:t> </a:t>
            </a:r>
            <a:r>
              <a:rPr dirty="0" sz="1400" spc="-120">
                <a:latin typeface="Symbol"/>
                <a:cs typeface="Symbol"/>
              </a:rPr>
              <a:t></a:t>
            </a:r>
            <a:endParaRPr sz="1400">
              <a:latin typeface="Symbol"/>
              <a:cs typeface="Symbol"/>
            </a:endParaRPr>
          </a:p>
        </p:txBody>
      </p:sp>
      <p:sp>
        <p:nvSpPr>
          <p:cNvPr id="16" name="object 16"/>
          <p:cNvSpPr txBox="1"/>
          <p:nvPr/>
        </p:nvSpPr>
        <p:spPr>
          <a:xfrm>
            <a:off x="1958065" y="5286633"/>
            <a:ext cx="3271520" cy="1284605"/>
          </a:xfrm>
          <a:prstGeom prst="rect">
            <a:avLst/>
          </a:prstGeom>
        </p:spPr>
        <p:txBody>
          <a:bodyPr wrap="square" lIns="0" tIns="98425" rIns="0" bIns="0" rtlCol="0" vert="horz">
            <a:spAutoFit/>
          </a:bodyPr>
          <a:lstStyle/>
          <a:p>
            <a:pPr algn="ctr" marL="584200">
              <a:lnSpc>
                <a:spcPct val="100000"/>
              </a:lnSpc>
              <a:spcBef>
                <a:spcPts val="775"/>
              </a:spcBef>
            </a:pPr>
            <a:r>
              <a:rPr dirty="0" sz="2200">
                <a:solidFill>
                  <a:srgbClr val="006500"/>
                </a:solidFill>
                <a:latin typeface="Arial"/>
                <a:cs typeface="Arial"/>
              </a:rPr>
              <a:t>The </a:t>
            </a:r>
            <a:r>
              <a:rPr dirty="0" sz="2200" spc="-5">
                <a:solidFill>
                  <a:srgbClr val="006500"/>
                </a:solidFill>
                <a:latin typeface="Arial"/>
                <a:cs typeface="Arial"/>
              </a:rPr>
              <a:t>Viterbi</a:t>
            </a:r>
            <a:r>
              <a:rPr dirty="0" sz="2200" spc="-75">
                <a:solidFill>
                  <a:srgbClr val="006500"/>
                </a:solidFill>
                <a:latin typeface="Arial"/>
                <a:cs typeface="Arial"/>
              </a:rPr>
              <a:t> </a:t>
            </a:r>
            <a:r>
              <a:rPr dirty="0" sz="2200" spc="-5">
                <a:solidFill>
                  <a:srgbClr val="006500"/>
                </a:solidFill>
                <a:latin typeface="Arial"/>
                <a:cs typeface="Arial"/>
              </a:rPr>
              <a:t>Algorithm</a:t>
            </a:r>
            <a:endParaRPr sz="2200">
              <a:latin typeface="Arial"/>
              <a:cs typeface="Arial"/>
            </a:endParaRPr>
          </a:p>
          <a:p>
            <a:pPr algn="r" marR="171450">
              <a:lnSpc>
                <a:spcPct val="100000"/>
              </a:lnSpc>
              <a:spcBef>
                <a:spcPts val="480"/>
              </a:spcBef>
            </a:pPr>
            <a:r>
              <a:rPr dirty="0" sz="1100" spc="65" i="1">
                <a:latin typeface="Symbol"/>
                <a:cs typeface="Symbol"/>
              </a:rPr>
              <a:t></a:t>
            </a:r>
            <a:r>
              <a:rPr dirty="0" baseline="-23148" sz="900" spc="7" i="1">
                <a:latin typeface="Times New Roman"/>
                <a:cs typeface="Times New Roman"/>
              </a:rPr>
              <a:t>t</a:t>
            </a:r>
            <a:r>
              <a:rPr dirty="0" baseline="-23148" sz="900" spc="7" i="1">
                <a:latin typeface="Times New Roman"/>
                <a:cs typeface="Times New Roman"/>
              </a:rPr>
              <a:t> </a:t>
            </a:r>
            <a:r>
              <a:rPr dirty="0" sz="1400" spc="-175">
                <a:latin typeface="Symbol"/>
                <a:cs typeface="Symbol"/>
              </a:rPr>
              <a:t></a:t>
            </a:r>
            <a:r>
              <a:rPr dirty="0" sz="1050" spc="70" i="1">
                <a:latin typeface="Times New Roman"/>
                <a:cs typeface="Times New Roman"/>
              </a:rPr>
              <a:t>i</a:t>
            </a:r>
            <a:r>
              <a:rPr dirty="0" sz="1400" spc="-120">
                <a:latin typeface="Symbol"/>
                <a:cs typeface="Symbol"/>
              </a:rPr>
              <a:t></a:t>
            </a:r>
            <a:r>
              <a:rPr dirty="0" sz="1400" spc="-190">
                <a:latin typeface="Times New Roman"/>
                <a:cs typeface="Times New Roman"/>
              </a:rPr>
              <a:t> </a:t>
            </a:r>
            <a:r>
              <a:rPr dirty="0" sz="1050" spc="5">
                <a:latin typeface="Symbol"/>
                <a:cs typeface="Symbol"/>
              </a:rPr>
              <a:t></a:t>
            </a:r>
            <a:r>
              <a:rPr dirty="0" sz="1050" spc="-25">
                <a:latin typeface="Times New Roman"/>
                <a:cs typeface="Times New Roman"/>
              </a:rPr>
              <a:t> </a:t>
            </a:r>
            <a:r>
              <a:rPr dirty="0" baseline="-5208" sz="2400" spc="-187" i="1">
                <a:latin typeface="Times New Roman"/>
                <a:cs typeface="Times New Roman"/>
              </a:rPr>
              <a:t>q</a:t>
            </a:r>
            <a:r>
              <a:rPr dirty="0" baseline="-29100" sz="1575" spc="-30">
                <a:latin typeface="Times New Roman"/>
                <a:cs typeface="Times New Roman"/>
              </a:rPr>
              <a:t>1</a:t>
            </a:r>
            <a:r>
              <a:rPr dirty="0" baseline="-5208" sz="2400" spc="-15" i="1">
                <a:latin typeface="Times New Roman"/>
                <a:cs typeface="Times New Roman"/>
              </a:rPr>
              <a:t>q</a:t>
            </a:r>
            <a:r>
              <a:rPr dirty="0" baseline="-29100" sz="1575" spc="75">
                <a:latin typeface="Times New Roman"/>
                <a:cs typeface="Times New Roman"/>
              </a:rPr>
              <a:t>2</a:t>
            </a:r>
            <a:r>
              <a:rPr dirty="0" baseline="-5208" sz="2400" spc="-7">
                <a:latin typeface="Times New Roman"/>
                <a:cs typeface="Times New Roman"/>
              </a:rPr>
              <a:t>..</a:t>
            </a:r>
            <a:r>
              <a:rPr dirty="0" baseline="-5208" sz="2400" spc="-157">
                <a:latin typeface="Times New Roman"/>
                <a:cs typeface="Times New Roman"/>
              </a:rPr>
              <a:t>.</a:t>
            </a:r>
            <a:r>
              <a:rPr dirty="0" baseline="-5208" sz="2400" spc="-52" i="1">
                <a:latin typeface="Times New Roman"/>
                <a:cs typeface="Times New Roman"/>
              </a:rPr>
              <a:t>q</a:t>
            </a:r>
            <a:r>
              <a:rPr dirty="0" baseline="-29100" sz="1575" i="1">
                <a:latin typeface="Times New Roman"/>
                <a:cs typeface="Times New Roman"/>
              </a:rPr>
              <a:t>t</a:t>
            </a:r>
            <a:r>
              <a:rPr dirty="0" baseline="-29100" sz="1575" spc="-247" i="1">
                <a:latin typeface="Times New Roman"/>
                <a:cs typeface="Times New Roman"/>
              </a:rPr>
              <a:t> </a:t>
            </a:r>
            <a:r>
              <a:rPr dirty="0" baseline="-29100" sz="1575" spc="-97">
                <a:latin typeface="Symbol"/>
                <a:cs typeface="Symbol"/>
              </a:rPr>
              <a:t></a:t>
            </a:r>
            <a:r>
              <a:rPr dirty="0" baseline="-29100" sz="1575" spc="7">
                <a:latin typeface="Times New Roman"/>
                <a:cs typeface="Times New Roman"/>
              </a:rPr>
              <a:t>1</a:t>
            </a:r>
            <a:r>
              <a:rPr dirty="0" baseline="-29100" sz="1575">
                <a:latin typeface="Times New Roman"/>
                <a:cs typeface="Times New Roman"/>
              </a:rPr>
              <a:t> </a:t>
            </a:r>
            <a:r>
              <a:rPr dirty="0" baseline="-29100" sz="1575" spc="-22">
                <a:latin typeface="Times New Roman"/>
                <a:cs typeface="Times New Roman"/>
              </a:rPr>
              <a:t> </a:t>
            </a:r>
            <a:r>
              <a:rPr dirty="0" sz="1050" spc="25">
                <a:latin typeface="Times New Roman"/>
                <a:cs typeface="Times New Roman"/>
              </a:rPr>
              <a:t>P</a:t>
            </a:r>
            <a:r>
              <a:rPr dirty="0" sz="1400" spc="-140">
                <a:latin typeface="Symbol"/>
                <a:cs typeface="Symbol"/>
              </a:rPr>
              <a:t></a:t>
            </a:r>
            <a:r>
              <a:rPr dirty="0" sz="1050" spc="-55" i="1">
                <a:latin typeface="Times New Roman"/>
                <a:cs typeface="Times New Roman"/>
              </a:rPr>
              <a:t>q</a:t>
            </a:r>
            <a:r>
              <a:rPr dirty="0" baseline="-23148" sz="900" spc="15">
                <a:latin typeface="Times New Roman"/>
                <a:cs typeface="Times New Roman"/>
              </a:rPr>
              <a:t>1</a:t>
            </a:r>
            <a:r>
              <a:rPr dirty="0" sz="1050" spc="10" i="1">
                <a:latin typeface="Times New Roman"/>
                <a:cs typeface="Times New Roman"/>
              </a:rPr>
              <a:t>q</a:t>
            </a:r>
            <a:r>
              <a:rPr dirty="0" baseline="-23148" sz="900" spc="7">
                <a:latin typeface="Times New Roman"/>
                <a:cs typeface="Times New Roman"/>
              </a:rPr>
              <a:t>2</a:t>
            </a:r>
            <a:r>
              <a:rPr dirty="0" baseline="-23148" sz="900" spc="-120">
                <a:latin typeface="Times New Roman"/>
                <a:cs typeface="Times New Roman"/>
              </a:rPr>
              <a:t> </a:t>
            </a:r>
            <a:r>
              <a:rPr dirty="0" sz="1050">
                <a:latin typeface="Times New Roman"/>
                <a:cs typeface="Times New Roman"/>
              </a:rPr>
              <a:t>..</a:t>
            </a:r>
            <a:r>
              <a:rPr dirty="0" sz="1050" spc="-35">
                <a:latin typeface="Times New Roman"/>
                <a:cs typeface="Times New Roman"/>
              </a:rPr>
              <a:t>.</a:t>
            </a:r>
            <a:r>
              <a:rPr dirty="0" sz="1050" spc="-5" i="1">
                <a:latin typeface="Times New Roman"/>
                <a:cs typeface="Times New Roman"/>
              </a:rPr>
              <a:t>q</a:t>
            </a:r>
            <a:r>
              <a:rPr dirty="0" baseline="-23148" sz="900" spc="7" i="1">
                <a:latin typeface="Times New Roman"/>
                <a:cs typeface="Times New Roman"/>
              </a:rPr>
              <a:t>t</a:t>
            </a:r>
            <a:r>
              <a:rPr dirty="0" baseline="-23148" sz="900" spc="-127" i="1">
                <a:latin typeface="Times New Roman"/>
                <a:cs typeface="Times New Roman"/>
              </a:rPr>
              <a:t> </a:t>
            </a:r>
            <a:r>
              <a:rPr dirty="0" baseline="-23148" sz="900" spc="-37">
                <a:latin typeface="Symbol"/>
                <a:cs typeface="Symbol"/>
              </a:rPr>
              <a:t></a:t>
            </a:r>
            <a:r>
              <a:rPr dirty="0" baseline="-23148" sz="900" spc="7">
                <a:latin typeface="Times New Roman"/>
                <a:cs typeface="Times New Roman"/>
              </a:rPr>
              <a:t>1</a:t>
            </a:r>
            <a:r>
              <a:rPr dirty="0" baseline="-23148" sz="900">
                <a:latin typeface="Times New Roman"/>
                <a:cs typeface="Times New Roman"/>
              </a:rPr>
              <a:t> </a:t>
            </a:r>
            <a:r>
              <a:rPr dirty="0" baseline="-23148" sz="900" spc="-89">
                <a:latin typeface="Times New Roman"/>
                <a:cs typeface="Times New Roman"/>
              </a:rPr>
              <a:t> </a:t>
            </a:r>
            <a:r>
              <a:rPr dirty="0" sz="1050" spc="5">
                <a:latin typeface="Symbol"/>
                <a:cs typeface="Symbol"/>
              </a:rPr>
              <a:t></a:t>
            </a:r>
            <a:r>
              <a:rPr dirty="0" sz="1050" spc="-75">
                <a:latin typeface="Times New Roman"/>
                <a:cs typeface="Times New Roman"/>
              </a:rPr>
              <a:t> </a:t>
            </a:r>
            <a:r>
              <a:rPr dirty="0" sz="1050" spc="-5" i="1">
                <a:latin typeface="Times New Roman"/>
                <a:cs typeface="Times New Roman"/>
              </a:rPr>
              <a:t>q</a:t>
            </a:r>
            <a:r>
              <a:rPr dirty="0" baseline="-23148" sz="900" spc="7" i="1">
                <a:latin typeface="Times New Roman"/>
                <a:cs typeface="Times New Roman"/>
              </a:rPr>
              <a:t>t</a:t>
            </a:r>
            <a:r>
              <a:rPr dirty="0" baseline="-23148" sz="900" i="1">
                <a:latin typeface="Times New Roman"/>
                <a:cs typeface="Times New Roman"/>
              </a:rPr>
              <a:t>  </a:t>
            </a:r>
            <a:r>
              <a:rPr dirty="0" baseline="-23148" sz="900" spc="-89" i="1">
                <a:latin typeface="Times New Roman"/>
                <a:cs typeface="Times New Roman"/>
              </a:rPr>
              <a:t> </a:t>
            </a:r>
            <a:r>
              <a:rPr dirty="0" sz="1050" spc="5">
                <a:latin typeface="Symbol"/>
                <a:cs typeface="Symbol"/>
              </a:rPr>
              <a:t></a:t>
            </a:r>
            <a:r>
              <a:rPr dirty="0" sz="1050">
                <a:latin typeface="Times New Roman"/>
                <a:cs typeface="Times New Roman"/>
              </a:rPr>
              <a:t> </a:t>
            </a:r>
            <a:r>
              <a:rPr dirty="0" sz="1050" spc="35" i="1">
                <a:latin typeface="Times New Roman"/>
                <a:cs typeface="Times New Roman"/>
              </a:rPr>
              <a:t>S</a:t>
            </a:r>
            <a:r>
              <a:rPr dirty="0" baseline="-23148" sz="900" spc="7" i="1">
                <a:latin typeface="Times New Roman"/>
                <a:cs typeface="Times New Roman"/>
              </a:rPr>
              <a:t>i</a:t>
            </a:r>
            <a:r>
              <a:rPr dirty="0" baseline="-23148" sz="900" i="1">
                <a:latin typeface="Times New Roman"/>
                <a:cs typeface="Times New Roman"/>
              </a:rPr>
              <a:t> </a:t>
            </a:r>
            <a:r>
              <a:rPr dirty="0" baseline="-23148" sz="900" spc="7" i="1">
                <a:latin typeface="Times New Roman"/>
                <a:cs typeface="Times New Roman"/>
              </a:rPr>
              <a:t> </a:t>
            </a:r>
            <a:r>
              <a:rPr dirty="0" sz="1050" spc="5">
                <a:latin typeface="Symbol"/>
                <a:cs typeface="Symbol"/>
              </a:rPr>
              <a:t></a:t>
            </a:r>
            <a:r>
              <a:rPr dirty="0" sz="1050" spc="-114">
                <a:latin typeface="Times New Roman"/>
                <a:cs typeface="Times New Roman"/>
              </a:rPr>
              <a:t> </a:t>
            </a:r>
            <a:r>
              <a:rPr dirty="0" sz="1050" spc="-85" i="1">
                <a:latin typeface="Times New Roman"/>
                <a:cs typeface="Times New Roman"/>
              </a:rPr>
              <a:t>O</a:t>
            </a:r>
            <a:r>
              <a:rPr dirty="0" baseline="-23148" sz="900" spc="-37">
                <a:latin typeface="Times New Roman"/>
                <a:cs typeface="Times New Roman"/>
              </a:rPr>
              <a:t>1</a:t>
            </a:r>
            <a:r>
              <a:rPr dirty="0" sz="1050" spc="-15" i="1">
                <a:latin typeface="Times New Roman"/>
                <a:cs typeface="Times New Roman"/>
              </a:rPr>
              <a:t>O</a:t>
            </a:r>
            <a:r>
              <a:rPr dirty="0" baseline="-23148" sz="900" spc="7">
                <a:latin typeface="Times New Roman"/>
                <a:cs typeface="Times New Roman"/>
              </a:rPr>
              <a:t>2</a:t>
            </a:r>
            <a:r>
              <a:rPr dirty="0" baseline="-23148" sz="900" spc="-127">
                <a:latin typeface="Times New Roman"/>
                <a:cs typeface="Times New Roman"/>
              </a:rPr>
              <a:t> </a:t>
            </a:r>
            <a:r>
              <a:rPr dirty="0" sz="1050">
                <a:latin typeface="Times New Roman"/>
                <a:cs typeface="Times New Roman"/>
              </a:rPr>
              <a:t>.</a:t>
            </a:r>
            <a:r>
              <a:rPr dirty="0" sz="1050" spc="-70">
                <a:latin typeface="Times New Roman"/>
                <a:cs typeface="Times New Roman"/>
              </a:rPr>
              <a:t>.</a:t>
            </a:r>
            <a:r>
              <a:rPr dirty="0" sz="1050" spc="-40" i="1">
                <a:latin typeface="Times New Roman"/>
                <a:cs typeface="Times New Roman"/>
              </a:rPr>
              <a:t>O</a:t>
            </a:r>
            <a:r>
              <a:rPr dirty="0" baseline="-23148" sz="900" spc="7" i="1">
                <a:latin typeface="Times New Roman"/>
                <a:cs typeface="Times New Roman"/>
              </a:rPr>
              <a:t>t</a:t>
            </a:r>
            <a:r>
              <a:rPr dirty="0" baseline="-23148" sz="900" spc="60" i="1">
                <a:latin typeface="Times New Roman"/>
                <a:cs typeface="Times New Roman"/>
              </a:rPr>
              <a:t> </a:t>
            </a:r>
            <a:r>
              <a:rPr dirty="0" sz="1400" spc="-120">
                <a:latin typeface="Symbol"/>
                <a:cs typeface="Symbol"/>
              </a:rPr>
              <a:t></a:t>
            </a:r>
            <a:endParaRPr sz="1400">
              <a:latin typeface="Symbol"/>
              <a:cs typeface="Symbol"/>
            </a:endParaRPr>
          </a:p>
          <a:p>
            <a:pPr algn="r" marR="171450">
              <a:lnSpc>
                <a:spcPct val="100000"/>
              </a:lnSpc>
              <a:spcBef>
                <a:spcPts val="920"/>
              </a:spcBef>
            </a:pPr>
            <a:r>
              <a:rPr dirty="0" sz="1050" spc="5" i="1">
                <a:latin typeface="Times New Roman"/>
                <a:cs typeface="Times New Roman"/>
              </a:rPr>
              <a:t>mp</a:t>
            </a:r>
            <a:r>
              <a:rPr dirty="0" sz="1050" spc="-5" i="1">
                <a:latin typeface="Times New Roman"/>
                <a:cs typeface="Times New Roman"/>
              </a:rPr>
              <a:t>p</a:t>
            </a:r>
            <a:r>
              <a:rPr dirty="0" baseline="-23148" sz="900" spc="7" i="1">
                <a:latin typeface="Times New Roman"/>
                <a:cs typeface="Times New Roman"/>
              </a:rPr>
              <a:t>t</a:t>
            </a:r>
            <a:r>
              <a:rPr dirty="0" baseline="-23148" sz="900" spc="7" i="1">
                <a:latin typeface="Times New Roman"/>
                <a:cs typeface="Times New Roman"/>
              </a:rPr>
              <a:t> </a:t>
            </a:r>
            <a:r>
              <a:rPr dirty="0" sz="1400" spc="-175">
                <a:latin typeface="Symbol"/>
                <a:cs typeface="Symbol"/>
              </a:rPr>
              <a:t></a:t>
            </a:r>
            <a:r>
              <a:rPr dirty="0" sz="1050" spc="70" i="1">
                <a:latin typeface="Times New Roman"/>
                <a:cs typeface="Times New Roman"/>
              </a:rPr>
              <a:t>i</a:t>
            </a:r>
            <a:r>
              <a:rPr dirty="0" sz="1400" spc="-120">
                <a:latin typeface="Symbol"/>
                <a:cs typeface="Symbol"/>
              </a:rPr>
              <a:t></a:t>
            </a:r>
            <a:r>
              <a:rPr dirty="0" sz="1400" spc="-190">
                <a:latin typeface="Times New Roman"/>
                <a:cs typeface="Times New Roman"/>
              </a:rPr>
              <a:t> </a:t>
            </a:r>
            <a:r>
              <a:rPr dirty="0" sz="1050" spc="5">
                <a:latin typeface="Symbol"/>
                <a:cs typeface="Symbol"/>
              </a:rPr>
              <a:t></a:t>
            </a:r>
            <a:r>
              <a:rPr dirty="0" sz="1050" spc="-25">
                <a:latin typeface="Times New Roman"/>
                <a:cs typeface="Times New Roman"/>
              </a:rPr>
              <a:t> </a:t>
            </a:r>
            <a:r>
              <a:rPr dirty="0" baseline="-5208" sz="2400" spc="-187" i="1">
                <a:latin typeface="Times New Roman"/>
                <a:cs typeface="Times New Roman"/>
              </a:rPr>
              <a:t>q</a:t>
            </a:r>
            <a:r>
              <a:rPr dirty="0" baseline="-29100" sz="1575" spc="-30">
                <a:latin typeface="Times New Roman"/>
                <a:cs typeface="Times New Roman"/>
              </a:rPr>
              <a:t>1</a:t>
            </a:r>
            <a:r>
              <a:rPr dirty="0" baseline="-5208" sz="2400" spc="-15" i="1">
                <a:latin typeface="Times New Roman"/>
                <a:cs typeface="Times New Roman"/>
              </a:rPr>
              <a:t>q</a:t>
            </a:r>
            <a:r>
              <a:rPr dirty="0" baseline="-29100" sz="1575" spc="75">
                <a:latin typeface="Times New Roman"/>
                <a:cs typeface="Times New Roman"/>
              </a:rPr>
              <a:t>2</a:t>
            </a:r>
            <a:r>
              <a:rPr dirty="0" baseline="-5208" sz="2400" spc="-7">
                <a:latin typeface="Times New Roman"/>
                <a:cs typeface="Times New Roman"/>
              </a:rPr>
              <a:t>..</a:t>
            </a:r>
            <a:r>
              <a:rPr dirty="0" baseline="-5208" sz="2400" spc="-157">
                <a:latin typeface="Times New Roman"/>
                <a:cs typeface="Times New Roman"/>
              </a:rPr>
              <a:t>.</a:t>
            </a:r>
            <a:r>
              <a:rPr dirty="0" baseline="-5208" sz="2400" spc="-52" i="1">
                <a:latin typeface="Times New Roman"/>
                <a:cs typeface="Times New Roman"/>
              </a:rPr>
              <a:t>q</a:t>
            </a:r>
            <a:r>
              <a:rPr dirty="0" baseline="-29100" sz="1575" i="1">
                <a:latin typeface="Times New Roman"/>
                <a:cs typeface="Times New Roman"/>
              </a:rPr>
              <a:t>t</a:t>
            </a:r>
            <a:r>
              <a:rPr dirty="0" baseline="-29100" sz="1575" spc="-247" i="1">
                <a:latin typeface="Times New Roman"/>
                <a:cs typeface="Times New Roman"/>
              </a:rPr>
              <a:t> </a:t>
            </a:r>
            <a:r>
              <a:rPr dirty="0" baseline="-29100" sz="1575" spc="-97">
                <a:latin typeface="Symbol"/>
                <a:cs typeface="Symbol"/>
              </a:rPr>
              <a:t></a:t>
            </a:r>
            <a:r>
              <a:rPr dirty="0" baseline="-29100" sz="1575" spc="7">
                <a:latin typeface="Times New Roman"/>
                <a:cs typeface="Times New Roman"/>
              </a:rPr>
              <a:t>1</a:t>
            </a:r>
            <a:r>
              <a:rPr dirty="0" baseline="-29100" sz="1575">
                <a:latin typeface="Times New Roman"/>
                <a:cs typeface="Times New Roman"/>
              </a:rPr>
              <a:t> </a:t>
            </a:r>
            <a:r>
              <a:rPr dirty="0" baseline="-29100" sz="1575" spc="-22">
                <a:latin typeface="Times New Roman"/>
                <a:cs typeface="Times New Roman"/>
              </a:rPr>
              <a:t> </a:t>
            </a:r>
            <a:r>
              <a:rPr dirty="0" sz="1050" spc="25">
                <a:latin typeface="Times New Roman"/>
                <a:cs typeface="Times New Roman"/>
              </a:rPr>
              <a:t>P</a:t>
            </a:r>
            <a:r>
              <a:rPr dirty="0" sz="1400" spc="-140">
                <a:latin typeface="Symbol"/>
                <a:cs typeface="Symbol"/>
              </a:rPr>
              <a:t></a:t>
            </a:r>
            <a:r>
              <a:rPr dirty="0" sz="1050" spc="-55" i="1">
                <a:latin typeface="Times New Roman"/>
                <a:cs typeface="Times New Roman"/>
              </a:rPr>
              <a:t>q</a:t>
            </a:r>
            <a:r>
              <a:rPr dirty="0" baseline="-23148" sz="900" spc="15">
                <a:latin typeface="Times New Roman"/>
                <a:cs typeface="Times New Roman"/>
              </a:rPr>
              <a:t>1</a:t>
            </a:r>
            <a:r>
              <a:rPr dirty="0" sz="1050" spc="10" i="1">
                <a:latin typeface="Times New Roman"/>
                <a:cs typeface="Times New Roman"/>
              </a:rPr>
              <a:t>q</a:t>
            </a:r>
            <a:r>
              <a:rPr dirty="0" baseline="-23148" sz="900" spc="7">
                <a:latin typeface="Times New Roman"/>
                <a:cs typeface="Times New Roman"/>
              </a:rPr>
              <a:t>2</a:t>
            </a:r>
            <a:r>
              <a:rPr dirty="0" baseline="-23148" sz="900" spc="-120">
                <a:latin typeface="Times New Roman"/>
                <a:cs typeface="Times New Roman"/>
              </a:rPr>
              <a:t> </a:t>
            </a:r>
            <a:r>
              <a:rPr dirty="0" sz="1050">
                <a:latin typeface="Times New Roman"/>
                <a:cs typeface="Times New Roman"/>
              </a:rPr>
              <a:t>..</a:t>
            </a:r>
            <a:r>
              <a:rPr dirty="0" sz="1050" spc="-35">
                <a:latin typeface="Times New Roman"/>
                <a:cs typeface="Times New Roman"/>
              </a:rPr>
              <a:t>.</a:t>
            </a:r>
            <a:r>
              <a:rPr dirty="0" sz="1050" spc="-5" i="1">
                <a:latin typeface="Times New Roman"/>
                <a:cs typeface="Times New Roman"/>
              </a:rPr>
              <a:t>q</a:t>
            </a:r>
            <a:r>
              <a:rPr dirty="0" baseline="-23148" sz="900" spc="7" i="1">
                <a:latin typeface="Times New Roman"/>
                <a:cs typeface="Times New Roman"/>
              </a:rPr>
              <a:t>t</a:t>
            </a:r>
            <a:r>
              <a:rPr dirty="0" baseline="-23148" sz="900" spc="-127" i="1">
                <a:latin typeface="Times New Roman"/>
                <a:cs typeface="Times New Roman"/>
              </a:rPr>
              <a:t> </a:t>
            </a:r>
            <a:r>
              <a:rPr dirty="0" baseline="-23148" sz="900" spc="-37">
                <a:latin typeface="Symbol"/>
                <a:cs typeface="Symbol"/>
              </a:rPr>
              <a:t></a:t>
            </a:r>
            <a:r>
              <a:rPr dirty="0" baseline="-23148" sz="900" spc="7">
                <a:latin typeface="Times New Roman"/>
                <a:cs typeface="Times New Roman"/>
              </a:rPr>
              <a:t>1</a:t>
            </a:r>
            <a:r>
              <a:rPr dirty="0" baseline="-23148" sz="900">
                <a:latin typeface="Times New Roman"/>
                <a:cs typeface="Times New Roman"/>
              </a:rPr>
              <a:t> </a:t>
            </a:r>
            <a:r>
              <a:rPr dirty="0" baseline="-23148" sz="900" spc="-89">
                <a:latin typeface="Times New Roman"/>
                <a:cs typeface="Times New Roman"/>
              </a:rPr>
              <a:t> </a:t>
            </a:r>
            <a:r>
              <a:rPr dirty="0" sz="1050" spc="5">
                <a:latin typeface="Symbol"/>
                <a:cs typeface="Symbol"/>
              </a:rPr>
              <a:t></a:t>
            </a:r>
            <a:r>
              <a:rPr dirty="0" sz="1050" spc="-75">
                <a:latin typeface="Times New Roman"/>
                <a:cs typeface="Times New Roman"/>
              </a:rPr>
              <a:t> </a:t>
            </a:r>
            <a:r>
              <a:rPr dirty="0" sz="1050" spc="-5" i="1">
                <a:latin typeface="Times New Roman"/>
                <a:cs typeface="Times New Roman"/>
              </a:rPr>
              <a:t>q</a:t>
            </a:r>
            <a:r>
              <a:rPr dirty="0" baseline="-23148" sz="900" spc="7" i="1">
                <a:latin typeface="Times New Roman"/>
                <a:cs typeface="Times New Roman"/>
              </a:rPr>
              <a:t>t</a:t>
            </a:r>
            <a:r>
              <a:rPr dirty="0" baseline="-23148" sz="900" i="1">
                <a:latin typeface="Times New Roman"/>
                <a:cs typeface="Times New Roman"/>
              </a:rPr>
              <a:t>  </a:t>
            </a:r>
            <a:r>
              <a:rPr dirty="0" baseline="-23148" sz="900" spc="-89" i="1">
                <a:latin typeface="Times New Roman"/>
                <a:cs typeface="Times New Roman"/>
              </a:rPr>
              <a:t> </a:t>
            </a:r>
            <a:r>
              <a:rPr dirty="0" sz="1050" spc="5">
                <a:latin typeface="Symbol"/>
                <a:cs typeface="Symbol"/>
              </a:rPr>
              <a:t></a:t>
            </a:r>
            <a:r>
              <a:rPr dirty="0" sz="1050">
                <a:latin typeface="Times New Roman"/>
                <a:cs typeface="Times New Roman"/>
              </a:rPr>
              <a:t> </a:t>
            </a:r>
            <a:r>
              <a:rPr dirty="0" sz="1050" spc="35" i="1">
                <a:latin typeface="Times New Roman"/>
                <a:cs typeface="Times New Roman"/>
              </a:rPr>
              <a:t>S</a:t>
            </a:r>
            <a:r>
              <a:rPr dirty="0" baseline="-23148" sz="900" spc="7" i="1">
                <a:latin typeface="Times New Roman"/>
                <a:cs typeface="Times New Roman"/>
              </a:rPr>
              <a:t>i</a:t>
            </a:r>
            <a:r>
              <a:rPr dirty="0" baseline="-23148" sz="900" i="1">
                <a:latin typeface="Times New Roman"/>
                <a:cs typeface="Times New Roman"/>
              </a:rPr>
              <a:t> </a:t>
            </a:r>
            <a:r>
              <a:rPr dirty="0" baseline="-23148" sz="900" spc="7" i="1">
                <a:latin typeface="Times New Roman"/>
                <a:cs typeface="Times New Roman"/>
              </a:rPr>
              <a:t> </a:t>
            </a:r>
            <a:r>
              <a:rPr dirty="0" sz="1050" spc="5">
                <a:latin typeface="Symbol"/>
                <a:cs typeface="Symbol"/>
              </a:rPr>
              <a:t></a:t>
            </a:r>
            <a:r>
              <a:rPr dirty="0" sz="1050" spc="-114">
                <a:latin typeface="Times New Roman"/>
                <a:cs typeface="Times New Roman"/>
              </a:rPr>
              <a:t> </a:t>
            </a:r>
            <a:r>
              <a:rPr dirty="0" sz="1050" spc="-85" i="1">
                <a:latin typeface="Times New Roman"/>
                <a:cs typeface="Times New Roman"/>
              </a:rPr>
              <a:t>O</a:t>
            </a:r>
            <a:r>
              <a:rPr dirty="0" baseline="-23148" sz="900" spc="-37">
                <a:latin typeface="Times New Roman"/>
                <a:cs typeface="Times New Roman"/>
              </a:rPr>
              <a:t>1</a:t>
            </a:r>
            <a:r>
              <a:rPr dirty="0" sz="1050" spc="-15" i="1">
                <a:latin typeface="Times New Roman"/>
                <a:cs typeface="Times New Roman"/>
              </a:rPr>
              <a:t>O</a:t>
            </a:r>
            <a:r>
              <a:rPr dirty="0" baseline="-23148" sz="900" spc="7">
                <a:latin typeface="Times New Roman"/>
                <a:cs typeface="Times New Roman"/>
              </a:rPr>
              <a:t>2</a:t>
            </a:r>
            <a:r>
              <a:rPr dirty="0" baseline="-23148" sz="900" spc="-127">
                <a:latin typeface="Times New Roman"/>
                <a:cs typeface="Times New Roman"/>
              </a:rPr>
              <a:t> </a:t>
            </a:r>
            <a:r>
              <a:rPr dirty="0" sz="1050">
                <a:latin typeface="Times New Roman"/>
                <a:cs typeface="Times New Roman"/>
              </a:rPr>
              <a:t>.</a:t>
            </a:r>
            <a:r>
              <a:rPr dirty="0" sz="1050" spc="-70">
                <a:latin typeface="Times New Roman"/>
                <a:cs typeface="Times New Roman"/>
              </a:rPr>
              <a:t>.</a:t>
            </a:r>
            <a:r>
              <a:rPr dirty="0" sz="1050" spc="-40" i="1">
                <a:latin typeface="Times New Roman"/>
                <a:cs typeface="Times New Roman"/>
              </a:rPr>
              <a:t>O</a:t>
            </a:r>
            <a:r>
              <a:rPr dirty="0" baseline="-23148" sz="900" spc="7" i="1">
                <a:latin typeface="Times New Roman"/>
                <a:cs typeface="Times New Roman"/>
              </a:rPr>
              <a:t>t</a:t>
            </a:r>
            <a:r>
              <a:rPr dirty="0" baseline="-23148" sz="900" spc="60" i="1">
                <a:latin typeface="Times New Roman"/>
                <a:cs typeface="Times New Roman"/>
              </a:rPr>
              <a:t> </a:t>
            </a:r>
            <a:r>
              <a:rPr dirty="0" sz="1400" spc="-120">
                <a:latin typeface="Symbol"/>
                <a:cs typeface="Symbol"/>
              </a:rPr>
              <a:t></a:t>
            </a:r>
            <a:endParaRPr sz="1400">
              <a:latin typeface="Symbol"/>
              <a:cs typeface="Symbol"/>
            </a:endParaRPr>
          </a:p>
          <a:p>
            <a:pPr marL="766445">
              <a:lnSpc>
                <a:spcPct val="100000"/>
              </a:lnSpc>
              <a:spcBef>
                <a:spcPts val="630"/>
              </a:spcBef>
            </a:pPr>
            <a:r>
              <a:rPr dirty="0" sz="600" spc="10">
                <a:latin typeface="Times New Roman"/>
                <a:cs typeface="Times New Roman"/>
              </a:rPr>
              <a:t>max</a:t>
            </a:r>
            <a:endParaRPr sz="600">
              <a:latin typeface="Times New Roman"/>
              <a:cs typeface="Times New Roman"/>
            </a:endParaRPr>
          </a:p>
        </p:txBody>
      </p:sp>
      <p:sp>
        <p:nvSpPr>
          <p:cNvPr id="17" name="object 17"/>
          <p:cNvSpPr txBox="1"/>
          <p:nvPr/>
        </p:nvSpPr>
        <p:spPr>
          <a:xfrm>
            <a:off x="1887220" y="6608194"/>
            <a:ext cx="3282950" cy="693420"/>
          </a:xfrm>
          <a:prstGeom prst="rect">
            <a:avLst/>
          </a:prstGeom>
        </p:spPr>
        <p:txBody>
          <a:bodyPr wrap="square" lIns="0" tIns="14604" rIns="0" bIns="0" rtlCol="0" vert="horz">
            <a:spAutoFit/>
          </a:bodyPr>
          <a:lstStyle/>
          <a:p>
            <a:pPr algn="ctr" marL="121920">
              <a:lnSpc>
                <a:spcPct val="100000"/>
              </a:lnSpc>
              <a:spcBef>
                <a:spcPts val="114"/>
              </a:spcBef>
              <a:tabLst>
                <a:tab pos="378460" algn="l"/>
                <a:tab pos="626110" algn="l"/>
              </a:tabLst>
            </a:pPr>
            <a:r>
              <a:rPr dirty="0" sz="600" spc="5">
                <a:latin typeface="Times New Roman"/>
                <a:cs typeface="Times New Roman"/>
              </a:rPr>
              <a:t>1	</a:t>
            </a:r>
            <a:r>
              <a:rPr dirty="0" sz="600" spc="5" i="1">
                <a:latin typeface="Times New Roman"/>
                <a:cs typeface="Times New Roman"/>
              </a:rPr>
              <a:t>i	</a:t>
            </a:r>
            <a:r>
              <a:rPr dirty="0" sz="600" spc="5">
                <a:latin typeface="Times New Roman"/>
                <a:cs typeface="Times New Roman"/>
              </a:rPr>
              <a:t>1</a:t>
            </a:r>
            <a:endParaRPr sz="600">
              <a:latin typeface="Times New Roman"/>
              <a:cs typeface="Times New Roman"/>
            </a:endParaRPr>
          </a:p>
          <a:p>
            <a:pPr>
              <a:lnSpc>
                <a:spcPct val="100000"/>
              </a:lnSpc>
              <a:spcBef>
                <a:spcPts val="10"/>
              </a:spcBef>
            </a:pPr>
            <a:endParaRPr sz="850">
              <a:latin typeface="Times New Roman"/>
              <a:cs typeface="Times New Roman"/>
            </a:endParaRPr>
          </a:p>
          <a:p>
            <a:pPr marL="803275">
              <a:lnSpc>
                <a:spcPts val="685"/>
              </a:lnSpc>
              <a:tabLst>
                <a:tab pos="1059180" algn="l"/>
                <a:tab pos="1337945" algn="l"/>
                <a:tab pos="1724025" algn="l"/>
              </a:tabLst>
            </a:pPr>
            <a:r>
              <a:rPr dirty="0" sz="600" spc="5">
                <a:latin typeface="Times New Roman"/>
                <a:cs typeface="Times New Roman"/>
              </a:rPr>
              <a:t>1	</a:t>
            </a:r>
            <a:r>
              <a:rPr dirty="0" sz="600" spc="5" i="1">
                <a:latin typeface="Times New Roman"/>
                <a:cs typeface="Times New Roman"/>
              </a:rPr>
              <a:t>i	</a:t>
            </a:r>
            <a:r>
              <a:rPr dirty="0" sz="600" spc="5">
                <a:latin typeface="Times New Roman"/>
                <a:cs typeface="Times New Roman"/>
              </a:rPr>
              <a:t>1   </a:t>
            </a:r>
            <a:r>
              <a:rPr dirty="0" sz="600" spc="105">
                <a:latin typeface="Times New Roman"/>
                <a:cs typeface="Times New Roman"/>
              </a:rPr>
              <a:t> </a:t>
            </a:r>
            <a:r>
              <a:rPr dirty="0" sz="600" spc="5">
                <a:latin typeface="Times New Roman"/>
                <a:cs typeface="Times New Roman"/>
              </a:rPr>
              <a:t>1	</a:t>
            </a:r>
            <a:r>
              <a:rPr dirty="0" sz="600" spc="5" i="1">
                <a:latin typeface="Times New Roman"/>
                <a:cs typeface="Times New Roman"/>
              </a:rPr>
              <a:t>i</a:t>
            </a:r>
            <a:endParaRPr sz="600">
              <a:latin typeface="Times New Roman"/>
              <a:cs typeface="Times New Roman"/>
            </a:endParaRPr>
          </a:p>
          <a:p>
            <a:pPr marL="517525">
              <a:lnSpc>
                <a:spcPts val="1645"/>
              </a:lnSpc>
            </a:pPr>
            <a:r>
              <a:rPr dirty="0" sz="1050" spc="5">
                <a:latin typeface="Symbol"/>
                <a:cs typeface="Symbol"/>
              </a:rPr>
              <a:t></a:t>
            </a:r>
            <a:r>
              <a:rPr dirty="0" sz="1050" spc="-105">
                <a:latin typeface="Times New Roman"/>
                <a:cs typeface="Times New Roman"/>
              </a:rPr>
              <a:t> </a:t>
            </a:r>
            <a:r>
              <a:rPr dirty="0" sz="1100" spc="-25" i="1">
                <a:latin typeface="Symbol"/>
                <a:cs typeface="Symbol"/>
              </a:rPr>
              <a:t></a:t>
            </a:r>
            <a:r>
              <a:rPr dirty="0" sz="1100" spc="-150">
                <a:latin typeface="Times New Roman"/>
                <a:cs typeface="Times New Roman"/>
              </a:rPr>
              <a:t> </a:t>
            </a:r>
            <a:r>
              <a:rPr dirty="0" baseline="-23148" sz="900" spc="60" i="1">
                <a:latin typeface="Times New Roman"/>
                <a:cs typeface="Times New Roman"/>
              </a:rPr>
              <a:t>i</a:t>
            </a:r>
            <a:r>
              <a:rPr dirty="0" sz="1050" spc="-50" i="1">
                <a:latin typeface="Times New Roman"/>
                <a:cs typeface="Times New Roman"/>
              </a:rPr>
              <a:t>b</a:t>
            </a:r>
            <a:r>
              <a:rPr dirty="0" baseline="-23148" sz="900" spc="7" i="1">
                <a:latin typeface="Times New Roman"/>
                <a:cs typeface="Times New Roman"/>
              </a:rPr>
              <a:t>i</a:t>
            </a:r>
            <a:r>
              <a:rPr dirty="0" baseline="-23148" sz="900" spc="-30" i="1">
                <a:latin typeface="Times New Roman"/>
                <a:cs typeface="Times New Roman"/>
              </a:rPr>
              <a:t> </a:t>
            </a:r>
            <a:r>
              <a:rPr dirty="0" sz="1400" spc="-170">
                <a:latin typeface="Symbol"/>
                <a:cs typeface="Symbol"/>
              </a:rPr>
              <a:t></a:t>
            </a:r>
            <a:r>
              <a:rPr dirty="0" sz="1050" spc="-85" i="1">
                <a:latin typeface="Times New Roman"/>
                <a:cs typeface="Times New Roman"/>
              </a:rPr>
              <a:t>O</a:t>
            </a:r>
            <a:r>
              <a:rPr dirty="0" baseline="-23148" sz="900" spc="7">
                <a:latin typeface="Times New Roman"/>
                <a:cs typeface="Times New Roman"/>
              </a:rPr>
              <a:t>1</a:t>
            </a:r>
            <a:r>
              <a:rPr dirty="0" baseline="-23148" sz="900" spc="-75">
                <a:latin typeface="Times New Roman"/>
                <a:cs typeface="Times New Roman"/>
              </a:rPr>
              <a:t> </a:t>
            </a:r>
            <a:r>
              <a:rPr dirty="0" sz="1400" spc="-120">
                <a:latin typeface="Symbol"/>
                <a:cs typeface="Symbol"/>
              </a:rPr>
              <a:t></a:t>
            </a:r>
            <a:endParaRPr sz="1400">
              <a:latin typeface="Symbol"/>
              <a:cs typeface="Symbol"/>
            </a:endParaRPr>
          </a:p>
          <a:p>
            <a:pPr marL="25400">
              <a:lnSpc>
                <a:spcPct val="100000"/>
              </a:lnSpc>
              <a:spcBef>
                <a:spcPts val="10"/>
              </a:spcBef>
            </a:pPr>
            <a:r>
              <a:rPr dirty="0" sz="1000" spc="-5">
                <a:latin typeface="Arial"/>
                <a:cs typeface="Arial"/>
              </a:rPr>
              <a:t>Now, suppose we have all </a:t>
            </a:r>
            <a:r>
              <a:rPr dirty="0" sz="1000">
                <a:latin typeface="Arial"/>
                <a:cs typeface="Arial"/>
              </a:rPr>
              <a:t>the </a:t>
            </a:r>
            <a:r>
              <a:rPr dirty="0" sz="1000" spc="-5">
                <a:latin typeface="Arial"/>
                <a:cs typeface="Arial"/>
              </a:rPr>
              <a:t>δ</a:t>
            </a:r>
            <a:r>
              <a:rPr dirty="0" baseline="-21367" sz="975" spc="-7">
                <a:latin typeface="Arial"/>
                <a:cs typeface="Arial"/>
              </a:rPr>
              <a:t>t</a:t>
            </a:r>
            <a:r>
              <a:rPr dirty="0" sz="1000" spc="-5">
                <a:latin typeface="Arial"/>
                <a:cs typeface="Arial"/>
              </a:rPr>
              <a:t>(i)’s </a:t>
            </a:r>
            <a:r>
              <a:rPr dirty="0" sz="1000">
                <a:latin typeface="Arial"/>
                <a:cs typeface="Arial"/>
              </a:rPr>
              <a:t>and </a:t>
            </a:r>
            <a:r>
              <a:rPr dirty="0" sz="1000" spc="-5">
                <a:latin typeface="Arial"/>
                <a:cs typeface="Arial"/>
              </a:rPr>
              <a:t>mpp</a:t>
            </a:r>
            <a:r>
              <a:rPr dirty="0" baseline="-21367" sz="975" spc="-7">
                <a:latin typeface="Arial"/>
                <a:cs typeface="Arial"/>
              </a:rPr>
              <a:t>t</a:t>
            </a:r>
            <a:r>
              <a:rPr dirty="0" sz="1000" spc="-5">
                <a:latin typeface="Arial"/>
                <a:cs typeface="Arial"/>
              </a:rPr>
              <a:t>(i)’s for all i.</a:t>
            </a:r>
            <a:endParaRPr sz="1000">
              <a:latin typeface="Arial"/>
              <a:cs typeface="Arial"/>
            </a:endParaRPr>
          </a:p>
        </p:txBody>
      </p:sp>
      <p:sp>
        <p:nvSpPr>
          <p:cNvPr id="18" name="object 18"/>
          <p:cNvSpPr txBox="1"/>
          <p:nvPr/>
        </p:nvSpPr>
        <p:spPr>
          <a:xfrm>
            <a:off x="2801620" y="7352028"/>
            <a:ext cx="647065" cy="399415"/>
          </a:xfrm>
          <a:prstGeom prst="rect">
            <a:avLst/>
          </a:prstGeom>
        </p:spPr>
        <p:txBody>
          <a:bodyPr wrap="square" lIns="0" tIns="12700" rIns="0" bIns="0" rtlCol="0" vert="horz">
            <a:spAutoFit/>
          </a:bodyPr>
          <a:lstStyle/>
          <a:p>
            <a:pPr marL="60325">
              <a:lnSpc>
                <a:spcPct val="100000"/>
              </a:lnSpc>
              <a:spcBef>
                <a:spcPts val="100"/>
              </a:spcBef>
            </a:pPr>
            <a:r>
              <a:rPr dirty="0" sz="1000" spc="-5">
                <a:latin typeface="Arial"/>
                <a:cs typeface="Arial"/>
              </a:rPr>
              <a:t>δ</a:t>
            </a:r>
            <a:r>
              <a:rPr dirty="0" baseline="-21367" sz="975" spc="-7">
                <a:latin typeface="Arial"/>
                <a:cs typeface="Arial"/>
              </a:rPr>
              <a:t>t+1</a:t>
            </a:r>
            <a:r>
              <a:rPr dirty="0" sz="1000" spc="-5">
                <a:latin typeface="Arial"/>
                <a:cs typeface="Arial"/>
              </a:rPr>
              <a:t>(j)</a:t>
            </a:r>
            <a:r>
              <a:rPr dirty="0" sz="1000" spc="-40">
                <a:latin typeface="Arial"/>
                <a:cs typeface="Arial"/>
              </a:rPr>
              <a:t> </a:t>
            </a:r>
            <a:r>
              <a:rPr dirty="0" sz="1000">
                <a:latin typeface="Arial"/>
                <a:cs typeface="Arial"/>
              </a:rPr>
              <a:t>and</a:t>
            </a:r>
            <a:endParaRPr sz="1000">
              <a:latin typeface="Arial"/>
              <a:cs typeface="Arial"/>
            </a:endParaRPr>
          </a:p>
          <a:p>
            <a:pPr marL="25400">
              <a:lnSpc>
                <a:spcPct val="100000"/>
              </a:lnSpc>
              <a:spcBef>
                <a:spcPts val="900"/>
              </a:spcBef>
            </a:pPr>
            <a:r>
              <a:rPr dirty="0" sz="700" spc="-5">
                <a:latin typeface="Arial"/>
                <a:cs typeface="Arial"/>
              </a:rPr>
              <a:t>Prob=δ</a:t>
            </a:r>
            <a:r>
              <a:rPr dirty="0" baseline="-24691" sz="675" spc="-7">
                <a:latin typeface="Arial"/>
                <a:cs typeface="Arial"/>
              </a:rPr>
              <a:t>t</a:t>
            </a:r>
            <a:r>
              <a:rPr dirty="0" sz="700" spc="-5">
                <a:latin typeface="Arial"/>
                <a:cs typeface="Arial"/>
              </a:rPr>
              <a:t>(1)</a:t>
            </a:r>
            <a:endParaRPr sz="700">
              <a:latin typeface="Arial"/>
              <a:cs typeface="Arial"/>
            </a:endParaRPr>
          </a:p>
        </p:txBody>
      </p:sp>
      <p:sp>
        <p:nvSpPr>
          <p:cNvPr id="19" name="object 19"/>
          <p:cNvSpPr txBox="1"/>
          <p:nvPr/>
        </p:nvSpPr>
        <p:spPr>
          <a:xfrm>
            <a:off x="1887215" y="7276134"/>
            <a:ext cx="882015" cy="1168400"/>
          </a:xfrm>
          <a:prstGeom prst="rect">
            <a:avLst/>
          </a:prstGeom>
        </p:spPr>
        <p:txBody>
          <a:bodyPr wrap="square" lIns="0" tIns="88900" rIns="0" bIns="0" rtlCol="0" vert="horz">
            <a:spAutoFit/>
          </a:bodyPr>
          <a:lstStyle/>
          <a:p>
            <a:pPr marL="25400">
              <a:lnSpc>
                <a:spcPct val="100000"/>
              </a:lnSpc>
              <a:spcBef>
                <a:spcPts val="700"/>
              </a:spcBef>
            </a:pPr>
            <a:r>
              <a:rPr dirty="0" sz="1000" spc="-5">
                <a:latin typeface="Arial"/>
                <a:cs typeface="Arial"/>
              </a:rPr>
              <a:t>HOW TO</a:t>
            </a:r>
            <a:r>
              <a:rPr dirty="0" sz="1000" spc="-65">
                <a:latin typeface="Arial"/>
                <a:cs typeface="Arial"/>
              </a:rPr>
              <a:t> </a:t>
            </a:r>
            <a:r>
              <a:rPr dirty="0" sz="1000">
                <a:latin typeface="Arial"/>
                <a:cs typeface="Arial"/>
              </a:rPr>
              <a:t>GET</a:t>
            </a:r>
            <a:endParaRPr sz="1000">
              <a:latin typeface="Arial"/>
              <a:cs typeface="Arial"/>
            </a:endParaRPr>
          </a:p>
          <a:p>
            <a:pPr marL="25400" marR="423545">
              <a:lnSpc>
                <a:spcPct val="150000"/>
              </a:lnSpc>
            </a:pPr>
            <a:r>
              <a:rPr dirty="0" sz="1000">
                <a:latin typeface="Arial"/>
                <a:cs typeface="Arial"/>
              </a:rPr>
              <a:t>mpp</a:t>
            </a:r>
            <a:r>
              <a:rPr dirty="0" baseline="-21367" sz="975" spc="-22">
                <a:latin typeface="Arial"/>
                <a:cs typeface="Arial"/>
              </a:rPr>
              <a:t>t</a:t>
            </a:r>
            <a:r>
              <a:rPr dirty="0" sz="1000">
                <a:latin typeface="Arial"/>
                <a:cs typeface="Arial"/>
              </a:rPr>
              <a:t>(</a:t>
            </a:r>
            <a:r>
              <a:rPr dirty="0" sz="1000" spc="-10">
                <a:latin typeface="Arial"/>
                <a:cs typeface="Arial"/>
              </a:rPr>
              <a:t>1</a:t>
            </a:r>
            <a:r>
              <a:rPr dirty="0" sz="1000">
                <a:latin typeface="Arial"/>
                <a:cs typeface="Arial"/>
              </a:rPr>
              <a:t>)  mpp</a:t>
            </a:r>
            <a:r>
              <a:rPr dirty="0" baseline="-21367" sz="975" spc="-22">
                <a:latin typeface="Arial"/>
                <a:cs typeface="Arial"/>
              </a:rPr>
              <a:t>t</a:t>
            </a:r>
            <a:r>
              <a:rPr dirty="0" sz="1000">
                <a:latin typeface="Arial"/>
                <a:cs typeface="Arial"/>
              </a:rPr>
              <a:t>(</a:t>
            </a:r>
            <a:r>
              <a:rPr dirty="0" sz="1000" spc="-10">
                <a:latin typeface="Arial"/>
                <a:cs typeface="Arial"/>
              </a:rPr>
              <a:t>2</a:t>
            </a:r>
            <a:r>
              <a:rPr dirty="0" sz="1000">
                <a:latin typeface="Arial"/>
                <a:cs typeface="Arial"/>
              </a:rPr>
              <a:t>)</a:t>
            </a:r>
            <a:endParaRPr sz="1000">
              <a:latin typeface="Arial"/>
              <a:cs typeface="Arial"/>
            </a:endParaRPr>
          </a:p>
          <a:p>
            <a:pPr marL="25400">
              <a:lnSpc>
                <a:spcPct val="100000"/>
              </a:lnSpc>
              <a:spcBef>
                <a:spcPts val="600"/>
              </a:spcBef>
            </a:pPr>
            <a:r>
              <a:rPr dirty="0" sz="1000">
                <a:latin typeface="Arial"/>
                <a:cs typeface="Arial"/>
              </a:rPr>
              <a:t>:</a:t>
            </a:r>
            <a:endParaRPr sz="1000">
              <a:latin typeface="Arial"/>
              <a:cs typeface="Arial"/>
            </a:endParaRPr>
          </a:p>
          <a:p>
            <a:pPr marL="25400">
              <a:lnSpc>
                <a:spcPct val="100000"/>
              </a:lnSpc>
              <a:spcBef>
                <a:spcPts val="600"/>
              </a:spcBef>
            </a:pPr>
            <a:r>
              <a:rPr dirty="0" sz="1000" spc="-5">
                <a:latin typeface="Arial"/>
                <a:cs typeface="Arial"/>
              </a:rPr>
              <a:t>mpp</a:t>
            </a:r>
            <a:r>
              <a:rPr dirty="0" baseline="-21367" sz="975" spc="-7">
                <a:latin typeface="Arial"/>
                <a:cs typeface="Arial"/>
              </a:rPr>
              <a:t>t</a:t>
            </a:r>
            <a:r>
              <a:rPr dirty="0" sz="1000" spc="-5">
                <a:latin typeface="Arial"/>
                <a:cs typeface="Arial"/>
              </a:rPr>
              <a:t>(N)</a:t>
            </a:r>
            <a:endParaRPr sz="1000">
              <a:latin typeface="Arial"/>
              <a:cs typeface="Arial"/>
            </a:endParaRPr>
          </a:p>
        </p:txBody>
      </p:sp>
      <p:sp>
        <p:nvSpPr>
          <p:cNvPr id="20" name="object 20"/>
          <p:cNvSpPr/>
          <p:nvPr/>
        </p:nvSpPr>
        <p:spPr>
          <a:xfrm>
            <a:off x="5485606" y="7840186"/>
            <a:ext cx="230187" cy="230187"/>
          </a:xfrm>
          <a:prstGeom prst="rect">
            <a:avLst/>
          </a:prstGeom>
          <a:blipFill>
            <a:blip r:embed="rId2" cstate="print"/>
            <a:stretch>
              <a:fillRect/>
            </a:stretch>
          </a:blipFill>
        </p:spPr>
        <p:txBody>
          <a:bodyPr wrap="square" lIns="0" tIns="0" rIns="0" bIns="0" rtlCol="0"/>
          <a:lstStyle/>
          <a:p/>
        </p:txBody>
      </p:sp>
      <p:sp>
        <p:nvSpPr>
          <p:cNvPr id="21" name="object 21"/>
          <p:cNvSpPr txBox="1"/>
          <p:nvPr/>
        </p:nvSpPr>
        <p:spPr>
          <a:xfrm>
            <a:off x="5523484" y="7863330"/>
            <a:ext cx="166370"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Arial"/>
                <a:cs typeface="Arial"/>
              </a:rPr>
              <a:t>S</a:t>
            </a:r>
            <a:r>
              <a:rPr dirty="0" baseline="-21367" sz="975" spc="-7">
                <a:latin typeface="Arial"/>
                <a:cs typeface="Arial"/>
              </a:rPr>
              <a:t>j</a:t>
            </a:r>
            <a:endParaRPr baseline="-21367" sz="975">
              <a:latin typeface="Arial"/>
              <a:cs typeface="Arial"/>
            </a:endParaRPr>
          </a:p>
        </p:txBody>
      </p:sp>
      <p:sp>
        <p:nvSpPr>
          <p:cNvPr id="22" name="object 22"/>
          <p:cNvSpPr txBox="1"/>
          <p:nvPr/>
        </p:nvSpPr>
        <p:spPr>
          <a:xfrm>
            <a:off x="5481573" y="8504935"/>
            <a:ext cx="251460" cy="178435"/>
          </a:xfrm>
          <a:prstGeom prst="rect">
            <a:avLst/>
          </a:prstGeom>
        </p:spPr>
        <p:txBody>
          <a:bodyPr wrap="square" lIns="0" tIns="12700" rIns="0" bIns="0" rtlCol="0" vert="horz">
            <a:spAutoFit/>
          </a:bodyPr>
          <a:lstStyle/>
          <a:p>
            <a:pPr marL="25400">
              <a:lnSpc>
                <a:spcPct val="100000"/>
              </a:lnSpc>
              <a:spcBef>
                <a:spcPts val="100"/>
              </a:spcBef>
            </a:pPr>
            <a:r>
              <a:rPr dirty="0" baseline="13888" sz="1500" spc="-7">
                <a:latin typeface="Arial"/>
                <a:cs typeface="Arial"/>
              </a:rPr>
              <a:t>q</a:t>
            </a:r>
            <a:r>
              <a:rPr dirty="0" sz="650" spc="-5">
                <a:latin typeface="Arial"/>
                <a:cs typeface="Arial"/>
              </a:rPr>
              <a:t>t+1</a:t>
            </a:r>
            <a:endParaRPr sz="650">
              <a:latin typeface="Arial"/>
              <a:cs typeface="Arial"/>
            </a:endParaRPr>
          </a:p>
        </p:txBody>
      </p:sp>
      <p:sp>
        <p:nvSpPr>
          <p:cNvPr id="23" name="object 23"/>
          <p:cNvSpPr/>
          <p:nvPr/>
        </p:nvSpPr>
        <p:spPr>
          <a:xfrm>
            <a:off x="2358389" y="7419593"/>
            <a:ext cx="1985803" cy="1376172"/>
          </a:xfrm>
          <a:prstGeom prst="rect">
            <a:avLst/>
          </a:prstGeom>
          <a:blipFill>
            <a:blip r:embed="rId3" cstate="print"/>
            <a:stretch>
              <a:fillRect/>
            </a:stretch>
          </a:blipFill>
        </p:spPr>
        <p:txBody>
          <a:bodyPr wrap="square" lIns="0" tIns="0" rIns="0" bIns="0" rtlCol="0"/>
          <a:lstStyle/>
          <a:p/>
        </p:txBody>
      </p:sp>
      <p:sp>
        <p:nvSpPr>
          <p:cNvPr id="24" name="object 24"/>
          <p:cNvSpPr txBox="1"/>
          <p:nvPr/>
        </p:nvSpPr>
        <p:spPr>
          <a:xfrm>
            <a:off x="3182620" y="8381490"/>
            <a:ext cx="490855" cy="132715"/>
          </a:xfrm>
          <a:prstGeom prst="rect">
            <a:avLst/>
          </a:prstGeom>
        </p:spPr>
        <p:txBody>
          <a:bodyPr wrap="square" lIns="0" tIns="12700" rIns="0" bIns="0" rtlCol="0" vert="horz">
            <a:spAutoFit/>
          </a:bodyPr>
          <a:lstStyle/>
          <a:p>
            <a:pPr marL="25400">
              <a:lnSpc>
                <a:spcPct val="100000"/>
              </a:lnSpc>
              <a:spcBef>
                <a:spcPts val="100"/>
              </a:spcBef>
            </a:pPr>
            <a:r>
              <a:rPr dirty="0" sz="700" spc="-5">
                <a:latin typeface="Arial"/>
                <a:cs typeface="Arial"/>
              </a:rPr>
              <a:t>Prob=δ</a:t>
            </a:r>
            <a:r>
              <a:rPr dirty="0" baseline="-24691" sz="675" spc="-7">
                <a:latin typeface="Arial"/>
                <a:cs typeface="Arial"/>
              </a:rPr>
              <a:t>t</a:t>
            </a:r>
            <a:r>
              <a:rPr dirty="0" sz="700" spc="-5">
                <a:latin typeface="Arial"/>
                <a:cs typeface="Arial"/>
              </a:rPr>
              <a:t>(N)</a:t>
            </a:r>
            <a:endParaRPr sz="700">
              <a:latin typeface="Arial"/>
              <a:cs typeface="Arial"/>
            </a:endParaRPr>
          </a:p>
        </p:txBody>
      </p:sp>
      <p:sp>
        <p:nvSpPr>
          <p:cNvPr id="25" name="object 25"/>
          <p:cNvSpPr txBox="1"/>
          <p:nvPr/>
        </p:nvSpPr>
        <p:spPr>
          <a:xfrm>
            <a:off x="2725416" y="8190986"/>
            <a:ext cx="476884" cy="132715"/>
          </a:xfrm>
          <a:prstGeom prst="rect">
            <a:avLst/>
          </a:prstGeom>
        </p:spPr>
        <p:txBody>
          <a:bodyPr wrap="square" lIns="0" tIns="12700" rIns="0" bIns="0" rtlCol="0" vert="horz">
            <a:spAutoFit/>
          </a:bodyPr>
          <a:lstStyle/>
          <a:p>
            <a:pPr marL="25400">
              <a:lnSpc>
                <a:spcPct val="100000"/>
              </a:lnSpc>
              <a:spcBef>
                <a:spcPts val="100"/>
              </a:spcBef>
            </a:pPr>
            <a:r>
              <a:rPr dirty="0" sz="700" spc="-5">
                <a:latin typeface="Arial"/>
                <a:cs typeface="Arial"/>
              </a:rPr>
              <a:t>Prob=δ</a:t>
            </a:r>
            <a:r>
              <a:rPr dirty="0" baseline="-24691" sz="675" spc="-7">
                <a:latin typeface="Arial"/>
                <a:cs typeface="Arial"/>
              </a:rPr>
              <a:t>t</a:t>
            </a:r>
            <a:r>
              <a:rPr dirty="0" sz="700" spc="-5">
                <a:latin typeface="Arial"/>
                <a:cs typeface="Arial"/>
              </a:rPr>
              <a:t>(2)</a:t>
            </a:r>
            <a:endParaRPr sz="700">
              <a:latin typeface="Arial"/>
              <a:cs typeface="Arial"/>
            </a:endParaRPr>
          </a:p>
        </p:txBody>
      </p:sp>
      <p:sp>
        <p:nvSpPr>
          <p:cNvPr id="26" name="object 26"/>
          <p:cNvSpPr txBox="1"/>
          <p:nvPr/>
        </p:nvSpPr>
        <p:spPr>
          <a:xfrm>
            <a:off x="4693920" y="7530338"/>
            <a:ext cx="351790" cy="756920"/>
          </a:xfrm>
          <a:prstGeom prst="rect">
            <a:avLst/>
          </a:prstGeom>
        </p:spPr>
        <p:txBody>
          <a:bodyPr wrap="square" lIns="0" tIns="12700" rIns="0" bIns="0" rtlCol="0" vert="horz">
            <a:spAutoFit/>
          </a:bodyPr>
          <a:lstStyle/>
          <a:p>
            <a:pPr>
              <a:lnSpc>
                <a:spcPct val="100000"/>
              </a:lnSpc>
              <a:spcBef>
                <a:spcPts val="100"/>
              </a:spcBef>
            </a:pPr>
            <a:r>
              <a:rPr dirty="0" sz="4800">
                <a:solidFill>
                  <a:srgbClr val="FFCCCC"/>
                </a:solidFill>
                <a:latin typeface="Arial"/>
                <a:cs typeface="Arial"/>
              </a:rPr>
              <a:t>?</a:t>
            </a:r>
            <a:endParaRPr sz="4800">
              <a:latin typeface="Arial"/>
              <a:cs typeface="Arial"/>
            </a:endParaRPr>
          </a:p>
        </p:txBody>
      </p:sp>
      <p:sp>
        <p:nvSpPr>
          <p:cNvPr id="27" name="object 27"/>
          <p:cNvSpPr txBox="1"/>
          <p:nvPr/>
        </p:nvSpPr>
        <p:spPr>
          <a:xfrm>
            <a:off x="3715843" y="7352030"/>
            <a:ext cx="618490" cy="1337310"/>
          </a:xfrm>
          <a:prstGeom prst="rect">
            <a:avLst/>
          </a:prstGeom>
        </p:spPr>
        <p:txBody>
          <a:bodyPr wrap="square" lIns="0" tIns="12700" rIns="0" bIns="0" rtlCol="0" vert="horz">
            <a:spAutoFit/>
          </a:bodyPr>
          <a:lstStyle/>
          <a:p>
            <a:pPr algn="r" marR="36195">
              <a:lnSpc>
                <a:spcPct val="100000"/>
              </a:lnSpc>
              <a:spcBef>
                <a:spcPts val="100"/>
              </a:spcBef>
            </a:pPr>
            <a:r>
              <a:rPr dirty="0" sz="1000">
                <a:latin typeface="Arial"/>
                <a:cs typeface="Arial"/>
              </a:rPr>
              <a:t>mpp</a:t>
            </a:r>
            <a:r>
              <a:rPr dirty="0" baseline="-21367" sz="975" spc="-15">
                <a:latin typeface="Arial"/>
                <a:cs typeface="Arial"/>
              </a:rPr>
              <a:t>t+1</a:t>
            </a:r>
            <a:r>
              <a:rPr dirty="0" sz="1000">
                <a:latin typeface="Arial"/>
                <a:cs typeface="Arial"/>
              </a:rPr>
              <a:t>(j)?</a:t>
            </a:r>
            <a:endParaRPr sz="1000">
              <a:latin typeface="Arial"/>
              <a:cs typeface="Arial"/>
            </a:endParaRPr>
          </a:p>
          <a:p>
            <a:pPr marL="448309" marR="31750">
              <a:lnSpc>
                <a:spcPts val="2100"/>
              </a:lnSpc>
              <a:spcBef>
                <a:spcPts val="45"/>
              </a:spcBef>
            </a:pPr>
            <a:r>
              <a:rPr dirty="0" sz="1000" spc="-5">
                <a:latin typeface="Arial"/>
                <a:cs typeface="Arial"/>
              </a:rPr>
              <a:t>S</a:t>
            </a:r>
            <a:r>
              <a:rPr dirty="0" baseline="-21367" sz="975" spc="-7">
                <a:latin typeface="Arial"/>
                <a:cs typeface="Arial"/>
              </a:rPr>
              <a:t>1  </a:t>
            </a:r>
            <a:r>
              <a:rPr dirty="0" sz="1000" spc="-5">
                <a:latin typeface="Arial"/>
                <a:cs typeface="Arial"/>
              </a:rPr>
              <a:t>S</a:t>
            </a:r>
            <a:r>
              <a:rPr dirty="0" baseline="-21367" sz="975" spc="-7">
                <a:latin typeface="Arial"/>
                <a:cs typeface="Arial"/>
              </a:rPr>
              <a:t>2</a:t>
            </a:r>
            <a:endParaRPr baseline="-21367" sz="975">
              <a:latin typeface="Arial"/>
              <a:cs typeface="Arial"/>
            </a:endParaRPr>
          </a:p>
          <a:p>
            <a:pPr marL="436245" marR="30480" indent="50800">
              <a:lnSpc>
                <a:spcPts val="1510"/>
              </a:lnSpc>
              <a:spcBef>
                <a:spcPts val="5"/>
              </a:spcBef>
            </a:pPr>
            <a:r>
              <a:rPr dirty="0" sz="1000">
                <a:latin typeface="Arial"/>
                <a:cs typeface="Arial"/>
              </a:rPr>
              <a:t>:  </a:t>
            </a:r>
            <a:r>
              <a:rPr dirty="0" sz="1000" spc="-5">
                <a:latin typeface="Arial"/>
                <a:cs typeface="Arial"/>
              </a:rPr>
              <a:t>S</a:t>
            </a:r>
            <a:r>
              <a:rPr dirty="0" baseline="-21367" sz="975" spc="-7">
                <a:latin typeface="Arial"/>
                <a:cs typeface="Arial"/>
              </a:rPr>
              <a:t>N</a:t>
            </a:r>
            <a:endParaRPr baseline="-21367" sz="975">
              <a:latin typeface="Arial"/>
              <a:cs typeface="Arial"/>
            </a:endParaRPr>
          </a:p>
          <a:p>
            <a:pPr algn="r" marR="50165">
              <a:lnSpc>
                <a:spcPct val="100000"/>
              </a:lnSpc>
              <a:spcBef>
                <a:spcPts val="655"/>
              </a:spcBef>
            </a:pPr>
            <a:r>
              <a:rPr dirty="0" sz="1000">
                <a:latin typeface="Arial"/>
                <a:cs typeface="Arial"/>
              </a:rPr>
              <a:t>q</a:t>
            </a:r>
            <a:r>
              <a:rPr dirty="0" baseline="-21367" sz="975" spc="-7">
                <a:latin typeface="Arial"/>
                <a:cs typeface="Arial"/>
              </a:rPr>
              <a:t>t</a:t>
            </a:r>
            <a:endParaRPr baseline="-21367" sz="975">
              <a:latin typeface="Arial"/>
              <a:cs typeface="Arial"/>
            </a:endParaRPr>
          </a:p>
        </p:txBody>
      </p:sp>
      <p:sp>
        <p:nvSpPr>
          <p:cNvPr id="28" name="object 2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9" name="object 29"/>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63</a:t>
            </a:r>
            <a:endParaRPr sz="450">
              <a:latin typeface="Tahoma"/>
              <a:cs typeface="Tahoma"/>
            </a:endParaRPr>
          </a:p>
        </p:txBody>
      </p:sp>
      <p:sp>
        <p:nvSpPr>
          <p:cNvPr id="3" name="object 3"/>
          <p:cNvSpPr txBox="1">
            <a:spLocks noGrp="1"/>
          </p:cNvSpPr>
          <p:nvPr>
            <p:ph type="title"/>
          </p:nvPr>
        </p:nvSpPr>
        <p:spPr>
          <a:xfrm>
            <a:off x="2568194" y="1195069"/>
            <a:ext cx="2635885" cy="361315"/>
          </a:xfrm>
          <a:prstGeom prst="rect"/>
        </p:spPr>
        <p:txBody>
          <a:bodyPr wrap="square" lIns="0" tIns="12700" rIns="0" bIns="0" rtlCol="0" vert="horz">
            <a:spAutoFit/>
          </a:bodyPr>
          <a:lstStyle/>
          <a:p>
            <a:pPr marL="12700">
              <a:lnSpc>
                <a:spcPct val="100000"/>
              </a:lnSpc>
              <a:spcBef>
                <a:spcPts val="100"/>
              </a:spcBef>
            </a:pPr>
            <a:r>
              <a:rPr dirty="0"/>
              <a:t>The </a:t>
            </a:r>
            <a:r>
              <a:rPr dirty="0" spc="-5"/>
              <a:t>Viterbi</a:t>
            </a:r>
            <a:r>
              <a:rPr dirty="0" spc="-80"/>
              <a:t> </a:t>
            </a:r>
            <a:r>
              <a:rPr dirty="0" spc="-5"/>
              <a:t>Algorithm</a:t>
            </a:r>
          </a:p>
        </p:txBody>
      </p:sp>
      <p:sp>
        <p:nvSpPr>
          <p:cNvPr id="4" name="object 4"/>
          <p:cNvSpPr txBox="1"/>
          <p:nvPr/>
        </p:nvSpPr>
        <p:spPr>
          <a:xfrm>
            <a:off x="3157496" y="1765044"/>
            <a:ext cx="480059"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time</a:t>
            </a:r>
            <a:r>
              <a:rPr dirty="0" sz="1000" spc="-65">
                <a:latin typeface="Arial"/>
                <a:cs typeface="Arial"/>
              </a:rPr>
              <a:t> </a:t>
            </a:r>
            <a:r>
              <a:rPr dirty="0" sz="1000" spc="-5">
                <a:latin typeface="Arial"/>
                <a:cs typeface="Arial"/>
              </a:rPr>
              <a:t>t+1</a:t>
            </a:r>
            <a:endParaRPr sz="1000">
              <a:latin typeface="Arial"/>
              <a:cs typeface="Arial"/>
            </a:endParaRPr>
          </a:p>
        </p:txBody>
      </p:sp>
      <p:sp>
        <p:nvSpPr>
          <p:cNvPr id="5" name="object 5"/>
          <p:cNvSpPr txBox="1"/>
          <p:nvPr/>
        </p:nvSpPr>
        <p:spPr>
          <a:xfrm>
            <a:off x="1596897" y="2161286"/>
            <a:ext cx="1714500" cy="2482215"/>
          </a:xfrm>
          <a:prstGeom prst="rect">
            <a:avLst/>
          </a:prstGeom>
        </p:spPr>
        <p:txBody>
          <a:bodyPr wrap="square" lIns="0" tIns="12700" rIns="0" bIns="0" rtlCol="0" vert="horz">
            <a:spAutoFit/>
          </a:bodyPr>
          <a:lstStyle/>
          <a:p>
            <a:pPr algn="r" marR="30480">
              <a:lnSpc>
                <a:spcPct val="100000"/>
              </a:lnSpc>
              <a:spcBef>
                <a:spcPts val="100"/>
              </a:spcBef>
            </a:pPr>
            <a:r>
              <a:rPr dirty="0" sz="1000" spc="-5">
                <a:latin typeface="Arial"/>
                <a:cs typeface="Arial"/>
              </a:rPr>
              <a:t>S</a:t>
            </a:r>
            <a:r>
              <a:rPr dirty="0" baseline="-21367" sz="975" spc="-7">
                <a:latin typeface="Arial"/>
                <a:cs typeface="Arial"/>
              </a:rPr>
              <a:t>j</a:t>
            </a:r>
            <a:endParaRPr baseline="-21367" sz="975">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25400">
              <a:lnSpc>
                <a:spcPct val="100000"/>
              </a:lnSpc>
              <a:spcBef>
                <a:spcPts val="116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6" name="object 6"/>
          <p:cNvSpPr txBox="1"/>
          <p:nvPr/>
        </p:nvSpPr>
        <p:spPr>
          <a:xfrm>
            <a:off x="2230120" y="1689149"/>
            <a:ext cx="374650" cy="985519"/>
          </a:xfrm>
          <a:prstGeom prst="rect">
            <a:avLst/>
          </a:prstGeom>
        </p:spPr>
        <p:txBody>
          <a:bodyPr wrap="square" lIns="0" tIns="12700" rIns="0" bIns="0" rtlCol="0" vert="horz">
            <a:spAutoFit/>
          </a:bodyPr>
          <a:lstStyle/>
          <a:p>
            <a:pPr marL="25400" marR="30480">
              <a:lnSpc>
                <a:spcPct val="150000"/>
              </a:lnSpc>
              <a:spcBef>
                <a:spcPts val="100"/>
              </a:spcBef>
            </a:pPr>
            <a:r>
              <a:rPr dirty="0" sz="1000" spc="-5">
                <a:latin typeface="Arial"/>
                <a:cs typeface="Arial"/>
              </a:rPr>
              <a:t>time</a:t>
            </a:r>
            <a:r>
              <a:rPr dirty="0" sz="1000" spc="-90">
                <a:latin typeface="Arial"/>
                <a:cs typeface="Arial"/>
              </a:rPr>
              <a:t> </a:t>
            </a:r>
            <a:r>
              <a:rPr dirty="0" sz="1000">
                <a:latin typeface="Arial"/>
                <a:cs typeface="Arial"/>
              </a:rPr>
              <a:t>t  </a:t>
            </a:r>
            <a:r>
              <a:rPr dirty="0" sz="1000" spc="-5">
                <a:latin typeface="Arial"/>
                <a:cs typeface="Arial"/>
              </a:rPr>
              <a:t>S</a:t>
            </a:r>
            <a:r>
              <a:rPr dirty="0" baseline="-21367" sz="975" spc="-7">
                <a:latin typeface="Arial"/>
                <a:cs typeface="Arial"/>
              </a:rPr>
              <a:t>1</a:t>
            </a:r>
            <a:endParaRPr baseline="-21367" sz="975">
              <a:latin typeface="Arial"/>
              <a:cs typeface="Arial"/>
            </a:endParaRPr>
          </a:p>
          <a:p>
            <a:pPr marL="60325">
              <a:lnSpc>
                <a:spcPct val="100000"/>
              </a:lnSpc>
              <a:spcBef>
                <a:spcPts val="120"/>
              </a:spcBef>
            </a:pPr>
            <a:r>
              <a:rPr dirty="0" sz="1000">
                <a:latin typeface="Arial"/>
                <a:cs typeface="Arial"/>
              </a:rPr>
              <a:t>:</a:t>
            </a:r>
            <a:endParaRPr sz="1000">
              <a:latin typeface="Arial"/>
              <a:cs typeface="Arial"/>
            </a:endParaRPr>
          </a:p>
          <a:p>
            <a:pPr marL="25400">
              <a:lnSpc>
                <a:spcPct val="100000"/>
              </a:lnSpc>
              <a:spcBef>
                <a:spcPts val="120"/>
              </a:spcBef>
            </a:pPr>
            <a:r>
              <a:rPr dirty="0" sz="1000" spc="-5">
                <a:latin typeface="Arial"/>
                <a:cs typeface="Arial"/>
              </a:rPr>
              <a:t>S</a:t>
            </a:r>
            <a:r>
              <a:rPr dirty="0" baseline="-21367" sz="975" spc="-7">
                <a:latin typeface="Arial"/>
                <a:cs typeface="Arial"/>
              </a:rPr>
              <a:t>i</a:t>
            </a:r>
            <a:endParaRPr baseline="-21367" sz="975">
              <a:latin typeface="Arial"/>
              <a:cs typeface="Arial"/>
            </a:endParaRPr>
          </a:p>
          <a:p>
            <a:pPr marL="60325">
              <a:lnSpc>
                <a:spcPct val="100000"/>
              </a:lnSpc>
              <a:spcBef>
                <a:spcPts val="120"/>
              </a:spcBef>
            </a:pPr>
            <a:r>
              <a:rPr dirty="0" sz="1000">
                <a:latin typeface="Arial"/>
                <a:cs typeface="Arial"/>
              </a:rPr>
              <a:t>:</a:t>
            </a:r>
            <a:endParaRPr sz="1000">
              <a:latin typeface="Arial"/>
              <a:cs typeface="Arial"/>
            </a:endParaRPr>
          </a:p>
        </p:txBody>
      </p:sp>
      <p:sp>
        <p:nvSpPr>
          <p:cNvPr id="7" name="object 7"/>
          <p:cNvSpPr txBox="1"/>
          <p:nvPr/>
        </p:nvSpPr>
        <p:spPr>
          <a:xfrm>
            <a:off x="3729990" y="2025395"/>
            <a:ext cx="2289810" cy="1146175"/>
          </a:xfrm>
          <a:prstGeom prst="rect">
            <a:avLst/>
          </a:prstGeom>
          <a:solidFill>
            <a:srgbClr val="EFFBFF"/>
          </a:solidFill>
          <a:ln w="4762">
            <a:solidFill>
              <a:srgbClr val="3333CC"/>
            </a:solidFill>
          </a:ln>
        </p:spPr>
        <p:txBody>
          <a:bodyPr wrap="square" lIns="0" tIns="20320" rIns="0" bIns="0" rtlCol="0" vert="horz">
            <a:spAutoFit/>
          </a:bodyPr>
          <a:lstStyle/>
          <a:p>
            <a:pPr marL="219075" marR="319405" indent="-171450">
              <a:lnSpc>
                <a:spcPct val="100000"/>
              </a:lnSpc>
              <a:spcBef>
                <a:spcPts val="160"/>
              </a:spcBef>
            </a:pPr>
            <a:r>
              <a:rPr dirty="0" sz="1200">
                <a:latin typeface="Arial"/>
                <a:cs typeface="Arial"/>
              </a:rPr>
              <a:t>The </a:t>
            </a:r>
            <a:r>
              <a:rPr dirty="0" sz="1200" spc="-5">
                <a:latin typeface="Arial"/>
                <a:cs typeface="Arial"/>
              </a:rPr>
              <a:t>most prob path with last  two states S</a:t>
            </a:r>
            <a:r>
              <a:rPr dirty="0" baseline="-20833" sz="1200" spc="-7">
                <a:latin typeface="Arial"/>
                <a:cs typeface="Arial"/>
              </a:rPr>
              <a:t>i</a:t>
            </a:r>
            <a:r>
              <a:rPr dirty="0" baseline="-20833" sz="1200" spc="150">
                <a:latin typeface="Arial"/>
                <a:cs typeface="Arial"/>
              </a:rPr>
              <a:t> </a:t>
            </a:r>
            <a:r>
              <a:rPr dirty="0" sz="1200" spc="-5">
                <a:latin typeface="Arial"/>
                <a:cs typeface="Arial"/>
              </a:rPr>
              <a:t>S</a:t>
            </a:r>
            <a:r>
              <a:rPr dirty="0" baseline="-20833" sz="1200" spc="-7">
                <a:latin typeface="Arial"/>
                <a:cs typeface="Arial"/>
              </a:rPr>
              <a:t>j</a:t>
            </a:r>
            <a:endParaRPr baseline="-20833" sz="1200">
              <a:latin typeface="Arial"/>
              <a:cs typeface="Arial"/>
            </a:endParaRPr>
          </a:p>
          <a:p>
            <a:pPr marL="1089660">
              <a:lnSpc>
                <a:spcPct val="100000"/>
              </a:lnSpc>
              <a:spcBef>
                <a:spcPts val="715"/>
              </a:spcBef>
            </a:pPr>
            <a:r>
              <a:rPr dirty="0" sz="1200" spc="-5">
                <a:latin typeface="Arial"/>
                <a:cs typeface="Arial"/>
              </a:rPr>
              <a:t>is</a:t>
            </a:r>
            <a:endParaRPr sz="1200">
              <a:latin typeface="Arial"/>
              <a:cs typeface="Arial"/>
            </a:endParaRPr>
          </a:p>
          <a:p>
            <a:pPr marL="219075" marR="111125" indent="-171450">
              <a:lnSpc>
                <a:spcPct val="100000"/>
              </a:lnSpc>
              <a:spcBef>
                <a:spcPts val="715"/>
              </a:spcBef>
            </a:pPr>
            <a:r>
              <a:rPr dirty="0" sz="1200" spc="-5">
                <a:latin typeface="Arial"/>
                <a:cs typeface="Arial"/>
              </a:rPr>
              <a:t>the most prob path to S</a:t>
            </a:r>
            <a:r>
              <a:rPr dirty="0" baseline="-20833" sz="1200" spc="-7">
                <a:latin typeface="Arial"/>
                <a:cs typeface="Arial"/>
              </a:rPr>
              <a:t>i </a:t>
            </a:r>
            <a:r>
              <a:rPr dirty="0" sz="1200">
                <a:latin typeface="Arial"/>
                <a:cs typeface="Arial"/>
              </a:rPr>
              <a:t>,  followed </a:t>
            </a:r>
            <a:r>
              <a:rPr dirty="0" sz="1200" spc="-5">
                <a:latin typeface="Arial"/>
                <a:cs typeface="Arial"/>
              </a:rPr>
              <a:t>by </a:t>
            </a:r>
            <a:r>
              <a:rPr dirty="0" sz="1200">
                <a:latin typeface="Arial"/>
                <a:cs typeface="Arial"/>
              </a:rPr>
              <a:t>transition </a:t>
            </a:r>
            <a:r>
              <a:rPr dirty="0" sz="1200" spc="-5">
                <a:latin typeface="Arial"/>
                <a:cs typeface="Arial"/>
              </a:rPr>
              <a:t>S</a:t>
            </a:r>
            <a:r>
              <a:rPr dirty="0" baseline="-20833" sz="1200" spc="-7">
                <a:latin typeface="Arial"/>
                <a:cs typeface="Arial"/>
              </a:rPr>
              <a:t>i </a:t>
            </a:r>
            <a:r>
              <a:rPr dirty="0" sz="1200">
                <a:latin typeface="Arial"/>
                <a:cs typeface="Arial"/>
              </a:rPr>
              <a:t>→</a:t>
            </a:r>
            <a:r>
              <a:rPr dirty="0" sz="1200" spc="-175">
                <a:latin typeface="Arial"/>
                <a:cs typeface="Arial"/>
              </a:rPr>
              <a:t> </a:t>
            </a:r>
            <a:r>
              <a:rPr dirty="0" sz="1200" spc="-10">
                <a:latin typeface="Arial"/>
                <a:cs typeface="Arial"/>
              </a:rPr>
              <a:t>S</a:t>
            </a:r>
            <a:r>
              <a:rPr dirty="0" baseline="-20833" sz="1200" spc="-15">
                <a:latin typeface="Arial"/>
                <a:cs typeface="Arial"/>
              </a:rPr>
              <a:t>j</a:t>
            </a:r>
            <a:endParaRPr baseline="-20833" sz="1200">
              <a:latin typeface="Arial"/>
              <a:cs typeface="Arial"/>
            </a:endParaRPr>
          </a:p>
        </p:txBody>
      </p:sp>
      <p:sp>
        <p:nvSpPr>
          <p:cNvPr id="8" name="object 8"/>
          <p:cNvSpPr/>
          <p:nvPr/>
        </p:nvSpPr>
        <p:spPr>
          <a:xfrm>
            <a:off x="3124200" y="2139695"/>
            <a:ext cx="228600" cy="266700"/>
          </a:xfrm>
          <a:custGeom>
            <a:avLst/>
            <a:gdLst/>
            <a:ahLst/>
            <a:cxnLst/>
            <a:rect l="l" t="t" r="r" b="b"/>
            <a:pathLst>
              <a:path w="228600" h="266700">
                <a:moveTo>
                  <a:pt x="114300" y="0"/>
                </a:moveTo>
                <a:lnTo>
                  <a:pt x="69758" y="10441"/>
                </a:lnTo>
                <a:lnTo>
                  <a:pt x="33432" y="38957"/>
                </a:lnTo>
                <a:lnTo>
                  <a:pt x="8965" y="81331"/>
                </a:lnTo>
                <a:lnTo>
                  <a:pt x="0" y="133350"/>
                </a:lnTo>
                <a:lnTo>
                  <a:pt x="8965" y="185368"/>
                </a:lnTo>
                <a:lnTo>
                  <a:pt x="33432" y="227742"/>
                </a:lnTo>
                <a:lnTo>
                  <a:pt x="69758" y="256258"/>
                </a:lnTo>
                <a:lnTo>
                  <a:pt x="114300" y="266700"/>
                </a:lnTo>
                <a:lnTo>
                  <a:pt x="158841" y="256258"/>
                </a:lnTo>
                <a:lnTo>
                  <a:pt x="195167" y="227742"/>
                </a:lnTo>
                <a:lnTo>
                  <a:pt x="219634" y="185368"/>
                </a:lnTo>
                <a:lnTo>
                  <a:pt x="228600" y="133350"/>
                </a:lnTo>
                <a:lnTo>
                  <a:pt x="219634" y="81331"/>
                </a:lnTo>
                <a:lnTo>
                  <a:pt x="195167" y="38957"/>
                </a:lnTo>
                <a:lnTo>
                  <a:pt x="158841" y="10441"/>
                </a:lnTo>
                <a:lnTo>
                  <a:pt x="114300" y="0"/>
                </a:lnTo>
                <a:close/>
              </a:path>
            </a:pathLst>
          </a:custGeom>
          <a:ln w="3175">
            <a:solidFill>
              <a:srgbClr val="000000"/>
            </a:solidFill>
          </a:ln>
        </p:spPr>
        <p:txBody>
          <a:bodyPr wrap="square" lIns="0" tIns="0" rIns="0" bIns="0" rtlCol="0"/>
          <a:lstStyle/>
          <a:p/>
        </p:txBody>
      </p:sp>
      <p:sp>
        <p:nvSpPr>
          <p:cNvPr id="9" name="object 9"/>
          <p:cNvSpPr/>
          <p:nvPr/>
        </p:nvSpPr>
        <p:spPr>
          <a:xfrm>
            <a:off x="2209800" y="1949195"/>
            <a:ext cx="266700" cy="266700"/>
          </a:xfrm>
          <a:custGeom>
            <a:avLst/>
            <a:gdLst/>
            <a:ahLst/>
            <a:cxnLst/>
            <a:rect l="l" t="t" r="r" b="b"/>
            <a:pathLst>
              <a:path w="266700" h="266700">
                <a:moveTo>
                  <a:pt x="133350" y="0"/>
                </a:moveTo>
                <a:lnTo>
                  <a:pt x="91098" y="6772"/>
                </a:lnTo>
                <a:lnTo>
                  <a:pt x="54479" y="25651"/>
                </a:lnTo>
                <a:lnTo>
                  <a:pt x="25651" y="54479"/>
                </a:lnTo>
                <a:lnTo>
                  <a:pt x="6772" y="91098"/>
                </a:lnTo>
                <a:lnTo>
                  <a:pt x="0" y="133350"/>
                </a:lnTo>
                <a:lnTo>
                  <a:pt x="6772" y="175601"/>
                </a:lnTo>
                <a:lnTo>
                  <a:pt x="25651" y="212220"/>
                </a:lnTo>
                <a:lnTo>
                  <a:pt x="54479" y="241048"/>
                </a:lnTo>
                <a:lnTo>
                  <a:pt x="91098" y="259927"/>
                </a:lnTo>
                <a:lnTo>
                  <a:pt x="133350" y="266700"/>
                </a:lnTo>
                <a:lnTo>
                  <a:pt x="175601" y="259927"/>
                </a:lnTo>
                <a:lnTo>
                  <a:pt x="212220" y="241048"/>
                </a:lnTo>
                <a:lnTo>
                  <a:pt x="241048" y="212220"/>
                </a:lnTo>
                <a:lnTo>
                  <a:pt x="259927" y="175601"/>
                </a:lnTo>
                <a:lnTo>
                  <a:pt x="266700" y="133350"/>
                </a:lnTo>
                <a:lnTo>
                  <a:pt x="259927" y="91098"/>
                </a:lnTo>
                <a:lnTo>
                  <a:pt x="241048" y="54479"/>
                </a:lnTo>
                <a:lnTo>
                  <a:pt x="212220" y="25651"/>
                </a:lnTo>
                <a:lnTo>
                  <a:pt x="175601" y="6772"/>
                </a:lnTo>
                <a:lnTo>
                  <a:pt x="133350" y="0"/>
                </a:lnTo>
                <a:close/>
              </a:path>
            </a:pathLst>
          </a:custGeom>
          <a:ln w="3175">
            <a:solidFill>
              <a:srgbClr val="000000"/>
            </a:solidFill>
          </a:ln>
        </p:spPr>
        <p:txBody>
          <a:bodyPr wrap="square" lIns="0" tIns="0" rIns="0" bIns="0" rtlCol="0"/>
          <a:lstStyle/>
          <a:p/>
        </p:txBody>
      </p:sp>
      <p:sp>
        <p:nvSpPr>
          <p:cNvPr id="10" name="object 10"/>
          <p:cNvSpPr/>
          <p:nvPr/>
        </p:nvSpPr>
        <p:spPr>
          <a:xfrm>
            <a:off x="2209800" y="2330195"/>
            <a:ext cx="266700" cy="228600"/>
          </a:xfrm>
          <a:custGeom>
            <a:avLst/>
            <a:gdLst/>
            <a:ahLst/>
            <a:cxnLst/>
            <a:rect l="l" t="t" r="r" b="b"/>
            <a:pathLst>
              <a:path w="266700" h="228600">
                <a:moveTo>
                  <a:pt x="133350" y="0"/>
                </a:moveTo>
                <a:lnTo>
                  <a:pt x="81331" y="8965"/>
                </a:lnTo>
                <a:lnTo>
                  <a:pt x="38957" y="33432"/>
                </a:lnTo>
                <a:lnTo>
                  <a:pt x="10441" y="69758"/>
                </a:lnTo>
                <a:lnTo>
                  <a:pt x="0" y="114300"/>
                </a:lnTo>
                <a:lnTo>
                  <a:pt x="10441" y="158841"/>
                </a:lnTo>
                <a:lnTo>
                  <a:pt x="38957" y="195167"/>
                </a:lnTo>
                <a:lnTo>
                  <a:pt x="81331" y="219634"/>
                </a:lnTo>
                <a:lnTo>
                  <a:pt x="133350" y="228600"/>
                </a:lnTo>
                <a:lnTo>
                  <a:pt x="185368" y="219634"/>
                </a:lnTo>
                <a:lnTo>
                  <a:pt x="227742" y="195167"/>
                </a:lnTo>
                <a:lnTo>
                  <a:pt x="256258" y="158841"/>
                </a:lnTo>
                <a:lnTo>
                  <a:pt x="266700" y="114300"/>
                </a:lnTo>
                <a:lnTo>
                  <a:pt x="256258" y="69758"/>
                </a:lnTo>
                <a:lnTo>
                  <a:pt x="227742" y="33432"/>
                </a:lnTo>
                <a:lnTo>
                  <a:pt x="185368" y="8965"/>
                </a:lnTo>
                <a:lnTo>
                  <a:pt x="133350" y="0"/>
                </a:lnTo>
                <a:close/>
              </a:path>
            </a:pathLst>
          </a:custGeom>
          <a:ln w="3175">
            <a:solidFill>
              <a:srgbClr val="000000"/>
            </a:solidFill>
          </a:ln>
        </p:spPr>
        <p:txBody>
          <a:bodyPr wrap="square" lIns="0" tIns="0" rIns="0" bIns="0" rtlCol="0"/>
          <a:lstStyle/>
          <a:p/>
        </p:txBody>
      </p:sp>
      <p:sp>
        <p:nvSpPr>
          <p:cNvPr id="11" name="object 11"/>
          <p:cNvSpPr/>
          <p:nvPr/>
        </p:nvSpPr>
        <p:spPr>
          <a:xfrm>
            <a:off x="2209800" y="2673095"/>
            <a:ext cx="266700" cy="266700"/>
          </a:xfrm>
          <a:custGeom>
            <a:avLst/>
            <a:gdLst/>
            <a:ahLst/>
            <a:cxnLst/>
            <a:rect l="l" t="t" r="r" b="b"/>
            <a:pathLst>
              <a:path w="266700" h="266700">
                <a:moveTo>
                  <a:pt x="133350" y="0"/>
                </a:moveTo>
                <a:lnTo>
                  <a:pt x="91098" y="6772"/>
                </a:lnTo>
                <a:lnTo>
                  <a:pt x="54479" y="25651"/>
                </a:lnTo>
                <a:lnTo>
                  <a:pt x="25651" y="54479"/>
                </a:lnTo>
                <a:lnTo>
                  <a:pt x="6772" y="91098"/>
                </a:lnTo>
                <a:lnTo>
                  <a:pt x="0" y="133350"/>
                </a:lnTo>
                <a:lnTo>
                  <a:pt x="6772" y="175601"/>
                </a:lnTo>
                <a:lnTo>
                  <a:pt x="25651" y="212220"/>
                </a:lnTo>
                <a:lnTo>
                  <a:pt x="54479" y="241048"/>
                </a:lnTo>
                <a:lnTo>
                  <a:pt x="91098" y="259927"/>
                </a:lnTo>
                <a:lnTo>
                  <a:pt x="133350" y="266700"/>
                </a:lnTo>
                <a:lnTo>
                  <a:pt x="175601" y="259927"/>
                </a:lnTo>
                <a:lnTo>
                  <a:pt x="212220" y="241048"/>
                </a:lnTo>
                <a:lnTo>
                  <a:pt x="241048" y="212220"/>
                </a:lnTo>
                <a:lnTo>
                  <a:pt x="259927" y="175601"/>
                </a:lnTo>
                <a:lnTo>
                  <a:pt x="266700" y="133350"/>
                </a:lnTo>
                <a:lnTo>
                  <a:pt x="259927" y="91098"/>
                </a:lnTo>
                <a:lnTo>
                  <a:pt x="241048" y="54479"/>
                </a:lnTo>
                <a:lnTo>
                  <a:pt x="212220" y="25651"/>
                </a:lnTo>
                <a:lnTo>
                  <a:pt x="175601" y="6772"/>
                </a:lnTo>
                <a:lnTo>
                  <a:pt x="133350" y="0"/>
                </a:lnTo>
                <a:close/>
              </a:path>
            </a:pathLst>
          </a:custGeom>
          <a:ln w="3175">
            <a:solidFill>
              <a:srgbClr val="000000"/>
            </a:solidFill>
          </a:ln>
        </p:spPr>
        <p:txBody>
          <a:bodyPr wrap="square" lIns="0" tIns="0" rIns="0" bIns="0" rtlCol="0"/>
          <a:lstStyle/>
          <a:p/>
        </p:txBody>
      </p:sp>
      <p:sp>
        <p:nvSpPr>
          <p:cNvPr id="12" name="object 12"/>
          <p:cNvSpPr/>
          <p:nvPr/>
        </p:nvSpPr>
        <p:spPr>
          <a:xfrm>
            <a:off x="1597913" y="1898904"/>
            <a:ext cx="604520" cy="272415"/>
          </a:xfrm>
          <a:custGeom>
            <a:avLst/>
            <a:gdLst/>
            <a:ahLst/>
            <a:cxnLst/>
            <a:rect l="l" t="t" r="r" b="b"/>
            <a:pathLst>
              <a:path w="604519" h="272414">
                <a:moveTo>
                  <a:pt x="319417" y="3810"/>
                </a:moveTo>
                <a:lnTo>
                  <a:pt x="318516" y="3810"/>
                </a:lnTo>
                <a:lnTo>
                  <a:pt x="316378" y="8084"/>
                </a:lnTo>
                <a:lnTo>
                  <a:pt x="419100" y="270510"/>
                </a:lnTo>
                <a:lnTo>
                  <a:pt x="421386" y="272034"/>
                </a:lnTo>
                <a:lnTo>
                  <a:pt x="423672" y="269748"/>
                </a:lnTo>
                <a:lnTo>
                  <a:pt x="423879" y="268986"/>
                </a:lnTo>
                <a:lnTo>
                  <a:pt x="419100" y="268986"/>
                </a:lnTo>
                <a:lnTo>
                  <a:pt x="421092" y="261681"/>
                </a:lnTo>
                <a:lnTo>
                  <a:pt x="319417" y="3810"/>
                </a:lnTo>
                <a:close/>
              </a:path>
              <a:path w="604519" h="272414">
                <a:moveTo>
                  <a:pt x="421092" y="261681"/>
                </a:moveTo>
                <a:lnTo>
                  <a:pt x="419100" y="268986"/>
                </a:lnTo>
                <a:lnTo>
                  <a:pt x="423672" y="268224"/>
                </a:lnTo>
                <a:lnTo>
                  <a:pt x="421092" y="261681"/>
                </a:lnTo>
                <a:close/>
              </a:path>
              <a:path w="604519" h="272414">
                <a:moveTo>
                  <a:pt x="478536" y="57150"/>
                </a:moveTo>
                <a:lnTo>
                  <a:pt x="476250" y="59436"/>
                </a:lnTo>
                <a:lnTo>
                  <a:pt x="421092" y="261681"/>
                </a:lnTo>
                <a:lnTo>
                  <a:pt x="423672" y="268224"/>
                </a:lnTo>
                <a:lnTo>
                  <a:pt x="419100" y="268986"/>
                </a:lnTo>
                <a:lnTo>
                  <a:pt x="423879" y="268986"/>
                </a:lnTo>
                <a:lnTo>
                  <a:pt x="479073" y="66607"/>
                </a:lnTo>
                <a:lnTo>
                  <a:pt x="476250" y="60960"/>
                </a:lnTo>
                <a:lnTo>
                  <a:pt x="480822" y="60198"/>
                </a:lnTo>
                <a:lnTo>
                  <a:pt x="481584" y="60198"/>
                </a:lnTo>
                <a:lnTo>
                  <a:pt x="480822" y="58674"/>
                </a:lnTo>
                <a:lnTo>
                  <a:pt x="478536" y="57150"/>
                </a:lnTo>
                <a:close/>
              </a:path>
              <a:path w="604519" h="272414">
                <a:moveTo>
                  <a:pt x="157337" y="32003"/>
                </a:moveTo>
                <a:lnTo>
                  <a:pt x="156972" y="32003"/>
                </a:lnTo>
                <a:lnTo>
                  <a:pt x="154546" y="41075"/>
                </a:lnTo>
                <a:lnTo>
                  <a:pt x="199644" y="231648"/>
                </a:lnTo>
                <a:lnTo>
                  <a:pt x="201930" y="233934"/>
                </a:lnTo>
                <a:lnTo>
                  <a:pt x="204216" y="232410"/>
                </a:lnTo>
                <a:lnTo>
                  <a:pt x="204978" y="230886"/>
                </a:lnTo>
                <a:lnTo>
                  <a:pt x="200406" y="230124"/>
                </a:lnTo>
                <a:lnTo>
                  <a:pt x="203373" y="224188"/>
                </a:lnTo>
                <a:lnTo>
                  <a:pt x="157337" y="32003"/>
                </a:lnTo>
                <a:close/>
              </a:path>
              <a:path w="604519" h="272414">
                <a:moveTo>
                  <a:pt x="203373" y="224188"/>
                </a:moveTo>
                <a:lnTo>
                  <a:pt x="200406" y="230124"/>
                </a:lnTo>
                <a:lnTo>
                  <a:pt x="204978" y="230886"/>
                </a:lnTo>
                <a:lnTo>
                  <a:pt x="203373" y="224188"/>
                </a:lnTo>
                <a:close/>
              </a:path>
              <a:path w="604519" h="272414">
                <a:moveTo>
                  <a:pt x="316992" y="0"/>
                </a:moveTo>
                <a:lnTo>
                  <a:pt x="314706" y="1524"/>
                </a:lnTo>
                <a:lnTo>
                  <a:pt x="203373" y="224188"/>
                </a:lnTo>
                <a:lnTo>
                  <a:pt x="204978" y="230886"/>
                </a:lnTo>
                <a:lnTo>
                  <a:pt x="316378" y="8084"/>
                </a:lnTo>
                <a:lnTo>
                  <a:pt x="314706" y="3810"/>
                </a:lnTo>
                <a:lnTo>
                  <a:pt x="319417" y="3810"/>
                </a:lnTo>
                <a:lnTo>
                  <a:pt x="318516" y="1524"/>
                </a:lnTo>
                <a:lnTo>
                  <a:pt x="316992" y="0"/>
                </a:lnTo>
                <a:close/>
              </a:path>
              <a:path w="604519" h="272414">
                <a:moveTo>
                  <a:pt x="601157" y="168432"/>
                </a:moveTo>
                <a:lnTo>
                  <a:pt x="599694" y="169164"/>
                </a:lnTo>
                <a:lnTo>
                  <a:pt x="590572" y="170249"/>
                </a:lnTo>
                <a:lnTo>
                  <a:pt x="562356" y="191262"/>
                </a:lnTo>
                <a:lnTo>
                  <a:pt x="561594" y="192786"/>
                </a:lnTo>
                <a:lnTo>
                  <a:pt x="562356" y="194310"/>
                </a:lnTo>
                <a:lnTo>
                  <a:pt x="563880" y="195834"/>
                </a:lnTo>
                <a:lnTo>
                  <a:pt x="565404" y="195072"/>
                </a:lnTo>
                <a:lnTo>
                  <a:pt x="601157" y="168432"/>
                </a:lnTo>
                <a:close/>
              </a:path>
              <a:path w="604519" h="272414">
                <a:moveTo>
                  <a:pt x="2286" y="162305"/>
                </a:moveTo>
                <a:lnTo>
                  <a:pt x="762" y="163068"/>
                </a:lnTo>
                <a:lnTo>
                  <a:pt x="0" y="164592"/>
                </a:lnTo>
                <a:lnTo>
                  <a:pt x="762" y="166116"/>
                </a:lnTo>
                <a:lnTo>
                  <a:pt x="2286" y="166877"/>
                </a:lnTo>
                <a:lnTo>
                  <a:pt x="116586" y="176784"/>
                </a:lnTo>
                <a:lnTo>
                  <a:pt x="118872" y="174498"/>
                </a:lnTo>
                <a:lnTo>
                  <a:pt x="119075" y="173736"/>
                </a:lnTo>
                <a:lnTo>
                  <a:pt x="114300" y="173736"/>
                </a:lnTo>
                <a:lnTo>
                  <a:pt x="114942" y="171318"/>
                </a:lnTo>
                <a:lnTo>
                  <a:pt x="2286" y="162305"/>
                </a:lnTo>
                <a:close/>
              </a:path>
              <a:path w="604519" h="272414">
                <a:moveTo>
                  <a:pt x="481584" y="60198"/>
                </a:moveTo>
                <a:lnTo>
                  <a:pt x="480822" y="60198"/>
                </a:lnTo>
                <a:lnTo>
                  <a:pt x="479073" y="66607"/>
                </a:lnTo>
                <a:lnTo>
                  <a:pt x="533400" y="175260"/>
                </a:lnTo>
                <a:lnTo>
                  <a:pt x="535686" y="176784"/>
                </a:lnTo>
                <a:lnTo>
                  <a:pt x="567690" y="172974"/>
                </a:lnTo>
                <a:lnTo>
                  <a:pt x="537972" y="172974"/>
                </a:lnTo>
                <a:lnTo>
                  <a:pt x="535686" y="171450"/>
                </a:lnTo>
                <a:lnTo>
                  <a:pt x="537131" y="171293"/>
                </a:lnTo>
                <a:lnTo>
                  <a:pt x="481584" y="60198"/>
                </a:lnTo>
                <a:close/>
              </a:path>
              <a:path w="604519" h="272414">
                <a:moveTo>
                  <a:pt x="114942" y="171318"/>
                </a:moveTo>
                <a:lnTo>
                  <a:pt x="114300" y="173736"/>
                </a:lnTo>
                <a:lnTo>
                  <a:pt x="116586" y="171450"/>
                </a:lnTo>
                <a:lnTo>
                  <a:pt x="114942" y="171318"/>
                </a:lnTo>
                <a:close/>
              </a:path>
              <a:path w="604519" h="272414">
                <a:moveTo>
                  <a:pt x="154686" y="28955"/>
                </a:moveTo>
                <a:lnTo>
                  <a:pt x="152400" y="30479"/>
                </a:lnTo>
                <a:lnTo>
                  <a:pt x="114942" y="171318"/>
                </a:lnTo>
                <a:lnTo>
                  <a:pt x="116586" y="171450"/>
                </a:lnTo>
                <a:lnTo>
                  <a:pt x="114300" y="173736"/>
                </a:lnTo>
                <a:lnTo>
                  <a:pt x="119075" y="173736"/>
                </a:lnTo>
                <a:lnTo>
                  <a:pt x="154546" y="41075"/>
                </a:lnTo>
                <a:lnTo>
                  <a:pt x="152400" y="32003"/>
                </a:lnTo>
                <a:lnTo>
                  <a:pt x="157337" y="32003"/>
                </a:lnTo>
                <a:lnTo>
                  <a:pt x="156972" y="30479"/>
                </a:lnTo>
                <a:lnTo>
                  <a:pt x="154686" y="28955"/>
                </a:lnTo>
                <a:close/>
              </a:path>
              <a:path w="604519" h="272414">
                <a:moveTo>
                  <a:pt x="537131" y="171293"/>
                </a:moveTo>
                <a:lnTo>
                  <a:pt x="535686" y="171450"/>
                </a:lnTo>
                <a:lnTo>
                  <a:pt x="537972" y="172974"/>
                </a:lnTo>
                <a:lnTo>
                  <a:pt x="537131" y="171293"/>
                </a:lnTo>
                <a:close/>
              </a:path>
              <a:path w="604519" h="272414">
                <a:moveTo>
                  <a:pt x="589893" y="165572"/>
                </a:moveTo>
                <a:lnTo>
                  <a:pt x="537131" y="171293"/>
                </a:lnTo>
                <a:lnTo>
                  <a:pt x="537972" y="172974"/>
                </a:lnTo>
                <a:lnTo>
                  <a:pt x="567690" y="172974"/>
                </a:lnTo>
                <a:lnTo>
                  <a:pt x="590572" y="170249"/>
                </a:lnTo>
                <a:lnTo>
                  <a:pt x="594290" y="167480"/>
                </a:lnTo>
                <a:lnTo>
                  <a:pt x="589893" y="165572"/>
                </a:lnTo>
                <a:close/>
              </a:path>
              <a:path w="604519" h="272414">
                <a:moveTo>
                  <a:pt x="594290" y="167480"/>
                </a:moveTo>
                <a:lnTo>
                  <a:pt x="590572" y="170249"/>
                </a:lnTo>
                <a:lnTo>
                  <a:pt x="599694" y="169164"/>
                </a:lnTo>
                <a:lnTo>
                  <a:pt x="598169" y="169164"/>
                </a:lnTo>
                <a:lnTo>
                  <a:pt x="594290" y="167480"/>
                </a:lnTo>
                <a:close/>
              </a:path>
              <a:path w="604519" h="272414">
                <a:moveTo>
                  <a:pt x="598169" y="164674"/>
                </a:moveTo>
                <a:lnTo>
                  <a:pt x="598040" y="164688"/>
                </a:lnTo>
                <a:lnTo>
                  <a:pt x="594290" y="167480"/>
                </a:lnTo>
                <a:lnTo>
                  <a:pt x="598169" y="169164"/>
                </a:lnTo>
                <a:lnTo>
                  <a:pt x="598169" y="164674"/>
                </a:lnTo>
                <a:close/>
              </a:path>
              <a:path w="604519" h="272414">
                <a:moveTo>
                  <a:pt x="598932" y="164592"/>
                </a:moveTo>
                <a:lnTo>
                  <a:pt x="598169" y="164674"/>
                </a:lnTo>
                <a:lnTo>
                  <a:pt x="598169" y="169164"/>
                </a:lnTo>
                <a:lnTo>
                  <a:pt x="599694" y="169164"/>
                </a:lnTo>
                <a:lnTo>
                  <a:pt x="601157" y="168432"/>
                </a:lnTo>
                <a:lnTo>
                  <a:pt x="601980" y="166877"/>
                </a:lnTo>
                <a:lnTo>
                  <a:pt x="600456" y="165353"/>
                </a:lnTo>
                <a:lnTo>
                  <a:pt x="598932" y="164592"/>
                </a:lnTo>
                <a:close/>
              </a:path>
              <a:path w="604519" h="272414">
                <a:moveTo>
                  <a:pt x="600730" y="164592"/>
                </a:moveTo>
                <a:lnTo>
                  <a:pt x="598932" y="164592"/>
                </a:lnTo>
                <a:lnTo>
                  <a:pt x="600456" y="165353"/>
                </a:lnTo>
                <a:lnTo>
                  <a:pt x="601980" y="166877"/>
                </a:lnTo>
                <a:lnTo>
                  <a:pt x="601229" y="168378"/>
                </a:lnTo>
                <a:lnTo>
                  <a:pt x="604266" y="166116"/>
                </a:lnTo>
                <a:lnTo>
                  <a:pt x="600730" y="164592"/>
                </a:lnTo>
                <a:close/>
              </a:path>
              <a:path w="604519" h="272414">
                <a:moveTo>
                  <a:pt x="598040" y="164688"/>
                </a:moveTo>
                <a:lnTo>
                  <a:pt x="589893" y="165572"/>
                </a:lnTo>
                <a:lnTo>
                  <a:pt x="594290" y="167480"/>
                </a:lnTo>
                <a:lnTo>
                  <a:pt x="598040" y="164688"/>
                </a:lnTo>
                <a:close/>
              </a:path>
              <a:path w="604519" h="272414">
                <a:moveTo>
                  <a:pt x="560069" y="147066"/>
                </a:moveTo>
                <a:lnTo>
                  <a:pt x="557784" y="147066"/>
                </a:lnTo>
                <a:lnTo>
                  <a:pt x="557022" y="147827"/>
                </a:lnTo>
                <a:lnTo>
                  <a:pt x="557022" y="150114"/>
                </a:lnTo>
                <a:lnTo>
                  <a:pt x="557784" y="151638"/>
                </a:lnTo>
                <a:lnTo>
                  <a:pt x="589893" y="165572"/>
                </a:lnTo>
                <a:lnTo>
                  <a:pt x="598059" y="164674"/>
                </a:lnTo>
                <a:lnTo>
                  <a:pt x="600730" y="164592"/>
                </a:lnTo>
                <a:lnTo>
                  <a:pt x="560069" y="147066"/>
                </a:lnTo>
                <a:close/>
              </a:path>
              <a:path w="604519" h="272414">
                <a:moveTo>
                  <a:pt x="598169" y="164592"/>
                </a:moveTo>
                <a:lnTo>
                  <a:pt x="598040" y="164688"/>
                </a:lnTo>
                <a:lnTo>
                  <a:pt x="598169" y="164674"/>
                </a:lnTo>
                <a:close/>
              </a:path>
              <a:path w="604519" h="272414">
                <a:moveTo>
                  <a:pt x="598932" y="164592"/>
                </a:moveTo>
                <a:lnTo>
                  <a:pt x="598169" y="164592"/>
                </a:lnTo>
                <a:lnTo>
                  <a:pt x="598932" y="164592"/>
                </a:lnTo>
                <a:close/>
              </a:path>
              <a:path w="604519" h="272414">
                <a:moveTo>
                  <a:pt x="480822" y="60198"/>
                </a:moveTo>
                <a:lnTo>
                  <a:pt x="476250" y="60960"/>
                </a:lnTo>
                <a:lnTo>
                  <a:pt x="479073" y="66607"/>
                </a:lnTo>
                <a:lnTo>
                  <a:pt x="480822" y="60198"/>
                </a:lnTo>
                <a:close/>
              </a:path>
              <a:path w="604519" h="272414">
                <a:moveTo>
                  <a:pt x="156972" y="32003"/>
                </a:moveTo>
                <a:lnTo>
                  <a:pt x="152400" y="32003"/>
                </a:lnTo>
                <a:lnTo>
                  <a:pt x="154546" y="41075"/>
                </a:lnTo>
                <a:lnTo>
                  <a:pt x="156972" y="32003"/>
                </a:lnTo>
                <a:close/>
              </a:path>
              <a:path w="604519" h="272414">
                <a:moveTo>
                  <a:pt x="318516" y="3810"/>
                </a:moveTo>
                <a:lnTo>
                  <a:pt x="314706" y="3810"/>
                </a:lnTo>
                <a:lnTo>
                  <a:pt x="316378" y="8084"/>
                </a:lnTo>
                <a:lnTo>
                  <a:pt x="318516" y="3810"/>
                </a:lnTo>
                <a:close/>
              </a:path>
            </a:pathLst>
          </a:custGeom>
          <a:solidFill>
            <a:srgbClr val="000000"/>
          </a:solidFill>
        </p:spPr>
        <p:txBody>
          <a:bodyPr wrap="square" lIns="0" tIns="0" rIns="0" bIns="0" rtlCol="0"/>
          <a:lstStyle/>
          <a:p/>
        </p:txBody>
      </p:sp>
      <p:sp>
        <p:nvSpPr>
          <p:cNvPr id="13" name="object 13"/>
          <p:cNvSpPr/>
          <p:nvPr/>
        </p:nvSpPr>
        <p:spPr>
          <a:xfrm>
            <a:off x="1597913" y="2260854"/>
            <a:ext cx="604520" cy="338455"/>
          </a:xfrm>
          <a:custGeom>
            <a:avLst/>
            <a:gdLst/>
            <a:ahLst/>
            <a:cxnLst/>
            <a:rect l="l" t="t" r="r" b="b"/>
            <a:pathLst>
              <a:path w="604519" h="338455">
                <a:moveTo>
                  <a:pt x="183642" y="0"/>
                </a:moveTo>
                <a:lnTo>
                  <a:pt x="181356" y="1524"/>
                </a:lnTo>
                <a:lnTo>
                  <a:pt x="180629" y="3053"/>
                </a:lnTo>
                <a:lnTo>
                  <a:pt x="185166" y="3810"/>
                </a:lnTo>
                <a:lnTo>
                  <a:pt x="181564" y="11429"/>
                </a:lnTo>
                <a:lnTo>
                  <a:pt x="181455" y="12953"/>
                </a:lnTo>
                <a:lnTo>
                  <a:pt x="209550" y="336042"/>
                </a:lnTo>
                <a:lnTo>
                  <a:pt x="211836" y="338327"/>
                </a:lnTo>
                <a:lnTo>
                  <a:pt x="214122" y="336803"/>
                </a:lnTo>
                <a:lnTo>
                  <a:pt x="214324" y="336042"/>
                </a:lnTo>
                <a:lnTo>
                  <a:pt x="214122" y="336042"/>
                </a:lnTo>
                <a:lnTo>
                  <a:pt x="209550" y="335279"/>
                </a:lnTo>
                <a:lnTo>
                  <a:pt x="212963" y="322327"/>
                </a:lnTo>
                <a:lnTo>
                  <a:pt x="185928" y="2286"/>
                </a:lnTo>
                <a:lnTo>
                  <a:pt x="183642" y="0"/>
                </a:lnTo>
                <a:close/>
              </a:path>
              <a:path w="604519" h="338455">
                <a:moveTo>
                  <a:pt x="212963" y="322327"/>
                </a:moveTo>
                <a:lnTo>
                  <a:pt x="209550" y="335279"/>
                </a:lnTo>
                <a:lnTo>
                  <a:pt x="214122" y="336042"/>
                </a:lnTo>
                <a:lnTo>
                  <a:pt x="212963" y="322327"/>
                </a:lnTo>
                <a:close/>
              </a:path>
              <a:path w="604519" h="338455">
                <a:moveTo>
                  <a:pt x="297180" y="9905"/>
                </a:moveTo>
                <a:lnTo>
                  <a:pt x="294894" y="11429"/>
                </a:lnTo>
                <a:lnTo>
                  <a:pt x="212963" y="322327"/>
                </a:lnTo>
                <a:lnTo>
                  <a:pt x="214122" y="336042"/>
                </a:lnTo>
                <a:lnTo>
                  <a:pt x="214324" y="336042"/>
                </a:lnTo>
                <a:lnTo>
                  <a:pt x="298199" y="20583"/>
                </a:lnTo>
                <a:lnTo>
                  <a:pt x="295656" y="12953"/>
                </a:lnTo>
                <a:lnTo>
                  <a:pt x="299974" y="12953"/>
                </a:lnTo>
                <a:lnTo>
                  <a:pt x="299466" y="11429"/>
                </a:lnTo>
                <a:lnTo>
                  <a:pt x="297180" y="9905"/>
                </a:lnTo>
                <a:close/>
              </a:path>
              <a:path w="604519" h="338455">
                <a:moveTo>
                  <a:pt x="300115" y="13377"/>
                </a:moveTo>
                <a:lnTo>
                  <a:pt x="298199" y="20583"/>
                </a:lnTo>
                <a:lnTo>
                  <a:pt x="390906" y="298703"/>
                </a:lnTo>
                <a:lnTo>
                  <a:pt x="392430" y="300227"/>
                </a:lnTo>
                <a:lnTo>
                  <a:pt x="394716" y="299466"/>
                </a:lnTo>
                <a:lnTo>
                  <a:pt x="396300" y="297179"/>
                </a:lnTo>
                <a:lnTo>
                  <a:pt x="394716" y="297179"/>
                </a:lnTo>
                <a:lnTo>
                  <a:pt x="390906" y="296418"/>
                </a:lnTo>
                <a:lnTo>
                  <a:pt x="393305" y="292947"/>
                </a:lnTo>
                <a:lnTo>
                  <a:pt x="300115" y="13377"/>
                </a:lnTo>
                <a:close/>
              </a:path>
              <a:path w="604519" h="338455">
                <a:moveTo>
                  <a:pt x="393305" y="292947"/>
                </a:moveTo>
                <a:lnTo>
                  <a:pt x="390906" y="296418"/>
                </a:lnTo>
                <a:lnTo>
                  <a:pt x="394716" y="297179"/>
                </a:lnTo>
                <a:lnTo>
                  <a:pt x="393305" y="292947"/>
                </a:lnTo>
                <a:close/>
              </a:path>
              <a:path w="604519" h="338455">
                <a:moveTo>
                  <a:pt x="478536" y="171450"/>
                </a:moveTo>
                <a:lnTo>
                  <a:pt x="476250" y="172974"/>
                </a:lnTo>
                <a:lnTo>
                  <a:pt x="393305" y="292947"/>
                </a:lnTo>
                <a:lnTo>
                  <a:pt x="394716" y="297179"/>
                </a:lnTo>
                <a:lnTo>
                  <a:pt x="396300" y="297179"/>
                </a:lnTo>
                <a:lnTo>
                  <a:pt x="479703" y="176872"/>
                </a:lnTo>
                <a:lnTo>
                  <a:pt x="478536" y="176784"/>
                </a:lnTo>
                <a:lnTo>
                  <a:pt x="480822" y="175260"/>
                </a:lnTo>
                <a:lnTo>
                  <a:pt x="525135" y="175260"/>
                </a:lnTo>
                <a:lnTo>
                  <a:pt x="478536" y="171450"/>
                </a:lnTo>
                <a:close/>
              </a:path>
              <a:path w="604519" h="338455">
                <a:moveTo>
                  <a:pt x="590061" y="185254"/>
                </a:moveTo>
                <a:lnTo>
                  <a:pt x="558546" y="200405"/>
                </a:lnTo>
                <a:lnTo>
                  <a:pt x="557022" y="201929"/>
                </a:lnTo>
                <a:lnTo>
                  <a:pt x="557022" y="203453"/>
                </a:lnTo>
                <a:lnTo>
                  <a:pt x="558546" y="204977"/>
                </a:lnTo>
                <a:lnTo>
                  <a:pt x="560832" y="204977"/>
                </a:lnTo>
                <a:lnTo>
                  <a:pt x="599612" y="185927"/>
                </a:lnTo>
                <a:lnTo>
                  <a:pt x="598932" y="185927"/>
                </a:lnTo>
                <a:lnTo>
                  <a:pt x="590061" y="185254"/>
                </a:lnTo>
                <a:close/>
              </a:path>
              <a:path w="604519" h="338455">
                <a:moveTo>
                  <a:pt x="95973" y="181355"/>
                </a:moveTo>
                <a:lnTo>
                  <a:pt x="2286" y="181355"/>
                </a:lnTo>
                <a:lnTo>
                  <a:pt x="762" y="182118"/>
                </a:lnTo>
                <a:lnTo>
                  <a:pt x="0" y="183642"/>
                </a:lnTo>
                <a:lnTo>
                  <a:pt x="762" y="185166"/>
                </a:lnTo>
                <a:lnTo>
                  <a:pt x="2286" y="185927"/>
                </a:lnTo>
                <a:lnTo>
                  <a:pt x="97536" y="185927"/>
                </a:lnTo>
                <a:lnTo>
                  <a:pt x="99822" y="184403"/>
                </a:lnTo>
                <a:lnTo>
                  <a:pt x="100542" y="182879"/>
                </a:lnTo>
                <a:lnTo>
                  <a:pt x="95250" y="182879"/>
                </a:lnTo>
                <a:lnTo>
                  <a:pt x="95973" y="181355"/>
                </a:lnTo>
                <a:close/>
              </a:path>
              <a:path w="604519" h="338455">
                <a:moveTo>
                  <a:pt x="594908" y="182923"/>
                </a:moveTo>
                <a:lnTo>
                  <a:pt x="590061" y="185254"/>
                </a:lnTo>
                <a:lnTo>
                  <a:pt x="598932" y="185927"/>
                </a:lnTo>
                <a:lnTo>
                  <a:pt x="600456" y="185166"/>
                </a:lnTo>
                <a:lnTo>
                  <a:pt x="598169" y="185166"/>
                </a:lnTo>
                <a:lnTo>
                  <a:pt x="594908" y="182923"/>
                </a:lnTo>
                <a:close/>
              </a:path>
              <a:path w="604519" h="338455">
                <a:moveTo>
                  <a:pt x="564642" y="156210"/>
                </a:moveTo>
                <a:lnTo>
                  <a:pt x="562356" y="156210"/>
                </a:lnTo>
                <a:lnTo>
                  <a:pt x="560832" y="156972"/>
                </a:lnTo>
                <a:lnTo>
                  <a:pt x="560832" y="158496"/>
                </a:lnTo>
                <a:lnTo>
                  <a:pt x="561594" y="160020"/>
                </a:lnTo>
                <a:lnTo>
                  <a:pt x="591674" y="180700"/>
                </a:lnTo>
                <a:lnTo>
                  <a:pt x="599694" y="181355"/>
                </a:lnTo>
                <a:lnTo>
                  <a:pt x="601218" y="182118"/>
                </a:lnTo>
                <a:lnTo>
                  <a:pt x="601218" y="183642"/>
                </a:lnTo>
                <a:lnTo>
                  <a:pt x="600456" y="185166"/>
                </a:lnTo>
                <a:lnTo>
                  <a:pt x="598932" y="185927"/>
                </a:lnTo>
                <a:lnTo>
                  <a:pt x="599612" y="185927"/>
                </a:lnTo>
                <a:lnTo>
                  <a:pt x="604266" y="183642"/>
                </a:lnTo>
                <a:lnTo>
                  <a:pt x="564642" y="156210"/>
                </a:lnTo>
                <a:close/>
              </a:path>
              <a:path w="604519" h="338455">
                <a:moveTo>
                  <a:pt x="525135" y="175260"/>
                </a:moveTo>
                <a:lnTo>
                  <a:pt x="480822" y="175260"/>
                </a:lnTo>
                <a:lnTo>
                  <a:pt x="479703" y="176872"/>
                </a:lnTo>
                <a:lnTo>
                  <a:pt x="590061" y="185254"/>
                </a:lnTo>
                <a:lnTo>
                  <a:pt x="594908" y="182923"/>
                </a:lnTo>
                <a:lnTo>
                  <a:pt x="591674" y="180700"/>
                </a:lnTo>
                <a:lnTo>
                  <a:pt x="525135" y="175260"/>
                </a:lnTo>
                <a:close/>
              </a:path>
              <a:path w="604519" h="338455">
                <a:moveTo>
                  <a:pt x="598169" y="181355"/>
                </a:moveTo>
                <a:lnTo>
                  <a:pt x="594908" y="182923"/>
                </a:lnTo>
                <a:lnTo>
                  <a:pt x="598169" y="185166"/>
                </a:lnTo>
                <a:lnTo>
                  <a:pt x="598169" y="181355"/>
                </a:lnTo>
                <a:close/>
              </a:path>
              <a:path w="604519" h="338455">
                <a:moveTo>
                  <a:pt x="599694" y="181355"/>
                </a:moveTo>
                <a:lnTo>
                  <a:pt x="598169" y="181355"/>
                </a:lnTo>
                <a:lnTo>
                  <a:pt x="598169" y="185166"/>
                </a:lnTo>
                <a:lnTo>
                  <a:pt x="600456" y="185166"/>
                </a:lnTo>
                <a:lnTo>
                  <a:pt x="601218" y="183642"/>
                </a:lnTo>
                <a:lnTo>
                  <a:pt x="601218" y="182118"/>
                </a:lnTo>
                <a:lnTo>
                  <a:pt x="599694" y="181355"/>
                </a:lnTo>
                <a:close/>
              </a:path>
              <a:path w="604519" h="338455">
                <a:moveTo>
                  <a:pt x="591674" y="180700"/>
                </a:moveTo>
                <a:lnTo>
                  <a:pt x="594908" y="182923"/>
                </a:lnTo>
                <a:lnTo>
                  <a:pt x="598169" y="181355"/>
                </a:lnTo>
                <a:lnTo>
                  <a:pt x="599694" y="181355"/>
                </a:lnTo>
                <a:lnTo>
                  <a:pt x="591674" y="180700"/>
                </a:lnTo>
                <a:close/>
              </a:path>
              <a:path w="604519" h="338455">
                <a:moveTo>
                  <a:pt x="180599" y="3116"/>
                </a:moveTo>
                <a:lnTo>
                  <a:pt x="95250" y="182879"/>
                </a:lnTo>
                <a:lnTo>
                  <a:pt x="97536" y="181355"/>
                </a:lnTo>
                <a:lnTo>
                  <a:pt x="101262" y="181355"/>
                </a:lnTo>
                <a:lnTo>
                  <a:pt x="181360" y="11862"/>
                </a:lnTo>
                <a:lnTo>
                  <a:pt x="180599" y="3116"/>
                </a:lnTo>
                <a:close/>
              </a:path>
              <a:path w="604519" h="338455">
                <a:moveTo>
                  <a:pt x="101262" y="181355"/>
                </a:moveTo>
                <a:lnTo>
                  <a:pt x="97536" y="181355"/>
                </a:lnTo>
                <a:lnTo>
                  <a:pt x="95250" y="182879"/>
                </a:lnTo>
                <a:lnTo>
                  <a:pt x="100542" y="182879"/>
                </a:lnTo>
                <a:lnTo>
                  <a:pt x="101262" y="181355"/>
                </a:lnTo>
                <a:close/>
              </a:path>
              <a:path w="604519" h="338455">
                <a:moveTo>
                  <a:pt x="480822" y="175260"/>
                </a:moveTo>
                <a:lnTo>
                  <a:pt x="478536" y="176784"/>
                </a:lnTo>
                <a:lnTo>
                  <a:pt x="479703" y="176872"/>
                </a:lnTo>
                <a:lnTo>
                  <a:pt x="480822" y="175260"/>
                </a:lnTo>
                <a:close/>
              </a:path>
              <a:path w="604519" h="338455">
                <a:moveTo>
                  <a:pt x="299974" y="12953"/>
                </a:moveTo>
                <a:lnTo>
                  <a:pt x="295656" y="12953"/>
                </a:lnTo>
                <a:lnTo>
                  <a:pt x="298199" y="20583"/>
                </a:lnTo>
                <a:lnTo>
                  <a:pt x="300115" y="13377"/>
                </a:lnTo>
                <a:lnTo>
                  <a:pt x="299974" y="12953"/>
                </a:lnTo>
                <a:close/>
              </a:path>
              <a:path w="604519" h="338455">
                <a:moveTo>
                  <a:pt x="300228" y="12953"/>
                </a:moveTo>
                <a:lnTo>
                  <a:pt x="299974" y="12953"/>
                </a:lnTo>
                <a:lnTo>
                  <a:pt x="300115" y="13377"/>
                </a:lnTo>
                <a:lnTo>
                  <a:pt x="300228" y="12953"/>
                </a:lnTo>
                <a:close/>
              </a:path>
              <a:path w="604519" h="338455">
                <a:moveTo>
                  <a:pt x="180629" y="3053"/>
                </a:moveTo>
                <a:lnTo>
                  <a:pt x="180660" y="3810"/>
                </a:lnTo>
                <a:lnTo>
                  <a:pt x="181360" y="11862"/>
                </a:lnTo>
                <a:lnTo>
                  <a:pt x="185166" y="3810"/>
                </a:lnTo>
                <a:lnTo>
                  <a:pt x="180629" y="3053"/>
                </a:lnTo>
                <a:close/>
              </a:path>
            </a:pathLst>
          </a:custGeom>
          <a:solidFill>
            <a:srgbClr val="000000"/>
          </a:solidFill>
        </p:spPr>
        <p:txBody>
          <a:bodyPr wrap="square" lIns="0" tIns="0" rIns="0" bIns="0" rtlCol="0"/>
          <a:lstStyle/>
          <a:p/>
        </p:txBody>
      </p:sp>
      <p:sp>
        <p:nvSpPr>
          <p:cNvPr id="14" name="object 14"/>
          <p:cNvSpPr/>
          <p:nvPr/>
        </p:nvSpPr>
        <p:spPr>
          <a:xfrm>
            <a:off x="1597913" y="2660904"/>
            <a:ext cx="604520" cy="338455"/>
          </a:xfrm>
          <a:custGeom>
            <a:avLst/>
            <a:gdLst/>
            <a:ahLst/>
            <a:cxnLst/>
            <a:rect l="l" t="t" r="r" b="b"/>
            <a:pathLst>
              <a:path w="604519" h="338455">
                <a:moveTo>
                  <a:pt x="164592" y="0"/>
                </a:moveTo>
                <a:lnTo>
                  <a:pt x="162306" y="1524"/>
                </a:lnTo>
                <a:lnTo>
                  <a:pt x="161544" y="3048"/>
                </a:lnTo>
                <a:lnTo>
                  <a:pt x="166116" y="3810"/>
                </a:lnTo>
                <a:lnTo>
                  <a:pt x="162652" y="10737"/>
                </a:lnTo>
                <a:lnTo>
                  <a:pt x="209550" y="336042"/>
                </a:lnTo>
                <a:lnTo>
                  <a:pt x="210312" y="337566"/>
                </a:lnTo>
                <a:lnTo>
                  <a:pt x="211836" y="338327"/>
                </a:lnTo>
                <a:lnTo>
                  <a:pt x="214122" y="336803"/>
                </a:lnTo>
                <a:lnTo>
                  <a:pt x="214339" y="336042"/>
                </a:lnTo>
                <a:lnTo>
                  <a:pt x="214122" y="336042"/>
                </a:lnTo>
                <a:lnTo>
                  <a:pt x="209550" y="335279"/>
                </a:lnTo>
                <a:lnTo>
                  <a:pt x="212536" y="324839"/>
                </a:lnTo>
                <a:lnTo>
                  <a:pt x="166878" y="2286"/>
                </a:lnTo>
                <a:lnTo>
                  <a:pt x="164592" y="0"/>
                </a:lnTo>
                <a:close/>
              </a:path>
              <a:path w="604519" h="338455">
                <a:moveTo>
                  <a:pt x="212536" y="324839"/>
                </a:moveTo>
                <a:lnTo>
                  <a:pt x="209550" y="335279"/>
                </a:lnTo>
                <a:lnTo>
                  <a:pt x="214122" y="336042"/>
                </a:lnTo>
                <a:lnTo>
                  <a:pt x="212536" y="324839"/>
                </a:lnTo>
                <a:close/>
              </a:path>
              <a:path w="604519" h="338455">
                <a:moveTo>
                  <a:pt x="307086" y="0"/>
                </a:moveTo>
                <a:lnTo>
                  <a:pt x="304800" y="2286"/>
                </a:lnTo>
                <a:lnTo>
                  <a:pt x="212536" y="324839"/>
                </a:lnTo>
                <a:lnTo>
                  <a:pt x="214122" y="336042"/>
                </a:lnTo>
                <a:lnTo>
                  <a:pt x="214339" y="336042"/>
                </a:lnTo>
                <a:lnTo>
                  <a:pt x="306546" y="12947"/>
                </a:lnTo>
                <a:lnTo>
                  <a:pt x="304800" y="3048"/>
                </a:lnTo>
                <a:lnTo>
                  <a:pt x="309506" y="3048"/>
                </a:lnTo>
                <a:lnTo>
                  <a:pt x="309372" y="2286"/>
                </a:lnTo>
                <a:lnTo>
                  <a:pt x="308610" y="762"/>
                </a:lnTo>
                <a:lnTo>
                  <a:pt x="307086" y="0"/>
                </a:lnTo>
                <a:close/>
              </a:path>
              <a:path w="604519" h="338455">
                <a:moveTo>
                  <a:pt x="309506" y="3048"/>
                </a:moveTo>
                <a:lnTo>
                  <a:pt x="309372" y="3048"/>
                </a:lnTo>
                <a:lnTo>
                  <a:pt x="306548" y="12953"/>
                </a:lnTo>
                <a:lnTo>
                  <a:pt x="361950" y="326898"/>
                </a:lnTo>
                <a:lnTo>
                  <a:pt x="364236" y="329184"/>
                </a:lnTo>
                <a:lnTo>
                  <a:pt x="365760" y="328422"/>
                </a:lnTo>
                <a:lnTo>
                  <a:pt x="366522" y="326898"/>
                </a:lnTo>
                <a:lnTo>
                  <a:pt x="366660" y="326136"/>
                </a:lnTo>
                <a:lnTo>
                  <a:pt x="361950" y="326136"/>
                </a:lnTo>
                <a:lnTo>
                  <a:pt x="364268" y="313367"/>
                </a:lnTo>
                <a:lnTo>
                  <a:pt x="309506" y="3048"/>
                </a:lnTo>
                <a:close/>
              </a:path>
              <a:path w="604519" h="338455">
                <a:moveTo>
                  <a:pt x="364268" y="313367"/>
                </a:moveTo>
                <a:lnTo>
                  <a:pt x="361950" y="326136"/>
                </a:lnTo>
                <a:lnTo>
                  <a:pt x="366522" y="326136"/>
                </a:lnTo>
                <a:lnTo>
                  <a:pt x="364268" y="313367"/>
                </a:lnTo>
                <a:close/>
              </a:path>
              <a:path w="604519" h="338455">
                <a:moveTo>
                  <a:pt x="421386" y="9905"/>
                </a:moveTo>
                <a:lnTo>
                  <a:pt x="419100" y="11429"/>
                </a:lnTo>
                <a:lnTo>
                  <a:pt x="364268" y="313367"/>
                </a:lnTo>
                <a:lnTo>
                  <a:pt x="366522" y="326136"/>
                </a:lnTo>
                <a:lnTo>
                  <a:pt x="366660" y="326136"/>
                </a:lnTo>
                <a:lnTo>
                  <a:pt x="422394" y="19971"/>
                </a:lnTo>
                <a:lnTo>
                  <a:pt x="419100" y="12953"/>
                </a:lnTo>
                <a:lnTo>
                  <a:pt x="424390" y="12953"/>
                </a:lnTo>
                <a:lnTo>
                  <a:pt x="423672" y="11429"/>
                </a:lnTo>
                <a:lnTo>
                  <a:pt x="421386" y="9905"/>
                </a:lnTo>
                <a:close/>
              </a:path>
              <a:path w="604519" h="338455">
                <a:moveTo>
                  <a:pt x="599612" y="163829"/>
                </a:moveTo>
                <a:lnTo>
                  <a:pt x="598932" y="163829"/>
                </a:lnTo>
                <a:lnTo>
                  <a:pt x="600456" y="164592"/>
                </a:lnTo>
                <a:lnTo>
                  <a:pt x="601218" y="166116"/>
                </a:lnTo>
                <a:lnTo>
                  <a:pt x="601218" y="167640"/>
                </a:lnTo>
                <a:lnTo>
                  <a:pt x="599694" y="168401"/>
                </a:lnTo>
                <a:lnTo>
                  <a:pt x="591670" y="169060"/>
                </a:lnTo>
                <a:lnTo>
                  <a:pt x="561594" y="189738"/>
                </a:lnTo>
                <a:lnTo>
                  <a:pt x="560832" y="191262"/>
                </a:lnTo>
                <a:lnTo>
                  <a:pt x="560832" y="192786"/>
                </a:lnTo>
                <a:lnTo>
                  <a:pt x="562356" y="193548"/>
                </a:lnTo>
                <a:lnTo>
                  <a:pt x="564642" y="193548"/>
                </a:lnTo>
                <a:lnTo>
                  <a:pt x="604266" y="166116"/>
                </a:lnTo>
                <a:lnTo>
                  <a:pt x="599612" y="163829"/>
                </a:lnTo>
                <a:close/>
              </a:path>
              <a:path w="604519" h="338455">
                <a:moveTo>
                  <a:pt x="424390" y="12953"/>
                </a:moveTo>
                <a:lnTo>
                  <a:pt x="423672" y="12953"/>
                </a:lnTo>
                <a:lnTo>
                  <a:pt x="422394" y="19971"/>
                </a:lnTo>
                <a:lnTo>
                  <a:pt x="495300" y="175260"/>
                </a:lnTo>
                <a:lnTo>
                  <a:pt x="497586" y="176784"/>
                </a:lnTo>
                <a:lnTo>
                  <a:pt x="543998" y="172974"/>
                </a:lnTo>
                <a:lnTo>
                  <a:pt x="499872" y="172974"/>
                </a:lnTo>
                <a:lnTo>
                  <a:pt x="497586" y="171450"/>
                </a:lnTo>
                <a:lnTo>
                  <a:pt x="499099" y="171336"/>
                </a:lnTo>
                <a:lnTo>
                  <a:pt x="424390" y="12953"/>
                </a:lnTo>
                <a:close/>
              </a:path>
              <a:path w="604519" h="338455">
                <a:moveTo>
                  <a:pt x="499099" y="171336"/>
                </a:moveTo>
                <a:lnTo>
                  <a:pt x="497586" y="171450"/>
                </a:lnTo>
                <a:lnTo>
                  <a:pt x="499872" y="172974"/>
                </a:lnTo>
                <a:lnTo>
                  <a:pt x="499099" y="171336"/>
                </a:lnTo>
                <a:close/>
              </a:path>
              <a:path w="604519" h="338455">
                <a:moveTo>
                  <a:pt x="590049" y="164497"/>
                </a:moveTo>
                <a:lnTo>
                  <a:pt x="499099" y="171336"/>
                </a:lnTo>
                <a:lnTo>
                  <a:pt x="499872" y="172974"/>
                </a:lnTo>
                <a:lnTo>
                  <a:pt x="543998" y="172974"/>
                </a:lnTo>
                <a:lnTo>
                  <a:pt x="591670" y="169060"/>
                </a:lnTo>
                <a:lnTo>
                  <a:pt x="594908" y="166834"/>
                </a:lnTo>
                <a:lnTo>
                  <a:pt x="590049" y="164497"/>
                </a:lnTo>
                <a:close/>
              </a:path>
              <a:path w="604519" h="338455">
                <a:moveTo>
                  <a:pt x="594908" y="166834"/>
                </a:moveTo>
                <a:lnTo>
                  <a:pt x="591670" y="169060"/>
                </a:lnTo>
                <a:lnTo>
                  <a:pt x="599694" y="168401"/>
                </a:lnTo>
                <a:lnTo>
                  <a:pt x="598169" y="168401"/>
                </a:lnTo>
                <a:lnTo>
                  <a:pt x="594908" y="166834"/>
                </a:lnTo>
                <a:close/>
              </a:path>
              <a:path w="604519" h="338455">
                <a:moveTo>
                  <a:pt x="598169" y="164592"/>
                </a:moveTo>
                <a:lnTo>
                  <a:pt x="594908" y="166834"/>
                </a:lnTo>
                <a:lnTo>
                  <a:pt x="598169" y="168401"/>
                </a:lnTo>
                <a:lnTo>
                  <a:pt x="598169" y="164592"/>
                </a:lnTo>
                <a:close/>
              </a:path>
              <a:path w="604519" h="338455">
                <a:moveTo>
                  <a:pt x="600456" y="164592"/>
                </a:moveTo>
                <a:lnTo>
                  <a:pt x="598169" y="164592"/>
                </a:lnTo>
                <a:lnTo>
                  <a:pt x="598169" y="168401"/>
                </a:lnTo>
                <a:lnTo>
                  <a:pt x="599694" y="168401"/>
                </a:lnTo>
                <a:lnTo>
                  <a:pt x="601218" y="167640"/>
                </a:lnTo>
                <a:lnTo>
                  <a:pt x="601218" y="166116"/>
                </a:lnTo>
                <a:lnTo>
                  <a:pt x="600456" y="164592"/>
                </a:lnTo>
                <a:close/>
              </a:path>
              <a:path w="604519" h="338455">
                <a:moveTo>
                  <a:pt x="86821" y="152493"/>
                </a:moveTo>
                <a:lnTo>
                  <a:pt x="2286" y="162305"/>
                </a:lnTo>
                <a:lnTo>
                  <a:pt x="762" y="163068"/>
                </a:lnTo>
                <a:lnTo>
                  <a:pt x="0" y="164592"/>
                </a:lnTo>
                <a:lnTo>
                  <a:pt x="762" y="166877"/>
                </a:lnTo>
                <a:lnTo>
                  <a:pt x="2286" y="166877"/>
                </a:lnTo>
                <a:lnTo>
                  <a:pt x="88392" y="157734"/>
                </a:lnTo>
                <a:lnTo>
                  <a:pt x="89916" y="156210"/>
                </a:lnTo>
                <a:lnTo>
                  <a:pt x="91059" y="153924"/>
                </a:lnTo>
                <a:lnTo>
                  <a:pt x="86106" y="153924"/>
                </a:lnTo>
                <a:lnTo>
                  <a:pt x="86821" y="152493"/>
                </a:lnTo>
                <a:close/>
              </a:path>
              <a:path w="604519" h="338455">
                <a:moveTo>
                  <a:pt x="598932" y="163829"/>
                </a:moveTo>
                <a:lnTo>
                  <a:pt x="590049" y="164497"/>
                </a:lnTo>
                <a:lnTo>
                  <a:pt x="594908" y="166834"/>
                </a:lnTo>
                <a:lnTo>
                  <a:pt x="598169" y="164592"/>
                </a:lnTo>
                <a:lnTo>
                  <a:pt x="600456" y="164592"/>
                </a:lnTo>
                <a:lnTo>
                  <a:pt x="598932" y="163829"/>
                </a:lnTo>
                <a:close/>
              </a:path>
              <a:path w="604519" h="338455">
                <a:moveTo>
                  <a:pt x="560832" y="144779"/>
                </a:moveTo>
                <a:lnTo>
                  <a:pt x="558546" y="144779"/>
                </a:lnTo>
                <a:lnTo>
                  <a:pt x="557022" y="146303"/>
                </a:lnTo>
                <a:lnTo>
                  <a:pt x="557022" y="147827"/>
                </a:lnTo>
                <a:lnTo>
                  <a:pt x="558546" y="149351"/>
                </a:lnTo>
                <a:lnTo>
                  <a:pt x="590049" y="164497"/>
                </a:lnTo>
                <a:lnTo>
                  <a:pt x="598932" y="163829"/>
                </a:lnTo>
                <a:lnTo>
                  <a:pt x="599612" y="163829"/>
                </a:lnTo>
                <a:lnTo>
                  <a:pt x="560832" y="144779"/>
                </a:lnTo>
                <a:close/>
              </a:path>
              <a:path w="604519" h="338455">
                <a:moveTo>
                  <a:pt x="87630" y="152400"/>
                </a:moveTo>
                <a:lnTo>
                  <a:pt x="86821" y="152493"/>
                </a:lnTo>
                <a:lnTo>
                  <a:pt x="86106" y="153924"/>
                </a:lnTo>
                <a:lnTo>
                  <a:pt x="87630" y="152400"/>
                </a:lnTo>
                <a:close/>
              </a:path>
              <a:path w="604519" h="338455">
                <a:moveTo>
                  <a:pt x="91821" y="152400"/>
                </a:moveTo>
                <a:lnTo>
                  <a:pt x="87630" y="152400"/>
                </a:lnTo>
                <a:lnTo>
                  <a:pt x="86106" y="153924"/>
                </a:lnTo>
                <a:lnTo>
                  <a:pt x="91059" y="153924"/>
                </a:lnTo>
                <a:lnTo>
                  <a:pt x="91821" y="152400"/>
                </a:lnTo>
                <a:close/>
              </a:path>
              <a:path w="604519" h="338455">
                <a:moveTo>
                  <a:pt x="161544" y="3048"/>
                </a:moveTo>
                <a:lnTo>
                  <a:pt x="86821" y="152493"/>
                </a:lnTo>
                <a:lnTo>
                  <a:pt x="87630" y="152400"/>
                </a:lnTo>
                <a:lnTo>
                  <a:pt x="91821" y="152400"/>
                </a:lnTo>
                <a:lnTo>
                  <a:pt x="162652" y="10737"/>
                </a:lnTo>
                <a:lnTo>
                  <a:pt x="161544" y="3048"/>
                </a:lnTo>
                <a:close/>
              </a:path>
              <a:path w="604519" h="338455">
                <a:moveTo>
                  <a:pt x="423672" y="12953"/>
                </a:moveTo>
                <a:lnTo>
                  <a:pt x="419100" y="12953"/>
                </a:lnTo>
                <a:lnTo>
                  <a:pt x="422394" y="19971"/>
                </a:lnTo>
                <a:lnTo>
                  <a:pt x="423672" y="12953"/>
                </a:lnTo>
                <a:close/>
              </a:path>
              <a:path w="604519" h="338455">
                <a:moveTo>
                  <a:pt x="309372" y="3048"/>
                </a:moveTo>
                <a:lnTo>
                  <a:pt x="304800" y="3048"/>
                </a:lnTo>
                <a:lnTo>
                  <a:pt x="306546" y="12947"/>
                </a:lnTo>
                <a:lnTo>
                  <a:pt x="309372" y="3048"/>
                </a:lnTo>
                <a:close/>
              </a:path>
              <a:path w="604519" h="338455">
                <a:moveTo>
                  <a:pt x="161544" y="3048"/>
                </a:moveTo>
                <a:lnTo>
                  <a:pt x="162652" y="10737"/>
                </a:lnTo>
                <a:lnTo>
                  <a:pt x="166116" y="3810"/>
                </a:lnTo>
                <a:lnTo>
                  <a:pt x="161544" y="3048"/>
                </a:lnTo>
                <a:close/>
              </a:path>
            </a:pathLst>
          </a:custGeom>
          <a:solidFill>
            <a:srgbClr val="000000"/>
          </a:solidFill>
        </p:spPr>
        <p:txBody>
          <a:bodyPr wrap="square" lIns="0" tIns="0" rIns="0" bIns="0" rtlCol="0"/>
          <a:lstStyle/>
          <a:p/>
        </p:txBody>
      </p:sp>
      <p:sp>
        <p:nvSpPr>
          <p:cNvPr id="15" name="object 1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6" name="object 16"/>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64</a:t>
            </a:r>
            <a:endParaRPr sz="450">
              <a:latin typeface="Tahoma"/>
              <a:cs typeface="Tahoma"/>
            </a:endParaRPr>
          </a:p>
        </p:txBody>
      </p:sp>
      <p:sp>
        <p:nvSpPr>
          <p:cNvPr id="17" name="object 17"/>
          <p:cNvSpPr txBox="1"/>
          <p:nvPr/>
        </p:nvSpPr>
        <p:spPr>
          <a:xfrm>
            <a:off x="2580894" y="5372354"/>
            <a:ext cx="2623185" cy="748665"/>
          </a:xfrm>
          <a:prstGeom prst="rect">
            <a:avLst/>
          </a:prstGeom>
        </p:spPr>
        <p:txBody>
          <a:bodyPr wrap="square" lIns="0" tIns="12700" rIns="0" bIns="0" rtlCol="0" vert="horz">
            <a:spAutoFit/>
          </a:bodyPr>
          <a:lstStyle/>
          <a:p>
            <a:pPr>
              <a:lnSpc>
                <a:spcPct val="100000"/>
              </a:lnSpc>
              <a:spcBef>
                <a:spcPts val="100"/>
              </a:spcBef>
            </a:pPr>
            <a:r>
              <a:rPr dirty="0" sz="2200">
                <a:solidFill>
                  <a:srgbClr val="006500"/>
                </a:solidFill>
                <a:latin typeface="Arial"/>
                <a:cs typeface="Arial"/>
              </a:rPr>
              <a:t>The </a:t>
            </a:r>
            <a:r>
              <a:rPr dirty="0" sz="2200" spc="-5">
                <a:solidFill>
                  <a:srgbClr val="006500"/>
                </a:solidFill>
                <a:latin typeface="Arial"/>
                <a:cs typeface="Arial"/>
              </a:rPr>
              <a:t>Viterbi</a:t>
            </a:r>
            <a:r>
              <a:rPr dirty="0" sz="2200" spc="-80">
                <a:solidFill>
                  <a:srgbClr val="006500"/>
                </a:solidFill>
                <a:latin typeface="Arial"/>
                <a:cs typeface="Arial"/>
              </a:rPr>
              <a:t> </a:t>
            </a:r>
            <a:r>
              <a:rPr dirty="0" sz="2200" spc="-5">
                <a:solidFill>
                  <a:srgbClr val="006500"/>
                </a:solidFill>
                <a:latin typeface="Arial"/>
                <a:cs typeface="Arial"/>
              </a:rPr>
              <a:t>Algorithm</a:t>
            </a:r>
            <a:endParaRPr sz="2200">
              <a:latin typeface="Arial"/>
              <a:cs typeface="Arial"/>
            </a:endParaRPr>
          </a:p>
          <a:p>
            <a:pPr marL="589280">
              <a:lnSpc>
                <a:spcPct val="100000"/>
              </a:lnSpc>
              <a:spcBef>
                <a:spcPts val="1850"/>
              </a:spcBef>
            </a:pPr>
            <a:r>
              <a:rPr dirty="0" sz="1000" spc="-5">
                <a:latin typeface="Arial"/>
                <a:cs typeface="Arial"/>
              </a:rPr>
              <a:t>time</a:t>
            </a:r>
            <a:r>
              <a:rPr dirty="0" sz="1000" spc="-10">
                <a:latin typeface="Arial"/>
                <a:cs typeface="Arial"/>
              </a:rPr>
              <a:t> </a:t>
            </a:r>
            <a:r>
              <a:rPr dirty="0" sz="1000" spc="-5">
                <a:latin typeface="Arial"/>
                <a:cs typeface="Arial"/>
              </a:rPr>
              <a:t>t+1</a:t>
            </a:r>
            <a:endParaRPr sz="1000">
              <a:latin typeface="Arial"/>
              <a:cs typeface="Arial"/>
            </a:endParaRPr>
          </a:p>
        </p:txBody>
      </p:sp>
      <p:sp>
        <p:nvSpPr>
          <p:cNvPr id="18" name="object 18"/>
          <p:cNvSpPr txBox="1"/>
          <p:nvPr/>
        </p:nvSpPr>
        <p:spPr>
          <a:xfrm>
            <a:off x="3144556" y="6338568"/>
            <a:ext cx="166370"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Arial"/>
                <a:cs typeface="Arial"/>
              </a:rPr>
              <a:t>S</a:t>
            </a:r>
            <a:r>
              <a:rPr dirty="0" baseline="-21367" sz="975" spc="-7">
                <a:latin typeface="Arial"/>
                <a:cs typeface="Arial"/>
              </a:rPr>
              <a:t>j</a:t>
            </a:r>
            <a:endParaRPr baseline="-21367" sz="975">
              <a:latin typeface="Arial"/>
              <a:cs typeface="Arial"/>
            </a:endParaRPr>
          </a:p>
        </p:txBody>
      </p:sp>
      <p:sp>
        <p:nvSpPr>
          <p:cNvPr id="19" name="object 19"/>
          <p:cNvSpPr txBox="1"/>
          <p:nvPr/>
        </p:nvSpPr>
        <p:spPr>
          <a:xfrm>
            <a:off x="2230120" y="5866436"/>
            <a:ext cx="374650" cy="985519"/>
          </a:xfrm>
          <a:prstGeom prst="rect">
            <a:avLst/>
          </a:prstGeom>
        </p:spPr>
        <p:txBody>
          <a:bodyPr wrap="square" lIns="0" tIns="12700" rIns="0" bIns="0" rtlCol="0" vert="horz">
            <a:spAutoFit/>
          </a:bodyPr>
          <a:lstStyle/>
          <a:p>
            <a:pPr marL="25400" marR="30480">
              <a:lnSpc>
                <a:spcPct val="150000"/>
              </a:lnSpc>
              <a:spcBef>
                <a:spcPts val="100"/>
              </a:spcBef>
            </a:pPr>
            <a:r>
              <a:rPr dirty="0" sz="1000" spc="-5">
                <a:latin typeface="Arial"/>
                <a:cs typeface="Arial"/>
              </a:rPr>
              <a:t>time</a:t>
            </a:r>
            <a:r>
              <a:rPr dirty="0" sz="1000" spc="-90">
                <a:latin typeface="Arial"/>
                <a:cs typeface="Arial"/>
              </a:rPr>
              <a:t> </a:t>
            </a:r>
            <a:r>
              <a:rPr dirty="0" sz="1000">
                <a:latin typeface="Arial"/>
                <a:cs typeface="Arial"/>
              </a:rPr>
              <a:t>t  </a:t>
            </a:r>
            <a:r>
              <a:rPr dirty="0" sz="1000" spc="-5">
                <a:latin typeface="Arial"/>
                <a:cs typeface="Arial"/>
              </a:rPr>
              <a:t>S</a:t>
            </a:r>
            <a:r>
              <a:rPr dirty="0" baseline="-21367" sz="975" spc="-7">
                <a:latin typeface="Arial"/>
                <a:cs typeface="Arial"/>
              </a:rPr>
              <a:t>1</a:t>
            </a:r>
            <a:endParaRPr baseline="-21367" sz="975">
              <a:latin typeface="Arial"/>
              <a:cs typeface="Arial"/>
            </a:endParaRPr>
          </a:p>
          <a:p>
            <a:pPr marL="60325">
              <a:lnSpc>
                <a:spcPct val="100000"/>
              </a:lnSpc>
              <a:spcBef>
                <a:spcPts val="120"/>
              </a:spcBef>
            </a:pPr>
            <a:r>
              <a:rPr dirty="0" sz="1000">
                <a:latin typeface="Arial"/>
                <a:cs typeface="Arial"/>
              </a:rPr>
              <a:t>:</a:t>
            </a:r>
            <a:endParaRPr sz="1000">
              <a:latin typeface="Arial"/>
              <a:cs typeface="Arial"/>
            </a:endParaRPr>
          </a:p>
          <a:p>
            <a:pPr marL="25400">
              <a:lnSpc>
                <a:spcPct val="100000"/>
              </a:lnSpc>
              <a:spcBef>
                <a:spcPts val="120"/>
              </a:spcBef>
            </a:pPr>
            <a:r>
              <a:rPr dirty="0" sz="1000" spc="-5">
                <a:latin typeface="Arial"/>
                <a:cs typeface="Arial"/>
              </a:rPr>
              <a:t>S</a:t>
            </a:r>
            <a:r>
              <a:rPr dirty="0" baseline="-21367" sz="975" spc="-7">
                <a:latin typeface="Arial"/>
                <a:cs typeface="Arial"/>
              </a:rPr>
              <a:t>i</a:t>
            </a:r>
            <a:endParaRPr baseline="-21367" sz="975">
              <a:latin typeface="Arial"/>
              <a:cs typeface="Arial"/>
            </a:endParaRPr>
          </a:p>
          <a:p>
            <a:pPr marL="60325">
              <a:lnSpc>
                <a:spcPct val="100000"/>
              </a:lnSpc>
              <a:spcBef>
                <a:spcPts val="120"/>
              </a:spcBef>
            </a:pPr>
            <a:r>
              <a:rPr dirty="0" sz="1000">
                <a:latin typeface="Arial"/>
                <a:cs typeface="Arial"/>
              </a:rPr>
              <a:t>:</a:t>
            </a:r>
            <a:endParaRPr sz="1000">
              <a:latin typeface="Arial"/>
              <a:cs typeface="Arial"/>
            </a:endParaRPr>
          </a:p>
        </p:txBody>
      </p:sp>
      <p:sp>
        <p:nvSpPr>
          <p:cNvPr id="20" name="object 20"/>
          <p:cNvSpPr/>
          <p:nvPr/>
        </p:nvSpPr>
        <p:spPr>
          <a:xfrm>
            <a:off x="3729990" y="6202679"/>
            <a:ext cx="2289810" cy="1146175"/>
          </a:xfrm>
          <a:custGeom>
            <a:avLst/>
            <a:gdLst/>
            <a:ahLst/>
            <a:cxnLst/>
            <a:rect l="l" t="t" r="r" b="b"/>
            <a:pathLst>
              <a:path w="2289810" h="1146175">
                <a:moveTo>
                  <a:pt x="0" y="1146048"/>
                </a:moveTo>
                <a:lnTo>
                  <a:pt x="2289810" y="1146048"/>
                </a:lnTo>
                <a:lnTo>
                  <a:pt x="2289810" y="0"/>
                </a:lnTo>
                <a:lnTo>
                  <a:pt x="0" y="0"/>
                </a:lnTo>
                <a:lnTo>
                  <a:pt x="0" y="1146048"/>
                </a:lnTo>
                <a:close/>
              </a:path>
            </a:pathLst>
          </a:custGeom>
          <a:solidFill>
            <a:srgbClr val="EFFBFF"/>
          </a:solidFill>
        </p:spPr>
        <p:txBody>
          <a:bodyPr wrap="square" lIns="0" tIns="0" rIns="0" bIns="0" rtlCol="0"/>
          <a:lstStyle/>
          <a:p/>
        </p:txBody>
      </p:sp>
      <p:sp>
        <p:nvSpPr>
          <p:cNvPr id="21" name="object 21"/>
          <p:cNvSpPr/>
          <p:nvPr/>
        </p:nvSpPr>
        <p:spPr>
          <a:xfrm>
            <a:off x="3729990" y="6202679"/>
            <a:ext cx="2289810" cy="1146175"/>
          </a:xfrm>
          <a:custGeom>
            <a:avLst/>
            <a:gdLst/>
            <a:ahLst/>
            <a:cxnLst/>
            <a:rect l="l" t="t" r="r" b="b"/>
            <a:pathLst>
              <a:path w="2289810" h="1146175">
                <a:moveTo>
                  <a:pt x="2289810" y="0"/>
                </a:moveTo>
                <a:lnTo>
                  <a:pt x="0" y="0"/>
                </a:lnTo>
                <a:lnTo>
                  <a:pt x="0" y="1146048"/>
                </a:lnTo>
                <a:lnTo>
                  <a:pt x="2289810" y="1146048"/>
                </a:lnTo>
                <a:lnTo>
                  <a:pt x="2289810" y="0"/>
                </a:lnTo>
                <a:close/>
              </a:path>
            </a:pathLst>
          </a:custGeom>
          <a:ln w="4762">
            <a:solidFill>
              <a:srgbClr val="3333CC"/>
            </a:solidFill>
          </a:ln>
        </p:spPr>
        <p:txBody>
          <a:bodyPr wrap="square" lIns="0" tIns="0" rIns="0" bIns="0" rtlCol="0"/>
          <a:lstStyle/>
          <a:p/>
        </p:txBody>
      </p:sp>
      <p:sp>
        <p:nvSpPr>
          <p:cNvPr id="22" name="object 22"/>
          <p:cNvSpPr txBox="1"/>
          <p:nvPr/>
        </p:nvSpPr>
        <p:spPr>
          <a:xfrm>
            <a:off x="3752596" y="6210553"/>
            <a:ext cx="1978025" cy="938530"/>
          </a:xfrm>
          <a:prstGeom prst="rect">
            <a:avLst/>
          </a:prstGeom>
        </p:spPr>
        <p:txBody>
          <a:bodyPr wrap="square" lIns="0" tIns="12700" rIns="0" bIns="0" rtlCol="0" vert="horz">
            <a:spAutoFit/>
          </a:bodyPr>
          <a:lstStyle/>
          <a:p>
            <a:pPr marL="196850" marR="30480" indent="-171450">
              <a:lnSpc>
                <a:spcPct val="100000"/>
              </a:lnSpc>
              <a:spcBef>
                <a:spcPts val="100"/>
              </a:spcBef>
            </a:pPr>
            <a:r>
              <a:rPr dirty="0" sz="1200">
                <a:latin typeface="Arial"/>
                <a:cs typeface="Arial"/>
              </a:rPr>
              <a:t>The </a:t>
            </a:r>
            <a:r>
              <a:rPr dirty="0" sz="1200" spc="-5">
                <a:latin typeface="Arial"/>
                <a:cs typeface="Arial"/>
              </a:rPr>
              <a:t>most prob path with last  two states S</a:t>
            </a:r>
            <a:r>
              <a:rPr dirty="0" baseline="-20833" sz="1200" spc="-7">
                <a:latin typeface="Arial"/>
                <a:cs typeface="Arial"/>
              </a:rPr>
              <a:t>i</a:t>
            </a:r>
            <a:r>
              <a:rPr dirty="0" baseline="-20833" sz="1200" spc="150">
                <a:latin typeface="Arial"/>
                <a:cs typeface="Arial"/>
              </a:rPr>
              <a:t> </a:t>
            </a:r>
            <a:r>
              <a:rPr dirty="0" sz="1200" spc="-5">
                <a:latin typeface="Arial"/>
                <a:cs typeface="Arial"/>
              </a:rPr>
              <a:t>S</a:t>
            </a:r>
            <a:r>
              <a:rPr dirty="0" baseline="-20833" sz="1200" spc="-7">
                <a:latin typeface="Arial"/>
                <a:cs typeface="Arial"/>
              </a:rPr>
              <a:t>j</a:t>
            </a:r>
            <a:endParaRPr baseline="-20833" sz="1200">
              <a:latin typeface="Arial"/>
              <a:cs typeface="Arial"/>
            </a:endParaRPr>
          </a:p>
          <a:p>
            <a:pPr marL="1066800">
              <a:lnSpc>
                <a:spcPct val="100000"/>
              </a:lnSpc>
              <a:spcBef>
                <a:spcPts val="710"/>
              </a:spcBef>
            </a:pPr>
            <a:r>
              <a:rPr dirty="0" sz="1200" spc="-5">
                <a:latin typeface="Arial"/>
                <a:cs typeface="Arial"/>
              </a:rPr>
              <a:t>is</a:t>
            </a:r>
            <a:endParaRPr sz="1200">
              <a:latin typeface="Arial"/>
              <a:cs typeface="Arial"/>
            </a:endParaRPr>
          </a:p>
          <a:p>
            <a:pPr marL="25400">
              <a:lnSpc>
                <a:spcPct val="100000"/>
              </a:lnSpc>
              <a:spcBef>
                <a:spcPts val="715"/>
              </a:spcBef>
            </a:pPr>
            <a:r>
              <a:rPr dirty="0" sz="1200" spc="-5">
                <a:latin typeface="Arial"/>
                <a:cs typeface="Arial"/>
              </a:rPr>
              <a:t>the most prob path to S</a:t>
            </a:r>
            <a:r>
              <a:rPr dirty="0" baseline="-20833" sz="1200" spc="-7">
                <a:latin typeface="Arial"/>
                <a:cs typeface="Arial"/>
              </a:rPr>
              <a:t>i</a:t>
            </a:r>
            <a:r>
              <a:rPr dirty="0" baseline="-20833" sz="1200" spc="150">
                <a:latin typeface="Arial"/>
                <a:cs typeface="Arial"/>
              </a:rPr>
              <a:t> </a:t>
            </a:r>
            <a:r>
              <a:rPr dirty="0" sz="1200">
                <a:latin typeface="Arial"/>
                <a:cs typeface="Arial"/>
              </a:rPr>
              <a:t>,</a:t>
            </a:r>
            <a:endParaRPr sz="1200">
              <a:latin typeface="Arial"/>
              <a:cs typeface="Arial"/>
            </a:endParaRPr>
          </a:p>
        </p:txBody>
      </p:sp>
      <p:sp>
        <p:nvSpPr>
          <p:cNvPr id="23" name="object 23"/>
          <p:cNvSpPr/>
          <p:nvPr/>
        </p:nvSpPr>
        <p:spPr>
          <a:xfrm>
            <a:off x="3124200" y="6316979"/>
            <a:ext cx="228600" cy="266700"/>
          </a:xfrm>
          <a:custGeom>
            <a:avLst/>
            <a:gdLst/>
            <a:ahLst/>
            <a:cxnLst/>
            <a:rect l="l" t="t" r="r" b="b"/>
            <a:pathLst>
              <a:path w="228600" h="266700">
                <a:moveTo>
                  <a:pt x="114300" y="0"/>
                </a:moveTo>
                <a:lnTo>
                  <a:pt x="69758" y="10441"/>
                </a:lnTo>
                <a:lnTo>
                  <a:pt x="33432" y="38957"/>
                </a:lnTo>
                <a:lnTo>
                  <a:pt x="8965" y="81331"/>
                </a:lnTo>
                <a:lnTo>
                  <a:pt x="0" y="133350"/>
                </a:lnTo>
                <a:lnTo>
                  <a:pt x="8965" y="185368"/>
                </a:lnTo>
                <a:lnTo>
                  <a:pt x="33432" y="227742"/>
                </a:lnTo>
                <a:lnTo>
                  <a:pt x="69758" y="256258"/>
                </a:lnTo>
                <a:lnTo>
                  <a:pt x="114300" y="266700"/>
                </a:lnTo>
                <a:lnTo>
                  <a:pt x="158841" y="256258"/>
                </a:lnTo>
                <a:lnTo>
                  <a:pt x="195167" y="227742"/>
                </a:lnTo>
                <a:lnTo>
                  <a:pt x="219634" y="185368"/>
                </a:lnTo>
                <a:lnTo>
                  <a:pt x="228600" y="133350"/>
                </a:lnTo>
                <a:lnTo>
                  <a:pt x="219634" y="81331"/>
                </a:lnTo>
                <a:lnTo>
                  <a:pt x="195167" y="38957"/>
                </a:lnTo>
                <a:lnTo>
                  <a:pt x="158841" y="10441"/>
                </a:lnTo>
                <a:lnTo>
                  <a:pt x="114300" y="0"/>
                </a:lnTo>
                <a:close/>
              </a:path>
            </a:pathLst>
          </a:custGeom>
          <a:ln w="3175">
            <a:solidFill>
              <a:srgbClr val="000000"/>
            </a:solidFill>
          </a:ln>
        </p:spPr>
        <p:txBody>
          <a:bodyPr wrap="square" lIns="0" tIns="0" rIns="0" bIns="0" rtlCol="0"/>
          <a:lstStyle/>
          <a:p/>
        </p:txBody>
      </p:sp>
      <p:sp>
        <p:nvSpPr>
          <p:cNvPr id="24" name="object 24"/>
          <p:cNvSpPr/>
          <p:nvPr/>
        </p:nvSpPr>
        <p:spPr>
          <a:xfrm>
            <a:off x="2209800" y="6126479"/>
            <a:ext cx="266700" cy="266700"/>
          </a:xfrm>
          <a:custGeom>
            <a:avLst/>
            <a:gdLst/>
            <a:ahLst/>
            <a:cxnLst/>
            <a:rect l="l" t="t" r="r" b="b"/>
            <a:pathLst>
              <a:path w="266700" h="266700">
                <a:moveTo>
                  <a:pt x="133350" y="0"/>
                </a:moveTo>
                <a:lnTo>
                  <a:pt x="91098" y="6772"/>
                </a:lnTo>
                <a:lnTo>
                  <a:pt x="54479" y="25651"/>
                </a:lnTo>
                <a:lnTo>
                  <a:pt x="25651" y="54479"/>
                </a:lnTo>
                <a:lnTo>
                  <a:pt x="6772" y="91098"/>
                </a:lnTo>
                <a:lnTo>
                  <a:pt x="0" y="133350"/>
                </a:lnTo>
                <a:lnTo>
                  <a:pt x="6772" y="175601"/>
                </a:lnTo>
                <a:lnTo>
                  <a:pt x="25651" y="212220"/>
                </a:lnTo>
                <a:lnTo>
                  <a:pt x="54479" y="241048"/>
                </a:lnTo>
                <a:lnTo>
                  <a:pt x="91098" y="259927"/>
                </a:lnTo>
                <a:lnTo>
                  <a:pt x="133350" y="266700"/>
                </a:lnTo>
                <a:lnTo>
                  <a:pt x="175601" y="259927"/>
                </a:lnTo>
                <a:lnTo>
                  <a:pt x="212220" y="241048"/>
                </a:lnTo>
                <a:lnTo>
                  <a:pt x="241048" y="212220"/>
                </a:lnTo>
                <a:lnTo>
                  <a:pt x="259927" y="175601"/>
                </a:lnTo>
                <a:lnTo>
                  <a:pt x="266700" y="133350"/>
                </a:lnTo>
                <a:lnTo>
                  <a:pt x="259927" y="91098"/>
                </a:lnTo>
                <a:lnTo>
                  <a:pt x="241048" y="54479"/>
                </a:lnTo>
                <a:lnTo>
                  <a:pt x="212220" y="25651"/>
                </a:lnTo>
                <a:lnTo>
                  <a:pt x="175601" y="6772"/>
                </a:lnTo>
                <a:lnTo>
                  <a:pt x="133350" y="0"/>
                </a:lnTo>
                <a:close/>
              </a:path>
            </a:pathLst>
          </a:custGeom>
          <a:ln w="3175">
            <a:solidFill>
              <a:srgbClr val="000000"/>
            </a:solidFill>
          </a:ln>
        </p:spPr>
        <p:txBody>
          <a:bodyPr wrap="square" lIns="0" tIns="0" rIns="0" bIns="0" rtlCol="0"/>
          <a:lstStyle/>
          <a:p/>
        </p:txBody>
      </p:sp>
      <p:sp>
        <p:nvSpPr>
          <p:cNvPr id="25" name="object 25"/>
          <p:cNvSpPr/>
          <p:nvPr/>
        </p:nvSpPr>
        <p:spPr>
          <a:xfrm>
            <a:off x="2209800" y="6507480"/>
            <a:ext cx="266700" cy="228600"/>
          </a:xfrm>
          <a:custGeom>
            <a:avLst/>
            <a:gdLst/>
            <a:ahLst/>
            <a:cxnLst/>
            <a:rect l="l" t="t" r="r" b="b"/>
            <a:pathLst>
              <a:path w="266700" h="228600">
                <a:moveTo>
                  <a:pt x="133350" y="0"/>
                </a:moveTo>
                <a:lnTo>
                  <a:pt x="81331" y="8965"/>
                </a:lnTo>
                <a:lnTo>
                  <a:pt x="38957" y="33432"/>
                </a:lnTo>
                <a:lnTo>
                  <a:pt x="10441" y="69758"/>
                </a:lnTo>
                <a:lnTo>
                  <a:pt x="0" y="114300"/>
                </a:lnTo>
                <a:lnTo>
                  <a:pt x="10441" y="158841"/>
                </a:lnTo>
                <a:lnTo>
                  <a:pt x="38957" y="195167"/>
                </a:lnTo>
                <a:lnTo>
                  <a:pt x="81331" y="219634"/>
                </a:lnTo>
                <a:lnTo>
                  <a:pt x="133350" y="228600"/>
                </a:lnTo>
                <a:lnTo>
                  <a:pt x="185368" y="219634"/>
                </a:lnTo>
                <a:lnTo>
                  <a:pt x="227742" y="195167"/>
                </a:lnTo>
                <a:lnTo>
                  <a:pt x="256258" y="158841"/>
                </a:lnTo>
                <a:lnTo>
                  <a:pt x="266700" y="114300"/>
                </a:lnTo>
                <a:lnTo>
                  <a:pt x="256258" y="69758"/>
                </a:lnTo>
                <a:lnTo>
                  <a:pt x="227742" y="33432"/>
                </a:lnTo>
                <a:lnTo>
                  <a:pt x="185368" y="8965"/>
                </a:lnTo>
                <a:lnTo>
                  <a:pt x="133350" y="0"/>
                </a:lnTo>
                <a:close/>
              </a:path>
            </a:pathLst>
          </a:custGeom>
          <a:ln w="3175">
            <a:solidFill>
              <a:srgbClr val="000000"/>
            </a:solidFill>
          </a:ln>
        </p:spPr>
        <p:txBody>
          <a:bodyPr wrap="square" lIns="0" tIns="0" rIns="0" bIns="0" rtlCol="0"/>
          <a:lstStyle/>
          <a:p/>
        </p:txBody>
      </p:sp>
      <p:sp>
        <p:nvSpPr>
          <p:cNvPr id="26" name="object 26"/>
          <p:cNvSpPr/>
          <p:nvPr/>
        </p:nvSpPr>
        <p:spPr>
          <a:xfrm>
            <a:off x="2209800" y="6850380"/>
            <a:ext cx="266700" cy="266700"/>
          </a:xfrm>
          <a:custGeom>
            <a:avLst/>
            <a:gdLst/>
            <a:ahLst/>
            <a:cxnLst/>
            <a:rect l="l" t="t" r="r" b="b"/>
            <a:pathLst>
              <a:path w="266700" h="266700">
                <a:moveTo>
                  <a:pt x="133350" y="0"/>
                </a:moveTo>
                <a:lnTo>
                  <a:pt x="91098" y="6772"/>
                </a:lnTo>
                <a:lnTo>
                  <a:pt x="54479" y="25651"/>
                </a:lnTo>
                <a:lnTo>
                  <a:pt x="25651" y="54479"/>
                </a:lnTo>
                <a:lnTo>
                  <a:pt x="6772" y="91098"/>
                </a:lnTo>
                <a:lnTo>
                  <a:pt x="0" y="133350"/>
                </a:lnTo>
                <a:lnTo>
                  <a:pt x="6772" y="175601"/>
                </a:lnTo>
                <a:lnTo>
                  <a:pt x="25651" y="212220"/>
                </a:lnTo>
                <a:lnTo>
                  <a:pt x="54479" y="241048"/>
                </a:lnTo>
                <a:lnTo>
                  <a:pt x="91098" y="259927"/>
                </a:lnTo>
                <a:lnTo>
                  <a:pt x="133350" y="266700"/>
                </a:lnTo>
                <a:lnTo>
                  <a:pt x="175601" y="259927"/>
                </a:lnTo>
                <a:lnTo>
                  <a:pt x="212220" y="241048"/>
                </a:lnTo>
                <a:lnTo>
                  <a:pt x="241048" y="212220"/>
                </a:lnTo>
                <a:lnTo>
                  <a:pt x="259927" y="175601"/>
                </a:lnTo>
                <a:lnTo>
                  <a:pt x="266700" y="133350"/>
                </a:lnTo>
                <a:lnTo>
                  <a:pt x="259927" y="91098"/>
                </a:lnTo>
                <a:lnTo>
                  <a:pt x="241048" y="54479"/>
                </a:lnTo>
                <a:lnTo>
                  <a:pt x="212220" y="25651"/>
                </a:lnTo>
                <a:lnTo>
                  <a:pt x="175601" y="6772"/>
                </a:lnTo>
                <a:lnTo>
                  <a:pt x="133350" y="0"/>
                </a:lnTo>
                <a:close/>
              </a:path>
            </a:pathLst>
          </a:custGeom>
          <a:ln w="3175">
            <a:solidFill>
              <a:srgbClr val="000000"/>
            </a:solidFill>
          </a:ln>
        </p:spPr>
        <p:txBody>
          <a:bodyPr wrap="square" lIns="0" tIns="0" rIns="0" bIns="0" rtlCol="0"/>
          <a:lstStyle/>
          <a:p/>
        </p:txBody>
      </p:sp>
      <p:sp>
        <p:nvSpPr>
          <p:cNvPr id="27" name="object 27"/>
          <p:cNvSpPr/>
          <p:nvPr/>
        </p:nvSpPr>
        <p:spPr>
          <a:xfrm>
            <a:off x="1597913" y="6076188"/>
            <a:ext cx="604520" cy="272415"/>
          </a:xfrm>
          <a:custGeom>
            <a:avLst/>
            <a:gdLst/>
            <a:ahLst/>
            <a:cxnLst/>
            <a:rect l="l" t="t" r="r" b="b"/>
            <a:pathLst>
              <a:path w="604519" h="272414">
                <a:moveTo>
                  <a:pt x="319417" y="3810"/>
                </a:moveTo>
                <a:lnTo>
                  <a:pt x="318516" y="3810"/>
                </a:lnTo>
                <a:lnTo>
                  <a:pt x="316378" y="8084"/>
                </a:lnTo>
                <a:lnTo>
                  <a:pt x="419100" y="270510"/>
                </a:lnTo>
                <a:lnTo>
                  <a:pt x="421386" y="272034"/>
                </a:lnTo>
                <a:lnTo>
                  <a:pt x="423672" y="269748"/>
                </a:lnTo>
                <a:lnTo>
                  <a:pt x="423879" y="268986"/>
                </a:lnTo>
                <a:lnTo>
                  <a:pt x="419100" y="268986"/>
                </a:lnTo>
                <a:lnTo>
                  <a:pt x="421092" y="261681"/>
                </a:lnTo>
                <a:lnTo>
                  <a:pt x="319417" y="3810"/>
                </a:lnTo>
                <a:close/>
              </a:path>
              <a:path w="604519" h="272414">
                <a:moveTo>
                  <a:pt x="421092" y="261681"/>
                </a:moveTo>
                <a:lnTo>
                  <a:pt x="419100" y="268986"/>
                </a:lnTo>
                <a:lnTo>
                  <a:pt x="423672" y="268224"/>
                </a:lnTo>
                <a:lnTo>
                  <a:pt x="421092" y="261681"/>
                </a:lnTo>
                <a:close/>
              </a:path>
              <a:path w="604519" h="272414">
                <a:moveTo>
                  <a:pt x="478536" y="57150"/>
                </a:moveTo>
                <a:lnTo>
                  <a:pt x="476250" y="59436"/>
                </a:lnTo>
                <a:lnTo>
                  <a:pt x="421092" y="261681"/>
                </a:lnTo>
                <a:lnTo>
                  <a:pt x="423672" y="268224"/>
                </a:lnTo>
                <a:lnTo>
                  <a:pt x="419100" y="268986"/>
                </a:lnTo>
                <a:lnTo>
                  <a:pt x="423879" y="268986"/>
                </a:lnTo>
                <a:lnTo>
                  <a:pt x="479073" y="66607"/>
                </a:lnTo>
                <a:lnTo>
                  <a:pt x="476250" y="60960"/>
                </a:lnTo>
                <a:lnTo>
                  <a:pt x="480822" y="60198"/>
                </a:lnTo>
                <a:lnTo>
                  <a:pt x="481584" y="60198"/>
                </a:lnTo>
                <a:lnTo>
                  <a:pt x="480822" y="58674"/>
                </a:lnTo>
                <a:lnTo>
                  <a:pt x="478536" y="57150"/>
                </a:lnTo>
                <a:close/>
              </a:path>
              <a:path w="604519" h="272414">
                <a:moveTo>
                  <a:pt x="157337" y="32003"/>
                </a:moveTo>
                <a:lnTo>
                  <a:pt x="156972" y="32003"/>
                </a:lnTo>
                <a:lnTo>
                  <a:pt x="154546" y="41075"/>
                </a:lnTo>
                <a:lnTo>
                  <a:pt x="199644" y="231648"/>
                </a:lnTo>
                <a:lnTo>
                  <a:pt x="201930" y="233934"/>
                </a:lnTo>
                <a:lnTo>
                  <a:pt x="204216" y="232410"/>
                </a:lnTo>
                <a:lnTo>
                  <a:pt x="204978" y="230886"/>
                </a:lnTo>
                <a:lnTo>
                  <a:pt x="200406" y="230124"/>
                </a:lnTo>
                <a:lnTo>
                  <a:pt x="203373" y="224188"/>
                </a:lnTo>
                <a:lnTo>
                  <a:pt x="157337" y="32003"/>
                </a:lnTo>
                <a:close/>
              </a:path>
              <a:path w="604519" h="272414">
                <a:moveTo>
                  <a:pt x="203373" y="224188"/>
                </a:moveTo>
                <a:lnTo>
                  <a:pt x="200406" y="230124"/>
                </a:lnTo>
                <a:lnTo>
                  <a:pt x="204978" y="230886"/>
                </a:lnTo>
                <a:lnTo>
                  <a:pt x="203373" y="224188"/>
                </a:lnTo>
                <a:close/>
              </a:path>
              <a:path w="604519" h="272414">
                <a:moveTo>
                  <a:pt x="316992" y="0"/>
                </a:moveTo>
                <a:lnTo>
                  <a:pt x="314706" y="1524"/>
                </a:lnTo>
                <a:lnTo>
                  <a:pt x="203373" y="224188"/>
                </a:lnTo>
                <a:lnTo>
                  <a:pt x="204978" y="230886"/>
                </a:lnTo>
                <a:lnTo>
                  <a:pt x="316378" y="8084"/>
                </a:lnTo>
                <a:lnTo>
                  <a:pt x="314706" y="3810"/>
                </a:lnTo>
                <a:lnTo>
                  <a:pt x="319417" y="3810"/>
                </a:lnTo>
                <a:lnTo>
                  <a:pt x="318516" y="1524"/>
                </a:lnTo>
                <a:lnTo>
                  <a:pt x="316992" y="0"/>
                </a:lnTo>
                <a:close/>
              </a:path>
              <a:path w="604519" h="272414">
                <a:moveTo>
                  <a:pt x="601157" y="168432"/>
                </a:moveTo>
                <a:lnTo>
                  <a:pt x="599694" y="169163"/>
                </a:lnTo>
                <a:lnTo>
                  <a:pt x="590572" y="170249"/>
                </a:lnTo>
                <a:lnTo>
                  <a:pt x="562356" y="191262"/>
                </a:lnTo>
                <a:lnTo>
                  <a:pt x="561594" y="192786"/>
                </a:lnTo>
                <a:lnTo>
                  <a:pt x="562356" y="194310"/>
                </a:lnTo>
                <a:lnTo>
                  <a:pt x="563880" y="195834"/>
                </a:lnTo>
                <a:lnTo>
                  <a:pt x="565404" y="195072"/>
                </a:lnTo>
                <a:lnTo>
                  <a:pt x="601157" y="168432"/>
                </a:lnTo>
                <a:close/>
              </a:path>
              <a:path w="604519" h="272414">
                <a:moveTo>
                  <a:pt x="2286" y="162306"/>
                </a:moveTo>
                <a:lnTo>
                  <a:pt x="762" y="163067"/>
                </a:lnTo>
                <a:lnTo>
                  <a:pt x="0" y="164591"/>
                </a:lnTo>
                <a:lnTo>
                  <a:pt x="762" y="166115"/>
                </a:lnTo>
                <a:lnTo>
                  <a:pt x="2286" y="166877"/>
                </a:lnTo>
                <a:lnTo>
                  <a:pt x="116586" y="176784"/>
                </a:lnTo>
                <a:lnTo>
                  <a:pt x="118872" y="174498"/>
                </a:lnTo>
                <a:lnTo>
                  <a:pt x="119075" y="173736"/>
                </a:lnTo>
                <a:lnTo>
                  <a:pt x="114300" y="173736"/>
                </a:lnTo>
                <a:lnTo>
                  <a:pt x="114942" y="171318"/>
                </a:lnTo>
                <a:lnTo>
                  <a:pt x="2286" y="162306"/>
                </a:lnTo>
                <a:close/>
              </a:path>
              <a:path w="604519" h="272414">
                <a:moveTo>
                  <a:pt x="481584" y="60198"/>
                </a:moveTo>
                <a:lnTo>
                  <a:pt x="480822" y="60198"/>
                </a:lnTo>
                <a:lnTo>
                  <a:pt x="479073" y="66607"/>
                </a:lnTo>
                <a:lnTo>
                  <a:pt x="533400" y="175260"/>
                </a:lnTo>
                <a:lnTo>
                  <a:pt x="535686" y="176784"/>
                </a:lnTo>
                <a:lnTo>
                  <a:pt x="567690" y="172974"/>
                </a:lnTo>
                <a:lnTo>
                  <a:pt x="537972" y="172974"/>
                </a:lnTo>
                <a:lnTo>
                  <a:pt x="535686" y="171450"/>
                </a:lnTo>
                <a:lnTo>
                  <a:pt x="537131" y="171293"/>
                </a:lnTo>
                <a:lnTo>
                  <a:pt x="481584" y="60198"/>
                </a:lnTo>
                <a:close/>
              </a:path>
              <a:path w="604519" h="272414">
                <a:moveTo>
                  <a:pt x="114942" y="171318"/>
                </a:moveTo>
                <a:lnTo>
                  <a:pt x="114300" y="173736"/>
                </a:lnTo>
                <a:lnTo>
                  <a:pt x="116586" y="171450"/>
                </a:lnTo>
                <a:lnTo>
                  <a:pt x="114942" y="171318"/>
                </a:lnTo>
                <a:close/>
              </a:path>
              <a:path w="604519" h="272414">
                <a:moveTo>
                  <a:pt x="154686" y="28956"/>
                </a:moveTo>
                <a:lnTo>
                  <a:pt x="152400" y="30479"/>
                </a:lnTo>
                <a:lnTo>
                  <a:pt x="114942" y="171318"/>
                </a:lnTo>
                <a:lnTo>
                  <a:pt x="116586" y="171450"/>
                </a:lnTo>
                <a:lnTo>
                  <a:pt x="114300" y="173736"/>
                </a:lnTo>
                <a:lnTo>
                  <a:pt x="119075" y="173736"/>
                </a:lnTo>
                <a:lnTo>
                  <a:pt x="154546" y="41075"/>
                </a:lnTo>
                <a:lnTo>
                  <a:pt x="152400" y="32003"/>
                </a:lnTo>
                <a:lnTo>
                  <a:pt x="157337" y="32003"/>
                </a:lnTo>
                <a:lnTo>
                  <a:pt x="156972" y="30479"/>
                </a:lnTo>
                <a:lnTo>
                  <a:pt x="154686" y="28956"/>
                </a:lnTo>
                <a:close/>
              </a:path>
              <a:path w="604519" h="272414">
                <a:moveTo>
                  <a:pt x="537131" y="171293"/>
                </a:moveTo>
                <a:lnTo>
                  <a:pt x="535686" y="171450"/>
                </a:lnTo>
                <a:lnTo>
                  <a:pt x="537972" y="172974"/>
                </a:lnTo>
                <a:lnTo>
                  <a:pt x="537131" y="171293"/>
                </a:lnTo>
                <a:close/>
              </a:path>
              <a:path w="604519" h="272414">
                <a:moveTo>
                  <a:pt x="589893" y="165572"/>
                </a:moveTo>
                <a:lnTo>
                  <a:pt x="537131" y="171293"/>
                </a:lnTo>
                <a:lnTo>
                  <a:pt x="537972" y="172974"/>
                </a:lnTo>
                <a:lnTo>
                  <a:pt x="567690" y="172974"/>
                </a:lnTo>
                <a:lnTo>
                  <a:pt x="590572" y="170249"/>
                </a:lnTo>
                <a:lnTo>
                  <a:pt x="594290" y="167480"/>
                </a:lnTo>
                <a:lnTo>
                  <a:pt x="589893" y="165572"/>
                </a:lnTo>
                <a:close/>
              </a:path>
              <a:path w="604519" h="272414">
                <a:moveTo>
                  <a:pt x="594290" y="167480"/>
                </a:moveTo>
                <a:lnTo>
                  <a:pt x="590572" y="170249"/>
                </a:lnTo>
                <a:lnTo>
                  <a:pt x="599694" y="169163"/>
                </a:lnTo>
                <a:lnTo>
                  <a:pt x="598169" y="169163"/>
                </a:lnTo>
                <a:lnTo>
                  <a:pt x="594290" y="167480"/>
                </a:lnTo>
                <a:close/>
              </a:path>
              <a:path w="604519" h="272414">
                <a:moveTo>
                  <a:pt x="598169" y="164674"/>
                </a:moveTo>
                <a:lnTo>
                  <a:pt x="598040" y="164688"/>
                </a:lnTo>
                <a:lnTo>
                  <a:pt x="594290" y="167480"/>
                </a:lnTo>
                <a:lnTo>
                  <a:pt x="598169" y="169163"/>
                </a:lnTo>
                <a:lnTo>
                  <a:pt x="598169" y="164674"/>
                </a:lnTo>
                <a:close/>
              </a:path>
              <a:path w="604519" h="272414">
                <a:moveTo>
                  <a:pt x="598932" y="164591"/>
                </a:moveTo>
                <a:lnTo>
                  <a:pt x="598169" y="164674"/>
                </a:lnTo>
                <a:lnTo>
                  <a:pt x="598169" y="169163"/>
                </a:lnTo>
                <a:lnTo>
                  <a:pt x="599694" y="169163"/>
                </a:lnTo>
                <a:lnTo>
                  <a:pt x="601157" y="168432"/>
                </a:lnTo>
                <a:lnTo>
                  <a:pt x="601980" y="166877"/>
                </a:lnTo>
                <a:lnTo>
                  <a:pt x="600456" y="165353"/>
                </a:lnTo>
                <a:lnTo>
                  <a:pt x="598932" y="164591"/>
                </a:lnTo>
                <a:close/>
              </a:path>
              <a:path w="604519" h="272414">
                <a:moveTo>
                  <a:pt x="600730" y="164591"/>
                </a:moveTo>
                <a:lnTo>
                  <a:pt x="598932" y="164591"/>
                </a:lnTo>
                <a:lnTo>
                  <a:pt x="600456" y="165353"/>
                </a:lnTo>
                <a:lnTo>
                  <a:pt x="601980" y="166877"/>
                </a:lnTo>
                <a:lnTo>
                  <a:pt x="601229" y="168378"/>
                </a:lnTo>
                <a:lnTo>
                  <a:pt x="604266" y="166115"/>
                </a:lnTo>
                <a:lnTo>
                  <a:pt x="600730" y="164591"/>
                </a:lnTo>
                <a:close/>
              </a:path>
              <a:path w="604519" h="272414">
                <a:moveTo>
                  <a:pt x="598040" y="164688"/>
                </a:moveTo>
                <a:lnTo>
                  <a:pt x="589893" y="165572"/>
                </a:lnTo>
                <a:lnTo>
                  <a:pt x="594290" y="167480"/>
                </a:lnTo>
                <a:lnTo>
                  <a:pt x="598040" y="164688"/>
                </a:lnTo>
                <a:close/>
              </a:path>
              <a:path w="604519" h="272414">
                <a:moveTo>
                  <a:pt x="560069" y="147065"/>
                </a:moveTo>
                <a:lnTo>
                  <a:pt x="557784" y="147065"/>
                </a:lnTo>
                <a:lnTo>
                  <a:pt x="557022" y="147827"/>
                </a:lnTo>
                <a:lnTo>
                  <a:pt x="557022" y="150113"/>
                </a:lnTo>
                <a:lnTo>
                  <a:pt x="557784" y="151637"/>
                </a:lnTo>
                <a:lnTo>
                  <a:pt x="589893" y="165572"/>
                </a:lnTo>
                <a:lnTo>
                  <a:pt x="598059" y="164674"/>
                </a:lnTo>
                <a:lnTo>
                  <a:pt x="600730" y="164591"/>
                </a:lnTo>
                <a:lnTo>
                  <a:pt x="560069" y="147065"/>
                </a:lnTo>
                <a:close/>
              </a:path>
              <a:path w="604519" h="272414">
                <a:moveTo>
                  <a:pt x="598169" y="164591"/>
                </a:moveTo>
                <a:lnTo>
                  <a:pt x="598040" y="164688"/>
                </a:lnTo>
                <a:lnTo>
                  <a:pt x="598169" y="164674"/>
                </a:lnTo>
                <a:close/>
              </a:path>
              <a:path w="604519" h="272414">
                <a:moveTo>
                  <a:pt x="598932" y="164591"/>
                </a:moveTo>
                <a:lnTo>
                  <a:pt x="598169" y="164591"/>
                </a:lnTo>
                <a:lnTo>
                  <a:pt x="598932" y="164591"/>
                </a:lnTo>
                <a:close/>
              </a:path>
              <a:path w="604519" h="272414">
                <a:moveTo>
                  <a:pt x="480822" y="60198"/>
                </a:moveTo>
                <a:lnTo>
                  <a:pt x="476250" y="60960"/>
                </a:lnTo>
                <a:lnTo>
                  <a:pt x="479073" y="66607"/>
                </a:lnTo>
                <a:lnTo>
                  <a:pt x="480822" y="60198"/>
                </a:lnTo>
                <a:close/>
              </a:path>
              <a:path w="604519" h="272414">
                <a:moveTo>
                  <a:pt x="156972" y="32003"/>
                </a:moveTo>
                <a:lnTo>
                  <a:pt x="152400" y="32003"/>
                </a:lnTo>
                <a:lnTo>
                  <a:pt x="154546" y="41075"/>
                </a:lnTo>
                <a:lnTo>
                  <a:pt x="156972" y="32003"/>
                </a:lnTo>
                <a:close/>
              </a:path>
              <a:path w="604519" h="272414">
                <a:moveTo>
                  <a:pt x="318516" y="3810"/>
                </a:moveTo>
                <a:lnTo>
                  <a:pt x="314706" y="3810"/>
                </a:lnTo>
                <a:lnTo>
                  <a:pt x="316378" y="8084"/>
                </a:lnTo>
                <a:lnTo>
                  <a:pt x="318516" y="3810"/>
                </a:lnTo>
                <a:close/>
              </a:path>
            </a:pathLst>
          </a:custGeom>
          <a:solidFill>
            <a:srgbClr val="000000"/>
          </a:solidFill>
        </p:spPr>
        <p:txBody>
          <a:bodyPr wrap="square" lIns="0" tIns="0" rIns="0" bIns="0" rtlCol="0"/>
          <a:lstStyle/>
          <a:p/>
        </p:txBody>
      </p:sp>
      <p:sp>
        <p:nvSpPr>
          <p:cNvPr id="28" name="object 28"/>
          <p:cNvSpPr/>
          <p:nvPr/>
        </p:nvSpPr>
        <p:spPr>
          <a:xfrm>
            <a:off x="1597913" y="6438138"/>
            <a:ext cx="604520" cy="338455"/>
          </a:xfrm>
          <a:custGeom>
            <a:avLst/>
            <a:gdLst/>
            <a:ahLst/>
            <a:cxnLst/>
            <a:rect l="l" t="t" r="r" b="b"/>
            <a:pathLst>
              <a:path w="604519" h="338454">
                <a:moveTo>
                  <a:pt x="183642" y="0"/>
                </a:moveTo>
                <a:lnTo>
                  <a:pt x="181356" y="1524"/>
                </a:lnTo>
                <a:lnTo>
                  <a:pt x="180629" y="3053"/>
                </a:lnTo>
                <a:lnTo>
                  <a:pt x="185166" y="3810"/>
                </a:lnTo>
                <a:lnTo>
                  <a:pt x="181564" y="11429"/>
                </a:lnTo>
                <a:lnTo>
                  <a:pt x="181455" y="12953"/>
                </a:lnTo>
                <a:lnTo>
                  <a:pt x="209550" y="336041"/>
                </a:lnTo>
                <a:lnTo>
                  <a:pt x="211836" y="338327"/>
                </a:lnTo>
                <a:lnTo>
                  <a:pt x="214122" y="336803"/>
                </a:lnTo>
                <a:lnTo>
                  <a:pt x="214324" y="336041"/>
                </a:lnTo>
                <a:lnTo>
                  <a:pt x="214122" y="336041"/>
                </a:lnTo>
                <a:lnTo>
                  <a:pt x="209550" y="335279"/>
                </a:lnTo>
                <a:lnTo>
                  <a:pt x="212963" y="322327"/>
                </a:lnTo>
                <a:lnTo>
                  <a:pt x="185928" y="2286"/>
                </a:lnTo>
                <a:lnTo>
                  <a:pt x="183642" y="0"/>
                </a:lnTo>
                <a:close/>
              </a:path>
              <a:path w="604519" h="338454">
                <a:moveTo>
                  <a:pt x="212963" y="322327"/>
                </a:moveTo>
                <a:lnTo>
                  <a:pt x="209550" y="335279"/>
                </a:lnTo>
                <a:lnTo>
                  <a:pt x="214122" y="336041"/>
                </a:lnTo>
                <a:lnTo>
                  <a:pt x="212963" y="322327"/>
                </a:lnTo>
                <a:close/>
              </a:path>
              <a:path w="604519" h="338454">
                <a:moveTo>
                  <a:pt x="297180" y="9906"/>
                </a:moveTo>
                <a:lnTo>
                  <a:pt x="294894" y="11429"/>
                </a:lnTo>
                <a:lnTo>
                  <a:pt x="212963" y="322327"/>
                </a:lnTo>
                <a:lnTo>
                  <a:pt x="214122" y="336041"/>
                </a:lnTo>
                <a:lnTo>
                  <a:pt x="214324" y="336041"/>
                </a:lnTo>
                <a:lnTo>
                  <a:pt x="298199" y="20583"/>
                </a:lnTo>
                <a:lnTo>
                  <a:pt x="295656" y="12953"/>
                </a:lnTo>
                <a:lnTo>
                  <a:pt x="299974" y="12953"/>
                </a:lnTo>
                <a:lnTo>
                  <a:pt x="299466" y="11429"/>
                </a:lnTo>
                <a:lnTo>
                  <a:pt x="297180" y="9906"/>
                </a:lnTo>
                <a:close/>
              </a:path>
              <a:path w="604519" h="338454">
                <a:moveTo>
                  <a:pt x="300115" y="13377"/>
                </a:moveTo>
                <a:lnTo>
                  <a:pt x="298199" y="20583"/>
                </a:lnTo>
                <a:lnTo>
                  <a:pt x="390906" y="298703"/>
                </a:lnTo>
                <a:lnTo>
                  <a:pt x="392430" y="300227"/>
                </a:lnTo>
                <a:lnTo>
                  <a:pt x="394716" y="299465"/>
                </a:lnTo>
                <a:lnTo>
                  <a:pt x="396300" y="297179"/>
                </a:lnTo>
                <a:lnTo>
                  <a:pt x="394716" y="297179"/>
                </a:lnTo>
                <a:lnTo>
                  <a:pt x="390906" y="296417"/>
                </a:lnTo>
                <a:lnTo>
                  <a:pt x="393305" y="292947"/>
                </a:lnTo>
                <a:lnTo>
                  <a:pt x="300115" y="13377"/>
                </a:lnTo>
                <a:close/>
              </a:path>
              <a:path w="604519" h="338454">
                <a:moveTo>
                  <a:pt x="393305" y="292947"/>
                </a:moveTo>
                <a:lnTo>
                  <a:pt x="390906" y="296417"/>
                </a:lnTo>
                <a:lnTo>
                  <a:pt x="394716" y="297179"/>
                </a:lnTo>
                <a:lnTo>
                  <a:pt x="393305" y="292947"/>
                </a:lnTo>
                <a:close/>
              </a:path>
              <a:path w="604519" h="338454">
                <a:moveTo>
                  <a:pt x="478536" y="171450"/>
                </a:moveTo>
                <a:lnTo>
                  <a:pt x="476250" y="172974"/>
                </a:lnTo>
                <a:lnTo>
                  <a:pt x="393305" y="292947"/>
                </a:lnTo>
                <a:lnTo>
                  <a:pt x="394716" y="297179"/>
                </a:lnTo>
                <a:lnTo>
                  <a:pt x="396300" y="297179"/>
                </a:lnTo>
                <a:lnTo>
                  <a:pt x="479703" y="176872"/>
                </a:lnTo>
                <a:lnTo>
                  <a:pt x="478536" y="176784"/>
                </a:lnTo>
                <a:lnTo>
                  <a:pt x="480822" y="175260"/>
                </a:lnTo>
                <a:lnTo>
                  <a:pt x="525135" y="175260"/>
                </a:lnTo>
                <a:lnTo>
                  <a:pt x="478536" y="171450"/>
                </a:lnTo>
                <a:close/>
              </a:path>
              <a:path w="604519" h="338454">
                <a:moveTo>
                  <a:pt x="590061" y="185254"/>
                </a:moveTo>
                <a:lnTo>
                  <a:pt x="558546" y="200406"/>
                </a:lnTo>
                <a:lnTo>
                  <a:pt x="557022" y="201929"/>
                </a:lnTo>
                <a:lnTo>
                  <a:pt x="557022" y="203453"/>
                </a:lnTo>
                <a:lnTo>
                  <a:pt x="558546" y="204977"/>
                </a:lnTo>
                <a:lnTo>
                  <a:pt x="560832" y="204977"/>
                </a:lnTo>
                <a:lnTo>
                  <a:pt x="599612" y="185927"/>
                </a:lnTo>
                <a:lnTo>
                  <a:pt x="598932" y="185927"/>
                </a:lnTo>
                <a:lnTo>
                  <a:pt x="590061" y="185254"/>
                </a:lnTo>
                <a:close/>
              </a:path>
              <a:path w="604519" h="338454">
                <a:moveTo>
                  <a:pt x="95973" y="181356"/>
                </a:moveTo>
                <a:lnTo>
                  <a:pt x="2286" y="181356"/>
                </a:lnTo>
                <a:lnTo>
                  <a:pt x="762" y="182117"/>
                </a:lnTo>
                <a:lnTo>
                  <a:pt x="0" y="183641"/>
                </a:lnTo>
                <a:lnTo>
                  <a:pt x="762" y="185165"/>
                </a:lnTo>
                <a:lnTo>
                  <a:pt x="2286" y="185927"/>
                </a:lnTo>
                <a:lnTo>
                  <a:pt x="97536" y="185927"/>
                </a:lnTo>
                <a:lnTo>
                  <a:pt x="99822" y="184403"/>
                </a:lnTo>
                <a:lnTo>
                  <a:pt x="100542" y="182879"/>
                </a:lnTo>
                <a:lnTo>
                  <a:pt x="95250" y="182879"/>
                </a:lnTo>
                <a:lnTo>
                  <a:pt x="95973" y="181356"/>
                </a:lnTo>
                <a:close/>
              </a:path>
              <a:path w="604519" h="338454">
                <a:moveTo>
                  <a:pt x="594908" y="182923"/>
                </a:moveTo>
                <a:lnTo>
                  <a:pt x="590061" y="185254"/>
                </a:lnTo>
                <a:lnTo>
                  <a:pt x="598932" y="185927"/>
                </a:lnTo>
                <a:lnTo>
                  <a:pt x="600456" y="185165"/>
                </a:lnTo>
                <a:lnTo>
                  <a:pt x="598169" y="185165"/>
                </a:lnTo>
                <a:lnTo>
                  <a:pt x="594908" y="182923"/>
                </a:lnTo>
                <a:close/>
              </a:path>
              <a:path w="604519" h="338454">
                <a:moveTo>
                  <a:pt x="564642" y="156210"/>
                </a:moveTo>
                <a:lnTo>
                  <a:pt x="562356" y="156210"/>
                </a:lnTo>
                <a:lnTo>
                  <a:pt x="560832" y="156972"/>
                </a:lnTo>
                <a:lnTo>
                  <a:pt x="560832" y="158496"/>
                </a:lnTo>
                <a:lnTo>
                  <a:pt x="561594" y="160020"/>
                </a:lnTo>
                <a:lnTo>
                  <a:pt x="591674" y="180700"/>
                </a:lnTo>
                <a:lnTo>
                  <a:pt x="599694" y="181356"/>
                </a:lnTo>
                <a:lnTo>
                  <a:pt x="601218" y="182117"/>
                </a:lnTo>
                <a:lnTo>
                  <a:pt x="601218" y="183641"/>
                </a:lnTo>
                <a:lnTo>
                  <a:pt x="600456" y="185165"/>
                </a:lnTo>
                <a:lnTo>
                  <a:pt x="598932" y="185927"/>
                </a:lnTo>
                <a:lnTo>
                  <a:pt x="599612" y="185927"/>
                </a:lnTo>
                <a:lnTo>
                  <a:pt x="604266" y="183641"/>
                </a:lnTo>
                <a:lnTo>
                  <a:pt x="564642" y="156210"/>
                </a:lnTo>
                <a:close/>
              </a:path>
              <a:path w="604519" h="338454">
                <a:moveTo>
                  <a:pt x="525135" y="175260"/>
                </a:moveTo>
                <a:lnTo>
                  <a:pt x="480822" y="175260"/>
                </a:lnTo>
                <a:lnTo>
                  <a:pt x="479703" y="176872"/>
                </a:lnTo>
                <a:lnTo>
                  <a:pt x="590061" y="185254"/>
                </a:lnTo>
                <a:lnTo>
                  <a:pt x="594908" y="182923"/>
                </a:lnTo>
                <a:lnTo>
                  <a:pt x="591674" y="180700"/>
                </a:lnTo>
                <a:lnTo>
                  <a:pt x="525135" y="175260"/>
                </a:lnTo>
                <a:close/>
              </a:path>
              <a:path w="604519" h="338454">
                <a:moveTo>
                  <a:pt x="598169" y="181356"/>
                </a:moveTo>
                <a:lnTo>
                  <a:pt x="594908" y="182923"/>
                </a:lnTo>
                <a:lnTo>
                  <a:pt x="598169" y="185165"/>
                </a:lnTo>
                <a:lnTo>
                  <a:pt x="598169" y="181356"/>
                </a:lnTo>
                <a:close/>
              </a:path>
              <a:path w="604519" h="338454">
                <a:moveTo>
                  <a:pt x="599694" y="181356"/>
                </a:moveTo>
                <a:lnTo>
                  <a:pt x="598169" y="181356"/>
                </a:lnTo>
                <a:lnTo>
                  <a:pt x="598169" y="185165"/>
                </a:lnTo>
                <a:lnTo>
                  <a:pt x="600456" y="185165"/>
                </a:lnTo>
                <a:lnTo>
                  <a:pt x="601218" y="183641"/>
                </a:lnTo>
                <a:lnTo>
                  <a:pt x="601218" y="182117"/>
                </a:lnTo>
                <a:lnTo>
                  <a:pt x="599694" y="181356"/>
                </a:lnTo>
                <a:close/>
              </a:path>
              <a:path w="604519" h="338454">
                <a:moveTo>
                  <a:pt x="591674" y="180700"/>
                </a:moveTo>
                <a:lnTo>
                  <a:pt x="594908" y="182923"/>
                </a:lnTo>
                <a:lnTo>
                  <a:pt x="598169" y="181356"/>
                </a:lnTo>
                <a:lnTo>
                  <a:pt x="599694" y="181356"/>
                </a:lnTo>
                <a:lnTo>
                  <a:pt x="591674" y="180700"/>
                </a:lnTo>
                <a:close/>
              </a:path>
              <a:path w="604519" h="338454">
                <a:moveTo>
                  <a:pt x="180599" y="3116"/>
                </a:moveTo>
                <a:lnTo>
                  <a:pt x="95250" y="182879"/>
                </a:lnTo>
                <a:lnTo>
                  <a:pt x="97536" y="181356"/>
                </a:lnTo>
                <a:lnTo>
                  <a:pt x="101262" y="181356"/>
                </a:lnTo>
                <a:lnTo>
                  <a:pt x="181360" y="11862"/>
                </a:lnTo>
                <a:lnTo>
                  <a:pt x="180599" y="3116"/>
                </a:lnTo>
                <a:close/>
              </a:path>
              <a:path w="604519" h="338454">
                <a:moveTo>
                  <a:pt x="101262" y="181356"/>
                </a:moveTo>
                <a:lnTo>
                  <a:pt x="97536" y="181356"/>
                </a:lnTo>
                <a:lnTo>
                  <a:pt x="95250" y="182879"/>
                </a:lnTo>
                <a:lnTo>
                  <a:pt x="100542" y="182879"/>
                </a:lnTo>
                <a:lnTo>
                  <a:pt x="101262" y="181356"/>
                </a:lnTo>
                <a:close/>
              </a:path>
              <a:path w="604519" h="338454">
                <a:moveTo>
                  <a:pt x="480822" y="175260"/>
                </a:moveTo>
                <a:lnTo>
                  <a:pt x="478536" y="176784"/>
                </a:lnTo>
                <a:lnTo>
                  <a:pt x="479703" y="176872"/>
                </a:lnTo>
                <a:lnTo>
                  <a:pt x="480822" y="175260"/>
                </a:lnTo>
                <a:close/>
              </a:path>
              <a:path w="604519" h="338454">
                <a:moveTo>
                  <a:pt x="299974" y="12953"/>
                </a:moveTo>
                <a:lnTo>
                  <a:pt x="295656" y="12953"/>
                </a:lnTo>
                <a:lnTo>
                  <a:pt x="298199" y="20583"/>
                </a:lnTo>
                <a:lnTo>
                  <a:pt x="300115" y="13377"/>
                </a:lnTo>
                <a:lnTo>
                  <a:pt x="299974" y="12953"/>
                </a:lnTo>
                <a:close/>
              </a:path>
              <a:path w="604519" h="338454">
                <a:moveTo>
                  <a:pt x="300228" y="12953"/>
                </a:moveTo>
                <a:lnTo>
                  <a:pt x="299974" y="12953"/>
                </a:lnTo>
                <a:lnTo>
                  <a:pt x="300115" y="13377"/>
                </a:lnTo>
                <a:lnTo>
                  <a:pt x="300228" y="12953"/>
                </a:lnTo>
                <a:close/>
              </a:path>
              <a:path w="604519" h="338454">
                <a:moveTo>
                  <a:pt x="180629" y="3053"/>
                </a:moveTo>
                <a:lnTo>
                  <a:pt x="180660" y="3810"/>
                </a:lnTo>
                <a:lnTo>
                  <a:pt x="181360" y="11862"/>
                </a:lnTo>
                <a:lnTo>
                  <a:pt x="185166" y="3810"/>
                </a:lnTo>
                <a:lnTo>
                  <a:pt x="180629" y="3053"/>
                </a:lnTo>
                <a:close/>
              </a:path>
            </a:pathLst>
          </a:custGeom>
          <a:solidFill>
            <a:srgbClr val="000000"/>
          </a:solidFill>
        </p:spPr>
        <p:txBody>
          <a:bodyPr wrap="square" lIns="0" tIns="0" rIns="0" bIns="0" rtlCol="0"/>
          <a:lstStyle/>
          <a:p/>
        </p:txBody>
      </p:sp>
      <p:sp>
        <p:nvSpPr>
          <p:cNvPr id="29" name="object 29"/>
          <p:cNvSpPr/>
          <p:nvPr/>
        </p:nvSpPr>
        <p:spPr>
          <a:xfrm>
            <a:off x="1597913" y="6838188"/>
            <a:ext cx="604520" cy="338455"/>
          </a:xfrm>
          <a:custGeom>
            <a:avLst/>
            <a:gdLst/>
            <a:ahLst/>
            <a:cxnLst/>
            <a:rect l="l" t="t" r="r" b="b"/>
            <a:pathLst>
              <a:path w="604519" h="338454">
                <a:moveTo>
                  <a:pt x="164592" y="0"/>
                </a:moveTo>
                <a:lnTo>
                  <a:pt x="162306" y="1523"/>
                </a:lnTo>
                <a:lnTo>
                  <a:pt x="161544" y="3047"/>
                </a:lnTo>
                <a:lnTo>
                  <a:pt x="166116" y="3809"/>
                </a:lnTo>
                <a:lnTo>
                  <a:pt x="162652" y="10737"/>
                </a:lnTo>
                <a:lnTo>
                  <a:pt x="209550" y="336041"/>
                </a:lnTo>
                <a:lnTo>
                  <a:pt x="210312" y="337565"/>
                </a:lnTo>
                <a:lnTo>
                  <a:pt x="211836" y="338327"/>
                </a:lnTo>
                <a:lnTo>
                  <a:pt x="214122" y="336803"/>
                </a:lnTo>
                <a:lnTo>
                  <a:pt x="214339" y="336041"/>
                </a:lnTo>
                <a:lnTo>
                  <a:pt x="214122" y="336041"/>
                </a:lnTo>
                <a:lnTo>
                  <a:pt x="209550" y="335279"/>
                </a:lnTo>
                <a:lnTo>
                  <a:pt x="212536" y="324839"/>
                </a:lnTo>
                <a:lnTo>
                  <a:pt x="166878" y="2285"/>
                </a:lnTo>
                <a:lnTo>
                  <a:pt x="164592" y="0"/>
                </a:lnTo>
                <a:close/>
              </a:path>
              <a:path w="604519" h="338454">
                <a:moveTo>
                  <a:pt x="212536" y="324839"/>
                </a:moveTo>
                <a:lnTo>
                  <a:pt x="209550" y="335279"/>
                </a:lnTo>
                <a:lnTo>
                  <a:pt x="214122" y="336041"/>
                </a:lnTo>
                <a:lnTo>
                  <a:pt x="212536" y="324839"/>
                </a:lnTo>
                <a:close/>
              </a:path>
              <a:path w="604519" h="338454">
                <a:moveTo>
                  <a:pt x="307086" y="0"/>
                </a:moveTo>
                <a:lnTo>
                  <a:pt x="304800" y="2285"/>
                </a:lnTo>
                <a:lnTo>
                  <a:pt x="212536" y="324839"/>
                </a:lnTo>
                <a:lnTo>
                  <a:pt x="214122" y="336041"/>
                </a:lnTo>
                <a:lnTo>
                  <a:pt x="214339" y="336041"/>
                </a:lnTo>
                <a:lnTo>
                  <a:pt x="306546" y="12947"/>
                </a:lnTo>
                <a:lnTo>
                  <a:pt x="304800" y="3047"/>
                </a:lnTo>
                <a:lnTo>
                  <a:pt x="309506" y="3047"/>
                </a:lnTo>
                <a:lnTo>
                  <a:pt x="309372" y="2285"/>
                </a:lnTo>
                <a:lnTo>
                  <a:pt x="308610" y="761"/>
                </a:lnTo>
                <a:lnTo>
                  <a:pt x="307086" y="0"/>
                </a:lnTo>
                <a:close/>
              </a:path>
              <a:path w="604519" h="338454">
                <a:moveTo>
                  <a:pt x="309506" y="3047"/>
                </a:moveTo>
                <a:lnTo>
                  <a:pt x="309372" y="3047"/>
                </a:lnTo>
                <a:lnTo>
                  <a:pt x="306548" y="12953"/>
                </a:lnTo>
                <a:lnTo>
                  <a:pt x="361950" y="326897"/>
                </a:lnTo>
                <a:lnTo>
                  <a:pt x="364236" y="329183"/>
                </a:lnTo>
                <a:lnTo>
                  <a:pt x="365760" y="328421"/>
                </a:lnTo>
                <a:lnTo>
                  <a:pt x="366522" y="326897"/>
                </a:lnTo>
                <a:lnTo>
                  <a:pt x="366660" y="326135"/>
                </a:lnTo>
                <a:lnTo>
                  <a:pt x="361950" y="326135"/>
                </a:lnTo>
                <a:lnTo>
                  <a:pt x="364268" y="313367"/>
                </a:lnTo>
                <a:lnTo>
                  <a:pt x="309506" y="3047"/>
                </a:lnTo>
                <a:close/>
              </a:path>
              <a:path w="604519" h="338454">
                <a:moveTo>
                  <a:pt x="364268" y="313367"/>
                </a:moveTo>
                <a:lnTo>
                  <a:pt x="361950" y="326135"/>
                </a:lnTo>
                <a:lnTo>
                  <a:pt x="366522" y="326135"/>
                </a:lnTo>
                <a:lnTo>
                  <a:pt x="364268" y="313367"/>
                </a:lnTo>
                <a:close/>
              </a:path>
              <a:path w="604519" h="338454">
                <a:moveTo>
                  <a:pt x="421386" y="9905"/>
                </a:moveTo>
                <a:lnTo>
                  <a:pt x="419100" y="11429"/>
                </a:lnTo>
                <a:lnTo>
                  <a:pt x="364268" y="313367"/>
                </a:lnTo>
                <a:lnTo>
                  <a:pt x="366522" y="326135"/>
                </a:lnTo>
                <a:lnTo>
                  <a:pt x="366660" y="326135"/>
                </a:lnTo>
                <a:lnTo>
                  <a:pt x="422394" y="19971"/>
                </a:lnTo>
                <a:lnTo>
                  <a:pt x="419100" y="12953"/>
                </a:lnTo>
                <a:lnTo>
                  <a:pt x="424390" y="12953"/>
                </a:lnTo>
                <a:lnTo>
                  <a:pt x="423672" y="11429"/>
                </a:lnTo>
                <a:lnTo>
                  <a:pt x="421386" y="9905"/>
                </a:lnTo>
                <a:close/>
              </a:path>
              <a:path w="604519" h="338454">
                <a:moveTo>
                  <a:pt x="599612" y="163829"/>
                </a:moveTo>
                <a:lnTo>
                  <a:pt x="598932" y="163829"/>
                </a:lnTo>
                <a:lnTo>
                  <a:pt x="600456" y="164591"/>
                </a:lnTo>
                <a:lnTo>
                  <a:pt x="601218" y="166115"/>
                </a:lnTo>
                <a:lnTo>
                  <a:pt x="601218" y="167639"/>
                </a:lnTo>
                <a:lnTo>
                  <a:pt x="599694" y="168401"/>
                </a:lnTo>
                <a:lnTo>
                  <a:pt x="591670" y="169060"/>
                </a:lnTo>
                <a:lnTo>
                  <a:pt x="561594" y="189737"/>
                </a:lnTo>
                <a:lnTo>
                  <a:pt x="560832" y="191261"/>
                </a:lnTo>
                <a:lnTo>
                  <a:pt x="560832" y="192785"/>
                </a:lnTo>
                <a:lnTo>
                  <a:pt x="562356" y="193547"/>
                </a:lnTo>
                <a:lnTo>
                  <a:pt x="564642" y="193547"/>
                </a:lnTo>
                <a:lnTo>
                  <a:pt x="604266" y="166115"/>
                </a:lnTo>
                <a:lnTo>
                  <a:pt x="599612" y="163829"/>
                </a:lnTo>
                <a:close/>
              </a:path>
              <a:path w="604519" h="338454">
                <a:moveTo>
                  <a:pt x="424390" y="12953"/>
                </a:moveTo>
                <a:lnTo>
                  <a:pt x="423672" y="12953"/>
                </a:lnTo>
                <a:lnTo>
                  <a:pt x="422394" y="19971"/>
                </a:lnTo>
                <a:lnTo>
                  <a:pt x="495300" y="175259"/>
                </a:lnTo>
                <a:lnTo>
                  <a:pt x="497586" y="176783"/>
                </a:lnTo>
                <a:lnTo>
                  <a:pt x="543998" y="172973"/>
                </a:lnTo>
                <a:lnTo>
                  <a:pt x="499872" y="172973"/>
                </a:lnTo>
                <a:lnTo>
                  <a:pt x="497586" y="171449"/>
                </a:lnTo>
                <a:lnTo>
                  <a:pt x="499099" y="171336"/>
                </a:lnTo>
                <a:lnTo>
                  <a:pt x="424390" y="12953"/>
                </a:lnTo>
                <a:close/>
              </a:path>
              <a:path w="604519" h="338454">
                <a:moveTo>
                  <a:pt x="499099" y="171336"/>
                </a:moveTo>
                <a:lnTo>
                  <a:pt x="497586" y="171449"/>
                </a:lnTo>
                <a:lnTo>
                  <a:pt x="499872" y="172973"/>
                </a:lnTo>
                <a:lnTo>
                  <a:pt x="499099" y="171336"/>
                </a:lnTo>
                <a:close/>
              </a:path>
              <a:path w="604519" h="338454">
                <a:moveTo>
                  <a:pt x="590049" y="164497"/>
                </a:moveTo>
                <a:lnTo>
                  <a:pt x="499099" y="171336"/>
                </a:lnTo>
                <a:lnTo>
                  <a:pt x="499872" y="172973"/>
                </a:lnTo>
                <a:lnTo>
                  <a:pt x="543998" y="172973"/>
                </a:lnTo>
                <a:lnTo>
                  <a:pt x="591670" y="169060"/>
                </a:lnTo>
                <a:lnTo>
                  <a:pt x="594908" y="166834"/>
                </a:lnTo>
                <a:lnTo>
                  <a:pt x="590049" y="164497"/>
                </a:lnTo>
                <a:close/>
              </a:path>
              <a:path w="604519" h="338454">
                <a:moveTo>
                  <a:pt x="594908" y="166834"/>
                </a:moveTo>
                <a:lnTo>
                  <a:pt x="591670" y="169060"/>
                </a:lnTo>
                <a:lnTo>
                  <a:pt x="599694" y="168401"/>
                </a:lnTo>
                <a:lnTo>
                  <a:pt x="598169" y="168401"/>
                </a:lnTo>
                <a:lnTo>
                  <a:pt x="594908" y="166834"/>
                </a:lnTo>
                <a:close/>
              </a:path>
              <a:path w="604519" h="338454">
                <a:moveTo>
                  <a:pt x="598169" y="164591"/>
                </a:moveTo>
                <a:lnTo>
                  <a:pt x="594908" y="166834"/>
                </a:lnTo>
                <a:lnTo>
                  <a:pt x="598169" y="168401"/>
                </a:lnTo>
                <a:lnTo>
                  <a:pt x="598169" y="164591"/>
                </a:lnTo>
                <a:close/>
              </a:path>
              <a:path w="604519" h="338454">
                <a:moveTo>
                  <a:pt x="600456" y="164591"/>
                </a:moveTo>
                <a:lnTo>
                  <a:pt x="598169" y="164591"/>
                </a:lnTo>
                <a:lnTo>
                  <a:pt x="598169" y="168401"/>
                </a:lnTo>
                <a:lnTo>
                  <a:pt x="599694" y="168401"/>
                </a:lnTo>
                <a:lnTo>
                  <a:pt x="601218" y="167639"/>
                </a:lnTo>
                <a:lnTo>
                  <a:pt x="601218" y="166115"/>
                </a:lnTo>
                <a:lnTo>
                  <a:pt x="600456" y="164591"/>
                </a:lnTo>
                <a:close/>
              </a:path>
              <a:path w="604519" h="338454">
                <a:moveTo>
                  <a:pt x="86821" y="152493"/>
                </a:moveTo>
                <a:lnTo>
                  <a:pt x="2286" y="162305"/>
                </a:lnTo>
                <a:lnTo>
                  <a:pt x="762" y="163067"/>
                </a:lnTo>
                <a:lnTo>
                  <a:pt x="0" y="164591"/>
                </a:lnTo>
                <a:lnTo>
                  <a:pt x="762" y="166877"/>
                </a:lnTo>
                <a:lnTo>
                  <a:pt x="2286" y="166877"/>
                </a:lnTo>
                <a:lnTo>
                  <a:pt x="88392" y="157733"/>
                </a:lnTo>
                <a:lnTo>
                  <a:pt x="89916" y="156209"/>
                </a:lnTo>
                <a:lnTo>
                  <a:pt x="91059" y="153923"/>
                </a:lnTo>
                <a:lnTo>
                  <a:pt x="86106" y="153923"/>
                </a:lnTo>
                <a:lnTo>
                  <a:pt x="86821" y="152493"/>
                </a:lnTo>
                <a:close/>
              </a:path>
              <a:path w="604519" h="338454">
                <a:moveTo>
                  <a:pt x="598932" y="163829"/>
                </a:moveTo>
                <a:lnTo>
                  <a:pt x="590049" y="164497"/>
                </a:lnTo>
                <a:lnTo>
                  <a:pt x="594908" y="166834"/>
                </a:lnTo>
                <a:lnTo>
                  <a:pt x="598169" y="164591"/>
                </a:lnTo>
                <a:lnTo>
                  <a:pt x="600456" y="164591"/>
                </a:lnTo>
                <a:lnTo>
                  <a:pt x="598932" y="163829"/>
                </a:lnTo>
                <a:close/>
              </a:path>
              <a:path w="604519" h="338454">
                <a:moveTo>
                  <a:pt x="560832" y="144779"/>
                </a:moveTo>
                <a:lnTo>
                  <a:pt x="558546" y="144779"/>
                </a:lnTo>
                <a:lnTo>
                  <a:pt x="557022" y="146303"/>
                </a:lnTo>
                <a:lnTo>
                  <a:pt x="557022" y="147827"/>
                </a:lnTo>
                <a:lnTo>
                  <a:pt x="558546" y="149351"/>
                </a:lnTo>
                <a:lnTo>
                  <a:pt x="590049" y="164497"/>
                </a:lnTo>
                <a:lnTo>
                  <a:pt x="598932" y="163829"/>
                </a:lnTo>
                <a:lnTo>
                  <a:pt x="599612" y="163829"/>
                </a:lnTo>
                <a:lnTo>
                  <a:pt x="560832" y="144779"/>
                </a:lnTo>
                <a:close/>
              </a:path>
              <a:path w="604519" h="338454">
                <a:moveTo>
                  <a:pt x="87630" y="152399"/>
                </a:moveTo>
                <a:lnTo>
                  <a:pt x="86821" y="152493"/>
                </a:lnTo>
                <a:lnTo>
                  <a:pt x="86106" y="153923"/>
                </a:lnTo>
                <a:lnTo>
                  <a:pt x="87630" y="152399"/>
                </a:lnTo>
                <a:close/>
              </a:path>
              <a:path w="604519" h="338454">
                <a:moveTo>
                  <a:pt x="91821" y="152399"/>
                </a:moveTo>
                <a:lnTo>
                  <a:pt x="87630" y="152399"/>
                </a:lnTo>
                <a:lnTo>
                  <a:pt x="86106" y="153923"/>
                </a:lnTo>
                <a:lnTo>
                  <a:pt x="91059" y="153923"/>
                </a:lnTo>
                <a:lnTo>
                  <a:pt x="91821" y="152399"/>
                </a:lnTo>
                <a:close/>
              </a:path>
              <a:path w="604519" h="338454">
                <a:moveTo>
                  <a:pt x="161544" y="3047"/>
                </a:moveTo>
                <a:lnTo>
                  <a:pt x="86821" y="152493"/>
                </a:lnTo>
                <a:lnTo>
                  <a:pt x="87630" y="152399"/>
                </a:lnTo>
                <a:lnTo>
                  <a:pt x="91821" y="152399"/>
                </a:lnTo>
                <a:lnTo>
                  <a:pt x="162652" y="10737"/>
                </a:lnTo>
                <a:lnTo>
                  <a:pt x="161544" y="3047"/>
                </a:lnTo>
                <a:close/>
              </a:path>
              <a:path w="604519" h="338454">
                <a:moveTo>
                  <a:pt x="423672" y="12953"/>
                </a:moveTo>
                <a:lnTo>
                  <a:pt x="419100" y="12953"/>
                </a:lnTo>
                <a:lnTo>
                  <a:pt x="422394" y="19971"/>
                </a:lnTo>
                <a:lnTo>
                  <a:pt x="423672" y="12953"/>
                </a:lnTo>
                <a:close/>
              </a:path>
              <a:path w="604519" h="338454">
                <a:moveTo>
                  <a:pt x="309372" y="3047"/>
                </a:moveTo>
                <a:lnTo>
                  <a:pt x="304800" y="3047"/>
                </a:lnTo>
                <a:lnTo>
                  <a:pt x="306546" y="12947"/>
                </a:lnTo>
                <a:lnTo>
                  <a:pt x="309372" y="3047"/>
                </a:lnTo>
                <a:close/>
              </a:path>
              <a:path w="604519" h="338454">
                <a:moveTo>
                  <a:pt x="161544" y="3047"/>
                </a:moveTo>
                <a:lnTo>
                  <a:pt x="162652" y="10737"/>
                </a:lnTo>
                <a:lnTo>
                  <a:pt x="166116" y="3809"/>
                </a:lnTo>
                <a:lnTo>
                  <a:pt x="161544" y="3047"/>
                </a:lnTo>
                <a:close/>
              </a:path>
            </a:pathLst>
          </a:custGeom>
          <a:solidFill>
            <a:srgbClr val="000000"/>
          </a:solidFill>
        </p:spPr>
        <p:txBody>
          <a:bodyPr wrap="square" lIns="0" tIns="0" rIns="0" bIns="0" rtlCol="0"/>
          <a:lstStyle/>
          <a:p/>
        </p:txBody>
      </p:sp>
      <p:sp>
        <p:nvSpPr>
          <p:cNvPr id="30" name="object 30"/>
          <p:cNvSpPr/>
          <p:nvPr/>
        </p:nvSpPr>
        <p:spPr>
          <a:xfrm>
            <a:off x="1924050" y="7265669"/>
            <a:ext cx="2844800" cy="1419860"/>
          </a:xfrm>
          <a:custGeom>
            <a:avLst/>
            <a:gdLst/>
            <a:ahLst/>
            <a:cxnLst/>
            <a:rect l="l" t="t" r="r" b="b"/>
            <a:pathLst>
              <a:path w="2844800" h="1419859">
                <a:moveTo>
                  <a:pt x="0" y="1419605"/>
                </a:moveTo>
                <a:lnTo>
                  <a:pt x="2844546" y="1419605"/>
                </a:lnTo>
                <a:lnTo>
                  <a:pt x="2844546" y="0"/>
                </a:lnTo>
                <a:lnTo>
                  <a:pt x="0" y="0"/>
                </a:lnTo>
                <a:lnTo>
                  <a:pt x="0" y="1419605"/>
                </a:lnTo>
                <a:close/>
              </a:path>
            </a:pathLst>
          </a:custGeom>
          <a:solidFill>
            <a:srgbClr val="CCFFCC"/>
          </a:solidFill>
        </p:spPr>
        <p:txBody>
          <a:bodyPr wrap="square" lIns="0" tIns="0" rIns="0" bIns="0" rtlCol="0"/>
          <a:lstStyle/>
          <a:p/>
        </p:txBody>
      </p:sp>
      <p:sp>
        <p:nvSpPr>
          <p:cNvPr id="31" name="object 31"/>
          <p:cNvSpPr/>
          <p:nvPr/>
        </p:nvSpPr>
        <p:spPr>
          <a:xfrm>
            <a:off x="1924050" y="7265669"/>
            <a:ext cx="2844800" cy="1419860"/>
          </a:xfrm>
          <a:custGeom>
            <a:avLst/>
            <a:gdLst/>
            <a:ahLst/>
            <a:cxnLst/>
            <a:rect l="l" t="t" r="r" b="b"/>
            <a:pathLst>
              <a:path w="2844800" h="1419859">
                <a:moveTo>
                  <a:pt x="2844546" y="0"/>
                </a:moveTo>
                <a:lnTo>
                  <a:pt x="0" y="0"/>
                </a:lnTo>
                <a:lnTo>
                  <a:pt x="0" y="1419605"/>
                </a:lnTo>
                <a:lnTo>
                  <a:pt x="2844546" y="1419605"/>
                </a:lnTo>
                <a:lnTo>
                  <a:pt x="2844546" y="0"/>
                </a:lnTo>
                <a:close/>
              </a:path>
            </a:pathLst>
          </a:custGeom>
          <a:ln w="4762">
            <a:solidFill>
              <a:srgbClr val="00CC00"/>
            </a:solidFill>
          </a:ln>
        </p:spPr>
        <p:txBody>
          <a:bodyPr wrap="square" lIns="0" tIns="0" rIns="0" bIns="0" rtlCol="0"/>
          <a:lstStyle/>
          <a:p/>
        </p:txBody>
      </p:sp>
      <p:sp>
        <p:nvSpPr>
          <p:cNvPr id="32" name="object 32"/>
          <p:cNvSpPr txBox="1"/>
          <p:nvPr/>
        </p:nvSpPr>
        <p:spPr>
          <a:xfrm>
            <a:off x="1960117" y="7123430"/>
            <a:ext cx="3991610" cy="358775"/>
          </a:xfrm>
          <a:prstGeom prst="rect">
            <a:avLst/>
          </a:prstGeom>
        </p:spPr>
        <p:txBody>
          <a:bodyPr wrap="square" lIns="0" tIns="45085" rIns="0" bIns="0" rtlCol="0" vert="horz">
            <a:spAutoFit/>
          </a:bodyPr>
          <a:lstStyle/>
          <a:p>
            <a:pPr marL="12700" marR="43180" indent="1976120">
              <a:lnSpc>
                <a:spcPts val="1180"/>
              </a:lnSpc>
              <a:spcBef>
                <a:spcPts val="355"/>
              </a:spcBef>
            </a:pPr>
            <a:r>
              <a:rPr dirty="0" sz="1200">
                <a:latin typeface="Arial"/>
                <a:cs typeface="Arial"/>
              </a:rPr>
              <a:t>followed </a:t>
            </a:r>
            <a:r>
              <a:rPr dirty="0" sz="1200" spc="-5">
                <a:latin typeface="Arial"/>
                <a:cs typeface="Arial"/>
              </a:rPr>
              <a:t>by </a:t>
            </a:r>
            <a:r>
              <a:rPr dirty="0" sz="1200">
                <a:latin typeface="Arial"/>
                <a:cs typeface="Arial"/>
              </a:rPr>
              <a:t>transition </a:t>
            </a:r>
            <a:r>
              <a:rPr dirty="0" sz="1200" spc="-5">
                <a:latin typeface="Arial"/>
                <a:cs typeface="Arial"/>
              </a:rPr>
              <a:t>S</a:t>
            </a:r>
            <a:r>
              <a:rPr dirty="0" baseline="-20833" sz="1200" spc="-7">
                <a:latin typeface="Arial"/>
                <a:cs typeface="Arial"/>
              </a:rPr>
              <a:t>i </a:t>
            </a:r>
            <a:r>
              <a:rPr dirty="0" sz="1200">
                <a:latin typeface="Arial"/>
                <a:cs typeface="Arial"/>
              </a:rPr>
              <a:t>→ </a:t>
            </a:r>
            <a:r>
              <a:rPr dirty="0" sz="1200" spc="-10">
                <a:latin typeface="Arial"/>
                <a:cs typeface="Arial"/>
              </a:rPr>
              <a:t>S</a:t>
            </a:r>
            <a:r>
              <a:rPr dirty="0" baseline="-20833" sz="1200" spc="-15">
                <a:latin typeface="Arial"/>
                <a:cs typeface="Arial"/>
              </a:rPr>
              <a:t>j  </a:t>
            </a:r>
            <a:r>
              <a:rPr dirty="0" sz="1200" spc="-5">
                <a:latin typeface="Arial"/>
                <a:cs typeface="Arial"/>
              </a:rPr>
              <a:t>What is the prob of that</a:t>
            </a:r>
            <a:r>
              <a:rPr dirty="0" sz="1200" spc="15">
                <a:latin typeface="Arial"/>
                <a:cs typeface="Arial"/>
              </a:rPr>
              <a:t> </a:t>
            </a:r>
            <a:r>
              <a:rPr dirty="0" sz="1200" spc="-5">
                <a:latin typeface="Arial"/>
                <a:cs typeface="Arial"/>
              </a:rPr>
              <a:t>path?</a:t>
            </a:r>
            <a:endParaRPr sz="1200">
              <a:latin typeface="Arial"/>
              <a:cs typeface="Arial"/>
            </a:endParaRPr>
          </a:p>
        </p:txBody>
      </p:sp>
      <p:sp>
        <p:nvSpPr>
          <p:cNvPr id="33" name="object 33"/>
          <p:cNvSpPr txBox="1"/>
          <p:nvPr/>
        </p:nvSpPr>
        <p:spPr>
          <a:xfrm>
            <a:off x="1596897" y="7460235"/>
            <a:ext cx="2994025" cy="1360805"/>
          </a:xfrm>
          <a:prstGeom prst="rect">
            <a:avLst/>
          </a:prstGeom>
        </p:spPr>
        <p:txBody>
          <a:bodyPr wrap="square" lIns="0" tIns="28575" rIns="0" bIns="0" rtlCol="0" vert="horz">
            <a:spAutoFit/>
          </a:bodyPr>
          <a:lstStyle/>
          <a:p>
            <a:pPr marL="833119">
              <a:lnSpc>
                <a:spcPct val="100000"/>
              </a:lnSpc>
              <a:spcBef>
                <a:spcPts val="225"/>
              </a:spcBef>
            </a:pPr>
            <a:r>
              <a:rPr dirty="0" sz="1200" spc="-5">
                <a:latin typeface="Arial"/>
                <a:cs typeface="Arial"/>
              </a:rPr>
              <a:t>δ</a:t>
            </a:r>
            <a:r>
              <a:rPr dirty="0" baseline="-20833" sz="1200" spc="-7">
                <a:latin typeface="Arial"/>
                <a:cs typeface="Arial"/>
              </a:rPr>
              <a:t>t</a:t>
            </a:r>
            <a:r>
              <a:rPr dirty="0" sz="1200" spc="-5">
                <a:latin typeface="Arial"/>
                <a:cs typeface="Arial"/>
              </a:rPr>
              <a:t>(i) </a:t>
            </a:r>
            <a:r>
              <a:rPr dirty="0" sz="1200">
                <a:latin typeface="Arial"/>
                <a:cs typeface="Arial"/>
              </a:rPr>
              <a:t>x </a:t>
            </a:r>
            <a:r>
              <a:rPr dirty="0" sz="1200" spc="-5">
                <a:latin typeface="Arial"/>
                <a:cs typeface="Arial"/>
              </a:rPr>
              <a:t>P(S</a:t>
            </a:r>
            <a:r>
              <a:rPr dirty="0" baseline="-20833" sz="1200" spc="-7">
                <a:latin typeface="Arial"/>
                <a:cs typeface="Arial"/>
              </a:rPr>
              <a:t>i </a:t>
            </a:r>
            <a:r>
              <a:rPr dirty="0" sz="1200">
                <a:latin typeface="Arial"/>
                <a:cs typeface="Arial"/>
              </a:rPr>
              <a:t>→ </a:t>
            </a:r>
            <a:r>
              <a:rPr dirty="0" sz="1200" spc="-5">
                <a:latin typeface="Arial"/>
                <a:cs typeface="Arial"/>
              </a:rPr>
              <a:t>S</a:t>
            </a:r>
            <a:r>
              <a:rPr dirty="0" baseline="-20833" sz="1200" spc="-7">
                <a:latin typeface="Arial"/>
                <a:cs typeface="Arial"/>
              </a:rPr>
              <a:t>j </a:t>
            </a:r>
            <a:r>
              <a:rPr dirty="0" sz="1200">
                <a:latin typeface="Symbol"/>
                <a:cs typeface="Symbol"/>
              </a:rPr>
              <a:t></a:t>
            </a:r>
            <a:r>
              <a:rPr dirty="0" sz="1200">
                <a:latin typeface="Times New Roman"/>
                <a:cs typeface="Times New Roman"/>
              </a:rPr>
              <a:t> </a:t>
            </a:r>
            <a:r>
              <a:rPr dirty="0" sz="1200" spc="-5">
                <a:latin typeface="Arial"/>
                <a:cs typeface="Arial"/>
              </a:rPr>
              <a:t>O</a:t>
            </a:r>
            <a:r>
              <a:rPr dirty="0" baseline="-20833" sz="1200" spc="-7">
                <a:latin typeface="Arial"/>
                <a:cs typeface="Arial"/>
              </a:rPr>
              <a:t>t+1 </a:t>
            </a:r>
            <a:r>
              <a:rPr dirty="0" sz="1200">
                <a:latin typeface="Arial"/>
                <a:cs typeface="Arial"/>
              </a:rPr>
              <a:t>|</a:t>
            </a:r>
            <a:r>
              <a:rPr dirty="0" sz="1200" spc="20">
                <a:latin typeface="Arial"/>
                <a:cs typeface="Arial"/>
              </a:rPr>
              <a:t> </a:t>
            </a:r>
            <a:r>
              <a:rPr dirty="0" sz="1200">
                <a:latin typeface="Arial"/>
                <a:cs typeface="Arial"/>
              </a:rPr>
              <a:t>λ)</a:t>
            </a:r>
            <a:endParaRPr sz="1200">
              <a:latin typeface="Arial"/>
              <a:cs typeface="Arial"/>
            </a:endParaRPr>
          </a:p>
          <a:p>
            <a:pPr marL="547370">
              <a:lnSpc>
                <a:spcPct val="100000"/>
              </a:lnSpc>
              <a:spcBef>
                <a:spcPts val="125"/>
              </a:spcBef>
              <a:tabLst>
                <a:tab pos="875665" algn="l"/>
              </a:tabLst>
            </a:pPr>
            <a:r>
              <a:rPr dirty="0" sz="1200">
                <a:latin typeface="Arial"/>
                <a:cs typeface="Arial"/>
              </a:rPr>
              <a:t>=	</a:t>
            </a:r>
            <a:r>
              <a:rPr dirty="0" sz="1200" spc="-5">
                <a:latin typeface="Arial"/>
                <a:cs typeface="Arial"/>
              </a:rPr>
              <a:t>δ</a:t>
            </a:r>
            <a:r>
              <a:rPr dirty="0" baseline="-20833" sz="1200" spc="-7">
                <a:latin typeface="Arial"/>
                <a:cs typeface="Arial"/>
              </a:rPr>
              <a:t>t</a:t>
            </a:r>
            <a:r>
              <a:rPr dirty="0" sz="1200" spc="-5">
                <a:latin typeface="Arial"/>
                <a:cs typeface="Arial"/>
              </a:rPr>
              <a:t>(i) a</a:t>
            </a:r>
            <a:r>
              <a:rPr dirty="0" baseline="-20833" sz="1200" spc="-7">
                <a:latin typeface="Arial"/>
                <a:cs typeface="Arial"/>
              </a:rPr>
              <a:t>ij </a:t>
            </a:r>
            <a:r>
              <a:rPr dirty="0" sz="1200" spc="-5">
                <a:latin typeface="Arial"/>
                <a:cs typeface="Arial"/>
              </a:rPr>
              <a:t>b</a:t>
            </a:r>
            <a:r>
              <a:rPr dirty="0" baseline="-20833" sz="1200" spc="-7">
                <a:latin typeface="Arial"/>
                <a:cs typeface="Arial"/>
              </a:rPr>
              <a:t>j</a:t>
            </a:r>
            <a:r>
              <a:rPr dirty="0" baseline="-20833" sz="1200" spc="7">
                <a:latin typeface="Arial"/>
                <a:cs typeface="Arial"/>
              </a:rPr>
              <a:t> </a:t>
            </a:r>
            <a:r>
              <a:rPr dirty="0" sz="1200" spc="-5">
                <a:latin typeface="Arial"/>
                <a:cs typeface="Arial"/>
              </a:rPr>
              <a:t>(O</a:t>
            </a:r>
            <a:r>
              <a:rPr dirty="0" baseline="-20833" sz="1200" spc="-7">
                <a:latin typeface="Arial"/>
                <a:cs typeface="Arial"/>
              </a:rPr>
              <a:t>t+1</a:t>
            </a:r>
            <a:r>
              <a:rPr dirty="0" sz="1200" spc="-5">
                <a:latin typeface="Arial"/>
                <a:cs typeface="Arial"/>
              </a:rPr>
              <a:t>)</a:t>
            </a:r>
            <a:endParaRPr sz="1200">
              <a:latin typeface="Arial"/>
              <a:cs typeface="Arial"/>
            </a:endParaRPr>
          </a:p>
          <a:p>
            <a:pPr marL="547370" marR="30480" indent="-171450">
              <a:lnSpc>
                <a:spcPct val="100000"/>
              </a:lnSpc>
              <a:spcBef>
                <a:spcPts val="140"/>
              </a:spcBef>
            </a:pPr>
            <a:r>
              <a:rPr dirty="0" sz="1200" spc="-5">
                <a:latin typeface="Arial"/>
                <a:cs typeface="Arial"/>
              </a:rPr>
              <a:t>SO The most probable path </a:t>
            </a:r>
            <a:r>
              <a:rPr dirty="0" sz="1200">
                <a:latin typeface="Arial"/>
                <a:cs typeface="Arial"/>
              </a:rPr>
              <a:t>to </a:t>
            </a:r>
            <a:r>
              <a:rPr dirty="0" sz="1200" spc="-5">
                <a:latin typeface="Arial"/>
                <a:cs typeface="Arial"/>
              </a:rPr>
              <a:t>S</a:t>
            </a:r>
            <a:r>
              <a:rPr dirty="0" baseline="-20833" sz="1200" spc="-7">
                <a:latin typeface="Arial"/>
                <a:cs typeface="Arial"/>
              </a:rPr>
              <a:t>j </a:t>
            </a:r>
            <a:r>
              <a:rPr dirty="0" sz="1200" spc="-5">
                <a:latin typeface="Arial"/>
                <a:cs typeface="Arial"/>
              </a:rPr>
              <a:t>has  S</a:t>
            </a:r>
            <a:r>
              <a:rPr dirty="0" baseline="-20833" sz="1200" spc="-7">
                <a:latin typeface="Arial"/>
                <a:cs typeface="Arial"/>
              </a:rPr>
              <a:t>i* </a:t>
            </a:r>
            <a:r>
              <a:rPr dirty="0" sz="1200" spc="-5">
                <a:latin typeface="Arial"/>
                <a:cs typeface="Arial"/>
              </a:rPr>
              <a:t>as its penultimate</a:t>
            </a:r>
            <a:r>
              <a:rPr dirty="0" sz="1200" spc="-110">
                <a:latin typeface="Arial"/>
                <a:cs typeface="Arial"/>
              </a:rPr>
              <a:t> </a:t>
            </a:r>
            <a:r>
              <a:rPr dirty="0" sz="1200" spc="-5">
                <a:latin typeface="Arial"/>
                <a:cs typeface="Arial"/>
              </a:rPr>
              <a:t>state</a:t>
            </a:r>
            <a:endParaRPr sz="1200">
              <a:latin typeface="Arial"/>
              <a:cs typeface="Arial"/>
            </a:endParaRPr>
          </a:p>
          <a:p>
            <a:pPr marL="460375">
              <a:lnSpc>
                <a:spcPct val="100000"/>
              </a:lnSpc>
              <a:spcBef>
                <a:spcPts val="135"/>
              </a:spcBef>
            </a:pPr>
            <a:r>
              <a:rPr dirty="0" sz="1200" spc="-5">
                <a:latin typeface="Arial"/>
                <a:cs typeface="Arial"/>
              </a:rPr>
              <a:t>where i*=argmax δ</a:t>
            </a:r>
            <a:r>
              <a:rPr dirty="0" baseline="-20833" sz="1200" spc="-7">
                <a:latin typeface="Arial"/>
                <a:cs typeface="Arial"/>
              </a:rPr>
              <a:t>t</a:t>
            </a:r>
            <a:r>
              <a:rPr dirty="0" sz="1200" spc="-5">
                <a:latin typeface="Arial"/>
                <a:cs typeface="Arial"/>
              </a:rPr>
              <a:t>(i) a</a:t>
            </a:r>
            <a:r>
              <a:rPr dirty="0" baseline="-20833" sz="1200" spc="-7">
                <a:latin typeface="Arial"/>
                <a:cs typeface="Arial"/>
              </a:rPr>
              <a:t>ij </a:t>
            </a:r>
            <a:r>
              <a:rPr dirty="0" sz="1200" spc="-10">
                <a:latin typeface="Arial"/>
                <a:cs typeface="Arial"/>
              </a:rPr>
              <a:t>b</a:t>
            </a:r>
            <a:r>
              <a:rPr dirty="0" baseline="-20833" sz="1200" spc="-15">
                <a:latin typeface="Arial"/>
                <a:cs typeface="Arial"/>
              </a:rPr>
              <a:t>j</a:t>
            </a:r>
            <a:r>
              <a:rPr dirty="0" baseline="-20833" sz="1200" spc="37">
                <a:latin typeface="Arial"/>
                <a:cs typeface="Arial"/>
              </a:rPr>
              <a:t> </a:t>
            </a:r>
            <a:r>
              <a:rPr dirty="0" sz="1200" spc="-5">
                <a:latin typeface="Arial"/>
                <a:cs typeface="Arial"/>
              </a:rPr>
              <a:t>(O</a:t>
            </a:r>
            <a:r>
              <a:rPr dirty="0" baseline="-20833" sz="1200" spc="-7">
                <a:latin typeface="Arial"/>
                <a:cs typeface="Arial"/>
              </a:rPr>
              <a:t>t+1</a:t>
            </a:r>
            <a:r>
              <a:rPr dirty="0" sz="1200" spc="-5">
                <a:latin typeface="Arial"/>
                <a:cs typeface="Arial"/>
              </a:rPr>
              <a:t>)</a:t>
            </a:r>
            <a:endParaRPr sz="1200">
              <a:latin typeface="Arial"/>
              <a:cs typeface="Arial"/>
            </a:endParaRPr>
          </a:p>
          <a:p>
            <a:pPr algn="ctr" marR="219710">
              <a:lnSpc>
                <a:spcPct val="100000"/>
              </a:lnSpc>
              <a:spcBef>
                <a:spcPts val="445"/>
              </a:spcBef>
            </a:pPr>
            <a:r>
              <a:rPr dirty="0" sz="900">
                <a:latin typeface="Arial"/>
                <a:cs typeface="Arial"/>
              </a:rPr>
              <a:t>i</a:t>
            </a:r>
            <a:endParaRPr sz="900">
              <a:latin typeface="Arial"/>
              <a:cs typeface="Arial"/>
            </a:endParaRPr>
          </a:p>
          <a:p>
            <a:pPr marL="25400">
              <a:lnSpc>
                <a:spcPct val="100000"/>
              </a:lnSpc>
              <a:spcBef>
                <a:spcPts val="72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34" name="object 34"/>
          <p:cNvSpPr/>
          <p:nvPr/>
        </p:nvSpPr>
        <p:spPr>
          <a:xfrm>
            <a:off x="3398520" y="6519671"/>
            <a:ext cx="509270" cy="800100"/>
          </a:xfrm>
          <a:custGeom>
            <a:avLst/>
            <a:gdLst/>
            <a:ahLst/>
            <a:cxnLst/>
            <a:rect l="l" t="t" r="r" b="b"/>
            <a:pathLst>
              <a:path w="509270" h="800100">
                <a:moveTo>
                  <a:pt x="317766" y="111894"/>
                </a:moveTo>
                <a:lnTo>
                  <a:pt x="271675" y="136401"/>
                </a:lnTo>
                <a:lnTo>
                  <a:pt x="234453" y="167812"/>
                </a:lnTo>
                <a:lnTo>
                  <a:pt x="213655" y="183884"/>
                </a:lnTo>
                <a:lnTo>
                  <a:pt x="192138" y="198883"/>
                </a:lnTo>
                <a:lnTo>
                  <a:pt x="168401" y="214883"/>
                </a:lnTo>
                <a:lnTo>
                  <a:pt x="130421" y="244905"/>
                </a:lnTo>
                <a:lnTo>
                  <a:pt x="96669" y="278114"/>
                </a:lnTo>
                <a:lnTo>
                  <a:pt x="67733" y="314904"/>
                </a:lnTo>
                <a:lnTo>
                  <a:pt x="44204" y="355672"/>
                </a:lnTo>
                <a:lnTo>
                  <a:pt x="26669" y="400811"/>
                </a:lnTo>
                <a:lnTo>
                  <a:pt x="16706" y="449122"/>
                </a:lnTo>
                <a:lnTo>
                  <a:pt x="14180" y="498809"/>
                </a:lnTo>
                <a:lnTo>
                  <a:pt x="16320" y="549183"/>
                </a:lnTo>
                <a:lnTo>
                  <a:pt x="20354" y="599551"/>
                </a:lnTo>
                <a:lnTo>
                  <a:pt x="23511" y="649222"/>
                </a:lnTo>
                <a:lnTo>
                  <a:pt x="23019" y="697506"/>
                </a:lnTo>
                <a:lnTo>
                  <a:pt x="16106" y="743711"/>
                </a:lnTo>
                <a:lnTo>
                  <a:pt x="0" y="787145"/>
                </a:lnTo>
                <a:lnTo>
                  <a:pt x="25907" y="800100"/>
                </a:lnTo>
                <a:lnTo>
                  <a:pt x="43460" y="753394"/>
                </a:lnTo>
                <a:lnTo>
                  <a:pt x="51277" y="705008"/>
                </a:lnTo>
                <a:lnTo>
                  <a:pt x="52237" y="655459"/>
                </a:lnTo>
                <a:lnTo>
                  <a:pt x="49215" y="605266"/>
                </a:lnTo>
                <a:lnTo>
                  <a:pt x="45090" y="554948"/>
                </a:lnTo>
                <a:lnTo>
                  <a:pt x="42738" y="505023"/>
                </a:lnTo>
                <a:lnTo>
                  <a:pt x="45037" y="456012"/>
                </a:lnTo>
                <a:lnTo>
                  <a:pt x="54863" y="408431"/>
                </a:lnTo>
                <a:lnTo>
                  <a:pt x="74634" y="358357"/>
                </a:lnTo>
                <a:lnTo>
                  <a:pt x="105346" y="312339"/>
                </a:lnTo>
                <a:lnTo>
                  <a:pt x="143392" y="271695"/>
                </a:lnTo>
                <a:lnTo>
                  <a:pt x="185165" y="237743"/>
                </a:lnTo>
                <a:lnTo>
                  <a:pt x="209124" y="221905"/>
                </a:lnTo>
                <a:lnTo>
                  <a:pt x="231205" y="206321"/>
                </a:lnTo>
                <a:lnTo>
                  <a:pt x="252554" y="189684"/>
                </a:lnTo>
                <a:lnTo>
                  <a:pt x="274319" y="170687"/>
                </a:lnTo>
                <a:lnTo>
                  <a:pt x="286718" y="160927"/>
                </a:lnTo>
                <a:lnTo>
                  <a:pt x="299880" y="152109"/>
                </a:lnTo>
                <a:lnTo>
                  <a:pt x="313787" y="144579"/>
                </a:lnTo>
                <a:lnTo>
                  <a:pt x="328421" y="138683"/>
                </a:lnTo>
                <a:lnTo>
                  <a:pt x="329945" y="137922"/>
                </a:lnTo>
                <a:lnTo>
                  <a:pt x="330707" y="137922"/>
                </a:lnTo>
                <a:lnTo>
                  <a:pt x="331469" y="137160"/>
                </a:lnTo>
                <a:lnTo>
                  <a:pt x="369246" y="117793"/>
                </a:lnTo>
                <a:lnTo>
                  <a:pt x="377927" y="112775"/>
                </a:lnTo>
                <a:lnTo>
                  <a:pt x="316229" y="112775"/>
                </a:lnTo>
                <a:lnTo>
                  <a:pt x="317766" y="111894"/>
                </a:lnTo>
                <a:close/>
              </a:path>
              <a:path w="509270" h="800100">
                <a:moveTo>
                  <a:pt x="319277" y="111251"/>
                </a:moveTo>
                <a:lnTo>
                  <a:pt x="317766" y="111894"/>
                </a:lnTo>
                <a:lnTo>
                  <a:pt x="316229" y="112775"/>
                </a:lnTo>
                <a:lnTo>
                  <a:pt x="319277" y="111251"/>
                </a:lnTo>
                <a:close/>
              </a:path>
              <a:path w="509270" h="800100">
                <a:moveTo>
                  <a:pt x="380563" y="111251"/>
                </a:moveTo>
                <a:lnTo>
                  <a:pt x="319277" y="111251"/>
                </a:lnTo>
                <a:lnTo>
                  <a:pt x="316229" y="112775"/>
                </a:lnTo>
                <a:lnTo>
                  <a:pt x="377927" y="112775"/>
                </a:lnTo>
                <a:lnTo>
                  <a:pt x="380563" y="111251"/>
                </a:lnTo>
                <a:close/>
              </a:path>
              <a:path w="509270" h="800100">
                <a:moveTo>
                  <a:pt x="432050" y="39955"/>
                </a:moveTo>
                <a:lnTo>
                  <a:pt x="423899" y="46167"/>
                </a:lnTo>
                <a:lnTo>
                  <a:pt x="405555" y="60864"/>
                </a:lnTo>
                <a:lnTo>
                  <a:pt x="386744" y="74847"/>
                </a:lnTo>
                <a:lnTo>
                  <a:pt x="365759" y="87629"/>
                </a:lnTo>
                <a:lnTo>
                  <a:pt x="340675" y="99598"/>
                </a:lnTo>
                <a:lnTo>
                  <a:pt x="328282" y="105862"/>
                </a:lnTo>
                <a:lnTo>
                  <a:pt x="317766" y="111894"/>
                </a:lnTo>
                <a:lnTo>
                  <a:pt x="319277" y="111251"/>
                </a:lnTo>
                <a:lnTo>
                  <a:pt x="380563" y="111251"/>
                </a:lnTo>
                <a:lnTo>
                  <a:pt x="398054" y="101141"/>
                </a:lnTo>
                <a:lnTo>
                  <a:pt x="425955" y="81733"/>
                </a:lnTo>
                <a:lnTo>
                  <a:pt x="449558" y="63128"/>
                </a:lnTo>
                <a:lnTo>
                  <a:pt x="432050" y="39955"/>
                </a:lnTo>
                <a:close/>
              </a:path>
              <a:path w="509270" h="800100">
                <a:moveTo>
                  <a:pt x="493394" y="31241"/>
                </a:moveTo>
                <a:lnTo>
                  <a:pt x="443483" y="31241"/>
                </a:lnTo>
                <a:lnTo>
                  <a:pt x="461009" y="54101"/>
                </a:lnTo>
                <a:lnTo>
                  <a:pt x="449558" y="63128"/>
                </a:lnTo>
                <a:lnTo>
                  <a:pt x="466343" y="85343"/>
                </a:lnTo>
                <a:lnTo>
                  <a:pt x="493394" y="31241"/>
                </a:lnTo>
                <a:close/>
              </a:path>
              <a:path w="509270" h="800100">
                <a:moveTo>
                  <a:pt x="443483" y="31241"/>
                </a:moveTo>
                <a:lnTo>
                  <a:pt x="432050" y="39955"/>
                </a:lnTo>
                <a:lnTo>
                  <a:pt x="449558" y="63128"/>
                </a:lnTo>
                <a:lnTo>
                  <a:pt x="461009" y="54101"/>
                </a:lnTo>
                <a:lnTo>
                  <a:pt x="443483" y="31241"/>
                </a:lnTo>
                <a:close/>
              </a:path>
              <a:path w="509270" h="800100">
                <a:moveTo>
                  <a:pt x="509015" y="0"/>
                </a:moveTo>
                <a:lnTo>
                  <a:pt x="414527" y="16763"/>
                </a:lnTo>
                <a:lnTo>
                  <a:pt x="432050" y="39955"/>
                </a:lnTo>
                <a:lnTo>
                  <a:pt x="443483" y="31241"/>
                </a:lnTo>
                <a:lnTo>
                  <a:pt x="493394" y="31241"/>
                </a:lnTo>
                <a:lnTo>
                  <a:pt x="509015" y="0"/>
                </a:lnTo>
                <a:close/>
              </a:path>
            </a:pathLst>
          </a:custGeom>
          <a:solidFill>
            <a:srgbClr val="3333CC"/>
          </a:solidFill>
        </p:spPr>
        <p:txBody>
          <a:bodyPr wrap="square" lIns="0" tIns="0" rIns="0" bIns="0" rtlCol="0"/>
          <a:lstStyle/>
          <a:p/>
        </p:txBody>
      </p:sp>
      <p:sp>
        <p:nvSpPr>
          <p:cNvPr id="35" name="object 3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6" name="object 36"/>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65</a:t>
            </a:r>
            <a:endParaRPr sz="450">
              <a:latin typeface="Tahoma"/>
              <a:cs typeface="Tahoma"/>
            </a:endParaRPr>
          </a:p>
        </p:txBody>
      </p:sp>
      <p:sp>
        <p:nvSpPr>
          <p:cNvPr id="3" name="object 3"/>
          <p:cNvSpPr txBox="1">
            <a:spLocks noGrp="1"/>
          </p:cNvSpPr>
          <p:nvPr>
            <p:ph type="title"/>
          </p:nvPr>
        </p:nvSpPr>
        <p:spPr>
          <a:xfrm>
            <a:off x="2568194" y="1195069"/>
            <a:ext cx="2635885" cy="361315"/>
          </a:xfrm>
          <a:prstGeom prst="rect"/>
        </p:spPr>
        <p:txBody>
          <a:bodyPr wrap="square" lIns="0" tIns="12700" rIns="0" bIns="0" rtlCol="0" vert="horz">
            <a:spAutoFit/>
          </a:bodyPr>
          <a:lstStyle/>
          <a:p>
            <a:pPr marL="12700">
              <a:lnSpc>
                <a:spcPct val="100000"/>
              </a:lnSpc>
              <a:spcBef>
                <a:spcPts val="100"/>
              </a:spcBef>
            </a:pPr>
            <a:r>
              <a:rPr dirty="0"/>
              <a:t>The </a:t>
            </a:r>
            <a:r>
              <a:rPr dirty="0" spc="-5"/>
              <a:t>Viterbi</a:t>
            </a:r>
            <a:r>
              <a:rPr dirty="0" spc="-80"/>
              <a:t> </a:t>
            </a:r>
            <a:r>
              <a:rPr dirty="0" spc="-5"/>
              <a:t>Algorithm</a:t>
            </a:r>
          </a:p>
        </p:txBody>
      </p:sp>
      <p:sp>
        <p:nvSpPr>
          <p:cNvPr id="4" name="object 4"/>
          <p:cNvSpPr txBox="1"/>
          <p:nvPr/>
        </p:nvSpPr>
        <p:spPr>
          <a:xfrm>
            <a:off x="3157496" y="1765044"/>
            <a:ext cx="480059"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time</a:t>
            </a:r>
            <a:r>
              <a:rPr dirty="0" sz="1000" spc="-65">
                <a:latin typeface="Arial"/>
                <a:cs typeface="Arial"/>
              </a:rPr>
              <a:t> </a:t>
            </a:r>
            <a:r>
              <a:rPr dirty="0" sz="1000" spc="-5">
                <a:latin typeface="Arial"/>
                <a:cs typeface="Arial"/>
              </a:rPr>
              <a:t>t+1</a:t>
            </a:r>
            <a:endParaRPr sz="1000">
              <a:latin typeface="Arial"/>
              <a:cs typeface="Arial"/>
            </a:endParaRPr>
          </a:p>
        </p:txBody>
      </p:sp>
      <p:sp>
        <p:nvSpPr>
          <p:cNvPr id="5" name="object 5"/>
          <p:cNvSpPr txBox="1"/>
          <p:nvPr/>
        </p:nvSpPr>
        <p:spPr>
          <a:xfrm>
            <a:off x="3144556" y="2161286"/>
            <a:ext cx="166370"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Arial"/>
                <a:cs typeface="Arial"/>
              </a:rPr>
              <a:t>S</a:t>
            </a:r>
            <a:r>
              <a:rPr dirty="0" baseline="-21367" sz="975" spc="-7">
                <a:latin typeface="Arial"/>
                <a:cs typeface="Arial"/>
              </a:rPr>
              <a:t>j</a:t>
            </a:r>
            <a:endParaRPr baseline="-21367" sz="975">
              <a:latin typeface="Arial"/>
              <a:cs typeface="Arial"/>
            </a:endParaRPr>
          </a:p>
        </p:txBody>
      </p:sp>
      <p:sp>
        <p:nvSpPr>
          <p:cNvPr id="6" name="object 6"/>
          <p:cNvSpPr txBox="1"/>
          <p:nvPr/>
        </p:nvSpPr>
        <p:spPr>
          <a:xfrm>
            <a:off x="2230120" y="1689149"/>
            <a:ext cx="374650" cy="985519"/>
          </a:xfrm>
          <a:prstGeom prst="rect">
            <a:avLst/>
          </a:prstGeom>
        </p:spPr>
        <p:txBody>
          <a:bodyPr wrap="square" lIns="0" tIns="12700" rIns="0" bIns="0" rtlCol="0" vert="horz">
            <a:spAutoFit/>
          </a:bodyPr>
          <a:lstStyle/>
          <a:p>
            <a:pPr marL="25400" marR="30480">
              <a:lnSpc>
                <a:spcPct val="150000"/>
              </a:lnSpc>
              <a:spcBef>
                <a:spcPts val="100"/>
              </a:spcBef>
            </a:pPr>
            <a:r>
              <a:rPr dirty="0" sz="1000" spc="-5">
                <a:latin typeface="Arial"/>
                <a:cs typeface="Arial"/>
              </a:rPr>
              <a:t>time</a:t>
            </a:r>
            <a:r>
              <a:rPr dirty="0" sz="1000" spc="-90">
                <a:latin typeface="Arial"/>
                <a:cs typeface="Arial"/>
              </a:rPr>
              <a:t> </a:t>
            </a:r>
            <a:r>
              <a:rPr dirty="0" sz="1000">
                <a:latin typeface="Arial"/>
                <a:cs typeface="Arial"/>
              </a:rPr>
              <a:t>t  </a:t>
            </a:r>
            <a:r>
              <a:rPr dirty="0" sz="1000" spc="-5">
                <a:latin typeface="Arial"/>
                <a:cs typeface="Arial"/>
              </a:rPr>
              <a:t>S</a:t>
            </a:r>
            <a:r>
              <a:rPr dirty="0" baseline="-21367" sz="975" spc="-7">
                <a:latin typeface="Arial"/>
                <a:cs typeface="Arial"/>
              </a:rPr>
              <a:t>1</a:t>
            </a:r>
            <a:endParaRPr baseline="-21367" sz="975">
              <a:latin typeface="Arial"/>
              <a:cs typeface="Arial"/>
            </a:endParaRPr>
          </a:p>
          <a:p>
            <a:pPr marL="60325">
              <a:lnSpc>
                <a:spcPct val="100000"/>
              </a:lnSpc>
              <a:spcBef>
                <a:spcPts val="120"/>
              </a:spcBef>
            </a:pPr>
            <a:r>
              <a:rPr dirty="0" sz="1000">
                <a:latin typeface="Arial"/>
                <a:cs typeface="Arial"/>
              </a:rPr>
              <a:t>:</a:t>
            </a:r>
            <a:endParaRPr sz="1000">
              <a:latin typeface="Arial"/>
              <a:cs typeface="Arial"/>
            </a:endParaRPr>
          </a:p>
          <a:p>
            <a:pPr marL="25400">
              <a:lnSpc>
                <a:spcPct val="100000"/>
              </a:lnSpc>
              <a:spcBef>
                <a:spcPts val="120"/>
              </a:spcBef>
            </a:pPr>
            <a:r>
              <a:rPr dirty="0" sz="1000" spc="-5">
                <a:latin typeface="Arial"/>
                <a:cs typeface="Arial"/>
              </a:rPr>
              <a:t>S</a:t>
            </a:r>
            <a:r>
              <a:rPr dirty="0" baseline="-21367" sz="975" spc="-7">
                <a:latin typeface="Arial"/>
                <a:cs typeface="Arial"/>
              </a:rPr>
              <a:t>i</a:t>
            </a:r>
            <a:endParaRPr baseline="-21367" sz="975">
              <a:latin typeface="Arial"/>
              <a:cs typeface="Arial"/>
            </a:endParaRPr>
          </a:p>
          <a:p>
            <a:pPr marL="60325">
              <a:lnSpc>
                <a:spcPct val="100000"/>
              </a:lnSpc>
              <a:spcBef>
                <a:spcPts val="120"/>
              </a:spcBef>
            </a:pPr>
            <a:r>
              <a:rPr dirty="0" sz="1000">
                <a:latin typeface="Arial"/>
                <a:cs typeface="Arial"/>
              </a:rPr>
              <a:t>:</a:t>
            </a:r>
            <a:endParaRPr sz="1000">
              <a:latin typeface="Arial"/>
              <a:cs typeface="Arial"/>
            </a:endParaRPr>
          </a:p>
        </p:txBody>
      </p:sp>
      <p:sp>
        <p:nvSpPr>
          <p:cNvPr id="7" name="object 7"/>
          <p:cNvSpPr/>
          <p:nvPr/>
        </p:nvSpPr>
        <p:spPr>
          <a:xfrm>
            <a:off x="3729990" y="2025395"/>
            <a:ext cx="2289810" cy="1146175"/>
          </a:xfrm>
          <a:custGeom>
            <a:avLst/>
            <a:gdLst/>
            <a:ahLst/>
            <a:cxnLst/>
            <a:rect l="l" t="t" r="r" b="b"/>
            <a:pathLst>
              <a:path w="2289810" h="1146175">
                <a:moveTo>
                  <a:pt x="0" y="1146048"/>
                </a:moveTo>
                <a:lnTo>
                  <a:pt x="2289810" y="1146048"/>
                </a:lnTo>
                <a:lnTo>
                  <a:pt x="2289810" y="0"/>
                </a:lnTo>
                <a:lnTo>
                  <a:pt x="0" y="0"/>
                </a:lnTo>
                <a:lnTo>
                  <a:pt x="0" y="1146048"/>
                </a:lnTo>
                <a:close/>
              </a:path>
            </a:pathLst>
          </a:custGeom>
          <a:solidFill>
            <a:srgbClr val="EFFBFF"/>
          </a:solidFill>
        </p:spPr>
        <p:txBody>
          <a:bodyPr wrap="square" lIns="0" tIns="0" rIns="0" bIns="0" rtlCol="0"/>
          <a:lstStyle/>
          <a:p/>
        </p:txBody>
      </p:sp>
      <p:sp>
        <p:nvSpPr>
          <p:cNvPr id="8" name="object 8"/>
          <p:cNvSpPr/>
          <p:nvPr/>
        </p:nvSpPr>
        <p:spPr>
          <a:xfrm>
            <a:off x="3729990" y="2025395"/>
            <a:ext cx="2289810" cy="1146175"/>
          </a:xfrm>
          <a:custGeom>
            <a:avLst/>
            <a:gdLst/>
            <a:ahLst/>
            <a:cxnLst/>
            <a:rect l="l" t="t" r="r" b="b"/>
            <a:pathLst>
              <a:path w="2289810" h="1146175">
                <a:moveTo>
                  <a:pt x="2289810" y="0"/>
                </a:moveTo>
                <a:lnTo>
                  <a:pt x="0" y="0"/>
                </a:lnTo>
                <a:lnTo>
                  <a:pt x="0" y="1146048"/>
                </a:lnTo>
                <a:lnTo>
                  <a:pt x="2289810" y="1146048"/>
                </a:lnTo>
                <a:lnTo>
                  <a:pt x="2289810" y="0"/>
                </a:lnTo>
                <a:close/>
              </a:path>
            </a:pathLst>
          </a:custGeom>
          <a:ln w="4762">
            <a:solidFill>
              <a:srgbClr val="3333CC"/>
            </a:solidFill>
          </a:ln>
        </p:spPr>
        <p:txBody>
          <a:bodyPr wrap="square" lIns="0" tIns="0" rIns="0" bIns="0" rtlCol="0"/>
          <a:lstStyle/>
          <a:p/>
        </p:txBody>
      </p:sp>
      <p:sp>
        <p:nvSpPr>
          <p:cNvPr id="9" name="object 9"/>
          <p:cNvSpPr txBox="1"/>
          <p:nvPr/>
        </p:nvSpPr>
        <p:spPr>
          <a:xfrm>
            <a:off x="3752596" y="2033269"/>
            <a:ext cx="1978025" cy="938530"/>
          </a:xfrm>
          <a:prstGeom prst="rect">
            <a:avLst/>
          </a:prstGeom>
        </p:spPr>
        <p:txBody>
          <a:bodyPr wrap="square" lIns="0" tIns="12700" rIns="0" bIns="0" rtlCol="0" vert="horz">
            <a:spAutoFit/>
          </a:bodyPr>
          <a:lstStyle/>
          <a:p>
            <a:pPr marL="196850" marR="30480" indent="-171450">
              <a:lnSpc>
                <a:spcPct val="100000"/>
              </a:lnSpc>
              <a:spcBef>
                <a:spcPts val="100"/>
              </a:spcBef>
            </a:pPr>
            <a:r>
              <a:rPr dirty="0" sz="1200">
                <a:latin typeface="Arial"/>
                <a:cs typeface="Arial"/>
              </a:rPr>
              <a:t>The </a:t>
            </a:r>
            <a:r>
              <a:rPr dirty="0" sz="1200" spc="-5">
                <a:latin typeface="Arial"/>
                <a:cs typeface="Arial"/>
              </a:rPr>
              <a:t>most prob path with last  two states S</a:t>
            </a:r>
            <a:r>
              <a:rPr dirty="0" baseline="-20833" sz="1200" spc="-7">
                <a:latin typeface="Arial"/>
                <a:cs typeface="Arial"/>
              </a:rPr>
              <a:t>i</a:t>
            </a:r>
            <a:r>
              <a:rPr dirty="0" baseline="-20833" sz="1200" spc="150">
                <a:latin typeface="Arial"/>
                <a:cs typeface="Arial"/>
              </a:rPr>
              <a:t> </a:t>
            </a:r>
            <a:r>
              <a:rPr dirty="0" sz="1200" spc="-5">
                <a:latin typeface="Arial"/>
                <a:cs typeface="Arial"/>
              </a:rPr>
              <a:t>S</a:t>
            </a:r>
            <a:r>
              <a:rPr dirty="0" baseline="-20833" sz="1200" spc="-7">
                <a:latin typeface="Arial"/>
                <a:cs typeface="Arial"/>
              </a:rPr>
              <a:t>j</a:t>
            </a:r>
            <a:endParaRPr baseline="-20833" sz="1200">
              <a:latin typeface="Arial"/>
              <a:cs typeface="Arial"/>
            </a:endParaRPr>
          </a:p>
          <a:p>
            <a:pPr marL="1066800">
              <a:lnSpc>
                <a:spcPct val="100000"/>
              </a:lnSpc>
              <a:spcBef>
                <a:spcPts val="715"/>
              </a:spcBef>
            </a:pPr>
            <a:r>
              <a:rPr dirty="0" sz="1200" spc="-5">
                <a:latin typeface="Arial"/>
                <a:cs typeface="Arial"/>
              </a:rPr>
              <a:t>is</a:t>
            </a:r>
            <a:endParaRPr sz="1200">
              <a:latin typeface="Arial"/>
              <a:cs typeface="Arial"/>
            </a:endParaRPr>
          </a:p>
          <a:p>
            <a:pPr marL="25400">
              <a:lnSpc>
                <a:spcPct val="100000"/>
              </a:lnSpc>
              <a:spcBef>
                <a:spcPts val="710"/>
              </a:spcBef>
            </a:pPr>
            <a:r>
              <a:rPr dirty="0" sz="1200" spc="-5">
                <a:latin typeface="Arial"/>
                <a:cs typeface="Arial"/>
              </a:rPr>
              <a:t>the most prob path to S</a:t>
            </a:r>
            <a:r>
              <a:rPr dirty="0" baseline="-20833" sz="1200" spc="-7">
                <a:latin typeface="Arial"/>
                <a:cs typeface="Arial"/>
              </a:rPr>
              <a:t>i</a:t>
            </a:r>
            <a:r>
              <a:rPr dirty="0" baseline="-20833" sz="1200" spc="150">
                <a:latin typeface="Arial"/>
                <a:cs typeface="Arial"/>
              </a:rPr>
              <a:t> </a:t>
            </a:r>
            <a:r>
              <a:rPr dirty="0" sz="1200">
                <a:latin typeface="Arial"/>
                <a:cs typeface="Arial"/>
              </a:rPr>
              <a:t>,</a:t>
            </a:r>
            <a:endParaRPr sz="1200">
              <a:latin typeface="Arial"/>
              <a:cs typeface="Arial"/>
            </a:endParaRPr>
          </a:p>
        </p:txBody>
      </p:sp>
      <p:sp>
        <p:nvSpPr>
          <p:cNvPr id="10" name="object 10"/>
          <p:cNvSpPr/>
          <p:nvPr/>
        </p:nvSpPr>
        <p:spPr>
          <a:xfrm>
            <a:off x="3124200" y="2139695"/>
            <a:ext cx="228600" cy="266700"/>
          </a:xfrm>
          <a:custGeom>
            <a:avLst/>
            <a:gdLst/>
            <a:ahLst/>
            <a:cxnLst/>
            <a:rect l="l" t="t" r="r" b="b"/>
            <a:pathLst>
              <a:path w="228600" h="266700">
                <a:moveTo>
                  <a:pt x="114300" y="0"/>
                </a:moveTo>
                <a:lnTo>
                  <a:pt x="69758" y="10441"/>
                </a:lnTo>
                <a:lnTo>
                  <a:pt x="33432" y="38957"/>
                </a:lnTo>
                <a:lnTo>
                  <a:pt x="8965" y="81331"/>
                </a:lnTo>
                <a:lnTo>
                  <a:pt x="0" y="133350"/>
                </a:lnTo>
                <a:lnTo>
                  <a:pt x="8965" y="185368"/>
                </a:lnTo>
                <a:lnTo>
                  <a:pt x="33432" y="227742"/>
                </a:lnTo>
                <a:lnTo>
                  <a:pt x="69758" y="256258"/>
                </a:lnTo>
                <a:lnTo>
                  <a:pt x="114300" y="266700"/>
                </a:lnTo>
                <a:lnTo>
                  <a:pt x="158841" y="256258"/>
                </a:lnTo>
                <a:lnTo>
                  <a:pt x="195167" y="227742"/>
                </a:lnTo>
                <a:lnTo>
                  <a:pt x="219634" y="185368"/>
                </a:lnTo>
                <a:lnTo>
                  <a:pt x="228600" y="133350"/>
                </a:lnTo>
                <a:lnTo>
                  <a:pt x="219634" y="81331"/>
                </a:lnTo>
                <a:lnTo>
                  <a:pt x="195167" y="38957"/>
                </a:lnTo>
                <a:lnTo>
                  <a:pt x="158841" y="10441"/>
                </a:lnTo>
                <a:lnTo>
                  <a:pt x="114300" y="0"/>
                </a:lnTo>
                <a:close/>
              </a:path>
            </a:pathLst>
          </a:custGeom>
          <a:ln w="3175">
            <a:solidFill>
              <a:srgbClr val="000000"/>
            </a:solidFill>
          </a:ln>
        </p:spPr>
        <p:txBody>
          <a:bodyPr wrap="square" lIns="0" tIns="0" rIns="0" bIns="0" rtlCol="0"/>
          <a:lstStyle/>
          <a:p/>
        </p:txBody>
      </p:sp>
      <p:sp>
        <p:nvSpPr>
          <p:cNvPr id="11" name="object 11"/>
          <p:cNvSpPr/>
          <p:nvPr/>
        </p:nvSpPr>
        <p:spPr>
          <a:xfrm>
            <a:off x="2209800" y="1949195"/>
            <a:ext cx="266700" cy="266700"/>
          </a:xfrm>
          <a:custGeom>
            <a:avLst/>
            <a:gdLst/>
            <a:ahLst/>
            <a:cxnLst/>
            <a:rect l="l" t="t" r="r" b="b"/>
            <a:pathLst>
              <a:path w="266700" h="266700">
                <a:moveTo>
                  <a:pt x="133350" y="0"/>
                </a:moveTo>
                <a:lnTo>
                  <a:pt x="91098" y="6772"/>
                </a:lnTo>
                <a:lnTo>
                  <a:pt x="54479" y="25651"/>
                </a:lnTo>
                <a:lnTo>
                  <a:pt x="25651" y="54479"/>
                </a:lnTo>
                <a:lnTo>
                  <a:pt x="6772" y="91098"/>
                </a:lnTo>
                <a:lnTo>
                  <a:pt x="0" y="133350"/>
                </a:lnTo>
                <a:lnTo>
                  <a:pt x="6772" y="175601"/>
                </a:lnTo>
                <a:lnTo>
                  <a:pt x="25651" y="212220"/>
                </a:lnTo>
                <a:lnTo>
                  <a:pt x="54479" y="241048"/>
                </a:lnTo>
                <a:lnTo>
                  <a:pt x="91098" y="259927"/>
                </a:lnTo>
                <a:lnTo>
                  <a:pt x="133350" y="266700"/>
                </a:lnTo>
                <a:lnTo>
                  <a:pt x="175601" y="259927"/>
                </a:lnTo>
                <a:lnTo>
                  <a:pt x="212220" y="241048"/>
                </a:lnTo>
                <a:lnTo>
                  <a:pt x="241048" y="212220"/>
                </a:lnTo>
                <a:lnTo>
                  <a:pt x="259927" y="175601"/>
                </a:lnTo>
                <a:lnTo>
                  <a:pt x="266700" y="133350"/>
                </a:lnTo>
                <a:lnTo>
                  <a:pt x="259927" y="91098"/>
                </a:lnTo>
                <a:lnTo>
                  <a:pt x="241048" y="54479"/>
                </a:lnTo>
                <a:lnTo>
                  <a:pt x="212220" y="25651"/>
                </a:lnTo>
                <a:lnTo>
                  <a:pt x="175601" y="6772"/>
                </a:lnTo>
                <a:lnTo>
                  <a:pt x="133350" y="0"/>
                </a:lnTo>
                <a:close/>
              </a:path>
            </a:pathLst>
          </a:custGeom>
          <a:ln w="3175">
            <a:solidFill>
              <a:srgbClr val="000000"/>
            </a:solidFill>
          </a:ln>
        </p:spPr>
        <p:txBody>
          <a:bodyPr wrap="square" lIns="0" tIns="0" rIns="0" bIns="0" rtlCol="0"/>
          <a:lstStyle/>
          <a:p/>
        </p:txBody>
      </p:sp>
      <p:sp>
        <p:nvSpPr>
          <p:cNvPr id="12" name="object 12"/>
          <p:cNvSpPr/>
          <p:nvPr/>
        </p:nvSpPr>
        <p:spPr>
          <a:xfrm>
            <a:off x="2209800" y="2330195"/>
            <a:ext cx="266700" cy="228600"/>
          </a:xfrm>
          <a:custGeom>
            <a:avLst/>
            <a:gdLst/>
            <a:ahLst/>
            <a:cxnLst/>
            <a:rect l="l" t="t" r="r" b="b"/>
            <a:pathLst>
              <a:path w="266700" h="228600">
                <a:moveTo>
                  <a:pt x="133350" y="0"/>
                </a:moveTo>
                <a:lnTo>
                  <a:pt x="81331" y="8965"/>
                </a:lnTo>
                <a:lnTo>
                  <a:pt x="38957" y="33432"/>
                </a:lnTo>
                <a:lnTo>
                  <a:pt x="10441" y="69758"/>
                </a:lnTo>
                <a:lnTo>
                  <a:pt x="0" y="114300"/>
                </a:lnTo>
                <a:lnTo>
                  <a:pt x="10441" y="158841"/>
                </a:lnTo>
                <a:lnTo>
                  <a:pt x="38957" y="195167"/>
                </a:lnTo>
                <a:lnTo>
                  <a:pt x="81331" y="219634"/>
                </a:lnTo>
                <a:lnTo>
                  <a:pt x="133350" y="228600"/>
                </a:lnTo>
                <a:lnTo>
                  <a:pt x="185368" y="219634"/>
                </a:lnTo>
                <a:lnTo>
                  <a:pt x="227742" y="195167"/>
                </a:lnTo>
                <a:lnTo>
                  <a:pt x="256258" y="158841"/>
                </a:lnTo>
                <a:lnTo>
                  <a:pt x="266700" y="114300"/>
                </a:lnTo>
                <a:lnTo>
                  <a:pt x="256258" y="69758"/>
                </a:lnTo>
                <a:lnTo>
                  <a:pt x="227742" y="33432"/>
                </a:lnTo>
                <a:lnTo>
                  <a:pt x="185368" y="8965"/>
                </a:lnTo>
                <a:lnTo>
                  <a:pt x="133350" y="0"/>
                </a:lnTo>
                <a:close/>
              </a:path>
            </a:pathLst>
          </a:custGeom>
          <a:ln w="3175">
            <a:solidFill>
              <a:srgbClr val="000000"/>
            </a:solidFill>
          </a:ln>
        </p:spPr>
        <p:txBody>
          <a:bodyPr wrap="square" lIns="0" tIns="0" rIns="0" bIns="0" rtlCol="0"/>
          <a:lstStyle/>
          <a:p/>
        </p:txBody>
      </p:sp>
      <p:sp>
        <p:nvSpPr>
          <p:cNvPr id="13" name="object 13"/>
          <p:cNvSpPr/>
          <p:nvPr/>
        </p:nvSpPr>
        <p:spPr>
          <a:xfrm>
            <a:off x="2209800" y="2673095"/>
            <a:ext cx="266700" cy="266700"/>
          </a:xfrm>
          <a:custGeom>
            <a:avLst/>
            <a:gdLst/>
            <a:ahLst/>
            <a:cxnLst/>
            <a:rect l="l" t="t" r="r" b="b"/>
            <a:pathLst>
              <a:path w="266700" h="266700">
                <a:moveTo>
                  <a:pt x="133350" y="0"/>
                </a:moveTo>
                <a:lnTo>
                  <a:pt x="91098" y="6772"/>
                </a:lnTo>
                <a:lnTo>
                  <a:pt x="54479" y="25651"/>
                </a:lnTo>
                <a:lnTo>
                  <a:pt x="25651" y="54479"/>
                </a:lnTo>
                <a:lnTo>
                  <a:pt x="6772" y="91098"/>
                </a:lnTo>
                <a:lnTo>
                  <a:pt x="0" y="133350"/>
                </a:lnTo>
                <a:lnTo>
                  <a:pt x="6772" y="175601"/>
                </a:lnTo>
                <a:lnTo>
                  <a:pt x="25651" y="212220"/>
                </a:lnTo>
                <a:lnTo>
                  <a:pt x="54479" y="241048"/>
                </a:lnTo>
                <a:lnTo>
                  <a:pt x="91098" y="259927"/>
                </a:lnTo>
                <a:lnTo>
                  <a:pt x="133350" y="266700"/>
                </a:lnTo>
                <a:lnTo>
                  <a:pt x="175601" y="259927"/>
                </a:lnTo>
                <a:lnTo>
                  <a:pt x="212220" y="241048"/>
                </a:lnTo>
                <a:lnTo>
                  <a:pt x="241048" y="212220"/>
                </a:lnTo>
                <a:lnTo>
                  <a:pt x="259927" y="175601"/>
                </a:lnTo>
                <a:lnTo>
                  <a:pt x="266700" y="133350"/>
                </a:lnTo>
                <a:lnTo>
                  <a:pt x="259927" y="91098"/>
                </a:lnTo>
                <a:lnTo>
                  <a:pt x="241048" y="54479"/>
                </a:lnTo>
                <a:lnTo>
                  <a:pt x="212220" y="25651"/>
                </a:lnTo>
                <a:lnTo>
                  <a:pt x="175601" y="6772"/>
                </a:lnTo>
                <a:lnTo>
                  <a:pt x="133350" y="0"/>
                </a:lnTo>
                <a:close/>
              </a:path>
            </a:pathLst>
          </a:custGeom>
          <a:ln w="3175">
            <a:solidFill>
              <a:srgbClr val="000000"/>
            </a:solidFill>
          </a:ln>
        </p:spPr>
        <p:txBody>
          <a:bodyPr wrap="square" lIns="0" tIns="0" rIns="0" bIns="0" rtlCol="0"/>
          <a:lstStyle/>
          <a:p/>
        </p:txBody>
      </p:sp>
      <p:sp>
        <p:nvSpPr>
          <p:cNvPr id="14" name="object 14"/>
          <p:cNvSpPr/>
          <p:nvPr/>
        </p:nvSpPr>
        <p:spPr>
          <a:xfrm>
            <a:off x="1597913" y="1898904"/>
            <a:ext cx="604520" cy="272415"/>
          </a:xfrm>
          <a:custGeom>
            <a:avLst/>
            <a:gdLst/>
            <a:ahLst/>
            <a:cxnLst/>
            <a:rect l="l" t="t" r="r" b="b"/>
            <a:pathLst>
              <a:path w="604519" h="272414">
                <a:moveTo>
                  <a:pt x="319417" y="3810"/>
                </a:moveTo>
                <a:lnTo>
                  <a:pt x="318516" y="3810"/>
                </a:lnTo>
                <a:lnTo>
                  <a:pt x="316378" y="8084"/>
                </a:lnTo>
                <a:lnTo>
                  <a:pt x="419100" y="270510"/>
                </a:lnTo>
                <a:lnTo>
                  <a:pt x="421386" y="272034"/>
                </a:lnTo>
                <a:lnTo>
                  <a:pt x="423672" y="269748"/>
                </a:lnTo>
                <a:lnTo>
                  <a:pt x="423879" y="268986"/>
                </a:lnTo>
                <a:lnTo>
                  <a:pt x="419100" y="268986"/>
                </a:lnTo>
                <a:lnTo>
                  <a:pt x="421092" y="261681"/>
                </a:lnTo>
                <a:lnTo>
                  <a:pt x="319417" y="3810"/>
                </a:lnTo>
                <a:close/>
              </a:path>
              <a:path w="604519" h="272414">
                <a:moveTo>
                  <a:pt x="421092" y="261681"/>
                </a:moveTo>
                <a:lnTo>
                  <a:pt x="419100" y="268986"/>
                </a:lnTo>
                <a:lnTo>
                  <a:pt x="423672" y="268224"/>
                </a:lnTo>
                <a:lnTo>
                  <a:pt x="421092" y="261681"/>
                </a:lnTo>
                <a:close/>
              </a:path>
              <a:path w="604519" h="272414">
                <a:moveTo>
                  <a:pt x="478536" y="57150"/>
                </a:moveTo>
                <a:lnTo>
                  <a:pt x="476250" y="59436"/>
                </a:lnTo>
                <a:lnTo>
                  <a:pt x="421092" y="261681"/>
                </a:lnTo>
                <a:lnTo>
                  <a:pt x="423672" y="268224"/>
                </a:lnTo>
                <a:lnTo>
                  <a:pt x="419100" y="268986"/>
                </a:lnTo>
                <a:lnTo>
                  <a:pt x="423879" y="268986"/>
                </a:lnTo>
                <a:lnTo>
                  <a:pt x="479073" y="66607"/>
                </a:lnTo>
                <a:lnTo>
                  <a:pt x="476250" y="60960"/>
                </a:lnTo>
                <a:lnTo>
                  <a:pt x="480822" y="60198"/>
                </a:lnTo>
                <a:lnTo>
                  <a:pt x="481584" y="60198"/>
                </a:lnTo>
                <a:lnTo>
                  <a:pt x="480822" y="58674"/>
                </a:lnTo>
                <a:lnTo>
                  <a:pt x="478536" y="57150"/>
                </a:lnTo>
                <a:close/>
              </a:path>
              <a:path w="604519" h="272414">
                <a:moveTo>
                  <a:pt x="157337" y="32003"/>
                </a:moveTo>
                <a:lnTo>
                  <a:pt x="156972" y="32003"/>
                </a:lnTo>
                <a:lnTo>
                  <a:pt x="154546" y="41075"/>
                </a:lnTo>
                <a:lnTo>
                  <a:pt x="199644" y="231648"/>
                </a:lnTo>
                <a:lnTo>
                  <a:pt x="201930" y="233934"/>
                </a:lnTo>
                <a:lnTo>
                  <a:pt x="204216" y="232410"/>
                </a:lnTo>
                <a:lnTo>
                  <a:pt x="204978" y="230886"/>
                </a:lnTo>
                <a:lnTo>
                  <a:pt x="200406" y="230124"/>
                </a:lnTo>
                <a:lnTo>
                  <a:pt x="203373" y="224188"/>
                </a:lnTo>
                <a:lnTo>
                  <a:pt x="157337" y="32003"/>
                </a:lnTo>
                <a:close/>
              </a:path>
              <a:path w="604519" h="272414">
                <a:moveTo>
                  <a:pt x="203373" y="224188"/>
                </a:moveTo>
                <a:lnTo>
                  <a:pt x="200406" y="230124"/>
                </a:lnTo>
                <a:lnTo>
                  <a:pt x="204978" y="230886"/>
                </a:lnTo>
                <a:lnTo>
                  <a:pt x="203373" y="224188"/>
                </a:lnTo>
                <a:close/>
              </a:path>
              <a:path w="604519" h="272414">
                <a:moveTo>
                  <a:pt x="316992" y="0"/>
                </a:moveTo>
                <a:lnTo>
                  <a:pt x="314706" y="1524"/>
                </a:lnTo>
                <a:lnTo>
                  <a:pt x="203373" y="224188"/>
                </a:lnTo>
                <a:lnTo>
                  <a:pt x="204978" y="230886"/>
                </a:lnTo>
                <a:lnTo>
                  <a:pt x="316378" y="8084"/>
                </a:lnTo>
                <a:lnTo>
                  <a:pt x="314706" y="3810"/>
                </a:lnTo>
                <a:lnTo>
                  <a:pt x="319417" y="3810"/>
                </a:lnTo>
                <a:lnTo>
                  <a:pt x="318516" y="1524"/>
                </a:lnTo>
                <a:lnTo>
                  <a:pt x="316992" y="0"/>
                </a:lnTo>
                <a:close/>
              </a:path>
              <a:path w="604519" h="272414">
                <a:moveTo>
                  <a:pt x="601157" y="168432"/>
                </a:moveTo>
                <a:lnTo>
                  <a:pt x="599694" y="169164"/>
                </a:lnTo>
                <a:lnTo>
                  <a:pt x="590572" y="170249"/>
                </a:lnTo>
                <a:lnTo>
                  <a:pt x="562356" y="191262"/>
                </a:lnTo>
                <a:lnTo>
                  <a:pt x="561594" y="192786"/>
                </a:lnTo>
                <a:lnTo>
                  <a:pt x="562356" y="194310"/>
                </a:lnTo>
                <a:lnTo>
                  <a:pt x="563880" y="195834"/>
                </a:lnTo>
                <a:lnTo>
                  <a:pt x="565404" y="195072"/>
                </a:lnTo>
                <a:lnTo>
                  <a:pt x="601157" y="168432"/>
                </a:lnTo>
                <a:close/>
              </a:path>
              <a:path w="604519" h="272414">
                <a:moveTo>
                  <a:pt x="2286" y="162305"/>
                </a:moveTo>
                <a:lnTo>
                  <a:pt x="762" y="163068"/>
                </a:lnTo>
                <a:lnTo>
                  <a:pt x="0" y="164592"/>
                </a:lnTo>
                <a:lnTo>
                  <a:pt x="762" y="166116"/>
                </a:lnTo>
                <a:lnTo>
                  <a:pt x="2286" y="166877"/>
                </a:lnTo>
                <a:lnTo>
                  <a:pt x="116586" y="176784"/>
                </a:lnTo>
                <a:lnTo>
                  <a:pt x="118872" y="174498"/>
                </a:lnTo>
                <a:lnTo>
                  <a:pt x="119075" y="173736"/>
                </a:lnTo>
                <a:lnTo>
                  <a:pt x="114300" y="173736"/>
                </a:lnTo>
                <a:lnTo>
                  <a:pt x="114942" y="171318"/>
                </a:lnTo>
                <a:lnTo>
                  <a:pt x="2286" y="162305"/>
                </a:lnTo>
                <a:close/>
              </a:path>
              <a:path w="604519" h="272414">
                <a:moveTo>
                  <a:pt x="481584" y="60198"/>
                </a:moveTo>
                <a:lnTo>
                  <a:pt x="480822" y="60198"/>
                </a:lnTo>
                <a:lnTo>
                  <a:pt x="479073" y="66607"/>
                </a:lnTo>
                <a:lnTo>
                  <a:pt x="533400" y="175260"/>
                </a:lnTo>
                <a:lnTo>
                  <a:pt x="535686" y="176784"/>
                </a:lnTo>
                <a:lnTo>
                  <a:pt x="567690" y="172974"/>
                </a:lnTo>
                <a:lnTo>
                  <a:pt x="537972" y="172974"/>
                </a:lnTo>
                <a:lnTo>
                  <a:pt x="535686" y="171450"/>
                </a:lnTo>
                <a:lnTo>
                  <a:pt x="537131" y="171293"/>
                </a:lnTo>
                <a:lnTo>
                  <a:pt x="481584" y="60198"/>
                </a:lnTo>
                <a:close/>
              </a:path>
              <a:path w="604519" h="272414">
                <a:moveTo>
                  <a:pt x="114942" y="171318"/>
                </a:moveTo>
                <a:lnTo>
                  <a:pt x="114300" y="173736"/>
                </a:lnTo>
                <a:lnTo>
                  <a:pt x="116586" y="171450"/>
                </a:lnTo>
                <a:lnTo>
                  <a:pt x="114942" y="171318"/>
                </a:lnTo>
                <a:close/>
              </a:path>
              <a:path w="604519" h="272414">
                <a:moveTo>
                  <a:pt x="154686" y="28955"/>
                </a:moveTo>
                <a:lnTo>
                  <a:pt x="152400" y="30479"/>
                </a:lnTo>
                <a:lnTo>
                  <a:pt x="114942" y="171318"/>
                </a:lnTo>
                <a:lnTo>
                  <a:pt x="116586" y="171450"/>
                </a:lnTo>
                <a:lnTo>
                  <a:pt x="114300" y="173736"/>
                </a:lnTo>
                <a:lnTo>
                  <a:pt x="119075" y="173736"/>
                </a:lnTo>
                <a:lnTo>
                  <a:pt x="154546" y="41075"/>
                </a:lnTo>
                <a:lnTo>
                  <a:pt x="152400" y="32003"/>
                </a:lnTo>
                <a:lnTo>
                  <a:pt x="157337" y="32003"/>
                </a:lnTo>
                <a:lnTo>
                  <a:pt x="156972" y="30479"/>
                </a:lnTo>
                <a:lnTo>
                  <a:pt x="154686" y="28955"/>
                </a:lnTo>
                <a:close/>
              </a:path>
              <a:path w="604519" h="272414">
                <a:moveTo>
                  <a:pt x="537131" y="171293"/>
                </a:moveTo>
                <a:lnTo>
                  <a:pt x="535686" y="171450"/>
                </a:lnTo>
                <a:lnTo>
                  <a:pt x="537972" y="172974"/>
                </a:lnTo>
                <a:lnTo>
                  <a:pt x="537131" y="171293"/>
                </a:lnTo>
                <a:close/>
              </a:path>
              <a:path w="604519" h="272414">
                <a:moveTo>
                  <a:pt x="589893" y="165572"/>
                </a:moveTo>
                <a:lnTo>
                  <a:pt x="537131" y="171293"/>
                </a:lnTo>
                <a:lnTo>
                  <a:pt x="537972" y="172974"/>
                </a:lnTo>
                <a:lnTo>
                  <a:pt x="567690" y="172974"/>
                </a:lnTo>
                <a:lnTo>
                  <a:pt x="590572" y="170249"/>
                </a:lnTo>
                <a:lnTo>
                  <a:pt x="594290" y="167480"/>
                </a:lnTo>
                <a:lnTo>
                  <a:pt x="589893" y="165572"/>
                </a:lnTo>
                <a:close/>
              </a:path>
              <a:path w="604519" h="272414">
                <a:moveTo>
                  <a:pt x="594290" y="167480"/>
                </a:moveTo>
                <a:lnTo>
                  <a:pt x="590572" y="170249"/>
                </a:lnTo>
                <a:lnTo>
                  <a:pt x="599694" y="169164"/>
                </a:lnTo>
                <a:lnTo>
                  <a:pt x="598169" y="169164"/>
                </a:lnTo>
                <a:lnTo>
                  <a:pt x="594290" y="167480"/>
                </a:lnTo>
                <a:close/>
              </a:path>
              <a:path w="604519" h="272414">
                <a:moveTo>
                  <a:pt x="598169" y="164674"/>
                </a:moveTo>
                <a:lnTo>
                  <a:pt x="598040" y="164688"/>
                </a:lnTo>
                <a:lnTo>
                  <a:pt x="594290" y="167480"/>
                </a:lnTo>
                <a:lnTo>
                  <a:pt x="598169" y="169164"/>
                </a:lnTo>
                <a:lnTo>
                  <a:pt x="598169" y="164674"/>
                </a:lnTo>
                <a:close/>
              </a:path>
              <a:path w="604519" h="272414">
                <a:moveTo>
                  <a:pt x="598932" y="164592"/>
                </a:moveTo>
                <a:lnTo>
                  <a:pt x="598169" y="164674"/>
                </a:lnTo>
                <a:lnTo>
                  <a:pt x="598169" y="169164"/>
                </a:lnTo>
                <a:lnTo>
                  <a:pt x="599694" y="169164"/>
                </a:lnTo>
                <a:lnTo>
                  <a:pt x="601157" y="168432"/>
                </a:lnTo>
                <a:lnTo>
                  <a:pt x="601980" y="166877"/>
                </a:lnTo>
                <a:lnTo>
                  <a:pt x="600456" y="165353"/>
                </a:lnTo>
                <a:lnTo>
                  <a:pt x="598932" y="164592"/>
                </a:lnTo>
                <a:close/>
              </a:path>
              <a:path w="604519" h="272414">
                <a:moveTo>
                  <a:pt x="600730" y="164592"/>
                </a:moveTo>
                <a:lnTo>
                  <a:pt x="598932" y="164592"/>
                </a:lnTo>
                <a:lnTo>
                  <a:pt x="600456" y="165353"/>
                </a:lnTo>
                <a:lnTo>
                  <a:pt x="601980" y="166877"/>
                </a:lnTo>
                <a:lnTo>
                  <a:pt x="601229" y="168378"/>
                </a:lnTo>
                <a:lnTo>
                  <a:pt x="604266" y="166116"/>
                </a:lnTo>
                <a:lnTo>
                  <a:pt x="600730" y="164592"/>
                </a:lnTo>
                <a:close/>
              </a:path>
              <a:path w="604519" h="272414">
                <a:moveTo>
                  <a:pt x="598040" y="164688"/>
                </a:moveTo>
                <a:lnTo>
                  <a:pt x="589893" y="165572"/>
                </a:lnTo>
                <a:lnTo>
                  <a:pt x="594290" y="167480"/>
                </a:lnTo>
                <a:lnTo>
                  <a:pt x="598040" y="164688"/>
                </a:lnTo>
                <a:close/>
              </a:path>
              <a:path w="604519" h="272414">
                <a:moveTo>
                  <a:pt x="560069" y="147066"/>
                </a:moveTo>
                <a:lnTo>
                  <a:pt x="557784" y="147066"/>
                </a:lnTo>
                <a:lnTo>
                  <a:pt x="557022" y="147827"/>
                </a:lnTo>
                <a:lnTo>
                  <a:pt x="557022" y="150114"/>
                </a:lnTo>
                <a:lnTo>
                  <a:pt x="557784" y="151638"/>
                </a:lnTo>
                <a:lnTo>
                  <a:pt x="589893" y="165572"/>
                </a:lnTo>
                <a:lnTo>
                  <a:pt x="598059" y="164674"/>
                </a:lnTo>
                <a:lnTo>
                  <a:pt x="600730" y="164592"/>
                </a:lnTo>
                <a:lnTo>
                  <a:pt x="560069" y="147066"/>
                </a:lnTo>
                <a:close/>
              </a:path>
              <a:path w="604519" h="272414">
                <a:moveTo>
                  <a:pt x="598169" y="164592"/>
                </a:moveTo>
                <a:lnTo>
                  <a:pt x="598040" y="164688"/>
                </a:lnTo>
                <a:lnTo>
                  <a:pt x="598169" y="164674"/>
                </a:lnTo>
                <a:close/>
              </a:path>
              <a:path w="604519" h="272414">
                <a:moveTo>
                  <a:pt x="598932" y="164592"/>
                </a:moveTo>
                <a:lnTo>
                  <a:pt x="598169" y="164592"/>
                </a:lnTo>
                <a:lnTo>
                  <a:pt x="598932" y="164592"/>
                </a:lnTo>
                <a:close/>
              </a:path>
              <a:path w="604519" h="272414">
                <a:moveTo>
                  <a:pt x="480822" y="60198"/>
                </a:moveTo>
                <a:lnTo>
                  <a:pt x="476250" y="60960"/>
                </a:lnTo>
                <a:lnTo>
                  <a:pt x="479073" y="66607"/>
                </a:lnTo>
                <a:lnTo>
                  <a:pt x="480822" y="60198"/>
                </a:lnTo>
                <a:close/>
              </a:path>
              <a:path w="604519" h="272414">
                <a:moveTo>
                  <a:pt x="156972" y="32003"/>
                </a:moveTo>
                <a:lnTo>
                  <a:pt x="152400" y="32003"/>
                </a:lnTo>
                <a:lnTo>
                  <a:pt x="154546" y="41075"/>
                </a:lnTo>
                <a:lnTo>
                  <a:pt x="156972" y="32003"/>
                </a:lnTo>
                <a:close/>
              </a:path>
              <a:path w="604519" h="272414">
                <a:moveTo>
                  <a:pt x="318516" y="3810"/>
                </a:moveTo>
                <a:lnTo>
                  <a:pt x="314706" y="3810"/>
                </a:lnTo>
                <a:lnTo>
                  <a:pt x="316378" y="8084"/>
                </a:lnTo>
                <a:lnTo>
                  <a:pt x="318516" y="3810"/>
                </a:lnTo>
                <a:close/>
              </a:path>
            </a:pathLst>
          </a:custGeom>
          <a:solidFill>
            <a:srgbClr val="000000"/>
          </a:solidFill>
        </p:spPr>
        <p:txBody>
          <a:bodyPr wrap="square" lIns="0" tIns="0" rIns="0" bIns="0" rtlCol="0"/>
          <a:lstStyle/>
          <a:p/>
        </p:txBody>
      </p:sp>
      <p:sp>
        <p:nvSpPr>
          <p:cNvPr id="15" name="object 15"/>
          <p:cNvSpPr/>
          <p:nvPr/>
        </p:nvSpPr>
        <p:spPr>
          <a:xfrm>
            <a:off x="1597913" y="2260854"/>
            <a:ext cx="604520" cy="338455"/>
          </a:xfrm>
          <a:custGeom>
            <a:avLst/>
            <a:gdLst/>
            <a:ahLst/>
            <a:cxnLst/>
            <a:rect l="l" t="t" r="r" b="b"/>
            <a:pathLst>
              <a:path w="604519" h="338455">
                <a:moveTo>
                  <a:pt x="183642" y="0"/>
                </a:moveTo>
                <a:lnTo>
                  <a:pt x="181356" y="1524"/>
                </a:lnTo>
                <a:lnTo>
                  <a:pt x="180629" y="3053"/>
                </a:lnTo>
                <a:lnTo>
                  <a:pt x="185166" y="3810"/>
                </a:lnTo>
                <a:lnTo>
                  <a:pt x="181564" y="11429"/>
                </a:lnTo>
                <a:lnTo>
                  <a:pt x="181455" y="12953"/>
                </a:lnTo>
                <a:lnTo>
                  <a:pt x="209550" y="336042"/>
                </a:lnTo>
                <a:lnTo>
                  <a:pt x="211836" y="338327"/>
                </a:lnTo>
                <a:lnTo>
                  <a:pt x="214122" y="336803"/>
                </a:lnTo>
                <a:lnTo>
                  <a:pt x="214324" y="336042"/>
                </a:lnTo>
                <a:lnTo>
                  <a:pt x="214122" y="336042"/>
                </a:lnTo>
                <a:lnTo>
                  <a:pt x="209550" y="335279"/>
                </a:lnTo>
                <a:lnTo>
                  <a:pt x="212963" y="322327"/>
                </a:lnTo>
                <a:lnTo>
                  <a:pt x="185928" y="2286"/>
                </a:lnTo>
                <a:lnTo>
                  <a:pt x="183642" y="0"/>
                </a:lnTo>
                <a:close/>
              </a:path>
              <a:path w="604519" h="338455">
                <a:moveTo>
                  <a:pt x="212963" y="322327"/>
                </a:moveTo>
                <a:lnTo>
                  <a:pt x="209550" y="335279"/>
                </a:lnTo>
                <a:lnTo>
                  <a:pt x="214122" y="336042"/>
                </a:lnTo>
                <a:lnTo>
                  <a:pt x="212963" y="322327"/>
                </a:lnTo>
                <a:close/>
              </a:path>
              <a:path w="604519" h="338455">
                <a:moveTo>
                  <a:pt x="297180" y="9905"/>
                </a:moveTo>
                <a:lnTo>
                  <a:pt x="294894" y="11429"/>
                </a:lnTo>
                <a:lnTo>
                  <a:pt x="212963" y="322327"/>
                </a:lnTo>
                <a:lnTo>
                  <a:pt x="214122" y="336042"/>
                </a:lnTo>
                <a:lnTo>
                  <a:pt x="214324" y="336042"/>
                </a:lnTo>
                <a:lnTo>
                  <a:pt x="298199" y="20583"/>
                </a:lnTo>
                <a:lnTo>
                  <a:pt x="295656" y="12953"/>
                </a:lnTo>
                <a:lnTo>
                  <a:pt x="299974" y="12953"/>
                </a:lnTo>
                <a:lnTo>
                  <a:pt x="299466" y="11429"/>
                </a:lnTo>
                <a:lnTo>
                  <a:pt x="297180" y="9905"/>
                </a:lnTo>
                <a:close/>
              </a:path>
              <a:path w="604519" h="338455">
                <a:moveTo>
                  <a:pt x="300115" y="13377"/>
                </a:moveTo>
                <a:lnTo>
                  <a:pt x="298199" y="20583"/>
                </a:lnTo>
                <a:lnTo>
                  <a:pt x="390906" y="298703"/>
                </a:lnTo>
                <a:lnTo>
                  <a:pt x="392430" y="300227"/>
                </a:lnTo>
                <a:lnTo>
                  <a:pt x="394716" y="299466"/>
                </a:lnTo>
                <a:lnTo>
                  <a:pt x="396300" y="297179"/>
                </a:lnTo>
                <a:lnTo>
                  <a:pt x="394716" y="297179"/>
                </a:lnTo>
                <a:lnTo>
                  <a:pt x="390906" y="296418"/>
                </a:lnTo>
                <a:lnTo>
                  <a:pt x="393305" y="292947"/>
                </a:lnTo>
                <a:lnTo>
                  <a:pt x="300115" y="13377"/>
                </a:lnTo>
                <a:close/>
              </a:path>
              <a:path w="604519" h="338455">
                <a:moveTo>
                  <a:pt x="393305" y="292947"/>
                </a:moveTo>
                <a:lnTo>
                  <a:pt x="390906" y="296418"/>
                </a:lnTo>
                <a:lnTo>
                  <a:pt x="394716" y="297179"/>
                </a:lnTo>
                <a:lnTo>
                  <a:pt x="393305" y="292947"/>
                </a:lnTo>
                <a:close/>
              </a:path>
              <a:path w="604519" h="338455">
                <a:moveTo>
                  <a:pt x="478536" y="171450"/>
                </a:moveTo>
                <a:lnTo>
                  <a:pt x="476250" y="172974"/>
                </a:lnTo>
                <a:lnTo>
                  <a:pt x="393305" y="292947"/>
                </a:lnTo>
                <a:lnTo>
                  <a:pt x="394716" y="297179"/>
                </a:lnTo>
                <a:lnTo>
                  <a:pt x="396300" y="297179"/>
                </a:lnTo>
                <a:lnTo>
                  <a:pt x="479703" y="176872"/>
                </a:lnTo>
                <a:lnTo>
                  <a:pt x="478536" y="176784"/>
                </a:lnTo>
                <a:lnTo>
                  <a:pt x="480822" y="175260"/>
                </a:lnTo>
                <a:lnTo>
                  <a:pt x="525135" y="175260"/>
                </a:lnTo>
                <a:lnTo>
                  <a:pt x="478536" y="171450"/>
                </a:lnTo>
                <a:close/>
              </a:path>
              <a:path w="604519" h="338455">
                <a:moveTo>
                  <a:pt x="590061" y="185254"/>
                </a:moveTo>
                <a:lnTo>
                  <a:pt x="558546" y="200405"/>
                </a:lnTo>
                <a:lnTo>
                  <a:pt x="557022" y="201929"/>
                </a:lnTo>
                <a:lnTo>
                  <a:pt x="557022" y="203453"/>
                </a:lnTo>
                <a:lnTo>
                  <a:pt x="558546" y="204977"/>
                </a:lnTo>
                <a:lnTo>
                  <a:pt x="560832" y="204977"/>
                </a:lnTo>
                <a:lnTo>
                  <a:pt x="599612" y="185927"/>
                </a:lnTo>
                <a:lnTo>
                  <a:pt x="598932" y="185927"/>
                </a:lnTo>
                <a:lnTo>
                  <a:pt x="590061" y="185254"/>
                </a:lnTo>
                <a:close/>
              </a:path>
              <a:path w="604519" h="338455">
                <a:moveTo>
                  <a:pt x="95973" y="181355"/>
                </a:moveTo>
                <a:lnTo>
                  <a:pt x="2286" y="181355"/>
                </a:lnTo>
                <a:lnTo>
                  <a:pt x="762" y="182118"/>
                </a:lnTo>
                <a:lnTo>
                  <a:pt x="0" y="183642"/>
                </a:lnTo>
                <a:lnTo>
                  <a:pt x="762" y="185166"/>
                </a:lnTo>
                <a:lnTo>
                  <a:pt x="2286" y="185927"/>
                </a:lnTo>
                <a:lnTo>
                  <a:pt x="97536" y="185927"/>
                </a:lnTo>
                <a:lnTo>
                  <a:pt x="99822" y="184403"/>
                </a:lnTo>
                <a:lnTo>
                  <a:pt x="100542" y="182879"/>
                </a:lnTo>
                <a:lnTo>
                  <a:pt x="95250" y="182879"/>
                </a:lnTo>
                <a:lnTo>
                  <a:pt x="95973" y="181355"/>
                </a:lnTo>
                <a:close/>
              </a:path>
              <a:path w="604519" h="338455">
                <a:moveTo>
                  <a:pt x="594908" y="182923"/>
                </a:moveTo>
                <a:lnTo>
                  <a:pt x="590061" y="185254"/>
                </a:lnTo>
                <a:lnTo>
                  <a:pt x="598932" y="185927"/>
                </a:lnTo>
                <a:lnTo>
                  <a:pt x="600456" y="185166"/>
                </a:lnTo>
                <a:lnTo>
                  <a:pt x="598169" y="185166"/>
                </a:lnTo>
                <a:lnTo>
                  <a:pt x="594908" y="182923"/>
                </a:lnTo>
                <a:close/>
              </a:path>
              <a:path w="604519" h="338455">
                <a:moveTo>
                  <a:pt x="564642" y="156210"/>
                </a:moveTo>
                <a:lnTo>
                  <a:pt x="562356" y="156210"/>
                </a:lnTo>
                <a:lnTo>
                  <a:pt x="560832" y="156972"/>
                </a:lnTo>
                <a:lnTo>
                  <a:pt x="560832" y="158496"/>
                </a:lnTo>
                <a:lnTo>
                  <a:pt x="561594" y="160020"/>
                </a:lnTo>
                <a:lnTo>
                  <a:pt x="591674" y="180700"/>
                </a:lnTo>
                <a:lnTo>
                  <a:pt x="599694" y="181355"/>
                </a:lnTo>
                <a:lnTo>
                  <a:pt x="601218" y="182118"/>
                </a:lnTo>
                <a:lnTo>
                  <a:pt x="601218" y="183642"/>
                </a:lnTo>
                <a:lnTo>
                  <a:pt x="600456" y="185166"/>
                </a:lnTo>
                <a:lnTo>
                  <a:pt x="598932" y="185927"/>
                </a:lnTo>
                <a:lnTo>
                  <a:pt x="599612" y="185927"/>
                </a:lnTo>
                <a:lnTo>
                  <a:pt x="604266" y="183642"/>
                </a:lnTo>
                <a:lnTo>
                  <a:pt x="564642" y="156210"/>
                </a:lnTo>
                <a:close/>
              </a:path>
              <a:path w="604519" h="338455">
                <a:moveTo>
                  <a:pt x="525135" y="175260"/>
                </a:moveTo>
                <a:lnTo>
                  <a:pt x="480822" y="175260"/>
                </a:lnTo>
                <a:lnTo>
                  <a:pt x="479703" y="176872"/>
                </a:lnTo>
                <a:lnTo>
                  <a:pt x="590061" y="185254"/>
                </a:lnTo>
                <a:lnTo>
                  <a:pt x="594908" y="182923"/>
                </a:lnTo>
                <a:lnTo>
                  <a:pt x="591674" y="180700"/>
                </a:lnTo>
                <a:lnTo>
                  <a:pt x="525135" y="175260"/>
                </a:lnTo>
                <a:close/>
              </a:path>
              <a:path w="604519" h="338455">
                <a:moveTo>
                  <a:pt x="598169" y="181355"/>
                </a:moveTo>
                <a:lnTo>
                  <a:pt x="594908" y="182923"/>
                </a:lnTo>
                <a:lnTo>
                  <a:pt x="598169" y="185166"/>
                </a:lnTo>
                <a:lnTo>
                  <a:pt x="598169" y="181355"/>
                </a:lnTo>
                <a:close/>
              </a:path>
              <a:path w="604519" h="338455">
                <a:moveTo>
                  <a:pt x="599694" y="181355"/>
                </a:moveTo>
                <a:lnTo>
                  <a:pt x="598169" y="181355"/>
                </a:lnTo>
                <a:lnTo>
                  <a:pt x="598169" y="185166"/>
                </a:lnTo>
                <a:lnTo>
                  <a:pt x="600456" y="185166"/>
                </a:lnTo>
                <a:lnTo>
                  <a:pt x="601218" y="183642"/>
                </a:lnTo>
                <a:lnTo>
                  <a:pt x="601218" y="182118"/>
                </a:lnTo>
                <a:lnTo>
                  <a:pt x="599694" y="181355"/>
                </a:lnTo>
                <a:close/>
              </a:path>
              <a:path w="604519" h="338455">
                <a:moveTo>
                  <a:pt x="591674" y="180700"/>
                </a:moveTo>
                <a:lnTo>
                  <a:pt x="594908" y="182923"/>
                </a:lnTo>
                <a:lnTo>
                  <a:pt x="598169" y="181355"/>
                </a:lnTo>
                <a:lnTo>
                  <a:pt x="599694" y="181355"/>
                </a:lnTo>
                <a:lnTo>
                  <a:pt x="591674" y="180700"/>
                </a:lnTo>
                <a:close/>
              </a:path>
              <a:path w="604519" h="338455">
                <a:moveTo>
                  <a:pt x="180599" y="3116"/>
                </a:moveTo>
                <a:lnTo>
                  <a:pt x="95250" y="182879"/>
                </a:lnTo>
                <a:lnTo>
                  <a:pt x="97536" y="181355"/>
                </a:lnTo>
                <a:lnTo>
                  <a:pt x="101262" y="181355"/>
                </a:lnTo>
                <a:lnTo>
                  <a:pt x="181360" y="11862"/>
                </a:lnTo>
                <a:lnTo>
                  <a:pt x="180599" y="3116"/>
                </a:lnTo>
                <a:close/>
              </a:path>
              <a:path w="604519" h="338455">
                <a:moveTo>
                  <a:pt x="101262" y="181355"/>
                </a:moveTo>
                <a:lnTo>
                  <a:pt x="97536" y="181355"/>
                </a:lnTo>
                <a:lnTo>
                  <a:pt x="95250" y="182879"/>
                </a:lnTo>
                <a:lnTo>
                  <a:pt x="100542" y="182879"/>
                </a:lnTo>
                <a:lnTo>
                  <a:pt x="101262" y="181355"/>
                </a:lnTo>
                <a:close/>
              </a:path>
              <a:path w="604519" h="338455">
                <a:moveTo>
                  <a:pt x="480822" y="175260"/>
                </a:moveTo>
                <a:lnTo>
                  <a:pt x="478536" y="176784"/>
                </a:lnTo>
                <a:lnTo>
                  <a:pt x="479703" y="176872"/>
                </a:lnTo>
                <a:lnTo>
                  <a:pt x="480822" y="175260"/>
                </a:lnTo>
                <a:close/>
              </a:path>
              <a:path w="604519" h="338455">
                <a:moveTo>
                  <a:pt x="299974" y="12953"/>
                </a:moveTo>
                <a:lnTo>
                  <a:pt x="295656" y="12953"/>
                </a:lnTo>
                <a:lnTo>
                  <a:pt x="298199" y="20583"/>
                </a:lnTo>
                <a:lnTo>
                  <a:pt x="300115" y="13377"/>
                </a:lnTo>
                <a:lnTo>
                  <a:pt x="299974" y="12953"/>
                </a:lnTo>
                <a:close/>
              </a:path>
              <a:path w="604519" h="338455">
                <a:moveTo>
                  <a:pt x="300228" y="12953"/>
                </a:moveTo>
                <a:lnTo>
                  <a:pt x="299974" y="12953"/>
                </a:lnTo>
                <a:lnTo>
                  <a:pt x="300115" y="13377"/>
                </a:lnTo>
                <a:lnTo>
                  <a:pt x="300228" y="12953"/>
                </a:lnTo>
                <a:close/>
              </a:path>
              <a:path w="604519" h="338455">
                <a:moveTo>
                  <a:pt x="180629" y="3053"/>
                </a:moveTo>
                <a:lnTo>
                  <a:pt x="180660" y="3810"/>
                </a:lnTo>
                <a:lnTo>
                  <a:pt x="181360" y="11862"/>
                </a:lnTo>
                <a:lnTo>
                  <a:pt x="185166" y="3810"/>
                </a:lnTo>
                <a:lnTo>
                  <a:pt x="180629" y="3053"/>
                </a:lnTo>
                <a:close/>
              </a:path>
            </a:pathLst>
          </a:custGeom>
          <a:solidFill>
            <a:srgbClr val="000000"/>
          </a:solidFill>
        </p:spPr>
        <p:txBody>
          <a:bodyPr wrap="square" lIns="0" tIns="0" rIns="0" bIns="0" rtlCol="0"/>
          <a:lstStyle/>
          <a:p/>
        </p:txBody>
      </p:sp>
      <p:sp>
        <p:nvSpPr>
          <p:cNvPr id="16" name="object 16"/>
          <p:cNvSpPr/>
          <p:nvPr/>
        </p:nvSpPr>
        <p:spPr>
          <a:xfrm>
            <a:off x="1597913" y="2660904"/>
            <a:ext cx="604520" cy="338455"/>
          </a:xfrm>
          <a:custGeom>
            <a:avLst/>
            <a:gdLst/>
            <a:ahLst/>
            <a:cxnLst/>
            <a:rect l="l" t="t" r="r" b="b"/>
            <a:pathLst>
              <a:path w="604519" h="338455">
                <a:moveTo>
                  <a:pt x="164592" y="0"/>
                </a:moveTo>
                <a:lnTo>
                  <a:pt x="162306" y="1524"/>
                </a:lnTo>
                <a:lnTo>
                  <a:pt x="161544" y="3048"/>
                </a:lnTo>
                <a:lnTo>
                  <a:pt x="166116" y="3810"/>
                </a:lnTo>
                <a:lnTo>
                  <a:pt x="162652" y="10737"/>
                </a:lnTo>
                <a:lnTo>
                  <a:pt x="209550" y="336042"/>
                </a:lnTo>
                <a:lnTo>
                  <a:pt x="210312" y="337566"/>
                </a:lnTo>
                <a:lnTo>
                  <a:pt x="211836" y="338327"/>
                </a:lnTo>
                <a:lnTo>
                  <a:pt x="214122" y="336803"/>
                </a:lnTo>
                <a:lnTo>
                  <a:pt x="214339" y="336042"/>
                </a:lnTo>
                <a:lnTo>
                  <a:pt x="214122" y="336042"/>
                </a:lnTo>
                <a:lnTo>
                  <a:pt x="209550" y="335279"/>
                </a:lnTo>
                <a:lnTo>
                  <a:pt x="212536" y="324839"/>
                </a:lnTo>
                <a:lnTo>
                  <a:pt x="166878" y="2286"/>
                </a:lnTo>
                <a:lnTo>
                  <a:pt x="164592" y="0"/>
                </a:lnTo>
                <a:close/>
              </a:path>
              <a:path w="604519" h="338455">
                <a:moveTo>
                  <a:pt x="212536" y="324839"/>
                </a:moveTo>
                <a:lnTo>
                  <a:pt x="209550" y="335279"/>
                </a:lnTo>
                <a:lnTo>
                  <a:pt x="214122" y="336042"/>
                </a:lnTo>
                <a:lnTo>
                  <a:pt x="212536" y="324839"/>
                </a:lnTo>
                <a:close/>
              </a:path>
              <a:path w="604519" h="338455">
                <a:moveTo>
                  <a:pt x="307086" y="0"/>
                </a:moveTo>
                <a:lnTo>
                  <a:pt x="304800" y="2286"/>
                </a:lnTo>
                <a:lnTo>
                  <a:pt x="212536" y="324839"/>
                </a:lnTo>
                <a:lnTo>
                  <a:pt x="214122" y="336042"/>
                </a:lnTo>
                <a:lnTo>
                  <a:pt x="214339" y="336042"/>
                </a:lnTo>
                <a:lnTo>
                  <a:pt x="306546" y="12947"/>
                </a:lnTo>
                <a:lnTo>
                  <a:pt x="304800" y="3048"/>
                </a:lnTo>
                <a:lnTo>
                  <a:pt x="309506" y="3048"/>
                </a:lnTo>
                <a:lnTo>
                  <a:pt x="309372" y="2286"/>
                </a:lnTo>
                <a:lnTo>
                  <a:pt x="308610" y="762"/>
                </a:lnTo>
                <a:lnTo>
                  <a:pt x="307086" y="0"/>
                </a:lnTo>
                <a:close/>
              </a:path>
              <a:path w="604519" h="338455">
                <a:moveTo>
                  <a:pt x="309506" y="3048"/>
                </a:moveTo>
                <a:lnTo>
                  <a:pt x="309372" y="3048"/>
                </a:lnTo>
                <a:lnTo>
                  <a:pt x="306548" y="12953"/>
                </a:lnTo>
                <a:lnTo>
                  <a:pt x="361950" y="326898"/>
                </a:lnTo>
                <a:lnTo>
                  <a:pt x="364236" y="329184"/>
                </a:lnTo>
                <a:lnTo>
                  <a:pt x="365760" y="328422"/>
                </a:lnTo>
                <a:lnTo>
                  <a:pt x="366522" y="326898"/>
                </a:lnTo>
                <a:lnTo>
                  <a:pt x="366660" y="326136"/>
                </a:lnTo>
                <a:lnTo>
                  <a:pt x="361950" y="326136"/>
                </a:lnTo>
                <a:lnTo>
                  <a:pt x="364268" y="313367"/>
                </a:lnTo>
                <a:lnTo>
                  <a:pt x="309506" y="3048"/>
                </a:lnTo>
                <a:close/>
              </a:path>
              <a:path w="604519" h="338455">
                <a:moveTo>
                  <a:pt x="364268" y="313367"/>
                </a:moveTo>
                <a:lnTo>
                  <a:pt x="361950" y="326136"/>
                </a:lnTo>
                <a:lnTo>
                  <a:pt x="366522" y="326136"/>
                </a:lnTo>
                <a:lnTo>
                  <a:pt x="364268" y="313367"/>
                </a:lnTo>
                <a:close/>
              </a:path>
              <a:path w="604519" h="338455">
                <a:moveTo>
                  <a:pt x="421386" y="9905"/>
                </a:moveTo>
                <a:lnTo>
                  <a:pt x="419100" y="11429"/>
                </a:lnTo>
                <a:lnTo>
                  <a:pt x="364268" y="313367"/>
                </a:lnTo>
                <a:lnTo>
                  <a:pt x="366522" y="326136"/>
                </a:lnTo>
                <a:lnTo>
                  <a:pt x="366660" y="326136"/>
                </a:lnTo>
                <a:lnTo>
                  <a:pt x="422394" y="19971"/>
                </a:lnTo>
                <a:lnTo>
                  <a:pt x="419100" y="12953"/>
                </a:lnTo>
                <a:lnTo>
                  <a:pt x="424390" y="12953"/>
                </a:lnTo>
                <a:lnTo>
                  <a:pt x="423672" y="11429"/>
                </a:lnTo>
                <a:lnTo>
                  <a:pt x="421386" y="9905"/>
                </a:lnTo>
                <a:close/>
              </a:path>
              <a:path w="604519" h="338455">
                <a:moveTo>
                  <a:pt x="599612" y="163829"/>
                </a:moveTo>
                <a:lnTo>
                  <a:pt x="598932" y="163829"/>
                </a:lnTo>
                <a:lnTo>
                  <a:pt x="600456" y="164592"/>
                </a:lnTo>
                <a:lnTo>
                  <a:pt x="601218" y="166116"/>
                </a:lnTo>
                <a:lnTo>
                  <a:pt x="601218" y="167640"/>
                </a:lnTo>
                <a:lnTo>
                  <a:pt x="599694" y="168401"/>
                </a:lnTo>
                <a:lnTo>
                  <a:pt x="591670" y="169060"/>
                </a:lnTo>
                <a:lnTo>
                  <a:pt x="561594" y="189738"/>
                </a:lnTo>
                <a:lnTo>
                  <a:pt x="560832" y="191262"/>
                </a:lnTo>
                <a:lnTo>
                  <a:pt x="560832" y="192786"/>
                </a:lnTo>
                <a:lnTo>
                  <a:pt x="562356" y="193548"/>
                </a:lnTo>
                <a:lnTo>
                  <a:pt x="564642" y="193548"/>
                </a:lnTo>
                <a:lnTo>
                  <a:pt x="604266" y="166116"/>
                </a:lnTo>
                <a:lnTo>
                  <a:pt x="599612" y="163829"/>
                </a:lnTo>
                <a:close/>
              </a:path>
              <a:path w="604519" h="338455">
                <a:moveTo>
                  <a:pt x="424390" y="12953"/>
                </a:moveTo>
                <a:lnTo>
                  <a:pt x="423672" y="12953"/>
                </a:lnTo>
                <a:lnTo>
                  <a:pt x="422394" y="19971"/>
                </a:lnTo>
                <a:lnTo>
                  <a:pt x="495300" y="175260"/>
                </a:lnTo>
                <a:lnTo>
                  <a:pt x="497586" y="176784"/>
                </a:lnTo>
                <a:lnTo>
                  <a:pt x="543998" y="172974"/>
                </a:lnTo>
                <a:lnTo>
                  <a:pt x="499872" y="172974"/>
                </a:lnTo>
                <a:lnTo>
                  <a:pt x="497586" y="171450"/>
                </a:lnTo>
                <a:lnTo>
                  <a:pt x="499099" y="171336"/>
                </a:lnTo>
                <a:lnTo>
                  <a:pt x="424390" y="12953"/>
                </a:lnTo>
                <a:close/>
              </a:path>
              <a:path w="604519" h="338455">
                <a:moveTo>
                  <a:pt x="499099" y="171336"/>
                </a:moveTo>
                <a:lnTo>
                  <a:pt x="497586" y="171450"/>
                </a:lnTo>
                <a:lnTo>
                  <a:pt x="499872" y="172974"/>
                </a:lnTo>
                <a:lnTo>
                  <a:pt x="499099" y="171336"/>
                </a:lnTo>
                <a:close/>
              </a:path>
              <a:path w="604519" h="338455">
                <a:moveTo>
                  <a:pt x="590049" y="164497"/>
                </a:moveTo>
                <a:lnTo>
                  <a:pt x="499099" y="171336"/>
                </a:lnTo>
                <a:lnTo>
                  <a:pt x="499872" y="172974"/>
                </a:lnTo>
                <a:lnTo>
                  <a:pt x="543998" y="172974"/>
                </a:lnTo>
                <a:lnTo>
                  <a:pt x="591670" y="169060"/>
                </a:lnTo>
                <a:lnTo>
                  <a:pt x="594908" y="166834"/>
                </a:lnTo>
                <a:lnTo>
                  <a:pt x="590049" y="164497"/>
                </a:lnTo>
                <a:close/>
              </a:path>
              <a:path w="604519" h="338455">
                <a:moveTo>
                  <a:pt x="594908" y="166834"/>
                </a:moveTo>
                <a:lnTo>
                  <a:pt x="591670" y="169060"/>
                </a:lnTo>
                <a:lnTo>
                  <a:pt x="599694" y="168401"/>
                </a:lnTo>
                <a:lnTo>
                  <a:pt x="598169" y="168401"/>
                </a:lnTo>
                <a:lnTo>
                  <a:pt x="594908" y="166834"/>
                </a:lnTo>
                <a:close/>
              </a:path>
              <a:path w="604519" h="338455">
                <a:moveTo>
                  <a:pt x="598169" y="164592"/>
                </a:moveTo>
                <a:lnTo>
                  <a:pt x="594908" y="166834"/>
                </a:lnTo>
                <a:lnTo>
                  <a:pt x="598169" y="168401"/>
                </a:lnTo>
                <a:lnTo>
                  <a:pt x="598169" y="164592"/>
                </a:lnTo>
                <a:close/>
              </a:path>
              <a:path w="604519" h="338455">
                <a:moveTo>
                  <a:pt x="600456" y="164592"/>
                </a:moveTo>
                <a:lnTo>
                  <a:pt x="598169" y="164592"/>
                </a:lnTo>
                <a:lnTo>
                  <a:pt x="598169" y="168401"/>
                </a:lnTo>
                <a:lnTo>
                  <a:pt x="599694" y="168401"/>
                </a:lnTo>
                <a:lnTo>
                  <a:pt x="601218" y="167640"/>
                </a:lnTo>
                <a:lnTo>
                  <a:pt x="601218" y="166116"/>
                </a:lnTo>
                <a:lnTo>
                  <a:pt x="600456" y="164592"/>
                </a:lnTo>
                <a:close/>
              </a:path>
              <a:path w="604519" h="338455">
                <a:moveTo>
                  <a:pt x="86821" y="152493"/>
                </a:moveTo>
                <a:lnTo>
                  <a:pt x="2286" y="162305"/>
                </a:lnTo>
                <a:lnTo>
                  <a:pt x="762" y="163068"/>
                </a:lnTo>
                <a:lnTo>
                  <a:pt x="0" y="164592"/>
                </a:lnTo>
                <a:lnTo>
                  <a:pt x="762" y="166877"/>
                </a:lnTo>
                <a:lnTo>
                  <a:pt x="2286" y="166877"/>
                </a:lnTo>
                <a:lnTo>
                  <a:pt x="88392" y="157734"/>
                </a:lnTo>
                <a:lnTo>
                  <a:pt x="89916" y="156210"/>
                </a:lnTo>
                <a:lnTo>
                  <a:pt x="91059" y="153924"/>
                </a:lnTo>
                <a:lnTo>
                  <a:pt x="86106" y="153924"/>
                </a:lnTo>
                <a:lnTo>
                  <a:pt x="86821" y="152493"/>
                </a:lnTo>
                <a:close/>
              </a:path>
              <a:path w="604519" h="338455">
                <a:moveTo>
                  <a:pt x="598932" y="163829"/>
                </a:moveTo>
                <a:lnTo>
                  <a:pt x="590049" y="164497"/>
                </a:lnTo>
                <a:lnTo>
                  <a:pt x="594908" y="166834"/>
                </a:lnTo>
                <a:lnTo>
                  <a:pt x="598169" y="164592"/>
                </a:lnTo>
                <a:lnTo>
                  <a:pt x="600456" y="164592"/>
                </a:lnTo>
                <a:lnTo>
                  <a:pt x="598932" y="163829"/>
                </a:lnTo>
                <a:close/>
              </a:path>
              <a:path w="604519" h="338455">
                <a:moveTo>
                  <a:pt x="560832" y="144779"/>
                </a:moveTo>
                <a:lnTo>
                  <a:pt x="558546" y="144779"/>
                </a:lnTo>
                <a:lnTo>
                  <a:pt x="557022" y="146303"/>
                </a:lnTo>
                <a:lnTo>
                  <a:pt x="557022" y="147827"/>
                </a:lnTo>
                <a:lnTo>
                  <a:pt x="558546" y="149351"/>
                </a:lnTo>
                <a:lnTo>
                  <a:pt x="590049" y="164497"/>
                </a:lnTo>
                <a:lnTo>
                  <a:pt x="598932" y="163829"/>
                </a:lnTo>
                <a:lnTo>
                  <a:pt x="599612" y="163829"/>
                </a:lnTo>
                <a:lnTo>
                  <a:pt x="560832" y="144779"/>
                </a:lnTo>
                <a:close/>
              </a:path>
              <a:path w="604519" h="338455">
                <a:moveTo>
                  <a:pt x="87630" y="152400"/>
                </a:moveTo>
                <a:lnTo>
                  <a:pt x="86821" y="152493"/>
                </a:lnTo>
                <a:lnTo>
                  <a:pt x="86106" y="153924"/>
                </a:lnTo>
                <a:lnTo>
                  <a:pt x="87630" y="152400"/>
                </a:lnTo>
                <a:close/>
              </a:path>
              <a:path w="604519" h="338455">
                <a:moveTo>
                  <a:pt x="91821" y="152400"/>
                </a:moveTo>
                <a:lnTo>
                  <a:pt x="87630" y="152400"/>
                </a:lnTo>
                <a:lnTo>
                  <a:pt x="86106" y="153924"/>
                </a:lnTo>
                <a:lnTo>
                  <a:pt x="91059" y="153924"/>
                </a:lnTo>
                <a:lnTo>
                  <a:pt x="91821" y="152400"/>
                </a:lnTo>
                <a:close/>
              </a:path>
              <a:path w="604519" h="338455">
                <a:moveTo>
                  <a:pt x="161544" y="3048"/>
                </a:moveTo>
                <a:lnTo>
                  <a:pt x="86821" y="152493"/>
                </a:lnTo>
                <a:lnTo>
                  <a:pt x="87630" y="152400"/>
                </a:lnTo>
                <a:lnTo>
                  <a:pt x="91821" y="152400"/>
                </a:lnTo>
                <a:lnTo>
                  <a:pt x="162652" y="10737"/>
                </a:lnTo>
                <a:lnTo>
                  <a:pt x="161544" y="3048"/>
                </a:lnTo>
                <a:close/>
              </a:path>
              <a:path w="604519" h="338455">
                <a:moveTo>
                  <a:pt x="423672" y="12953"/>
                </a:moveTo>
                <a:lnTo>
                  <a:pt x="419100" y="12953"/>
                </a:lnTo>
                <a:lnTo>
                  <a:pt x="422394" y="19971"/>
                </a:lnTo>
                <a:lnTo>
                  <a:pt x="423672" y="12953"/>
                </a:lnTo>
                <a:close/>
              </a:path>
              <a:path w="604519" h="338455">
                <a:moveTo>
                  <a:pt x="309372" y="3048"/>
                </a:moveTo>
                <a:lnTo>
                  <a:pt x="304800" y="3048"/>
                </a:lnTo>
                <a:lnTo>
                  <a:pt x="306546" y="12947"/>
                </a:lnTo>
                <a:lnTo>
                  <a:pt x="309372" y="3048"/>
                </a:lnTo>
                <a:close/>
              </a:path>
              <a:path w="604519" h="338455">
                <a:moveTo>
                  <a:pt x="161544" y="3048"/>
                </a:moveTo>
                <a:lnTo>
                  <a:pt x="162652" y="10737"/>
                </a:lnTo>
                <a:lnTo>
                  <a:pt x="166116" y="3810"/>
                </a:lnTo>
                <a:lnTo>
                  <a:pt x="161544" y="3048"/>
                </a:lnTo>
                <a:close/>
              </a:path>
            </a:pathLst>
          </a:custGeom>
          <a:solidFill>
            <a:srgbClr val="000000"/>
          </a:solidFill>
        </p:spPr>
        <p:txBody>
          <a:bodyPr wrap="square" lIns="0" tIns="0" rIns="0" bIns="0" rtlCol="0"/>
          <a:lstStyle/>
          <a:p/>
        </p:txBody>
      </p:sp>
      <p:sp>
        <p:nvSpPr>
          <p:cNvPr id="17" name="object 17"/>
          <p:cNvSpPr/>
          <p:nvPr/>
        </p:nvSpPr>
        <p:spPr>
          <a:xfrm>
            <a:off x="1924050" y="3088385"/>
            <a:ext cx="2844800" cy="1419860"/>
          </a:xfrm>
          <a:custGeom>
            <a:avLst/>
            <a:gdLst/>
            <a:ahLst/>
            <a:cxnLst/>
            <a:rect l="l" t="t" r="r" b="b"/>
            <a:pathLst>
              <a:path w="2844800" h="1419860">
                <a:moveTo>
                  <a:pt x="0" y="1419606"/>
                </a:moveTo>
                <a:lnTo>
                  <a:pt x="2844546" y="1419606"/>
                </a:lnTo>
                <a:lnTo>
                  <a:pt x="2844546" y="0"/>
                </a:lnTo>
                <a:lnTo>
                  <a:pt x="0" y="0"/>
                </a:lnTo>
                <a:lnTo>
                  <a:pt x="0" y="1419606"/>
                </a:lnTo>
                <a:close/>
              </a:path>
            </a:pathLst>
          </a:custGeom>
          <a:solidFill>
            <a:srgbClr val="CCFFCC"/>
          </a:solidFill>
        </p:spPr>
        <p:txBody>
          <a:bodyPr wrap="square" lIns="0" tIns="0" rIns="0" bIns="0" rtlCol="0"/>
          <a:lstStyle/>
          <a:p/>
        </p:txBody>
      </p:sp>
      <p:sp>
        <p:nvSpPr>
          <p:cNvPr id="18" name="object 18"/>
          <p:cNvSpPr/>
          <p:nvPr/>
        </p:nvSpPr>
        <p:spPr>
          <a:xfrm>
            <a:off x="1924050" y="3088385"/>
            <a:ext cx="2844800" cy="1419860"/>
          </a:xfrm>
          <a:custGeom>
            <a:avLst/>
            <a:gdLst/>
            <a:ahLst/>
            <a:cxnLst/>
            <a:rect l="l" t="t" r="r" b="b"/>
            <a:pathLst>
              <a:path w="2844800" h="1419860">
                <a:moveTo>
                  <a:pt x="2844546" y="0"/>
                </a:moveTo>
                <a:lnTo>
                  <a:pt x="0" y="0"/>
                </a:lnTo>
                <a:lnTo>
                  <a:pt x="0" y="1419605"/>
                </a:lnTo>
                <a:lnTo>
                  <a:pt x="2844546" y="1419605"/>
                </a:lnTo>
                <a:lnTo>
                  <a:pt x="2844546" y="0"/>
                </a:lnTo>
                <a:close/>
              </a:path>
            </a:pathLst>
          </a:custGeom>
          <a:ln w="4762">
            <a:solidFill>
              <a:srgbClr val="00CC00"/>
            </a:solidFill>
          </a:ln>
        </p:spPr>
        <p:txBody>
          <a:bodyPr wrap="square" lIns="0" tIns="0" rIns="0" bIns="0" rtlCol="0"/>
          <a:lstStyle/>
          <a:p/>
        </p:txBody>
      </p:sp>
      <p:sp>
        <p:nvSpPr>
          <p:cNvPr id="19" name="object 19"/>
          <p:cNvSpPr txBox="1"/>
          <p:nvPr/>
        </p:nvSpPr>
        <p:spPr>
          <a:xfrm>
            <a:off x="1947417" y="2946145"/>
            <a:ext cx="4017010" cy="561340"/>
          </a:xfrm>
          <a:prstGeom prst="rect">
            <a:avLst/>
          </a:prstGeom>
        </p:spPr>
        <p:txBody>
          <a:bodyPr wrap="square" lIns="0" tIns="45085" rIns="0" bIns="0" rtlCol="0" vert="horz">
            <a:spAutoFit/>
          </a:bodyPr>
          <a:lstStyle/>
          <a:p>
            <a:pPr marL="25400" marR="55880" indent="1976120">
              <a:lnSpc>
                <a:spcPts val="1180"/>
              </a:lnSpc>
              <a:spcBef>
                <a:spcPts val="355"/>
              </a:spcBef>
            </a:pPr>
            <a:r>
              <a:rPr dirty="0" sz="1200">
                <a:latin typeface="Arial"/>
                <a:cs typeface="Arial"/>
              </a:rPr>
              <a:t>followed </a:t>
            </a:r>
            <a:r>
              <a:rPr dirty="0" sz="1200" spc="-5">
                <a:latin typeface="Arial"/>
                <a:cs typeface="Arial"/>
              </a:rPr>
              <a:t>by </a:t>
            </a:r>
            <a:r>
              <a:rPr dirty="0" sz="1200">
                <a:latin typeface="Arial"/>
                <a:cs typeface="Arial"/>
              </a:rPr>
              <a:t>transition </a:t>
            </a:r>
            <a:r>
              <a:rPr dirty="0" sz="1200" spc="-5">
                <a:latin typeface="Arial"/>
                <a:cs typeface="Arial"/>
              </a:rPr>
              <a:t>S</a:t>
            </a:r>
            <a:r>
              <a:rPr dirty="0" baseline="-20833" sz="1200" spc="-7">
                <a:latin typeface="Arial"/>
                <a:cs typeface="Arial"/>
              </a:rPr>
              <a:t>i </a:t>
            </a:r>
            <a:r>
              <a:rPr dirty="0" sz="1200">
                <a:latin typeface="Arial"/>
                <a:cs typeface="Arial"/>
              </a:rPr>
              <a:t>→ </a:t>
            </a:r>
            <a:r>
              <a:rPr dirty="0" sz="1200" spc="-10">
                <a:latin typeface="Arial"/>
                <a:cs typeface="Arial"/>
              </a:rPr>
              <a:t>S</a:t>
            </a:r>
            <a:r>
              <a:rPr dirty="0" baseline="-20833" sz="1200" spc="-15">
                <a:latin typeface="Arial"/>
                <a:cs typeface="Arial"/>
              </a:rPr>
              <a:t>j  </a:t>
            </a:r>
            <a:r>
              <a:rPr dirty="0" sz="1200" spc="-5">
                <a:latin typeface="Arial"/>
                <a:cs typeface="Arial"/>
              </a:rPr>
              <a:t>What is the prob of that</a:t>
            </a:r>
            <a:r>
              <a:rPr dirty="0" sz="1200" spc="15">
                <a:latin typeface="Arial"/>
                <a:cs typeface="Arial"/>
              </a:rPr>
              <a:t> </a:t>
            </a:r>
            <a:r>
              <a:rPr dirty="0" sz="1200" spc="-5">
                <a:latin typeface="Arial"/>
                <a:cs typeface="Arial"/>
              </a:rPr>
              <a:t>path?</a:t>
            </a:r>
            <a:endParaRPr sz="1200">
              <a:latin typeface="Arial"/>
              <a:cs typeface="Arial"/>
            </a:endParaRPr>
          </a:p>
          <a:p>
            <a:pPr marL="482600">
              <a:lnSpc>
                <a:spcPct val="100000"/>
              </a:lnSpc>
              <a:spcBef>
                <a:spcPts val="160"/>
              </a:spcBef>
              <a:tabLst>
                <a:tab pos="1969135" algn="l"/>
              </a:tabLst>
            </a:pPr>
            <a:r>
              <a:rPr dirty="0" sz="1200" spc="-5">
                <a:latin typeface="Arial"/>
                <a:cs typeface="Arial"/>
              </a:rPr>
              <a:t>δ</a:t>
            </a:r>
            <a:r>
              <a:rPr dirty="0" baseline="-20833" sz="1200" spc="-7">
                <a:latin typeface="Arial"/>
                <a:cs typeface="Arial"/>
              </a:rPr>
              <a:t>t</a:t>
            </a:r>
            <a:r>
              <a:rPr dirty="0" sz="1200" spc="-5">
                <a:latin typeface="Arial"/>
                <a:cs typeface="Arial"/>
              </a:rPr>
              <a:t>(i) </a:t>
            </a:r>
            <a:r>
              <a:rPr dirty="0" sz="1200">
                <a:latin typeface="Arial"/>
                <a:cs typeface="Arial"/>
              </a:rPr>
              <a:t>x </a:t>
            </a:r>
            <a:r>
              <a:rPr dirty="0" sz="1200" spc="-5">
                <a:latin typeface="Arial"/>
                <a:cs typeface="Arial"/>
              </a:rPr>
              <a:t>P(S</a:t>
            </a:r>
            <a:r>
              <a:rPr dirty="0" baseline="-20833" sz="1200" spc="-7">
                <a:latin typeface="Arial"/>
                <a:cs typeface="Arial"/>
              </a:rPr>
              <a:t>i </a:t>
            </a:r>
            <a:r>
              <a:rPr dirty="0" sz="1200">
                <a:latin typeface="Arial"/>
                <a:cs typeface="Arial"/>
              </a:rPr>
              <a:t>→ </a:t>
            </a:r>
            <a:r>
              <a:rPr dirty="0" sz="1200" spc="-5">
                <a:latin typeface="Arial"/>
                <a:cs typeface="Arial"/>
              </a:rPr>
              <a:t>S</a:t>
            </a:r>
            <a:r>
              <a:rPr dirty="0" baseline="-20833" sz="1200" spc="-7">
                <a:latin typeface="Arial"/>
                <a:cs typeface="Arial"/>
              </a:rPr>
              <a:t>j</a:t>
            </a:r>
            <a:r>
              <a:rPr dirty="0" baseline="-20833" sz="1200" spc="37">
                <a:latin typeface="Arial"/>
                <a:cs typeface="Arial"/>
              </a:rPr>
              <a:t> </a:t>
            </a:r>
            <a:r>
              <a:rPr dirty="0" sz="1200">
                <a:latin typeface="Symbol"/>
                <a:cs typeface="Symbol"/>
              </a:rPr>
              <a:t></a:t>
            </a:r>
            <a:r>
              <a:rPr dirty="0" sz="1200" spc="30">
                <a:latin typeface="Times New Roman"/>
                <a:cs typeface="Times New Roman"/>
              </a:rPr>
              <a:t> </a:t>
            </a:r>
            <a:r>
              <a:rPr dirty="0" sz="1200">
                <a:latin typeface="Arial"/>
                <a:cs typeface="Arial"/>
              </a:rPr>
              <a:t>O	|</a:t>
            </a:r>
            <a:r>
              <a:rPr dirty="0" sz="1200" spc="-10">
                <a:latin typeface="Arial"/>
                <a:cs typeface="Arial"/>
              </a:rPr>
              <a:t> </a:t>
            </a:r>
            <a:r>
              <a:rPr dirty="0" sz="1200">
                <a:latin typeface="Arial"/>
                <a:cs typeface="Arial"/>
              </a:rPr>
              <a:t>λ)</a:t>
            </a:r>
            <a:endParaRPr sz="1200">
              <a:latin typeface="Arial"/>
              <a:cs typeface="Arial"/>
            </a:endParaRPr>
          </a:p>
        </p:txBody>
      </p:sp>
      <p:sp>
        <p:nvSpPr>
          <p:cNvPr id="20" name="object 20"/>
          <p:cNvSpPr txBox="1"/>
          <p:nvPr/>
        </p:nvSpPr>
        <p:spPr>
          <a:xfrm>
            <a:off x="1947417" y="3480305"/>
            <a:ext cx="1745614" cy="609600"/>
          </a:xfrm>
          <a:prstGeom prst="rect">
            <a:avLst/>
          </a:prstGeom>
        </p:spPr>
        <p:txBody>
          <a:bodyPr wrap="square" lIns="0" tIns="12700" rIns="0" bIns="0" rtlCol="0" vert="horz">
            <a:spAutoFit/>
          </a:bodyPr>
          <a:lstStyle/>
          <a:p>
            <a:pPr marL="25400" marR="95250" indent="171450">
              <a:lnSpc>
                <a:spcPct val="109600"/>
              </a:lnSpc>
              <a:spcBef>
                <a:spcPts val="100"/>
              </a:spcBef>
              <a:tabLst>
                <a:tab pos="525145" algn="l"/>
              </a:tabLst>
            </a:pPr>
            <a:r>
              <a:rPr dirty="0" sz="1200">
                <a:latin typeface="Arial"/>
                <a:cs typeface="Arial"/>
              </a:rPr>
              <a:t>=	</a:t>
            </a:r>
            <a:r>
              <a:rPr dirty="0" sz="1200" spc="-5">
                <a:latin typeface="Arial"/>
                <a:cs typeface="Arial"/>
              </a:rPr>
              <a:t>δ</a:t>
            </a:r>
            <a:r>
              <a:rPr dirty="0" baseline="-20833" sz="1200" spc="-7">
                <a:latin typeface="Arial"/>
                <a:cs typeface="Arial"/>
              </a:rPr>
              <a:t>t</a:t>
            </a:r>
            <a:r>
              <a:rPr dirty="0" sz="1200" spc="-5">
                <a:latin typeface="Arial"/>
                <a:cs typeface="Arial"/>
              </a:rPr>
              <a:t>(i) a</a:t>
            </a:r>
            <a:r>
              <a:rPr dirty="0" baseline="-20833" sz="1200" spc="-7">
                <a:latin typeface="Arial"/>
                <a:cs typeface="Arial"/>
              </a:rPr>
              <a:t>ij </a:t>
            </a:r>
            <a:r>
              <a:rPr dirty="0" sz="1200" spc="-5">
                <a:latin typeface="Arial"/>
                <a:cs typeface="Arial"/>
              </a:rPr>
              <a:t>b</a:t>
            </a:r>
            <a:r>
              <a:rPr dirty="0" baseline="-20833" sz="1200" spc="-7">
                <a:latin typeface="Arial"/>
                <a:cs typeface="Arial"/>
              </a:rPr>
              <a:t>j </a:t>
            </a:r>
            <a:r>
              <a:rPr dirty="0" sz="1200" spc="-5">
                <a:latin typeface="Arial"/>
                <a:cs typeface="Arial"/>
              </a:rPr>
              <a:t>(O</a:t>
            </a:r>
            <a:r>
              <a:rPr dirty="0" baseline="-20833" sz="1200" spc="-7">
                <a:latin typeface="Arial"/>
                <a:cs typeface="Arial"/>
              </a:rPr>
              <a:t>t+1</a:t>
            </a:r>
            <a:r>
              <a:rPr dirty="0" sz="1200" spc="-5">
                <a:latin typeface="Arial"/>
                <a:cs typeface="Arial"/>
              </a:rPr>
              <a:t>)  SO The most</a:t>
            </a:r>
            <a:r>
              <a:rPr dirty="0" sz="1200" spc="-80">
                <a:latin typeface="Arial"/>
                <a:cs typeface="Arial"/>
              </a:rPr>
              <a:t> </a:t>
            </a:r>
            <a:r>
              <a:rPr dirty="0" sz="1200" spc="-5">
                <a:latin typeface="Arial"/>
                <a:cs typeface="Arial"/>
              </a:rPr>
              <a:t>probable</a:t>
            </a:r>
            <a:endParaRPr sz="1200">
              <a:latin typeface="Arial"/>
              <a:cs typeface="Arial"/>
            </a:endParaRPr>
          </a:p>
          <a:p>
            <a:pPr marL="196215">
              <a:lnSpc>
                <a:spcPct val="100000"/>
              </a:lnSpc>
            </a:pPr>
            <a:r>
              <a:rPr dirty="0" sz="1200" spc="-5">
                <a:latin typeface="Arial"/>
                <a:cs typeface="Arial"/>
              </a:rPr>
              <a:t>S</a:t>
            </a:r>
            <a:r>
              <a:rPr dirty="0" baseline="-20833" sz="1200" spc="-7">
                <a:latin typeface="Arial"/>
                <a:cs typeface="Arial"/>
              </a:rPr>
              <a:t>i* </a:t>
            </a:r>
            <a:r>
              <a:rPr dirty="0" sz="1200" spc="-5">
                <a:latin typeface="Arial"/>
                <a:cs typeface="Arial"/>
              </a:rPr>
              <a:t>as its penultimate</a:t>
            </a:r>
            <a:r>
              <a:rPr dirty="0" sz="1200" spc="-150">
                <a:latin typeface="Arial"/>
                <a:cs typeface="Arial"/>
              </a:rPr>
              <a:t> </a:t>
            </a:r>
            <a:r>
              <a:rPr dirty="0" sz="1200" spc="-5">
                <a:latin typeface="Arial"/>
                <a:cs typeface="Arial"/>
              </a:rPr>
              <a:t>s</a:t>
            </a:r>
            <a:endParaRPr sz="1200">
              <a:latin typeface="Arial"/>
              <a:cs typeface="Arial"/>
            </a:endParaRPr>
          </a:p>
        </p:txBody>
      </p:sp>
      <p:sp>
        <p:nvSpPr>
          <p:cNvPr id="21" name="object 21"/>
          <p:cNvSpPr txBox="1"/>
          <p:nvPr/>
        </p:nvSpPr>
        <p:spPr>
          <a:xfrm>
            <a:off x="3632431" y="3410405"/>
            <a:ext cx="920750" cy="668655"/>
          </a:xfrm>
          <a:prstGeom prst="rect">
            <a:avLst/>
          </a:prstGeom>
        </p:spPr>
        <p:txBody>
          <a:bodyPr wrap="square" lIns="0" tIns="0" rIns="0" bIns="0" rtlCol="0" vert="horz">
            <a:spAutoFit/>
          </a:bodyPr>
          <a:lstStyle/>
          <a:p>
            <a:pPr marL="111125">
              <a:lnSpc>
                <a:spcPts val="880"/>
              </a:lnSpc>
            </a:pPr>
            <a:r>
              <a:rPr dirty="0" sz="800" spc="-5">
                <a:latin typeface="Arial"/>
                <a:cs typeface="Arial"/>
              </a:rPr>
              <a:t>t+1</a:t>
            </a:r>
            <a:endParaRPr sz="800">
              <a:latin typeface="Arial"/>
              <a:cs typeface="Arial"/>
            </a:endParaRPr>
          </a:p>
          <a:p>
            <a:pPr>
              <a:lnSpc>
                <a:spcPct val="100000"/>
              </a:lnSpc>
              <a:spcBef>
                <a:spcPts val="45"/>
              </a:spcBef>
            </a:pPr>
            <a:endParaRPr sz="1250">
              <a:latin typeface="Times New Roman"/>
              <a:cs typeface="Times New Roman"/>
            </a:endParaRPr>
          </a:p>
          <a:p>
            <a:pPr marL="22225" indent="-22860">
              <a:lnSpc>
                <a:spcPct val="100000"/>
              </a:lnSpc>
            </a:pPr>
            <a:r>
              <a:rPr dirty="0" sz="1200" spc="-5">
                <a:latin typeface="Arial"/>
                <a:cs typeface="Arial"/>
              </a:rPr>
              <a:t>path </a:t>
            </a:r>
            <a:r>
              <a:rPr dirty="0" sz="1200">
                <a:latin typeface="Arial"/>
                <a:cs typeface="Arial"/>
              </a:rPr>
              <a:t>to </a:t>
            </a:r>
            <a:r>
              <a:rPr dirty="0" sz="1200" spc="-5">
                <a:latin typeface="Arial"/>
                <a:cs typeface="Arial"/>
              </a:rPr>
              <a:t>S</a:t>
            </a:r>
            <a:r>
              <a:rPr dirty="0" baseline="-20833" sz="1200" spc="-7">
                <a:latin typeface="Arial"/>
                <a:cs typeface="Arial"/>
              </a:rPr>
              <a:t>j </a:t>
            </a:r>
            <a:r>
              <a:rPr dirty="0" sz="1200" spc="-5">
                <a:latin typeface="Arial"/>
                <a:cs typeface="Arial"/>
              </a:rPr>
              <a:t>has  tate</a:t>
            </a:r>
            <a:endParaRPr sz="1200">
              <a:latin typeface="Arial"/>
              <a:cs typeface="Arial"/>
            </a:endParaRPr>
          </a:p>
        </p:txBody>
      </p:sp>
      <p:sp>
        <p:nvSpPr>
          <p:cNvPr id="22" name="object 22"/>
          <p:cNvSpPr txBox="1"/>
          <p:nvPr/>
        </p:nvSpPr>
        <p:spPr>
          <a:xfrm>
            <a:off x="1596897" y="4006342"/>
            <a:ext cx="2708275" cy="637540"/>
          </a:xfrm>
          <a:prstGeom prst="rect">
            <a:avLst/>
          </a:prstGeom>
        </p:spPr>
        <p:txBody>
          <a:bodyPr wrap="square" lIns="0" tIns="87630" rIns="0" bIns="0" rtlCol="0" vert="horz">
            <a:spAutoFit/>
          </a:bodyPr>
          <a:lstStyle/>
          <a:p>
            <a:pPr marL="460375">
              <a:lnSpc>
                <a:spcPct val="100000"/>
              </a:lnSpc>
              <a:spcBef>
                <a:spcPts val="690"/>
              </a:spcBef>
            </a:pPr>
            <a:r>
              <a:rPr dirty="0" sz="1200" spc="-5">
                <a:latin typeface="Arial"/>
                <a:cs typeface="Arial"/>
              </a:rPr>
              <a:t>where i*=argmax δ</a:t>
            </a:r>
            <a:r>
              <a:rPr dirty="0" baseline="-20833" sz="1200" spc="-7">
                <a:latin typeface="Arial"/>
                <a:cs typeface="Arial"/>
              </a:rPr>
              <a:t>t</a:t>
            </a:r>
            <a:r>
              <a:rPr dirty="0" sz="1200" spc="-5">
                <a:latin typeface="Arial"/>
                <a:cs typeface="Arial"/>
              </a:rPr>
              <a:t>(i) a</a:t>
            </a:r>
            <a:r>
              <a:rPr dirty="0" baseline="-20833" sz="1200" spc="-7">
                <a:latin typeface="Arial"/>
                <a:cs typeface="Arial"/>
              </a:rPr>
              <a:t>ij </a:t>
            </a:r>
            <a:r>
              <a:rPr dirty="0" sz="1200" spc="-10">
                <a:latin typeface="Arial"/>
                <a:cs typeface="Arial"/>
              </a:rPr>
              <a:t>b</a:t>
            </a:r>
            <a:r>
              <a:rPr dirty="0" baseline="-20833" sz="1200" spc="-15">
                <a:latin typeface="Arial"/>
                <a:cs typeface="Arial"/>
              </a:rPr>
              <a:t>j</a:t>
            </a:r>
            <a:r>
              <a:rPr dirty="0" baseline="-20833" sz="1200" spc="15">
                <a:latin typeface="Arial"/>
                <a:cs typeface="Arial"/>
              </a:rPr>
              <a:t> </a:t>
            </a:r>
            <a:r>
              <a:rPr dirty="0" sz="1200" spc="-5">
                <a:latin typeface="Arial"/>
                <a:cs typeface="Arial"/>
              </a:rPr>
              <a:t>(O</a:t>
            </a:r>
            <a:r>
              <a:rPr dirty="0" baseline="-20833" sz="1200" spc="-7">
                <a:latin typeface="Arial"/>
                <a:cs typeface="Arial"/>
              </a:rPr>
              <a:t>t+1</a:t>
            </a:r>
            <a:r>
              <a:rPr dirty="0" sz="1200" spc="-5">
                <a:latin typeface="Arial"/>
                <a:cs typeface="Arial"/>
              </a:rPr>
              <a:t>)</a:t>
            </a:r>
            <a:endParaRPr sz="1200">
              <a:latin typeface="Arial"/>
              <a:cs typeface="Arial"/>
            </a:endParaRPr>
          </a:p>
          <a:p>
            <a:pPr algn="ctr" marL="57785">
              <a:lnSpc>
                <a:spcPct val="100000"/>
              </a:lnSpc>
              <a:spcBef>
                <a:spcPts val="445"/>
              </a:spcBef>
            </a:pPr>
            <a:r>
              <a:rPr dirty="0" sz="900">
                <a:latin typeface="Arial"/>
                <a:cs typeface="Arial"/>
              </a:rPr>
              <a:t>i</a:t>
            </a:r>
            <a:endParaRPr sz="900">
              <a:latin typeface="Arial"/>
              <a:cs typeface="Arial"/>
            </a:endParaRPr>
          </a:p>
          <a:p>
            <a:pPr marL="25400">
              <a:lnSpc>
                <a:spcPct val="100000"/>
              </a:lnSpc>
              <a:spcBef>
                <a:spcPts val="72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23" name="object 23"/>
          <p:cNvSpPr/>
          <p:nvPr/>
        </p:nvSpPr>
        <p:spPr>
          <a:xfrm>
            <a:off x="3398520" y="2342388"/>
            <a:ext cx="509270" cy="800100"/>
          </a:xfrm>
          <a:custGeom>
            <a:avLst/>
            <a:gdLst/>
            <a:ahLst/>
            <a:cxnLst/>
            <a:rect l="l" t="t" r="r" b="b"/>
            <a:pathLst>
              <a:path w="509270" h="800100">
                <a:moveTo>
                  <a:pt x="317766" y="111894"/>
                </a:moveTo>
                <a:lnTo>
                  <a:pt x="271675" y="136401"/>
                </a:lnTo>
                <a:lnTo>
                  <a:pt x="234453" y="167812"/>
                </a:lnTo>
                <a:lnTo>
                  <a:pt x="213655" y="183884"/>
                </a:lnTo>
                <a:lnTo>
                  <a:pt x="192138" y="198883"/>
                </a:lnTo>
                <a:lnTo>
                  <a:pt x="168401" y="214883"/>
                </a:lnTo>
                <a:lnTo>
                  <a:pt x="130421" y="244905"/>
                </a:lnTo>
                <a:lnTo>
                  <a:pt x="96669" y="278114"/>
                </a:lnTo>
                <a:lnTo>
                  <a:pt x="67733" y="314904"/>
                </a:lnTo>
                <a:lnTo>
                  <a:pt x="44204" y="355672"/>
                </a:lnTo>
                <a:lnTo>
                  <a:pt x="26669" y="400811"/>
                </a:lnTo>
                <a:lnTo>
                  <a:pt x="16706" y="449122"/>
                </a:lnTo>
                <a:lnTo>
                  <a:pt x="14180" y="498809"/>
                </a:lnTo>
                <a:lnTo>
                  <a:pt x="16320" y="549183"/>
                </a:lnTo>
                <a:lnTo>
                  <a:pt x="20354" y="599551"/>
                </a:lnTo>
                <a:lnTo>
                  <a:pt x="23511" y="649222"/>
                </a:lnTo>
                <a:lnTo>
                  <a:pt x="23019" y="697506"/>
                </a:lnTo>
                <a:lnTo>
                  <a:pt x="16106" y="743711"/>
                </a:lnTo>
                <a:lnTo>
                  <a:pt x="0" y="787145"/>
                </a:lnTo>
                <a:lnTo>
                  <a:pt x="25907" y="800100"/>
                </a:lnTo>
                <a:lnTo>
                  <a:pt x="43460" y="753394"/>
                </a:lnTo>
                <a:lnTo>
                  <a:pt x="51277" y="705008"/>
                </a:lnTo>
                <a:lnTo>
                  <a:pt x="52237" y="655459"/>
                </a:lnTo>
                <a:lnTo>
                  <a:pt x="49215" y="605266"/>
                </a:lnTo>
                <a:lnTo>
                  <a:pt x="45090" y="554948"/>
                </a:lnTo>
                <a:lnTo>
                  <a:pt x="42738" y="505023"/>
                </a:lnTo>
                <a:lnTo>
                  <a:pt x="45037" y="456012"/>
                </a:lnTo>
                <a:lnTo>
                  <a:pt x="54863" y="408431"/>
                </a:lnTo>
                <a:lnTo>
                  <a:pt x="74634" y="358357"/>
                </a:lnTo>
                <a:lnTo>
                  <a:pt x="105346" y="312339"/>
                </a:lnTo>
                <a:lnTo>
                  <a:pt x="143392" y="271695"/>
                </a:lnTo>
                <a:lnTo>
                  <a:pt x="185165" y="237743"/>
                </a:lnTo>
                <a:lnTo>
                  <a:pt x="209124" y="221905"/>
                </a:lnTo>
                <a:lnTo>
                  <a:pt x="231205" y="206321"/>
                </a:lnTo>
                <a:lnTo>
                  <a:pt x="252554" y="189684"/>
                </a:lnTo>
                <a:lnTo>
                  <a:pt x="274319" y="170687"/>
                </a:lnTo>
                <a:lnTo>
                  <a:pt x="286718" y="160927"/>
                </a:lnTo>
                <a:lnTo>
                  <a:pt x="299880" y="152109"/>
                </a:lnTo>
                <a:lnTo>
                  <a:pt x="313787" y="144579"/>
                </a:lnTo>
                <a:lnTo>
                  <a:pt x="328421" y="138683"/>
                </a:lnTo>
                <a:lnTo>
                  <a:pt x="329945" y="137921"/>
                </a:lnTo>
                <a:lnTo>
                  <a:pt x="330707" y="137921"/>
                </a:lnTo>
                <a:lnTo>
                  <a:pt x="331469" y="137159"/>
                </a:lnTo>
                <a:lnTo>
                  <a:pt x="369244" y="117795"/>
                </a:lnTo>
                <a:lnTo>
                  <a:pt x="377929" y="112775"/>
                </a:lnTo>
                <a:lnTo>
                  <a:pt x="316229" y="112775"/>
                </a:lnTo>
                <a:lnTo>
                  <a:pt x="317766" y="111894"/>
                </a:lnTo>
                <a:close/>
              </a:path>
              <a:path w="509270" h="800100">
                <a:moveTo>
                  <a:pt x="319277" y="111251"/>
                </a:moveTo>
                <a:lnTo>
                  <a:pt x="317766" y="111894"/>
                </a:lnTo>
                <a:lnTo>
                  <a:pt x="316229" y="112775"/>
                </a:lnTo>
                <a:lnTo>
                  <a:pt x="319277" y="111251"/>
                </a:lnTo>
                <a:close/>
              </a:path>
              <a:path w="509270" h="800100">
                <a:moveTo>
                  <a:pt x="380565" y="111251"/>
                </a:moveTo>
                <a:lnTo>
                  <a:pt x="319277" y="111251"/>
                </a:lnTo>
                <a:lnTo>
                  <a:pt x="316229" y="112775"/>
                </a:lnTo>
                <a:lnTo>
                  <a:pt x="377929" y="112775"/>
                </a:lnTo>
                <a:lnTo>
                  <a:pt x="380565" y="111251"/>
                </a:lnTo>
                <a:close/>
              </a:path>
              <a:path w="509270" h="800100">
                <a:moveTo>
                  <a:pt x="432050" y="39955"/>
                </a:moveTo>
                <a:lnTo>
                  <a:pt x="423899" y="46167"/>
                </a:lnTo>
                <a:lnTo>
                  <a:pt x="405555" y="60864"/>
                </a:lnTo>
                <a:lnTo>
                  <a:pt x="386744" y="74847"/>
                </a:lnTo>
                <a:lnTo>
                  <a:pt x="365759" y="87629"/>
                </a:lnTo>
                <a:lnTo>
                  <a:pt x="340675" y="99598"/>
                </a:lnTo>
                <a:lnTo>
                  <a:pt x="328282" y="105862"/>
                </a:lnTo>
                <a:lnTo>
                  <a:pt x="317766" y="111894"/>
                </a:lnTo>
                <a:lnTo>
                  <a:pt x="319277" y="111251"/>
                </a:lnTo>
                <a:lnTo>
                  <a:pt x="380565" y="111251"/>
                </a:lnTo>
                <a:lnTo>
                  <a:pt x="398049" y="101145"/>
                </a:lnTo>
                <a:lnTo>
                  <a:pt x="425949" y="81738"/>
                </a:lnTo>
                <a:lnTo>
                  <a:pt x="449558" y="63128"/>
                </a:lnTo>
                <a:lnTo>
                  <a:pt x="432050" y="39955"/>
                </a:lnTo>
                <a:close/>
              </a:path>
              <a:path w="509270" h="800100">
                <a:moveTo>
                  <a:pt x="493395" y="31241"/>
                </a:moveTo>
                <a:lnTo>
                  <a:pt x="443483" y="31241"/>
                </a:lnTo>
                <a:lnTo>
                  <a:pt x="461009" y="54101"/>
                </a:lnTo>
                <a:lnTo>
                  <a:pt x="449558" y="63128"/>
                </a:lnTo>
                <a:lnTo>
                  <a:pt x="466343" y="85343"/>
                </a:lnTo>
                <a:lnTo>
                  <a:pt x="493395" y="31241"/>
                </a:lnTo>
                <a:close/>
              </a:path>
              <a:path w="509270" h="800100">
                <a:moveTo>
                  <a:pt x="443483" y="31241"/>
                </a:moveTo>
                <a:lnTo>
                  <a:pt x="432050" y="39955"/>
                </a:lnTo>
                <a:lnTo>
                  <a:pt x="449558" y="63128"/>
                </a:lnTo>
                <a:lnTo>
                  <a:pt x="461009" y="54101"/>
                </a:lnTo>
                <a:lnTo>
                  <a:pt x="443483" y="31241"/>
                </a:lnTo>
                <a:close/>
              </a:path>
              <a:path w="509270" h="800100">
                <a:moveTo>
                  <a:pt x="509015" y="0"/>
                </a:moveTo>
                <a:lnTo>
                  <a:pt x="414527" y="16763"/>
                </a:lnTo>
                <a:lnTo>
                  <a:pt x="432050" y="39955"/>
                </a:lnTo>
                <a:lnTo>
                  <a:pt x="443483" y="31241"/>
                </a:lnTo>
                <a:lnTo>
                  <a:pt x="493395" y="31241"/>
                </a:lnTo>
                <a:lnTo>
                  <a:pt x="509015" y="0"/>
                </a:lnTo>
                <a:close/>
              </a:path>
            </a:pathLst>
          </a:custGeom>
          <a:solidFill>
            <a:srgbClr val="3333CC"/>
          </a:solidFill>
        </p:spPr>
        <p:txBody>
          <a:bodyPr wrap="square" lIns="0" tIns="0" rIns="0" bIns="0" rtlCol="0"/>
          <a:lstStyle/>
          <a:p/>
        </p:txBody>
      </p:sp>
      <p:sp>
        <p:nvSpPr>
          <p:cNvPr id="24" name="object 24"/>
          <p:cNvSpPr/>
          <p:nvPr/>
        </p:nvSpPr>
        <p:spPr>
          <a:xfrm>
            <a:off x="3645408" y="3426714"/>
            <a:ext cx="2466975" cy="581025"/>
          </a:xfrm>
          <a:custGeom>
            <a:avLst/>
            <a:gdLst/>
            <a:ahLst/>
            <a:cxnLst/>
            <a:rect l="l" t="t" r="r" b="b"/>
            <a:pathLst>
              <a:path w="2466975" h="581025">
                <a:moveTo>
                  <a:pt x="0" y="580643"/>
                </a:moveTo>
                <a:lnTo>
                  <a:pt x="2466593" y="580643"/>
                </a:lnTo>
                <a:lnTo>
                  <a:pt x="2466593" y="0"/>
                </a:lnTo>
                <a:lnTo>
                  <a:pt x="0" y="0"/>
                </a:lnTo>
                <a:lnTo>
                  <a:pt x="0" y="580643"/>
                </a:lnTo>
                <a:close/>
              </a:path>
            </a:pathLst>
          </a:custGeom>
          <a:solidFill>
            <a:srgbClr val="FFFFCC"/>
          </a:solidFill>
        </p:spPr>
        <p:txBody>
          <a:bodyPr wrap="square" lIns="0" tIns="0" rIns="0" bIns="0" rtlCol="0"/>
          <a:lstStyle/>
          <a:p/>
        </p:txBody>
      </p:sp>
      <p:sp>
        <p:nvSpPr>
          <p:cNvPr id="25" name="object 25"/>
          <p:cNvSpPr/>
          <p:nvPr/>
        </p:nvSpPr>
        <p:spPr>
          <a:xfrm>
            <a:off x="3645408" y="3426714"/>
            <a:ext cx="2466975" cy="581025"/>
          </a:xfrm>
          <a:custGeom>
            <a:avLst/>
            <a:gdLst/>
            <a:ahLst/>
            <a:cxnLst/>
            <a:rect l="l" t="t" r="r" b="b"/>
            <a:pathLst>
              <a:path w="2466975" h="581025">
                <a:moveTo>
                  <a:pt x="2466594" y="0"/>
                </a:moveTo>
                <a:lnTo>
                  <a:pt x="0" y="0"/>
                </a:lnTo>
                <a:lnTo>
                  <a:pt x="0" y="580644"/>
                </a:lnTo>
                <a:lnTo>
                  <a:pt x="2466594" y="580644"/>
                </a:lnTo>
                <a:lnTo>
                  <a:pt x="2466594" y="0"/>
                </a:lnTo>
                <a:close/>
              </a:path>
            </a:pathLst>
          </a:custGeom>
          <a:ln w="6350">
            <a:solidFill>
              <a:srgbClr val="000000"/>
            </a:solidFill>
          </a:ln>
        </p:spPr>
        <p:txBody>
          <a:bodyPr wrap="square" lIns="0" tIns="0" rIns="0" bIns="0" rtlCol="0"/>
          <a:lstStyle/>
          <a:p/>
        </p:txBody>
      </p:sp>
      <p:sp>
        <p:nvSpPr>
          <p:cNvPr id="26" name="object 26"/>
          <p:cNvSpPr txBox="1"/>
          <p:nvPr/>
        </p:nvSpPr>
        <p:spPr>
          <a:xfrm>
            <a:off x="5089397" y="3586225"/>
            <a:ext cx="97790" cy="330200"/>
          </a:xfrm>
          <a:prstGeom prst="rect">
            <a:avLst/>
          </a:prstGeom>
        </p:spPr>
        <p:txBody>
          <a:bodyPr wrap="square" lIns="0" tIns="12065" rIns="0" bIns="0" rtlCol="0" vert="horz">
            <a:spAutoFit/>
          </a:bodyPr>
          <a:lstStyle/>
          <a:p>
            <a:pPr>
              <a:lnSpc>
                <a:spcPct val="100000"/>
              </a:lnSpc>
              <a:spcBef>
                <a:spcPts val="95"/>
              </a:spcBef>
            </a:pPr>
            <a:r>
              <a:rPr dirty="0" sz="2000" spc="-5">
                <a:latin typeface="Arial"/>
                <a:cs typeface="Arial"/>
              </a:rPr>
              <a:t>}</a:t>
            </a:r>
            <a:endParaRPr sz="2000">
              <a:latin typeface="Arial"/>
              <a:cs typeface="Arial"/>
            </a:endParaRPr>
          </a:p>
        </p:txBody>
      </p:sp>
      <p:sp>
        <p:nvSpPr>
          <p:cNvPr id="27" name="object 27"/>
          <p:cNvSpPr txBox="1"/>
          <p:nvPr/>
        </p:nvSpPr>
        <p:spPr>
          <a:xfrm>
            <a:off x="5258561" y="3611371"/>
            <a:ext cx="723265" cy="300990"/>
          </a:xfrm>
          <a:prstGeom prst="rect">
            <a:avLst/>
          </a:prstGeom>
        </p:spPr>
        <p:txBody>
          <a:bodyPr wrap="square" lIns="0" tIns="12700" rIns="0" bIns="0" rtlCol="0" vert="horz">
            <a:spAutoFit/>
          </a:bodyPr>
          <a:lstStyle/>
          <a:p>
            <a:pPr marL="171450" marR="5080" indent="-171450">
              <a:lnSpc>
                <a:spcPct val="100000"/>
              </a:lnSpc>
              <a:spcBef>
                <a:spcPts val="100"/>
              </a:spcBef>
            </a:pPr>
            <a:r>
              <a:rPr dirty="0" sz="900" spc="-5">
                <a:latin typeface="Arial"/>
                <a:cs typeface="Arial"/>
              </a:rPr>
              <a:t>with i*</a:t>
            </a:r>
            <a:r>
              <a:rPr dirty="0" sz="900" spc="-75">
                <a:latin typeface="Arial"/>
                <a:cs typeface="Arial"/>
              </a:rPr>
              <a:t> </a:t>
            </a:r>
            <a:r>
              <a:rPr dirty="0" sz="900" spc="-5">
                <a:latin typeface="Arial"/>
                <a:cs typeface="Arial"/>
              </a:rPr>
              <a:t>defined  to the</a:t>
            </a:r>
            <a:r>
              <a:rPr dirty="0" sz="900" spc="-40">
                <a:latin typeface="Arial"/>
                <a:cs typeface="Arial"/>
              </a:rPr>
              <a:t> </a:t>
            </a:r>
            <a:r>
              <a:rPr dirty="0" sz="900" spc="-5">
                <a:latin typeface="Arial"/>
                <a:cs typeface="Arial"/>
              </a:rPr>
              <a:t>left</a:t>
            </a:r>
            <a:endParaRPr sz="900">
              <a:latin typeface="Arial"/>
              <a:cs typeface="Arial"/>
            </a:endParaRPr>
          </a:p>
        </p:txBody>
      </p:sp>
      <p:sp>
        <p:nvSpPr>
          <p:cNvPr id="28" name="object 28"/>
          <p:cNvSpPr txBox="1"/>
          <p:nvPr/>
        </p:nvSpPr>
        <p:spPr>
          <a:xfrm>
            <a:off x="3712464" y="3449066"/>
            <a:ext cx="591185" cy="178435"/>
          </a:xfrm>
          <a:prstGeom prst="rect">
            <a:avLst/>
          </a:prstGeom>
        </p:spPr>
        <p:txBody>
          <a:bodyPr wrap="square" lIns="0" tIns="12700" rIns="0" bIns="0" rtlCol="0" vert="horz">
            <a:spAutoFit/>
          </a:bodyPr>
          <a:lstStyle/>
          <a:p>
            <a:pPr>
              <a:lnSpc>
                <a:spcPct val="100000"/>
              </a:lnSpc>
              <a:spcBef>
                <a:spcPts val="100"/>
              </a:spcBef>
            </a:pPr>
            <a:r>
              <a:rPr dirty="0" sz="1000" spc="-5">
                <a:latin typeface="Arial"/>
                <a:cs typeface="Arial"/>
              </a:rPr>
              <a:t>Summary:</a:t>
            </a:r>
            <a:endParaRPr sz="1000">
              <a:latin typeface="Arial"/>
              <a:cs typeface="Arial"/>
            </a:endParaRPr>
          </a:p>
        </p:txBody>
      </p:sp>
      <p:sp>
        <p:nvSpPr>
          <p:cNvPr id="29" name="object 29"/>
          <p:cNvSpPr txBox="1"/>
          <p:nvPr/>
        </p:nvSpPr>
        <p:spPr>
          <a:xfrm>
            <a:off x="3783329" y="3692904"/>
            <a:ext cx="1270635" cy="124460"/>
          </a:xfrm>
          <a:prstGeom prst="rect">
            <a:avLst/>
          </a:prstGeom>
        </p:spPr>
        <p:txBody>
          <a:bodyPr wrap="square" lIns="0" tIns="12065" rIns="0" bIns="0" rtlCol="0" vert="horz">
            <a:spAutoFit/>
          </a:bodyPr>
          <a:lstStyle/>
          <a:p>
            <a:pPr>
              <a:lnSpc>
                <a:spcPct val="100000"/>
              </a:lnSpc>
              <a:spcBef>
                <a:spcPts val="95"/>
              </a:spcBef>
              <a:tabLst>
                <a:tab pos="514984" algn="l"/>
                <a:tab pos="804545" algn="l"/>
                <a:tab pos="1140460" algn="l"/>
              </a:tabLst>
            </a:pPr>
            <a:r>
              <a:rPr dirty="0" sz="650" spc="-10">
                <a:latin typeface="Arial"/>
                <a:cs typeface="Arial"/>
              </a:rPr>
              <a:t>t+</a:t>
            </a:r>
            <a:r>
              <a:rPr dirty="0" sz="650" spc="-5">
                <a:latin typeface="Arial"/>
                <a:cs typeface="Arial"/>
              </a:rPr>
              <a:t>1</a:t>
            </a:r>
            <a:r>
              <a:rPr dirty="0" sz="650">
                <a:latin typeface="Arial"/>
                <a:cs typeface="Arial"/>
              </a:rPr>
              <a:t>	</a:t>
            </a:r>
            <a:r>
              <a:rPr dirty="0" sz="650" spc="-5">
                <a:latin typeface="Arial"/>
                <a:cs typeface="Arial"/>
              </a:rPr>
              <a:t>t</a:t>
            </a:r>
            <a:r>
              <a:rPr dirty="0" sz="650">
                <a:latin typeface="Arial"/>
                <a:cs typeface="Arial"/>
              </a:rPr>
              <a:t>	</a:t>
            </a:r>
            <a:r>
              <a:rPr dirty="0" sz="650" spc="-5">
                <a:latin typeface="Arial"/>
                <a:cs typeface="Arial"/>
              </a:rPr>
              <a:t>ij</a:t>
            </a:r>
            <a:r>
              <a:rPr dirty="0" sz="650">
                <a:latin typeface="Arial"/>
                <a:cs typeface="Arial"/>
              </a:rPr>
              <a:t>    </a:t>
            </a:r>
            <a:r>
              <a:rPr dirty="0" sz="650" spc="-70">
                <a:latin typeface="Arial"/>
                <a:cs typeface="Arial"/>
              </a:rPr>
              <a:t> </a:t>
            </a:r>
            <a:r>
              <a:rPr dirty="0" sz="650" spc="-5">
                <a:latin typeface="Arial"/>
                <a:cs typeface="Arial"/>
              </a:rPr>
              <a:t>j</a:t>
            </a:r>
            <a:r>
              <a:rPr dirty="0" sz="650">
                <a:latin typeface="Arial"/>
                <a:cs typeface="Arial"/>
              </a:rPr>
              <a:t>	</a:t>
            </a:r>
            <a:r>
              <a:rPr dirty="0" sz="650" spc="-10">
                <a:latin typeface="Arial"/>
                <a:cs typeface="Arial"/>
              </a:rPr>
              <a:t>t+1</a:t>
            </a:r>
            <a:endParaRPr sz="650">
              <a:latin typeface="Arial"/>
              <a:cs typeface="Arial"/>
            </a:endParaRPr>
          </a:p>
        </p:txBody>
      </p:sp>
      <p:sp>
        <p:nvSpPr>
          <p:cNvPr id="30" name="object 30"/>
          <p:cNvSpPr txBox="1"/>
          <p:nvPr/>
        </p:nvSpPr>
        <p:spPr>
          <a:xfrm>
            <a:off x="3712464" y="3615947"/>
            <a:ext cx="1383665" cy="178435"/>
          </a:xfrm>
          <a:prstGeom prst="rect">
            <a:avLst/>
          </a:prstGeom>
        </p:spPr>
        <p:txBody>
          <a:bodyPr wrap="square" lIns="0" tIns="12700" rIns="0" bIns="0" rtlCol="0" vert="horz">
            <a:spAutoFit/>
          </a:bodyPr>
          <a:lstStyle/>
          <a:p>
            <a:pPr>
              <a:lnSpc>
                <a:spcPct val="100000"/>
              </a:lnSpc>
              <a:spcBef>
                <a:spcPts val="100"/>
              </a:spcBef>
            </a:pPr>
            <a:r>
              <a:rPr dirty="0" sz="1000">
                <a:latin typeface="Arial"/>
                <a:cs typeface="Arial"/>
              </a:rPr>
              <a:t>δ (j) = δ </a:t>
            </a:r>
            <a:r>
              <a:rPr dirty="0" sz="1000" spc="-5">
                <a:latin typeface="Arial"/>
                <a:cs typeface="Arial"/>
              </a:rPr>
              <a:t>(i*) </a:t>
            </a:r>
            <a:r>
              <a:rPr dirty="0" sz="1000">
                <a:latin typeface="Arial"/>
                <a:cs typeface="Arial"/>
              </a:rPr>
              <a:t>a b </a:t>
            </a:r>
            <a:r>
              <a:rPr dirty="0" sz="1000" spc="-5">
                <a:latin typeface="Arial"/>
                <a:cs typeface="Arial"/>
              </a:rPr>
              <a:t>(O</a:t>
            </a:r>
            <a:r>
              <a:rPr dirty="0" sz="1000" spc="110">
                <a:latin typeface="Arial"/>
                <a:cs typeface="Arial"/>
              </a:rPr>
              <a:t> </a:t>
            </a:r>
            <a:r>
              <a:rPr dirty="0" sz="1000">
                <a:latin typeface="Arial"/>
                <a:cs typeface="Arial"/>
              </a:rPr>
              <a:t>)</a:t>
            </a:r>
            <a:endParaRPr sz="1000">
              <a:latin typeface="Arial"/>
              <a:cs typeface="Arial"/>
            </a:endParaRPr>
          </a:p>
        </p:txBody>
      </p:sp>
      <p:sp>
        <p:nvSpPr>
          <p:cNvPr id="31" name="object 31"/>
          <p:cNvSpPr txBox="1"/>
          <p:nvPr/>
        </p:nvSpPr>
        <p:spPr>
          <a:xfrm>
            <a:off x="3687067" y="3783588"/>
            <a:ext cx="1416050"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Arial"/>
                <a:cs typeface="Arial"/>
              </a:rPr>
              <a:t>mpp</a:t>
            </a:r>
            <a:r>
              <a:rPr dirty="0" baseline="-21367" sz="975" spc="-7">
                <a:latin typeface="Arial"/>
                <a:cs typeface="Arial"/>
              </a:rPr>
              <a:t>t+1</a:t>
            </a:r>
            <a:r>
              <a:rPr dirty="0" sz="1000" spc="-5">
                <a:latin typeface="Arial"/>
                <a:cs typeface="Arial"/>
              </a:rPr>
              <a:t>(j) </a:t>
            </a:r>
            <a:r>
              <a:rPr dirty="0" sz="1000">
                <a:latin typeface="Arial"/>
                <a:cs typeface="Arial"/>
              </a:rPr>
              <a:t>=</a:t>
            </a:r>
            <a:r>
              <a:rPr dirty="0" sz="1000" spc="245">
                <a:latin typeface="Arial"/>
                <a:cs typeface="Arial"/>
              </a:rPr>
              <a:t> </a:t>
            </a:r>
            <a:r>
              <a:rPr dirty="0" sz="1000" spc="-5">
                <a:latin typeface="Arial"/>
                <a:cs typeface="Arial"/>
              </a:rPr>
              <a:t>mpp</a:t>
            </a:r>
            <a:r>
              <a:rPr dirty="0" baseline="-21367" sz="975" spc="-7">
                <a:latin typeface="Arial"/>
                <a:cs typeface="Arial"/>
              </a:rPr>
              <a:t>t+1</a:t>
            </a:r>
            <a:r>
              <a:rPr dirty="0" sz="1000" spc="-5">
                <a:latin typeface="Arial"/>
                <a:cs typeface="Arial"/>
              </a:rPr>
              <a:t>(i*)S</a:t>
            </a:r>
            <a:r>
              <a:rPr dirty="0" baseline="-21367" sz="975" spc="-7">
                <a:latin typeface="Arial"/>
                <a:cs typeface="Arial"/>
              </a:rPr>
              <a:t>i*</a:t>
            </a:r>
            <a:endParaRPr baseline="-21367" sz="975">
              <a:latin typeface="Arial"/>
              <a:cs typeface="Arial"/>
            </a:endParaRPr>
          </a:p>
        </p:txBody>
      </p:sp>
      <p:sp>
        <p:nvSpPr>
          <p:cNvPr id="32" name="object 3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3" name="object 33"/>
          <p:cNvSpPr txBox="1"/>
          <p:nvPr/>
        </p:nvSpPr>
        <p:spPr>
          <a:xfrm>
            <a:off x="1606296" y="5408676"/>
            <a:ext cx="4559300" cy="3416300"/>
          </a:xfrm>
          <a:prstGeom prst="rect">
            <a:avLst/>
          </a:prstGeom>
          <a:ln w="12953">
            <a:solidFill>
              <a:srgbClr val="000000"/>
            </a:solidFill>
          </a:ln>
        </p:spPr>
        <p:txBody>
          <a:bodyPr wrap="square" lIns="0" tIns="85090" rIns="0" bIns="0" rtlCol="0" vert="horz">
            <a:spAutoFit/>
          </a:bodyPr>
          <a:lstStyle/>
          <a:p>
            <a:pPr algn="ctr" marL="1270">
              <a:lnSpc>
                <a:spcPct val="100000"/>
              </a:lnSpc>
              <a:spcBef>
                <a:spcPts val="670"/>
              </a:spcBef>
            </a:pPr>
            <a:r>
              <a:rPr dirty="0" sz="2200">
                <a:solidFill>
                  <a:srgbClr val="006500"/>
                </a:solidFill>
                <a:latin typeface="Arial"/>
                <a:cs typeface="Arial"/>
              </a:rPr>
              <a:t>What’s Viterbi </a:t>
            </a:r>
            <a:r>
              <a:rPr dirty="0" sz="2200" spc="-5">
                <a:solidFill>
                  <a:srgbClr val="006500"/>
                </a:solidFill>
                <a:latin typeface="Arial"/>
                <a:cs typeface="Arial"/>
              </a:rPr>
              <a:t>used</a:t>
            </a:r>
            <a:r>
              <a:rPr dirty="0" sz="2200" spc="-20">
                <a:solidFill>
                  <a:srgbClr val="006500"/>
                </a:solidFill>
                <a:latin typeface="Arial"/>
                <a:cs typeface="Arial"/>
              </a:rPr>
              <a:t> </a:t>
            </a:r>
            <a:r>
              <a:rPr dirty="0" sz="2200">
                <a:solidFill>
                  <a:srgbClr val="006500"/>
                </a:solidFill>
                <a:latin typeface="Arial"/>
                <a:cs typeface="Arial"/>
              </a:rPr>
              <a:t>for?</a:t>
            </a:r>
            <a:endParaRPr sz="2200">
              <a:latin typeface="Arial"/>
              <a:cs typeface="Arial"/>
            </a:endParaRPr>
          </a:p>
          <a:p>
            <a:pPr algn="ctr" marL="1662430" marR="1540510">
              <a:lnSpc>
                <a:spcPct val="149600"/>
              </a:lnSpc>
              <a:spcBef>
                <a:spcPts val="1770"/>
              </a:spcBef>
            </a:pPr>
            <a:r>
              <a:rPr dirty="0" sz="1200" spc="-5">
                <a:latin typeface="Arial"/>
                <a:cs typeface="Arial"/>
              </a:rPr>
              <a:t>Classic </a:t>
            </a:r>
            <a:r>
              <a:rPr dirty="0" sz="1200">
                <a:latin typeface="Arial"/>
                <a:cs typeface="Arial"/>
              </a:rPr>
              <a:t>Example  Speech</a:t>
            </a:r>
            <a:r>
              <a:rPr dirty="0" sz="1200" spc="-100">
                <a:latin typeface="Arial"/>
                <a:cs typeface="Arial"/>
              </a:rPr>
              <a:t> </a:t>
            </a:r>
            <a:r>
              <a:rPr dirty="0" sz="1200">
                <a:latin typeface="Arial"/>
                <a:cs typeface="Arial"/>
              </a:rPr>
              <a:t>recognition:</a:t>
            </a:r>
            <a:endParaRPr sz="1200">
              <a:latin typeface="Arial"/>
              <a:cs typeface="Arial"/>
            </a:endParaRPr>
          </a:p>
          <a:p>
            <a:pPr algn="ctr" marR="2797175">
              <a:lnSpc>
                <a:spcPct val="100000"/>
              </a:lnSpc>
              <a:spcBef>
                <a:spcPts val="740"/>
              </a:spcBef>
            </a:pPr>
            <a:r>
              <a:rPr dirty="0" sz="1200" spc="-5">
                <a:latin typeface="Arial"/>
                <a:cs typeface="Arial"/>
              </a:rPr>
              <a:t>Signal </a:t>
            </a:r>
            <a:r>
              <a:rPr dirty="0" sz="1200">
                <a:latin typeface="Symbol"/>
                <a:cs typeface="Symbol"/>
              </a:rPr>
              <a:t></a:t>
            </a:r>
            <a:r>
              <a:rPr dirty="0" sz="1200" spc="15">
                <a:latin typeface="Times New Roman"/>
                <a:cs typeface="Times New Roman"/>
              </a:rPr>
              <a:t> </a:t>
            </a:r>
            <a:r>
              <a:rPr dirty="0" sz="1200" spc="-5">
                <a:latin typeface="Arial"/>
                <a:cs typeface="Arial"/>
              </a:rPr>
              <a:t>words</a:t>
            </a:r>
            <a:endParaRPr sz="1200">
              <a:latin typeface="Arial"/>
              <a:cs typeface="Arial"/>
            </a:endParaRPr>
          </a:p>
          <a:p>
            <a:pPr algn="ctr" marR="95250">
              <a:lnSpc>
                <a:spcPct val="100000"/>
              </a:lnSpc>
              <a:spcBef>
                <a:spcPts val="710"/>
              </a:spcBef>
            </a:pPr>
            <a:r>
              <a:rPr dirty="0" sz="1200">
                <a:latin typeface="Arial"/>
                <a:cs typeface="Arial"/>
              </a:rPr>
              <a:t>HMM </a:t>
            </a:r>
            <a:r>
              <a:rPr dirty="0" sz="1200">
                <a:latin typeface="Symbol"/>
                <a:cs typeface="Symbol"/>
              </a:rPr>
              <a:t></a:t>
            </a:r>
            <a:r>
              <a:rPr dirty="0" sz="1200">
                <a:latin typeface="Times New Roman"/>
                <a:cs typeface="Times New Roman"/>
              </a:rPr>
              <a:t> </a:t>
            </a:r>
            <a:r>
              <a:rPr dirty="0" sz="1200" spc="-5">
                <a:latin typeface="Arial"/>
                <a:cs typeface="Arial"/>
              </a:rPr>
              <a:t>observable is</a:t>
            </a:r>
            <a:r>
              <a:rPr dirty="0" sz="1200" spc="15">
                <a:latin typeface="Arial"/>
                <a:cs typeface="Arial"/>
              </a:rPr>
              <a:t> </a:t>
            </a:r>
            <a:r>
              <a:rPr dirty="0" sz="1200">
                <a:latin typeface="Arial"/>
                <a:cs typeface="Arial"/>
              </a:rPr>
              <a:t>signal</a:t>
            </a:r>
            <a:endParaRPr sz="1200">
              <a:latin typeface="Arial"/>
              <a:cs typeface="Arial"/>
            </a:endParaRPr>
          </a:p>
          <a:p>
            <a:pPr marL="2172970" marR="865505" indent="-535305">
              <a:lnSpc>
                <a:spcPts val="1420"/>
              </a:lnSpc>
              <a:spcBef>
                <a:spcPts val="780"/>
              </a:spcBef>
            </a:pPr>
            <a:r>
              <a:rPr dirty="0" sz="1200">
                <a:latin typeface="Symbol"/>
                <a:cs typeface="Symbol"/>
              </a:rPr>
              <a:t></a:t>
            </a:r>
            <a:r>
              <a:rPr dirty="0" sz="1200">
                <a:latin typeface="Times New Roman"/>
                <a:cs typeface="Times New Roman"/>
              </a:rPr>
              <a:t> </a:t>
            </a:r>
            <a:r>
              <a:rPr dirty="0" sz="1200" spc="-5">
                <a:latin typeface="Arial"/>
                <a:cs typeface="Arial"/>
              </a:rPr>
              <a:t>Hidden </a:t>
            </a:r>
            <a:r>
              <a:rPr dirty="0" sz="1200">
                <a:latin typeface="Arial"/>
                <a:cs typeface="Arial"/>
              </a:rPr>
              <a:t>state </a:t>
            </a:r>
            <a:r>
              <a:rPr dirty="0" sz="1200" spc="-5">
                <a:latin typeface="Arial"/>
                <a:cs typeface="Arial"/>
              </a:rPr>
              <a:t>is part of word  </a:t>
            </a:r>
            <a:r>
              <a:rPr dirty="0" sz="1200">
                <a:latin typeface="Arial"/>
                <a:cs typeface="Arial"/>
              </a:rPr>
              <a:t>formation</a:t>
            </a:r>
            <a:endParaRPr sz="1200">
              <a:latin typeface="Arial"/>
              <a:cs typeface="Arial"/>
            </a:endParaRPr>
          </a:p>
          <a:p>
            <a:pPr marL="344170">
              <a:lnSpc>
                <a:spcPct val="100000"/>
              </a:lnSpc>
              <a:spcBef>
                <a:spcPts val="670"/>
              </a:spcBef>
            </a:pPr>
            <a:r>
              <a:rPr dirty="0" sz="1200">
                <a:latin typeface="Arial"/>
                <a:cs typeface="Arial"/>
              </a:rPr>
              <a:t>What </a:t>
            </a:r>
            <a:r>
              <a:rPr dirty="0" sz="1200" spc="-5">
                <a:latin typeface="Arial"/>
                <a:cs typeface="Arial"/>
              </a:rPr>
              <a:t>is </a:t>
            </a:r>
            <a:r>
              <a:rPr dirty="0" sz="1200">
                <a:latin typeface="Arial"/>
                <a:cs typeface="Arial"/>
              </a:rPr>
              <a:t>the </a:t>
            </a:r>
            <a:r>
              <a:rPr dirty="0" sz="1200" spc="-5">
                <a:latin typeface="Arial"/>
                <a:cs typeface="Arial"/>
              </a:rPr>
              <a:t>most probable word given </a:t>
            </a:r>
            <a:r>
              <a:rPr dirty="0" sz="1200">
                <a:latin typeface="Arial"/>
                <a:cs typeface="Arial"/>
              </a:rPr>
              <a:t>this</a:t>
            </a:r>
            <a:r>
              <a:rPr dirty="0" sz="1200" spc="5">
                <a:latin typeface="Arial"/>
                <a:cs typeface="Arial"/>
              </a:rPr>
              <a:t> </a:t>
            </a:r>
            <a:r>
              <a:rPr dirty="0" sz="1200" spc="-5">
                <a:latin typeface="Arial"/>
                <a:cs typeface="Arial"/>
              </a:rPr>
              <a:t>signal?</a:t>
            </a:r>
            <a:endParaRPr sz="1200">
              <a:latin typeface="Arial"/>
              <a:cs typeface="Arial"/>
            </a:endParaRPr>
          </a:p>
          <a:p>
            <a:pPr>
              <a:lnSpc>
                <a:spcPct val="100000"/>
              </a:lnSpc>
              <a:spcBef>
                <a:spcPts val="30"/>
              </a:spcBef>
            </a:pPr>
            <a:endParaRPr sz="1150">
              <a:latin typeface="Times New Roman"/>
              <a:cs typeface="Times New Roman"/>
            </a:endParaRPr>
          </a:p>
          <a:p>
            <a:pPr marL="1971039">
              <a:lnSpc>
                <a:spcPct val="100000"/>
              </a:lnSpc>
            </a:pPr>
            <a:r>
              <a:rPr dirty="0" sz="1000" spc="-5" b="1">
                <a:latin typeface="Arial"/>
                <a:cs typeface="Arial"/>
              </a:rPr>
              <a:t>UTTERLY GROSS</a:t>
            </a:r>
            <a:r>
              <a:rPr dirty="0" sz="1000" spc="-15" b="1">
                <a:latin typeface="Arial"/>
                <a:cs typeface="Arial"/>
              </a:rPr>
              <a:t> </a:t>
            </a:r>
            <a:r>
              <a:rPr dirty="0" sz="1000" spc="-5" b="1">
                <a:latin typeface="Arial"/>
                <a:cs typeface="Arial"/>
              </a:rPr>
              <a:t>SIMPLIFICATION</a:t>
            </a:r>
            <a:endParaRPr sz="1000">
              <a:latin typeface="Arial"/>
              <a:cs typeface="Arial"/>
            </a:endParaRPr>
          </a:p>
          <a:p>
            <a:pPr marL="2001520" marR="452755" indent="-171450">
              <a:lnSpc>
                <a:spcPct val="100000"/>
              </a:lnSpc>
              <a:spcBef>
                <a:spcPts val="600"/>
              </a:spcBef>
            </a:pPr>
            <a:r>
              <a:rPr dirty="0" sz="1000" spc="-5">
                <a:latin typeface="Arial"/>
                <a:cs typeface="Arial"/>
              </a:rPr>
              <a:t>In practice: many levels of inference; not  </a:t>
            </a:r>
            <a:r>
              <a:rPr dirty="0" sz="1000">
                <a:latin typeface="Arial"/>
                <a:cs typeface="Arial"/>
              </a:rPr>
              <a:t>one big</a:t>
            </a:r>
            <a:r>
              <a:rPr dirty="0" sz="1000" spc="-15">
                <a:latin typeface="Arial"/>
                <a:cs typeface="Arial"/>
              </a:rPr>
              <a:t> </a:t>
            </a:r>
            <a:r>
              <a:rPr dirty="0" sz="1000" spc="-5">
                <a:latin typeface="Arial"/>
                <a:cs typeface="Arial"/>
              </a:rPr>
              <a:t>jump.</a:t>
            </a:r>
            <a:endParaRPr sz="1000">
              <a:latin typeface="Arial"/>
              <a:cs typeface="Arial"/>
            </a:endParaRPr>
          </a:p>
          <a:p>
            <a:pPr>
              <a:lnSpc>
                <a:spcPct val="100000"/>
              </a:lnSpc>
              <a:spcBef>
                <a:spcPts val="15"/>
              </a:spcBef>
            </a:pPr>
            <a:endParaRPr sz="1050">
              <a:latin typeface="Times New Roman"/>
              <a:cs typeface="Times New Roman"/>
            </a:endParaRPr>
          </a:p>
          <a:p>
            <a:pPr algn="ctr" marR="15875">
              <a:lnSpc>
                <a:spcPct val="100000"/>
              </a:lnSpc>
              <a:tabLst>
                <a:tab pos="4304030"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55">
                <a:latin typeface="Tahoma"/>
                <a:cs typeface="Tahoma"/>
              </a:rPr>
              <a:t> </a:t>
            </a:r>
            <a:r>
              <a:rPr dirty="0" sz="450" spc="-5">
                <a:latin typeface="Tahoma"/>
                <a:cs typeface="Tahoma"/>
              </a:rPr>
              <a:t>66</a:t>
            </a:r>
            <a:endParaRPr sz="450">
              <a:latin typeface="Tahoma"/>
              <a:cs typeface="Tahoma"/>
            </a:endParaRPr>
          </a:p>
        </p:txBody>
      </p:sp>
      <p:sp>
        <p:nvSpPr>
          <p:cNvPr id="34" name="object 34"/>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67</a:t>
            </a:r>
            <a:endParaRPr sz="450">
              <a:latin typeface="Tahoma"/>
              <a:cs typeface="Tahoma"/>
            </a:endParaRPr>
          </a:p>
        </p:txBody>
      </p:sp>
      <p:sp>
        <p:nvSpPr>
          <p:cNvPr id="4" name="object 4"/>
          <p:cNvSpPr txBox="1">
            <a:spLocks noGrp="1"/>
          </p:cNvSpPr>
          <p:nvPr>
            <p:ph type="title"/>
          </p:nvPr>
        </p:nvSpPr>
        <p:spPr>
          <a:xfrm>
            <a:off x="1709420" y="1215106"/>
            <a:ext cx="3858260" cy="681355"/>
          </a:xfrm>
          <a:prstGeom prst="rect"/>
        </p:spPr>
        <p:txBody>
          <a:bodyPr wrap="square" lIns="0" tIns="101600" rIns="0" bIns="0" rtlCol="0" vert="horz">
            <a:spAutoFit/>
          </a:bodyPr>
          <a:lstStyle/>
          <a:p>
            <a:pPr algn="ctr" marL="492125">
              <a:lnSpc>
                <a:spcPct val="100000"/>
              </a:lnSpc>
              <a:spcBef>
                <a:spcPts val="800"/>
              </a:spcBef>
            </a:pPr>
            <a:r>
              <a:rPr dirty="0" spc="-5"/>
              <a:t>HMMs are used and</a:t>
            </a:r>
            <a:r>
              <a:rPr dirty="0" spc="-45"/>
              <a:t> </a:t>
            </a:r>
            <a:r>
              <a:rPr dirty="0" spc="-5"/>
              <a:t>useful</a:t>
            </a:r>
          </a:p>
          <a:p>
            <a:pPr marL="12700">
              <a:lnSpc>
                <a:spcPct val="100000"/>
              </a:lnSpc>
              <a:spcBef>
                <a:spcPts val="384"/>
              </a:spcBef>
            </a:pPr>
            <a:r>
              <a:rPr dirty="0" sz="1200" spc="-5">
                <a:solidFill>
                  <a:srgbClr val="000000"/>
                </a:solidFill>
              </a:rPr>
              <a:t>But how do you design an</a:t>
            </a:r>
            <a:r>
              <a:rPr dirty="0" sz="1200" spc="15">
                <a:solidFill>
                  <a:srgbClr val="000000"/>
                </a:solidFill>
              </a:rPr>
              <a:t> </a:t>
            </a:r>
            <a:r>
              <a:rPr dirty="0" sz="1200" spc="-5">
                <a:solidFill>
                  <a:srgbClr val="000000"/>
                </a:solidFill>
              </a:rPr>
              <a:t>HMM?</a:t>
            </a:r>
            <a:endParaRPr sz="1200"/>
          </a:p>
        </p:txBody>
      </p:sp>
      <p:sp>
        <p:nvSpPr>
          <p:cNvPr id="5" name="object 5"/>
          <p:cNvSpPr txBox="1"/>
          <p:nvPr/>
        </p:nvSpPr>
        <p:spPr>
          <a:xfrm>
            <a:off x="4008120" y="3148076"/>
            <a:ext cx="691515" cy="208279"/>
          </a:xfrm>
          <a:prstGeom prst="rect">
            <a:avLst/>
          </a:prstGeom>
        </p:spPr>
        <p:txBody>
          <a:bodyPr wrap="square" lIns="0" tIns="12700" rIns="0" bIns="0" rtlCol="0" vert="horz">
            <a:spAutoFit/>
          </a:bodyPr>
          <a:lstStyle/>
          <a:p>
            <a:pPr>
              <a:lnSpc>
                <a:spcPct val="100000"/>
              </a:lnSpc>
              <a:spcBef>
                <a:spcPts val="100"/>
              </a:spcBef>
            </a:pPr>
            <a:r>
              <a:rPr dirty="0" sz="1200">
                <a:latin typeface="Arial"/>
                <a:cs typeface="Arial"/>
              </a:rPr>
              <a:t>O O </a:t>
            </a:r>
            <a:r>
              <a:rPr dirty="0" sz="1200" spc="-5">
                <a:latin typeface="Arial"/>
                <a:cs typeface="Arial"/>
              </a:rPr>
              <a:t>..</a:t>
            </a:r>
            <a:r>
              <a:rPr dirty="0" sz="1200" spc="110">
                <a:latin typeface="Arial"/>
                <a:cs typeface="Arial"/>
              </a:rPr>
              <a:t> </a:t>
            </a:r>
            <a:r>
              <a:rPr dirty="0" sz="1200">
                <a:latin typeface="Arial"/>
                <a:cs typeface="Arial"/>
              </a:rPr>
              <a:t>O</a:t>
            </a:r>
            <a:endParaRPr sz="1200">
              <a:latin typeface="Arial"/>
              <a:cs typeface="Arial"/>
            </a:endParaRPr>
          </a:p>
        </p:txBody>
      </p:sp>
      <p:sp>
        <p:nvSpPr>
          <p:cNvPr id="6" name="object 6"/>
          <p:cNvSpPr txBox="1"/>
          <p:nvPr/>
        </p:nvSpPr>
        <p:spPr>
          <a:xfrm>
            <a:off x="4126991" y="3237228"/>
            <a:ext cx="635000" cy="147320"/>
          </a:xfrm>
          <a:prstGeom prst="rect">
            <a:avLst/>
          </a:prstGeom>
        </p:spPr>
        <p:txBody>
          <a:bodyPr wrap="square" lIns="0" tIns="12065" rIns="0" bIns="0" rtlCol="0" vert="horz">
            <a:spAutoFit/>
          </a:bodyPr>
          <a:lstStyle/>
          <a:p>
            <a:pPr>
              <a:lnSpc>
                <a:spcPct val="100000"/>
              </a:lnSpc>
              <a:spcBef>
                <a:spcPts val="95"/>
              </a:spcBef>
              <a:tabLst>
                <a:tab pos="216535" algn="l"/>
                <a:tab pos="559435" algn="l"/>
              </a:tabLst>
            </a:pPr>
            <a:r>
              <a:rPr dirty="0" sz="800" spc="-5">
                <a:latin typeface="Arial"/>
                <a:cs typeface="Arial"/>
              </a:rPr>
              <a:t>1</a:t>
            </a:r>
            <a:r>
              <a:rPr dirty="0" sz="800" spc="-5">
                <a:latin typeface="Arial"/>
                <a:cs typeface="Arial"/>
              </a:rPr>
              <a:t>	</a:t>
            </a:r>
            <a:r>
              <a:rPr dirty="0" sz="800" spc="-5">
                <a:latin typeface="Arial"/>
                <a:cs typeface="Arial"/>
              </a:rPr>
              <a:t>2</a:t>
            </a:r>
            <a:r>
              <a:rPr dirty="0" sz="800" spc="-5">
                <a:latin typeface="Arial"/>
                <a:cs typeface="Arial"/>
              </a:rPr>
              <a:t>	</a:t>
            </a:r>
            <a:r>
              <a:rPr dirty="0" sz="800" spc="-5">
                <a:latin typeface="Arial"/>
                <a:cs typeface="Arial"/>
              </a:rPr>
              <a:t>T</a:t>
            </a:r>
            <a:endParaRPr sz="800">
              <a:latin typeface="Arial"/>
              <a:cs typeface="Arial"/>
            </a:endParaRPr>
          </a:p>
        </p:txBody>
      </p:sp>
      <p:sp>
        <p:nvSpPr>
          <p:cNvPr id="7" name="object 7"/>
          <p:cNvSpPr txBox="1"/>
          <p:nvPr/>
        </p:nvSpPr>
        <p:spPr>
          <a:xfrm>
            <a:off x="4126991" y="3879595"/>
            <a:ext cx="286385" cy="147320"/>
          </a:xfrm>
          <a:prstGeom prst="rect">
            <a:avLst/>
          </a:prstGeom>
        </p:spPr>
        <p:txBody>
          <a:bodyPr wrap="square" lIns="0" tIns="12065" rIns="0" bIns="0" rtlCol="0" vert="horz">
            <a:spAutoFit/>
          </a:bodyPr>
          <a:lstStyle/>
          <a:p>
            <a:pPr>
              <a:lnSpc>
                <a:spcPct val="100000"/>
              </a:lnSpc>
              <a:spcBef>
                <a:spcPts val="95"/>
              </a:spcBef>
              <a:tabLst>
                <a:tab pos="216535" algn="l"/>
              </a:tabLst>
            </a:pPr>
            <a:r>
              <a:rPr dirty="0" sz="800" spc="-5">
                <a:latin typeface="Arial"/>
                <a:cs typeface="Arial"/>
              </a:rPr>
              <a:t>1</a:t>
            </a:r>
            <a:r>
              <a:rPr dirty="0" sz="800" spc="-5">
                <a:latin typeface="Arial"/>
                <a:cs typeface="Arial"/>
              </a:rPr>
              <a:t>	</a:t>
            </a:r>
            <a:r>
              <a:rPr dirty="0" sz="800" spc="-5">
                <a:latin typeface="Arial"/>
                <a:cs typeface="Arial"/>
              </a:rPr>
              <a:t>2</a:t>
            </a:r>
            <a:endParaRPr sz="800">
              <a:latin typeface="Arial"/>
              <a:cs typeface="Arial"/>
            </a:endParaRPr>
          </a:p>
        </p:txBody>
      </p:sp>
      <p:sp>
        <p:nvSpPr>
          <p:cNvPr id="8" name="object 8"/>
          <p:cNvSpPr txBox="1"/>
          <p:nvPr/>
        </p:nvSpPr>
        <p:spPr>
          <a:xfrm>
            <a:off x="3982720" y="3663188"/>
            <a:ext cx="913130" cy="361315"/>
          </a:xfrm>
          <a:prstGeom prst="rect">
            <a:avLst/>
          </a:prstGeom>
        </p:spPr>
        <p:txBody>
          <a:bodyPr wrap="square" lIns="0" tIns="12700" rIns="0" bIns="0" rtlCol="0" vert="horz">
            <a:spAutoFit/>
          </a:bodyPr>
          <a:lstStyle/>
          <a:p>
            <a:pPr marL="25400">
              <a:lnSpc>
                <a:spcPct val="100000"/>
              </a:lnSpc>
              <a:spcBef>
                <a:spcPts val="100"/>
              </a:spcBef>
            </a:pPr>
            <a:r>
              <a:rPr dirty="0" sz="1200">
                <a:latin typeface="Arial"/>
                <a:cs typeface="Arial"/>
              </a:rPr>
              <a:t>O O </a:t>
            </a:r>
            <a:r>
              <a:rPr dirty="0" sz="1200" spc="-5">
                <a:latin typeface="Arial"/>
                <a:cs typeface="Arial"/>
              </a:rPr>
              <a:t>..</a:t>
            </a:r>
            <a:r>
              <a:rPr dirty="0" sz="1200" spc="120">
                <a:latin typeface="Arial"/>
                <a:cs typeface="Arial"/>
              </a:rPr>
              <a:t> </a:t>
            </a:r>
            <a:r>
              <a:rPr dirty="0" sz="1200" spc="-5">
                <a:latin typeface="Arial"/>
                <a:cs typeface="Arial"/>
              </a:rPr>
              <a:t>O</a:t>
            </a:r>
            <a:r>
              <a:rPr dirty="0" baseline="-21464" sz="3300" spc="-7" b="1">
                <a:latin typeface="Arial"/>
                <a:cs typeface="Arial"/>
              </a:rPr>
              <a:t>T</a:t>
            </a:r>
            <a:endParaRPr baseline="-21464" sz="3300">
              <a:latin typeface="Arial"/>
              <a:cs typeface="Arial"/>
            </a:endParaRPr>
          </a:p>
        </p:txBody>
      </p:sp>
      <p:sp>
        <p:nvSpPr>
          <p:cNvPr id="9" name="object 9"/>
          <p:cNvSpPr/>
          <p:nvPr/>
        </p:nvSpPr>
        <p:spPr>
          <a:xfrm>
            <a:off x="1794510" y="3080766"/>
            <a:ext cx="2133600" cy="381000"/>
          </a:xfrm>
          <a:custGeom>
            <a:avLst/>
            <a:gdLst/>
            <a:ahLst/>
            <a:cxnLst/>
            <a:rect l="l" t="t" r="r" b="b"/>
            <a:pathLst>
              <a:path w="2133600" h="381000">
                <a:moveTo>
                  <a:pt x="1422653" y="0"/>
                </a:moveTo>
                <a:lnTo>
                  <a:pt x="0" y="0"/>
                </a:lnTo>
                <a:lnTo>
                  <a:pt x="0" y="381000"/>
                </a:lnTo>
                <a:lnTo>
                  <a:pt x="1422653" y="381000"/>
                </a:lnTo>
                <a:lnTo>
                  <a:pt x="1422653" y="238505"/>
                </a:lnTo>
                <a:lnTo>
                  <a:pt x="1954633" y="238505"/>
                </a:lnTo>
                <a:lnTo>
                  <a:pt x="2133600" y="190500"/>
                </a:lnTo>
                <a:lnTo>
                  <a:pt x="1957474" y="143255"/>
                </a:lnTo>
                <a:lnTo>
                  <a:pt x="1422653" y="143255"/>
                </a:lnTo>
                <a:lnTo>
                  <a:pt x="1422653" y="0"/>
                </a:lnTo>
                <a:close/>
              </a:path>
              <a:path w="2133600" h="381000">
                <a:moveTo>
                  <a:pt x="1954633" y="238505"/>
                </a:moveTo>
                <a:lnTo>
                  <a:pt x="1778507" y="238505"/>
                </a:lnTo>
                <a:lnTo>
                  <a:pt x="1778507" y="285750"/>
                </a:lnTo>
                <a:lnTo>
                  <a:pt x="1954633" y="238505"/>
                </a:lnTo>
                <a:close/>
              </a:path>
              <a:path w="2133600" h="381000">
                <a:moveTo>
                  <a:pt x="1778507" y="95250"/>
                </a:moveTo>
                <a:lnTo>
                  <a:pt x="1778507" y="143255"/>
                </a:lnTo>
                <a:lnTo>
                  <a:pt x="1957474" y="143255"/>
                </a:lnTo>
                <a:lnTo>
                  <a:pt x="1778507" y="95250"/>
                </a:lnTo>
                <a:close/>
              </a:path>
            </a:pathLst>
          </a:custGeom>
          <a:solidFill>
            <a:srgbClr val="EFFBFF"/>
          </a:solidFill>
        </p:spPr>
        <p:txBody>
          <a:bodyPr wrap="square" lIns="0" tIns="0" rIns="0" bIns="0" rtlCol="0"/>
          <a:lstStyle/>
          <a:p/>
        </p:txBody>
      </p:sp>
      <p:sp>
        <p:nvSpPr>
          <p:cNvPr id="10" name="object 10"/>
          <p:cNvSpPr/>
          <p:nvPr/>
        </p:nvSpPr>
        <p:spPr>
          <a:xfrm>
            <a:off x="1794510" y="3080766"/>
            <a:ext cx="2133600" cy="381000"/>
          </a:xfrm>
          <a:custGeom>
            <a:avLst/>
            <a:gdLst/>
            <a:ahLst/>
            <a:cxnLst/>
            <a:rect l="l" t="t" r="r" b="b"/>
            <a:pathLst>
              <a:path w="2133600" h="381000">
                <a:moveTo>
                  <a:pt x="0" y="0"/>
                </a:moveTo>
                <a:lnTo>
                  <a:pt x="0" y="381000"/>
                </a:lnTo>
                <a:lnTo>
                  <a:pt x="1422653" y="381000"/>
                </a:lnTo>
                <a:lnTo>
                  <a:pt x="1422653" y="238505"/>
                </a:lnTo>
                <a:lnTo>
                  <a:pt x="1778507" y="238505"/>
                </a:lnTo>
                <a:lnTo>
                  <a:pt x="1778507" y="285750"/>
                </a:lnTo>
                <a:lnTo>
                  <a:pt x="2133600" y="190500"/>
                </a:lnTo>
                <a:lnTo>
                  <a:pt x="1778507" y="95250"/>
                </a:lnTo>
                <a:lnTo>
                  <a:pt x="1778507" y="143255"/>
                </a:lnTo>
                <a:lnTo>
                  <a:pt x="1422653" y="143255"/>
                </a:lnTo>
                <a:lnTo>
                  <a:pt x="1422653" y="0"/>
                </a:lnTo>
                <a:lnTo>
                  <a:pt x="0" y="0"/>
                </a:lnTo>
                <a:close/>
              </a:path>
            </a:pathLst>
          </a:custGeom>
          <a:ln w="4762">
            <a:solidFill>
              <a:srgbClr val="000000"/>
            </a:solidFill>
          </a:ln>
        </p:spPr>
        <p:txBody>
          <a:bodyPr wrap="square" lIns="0" tIns="0" rIns="0" bIns="0" rtlCol="0"/>
          <a:lstStyle/>
          <a:p/>
        </p:txBody>
      </p:sp>
      <p:sp>
        <p:nvSpPr>
          <p:cNvPr id="11" name="object 11"/>
          <p:cNvSpPr txBox="1"/>
          <p:nvPr/>
        </p:nvSpPr>
        <p:spPr>
          <a:xfrm>
            <a:off x="1696720" y="2053081"/>
            <a:ext cx="4348480" cy="1213485"/>
          </a:xfrm>
          <a:prstGeom prst="rect">
            <a:avLst/>
          </a:prstGeom>
        </p:spPr>
        <p:txBody>
          <a:bodyPr wrap="square" lIns="0" tIns="12700" rIns="0" bIns="0" rtlCol="0" vert="horz">
            <a:spAutoFit/>
          </a:bodyPr>
          <a:lstStyle/>
          <a:p>
            <a:pPr marL="25400" marR="338455">
              <a:lnSpc>
                <a:spcPct val="100000"/>
              </a:lnSpc>
              <a:spcBef>
                <a:spcPts val="100"/>
              </a:spcBef>
            </a:pPr>
            <a:r>
              <a:rPr dirty="0" sz="1200">
                <a:latin typeface="Arial"/>
                <a:cs typeface="Arial"/>
              </a:rPr>
              <a:t>Occasionally, (e.g. </a:t>
            </a:r>
            <a:r>
              <a:rPr dirty="0" sz="1200" spc="-5">
                <a:latin typeface="Arial"/>
                <a:cs typeface="Arial"/>
              </a:rPr>
              <a:t>in our </a:t>
            </a:r>
            <a:r>
              <a:rPr dirty="0" sz="1200">
                <a:latin typeface="Arial"/>
                <a:cs typeface="Arial"/>
              </a:rPr>
              <a:t>robot </a:t>
            </a:r>
            <a:r>
              <a:rPr dirty="0" sz="1200" spc="-5">
                <a:latin typeface="Arial"/>
                <a:cs typeface="Arial"/>
              </a:rPr>
              <a:t>example) it is </a:t>
            </a:r>
            <a:r>
              <a:rPr dirty="0" sz="1200">
                <a:latin typeface="Arial"/>
                <a:cs typeface="Arial"/>
              </a:rPr>
              <a:t>reasonable to  </a:t>
            </a:r>
            <a:r>
              <a:rPr dirty="0" sz="1200" spc="-5">
                <a:latin typeface="Arial"/>
                <a:cs typeface="Arial"/>
              </a:rPr>
              <a:t>deduce </a:t>
            </a:r>
            <a:r>
              <a:rPr dirty="0" sz="1200">
                <a:latin typeface="Arial"/>
                <a:cs typeface="Arial"/>
              </a:rPr>
              <a:t>the </a:t>
            </a:r>
            <a:r>
              <a:rPr dirty="0" sz="1200" spc="-5">
                <a:latin typeface="Arial"/>
                <a:cs typeface="Arial"/>
              </a:rPr>
              <a:t>HMM </a:t>
            </a:r>
            <a:r>
              <a:rPr dirty="0" sz="1200">
                <a:latin typeface="Arial"/>
                <a:cs typeface="Arial"/>
              </a:rPr>
              <a:t>from first</a:t>
            </a:r>
            <a:r>
              <a:rPr dirty="0" sz="1200" spc="-5">
                <a:latin typeface="Arial"/>
                <a:cs typeface="Arial"/>
              </a:rPr>
              <a:t> principles.</a:t>
            </a:r>
            <a:endParaRPr sz="1200">
              <a:latin typeface="Arial"/>
              <a:cs typeface="Arial"/>
            </a:endParaRPr>
          </a:p>
          <a:p>
            <a:pPr>
              <a:lnSpc>
                <a:spcPct val="100000"/>
              </a:lnSpc>
              <a:spcBef>
                <a:spcPts val="50"/>
              </a:spcBef>
            </a:pPr>
            <a:endParaRPr sz="1200">
              <a:latin typeface="Times New Roman"/>
              <a:cs typeface="Times New Roman"/>
            </a:endParaRPr>
          </a:p>
          <a:p>
            <a:pPr marL="25400" marR="17780">
              <a:lnSpc>
                <a:spcPct val="100000"/>
              </a:lnSpc>
              <a:spcBef>
                <a:spcPts val="5"/>
              </a:spcBef>
            </a:pPr>
            <a:r>
              <a:rPr dirty="0" sz="1200" spc="-5">
                <a:latin typeface="Arial"/>
                <a:cs typeface="Arial"/>
              </a:rPr>
              <a:t>But usually, especially in Speech or </a:t>
            </a:r>
            <a:r>
              <a:rPr dirty="0" sz="1200">
                <a:latin typeface="Arial"/>
                <a:cs typeface="Arial"/>
              </a:rPr>
              <a:t>Genetics, </a:t>
            </a:r>
            <a:r>
              <a:rPr dirty="0" sz="1200" spc="-5">
                <a:latin typeface="Arial"/>
                <a:cs typeface="Arial"/>
              </a:rPr>
              <a:t>it is better </a:t>
            </a:r>
            <a:r>
              <a:rPr dirty="0" sz="1200">
                <a:latin typeface="Arial"/>
                <a:cs typeface="Arial"/>
              </a:rPr>
              <a:t>to </a:t>
            </a:r>
            <a:r>
              <a:rPr dirty="0" sz="1200" spc="-5">
                <a:latin typeface="Arial"/>
                <a:cs typeface="Arial"/>
              </a:rPr>
              <a:t>infer  it </a:t>
            </a:r>
            <a:r>
              <a:rPr dirty="0" sz="1200">
                <a:latin typeface="Arial"/>
                <a:cs typeface="Arial"/>
              </a:rPr>
              <a:t>from </a:t>
            </a:r>
            <a:r>
              <a:rPr dirty="0" sz="1200" spc="-5">
                <a:latin typeface="Arial"/>
                <a:cs typeface="Arial"/>
              </a:rPr>
              <a:t>large amounts of data. </a:t>
            </a:r>
            <a:r>
              <a:rPr dirty="0" sz="1200">
                <a:latin typeface="Arial"/>
                <a:cs typeface="Arial"/>
              </a:rPr>
              <a:t>O</a:t>
            </a:r>
            <a:r>
              <a:rPr dirty="0" baseline="-20833" sz="1200">
                <a:latin typeface="Arial"/>
                <a:cs typeface="Arial"/>
              </a:rPr>
              <a:t>1 </a:t>
            </a:r>
            <a:r>
              <a:rPr dirty="0" sz="1200" spc="-5">
                <a:latin typeface="Arial"/>
                <a:cs typeface="Arial"/>
              </a:rPr>
              <a:t>O</a:t>
            </a:r>
            <a:r>
              <a:rPr dirty="0" baseline="-20833" sz="1200" spc="-7">
                <a:latin typeface="Arial"/>
                <a:cs typeface="Arial"/>
              </a:rPr>
              <a:t>2 </a:t>
            </a:r>
            <a:r>
              <a:rPr dirty="0" sz="1200" spc="-5">
                <a:latin typeface="Arial"/>
                <a:cs typeface="Arial"/>
              </a:rPr>
              <a:t>.. O</a:t>
            </a:r>
            <a:r>
              <a:rPr dirty="0" baseline="-20833" sz="1200" spc="-7">
                <a:latin typeface="Arial"/>
                <a:cs typeface="Arial"/>
              </a:rPr>
              <a:t>T </a:t>
            </a:r>
            <a:r>
              <a:rPr dirty="0" sz="1200" spc="-5">
                <a:latin typeface="Arial"/>
                <a:cs typeface="Arial"/>
              </a:rPr>
              <a:t>with </a:t>
            </a:r>
            <a:r>
              <a:rPr dirty="0" sz="1200">
                <a:latin typeface="Arial"/>
                <a:cs typeface="Arial"/>
              </a:rPr>
              <a:t>a </a:t>
            </a:r>
            <a:r>
              <a:rPr dirty="0" sz="1200" spc="-5">
                <a:latin typeface="Arial"/>
                <a:cs typeface="Arial"/>
              </a:rPr>
              <a:t>big</a:t>
            </a:r>
            <a:r>
              <a:rPr dirty="0" sz="1200" spc="110">
                <a:latin typeface="Arial"/>
                <a:cs typeface="Arial"/>
              </a:rPr>
              <a:t> </a:t>
            </a:r>
            <a:r>
              <a:rPr dirty="0" sz="1200" spc="-5">
                <a:latin typeface="Arial"/>
                <a:cs typeface="Arial"/>
              </a:rPr>
              <a:t>“T”.</a:t>
            </a:r>
            <a:endParaRPr sz="1200">
              <a:latin typeface="Arial"/>
              <a:cs typeface="Arial"/>
            </a:endParaRPr>
          </a:p>
          <a:p>
            <a:pPr marL="147955">
              <a:lnSpc>
                <a:spcPct val="100000"/>
              </a:lnSpc>
              <a:spcBef>
                <a:spcPts val="955"/>
              </a:spcBef>
            </a:pPr>
            <a:r>
              <a:rPr dirty="0" sz="1000" spc="-5">
                <a:latin typeface="Arial"/>
                <a:cs typeface="Arial"/>
              </a:rPr>
              <a:t>Observations</a:t>
            </a:r>
            <a:r>
              <a:rPr dirty="0" sz="1000" spc="-10">
                <a:latin typeface="Arial"/>
                <a:cs typeface="Arial"/>
              </a:rPr>
              <a:t> </a:t>
            </a:r>
            <a:r>
              <a:rPr dirty="0" sz="1000" spc="-5">
                <a:latin typeface="Arial"/>
                <a:cs typeface="Arial"/>
              </a:rPr>
              <a:t>previously</a:t>
            </a:r>
            <a:endParaRPr sz="1000">
              <a:latin typeface="Arial"/>
              <a:cs typeface="Arial"/>
            </a:endParaRPr>
          </a:p>
        </p:txBody>
      </p:sp>
      <p:sp>
        <p:nvSpPr>
          <p:cNvPr id="12" name="object 12"/>
          <p:cNvSpPr txBox="1"/>
          <p:nvPr/>
        </p:nvSpPr>
        <p:spPr>
          <a:xfrm>
            <a:off x="2264663" y="3269991"/>
            <a:ext cx="528320" cy="178435"/>
          </a:xfrm>
          <a:prstGeom prst="rect">
            <a:avLst/>
          </a:prstGeom>
        </p:spPr>
        <p:txBody>
          <a:bodyPr wrap="square" lIns="0" tIns="12700" rIns="0" bIns="0" rtlCol="0" vert="horz">
            <a:spAutoFit/>
          </a:bodyPr>
          <a:lstStyle/>
          <a:p>
            <a:pPr>
              <a:lnSpc>
                <a:spcPct val="100000"/>
              </a:lnSpc>
              <a:spcBef>
                <a:spcPts val="100"/>
              </a:spcBef>
            </a:pPr>
            <a:r>
              <a:rPr dirty="0" sz="1000" spc="-5">
                <a:latin typeface="Arial"/>
                <a:cs typeface="Arial"/>
              </a:rPr>
              <a:t>in</a:t>
            </a:r>
            <a:r>
              <a:rPr dirty="0" sz="1000" spc="-65">
                <a:latin typeface="Arial"/>
                <a:cs typeface="Arial"/>
              </a:rPr>
              <a:t> </a:t>
            </a:r>
            <a:r>
              <a:rPr dirty="0" sz="1000" spc="-5">
                <a:latin typeface="Arial"/>
                <a:cs typeface="Arial"/>
              </a:rPr>
              <a:t>lecture</a:t>
            </a:r>
            <a:endParaRPr sz="1000">
              <a:latin typeface="Arial"/>
              <a:cs typeface="Arial"/>
            </a:endParaRPr>
          </a:p>
        </p:txBody>
      </p:sp>
      <p:sp>
        <p:nvSpPr>
          <p:cNvPr id="13" name="object 13"/>
          <p:cNvSpPr/>
          <p:nvPr/>
        </p:nvSpPr>
        <p:spPr>
          <a:xfrm>
            <a:off x="1845564" y="3703320"/>
            <a:ext cx="2095500" cy="381000"/>
          </a:xfrm>
          <a:custGeom>
            <a:avLst/>
            <a:gdLst/>
            <a:ahLst/>
            <a:cxnLst/>
            <a:rect l="l" t="t" r="r" b="b"/>
            <a:pathLst>
              <a:path w="2095500" h="381000">
                <a:moveTo>
                  <a:pt x="1396746" y="0"/>
                </a:moveTo>
                <a:lnTo>
                  <a:pt x="0" y="0"/>
                </a:lnTo>
                <a:lnTo>
                  <a:pt x="0" y="381000"/>
                </a:lnTo>
                <a:lnTo>
                  <a:pt x="1396746" y="381000"/>
                </a:lnTo>
                <a:lnTo>
                  <a:pt x="1396746" y="238505"/>
                </a:lnTo>
                <a:lnTo>
                  <a:pt x="1919606" y="238505"/>
                </a:lnTo>
                <a:lnTo>
                  <a:pt x="2095500" y="190500"/>
                </a:lnTo>
                <a:lnTo>
                  <a:pt x="1922397" y="143255"/>
                </a:lnTo>
                <a:lnTo>
                  <a:pt x="1396746" y="143255"/>
                </a:lnTo>
                <a:lnTo>
                  <a:pt x="1396746" y="0"/>
                </a:lnTo>
                <a:close/>
              </a:path>
              <a:path w="2095500" h="381000">
                <a:moveTo>
                  <a:pt x="1919606" y="238505"/>
                </a:moveTo>
                <a:lnTo>
                  <a:pt x="1746503" y="238505"/>
                </a:lnTo>
                <a:lnTo>
                  <a:pt x="1746503" y="285750"/>
                </a:lnTo>
                <a:lnTo>
                  <a:pt x="1919606" y="238505"/>
                </a:lnTo>
                <a:close/>
              </a:path>
              <a:path w="2095500" h="381000">
                <a:moveTo>
                  <a:pt x="1746503" y="95250"/>
                </a:moveTo>
                <a:lnTo>
                  <a:pt x="1746503" y="143255"/>
                </a:lnTo>
                <a:lnTo>
                  <a:pt x="1922397" y="143255"/>
                </a:lnTo>
                <a:lnTo>
                  <a:pt x="1746503" y="95250"/>
                </a:lnTo>
                <a:close/>
              </a:path>
            </a:pathLst>
          </a:custGeom>
          <a:solidFill>
            <a:srgbClr val="EFFBFF"/>
          </a:solidFill>
        </p:spPr>
        <p:txBody>
          <a:bodyPr wrap="square" lIns="0" tIns="0" rIns="0" bIns="0" rtlCol="0"/>
          <a:lstStyle/>
          <a:p/>
        </p:txBody>
      </p:sp>
      <p:sp>
        <p:nvSpPr>
          <p:cNvPr id="14" name="object 14"/>
          <p:cNvSpPr/>
          <p:nvPr/>
        </p:nvSpPr>
        <p:spPr>
          <a:xfrm>
            <a:off x="1845564" y="3703320"/>
            <a:ext cx="2095500" cy="381000"/>
          </a:xfrm>
          <a:custGeom>
            <a:avLst/>
            <a:gdLst/>
            <a:ahLst/>
            <a:cxnLst/>
            <a:rect l="l" t="t" r="r" b="b"/>
            <a:pathLst>
              <a:path w="2095500" h="381000">
                <a:moveTo>
                  <a:pt x="0" y="0"/>
                </a:moveTo>
                <a:lnTo>
                  <a:pt x="0" y="381000"/>
                </a:lnTo>
                <a:lnTo>
                  <a:pt x="1396746" y="381000"/>
                </a:lnTo>
                <a:lnTo>
                  <a:pt x="1396746" y="238505"/>
                </a:lnTo>
                <a:lnTo>
                  <a:pt x="1746503" y="238505"/>
                </a:lnTo>
                <a:lnTo>
                  <a:pt x="1746503" y="285750"/>
                </a:lnTo>
                <a:lnTo>
                  <a:pt x="2095500" y="190500"/>
                </a:lnTo>
                <a:lnTo>
                  <a:pt x="1746503" y="95250"/>
                </a:lnTo>
                <a:lnTo>
                  <a:pt x="1746503" y="143255"/>
                </a:lnTo>
                <a:lnTo>
                  <a:pt x="1396746" y="143255"/>
                </a:lnTo>
                <a:lnTo>
                  <a:pt x="1396746" y="0"/>
                </a:lnTo>
                <a:lnTo>
                  <a:pt x="0" y="0"/>
                </a:lnTo>
                <a:close/>
              </a:path>
            </a:pathLst>
          </a:custGeom>
          <a:ln w="4762">
            <a:solidFill>
              <a:srgbClr val="000000"/>
            </a:solidFill>
          </a:ln>
        </p:spPr>
        <p:txBody>
          <a:bodyPr wrap="square" lIns="0" tIns="0" rIns="0" bIns="0" rtlCol="0"/>
          <a:lstStyle/>
          <a:p/>
        </p:txBody>
      </p:sp>
      <p:sp>
        <p:nvSpPr>
          <p:cNvPr id="15" name="object 15"/>
          <p:cNvSpPr txBox="1"/>
          <p:nvPr/>
        </p:nvSpPr>
        <p:spPr>
          <a:xfrm>
            <a:off x="1996439" y="3679497"/>
            <a:ext cx="1106805" cy="391160"/>
          </a:xfrm>
          <a:prstGeom prst="rect">
            <a:avLst/>
          </a:prstGeom>
        </p:spPr>
        <p:txBody>
          <a:bodyPr wrap="square" lIns="0" tIns="12700" rIns="0" bIns="0" rtlCol="0" vert="horz">
            <a:spAutoFit/>
          </a:bodyPr>
          <a:lstStyle/>
          <a:p>
            <a:pPr marL="359410" marR="5080" indent="-360045">
              <a:lnSpc>
                <a:spcPct val="120000"/>
              </a:lnSpc>
              <a:spcBef>
                <a:spcPts val="100"/>
              </a:spcBef>
            </a:pPr>
            <a:r>
              <a:rPr dirty="0" sz="1000" spc="-5">
                <a:latin typeface="Arial"/>
                <a:cs typeface="Arial"/>
              </a:rPr>
              <a:t>Observations in</a:t>
            </a:r>
            <a:r>
              <a:rPr dirty="0" sz="1000" spc="-55">
                <a:latin typeface="Arial"/>
                <a:cs typeface="Arial"/>
              </a:rPr>
              <a:t> </a:t>
            </a:r>
            <a:r>
              <a:rPr dirty="0" sz="1000">
                <a:latin typeface="Arial"/>
                <a:cs typeface="Arial"/>
              </a:rPr>
              <a:t>the  </a:t>
            </a:r>
            <a:r>
              <a:rPr dirty="0" sz="1000" spc="-5">
                <a:latin typeface="Arial"/>
                <a:cs typeface="Arial"/>
              </a:rPr>
              <a:t>next</a:t>
            </a:r>
            <a:r>
              <a:rPr dirty="0" sz="1000" spc="-15">
                <a:latin typeface="Arial"/>
                <a:cs typeface="Arial"/>
              </a:rPr>
              <a:t> </a:t>
            </a:r>
            <a:r>
              <a:rPr dirty="0" sz="1000" spc="-5">
                <a:latin typeface="Arial"/>
                <a:cs typeface="Arial"/>
              </a:rPr>
              <a:t>bit</a:t>
            </a:r>
            <a:endParaRPr sz="1000">
              <a:latin typeface="Arial"/>
              <a:cs typeface="Arial"/>
            </a:endParaRPr>
          </a:p>
        </p:txBody>
      </p:sp>
      <p:sp>
        <p:nvSpPr>
          <p:cNvPr id="16" name="object 1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 name="object 17"/>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68</a:t>
            </a:r>
            <a:endParaRPr sz="450">
              <a:latin typeface="Tahoma"/>
              <a:cs typeface="Tahoma"/>
            </a:endParaRPr>
          </a:p>
        </p:txBody>
      </p:sp>
      <p:sp>
        <p:nvSpPr>
          <p:cNvPr id="18" name="object 18"/>
          <p:cNvSpPr txBox="1"/>
          <p:nvPr/>
        </p:nvSpPr>
        <p:spPr>
          <a:xfrm>
            <a:off x="1596897" y="5372354"/>
            <a:ext cx="3670935" cy="3448685"/>
          </a:xfrm>
          <a:prstGeom prst="rect">
            <a:avLst/>
          </a:prstGeom>
        </p:spPr>
        <p:txBody>
          <a:bodyPr wrap="square" lIns="0" tIns="12700" rIns="0" bIns="0" rtlCol="0" vert="horz">
            <a:spAutoFit/>
          </a:bodyPr>
          <a:lstStyle/>
          <a:p>
            <a:pPr marL="1208405">
              <a:lnSpc>
                <a:spcPct val="100000"/>
              </a:lnSpc>
              <a:spcBef>
                <a:spcPts val="100"/>
              </a:spcBef>
            </a:pPr>
            <a:r>
              <a:rPr dirty="0" sz="2200" spc="-5">
                <a:solidFill>
                  <a:srgbClr val="006500"/>
                </a:solidFill>
                <a:latin typeface="Arial"/>
                <a:cs typeface="Arial"/>
              </a:rPr>
              <a:t>Inferring an</a:t>
            </a:r>
            <a:r>
              <a:rPr dirty="0" sz="2200" spc="-25">
                <a:solidFill>
                  <a:srgbClr val="006500"/>
                </a:solidFill>
                <a:latin typeface="Arial"/>
                <a:cs typeface="Arial"/>
              </a:rPr>
              <a:t> </a:t>
            </a:r>
            <a:r>
              <a:rPr dirty="0" sz="2200" spc="-5">
                <a:solidFill>
                  <a:srgbClr val="006500"/>
                </a:solidFill>
                <a:latin typeface="Arial"/>
                <a:cs typeface="Arial"/>
              </a:rPr>
              <a:t>HMM</a:t>
            </a:r>
            <a:endParaRPr sz="2200">
              <a:latin typeface="Arial"/>
              <a:cs typeface="Arial"/>
            </a:endParaRPr>
          </a:p>
          <a:p>
            <a:pPr marL="163195">
              <a:lnSpc>
                <a:spcPct val="100000"/>
              </a:lnSpc>
              <a:spcBef>
                <a:spcPts val="1839"/>
              </a:spcBef>
            </a:pPr>
            <a:r>
              <a:rPr dirty="0" sz="1200" spc="-5">
                <a:latin typeface="Arial"/>
                <a:cs typeface="Arial"/>
              </a:rPr>
              <a:t>Remember, we’ve been doing things</a:t>
            </a:r>
            <a:r>
              <a:rPr dirty="0" sz="1200" spc="5">
                <a:latin typeface="Arial"/>
                <a:cs typeface="Arial"/>
              </a:rPr>
              <a:t> </a:t>
            </a:r>
            <a:r>
              <a:rPr dirty="0" sz="1200" spc="-5">
                <a:latin typeface="Arial"/>
                <a:cs typeface="Arial"/>
              </a:rPr>
              <a:t>like</a:t>
            </a:r>
            <a:endParaRPr sz="1200">
              <a:latin typeface="Arial"/>
              <a:cs typeface="Arial"/>
            </a:endParaRPr>
          </a:p>
          <a:p>
            <a:pPr marL="1534795">
              <a:lnSpc>
                <a:spcPct val="100000"/>
              </a:lnSpc>
              <a:spcBef>
                <a:spcPts val="570"/>
              </a:spcBef>
            </a:pPr>
            <a:r>
              <a:rPr dirty="0" sz="1200" spc="-5">
                <a:latin typeface="Arial"/>
                <a:cs typeface="Arial"/>
              </a:rPr>
              <a:t>P(O</a:t>
            </a:r>
            <a:r>
              <a:rPr dirty="0" baseline="-20833" sz="1200" spc="-7">
                <a:latin typeface="Arial"/>
                <a:cs typeface="Arial"/>
              </a:rPr>
              <a:t>1 </a:t>
            </a:r>
            <a:r>
              <a:rPr dirty="0" sz="1200" spc="-5">
                <a:latin typeface="Arial"/>
                <a:cs typeface="Arial"/>
              </a:rPr>
              <a:t>O</a:t>
            </a:r>
            <a:r>
              <a:rPr dirty="0" baseline="-20833" sz="1200" spc="-7">
                <a:latin typeface="Arial"/>
                <a:cs typeface="Arial"/>
              </a:rPr>
              <a:t>2 </a:t>
            </a:r>
            <a:r>
              <a:rPr dirty="0" sz="1200" spc="-5">
                <a:latin typeface="Arial"/>
                <a:cs typeface="Arial"/>
              </a:rPr>
              <a:t>.. O</a:t>
            </a:r>
            <a:r>
              <a:rPr dirty="0" baseline="-20833" sz="1200" spc="-7">
                <a:latin typeface="Arial"/>
                <a:cs typeface="Arial"/>
              </a:rPr>
              <a:t>T </a:t>
            </a:r>
            <a:r>
              <a:rPr dirty="0" sz="1200">
                <a:latin typeface="Arial"/>
                <a:cs typeface="Arial"/>
              </a:rPr>
              <a:t>| λ</a:t>
            </a:r>
            <a:r>
              <a:rPr dirty="0" sz="1200" spc="85">
                <a:latin typeface="Arial"/>
                <a:cs typeface="Arial"/>
              </a:rPr>
              <a:t> </a:t>
            </a:r>
            <a:r>
              <a:rPr dirty="0" sz="1200">
                <a:latin typeface="Arial"/>
                <a:cs typeface="Arial"/>
              </a:rPr>
              <a:t>)</a:t>
            </a:r>
            <a:endParaRPr sz="1200">
              <a:latin typeface="Arial"/>
              <a:cs typeface="Arial"/>
            </a:endParaRPr>
          </a:p>
          <a:p>
            <a:pPr marL="163195">
              <a:lnSpc>
                <a:spcPct val="100000"/>
              </a:lnSpc>
              <a:spcBef>
                <a:spcPts val="575"/>
              </a:spcBef>
            </a:pPr>
            <a:r>
              <a:rPr dirty="0" sz="1200">
                <a:latin typeface="Arial"/>
                <a:cs typeface="Arial"/>
              </a:rPr>
              <a:t>That </a:t>
            </a:r>
            <a:r>
              <a:rPr dirty="0" sz="1200" spc="-5">
                <a:latin typeface="Arial"/>
                <a:cs typeface="Arial"/>
              </a:rPr>
              <a:t>“λ” is </a:t>
            </a:r>
            <a:r>
              <a:rPr dirty="0" sz="1200">
                <a:latin typeface="Arial"/>
                <a:cs typeface="Arial"/>
              </a:rPr>
              <a:t>the </a:t>
            </a:r>
            <a:r>
              <a:rPr dirty="0" sz="1200" spc="-5">
                <a:latin typeface="Arial"/>
                <a:cs typeface="Arial"/>
              </a:rPr>
              <a:t>notation </a:t>
            </a:r>
            <a:r>
              <a:rPr dirty="0" sz="1200">
                <a:latin typeface="Arial"/>
                <a:cs typeface="Arial"/>
              </a:rPr>
              <a:t>for </a:t>
            </a:r>
            <a:r>
              <a:rPr dirty="0" sz="1200" spc="-5">
                <a:latin typeface="Arial"/>
                <a:cs typeface="Arial"/>
              </a:rPr>
              <a:t>our HMM</a:t>
            </a:r>
            <a:r>
              <a:rPr dirty="0" sz="1200" spc="-25">
                <a:latin typeface="Arial"/>
                <a:cs typeface="Arial"/>
              </a:rPr>
              <a:t> </a:t>
            </a:r>
            <a:r>
              <a:rPr dirty="0" sz="1200">
                <a:latin typeface="Arial"/>
                <a:cs typeface="Arial"/>
              </a:rPr>
              <a:t>parameters.</a:t>
            </a:r>
            <a:endParaRPr sz="1200">
              <a:latin typeface="Arial"/>
              <a:cs typeface="Arial"/>
            </a:endParaRPr>
          </a:p>
          <a:p>
            <a:pPr marL="620395" marR="50800" indent="-457200">
              <a:lnSpc>
                <a:spcPct val="100000"/>
              </a:lnSpc>
              <a:spcBef>
                <a:spcPts val="570"/>
              </a:spcBef>
              <a:tabLst>
                <a:tab pos="620395" algn="l"/>
              </a:tabLst>
            </a:pPr>
            <a:r>
              <a:rPr dirty="0" u="sng" sz="1200" spc="-5">
                <a:uFill>
                  <a:solidFill>
                    <a:srgbClr val="000000"/>
                  </a:solidFill>
                </a:uFill>
                <a:latin typeface="Arial"/>
                <a:cs typeface="Arial"/>
              </a:rPr>
              <a:t>Now</a:t>
            </a:r>
            <a:r>
              <a:rPr dirty="0" sz="1200" spc="-5">
                <a:latin typeface="Arial"/>
                <a:cs typeface="Arial"/>
              </a:rPr>
              <a:t>	</a:t>
            </a:r>
            <a:r>
              <a:rPr dirty="0" sz="1200">
                <a:latin typeface="Arial"/>
                <a:cs typeface="Arial"/>
              </a:rPr>
              <a:t>We </a:t>
            </a:r>
            <a:r>
              <a:rPr dirty="0" sz="1200" spc="-5">
                <a:latin typeface="Arial"/>
                <a:cs typeface="Arial"/>
              </a:rPr>
              <a:t>have some observations and we want </a:t>
            </a:r>
            <a:r>
              <a:rPr dirty="0" sz="1200">
                <a:latin typeface="Arial"/>
                <a:cs typeface="Arial"/>
              </a:rPr>
              <a:t>to  </a:t>
            </a:r>
            <a:r>
              <a:rPr dirty="0" sz="1200" spc="-5">
                <a:latin typeface="Arial"/>
                <a:cs typeface="Arial"/>
              </a:rPr>
              <a:t>estimate </a:t>
            </a:r>
            <a:r>
              <a:rPr dirty="0" sz="1200">
                <a:latin typeface="Arial"/>
                <a:cs typeface="Arial"/>
              </a:rPr>
              <a:t>λ from</a:t>
            </a:r>
            <a:r>
              <a:rPr dirty="0" sz="1200" spc="-10">
                <a:latin typeface="Arial"/>
                <a:cs typeface="Arial"/>
              </a:rPr>
              <a:t> </a:t>
            </a:r>
            <a:r>
              <a:rPr dirty="0" sz="1200">
                <a:latin typeface="Arial"/>
                <a:cs typeface="Arial"/>
              </a:rPr>
              <a:t>them.</a:t>
            </a:r>
            <a:endParaRPr sz="1200">
              <a:latin typeface="Arial"/>
              <a:cs typeface="Arial"/>
            </a:endParaRPr>
          </a:p>
          <a:p>
            <a:pPr marL="163195">
              <a:lnSpc>
                <a:spcPct val="100000"/>
              </a:lnSpc>
              <a:spcBef>
                <a:spcPts val="570"/>
              </a:spcBef>
            </a:pPr>
            <a:r>
              <a:rPr dirty="0" sz="1200" spc="-5">
                <a:latin typeface="Arial"/>
                <a:cs typeface="Arial"/>
              </a:rPr>
              <a:t>AS USUAL: </a:t>
            </a:r>
            <a:r>
              <a:rPr dirty="0" sz="1200">
                <a:latin typeface="Arial"/>
                <a:cs typeface="Arial"/>
              </a:rPr>
              <a:t>We </a:t>
            </a:r>
            <a:r>
              <a:rPr dirty="0" sz="1200" spc="-5">
                <a:latin typeface="Arial"/>
                <a:cs typeface="Arial"/>
              </a:rPr>
              <a:t>could</a:t>
            </a:r>
            <a:r>
              <a:rPr dirty="0" sz="1200">
                <a:latin typeface="Arial"/>
                <a:cs typeface="Arial"/>
              </a:rPr>
              <a:t> </a:t>
            </a:r>
            <a:r>
              <a:rPr dirty="0" sz="1200" spc="-5">
                <a:latin typeface="Arial"/>
                <a:cs typeface="Arial"/>
              </a:rPr>
              <a:t>use</a:t>
            </a:r>
            <a:endParaRPr sz="1200">
              <a:latin typeface="Arial"/>
              <a:cs typeface="Arial"/>
            </a:endParaRPr>
          </a:p>
          <a:p>
            <a:pPr marL="492759" indent="-330200">
              <a:lnSpc>
                <a:spcPct val="100000"/>
              </a:lnSpc>
              <a:spcBef>
                <a:spcPts val="570"/>
              </a:spcBef>
              <a:buAutoNum type="romanLcParenBoth"/>
              <a:tabLst>
                <a:tab pos="492759" algn="l"/>
                <a:tab pos="493395" algn="l"/>
                <a:tab pos="1905635" algn="l"/>
              </a:tabLst>
            </a:pPr>
            <a:r>
              <a:rPr dirty="0" sz="1200" spc="-5">
                <a:latin typeface="Arial"/>
                <a:cs typeface="Arial"/>
              </a:rPr>
              <a:t>MAX LIKELIHOOD	</a:t>
            </a:r>
            <a:r>
              <a:rPr dirty="0" sz="1200">
                <a:latin typeface="Arial"/>
                <a:cs typeface="Arial"/>
              </a:rPr>
              <a:t>λ = </a:t>
            </a:r>
            <a:r>
              <a:rPr dirty="0" sz="1200" spc="-5">
                <a:latin typeface="Arial"/>
                <a:cs typeface="Arial"/>
              </a:rPr>
              <a:t>argmax P(O</a:t>
            </a:r>
            <a:r>
              <a:rPr dirty="0" baseline="-20833" sz="1200" spc="-7">
                <a:latin typeface="Arial"/>
                <a:cs typeface="Arial"/>
              </a:rPr>
              <a:t>1 </a:t>
            </a:r>
            <a:r>
              <a:rPr dirty="0" sz="1200" spc="-5">
                <a:latin typeface="Arial"/>
                <a:cs typeface="Arial"/>
              </a:rPr>
              <a:t>.. O</a:t>
            </a:r>
            <a:r>
              <a:rPr dirty="0" baseline="-20833" sz="1200" spc="-7">
                <a:latin typeface="Arial"/>
                <a:cs typeface="Arial"/>
              </a:rPr>
              <a:t>T </a:t>
            </a:r>
            <a:r>
              <a:rPr dirty="0" sz="1200">
                <a:latin typeface="Arial"/>
                <a:cs typeface="Arial"/>
              </a:rPr>
              <a:t>|</a:t>
            </a:r>
            <a:r>
              <a:rPr dirty="0" sz="1200" spc="155">
                <a:latin typeface="Arial"/>
                <a:cs typeface="Arial"/>
              </a:rPr>
              <a:t> </a:t>
            </a:r>
            <a:r>
              <a:rPr dirty="0" sz="1200">
                <a:latin typeface="Arial"/>
                <a:cs typeface="Arial"/>
              </a:rPr>
              <a:t>λ)</a:t>
            </a:r>
            <a:endParaRPr sz="1200">
              <a:latin typeface="Arial"/>
              <a:cs typeface="Arial"/>
            </a:endParaRPr>
          </a:p>
          <a:p>
            <a:pPr marL="2371090">
              <a:lnSpc>
                <a:spcPct val="100000"/>
              </a:lnSpc>
            </a:pPr>
            <a:r>
              <a:rPr dirty="0" sz="1200">
                <a:latin typeface="Arial"/>
                <a:cs typeface="Arial"/>
              </a:rPr>
              <a:t>λ</a:t>
            </a:r>
            <a:endParaRPr sz="1200">
              <a:latin typeface="Arial"/>
              <a:cs typeface="Arial"/>
            </a:endParaRPr>
          </a:p>
          <a:p>
            <a:pPr marL="492759" indent="-330200">
              <a:lnSpc>
                <a:spcPct val="100000"/>
              </a:lnSpc>
              <a:spcBef>
                <a:spcPts val="570"/>
              </a:spcBef>
              <a:buAutoNum type="romanLcParenBoth" startAt="2"/>
              <a:tabLst>
                <a:tab pos="492759" algn="l"/>
                <a:tab pos="493395" algn="l"/>
              </a:tabLst>
            </a:pPr>
            <a:r>
              <a:rPr dirty="0" sz="1200" spc="-5">
                <a:latin typeface="Arial"/>
                <a:cs typeface="Arial"/>
              </a:rPr>
              <a:t>BAYES</a:t>
            </a:r>
            <a:endParaRPr sz="1200">
              <a:latin typeface="Arial"/>
              <a:cs typeface="Arial"/>
            </a:endParaRPr>
          </a:p>
          <a:p>
            <a:pPr algn="ctr" marR="1954530">
              <a:lnSpc>
                <a:spcPct val="100000"/>
              </a:lnSpc>
              <a:spcBef>
                <a:spcPts val="495"/>
              </a:spcBef>
            </a:pPr>
            <a:r>
              <a:rPr dirty="0" sz="1000" spc="-5">
                <a:latin typeface="Arial"/>
                <a:cs typeface="Arial"/>
              </a:rPr>
              <a:t>Work </a:t>
            </a:r>
            <a:r>
              <a:rPr dirty="0" sz="1000">
                <a:latin typeface="Arial"/>
                <a:cs typeface="Arial"/>
              </a:rPr>
              <a:t>out P( λ | O</a:t>
            </a:r>
            <a:r>
              <a:rPr dirty="0" baseline="-21367" sz="975">
                <a:latin typeface="Arial"/>
                <a:cs typeface="Arial"/>
              </a:rPr>
              <a:t>1 </a:t>
            </a:r>
            <a:r>
              <a:rPr dirty="0" sz="1000" spc="-5">
                <a:latin typeface="Arial"/>
                <a:cs typeface="Arial"/>
              </a:rPr>
              <a:t>.. O</a:t>
            </a:r>
            <a:r>
              <a:rPr dirty="0" baseline="-21367" sz="975" spc="-7">
                <a:latin typeface="Arial"/>
                <a:cs typeface="Arial"/>
              </a:rPr>
              <a:t>T</a:t>
            </a:r>
            <a:r>
              <a:rPr dirty="0" baseline="-21367" sz="975" spc="-112">
                <a:latin typeface="Arial"/>
                <a:cs typeface="Arial"/>
              </a:rPr>
              <a:t> </a:t>
            </a:r>
            <a:r>
              <a:rPr dirty="0" sz="1000">
                <a:latin typeface="Arial"/>
                <a:cs typeface="Arial"/>
              </a:rPr>
              <a:t>)</a:t>
            </a:r>
            <a:endParaRPr sz="1000">
              <a:latin typeface="Arial"/>
              <a:cs typeface="Arial"/>
            </a:endParaRPr>
          </a:p>
          <a:p>
            <a:pPr algn="ctr" marR="358140">
              <a:lnSpc>
                <a:spcPct val="100000"/>
              </a:lnSpc>
              <a:spcBef>
                <a:spcPts val="480"/>
              </a:spcBef>
            </a:pPr>
            <a:r>
              <a:rPr dirty="0" sz="1000" spc="-5">
                <a:latin typeface="Arial"/>
                <a:cs typeface="Arial"/>
              </a:rPr>
              <a:t>and then take E[λ] or max P( </a:t>
            </a:r>
            <a:r>
              <a:rPr dirty="0" sz="1000">
                <a:latin typeface="Arial"/>
                <a:cs typeface="Arial"/>
              </a:rPr>
              <a:t>λ | O</a:t>
            </a:r>
            <a:r>
              <a:rPr dirty="0" baseline="-21367" sz="975">
                <a:latin typeface="Arial"/>
                <a:cs typeface="Arial"/>
              </a:rPr>
              <a:t>1 </a:t>
            </a:r>
            <a:r>
              <a:rPr dirty="0" sz="1000" spc="-5">
                <a:latin typeface="Arial"/>
                <a:cs typeface="Arial"/>
              </a:rPr>
              <a:t>.. O</a:t>
            </a:r>
            <a:r>
              <a:rPr dirty="0" baseline="-21367" sz="975" spc="-7">
                <a:latin typeface="Arial"/>
                <a:cs typeface="Arial"/>
              </a:rPr>
              <a:t>T</a:t>
            </a:r>
            <a:r>
              <a:rPr dirty="0" baseline="-21367" sz="975" spc="-60">
                <a:latin typeface="Arial"/>
                <a:cs typeface="Arial"/>
              </a:rPr>
              <a:t> </a:t>
            </a:r>
            <a:r>
              <a:rPr dirty="0" sz="1000">
                <a:latin typeface="Arial"/>
                <a:cs typeface="Arial"/>
              </a:rPr>
              <a:t>)</a:t>
            </a:r>
            <a:endParaRPr sz="1000">
              <a:latin typeface="Arial"/>
              <a:cs typeface="Arial"/>
            </a:endParaRPr>
          </a:p>
          <a:p>
            <a:pPr algn="ctr" marR="40005">
              <a:lnSpc>
                <a:spcPct val="100000"/>
              </a:lnSpc>
            </a:pPr>
            <a:r>
              <a:rPr dirty="0" sz="1000">
                <a:latin typeface="Arial"/>
                <a:cs typeface="Arial"/>
              </a:rPr>
              <a:t>λ</a:t>
            </a:r>
            <a:endParaRPr sz="1000">
              <a:latin typeface="Arial"/>
              <a:cs typeface="Arial"/>
            </a:endParaRPr>
          </a:p>
          <a:p>
            <a:pPr marL="25400">
              <a:lnSpc>
                <a:spcPct val="100000"/>
              </a:lnSpc>
              <a:spcBef>
                <a:spcPts val="969"/>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19" name="object 1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69</a:t>
            </a:r>
            <a:endParaRPr sz="450">
              <a:latin typeface="Tahoma"/>
              <a:cs typeface="Tahoma"/>
            </a:endParaRPr>
          </a:p>
        </p:txBody>
      </p:sp>
      <p:sp>
        <p:nvSpPr>
          <p:cNvPr id="4" name="object 4"/>
          <p:cNvSpPr txBox="1"/>
          <p:nvPr/>
        </p:nvSpPr>
        <p:spPr>
          <a:xfrm>
            <a:off x="1741932" y="3882099"/>
            <a:ext cx="220345" cy="184785"/>
          </a:xfrm>
          <a:prstGeom prst="rect">
            <a:avLst/>
          </a:prstGeom>
        </p:spPr>
        <p:txBody>
          <a:bodyPr wrap="square" lIns="0" tIns="11430" rIns="0" bIns="0" rtlCol="0" vert="horz">
            <a:spAutoFit/>
          </a:bodyPr>
          <a:lstStyle/>
          <a:p>
            <a:pPr>
              <a:lnSpc>
                <a:spcPct val="100000"/>
              </a:lnSpc>
              <a:spcBef>
                <a:spcPts val="90"/>
              </a:spcBef>
            </a:pPr>
            <a:r>
              <a:rPr dirty="0" sz="1050" spc="-5" i="1">
                <a:latin typeface="Times New Roman"/>
                <a:cs typeface="Times New Roman"/>
              </a:rPr>
              <a:t>T</a:t>
            </a:r>
            <a:r>
              <a:rPr dirty="0" sz="1050" spc="-175" i="1">
                <a:latin typeface="Times New Roman"/>
                <a:cs typeface="Times New Roman"/>
              </a:rPr>
              <a:t> </a:t>
            </a:r>
            <a:r>
              <a:rPr dirty="0" sz="1050" spc="-114">
                <a:latin typeface="Symbol"/>
                <a:cs typeface="Symbol"/>
              </a:rPr>
              <a:t></a:t>
            </a:r>
            <a:r>
              <a:rPr dirty="0" sz="1050" spc="-114">
                <a:latin typeface="Times New Roman"/>
                <a:cs typeface="Times New Roman"/>
              </a:rPr>
              <a:t>1</a:t>
            </a:r>
            <a:endParaRPr sz="1050">
              <a:latin typeface="Times New Roman"/>
              <a:cs typeface="Times New Roman"/>
            </a:endParaRPr>
          </a:p>
        </p:txBody>
      </p:sp>
      <p:sp>
        <p:nvSpPr>
          <p:cNvPr id="5" name="object 5"/>
          <p:cNvSpPr txBox="1"/>
          <p:nvPr/>
        </p:nvSpPr>
        <p:spPr>
          <a:xfrm>
            <a:off x="1764792" y="3987188"/>
            <a:ext cx="190500" cy="432434"/>
          </a:xfrm>
          <a:prstGeom prst="rect">
            <a:avLst/>
          </a:prstGeom>
        </p:spPr>
        <p:txBody>
          <a:bodyPr wrap="square" lIns="0" tIns="17145" rIns="0" bIns="0" rtlCol="0" vert="horz">
            <a:spAutoFit/>
          </a:bodyPr>
          <a:lstStyle/>
          <a:p>
            <a:pPr marL="5715">
              <a:lnSpc>
                <a:spcPts val="2005"/>
              </a:lnSpc>
              <a:spcBef>
                <a:spcPts val="135"/>
              </a:spcBef>
            </a:pPr>
            <a:r>
              <a:rPr dirty="0" sz="1750" spc="25">
                <a:latin typeface="Symbol"/>
                <a:cs typeface="Symbol"/>
              </a:rPr>
              <a:t></a:t>
            </a:r>
            <a:endParaRPr sz="1750">
              <a:latin typeface="Symbol"/>
              <a:cs typeface="Symbol"/>
            </a:endParaRPr>
          </a:p>
          <a:p>
            <a:pPr>
              <a:lnSpc>
                <a:spcPts val="1165"/>
              </a:lnSpc>
            </a:pPr>
            <a:r>
              <a:rPr dirty="0" sz="1050" spc="-5" i="1">
                <a:latin typeface="Times New Roman"/>
                <a:cs typeface="Times New Roman"/>
              </a:rPr>
              <a:t>t</a:t>
            </a:r>
            <a:r>
              <a:rPr dirty="0" sz="1050" spc="-215" i="1">
                <a:latin typeface="Times New Roman"/>
                <a:cs typeface="Times New Roman"/>
              </a:rPr>
              <a:t> </a:t>
            </a:r>
            <a:r>
              <a:rPr dirty="0" sz="1050" spc="-50">
                <a:latin typeface="Symbol"/>
                <a:cs typeface="Symbol"/>
              </a:rPr>
              <a:t></a:t>
            </a:r>
            <a:r>
              <a:rPr dirty="0" sz="1050" spc="-50">
                <a:latin typeface="Times New Roman"/>
                <a:cs typeface="Times New Roman"/>
              </a:rPr>
              <a:t>1</a:t>
            </a:r>
            <a:endParaRPr sz="1050">
              <a:latin typeface="Times New Roman"/>
              <a:cs typeface="Times New Roman"/>
            </a:endParaRPr>
          </a:p>
        </p:txBody>
      </p:sp>
      <p:sp>
        <p:nvSpPr>
          <p:cNvPr id="6" name="object 6"/>
          <p:cNvSpPr txBox="1"/>
          <p:nvPr/>
        </p:nvSpPr>
        <p:spPr>
          <a:xfrm>
            <a:off x="2055875" y="4122127"/>
            <a:ext cx="49530" cy="184785"/>
          </a:xfrm>
          <a:prstGeom prst="rect">
            <a:avLst/>
          </a:prstGeom>
        </p:spPr>
        <p:txBody>
          <a:bodyPr wrap="square" lIns="0" tIns="11430" rIns="0" bIns="0" rtlCol="0" vert="horz">
            <a:spAutoFit/>
          </a:bodyPr>
          <a:lstStyle/>
          <a:p>
            <a:pPr>
              <a:lnSpc>
                <a:spcPct val="100000"/>
              </a:lnSpc>
              <a:spcBef>
                <a:spcPts val="90"/>
              </a:spcBef>
            </a:pPr>
            <a:r>
              <a:rPr dirty="0" sz="1050" spc="-5" i="1">
                <a:latin typeface="Times New Roman"/>
                <a:cs typeface="Times New Roman"/>
              </a:rPr>
              <a:t>t</a:t>
            </a:r>
            <a:endParaRPr sz="1050">
              <a:latin typeface="Times New Roman"/>
              <a:cs typeface="Times New Roman"/>
            </a:endParaRPr>
          </a:p>
        </p:txBody>
      </p:sp>
      <p:sp>
        <p:nvSpPr>
          <p:cNvPr id="7" name="object 7"/>
          <p:cNvSpPr txBox="1"/>
          <p:nvPr/>
        </p:nvSpPr>
        <p:spPr>
          <a:xfrm>
            <a:off x="1764792" y="3665685"/>
            <a:ext cx="190500" cy="184785"/>
          </a:xfrm>
          <a:prstGeom prst="rect">
            <a:avLst/>
          </a:prstGeom>
        </p:spPr>
        <p:txBody>
          <a:bodyPr wrap="square" lIns="0" tIns="11430" rIns="0" bIns="0" rtlCol="0" vert="horz">
            <a:spAutoFit/>
          </a:bodyPr>
          <a:lstStyle/>
          <a:p>
            <a:pPr>
              <a:lnSpc>
                <a:spcPct val="100000"/>
              </a:lnSpc>
              <a:spcBef>
                <a:spcPts val="90"/>
              </a:spcBef>
            </a:pPr>
            <a:r>
              <a:rPr dirty="0" sz="1050" spc="-5" i="1">
                <a:latin typeface="Times New Roman"/>
                <a:cs typeface="Times New Roman"/>
              </a:rPr>
              <a:t>t</a:t>
            </a:r>
            <a:r>
              <a:rPr dirty="0" sz="1050" spc="-215" i="1">
                <a:latin typeface="Times New Roman"/>
                <a:cs typeface="Times New Roman"/>
              </a:rPr>
              <a:t> </a:t>
            </a:r>
            <a:r>
              <a:rPr dirty="0" sz="1050" spc="-50">
                <a:latin typeface="Symbol"/>
                <a:cs typeface="Symbol"/>
              </a:rPr>
              <a:t></a:t>
            </a:r>
            <a:r>
              <a:rPr dirty="0" sz="1050" spc="-50">
                <a:latin typeface="Times New Roman"/>
                <a:cs typeface="Times New Roman"/>
              </a:rPr>
              <a:t>1</a:t>
            </a:r>
            <a:endParaRPr sz="1050">
              <a:latin typeface="Times New Roman"/>
              <a:cs typeface="Times New Roman"/>
            </a:endParaRPr>
          </a:p>
        </p:txBody>
      </p:sp>
      <p:sp>
        <p:nvSpPr>
          <p:cNvPr id="8" name="object 8"/>
          <p:cNvSpPr txBox="1"/>
          <p:nvPr/>
        </p:nvSpPr>
        <p:spPr>
          <a:xfrm>
            <a:off x="2063500" y="3552906"/>
            <a:ext cx="49530" cy="184785"/>
          </a:xfrm>
          <a:prstGeom prst="rect">
            <a:avLst/>
          </a:prstGeom>
        </p:spPr>
        <p:txBody>
          <a:bodyPr wrap="square" lIns="0" tIns="11430" rIns="0" bIns="0" rtlCol="0" vert="horz">
            <a:spAutoFit/>
          </a:bodyPr>
          <a:lstStyle/>
          <a:p>
            <a:pPr>
              <a:lnSpc>
                <a:spcPct val="100000"/>
              </a:lnSpc>
              <a:spcBef>
                <a:spcPts val="90"/>
              </a:spcBef>
            </a:pPr>
            <a:r>
              <a:rPr dirty="0" sz="1050" spc="-5" i="1">
                <a:latin typeface="Times New Roman"/>
                <a:cs typeface="Times New Roman"/>
              </a:rPr>
              <a:t>t</a:t>
            </a:r>
            <a:endParaRPr sz="1050">
              <a:latin typeface="Times New Roman"/>
              <a:cs typeface="Times New Roman"/>
            </a:endParaRPr>
          </a:p>
        </p:txBody>
      </p:sp>
      <p:sp>
        <p:nvSpPr>
          <p:cNvPr id="9" name="object 9"/>
          <p:cNvSpPr txBox="1"/>
          <p:nvPr/>
        </p:nvSpPr>
        <p:spPr>
          <a:xfrm>
            <a:off x="1946148" y="3898502"/>
            <a:ext cx="739775" cy="385445"/>
          </a:xfrm>
          <a:prstGeom prst="rect">
            <a:avLst/>
          </a:prstGeom>
        </p:spPr>
        <p:txBody>
          <a:bodyPr wrap="square" lIns="0" tIns="13970" rIns="0" bIns="0" rtlCol="0" vert="horz">
            <a:spAutoFit/>
          </a:bodyPr>
          <a:lstStyle/>
          <a:p>
            <a:pPr>
              <a:lnSpc>
                <a:spcPct val="100000"/>
              </a:lnSpc>
              <a:spcBef>
                <a:spcPts val="110"/>
              </a:spcBef>
            </a:pPr>
            <a:r>
              <a:rPr dirty="0" sz="1850" spc="-30" i="1">
                <a:latin typeface="Symbol"/>
                <a:cs typeface="Symbol"/>
              </a:rPr>
              <a:t></a:t>
            </a:r>
            <a:r>
              <a:rPr dirty="0" sz="1850" spc="-30" i="1">
                <a:latin typeface="Times New Roman"/>
                <a:cs typeface="Times New Roman"/>
              </a:rPr>
              <a:t> </a:t>
            </a:r>
            <a:r>
              <a:rPr dirty="0" sz="2350" spc="-100">
                <a:latin typeface="Symbol"/>
                <a:cs typeface="Symbol"/>
              </a:rPr>
              <a:t></a:t>
            </a:r>
            <a:r>
              <a:rPr dirty="0" sz="1750" spc="-100" i="1">
                <a:latin typeface="Times New Roman"/>
                <a:cs typeface="Times New Roman"/>
              </a:rPr>
              <a:t>i</a:t>
            </a:r>
            <a:r>
              <a:rPr dirty="0" sz="1750" spc="-100">
                <a:latin typeface="Times New Roman"/>
                <a:cs typeface="Times New Roman"/>
              </a:rPr>
              <a:t>, </a:t>
            </a:r>
            <a:r>
              <a:rPr dirty="0" sz="1750" spc="-60" i="1">
                <a:latin typeface="Times New Roman"/>
                <a:cs typeface="Times New Roman"/>
              </a:rPr>
              <a:t>j</a:t>
            </a:r>
            <a:r>
              <a:rPr dirty="0" sz="2350" spc="-60">
                <a:latin typeface="Symbol"/>
                <a:cs typeface="Symbol"/>
              </a:rPr>
              <a:t></a:t>
            </a:r>
            <a:r>
              <a:rPr dirty="0" sz="2350" spc="-405">
                <a:latin typeface="Times New Roman"/>
                <a:cs typeface="Times New Roman"/>
              </a:rPr>
              <a:t> </a:t>
            </a:r>
            <a:r>
              <a:rPr dirty="0" sz="1750" spc="20">
                <a:latin typeface="Symbol"/>
                <a:cs typeface="Symbol"/>
              </a:rPr>
              <a:t></a:t>
            </a:r>
            <a:endParaRPr sz="1750">
              <a:latin typeface="Symbol"/>
              <a:cs typeface="Symbol"/>
            </a:endParaRPr>
          </a:p>
        </p:txBody>
      </p:sp>
      <p:sp>
        <p:nvSpPr>
          <p:cNvPr id="10" name="object 10"/>
          <p:cNvSpPr txBox="1"/>
          <p:nvPr/>
        </p:nvSpPr>
        <p:spPr>
          <a:xfrm>
            <a:off x="1770877" y="3328522"/>
            <a:ext cx="442595" cy="385445"/>
          </a:xfrm>
          <a:prstGeom prst="rect">
            <a:avLst/>
          </a:prstGeom>
        </p:spPr>
        <p:txBody>
          <a:bodyPr wrap="square" lIns="0" tIns="13970" rIns="0" bIns="0" rtlCol="0" vert="horz">
            <a:spAutoFit/>
          </a:bodyPr>
          <a:lstStyle/>
          <a:p>
            <a:pPr>
              <a:lnSpc>
                <a:spcPct val="100000"/>
              </a:lnSpc>
              <a:spcBef>
                <a:spcPts val="110"/>
              </a:spcBef>
            </a:pPr>
            <a:r>
              <a:rPr dirty="0" baseline="-4761" sz="2625" spc="52">
                <a:latin typeface="Symbol"/>
                <a:cs typeface="Symbol"/>
              </a:rPr>
              <a:t></a:t>
            </a:r>
            <a:r>
              <a:rPr dirty="0" sz="1850" spc="35" i="1">
                <a:latin typeface="Symbol"/>
                <a:cs typeface="Symbol"/>
              </a:rPr>
              <a:t></a:t>
            </a:r>
            <a:r>
              <a:rPr dirty="0" sz="1850" spc="195" i="1">
                <a:latin typeface="Times New Roman"/>
                <a:cs typeface="Times New Roman"/>
              </a:rPr>
              <a:t> </a:t>
            </a:r>
            <a:r>
              <a:rPr dirty="0" sz="2350" spc="-229">
                <a:latin typeface="Symbol"/>
                <a:cs typeface="Symbol"/>
              </a:rPr>
              <a:t></a:t>
            </a:r>
            <a:endParaRPr sz="2350">
              <a:latin typeface="Symbol"/>
              <a:cs typeface="Symbol"/>
            </a:endParaRPr>
          </a:p>
        </p:txBody>
      </p:sp>
      <p:sp>
        <p:nvSpPr>
          <p:cNvPr id="11" name="object 11"/>
          <p:cNvSpPr txBox="1"/>
          <p:nvPr/>
        </p:nvSpPr>
        <p:spPr>
          <a:xfrm>
            <a:off x="1849120" y="1199641"/>
            <a:ext cx="3830954" cy="1174115"/>
          </a:xfrm>
          <a:prstGeom prst="rect">
            <a:avLst/>
          </a:prstGeom>
        </p:spPr>
        <p:txBody>
          <a:bodyPr wrap="square" lIns="0" tIns="12065" rIns="0" bIns="0" rtlCol="0" vert="horz">
            <a:spAutoFit/>
          </a:bodyPr>
          <a:lstStyle/>
          <a:p>
            <a:pPr marL="278130">
              <a:lnSpc>
                <a:spcPct val="100000"/>
              </a:lnSpc>
              <a:spcBef>
                <a:spcPts val="95"/>
              </a:spcBef>
            </a:pPr>
            <a:r>
              <a:rPr dirty="0" sz="2000" spc="-5">
                <a:solidFill>
                  <a:srgbClr val="006500"/>
                </a:solidFill>
                <a:latin typeface="Arial"/>
                <a:cs typeface="Arial"/>
              </a:rPr>
              <a:t>Max likelihood HMM</a:t>
            </a:r>
            <a:r>
              <a:rPr dirty="0" sz="2000" spc="10">
                <a:solidFill>
                  <a:srgbClr val="006500"/>
                </a:solidFill>
                <a:latin typeface="Arial"/>
                <a:cs typeface="Arial"/>
              </a:rPr>
              <a:t> </a:t>
            </a:r>
            <a:r>
              <a:rPr dirty="0" sz="2000" spc="-5">
                <a:solidFill>
                  <a:srgbClr val="006500"/>
                </a:solidFill>
                <a:latin typeface="Arial"/>
                <a:cs typeface="Arial"/>
              </a:rPr>
              <a:t>estimation</a:t>
            </a:r>
            <a:endParaRPr sz="2000">
              <a:latin typeface="Arial"/>
              <a:cs typeface="Arial"/>
            </a:endParaRPr>
          </a:p>
          <a:p>
            <a:pPr marL="25400">
              <a:lnSpc>
                <a:spcPct val="100000"/>
              </a:lnSpc>
              <a:spcBef>
                <a:spcPts val="1450"/>
              </a:spcBef>
            </a:pPr>
            <a:r>
              <a:rPr dirty="0" sz="1200" spc="-5">
                <a:latin typeface="Arial"/>
                <a:cs typeface="Arial"/>
              </a:rPr>
              <a:t>Define</a:t>
            </a:r>
            <a:endParaRPr sz="1200">
              <a:latin typeface="Arial"/>
              <a:cs typeface="Arial"/>
            </a:endParaRPr>
          </a:p>
          <a:p>
            <a:pPr marL="196850">
              <a:lnSpc>
                <a:spcPct val="100000"/>
              </a:lnSpc>
              <a:spcBef>
                <a:spcPts val="425"/>
              </a:spcBef>
            </a:pPr>
            <a:r>
              <a:rPr dirty="0" sz="1200" spc="-5">
                <a:latin typeface="Arial"/>
                <a:cs typeface="Arial"/>
              </a:rPr>
              <a:t>γ</a:t>
            </a:r>
            <a:r>
              <a:rPr dirty="0" baseline="-20833" sz="1200" spc="-7">
                <a:latin typeface="Arial"/>
                <a:cs typeface="Arial"/>
              </a:rPr>
              <a:t>t</a:t>
            </a:r>
            <a:r>
              <a:rPr dirty="0" sz="1200" spc="-5">
                <a:latin typeface="Arial"/>
                <a:cs typeface="Arial"/>
              </a:rPr>
              <a:t>(i) </a:t>
            </a:r>
            <a:r>
              <a:rPr dirty="0" sz="1200">
                <a:latin typeface="Arial"/>
                <a:cs typeface="Arial"/>
              </a:rPr>
              <a:t>= </a:t>
            </a:r>
            <a:r>
              <a:rPr dirty="0" sz="1200" spc="-5">
                <a:latin typeface="Arial"/>
                <a:cs typeface="Arial"/>
              </a:rPr>
              <a:t>P(q</a:t>
            </a:r>
            <a:r>
              <a:rPr dirty="0" baseline="-20833" sz="1200" spc="-7">
                <a:latin typeface="Arial"/>
                <a:cs typeface="Arial"/>
              </a:rPr>
              <a:t>t </a:t>
            </a:r>
            <a:r>
              <a:rPr dirty="0" sz="1200">
                <a:latin typeface="Arial"/>
                <a:cs typeface="Arial"/>
              </a:rPr>
              <a:t>= </a:t>
            </a:r>
            <a:r>
              <a:rPr dirty="0" sz="1200" spc="-10">
                <a:latin typeface="Arial"/>
                <a:cs typeface="Arial"/>
              </a:rPr>
              <a:t>S</a:t>
            </a:r>
            <a:r>
              <a:rPr dirty="0" baseline="-20833" sz="1200" spc="-15">
                <a:latin typeface="Arial"/>
                <a:cs typeface="Arial"/>
              </a:rPr>
              <a:t>i </a:t>
            </a:r>
            <a:r>
              <a:rPr dirty="0" sz="1200">
                <a:latin typeface="Arial"/>
                <a:cs typeface="Arial"/>
              </a:rPr>
              <a:t>| </a:t>
            </a:r>
            <a:r>
              <a:rPr dirty="0" sz="1200" spc="-5">
                <a:latin typeface="Arial"/>
                <a:cs typeface="Arial"/>
              </a:rPr>
              <a:t>O</a:t>
            </a:r>
            <a:r>
              <a:rPr dirty="0" baseline="-20833" sz="1200" spc="-7">
                <a:latin typeface="Arial"/>
                <a:cs typeface="Arial"/>
              </a:rPr>
              <a:t>1</a:t>
            </a:r>
            <a:r>
              <a:rPr dirty="0" sz="1200" spc="-5">
                <a:latin typeface="Arial"/>
                <a:cs typeface="Arial"/>
              </a:rPr>
              <a:t>O</a:t>
            </a:r>
            <a:r>
              <a:rPr dirty="0" baseline="-20833" sz="1200" spc="-7">
                <a:latin typeface="Arial"/>
                <a:cs typeface="Arial"/>
              </a:rPr>
              <a:t>2</a:t>
            </a:r>
            <a:r>
              <a:rPr dirty="0" sz="1200" spc="-5">
                <a:latin typeface="Arial"/>
                <a:cs typeface="Arial"/>
              </a:rPr>
              <a:t>…O</a:t>
            </a:r>
            <a:r>
              <a:rPr dirty="0" baseline="-20833" sz="1200" spc="-7">
                <a:latin typeface="Arial"/>
                <a:cs typeface="Arial"/>
              </a:rPr>
              <a:t>T </a:t>
            </a:r>
            <a:r>
              <a:rPr dirty="0" sz="1200">
                <a:latin typeface="Arial"/>
                <a:cs typeface="Arial"/>
              </a:rPr>
              <a:t>, λ</a:t>
            </a:r>
            <a:r>
              <a:rPr dirty="0" sz="1200" spc="105">
                <a:latin typeface="Arial"/>
                <a:cs typeface="Arial"/>
              </a:rPr>
              <a:t> </a:t>
            </a:r>
            <a:r>
              <a:rPr dirty="0" sz="1200">
                <a:latin typeface="Arial"/>
                <a:cs typeface="Arial"/>
              </a:rPr>
              <a:t>)</a:t>
            </a:r>
            <a:endParaRPr sz="1200">
              <a:latin typeface="Arial"/>
              <a:cs typeface="Arial"/>
            </a:endParaRPr>
          </a:p>
          <a:p>
            <a:pPr marL="196850">
              <a:lnSpc>
                <a:spcPct val="100000"/>
              </a:lnSpc>
              <a:spcBef>
                <a:spcPts val="450"/>
              </a:spcBef>
            </a:pPr>
            <a:r>
              <a:rPr dirty="0" sz="1200">
                <a:latin typeface="Arial"/>
                <a:cs typeface="Arial"/>
              </a:rPr>
              <a:t>ε</a:t>
            </a:r>
            <a:r>
              <a:rPr dirty="0" baseline="-20833" sz="1200">
                <a:latin typeface="Arial"/>
                <a:cs typeface="Arial"/>
              </a:rPr>
              <a:t>t</a:t>
            </a:r>
            <a:r>
              <a:rPr dirty="0" sz="1200">
                <a:latin typeface="Arial"/>
                <a:cs typeface="Arial"/>
              </a:rPr>
              <a:t>(i,j) = </a:t>
            </a:r>
            <a:r>
              <a:rPr dirty="0" sz="1200" spc="-5">
                <a:latin typeface="Arial"/>
                <a:cs typeface="Arial"/>
              </a:rPr>
              <a:t>P(q</a:t>
            </a:r>
            <a:r>
              <a:rPr dirty="0" baseline="-20833" sz="1200" spc="-7">
                <a:latin typeface="Arial"/>
                <a:cs typeface="Arial"/>
              </a:rPr>
              <a:t>t </a:t>
            </a:r>
            <a:r>
              <a:rPr dirty="0" sz="1200">
                <a:latin typeface="Arial"/>
                <a:cs typeface="Arial"/>
              </a:rPr>
              <a:t>= </a:t>
            </a:r>
            <a:r>
              <a:rPr dirty="0" sz="1200" spc="-5">
                <a:latin typeface="Arial"/>
                <a:cs typeface="Arial"/>
              </a:rPr>
              <a:t>S</a:t>
            </a:r>
            <a:r>
              <a:rPr dirty="0" baseline="-20833" sz="1200" spc="-7">
                <a:latin typeface="Arial"/>
                <a:cs typeface="Arial"/>
              </a:rPr>
              <a:t>i </a:t>
            </a:r>
            <a:r>
              <a:rPr dirty="0" sz="1200">
                <a:latin typeface="Symbol"/>
                <a:cs typeface="Symbol"/>
              </a:rPr>
              <a:t></a:t>
            </a:r>
            <a:r>
              <a:rPr dirty="0" sz="1200">
                <a:latin typeface="Times New Roman"/>
                <a:cs typeface="Times New Roman"/>
              </a:rPr>
              <a:t> </a:t>
            </a:r>
            <a:r>
              <a:rPr dirty="0" sz="1200" spc="-5">
                <a:latin typeface="Arial"/>
                <a:cs typeface="Arial"/>
              </a:rPr>
              <a:t>q</a:t>
            </a:r>
            <a:r>
              <a:rPr dirty="0" baseline="-20833" sz="1200" spc="-7">
                <a:latin typeface="Arial"/>
                <a:cs typeface="Arial"/>
              </a:rPr>
              <a:t>t+1 </a:t>
            </a:r>
            <a:r>
              <a:rPr dirty="0" sz="1200">
                <a:latin typeface="Arial"/>
                <a:cs typeface="Arial"/>
              </a:rPr>
              <a:t>= </a:t>
            </a:r>
            <a:r>
              <a:rPr dirty="0" sz="1200" spc="-10">
                <a:latin typeface="Arial"/>
                <a:cs typeface="Arial"/>
              </a:rPr>
              <a:t>S</a:t>
            </a:r>
            <a:r>
              <a:rPr dirty="0" baseline="-20833" sz="1200" spc="-15">
                <a:latin typeface="Arial"/>
                <a:cs typeface="Arial"/>
              </a:rPr>
              <a:t>j </a:t>
            </a:r>
            <a:r>
              <a:rPr dirty="0" sz="1200">
                <a:latin typeface="Arial"/>
                <a:cs typeface="Arial"/>
              </a:rPr>
              <a:t>| </a:t>
            </a:r>
            <a:r>
              <a:rPr dirty="0" sz="1200" spc="-5">
                <a:latin typeface="Arial"/>
                <a:cs typeface="Arial"/>
              </a:rPr>
              <a:t>O</a:t>
            </a:r>
            <a:r>
              <a:rPr dirty="0" baseline="-20833" sz="1200" spc="-7">
                <a:latin typeface="Arial"/>
                <a:cs typeface="Arial"/>
              </a:rPr>
              <a:t>1</a:t>
            </a:r>
            <a:r>
              <a:rPr dirty="0" sz="1200" spc="-5">
                <a:latin typeface="Arial"/>
                <a:cs typeface="Arial"/>
              </a:rPr>
              <a:t>O</a:t>
            </a:r>
            <a:r>
              <a:rPr dirty="0" baseline="-20833" sz="1200" spc="-7">
                <a:latin typeface="Arial"/>
                <a:cs typeface="Arial"/>
              </a:rPr>
              <a:t>2</a:t>
            </a:r>
            <a:r>
              <a:rPr dirty="0" sz="1200" spc="-5">
                <a:latin typeface="Arial"/>
                <a:cs typeface="Arial"/>
              </a:rPr>
              <a:t>…O</a:t>
            </a:r>
            <a:r>
              <a:rPr dirty="0" baseline="-20833" sz="1200" spc="-7">
                <a:latin typeface="Arial"/>
                <a:cs typeface="Arial"/>
              </a:rPr>
              <a:t>T </a:t>
            </a:r>
            <a:r>
              <a:rPr dirty="0" sz="1200">
                <a:latin typeface="Arial"/>
                <a:cs typeface="Arial"/>
              </a:rPr>
              <a:t>,λ</a:t>
            </a:r>
            <a:r>
              <a:rPr dirty="0" sz="1200" spc="-95">
                <a:latin typeface="Arial"/>
                <a:cs typeface="Arial"/>
              </a:rPr>
              <a:t> </a:t>
            </a:r>
            <a:r>
              <a:rPr dirty="0" sz="1200">
                <a:latin typeface="Arial"/>
                <a:cs typeface="Arial"/>
              </a:rPr>
              <a:t>)</a:t>
            </a:r>
            <a:endParaRPr sz="1200">
              <a:latin typeface="Arial"/>
              <a:cs typeface="Arial"/>
            </a:endParaRPr>
          </a:p>
        </p:txBody>
      </p:sp>
      <p:sp>
        <p:nvSpPr>
          <p:cNvPr id="12" name="object 12"/>
          <p:cNvSpPr txBox="1"/>
          <p:nvPr/>
        </p:nvSpPr>
        <p:spPr>
          <a:xfrm>
            <a:off x="1716532" y="2588005"/>
            <a:ext cx="3488054" cy="908685"/>
          </a:xfrm>
          <a:prstGeom prst="rect">
            <a:avLst/>
          </a:prstGeom>
        </p:spPr>
        <p:txBody>
          <a:bodyPr wrap="square" lIns="0" tIns="12700" rIns="0" bIns="0" rtlCol="0" vert="horz">
            <a:spAutoFit/>
          </a:bodyPr>
          <a:lstStyle/>
          <a:p>
            <a:pPr marL="1071880" marR="30480" indent="-914400">
              <a:lnSpc>
                <a:spcPct val="128299"/>
              </a:lnSpc>
              <a:spcBef>
                <a:spcPts val="100"/>
              </a:spcBef>
            </a:pPr>
            <a:r>
              <a:rPr dirty="0" sz="1200" spc="-5">
                <a:latin typeface="Arial"/>
                <a:cs typeface="Arial"/>
              </a:rPr>
              <a:t>γ</a:t>
            </a:r>
            <a:r>
              <a:rPr dirty="0" baseline="-20833" sz="1200" spc="-7">
                <a:latin typeface="Arial"/>
                <a:cs typeface="Arial"/>
              </a:rPr>
              <a:t>t</a:t>
            </a:r>
            <a:r>
              <a:rPr dirty="0" sz="1200" spc="-5">
                <a:latin typeface="Arial"/>
                <a:cs typeface="Arial"/>
              </a:rPr>
              <a:t>(i) and ε</a:t>
            </a:r>
            <a:r>
              <a:rPr dirty="0" baseline="-20833" sz="1200" spc="-7">
                <a:latin typeface="Arial"/>
                <a:cs typeface="Arial"/>
              </a:rPr>
              <a:t>t</a:t>
            </a:r>
            <a:r>
              <a:rPr dirty="0" sz="1200" spc="-5">
                <a:latin typeface="Arial"/>
                <a:cs typeface="Arial"/>
              </a:rPr>
              <a:t>(i,j) </a:t>
            </a:r>
            <a:r>
              <a:rPr dirty="0" sz="1200">
                <a:latin typeface="Arial"/>
                <a:cs typeface="Arial"/>
              </a:rPr>
              <a:t>can </a:t>
            </a:r>
            <a:r>
              <a:rPr dirty="0" sz="1200" spc="-5">
                <a:latin typeface="Arial"/>
                <a:cs typeface="Arial"/>
              </a:rPr>
              <a:t>be </a:t>
            </a:r>
            <a:r>
              <a:rPr dirty="0" sz="1200">
                <a:latin typeface="Arial"/>
                <a:cs typeface="Arial"/>
              </a:rPr>
              <a:t>computed </a:t>
            </a:r>
            <a:r>
              <a:rPr dirty="0" sz="1200" spc="-5">
                <a:latin typeface="Arial"/>
                <a:cs typeface="Arial"/>
              </a:rPr>
              <a:t>efficiently </a:t>
            </a:r>
            <a:r>
              <a:rPr dirty="0" sz="1200" spc="-5">
                <a:latin typeface="Symbol"/>
                <a:cs typeface="Symbol"/>
              </a:rPr>
              <a:t></a:t>
            </a:r>
            <a:r>
              <a:rPr dirty="0" sz="1200" spc="-5">
                <a:latin typeface="Arial"/>
                <a:cs typeface="Arial"/>
              </a:rPr>
              <a:t>i,j,t  </a:t>
            </a:r>
            <a:r>
              <a:rPr dirty="0" sz="1200">
                <a:latin typeface="Arial"/>
                <a:cs typeface="Arial"/>
              </a:rPr>
              <a:t>(Details in Rabiner</a:t>
            </a:r>
            <a:r>
              <a:rPr dirty="0" sz="1200" spc="-20">
                <a:latin typeface="Arial"/>
                <a:cs typeface="Arial"/>
              </a:rPr>
              <a:t> </a:t>
            </a:r>
            <a:r>
              <a:rPr dirty="0" sz="1200">
                <a:latin typeface="Arial"/>
                <a:cs typeface="Arial"/>
              </a:rPr>
              <a:t>paper)</a:t>
            </a:r>
            <a:endParaRPr sz="1200">
              <a:latin typeface="Arial"/>
              <a:cs typeface="Arial"/>
            </a:endParaRPr>
          </a:p>
          <a:p>
            <a:pPr>
              <a:lnSpc>
                <a:spcPct val="100000"/>
              </a:lnSpc>
              <a:spcBef>
                <a:spcPts val="40"/>
              </a:spcBef>
            </a:pPr>
            <a:endParaRPr sz="1700">
              <a:latin typeface="Times New Roman"/>
              <a:cs typeface="Times New Roman"/>
            </a:endParaRPr>
          </a:p>
          <a:p>
            <a:pPr marL="25400">
              <a:lnSpc>
                <a:spcPct val="100000"/>
              </a:lnSpc>
            </a:pPr>
            <a:r>
              <a:rPr dirty="0" sz="1050" spc="-5" i="1">
                <a:latin typeface="Times New Roman"/>
                <a:cs typeface="Times New Roman"/>
              </a:rPr>
              <a:t>T</a:t>
            </a:r>
            <a:r>
              <a:rPr dirty="0" sz="1050" spc="-130" i="1">
                <a:latin typeface="Times New Roman"/>
                <a:cs typeface="Times New Roman"/>
              </a:rPr>
              <a:t> </a:t>
            </a:r>
            <a:r>
              <a:rPr dirty="0" sz="1050" spc="-130">
                <a:latin typeface="Symbol"/>
                <a:cs typeface="Symbol"/>
              </a:rPr>
              <a:t></a:t>
            </a:r>
            <a:r>
              <a:rPr dirty="0" sz="1050" spc="-130">
                <a:latin typeface="Times New Roman"/>
                <a:cs typeface="Times New Roman"/>
              </a:rPr>
              <a:t>1</a:t>
            </a:r>
            <a:endParaRPr sz="1050">
              <a:latin typeface="Times New Roman"/>
              <a:cs typeface="Times New Roman"/>
            </a:endParaRPr>
          </a:p>
        </p:txBody>
      </p:sp>
      <p:sp>
        <p:nvSpPr>
          <p:cNvPr id="13" name="object 13"/>
          <p:cNvSpPr txBox="1"/>
          <p:nvPr/>
        </p:nvSpPr>
        <p:spPr>
          <a:xfrm>
            <a:off x="2190752" y="3345290"/>
            <a:ext cx="2207895" cy="502920"/>
          </a:xfrm>
          <a:prstGeom prst="rect">
            <a:avLst/>
          </a:prstGeom>
        </p:spPr>
        <p:txBody>
          <a:bodyPr wrap="square" lIns="0" tIns="79375" rIns="0" bIns="0" rtlCol="0" vert="horz">
            <a:spAutoFit/>
          </a:bodyPr>
          <a:lstStyle/>
          <a:p>
            <a:pPr marL="445134" marR="5080" indent="-445770">
              <a:lnSpc>
                <a:spcPct val="81600"/>
              </a:lnSpc>
              <a:spcBef>
                <a:spcPts val="625"/>
              </a:spcBef>
              <a:tabLst>
                <a:tab pos="445134" algn="l"/>
              </a:tabLst>
            </a:pPr>
            <a:r>
              <a:rPr dirty="0" baseline="4761" sz="2625" spc="-104" i="1">
                <a:latin typeface="Times New Roman"/>
                <a:cs typeface="Times New Roman"/>
              </a:rPr>
              <a:t>i</a:t>
            </a:r>
            <a:r>
              <a:rPr dirty="0" baseline="3546" sz="3525" spc="-104">
                <a:latin typeface="Symbol"/>
                <a:cs typeface="Symbol"/>
              </a:rPr>
              <a:t></a:t>
            </a:r>
            <a:r>
              <a:rPr dirty="0" baseline="3546" sz="3525" spc="-502">
                <a:latin typeface="Times New Roman"/>
                <a:cs typeface="Times New Roman"/>
              </a:rPr>
              <a:t> </a:t>
            </a:r>
            <a:r>
              <a:rPr dirty="0" baseline="4761" sz="2625" spc="30">
                <a:latin typeface="Symbol"/>
                <a:cs typeface="Symbol"/>
              </a:rPr>
              <a:t></a:t>
            </a:r>
            <a:r>
              <a:rPr dirty="0" baseline="4761" sz="2625" spc="30">
                <a:latin typeface="Times New Roman"/>
                <a:cs typeface="Times New Roman"/>
              </a:rPr>
              <a:t>	</a:t>
            </a:r>
            <a:r>
              <a:rPr dirty="0" sz="1000">
                <a:latin typeface="Arial"/>
                <a:cs typeface="Arial"/>
              </a:rPr>
              <a:t>Expected </a:t>
            </a:r>
            <a:r>
              <a:rPr dirty="0" sz="1000" spc="-5">
                <a:latin typeface="Arial"/>
                <a:cs typeface="Arial"/>
              </a:rPr>
              <a:t>number of</a:t>
            </a:r>
            <a:r>
              <a:rPr dirty="0" sz="1000" spc="-55">
                <a:latin typeface="Arial"/>
                <a:cs typeface="Arial"/>
              </a:rPr>
              <a:t> </a:t>
            </a:r>
            <a:r>
              <a:rPr dirty="0" sz="1000" spc="-5">
                <a:latin typeface="Arial"/>
                <a:cs typeface="Arial"/>
              </a:rPr>
              <a:t>transitions  out </a:t>
            </a:r>
            <a:r>
              <a:rPr dirty="0" sz="1000">
                <a:latin typeface="Arial"/>
                <a:cs typeface="Arial"/>
              </a:rPr>
              <a:t>of </a:t>
            </a:r>
            <a:r>
              <a:rPr dirty="0" sz="1000" spc="-5">
                <a:latin typeface="Arial"/>
                <a:cs typeface="Arial"/>
              </a:rPr>
              <a:t>state </a:t>
            </a:r>
            <a:r>
              <a:rPr dirty="0" sz="1000">
                <a:latin typeface="Arial"/>
                <a:cs typeface="Arial"/>
              </a:rPr>
              <a:t>i during the</a:t>
            </a:r>
            <a:r>
              <a:rPr dirty="0" sz="1000" spc="-80">
                <a:latin typeface="Arial"/>
                <a:cs typeface="Arial"/>
              </a:rPr>
              <a:t> </a:t>
            </a:r>
            <a:r>
              <a:rPr dirty="0" sz="1000" spc="-5">
                <a:latin typeface="Arial"/>
                <a:cs typeface="Arial"/>
              </a:rPr>
              <a:t>path</a:t>
            </a:r>
            <a:endParaRPr sz="1000">
              <a:latin typeface="Arial"/>
              <a:cs typeface="Arial"/>
            </a:endParaRPr>
          </a:p>
        </p:txBody>
      </p:sp>
      <p:sp>
        <p:nvSpPr>
          <p:cNvPr id="14" name="object 14"/>
          <p:cNvSpPr txBox="1"/>
          <p:nvPr/>
        </p:nvSpPr>
        <p:spPr>
          <a:xfrm>
            <a:off x="2827019" y="4012944"/>
            <a:ext cx="2049780" cy="330835"/>
          </a:xfrm>
          <a:prstGeom prst="rect">
            <a:avLst/>
          </a:prstGeom>
        </p:spPr>
        <p:txBody>
          <a:bodyPr wrap="square" lIns="0" tIns="12700" rIns="0" bIns="0" rtlCol="0" vert="horz">
            <a:spAutoFit/>
          </a:bodyPr>
          <a:lstStyle/>
          <a:p>
            <a:pPr marR="5080">
              <a:lnSpc>
                <a:spcPct val="100000"/>
              </a:lnSpc>
              <a:spcBef>
                <a:spcPts val="100"/>
              </a:spcBef>
            </a:pPr>
            <a:r>
              <a:rPr dirty="0" sz="1000">
                <a:latin typeface="Arial"/>
                <a:cs typeface="Arial"/>
              </a:rPr>
              <a:t>Expected </a:t>
            </a:r>
            <a:r>
              <a:rPr dirty="0" sz="1000" spc="-5">
                <a:latin typeface="Arial"/>
                <a:cs typeface="Arial"/>
              </a:rPr>
              <a:t>number of transitions from  state </a:t>
            </a:r>
            <a:r>
              <a:rPr dirty="0" sz="1000">
                <a:latin typeface="Arial"/>
                <a:cs typeface="Arial"/>
              </a:rPr>
              <a:t>i to </a:t>
            </a:r>
            <a:r>
              <a:rPr dirty="0" sz="1000" spc="-5">
                <a:latin typeface="Arial"/>
                <a:cs typeface="Arial"/>
              </a:rPr>
              <a:t>state </a:t>
            </a:r>
            <a:r>
              <a:rPr dirty="0" sz="1000">
                <a:latin typeface="Arial"/>
                <a:cs typeface="Arial"/>
              </a:rPr>
              <a:t>j </a:t>
            </a:r>
            <a:r>
              <a:rPr dirty="0" sz="1000" spc="-5">
                <a:latin typeface="Arial"/>
                <a:cs typeface="Arial"/>
              </a:rPr>
              <a:t>during the</a:t>
            </a:r>
            <a:r>
              <a:rPr dirty="0" sz="1000" spc="-45">
                <a:latin typeface="Arial"/>
                <a:cs typeface="Arial"/>
              </a:rPr>
              <a:t> </a:t>
            </a:r>
            <a:r>
              <a:rPr dirty="0" sz="1000" spc="-5">
                <a:latin typeface="Arial"/>
                <a:cs typeface="Arial"/>
              </a:rPr>
              <a:t>path</a:t>
            </a:r>
            <a:endParaRPr sz="1000">
              <a:latin typeface="Arial"/>
              <a:cs typeface="Arial"/>
            </a:endParaRPr>
          </a:p>
        </p:txBody>
      </p:sp>
      <p:sp>
        <p:nvSpPr>
          <p:cNvPr id="15" name="object 1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6" name="object 16"/>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7" name="object 17"/>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70</a:t>
            </a:r>
            <a:endParaRPr sz="450">
              <a:latin typeface="Tahoma"/>
              <a:cs typeface="Tahoma"/>
            </a:endParaRPr>
          </a:p>
        </p:txBody>
      </p:sp>
      <p:sp>
        <p:nvSpPr>
          <p:cNvPr id="18" name="object 18"/>
          <p:cNvSpPr txBox="1"/>
          <p:nvPr/>
        </p:nvSpPr>
        <p:spPr>
          <a:xfrm>
            <a:off x="1767069" y="6807960"/>
            <a:ext cx="1286510" cy="696595"/>
          </a:xfrm>
          <a:prstGeom prst="rect">
            <a:avLst/>
          </a:prstGeom>
        </p:spPr>
        <p:txBody>
          <a:bodyPr wrap="square" lIns="0" tIns="12700" rIns="0" bIns="0" rtlCol="0" vert="horz">
            <a:spAutoFit/>
          </a:bodyPr>
          <a:lstStyle/>
          <a:p>
            <a:pPr algn="ctr" marR="4445">
              <a:lnSpc>
                <a:spcPct val="100000"/>
              </a:lnSpc>
              <a:spcBef>
                <a:spcPts val="100"/>
              </a:spcBef>
            </a:pPr>
            <a:r>
              <a:rPr dirty="0" sz="2200" spc="-5">
                <a:solidFill>
                  <a:srgbClr val="006500"/>
                </a:solidFill>
                <a:latin typeface="Arial"/>
                <a:cs typeface="Arial"/>
              </a:rPr>
              <a:t>HMM</a:t>
            </a:r>
            <a:endParaRPr sz="2200">
              <a:latin typeface="Arial"/>
              <a:cs typeface="Arial"/>
            </a:endParaRPr>
          </a:p>
          <a:p>
            <a:pPr algn="ctr" marR="5080">
              <a:lnSpc>
                <a:spcPct val="100000"/>
              </a:lnSpc>
            </a:pPr>
            <a:r>
              <a:rPr dirty="0" sz="2200" spc="-5">
                <a:solidFill>
                  <a:srgbClr val="006500"/>
                </a:solidFill>
                <a:latin typeface="Arial"/>
                <a:cs typeface="Arial"/>
              </a:rPr>
              <a:t>estimation</a:t>
            </a:r>
            <a:endParaRPr sz="2200">
              <a:latin typeface="Arial"/>
              <a:cs typeface="Arial"/>
            </a:endParaRPr>
          </a:p>
        </p:txBody>
      </p:sp>
      <p:sp>
        <p:nvSpPr>
          <p:cNvPr id="19" name="object 19"/>
          <p:cNvSpPr/>
          <p:nvPr/>
        </p:nvSpPr>
        <p:spPr>
          <a:xfrm>
            <a:off x="2545842" y="5515355"/>
            <a:ext cx="3558540" cy="1118870"/>
          </a:xfrm>
          <a:custGeom>
            <a:avLst/>
            <a:gdLst/>
            <a:ahLst/>
            <a:cxnLst/>
            <a:rect l="l" t="t" r="r" b="b"/>
            <a:pathLst>
              <a:path w="3558540" h="1118870">
                <a:moveTo>
                  <a:pt x="0" y="1118615"/>
                </a:moveTo>
                <a:lnTo>
                  <a:pt x="3558539" y="1118615"/>
                </a:lnTo>
                <a:lnTo>
                  <a:pt x="3558539" y="0"/>
                </a:lnTo>
                <a:lnTo>
                  <a:pt x="0" y="0"/>
                </a:lnTo>
                <a:lnTo>
                  <a:pt x="0" y="1118615"/>
                </a:lnTo>
                <a:close/>
              </a:path>
            </a:pathLst>
          </a:custGeom>
          <a:solidFill>
            <a:srgbClr val="CCFFCC"/>
          </a:solidFill>
        </p:spPr>
        <p:txBody>
          <a:bodyPr wrap="square" lIns="0" tIns="0" rIns="0" bIns="0" rtlCol="0"/>
          <a:lstStyle/>
          <a:p/>
        </p:txBody>
      </p:sp>
      <p:sp>
        <p:nvSpPr>
          <p:cNvPr id="20" name="object 20"/>
          <p:cNvSpPr/>
          <p:nvPr/>
        </p:nvSpPr>
        <p:spPr>
          <a:xfrm>
            <a:off x="3326129" y="5539740"/>
            <a:ext cx="0" cy="146685"/>
          </a:xfrm>
          <a:custGeom>
            <a:avLst/>
            <a:gdLst/>
            <a:ahLst/>
            <a:cxnLst/>
            <a:rect l="l" t="t" r="r" b="b"/>
            <a:pathLst>
              <a:path w="0" h="146685">
                <a:moveTo>
                  <a:pt x="0" y="0"/>
                </a:moveTo>
                <a:lnTo>
                  <a:pt x="0" y="146304"/>
                </a:lnTo>
              </a:path>
            </a:pathLst>
          </a:custGeom>
          <a:ln w="5041">
            <a:solidFill>
              <a:srgbClr val="000000"/>
            </a:solidFill>
          </a:ln>
        </p:spPr>
        <p:txBody>
          <a:bodyPr wrap="square" lIns="0" tIns="0" rIns="0" bIns="0" rtlCol="0"/>
          <a:lstStyle/>
          <a:p/>
        </p:txBody>
      </p:sp>
      <p:sp>
        <p:nvSpPr>
          <p:cNvPr id="21" name="object 21"/>
          <p:cNvSpPr/>
          <p:nvPr/>
        </p:nvSpPr>
        <p:spPr>
          <a:xfrm>
            <a:off x="3951732" y="5747003"/>
            <a:ext cx="0" cy="146050"/>
          </a:xfrm>
          <a:custGeom>
            <a:avLst/>
            <a:gdLst/>
            <a:ahLst/>
            <a:cxnLst/>
            <a:rect l="l" t="t" r="r" b="b"/>
            <a:pathLst>
              <a:path w="0" h="146050">
                <a:moveTo>
                  <a:pt x="0" y="0"/>
                </a:moveTo>
                <a:lnTo>
                  <a:pt x="0" y="145542"/>
                </a:lnTo>
              </a:path>
            </a:pathLst>
          </a:custGeom>
          <a:ln w="5041">
            <a:solidFill>
              <a:srgbClr val="000000"/>
            </a:solidFill>
          </a:ln>
        </p:spPr>
        <p:txBody>
          <a:bodyPr wrap="square" lIns="0" tIns="0" rIns="0" bIns="0" rtlCol="0"/>
          <a:lstStyle/>
          <a:p/>
        </p:txBody>
      </p:sp>
      <p:sp>
        <p:nvSpPr>
          <p:cNvPr id="22" name="object 22"/>
          <p:cNvSpPr txBox="1"/>
          <p:nvPr/>
        </p:nvSpPr>
        <p:spPr>
          <a:xfrm>
            <a:off x="2567940" y="6284902"/>
            <a:ext cx="135255" cy="111125"/>
          </a:xfrm>
          <a:prstGeom prst="rect">
            <a:avLst/>
          </a:prstGeom>
        </p:spPr>
        <p:txBody>
          <a:bodyPr wrap="square" lIns="0" tIns="13970" rIns="0" bIns="0" rtlCol="0" vert="horz">
            <a:spAutoFit/>
          </a:bodyPr>
          <a:lstStyle/>
          <a:p>
            <a:pPr>
              <a:lnSpc>
                <a:spcPct val="100000"/>
              </a:lnSpc>
              <a:spcBef>
                <a:spcPts val="110"/>
              </a:spcBef>
            </a:pPr>
            <a:r>
              <a:rPr dirty="0" sz="550" spc="5" i="1">
                <a:latin typeface="Times New Roman"/>
                <a:cs typeface="Times New Roman"/>
              </a:rPr>
              <a:t>T</a:t>
            </a:r>
            <a:r>
              <a:rPr dirty="0" sz="550" spc="-90" i="1">
                <a:latin typeface="Times New Roman"/>
                <a:cs typeface="Times New Roman"/>
              </a:rPr>
              <a:t> </a:t>
            </a:r>
            <a:r>
              <a:rPr dirty="0" sz="550" spc="-15">
                <a:latin typeface="Symbol"/>
                <a:cs typeface="Symbol"/>
              </a:rPr>
              <a:t></a:t>
            </a:r>
            <a:r>
              <a:rPr dirty="0" sz="550" spc="-15">
                <a:latin typeface="Times New Roman"/>
                <a:cs typeface="Times New Roman"/>
              </a:rPr>
              <a:t>1</a:t>
            </a:r>
            <a:endParaRPr sz="550">
              <a:latin typeface="Times New Roman"/>
              <a:cs typeface="Times New Roman"/>
            </a:endParaRPr>
          </a:p>
        </p:txBody>
      </p:sp>
      <p:sp>
        <p:nvSpPr>
          <p:cNvPr id="23" name="object 23"/>
          <p:cNvSpPr txBox="1"/>
          <p:nvPr/>
        </p:nvSpPr>
        <p:spPr>
          <a:xfrm>
            <a:off x="2567940" y="5927519"/>
            <a:ext cx="135255" cy="111125"/>
          </a:xfrm>
          <a:prstGeom prst="rect">
            <a:avLst/>
          </a:prstGeom>
        </p:spPr>
        <p:txBody>
          <a:bodyPr wrap="square" lIns="0" tIns="13970" rIns="0" bIns="0" rtlCol="0" vert="horz">
            <a:spAutoFit/>
          </a:bodyPr>
          <a:lstStyle/>
          <a:p>
            <a:pPr>
              <a:lnSpc>
                <a:spcPct val="100000"/>
              </a:lnSpc>
              <a:spcBef>
                <a:spcPts val="110"/>
              </a:spcBef>
            </a:pPr>
            <a:r>
              <a:rPr dirty="0" sz="550" spc="5" i="1">
                <a:latin typeface="Times New Roman"/>
                <a:cs typeface="Times New Roman"/>
              </a:rPr>
              <a:t>T</a:t>
            </a:r>
            <a:r>
              <a:rPr dirty="0" sz="550" spc="-90" i="1">
                <a:latin typeface="Times New Roman"/>
                <a:cs typeface="Times New Roman"/>
              </a:rPr>
              <a:t> </a:t>
            </a:r>
            <a:r>
              <a:rPr dirty="0" sz="550" spc="-15">
                <a:latin typeface="Symbol"/>
                <a:cs typeface="Symbol"/>
              </a:rPr>
              <a:t></a:t>
            </a:r>
            <a:r>
              <a:rPr dirty="0" sz="550" spc="-15">
                <a:latin typeface="Times New Roman"/>
                <a:cs typeface="Times New Roman"/>
              </a:rPr>
              <a:t>1</a:t>
            </a:r>
            <a:endParaRPr sz="550">
              <a:latin typeface="Times New Roman"/>
              <a:cs typeface="Times New Roman"/>
            </a:endParaRPr>
          </a:p>
        </p:txBody>
      </p:sp>
      <p:sp>
        <p:nvSpPr>
          <p:cNvPr id="24" name="object 24"/>
          <p:cNvSpPr txBox="1"/>
          <p:nvPr/>
        </p:nvSpPr>
        <p:spPr>
          <a:xfrm>
            <a:off x="2620510" y="5797215"/>
            <a:ext cx="1767205" cy="111125"/>
          </a:xfrm>
          <a:prstGeom prst="rect">
            <a:avLst/>
          </a:prstGeom>
        </p:spPr>
        <p:txBody>
          <a:bodyPr wrap="square" lIns="0" tIns="13970" rIns="0" bIns="0" rtlCol="0" vert="horz">
            <a:spAutoFit/>
          </a:bodyPr>
          <a:lstStyle/>
          <a:p>
            <a:pPr>
              <a:lnSpc>
                <a:spcPct val="100000"/>
              </a:lnSpc>
              <a:spcBef>
                <a:spcPts val="110"/>
              </a:spcBef>
              <a:tabLst>
                <a:tab pos="538480" algn="l"/>
                <a:tab pos="764540" algn="l"/>
                <a:tab pos="975994" algn="l"/>
                <a:tab pos="1287145" algn="l"/>
                <a:tab pos="1713864" algn="l"/>
              </a:tabLst>
            </a:pPr>
            <a:r>
              <a:rPr dirty="0" sz="550" i="1">
                <a:latin typeface="Times New Roman"/>
                <a:cs typeface="Times New Roman"/>
              </a:rPr>
              <a:t>t</a:t>
            </a:r>
            <a:r>
              <a:rPr dirty="0" sz="550" i="1">
                <a:latin typeface="Times New Roman"/>
                <a:cs typeface="Times New Roman"/>
              </a:rPr>
              <a:t>	</a:t>
            </a:r>
            <a:r>
              <a:rPr dirty="0" sz="550" i="1">
                <a:latin typeface="Times New Roman"/>
                <a:cs typeface="Times New Roman"/>
              </a:rPr>
              <a:t>t</a:t>
            </a:r>
            <a:r>
              <a:rPr dirty="0" sz="550" i="1">
                <a:latin typeface="Times New Roman"/>
                <a:cs typeface="Times New Roman"/>
              </a:rPr>
              <a:t>	</a:t>
            </a:r>
            <a:r>
              <a:rPr dirty="0" sz="550" i="1">
                <a:latin typeface="Times New Roman"/>
                <a:cs typeface="Times New Roman"/>
              </a:rPr>
              <a:t>i</a:t>
            </a:r>
            <a:r>
              <a:rPr dirty="0" sz="550" i="1">
                <a:latin typeface="Times New Roman"/>
                <a:cs typeface="Times New Roman"/>
              </a:rPr>
              <a:t>	</a:t>
            </a:r>
            <a:r>
              <a:rPr dirty="0" sz="550" i="1">
                <a:latin typeface="Times New Roman"/>
                <a:cs typeface="Times New Roman"/>
              </a:rPr>
              <a:t>t</a:t>
            </a:r>
            <a:r>
              <a:rPr dirty="0" sz="550" spc="-80" i="1">
                <a:latin typeface="Times New Roman"/>
                <a:cs typeface="Times New Roman"/>
              </a:rPr>
              <a:t> </a:t>
            </a:r>
            <a:r>
              <a:rPr dirty="0" sz="550" spc="-15">
                <a:latin typeface="Symbol"/>
                <a:cs typeface="Symbol"/>
              </a:rPr>
              <a:t></a:t>
            </a:r>
            <a:r>
              <a:rPr dirty="0" sz="550" spc="5">
                <a:latin typeface="Times New Roman"/>
                <a:cs typeface="Times New Roman"/>
              </a:rPr>
              <a:t>1</a:t>
            </a:r>
            <a:r>
              <a:rPr dirty="0" sz="550">
                <a:latin typeface="Times New Roman"/>
                <a:cs typeface="Times New Roman"/>
              </a:rPr>
              <a:t>	</a:t>
            </a:r>
            <a:r>
              <a:rPr dirty="0" sz="550" i="1">
                <a:latin typeface="Times New Roman"/>
                <a:cs typeface="Times New Roman"/>
              </a:rPr>
              <a:t>j</a:t>
            </a:r>
            <a:r>
              <a:rPr dirty="0" sz="550" i="1">
                <a:latin typeface="Times New Roman"/>
                <a:cs typeface="Times New Roman"/>
              </a:rPr>
              <a:t>     </a:t>
            </a:r>
            <a:r>
              <a:rPr dirty="0" sz="550" spc="45" i="1">
                <a:latin typeface="Times New Roman"/>
                <a:cs typeface="Times New Roman"/>
              </a:rPr>
              <a:t> </a:t>
            </a:r>
            <a:r>
              <a:rPr dirty="0" sz="550" spc="5">
                <a:latin typeface="Times New Roman"/>
                <a:cs typeface="Times New Roman"/>
              </a:rPr>
              <a:t>1</a:t>
            </a:r>
            <a:r>
              <a:rPr dirty="0" sz="550">
                <a:latin typeface="Times New Roman"/>
                <a:cs typeface="Times New Roman"/>
              </a:rPr>
              <a:t>    </a:t>
            </a:r>
            <a:r>
              <a:rPr dirty="0" sz="550" spc="-40">
                <a:latin typeface="Times New Roman"/>
                <a:cs typeface="Times New Roman"/>
              </a:rPr>
              <a:t> </a:t>
            </a:r>
            <a:r>
              <a:rPr dirty="0" sz="550" spc="5">
                <a:latin typeface="Times New Roman"/>
                <a:cs typeface="Times New Roman"/>
              </a:rPr>
              <a:t>2</a:t>
            </a:r>
            <a:r>
              <a:rPr dirty="0" sz="550">
                <a:latin typeface="Times New Roman"/>
                <a:cs typeface="Times New Roman"/>
              </a:rPr>
              <a:t>	</a:t>
            </a:r>
            <a:r>
              <a:rPr dirty="0" sz="550" spc="5" i="1">
                <a:latin typeface="Times New Roman"/>
                <a:cs typeface="Times New Roman"/>
              </a:rPr>
              <a:t>T</a:t>
            </a:r>
            <a:endParaRPr sz="550">
              <a:latin typeface="Times New Roman"/>
              <a:cs typeface="Times New Roman"/>
            </a:endParaRPr>
          </a:p>
        </p:txBody>
      </p:sp>
      <p:sp>
        <p:nvSpPr>
          <p:cNvPr id="25" name="object 25"/>
          <p:cNvSpPr txBox="1"/>
          <p:nvPr/>
        </p:nvSpPr>
        <p:spPr>
          <a:xfrm>
            <a:off x="2624311" y="5589954"/>
            <a:ext cx="1137920" cy="111125"/>
          </a:xfrm>
          <a:prstGeom prst="rect">
            <a:avLst/>
          </a:prstGeom>
        </p:spPr>
        <p:txBody>
          <a:bodyPr wrap="square" lIns="0" tIns="13970" rIns="0" bIns="0" rtlCol="0" vert="horz">
            <a:spAutoFit/>
          </a:bodyPr>
          <a:lstStyle/>
          <a:p>
            <a:pPr>
              <a:lnSpc>
                <a:spcPct val="100000"/>
              </a:lnSpc>
              <a:spcBef>
                <a:spcPts val="110"/>
              </a:spcBef>
              <a:tabLst>
                <a:tab pos="432434" algn="l"/>
                <a:tab pos="659765" algn="l"/>
                <a:tab pos="1084580" algn="l"/>
              </a:tabLst>
            </a:pPr>
            <a:r>
              <a:rPr dirty="0" sz="550" i="1">
                <a:latin typeface="Times New Roman"/>
                <a:cs typeface="Times New Roman"/>
              </a:rPr>
              <a:t>t</a:t>
            </a:r>
            <a:r>
              <a:rPr dirty="0" sz="550" i="1">
                <a:latin typeface="Times New Roman"/>
                <a:cs typeface="Times New Roman"/>
              </a:rPr>
              <a:t>	</a:t>
            </a:r>
            <a:r>
              <a:rPr dirty="0" sz="550" i="1">
                <a:latin typeface="Times New Roman"/>
                <a:cs typeface="Times New Roman"/>
              </a:rPr>
              <a:t>t</a:t>
            </a:r>
            <a:r>
              <a:rPr dirty="0" sz="550" i="1">
                <a:latin typeface="Times New Roman"/>
                <a:cs typeface="Times New Roman"/>
              </a:rPr>
              <a:t>	</a:t>
            </a:r>
            <a:r>
              <a:rPr dirty="0" sz="550" i="1">
                <a:latin typeface="Times New Roman"/>
                <a:cs typeface="Times New Roman"/>
              </a:rPr>
              <a:t>i</a:t>
            </a:r>
            <a:r>
              <a:rPr dirty="0" sz="550" i="1">
                <a:latin typeface="Times New Roman"/>
                <a:cs typeface="Times New Roman"/>
              </a:rPr>
              <a:t>     </a:t>
            </a:r>
            <a:r>
              <a:rPr dirty="0" sz="550" spc="30" i="1">
                <a:latin typeface="Times New Roman"/>
                <a:cs typeface="Times New Roman"/>
              </a:rPr>
              <a:t> </a:t>
            </a:r>
            <a:r>
              <a:rPr dirty="0" sz="550" spc="5">
                <a:latin typeface="Times New Roman"/>
                <a:cs typeface="Times New Roman"/>
              </a:rPr>
              <a:t>1</a:t>
            </a:r>
            <a:r>
              <a:rPr dirty="0" sz="550">
                <a:latin typeface="Times New Roman"/>
                <a:cs typeface="Times New Roman"/>
              </a:rPr>
              <a:t>    </a:t>
            </a:r>
            <a:r>
              <a:rPr dirty="0" sz="550" spc="-40">
                <a:latin typeface="Times New Roman"/>
                <a:cs typeface="Times New Roman"/>
              </a:rPr>
              <a:t> </a:t>
            </a:r>
            <a:r>
              <a:rPr dirty="0" sz="550" spc="5">
                <a:latin typeface="Times New Roman"/>
                <a:cs typeface="Times New Roman"/>
              </a:rPr>
              <a:t>2</a:t>
            </a:r>
            <a:r>
              <a:rPr dirty="0" sz="550">
                <a:latin typeface="Times New Roman"/>
                <a:cs typeface="Times New Roman"/>
              </a:rPr>
              <a:t>	</a:t>
            </a:r>
            <a:r>
              <a:rPr dirty="0" sz="550" spc="5" i="1">
                <a:latin typeface="Times New Roman"/>
                <a:cs typeface="Times New Roman"/>
              </a:rPr>
              <a:t>T</a:t>
            </a:r>
            <a:endParaRPr sz="550">
              <a:latin typeface="Times New Roman"/>
              <a:cs typeface="Times New Roman"/>
            </a:endParaRPr>
          </a:p>
        </p:txBody>
      </p:sp>
      <p:sp>
        <p:nvSpPr>
          <p:cNvPr id="26" name="object 26"/>
          <p:cNvSpPr txBox="1"/>
          <p:nvPr/>
        </p:nvSpPr>
        <p:spPr>
          <a:xfrm>
            <a:off x="2537967" y="5917291"/>
            <a:ext cx="3579495" cy="719455"/>
          </a:xfrm>
          <a:prstGeom prst="rect">
            <a:avLst/>
          </a:prstGeom>
        </p:spPr>
        <p:txBody>
          <a:bodyPr wrap="square" lIns="0" tIns="34290" rIns="0" bIns="0" rtlCol="0" vert="horz">
            <a:spAutoFit/>
          </a:bodyPr>
          <a:lstStyle/>
          <a:p>
            <a:pPr marL="25400">
              <a:lnSpc>
                <a:spcPct val="100000"/>
              </a:lnSpc>
              <a:spcBef>
                <a:spcPts val="270"/>
              </a:spcBef>
            </a:pPr>
            <a:r>
              <a:rPr dirty="0" baseline="-7662" sz="2175" spc="30">
                <a:latin typeface="Symbol"/>
                <a:cs typeface="Symbol"/>
              </a:rPr>
              <a:t></a:t>
            </a:r>
            <a:r>
              <a:rPr dirty="0" sz="1000" spc="20" i="1">
                <a:latin typeface="Symbol"/>
                <a:cs typeface="Symbol"/>
              </a:rPr>
              <a:t></a:t>
            </a:r>
            <a:r>
              <a:rPr dirty="0" sz="1000" spc="-120" i="1">
                <a:latin typeface="Times New Roman"/>
                <a:cs typeface="Times New Roman"/>
              </a:rPr>
              <a:t> </a:t>
            </a:r>
            <a:r>
              <a:rPr dirty="0" baseline="-25252" sz="825" i="1">
                <a:latin typeface="Times New Roman"/>
                <a:cs typeface="Times New Roman"/>
              </a:rPr>
              <a:t>t</a:t>
            </a:r>
            <a:r>
              <a:rPr dirty="0" baseline="-25252" sz="825" spc="7" i="1">
                <a:latin typeface="Times New Roman"/>
                <a:cs typeface="Times New Roman"/>
              </a:rPr>
              <a:t> </a:t>
            </a:r>
            <a:r>
              <a:rPr dirty="0" sz="1250" spc="-65">
                <a:latin typeface="Symbol"/>
                <a:cs typeface="Symbol"/>
              </a:rPr>
              <a:t></a:t>
            </a:r>
            <a:r>
              <a:rPr dirty="0" sz="950" spc="-65" i="1">
                <a:latin typeface="Times New Roman"/>
                <a:cs typeface="Times New Roman"/>
              </a:rPr>
              <a:t>i</a:t>
            </a:r>
            <a:r>
              <a:rPr dirty="0" sz="1250" spc="-65">
                <a:latin typeface="Symbol"/>
                <a:cs typeface="Symbol"/>
              </a:rPr>
              <a:t></a:t>
            </a:r>
            <a:r>
              <a:rPr dirty="0" sz="1250" spc="-165">
                <a:latin typeface="Times New Roman"/>
                <a:cs typeface="Times New Roman"/>
              </a:rPr>
              <a:t> </a:t>
            </a:r>
            <a:r>
              <a:rPr dirty="0" sz="950" spc="5">
                <a:latin typeface="Symbol"/>
                <a:cs typeface="Symbol"/>
              </a:rPr>
              <a:t></a:t>
            </a:r>
            <a:r>
              <a:rPr dirty="0" sz="950" spc="-30">
                <a:latin typeface="Times New Roman"/>
                <a:cs typeface="Times New Roman"/>
              </a:rPr>
              <a:t> </a:t>
            </a:r>
            <a:r>
              <a:rPr dirty="0" sz="950">
                <a:latin typeface="Times New Roman"/>
                <a:cs typeface="Times New Roman"/>
              </a:rPr>
              <a:t>expected</a:t>
            </a:r>
            <a:r>
              <a:rPr dirty="0" sz="950" spc="-50">
                <a:latin typeface="Times New Roman"/>
                <a:cs typeface="Times New Roman"/>
              </a:rPr>
              <a:t> </a:t>
            </a:r>
            <a:r>
              <a:rPr dirty="0" sz="950" spc="5">
                <a:latin typeface="Times New Roman"/>
                <a:cs typeface="Times New Roman"/>
              </a:rPr>
              <a:t>number</a:t>
            </a:r>
            <a:r>
              <a:rPr dirty="0" sz="950" spc="-50">
                <a:latin typeface="Times New Roman"/>
                <a:cs typeface="Times New Roman"/>
              </a:rPr>
              <a:t> </a:t>
            </a:r>
            <a:r>
              <a:rPr dirty="0" sz="950">
                <a:latin typeface="Times New Roman"/>
                <a:cs typeface="Times New Roman"/>
              </a:rPr>
              <a:t>of</a:t>
            </a:r>
            <a:r>
              <a:rPr dirty="0" sz="950" spc="105">
                <a:latin typeface="Times New Roman"/>
                <a:cs typeface="Times New Roman"/>
              </a:rPr>
              <a:t> </a:t>
            </a:r>
            <a:r>
              <a:rPr dirty="0" sz="950">
                <a:latin typeface="Times New Roman"/>
                <a:cs typeface="Times New Roman"/>
              </a:rPr>
              <a:t>transitions</a:t>
            </a:r>
            <a:r>
              <a:rPr dirty="0" sz="950" spc="-60">
                <a:latin typeface="Times New Roman"/>
                <a:cs typeface="Times New Roman"/>
              </a:rPr>
              <a:t> </a:t>
            </a:r>
            <a:r>
              <a:rPr dirty="0" sz="950">
                <a:latin typeface="Times New Roman"/>
                <a:cs typeface="Times New Roman"/>
              </a:rPr>
              <a:t>out</a:t>
            </a:r>
            <a:r>
              <a:rPr dirty="0" sz="950" spc="-15">
                <a:latin typeface="Times New Roman"/>
                <a:cs typeface="Times New Roman"/>
              </a:rPr>
              <a:t> </a:t>
            </a:r>
            <a:r>
              <a:rPr dirty="0" sz="950">
                <a:latin typeface="Times New Roman"/>
                <a:cs typeface="Times New Roman"/>
              </a:rPr>
              <a:t>of</a:t>
            </a:r>
            <a:r>
              <a:rPr dirty="0" sz="950" spc="55">
                <a:latin typeface="Times New Roman"/>
                <a:cs typeface="Times New Roman"/>
              </a:rPr>
              <a:t> </a:t>
            </a:r>
            <a:r>
              <a:rPr dirty="0" sz="950">
                <a:latin typeface="Times New Roman"/>
                <a:cs typeface="Times New Roman"/>
              </a:rPr>
              <a:t>state</a:t>
            </a:r>
            <a:r>
              <a:rPr dirty="0" sz="950" spc="-75">
                <a:latin typeface="Times New Roman"/>
                <a:cs typeface="Times New Roman"/>
              </a:rPr>
              <a:t> </a:t>
            </a:r>
            <a:r>
              <a:rPr dirty="0" sz="950">
                <a:latin typeface="Times New Roman"/>
                <a:cs typeface="Times New Roman"/>
              </a:rPr>
              <a:t>i</a:t>
            </a:r>
            <a:r>
              <a:rPr dirty="0" sz="950" spc="-55">
                <a:latin typeface="Times New Roman"/>
                <a:cs typeface="Times New Roman"/>
              </a:rPr>
              <a:t> </a:t>
            </a:r>
            <a:r>
              <a:rPr dirty="0" sz="950">
                <a:latin typeface="Times New Roman"/>
                <a:cs typeface="Times New Roman"/>
              </a:rPr>
              <a:t>during</a:t>
            </a:r>
            <a:r>
              <a:rPr dirty="0" sz="950" spc="-25">
                <a:latin typeface="Times New Roman"/>
                <a:cs typeface="Times New Roman"/>
              </a:rPr>
              <a:t> </a:t>
            </a:r>
            <a:r>
              <a:rPr dirty="0" sz="950">
                <a:latin typeface="Times New Roman"/>
                <a:cs typeface="Times New Roman"/>
              </a:rPr>
              <a:t>path</a:t>
            </a:r>
            <a:endParaRPr sz="950">
              <a:latin typeface="Times New Roman"/>
              <a:cs typeface="Times New Roman"/>
            </a:endParaRPr>
          </a:p>
          <a:p>
            <a:pPr marL="42545">
              <a:lnSpc>
                <a:spcPct val="100000"/>
              </a:lnSpc>
              <a:spcBef>
                <a:spcPts val="75"/>
              </a:spcBef>
            </a:pPr>
            <a:r>
              <a:rPr dirty="0" sz="550" i="1">
                <a:latin typeface="Times New Roman"/>
                <a:cs typeface="Times New Roman"/>
              </a:rPr>
              <a:t>t</a:t>
            </a:r>
            <a:r>
              <a:rPr dirty="0" sz="550" spc="-80" i="1">
                <a:latin typeface="Times New Roman"/>
                <a:cs typeface="Times New Roman"/>
              </a:rPr>
              <a:t> </a:t>
            </a:r>
            <a:r>
              <a:rPr dirty="0" sz="550" spc="-15">
                <a:latin typeface="Symbol"/>
                <a:cs typeface="Symbol"/>
              </a:rPr>
              <a:t></a:t>
            </a:r>
            <a:r>
              <a:rPr dirty="0" sz="550" spc="-15">
                <a:latin typeface="Times New Roman"/>
                <a:cs typeface="Times New Roman"/>
              </a:rPr>
              <a:t>1</a:t>
            </a:r>
            <a:endParaRPr sz="550">
              <a:latin typeface="Times New Roman"/>
              <a:cs typeface="Times New Roman"/>
            </a:endParaRPr>
          </a:p>
          <a:p>
            <a:pPr marL="25400">
              <a:lnSpc>
                <a:spcPct val="100000"/>
              </a:lnSpc>
              <a:spcBef>
                <a:spcPts val="330"/>
              </a:spcBef>
            </a:pPr>
            <a:r>
              <a:rPr dirty="0" baseline="-9578" sz="2175" spc="104">
                <a:latin typeface="Symbol"/>
                <a:cs typeface="Symbol"/>
              </a:rPr>
              <a:t></a:t>
            </a:r>
            <a:r>
              <a:rPr dirty="0" sz="1000" spc="40" i="1">
                <a:latin typeface="Symbol"/>
                <a:cs typeface="Symbol"/>
              </a:rPr>
              <a:t></a:t>
            </a:r>
            <a:r>
              <a:rPr dirty="0" baseline="-25252" sz="825" i="1">
                <a:latin typeface="Times New Roman"/>
                <a:cs typeface="Times New Roman"/>
              </a:rPr>
              <a:t>t</a:t>
            </a:r>
            <a:r>
              <a:rPr dirty="0" baseline="-25252" sz="825" spc="7" i="1">
                <a:latin typeface="Times New Roman"/>
                <a:cs typeface="Times New Roman"/>
              </a:rPr>
              <a:t> </a:t>
            </a:r>
            <a:r>
              <a:rPr dirty="0" sz="1250" spc="-155">
                <a:latin typeface="Symbol"/>
                <a:cs typeface="Symbol"/>
              </a:rPr>
              <a:t></a:t>
            </a:r>
            <a:r>
              <a:rPr dirty="0" sz="950" spc="10" i="1">
                <a:latin typeface="Times New Roman"/>
                <a:cs typeface="Times New Roman"/>
              </a:rPr>
              <a:t>i</a:t>
            </a:r>
            <a:r>
              <a:rPr dirty="0" sz="950">
                <a:latin typeface="Times New Roman"/>
                <a:cs typeface="Times New Roman"/>
              </a:rPr>
              <a:t>,</a:t>
            </a:r>
            <a:r>
              <a:rPr dirty="0" sz="950" spc="60">
                <a:latin typeface="Times New Roman"/>
                <a:cs typeface="Times New Roman"/>
              </a:rPr>
              <a:t> </a:t>
            </a:r>
            <a:r>
              <a:rPr dirty="0" sz="950" spc="80" i="1">
                <a:latin typeface="Times New Roman"/>
                <a:cs typeface="Times New Roman"/>
              </a:rPr>
              <a:t>j</a:t>
            </a:r>
            <a:r>
              <a:rPr dirty="0" sz="1250" spc="-105">
                <a:latin typeface="Symbol"/>
                <a:cs typeface="Symbol"/>
              </a:rPr>
              <a:t></a:t>
            </a:r>
            <a:r>
              <a:rPr dirty="0" sz="1250" spc="-175">
                <a:latin typeface="Times New Roman"/>
                <a:cs typeface="Times New Roman"/>
              </a:rPr>
              <a:t> </a:t>
            </a:r>
            <a:r>
              <a:rPr dirty="0" sz="950" spc="5">
                <a:latin typeface="Symbol"/>
                <a:cs typeface="Symbol"/>
              </a:rPr>
              <a:t></a:t>
            </a:r>
            <a:r>
              <a:rPr dirty="0" sz="950" spc="-30">
                <a:latin typeface="Times New Roman"/>
                <a:cs typeface="Times New Roman"/>
              </a:rPr>
              <a:t> </a:t>
            </a:r>
            <a:r>
              <a:rPr dirty="0" sz="950">
                <a:latin typeface="Times New Roman"/>
                <a:cs typeface="Times New Roman"/>
              </a:rPr>
              <a:t>expected</a:t>
            </a:r>
            <a:r>
              <a:rPr dirty="0" sz="950" spc="-50">
                <a:latin typeface="Times New Roman"/>
                <a:cs typeface="Times New Roman"/>
              </a:rPr>
              <a:t> </a:t>
            </a:r>
            <a:r>
              <a:rPr dirty="0" sz="950" spc="5">
                <a:latin typeface="Times New Roman"/>
                <a:cs typeface="Times New Roman"/>
              </a:rPr>
              <a:t>number</a:t>
            </a:r>
            <a:r>
              <a:rPr dirty="0" sz="950" spc="-55">
                <a:latin typeface="Times New Roman"/>
                <a:cs typeface="Times New Roman"/>
              </a:rPr>
              <a:t> </a:t>
            </a:r>
            <a:r>
              <a:rPr dirty="0" sz="950">
                <a:latin typeface="Times New Roman"/>
                <a:cs typeface="Times New Roman"/>
              </a:rPr>
              <a:t>of</a:t>
            </a:r>
            <a:r>
              <a:rPr dirty="0" sz="950" spc="100">
                <a:latin typeface="Times New Roman"/>
                <a:cs typeface="Times New Roman"/>
              </a:rPr>
              <a:t> </a:t>
            </a:r>
            <a:r>
              <a:rPr dirty="0" sz="950">
                <a:latin typeface="Times New Roman"/>
                <a:cs typeface="Times New Roman"/>
              </a:rPr>
              <a:t>transiti</a:t>
            </a:r>
            <a:r>
              <a:rPr dirty="0" sz="950">
                <a:latin typeface="Times New Roman"/>
                <a:cs typeface="Times New Roman"/>
              </a:rPr>
              <a:t>o</a:t>
            </a:r>
            <a:r>
              <a:rPr dirty="0" sz="950">
                <a:latin typeface="Times New Roman"/>
                <a:cs typeface="Times New Roman"/>
              </a:rPr>
              <a:t>ns</a:t>
            </a:r>
            <a:r>
              <a:rPr dirty="0" sz="950" spc="-55">
                <a:latin typeface="Times New Roman"/>
                <a:cs typeface="Times New Roman"/>
              </a:rPr>
              <a:t> </a:t>
            </a:r>
            <a:r>
              <a:rPr dirty="0" sz="950">
                <a:latin typeface="Times New Roman"/>
                <a:cs typeface="Times New Roman"/>
              </a:rPr>
              <a:t>out</a:t>
            </a:r>
            <a:r>
              <a:rPr dirty="0" sz="950" spc="-30">
                <a:latin typeface="Times New Roman"/>
                <a:cs typeface="Times New Roman"/>
              </a:rPr>
              <a:t> </a:t>
            </a:r>
            <a:r>
              <a:rPr dirty="0" sz="950">
                <a:latin typeface="Times New Roman"/>
                <a:cs typeface="Times New Roman"/>
              </a:rPr>
              <a:t>of</a:t>
            </a:r>
            <a:r>
              <a:rPr dirty="0" sz="950" spc="60">
                <a:latin typeface="Times New Roman"/>
                <a:cs typeface="Times New Roman"/>
              </a:rPr>
              <a:t> </a:t>
            </a:r>
            <a:r>
              <a:rPr dirty="0" sz="950">
                <a:latin typeface="Times New Roman"/>
                <a:cs typeface="Times New Roman"/>
              </a:rPr>
              <a:t>i</a:t>
            </a:r>
            <a:r>
              <a:rPr dirty="0" sz="950" spc="-55">
                <a:latin typeface="Times New Roman"/>
                <a:cs typeface="Times New Roman"/>
              </a:rPr>
              <a:t> </a:t>
            </a:r>
            <a:r>
              <a:rPr dirty="0" sz="950" spc="5">
                <a:latin typeface="Times New Roman"/>
                <a:cs typeface="Times New Roman"/>
              </a:rPr>
              <a:t>and</a:t>
            </a:r>
            <a:r>
              <a:rPr dirty="0" sz="950" spc="-70">
                <a:latin typeface="Times New Roman"/>
                <a:cs typeface="Times New Roman"/>
              </a:rPr>
              <a:t> </a:t>
            </a:r>
            <a:r>
              <a:rPr dirty="0" sz="950">
                <a:latin typeface="Times New Roman"/>
                <a:cs typeface="Times New Roman"/>
              </a:rPr>
              <a:t>into</a:t>
            </a:r>
            <a:r>
              <a:rPr dirty="0" sz="950" spc="55">
                <a:latin typeface="Times New Roman"/>
                <a:cs typeface="Times New Roman"/>
              </a:rPr>
              <a:t> </a:t>
            </a:r>
            <a:r>
              <a:rPr dirty="0" sz="950">
                <a:latin typeface="Times New Roman"/>
                <a:cs typeface="Times New Roman"/>
              </a:rPr>
              <a:t>j</a:t>
            </a:r>
            <a:r>
              <a:rPr dirty="0" sz="950" spc="-114">
                <a:latin typeface="Times New Roman"/>
                <a:cs typeface="Times New Roman"/>
              </a:rPr>
              <a:t> </a:t>
            </a:r>
            <a:r>
              <a:rPr dirty="0" sz="950">
                <a:latin typeface="Times New Roman"/>
                <a:cs typeface="Times New Roman"/>
              </a:rPr>
              <a:t>during</a:t>
            </a:r>
            <a:r>
              <a:rPr dirty="0" sz="950" spc="-30">
                <a:latin typeface="Times New Roman"/>
                <a:cs typeface="Times New Roman"/>
              </a:rPr>
              <a:t> </a:t>
            </a:r>
            <a:r>
              <a:rPr dirty="0" sz="950">
                <a:latin typeface="Times New Roman"/>
                <a:cs typeface="Times New Roman"/>
              </a:rPr>
              <a:t>path</a:t>
            </a:r>
            <a:endParaRPr sz="950">
              <a:latin typeface="Times New Roman"/>
              <a:cs typeface="Times New Roman"/>
            </a:endParaRPr>
          </a:p>
          <a:p>
            <a:pPr marL="42545">
              <a:lnSpc>
                <a:spcPct val="100000"/>
              </a:lnSpc>
              <a:spcBef>
                <a:spcPts val="85"/>
              </a:spcBef>
            </a:pPr>
            <a:r>
              <a:rPr dirty="0" sz="550" i="1">
                <a:latin typeface="Times New Roman"/>
                <a:cs typeface="Times New Roman"/>
              </a:rPr>
              <a:t>t</a:t>
            </a:r>
            <a:r>
              <a:rPr dirty="0" sz="550" spc="-80" i="1">
                <a:latin typeface="Times New Roman"/>
                <a:cs typeface="Times New Roman"/>
              </a:rPr>
              <a:t> </a:t>
            </a:r>
            <a:r>
              <a:rPr dirty="0" sz="550" spc="-15">
                <a:latin typeface="Symbol"/>
                <a:cs typeface="Symbol"/>
              </a:rPr>
              <a:t></a:t>
            </a:r>
            <a:r>
              <a:rPr dirty="0" sz="550" spc="-15">
                <a:latin typeface="Times New Roman"/>
                <a:cs typeface="Times New Roman"/>
              </a:rPr>
              <a:t>1</a:t>
            </a:r>
            <a:endParaRPr sz="550">
              <a:latin typeface="Times New Roman"/>
              <a:cs typeface="Times New Roman"/>
            </a:endParaRPr>
          </a:p>
        </p:txBody>
      </p:sp>
      <p:sp>
        <p:nvSpPr>
          <p:cNvPr id="27" name="object 27"/>
          <p:cNvSpPr txBox="1"/>
          <p:nvPr/>
        </p:nvSpPr>
        <p:spPr>
          <a:xfrm>
            <a:off x="2558802" y="5646621"/>
            <a:ext cx="2013585" cy="255270"/>
          </a:xfrm>
          <a:prstGeom prst="rect">
            <a:avLst/>
          </a:prstGeom>
        </p:spPr>
        <p:txBody>
          <a:bodyPr wrap="square" lIns="0" tIns="13335" rIns="0" bIns="0" rtlCol="0" vert="horz">
            <a:spAutoFit/>
          </a:bodyPr>
          <a:lstStyle/>
          <a:p>
            <a:pPr>
              <a:lnSpc>
                <a:spcPct val="100000"/>
              </a:lnSpc>
              <a:spcBef>
                <a:spcPts val="105"/>
              </a:spcBef>
              <a:tabLst>
                <a:tab pos="1171575" algn="l"/>
              </a:tabLst>
            </a:pPr>
            <a:r>
              <a:rPr dirty="0" sz="1000" spc="-20" i="1">
                <a:latin typeface="Symbol"/>
                <a:cs typeface="Symbol"/>
              </a:rPr>
              <a:t></a:t>
            </a:r>
            <a:r>
              <a:rPr dirty="0" sz="1000" spc="-20" i="1">
                <a:latin typeface="Times New Roman"/>
                <a:cs typeface="Times New Roman"/>
              </a:rPr>
              <a:t> </a:t>
            </a:r>
            <a:r>
              <a:rPr dirty="0" sz="1250" spc="-45">
                <a:latin typeface="Symbol"/>
                <a:cs typeface="Symbol"/>
              </a:rPr>
              <a:t></a:t>
            </a:r>
            <a:r>
              <a:rPr dirty="0" sz="950" spc="-45" i="1">
                <a:latin typeface="Times New Roman"/>
                <a:cs typeface="Times New Roman"/>
              </a:rPr>
              <a:t>i</a:t>
            </a:r>
            <a:r>
              <a:rPr dirty="0" sz="950" spc="-45">
                <a:latin typeface="Times New Roman"/>
                <a:cs typeface="Times New Roman"/>
              </a:rPr>
              <a:t>, </a:t>
            </a:r>
            <a:r>
              <a:rPr dirty="0" sz="950" spc="-15" i="1">
                <a:latin typeface="Times New Roman"/>
                <a:cs typeface="Times New Roman"/>
              </a:rPr>
              <a:t>j</a:t>
            </a:r>
            <a:r>
              <a:rPr dirty="0" sz="1250" spc="-15">
                <a:latin typeface="Symbol"/>
                <a:cs typeface="Symbol"/>
              </a:rPr>
              <a:t></a:t>
            </a:r>
            <a:r>
              <a:rPr dirty="0" sz="1250" spc="-15">
                <a:latin typeface="Times New Roman"/>
                <a:cs typeface="Times New Roman"/>
              </a:rPr>
              <a:t> </a:t>
            </a:r>
            <a:r>
              <a:rPr dirty="0" sz="950" spc="5">
                <a:latin typeface="Symbol"/>
                <a:cs typeface="Symbol"/>
              </a:rPr>
              <a:t></a:t>
            </a:r>
            <a:r>
              <a:rPr dirty="0" sz="950" spc="5">
                <a:latin typeface="Times New Roman"/>
                <a:cs typeface="Times New Roman"/>
              </a:rPr>
              <a:t> </a:t>
            </a:r>
            <a:r>
              <a:rPr dirty="0" sz="950" spc="-70">
                <a:latin typeface="Times New Roman"/>
                <a:cs typeface="Times New Roman"/>
              </a:rPr>
              <a:t>P</a:t>
            </a:r>
            <a:r>
              <a:rPr dirty="0" sz="1500" spc="-70">
                <a:latin typeface="Symbol"/>
                <a:cs typeface="Symbol"/>
              </a:rPr>
              <a:t></a:t>
            </a:r>
            <a:r>
              <a:rPr dirty="0" sz="950" spc="-70" i="1">
                <a:latin typeface="Times New Roman"/>
                <a:cs typeface="Times New Roman"/>
              </a:rPr>
              <a:t>q   </a:t>
            </a:r>
            <a:r>
              <a:rPr dirty="0" sz="950" spc="5">
                <a:latin typeface="Symbol"/>
                <a:cs typeface="Symbol"/>
              </a:rPr>
              <a:t></a:t>
            </a:r>
            <a:r>
              <a:rPr dirty="0" sz="950" spc="5">
                <a:latin typeface="Times New Roman"/>
                <a:cs typeface="Times New Roman"/>
              </a:rPr>
              <a:t> </a:t>
            </a:r>
            <a:r>
              <a:rPr dirty="0" sz="950" spc="5" i="1">
                <a:latin typeface="Times New Roman"/>
                <a:cs typeface="Times New Roman"/>
              </a:rPr>
              <a:t>S </a:t>
            </a:r>
            <a:r>
              <a:rPr dirty="0" sz="950" spc="30" i="1">
                <a:latin typeface="Times New Roman"/>
                <a:cs typeface="Times New Roman"/>
              </a:rPr>
              <a:t> </a:t>
            </a:r>
            <a:r>
              <a:rPr dirty="0" sz="950" spc="5">
                <a:latin typeface="Symbol"/>
                <a:cs typeface="Symbol"/>
              </a:rPr>
              <a:t></a:t>
            </a:r>
            <a:r>
              <a:rPr dirty="0" sz="950" spc="-65">
                <a:latin typeface="Times New Roman"/>
                <a:cs typeface="Times New Roman"/>
              </a:rPr>
              <a:t> </a:t>
            </a:r>
            <a:r>
              <a:rPr dirty="0" sz="950" spc="5" i="1">
                <a:latin typeface="Times New Roman"/>
                <a:cs typeface="Times New Roman"/>
              </a:rPr>
              <a:t>q	</a:t>
            </a:r>
            <a:r>
              <a:rPr dirty="0" sz="950" spc="5">
                <a:latin typeface="Symbol"/>
                <a:cs typeface="Symbol"/>
              </a:rPr>
              <a:t></a:t>
            </a:r>
            <a:r>
              <a:rPr dirty="0" sz="950" spc="5">
                <a:latin typeface="Times New Roman"/>
                <a:cs typeface="Times New Roman"/>
              </a:rPr>
              <a:t> </a:t>
            </a:r>
            <a:r>
              <a:rPr dirty="0" sz="950" spc="5" i="1">
                <a:latin typeface="Times New Roman"/>
                <a:cs typeface="Times New Roman"/>
              </a:rPr>
              <a:t>S O O </a:t>
            </a:r>
            <a:r>
              <a:rPr dirty="0" sz="950" spc="-20">
                <a:latin typeface="Times New Roman"/>
                <a:cs typeface="Times New Roman"/>
              </a:rPr>
              <a:t>..</a:t>
            </a:r>
            <a:r>
              <a:rPr dirty="0" sz="950" spc="-20" i="1">
                <a:latin typeface="Times New Roman"/>
                <a:cs typeface="Times New Roman"/>
              </a:rPr>
              <a:t>O </a:t>
            </a:r>
            <a:r>
              <a:rPr dirty="0" sz="950">
                <a:latin typeface="Times New Roman"/>
                <a:cs typeface="Times New Roman"/>
              </a:rPr>
              <a:t>, </a:t>
            </a:r>
            <a:r>
              <a:rPr dirty="0" sz="1000" spc="-25" i="1">
                <a:latin typeface="Symbol"/>
                <a:cs typeface="Symbol"/>
              </a:rPr>
              <a:t></a:t>
            </a:r>
            <a:r>
              <a:rPr dirty="0" sz="1000" spc="-75" i="1">
                <a:latin typeface="Times New Roman"/>
                <a:cs typeface="Times New Roman"/>
              </a:rPr>
              <a:t> </a:t>
            </a:r>
            <a:r>
              <a:rPr dirty="0" sz="1500" spc="-185">
                <a:latin typeface="Symbol"/>
                <a:cs typeface="Symbol"/>
              </a:rPr>
              <a:t></a:t>
            </a:r>
            <a:endParaRPr sz="1500">
              <a:latin typeface="Symbol"/>
              <a:cs typeface="Symbol"/>
            </a:endParaRPr>
          </a:p>
        </p:txBody>
      </p:sp>
      <p:sp>
        <p:nvSpPr>
          <p:cNvPr id="28" name="object 28"/>
          <p:cNvSpPr txBox="1"/>
          <p:nvPr/>
        </p:nvSpPr>
        <p:spPr>
          <a:xfrm>
            <a:off x="2556519" y="5446977"/>
            <a:ext cx="1390650" cy="246379"/>
          </a:xfrm>
          <a:prstGeom prst="rect">
            <a:avLst/>
          </a:prstGeom>
        </p:spPr>
        <p:txBody>
          <a:bodyPr wrap="square" lIns="0" tIns="12065" rIns="0" bIns="0" rtlCol="0" vert="horz">
            <a:spAutoFit/>
          </a:bodyPr>
          <a:lstStyle/>
          <a:p>
            <a:pPr>
              <a:lnSpc>
                <a:spcPct val="100000"/>
              </a:lnSpc>
              <a:spcBef>
                <a:spcPts val="95"/>
              </a:spcBef>
            </a:pPr>
            <a:r>
              <a:rPr dirty="0" sz="1000" spc="-20" i="1">
                <a:latin typeface="Symbol"/>
                <a:cs typeface="Symbol"/>
              </a:rPr>
              <a:t></a:t>
            </a:r>
            <a:r>
              <a:rPr dirty="0" sz="1000" spc="-20" i="1">
                <a:latin typeface="Times New Roman"/>
                <a:cs typeface="Times New Roman"/>
              </a:rPr>
              <a:t> </a:t>
            </a:r>
            <a:r>
              <a:rPr dirty="0" sz="1250" spc="-65">
                <a:latin typeface="Symbol"/>
                <a:cs typeface="Symbol"/>
              </a:rPr>
              <a:t></a:t>
            </a:r>
            <a:r>
              <a:rPr dirty="0" sz="950" spc="-65" i="1">
                <a:latin typeface="Times New Roman"/>
                <a:cs typeface="Times New Roman"/>
              </a:rPr>
              <a:t>i</a:t>
            </a:r>
            <a:r>
              <a:rPr dirty="0" sz="1250" spc="-65">
                <a:latin typeface="Symbol"/>
                <a:cs typeface="Symbol"/>
              </a:rPr>
              <a:t></a:t>
            </a:r>
            <a:r>
              <a:rPr dirty="0" sz="1250" spc="-65">
                <a:latin typeface="Times New Roman"/>
                <a:cs typeface="Times New Roman"/>
              </a:rPr>
              <a:t> </a:t>
            </a:r>
            <a:r>
              <a:rPr dirty="0" sz="950" spc="5">
                <a:latin typeface="Symbol"/>
                <a:cs typeface="Symbol"/>
              </a:rPr>
              <a:t></a:t>
            </a:r>
            <a:r>
              <a:rPr dirty="0" sz="950" spc="5">
                <a:latin typeface="Times New Roman"/>
                <a:cs typeface="Times New Roman"/>
              </a:rPr>
              <a:t> </a:t>
            </a:r>
            <a:r>
              <a:rPr dirty="0" sz="950" spc="-65">
                <a:latin typeface="Times New Roman"/>
                <a:cs typeface="Times New Roman"/>
              </a:rPr>
              <a:t>P</a:t>
            </a:r>
            <a:r>
              <a:rPr dirty="0" sz="1450" spc="-65">
                <a:latin typeface="Symbol"/>
                <a:cs typeface="Symbol"/>
              </a:rPr>
              <a:t></a:t>
            </a:r>
            <a:r>
              <a:rPr dirty="0" sz="950" spc="-65" i="1">
                <a:latin typeface="Times New Roman"/>
                <a:cs typeface="Times New Roman"/>
              </a:rPr>
              <a:t>q </a:t>
            </a:r>
            <a:r>
              <a:rPr dirty="0" sz="950" spc="5">
                <a:latin typeface="Symbol"/>
                <a:cs typeface="Symbol"/>
              </a:rPr>
              <a:t></a:t>
            </a:r>
            <a:r>
              <a:rPr dirty="0" sz="950" spc="5">
                <a:latin typeface="Times New Roman"/>
                <a:cs typeface="Times New Roman"/>
              </a:rPr>
              <a:t> </a:t>
            </a:r>
            <a:r>
              <a:rPr dirty="0" sz="950" spc="5" i="1">
                <a:latin typeface="Times New Roman"/>
                <a:cs typeface="Times New Roman"/>
              </a:rPr>
              <a:t>S O O </a:t>
            </a:r>
            <a:r>
              <a:rPr dirty="0" sz="950" spc="-20">
                <a:latin typeface="Times New Roman"/>
                <a:cs typeface="Times New Roman"/>
              </a:rPr>
              <a:t>..</a:t>
            </a:r>
            <a:r>
              <a:rPr dirty="0" sz="950" spc="-20" i="1">
                <a:latin typeface="Times New Roman"/>
                <a:cs typeface="Times New Roman"/>
              </a:rPr>
              <a:t>O</a:t>
            </a:r>
            <a:r>
              <a:rPr dirty="0" sz="950" spc="65" i="1">
                <a:latin typeface="Times New Roman"/>
                <a:cs typeface="Times New Roman"/>
              </a:rPr>
              <a:t> </a:t>
            </a:r>
            <a:r>
              <a:rPr dirty="0" sz="950">
                <a:latin typeface="Times New Roman"/>
                <a:cs typeface="Times New Roman"/>
              </a:rPr>
              <a:t>, </a:t>
            </a:r>
            <a:r>
              <a:rPr dirty="0" sz="1000" spc="-25" i="1">
                <a:latin typeface="Symbol"/>
                <a:cs typeface="Symbol"/>
              </a:rPr>
              <a:t></a:t>
            </a:r>
            <a:r>
              <a:rPr dirty="0" sz="1000" spc="-25" i="1">
                <a:latin typeface="Times New Roman"/>
                <a:cs typeface="Times New Roman"/>
              </a:rPr>
              <a:t> </a:t>
            </a:r>
            <a:r>
              <a:rPr dirty="0" sz="1450" spc="-170">
                <a:latin typeface="Symbol"/>
                <a:cs typeface="Symbol"/>
              </a:rPr>
              <a:t></a:t>
            </a:r>
            <a:endParaRPr sz="1450">
              <a:latin typeface="Symbol"/>
              <a:cs typeface="Symbol"/>
            </a:endParaRPr>
          </a:p>
        </p:txBody>
      </p:sp>
      <p:sp>
        <p:nvSpPr>
          <p:cNvPr id="29" name="object 29"/>
          <p:cNvSpPr/>
          <p:nvPr/>
        </p:nvSpPr>
        <p:spPr>
          <a:xfrm>
            <a:off x="2543555" y="5513070"/>
            <a:ext cx="3563620" cy="1123315"/>
          </a:xfrm>
          <a:custGeom>
            <a:avLst/>
            <a:gdLst/>
            <a:ahLst/>
            <a:cxnLst/>
            <a:rect l="l" t="t" r="r" b="b"/>
            <a:pathLst>
              <a:path w="3563620" h="1123315">
                <a:moveTo>
                  <a:pt x="0" y="0"/>
                </a:moveTo>
                <a:lnTo>
                  <a:pt x="3563112" y="0"/>
                </a:lnTo>
                <a:lnTo>
                  <a:pt x="3563112" y="1123188"/>
                </a:lnTo>
                <a:lnTo>
                  <a:pt x="0" y="1123188"/>
                </a:lnTo>
                <a:lnTo>
                  <a:pt x="0" y="0"/>
                </a:lnTo>
                <a:close/>
              </a:path>
            </a:pathLst>
          </a:custGeom>
          <a:ln w="4762">
            <a:solidFill>
              <a:srgbClr val="3333CC"/>
            </a:solidFill>
          </a:ln>
        </p:spPr>
        <p:txBody>
          <a:bodyPr wrap="square" lIns="0" tIns="0" rIns="0" bIns="0" rtlCol="0"/>
          <a:lstStyle/>
          <a:p/>
        </p:txBody>
      </p:sp>
      <p:sp>
        <p:nvSpPr>
          <p:cNvPr id="30" name="object 30"/>
          <p:cNvSpPr/>
          <p:nvPr/>
        </p:nvSpPr>
        <p:spPr>
          <a:xfrm>
            <a:off x="3848100" y="6737604"/>
            <a:ext cx="2263140" cy="1934210"/>
          </a:xfrm>
          <a:custGeom>
            <a:avLst/>
            <a:gdLst/>
            <a:ahLst/>
            <a:cxnLst/>
            <a:rect l="l" t="t" r="r" b="b"/>
            <a:pathLst>
              <a:path w="2263140" h="1934209">
                <a:moveTo>
                  <a:pt x="0" y="1933956"/>
                </a:moveTo>
                <a:lnTo>
                  <a:pt x="2263140" y="1933956"/>
                </a:lnTo>
                <a:lnTo>
                  <a:pt x="2263140" y="0"/>
                </a:lnTo>
                <a:lnTo>
                  <a:pt x="0" y="0"/>
                </a:lnTo>
                <a:lnTo>
                  <a:pt x="0" y="1933956"/>
                </a:lnTo>
                <a:close/>
              </a:path>
            </a:pathLst>
          </a:custGeom>
          <a:solidFill>
            <a:srgbClr val="EFFBFF"/>
          </a:solidFill>
        </p:spPr>
        <p:txBody>
          <a:bodyPr wrap="square" lIns="0" tIns="0" rIns="0" bIns="0" rtlCol="0"/>
          <a:lstStyle/>
          <a:p/>
        </p:txBody>
      </p:sp>
      <p:sp>
        <p:nvSpPr>
          <p:cNvPr id="31" name="object 31"/>
          <p:cNvSpPr/>
          <p:nvPr/>
        </p:nvSpPr>
        <p:spPr>
          <a:xfrm>
            <a:off x="5453634" y="7515606"/>
            <a:ext cx="0" cy="147955"/>
          </a:xfrm>
          <a:custGeom>
            <a:avLst/>
            <a:gdLst/>
            <a:ahLst/>
            <a:cxnLst/>
            <a:rect l="l" t="t" r="r" b="b"/>
            <a:pathLst>
              <a:path w="0" h="147954">
                <a:moveTo>
                  <a:pt x="0" y="0"/>
                </a:moveTo>
                <a:lnTo>
                  <a:pt x="0" y="147828"/>
                </a:lnTo>
              </a:path>
            </a:pathLst>
          </a:custGeom>
          <a:ln w="5143">
            <a:solidFill>
              <a:srgbClr val="000000"/>
            </a:solidFill>
          </a:ln>
        </p:spPr>
        <p:txBody>
          <a:bodyPr wrap="square" lIns="0" tIns="0" rIns="0" bIns="0" rtlCol="0"/>
          <a:lstStyle/>
          <a:p/>
        </p:txBody>
      </p:sp>
      <p:sp>
        <p:nvSpPr>
          <p:cNvPr id="32" name="object 32"/>
          <p:cNvSpPr/>
          <p:nvPr/>
        </p:nvSpPr>
        <p:spPr>
          <a:xfrm>
            <a:off x="4402835" y="8083295"/>
            <a:ext cx="472440" cy="0"/>
          </a:xfrm>
          <a:custGeom>
            <a:avLst/>
            <a:gdLst/>
            <a:ahLst/>
            <a:cxnLst/>
            <a:rect l="l" t="t" r="r" b="b"/>
            <a:pathLst>
              <a:path w="472439" h="0">
                <a:moveTo>
                  <a:pt x="0" y="0"/>
                </a:moveTo>
                <a:lnTo>
                  <a:pt x="472439" y="0"/>
                </a:lnTo>
              </a:path>
            </a:pathLst>
          </a:custGeom>
          <a:ln w="5143">
            <a:solidFill>
              <a:srgbClr val="000000"/>
            </a:solidFill>
          </a:ln>
        </p:spPr>
        <p:txBody>
          <a:bodyPr wrap="square" lIns="0" tIns="0" rIns="0" bIns="0" rtlCol="0"/>
          <a:lstStyle/>
          <a:p/>
        </p:txBody>
      </p:sp>
      <p:sp>
        <p:nvSpPr>
          <p:cNvPr id="33" name="object 33"/>
          <p:cNvSpPr txBox="1"/>
          <p:nvPr/>
        </p:nvSpPr>
        <p:spPr>
          <a:xfrm>
            <a:off x="3868675" y="7687297"/>
            <a:ext cx="987425" cy="173990"/>
          </a:xfrm>
          <a:prstGeom prst="rect">
            <a:avLst/>
          </a:prstGeom>
        </p:spPr>
        <p:txBody>
          <a:bodyPr wrap="square" lIns="0" tIns="15240" rIns="0" bIns="0" rtlCol="0" vert="horz">
            <a:spAutoFit/>
          </a:bodyPr>
          <a:lstStyle/>
          <a:p>
            <a:pPr>
              <a:lnSpc>
                <a:spcPct val="100000"/>
              </a:lnSpc>
              <a:spcBef>
                <a:spcPts val="120"/>
              </a:spcBef>
            </a:pPr>
            <a:r>
              <a:rPr dirty="0" sz="950" spc="15">
                <a:latin typeface="Times New Roman"/>
                <a:cs typeface="Times New Roman"/>
              </a:rPr>
              <a:t>We</a:t>
            </a:r>
            <a:r>
              <a:rPr dirty="0" sz="950" spc="-85">
                <a:latin typeface="Times New Roman"/>
                <a:cs typeface="Times New Roman"/>
              </a:rPr>
              <a:t> </a:t>
            </a:r>
            <a:r>
              <a:rPr dirty="0" sz="950" spc="10">
                <a:latin typeface="Times New Roman"/>
                <a:cs typeface="Times New Roman"/>
              </a:rPr>
              <a:t>can</a:t>
            </a:r>
            <a:r>
              <a:rPr dirty="0" sz="950" spc="-40">
                <a:latin typeface="Times New Roman"/>
                <a:cs typeface="Times New Roman"/>
              </a:rPr>
              <a:t> </a:t>
            </a:r>
            <a:r>
              <a:rPr dirty="0" sz="950" spc="5">
                <a:latin typeface="Times New Roman"/>
                <a:cs typeface="Times New Roman"/>
              </a:rPr>
              <a:t>re</a:t>
            </a:r>
            <a:r>
              <a:rPr dirty="0" sz="950" spc="-110">
                <a:latin typeface="Times New Roman"/>
                <a:cs typeface="Times New Roman"/>
              </a:rPr>
              <a:t> </a:t>
            </a:r>
            <a:r>
              <a:rPr dirty="0" sz="950" spc="5">
                <a:latin typeface="Times New Roman"/>
                <a:cs typeface="Times New Roman"/>
              </a:rPr>
              <a:t>-</a:t>
            </a:r>
            <a:r>
              <a:rPr dirty="0" sz="950" spc="-120">
                <a:latin typeface="Times New Roman"/>
                <a:cs typeface="Times New Roman"/>
              </a:rPr>
              <a:t> </a:t>
            </a:r>
            <a:r>
              <a:rPr dirty="0" sz="950" spc="5">
                <a:latin typeface="Times New Roman"/>
                <a:cs typeface="Times New Roman"/>
              </a:rPr>
              <a:t>estimate</a:t>
            </a:r>
            <a:endParaRPr sz="950">
              <a:latin typeface="Times New Roman"/>
              <a:cs typeface="Times New Roman"/>
            </a:endParaRPr>
          </a:p>
        </p:txBody>
      </p:sp>
      <p:sp>
        <p:nvSpPr>
          <p:cNvPr id="34" name="object 34"/>
          <p:cNvSpPr txBox="1"/>
          <p:nvPr/>
        </p:nvSpPr>
        <p:spPr>
          <a:xfrm>
            <a:off x="5350756" y="7278858"/>
            <a:ext cx="47625" cy="173990"/>
          </a:xfrm>
          <a:prstGeom prst="rect">
            <a:avLst/>
          </a:prstGeom>
        </p:spPr>
        <p:txBody>
          <a:bodyPr wrap="square" lIns="0" tIns="15240" rIns="0" bIns="0" rtlCol="0" vert="horz">
            <a:spAutoFit/>
          </a:bodyPr>
          <a:lstStyle/>
          <a:p>
            <a:pPr>
              <a:lnSpc>
                <a:spcPct val="100000"/>
              </a:lnSpc>
              <a:spcBef>
                <a:spcPts val="120"/>
              </a:spcBef>
            </a:pPr>
            <a:r>
              <a:rPr dirty="0" sz="950" spc="5">
                <a:latin typeface="Times New Roman"/>
                <a:cs typeface="Times New Roman"/>
              </a:rPr>
              <a:t>i</a:t>
            </a:r>
            <a:endParaRPr sz="950">
              <a:latin typeface="Times New Roman"/>
              <a:cs typeface="Times New Roman"/>
            </a:endParaRPr>
          </a:p>
        </p:txBody>
      </p:sp>
      <p:sp>
        <p:nvSpPr>
          <p:cNvPr id="35" name="object 35"/>
          <p:cNvSpPr txBox="1"/>
          <p:nvPr/>
        </p:nvSpPr>
        <p:spPr>
          <a:xfrm>
            <a:off x="3870971" y="7004528"/>
            <a:ext cx="341630" cy="173990"/>
          </a:xfrm>
          <a:prstGeom prst="rect">
            <a:avLst/>
          </a:prstGeom>
        </p:spPr>
        <p:txBody>
          <a:bodyPr wrap="square" lIns="0" tIns="15240" rIns="0" bIns="0" rtlCol="0" vert="horz">
            <a:spAutoFit/>
          </a:bodyPr>
          <a:lstStyle/>
          <a:p>
            <a:pPr>
              <a:lnSpc>
                <a:spcPct val="100000"/>
              </a:lnSpc>
              <a:spcBef>
                <a:spcPts val="120"/>
              </a:spcBef>
            </a:pPr>
            <a:r>
              <a:rPr dirty="0" sz="950">
                <a:latin typeface="Times New Roman"/>
                <a:cs typeface="Times New Roman"/>
              </a:rPr>
              <a:t>Notice</a:t>
            </a:r>
            <a:endParaRPr sz="950">
              <a:latin typeface="Times New Roman"/>
              <a:cs typeface="Times New Roman"/>
            </a:endParaRPr>
          </a:p>
        </p:txBody>
      </p:sp>
      <p:sp>
        <p:nvSpPr>
          <p:cNvPr id="36" name="object 36"/>
          <p:cNvSpPr txBox="1"/>
          <p:nvPr/>
        </p:nvSpPr>
        <p:spPr>
          <a:xfrm>
            <a:off x="4175760" y="8060305"/>
            <a:ext cx="53340" cy="112395"/>
          </a:xfrm>
          <a:prstGeom prst="rect">
            <a:avLst/>
          </a:prstGeom>
        </p:spPr>
        <p:txBody>
          <a:bodyPr wrap="square" lIns="0" tIns="14604" rIns="0" bIns="0" rtlCol="0" vert="horz">
            <a:spAutoFit/>
          </a:bodyPr>
          <a:lstStyle/>
          <a:p>
            <a:pPr>
              <a:lnSpc>
                <a:spcPct val="100000"/>
              </a:lnSpc>
              <a:spcBef>
                <a:spcPts val="114"/>
              </a:spcBef>
            </a:pPr>
            <a:r>
              <a:rPr dirty="0" sz="550">
                <a:latin typeface="Times New Roman"/>
                <a:cs typeface="Times New Roman"/>
              </a:rPr>
              <a:t>ij</a:t>
            </a:r>
            <a:endParaRPr sz="550">
              <a:latin typeface="Times New Roman"/>
              <a:cs typeface="Times New Roman"/>
            </a:endParaRPr>
          </a:p>
        </p:txBody>
      </p:sp>
      <p:sp>
        <p:nvSpPr>
          <p:cNvPr id="37" name="object 37"/>
          <p:cNvSpPr txBox="1"/>
          <p:nvPr/>
        </p:nvSpPr>
        <p:spPr>
          <a:xfrm>
            <a:off x="5416302" y="7566532"/>
            <a:ext cx="637540" cy="112395"/>
          </a:xfrm>
          <a:prstGeom prst="rect">
            <a:avLst/>
          </a:prstGeom>
        </p:spPr>
        <p:txBody>
          <a:bodyPr wrap="square" lIns="0" tIns="14604" rIns="0" bIns="0" rtlCol="0" vert="horz">
            <a:spAutoFit/>
          </a:bodyPr>
          <a:lstStyle/>
          <a:p>
            <a:pPr>
              <a:lnSpc>
                <a:spcPct val="100000"/>
              </a:lnSpc>
              <a:spcBef>
                <a:spcPts val="114"/>
              </a:spcBef>
              <a:tabLst>
                <a:tab pos="603885" algn="l"/>
              </a:tabLst>
            </a:pPr>
            <a:r>
              <a:rPr dirty="0" sz="550">
                <a:latin typeface="Times New Roman"/>
                <a:cs typeface="Times New Roman"/>
              </a:rPr>
              <a:t>j</a:t>
            </a:r>
            <a:r>
              <a:rPr dirty="0" sz="550">
                <a:latin typeface="Times New Roman"/>
                <a:cs typeface="Times New Roman"/>
              </a:rPr>
              <a:t>	</a:t>
            </a:r>
            <a:r>
              <a:rPr dirty="0" sz="550">
                <a:latin typeface="Times New Roman"/>
                <a:cs typeface="Times New Roman"/>
              </a:rPr>
              <a:t>i</a:t>
            </a:r>
            <a:endParaRPr sz="550">
              <a:latin typeface="Times New Roman"/>
              <a:cs typeface="Times New Roman"/>
            </a:endParaRPr>
          </a:p>
        </p:txBody>
      </p:sp>
      <p:sp>
        <p:nvSpPr>
          <p:cNvPr id="38" name="object 38"/>
          <p:cNvSpPr txBox="1"/>
          <p:nvPr/>
        </p:nvSpPr>
        <p:spPr>
          <a:xfrm>
            <a:off x="4111749" y="7977624"/>
            <a:ext cx="274955" cy="173990"/>
          </a:xfrm>
          <a:prstGeom prst="rect">
            <a:avLst/>
          </a:prstGeom>
        </p:spPr>
        <p:txBody>
          <a:bodyPr wrap="square" lIns="0" tIns="15240" rIns="0" bIns="0" rtlCol="0" vert="horz">
            <a:spAutoFit/>
          </a:bodyPr>
          <a:lstStyle/>
          <a:p>
            <a:pPr>
              <a:lnSpc>
                <a:spcPct val="100000"/>
              </a:lnSpc>
              <a:spcBef>
                <a:spcPts val="120"/>
              </a:spcBef>
            </a:pPr>
            <a:r>
              <a:rPr dirty="0" sz="950" spc="5">
                <a:latin typeface="Times New Roman"/>
                <a:cs typeface="Times New Roman"/>
              </a:rPr>
              <a:t>a</a:t>
            </a:r>
            <a:r>
              <a:rPr dirty="0" sz="950" spc="110">
                <a:latin typeface="Times New Roman"/>
                <a:cs typeface="Times New Roman"/>
              </a:rPr>
              <a:t> </a:t>
            </a:r>
            <a:r>
              <a:rPr dirty="0" sz="950" spc="20">
                <a:latin typeface="Symbol"/>
                <a:cs typeface="Symbol"/>
              </a:rPr>
              <a:t></a:t>
            </a:r>
            <a:endParaRPr sz="950">
              <a:latin typeface="Symbol"/>
              <a:cs typeface="Symbol"/>
            </a:endParaRPr>
          </a:p>
        </p:txBody>
      </p:sp>
      <p:sp>
        <p:nvSpPr>
          <p:cNvPr id="39" name="object 39"/>
          <p:cNvSpPr txBox="1"/>
          <p:nvPr/>
        </p:nvSpPr>
        <p:spPr>
          <a:xfrm>
            <a:off x="3867149" y="7414534"/>
            <a:ext cx="2246630" cy="257810"/>
          </a:xfrm>
          <a:prstGeom prst="rect">
            <a:avLst/>
          </a:prstGeom>
        </p:spPr>
        <p:txBody>
          <a:bodyPr wrap="square" lIns="0" tIns="15240" rIns="0" bIns="0" rtlCol="0" vert="horz">
            <a:spAutoFit/>
          </a:bodyPr>
          <a:lstStyle/>
          <a:p>
            <a:pPr>
              <a:lnSpc>
                <a:spcPct val="100000"/>
              </a:lnSpc>
              <a:spcBef>
                <a:spcPts val="120"/>
              </a:spcBef>
            </a:pPr>
            <a:r>
              <a:rPr dirty="0" sz="950" spc="10">
                <a:latin typeface="Symbol"/>
                <a:cs typeface="Symbol"/>
              </a:rPr>
              <a:t></a:t>
            </a:r>
            <a:r>
              <a:rPr dirty="0" sz="950" spc="10">
                <a:latin typeface="Times New Roman"/>
                <a:cs typeface="Times New Roman"/>
              </a:rPr>
              <a:t> </a:t>
            </a:r>
            <a:r>
              <a:rPr dirty="0" sz="950" spc="5">
                <a:latin typeface="Times New Roman"/>
                <a:cs typeface="Times New Roman"/>
              </a:rPr>
              <a:t>Estimate of </a:t>
            </a:r>
            <a:r>
              <a:rPr dirty="0" sz="950" spc="-20">
                <a:latin typeface="Times New Roman"/>
                <a:cs typeface="Times New Roman"/>
              </a:rPr>
              <a:t>Prob</a:t>
            </a:r>
            <a:r>
              <a:rPr dirty="0" sz="1500" spc="-20">
                <a:latin typeface="Symbol"/>
                <a:cs typeface="Symbol"/>
              </a:rPr>
              <a:t></a:t>
            </a:r>
            <a:r>
              <a:rPr dirty="0" sz="950" spc="-20">
                <a:latin typeface="Times New Roman"/>
                <a:cs typeface="Times New Roman"/>
              </a:rPr>
              <a:t>Next </a:t>
            </a:r>
            <a:r>
              <a:rPr dirty="0" sz="950">
                <a:latin typeface="Times New Roman"/>
                <a:cs typeface="Times New Roman"/>
              </a:rPr>
              <a:t>state </a:t>
            </a:r>
            <a:r>
              <a:rPr dirty="0" sz="950" spc="10">
                <a:latin typeface="Times New Roman"/>
                <a:cs typeface="Times New Roman"/>
              </a:rPr>
              <a:t>S </a:t>
            </a:r>
            <a:r>
              <a:rPr dirty="0" sz="950" spc="5">
                <a:latin typeface="Times New Roman"/>
                <a:cs typeface="Times New Roman"/>
              </a:rPr>
              <a:t>This </a:t>
            </a:r>
            <a:r>
              <a:rPr dirty="0" sz="950">
                <a:latin typeface="Times New Roman"/>
                <a:cs typeface="Times New Roman"/>
              </a:rPr>
              <a:t>state </a:t>
            </a:r>
            <a:r>
              <a:rPr dirty="0" sz="950" spc="10">
                <a:latin typeface="Times New Roman"/>
                <a:cs typeface="Times New Roman"/>
              </a:rPr>
              <a:t>S</a:t>
            </a:r>
            <a:r>
              <a:rPr dirty="0" sz="950" spc="-5">
                <a:latin typeface="Times New Roman"/>
                <a:cs typeface="Times New Roman"/>
              </a:rPr>
              <a:t> </a:t>
            </a:r>
            <a:r>
              <a:rPr dirty="0" sz="1500" spc="-185">
                <a:latin typeface="Symbol"/>
                <a:cs typeface="Symbol"/>
              </a:rPr>
              <a:t></a:t>
            </a:r>
            <a:endParaRPr sz="1500">
              <a:latin typeface="Symbol"/>
              <a:cs typeface="Symbol"/>
            </a:endParaRPr>
          </a:p>
        </p:txBody>
      </p:sp>
      <p:sp>
        <p:nvSpPr>
          <p:cNvPr id="40" name="object 40"/>
          <p:cNvSpPr txBox="1"/>
          <p:nvPr/>
        </p:nvSpPr>
        <p:spPr>
          <a:xfrm>
            <a:off x="5854450" y="7182102"/>
            <a:ext cx="60325" cy="173990"/>
          </a:xfrm>
          <a:prstGeom prst="rect">
            <a:avLst/>
          </a:prstGeom>
        </p:spPr>
        <p:txBody>
          <a:bodyPr wrap="square" lIns="0" tIns="15240" rIns="0" bIns="0" rtlCol="0" vert="horz">
            <a:spAutoFit/>
          </a:bodyPr>
          <a:lstStyle/>
          <a:p>
            <a:pPr>
              <a:lnSpc>
                <a:spcPct val="100000"/>
              </a:lnSpc>
              <a:spcBef>
                <a:spcPts val="120"/>
              </a:spcBef>
            </a:pPr>
            <a:r>
              <a:rPr dirty="0" sz="950" spc="-330">
                <a:latin typeface="Symbol"/>
                <a:cs typeface="Symbol"/>
              </a:rPr>
              <a:t>⎟</a:t>
            </a:r>
            <a:endParaRPr sz="950">
              <a:latin typeface="Symbol"/>
              <a:cs typeface="Symbol"/>
            </a:endParaRPr>
          </a:p>
        </p:txBody>
      </p:sp>
      <p:sp>
        <p:nvSpPr>
          <p:cNvPr id="41" name="object 41"/>
          <p:cNvSpPr txBox="1"/>
          <p:nvPr/>
        </p:nvSpPr>
        <p:spPr>
          <a:xfrm>
            <a:off x="4834135" y="7182102"/>
            <a:ext cx="60325" cy="173990"/>
          </a:xfrm>
          <a:prstGeom prst="rect">
            <a:avLst/>
          </a:prstGeom>
        </p:spPr>
        <p:txBody>
          <a:bodyPr wrap="square" lIns="0" tIns="15240" rIns="0" bIns="0" rtlCol="0" vert="horz">
            <a:spAutoFit/>
          </a:bodyPr>
          <a:lstStyle/>
          <a:p>
            <a:pPr>
              <a:lnSpc>
                <a:spcPct val="100000"/>
              </a:lnSpc>
              <a:spcBef>
                <a:spcPts val="120"/>
              </a:spcBef>
            </a:pPr>
            <a:r>
              <a:rPr dirty="0" sz="950" spc="-330">
                <a:latin typeface="Symbol"/>
                <a:cs typeface="Symbol"/>
              </a:rPr>
              <a:t>⎜</a:t>
            </a:r>
            <a:endParaRPr sz="950">
              <a:latin typeface="Symbol"/>
              <a:cs typeface="Symbol"/>
            </a:endParaRPr>
          </a:p>
        </p:txBody>
      </p:sp>
      <p:sp>
        <p:nvSpPr>
          <p:cNvPr id="42" name="object 42"/>
          <p:cNvSpPr txBox="1"/>
          <p:nvPr/>
        </p:nvSpPr>
        <p:spPr>
          <a:xfrm>
            <a:off x="4834135" y="7308595"/>
            <a:ext cx="1080770" cy="173990"/>
          </a:xfrm>
          <a:prstGeom prst="rect">
            <a:avLst/>
          </a:prstGeom>
        </p:spPr>
        <p:txBody>
          <a:bodyPr wrap="square" lIns="0" tIns="15240" rIns="0" bIns="0" rtlCol="0" vert="horz">
            <a:spAutoFit/>
          </a:bodyPr>
          <a:lstStyle/>
          <a:p>
            <a:pPr>
              <a:lnSpc>
                <a:spcPct val="100000"/>
              </a:lnSpc>
              <a:spcBef>
                <a:spcPts val="120"/>
              </a:spcBef>
              <a:tabLst>
                <a:tab pos="1019810" algn="l"/>
              </a:tabLst>
            </a:pPr>
            <a:r>
              <a:rPr dirty="0" sz="950" spc="-330">
                <a:latin typeface="Symbol"/>
                <a:cs typeface="Symbol"/>
              </a:rPr>
              <a:t>⎝</a:t>
            </a:r>
            <a:r>
              <a:rPr dirty="0" sz="950" spc="-330">
                <a:latin typeface="Times New Roman"/>
                <a:cs typeface="Times New Roman"/>
              </a:rPr>
              <a:t>	</a:t>
            </a:r>
            <a:r>
              <a:rPr dirty="0" sz="950" spc="-525">
                <a:latin typeface="Symbol"/>
                <a:cs typeface="Symbol"/>
              </a:rPr>
              <a:t>⎠</a:t>
            </a:r>
            <a:endParaRPr sz="950">
              <a:latin typeface="Symbol"/>
              <a:cs typeface="Symbol"/>
            </a:endParaRPr>
          </a:p>
        </p:txBody>
      </p:sp>
      <p:sp>
        <p:nvSpPr>
          <p:cNvPr id="43" name="object 43"/>
          <p:cNvSpPr txBox="1"/>
          <p:nvPr/>
        </p:nvSpPr>
        <p:spPr>
          <a:xfrm>
            <a:off x="4834135" y="7102851"/>
            <a:ext cx="1080770" cy="173990"/>
          </a:xfrm>
          <a:prstGeom prst="rect">
            <a:avLst/>
          </a:prstGeom>
        </p:spPr>
        <p:txBody>
          <a:bodyPr wrap="square" lIns="0" tIns="15240" rIns="0" bIns="0" rtlCol="0" vert="horz">
            <a:spAutoFit/>
          </a:bodyPr>
          <a:lstStyle/>
          <a:p>
            <a:pPr>
              <a:lnSpc>
                <a:spcPct val="100000"/>
              </a:lnSpc>
              <a:spcBef>
                <a:spcPts val="120"/>
              </a:spcBef>
            </a:pPr>
            <a:r>
              <a:rPr dirty="0" sz="950" spc="-20">
                <a:latin typeface="Symbol"/>
                <a:cs typeface="Symbol"/>
              </a:rPr>
              <a:t>⎛</a:t>
            </a:r>
            <a:r>
              <a:rPr dirty="0" baseline="2923" sz="1425" spc="-30">
                <a:latin typeface="Times New Roman"/>
                <a:cs typeface="Times New Roman"/>
              </a:rPr>
              <a:t>expected</a:t>
            </a:r>
            <a:r>
              <a:rPr dirty="0" baseline="2923" sz="1425" spc="-165">
                <a:latin typeface="Times New Roman"/>
                <a:cs typeface="Times New Roman"/>
              </a:rPr>
              <a:t> </a:t>
            </a:r>
            <a:r>
              <a:rPr dirty="0" baseline="2923" sz="1425" spc="-97">
                <a:latin typeface="Times New Roman"/>
                <a:cs typeface="Times New Roman"/>
              </a:rPr>
              <a:t>frequency</a:t>
            </a:r>
            <a:r>
              <a:rPr dirty="0" sz="950" spc="-65">
                <a:latin typeface="Symbol"/>
                <a:cs typeface="Symbol"/>
              </a:rPr>
              <a:t>⎞</a:t>
            </a:r>
            <a:endParaRPr sz="950">
              <a:latin typeface="Symbol"/>
              <a:cs typeface="Symbol"/>
            </a:endParaRPr>
          </a:p>
        </p:txBody>
      </p:sp>
      <p:sp>
        <p:nvSpPr>
          <p:cNvPr id="44" name="object 44"/>
          <p:cNvSpPr txBox="1"/>
          <p:nvPr/>
        </p:nvSpPr>
        <p:spPr>
          <a:xfrm>
            <a:off x="4834135" y="6821670"/>
            <a:ext cx="1080770" cy="173990"/>
          </a:xfrm>
          <a:prstGeom prst="rect">
            <a:avLst/>
          </a:prstGeom>
        </p:spPr>
        <p:txBody>
          <a:bodyPr wrap="square" lIns="0" tIns="15240" rIns="0" bIns="0" rtlCol="0" vert="horz">
            <a:spAutoFit/>
          </a:bodyPr>
          <a:lstStyle/>
          <a:p>
            <a:pPr>
              <a:lnSpc>
                <a:spcPct val="100000"/>
              </a:lnSpc>
              <a:spcBef>
                <a:spcPts val="120"/>
              </a:spcBef>
              <a:tabLst>
                <a:tab pos="1019810" algn="l"/>
              </a:tabLst>
            </a:pPr>
            <a:r>
              <a:rPr dirty="0" sz="950" spc="-330">
                <a:latin typeface="Symbol"/>
                <a:cs typeface="Symbol"/>
              </a:rPr>
              <a:t>⎜</a:t>
            </a:r>
            <a:r>
              <a:rPr dirty="0" sz="950" spc="-330">
                <a:latin typeface="Times New Roman"/>
                <a:cs typeface="Times New Roman"/>
              </a:rPr>
              <a:t>	</a:t>
            </a:r>
            <a:r>
              <a:rPr dirty="0" sz="950" spc="-525">
                <a:latin typeface="Symbol"/>
                <a:cs typeface="Symbol"/>
              </a:rPr>
              <a:t>⎟</a:t>
            </a:r>
            <a:endParaRPr sz="950">
              <a:latin typeface="Symbol"/>
              <a:cs typeface="Symbol"/>
            </a:endParaRPr>
          </a:p>
        </p:txBody>
      </p:sp>
      <p:sp>
        <p:nvSpPr>
          <p:cNvPr id="45" name="object 45"/>
          <p:cNvSpPr txBox="1"/>
          <p:nvPr/>
        </p:nvSpPr>
        <p:spPr>
          <a:xfrm>
            <a:off x="4834135" y="6948163"/>
            <a:ext cx="1080770" cy="173990"/>
          </a:xfrm>
          <a:prstGeom prst="rect">
            <a:avLst/>
          </a:prstGeom>
        </p:spPr>
        <p:txBody>
          <a:bodyPr wrap="square" lIns="0" tIns="15240" rIns="0" bIns="0" rtlCol="0" vert="horz">
            <a:spAutoFit/>
          </a:bodyPr>
          <a:lstStyle/>
          <a:p>
            <a:pPr>
              <a:lnSpc>
                <a:spcPct val="100000"/>
              </a:lnSpc>
              <a:spcBef>
                <a:spcPts val="120"/>
              </a:spcBef>
              <a:tabLst>
                <a:tab pos="1019810" algn="l"/>
              </a:tabLst>
            </a:pPr>
            <a:r>
              <a:rPr dirty="0" u="sng" sz="950" spc="-330">
                <a:uFill>
                  <a:solidFill>
                    <a:srgbClr val="000000"/>
                  </a:solidFill>
                </a:uFill>
                <a:latin typeface="Symbol"/>
                <a:cs typeface="Symbol"/>
              </a:rPr>
              <a:t>⎝</a:t>
            </a:r>
            <a:r>
              <a:rPr dirty="0" u="sng" sz="950" spc="-330">
                <a:uFill>
                  <a:solidFill>
                    <a:srgbClr val="000000"/>
                  </a:solidFill>
                </a:uFill>
                <a:latin typeface="Times New Roman"/>
                <a:cs typeface="Times New Roman"/>
              </a:rPr>
              <a:t>	</a:t>
            </a:r>
            <a:r>
              <a:rPr dirty="0" u="sng" sz="950" spc="-525">
                <a:uFill>
                  <a:solidFill>
                    <a:srgbClr val="000000"/>
                  </a:solidFill>
                </a:uFill>
                <a:latin typeface="Symbol"/>
                <a:cs typeface="Symbol"/>
              </a:rPr>
              <a:t>⎠</a:t>
            </a:r>
            <a:endParaRPr sz="950">
              <a:latin typeface="Symbol"/>
              <a:cs typeface="Symbol"/>
            </a:endParaRPr>
          </a:p>
        </p:txBody>
      </p:sp>
      <p:sp>
        <p:nvSpPr>
          <p:cNvPr id="46" name="object 46"/>
          <p:cNvSpPr txBox="1"/>
          <p:nvPr/>
        </p:nvSpPr>
        <p:spPr>
          <a:xfrm>
            <a:off x="4834135" y="6742419"/>
            <a:ext cx="1080770" cy="173990"/>
          </a:xfrm>
          <a:prstGeom prst="rect">
            <a:avLst/>
          </a:prstGeom>
        </p:spPr>
        <p:txBody>
          <a:bodyPr wrap="square" lIns="0" tIns="15240" rIns="0" bIns="0" rtlCol="0" vert="horz">
            <a:spAutoFit/>
          </a:bodyPr>
          <a:lstStyle/>
          <a:p>
            <a:pPr>
              <a:lnSpc>
                <a:spcPct val="100000"/>
              </a:lnSpc>
              <a:spcBef>
                <a:spcPts val="120"/>
              </a:spcBef>
            </a:pPr>
            <a:r>
              <a:rPr dirty="0" sz="950" spc="-20">
                <a:latin typeface="Symbol"/>
                <a:cs typeface="Symbol"/>
              </a:rPr>
              <a:t>⎛</a:t>
            </a:r>
            <a:r>
              <a:rPr dirty="0" baseline="2923" sz="1425" spc="-30">
                <a:latin typeface="Times New Roman"/>
                <a:cs typeface="Times New Roman"/>
              </a:rPr>
              <a:t>expected</a:t>
            </a:r>
            <a:r>
              <a:rPr dirty="0" baseline="2923" sz="1425" spc="-165">
                <a:latin typeface="Times New Roman"/>
                <a:cs typeface="Times New Roman"/>
              </a:rPr>
              <a:t> </a:t>
            </a:r>
            <a:r>
              <a:rPr dirty="0" baseline="2923" sz="1425" spc="-97">
                <a:latin typeface="Times New Roman"/>
                <a:cs typeface="Times New Roman"/>
              </a:rPr>
              <a:t>frequency</a:t>
            </a:r>
            <a:r>
              <a:rPr dirty="0" sz="950" spc="-65">
                <a:latin typeface="Symbol"/>
                <a:cs typeface="Symbol"/>
              </a:rPr>
              <a:t>⎞</a:t>
            </a:r>
            <a:endParaRPr sz="950">
              <a:latin typeface="Symbol"/>
              <a:cs typeface="Symbol"/>
            </a:endParaRPr>
          </a:p>
        </p:txBody>
      </p:sp>
      <p:sp>
        <p:nvSpPr>
          <p:cNvPr id="47" name="object 47"/>
          <p:cNvSpPr txBox="1"/>
          <p:nvPr/>
        </p:nvSpPr>
        <p:spPr>
          <a:xfrm>
            <a:off x="5247137" y="6918425"/>
            <a:ext cx="261620" cy="173990"/>
          </a:xfrm>
          <a:prstGeom prst="rect">
            <a:avLst/>
          </a:prstGeom>
        </p:spPr>
        <p:txBody>
          <a:bodyPr wrap="square" lIns="0" tIns="15240" rIns="0" bIns="0" rtlCol="0" vert="horz">
            <a:spAutoFit/>
          </a:bodyPr>
          <a:lstStyle/>
          <a:p>
            <a:pPr>
              <a:lnSpc>
                <a:spcPct val="100000"/>
              </a:lnSpc>
              <a:spcBef>
                <a:spcPts val="120"/>
              </a:spcBef>
            </a:pPr>
            <a:r>
              <a:rPr dirty="0" sz="950" spc="5">
                <a:latin typeface="Times New Roman"/>
                <a:cs typeface="Times New Roman"/>
              </a:rPr>
              <a:t>i </a:t>
            </a:r>
            <a:r>
              <a:rPr dirty="0" sz="950" spc="20">
                <a:latin typeface="Symbol"/>
                <a:cs typeface="Symbol"/>
              </a:rPr>
              <a:t></a:t>
            </a:r>
            <a:r>
              <a:rPr dirty="0" sz="950" spc="-110">
                <a:latin typeface="Times New Roman"/>
                <a:cs typeface="Times New Roman"/>
              </a:rPr>
              <a:t> </a:t>
            </a:r>
            <a:r>
              <a:rPr dirty="0" sz="950" spc="5">
                <a:latin typeface="Times New Roman"/>
                <a:cs typeface="Times New Roman"/>
              </a:rPr>
              <a:t>j</a:t>
            </a:r>
            <a:endParaRPr sz="950">
              <a:latin typeface="Times New Roman"/>
              <a:cs typeface="Times New Roman"/>
            </a:endParaRPr>
          </a:p>
        </p:txBody>
      </p:sp>
      <p:sp>
        <p:nvSpPr>
          <p:cNvPr id="48" name="object 48"/>
          <p:cNvSpPr txBox="1"/>
          <p:nvPr/>
        </p:nvSpPr>
        <p:spPr>
          <a:xfrm>
            <a:off x="4731270" y="7004540"/>
            <a:ext cx="80645" cy="173990"/>
          </a:xfrm>
          <a:prstGeom prst="rect">
            <a:avLst/>
          </a:prstGeom>
        </p:spPr>
        <p:txBody>
          <a:bodyPr wrap="square" lIns="0" tIns="15240" rIns="0" bIns="0" rtlCol="0" vert="horz">
            <a:spAutoFit/>
          </a:bodyPr>
          <a:lstStyle/>
          <a:p>
            <a:pPr>
              <a:lnSpc>
                <a:spcPct val="100000"/>
              </a:lnSpc>
              <a:spcBef>
                <a:spcPts val="120"/>
              </a:spcBef>
            </a:pPr>
            <a:r>
              <a:rPr dirty="0" sz="950" spc="10">
                <a:latin typeface="Symbol"/>
                <a:cs typeface="Symbol"/>
              </a:rPr>
              <a:t></a:t>
            </a:r>
            <a:endParaRPr sz="950">
              <a:latin typeface="Symbol"/>
              <a:cs typeface="Symbol"/>
            </a:endParaRPr>
          </a:p>
        </p:txBody>
      </p:sp>
      <p:sp>
        <p:nvSpPr>
          <p:cNvPr id="49" name="object 49"/>
          <p:cNvSpPr txBox="1"/>
          <p:nvPr/>
        </p:nvSpPr>
        <p:spPr>
          <a:xfrm>
            <a:off x="4232906" y="6805672"/>
            <a:ext cx="132080" cy="247650"/>
          </a:xfrm>
          <a:prstGeom prst="rect">
            <a:avLst/>
          </a:prstGeom>
        </p:spPr>
        <p:txBody>
          <a:bodyPr wrap="square" lIns="0" tIns="13335" rIns="0" bIns="0" rtlCol="0" vert="horz">
            <a:spAutoFit/>
          </a:bodyPr>
          <a:lstStyle/>
          <a:p>
            <a:pPr>
              <a:lnSpc>
                <a:spcPct val="100000"/>
              </a:lnSpc>
              <a:spcBef>
                <a:spcPts val="105"/>
              </a:spcBef>
            </a:pPr>
            <a:r>
              <a:rPr dirty="0" sz="1450" spc="-1000">
                <a:latin typeface="Symbol"/>
                <a:cs typeface="Symbol"/>
              </a:rPr>
              <a:t>∑</a:t>
            </a:r>
            <a:endParaRPr sz="1450">
              <a:latin typeface="Symbol"/>
              <a:cs typeface="Symbol"/>
            </a:endParaRPr>
          </a:p>
        </p:txBody>
      </p:sp>
      <p:sp>
        <p:nvSpPr>
          <p:cNvPr id="50" name="object 50"/>
          <p:cNvSpPr txBox="1"/>
          <p:nvPr/>
        </p:nvSpPr>
        <p:spPr>
          <a:xfrm>
            <a:off x="4671072" y="8156322"/>
            <a:ext cx="33020" cy="112395"/>
          </a:xfrm>
          <a:prstGeom prst="rect">
            <a:avLst/>
          </a:prstGeom>
        </p:spPr>
        <p:txBody>
          <a:bodyPr wrap="square" lIns="0" tIns="14604" rIns="0" bIns="0" rtlCol="0" vert="horz">
            <a:spAutoFit/>
          </a:bodyPr>
          <a:lstStyle/>
          <a:p>
            <a:pPr>
              <a:lnSpc>
                <a:spcPct val="100000"/>
              </a:lnSpc>
              <a:spcBef>
                <a:spcPts val="114"/>
              </a:spcBef>
            </a:pPr>
            <a:r>
              <a:rPr dirty="0" sz="550" i="1">
                <a:latin typeface="Times New Roman"/>
                <a:cs typeface="Times New Roman"/>
              </a:rPr>
              <a:t>t</a:t>
            </a:r>
            <a:endParaRPr sz="550">
              <a:latin typeface="Times New Roman"/>
              <a:cs typeface="Times New Roman"/>
            </a:endParaRPr>
          </a:p>
        </p:txBody>
      </p:sp>
      <p:sp>
        <p:nvSpPr>
          <p:cNvPr id="51" name="object 51"/>
          <p:cNvSpPr txBox="1"/>
          <p:nvPr/>
        </p:nvSpPr>
        <p:spPr>
          <a:xfrm>
            <a:off x="4409684" y="7854948"/>
            <a:ext cx="238760" cy="247650"/>
          </a:xfrm>
          <a:prstGeom prst="rect">
            <a:avLst/>
          </a:prstGeom>
        </p:spPr>
        <p:txBody>
          <a:bodyPr wrap="square" lIns="0" tIns="13335" rIns="0" bIns="0" rtlCol="0" vert="horz">
            <a:spAutoFit/>
          </a:bodyPr>
          <a:lstStyle/>
          <a:p>
            <a:pPr>
              <a:lnSpc>
                <a:spcPct val="100000"/>
              </a:lnSpc>
              <a:spcBef>
                <a:spcPts val="105"/>
              </a:spcBef>
            </a:pPr>
            <a:r>
              <a:rPr dirty="0" sz="1450" spc="5">
                <a:latin typeface="Symbol"/>
                <a:cs typeface="Symbol"/>
              </a:rPr>
              <a:t></a:t>
            </a:r>
            <a:r>
              <a:rPr dirty="0" sz="1450" spc="135">
                <a:latin typeface="Times New Roman"/>
                <a:cs typeface="Times New Roman"/>
              </a:rPr>
              <a:t> </a:t>
            </a:r>
            <a:r>
              <a:rPr dirty="0" sz="550" i="1">
                <a:latin typeface="Times New Roman"/>
                <a:cs typeface="Times New Roman"/>
              </a:rPr>
              <a:t>t</a:t>
            </a:r>
            <a:endParaRPr sz="550">
              <a:latin typeface="Times New Roman"/>
              <a:cs typeface="Times New Roman"/>
            </a:endParaRPr>
          </a:p>
        </p:txBody>
      </p:sp>
      <p:sp>
        <p:nvSpPr>
          <p:cNvPr id="52" name="object 52"/>
          <p:cNvSpPr txBox="1"/>
          <p:nvPr/>
        </p:nvSpPr>
        <p:spPr>
          <a:xfrm>
            <a:off x="4303027" y="7338696"/>
            <a:ext cx="113030" cy="112395"/>
          </a:xfrm>
          <a:prstGeom prst="rect">
            <a:avLst/>
          </a:prstGeom>
        </p:spPr>
        <p:txBody>
          <a:bodyPr wrap="square" lIns="0" tIns="14604" rIns="0" bIns="0" rtlCol="0" vert="horz">
            <a:spAutoFit/>
          </a:bodyPr>
          <a:lstStyle/>
          <a:p>
            <a:pPr>
              <a:lnSpc>
                <a:spcPct val="100000"/>
              </a:lnSpc>
              <a:spcBef>
                <a:spcPts val="114"/>
              </a:spcBef>
            </a:pPr>
            <a:r>
              <a:rPr dirty="0" sz="550" i="1">
                <a:latin typeface="Times New Roman"/>
                <a:cs typeface="Times New Roman"/>
              </a:rPr>
              <a:t>t</a:t>
            </a:r>
            <a:r>
              <a:rPr dirty="0" sz="550" spc="-110" i="1">
                <a:latin typeface="Times New Roman"/>
                <a:cs typeface="Times New Roman"/>
              </a:rPr>
              <a:t> </a:t>
            </a:r>
            <a:r>
              <a:rPr dirty="0" sz="550" spc="-10">
                <a:latin typeface="Symbol"/>
                <a:cs typeface="Symbol"/>
              </a:rPr>
              <a:t></a:t>
            </a:r>
            <a:r>
              <a:rPr dirty="0" sz="550" spc="-10">
                <a:latin typeface="Times New Roman"/>
                <a:cs typeface="Times New Roman"/>
              </a:rPr>
              <a:t>1</a:t>
            </a:r>
            <a:endParaRPr sz="550">
              <a:latin typeface="Times New Roman"/>
              <a:cs typeface="Times New Roman"/>
            </a:endParaRPr>
          </a:p>
        </p:txBody>
      </p:sp>
      <p:sp>
        <p:nvSpPr>
          <p:cNvPr id="53" name="object 53"/>
          <p:cNvSpPr txBox="1"/>
          <p:nvPr/>
        </p:nvSpPr>
        <p:spPr>
          <a:xfrm>
            <a:off x="4494290" y="7251824"/>
            <a:ext cx="33020" cy="112395"/>
          </a:xfrm>
          <a:prstGeom prst="rect">
            <a:avLst/>
          </a:prstGeom>
        </p:spPr>
        <p:txBody>
          <a:bodyPr wrap="square" lIns="0" tIns="14604" rIns="0" bIns="0" rtlCol="0" vert="horz">
            <a:spAutoFit/>
          </a:bodyPr>
          <a:lstStyle/>
          <a:p>
            <a:pPr>
              <a:lnSpc>
                <a:spcPct val="100000"/>
              </a:lnSpc>
              <a:spcBef>
                <a:spcPts val="114"/>
              </a:spcBef>
            </a:pPr>
            <a:r>
              <a:rPr dirty="0" sz="550" i="1">
                <a:latin typeface="Times New Roman"/>
                <a:cs typeface="Times New Roman"/>
              </a:rPr>
              <a:t>t</a:t>
            </a:r>
            <a:endParaRPr sz="550">
              <a:latin typeface="Times New Roman"/>
              <a:cs typeface="Times New Roman"/>
            </a:endParaRPr>
          </a:p>
        </p:txBody>
      </p:sp>
      <p:sp>
        <p:nvSpPr>
          <p:cNvPr id="54" name="object 54"/>
          <p:cNvSpPr txBox="1"/>
          <p:nvPr/>
        </p:nvSpPr>
        <p:spPr>
          <a:xfrm>
            <a:off x="4237499" y="6764907"/>
            <a:ext cx="137160" cy="112395"/>
          </a:xfrm>
          <a:prstGeom prst="rect">
            <a:avLst/>
          </a:prstGeom>
        </p:spPr>
        <p:txBody>
          <a:bodyPr wrap="square" lIns="0" tIns="14604" rIns="0" bIns="0" rtlCol="0" vert="horz">
            <a:spAutoFit/>
          </a:bodyPr>
          <a:lstStyle/>
          <a:p>
            <a:pPr>
              <a:lnSpc>
                <a:spcPct val="100000"/>
              </a:lnSpc>
              <a:spcBef>
                <a:spcPts val="114"/>
              </a:spcBef>
            </a:pPr>
            <a:r>
              <a:rPr dirty="0" sz="550" spc="5" i="1">
                <a:latin typeface="Times New Roman"/>
                <a:cs typeface="Times New Roman"/>
              </a:rPr>
              <a:t>T</a:t>
            </a:r>
            <a:r>
              <a:rPr dirty="0" sz="550" spc="-85" i="1">
                <a:latin typeface="Times New Roman"/>
                <a:cs typeface="Times New Roman"/>
              </a:rPr>
              <a:t> </a:t>
            </a:r>
            <a:r>
              <a:rPr dirty="0" sz="550" spc="-10">
                <a:latin typeface="Symbol"/>
                <a:cs typeface="Symbol"/>
              </a:rPr>
              <a:t></a:t>
            </a:r>
            <a:r>
              <a:rPr dirty="0" sz="550" spc="-10">
                <a:latin typeface="Times New Roman"/>
                <a:cs typeface="Times New Roman"/>
              </a:rPr>
              <a:t>1</a:t>
            </a:r>
            <a:endParaRPr sz="550">
              <a:latin typeface="Times New Roman"/>
              <a:cs typeface="Times New Roman"/>
            </a:endParaRPr>
          </a:p>
        </p:txBody>
      </p:sp>
      <p:sp>
        <p:nvSpPr>
          <p:cNvPr id="55" name="object 55"/>
          <p:cNvSpPr txBox="1"/>
          <p:nvPr/>
        </p:nvSpPr>
        <p:spPr>
          <a:xfrm>
            <a:off x="4225290" y="7008744"/>
            <a:ext cx="485140" cy="198755"/>
          </a:xfrm>
          <a:prstGeom prst="rect">
            <a:avLst/>
          </a:prstGeom>
        </p:spPr>
        <p:txBody>
          <a:bodyPr wrap="square" lIns="0" tIns="14604" rIns="0" bIns="0" rtlCol="0" vert="horz">
            <a:spAutoFit/>
          </a:bodyPr>
          <a:lstStyle/>
          <a:p>
            <a:pPr>
              <a:lnSpc>
                <a:spcPct val="100000"/>
              </a:lnSpc>
              <a:spcBef>
                <a:spcPts val="114"/>
              </a:spcBef>
              <a:tabLst>
                <a:tab pos="471805" algn="l"/>
              </a:tabLst>
            </a:pPr>
            <a:r>
              <a:rPr dirty="0" u="sng" sz="550" spc="60" i="1">
                <a:uFill>
                  <a:solidFill>
                    <a:srgbClr val="000000"/>
                  </a:solidFill>
                </a:uFill>
                <a:latin typeface="Times New Roman"/>
                <a:cs typeface="Times New Roman"/>
              </a:rPr>
              <a:t> </a:t>
            </a:r>
            <a:r>
              <a:rPr dirty="0" u="sng" sz="550" i="1">
                <a:uFill>
                  <a:solidFill>
                    <a:srgbClr val="000000"/>
                  </a:solidFill>
                </a:uFill>
                <a:latin typeface="Times New Roman"/>
                <a:cs typeface="Times New Roman"/>
              </a:rPr>
              <a:t>t</a:t>
            </a:r>
            <a:r>
              <a:rPr dirty="0" u="sng" sz="550" spc="-80" i="1">
                <a:uFill>
                  <a:solidFill>
                    <a:srgbClr val="000000"/>
                  </a:solidFill>
                </a:uFill>
                <a:latin typeface="Times New Roman"/>
                <a:cs typeface="Times New Roman"/>
              </a:rPr>
              <a:t> </a:t>
            </a:r>
            <a:r>
              <a:rPr dirty="0" u="sng" sz="550" spc="-25">
                <a:uFill>
                  <a:solidFill>
                    <a:srgbClr val="000000"/>
                  </a:solidFill>
                </a:uFill>
                <a:latin typeface="Symbol"/>
                <a:cs typeface="Symbol"/>
              </a:rPr>
              <a:t></a:t>
            </a:r>
            <a:r>
              <a:rPr dirty="0" u="sng" sz="550" spc="5">
                <a:uFill>
                  <a:solidFill>
                    <a:srgbClr val="000000"/>
                  </a:solidFill>
                </a:uFill>
                <a:latin typeface="Times New Roman"/>
                <a:cs typeface="Times New Roman"/>
              </a:rPr>
              <a:t>1</a:t>
            </a:r>
            <a:r>
              <a:rPr dirty="0" u="sng" sz="550">
                <a:uFill>
                  <a:solidFill>
                    <a:srgbClr val="000000"/>
                  </a:solidFill>
                </a:uFill>
                <a:latin typeface="Times New Roman"/>
                <a:cs typeface="Times New Roman"/>
              </a:rPr>
              <a:t>	</a:t>
            </a:r>
            <a:endParaRPr sz="550">
              <a:latin typeface="Times New Roman"/>
              <a:cs typeface="Times New Roman"/>
            </a:endParaRPr>
          </a:p>
          <a:p>
            <a:pPr marL="63500">
              <a:lnSpc>
                <a:spcPct val="100000"/>
              </a:lnSpc>
              <a:spcBef>
                <a:spcPts val="25"/>
              </a:spcBef>
            </a:pPr>
            <a:r>
              <a:rPr dirty="0" sz="550" spc="5" i="1">
                <a:latin typeface="Times New Roman"/>
                <a:cs typeface="Times New Roman"/>
              </a:rPr>
              <a:t>T</a:t>
            </a:r>
            <a:r>
              <a:rPr dirty="0" sz="550" spc="-45" i="1">
                <a:latin typeface="Times New Roman"/>
                <a:cs typeface="Times New Roman"/>
              </a:rPr>
              <a:t> </a:t>
            </a:r>
            <a:r>
              <a:rPr dirty="0" sz="550" spc="-10">
                <a:latin typeface="Symbol"/>
                <a:cs typeface="Symbol"/>
              </a:rPr>
              <a:t></a:t>
            </a:r>
            <a:r>
              <a:rPr dirty="0" sz="550" spc="-10">
                <a:latin typeface="Times New Roman"/>
                <a:cs typeface="Times New Roman"/>
              </a:rPr>
              <a:t>1</a:t>
            </a:r>
            <a:endParaRPr sz="550">
              <a:latin typeface="Times New Roman"/>
              <a:cs typeface="Times New Roman"/>
            </a:endParaRPr>
          </a:p>
        </p:txBody>
      </p:sp>
      <p:sp>
        <p:nvSpPr>
          <p:cNvPr id="56" name="object 56"/>
          <p:cNvSpPr txBox="1"/>
          <p:nvPr/>
        </p:nvSpPr>
        <p:spPr>
          <a:xfrm>
            <a:off x="3843275" y="8276335"/>
            <a:ext cx="1937385" cy="367030"/>
          </a:xfrm>
          <a:prstGeom prst="rect">
            <a:avLst/>
          </a:prstGeom>
        </p:spPr>
        <p:txBody>
          <a:bodyPr wrap="square" lIns="0" tIns="15240" rIns="0" bIns="0" rtlCol="0" vert="horz">
            <a:spAutoFit/>
          </a:bodyPr>
          <a:lstStyle/>
          <a:p>
            <a:pPr marL="25400">
              <a:lnSpc>
                <a:spcPct val="100000"/>
              </a:lnSpc>
              <a:spcBef>
                <a:spcPts val="120"/>
              </a:spcBef>
            </a:pPr>
            <a:r>
              <a:rPr dirty="0" sz="950" spc="15">
                <a:latin typeface="Times New Roman"/>
                <a:cs typeface="Times New Roman"/>
              </a:rPr>
              <a:t>We</a:t>
            </a:r>
            <a:r>
              <a:rPr dirty="0" sz="950" spc="-75">
                <a:latin typeface="Times New Roman"/>
                <a:cs typeface="Times New Roman"/>
              </a:rPr>
              <a:t> </a:t>
            </a:r>
            <a:r>
              <a:rPr dirty="0" sz="950" spc="10">
                <a:latin typeface="Times New Roman"/>
                <a:cs typeface="Times New Roman"/>
              </a:rPr>
              <a:t>can</a:t>
            </a:r>
            <a:r>
              <a:rPr dirty="0" sz="950" spc="-40">
                <a:latin typeface="Times New Roman"/>
                <a:cs typeface="Times New Roman"/>
              </a:rPr>
              <a:t> </a:t>
            </a:r>
            <a:r>
              <a:rPr dirty="0" sz="950" spc="5">
                <a:latin typeface="Times New Roman"/>
                <a:cs typeface="Times New Roman"/>
              </a:rPr>
              <a:t>also</a:t>
            </a:r>
            <a:r>
              <a:rPr dirty="0" sz="950" spc="-60">
                <a:latin typeface="Times New Roman"/>
                <a:cs typeface="Times New Roman"/>
              </a:rPr>
              <a:t> </a:t>
            </a:r>
            <a:r>
              <a:rPr dirty="0" sz="950" spc="5">
                <a:latin typeface="Times New Roman"/>
                <a:cs typeface="Times New Roman"/>
              </a:rPr>
              <a:t>re</a:t>
            </a:r>
            <a:r>
              <a:rPr dirty="0" sz="950" spc="-95">
                <a:latin typeface="Times New Roman"/>
                <a:cs typeface="Times New Roman"/>
              </a:rPr>
              <a:t> </a:t>
            </a:r>
            <a:r>
              <a:rPr dirty="0" sz="950" spc="5">
                <a:latin typeface="Times New Roman"/>
                <a:cs typeface="Times New Roman"/>
              </a:rPr>
              <a:t>-</a:t>
            </a:r>
            <a:r>
              <a:rPr dirty="0" sz="950" spc="-114">
                <a:latin typeface="Times New Roman"/>
                <a:cs typeface="Times New Roman"/>
              </a:rPr>
              <a:t> </a:t>
            </a:r>
            <a:r>
              <a:rPr dirty="0" sz="950" spc="5">
                <a:latin typeface="Times New Roman"/>
                <a:cs typeface="Times New Roman"/>
              </a:rPr>
              <a:t>estimate</a:t>
            </a:r>
            <a:endParaRPr sz="950">
              <a:latin typeface="Times New Roman"/>
              <a:cs typeface="Times New Roman"/>
            </a:endParaRPr>
          </a:p>
          <a:p>
            <a:pPr marL="146685">
              <a:lnSpc>
                <a:spcPct val="100000"/>
              </a:lnSpc>
              <a:spcBef>
                <a:spcPts val="20"/>
              </a:spcBef>
              <a:tabLst>
                <a:tab pos="1223645" algn="l"/>
              </a:tabLst>
            </a:pPr>
            <a:r>
              <a:rPr dirty="0" sz="950" spc="10">
                <a:latin typeface="Times New Roman"/>
                <a:cs typeface="Times New Roman"/>
              </a:rPr>
              <a:t>b</a:t>
            </a:r>
            <a:r>
              <a:rPr dirty="0" sz="950" spc="-140">
                <a:latin typeface="Times New Roman"/>
                <a:cs typeface="Times New Roman"/>
              </a:rPr>
              <a:t> </a:t>
            </a:r>
            <a:r>
              <a:rPr dirty="0" baseline="-25252" sz="825">
                <a:latin typeface="Times New Roman"/>
                <a:cs typeface="Times New Roman"/>
              </a:rPr>
              <a:t>j</a:t>
            </a:r>
            <a:r>
              <a:rPr dirty="0" baseline="-25252" sz="825" spc="-82">
                <a:latin typeface="Times New Roman"/>
                <a:cs typeface="Times New Roman"/>
              </a:rPr>
              <a:t> </a:t>
            </a:r>
            <a:r>
              <a:rPr dirty="0" sz="1250" spc="-150">
                <a:latin typeface="Symbol"/>
                <a:cs typeface="Symbol"/>
              </a:rPr>
              <a:t></a:t>
            </a:r>
            <a:r>
              <a:rPr dirty="0" sz="950" spc="-5" i="1">
                <a:latin typeface="Times New Roman"/>
                <a:cs typeface="Times New Roman"/>
              </a:rPr>
              <a:t>O</a:t>
            </a:r>
            <a:r>
              <a:rPr dirty="0" baseline="-25252" sz="825" spc="7" i="1">
                <a:latin typeface="Times New Roman"/>
                <a:cs typeface="Times New Roman"/>
              </a:rPr>
              <a:t>k</a:t>
            </a:r>
            <a:r>
              <a:rPr dirty="0" baseline="-25252" sz="825" spc="75" i="1">
                <a:latin typeface="Times New Roman"/>
                <a:cs typeface="Times New Roman"/>
              </a:rPr>
              <a:t> </a:t>
            </a:r>
            <a:r>
              <a:rPr dirty="0" sz="1250" spc="-100">
                <a:latin typeface="Symbol"/>
                <a:cs typeface="Symbol"/>
              </a:rPr>
              <a:t></a:t>
            </a:r>
            <a:r>
              <a:rPr dirty="0" sz="1250" spc="-185">
                <a:latin typeface="Times New Roman"/>
                <a:cs typeface="Times New Roman"/>
              </a:rPr>
              <a:t> </a:t>
            </a:r>
            <a:r>
              <a:rPr dirty="0" sz="950" spc="140">
                <a:latin typeface="Symbol"/>
                <a:cs typeface="Symbol"/>
              </a:rPr>
              <a:t></a:t>
            </a:r>
            <a:r>
              <a:rPr dirty="0" sz="950" spc="440">
                <a:latin typeface="Arial"/>
                <a:cs typeface="Arial"/>
              </a:rPr>
              <a:t>L</a:t>
            </a:r>
            <a:r>
              <a:rPr dirty="0" sz="950">
                <a:latin typeface="Arial"/>
                <a:cs typeface="Arial"/>
              </a:rPr>
              <a:t>	</a:t>
            </a:r>
            <a:r>
              <a:rPr dirty="0" sz="950" spc="5">
                <a:latin typeface="Times New Roman"/>
                <a:cs typeface="Times New Roman"/>
              </a:rPr>
              <a:t>(See</a:t>
            </a:r>
            <a:r>
              <a:rPr dirty="0" sz="950" spc="-55">
                <a:latin typeface="Times New Roman"/>
                <a:cs typeface="Times New Roman"/>
              </a:rPr>
              <a:t> </a:t>
            </a:r>
            <a:r>
              <a:rPr dirty="0" sz="950" spc="5">
                <a:latin typeface="Times New Roman"/>
                <a:cs typeface="Times New Roman"/>
              </a:rPr>
              <a:t>Rabiner)</a:t>
            </a:r>
            <a:endParaRPr sz="950">
              <a:latin typeface="Times New Roman"/>
              <a:cs typeface="Times New Roman"/>
            </a:endParaRPr>
          </a:p>
        </p:txBody>
      </p:sp>
      <p:sp>
        <p:nvSpPr>
          <p:cNvPr id="57" name="object 57"/>
          <p:cNvSpPr txBox="1"/>
          <p:nvPr/>
        </p:nvSpPr>
        <p:spPr>
          <a:xfrm>
            <a:off x="4436871" y="8012683"/>
            <a:ext cx="465455" cy="247650"/>
          </a:xfrm>
          <a:prstGeom prst="rect">
            <a:avLst/>
          </a:prstGeom>
        </p:spPr>
        <p:txBody>
          <a:bodyPr wrap="square" lIns="0" tIns="13335" rIns="0" bIns="0" rtlCol="0" vert="horz">
            <a:spAutoFit/>
          </a:bodyPr>
          <a:lstStyle/>
          <a:p>
            <a:pPr marL="25400">
              <a:lnSpc>
                <a:spcPct val="100000"/>
              </a:lnSpc>
              <a:spcBef>
                <a:spcPts val="105"/>
              </a:spcBef>
            </a:pPr>
            <a:r>
              <a:rPr dirty="0" baseline="-7662" sz="2175" spc="44">
                <a:latin typeface="Symbol"/>
                <a:cs typeface="Symbol"/>
              </a:rPr>
              <a:t></a:t>
            </a:r>
            <a:r>
              <a:rPr dirty="0" sz="1000" spc="30" i="1">
                <a:latin typeface="Symbol"/>
                <a:cs typeface="Symbol"/>
              </a:rPr>
              <a:t></a:t>
            </a:r>
            <a:r>
              <a:rPr dirty="0" sz="1000" spc="150" i="1">
                <a:latin typeface="Times New Roman"/>
                <a:cs typeface="Times New Roman"/>
              </a:rPr>
              <a:t> </a:t>
            </a:r>
            <a:r>
              <a:rPr dirty="0" sz="1250" spc="-60">
                <a:latin typeface="Symbol"/>
                <a:cs typeface="Symbol"/>
              </a:rPr>
              <a:t></a:t>
            </a:r>
            <a:r>
              <a:rPr dirty="0" sz="950" spc="-60" i="1">
                <a:latin typeface="Times New Roman"/>
                <a:cs typeface="Times New Roman"/>
              </a:rPr>
              <a:t>i</a:t>
            </a:r>
            <a:r>
              <a:rPr dirty="0" sz="1250" spc="-60">
                <a:latin typeface="Symbol"/>
                <a:cs typeface="Symbol"/>
              </a:rPr>
              <a:t></a:t>
            </a:r>
            <a:r>
              <a:rPr dirty="0" sz="1250" spc="-30">
                <a:latin typeface="Times New Roman"/>
                <a:cs typeface="Times New Roman"/>
              </a:rPr>
              <a:t> </a:t>
            </a:r>
            <a:endParaRPr sz="1250">
              <a:latin typeface="Times New Roman"/>
              <a:cs typeface="Times New Roman"/>
            </a:endParaRPr>
          </a:p>
        </p:txBody>
      </p:sp>
      <p:sp>
        <p:nvSpPr>
          <p:cNvPr id="58" name="object 58"/>
          <p:cNvSpPr txBox="1"/>
          <p:nvPr/>
        </p:nvSpPr>
        <p:spPr>
          <a:xfrm>
            <a:off x="4552950" y="7845883"/>
            <a:ext cx="339090" cy="220979"/>
          </a:xfrm>
          <a:prstGeom prst="rect">
            <a:avLst/>
          </a:prstGeom>
        </p:spPr>
        <p:txBody>
          <a:bodyPr wrap="square" lIns="0" tIns="16510" rIns="0" bIns="0" rtlCol="0" vert="horz">
            <a:spAutoFit/>
          </a:bodyPr>
          <a:lstStyle/>
          <a:p>
            <a:pPr>
              <a:lnSpc>
                <a:spcPct val="100000"/>
              </a:lnSpc>
              <a:spcBef>
                <a:spcPts val="130"/>
              </a:spcBef>
            </a:pPr>
            <a:r>
              <a:rPr dirty="0" sz="1000" spc="-15" i="1">
                <a:latin typeface="Symbol"/>
                <a:cs typeface="Symbol"/>
              </a:rPr>
              <a:t></a:t>
            </a:r>
            <a:r>
              <a:rPr dirty="0" sz="1000" spc="-15" i="1">
                <a:latin typeface="Times New Roman"/>
                <a:cs typeface="Times New Roman"/>
              </a:rPr>
              <a:t> </a:t>
            </a:r>
            <a:r>
              <a:rPr dirty="0" sz="1250" spc="-45">
                <a:latin typeface="Symbol"/>
                <a:cs typeface="Symbol"/>
              </a:rPr>
              <a:t></a:t>
            </a:r>
            <a:r>
              <a:rPr dirty="0" sz="950" spc="-45" i="1">
                <a:latin typeface="Times New Roman"/>
                <a:cs typeface="Times New Roman"/>
              </a:rPr>
              <a:t>i</a:t>
            </a:r>
            <a:r>
              <a:rPr dirty="0" sz="950" spc="-45">
                <a:latin typeface="Times New Roman"/>
                <a:cs typeface="Times New Roman"/>
              </a:rPr>
              <a:t>,</a:t>
            </a:r>
            <a:r>
              <a:rPr dirty="0" sz="950" spc="-105">
                <a:latin typeface="Times New Roman"/>
                <a:cs typeface="Times New Roman"/>
              </a:rPr>
              <a:t> </a:t>
            </a:r>
            <a:r>
              <a:rPr dirty="0" sz="950" spc="-10" i="1">
                <a:latin typeface="Times New Roman"/>
                <a:cs typeface="Times New Roman"/>
              </a:rPr>
              <a:t>j</a:t>
            </a:r>
            <a:r>
              <a:rPr dirty="0" sz="1250" spc="-10">
                <a:latin typeface="Symbol"/>
                <a:cs typeface="Symbol"/>
              </a:rPr>
              <a:t></a:t>
            </a:r>
            <a:endParaRPr sz="1250">
              <a:latin typeface="Symbol"/>
              <a:cs typeface="Symbol"/>
            </a:endParaRPr>
          </a:p>
        </p:txBody>
      </p:sp>
      <p:sp>
        <p:nvSpPr>
          <p:cNvPr id="59" name="object 59"/>
          <p:cNvSpPr txBox="1"/>
          <p:nvPr/>
        </p:nvSpPr>
        <p:spPr>
          <a:xfrm>
            <a:off x="4259316" y="7107419"/>
            <a:ext cx="465455" cy="247650"/>
          </a:xfrm>
          <a:prstGeom prst="rect">
            <a:avLst/>
          </a:prstGeom>
        </p:spPr>
        <p:txBody>
          <a:bodyPr wrap="square" lIns="0" tIns="13335" rIns="0" bIns="0" rtlCol="0" vert="horz">
            <a:spAutoFit/>
          </a:bodyPr>
          <a:lstStyle/>
          <a:p>
            <a:pPr marL="25400">
              <a:lnSpc>
                <a:spcPct val="100000"/>
              </a:lnSpc>
              <a:spcBef>
                <a:spcPts val="105"/>
              </a:spcBef>
            </a:pPr>
            <a:r>
              <a:rPr dirty="0" baseline="-9578" sz="2175" spc="44">
                <a:latin typeface="Symbol"/>
                <a:cs typeface="Symbol"/>
              </a:rPr>
              <a:t></a:t>
            </a:r>
            <a:r>
              <a:rPr dirty="0" sz="1000" spc="30" i="1">
                <a:latin typeface="Symbol"/>
                <a:cs typeface="Symbol"/>
              </a:rPr>
              <a:t></a:t>
            </a:r>
            <a:r>
              <a:rPr dirty="0" sz="1000" spc="145" i="1">
                <a:latin typeface="Times New Roman"/>
                <a:cs typeface="Times New Roman"/>
              </a:rPr>
              <a:t> </a:t>
            </a:r>
            <a:r>
              <a:rPr dirty="0" sz="1250" spc="-60">
                <a:latin typeface="Symbol"/>
                <a:cs typeface="Symbol"/>
              </a:rPr>
              <a:t></a:t>
            </a:r>
            <a:r>
              <a:rPr dirty="0" sz="950" spc="-60" i="1">
                <a:latin typeface="Times New Roman"/>
                <a:cs typeface="Times New Roman"/>
              </a:rPr>
              <a:t>i</a:t>
            </a:r>
            <a:r>
              <a:rPr dirty="0" sz="1250" spc="-60">
                <a:latin typeface="Symbol"/>
                <a:cs typeface="Symbol"/>
              </a:rPr>
              <a:t></a:t>
            </a:r>
            <a:r>
              <a:rPr dirty="0" sz="1250" spc="-30">
                <a:latin typeface="Times New Roman"/>
                <a:cs typeface="Times New Roman"/>
              </a:rPr>
              <a:t> </a:t>
            </a:r>
            <a:endParaRPr sz="1250">
              <a:latin typeface="Times New Roman"/>
              <a:cs typeface="Times New Roman"/>
            </a:endParaRPr>
          </a:p>
        </p:txBody>
      </p:sp>
      <p:sp>
        <p:nvSpPr>
          <p:cNvPr id="60" name="object 60"/>
          <p:cNvSpPr txBox="1"/>
          <p:nvPr/>
        </p:nvSpPr>
        <p:spPr>
          <a:xfrm>
            <a:off x="4337299" y="6799659"/>
            <a:ext cx="402590" cy="220979"/>
          </a:xfrm>
          <a:prstGeom prst="rect">
            <a:avLst/>
          </a:prstGeom>
        </p:spPr>
        <p:txBody>
          <a:bodyPr wrap="square" lIns="0" tIns="16510" rIns="0" bIns="0" rtlCol="0" vert="horz">
            <a:spAutoFit/>
          </a:bodyPr>
          <a:lstStyle/>
          <a:p>
            <a:pPr marL="38100">
              <a:lnSpc>
                <a:spcPct val="100000"/>
              </a:lnSpc>
              <a:spcBef>
                <a:spcPts val="130"/>
              </a:spcBef>
            </a:pPr>
            <a:r>
              <a:rPr dirty="0" sz="1000" spc="25" i="1">
                <a:latin typeface="Symbol"/>
                <a:cs typeface="Symbol"/>
              </a:rPr>
              <a:t></a:t>
            </a:r>
            <a:r>
              <a:rPr dirty="0" baseline="-25252" sz="825" spc="37" i="1">
                <a:latin typeface="Times New Roman"/>
                <a:cs typeface="Times New Roman"/>
              </a:rPr>
              <a:t>t </a:t>
            </a:r>
            <a:r>
              <a:rPr dirty="0" sz="1250" spc="-40">
                <a:latin typeface="Symbol"/>
                <a:cs typeface="Symbol"/>
              </a:rPr>
              <a:t></a:t>
            </a:r>
            <a:r>
              <a:rPr dirty="0" sz="950" spc="-40" i="1">
                <a:latin typeface="Times New Roman"/>
                <a:cs typeface="Times New Roman"/>
              </a:rPr>
              <a:t>i</a:t>
            </a:r>
            <a:r>
              <a:rPr dirty="0" sz="950" spc="-40">
                <a:latin typeface="Times New Roman"/>
                <a:cs typeface="Times New Roman"/>
              </a:rPr>
              <a:t>,</a:t>
            </a:r>
            <a:r>
              <a:rPr dirty="0" sz="950" spc="-10">
                <a:latin typeface="Times New Roman"/>
                <a:cs typeface="Times New Roman"/>
              </a:rPr>
              <a:t> </a:t>
            </a:r>
            <a:r>
              <a:rPr dirty="0" sz="950" spc="-10" i="1">
                <a:latin typeface="Times New Roman"/>
                <a:cs typeface="Times New Roman"/>
              </a:rPr>
              <a:t>j</a:t>
            </a:r>
            <a:r>
              <a:rPr dirty="0" sz="1250" spc="-10">
                <a:latin typeface="Symbol"/>
                <a:cs typeface="Symbol"/>
              </a:rPr>
              <a:t></a:t>
            </a:r>
            <a:endParaRPr sz="1250">
              <a:latin typeface="Symbol"/>
              <a:cs typeface="Symbol"/>
            </a:endParaRPr>
          </a:p>
        </p:txBody>
      </p:sp>
      <p:sp>
        <p:nvSpPr>
          <p:cNvPr id="61" name="object 61"/>
          <p:cNvSpPr/>
          <p:nvPr/>
        </p:nvSpPr>
        <p:spPr>
          <a:xfrm>
            <a:off x="3845814" y="6735318"/>
            <a:ext cx="2268220" cy="1938655"/>
          </a:xfrm>
          <a:custGeom>
            <a:avLst/>
            <a:gdLst/>
            <a:ahLst/>
            <a:cxnLst/>
            <a:rect l="l" t="t" r="r" b="b"/>
            <a:pathLst>
              <a:path w="2268220" h="1938654">
                <a:moveTo>
                  <a:pt x="0" y="0"/>
                </a:moveTo>
                <a:lnTo>
                  <a:pt x="2267712" y="0"/>
                </a:lnTo>
                <a:lnTo>
                  <a:pt x="2267712" y="1938528"/>
                </a:lnTo>
                <a:lnTo>
                  <a:pt x="0" y="1938528"/>
                </a:lnTo>
                <a:lnTo>
                  <a:pt x="0" y="0"/>
                </a:lnTo>
                <a:close/>
              </a:path>
            </a:pathLst>
          </a:custGeom>
          <a:ln w="4762">
            <a:solidFill>
              <a:srgbClr val="3333CC"/>
            </a:solidFill>
          </a:ln>
        </p:spPr>
        <p:txBody>
          <a:bodyPr wrap="square" lIns="0" tIns="0" rIns="0" bIns="0" rtlCol="0"/>
          <a:lstStyle/>
          <a:p/>
        </p:txBody>
      </p:sp>
      <p:sp>
        <p:nvSpPr>
          <p:cNvPr id="62" name="object 6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3" name="object 63"/>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71</a:t>
            </a:r>
            <a:endParaRPr sz="450">
              <a:latin typeface="Tahoma"/>
              <a:cs typeface="Tahoma"/>
            </a:endParaRPr>
          </a:p>
        </p:txBody>
      </p:sp>
      <p:sp>
        <p:nvSpPr>
          <p:cNvPr id="4" name="object 4"/>
          <p:cNvSpPr/>
          <p:nvPr/>
        </p:nvSpPr>
        <p:spPr>
          <a:xfrm>
            <a:off x="1619250" y="1250441"/>
            <a:ext cx="3886200" cy="280035"/>
          </a:xfrm>
          <a:custGeom>
            <a:avLst/>
            <a:gdLst/>
            <a:ahLst/>
            <a:cxnLst/>
            <a:rect l="l" t="t" r="r" b="b"/>
            <a:pathLst>
              <a:path w="3886200" h="280034">
                <a:moveTo>
                  <a:pt x="0" y="279653"/>
                </a:moveTo>
                <a:lnTo>
                  <a:pt x="3886200" y="279653"/>
                </a:lnTo>
                <a:lnTo>
                  <a:pt x="3886200" y="0"/>
                </a:lnTo>
                <a:lnTo>
                  <a:pt x="0" y="0"/>
                </a:lnTo>
                <a:lnTo>
                  <a:pt x="0" y="279653"/>
                </a:lnTo>
                <a:close/>
              </a:path>
            </a:pathLst>
          </a:custGeom>
          <a:solidFill>
            <a:srgbClr val="FFFF66"/>
          </a:solidFill>
        </p:spPr>
        <p:txBody>
          <a:bodyPr wrap="square" lIns="0" tIns="0" rIns="0" bIns="0" rtlCol="0"/>
          <a:lstStyle/>
          <a:p/>
        </p:txBody>
      </p:sp>
      <p:sp>
        <p:nvSpPr>
          <p:cNvPr id="5" name="object 5"/>
          <p:cNvSpPr/>
          <p:nvPr/>
        </p:nvSpPr>
        <p:spPr>
          <a:xfrm>
            <a:off x="1619250" y="1250441"/>
            <a:ext cx="3886200" cy="280035"/>
          </a:xfrm>
          <a:custGeom>
            <a:avLst/>
            <a:gdLst/>
            <a:ahLst/>
            <a:cxnLst/>
            <a:rect l="l" t="t" r="r" b="b"/>
            <a:pathLst>
              <a:path w="3886200" h="280034">
                <a:moveTo>
                  <a:pt x="3886200" y="0"/>
                </a:moveTo>
                <a:lnTo>
                  <a:pt x="0" y="0"/>
                </a:lnTo>
                <a:lnTo>
                  <a:pt x="0" y="279653"/>
                </a:lnTo>
                <a:lnTo>
                  <a:pt x="3886200" y="279653"/>
                </a:lnTo>
                <a:lnTo>
                  <a:pt x="3886200" y="0"/>
                </a:lnTo>
                <a:close/>
              </a:path>
            </a:pathLst>
          </a:custGeom>
          <a:ln w="6350">
            <a:solidFill>
              <a:srgbClr val="000000"/>
            </a:solidFill>
          </a:ln>
        </p:spPr>
        <p:txBody>
          <a:bodyPr wrap="square" lIns="0" tIns="0" rIns="0" bIns="0" rtlCol="0"/>
          <a:lstStyle/>
          <a:p/>
        </p:txBody>
      </p:sp>
      <p:sp>
        <p:nvSpPr>
          <p:cNvPr id="6" name="object 6"/>
          <p:cNvSpPr txBox="1"/>
          <p:nvPr/>
        </p:nvSpPr>
        <p:spPr>
          <a:xfrm>
            <a:off x="2404875" y="1350742"/>
            <a:ext cx="72390" cy="154305"/>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ij</a:t>
            </a:r>
            <a:endParaRPr sz="850">
              <a:latin typeface="Times New Roman"/>
              <a:cs typeface="Times New Roman"/>
            </a:endParaRPr>
          </a:p>
        </p:txBody>
      </p:sp>
      <p:sp>
        <p:nvSpPr>
          <p:cNvPr id="7" name="object 7"/>
          <p:cNvSpPr txBox="1"/>
          <p:nvPr/>
        </p:nvSpPr>
        <p:spPr>
          <a:xfrm>
            <a:off x="4463034" y="1238583"/>
            <a:ext cx="934085" cy="247015"/>
          </a:xfrm>
          <a:prstGeom prst="rect">
            <a:avLst/>
          </a:prstGeom>
        </p:spPr>
        <p:txBody>
          <a:bodyPr wrap="square" lIns="0" tIns="12700" rIns="0" bIns="0" rtlCol="0" vert="horz">
            <a:spAutoFit/>
          </a:bodyPr>
          <a:lstStyle/>
          <a:p>
            <a:pPr>
              <a:lnSpc>
                <a:spcPct val="100000"/>
              </a:lnSpc>
              <a:spcBef>
                <a:spcPts val="100"/>
              </a:spcBef>
            </a:pP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450"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a:t>
            </a:r>
            <a:r>
              <a:rPr dirty="0" sz="1450" spc="20" i="1">
                <a:latin typeface="Times New Roman"/>
                <a:cs typeface="Times New Roman"/>
              </a:rPr>
              <a:t> </a:t>
            </a:r>
            <a:r>
              <a:rPr dirty="0" sz="1450">
                <a:latin typeface="Times New Roman"/>
                <a:cs typeface="Times New Roman"/>
              </a:rPr>
              <a:t>)</a:t>
            </a:r>
            <a:endParaRPr sz="1450">
              <a:latin typeface="Times New Roman"/>
              <a:cs typeface="Times New Roman"/>
            </a:endParaRPr>
          </a:p>
        </p:txBody>
      </p:sp>
      <p:sp>
        <p:nvSpPr>
          <p:cNvPr id="8" name="object 8"/>
          <p:cNvSpPr txBox="1"/>
          <p:nvPr/>
        </p:nvSpPr>
        <p:spPr>
          <a:xfrm>
            <a:off x="4258812" y="1361108"/>
            <a:ext cx="1052830" cy="154940"/>
          </a:xfrm>
          <a:prstGeom prst="rect">
            <a:avLst/>
          </a:prstGeom>
        </p:spPr>
        <p:txBody>
          <a:bodyPr wrap="square" lIns="0" tIns="12065" rIns="0" bIns="0" rtlCol="0" vert="horz">
            <a:spAutoFit/>
          </a:bodyPr>
          <a:lstStyle/>
          <a:p>
            <a:pPr>
              <a:lnSpc>
                <a:spcPct val="100000"/>
              </a:lnSpc>
              <a:spcBef>
                <a:spcPts val="95"/>
              </a:spcBef>
              <a:tabLst>
                <a:tab pos="444500" algn="l"/>
                <a:tab pos="692785" algn="l"/>
                <a:tab pos="1009015" algn="l"/>
              </a:tabLst>
            </a:pPr>
            <a:r>
              <a:rPr dirty="0" sz="850" spc="-5" i="1">
                <a:latin typeface="Times New Roman"/>
                <a:cs typeface="Times New Roman"/>
              </a:rPr>
              <a:t>t</a:t>
            </a:r>
            <a:r>
              <a:rPr dirty="0" sz="850" spc="-120" i="1">
                <a:latin typeface="Times New Roman"/>
                <a:cs typeface="Times New Roman"/>
              </a:rPr>
              <a:t> </a:t>
            </a:r>
            <a:r>
              <a:rPr dirty="0" sz="850" spc="-35">
                <a:latin typeface="Symbol"/>
                <a:cs typeface="Symbol"/>
              </a:rPr>
              <a:t></a:t>
            </a:r>
            <a:r>
              <a:rPr dirty="0" sz="850" spc="-5">
                <a:latin typeface="Times New Roman"/>
                <a:cs typeface="Times New Roman"/>
              </a:rPr>
              <a:t>1</a:t>
            </a:r>
            <a:r>
              <a:rPr dirty="0" sz="850">
                <a:latin typeface="Times New Roman"/>
                <a:cs typeface="Times New Roman"/>
              </a:rPr>
              <a:t>	</a:t>
            </a:r>
            <a:r>
              <a:rPr dirty="0" sz="850" spc="-5" i="1">
                <a:latin typeface="Times New Roman"/>
                <a:cs typeface="Times New Roman"/>
              </a:rPr>
              <a:t>j</a:t>
            </a:r>
            <a:r>
              <a:rPr dirty="0" sz="850" i="1">
                <a:latin typeface="Times New Roman"/>
                <a:cs typeface="Times New Roman"/>
              </a:rPr>
              <a:t>	</a:t>
            </a:r>
            <a:r>
              <a:rPr dirty="0" sz="850" spc="-5" i="1">
                <a:latin typeface="Times New Roman"/>
                <a:cs typeface="Times New Roman"/>
              </a:rPr>
              <a:t>t</a:t>
            </a:r>
            <a:r>
              <a:rPr dirty="0" sz="850" i="1">
                <a:latin typeface="Times New Roman"/>
                <a:cs typeface="Times New Roman"/>
              </a:rPr>
              <a:t>	</a:t>
            </a:r>
            <a:r>
              <a:rPr dirty="0" sz="850" spc="-5" i="1">
                <a:latin typeface="Times New Roman"/>
                <a:cs typeface="Times New Roman"/>
              </a:rPr>
              <a:t>i</a:t>
            </a:r>
            <a:endParaRPr sz="850">
              <a:latin typeface="Times New Roman"/>
              <a:cs typeface="Times New Roman"/>
            </a:endParaRPr>
          </a:p>
        </p:txBody>
      </p:sp>
      <p:sp>
        <p:nvSpPr>
          <p:cNvPr id="9" name="object 9"/>
          <p:cNvSpPr txBox="1"/>
          <p:nvPr/>
        </p:nvSpPr>
        <p:spPr>
          <a:xfrm>
            <a:off x="1620519" y="1238583"/>
            <a:ext cx="2677160" cy="247015"/>
          </a:xfrm>
          <a:prstGeom prst="rect">
            <a:avLst/>
          </a:prstGeom>
        </p:spPr>
        <p:txBody>
          <a:bodyPr wrap="square" lIns="0" tIns="12700" rIns="0" bIns="0" rtlCol="0" vert="horz">
            <a:spAutoFit/>
          </a:bodyPr>
          <a:lstStyle/>
          <a:p>
            <a:pPr marL="25400">
              <a:lnSpc>
                <a:spcPct val="100000"/>
              </a:lnSpc>
              <a:spcBef>
                <a:spcPts val="100"/>
              </a:spcBef>
            </a:pPr>
            <a:r>
              <a:rPr dirty="0" sz="1200">
                <a:latin typeface="Arial"/>
                <a:cs typeface="Arial"/>
              </a:rPr>
              <a:t>We </a:t>
            </a:r>
            <a:r>
              <a:rPr dirty="0" sz="1200" spc="-5">
                <a:latin typeface="Arial"/>
                <a:cs typeface="Arial"/>
              </a:rPr>
              <a:t>want </a:t>
            </a:r>
            <a:r>
              <a:rPr dirty="0" baseline="3831" sz="2175" spc="30" i="1">
                <a:latin typeface="Times New Roman"/>
                <a:cs typeface="Times New Roman"/>
              </a:rPr>
              <a:t>a</a:t>
            </a:r>
            <a:r>
              <a:rPr dirty="0" baseline="49019" sz="1275" spc="30">
                <a:latin typeface="Times New Roman"/>
                <a:cs typeface="Times New Roman"/>
              </a:rPr>
              <a:t>new </a:t>
            </a:r>
            <a:r>
              <a:rPr dirty="0" baseline="3831" sz="2175" spc="-7">
                <a:latin typeface="Symbol"/>
                <a:cs typeface="Symbol"/>
              </a:rPr>
              <a:t></a:t>
            </a:r>
            <a:r>
              <a:rPr dirty="0" baseline="3831" sz="2175" spc="-7">
                <a:latin typeface="Times New Roman"/>
                <a:cs typeface="Times New Roman"/>
              </a:rPr>
              <a:t> </a:t>
            </a:r>
            <a:r>
              <a:rPr dirty="0" sz="1200" spc="-5">
                <a:latin typeface="Arial"/>
                <a:cs typeface="Arial"/>
              </a:rPr>
              <a:t>new estimate of</a:t>
            </a:r>
            <a:r>
              <a:rPr dirty="0" sz="1200" spc="70">
                <a:latin typeface="Arial"/>
                <a:cs typeface="Arial"/>
              </a:rPr>
              <a:t> </a:t>
            </a:r>
            <a:r>
              <a:rPr dirty="0" sz="1450" spc="25" i="1">
                <a:latin typeface="Times New Roman"/>
                <a:cs typeface="Times New Roman"/>
              </a:rPr>
              <a:t>P</a:t>
            </a:r>
            <a:r>
              <a:rPr dirty="0" sz="1450" spc="25">
                <a:latin typeface="Times New Roman"/>
                <a:cs typeface="Times New Roman"/>
              </a:rPr>
              <a:t>(</a:t>
            </a:r>
            <a:r>
              <a:rPr dirty="0" sz="1450" spc="25" i="1">
                <a:latin typeface="Times New Roman"/>
                <a:cs typeface="Times New Roman"/>
              </a:rPr>
              <a:t>q</a:t>
            </a:r>
            <a:endParaRPr sz="1450">
              <a:latin typeface="Times New Roman"/>
              <a:cs typeface="Times New Roman"/>
            </a:endParaRPr>
          </a:p>
        </p:txBody>
      </p:sp>
      <p:sp>
        <p:nvSpPr>
          <p:cNvPr id="10" name="object 1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2" name="object 12"/>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72</a:t>
            </a:r>
            <a:endParaRPr sz="450">
              <a:latin typeface="Tahoma"/>
              <a:cs typeface="Tahoma"/>
            </a:endParaRPr>
          </a:p>
        </p:txBody>
      </p:sp>
      <p:sp>
        <p:nvSpPr>
          <p:cNvPr id="13" name="object 13"/>
          <p:cNvSpPr/>
          <p:nvPr/>
        </p:nvSpPr>
        <p:spPr>
          <a:xfrm>
            <a:off x="1790700" y="5707379"/>
            <a:ext cx="4114800" cy="876300"/>
          </a:xfrm>
          <a:custGeom>
            <a:avLst/>
            <a:gdLst/>
            <a:ahLst/>
            <a:cxnLst/>
            <a:rect l="l" t="t" r="r" b="b"/>
            <a:pathLst>
              <a:path w="4114800" h="876300">
                <a:moveTo>
                  <a:pt x="0" y="876300"/>
                </a:moveTo>
                <a:lnTo>
                  <a:pt x="4114800" y="876300"/>
                </a:lnTo>
                <a:lnTo>
                  <a:pt x="4114800" y="0"/>
                </a:lnTo>
                <a:lnTo>
                  <a:pt x="0" y="0"/>
                </a:lnTo>
                <a:lnTo>
                  <a:pt x="0" y="876300"/>
                </a:lnTo>
                <a:close/>
              </a:path>
            </a:pathLst>
          </a:custGeom>
          <a:solidFill>
            <a:srgbClr val="FFFF66"/>
          </a:solidFill>
        </p:spPr>
        <p:txBody>
          <a:bodyPr wrap="square" lIns="0" tIns="0" rIns="0" bIns="0" rtlCol="0"/>
          <a:lstStyle/>
          <a:p/>
        </p:txBody>
      </p:sp>
      <p:sp>
        <p:nvSpPr>
          <p:cNvPr id="14" name="object 14"/>
          <p:cNvSpPr/>
          <p:nvPr/>
        </p:nvSpPr>
        <p:spPr>
          <a:xfrm>
            <a:off x="1790700" y="5707379"/>
            <a:ext cx="4114800" cy="876300"/>
          </a:xfrm>
          <a:custGeom>
            <a:avLst/>
            <a:gdLst/>
            <a:ahLst/>
            <a:cxnLst/>
            <a:rect l="l" t="t" r="r" b="b"/>
            <a:pathLst>
              <a:path w="4114800" h="876300">
                <a:moveTo>
                  <a:pt x="4114800" y="0"/>
                </a:moveTo>
                <a:lnTo>
                  <a:pt x="0" y="0"/>
                </a:lnTo>
                <a:lnTo>
                  <a:pt x="0" y="876300"/>
                </a:lnTo>
                <a:lnTo>
                  <a:pt x="4114800" y="876300"/>
                </a:lnTo>
                <a:lnTo>
                  <a:pt x="4114800" y="0"/>
                </a:lnTo>
                <a:close/>
              </a:path>
            </a:pathLst>
          </a:custGeom>
          <a:ln w="6350">
            <a:solidFill>
              <a:srgbClr val="000000"/>
            </a:solidFill>
          </a:ln>
        </p:spPr>
        <p:txBody>
          <a:bodyPr wrap="square" lIns="0" tIns="0" rIns="0" bIns="0" rtlCol="0"/>
          <a:lstStyle/>
          <a:p/>
        </p:txBody>
      </p:sp>
      <p:sp>
        <p:nvSpPr>
          <p:cNvPr id="15" name="object 15"/>
          <p:cNvSpPr txBox="1"/>
          <p:nvPr/>
        </p:nvSpPr>
        <p:spPr>
          <a:xfrm>
            <a:off x="2404875" y="5528026"/>
            <a:ext cx="72390" cy="154305"/>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ij</a:t>
            </a:r>
            <a:endParaRPr sz="850">
              <a:latin typeface="Times New Roman"/>
              <a:cs typeface="Times New Roman"/>
            </a:endParaRPr>
          </a:p>
        </p:txBody>
      </p:sp>
      <p:sp>
        <p:nvSpPr>
          <p:cNvPr id="16" name="object 16"/>
          <p:cNvSpPr txBox="1"/>
          <p:nvPr/>
        </p:nvSpPr>
        <p:spPr>
          <a:xfrm>
            <a:off x="4463034" y="5415867"/>
            <a:ext cx="934085" cy="247015"/>
          </a:xfrm>
          <a:prstGeom prst="rect">
            <a:avLst/>
          </a:prstGeom>
        </p:spPr>
        <p:txBody>
          <a:bodyPr wrap="square" lIns="0" tIns="12700" rIns="0" bIns="0" rtlCol="0" vert="horz">
            <a:spAutoFit/>
          </a:bodyPr>
          <a:lstStyle/>
          <a:p>
            <a:pPr>
              <a:lnSpc>
                <a:spcPct val="100000"/>
              </a:lnSpc>
              <a:spcBef>
                <a:spcPts val="100"/>
              </a:spcBef>
            </a:pP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450"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a:t>
            </a:r>
            <a:r>
              <a:rPr dirty="0" sz="1450" spc="20" i="1">
                <a:latin typeface="Times New Roman"/>
                <a:cs typeface="Times New Roman"/>
              </a:rPr>
              <a:t> </a:t>
            </a:r>
            <a:r>
              <a:rPr dirty="0" sz="1450">
                <a:latin typeface="Times New Roman"/>
                <a:cs typeface="Times New Roman"/>
              </a:rPr>
              <a:t>)</a:t>
            </a:r>
            <a:endParaRPr sz="1450">
              <a:latin typeface="Times New Roman"/>
              <a:cs typeface="Times New Roman"/>
            </a:endParaRPr>
          </a:p>
        </p:txBody>
      </p:sp>
      <p:sp>
        <p:nvSpPr>
          <p:cNvPr id="17" name="object 17"/>
          <p:cNvSpPr txBox="1"/>
          <p:nvPr/>
        </p:nvSpPr>
        <p:spPr>
          <a:xfrm>
            <a:off x="4258812" y="5538392"/>
            <a:ext cx="1052830" cy="154940"/>
          </a:xfrm>
          <a:prstGeom prst="rect">
            <a:avLst/>
          </a:prstGeom>
        </p:spPr>
        <p:txBody>
          <a:bodyPr wrap="square" lIns="0" tIns="12065" rIns="0" bIns="0" rtlCol="0" vert="horz">
            <a:spAutoFit/>
          </a:bodyPr>
          <a:lstStyle/>
          <a:p>
            <a:pPr>
              <a:lnSpc>
                <a:spcPct val="100000"/>
              </a:lnSpc>
              <a:spcBef>
                <a:spcPts val="95"/>
              </a:spcBef>
              <a:tabLst>
                <a:tab pos="444500" algn="l"/>
                <a:tab pos="692785" algn="l"/>
                <a:tab pos="1009015" algn="l"/>
              </a:tabLst>
            </a:pPr>
            <a:r>
              <a:rPr dirty="0" sz="850" spc="-5" i="1">
                <a:latin typeface="Times New Roman"/>
                <a:cs typeface="Times New Roman"/>
              </a:rPr>
              <a:t>t</a:t>
            </a:r>
            <a:r>
              <a:rPr dirty="0" sz="850" spc="-120" i="1">
                <a:latin typeface="Times New Roman"/>
                <a:cs typeface="Times New Roman"/>
              </a:rPr>
              <a:t> </a:t>
            </a:r>
            <a:r>
              <a:rPr dirty="0" sz="850" spc="-35">
                <a:latin typeface="Symbol"/>
                <a:cs typeface="Symbol"/>
              </a:rPr>
              <a:t></a:t>
            </a:r>
            <a:r>
              <a:rPr dirty="0" sz="850" spc="-5">
                <a:latin typeface="Times New Roman"/>
                <a:cs typeface="Times New Roman"/>
              </a:rPr>
              <a:t>1</a:t>
            </a:r>
            <a:r>
              <a:rPr dirty="0" sz="850">
                <a:latin typeface="Times New Roman"/>
                <a:cs typeface="Times New Roman"/>
              </a:rPr>
              <a:t>	</a:t>
            </a:r>
            <a:r>
              <a:rPr dirty="0" sz="850" spc="-5" i="1">
                <a:latin typeface="Times New Roman"/>
                <a:cs typeface="Times New Roman"/>
              </a:rPr>
              <a:t>j</a:t>
            </a:r>
            <a:r>
              <a:rPr dirty="0" sz="850" i="1">
                <a:latin typeface="Times New Roman"/>
                <a:cs typeface="Times New Roman"/>
              </a:rPr>
              <a:t>	</a:t>
            </a:r>
            <a:r>
              <a:rPr dirty="0" sz="850" spc="-5" i="1">
                <a:latin typeface="Times New Roman"/>
                <a:cs typeface="Times New Roman"/>
              </a:rPr>
              <a:t>t</a:t>
            </a:r>
            <a:r>
              <a:rPr dirty="0" sz="850" i="1">
                <a:latin typeface="Times New Roman"/>
                <a:cs typeface="Times New Roman"/>
              </a:rPr>
              <a:t>	</a:t>
            </a:r>
            <a:r>
              <a:rPr dirty="0" sz="850" spc="-5" i="1">
                <a:latin typeface="Times New Roman"/>
                <a:cs typeface="Times New Roman"/>
              </a:rPr>
              <a:t>i</a:t>
            </a:r>
            <a:endParaRPr sz="850">
              <a:latin typeface="Times New Roman"/>
              <a:cs typeface="Times New Roman"/>
            </a:endParaRPr>
          </a:p>
        </p:txBody>
      </p:sp>
      <p:sp>
        <p:nvSpPr>
          <p:cNvPr id="18" name="object 18"/>
          <p:cNvSpPr txBox="1"/>
          <p:nvPr/>
        </p:nvSpPr>
        <p:spPr>
          <a:xfrm>
            <a:off x="1620519" y="5415867"/>
            <a:ext cx="2677160" cy="247015"/>
          </a:xfrm>
          <a:prstGeom prst="rect">
            <a:avLst/>
          </a:prstGeom>
        </p:spPr>
        <p:txBody>
          <a:bodyPr wrap="square" lIns="0" tIns="12700" rIns="0" bIns="0" rtlCol="0" vert="horz">
            <a:spAutoFit/>
          </a:bodyPr>
          <a:lstStyle/>
          <a:p>
            <a:pPr marL="25400">
              <a:lnSpc>
                <a:spcPct val="100000"/>
              </a:lnSpc>
              <a:spcBef>
                <a:spcPts val="100"/>
              </a:spcBef>
            </a:pPr>
            <a:r>
              <a:rPr dirty="0" sz="1200">
                <a:latin typeface="Arial"/>
                <a:cs typeface="Arial"/>
              </a:rPr>
              <a:t>We </a:t>
            </a:r>
            <a:r>
              <a:rPr dirty="0" sz="1200" spc="-5">
                <a:latin typeface="Arial"/>
                <a:cs typeface="Arial"/>
              </a:rPr>
              <a:t>want </a:t>
            </a:r>
            <a:r>
              <a:rPr dirty="0" baseline="3831" sz="2175" spc="30" i="1">
                <a:latin typeface="Times New Roman"/>
                <a:cs typeface="Times New Roman"/>
              </a:rPr>
              <a:t>a</a:t>
            </a:r>
            <a:r>
              <a:rPr dirty="0" baseline="49019" sz="1275" spc="30">
                <a:latin typeface="Times New Roman"/>
                <a:cs typeface="Times New Roman"/>
              </a:rPr>
              <a:t>new </a:t>
            </a:r>
            <a:r>
              <a:rPr dirty="0" baseline="3831" sz="2175">
                <a:latin typeface="Symbol"/>
                <a:cs typeface="Symbol"/>
              </a:rPr>
              <a:t></a:t>
            </a:r>
            <a:r>
              <a:rPr dirty="0" baseline="3831" sz="2175">
                <a:latin typeface="Times New Roman"/>
                <a:cs typeface="Times New Roman"/>
              </a:rPr>
              <a:t> </a:t>
            </a:r>
            <a:r>
              <a:rPr dirty="0" sz="1200" spc="-5">
                <a:latin typeface="Arial"/>
                <a:cs typeface="Arial"/>
              </a:rPr>
              <a:t>new estimate of</a:t>
            </a:r>
            <a:r>
              <a:rPr dirty="0" sz="1200" spc="60">
                <a:latin typeface="Arial"/>
                <a:cs typeface="Arial"/>
              </a:rPr>
              <a:t> </a:t>
            </a:r>
            <a:r>
              <a:rPr dirty="0" sz="1450" spc="25" i="1">
                <a:latin typeface="Times New Roman"/>
                <a:cs typeface="Times New Roman"/>
              </a:rPr>
              <a:t>P</a:t>
            </a:r>
            <a:r>
              <a:rPr dirty="0" sz="1450" spc="25">
                <a:latin typeface="Times New Roman"/>
                <a:cs typeface="Times New Roman"/>
              </a:rPr>
              <a:t>(</a:t>
            </a:r>
            <a:r>
              <a:rPr dirty="0" sz="1450" spc="25" i="1">
                <a:latin typeface="Times New Roman"/>
                <a:cs typeface="Times New Roman"/>
              </a:rPr>
              <a:t>q</a:t>
            </a:r>
            <a:endParaRPr sz="1450">
              <a:latin typeface="Times New Roman"/>
              <a:cs typeface="Times New Roman"/>
            </a:endParaRPr>
          </a:p>
        </p:txBody>
      </p:sp>
      <p:sp>
        <p:nvSpPr>
          <p:cNvPr id="19" name="object 19"/>
          <p:cNvSpPr/>
          <p:nvPr/>
        </p:nvSpPr>
        <p:spPr>
          <a:xfrm>
            <a:off x="2071116" y="6038850"/>
            <a:ext cx="3640454" cy="0"/>
          </a:xfrm>
          <a:custGeom>
            <a:avLst/>
            <a:gdLst/>
            <a:ahLst/>
            <a:cxnLst/>
            <a:rect l="l" t="t" r="r" b="b"/>
            <a:pathLst>
              <a:path w="3640454" h="0">
                <a:moveTo>
                  <a:pt x="0" y="0"/>
                </a:moveTo>
                <a:lnTo>
                  <a:pt x="3640074" y="0"/>
                </a:lnTo>
              </a:path>
            </a:pathLst>
          </a:custGeom>
          <a:ln w="7670">
            <a:solidFill>
              <a:srgbClr val="000000"/>
            </a:solidFill>
          </a:ln>
        </p:spPr>
        <p:txBody>
          <a:bodyPr wrap="square" lIns="0" tIns="0" rIns="0" bIns="0" rtlCol="0"/>
          <a:lstStyle/>
          <a:p/>
        </p:txBody>
      </p:sp>
      <p:sp>
        <p:nvSpPr>
          <p:cNvPr id="20" name="object 20"/>
          <p:cNvSpPr txBox="1"/>
          <p:nvPr/>
        </p:nvSpPr>
        <p:spPr>
          <a:xfrm>
            <a:off x="2141982" y="6023788"/>
            <a:ext cx="8445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N</a:t>
            </a:r>
            <a:endParaRPr sz="850">
              <a:latin typeface="Times New Roman"/>
              <a:cs typeface="Times New Roman"/>
            </a:endParaRPr>
          </a:p>
        </p:txBody>
      </p:sp>
      <p:sp>
        <p:nvSpPr>
          <p:cNvPr id="21" name="object 21"/>
          <p:cNvSpPr txBox="1"/>
          <p:nvPr/>
        </p:nvSpPr>
        <p:spPr>
          <a:xfrm>
            <a:off x="4568198" y="6128177"/>
            <a:ext cx="15049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old</a:t>
            </a:r>
            <a:endParaRPr sz="850">
              <a:latin typeface="Times New Roman"/>
              <a:cs typeface="Times New Roman"/>
            </a:endParaRPr>
          </a:p>
        </p:txBody>
      </p:sp>
      <p:sp>
        <p:nvSpPr>
          <p:cNvPr id="22" name="object 22"/>
          <p:cNvSpPr txBox="1"/>
          <p:nvPr/>
        </p:nvSpPr>
        <p:spPr>
          <a:xfrm>
            <a:off x="5497843" y="5894241"/>
            <a:ext cx="7302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T</a:t>
            </a:r>
            <a:endParaRPr sz="850">
              <a:latin typeface="Times New Roman"/>
              <a:cs typeface="Times New Roman"/>
            </a:endParaRPr>
          </a:p>
        </p:txBody>
      </p:sp>
      <p:sp>
        <p:nvSpPr>
          <p:cNvPr id="23" name="object 23"/>
          <p:cNvSpPr txBox="1"/>
          <p:nvPr/>
        </p:nvSpPr>
        <p:spPr>
          <a:xfrm>
            <a:off x="4456950" y="5766221"/>
            <a:ext cx="15049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old</a:t>
            </a:r>
            <a:endParaRPr sz="850">
              <a:latin typeface="Times New Roman"/>
              <a:cs typeface="Times New Roman"/>
            </a:endParaRPr>
          </a:p>
        </p:txBody>
      </p:sp>
      <p:sp>
        <p:nvSpPr>
          <p:cNvPr id="24" name="object 24"/>
          <p:cNvSpPr txBox="1"/>
          <p:nvPr/>
        </p:nvSpPr>
        <p:spPr>
          <a:xfrm>
            <a:off x="2082545" y="6084961"/>
            <a:ext cx="210185" cy="457200"/>
          </a:xfrm>
          <a:prstGeom prst="rect">
            <a:avLst/>
          </a:prstGeom>
        </p:spPr>
        <p:txBody>
          <a:bodyPr wrap="square" lIns="0" tIns="15875" rIns="0" bIns="0" rtlCol="0" vert="horz">
            <a:spAutoFit/>
          </a:bodyPr>
          <a:lstStyle/>
          <a:p>
            <a:pPr>
              <a:lnSpc>
                <a:spcPts val="2465"/>
              </a:lnSpc>
              <a:spcBef>
                <a:spcPts val="125"/>
              </a:spcBef>
            </a:pPr>
            <a:r>
              <a:rPr dirty="0" sz="2150" spc="15">
                <a:latin typeface="Symbol"/>
                <a:cs typeface="Symbol"/>
              </a:rPr>
              <a:t></a:t>
            </a:r>
            <a:endParaRPr sz="2150">
              <a:latin typeface="Symbol"/>
              <a:cs typeface="Symbol"/>
            </a:endParaRPr>
          </a:p>
          <a:p>
            <a:pPr marL="17780">
              <a:lnSpc>
                <a:spcPts val="905"/>
              </a:lnSpc>
            </a:pPr>
            <a:r>
              <a:rPr dirty="0" sz="850" spc="-5" i="1">
                <a:latin typeface="Times New Roman"/>
                <a:cs typeface="Times New Roman"/>
              </a:rPr>
              <a:t>k</a:t>
            </a:r>
            <a:r>
              <a:rPr dirty="0" sz="850" spc="-140"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p:txBody>
      </p:sp>
      <p:sp>
        <p:nvSpPr>
          <p:cNvPr id="25" name="object 25"/>
          <p:cNvSpPr txBox="1"/>
          <p:nvPr/>
        </p:nvSpPr>
        <p:spPr>
          <a:xfrm>
            <a:off x="4916429" y="6256963"/>
            <a:ext cx="766445" cy="154940"/>
          </a:xfrm>
          <a:prstGeom prst="rect">
            <a:avLst/>
          </a:prstGeom>
        </p:spPr>
        <p:txBody>
          <a:bodyPr wrap="square" lIns="0" tIns="12065" rIns="0" bIns="0" rtlCol="0" vert="horz">
            <a:spAutoFit/>
          </a:bodyPr>
          <a:lstStyle/>
          <a:p>
            <a:pPr>
              <a:lnSpc>
                <a:spcPct val="100000"/>
              </a:lnSpc>
              <a:spcBef>
                <a:spcPts val="95"/>
              </a:spcBef>
              <a:tabLst>
                <a:tab pos="256540" algn="l"/>
                <a:tab pos="692785" algn="l"/>
              </a:tabLst>
            </a:pPr>
            <a:r>
              <a:rPr dirty="0" sz="850" spc="-5">
                <a:latin typeface="Times New Roman"/>
                <a:cs typeface="Times New Roman"/>
              </a:rPr>
              <a:t>1</a:t>
            </a:r>
            <a:r>
              <a:rPr dirty="0" sz="850" spc="-5">
                <a:latin typeface="Times New Roman"/>
                <a:cs typeface="Times New Roman"/>
              </a:rPr>
              <a:t>	</a:t>
            </a:r>
            <a:r>
              <a:rPr dirty="0" sz="850" spc="-5">
                <a:latin typeface="Times New Roman"/>
                <a:cs typeface="Times New Roman"/>
              </a:rPr>
              <a:t>2</a:t>
            </a:r>
            <a:r>
              <a:rPr dirty="0" sz="850" spc="-5">
                <a:latin typeface="Times New Roman"/>
                <a:cs typeface="Times New Roman"/>
              </a:rPr>
              <a:t>	</a:t>
            </a:r>
            <a:r>
              <a:rPr dirty="0" sz="850" spc="-5" i="1">
                <a:latin typeface="Times New Roman"/>
                <a:cs typeface="Times New Roman"/>
              </a:rPr>
              <a:t>T</a:t>
            </a:r>
            <a:endParaRPr sz="850">
              <a:latin typeface="Times New Roman"/>
              <a:cs typeface="Times New Roman"/>
            </a:endParaRPr>
          </a:p>
        </p:txBody>
      </p:sp>
      <p:sp>
        <p:nvSpPr>
          <p:cNvPr id="26" name="object 26"/>
          <p:cNvSpPr txBox="1"/>
          <p:nvPr/>
        </p:nvSpPr>
        <p:spPr>
          <a:xfrm>
            <a:off x="1899417" y="5817460"/>
            <a:ext cx="3255010" cy="247015"/>
          </a:xfrm>
          <a:prstGeom prst="rect">
            <a:avLst/>
          </a:prstGeom>
        </p:spPr>
        <p:txBody>
          <a:bodyPr wrap="square" lIns="0" tIns="12700" rIns="0" bIns="0" rtlCol="0" vert="horz">
            <a:spAutoFit/>
          </a:bodyPr>
          <a:lstStyle/>
          <a:p>
            <a:pPr marL="25400">
              <a:lnSpc>
                <a:spcPct val="100000"/>
              </a:lnSpc>
              <a:spcBef>
                <a:spcPts val="100"/>
              </a:spcBef>
              <a:tabLst>
                <a:tab pos="2905125" algn="l"/>
                <a:tab pos="3162300" algn="l"/>
              </a:tabLst>
            </a:pPr>
            <a:r>
              <a:rPr dirty="0" baseline="-21072" sz="2175">
                <a:latin typeface="Symbol"/>
                <a:cs typeface="Symbol"/>
              </a:rPr>
              <a:t></a:t>
            </a:r>
            <a:r>
              <a:rPr dirty="0" baseline="-21072" sz="2175">
                <a:latin typeface="Times New Roman"/>
                <a:cs typeface="Times New Roman"/>
              </a:rPr>
              <a:t>	</a:t>
            </a:r>
            <a:r>
              <a:rPr dirty="0" sz="850" spc="-5">
                <a:latin typeface="Times New Roman"/>
                <a:cs typeface="Times New Roman"/>
              </a:rPr>
              <a:t>1	2</a:t>
            </a:r>
            <a:endParaRPr sz="850">
              <a:latin typeface="Times New Roman"/>
              <a:cs typeface="Times New Roman"/>
            </a:endParaRPr>
          </a:p>
        </p:txBody>
      </p:sp>
      <p:sp>
        <p:nvSpPr>
          <p:cNvPr id="27" name="object 27"/>
          <p:cNvSpPr txBox="1"/>
          <p:nvPr/>
        </p:nvSpPr>
        <p:spPr>
          <a:xfrm>
            <a:off x="2196097" y="5771732"/>
            <a:ext cx="1943100" cy="247015"/>
          </a:xfrm>
          <a:prstGeom prst="rect">
            <a:avLst/>
          </a:prstGeom>
        </p:spPr>
        <p:txBody>
          <a:bodyPr wrap="square" lIns="0" tIns="12700" rIns="0" bIns="0" rtlCol="0" vert="horz">
            <a:spAutoFit/>
          </a:bodyPr>
          <a:lstStyle/>
          <a:p>
            <a:pPr>
              <a:lnSpc>
                <a:spcPct val="100000"/>
              </a:lnSpc>
              <a:spcBef>
                <a:spcPts val="100"/>
              </a:spcBef>
            </a:pPr>
            <a:r>
              <a:rPr dirty="0" sz="1450">
                <a:latin typeface="Times New Roman"/>
                <a:cs typeface="Times New Roman"/>
              </a:rPr>
              <a:t>Expected</a:t>
            </a:r>
            <a:r>
              <a:rPr dirty="0" sz="1450" spc="-90">
                <a:latin typeface="Times New Roman"/>
                <a:cs typeface="Times New Roman"/>
              </a:rPr>
              <a:t> </a:t>
            </a:r>
            <a:r>
              <a:rPr dirty="0" sz="1450">
                <a:latin typeface="Times New Roman"/>
                <a:cs typeface="Times New Roman"/>
              </a:rPr>
              <a:t>#</a:t>
            </a:r>
            <a:r>
              <a:rPr dirty="0" sz="1450" spc="-95">
                <a:latin typeface="Times New Roman"/>
                <a:cs typeface="Times New Roman"/>
              </a:rPr>
              <a:t> </a:t>
            </a:r>
            <a:r>
              <a:rPr dirty="0" sz="1450">
                <a:latin typeface="Times New Roman"/>
                <a:cs typeface="Times New Roman"/>
              </a:rPr>
              <a:t>transitions</a:t>
            </a:r>
            <a:r>
              <a:rPr dirty="0" sz="1450" spc="-130">
                <a:latin typeface="Times New Roman"/>
                <a:cs typeface="Times New Roman"/>
              </a:rPr>
              <a:t> </a:t>
            </a:r>
            <a:r>
              <a:rPr dirty="0" sz="1450" i="1">
                <a:latin typeface="Times New Roman"/>
                <a:cs typeface="Times New Roman"/>
              </a:rPr>
              <a:t>i</a:t>
            </a:r>
            <a:r>
              <a:rPr dirty="0" sz="1450" spc="-45" i="1">
                <a:latin typeface="Times New Roman"/>
                <a:cs typeface="Times New Roman"/>
              </a:rPr>
              <a:t> </a:t>
            </a:r>
            <a:r>
              <a:rPr dirty="0" sz="1450">
                <a:latin typeface="Symbol"/>
                <a:cs typeface="Symbol"/>
              </a:rPr>
              <a:t></a:t>
            </a:r>
            <a:endParaRPr sz="1450">
              <a:latin typeface="Symbol"/>
              <a:cs typeface="Symbol"/>
            </a:endParaRPr>
          </a:p>
        </p:txBody>
      </p:sp>
      <p:sp>
        <p:nvSpPr>
          <p:cNvPr id="28" name="object 28"/>
          <p:cNvSpPr txBox="1"/>
          <p:nvPr/>
        </p:nvSpPr>
        <p:spPr>
          <a:xfrm>
            <a:off x="2304288" y="6123201"/>
            <a:ext cx="3328035" cy="259715"/>
          </a:xfrm>
          <a:prstGeom prst="rect">
            <a:avLst/>
          </a:prstGeom>
        </p:spPr>
        <p:txBody>
          <a:bodyPr wrap="square" lIns="0" tIns="16510" rIns="0" bIns="0" rtlCol="0" vert="horz">
            <a:spAutoFit/>
          </a:bodyPr>
          <a:lstStyle/>
          <a:p>
            <a:pPr>
              <a:lnSpc>
                <a:spcPct val="100000"/>
              </a:lnSpc>
              <a:spcBef>
                <a:spcPts val="130"/>
              </a:spcBef>
              <a:tabLst>
                <a:tab pos="2431415" algn="l"/>
              </a:tabLst>
            </a:pPr>
            <a:r>
              <a:rPr dirty="0" sz="1450">
                <a:latin typeface="Times New Roman"/>
                <a:cs typeface="Times New Roman"/>
              </a:rPr>
              <a:t>Expected</a:t>
            </a:r>
            <a:r>
              <a:rPr dirty="0" sz="1450" spc="-70">
                <a:latin typeface="Times New Roman"/>
                <a:cs typeface="Times New Roman"/>
              </a:rPr>
              <a:t> </a:t>
            </a:r>
            <a:r>
              <a:rPr dirty="0" sz="1450">
                <a:latin typeface="Times New Roman"/>
                <a:cs typeface="Times New Roman"/>
              </a:rPr>
              <a:t>#</a:t>
            </a:r>
            <a:r>
              <a:rPr dirty="0" sz="1450" spc="-70">
                <a:latin typeface="Times New Roman"/>
                <a:cs typeface="Times New Roman"/>
              </a:rPr>
              <a:t> </a:t>
            </a:r>
            <a:r>
              <a:rPr dirty="0" sz="1450">
                <a:latin typeface="Times New Roman"/>
                <a:cs typeface="Times New Roman"/>
              </a:rPr>
              <a:t>transitions</a:t>
            </a:r>
            <a:r>
              <a:rPr dirty="0" sz="1450" spc="-114">
                <a:latin typeface="Times New Roman"/>
                <a:cs typeface="Times New Roman"/>
              </a:rPr>
              <a:t> </a:t>
            </a:r>
            <a:r>
              <a:rPr dirty="0" sz="1450" i="1">
                <a:latin typeface="Times New Roman"/>
                <a:cs typeface="Times New Roman"/>
              </a:rPr>
              <a:t>i</a:t>
            </a:r>
            <a:r>
              <a:rPr dirty="0" sz="1450" spc="-15" i="1">
                <a:latin typeface="Times New Roman"/>
                <a:cs typeface="Times New Roman"/>
              </a:rPr>
              <a:t> </a:t>
            </a:r>
            <a:r>
              <a:rPr dirty="0" sz="1450">
                <a:latin typeface="Symbol"/>
                <a:cs typeface="Symbol"/>
              </a:rPr>
              <a:t></a:t>
            </a:r>
            <a:r>
              <a:rPr dirty="0" sz="1450" spc="-50">
                <a:latin typeface="Times New Roman"/>
                <a:cs typeface="Times New Roman"/>
              </a:rPr>
              <a:t> </a:t>
            </a:r>
            <a:r>
              <a:rPr dirty="0" sz="1450" i="1">
                <a:latin typeface="Times New Roman"/>
                <a:cs typeface="Times New Roman"/>
              </a:rPr>
              <a:t>k</a:t>
            </a:r>
            <a:r>
              <a:rPr dirty="0" sz="1450" spc="-15" i="1">
                <a:latin typeface="Times New Roman"/>
                <a:cs typeface="Times New Roman"/>
              </a:rPr>
              <a:t> </a:t>
            </a:r>
            <a:r>
              <a:rPr dirty="0" sz="1450">
                <a:latin typeface="Times New Roman"/>
                <a:cs typeface="Times New Roman"/>
              </a:rPr>
              <a:t>|</a:t>
            </a:r>
            <a:r>
              <a:rPr dirty="0" sz="1450" spc="-105">
                <a:latin typeface="Times New Roman"/>
                <a:cs typeface="Times New Roman"/>
              </a:rPr>
              <a:t> </a:t>
            </a:r>
            <a:r>
              <a:rPr dirty="0" sz="1500" spc="-30" i="1">
                <a:latin typeface="Symbol"/>
                <a:cs typeface="Symbol"/>
              </a:rPr>
              <a:t></a:t>
            </a:r>
            <a:r>
              <a:rPr dirty="0" sz="1500" spc="-30">
                <a:latin typeface="Times New Roman"/>
                <a:cs typeface="Times New Roman"/>
              </a:rPr>
              <a:t>	</a:t>
            </a:r>
            <a:r>
              <a:rPr dirty="0" sz="1450">
                <a:latin typeface="Times New Roman"/>
                <a:cs typeface="Times New Roman"/>
              </a:rPr>
              <a:t>,</a:t>
            </a:r>
            <a:r>
              <a:rPr dirty="0" sz="1450" spc="-240">
                <a:latin typeface="Times New Roman"/>
                <a:cs typeface="Times New Roman"/>
              </a:rPr>
              <a:t> </a:t>
            </a:r>
            <a:r>
              <a:rPr dirty="0" sz="1450" i="1">
                <a:latin typeface="Times New Roman"/>
                <a:cs typeface="Times New Roman"/>
              </a:rPr>
              <a:t>O</a:t>
            </a:r>
            <a:r>
              <a:rPr dirty="0" sz="1450" spc="-10" i="1">
                <a:latin typeface="Times New Roman"/>
                <a:cs typeface="Times New Roman"/>
              </a:rPr>
              <a:t> </a:t>
            </a:r>
            <a:r>
              <a:rPr dirty="0" sz="1450">
                <a:latin typeface="Times New Roman"/>
                <a:cs typeface="Times New Roman"/>
              </a:rPr>
              <a:t>,</a:t>
            </a:r>
            <a:r>
              <a:rPr dirty="0" sz="1450" spc="-240">
                <a:latin typeface="Times New Roman"/>
                <a:cs typeface="Times New Roman"/>
              </a:rPr>
              <a:t> </a:t>
            </a:r>
            <a:r>
              <a:rPr dirty="0" sz="1450" i="1">
                <a:latin typeface="Times New Roman"/>
                <a:cs typeface="Times New Roman"/>
              </a:rPr>
              <a:t>O</a:t>
            </a:r>
            <a:r>
              <a:rPr dirty="0" sz="1450" spc="135" i="1">
                <a:latin typeface="Times New Roman"/>
                <a:cs typeface="Times New Roman"/>
              </a:rPr>
              <a:t>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endParaRPr sz="1450">
              <a:latin typeface="Times New Roman"/>
              <a:cs typeface="Times New Roman"/>
            </a:endParaRPr>
          </a:p>
        </p:txBody>
      </p:sp>
      <p:sp>
        <p:nvSpPr>
          <p:cNvPr id="29" name="object 29"/>
          <p:cNvSpPr txBox="1"/>
          <p:nvPr/>
        </p:nvSpPr>
        <p:spPr>
          <a:xfrm>
            <a:off x="4200921" y="5761251"/>
            <a:ext cx="1320165" cy="259715"/>
          </a:xfrm>
          <a:prstGeom prst="rect">
            <a:avLst/>
          </a:prstGeom>
        </p:spPr>
        <p:txBody>
          <a:bodyPr wrap="square" lIns="0" tIns="16510" rIns="0" bIns="0" rtlCol="0" vert="horz">
            <a:spAutoFit/>
          </a:bodyPr>
          <a:lstStyle/>
          <a:p>
            <a:pPr>
              <a:lnSpc>
                <a:spcPct val="100000"/>
              </a:lnSpc>
              <a:spcBef>
                <a:spcPts val="130"/>
              </a:spcBef>
              <a:tabLst>
                <a:tab pos="423545" algn="l"/>
              </a:tabLst>
            </a:pPr>
            <a:r>
              <a:rPr dirty="0" sz="1450" i="1">
                <a:latin typeface="Times New Roman"/>
                <a:cs typeface="Times New Roman"/>
              </a:rPr>
              <a:t>j</a:t>
            </a:r>
            <a:r>
              <a:rPr dirty="0" sz="1450" spc="-65" i="1">
                <a:latin typeface="Times New Roman"/>
                <a:cs typeface="Times New Roman"/>
              </a:rPr>
              <a:t> </a:t>
            </a:r>
            <a:r>
              <a:rPr dirty="0" sz="1450">
                <a:latin typeface="Times New Roman"/>
                <a:cs typeface="Times New Roman"/>
              </a:rPr>
              <a:t>|</a:t>
            </a:r>
            <a:r>
              <a:rPr dirty="0" sz="1450" spc="-110">
                <a:latin typeface="Times New Roman"/>
                <a:cs typeface="Times New Roman"/>
              </a:rPr>
              <a:t> </a:t>
            </a:r>
            <a:r>
              <a:rPr dirty="0" sz="1500" spc="-30" i="1">
                <a:latin typeface="Symbol"/>
                <a:cs typeface="Symbol"/>
              </a:rPr>
              <a:t></a:t>
            </a:r>
            <a:r>
              <a:rPr dirty="0" sz="1500" spc="-30">
                <a:latin typeface="Times New Roman"/>
                <a:cs typeface="Times New Roman"/>
              </a:rPr>
              <a:t>	</a:t>
            </a:r>
            <a:r>
              <a:rPr dirty="0" sz="1450">
                <a:latin typeface="Times New Roman"/>
                <a:cs typeface="Times New Roman"/>
              </a:rPr>
              <a:t>,</a:t>
            </a:r>
            <a:r>
              <a:rPr dirty="0" sz="1450" spc="-240">
                <a:latin typeface="Times New Roman"/>
                <a:cs typeface="Times New Roman"/>
              </a:rPr>
              <a:t> </a:t>
            </a:r>
            <a:r>
              <a:rPr dirty="0" sz="1450" i="1">
                <a:latin typeface="Times New Roman"/>
                <a:cs typeface="Times New Roman"/>
              </a:rPr>
              <a:t>O</a:t>
            </a:r>
            <a:r>
              <a:rPr dirty="0" sz="1450" spc="-15" i="1">
                <a:latin typeface="Times New Roman"/>
                <a:cs typeface="Times New Roman"/>
              </a:rPr>
              <a:t> </a:t>
            </a:r>
            <a:r>
              <a:rPr dirty="0" sz="1450">
                <a:latin typeface="Times New Roman"/>
                <a:cs typeface="Times New Roman"/>
              </a:rPr>
              <a:t>,</a:t>
            </a:r>
            <a:r>
              <a:rPr dirty="0" sz="1450" spc="-235">
                <a:latin typeface="Times New Roman"/>
                <a:cs typeface="Times New Roman"/>
              </a:rPr>
              <a:t> </a:t>
            </a:r>
            <a:r>
              <a:rPr dirty="0" sz="1450" i="1">
                <a:latin typeface="Times New Roman"/>
                <a:cs typeface="Times New Roman"/>
              </a:rPr>
              <a:t>O</a:t>
            </a:r>
            <a:r>
              <a:rPr dirty="0" sz="1450" spc="135" i="1">
                <a:latin typeface="Times New Roman"/>
                <a:cs typeface="Times New Roman"/>
              </a:rPr>
              <a:t>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endParaRPr sz="1450">
              <a:latin typeface="Times New Roman"/>
              <a:cs typeface="Times New Roman"/>
            </a:endParaRPr>
          </a:p>
        </p:txBody>
      </p:sp>
      <p:sp>
        <p:nvSpPr>
          <p:cNvPr id="30" name="object 3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1" name="object 31"/>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73</a:t>
            </a:r>
            <a:endParaRPr sz="450">
              <a:latin typeface="Tahoma"/>
              <a:cs typeface="Tahoma"/>
            </a:endParaRPr>
          </a:p>
        </p:txBody>
      </p:sp>
      <p:sp>
        <p:nvSpPr>
          <p:cNvPr id="4" name="object 4"/>
          <p:cNvSpPr/>
          <p:nvPr/>
        </p:nvSpPr>
        <p:spPr>
          <a:xfrm>
            <a:off x="1739645" y="2330195"/>
            <a:ext cx="3747135" cy="1066800"/>
          </a:xfrm>
          <a:custGeom>
            <a:avLst/>
            <a:gdLst/>
            <a:ahLst/>
            <a:cxnLst/>
            <a:rect l="l" t="t" r="r" b="b"/>
            <a:pathLst>
              <a:path w="3747135" h="1066800">
                <a:moveTo>
                  <a:pt x="0" y="1066800"/>
                </a:moveTo>
                <a:lnTo>
                  <a:pt x="3746754" y="1066800"/>
                </a:lnTo>
                <a:lnTo>
                  <a:pt x="3746754" y="0"/>
                </a:lnTo>
                <a:lnTo>
                  <a:pt x="0" y="0"/>
                </a:lnTo>
                <a:lnTo>
                  <a:pt x="0" y="1066800"/>
                </a:lnTo>
                <a:close/>
              </a:path>
            </a:pathLst>
          </a:custGeom>
          <a:solidFill>
            <a:srgbClr val="FFFF66"/>
          </a:solidFill>
        </p:spPr>
        <p:txBody>
          <a:bodyPr wrap="square" lIns="0" tIns="0" rIns="0" bIns="0" rtlCol="0"/>
          <a:lstStyle/>
          <a:p/>
        </p:txBody>
      </p:sp>
      <p:sp>
        <p:nvSpPr>
          <p:cNvPr id="5" name="object 5"/>
          <p:cNvSpPr/>
          <p:nvPr/>
        </p:nvSpPr>
        <p:spPr>
          <a:xfrm>
            <a:off x="1739645" y="2330195"/>
            <a:ext cx="3747135" cy="1066800"/>
          </a:xfrm>
          <a:custGeom>
            <a:avLst/>
            <a:gdLst/>
            <a:ahLst/>
            <a:cxnLst/>
            <a:rect l="l" t="t" r="r" b="b"/>
            <a:pathLst>
              <a:path w="3747135" h="1066800">
                <a:moveTo>
                  <a:pt x="3746754" y="0"/>
                </a:moveTo>
                <a:lnTo>
                  <a:pt x="0" y="0"/>
                </a:lnTo>
                <a:lnTo>
                  <a:pt x="0" y="1066800"/>
                </a:lnTo>
                <a:lnTo>
                  <a:pt x="3746754" y="1066800"/>
                </a:lnTo>
                <a:lnTo>
                  <a:pt x="3746754" y="0"/>
                </a:lnTo>
                <a:close/>
              </a:path>
            </a:pathLst>
          </a:custGeom>
          <a:ln w="6350">
            <a:solidFill>
              <a:srgbClr val="000000"/>
            </a:solidFill>
          </a:ln>
        </p:spPr>
        <p:txBody>
          <a:bodyPr wrap="square" lIns="0" tIns="0" rIns="0" bIns="0" rtlCol="0"/>
          <a:lstStyle/>
          <a:p/>
        </p:txBody>
      </p:sp>
      <p:sp>
        <p:nvSpPr>
          <p:cNvPr id="6" name="object 6"/>
          <p:cNvSpPr txBox="1"/>
          <p:nvPr/>
        </p:nvSpPr>
        <p:spPr>
          <a:xfrm>
            <a:off x="2404875" y="1350742"/>
            <a:ext cx="72390" cy="154305"/>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ij</a:t>
            </a:r>
            <a:endParaRPr sz="850">
              <a:latin typeface="Times New Roman"/>
              <a:cs typeface="Times New Roman"/>
            </a:endParaRPr>
          </a:p>
        </p:txBody>
      </p:sp>
      <p:sp>
        <p:nvSpPr>
          <p:cNvPr id="7" name="object 7"/>
          <p:cNvSpPr txBox="1"/>
          <p:nvPr/>
        </p:nvSpPr>
        <p:spPr>
          <a:xfrm>
            <a:off x="4463034" y="1238596"/>
            <a:ext cx="934085" cy="247015"/>
          </a:xfrm>
          <a:prstGeom prst="rect">
            <a:avLst/>
          </a:prstGeom>
        </p:spPr>
        <p:txBody>
          <a:bodyPr wrap="square" lIns="0" tIns="12700" rIns="0" bIns="0" rtlCol="0" vert="horz">
            <a:spAutoFit/>
          </a:bodyPr>
          <a:lstStyle/>
          <a:p>
            <a:pPr>
              <a:lnSpc>
                <a:spcPct val="100000"/>
              </a:lnSpc>
              <a:spcBef>
                <a:spcPts val="100"/>
              </a:spcBef>
            </a:pP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450"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a:t>
            </a:r>
            <a:r>
              <a:rPr dirty="0" sz="1450" spc="20" i="1">
                <a:latin typeface="Times New Roman"/>
                <a:cs typeface="Times New Roman"/>
              </a:rPr>
              <a:t> </a:t>
            </a:r>
            <a:r>
              <a:rPr dirty="0" sz="1450">
                <a:latin typeface="Times New Roman"/>
                <a:cs typeface="Times New Roman"/>
              </a:rPr>
              <a:t>)</a:t>
            </a:r>
            <a:endParaRPr sz="1450">
              <a:latin typeface="Times New Roman"/>
              <a:cs typeface="Times New Roman"/>
            </a:endParaRPr>
          </a:p>
        </p:txBody>
      </p:sp>
      <p:sp>
        <p:nvSpPr>
          <p:cNvPr id="8" name="object 8"/>
          <p:cNvSpPr txBox="1"/>
          <p:nvPr/>
        </p:nvSpPr>
        <p:spPr>
          <a:xfrm>
            <a:off x="4258825" y="1361111"/>
            <a:ext cx="1052830" cy="154940"/>
          </a:xfrm>
          <a:prstGeom prst="rect">
            <a:avLst/>
          </a:prstGeom>
        </p:spPr>
        <p:txBody>
          <a:bodyPr wrap="square" lIns="0" tIns="12065" rIns="0" bIns="0" rtlCol="0" vert="horz">
            <a:spAutoFit/>
          </a:bodyPr>
          <a:lstStyle/>
          <a:p>
            <a:pPr>
              <a:lnSpc>
                <a:spcPct val="100000"/>
              </a:lnSpc>
              <a:spcBef>
                <a:spcPts val="95"/>
              </a:spcBef>
              <a:tabLst>
                <a:tab pos="444500" algn="l"/>
                <a:tab pos="692785" algn="l"/>
                <a:tab pos="1009015" algn="l"/>
              </a:tabLst>
            </a:pPr>
            <a:r>
              <a:rPr dirty="0" sz="850" spc="-5" i="1">
                <a:latin typeface="Times New Roman"/>
                <a:cs typeface="Times New Roman"/>
              </a:rPr>
              <a:t>t</a:t>
            </a:r>
            <a:r>
              <a:rPr dirty="0" sz="850" spc="-120" i="1">
                <a:latin typeface="Times New Roman"/>
                <a:cs typeface="Times New Roman"/>
              </a:rPr>
              <a:t> </a:t>
            </a:r>
            <a:r>
              <a:rPr dirty="0" sz="850" spc="-35">
                <a:latin typeface="Symbol"/>
                <a:cs typeface="Symbol"/>
              </a:rPr>
              <a:t></a:t>
            </a:r>
            <a:r>
              <a:rPr dirty="0" sz="850" spc="-5">
                <a:latin typeface="Times New Roman"/>
                <a:cs typeface="Times New Roman"/>
              </a:rPr>
              <a:t>1</a:t>
            </a:r>
            <a:r>
              <a:rPr dirty="0" sz="850">
                <a:latin typeface="Times New Roman"/>
                <a:cs typeface="Times New Roman"/>
              </a:rPr>
              <a:t>	</a:t>
            </a:r>
            <a:r>
              <a:rPr dirty="0" sz="850" spc="-5" i="1">
                <a:latin typeface="Times New Roman"/>
                <a:cs typeface="Times New Roman"/>
              </a:rPr>
              <a:t>j</a:t>
            </a:r>
            <a:r>
              <a:rPr dirty="0" sz="850" i="1">
                <a:latin typeface="Times New Roman"/>
                <a:cs typeface="Times New Roman"/>
              </a:rPr>
              <a:t>	</a:t>
            </a:r>
            <a:r>
              <a:rPr dirty="0" sz="850" spc="-5" i="1">
                <a:latin typeface="Times New Roman"/>
                <a:cs typeface="Times New Roman"/>
              </a:rPr>
              <a:t>t</a:t>
            </a:r>
            <a:r>
              <a:rPr dirty="0" sz="850" i="1">
                <a:latin typeface="Times New Roman"/>
                <a:cs typeface="Times New Roman"/>
              </a:rPr>
              <a:t>	</a:t>
            </a:r>
            <a:r>
              <a:rPr dirty="0" sz="850" spc="-5" i="1">
                <a:latin typeface="Times New Roman"/>
                <a:cs typeface="Times New Roman"/>
              </a:rPr>
              <a:t>i</a:t>
            </a:r>
            <a:endParaRPr sz="850">
              <a:latin typeface="Times New Roman"/>
              <a:cs typeface="Times New Roman"/>
            </a:endParaRPr>
          </a:p>
        </p:txBody>
      </p:sp>
      <p:sp>
        <p:nvSpPr>
          <p:cNvPr id="9" name="object 9"/>
          <p:cNvSpPr txBox="1"/>
          <p:nvPr/>
        </p:nvSpPr>
        <p:spPr>
          <a:xfrm>
            <a:off x="1620519" y="1238596"/>
            <a:ext cx="2677160" cy="247015"/>
          </a:xfrm>
          <a:prstGeom prst="rect">
            <a:avLst/>
          </a:prstGeom>
        </p:spPr>
        <p:txBody>
          <a:bodyPr wrap="square" lIns="0" tIns="12700" rIns="0" bIns="0" rtlCol="0" vert="horz">
            <a:spAutoFit/>
          </a:bodyPr>
          <a:lstStyle/>
          <a:p>
            <a:pPr marL="25400">
              <a:lnSpc>
                <a:spcPct val="100000"/>
              </a:lnSpc>
              <a:spcBef>
                <a:spcPts val="100"/>
              </a:spcBef>
            </a:pPr>
            <a:r>
              <a:rPr dirty="0" sz="1200">
                <a:latin typeface="Arial"/>
                <a:cs typeface="Arial"/>
              </a:rPr>
              <a:t>We </a:t>
            </a:r>
            <a:r>
              <a:rPr dirty="0" sz="1200" spc="-5">
                <a:latin typeface="Arial"/>
                <a:cs typeface="Arial"/>
              </a:rPr>
              <a:t>want </a:t>
            </a:r>
            <a:r>
              <a:rPr dirty="0" baseline="3831" sz="2175" spc="30" i="1">
                <a:latin typeface="Times New Roman"/>
                <a:cs typeface="Times New Roman"/>
              </a:rPr>
              <a:t>a</a:t>
            </a:r>
            <a:r>
              <a:rPr dirty="0" baseline="49019" sz="1275" spc="30">
                <a:latin typeface="Times New Roman"/>
                <a:cs typeface="Times New Roman"/>
              </a:rPr>
              <a:t>new </a:t>
            </a:r>
            <a:r>
              <a:rPr dirty="0" baseline="3831" sz="2175">
                <a:latin typeface="Symbol"/>
                <a:cs typeface="Symbol"/>
              </a:rPr>
              <a:t></a:t>
            </a:r>
            <a:r>
              <a:rPr dirty="0" baseline="3831" sz="2175">
                <a:latin typeface="Times New Roman"/>
                <a:cs typeface="Times New Roman"/>
              </a:rPr>
              <a:t> </a:t>
            </a:r>
            <a:r>
              <a:rPr dirty="0" sz="1200" spc="-5">
                <a:latin typeface="Arial"/>
                <a:cs typeface="Arial"/>
              </a:rPr>
              <a:t>new estimate of</a:t>
            </a:r>
            <a:r>
              <a:rPr dirty="0" sz="1200" spc="60">
                <a:latin typeface="Arial"/>
                <a:cs typeface="Arial"/>
              </a:rPr>
              <a:t> </a:t>
            </a:r>
            <a:r>
              <a:rPr dirty="0" sz="1450" spc="25" i="1">
                <a:latin typeface="Times New Roman"/>
                <a:cs typeface="Times New Roman"/>
              </a:rPr>
              <a:t>P</a:t>
            </a:r>
            <a:r>
              <a:rPr dirty="0" sz="1450" spc="25">
                <a:latin typeface="Times New Roman"/>
                <a:cs typeface="Times New Roman"/>
              </a:rPr>
              <a:t>(</a:t>
            </a:r>
            <a:r>
              <a:rPr dirty="0" sz="1450" spc="25" i="1">
                <a:latin typeface="Times New Roman"/>
                <a:cs typeface="Times New Roman"/>
              </a:rPr>
              <a:t>q</a:t>
            </a:r>
            <a:endParaRPr sz="1450">
              <a:latin typeface="Times New Roman"/>
              <a:cs typeface="Times New Roman"/>
            </a:endParaRPr>
          </a:p>
        </p:txBody>
      </p:sp>
      <p:sp>
        <p:nvSpPr>
          <p:cNvPr id="10" name="object 10"/>
          <p:cNvSpPr/>
          <p:nvPr/>
        </p:nvSpPr>
        <p:spPr>
          <a:xfrm>
            <a:off x="2071116" y="1861566"/>
            <a:ext cx="3640454" cy="0"/>
          </a:xfrm>
          <a:custGeom>
            <a:avLst/>
            <a:gdLst/>
            <a:ahLst/>
            <a:cxnLst/>
            <a:rect l="l" t="t" r="r" b="b"/>
            <a:pathLst>
              <a:path w="3640454" h="0">
                <a:moveTo>
                  <a:pt x="0" y="0"/>
                </a:moveTo>
                <a:lnTo>
                  <a:pt x="3640074" y="0"/>
                </a:lnTo>
              </a:path>
            </a:pathLst>
          </a:custGeom>
          <a:ln w="7670">
            <a:solidFill>
              <a:srgbClr val="000000"/>
            </a:solidFill>
          </a:ln>
        </p:spPr>
        <p:txBody>
          <a:bodyPr wrap="square" lIns="0" tIns="0" rIns="0" bIns="0" rtlCol="0"/>
          <a:lstStyle/>
          <a:p/>
        </p:txBody>
      </p:sp>
      <p:sp>
        <p:nvSpPr>
          <p:cNvPr id="11" name="object 11"/>
          <p:cNvSpPr txBox="1"/>
          <p:nvPr/>
        </p:nvSpPr>
        <p:spPr>
          <a:xfrm>
            <a:off x="2141982" y="1846504"/>
            <a:ext cx="8445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N</a:t>
            </a:r>
            <a:endParaRPr sz="850">
              <a:latin typeface="Times New Roman"/>
              <a:cs typeface="Times New Roman"/>
            </a:endParaRPr>
          </a:p>
        </p:txBody>
      </p:sp>
      <p:sp>
        <p:nvSpPr>
          <p:cNvPr id="12" name="object 12"/>
          <p:cNvSpPr txBox="1"/>
          <p:nvPr/>
        </p:nvSpPr>
        <p:spPr>
          <a:xfrm>
            <a:off x="4568198" y="1950893"/>
            <a:ext cx="15049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old</a:t>
            </a:r>
            <a:endParaRPr sz="850">
              <a:latin typeface="Times New Roman"/>
              <a:cs typeface="Times New Roman"/>
            </a:endParaRPr>
          </a:p>
        </p:txBody>
      </p:sp>
      <p:sp>
        <p:nvSpPr>
          <p:cNvPr id="13" name="object 13"/>
          <p:cNvSpPr txBox="1"/>
          <p:nvPr/>
        </p:nvSpPr>
        <p:spPr>
          <a:xfrm>
            <a:off x="5497843" y="1716957"/>
            <a:ext cx="7302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T</a:t>
            </a:r>
            <a:endParaRPr sz="850">
              <a:latin typeface="Times New Roman"/>
              <a:cs typeface="Times New Roman"/>
            </a:endParaRPr>
          </a:p>
        </p:txBody>
      </p:sp>
      <p:sp>
        <p:nvSpPr>
          <p:cNvPr id="14" name="object 14"/>
          <p:cNvSpPr txBox="1"/>
          <p:nvPr/>
        </p:nvSpPr>
        <p:spPr>
          <a:xfrm>
            <a:off x="4456950" y="1588937"/>
            <a:ext cx="15049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old</a:t>
            </a:r>
            <a:endParaRPr sz="850">
              <a:latin typeface="Times New Roman"/>
              <a:cs typeface="Times New Roman"/>
            </a:endParaRPr>
          </a:p>
        </p:txBody>
      </p:sp>
      <p:sp>
        <p:nvSpPr>
          <p:cNvPr id="15" name="object 15"/>
          <p:cNvSpPr txBox="1"/>
          <p:nvPr/>
        </p:nvSpPr>
        <p:spPr>
          <a:xfrm>
            <a:off x="2082545" y="1907676"/>
            <a:ext cx="210185" cy="457200"/>
          </a:xfrm>
          <a:prstGeom prst="rect">
            <a:avLst/>
          </a:prstGeom>
        </p:spPr>
        <p:txBody>
          <a:bodyPr wrap="square" lIns="0" tIns="15875" rIns="0" bIns="0" rtlCol="0" vert="horz">
            <a:spAutoFit/>
          </a:bodyPr>
          <a:lstStyle/>
          <a:p>
            <a:pPr>
              <a:lnSpc>
                <a:spcPts val="2465"/>
              </a:lnSpc>
              <a:spcBef>
                <a:spcPts val="125"/>
              </a:spcBef>
            </a:pPr>
            <a:r>
              <a:rPr dirty="0" sz="2150" spc="15">
                <a:latin typeface="Symbol"/>
                <a:cs typeface="Symbol"/>
              </a:rPr>
              <a:t></a:t>
            </a:r>
            <a:endParaRPr sz="2150">
              <a:latin typeface="Symbol"/>
              <a:cs typeface="Symbol"/>
            </a:endParaRPr>
          </a:p>
          <a:p>
            <a:pPr marL="17780">
              <a:lnSpc>
                <a:spcPts val="905"/>
              </a:lnSpc>
            </a:pPr>
            <a:r>
              <a:rPr dirty="0" sz="850" spc="-5" i="1">
                <a:latin typeface="Times New Roman"/>
                <a:cs typeface="Times New Roman"/>
              </a:rPr>
              <a:t>k</a:t>
            </a:r>
            <a:r>
              <a:rPr dirty="0" sz="850" spc="-140"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p:txBody>
      </p:sp>
      <p:sp>
        <p:nvSpPr>
          <p:cNvPr id="16" name="object 16"/>
          <p:cNvSpPr txBox="1"/>
          <p:nvPr/>
        </p:nvSpPr>
        <p:spPr>
          <a:xfrm>
            <a:off x="4916429" y="2079679"/>
            <a:ext cx="766445" cy="154940"/>
          </a:xfrm>
          <a:prstGeom prst="rect">
            <a:avLst/>
          </a:prstGeom>
        </p:spPr>
        <p:txBody>
          <a:bodyPr wrap="square" lIns="0" tIns="12065" rIns="0" bIns="0" rtlCol="0" vert="horz">
            <a:spAutoFit/>
          </a:bodyPr>
          <a:lstStyle/>
          <a:p>
            <a:pPr>
              <a:lnSpc>
                <a:spcPct val="100000"/>
              </a:lnSpc>
              <a:spcBef>
                <a:spcPts val="95"/>
              </a:spcBef>
              <a:tabLst>
                <a:tab pos="256540" algn="l"/>
                <a:tab pos="692785" algn="l"/>
              </a:tabLst>
            </a:pPr>
            <a:r>
              <a:rPr dirty="0" sz="850" spc="-5">
                <a:latin typeface="Times New Roman"/>
                <a:cs typeface="Times New Roman"/>
              </a:rPr>
              <a:t>1</a:t>
            </a:r>
            <a:r>
              <a:rPr dirty="0" sz="850" spc="-5">
                <a:latin typeface="Times New Roman"/>
                <a:cs typeface="Times New Roman"/>
              </a:rPr>
              <a:t>	</a:t>
            </a:r>
            <a:r>
              <a:rPr dirty="0" sz="850" spc="-5">
                <a:latin typeface="Times New Roman"/>
                <a:cs typeface="Times New Roman"/>
              </a:rPr>
              <a:t>2</a:t>
            </a:r>
            <a:r>
              <a:rPr dirty="0" sz="850" spc="-5">
                <a:latin typeface="Times New Roman"/>
                <a:cs typeface="Times New Roman"/>
              </a:rPr>
              <a:t>	</a:t>
            </a:r>
            <a:r>
              <a:rPr dirty="0" sz="850" spc="-5" i="1">
                <a:latin typeface="Times New Roman"/>
                <a:cs typeface="Times New Roman"/>
              </a:rPr>
              <a:t>T</a:t>
            </a:r>
            <a:endParaRPr sz="850">
              <a:latin typeface="Times New Roman"/>
              <a:cs typeface="Times New Roman"/>
            </a:endParaRPr>
          </a:p>
        </p:txBody>
      </p:sp>
      <p:sp>
        <p:nvSpPr>
          <p:cNvPr id="17" name="object 17"/>
          <p:cNvSpPr txBox="1"/>
          <p:nvPr/>
        </p:nvSpPr>
        <p:spPr>
          <a:xfrm>
            <a:off x="1899417" y="1640176"/>
            <a:ext cx="3255010" cy="247015"/>
          </a:xfrm>
          <a:prstGeom prst="rect">
            <a:avLst/>
          </a:prstGeom>
        </p:spPr>
        <p:txBody>
          <a:bodyPr wrap="square" lIns="0" tIns="12700" rIns="0" bIns="0" rtlCol="0" vert="horz">
            <a:spAutoFit/>
          </a:bodyPr>
          <a:lstStyle/>
          <a:p>
            <a:pPr marL="25400">
              <a:lnSpc>
                <a:spcPct val="100000"/>
              </a:lnSpc>
              <a:spcBef>
                <a:spcPts val="100"/>
              </a:spcBef>
              <a:tabLst>
                <a:tab pos="2905125" algn="l"/>
                <a:tab pos="3162300" algn="l"/>
              </a:tabLst>
            </a:pPr>
            <a:r>
              <a:rPr dirty="0" baseline="-21072" sz="2175">
                <a:latin typeface="Symbol"/>
                <a:cs typeface="Symbol"/>
              </a:rPr>
              <a:t></a:t>
            </a:r>
            <a:r>
              <a:rPr dirty="0" baseline="-21072" sz="2175">
                <a:latin typeface="Times New Roman"/>
                <a:cs typeface="Times New Roman"/>
              </a:rPr>
              <a:t>	</a:t>
            </a:r>
            <a:r>
              <a:rPr dirty="0" sz="850" spc="-5">
                <a:latin typeface="Times New Roman"/>
                <a:cs typeface="Times New Roman"/>
              </a:rPr>
              <a:t>1	2</a:t>
            </a:r>
            <a:endParaRPr sz="850">
              <a:latin typeface="Times New Roman"/>
              <a:cs typeface="Times New Roman"/>
            </a:endParaRPr>
          </a:p>
        </p:txBody>
      </p:sp>
      <p:sp>
        <p:nvSpPr>
          <p:cNvPr id="18" name="object 18"/>
          <p:cNvSpPr txBox="1"/>
          <p:nvPr/>
        </p:nvSpPr>
        <p:spPr>
          <a:xfrm>
            <a:off x="2196097" y="1594449"/>
            <a:ext cx="1943100" cy="247015"/>
          </a:xfrm>
          <a:prstGeom prst="rect">
            <a:avLst/>
          </a:prstGeom>
        </p:spPr>
        <p:txBody>
          <a:bodyPr wrap="square" lIns="0" tIns="12700" rIns="0" bIns="0" rtlCol="0" vert="horz">
            <a:spAutoFit/>
          </a:bodyPr>
          <a:lstStyle/>
          <a:p>
            <a:pPr>
              <a:lnSpc>
                <a:spcPct val="100000"/>
              </a:lnSpc>
              <a:spcBef>
                <a:spcPts val="100"/>
              </a:spcBef>
            </a:pPr>
            <a:r>
              <a:rPr dirty="0" sz="1450">
                <a:latin typeface="Times New Roman"/>
                <a:cs typeface="Times New Roman"/>
              </a:rPr>
              <a:t>Expected</a:t>
            </a:r>
            <a:r>
              <a:rPr dirty="0" sz="1450" spc="-90">
                <a:latin typeface="Times New Roman"/>
                <a:cs typeface="Times New Roman"/>
              </a:rPr>
              <a:t> </a:t>
            </a:r>
            <a:r>
              <a:rPr dirty="0" sz="1450">
                <a:latin typeface="Times New Roman"/>
                <a:cs typeface="Times New Roman"/>
              </a:rPr>
              <a:t>#</a:t>
            </a:r>
            <a:r>
              <a:rPr dirty="0" sz="1450" spc="-95">
                <a:latin typeface="Times New Roman"/>
                <a:cs typeface="Times New Roman"/>
              </a:rPr>
              <a:t> </a:t>
            </a:r>
            <a:r>
              <a:rPr dirty="0" sz="1450">
                <a:latin typeface="Times New Roman"/>
                <a:cs typeface="Times New Roman"/>
              </a:rPr>
              <a:t>transitions</a:t>
            </a:r>
            <a:r>
              <a:rPr dirty="0" sz="1450" spc="-130">
                <a:latin typeface="Times New Roman"/>
                <a:cs typeface="Times New Roman"/>
              </a:rPr>
              <a:t> </a:t>
            </a:r>
            <a:r>
              <a:rPr dirty="0" sz="1450" i="1">
                <a:latin typeface="Times New Roman"/>
                <a:cs typeface="Times New Roman"/>
              </a:rPr>
              <a:t>i</a:t>
            </a:r>
            <a:r>
              <a:rPr dirty="0" sz="1450" spc="-45" i="1">
                <a:latin typeface="Times New Roman"/>
                <a:cs typeface="Times New Roman"/>
              </a:rPr>
              <a:t> </a:t>
            </a:r>
            <a:r>
              <a:rPr dirty="0" sz="1450">
                <a:latin typeface="Symbol"/>
                <a:cs typeface="Symbol"/>
              </a:rPr>
              <a:t></a:t>
            </a:r>
            <a:endParaRPr sz="1450">
              <a:latin typeface="Symbol"/>
              <a:cs typeface="Symbol"/>
            </a:endParaRPr>
          </a:p>
        </p:txBody>
      </p:sp>
      <p:sp>
        <p:nvSpPr>
          <p:cNvPr id="19" name="object 19"/>
          <p:cNvSpPr txBox="1"/>
          <p:nvPr/>
        </p:nvSpPr>
        <p:spPr>
          <a:xfrm>
            <a:off x="2304288" y="1945918"/>
            <a:ext cx="3328035" cy="259715"/>
          </a:xfrm>
          <a:prstGeom prst="rect">
            <a:avLst/>
          </a:prstGeom>
        </p:spPr>
        <p:txBody>
          <a:bodyPr wrap="square" lIns="0" tIns="16510" rIns="0" bIns="0" rtlCol="0" vert="horz">
            <a:spAutoFit/>
          </a:bodyPr>
          <a:lstStyle/>
          <a:p>
            <a:pPr>
              <a:lnSpc>
                <a:spcPct val="100000"/>
              </a:lnSpc>
              <a:spcBef>
                <a:spcPts val="130"/>
              </a:spcBef>
              <a:tabLst>
                <a:tab pos="2431415" algn="l"/>
              </a:tabLst>
            </a:pPr>
            <a:r>
              <a:rPr dirty="0" sz="1450">
                <a:latin typeface="Times New Roman"/>
                <a:cs typeface="Times New Roman"/>
              </a:rPr>
              <a:t>Expected</a:t>
            </a:r>
            <a:r>
              <a:rPr dirty="0" sz="1450" spc="-70">
                <a:latin typeface="Times New Roman"/>
                <a:cs typeface="Times New Roman"/>
              </a:rPr>
              <a:t> </a:t>
            </a:r>
            <a:r>
              <a:rPr dirty="0" sz="1450">
                <a:latin typeface="Times New Roman"/>
                <a:cs typeface="Times New Roman"/>
              </a:rPr>
              <a:t>#</a:t>
            </a:r>
            <a:r>
              <a:rPr dirty="0" sz="1450" spc="-70">
                <a:latin typeface="Times New Roman"/>
                <a:cs typeface="Times New Roman"/>
              </a:rPr>
              <a:t> </a:t>
            </a:r>
            <a:r>
              <a:rPr dirty="0" sz="1450">
                <a:latin typeface="Times New Roman"/>
                <a:cs typeface="Times New Roman"/>
              </a:rPr>
              <a:t>transitions</a:t>
            </a:r>
            <a:r>
              <a:rPr dirty="0" sz="1450" spc="-114">
                <a:latin typeface="Times New Roman"/>
                <a:cs typeface="Times New Roman"/>
              </a:rPr>
              <a:t> </a:t>
            </a:r>
            <a:r>
              <a:rPr dirty="0" sz="1450" i="1">
                <a:latin typeface="Times New Roman"/>
                <a:cs typeface="Times New Roman"/>
              </a:rPr>
              <a:t>i</a:t>
            </a:r>
            <a:r>
              <a:rPr dirty="0" sz="1450" spc="-15" i="1">
                <a:latin typeface="Times New Roman"/>
                <a:cs typeface="Times New Roman"/>
              </a:rPr>
              <a:t> </a:t>
            </a:r>
            <a:r>
              <a:rPr dirty="0" sz="1450">
                <a:latin typeface="Symbol"/>
                <a:cs typeface="Symbol"/>
              </a:rPr>
              <a:t></a:t>
            </a:r>
            <a:r>
              <a:rPr dirty="0" sz="1450" spc="-50">
                <a:latin typeface="Times New Roman"/>
                <a:cs typeface="Times New Roman"/>
              </a:rPr>
              <a:t> </a:t>
            </a:r>
            <a:r>
              <a:rPr dirty="0" sz="1450" i="1">
                <a:latin typeface="Times New Roman"/>
                <a:cs typeface="Times New Roman"/>
              </a:rPr>
              <a:t>k</a:t>
            </a:r>
            <a:r>
              <a:rPr dirty="0" sz="1450" spc="-15" i="1">
                <a:latin typeface="Times New Roman"/>
                <a:cs typeface="Times New Roman"/>
              </a:rPr>
              <a:t> </a:t>
            </a:r>
            <a:r>
              <a:rPr dirty="0" sz="1450">
                <a:latin typeface="Times New Roman"/>
                <a:cs typeface="Times New Roman"/>
              </a:rPr>
              <a:t>|</a:t>
            </a:r>
            <a:r>
              <a:rPr dirty="0" sz="1450" spc="-105">
                <a:latin typeface="Times New Roman"/>
                <a:cs typeface="Times New Roman"/>
              </a:rPr>
              <a:t> </a:t>
            </a:r>
            <a:r>
              <a:rPr dirty="0" sz="1500" spc="-30" i="1">
                <a:latin typeface="Symbol"/>
                <a:cs typeface="Symbol"/>
              </a:rPr>
              <a:t></a:t>
            </a:r>
            <a:r>
              <a:rPr dirty="0" sz="1500" spc="-30">
                <a:latin typeface="Times New Roman"/>
                <a:cs typeface="Times New Roman"/>
              </a:rPr>
              <a:t>	</a:t>
            </a:r>
            <a:r>
              <a:rPr dirty="0" sz="1450">
                <a:latin typeface="Times New Roman"/>
                <a:cs typeface="Times New Roman"/>
              </a:rPr>
              <a:t>,</a:t>
            </a:r>
            <a:r>
              <a:rPr dirty="0" sz="1450" spc="-240">
                <a:latin typeface="Times New Roman"/>
                <a:cs typeface="Times New Roman"/>
              </a:rPr>
              <a:t> </a:t>
            </a:r>
            <a:r>
              <a:rPr dirty="0" sz="1450" i="1">
                <a:latin typeface="Times New Roman"/>
                <a:cs typeface="Times New Roman"/>
              </a:rPr>
              <a:t>O</a:t>
            </a:r>
            <a:r>
              <a:rPr dirty="0" sz="1450" spc="-10" i="1">
                <a:latin typeface="Times New Roman"/>
                <a:cs typeface="Times New Roman"/>
              </a:rPr>
              <a:t> </a:t>
            </a:r>
            <a:r>
              <a:rPr dirty="0" sz="1450">
                <a:latin typeface="Times New Roman"/>
                <a:cs typeface="Times New Roman"/>
              </a:rPr>
              <a:t>,</a:t>
            </a:r>
            <a:r>
              <a:rPr dirty="0" sz="1450" spc="-240">
                <a:latin typeface="Times New Roman"/>
                <a:cs typeface="Times New Roman"/>
              </a:rPr>
              <a:t> </a:t>
            </a:r>
            <a:r>
              <a:rPr dirty="0" sz="1450" i="1">
                <a:latin typeface="Times New Roman"/>
                <a:cs typeface="Times New Roman"/>
              </a:rPr>
              <a:t>O</a:t>
            </a:r>
            <a:r>
              <a:rPr dirty="0" sz="1450" spc="135" i="1">
                <a:latin typeface="Times New Roman"/>
                <a:cs typeface="Times New Roman"/>
              </a:rPr>
              <a:t>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endParaRPr sz="1450">
              <a:latin typeface="Times New Roman"/>
              <a:cs typeface="Times New Roman"/>
            </a:endParaRPr>
          </a:p>
        </p:txBody>
      </p:sp>
      <p:sp>
        <p:nvSpPr>
          <p:cNvPr id="20" name="object 20"/>
          <p:cNvSpPr txBox="1"/>
          <p:nvPr/>
        </p:nvSpPr>
        <p:spPr>
          <a:xfrm>
            <a:off x="4200921" y="1583967"/>
            <a:ext cx="1320165" cy="259715"/>
          </a:xfrm>
          <a:prstGeom prst="rect">
            <a:avLst/>
          </a:prstGeom>
        </p:spPr>
        <p:txBody>
          <a:bodyPr wrap="square" lIns="0" tIns="16510" rIns="0" bIns="0" rtlCol="0" vert="horz">
            <a:spAutoFit/>
          </a:bodyPr>
          <a:lstStyle/>
          <a:p>
            <a:pPr>
              <a:lnSpc>
                <a:spcPct val="100000"/>
              </a:lnSpc>
              <a:spcBef>
                <a:spcPts val="130"/>
              </a:spcBef>
              <a:tabLst>
                <a:tab pos="423545" algn="l"/>
              </a:tabLst>
            </a:pPr>
            <a:r>
              <a:rPr dirty="0" sz="1450" i="1">
                <a:latin typeface="Times New Roman"/>
                <a:cs typeface="Times New Roman"/>
              </a:rPr>
              <a:t>j</a:t>
            </a:r>
            <a:r>
              <a:rPr dirty="0" sz="1450" spc="-65" i="1">
                <a:latin typeface="Times New Roman"/>
                <a:cs typeface="Times New Roman"/>
              </a:rPr>
              <a:t> </a:t>
            </a:r>
            <a:r>
              <a:rPr dirty="0" sz="1450">
                <a:latin typeface="Times New Roman"/>
                <a:cs typeface="Times New Roman"/>
              </a:rPr>
              <a:t>|</a:t>
            </a:r>
            <a:r>
              <a:rPr dirty="0" sz="1450" spc="-110">
                <a:latin typeface="Times New Roman"/>
                <a:cs typeface="Times New Roman"/>
              </a:rPr>
              <a:t> </a:t>
            </a:r>
            <a:r>
              <a:rPr dirty="0" sz="1500" spc="-30" i="1">
                <a:latin typeface="Symbol"/>
                <a:cs typeface="Symbol"/>
              </a:rPr>
              <a:t></a:t>
            </a:r>
            <a:r>
              <a:rPr dirty="0" sz="1500" spc="-30">
                <a:latin typeface="Times New Roman"/>
                <a:cs typeface="Times New Roman"/>
              </a:rPr>
              <a:t>	</a:t>
            </a:r>
            <a:r>
              <a:rPr dirty="0" sz="1450">
                <a:latin typeface="Times New Roman"/>
                <a:cs typeface="Times New Roman"/>
              </a:rPr>
              <a:t>,</a:t>
            </a:r>
            <a:r>
              <a:rPr dirty="0" sz="1450" spc="-240">
                <a:latin typeface="Times New Roman"/>
                <a:cs typeface="Times New Roman"/>
              </a:rPr>
              <a:t> </a:t>
            </a:r>
            <a:r>
              <a:rPr dirty="0" sz="1450" i="1">
                <a:latin typeface="Times New Roman"/>
                <a:cs typeface="Times New Roman"/>
              </a:rPr>
              <a:t>O</a:t>
            </a:r>
            <a:r>
              <a:rPr dirty="0" sz="1450" spc="-15" i="1">
                <a:latin typeface="Times New Roman"/>
                <a:cs typeface="Times New Roman"/>
              </a:rPr>
              <a:t> </a:t>
            </a:r>
            <a:r>
              <a:rPr dirty="0" sz="1450">
                <a:latin typeface="Times New Roman"/>
                <a:cs typeface="Times New Roman"/>
              </a:rPr>
              <a:t>,</a:t>
            </a:r>
            <a:r>
              <a:rPr dirty="0" sz="1450" spc="-235">
                <a:latin typeface="Times New Roman"/>
                <a:cs typeface="Times New Roman"/>
              </a:rPr>
              <a:t> </a:t>
            </a:r>
            <a:r>
              <a:rPr dirty="0" sz="1450" i="1">
                <a:latin typeface="Times New Roman"/>
                <a:cs typeface="Times New Roman"/>
              </a:rPr>
              <a:t>O</a:t>
            </a:r>
            <a:r>
              <a:rPr dirty="0" sz="1450" spc="135" i="1">
                <a:latin typeface="Times New Roman"/>
                <a:cs typeface="Times New Roman"/>
              </a:rPr>
              <a:t>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endParaRPr sz="1450">
              <a:latin typeface="Times New Roman"/>
              <a:cs typeface="Times New Roman"/>
            </a:endParaRPr>
          </a:p>
        </p:txBody>
      </p:sp>
      <p:sp>
        <p:nvSpPr>
          <p:cNvPr id="21" name="object 21"/>
          <p:cNvSpPr txBox="1"/>
          <p:nvPr/>
        </p:nvSpPr>
        <p:spPr>
          <a:xfrm>
            <a:off x="2175510" y="2822577"/>
            <a:ext cx="292100" cy="154940"/>
          </a:xfrm>
          <a:prstGeom prst="rect">
            <a:avLst/>
          </a:prstGeom>
        </p:spPr>
        <p:txBody>
          <a:bodyPr wrap="square" lIns="0" tIns="12065" rIns="0" bIns="0" rtlCol="0" vert="horz">
            <a:spAutoFit/>
          </a:bodyPr>
          <a:lstStyle/>
          <a:p>
            <a:pPr>
              <a:lnSpc>
                <a:spcPct val="100000"/>
              </a:lnSpc>
              <a:spcBef>
                <a:spcPts val="95"/>
              </a:spcBef>
              <a:tabLst>
                <a:tab pos="219075" algn="l"/>
              </a:tabLst>
            </a:pPr>
            <a:r>
              <a:rPr dirty="0" sz="850" spc="-5" i="1">
                <a:latin typeface="Times New Roman"/>
                <a:cs typeface="Times New Roman"/>
              </a:rPr>
              <a:t>N</a:t>
            </a:r>
            <a:r>
              <a:rPr dirty="0" sz="850" spc="-5" i="1">
                <a:latin typeface="Times New Roman"/>
                <a:cs typeface="Times New Roman"/>
              </a:rPr>
              <a:t>	</a:t>
            </a:r>
            <a:r>
              <a:rPr dirty="0" sz="850" spc="-5" i="1">
                <a:latin typeface="Times New Roman"/>
                <a:cs typeface="Times New Roman"/>
              </a:rPr>
              <a:t>T</a:t>
            </a:r>
            <a:endParaRPr sz="850">
              <a:latin typeface="Times New Roman"/>
              <a:cs typeface="Times New Roman"/>
            </a:endParaRPr>
          </a:p>
        </p:txBody>
      </p:sp>
      <p:sp>
        <p:nvSpPr>
          <p:cNvPr id="22" name="object 22"/>
          <p:cNvSpPr txBox="1"/>
          <p:nvPr/>
        </p:nvSpPr>
        <p:spPr>
          <a:xfrm>
            <a:off x="2285249" y="2328804"/>
            <a:ext cx="7302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T</a:t>
            </a:r>
            <a:endParaRPr sz="850">
              <a:latin typeface="Times New Roman"/>
              <a:cs typeface="Times New Roman"/>
            </a:endParaRPr>
          </a:p>
        </p:txBody>
      </p:sp>
      <p:sp>
        <p:nvSpPr>
          <p:cNvPr id="23" name="object 23"/>
          <p:cNvSpPr txBox="1"/>
          <p:nvPr/>
        </p:nvSpPr>
        <p:spPr>
          <a:xfrm>
            <a:off x="2135118" y="3186054"/>
            <a:ext cx="389890"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k </a:t>
            </a:r>
            <a:r>
              <a:rPr dirty="0" sz="850" spc="-25">
                <a:latin typeface="Symbol"/>
                <a:cs typeface="Symbol"/>
              </a:rPr>
              <a:t></a:t>
            </a:r>
            <a:r>
              <a:rPr dirty="0" sz="850" spc="-25">
                <a:latin typeface="Times New Roman"/>
                <a:cs typeface="Times New Roman"/>
              </a:rPr>
              <a:t>1</a:t>
            </a:r>
            <a:r>
              <a:rPr dirty="0" sz="850" spc="-45">
                <a:latin typeface="Times New Roman"/>
                <a:cs typeface="Times New Roman"/>
              </a:rPr>
              <a:t> </a:t>
            </a:r>
            <a:r>
              <a:rPr dirty="0" sz="850" spc="-5" i="1">
                <a:latin typeface="Times New Roman"/>
                <a:cs typeface="Times New Roman"/>
              </a:rPr>
              <a:t>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p:txBody>
      </p:sp>
      <p:sp>
        <p:nvSpPr>
          <p:cNvPr id="24" name="object 24"/>
          <p:cNvSpPr txBox="1"/>
          <p:nvPr/>
        </p:nvSpPr>
        <p:spPr>
          <a:xfrm>
            <a:off x="4066026" y="2926966"/>
            <a:ext cx="150495" cy="154940"/>
          </a:xfrm>
          <a:prstGeom prst="rect">
            <a:avLst/>
          </a:prstGeom>
        </p:spPr>
        <p:txBody>
          <a:bodyPr wrap="square" lIns="0" tIns="12065" rIns="0" bIns="0" rtlCol="0" vert="horz">
            <a:spAutoFit/>
          </a:bodyPr>
          <a:lstStyle/>
          <a:p>
            <a:pPr>
              <a:lnSpc>
                <a:spcPct val="100000"/>
              </a:lnSpc>
              <a:spcBef>
                <a:spcPts val="95"/>
              </a:spcBef>
            </a:pPr>
            <a:r>
              <a:rPr dirty="0" sz="850" spc="-5">
                <a:latin typeface="Times New Roman"/>
                <a:cs typeface="Times New Roman"/>
              </a:rPr>
              <a:t>old</a:t>
            </a:r>
            <a:endParaRPr sz="850">
              <a:latin typeface="Times New Roman"/>
              <a:cs typeface="Times New Roman"/>
            </a:endParaRPr>
          </a:p>
        </p:txBody>
      </p:sp>
      <p:sp>
        <p:nvSpPr>
          <p:cNvPr id="25" name="object 25"/>
          <p:cNvSpPr txBox="1"/>
          <p:nvPr/>
        </p:nvSpPr>
        <p:spPr>
          <a:xfrm>
            <a:off x="2839980" y="3055748"/>
            <a:ext cx="2329815" cy="154940"/>
          </a:xfrm>
          <a:prstGeom prst="rect">
            <a:avLst/>
          </a:prstGeom>
        </p:spPr>
        <p:txBody>
          <a:bodyPr wrap="square" lIns="0" tIns="12065" rIns="0" bIns="0" rtlCol="0" vert="horz">
            <a:spAutoFit/>
          </a:bodyPr>
          <a:lstStyle/>
          <a:p>
            <a:pPr>
              <a:lnSpc>
                <a:spcPct val="100000"/>
              </a:lnSpc>
              <a:spcBef>
                <a:spcPts val="95"/>
              </a:spcBef>
              <a:tabLst>
                <a:tab pos="424815" algn="l"/>
                <a:tab pos="659765" algn="l"/>
                <a:tab pos="975994" algn="l"/>
                <a:tab pos="1564005" algn="l"/>
                <a:tab pos="1819910" algn="l"/>
                <a:tab pos="2256790" algn="l"/>
              </a:tabLst>
            </a:pPr>
            <a:r>
              <a:rPr dirty="0" sz="850" spc="-5" i="1">
                <a:latin typeface="Times New Roman"/>
                <a:cs typeface="Times New Roman"/>
              </a:rPr>
              <a:t>t</a:t>
            </a:r>
            <a:r>
              <a:rPr dirty="0" sz="850" spc="-120" i="1">
                <a:latin typeface="Times New Roman"/>
                <a:cs typeface="Times New Roman"/>
              </a:rPr>
              <a:t> </a:t>
            </a:r>
            <a:r>
              <a:rPr dirty="0" sz="850" spc="-40">
                <a:latin typeface="Symbol"/>
                <a:cs typeface="Symbol"/>
              </a:rPr>
              <a:t></a:t>
            </a:r>
            <a:r>
              <a:rPr dirty="0" sz="850" spc="-5">
                <a:latin typeface="Times New Roman"/>
                <a:cs typeface="Times New Roman"/>
              </a:rPr>
              <a:t>1</a:t>
            </a:r>
            <a:r>
              <a:rPr dirty="0" sz="850">
                <a:latin typeface="Times New Roman"/>
                <a:cs typeface="Times New Roman"/>
              </a:rPr>
              <a:t>	</a:t>
            </a:r>
            <a:r>
              <a:rPr dirty="0" sz="850" spc="-5" i="1">
                <a:latin typeface="Times New Roman"/>
                <a:cs typeface="Times New Roman"/>
              </a:rPr>
              <a:t>k</a:t>
            </a:r>
            <a:r>
              <a:rPr dirty="0" sz="850" i="1">
                <a:latin typeface="Times New Roman"/>
                <a:cs typeface="Times New Roman"/>
              </a:rPr>
              <a:t>	</a:t>
            </a:r>
            <a:r>
              <a:rPr dirty="0" sz="850" spc="-5" i="1">
                <a:latin typeface="Times New Roman"/>
                <a:cs typeface="Times New Roman"/>
              </a:rPr>
              <a:t>t</a:t>
            </a:r>
            <a:r>
              <a:rPr dirty="0" sz="850" i="1">
                <a:latin typeface="Times New Roman"/>
                <a:cs typeface="Times New Roman"/>
              </a:rPr>
              <a:t>	</a:t>
            </a:r>
            <a:r>
              <a:rPr dirty="0" sz="850" spc="-5" i="1">
                <a:latin typeface="Times New Roman"/>
                <a:cs typeface="Times New Roman"/>
              </a:rPr>
              <a:t>i</a:t>
            </a:r>
            <a:r>
              <a:rPr dirty="0" sz="850" i="1">
                <a:latin typeface="Times New Roman"/>
                <a:cs typeface="Times New Roman"/>
              </a:rPr>
              <a:t>	</a:t>
            </a:r>
            <a:r>
              <a:rPr dirty="0" sz="850" spc="-5">
                <a:latin typeface="Times New Roman"/>
                <a:cs typeface="Times New Roman"/>
              </a:rPr>
              <a:t>1</a:t>
            </a:r>
            <a:r>
              <a:rPr dirty="0" sz="850">
                <a:latin typeface="Times New Roman"/>
                <a:cs typeface="Times New Roman"/>
              </a:rPr>
              <a:t>	</a:t>
            </a:r>
            <a:r>
              <a:rPr dirty="0" sz="850" spc="-5">
                <a:latin typeface="Times New Roman"/>
                <a:cs typeface="Times New Roman"/>
              </a:rPr>
              <a:t>2</a:t>
            </a:r>
            <a:r>
              <a:rPr dirty="0" sz="850">
                <a:latin typeface="Times New Roman"/>
                <a:cs typeface="Times New Roman"/>
              </a:rPr>
              <a:t>	</a:t>
            </a:r>
            <a:r>
              <a:rPr dirty="0" sz="850" spc="-5" i="1">
                <a:latin typeface="Times New Roman"/>
                <a:cs typeface="Times New Roman"/>
              </a:rPr>
              <a:t>T</a:t>
            </a:r>
            <a:endParaRPr sz="850">
              <a:latin typeface="Times New Roman"/>
              <a:cs typeface="Times New Roman"/>
            </a:endParaRPr>
          </a:p>
        </p:txBody>
      </p:sp>
      <p:sp>
        <p:nvSpPr>
          <p:cNvPr id="26" name="object 26"/>
          <p:cNvSpPr txBox="1"/>
          <p:nvPr/>
        </p:nvSpPr>
        <p:spPr>
          <a:xfrm>
            <a:off x="1932932" y="2615433"/>
            <a:ext cx="3367404" cy="247015"/>
          </a:xfrm>
          <a:prstGeom prst="rect">
            <a:avLst/>
          </a:prstGeom>
        </p:spPr>
        <p:txBody>
          <a:bodyPr wrap="square" lIns="0" tIns="12700" rIns="0" bIns="0" rtlCol="0" vert="horz">
            <a:spAutoFit/>
          </a:bodyPr>
          <a:lstStyle/>
          <a:p>
            <a:pPr marL="25400">
              <a:lnSpc>
                <a:spcPct val="100000"/>
              </a:lnSpc>
              <a:spcBef>
                <a:spcPts val="100"/>
              </a:spcBef>
              <a:tabLst>
                <a:tab pos="3328035" algn="l"/>
              </a:tabLst>
            </a:pPr>
            <a:r>
              <a:rPr dirty="0" baseline="-21072" sz="2175">
                <a:latin typeface="Symbol"/>
                <a:cs typeface="Symbol"/>
              </a:rPr>
              <a:t></a:t>
            </a:r>
            <a:r>
              <a:rPr dirty="0" u="sng" sz="1450">
                <a:uFill>
                  <a:solidFill>
                    <a:srgbClr val="000000"/>
                  </a:solidFill>
                </a:uFill>
                <a:latin typeface="Times New Roman"/>
                <a:cs typeface="Times New Roman"/>
              </a:rPr>
              <a:t>    </a:t>
            </a:r>
            <a:r>
              <a:rPr dirty="0" u="sng" sz="850" spc="-5" i="1">
                <a:uFill>
                  <a:solidFill>
                    <a:srgbClr val="000000"/>
                  </a:solidFill>
                </a:uFill>
                <a:latin typeface="Times New Roman"/>
                <a:cs typeface="Times New Roman"/>
              </a:rPr>
              <a:t>t</a:t>
            </a:r>
            <a:r>
              <a:rPr dirty="0" u="sng" sz="850" spc="-140" i="1">
                <a:uFill>
                  <a:solidFill>
                    <a:srgbClr val="000000"/>
                  </a:solidFill>
                </a:uFill>
                <a:latin typeface="Times New Roman"/>
                <a:cs typeface="Times New Roman"/>
              </a:rPr>
              <a:t> </a:t>
            </a:r>
            <a:r>
              <a:rPr dirty="0" u="sng" sz="850" spc="-25">
                <a:uFill>
                  <a:solidFill>
                    <a:srgbClr val="000000"/>
                  </a:solidFill>
                </a:uFill>
                <a:latin typeface="Symbol"/>
                <a:cs typeface="Symbol"/>
              </a:rPr>
              <a:t></a:t>
            </a:r>
            <a:r>
              <a:rPr dirty="0" u="sng" sz="850" spc="-25">
                <a:uFill>
                  <a:solidFill>
                    <a:srgbClr val="000000"/>
                  </a:solidFill>
                </a:uFill>
                <a:latin typeface="Times New Roman"/>
                <a:cs typeface="Times New Roman"/>
              </a:rPr>
              <a:t>1	</a:t>
            </a:r>
            <a:endParaRPr sz="850">
              <a:latin typeface="Times New Roman"/>
              <a:cs typeface="Times New Roman"/>
            </a:endParaRPr>
          </a:p>
        </p:txBody>
      </p:sp>
      <p:sp>
        <p:nvSpPr>
          <p:cNvPr id="27" name="object 27"/>
          <p:cNvSpPr txBox="1"/>
          <p:nvPr/>
        </p:nvSpPr>
        <p:spPr>
          <a:xfrm>
            <a:off x="3954781" y="2433946"/>
            <a:ext cx="150495" cy="154940"/>
          </a:xfrm>
          <a:prstGeom prst="rect">
            <a:avLst/>
          </a:prstGeom>
        </p:spPr>
        <p:txBody>
          <a:bodyPr wrap="square" lIns="0" tIns="12065" rIns="0" bIns="0" rtlCol="0" vert="horz">
            <a:spAutoFit/>
          </a:bodyPr>
          <a:lstStyle/>
          <a:p>
            <a:pPr>
              <a:lnSpc>
                <a:spcPct val="100000"/>
              </a:lnSpc>
              <a:spcBef>
                <a:spcPts val="95"/>
              </a:spcBef>
            </a:pPr>
            <a:r>
              <a:rPr dirty="0" sz="850" spc="-5">
                <a:latin typeface="Times New Roman"/>
                <a:cs typeface="Times New Roman"/>
              </a:rPr>
              <a:t>old</a:t>
            </a:r>
            <a:endParaRPr sz="850">
              <a:latin typeface="Times New Roman"/>
              <a:cs typeface="Times New Roman"/>
            </a:endParaRPr>
          </a:p>
        </p:txBody>
      </p:sp>
      <p:sp>
        <p:nvSpPr>
          <p:cNvPr id="28" name="object 28"/>
          <p:cNvSpPr txBox="1"/>
          <p:nvPr/>
        </p:nvSpPr>
        <p:spPr>
          <a:xfrm>
            <a:off x="2730273" y="2562729"/>
            <a:ext cx="2328545" cy="154940"/>
          </a:xfrm>
          <a:prstGeom prst="rect">
            <a:avLst/>
          </a:prstGeom>
        </p:spPr>
        <p:txBody>
          <a:bodyPr wrap="square" lIns="0" tIns="12065" rIns="0" bIns="0" rtlCol="0" vert="horz">
            <a:spAutoFit/>
          </a:bodyPr>
          <a:lstStyle/>
          <a:p>
            <a:pPr>
              <a:lnSpc>
                <a:spcPct val="100000"/>
              </a:lnSpc>
              <a:spcBef>
                <a:spcPts val="95"/>
              </a:spcBef>
              <a:tabLst>
                <a:tab pos="444500" algn="l"/>
                <a:tab pos="657860" algn="l"/>
                <a:tab pos="974090" algn="l"/>
                <a:tab pos="1561465" algn="l"/>
                <a:tab pos="1818639" algn="l"/>
                <a:tab pos="2254885" algn="l"/>
              </a:tabLst>
            </a:pPr>
            <a:r>
              <a:rPr dirty="0" sz="850" spc="-5" i="1">
                <a:latin typeface="Times New Roman"/>
                <a:cs typeface="Times New Roman"/>
              </a:rPr>
              <a:t>t</a:t>
            </a:r>
            <a:r>
              <a:rPr dirty="0" sz="850" spc="-120" i="1">
                <a:latin typeface="Times New Roman"/>
                <a:cs typeface="Times New Roman"/>
              </a:rPr>
              <a:t> </a:t>
            </a:r>
            <a:r>
              <a:rPr dirty="0" sz="850" spc="-40">
                <a:latin typeface="Symbol"/>
                <a:cs typeface="Symbol"/>
              </a:rPr>
              <a:t></a:t>
            </a:r>
            <a:r>
              <a:rPr dirty="0" sz="850" spc="-5">
                <a:latin typeface="Times New Roman"/>
                <a:cs typeface="Times New Roman"/>
              </a:rPr>
              <a:t>1</a:t>
            </a:r>
            <a:r>
              <a:rPr dirty="0" sz="850">
                <a:latin typeface="Times New Roman"/>
                <a:cs typeface="Times New Roman"/>
              </a:rPr>
              <a:t>	</a:t>
            </a:r>
            <a:r>
              <a:rPr dirty="0" sz="850" spc="-5" i="1">
                <a:latin typeface="Times New Roman"/>
                <a:cs typeface="Times New Roman"/>
              </a:rPr>
              <a:t>j</a:t>
            </a:r>
            <a:r>
              <a:rPr dirty="0" sz="850" i="1">
                <a:latin typeface="Times New Roman"/>
                <a:cs typeface="Times New Roman"/>
              </a:rPr>
              <a:t>	</a:t>
            </a:r>
            <a:r>
              <a:rPr dirty="0" sz="850" spc="-5" i="1">
                <a:latin typeface="Times New Roman"/>
                <a:cs typeface="Times New Roman"/>
              </a:rPr>
              <a:t>t</a:t>
            </a:r>
            <a:r>
              <a:rPr dirty="0" sz="850" i="1">
                <a:latin typeface="Times New Roman"/>
                <a:cs typeface="Times New Roman"/>
              </a:rPr>
              <a:t>	</a:t>
            </a:r>
            <a:r>
              <a:rPr dirty="0" sz="850" spc="-5" i="1">
                <a:latin typeface="Times New Roman"/>
                <a:cs typeface="Times New Roman"/>
              </a:rPr>
              <a:t>i</a:t>
            </a:r>
            <a:r>
              <a:rPr dirty="0" sz="850" i="1">
                <a:latin typeface="Times New Roman"/>
                <a:cs typeface="Times New Roman"/>
              </a:rPr>
              <a:t>	</a:t>
            </a:r>
            <a:r>
              <a:rPr dirty="0" sz="850" spc="-5">
                <a:latin typeface="Times New Roman"/>
                <a:cs typeface="Times New Roman"/>
              </a:rPr>
              <a:t>1</a:t>
            </a:r>
            <a:r>
              <a:rPr dirty="0" sz="850">
                <a:latin typeface="Times New Roman"/>
                <a:cs typeface="Times New Roman"/>
              </a:rPr>
              <a:t>	</a:t>
            </a:r>
            <a:r>
              <a:rPr dirty="0" sz="850" spc="-5">
                <a:latin typeface="Times New Roman"/>
                <a:cs typeface="Times New Roman"/>
              </a:rPr>
              <a:t>2</a:t>
            </a:r>
            <a:r>
              <a:rPr dirty="0" sz="850">
                <a:latin typeface="Times New Roman"/>
                <a:cs typeface="Times New Roman"/>
              </a:rPr>
              <a:t>	</a:t>
            </a:r>
            <a:r>
              <a:rPr dirty="0" sz="850" spc="-5" i="1">
                <a:latin typeface="Times New Roman"/>
                <a:cs typeface="Times New Roman"/>
              </a:rPr>
              <a:t>T</a:t>
            </a:r>
            <a:endParaRPr sz="850">
              <a:latin typeface="Times New Roman"/>
              <a:cs typeface="Times New Roman"/>
            </a:endParaRPr>
          </a:p>
        </p:txBody>
      </p:sp>
      <p:sp>
        <p:nvSpPr>
          <p:cNvPr id="29" name="object 29"/>
          <p:cNvSpPr txBox="1"/>
          <p:nvPr/>
        </p:nvSpPr>
        <p:spPr>
          <a:xfrm>
            <a:off x="2201924" y="2347205"/>
            <a:ext cx="567690" cy="357505"/>
          </a:xfrm>
          <a:prstGeom prst="rect">
            <a:avLst/>
          </a:prstGeom>
        </p:spPr>
        <p:txBody>
          <a:bodyPr wrap="square" lIns="0" tIns="15875" rIns="0" bIns="0" rtlCol="0" vert="horz">
            <a:spAutoFit/>
          </a:bodyPr>
          <a:lstStyle/>
          <a:p>
            <a:pPr marL="25400">
              <a:lnSpc>
                <a:spcPct val="100000"/>
              </a:lnSpc>
              <a:spcBef>
                <a:spcPts val="125"/>
              </a:spcBef>
            </a:pPr>
            <a:r>
              <a:rPr dirty="0" baseline="-9043" sz="3225" spc="30">
                <a:latin typeface="Symbol"/>
                <a:cs typeface="Symbol"/>
              </a:rPr>
              <a:t></a:t>
            </a:r>
            <a:r>
              <a:rPr dirty="0" baseline="-9043" sz="3225" spc="-525">
                <a:latin typeface="Times New Roman"/>
                <a:cs typeface="Times New Roman"/>
              </a:rPr>
              <a:t> </a:t>
            </a:r>
            <a:r>
              <a:rPr dirty="0" sz="1450" spc="25" i="1">
                <a:latin typeface="Times New Roman"/>
                <a:cs typeface="Times New Roman"/>
              </a:rPr>
              <a:t>P</a:t>
            </a:r>
            <a:r>
              <a:rPr dirty="0" sz="1450" spc="25">
                <a:latin typeface="Times New Roman"/>
                <a:cs typeface="Times New Roman"/>
              </a:rPr>
              <a:t>(</a:t>
            </a:r>
            <a:r>
              <a:rPr dirty="0" sz="1450" spc="25" i="1">
                <a:latin typeface="Times New Roman"/>
                <a:cs typeface="Times New Roman"/>
              </a:rPr>
              <a:t>q</a:t>
            </a:r>
            <a:endParaRPr sz="1450">
              <a:latin typeface="Times New Roman"/>
              <a:cs typeface="Times New Roman"/>
            </a:endParaRPr>
          </a:p>
        </p:txBody>
      </p:sp>
      <p:sp>
        <p:nvSpPr>
          <p:cNvPr id="30" name="object 30"/>
          <p:cNvSpPr txBox="1"/>
          <p:nvPr/>
        </p:nvSpPr>
        <p:spPr>
          <a:xfrm>
            <a:off x="2090673" y="2840227"/>
            <a:ext cx="3200400" cy="357505"/>
          </a:xfrm>
          <a:prstGeom prst="rect">
            <a:avLst/>
          </a:prstGeom>
        </p:spPr>
        <p:txBody>
          <a:bodyPr wrap="square" lIns="0" tIns="15875" rIns="0" bIns="0" rtlCol="0" vert="horz">
            <a:spAutoFit/>
          </a:bodyPr>
          <a:lstStyle/>
          <a:p>
            <a:pPr marL="25400">
              <a:lnSpc>
                <a:spcPct val="100000"/>
              </a:lnSpc>
              <a:spcBef>
                <a:spcPts val="125"/>
              </a:spcBef>
              <a:tabLst>
                <a:tab pos="952500" algn="l"/>
                <a:tab pos="2131695" algn="l"/>
              </a:tabLst>
            </a:pPr>
            <a:r>
              <a:rPr dirty="0" baseline="-9043" sz="3225" spc="157">
                <a:latin typeface="Symbol"/>
                <a:cs typeface="Symbol"/>
              </a:rPr>
              <a:t></a:t>
            </a:r>
            <a:r>
              <a:rPr dirty="0" baseline="-9043" sz="3225" spc="-442">
                <a:latin typeface="Times New Roman"/>
                <a:cs typeface="Times New Roman"/>
              </a:rPr>
              <a:t> </a:t>
            </a:r>
            <a:r>
              <a:rPr dirty="0" sz="1450" spc="25" i="1">
                <a:latin typeface="Times New Roman"/>
                <a:cs typeface="Times New Roman"/>
              </a:rPr>
              <a:t>P</a:t>
            </a:r>
            <a:r>
              <a:rPr dirty="0" sz="1450" spc="25">
                <a:latin typeface="Times New Roman"/>
                <a:cs typeface="Times New Roman"/>
              </a:rPr>
              <a:t>(</a:t>
            </a:r>
            <a:r>
              <a:rPr dirty="0" sz="1450" spc="25"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450"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a:t>
            </a:r>
            <a:r>
              <a:rPr dirty="0" sz="1450" spc="15" i="1">
                <a:latin typeface="Times New Roman"/>
                <a:cs typeface="Times New Roman"/>
              </a:rPr>
              <a:t> </a:t>
            </a:r>
            <a:r>
              <a:rPr dirty="0" sz="1450">
                <a:latin typeface="Times New Roman"/>
                <a:cs typeface="Times New Roman"/>
              </a:rPr>
              <a:t>|</a:t>
            </a:r>
            <a:r>
              <a:rPr dirty="0" sz="1450" spc="-105">
                <a:latin typeface="Times New Roman"/>
                <a:cs typeface="Times New Roman"/>
              </a:rPr>
              <a:t> </a:t>
            </a:r>
            <a:r>
              <a:rPr dirty="0" sz="1500" spc="-30" i="1">
                <a:latin typeface="Symbol"/>
                <a:cs typeface="Symbol"/>
              </a:rPr>
              <a:t></a:t>
            </a:r>
            <a:r>
              <a:rPr dirty="0" sz="1500" spc="-30">
                <a:latin typeface="Times New Roman"/>
                <a:cs typeface="Times New Roman"/>
              </a:rPr>
              <a:t>	</a:t>
            </a:r>
            <a:r>
              <a:rPr dirty="0" sz="1450">
                <a:latin typeface="Times New Roman"/>
                <a:cs typeface="Times New Roman"/>
              </a:rPr>
              <a:t>, </a:t>
            </a:r>
            <a:r>
              <a:rPr dirty="0" sz="1450" i="1">
                <a:latin typeface="Times New Roman"/>
                <a:cs typeface="Times New Roman"/>
              </a:rPr>
              <a:t>O </a:t>
            </a:r>
            <a:r>
              <a:rPr dirty="0" sz="1450">
                <a:latin typeface="Times New Roman"/>
                <a:cs typeface="Times New Roman"/>
              </a:rPr>
              <a:t>, </a:t>
            </a:r>
            <a:r>
              <a:rPr dirty="0" sz="1450" i="1">
                <a:latin typeface="Times New Roman"/>
                <a:cs typeface="Times New Roman"/>
              </a:rPr>
              <a:t>O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r>
              <a:rPr dirty="0" sz="1450" spc="-50" i="1">
                <a:latin typeface="Times New Roman"/>
                <a:cs typeface="Times New Roman"/>
              </a:rPr>
              <a:t> </a:t>
            </a:r>
            <a:r>
              <a:rPr dirty="0" sz="1450">
                <a:latin typeface="Times New Roman"/>
                <a:cs typeface="Times New Roman"/>
              </a:rPr>
              <a:t>)</a:t>
            </a:r>
            <a:endParaRPr sz="1450">
              <a:latin typeface="Times New Roman"/>
              <a:cs typeface="Times New Roman"/>
            </a:endParaRPr>
          </a:p>
        </p:txBody>
      </p:sp>
      <p:sp>
        <p:nvSpPr>
          <p:cNvPr id="31" name="object 31"/>
          <p:cNvSpPr txBox="1"/>
          <p:nvPr/>
        </p:nvSpPr>
        <p:spPr>
          <a:xfrm>
            <a:off x="2933701" y="2428920"/>
            <a:ext cx="2221230" cy="259715"/>
          </a:xfrm>
          <a:prstGeom prst="rect">
            <a:avLst/>
          </a:prstGeom>
        </p:spPr>
        <p:txBody>
          <a:bodyPr wrap="square" lIns="0" tIns="17145" rIns="0" bIns="0" rtlCol="0" vert="horz">
            <a:spAutoFit/>
          </a:bodyPr>
          <a:lstStyle/>
          <a:p>
            <a:pPr>
              <a:lnSpc>
                <a:spcPct val="100000"/>
              </a:lnSpc>
              <a:spcBef>
                <a:spcPts val="135"/>
              </a:spcBef>
              <a:tabLst>
                <a:tab pos="1177925" algn="l"/>
              </a:tabLst>
            </a:pP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450"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a:t>
            </a:r>
            <a:r>
              <a:rPr dirty="0" sz="1450" spc="-5" i="1">
                <a:latin typeface="Times New Roman"/>
                <a:cs typeface="Times New Roman"/>
              </a:rPr>
              <a:t> </a:t>
            </a:r>
            <a:r>
              <a:rPr dirty="0" sz="1450">
                <a:latin typeface="Times New Roman"/>
                <a:cs typeface="Times New Roman"/>
              </a:rPr>
              <a:t>|</a:t>
            </a:r>
            <a:r>
              <a:rPr dirty="0" sz="1450" spc="-110">
                <a:latin typeface="Times New Roman"/>
                <a:cs typeface="Times New Roman"/>
              </a:rPr>
              <a:t> </a:t>
            </a:r>
            <a:r>
              <a:rPr dirty="0" sz="1500" spc="-30" i="1">
                <a:latin typeface="Symbol"/>
                <a:cs typeface="Symbol"/>
              </a:rPr>
              <a:t></a:t>
            </a:r>
            <a:r>
              <a:rPr dirty="0" sz="1500" spc="-30">
                <a:latin typeface="Times New Roman"/>
                <a:cs typeface="Times New Roman"/>
              </a:rPr>
              <a:t>	</a:t>
            </a:r>
            <a:r>
              <a:rPr dirty="0" sz="1450">
                <a:latin typeface="Times New Roman"/>
                <a:cs typeface="Times New Roman"/>
              </a:rPr>
              <a:t>, </a:t>
            </a:r>
            <a:r>
              <a:rPr dirty="0" sz="1450" i="1">
                <a:latin typeface="Times New Roman"/>
                <a:cs typeface="Times New Roman"/>
              </a:rPr>
              <a:t>O </a:t>
            </a:r>
            <a:r>
              <a:rPr dirty="0" sz="1450">
                <a:latin typeface="Times New Roman"/>
                <a:cs typeface="Times New Roman"/>
              </a:rPr>
              <a:t>, </a:t>
            </a:r>
            <a:r>
              <a:rPr dirty="0" sz="1450" i="1">
                <a:latin typeface="Times New Roman"/>
                <a:cs typeface="Times New Roman"/>
              </a:rPr>
              <a:t>O </a:t>
            </a:r>
            <a:r>
              <a:rPr dirty="0" sz="1450" spc="245">
                <a:latin typeface="Times New Roman"/>
                <a:cs typeface="Times New Roman"/>
              </a:rPr>
              <a:t>,</a:t>
            </a:r>
            <a:r>
              <a:rPr dirty="0" sz="1450" spc="245">
                <a:latin typeface="Arial"/>
                <a:cs typeface="Arial"/>
              </a:rPr>
              <a:t>L</a:t>
            </a:r>
            <a:r>
              <a:rPr dirty="0" sz="1450" spc="245" i="1">
                <a:latin typeface="Times New Roman"/>
                <a:cs typeface="Times New Roman"/>
              </a:rPr>
              <a:t>O</a:t>
            </a:r>
            <a:r>
              <a:rPr dirty="0" sz="1450" spc="-65" i="1">
                <a:latin typeface="Times New Roman"/>
                <a:cs typeface="Times New Roman"/>
              </a:rPr>
              <a:t> </a:t>
            </a:r>
            <a:r>
              <a:rPr dirty="0" sz="1450">
                <a:latin typeface="Times New Roman"/>
                <a:cs typeface="Times New Roman"/>
              </a:rPr>
              <a:t>)</a:t>
            </a:r>
            <a:endParaRPr sz="1450">
              <a:latin typeface="Times New Roman"/>
              <a:cs typeface="Times New Roman"/>
            </a:endParaRPr>
          </a:p>
        </p:txBody>
      </p:sp>
      <p:sp>
        <p:nvSpPr>
          <p:cNvPr id="32" name="object 3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3" name="object 33"/>
          <p:cNvSpPr/>
          <p:nvPr/>
        </p:nvSpPr>
        <p:spPr>
          <a:xfrm>
            <a:off x="2071116" y="6038850"/>
            <a:ext cx="3640454" cy="0"/>
          </a:xfrm>
          <a:custGeom>
            <a:avLst/>
            <a:gdLst/>
            <a:ahLst/>
            <a:cxnLst/>
            <a:rect l="l" t="t" r="r" b="b"/>
            <a:pathLst>
              <a:path w="3640454" h="0">
                <a:moveTo>
                  <a:pt x="0" y="0"/>
                </a:moveTo>
                <a:lnTo>
                  <a:pt x="3640074" y="0"/>
                </a:lnTo>
              </a:path>
            </a:pathLst>
          </a:custGeom>
          <a:ln w="7670">
            <a:solidFill>
              <a:srgbClr val="000000"/>
            </a:solidFill>
          </a:ln>
        </p:spPr>
        <p:txBody>
          <a:bodyPr wrap="square" lIns="0" tIns="0" rIns="0" bIns="0" rtlCol="0"/>
          <a:lstStyle/>
          <a:p/>
        </p:txBody>
      </p:sp>
      <p:sp>
        <p:nvSpPr>
          <p:cNvPr id="34" name="object 34"/>
          <p:cNvSpPr/>
          <p:nvPr/>
        </p:nvSpPr>
        <p:spPr>
          <a:xfrm>
            <a:off x="2104644" y="8009381"/>
            <a:ext cx="448309" cy="0"/>
          </a:xfrm>
          <a:custGeom>
            <a:avLst/>
            <a:gdLst/>
            <a:ahLst/>
            <a:cxnLst/>
            <a:rect l="l" t="t" r="r" b="b"/>
            <a:pathLst>
              <a:path w="448310" h="0">
                <a:moveTo>
                  <a:pt x="0" y="0"/>
                </a:moveTo>
                <a:lnTo>
                  <a:pt x="448056" y="0"/>
                </a:lnTo>
              </a:path>
            </a:pathLst>
          </a:custGeom>
          <a:ln w="7670">
            <a:solidFill>
              <a:srgbClr val="000000"/>
            </a:solidFill>
          </a:ln>
        </p:spPr>
        <p:txBody>
          <a:bodyPr wrap="square" lIns="0" tIns="0" rIns="0" bIns="0" rtlCol="0"/>
          <a:lstStyle/>
          <a:p/>
        </p:txBody>
      </p:sp>
      <p:graphicFrame>
        <p:nvGraphicFramePr>
          <p:cNvPr id="35" name="object 35"/>
          <p:cNvGraphicFramePr>
            <a:graphicFrameLocks noGrp="1"/>
          </p:cNvGraphicFramePr>
          <p:nvPr/>
        </p:nvGraphicFramePr>
        <p:xfrm>
          <a:off x="1599819" y="5402198"/>
          <a:ext cx="4591050" cy="3429000"/>
        </p:xfrm>
        <a:graphic>
          <a:graphicData uri="http://schemas.openxmlformats.org/drawingml/2006/table">
            <a:tbl>
              <a:tblPr firstRow="1" bandRow="1">
                <a:tableStyleId>{2D5ABB26-0587-4C30-8999-92F81FD0307C}</a:tableStyleId>
              </a:tblPr>
              <a:tblGrid>
                <a:gridCol w="142875"/>
                <a:gridCol w="817880"/>
                <a:gridCol w="514350"/>
                <a:gridCol w="248919"/>
                <a:gridCol w="155575"/>
                <a:gridCol w="1246505"/>
                <a:gridCol w="158115"/>
                <a:gridCol w="931545"/>
                <a:gridCol w="354329"/>
              </a:tblGrid>
              <a:tr h="2279904">
                <a:tc gridSpan="9">
                  <a:txBody>
                    <a:bodyPr/>
                    <a:lstStyle/>
                    <a:p>
                      <a:pPr marL="39370">
                        <a:lnSpc>
                          <a:spcPts val="1350"/>
                        </a:lnSpc>
                        <a:spcBef>
                          <a:spcPts val="155"/>
                        </a:spcBef>
                        <a:tabLst>
                          <a:tab pos="2856230" algn="l"/>
                        </a:tabLst>
                      </a:pPr>
                      <a:r>
                        <a:rPr dirty="0" sz="1200">
                          <a:latin typeface="Arial"/>
                          <a:cs typeface="Arial"/>
                        </a:rPr>
                        <a:t>We </a:t>
                      </a:r>
                      <a:r>
                        <a:rPr dirty="0" sz="1200" spc="-5">
                          <a:latin typeface="Arial"/>
                          <a:cs typeface="Arial"/>
                        </a:rPr>
                        <a:t>want  </a:t>
                      </a:r>
                      <a:r>
                        <a:rPr dirty="0" baseline="3831" sz="2175" spc="30" i="1">
                          <a:latin typeface="Times New Roman"/>
                          <a:cs typeface="Times New Roman"/>
                        </a:rPr>
                        <a:t>a</a:t>
                      </a:r>
                      <a:r>
                        <a:rPr dirty="0" baseline="49019" sz="1275" spc="30">
                          <a:latin typeface="Times New Roman"/>
                          <a:cs typeface="Times New Roman"/>
                        </a:rPr>
                        <a:t>new  </a:t>
                      </a:r>
                      <a:r>
                        <a:rPr dirty="0" baseline="3831" sz="2175">
                          <a:latin typeface="Symbol"/>
                          <a:cs typeface="Symbol"/>
                        </a:rPr>
                        <a:t></a:t>
                      </a:r>
                      <a:r>
                        <a:rPr dirty="0" baseline="3831" sz="2175">
                          <a:latin typeface="Times New Roman"/>
                          <a:cs typeface="Times New Roman"/>
                        </a:rPr>
                        <a:t>  </a:t>
                      </a:r>
                      <a:r>
                        <a:rPr dirty="0" sz="1200" spc="-5">
                          <a:latin typeface="Arial"/>
                          <a:cs typeface="Arial"/>
                        </a:rPr>
                        <a:t>new estimate</a:t>
                      </a:r>
                      <a:r>
                        <a:rPr dirty="0" sz="1200" spc="-160">
                          <a:latin typeface="Arial"/>
                          <a:cs typeface="Arial"/>
                        </a:rPr>
                        <a:t> </a:t>
                      </a:r>
                      <a:r>
                        <a:rPr dirty="0" sz="1200" spc="-5">
                          <a:latin typeface="Arial"/>
                          <a:cs typeface="Arial"/>
                        </a:rPr>
                        <a:t>of</a:t>
                      </a:r>
                      <a:r>
                        <a:rPr dirty="0" sz="1200" spc="300">
                          <a:latin typeface="Arial"/>
                          <a:cs typeface="Arial"/>
                        </a:rPr>
                        <a:t> </a:t>
                      </a:r>
                      <a:r>
                        <a:rPr dirty="0" sz="1450" spc="25" i="1">
                          <a:latin typeface="Times New Roman"/>
                          <a:cs typeface="Times New Roman"/>
                        </a:rPr>
                        <a:t>P</a:t>
                      </a:r>
                      <a:r>
                        <a:rPr dirty="0" sz="1450" spc="25">
                          <a:latin typeface="Times New Roman"/>
                          <a:cs typeface="Times New Roman"/>
                        </a:rPr>
                        <a:t>(</a:t>
                      </a:r>
                      <a:r>
                        <a:rPr dirty="0" sz="1450" spc="25"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450"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a:t>
                      </a:r>
                      <a:r>
                        <a:rPr dirty="0" sz="1450" spc="85" i="1">
                          <a:latin typeface="Times New Roman"/>
                          <a:cs typeface="Times New Roman"/>
                        </a:rPr>
                        <a:t> </a:t>
                      </a:r>
                      <a:r>
                        <a:rPr dirty="0" sz="1450">
                          <a:latin typeface="Times New Roman"/>
                          <a:cs typeface="Times New Roman"/>
                        </a:rPr>
                        <a:t>)</a:t>
                      </a:r>
                      <a:endParaRPr sz="1450">
                        <a:latin typeface="Times New Roman"/>
                        <a:cs typeface="Times New Roman"/>
                      </a:endParaRPr>
                    </a:p>
                    <a:p>
                      <a:pPr algn="ctr" marR="60325">
                        <a:lnSpc>
                          <a:spcPts val="630"/>
                        </a:lnSpc>
                        <a:tabLst>
                          <a:tab pos="1853564" algn="l"/>
                          <a:tab pos="2298700" algn="l"/>
                          <a:tab pos="2546985" algn="l"/>
                          <a:tab pos="2863215" algn="l"/>
                        </a:tabLst>
                      </a:pPr>
                      <a:r>
                        <a:rPr dirty="0" baseline="6535" sz="1275" spc="-7" i="1">
                          <a:latin typeface="Times New Roman"/>
                          <a:cs typeface="Times New Roman"/>
                        </a:rPr>
                        <a:t>ij	</a:t>
                      </a:r>
                      <a:r>
                        <a:rPr dirty="0" sz="850" spc="-5" i="1">
                          <a:latin typeface="Times New Roman"/>
                          <a:cs typeface="Times New Roman"/>
                        </a:rPr>
                        <a:t>t</a:t>
                      </a:r>
                      <a:r>
                        <a:rPr dirty="0" sz="850" spc="-120" i="1">
                          <a:latin typeface="Times New Roman"/>
                          <a:cs typeface="Times New Roman"/>
                        </a:rPr>
                        <a:t> </a:t>
                      </a:r>
                      <a:r>
                        <a:rPr dirty="0" sz="850" spc="-20">
                          <a:latin typeface="Symbol"/>
                          <a:cs typeface="Symbol"/>
                        </a:rPr>
                        <a:t></a:t>
                      </a:r>
                      <a:r>
                        <a:rPr dirty="0" sz="850" spc="-20">
                          <a:latin typeface="Times New Roman"/>
                          <a:cs typeface="Times New Roman"/>
                        </a:rPr>
                        <a:t>1	</a:t>
                      </a:r>
                      <a:r>
                        <a:rPr dirty="0" sz="850" spc="-5" i="1">
                          <a:latin typeface="Times New Roman"/>
                          <a:cs typeface="Times New Roman"/>
                        </a:rPr>
                        <a:t>j	t	i</a:t>
                      </a:r>
                      <a:endParaRPr sz="850">
                        <a:latin typeface="Times New Roman"/>
                        <a:cs typeface="Times New Roman"/>
                      </a:endParaRPr>
                    </a:p>
                    <a:p>
                      <a:pPr marL="318135">
                        <a:lnSpc>
                          <a:spcPts val="1405"/>
                        </a:lnSpc>
                        <a:spcBef>
                          <a:spcPts val="775"/>
                        </a:spcBef>
                        <a:tabLst>
                          <a:tab pos="589280" algn="l"/>
                        </a:tabLst>
                      </a:pPr>
                      <a:r>
                        <a:rPr dirty="0" baseline="-34482" sz="2175">
                          <a:latin typeface="Symbol"/>
                          <a:cs typeface="Symbol"/>
                        </a:rPr>
                        <a:t></a:t>
                      </a:r>
                      <a:r>
                        <a:rPr dirty="0" baseline="-34482" sz="2175">
                          <a:latin typeface="Times New Roman"/>
                          <a:cs typeface="Times New Roman"/>
                        </a:rPr>
                        <a:t>	</a:t>
                      </a:r>
                      <a:r>
                        <a:rPr dirty="0" sz="1450">
                          <a:latin typeface="Times New Roman"/>
                          <a:cs typeface="Times New Roman"/>
                        </a:rPr>
                        <a:t>Expected</a:t>
                      </a:r>
                      <a:r>
                        <a:rPr dirty="0" sz="1450" spc="-75">
                          <a:latin typeface="Times New Roman"/>
                          <a:cs typeface="Times New Roman"/>
                        </a:rPr>
                        <a:t> </a:t>
                      </a:r>
                      <a:r>
                        <a:rPr dirty="0" sz="1450">
                          <a:latin typeface="Times New Roman"/>
                          <a:cs typeface="Times New Roman"/>
                        </a:rPr>
                        <a:t>#</a:t>
                      </a:r>
                      <a:r>
                        <a:rPr dirty="0" sz="1450" spc="-75">
                          <a:latin typeface="Times New Roman"/>
                          <a:cs typeface="Times New Roman"/>
                        </a:rPr>
                        <a:t> </a:t>
                      </a:r>
                      <a:r>
                        <a:rPr dirty="0" sz="1450">
                          <a:latin typeface="Times New Roman"/>
                          <a:cs typeface="Times New Roman"/>
                        </a:rPr>
                        <a:t>transitions</a:t>
                      </a:r>
                      <a:r>
                        <a:rPr dirty="0" sz="1450" spc="-114">
                          <a:latin typeface="Times New Roman"/>
                          <a:cs typeface="Times New Roman"/>
                        </a:rPr>
                        <a:t> </a:t>
                      </a:r>
                      <a:r>
                        <a:rPr dirty="0" sz="1450" i="1">
                          <a:latin typeface="Times New Roman"/>
                          <a:cs typeface="Times New Roman"/>
                        </a:rPr>
                        <a:t>i</a:t>
                      </a:r>
                      <a:r>
                        <a:rPr dirty="0" sz="1450" spc="-30" i="1">
                          <a:latin typeface="Times New Roman"/>
                          <a:cs typeface="Times New Roman"/>
                        </a:rPr>
                        <a:t> </a:t>
                      </a:r>
                      <a:r>
                        <a:rPr dirty="0" sz="1450">
                          <a:latin typeface="Symbol"/>
                          <a:cs typeface="Symbol"/>
                        </a:rPr>
                        <a:t></a:t>
                      </a:r>
                      <a:r>
                        <a:rPr dirty="0" sz="1450" spc="225">
                          <a:latin typeface="Times New Roman"/>
                          <a:cs typeface="Times New Roman"/>
                        </a:rPr>
                        <a:t> </a:t>
                      </a:r>
                      <a:r>
                        <a:rPr dirty="0" sz="1450" i="1">
                          <a:latin typeface="Times New Roman"/>
                          <a:cs typeface="Times New Roman"/>
                        </a:rPr>
                        <a:t>j</a:t>
                      </a:r>
                      <a:r>
                        <a:rPr dirty="0" sz="1450" spc="-65" i="1">
                          <a:latin typeface="Times New Roman"/>
                          <a:cs typeface="Times New Roman"/>
                        </a:rPr>
                        <a:t> </a:t>
                      </a:r>
                      <a:r>
                        <a:rPr dirty="0" sz="1450">
                          <a:latin typeface="Times New Roman"/>
                          <a:cs typeface="Times New Roman"/>
                        </a:rPr>
                        <a:t>|</a:t>
                      </a:r>
                      <a:r>
                        <a:rPr dirty="0" sz="1450" spc="-114">
                          <a:latin typeface="Times New Roman"/>
                          <a:cs typeface="Times New Roman"/>
                        </a:rPr>
                        <a:t> </a:t>
                      </a:r>
                      <a:r>
                        <a:rPr dirty="0" sz="1500" spc="-20" i="1">
                          <a:latin typeface="Symbol"/>
                          <a:cs typeface="Symbol"/>
                        </a:rPr>
                        <a:t></a:t>
                      </a:r>
                      <a:r>
                        <a:rPr dirty="0" baseline="42483" sz="1275" spc="-30" i="1">
                          <a:latin typeface="Times New Roman"/>
                          <a:cs typeface="Times New Roman"/>
                        </a:rPr>
                        <a:t>old</a:t>
                      </a:r>
                      <a:r>
                        <a:rPr dirty="0" baseline="42483" sz="1275" spc="37" i="1">
                          <a:latin typeface="Times New Roman"/>
                          <a:cs typeface="Times New Roman"/>
                        </a:rPr>
                        <a:t> </a:t>
                      </a:r>
                      <a:r>
                        <a:rPr dirty="0" sz="1450">
                          <a:latin typeface="Times New Roman"/>
                          <a:cs typeface="Times New Roman"/>
                        </a:rPr>
                        <a:t>,</a:t>
                      </a:r>
                      <a:r>
                        <a:rPr dirty="0" sz="1450" spc="-229">
                          <a:latin typeface="Times New Roman"/>
                          <a:cs typeface="Times New Roman"/>
                        </a:rPr>
                        <a:t> </a:t>
                      </a:r>
                      <a:r>
                        <a:rPr dirty="0" sz="1450" i="1">
                          <a:latin typeface="Times New Roman"/>
                          <a:cs typeface="Times New Roman"/>
                        </a:rPr>
                        <a:t>O</a:t>
                      </a:r>
                      <a:r>
                        <a:rPr dirty="0" sz="1450" spc="10" i="1">
                          <a:latin typeface="Times New Roman"/>
                          <a:cs typeface="Times New Roman"/>
                        </a:rPr>
                        <a:t> </a:t>
                      </a:r>
                      <a:r>
                        <a:rPr dirty="0" sz="1450">
                          <a:latin typeface="Times New Roman"/>
                          <a:cs typeface="Times New Roman"/>
                        </a:rPr>
                        <a:t>,</a:t>
                      </a:r>
                      <a:r>
                        <a:rPr dirty="0" sz="1450" spc="-225">
                          <a:latin typeface="Times New Roman"/>
                          <a:cs typeface="Times New Roman"/>
                        </a:rPr>
                        <a:t> </a:t>
                      </a:r>
                      <a:r>
                        <a:rPr dirty="0" sz="1450" i="1">
                          <a:latin typeface="Times New Roman"/>
                          <a:cs typeface="Times New Roman"/>
                        </a:rPr>
                        <a:t>O</a:t>
                      </a:r>
                      <a:r>
                        <a:rPr dirty="0" sz="1450" spc="165" i="1">
                          <a:latin typeface="Times New Roman"/>
                          <a:cs typeface="Times New Roman"/>
                        </a:rPr>
                        <a:t>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endParaRPr sz="1450">
                        <a:latin typeface="Times New Roman"/>
                        <a:cs typeface="Times New Roman"/>
                      </a:endParaRPr>
                    </a:p>
                    <a:p>
                      <a:pPr marL="3198495">
                        <a:lnSpc>
                          <a:spcPts val="625"/>
                        </a:lnSpc>
                        <a:tabLst>
                          <a:tab pos="3455035" algn="l"/>
                          <a:tab pos="3891279" algn="l"/>
                        </a:tabLst>
                      </a:pPr>
                      <a:r>
                        <a:rPr dirty="0" sz="850" spc="-5">
                          <a:latin typeface="Times New Roman"/>
                          <a:cs typeface="Times New Roman"/>
                        </a:rPr>
                        <a:t>1	2	</a:t>
                      </a:r>
                      <a:r>
                        <a:rPr dirty="0" sz="850" spc="-5" i="1">
                          <a:latin typeface="Times New Roman"/>
                          <a:cs typeface="Times New Roman"/>
                        </a:rPr>
                        <a:t>T</a:t>
                      </a:r>
                      <a:endParaRPr sz="850">
                        <a:latin typeface="Times New Roman"/>
                        <a:cs typeface="Times New Roman"/>
                      </a:endParaRPr>
                    </a:p>
                    <a:p>
                      <a:pPr marL="535305">
                        <a:lnSpc>
                          <a:spcPts val="595"/>
                        </a:lnSpc>
                      </a:pPr>
                      <a:r>
                        <a:rPr dirty="0" sz="850" i="1">
                          <a:latin typeface="Times New Roman"/>
                          <a:cs typeface="Times New Roman"/>
                        </a:rPr>
                        <a:t>N</a:t>
                      </a:r>
                      <a:endParaRPr sz="850">
                        <a:latin typeface="Times New Roman"/>
                        <a:cs typeface="Times New Roman"/>
                      </a:endParaRPr>
                    </a:p>
                    <a:p>
                      <a:pPr marL="476250">
                        <a:lnSpc>
                          <a:spcPts val="1700"/>
                        </a:lnSpc>
                      </a:pPr>
                      <a:r>
                        <a:rPr dirty="0" baseline="-9043" sz="3225" spc="30">
                          <a:latin typeface="Symbol"/>
                          <a:cs typeface="Symbol"/>
                        </a:rPr>
                        <a:t></a:t>
                      </a:r>
                      <a:r>
                        <a:rPr dirty="0" sz="1450" spc="20">
                          <a:latin typeface="Times New Roman"/>
                          <a:cs typeface="Times New Roman"/>
                        </a:rPr>
                        <a:t>Expected</a:t>
                      </a:r>
                      <a:r>
                        <a:rPr dirty="0" sz="1450" spc="-75">
                          <a:latin typeface="Times New Roman"/>
                          <a:cs typeface="Times New Roman"/>
                        </a:rPr>
                        <a:t> </a:t>
                      </a:r>
                      <a:r>
                        <a:rPr dirty="0" sz="1450">
                          <a:latin typeface="Times New Roman"/>
                          <a:cs typeface="Times New Roman"/>
                        </a:rPr>
                        <a:t>#</a:t>
                      </a:r>
                      <a:r>
                        <a:rPr dirty="0" sz="1450" spc="-70">
                          <a:latin typeface="Times New Roman"/>
                          <a:cs typeface="Times New Roman"/>
                        </a:rPr>
                        <a:t> </a:t>
                      </a:r>
                      <a:r>
                        <a:rPr dirty="0" sz="1450">
                          <a:latin typeface="Times New Roman"/>
                          <a:cs typeface="Times New Roman"/>
                        </a:rPr>
                        <a:t>transitions</a:t>
                      </a:r>
                      <a:r>
                        <a:rPr dirty="0" sz="1450" spc="-114">
                          <a:latin typeface="Times New Roman"/>
                          <a:cs typeface="Times New Roman"/>
                        </a:rPr>
                        <a:t> </a:t>
                      </a:r>
                      <a:r>
                        <a:rPr dirty="0" sz="1450" i="1">
                          <a:latin typeface="Times New Roman"/>
                          <a:cs typeface="Times New Roman"/>
                        </a:rPr>
                        <a:t>i</a:t>
                      </a:r>
                      <a:r>
                        <a:rPr dirty="0" sz="1450" spc="-20" i="1">
                          <a:latin typeface="Times New Roman"/>
                          <a:cs typeface="Times New Roman"/>
                        </a:rPr>
                        <a:t> </a:t>
                      </a:r>
                      <a:r>
                        <a:rPr dirty="0" sz="1450">
                          <a:latin typeface="Symbol"/>
                          <a:cs typeface="Symbol"/>
                        </a:rPr>
                        <a:t></a:t>
                      </a:r>
                      <a:r>
                        <a:rPr dirty="0" sz="1450" spc="-50">
                          <a:latin typeface="Times New Roman"/>
                          <a:cs typeface="Times New Roman"/>
                        </a:rPr>
                        <a:t> </a:t>
                      </a:r>
                      <a:r>
                        <a:rPr dirty="0" sz="1450" i="1">
                          <a:latin typeface="Times New Roman"/>
                          <a:cs typeface="Times New Roman"/>
                        </a:rPr>
                        <a:t>k</a:t>
                      </a:r>
                      <a:r>
                        <a:rPr dirty="0" sz="1450" spc="-20" i="1">
                          <a:latin typeface="Times New Roman"/>
                          <a:cs typeface="Times New Roman"/>
                        </a:rPr>
                        <a:t> </a:t>
                      </a:r>
                      <a:r>
                        <a:rPr dirty="0" sz="1450">
                          <a:latin typeface="Times New Roman"/>
                          <a:cs typeface="Times New Roman"/>
                        </a:rPr>
                        <a:t>|</a:t>
                      </a:r>
                      <a:r>
                        <a:rPr dirty="0" sz="1450" spc="-110">
                          <a:latin typeface="Times New Roman"/>
                          <a:cs typeface="Times New Roman"/>
                        </a:rPr>
                        <a:t> </a:t>
                      </a:r>
                      <a:r>
                        <a:rPr dirty="0" sz="1500" spc="-20" i="1">
                          <a:latin typeface="Symbol"/>
                          <a:cs typeface="Symbol"/>
                        </a:rPr>
                        <a:t></a:t>
                      </a:r>
                      <a:r>
                        <a:rPr dirty="0" baseline="42483" sz="1275" spc="-30" i="1">
                          <a:latin typeface="Times New Roman"/>
                          <a:cs typeface="Times New Roman"/>
                        </a:rPr>
                        <a:t>old</a:t>
                      </a:r>
                      <a:r>
                        <a:rPr dirty="0" baseline="42483" sz="1275" spc="37" i="1">
                          <a:latin typeface="Times New Roman"/>
                          <a:cs typeface="Times New Roman"/>
                        </a:rPr>
                        <a:t> </a:t>
                      </a:r>
                      <a:r>
                        <a:rPr dirty="0" sz="1450">
                          <a:latin typeface="Times New Roman"/>
                          <a:cs typeface="Times New Roman"/>
                        </a:rPr>
                        <a:t>,</a:t>
                      </a:r>
                      <a:r>
                        <a:rPr dirty="0" sz="1450" spc="-229">
                          <a:latin typeface="Times New Roman"/>
                          <a:cs typeface="Times New Roman"/>
                        </a:rPr>
                        <a:t> </a:t>
                      </a:r>
                      <a:r>
                        <a:rPr dirty="0" sz="1450" i="1">
                          <a:latin typeface="Times New Roman"/>
                          <a:cs typeface="Times New Roman"/>
                        </a:rPr>
                        <a:t>O</a:t>
                      </a:r>
                      <a:r>
                        <a:rPr dirty="0" sz="1450" spc="15" i="1">
                          <a:latin typeface="Times New Roman"/>
                          <a:cs typeface="Times New Roman"/>
                        </a:rPr>
                        <a:t> </a:t>
                      </a:r>
                      <a:r>
                        <a:rPr dirty="0" sz="1450">
                          <a:latin typeface="Times New Roman"/>
                          <a:cs typeface="Times New Roman"/>
                        </a:rPr>
                        <a:t>,</a:t>
                      </a:r>
                      <a:r>
                        <a:rPr dirty="0" sz="1450" spc="-229">
                          <a:latin typeface="Times New Roman"/>
                          <a:cs typeface="Times New Roman"/>
                        </a:rPr>
                        <a:t> </a:t>
                      </a:r>
                      <a:r>
                        <a:rPr dirty="0" sz="1450" i="1">
                          <a:latin typeface="Times New Roman"/>
                          <a:cs typeface="Times New Roman"/>
                        </a:rPr>
                        <a:t>O</a:t>
                      </a:r>
                      <a:r>
                        <a:rPr dirty="0" sz="1450" spc="165" i="1">
                          <a:latin typeface="Times New Roman"/>
                          <a:cs typeface="Times New Roman"/>
                        </a:rPr>
                        <a:t>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endParaRPr sz="1450">
                        <a:latin typeface="Times New Roman"/>
                        <a:cs typeface="Times New Roman"/>
                      </a:endParaRPr>
                    </a:p>
                    <a:p>
                      <a:pPr algn="r" marR="487680">
                        <a:lnSpc>
                          <a:spcPts val="565"/>
                        </a:lnSpc>
                        <a:tabLst>
                          <a:tab pos="256540" algn="l"/>
                          <a:tab pos="692785" algn="l"/>
                        </a:tabLst>
                      </a:pPr>
                      <a:r>
                        <a:rPr dirty="0" sz="850">
                          <a:latin typeface="Times New Roman"/>
                          <a:cs typeface="Times New Roman"/>
                        </a:rPr>
                        <a:t>1</a:t>
                      </a:r>
                      <a:r>
                        <a:rPr dirty="0" sz="850">
                          <a:latin typeface="Times New Roman"/>
                          <a:cs typeface="Times New Roman"/>
                        </a:rPr>
                        <a:t>	</a:t>
                      </a:r>
                      <a:r>
                        <a:rPr dirty="0" sz="850">
                          <a:latin typeface="Times New Roman"/>
                          <a:cs typeface="Times New Roman"/>
                        </a:rPr>
                        <a:t>2</a:t>
                      </a:r>
                      <a:r>
                        <a:rPr dirty="0" sz="850">
                          <a:latin typeface="Times New Roman"/>
                          <a:cs typeface="Times New Roman"/>
                        </a:rPr>
                        <a:t>	</a:t>
                      </a:r>
                      <a:r>
                        <a:rPr dirty="0" sz="850" i="1">
                          <a:latin typeface="Times New Roman"/>
                          <a:cs typeface="Times New Roman"/>
                        </a:rPr>
                        <a:t>T</a:t>
                      </a:r>
                      <a:endParaRPr sz="850">
                        <a:latin typeface="Times New Roman"/>
                        <a:cs typeface="Times New Roman"/>
                      </a:endParaRPr>
                    </a:p>
                    <a:p>
                      <a:pPr marL="494030">
                        <a:lnSpc>
                          <a:spcPts val="980"/>
                        </a:lnSpc>
                        <a:spcBef>
                          <a:spcPts val="5"/>
                        </a:spcBef>
                      </a:pPr>
                      <a:r>
                        <a:rPr dirty="0" sz="850" spc="-5" i="1">
                          <a:latin typeface="Times New Roman"/>
                          <a:cs typeface="Times New Roman"/>
                        </a:rPr>
                        <a:t>k</a:t>
                      </a:r>
                      <a:r>
                        <a:rPr dirty="0" sz="850" spc="-105"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a:p>
                      <a:pPr algn="ctr" marR="3133090">
                        <a:lnSpc>
                          <a:spcPts val="555"/>
                        </a:lnSpc>
                      </a:pPr>
                      <a:r>
                        <a:rPr dirty="0" sz="850" i="1">
                          <a:latin typeface="Times New Roman"/>
                          <a:cs typeface="Times New Roman"/>
                        </a:rPr>
                        <a:t>T</a:t>
                      </a:r>
                      <a:endParaRPr sz="850">
                        <a:latin typeface="Times New Roman"/>
                        <a:cs typeface="Times New Roman"/>
                      </a:endParaRPr>
                    </a:p>
                    <a:p>
                      <a:pPr marL="620395">
                        <a:lnSpc>
                          <a:spcPts val="1700"/>
                        </a:lnSpc>
                        <a:tabLst>
                          <a:tab pos="1327150" algn="l"/>
                        </a:tabLst>
                      </a:pPr>
                      <a:r>
                        <a:rPr dirty="0" baseline="-9043" sz="3225" spc="30">
                          <a:latin typeface="Symbol"/>
                          <a:cs typeface="Symbol"/>
                        </a:rPr>
                        <a:t></a:t>
                      </a:r>
                      <a:r>
                        <a:rPr dirty="0" baseline="-9043" sz="3225" spc="-457">
                          <a:latin typeface="Times New Roman"/>
                          <a:cs typeface="Times New Roman"/>
                        </a:rPr>
                        <a:t> </a:t>
                      </a:r>
                      <a:r>
                        <a:rPr dirty="0" sz="1450" spc="25" i="1">
                          <a:latin typeface="Times New Roman"/>
                          <a:cs typeface="Times New Roman"/>
                        </a:rPr>
                        <a:t>P</a:t>
                      </a:r>
                      <a:r>
                        <a:rPr dirty="0" sz="1450" spc="25">
                          <a:latin typeface="Times New Roman"/>
                          <a:cs typeface="Times New Roman"/>
                        </a:rPr>
                        <a:t>(</a:t>
                      </a:r>
                      <a:r>
                        <a:rPr dirty="0" sz="1450" spc="25"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450"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500" spc="-15" i="1">
                          <a:latin typeface="Symbol"/>
                          <a:cs typeface="Symbol"/>
                        </a:rPr>
                        <a:t></a:t>
                      </a:r>
                      <a:r>
                        <a:rPr dirty="0" baseline="42483" sz="1275" spc="-22">
                          <a:latin typeface="Times New Roman"/>
                          <a:cs typeface="Times New Roman"/>
                        </a:rPr>
                        <a:t>old </a:t>
                      </a:r>
                      <a:r>
                        <a:rPr dirty="0" sz="1450">
                          <a:latin typeface="Times New Roman"/>
                          <a:cs typeface="Times New Roman"/>
                        </a:rPr>
                        <a:t>, </a:t>
                      </a:r>
                      <a:r>
                        <a:rPr dirty="0" sz="1450" i="1">
                          <a:latin typeface="Times New Roman"/>
                          <a:cs typeface="Times New Roman"/>
                        </a:rPr>
                        <a:t>O </a:t>
                      </a:r>
                      <a:r>
                        <a:rPr dirty="0" sz="1450">
                          <a:latin typeface="Times New Roman"/>
                          <a:cs typeface="Times New Roman"/>
                        </a:rPr>
                        <a:t>, </a:t>
                      </a:r>
                      <a:r>
                        <a:rPr dirty="0" sz="1450" i="1">
                          <a:latin typeface="Times New Roman"/>
                          <a:cs typeface="Times New Roman"/>
                        </a:rPr>
                        <a:t>O </a:t>
                      </a:r>
                      <a:r>
                        <a:rPr dirty="0" sz="1450" spc="245">
                          <a:latin typeface="Times New Roman"/>
                          <a:cs typeface="Times New Roman"/>
                        </a:rPr>
                        <a:t>,</a:t>
                      </a:r>
                      <a:r>
                        <a:rPr dirty="0" sz="1450" spc="245">
                          <a:latin typeface="Arial"/>
                          <a:cs typeface="Arial"/>
                        </a:rPr>
                        <a:t>L</a:t>
                      </a:r>
                      <a:r>
                        <a:rPr dirty="0" sz="1450" spc="245" i="1">
                          <a:latin typeface="Times New Roman"/>
                          <a:cs typeface="Times New Roman"/>
                        </a:rPr>
                        <a:t>O</a:t>
                      </a:r>
                      <a:r>
                        <a:rPr dirty="0" sz="1450" spc="185" i="1">
                          <a:latin typeface="Times New Roman"/>
                          <a:cs typeface="Times New Roman"/>
                        </a:rPr>
                        <a:t> </a:t>
                      </a:r>
                      <a:r>
                        <a:rPr dirty="0" sz="1450">
                          <a:latin typeface="Times New Roman"/>
                          <a:cs typeface="Times New Roman"/>
                        </a:rPr>
                        <a:t>)</a:t>
                      </a:r>
                      <a:endParaRPr sz="1450">
                        <a:latin typeface="Times New Roman"/>
                        <a:cs typeface="Times New Roman"/>
                      </a:endParaRPr>
                    </a:p>
                    <a:p>
                      <a:pPr marL="1123950">
                        <a:lnSpc>
                          <a:spcPts val="265"/>
                        </a:lnSpc>
                        <a:tabLst>
                          <a:tab pos="1568450" algn="l"/>
                          <a:tab pos="1781810" algn="l"/>
                          <a:tab pos="2098040" algn="l"/>
                          <a:tab pos="2685415" algn="l"/>
                          <a:tab pos="2942590" algn="l"/>
                          <a:tab pos="3378835" algn="l"/>
                        </a:tabLst>
                      </a:pPr>
                      <a:r>
                        <a:rPr dirty="0" sz="850" spc="-5" i="1">
                          <a:latin typeface="Times New Roman"/>
                          <a:cs typeface="Times New Roman"/>
                        </a:rPr>
                        <a:t>t</a:t>
                      </a:r>
                      <a:r>
                        <a:rPr dirty="0" sz="850" spc="-120" i="1">
                          <a:latin typeface="Times New Roman"/>
                          <a:cs typeface="Times New Roman"/>
                        </a:rPr>
                        <a:t> </a:t>
                      </a:r>
                      <a:r>
                        <a:rPr dirty="0" sz="850" spc="-20">
                          <a:latin typeface="Symbol"/>
                          <a:cs typeface="Symbol"/>
                        </a:rPr>
                        <a:t></a:t>
                      </a:r>
                      <a:r>
                        <a:rPr dirty="0" sz="850" spc="-20">
                          <a:latin typeface="Times New Roman"/>
                          <a:cs typeface="Times New Roman"/>
                        </a:rPr>
                        <a:t>1	</a:t>
                      </a:r>
                      <a:r>
                        <a:rPr dirty="0" sz="850" spc="-5" i="1">
                          <a:latin typeface="Times New Roman"/>
                          <a:cs typeface="Times New Roman"/>
                        </a:rPr>
                        <a:t>j	t	i	</a:t>
                      </a:r>
                      <a:r>
                        <a:rPr dirty="0" sz="850" spc="-5">
                          <a:latin typeface="Times New Roman"/>
                          <a:cs typeface="Times New Roman"/>
                        </a:rPr>
                        <a:t>1	2	</a:t>
                      </a:r>
                      <a:r>
                        <a:rPr dirty="0" sz="850" spc="-5" i="1">
                          <a:latin typeface="Times New Roman"/>
                          <a:cs typeface="Times New Roman"/>
                        </a:rPr>
                        <a:t>T</a:t>
                      </a:r>
                      <a:endParaRPr sz="850">
                        <a:latin typeface="Times New Roman"/>
                        <a:cs typeface="Times New Roman"/>
                      </a:endParaRPr>
                    </a:p>
                    <a:p>
                      <a:pPr marL="351790">
                        <a:lnSpc>
                          <a:spcPts val="1385"/>
                        </a:lnSpc>
                        <a:tabLst>
                          <a:tab pos="3655060" algn="l"/>
                        </a:tabLst>
                      </a:pPr>
                      <a:r>
                        <a:rPr dirty="0" baseline="-21072" sz="2175">
                          <a:latin typeface="Symbol"/>
                          <a:cs typeface="Symbol"/>
                        </a:rPr>
                        <a:t></a:t>
                      </a:r>
                      <a:r>
                        <a:rPr dirty="0" u="sng" sz="1450">
                          <a:uFill>
                            <a:solidFill>
                              <a:srgbClr val="000000"/>
                            </a:solidFill>
                          </a:uFill>
                          <a:latin typeface="Times New Roman"/>
                          <a:cs typeface="Times New Roman"/>
                        </a:rPr>
                        <a:t>    </a:t>
                      </a:r>
                      <a:r>
                        <a:rPr dirty="0" u="sng" sz="850" spc="-5" i="1">
                          <a:uFill>
                            <a:solidFill>
                              <a:srgbClr val="000000"/>
                            </a:solidFill>
                          </a:uFill>
                          <a:latin typeface="Times New Roman"/>
                          <a:cs typeface="Times New Roman"/>
                        </a:rPr>
                        <a:t>t</a:t>
                      </a:r>
                      <a:r>
                        <a:rPr dirty="0" u="sng" sz="850" spc="-140" i="1">
                          <a:uFill>
                            <a:solidFill>
                              <a:srgbClr val="000000"/>
                            </a:solidFill>
                          </a:uFill>
                          <a:latin typeface="Times New Roman"/>
                          <a:cs typeface="Times New Roman"/>
                        </a:rPr>
                        <a:t> </a:t>
                      </a:r>
                      <a:r>
                        <a:rPr dirty="0" u="sng" sz="850" spc="-25">
                          <a:uFill>
                            <a:solidFill>
                              <a:srgbClr val="000000"/>
                            </a:solidFill>
                          </a:uFill>
                          <a:latin typeface="Symbol"/>
                          <a:cs typeface="Symbol"/>
                        </a:rPr>
                        <a:t></a:t>
                      </a:r>
                      <a:r>
                        <a:rPr dirty="0" u="sng" sz="850" spc="-25">
                          <a:uFill>
                            <a:solidFill>
                              <a:srgbClr val="000000"/>
                            </a:solidFill>
                          </a:uFill>
                          <a:latin typeface="Times New Roman"/>
                          <a:cs typeface="Times New Roman"/>
                        </a:rPr>
                        <a:t>1	</a:t>
                      </a:r>
                      <a:endParaRPr sz="850">
                        <a:latin typeface="Times New Roman"/>
                        <a:cs typeface="Times New Roman"/>
                      </a:endParaRPr>
                    </a:p>
                    <a:p>
                      <a:pPr algn="ctr" marR="3133725">
                        <a:lnSpc>
                          <a:spcPts val="540"/>
                        </a:lnSpc>
                        <a:tabLst>
                          <a:tab pos="219075" algn="l"/>
                        </a:tabLst>
                      </a:pPr>
                      <a:r>
                        <a:rPr dirty="0" sz="850" spc="-5" i="1">
                          <a:latin typeface="Times New Roman"/>
                          <a:cs typeface="Times New Roman"/>
                        </a:rPr>
                        <a:t>N	T</a:t>
                      </a:r>
                      <a:endParaRPr sz="850">
                        <a:latin typeface="Times New Roman"/>
                        <a:cs typeface="Times New Roman"/>
                      </a:endParaRPr>
                    </a:p>
                    <a:p>
                      <a:pPr marL="509270">
                        <a:lnSpc>
                          <a:spcPts val="1700"/>
                        </a:lnSpc>
                        <a:tabLst>
                          <a:tab pos="1437005" algn="l"/>
                        </a:tabLst>
                      </a:pPr>
                      <a:r>
                        <a:rPr dirty="0" baseline="-9043" sz="3225" spc="157">
                          <a:latin typeface="Symbol"/>
                          <a:cs typeface="Symbol"/>
                        </a:rPr>
                        <a:t></a:t>
                      </a:r>
                      <a:r>
                        <a:rPr dirty="0" baseline="-9043" sz="3225" spc="-442">
                          <a:latin typeface="Times New Roman"/>
                          <a:cs typeface="Times New Roman"/>
                        </a:rPr>
                        <a:t> </a:t>
                      </a:r>
                      <a:r>
                        <a:rPr dirty="0" sz="1450" spc="25" i="1">
                          <a:latin typeface="Times New Roman"/>
                          <a:cs typeface="Times New Roman"/>
                        </a:rPr>
                        <a:t>P</a:t>
                      </a:r>
                      <a:r>
                        <a:rPr dirty="0" sz="1450" spc="25">
                          <a:latin typeface="Times New Roman"/>
                          <a:cs typeface="Times New Roman"/>
                        </a:rPr>
                        <a:t>(</a:t>
                      </a:r>
                      <a:r>
                        <a:rPr dirty="0" sz="1450" spc="25"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450"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500" spc="-15" i="1">
                          <a:latin typeface="Symbol"/>
                          <a:cs typeface="Symbol"/>
                        </a:rPr>
                        <a:t></a:t>
                      </a:r>
                      <a:r>
                        <a:rPr dirty="0" baseline="42483" sz="1275" spc="-22">
                          <a:latin typeface="Times New Roman"/>
                          <a:cs typeface="Times New Roman"/>
                        </a:rPr>
                        <a:t>old </a:t>
                      </a:r>
                      <a:r>
                        <a:rPr dirty="0" sz="1450">
                          <a:latin typeface="Times New Roman"/>
                          <a:cs typeface="Times New Roman"/>
                        </a:rPr>
                        <a:t>, </a:t>
                      </a:r>
                      <a:r>
                        <a:rPr dirty="0" sz="1450" i="1">
                          <a:latin typeface="Times New Roman"/>
                          <a:cs typeface="Times New Roman"/>
                        </a:rPr>
                        <a:t>O </a:t>
                      </a:r>
                      <a:r>
                        <a:rPr dirty="0" sz="1450">
                          <a:latin typeface="Times New Roman"/>
                          <a:cs typeface="Times New Roman"/>
                        </a:rPr>
                        <a:t>, </a:t>
                      </a:r>
                      <a:r>
                        <a:rPr dirty="0" sz="1450" i="1">
                          <a:latin typeface="Times New Roman"/>
                          <a:cs typeface="Times New Roman"/>
                        </a:rPr>
                        <a:t>O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r>
                        <a:rPr dirty="0" sz="1450" spc="-155" i="1">
                          <a:latin typeface="Times New Roman"/>
                          <a:cs typeface="Times New Roman"/>
                        </a:rPr>
                        <a:t> </a:t>
                      </a:r>
                      <a:r>
                        <a:rPr dirty="0" sz="1450">
                          <a:latin typeface="Times New Roman"/>
                          <a:cs typeface="Times New Roman"/>
                        </a:rPr>
                        <a:t>)</a:t>
                      </a:r>
                      <a:endParaRPr sz="1450">
                        <a:latin typeface="Times New Roman"/>
                        <a:cs typeface="Times New Roman"/>
                      </a:endParaRPr>
                    </a:p>
                    <a:p>
                      <a:pPr marL="1233170">
                        <a:lnSpc>
                          <a:spcPts val="565"/>
                        </a:lnSpc>
                        <a:tabLst>
                          <a:tab pos="1658620" algn="l"/>
                          <a:tab pos="1892935" algn="l"/>
                          <a:tab pos="2209165" algn="l"/>
                          <a:tab pos="2797810" algn="l"/>
                          <a:tab pos="3053715" algn="l"/>
                          <a:tab pos="3490595" algn="l"/>
                        </a:tabLst>
                      </a:pPr>
                      <a:r>
                        <a:rPr dirty="0" sz="850" spc="-5" i="1">
                          <a:latin typeface="Times New Roman"/>
                          <a:cs typeface="Times New Roman"/>
                        </a:rPr>
                        <a:t>t</a:t>
                      </a:r>
                      <a:r>
                        <a:rPr dirty="0" sz="850" spc="-120" i="1">
                          <a:latin typeface="Times New Roman"/>
                          <a:cs typeface="Times New Roman"/>
                        </a:rPr>
                        <a:t> </a:t>
                      </a:r>
                      <a:r>
                        <a:rPr dirty="0" sz="850" spc="-20">
                          <a:latin typeface="Symbol"/>
                          <a:cs typeface="Symbol"/>
                        </a:rPr>
                        <a:t></a:t>
                      </a:r>
                      <a:r>
                        <a:rPr dirty="0" sz="850" spc="-20">
                          <a:latin typeface="Times New Roman"/>
                          <a:cs typeface="Times New Roman"/>
                        </a:rPr>
                        <a:t>1	</a:t>
                      </a:r>
                      <a:r>
                        <a:rPr dirty="0" sz="850" spc="-5" i="1">
                          <a:latin typeface="Times New Roman"/>
                          <a:cs typeface="Times New Roman"/>
                        </a:rPr>
                        <a:t>k	t	i	</a:t>
                      </a:r>
                      <a:r>
                        <a:rPr dirty="0" sz="850" spc="-5">
                          <a:latin typeface="Times New Roman"/>
                          <a:cs typeface="Times New Roman"/>
                        </a:rPr>
                        <a:t>1	2	</a:t>
                      </a:r>
                      <a:r>
                        <a:rPr dirty="0" sz="850" spc="-5" i="1">
                          <a:latin typeface="Times New Roman"/>
                          <a:cs typeface="Times New Roman"/>
                        </a:rPr>
                        <a:t>T</a:t>
                      </a:r>
                      <a:endParaRPr sz="850">
                        <a:latin typeface="Times New Roman"/>
                        <a:cs typeface="Times New Roman"/>
                      </a:endParaRPr>
                    </a:p>
                    <a:p>
                      <a:pPr marL="528320">
                        <a:lnSpc>
                          <a:spcPct val="100000"/>
                        </a:lnSpc>
                        <a:spcBef>
                          <a:spcPts val="5"/>
                        </a:spcBef>
                      </a:pPr>
                      <a:r>
                        <a:rPr dirty="0" sz="850" spc="-5" i="1">
                          <a:latin typeface="Times New Roman"/>
                          <a:cs typeface="Times New Roman"/>
                        </a:rPr>
                        <a:t>k </a:t>
                      </a:r>
                      <a:r>
                        <a:rPr dirty="0" sz="850" spc="-25">
                          <a:latin typeface="Symbol"/>
                          <a:cs typeface="Symbol"/>
                        </a:rPr>
                        <a:t></a:t>
                      </a:r>
                      <a:r>
                        <a:rPr dirty="0" sz="850" spc="-25">
                          <a:latin typeface="Times New Roman"/>
                          <a:cs typeface="Times New Roman"/>
                        </a:rPr>
                        <a:t>1 </a:t>
                      </a:r>
                      <a:r>
                        <a:rPr dirty="0" sz="850" spc="-5" i="1">
                          <a:latin typeface="Times New Roman"/>
                          <a:cs typeface="Times New Roman"/>
                        </a:rPr>
                        <a:t>t</a:t>
                      </a:r>
                      <a:r>
                        <a:rPr dirty="0" sz="850" spc="-140"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a:txBody>
                  <a:tcPr marL="0" marR="0" marB="0" marT="19685">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1066800">
                <a:tc rowSpan="2">
                  <a:txBody>
                    <a:bodyPr/>
                    <a:lstStyle/>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spcBef>
                          <a:spcPts val="50"/>
                        </a:spcBef>
                      </a:pPr>
                      <a:endParaRPr sz="650">
                        <a:latin typeface="Times New Roman"/>
                        <a:cs typeface="Times New Roman"/>
                      </a:endParaRPr>
                    </a:p>
                    <a:p>
                      <a:pPr marL="15875">
                        <a:lnSpc>
                          <a:spcPct val="100000"/>
                        </a:lnSpc>
                      </a:pPr>
                      <a:r>
                        <a:rPr dirty="0" sz="450" spc="-5">
                          <a:solidFill>
                            <a:srgbClr val="1B1B1B"/>
                          </a:solidFill>
                          <a:latin typeface="Tahoma"/>
                          <a:cs typeface="Tahoma"/>
                        </a:rPr>
                        <a:t>C</a:t>
                      </a:r>
                      <a:r>
                        <a:rPr dirty="0" sz="450">
                          <a:solidFill>
                            <a:srgbClr val="1B1B1B"/>
                          </a:solidFill>
                          <a:latin typeface="Tahoma"/>
                          <a:cs typeface="Tahoma"/>
                        </a:rPr>
                        <a:t>o</a:t>
                      </a:r>
                      <a:r>
                        <a:rPr dirty="0" sz="450" spc="-5">
                          <a:solidFill>
                            <a:srgbClr val="1B1B1B"/>
                          </a:solidFill>
                          <a:latin typeface="Tahoma"/>
                          <a:cs typeface="Tahoma"/>
                        </a:rPr>
                        <a:t>py</a:t>
                      </a:r>
                      <a:endParaRPr sz="450">
                        <a:latin typeface="Tahoma"/>
                        <a:cs typeface="Tahoma"/>
                      </a:endParaRPr>
                    </a:p>
                  </a:txBody>
                  <a:tcPr marL="0" marR="0" marB="0" marT="0">
                    <a:lnL w="19050">
                      <a:solidFill>
                        <a:srgbClr val="000000"/>
                      </a:solidFill>
                      <a:prstDash val="solid"/>
                    </a:lnL>
                    <a:lnR w="6350">
                      <a:solidFill>
                        <a:srgbClr val="000000"/>
                      </a:solidFill>
                      <a:prstDash val="solid"/>
                    </a:lnR>
                    <a:lnB w="19050">
                      <a:solidFill>
                        <a:srgbClr val="000000"/>
                      </a:solidFill>
                      <a:prstDash val="solid"/>
                    </a:lnB>
                  </a:tcPr>
                </a:tc>
                <a:tc>
                  <a:txBody>
                    <a:bodyPr/>
                    <a:lstStyle/>
                    <a:p>
                      <a:pPr marL="218440">
                        <a:lnSpc>
                          <a:spcPct val="100000"/>
                        </a:lnSpc>
                        <a:spcBef>
                          <a:spcPts val="710"/>
                        </a:spcBef>
                        <a:tabLst>
                          <a:tab pos="501015" algn="l"/>
                        </a:tabLst>
                      </a:pPr>
                      <a:r>
                        <a:rPr dirty="0" baseline="-28735" sz="2175">
                          <a:latin typeface="Symbol"/>
                          <a:cs typeface="Symbol"/>
                        </a:rPr>
                        <a:t></a:t>
                      </a:r>
                      <a:r>
                        <a:rPr dirty="0" baseline="-28735" sz="2175">
                          <a:latin typeface="Times New Roman"/>
                          <a:cs typeface="Times New Roman"/>
                        </a:rPr>
                        <a:t>	</a:t>
                      </a:r>
                      <a:r>
                        <a:rPr dirty="0" baseline="13409" sz="2175" spc="15" i="1">
                          <a:latin typeface="Times New Roman"/>
                          <a:cs typeface="Times New Roman"/>
                        </a:rPr>
                        <a:t>S</a:t>
                      </a:r>
                      <a:r>
                        <a:rPr dirty="0" sz="850" spc="10" i="1">
                          <a:latin typeface="Times New Roman"/>
                          <a:cs typeface="Times New Roman"/>
                        </a:rPr>
                        <a:t>ij</a:t>
                      </a:r>
                      <a:endParaRPr sz="850">
                        <a:latin typeface="Times New Roman"/>
                        <a:cs typeface="Times New Roman"/>
                      </a:endParaRPr>
                    </a:p>
                    <a:p>
                      <a:pPr marL="435609">
                        <a:lnSpc>
                          <a:spcPts val="780"/>
                        </a:lnSpc>
                        <a:spcBef>
                          <a:spcPts val="55"/>
                        </a:spcBef>
                      </a:pPr>
                      <a:r>
                        <a:rPr dirty="0" sz="850" i="1">
                          <a:latin typeface="Times New Roman"/>
                          <a:cs typeface="Times New Roman"/>
                        </a:rPr>
                        <a:t>N</a:t>
                      </a:r>
                      <a:endParaRPr sz="850">
                        <a:latin typeface="Times New Roman"/>
                        <a:cs typeface="Times New Roman"/>
                      </a:endParaRPr>
                    </a:p>
                    <a:p>
                      <a:pPr marL="375920">
                        <a:lnSpc>
                          <a:spcPts val="2215"/>
                        </a:lnSpc>
                      </a:pPr>
                      <a:r>
                        <a:rPr dirty="0" baseline="1291" sz="3225" spc="30">
                          <a:latin typeface="Symbol"/>
                          <a:cs typeface="Symbol"/>
                        </a:rPr>
                        <a:t></a:t>
                      </a:r>
                      <a:r>
                        <a:rPr dirty="0" baseline="1291" sz="3225" spc="-540">
                          <a:latin typeface="Times New Roman"/>
                          <a:cs typeface="Times New Roman"/>
                        </a:rPr>
                        <a:t> </a:t>
                      </a:r>
                      <a:r>
                        <a:rPr dirty="0" baseline="13409" sz="2175" spc="15" i="1">
                          <a:latin typeface="Times New Roman"/>
                          <a:cs typeface="Times New Roman"/>
                        </a:rPr>
                        <a:t>S</a:t>
                      </a:r>
                      <a:r>
                        <a:rPr dirty="0" sz="850" spc="10" i="1">
                          <a:latin typeface="Times New Roman"/>
                          <a:cs typeface="Times New Roman"/>
                        </a:rPr>
                        <a:t>ik</a:t>
                      </a:r>
                      <a:endParaRPr sz="850">
                        <a:latin typeface="Times New Roman"/>
                        <a:cs typeface="Times New Roman"/>
                      </a:endParaRPr>
                    </a:p>
                    <a:p>
                      <a:pPr marL="394335">
                        <a:lnSpc>
                          <a:spcPts val="894"/>
                        </a:lnSpc>
                      </a:pPr>
                      <a:r>
                        <a:rPr dirty="0" sz="850" spc="-5" i="1">
                          <a:latin typeface="Times New Roman"/>
                          <a:cs typeface="Times New Roman"/>
                        </a:rPr>
                        <a:t>k</a:t>
                      </a:r>
                      <a:r>
                        <a:rPr dirty="0" sz="850" spc="-105" i="1">
                          <a:latin typeface="Times New Roman"/>
                          <a:cs typeface="Times New Roman"/>
                        </a:rPr>
                        <a:t> </a:t>
                      </a:r>
                      <a:r>
                        <a:rPr dirty="0" sz="850" spc="-30">
                          <a:latin typeface="Symbol"/>
                          <a:cs typeface="Symbol"/>
                        </a:rPr>
                        <a:t></a:t>
                      </a:r>
                      <a:r>
                        <a:rPr dirty="0" sz="850" spc="-30">
                          <a:latin typeface="Times New Roman"/>
                          <a:cs typeface="Times New Roman"/>
                        </a:rPr>
                        <a:t>1</a:t>
                      </a:r>
                      <a:endParaRPr sz="850">
                        <a:latin typeface="Times New Roman"/>
                        <a:cs typeface="Times New Roman"/>
                      </a:endParaRPr>
                    </a:p>
                  </a:txBody>
                  <a:tcPr marL="0" marR="0" marB="0" marT="90170">
                    <a:lnL w="6350">
                      <a:solidFill>
                        <a:srgbClr val="000000"/>
                      </a:solidFill>
                      <a:prstDash val="solid"/>
                    </a:lnL>
                    <a:lnT w="6350">
                      <a:solidFill>
                        <a:srgbClr val="000000"/>
                      </a:solidFill>
                      <a:prstDash val="solid"/>
                    </a:lnT>
                    <a:lnB w="6350">
                      <a:solidFill>
                        <a:srgbClr val="000000"/>
                      </a:solidFill>
                      <a:prstDash val="solid"/>
                    </a:lnB>
                    <a:solidFill>
                      <a:srgbClr val="FFFF66"/>
                    </a:solidFill>
                  </a:tcPr>
                </a:tc>
                <a:tc>
                  <a:txBody>
                    <a:bodyPr/>
                    <a:lstStyle/>
                    <a:p>
                      <a:pPr>
                        <a:lnSpc>
                          <a:spcPct val="100000"/>
                        </a:lnSpc>
                        <a:spcBef>
                          <a:spcPts val="20"/>
                        </a:spcBef>
                      </a:pPr>
                      <a:endParaRPr sz="1150">
                        <a:latin typeface="Times New Roman"/>
                        <a:cs typeface="Times New Roman"/>
                      </a:endParaRPr>
                    </a:p>
                    <a:p>
                      <a:pPr marL="40640">
                        <a:lnSpc>
                          <a:spcPct val="100000"/>
                        </a:lnSpc>
                      </a:pPr>
                      <a:r>
                        <a:rPr dirty="0" sz="1200" spc="-5">
                          <a:latin typeface="Arial"/>
                          <a:cs typeface="Arial"/>
                        </a:rPr>
                        <a:t>where</a:t>
                      </a:r>
                      <a:endParaRPr sz="1200">
                        <a:latin typeface="Arial"/>
                        <a:cs typeface="Arial"/>
                      </a:endParaRPr>
                    </a:p>
                  </a:txBody>
                  <a:tcPr marL="0" marR="0" marB="0" marT="2540">
                    <a:lnT w="6350">
                      <a:solidFill>
                        <a:srgbClr val="000000"/>
                      </a:solidFill>
                      <a:prstDash val="solid"/>
                    </a:lnT>
                    <a:lnB w="6350">
                      <a:solidFill>
                        <a:srgbClr val="000000"/>
                      </a:solidFill>
                      <a:prstDash val="solid"/>
                    </a:lnB>
                    <a:solidFill>
                      <a:srgbClr val="FFFF66"/>
                    </a:solidFill>
                  </a:tcPr>
                </a:tc>
                <a:tc>
                  <a:txBody>
                    <a:bodyPr/>
                    <a:lstStyle/>
                    <a:p>
                      <a:pPr>
                        <a:lnSpc>
                          <a:spcPct val="100000"/>
                        </a:lnSpc>
                        <a:spcBef>
                          <a:spcPts val="30"/>
                        </a:spcBef>
                      </a:pPr>
                      <a:endParaRPr sz="1650">
                        <a:latin typeface="Times New Roman"/>
                        <a:cs typeface="Times New Roman"/>
                      </a:endParaRPr>
                    </a:p>
                    <a:p>
                      <a:pPr marL="57150">
                        <a:lnSpc>
                          <a:spcPct val="100000"/>
                        </a:lnSpc>
                      </a:pPr>
                      <a:r>
                        <a:rPr dirty="0" baseline="13409" sz="2175" spc="15" i="1">
                          <a:latin typeface="Times New Roman"/>
                          <a:cs typeface="Times New Roman"/>
                        </a:rPr>
                        <a:t>S</a:t>
                      </a:r>
                      <a:r>
                        <a:rPr dirty="0" sz="850" spc="10" i="1">
                          <a:latin typeface="Times New Roman"/>
                          <a:cs typeface="Times New Roman"/>
                        </a:rPr>
                        <a:t>ij</a:t>
                      </a:r>
                      <a:endParaRPr sz="850">
                        <a:latin typeface="Times New Roman"/>
                        <a:cs typeface="Times New Roman"/>
                      </a:endParaRPr>
                    </a:p>
                  </a:txBody>
                  <a:tcPr marL="0" marR="0" marB="0" marT="3810">
                    <a:lnT w="6350">
                      <a:solidFill>
                        <a:srgbClr val="000000"/>
                      </a:solidFill>
                      <a:prstDash val="solid"/>
                    </a:lnT>
                    <a:lnB w="6350">
                      <a:solidFill>
                        <a:srgbClr val="000000"/>
                      </a:solidFill>
                      <a:prstDash val="solid"/>
                    </a:lnB>
                    <a:solidFill>
                      <a:srgbClr val="FFFF66"/>
                    </a:solidFill>
                  </a:tcPr>
                </a:tc>
                <a:tc>
                  <a:txBody>
                    <a:bodyPr/>
                    <a:lstStyle/>
                    <a:p>
                      <a:pPr marL="33655">
                        <a:lnSpc>
                          <a:spcPct val="100000"/>
                        </a:lnSpc>
                        <a:spcBef>
                          <a:spcPts val="1565"/>
                        </a:spcBef>
                      </a:pPr>
                      <a:r>
                        <a:rPr dirty="0" sz="1450">
                          <a:latin typeface="Symbol"/>
                          <a:cs typeface="Symbol"/>
                        </a:rPr>
                        <a:t></a:t>
                      </a:r>
                      <a:endParaRPr sz="1450">
                        <a:latin typeface="Symbol"/>
                        <a:cs typeface="Symbol"/>
                      </a:endParaRPr>
                    </a:p>
                  </a:txBody>
                  <a:tcPr marL="0" marR="0" marB="0" marT="198755">
                    <a:lnT w="6350">
                      <a:solidFill>
                        <a:srgbClr val="000000"/>
                      </a:solidFill>
                      <a:prstDash val="solid"/>
                    </a:lnT>
                    <a:lnB w="6350">
                      <a:solidFill>
                        <a:srgbClr val="000000"/>
                      </a:solidFill>
                      <a:prstDash val="solid"/>
                    </a:lnB>
                    <a:solidFill>
                      <a:srgbClr val="FFFF66"/>
                    </a:solidFill>
                  </a:tcPr>
                </a:tc>
                <a:tc>
                  <a:txBody>
                    <a:bodyPr/>
                    <a:lstStyle/>
                    <a:p>
                      <a:pPr marL="78740">
                        <a:lnSpc>
                          <a:spcPts val="600"/>
                        </a:lnSpc>
                        <a:spcBef>
                          <a:spcPts val="690"/>
                        </a:spcBef>
                      </a:pPr>
                      <a:r>
                        <a:rPr dirty="0" sz="850" i="1">
                          <a:latin typeface="Times New Roman"/>
                          <a:cs typeface="Times New Roman"/>
                        </a:rPr>
                        <a:t>T</a:t>
                      </a:r>
                      <a:endParaRPr sz="850">
                        <a:latin typeface="Times New Roman"/>
                        <a:cs typeface="Times New Roman"/>
                      </a:endParaRPr>
                    </a:p>
                    <a:p>
                      <a:pPr marL="20320">
                        <a:lnSpc>
                          <a:spcPts val="2160"/>
                        </a:lnSpc>
                      </a:pPr>
                      <a:r>
                        <a:rPr dirty="0" baseline="-9043" sz="3225" spc="22">
                          <a:latin typeface="Symbol"/>
                          <a:cs typeface="Symbol"/>
                        </a:rPr>
                        <a:t></a:t>
                      </a:r>
                      <a:r>
                        <a:rPr dirty="0" baseline="-9043" sz="3225" spc="-457">
                          <a:latin typeface="Times New Roman"/>
                          <a:cs typeface="Times New Roman"/>
                        </a:rPr>
                        <a:t> </a:t>
                      </a:r>
                      <a:r>
                        <a:rPr dirty="0" sz="1450" spc="10" i="1">
                          <a:latin typeface="Times New Roman"/>
                          <a:cs typeface="Times New Roman"/>
                        </a:rPr>
                        <a:t>P</a:t>
                      </a:r>
                      <a:r>
                        <a:rPr dirty="0" sz="1450" spc="10">
                          <a:latin typeface="Times New Roman"/>
                          <a:cs typeface="Times New Roman"/>
                        </a:rPr>
                        <a:t>(</a:t>
                      </a:r>
                      <a:r>
                        <a:rPr dirty="0" sz="1450" spc="10" i="1">
                          <a:latin typeface="Times New Roman"/>
                          <a:cs typeface="Times New Roman"/>
                        </a:rPr>
                        <a:t>q</a:t>
                      </a:r>
                      <a:r>
                        <a:rPr dirty="0" baseline="-22875" sz="1275" spc="15" i="1">
                          <a:latin typeface="Times New Roman"/>
                          <a:cs typeface="Times New Roman"/>
                        </a:rPr>
                        <a:t>t</a:t>
                      </a:r>
                      <a:r>
                        <a:rPr dirty="0" baseline="-22875" sz="1275" spc="-179" i="1">
                          <a:latin typeface="Times New Roman"/>
                          <a:cs typeface="Times New Roman"/>
                        </a:rPr>
                        <a:t> </a:t>
                      </a:r>
                      <a:r>
                        <a:rPr dirty="0" baseline="-22875" sz="1275" spc="-30">
                          <a:latin typeface="Symbol"/>
                          <a:cs typeface="Symbol"/>
                        </a:rPr>
                        <a:t></a:t>
                      </a:r>
                      <a:r>
                        <a:rPr dirty="0" baseline="-22875" sz="1275" spc="-30">
                          <a:latin typeface="Times New Roman"/>
                          <a:cs typeface="Times New Roman"/>
                        </a:rPr>
                        <a:t>1</a:t>
                      </a:r>
                      <a:r>
                        <a:rPr dirty="0" baseline="-22875" sz="1275" spc="-7">
                          <a:latin typeface="Times New Roman"/>
                          <a:cs typeface="Times New Roman"/>
                        </a:rPr>
                        <a:t> </a:t>
                      </a:r>
                      <a:r>
                        <a:rPr dirty="0" sz="1450">
                          <a:latin typeface="Symbol"/>
                          <a:cs typeface="Symbol"/>
                        </a:rPr>
                        <a:t></a:t>
                      </a:r>
                      <a:r>
                        <a:rPr dirty="0" sz="1450" spc="-15">
                          <a:latin typeface="Times New Roman"/>
                          <a:cs typeface="Times New Roman"/>
                        </a:rPr>
                        <a:t> </a:t>
                      </a:r>
                      <a:r>
                        <a:rPr dirty="0" sz="1450" spc="-5" i="1">
                          <a:latin typeface="Times New Roman"/>
                          <a:cs typeface="Times New Roman"/>
                        </a:rPr>
                        <a:t>s</a:t>
                      </a:r>
                      <a:r>
                        <a:rPr dirty="0" sz="1450" spc="-195" i="1">
                          <a:latin typeface="Times New Roman"/>
                          <a:cs typeface="Times New Roman"/>
                        </a:rPr>
                        <a:t> </a:t>
                      </a:r>
                      <a:r>
                        <a:rPr dirty="0" baseline="-22875" sz="1275" spc="-7" i="1">
                          <a:latin typeface="Times New Roman"/>
                          <a:cs typeface="Times New Roman"/>
                        </a:rPr>
                        <a:t>j</a:t>
                      </a:r>
                      <a:r>
                        <a:rPr dirty="0" baseline="-22875" sz="1275" spc="-52" i="1">
                          <a:latin typeface="Times New Roman"/>
                          <a:cs typeface="Times New Roman"/>
                        </a:rPr>
                        <a:t> </a:t>
                      </a:r>
                      <a:r>
                        <a:rPr dirty="0" sz="1450">
                          <a:latin typeface="Times New Roman"/>
                          <a:cs typeface="Times New Roman"/>
                        </a:rPr>
                        <a:t>,</a:t>
                      </a:r>
                      <a:r>
                        <a:rPr dirty="0" sz="1450" spc="-185">
                          <a:latin typeface="Times New Roman"/>
                          <a:cs typeface="Times New Roman"/>
                        </a:rPr>
                        <a:t> </a:t>
                      </a:r>
                      <a:r>
                        <a:rPr dirty="0" sz="1450" spc="-10" i="1">
                          <a:latin typeface="Times New Roman"/>
                          <a:cs typeface="Times New Roman"/>
                        </a:rPr>
                        <a:t>q</a:t>
                      </a:r>
                      <a:r>
                        <a:rPr dirty="0" baseline="-22875" sz="1275" spc="-15" i="1">
                          <a:latin typeface="Times New Roman"/>
                          <a:cs typeface="Times New Roman"/>
                        </a:rPr>
                        <a:t>t</a:t>
                      </a:r>
                      <a:endParaRPr baseline="-22875" sz="1275">
                        <a:latin typeface="Times New Roman"/>
                        <a:cs typeface="Times New Roman"/>
                      </a:endParaRPr>
                    </a:p>
                    <a:p>
                      <a:pPr marL="46990">
                        <a:lnSpc>
                          <a:spcPct val="100000"/>
                        </a:lnSpc>
                        <a:spcBef>
                          <a:spcPts val="105"/>
                        </a:spcBef>
                      </a:pPr>
                      <a:r>
                        <a:rPr dirty="0" sz="850" spc="-5" i="1">
                          <a:latin typeface="Times New Roman"/>
                          <a:cs typeface="Times New Roman"/>
                        </a:rPr>
                        <a:t>t</a:t>
                      </a:r>
                      <a:r>
                        <a:rPr dirty="0" sz="850" spc="-125"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a:p>
                      <a:pPr marL="574040">
                        <a:lnSpc>
                          <a:spcPct val="100000"/>
                        </a:lnSpc>
                        <a:spcBef>
                          <a:spcPts val="720"/>
                        </a:spcBef>
                      </a:pPr>
                      <a:r>
                        <a:rPr dirty="0" sz="1450">
                          <a:latin typeface="Symbol"/>
                          <a:cs typeface="Symbol"/>
                        </a:rPr>
                        <a:t></a:t>
                      </a:r>
                      <a:r>
                        <a:rPr dirty="0" sz="1450" spc="-55">
                          <a:latin typeface="Times New Roman"/>
                          <a:cs typeface="Times New Roman"/>
                        </a:rPr>
                        <a:t> </a:t>
                      </a:r>
                      <a:r>
                        <a:rPr dirty="0" sz="1450">
                          <a:latin typeface="Times New Roman"/>
                          <a:cs typeface="Times New Roman"/>
                        </a:rPr>
                        <a:t>What?</a:t>
                      </a:r>
                      <a:endParaRPr sz="1450">
                        <a:latin typeface="Times New Roman"/>
                        <a:cs typeface="Times New Roman"/>
                      </a:endParaRPr>
                    </a:p>
                  </a:txBody>
                  <a:tcPr marL="0" marR="0" marB="0" marT="87630">
                    <a:lnT w="6350">
                      <a:solidFill>
                        <a:srgbClr val="000000"/>
                      </a:solidFill>
                      <a:prstDash val="solid"/>
                    </a:lnT>
                    <a:lnB w="6350">
                      <a:solidFill>
                        <a:srgbClr val="000000"/>
                      </a:solidFill>
                      <a:prstDash val="solid"/>
                    </a:lnB>
                    <a:solidFill>
                      <a:srgbClr val="FFFF66"/>
                    </a:solidFill>
                  </a:tcPr>
                </a:tc>
                <a:tc>
                  <a:txBody>
                    <a:bodyPr/>
                    <a:lstStyle/>
                    <a:p>
                      <a:pPr marL="33655">
                        <a:lnSpc>
                          <a:spcPct val="100000"/>
                        </a:lnSpc>
                        <a:spcBef>
                          <a:spcPts val="1565"/>
                        </a:spcBef>
                      </a:pPr>
                      <a:r>
                        <a:rPr dirty="0" sz="1450">
                          <a:latin typeface="Symbol"/>
                          <a:cs typeface="Symbol"/>
                        </a:rPr>
                        <a:t></a:t>
                      </a:r>
                      <a:endParaRPr sz="1450">
                        <a:latin typeface="Symbol"/>
                        <a:cs typeface="Symbol"/>
                      </a:endParaRPr>
                    </a:p>
                  </a:txBody>
                  <a:tcPr marL="0" marR="0" marB="0" marT="198755">
                    <a:lnT w="6350">
                      <a:solidFill>
                        <a:srgbClr val="000000"/>
                      </a:solidFill>
                      <a:prstDash val="solid"/>
                    </a:lnT>
                    <a:lnB w="6350">
                      <a:solidFill>
                        <a:srgbClr val="000000"/>
                      </a:solidFill>
                      <a:prstDash val="solid"/>
                    </a:lnB>
                    <a:solidFill>
                      <a:srgbClr val="FFFF66"/>
                    </a:solidFill>
                  </a:tcPr>
                </a:tc>
                <a:tc>
                  <a:txBody>
                    <a:bodyPr/>
                    <a:lstStyle/>
                    <a:p>
                      <a:pPr marL="22860">
                        <a:lnSpc>
                          <a:spcPct val="100000"/>
                        </a:lnSpc>
                        <a:spcBef>
                          <a:spcPts val="1565"/>
                        </a:spcBef>
                      </a:pPr>
                      <a:r>
                        <a:rPr dirty="0" sz="1450" spc="-10" i="1">
                          <a:latin typeface="Times New Roman"/>
                          <a:cs typeface="Times New Roman"/>
                        </a:rPr>
                        <a:t>s</a:t>
                      </a:r>
                      <a:r>
                        <a:rPr dirty="0" baseline="-22875" sz="1275" spc="-15" i="1">
                          <a:latin typeface="Times New Roman"/>
                          <a:cs typeface="Times New Roman"/>
                        </a:rPr>
                        <a:t>i </a:t>
                      </a:r>
                      <a:r>
                        <a:rPr dirty="0" sz="1450">
                          <a:latin typeface="Times New Roman"/>
                          <a:cs typeface="Times New Roman"/>
                        </a:rPr>
                        <a:t>,</a:t>
                      </a:r>
                      <a:r>
                        <a:rPr dirty="0" sz="1450" spc="-275">
                          <a:latin typeface="Times New Roman"/>
                          <a:cs typeface="Times New Roman"/>
                        </a:rPr>
                        <a:t> </a:t>
                      </a:r>
                      <a:r>
                        <a:rPr dirty="0" sz="1450" spc="-65" i="1">
                          <a:latin typeface="Times New Roman"/>
                          <a:cs typeface="Times New Roman"/>
                        </a:rPr>
                        <a:t>O</a:t>
                      </a:r>
                      <a:r>
                        <a:rPr dirty="0" baseline="-22875" sz="1275" spc="-97">
                          <a:latin typeface="Times New Roman"/>
                          <a:cs typeface="Times New Roman"/>
                        </a:rPr>
                        <a:t>1 </a:t>
                      </a:r>
                      <a:r>
                        <a:rPr dirty="0" sz="1450" spc="160">
                          <a:latin typeface="Times New Roman"/>
                          <a:cs typeface="Times New Roman"/>
                        </a:rPr>
                        <a:t>,</a:t>
                      </a:r>
                      <a:r>
                        <a:rPr dirty="0" sz="1450" spc="160">
                          <a:latin typeface="Arial"/>
                          <a:cs typeface="Arial"/>
                        </a:rPr>
                        <a:t>L</a:t>
                      </a:r>
                      <a:r>
                        <a:rPr dirty="0" sz="1450" spc="160" i="1">
                          <a:latin typeface="Times New Roman"/>
                          <a:cs typeface="Times New Roman"/>
                        </a:rPr>
                        <a:t>O</a:t>
                      </a:r>
                      <a:r>
                        <a:rPr dirty="0" baseline="-22875" sz="1275" spc="240" i="1">
                          <a:latin typeface="Times New Roman"/>
                          <a:cs typeface="Times New Roman"/>
                        </a:rPr>
                        <a:t>T </a:t>
                      </a:r>
                      <a:r>
                        <a:rPr dirty="0" sz="1450">
                          <a:latin typeface="Times New Roman"/>
                          <a:cs typeface="Times New Roman"/>
                        </a:rPr>
                        <a:t>|</a:t>
                      </a:r>
                      <a:endParaRPr sz="1450">
                        <a:latin typeface="Times New Roman"/>
                        <a:cs typeface="Times New Roman"/>
                      </a:endParaRPr>
                    </a:p>
                  </a:txBody>
                  <a:tcPr marL="0" marR="0" marB="0" marT="198755">
                    <a:lnT w="6350">
                      <a:solidFill>
                        <a:srgbClr val="000000"/>
                      </a:solidFill>
                      <a:prstDash val="solid"/>
                    </a:lnT>
                    <a:lnB w="6350">
                      <a:solidFill>
                        <a:srgbClr val="000000"/>
                      </a:solidFill>
                      <a:prstDash val="solid"/>
                    </a:lnB>
                    <a:solidFill>
                      <a:srgbClr val="FFFF66"/>
                    </a:solidFill>
                  </a:tcPr>
                </a:tc>
                <a:tc>
                  <a:txBody>
                    <a:bodyPr/>
                    <a:lstStyle/>
                    <a:p>
                      <a:pPr algn="r" marR="11430">
                        <a:lnSpc>
                          <a:spcPct val="100000"/>
                        </a:lnSpc>
                        <a:spcBef>
                          <a:spcPts val="869"/>
                        </a:spcBef>
                      </a:pPr>
                      <a:r>
                        <a:rPr dirty="0" baseline="-24074" sz="2250" spc="-30" i="1">
                          <a:latin typeface="Symbol"/>
                          <a:cs typeface="Symbol"/>
                        </a:rPr>
                        <a:t></a:t>
                      </a:r>
                      <a:r>
                        <a:rPr dirty="0" sz="850" spc="-20">
                          <a:latin typeface="Times New Roman"/>
                          <a:cs typeface="Times New Roman"/>
                        </a:rPr>
                        <a:t>old</a:t>
                      </a:r>
                      <a:r>
                        <a:rPr dirty="0" sz="850" spc="-120">
                          <a:latin typeface="Times New Roman"/>
                          <a:cs typeface="Times New Roman"/>
                        </a:rPr>
                        <a:t> </a:t>
                      </a:r>
                      <a:r>
                        <a:rPr dirty="0" baseline="-24904" sz="2175">
                          <a:latin typeface="Times New Roman"/>
                          <a:cs typeface="Times New Roman"/>
                        </a:rPr>
                        <a:t>)</a:t>
                      </a:r>
                      <a:endParaRPr baseline="-24904" sz="2175">
                        <a:latin typeface="Times New Roman"/>
                        <a:cs typeface="Times New Roman"/>
                      </a:endParaRPr>
                    </a:p>
                  </a:txBody>
                  <a:tcPr marL="0" marR="0" marB="0" marT="110489">
                    <a:lnR w="19050">
                      <a:solidFill>
                        <a:srgbClr val="000000"/>
                      </a:solidFill>
                      <a:prstDash val="solid"/>
                    </a:lnR>
                    <a:lnT w="6350">
                      <a:solidFill>
                        <a:srgbClr val="000000"/>
                      </a:solidFill>
                      <a:prstDash val="solid"/>
                    </a:lnT>
                    <a:lnB w="6350">
                      <a:solidFill>
                        <a:srgbClr val="000000"/>
                      </a:solidFill>
                      <a:prstDash val="solid"/>
                    </a:lnB>
                    <a:solidFill>
                      <a:srgbClr val="FFFF66"/>
                    </a:solidFill>
                  </a:tcPr>
                </a:tc>
              </a:tr>
              <a:tr h="69342">
                <a:tc vMerge="1">
                  <a:txBody>
                    <a:bodyPr/>
                    <a:lstStyle/>
                    <a:p>
                      <a:pPr/>
                    </a:p>
                  </a:txBody>
                  <a:tcPr marL="0" marR="0" marB="0" marT="0">
                    <a:lnL w="19050">
                      <a:solidFill>
                        <a:srgbClr val="000000"/>
                      </a:solidFill>
                      <a:prstDash val="solid"/>
                    </a:lnL>
                    <a:lnR w="6350">
                      <a:solidFill>
                        <a:srgbClr val="000000"/>
                      </a:solidFill>
                      <a:prstDash val="solid"/>
                    </a:lnR>
                    <a:lnB w="19050">
                      <a:solidFill>
                        <a:srgbClr val="000000"/>
                      </a:solidFill>
                      <a:prstDash val="solid"/>
                    </a:lnB>
                  </a:tcPr>
                </a:tc>
                <a:tc>
                  <a:txBody>
                    <a:bodyPr/>
                    <a:lstStyle/>
                    <a:p>
                      <a:pPr marL="6985">
                        <a:lnSpc>
                          <a:spcPts val="415"/>
                        </a:lnSpc>
                      </a:pPr>
                      <a:r>
                        <a:rPr dirty="0" sz="450" spc="-5">
                          <a:solidFill>
                            <a:srgbClr val="1B1B1B"/>
                          </a:solidFill>
                          <a:latin typeface="Tahoma"/>
                          <a:cs typeface="Tahoma"/>
                        </a:rPr>
                        <a:t>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a:txBody>
                  <a:tcPr marL="0" marR="0" marB="0" marT="0">
                    <a:lnT w="6350">
                      <a:solidFill>
                        <a:srgbClr val="000000"/>
                      </a:solidFill>
                      <a:prstDash val="solid"/>
                    </a:lnT>
                    <a:lnB w="19050">
                      <a:solidFill>
                        <a:srgbClr val="000000"/>
                      </a:solidFill>
                      <a:prstDash val="solid"/>
                    </a:lnB>
                  </a:tcPr>
                </a:tc>
                <a:tc>
                  <a:txBody>
                    <a:bodyPr/>
                    <a:lstStyle/>
                    <a:p>
                      <a:pPr>
                        <a:lnSpc>
                          <a:spcPct val="100000"/>
                        </a:lnSpc>
                      </a:pPr>
                      <a:endParaRPr sz="300">
                        <a:latin typeface="Times New Roman"/>
                        <a:cs typeface="Times New Roman"/>
                      </a:endParaRPr>
                    </a:p>
                  </a:txBody>
                  <a:tcPr marL="0" marR="0" marB="0" marT="0">
                    <a:lnT w="6350">
                      <a:solidFill>
                        <a:srgbClr val="000000"/>
                      </a:solidFill>
                      <a:prstDash val="solid"/>
                    </a:lnT>
                    <a:lnB w="19050">
                      <a:solidFill>
                        <a:srgbClr val="000000"/>
                      </a:solidFill>
                      <a:prstDash val="solid"/>
                    </a:lnB>
                  </a:tcPr>
                </a:tc>
                <a:tc>
                  <a:txBody>
                    <a:bodyPr/>
                    <a:lstStyle/>
                    <a:p>
                      <a:pPr>
                        <a:lnSpc>
                          <a:spcPct val="100000"/>
                        </a:lnSpc>
                      </a:pPr>
                      <a:endParaRPr sz="300">
                        <a:latin typeface="Times New Roman"/>
                        <a:cs typeface="Times New Roman"/>
                      </a:endParaRPr>
                    </a:p>
                  </a:txBody>
                  <a:tcPr marL="0" marR="0" marB="0" marT="0">
                    <a:lnT w="6350">
                      <a:solidFill>
                        <a:srgbClr val="000000"/>
                      </a:solidFill>
                      <a:prstDash val="solid"/>
                    </a:lnT>
                    <a:lnB w="19050">
                      <a:solidFill>
                        <a:srgbClr val="000000"/>
                      </a:solidFill>
                      <a:prstDash val="solid"/>
                    </a:lnB>
                  </a:tcPr>
                </a:tc>
                <a:tc>
                  <a:txBody>
                    <a:bodyPr/>
                    <a:lstStyle/>
                    <a:p>
                      <a:pPr>
                        <a:lnSpc>
                          <a:spcPct val="100000"/>
                        </a:lnSpc>
                      </a:pPr>
                      <a:endParaRPr sz="300">
                        <a:latin typeface="Times New Roman"/>
                        <a:cs typeface="Times New Roman"/>
                      </a:endParaRPr>
                    </a:p>
                  </a:txBody>
                  <a:tcPr marL="0" marR="0" marB="0" marT="0">
                    <a:lnT w="6350">
                      <a:solidFill>
                        <a:srgbClr val="000000"/>
                      </a:solidFill>
                      <a:prstDash val="solid"/>
                    </a:lnT>
                    <a:lnB w="19050">
                      <a:solidFill>
                        <a:srgbClr val="000000"/>
                      </a:solidFill>
                      <a:prstDash val="solid"/>
                    </a:lnB>
                  </a:tcPr>
                </a:tc>
                <a:tc>
                  <a:txBody>
                    <a:bodyPr/>
                    <a:lstStyle/>
                    <a:p>
                      <a:pPr>
                        <a:lnSpc>
                          <a:spcPct val="100000"/>
                        </a:lnSpc>
                      </a:pPr>
                      <a:endParaRPr sz="300">
                        <a:latin typeface="Times New Roman"/>
                        <a:cs typeface="Times New Roman"/>
                      </a:endParaRPr>
                    </a:p>
                  </a:txBody>
                  <a:tcPr marL="0" marR="0" marB="0" marT="0">
                    <a:lnT w="6350">
                      <a:solidFill>
                        <a:srgbClr val="000000"/>
                      </a:solidFill>
                      <a:prstDash val="solid"/>
                    </a:lnT>
                    <a:lnB w="19050">
                      <a:solidFill>
                        <a:srgbClr val="000000"/>
                      </a:solidFill>
                      <a:prstDash val="solid"/>
                    </a:lnB>
                  </a:tcPr>
                </a:tc>
                <a:tc>
                  <a:txBody>
                    <a:bodyPr/>
                    <a:lstStyle/>
                    <a:p>
                      <a:pPr>
                        <a:lnSpc>
                          <a:spcPct val="100000"/>
                        </a:lnSpc>
                      </a:pPr>
                      <a:endParaRPr sz="300">
                        <a:latin typeface="Times New Roman"/>
                        <a:cs typeface="Times New Roman"/>
                      </a:endParaRPr>
                    </a:p>
                  </a:txBody>
                  <a:tcPr marL="0" marR="0" marB="0" marT="0">
                    <a:lnT w="6350">
                      <a:solidFill>
                        <a:srgbClr val="000000"/>
                      </a:solidFill>
                      <a:prstDash val="solid"/>
                    </a:lnT>
                    <a:lnB w="19050">
                      <a:solidFill>
                        <a:srgbClr val="000000"/>
                      </a:solidFill>
                      <a:prstDash val="solid"/>
                    </a:lnB>
                  </a:tcPr>
                </a:tc>
                <a:tc>
                  <a:txBody>
                    <a:bodyPr/>
                    <a:lstStyle/>
                    <a:p>
                      <a:pPr>
                        <a:lnSpc>
                          <a:spcPct val="100000"/>
                        </a:lnSpc>
                      </a:pPr>
                      <a:endParaRPr sz="300">
                        <a:latin typeface="Times New Roman"/>
                        <a:cs typeface="Times New Roman"/>
                      </a:endParaRPr>
                    </a:p>
                  </a:txBody>
                  <a:tcPr marL="0" marR="0" marB="0" marT="0">
                    <a:lnT w="6350">
                      <a:solidFill>
                        <a:srgbClr val="000000"/>
                      </a:solidFill>
                      <a:prstDash val="solid"/>
                    </a:lnT>
                    <a:lnB w="19050">
                      <a:solidFill>
                        <a:srgbClr val="000000"/>
                      </a:solidFill>
                      <a:prstDash val="solid"/>
                    </a:lnB>
                  </a:tcPr>
                </a:tc>
                <a:tc>
                  <a:txBody>
                    <a:bodyPr/>
                    <a:lstStyle/>
                    <a:p>
                      <a:pPr algn="r" marR="31750">
                        <a:lnSpc>
                          <a:spcPts val="415"/>
                        </a:lnSpc>
                      </a:pPr>
                      <a:r>
                        <a:rPr dirty="0" sz="450" spc="-5">
                          <a:latin typeface="Tahoma"/>
                          <a:cs typeface="Tahoma"/>
                        </a:rPr>
                        <a:t>Slid</a:t>
                      </a:r>
                      <a:r>
                        <a:rPr dirty="0" sz="450">
                          <a:latin typeface="Tahoma"/>
                          <a:cs typeface="Tahoma"/>
                        </a:rPr>
                        <a:t>e</a:t>
                      </a:r>
                      <a:r>
                        <a:rPr dirty="0" sz="450" spc="-10">
                          <a:latin typeface="Tahoma"/>
                          <a:cs typeface="Tahoma"/>
                        </a:rPr>
                        <a:t> </a:t>
                      </a:r>
                      <a:r>
                        <a:rPr dirty="0" sz="450" spc="-5">
                          <a:latin typeface="Tahoma"/>
                          <a:cs typeface="Tahoma"/>
                        </a:rPr>
                        <a:t>74</a:t>
                      </a:r>
                      <a:endParaRPr sz="450">
                        <a:latin typeface="Tahoma"/>
                        <a:cs typeface="Tahoma"/>
                      </a:endParaRPr>
                    </a:p>
                  </a:txBody>
                  <a:tcPr marL="0" marR="0" marB="0" marT="0">
                    <a:lnR w="19050">
                      <a:solidFill>
                        <a:srgbClr val="000000"/>
                      </a:solidFill>
                      <a:prstDash val="solid"/>
                    </a:lnR>
                    <a:lnT w="6350">
                      <a:solidFill>
                        <a:srgbClr val="000000"/>
                      </a:solidFill>
                      <a:prstDash val="solid"/>
                    </a:lnT>
                    <a:lnB w="19050">
                      <a:solidFill>
                        <a:srgbClr val="000000"/>
                      </a:solidFill>
                      <a:prstDash val="solid"/>
                    </a:lnB>
                  </a:tcPr>
                </a:tc>
              </a:tr>
            </a:tbl>
          </a:graphicData>
        </a:graphic>
      </p:graphicFrame>
      <p:sp>
        <p:nvSpPr>
          <p:cNvPr id="36" name="object 36"/>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71116" y="1861566"/>
            <a:ext cx="3640454" cy="0"/>
          </a:xfrm>
          <a:custGeom>
            <a:avLst/>
            <a:gdLst/>
            <a:ahLst/>
            <a:cxnLst/>
            <a:rect l="l" t="t" r="r" b="b"/>
            <a:pathLst>
              <a:path w="3640454" h="0">
                <a:moveTo>
                  <a:pt x="0" y="0"/>
                </a:moveTo>
                <a:lnTo>
                  <a:pt x="3640074" y="0"/>
                </a:lnTo>
              </a:path>
            </a:pathLst>
          </a:custGeom>
          <a:ln w="7670">
            <a:solidFill>
              <a:srgbClr val="000000"/>
            </a:solidFill>
          </a:ln>
        </p:spPr>
        <p:txBody>
          <a:bodyPr wrap="square" lIns="0" tIns="0" rIns="0" bIns="0" rtlCol="0"/>
          <a:lstStyle/>
          <a:p/>
        </p:txBody>
      </p:sp>
      <p:sp>
        <p:nvSpPr>
          <p:cNvPr id="3" name="object 3"/>
          <p:cNvSpPr/>
          <p:nvPr/>
        </p:nvSpPr>
        <p:spPr>
          <a:xfrm>
            <a:off x="2104644" y="3832097"/>
            <a:ext cx="448309" cy="0"/>
          </a:xfrm>
          <a:custGeom>
            <a:avLst/>
            <a:gdLst/>
            <a:ahLst/>
            <a:cxnLst/>
            <a:rect l="l" t="t" r="r" b="b"/>
            <a:pathLst>
              <a:path w="448310" h="0">
                <a:moveTo>
                  <a:pt x="0" y="0"/>
                </a:moveTo>
                <a:lnTo>
                  <a:pt x="448056" y="0"/>
                </a:lnTo>
              </a:path>
            </a:pathLst>
          </a:custGeom>
          <a:ln w="7670">
            <a:solidFill>
              <a:srgbClr val="000000"/>
            </a:solidFill>
          </a:ln>
        </p:spPr>
        <p:txBody>
          <a:bodyPr wrap="square" lIns="0" tIns="0" rIns="0" bIns="0" rtlCol="0"/>
          <a:lstStyle/>
          <a:p/>
        </p:txBody>
      </p:sp>
      <p:graphicFrame>
        <p:nvGraphicFramePr>
          <p:cNvPr id="4" name="object 4"/>
          <p:cNvGraphicFramePr>
            <a:graphicFrameLocks noGrp="1"/>
          </p:cNvGraphicFramePr>
          <p:nvPr/>
        </p:nvGraphicFramePr>
        <p:xfrm>
          <a:off x="1599819" y="1224914"/>
          <a:ext cx="4591050" cy="3429000"/>
        </p:xfrm>
        <a:graphic>
          <a:graphicData uri="http://schemas.openxmlformats.org/drawingml/2006/table">
            <a:tbl>
              <a:tblPr firstRow="1" bandRow="1">
                <a:tableStyleId>{2D5ABB26-0587-4C30-8999-92F81FD0307C}</a:tableStyleId>
              </a:tblPr>
              <a:tblGrid>
                <a:gridCol w="142875"/>
                <a:gridCol w="817244"/>
                <a:gridCol w="513715"/>
                <a:gridCol w="248284"/>
                <a:gridCol w="2491105"/>
                <a:gridCol w="353695"/>
              </a:tblGrid>
              <a:tr h="2279904">
                <a:tc gridSpan="6">
                  <a:txBody>
                    <a:bodyPr/>
                    <a:lstStyle/>
                    <a:p>
                      <a:pPr marL="39370">
                        <a:lnSpc>
                          <a:spcPts val="1350"/>
                        </a:lnSpc>
                        <a:spcBef>
                          <a:spcPts val="155"/>
                        </a:spcBef>
                        <a:tabLst>
                          <a:tab pos="2856230" algn="l"/>
                        </a:tabLst>
                      </a:pPr>
                      <a:r>
                        <a:rPr dirty="0" sz="1200">
                          <a:latin typeface="Arial"/>
                          <a:cs typeface="Arial"/>
                        </a:rPr>
                        <a:t>We </a:t>
                      </a:r>
                      <a:r>
                        <a:rPr dirty="0" sz="1200" spc="-5">
                          <a:latin typeface="Arial"/>
                          <a:cs typeface="Arial"/>
                        </a:rPr>
                        <a:t>want  </a:t>
                      </a:r>
                      <a:r>
                        <a:rPr dirty="0" baseline="3831" sz="2175" spc="30" i="1">
                          <a:latin typeface="Times New Roman"/>
                          <a:cs typeface="Times New Roman"/>
                        </a:rPr>
                        <a:t>a</a:t>
                      </a:r>
                      <a:r>
                        <a:rPr dirty="0" baseline="49019" sz="1275" spc="30">
                          <a:latin typeface="Times New Roman"/>
                          <a:cs typeface="Times New Roman"/>
                        </a:rPr>
                        <a:t>new  </a:t>
                      </a:r>
                      <a:r>
                        <a:rPr dirty="0" baseline="3831" sz="2175">
                          <a:latin typeface="Symbol"/>
                          <a:cs typeface="Symbol"/>
                        </a:rPr>
                        <a:t></a:t>
                      </a:r>
                      <a:r>
                        <a:rPr dirty="0" baseline="3831" sz="2175">
                          <a:latin typeface="Times New Roman"/>
                          <a:cs typeface="Times New Roman"/>
                        </a:rPr>
                        <a:t>  </a:t>
                      </a:r>
                      <a:r>
                        <a:rPr dirty="0" sz="1200" spc="-5">
                          <a:latin typeface="Arial"/>
                          <a:cs typeface="Arial"/>
                        </a:rPr>
                        <a:t>new estimate</a:t>
                      </a:r>
                      <a:r>
                        <a:rPr dirty="0" sz="1200" spc="-165">
                          <a:latin typeface="Arial"/>
                          <a:cs typeface="Arial"/>
                        </a:rPr>
                        <a:t> </a:t>
                      </a:r>
                      <a:r>
                        <a:rPr dirty="0" sz="1200" spc="-5">
                          <a:latin typeface="Arial"/>
                          <a:cs typeface="Arial"/>
                        </a:rPr>
                        <a:t>of</a:t>
                      </a:r>
                      <a:r>
                        <a:rPr dirty="0" sz="1200" spc="305">
                          <a:latin typeface="Arial"/>
                          <a:cs typeface="Arial"/>
                        </a:rPr>
                        <a:t> </a:t>
                      </a:r>
                      <a:r>
                        <a:rPr dirty="0" sz="1450" spc="25" i="1">
                          <a:latin typeface="Times New Roman"/>
                          <a:cs typeface="Times New Roman"/>
                        </a:rPr>
                        <a:t>P</a:t>
                      </a:r>
                      <a:r>
                        <a:rPr dirty="0" sz="1450" spc="25">
                          <a:latin typeface="Times New Roman"/>
                          <a:cs typeface="Times New Roman"/>
                        </a:rPr>
                        <a:t>(</a:t>
                      </a:r>
                      <a:r>
                        <a:rPr dirty="0" sz="1450" spc="25" i="1">
                          <a:latin typeface="Times New Roman"/>
                          <a:cs typeface="Times New Roman"/>
                        </a:rPr>
                        <a:t>q	</a:t>
                      </a:r>
                      <a:r>
                        <a:rPr dirty="0" sz="1450">
                          <a:latin typeface="Symbol"/>
                          <a:cs typeface="Symbol"/>
                        </a:rPr>
                        <a:t></a:t>
                      </a:r>
                      <a:r>
                        <a:rPr dirty="0" sz="1450">
                          <a:latin typeface="Times New Roman"/>
                          <a:cs typeface="Times New Roman"/>
                        </a:rPr>
                        <a:t> </a:t>
                      </a:r>
                      <a:r>
                        <a:rPr dirty="0" sz="1450" spc="-5" i="1">
                          <a:latin typeface="Times New Roman"/>
                          <a:cs typeface="Times New Roman"/>
                        </a:rPr>
                        <a:t>s </a:t>
                      </a:r>
                      <a:r>
                        <a:rPr dirty="0" sz="1450">
                          <a:latin typeface="Times New Roman"/>
                          <a:cs typeface="Times New Roman"/>
                        </a:rPr>
                        <a:t>| </a:t>
                      </a:r>
                      <a:r>
                        <a:rPr dirty="0" sz="1450" i="1">
                          <a:latin typeface="Times New Roman"/>
                          <a:cs typeface="Times New Roman"/>
                        </a:rPr>
                        <a:t>q </a:t>
                      </a:r>
                      <a:r>
                        <a:rPr dirty="0" sz="1450">
                          <a:latin typeface="Symbol"/>
                          <a:cs typeface="Symbol"/>
                        </a:rPr>
                        <a:t></a:t>
                      </a:r>
                      <a:r>
                        <a:rPr dirty="0" sz="1450">
                          <a:latin typeface="Times New Roman"/>
                          <a:cs typeface="Times New Roman"/>
                        </a:rPr>
                        <a:t> </a:t>
                      </a:r>
                      <a:r>
                        <a:rPr dirty="0" sz="1450" spc="-5" i="1">
                          <a:latin typeface="Times New Roman"/>
                          <a:cs typeface="Times New Roman"/>
                        </a:rPr>
                        <a:t>s</a:t>
                      </a:r>
                      <a:r>
                        <a:rPr dirty="0" sz="1450" spc="95" i="1">
                          <a:latin typeface="Times New Roman"/>
                          <a:cs typeface="Times New Roman"/>
                        </a:rPr>
                        <a:t> </a:t>
                      </a:r>
                      <a:r>
                        <a:rPr dirty="0" sz="1450">
                          <a:latin typeface="Times New Roman"/>
                          <a:cs typeface="Times New Roman"/>
                        </a:rPr>
                        <a:t>)</a:t>
                      </a:r>
                      <a:endParaRPr sz="1450">
                        <a:latin typeface="Times New Roman"/>
                        <a:cs typeface="Times New Roman"/>
                      </a:endParaRPr>
                    </a:p>
                    <a:p>
                      <a:pPr algn="ctr" marR="60325">
                        <a:lnSpc>
                          <a:spcPts val="630"/>
                        </a:lnSpc>
                        <a:tabLst>
                          <a:tab pos="1853564" algn="l"/>
                          <a:tab pos="2298700" algn="l"/>
                          <a:tab pos="2546985" algn="l"/>
                          <a:tab pos="2863215" algn="l"/>
                        </a:tabLst>
                      </a:pPr>
                      <a:r>
                        <a:rPr dirty="0" baseline="6535" sz="1275" spc="-7" i="1">
                          <a:latin typeface="Times New Roman"/>
                          <a:cs typeface="Times New Roman"/>
                        </a:rPr>
                        <a:t>ij	</a:t>
                      </a:r>
                      <a:r>
                        <a:rPr dirty="0" sz="850" spc="-5" i="1">
                          <a:latin typeface="Times New Roman"/>
                          <a:cs typeface="Times New Roman"/>
                        </a:rPr>
                        <a:t>t</a:t>
                      </a:r>
                      <a:r>
                        <a:rPr dirty="0" sz="850" spc="-120" i="1">
                          <a:latin typeface="Times New Roman"/>
                          <a:cs typeface="Times New Roman"/>
                        </a:rPr>
                        <a:t> </a:t>
                      </a:r>
                      <a:r>
                        <a:rPr dirty="0" sz="850" spc="-20">
                          <a:latin typeface="Symbol"/>
                          <a:cs typeface="Symbol"/>
                        </a:rPr>
                        <a:t></a:t>
                      </a:r>
                      <a:r>
                        <a:rPr dirty="0" sz="850" spc="-20">
                          <a:latin typeface="Times New Roman"/>
                          <a:cs typeface="Times New Roman"/>
                        </a:rPr>
                        <a:t>1	</a:t>
                      </a:r>
                      <a:r>
                        <a:rPr dirty="0" sz="850" spc="-5" i="1">
                          <a:latin typeface="Times New Roman"/>
                          <a:cs typeface="Times New Roman"/>
                        </a:rPr>
                        <a:t>j	t	i</a:t>
                      </a:r>
                      <a:endParaRPr sz="850">
                        <a:latin typeface="Times New Roman"/>
                        <a:cs typeface="Times New Roman"/>
                      </a:endParaRPr>
                    </a:p>
                    <a:p>
                      <a:pPr marL="318135">
                        <a:lnSpc>
                          <a:spcPts val="1405"/>
                        </a:lnSpc>
                        <a:spcBef>
                          <a:spcPts val="775"/>
                        </a:spcBef>
                        <a:tabLst>
                          <a:tab pos="589280" algn="l"/>
                        </a:tabLst>
                      </a:pPr>
                      <a:r>
                        <a:rPr dirty="0" baseline="-34482" sz="2175">
                          <a:latin typeface="Symbol"/>
                          <a:cs typeface="Symbol"/>
                        </a:rPr>
                        <a:t></a:t>
                      </a:r>
                      <a:r>
                        <a:rPr dirty="0" baseline="-34482" sz="2175">
                          <a:latin typeface="Times New Roman"/>
                          <a:cs typeface="Times New Roman"/>
                        </a:rPr>
                        <a:t>	</a:t>
                      </a:r>
                      <a:r>
                        <a:rPr dirty="0" sz="1450">
                          <a:latin typeface="Times New Roman"/>
                          <a:cs typeface="Times New Roman"/>
                        </a:rPr>
                        <a:t>Expected</a:t>
                      </a:r>
                      <a:r>
                        <a:rPr dirty="0" sz="1450" spc="-75">
                          <a:latin typeface="Times New Roman"/>
                          <a:cs typeface="Times New Roman"/>
                        </a:rPr>
                        <a:t> </a:t>
                      </a:r>
                      <a:r>
                        <a:rPr dirty="0" sz="1450">
                          <a:latin typeface="Times New Roman"/>
                          <a:cs typeface="Times New Roman"/>
                        </a:rPr>
                        <a:t>#</a:t>
                      </a:r>
                      <a:r>
                        <a:rPr dirty="0" sz="1450" spc="-75">
                          <a:latin typeface="Times New Roman"/>
                          <a:cs typeface="Times New Roman"/>
                        </a:rPr>
                        <a:t> </a:t>
                      </a:r>
                      <a:r>
                        <a:rPr dirty="0" sz="1450">
                          <a:latin typeface="Times New Roman"/>
                          <a:cs typeface="Times New Roman"/>
                        </a:rPr>
                        <a:t>transitions</a:t>
                      </a:r>
                      <a:r>
                        <a:rPr dirty="0" sz="1450" spc="-114">
                          <a:latin typeface="Times New Roman"/>
                          <a:cs typeface="Times New Roman"/>
                        </a:rPr>
                        <a:t> </a:t>
                      </a:r>
                      <a:r>
                        <a:rPr dirty="0" sz="1450" i="1">
                          <a:latin typeface="Times New Roman"/>
                          <a:cs typeface="Times New Roman"/>
                        </a:rPr>
                        <a:t>i</a:t>
                      </a:r>
                      <a:r>
                        <a:rPr dirty="0" sz="1450" spc="-30" i="1">
                          <a:latin typeface="Times New Roman"/>
                          <a:cs typeface="Times New Roman"/>
                        </a:rPr>
                        <a:t> </a:t>
                      </a:r>
                      <a:r>
                        <a:rPr dirty="0" sz="1450">
                          <a:latin typeface="Symbol"/>
                          <a:cs typeface="Symbol"/>
                        </a:rPr>
                        <a:t></a:t>
                      </a:r>
                      <a:r>
                        <a:rPr dirty="0" sz="1450" spc="225">
                          <a:latin typeface="Times New Roman"/>
                          <a:cs typeface="Times New Roman"/>
                        </a:rPr>
                        <a:t> </a:t>
                      </a:r>
                      <a:r>
                        <a:rPr dirty="0" sz="1450" i="1">
                          <a:latin typeface="Times New Roman"/>
                          <a:cs typeface="Times New Roman"/>
                        </a:rPr>
                        <a:t>j</a:t>
                      </a:r>
                      <a:r>
                        <a:rPr dirty="0" sz="1450" spc="-65" i="1">
                          <a:latin typeface="Times New Roman"/>
                          <a:cs typeface="Times New Roman"/>
                        </a:rPr>
                        <a:t> </a:t>
                      </a:r>
                      <a:r>
                        <a:rPr dirty="0" sz="1450">
                          <a:latin typeface="Times New Roman"/>
                          <a:cs typeface="Times New Roman"/>
                        </a:rPr>
                        <a:t>|</a:t>
                      </a:r>
                      <a:r>
                        <a:rPr dirty="0" sz="1450" spc="-114">
                          <a:latin typeface="Times New Roman"/>
                          <a:cs typeface="Times New Roman"/>
                        </a:rPr>
                        <a:t> </a:t>
                      </a:r>
                      <a:r>
                        <a:rPr dirty="0" sz="1500" spc="-20" i="1">
                          <a:latin typeface="Symbol"/>
                          <a:cs typeface="Symbol"/>
                        </a:rPr>
                        <a:t></a:t>
                      </a:r>
                      <a:r>
                        <a:rPr dirty="0" baseline="42483" sz="1275" spc="-30" i="1">
                          <a:latin typeface="Times New Roman"/>
                          <a:cs typeface="Times New Roman"/>
                        </a:rPr>
                        <a:t>old</a:t>
                      </a:r>
                      <a:r>
                        <a:rPr dirty="0" baseline="42483" sz="1275" spc="37" i="1">
                          <a:latin typeface="Times New Roman"/>
                          <a:cs typeface="Times New Roman"/>
                        </a:rPr>
                        <a:t> </a:t>
                      </a:r>
                      <a:r>
                        <a:rPr dirty="0" sz="1450">
                          <a:latin typeface="Times New Roman"/>
                          <a:cs typeface="Times New Roman"/>
                        </a:rPr>
                        <a:t>,</a:t>
                      </a:r>
                      <a:r>
                        <a:rPr dirty="0" sz="1450" spc="-229">
                          <a:latin typeface="Times New Roman"/>
                          <a:cs typeface="Times New Roman"/>
                        </a:rPr>
                        <a:t> </a:t>
                      </a:r>
                      <a:r>
                        <a:rPr dirty="0" sz="1450" spc="-5" i="1">
                          <a:latin typeface="Times New Roman"/>
                          <a:cs typeface="Times New Roman"/>
                        </a:rPr>
                        <a:t>O</a:t>
                      </a:r>
                      <a:r>
                        <a:rPr dirty="0" sz="1450" spc="5" i="1">
                          <a:latin typeface="Times New Roman"/>
                          <a:cs typeface="Times New Roman"/>
                        </a:rPr>
                        <a:t> </a:t>
                      </a:r>
                      <a:r>
                        <a:rPr dirty="0" sz="1450">
                          <a:latin typeface="Times New Roman"/>
                          <a:cs typeface="Times New Roman"/>
                        </a:rPr>
                        <a:t>,</a:t>
                      </a:r>
                      <a:r>
                        <a:rPr dirty="0" sz="1450" spc="-225">
                          <a:latin typeface="Times New Roman"/>
                          <a:cs typeface="Times New Roman"/>
                        </a:rPr>
                        <a:t> </a:t>
                      </a:r>
                      <a:r>
                        <a:rPr dirty="0" sz="1450" spc="-5" i="1">
                          <a:latin typeface="Times New Roman"/>
                          <a:cs typeface="Times New Roman"/>
                        </a:rPr>
                        <a:t>O</a:t>
                      </a:r>
                      <a:r>
                        <a:rPr dirty="0" sz="1450" spc="170" i="1">
                          <a:latin typeface="Times New Roman"/>
                          <a:cs typeface="Times New Roman"/>
                        </a:rPr>
                        <a:t>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endParaRPr sz="1450">
                        <a:latin typeface="Times New Roman"/>
                        <a:cs typeface="Times New Roman"/>
                      </a:endParaRPr>
                    </a:p>
                    <a:p>
                      <a:pPr marL="3198495">
                        <a:lnSpc>
                          <a:spcPts val="625"/>
                        </a:lnSpc>
                        <a:tabLst>
                          <a:tab pos="3455035" algn="l"/>
                          <a:tab pos="3891279" algn="l"/>
                        </a:tabLst>
                      </a:pPr>
                      <a:r>
                        <a:rPr dirty="0" sz="850" spc="-5">
                          <a:latin typeface="Times New Roman"/>
                          <a:cs typeface="Times New Roman"/>
                        </a:rPr>
                        <a:t>1	2	</a:t>
                      </a:r>
                      <a:r>
                        <a:rPr dirty="0" sz="850" spc="-5" i="1">
                          <a:latin typeface="Times New Roman"/>
                          <a:cs typeface="Times New Roman"/>
                        </a:rPr>
                        <a:t>T</a:t>
                      </a:r>
                      <a:endParaRPr sz="850">
                        <a:latin typeface="Times New Roman"/>
                        <a:cs typeface="Times New Roman"/>
                      </a:endParaRPr>
                    </a:p>
                    <a:p>
                      <a:pPr marL="535305">
                        <a:lnSpc>
                          <a:spcPts val="595"/>
                        </a:lnSpc>
                      </a:pPr>
                      <a:r>
                        <a:rPr dirty="0" sz="850" i="1">
                          <a:latin typeface="Times New Roman"/>
                          <a:cs typeface="Times New Roman"/>
                        </a:rPr>
                        <a:t>N</a:t>
                      </a:r>
                      <a:endParaRPr sz="850">
                        <a:latin typeface="Times New Roman"/>
                        <a:cs typeface="Times New Roman"/>
                      </a:endParaRPr>
                    </a:p>
                    <a:p>
                      <a:pPr marL="476250">
                        <a:lnSpc>
                          <a:spcPts val="1700"/>
                        </a:lnSpc>
                      </a:pPr>
                      <a:r>
                        <a:rPr dirty="0" baseline="-9043" sz="3225" spc="30">
                          <a:latin typeface="Symbol"/>
                          <a:cs typeface="Symbol"/>
                        </a:rPr>
                        <a:t></a:t>
                      </a:r>
                      <a:r>
                        <a:rPr dirty="0" sz="1450" spc="20">
                          <a:latin typeface="Times New Roman"/>
                          <a:cs typeface="Times New Roman"/>
                        </a:rPr>
                        <a:t>Expected</a:t>
                      </a:r>
                      <a:r>
                        <a:rPr dirty="0" sz="1450" spc="-75">
                          <a:latin typeface="Times New Roman"/>
                          <a:cs typeface="Times New Roman"/>
                        </a:rPr>
                        <a:t> </a:t>
                      </a:r>
                      <a:r>
                        <a:rPr dirty="0" sz="1450">
                          <a:latin typeface="Times New Roman"/>
                          <a:cs typeface="Times New Roman"/>
                        </a:rPr>
                        <a:t>#</a:t>
                      </a:r>
                      <a:r>
                        <a:rPr dirty="0" sz="1450" spc="-65">
                          <a:latin typeface="Times New Roman"/>
                          <a:cs typeface="Times New Roman"/>
                        </a:rPr>
                        <a:t> </a:t>
                      </a:r>
                      <a:r>
                        <a:rPr dirty="0" sz="1450">
                          <a:latin typeface="Times New Roman"/>
                          <a:cs typeface="Times New Roman"/>
                        </a:rPr>
                        <a:t>transitions</a:t>
                      </a:r>
                      <a:r>
                        <a:rPr dirty="0" sz="1450" spc="-114">
                          <a:latin typeface="Times New Roman"/>
                          <a:cs typeface="Times New Roman"/>
                        </a:rPr>
                        <a:t> </a:t>
                      </a:r>
                      <a:r>
                        <a:rPr dirty="0" sz="1450" i="1">
                          <a:latin typeface="Times New Roman"/>
                          <a:cs typeface="Times New Roman"/>
                        </a:rPr>
                        <a:t>i</a:t>
                      </a:r>
                      <a:r>
                        <a:rPr dirty="0" sz="1450" spc="-20" i="1">
                          <a:latin typeface="Times New Roman"/>
                          <a:cs typeface="Times New Roman"/>
                        </a:rPr>
                        <a:t> </a:t>
                      </a:r>
                      <a:r>
                        <a:rPr dirty="0" sz="1450">
                          <a:latin typeface="Symbol"/>
                          <a:cs typeface="Symbol"/>
                        </a:rPr>
                        <a:t></a:t>
                      </a:r>
                      <a:r>
                        <a:rPr dirty="0" sz="1450" spc="-55">
                          <a:latin typeface="Times New Roman"/>
                          <a:cs typeface="Times New Roman"/>
                        </a:rPr>
                        <a:t> </a:t>
                      </a:r>
                      <a:r>
                        <a:rPr dirty="0" sz="1450" i="1">
                          <a:latin typeface="Times New Roman"/>
                          <a:cs typeface="Times New Roman"/>
                        </a:rPr>
                        <a:t>k</a:t>
                      </a:r>
                      <a:r>
                        <a:rPr dirty="0" sz="1450" spc="-15" i="1">
                          <a:latin typeface="Times New Roman"/>
                          <a:cs typeface="Times New Roman"/>
                        </a:rPr>
                        <a:t> </a:t>
                      </a:r>
                      <a:r>
                        <a:rPr dirty="0" sz="1450">
                          <a:latin typeface="Times New Roman"/>
                          <a:cs typeface="Times New Roman"/>
                        </a:rPr>
                        <a:t>|</a:t>
                      </a:r>
                      <a:r>
                        <a:rPr dirty="0" sz="1450" spc="-110">
                          <a:latin typeface="Times New Roman"/>
                          <a:cs typeface="Times New Roman"/>
                        </a:rPr>
                        <a:t> </a:t>
                      </a:r>
                      <a:r>
                        <a:rPr dirty="0" sz="1500" spc="-20" i="1">
                          <a:latin typeface="Symbol"/>
                          <a:cs typeface="Symbol"/>
                        </a:rPr>
                        <a:t></a:t>
                      </a:r>
                      <a:r>
                        <a:rPr dirty="0" baseline="42483" sz="1275" spc="-30" i="1">
                          <a:latin typeface="Times New Roman"/>
                          <a:cs typeface="Times New Roman"/>
                        </a:rPr>
                        <a:t>old</a:t>
                      </a:r>
                      <a:r>
                        <a:rPr dirty="0" baseline="42483" sz="1275" spc="37" i="1">
                          <a:latin typeface="Times New Roman"/>
                          <a:cs typeface="Times New Roman"/>
                        </a:rPr>
                        <a:t> </a:t>
                      </a:r>
                      <a:r>
                        <a:rPr dirty="0" sz="1450">
                          <a:latin typeface="Times New Roman"/>
                          <a:cs typeface="Times New Roman"/>
                        </a:rPr>
                        <a:t>,</a:t>
                      </a:r>
                      <a:r>
                        <a:rPr dirty="0" sz="1450" spc="-229">
                          <a:latin typeface="Times New Roman"/>
                          <a:cs typeface="Times New Roman"/>
                        </a:rPr>
                        <a:t> </a:t>
                      </a:r>
                      <a:r>
                        <a:rPr dirty="0" sz="1450" spc="-5" i="1">
                          <a:latin typeface="Times New Roman"/>
                          <a:cs typeface="Times New Roman"/>
                        </a:rPr>
                        <a:t>O</a:t>
                      </a:r>
                      <a:r>
                        <a:rPr dirty="0" sz="1450" spc="10" i="1">
                          <a:latin typeface="Times New Roman"/>
                          <a:cs typeface="Times New Roman"/>
                        </a:rPr>
                        <a:t> </a:t>
                      </a:r>
                      <a:r>
                        <a:rPr dirty="0" sz="1450">
                          <a:latin typeface="Times New Roman"/>
                          <a:cs typeface="Times New Roman"/>
                        </a:rPr>
                        <a:t>,</a:t>
                      </a:r>
                      <a:r>
                        <a:rPr dirty="0" sz="1450" spc="-229">
                          <a:latin typeface="Times New Roman"/>
                          <a:cs typeface="Times New Roman"/>
                        </a:rPr>
                        <a:t> </a:t>
                      </a:r>
                      <a:r>
                        <a:rPr dirty="0" sz="1450" spc="-5" i="1">
                          <a:latin typeface="Times New Roman"/>
                          <a:cs typeface="Times New Roman"/>
                        </a:rPr>
                        <a:t>O</a:t>
                      </a:r>
                      <a:r>
                        <a:rPr dirty="0" sz="1450" spc="170" i="1">
                          <a:latin typeface="Times New Roman"/>
                          <a:cs typeface="Times New Roman"/>
                        </a:rPr>
                        <a:t>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endParaRPr sz="1450">
                        <a:latin typeface="Times New Roman"/>
                        <a:cs typeface="Times New Roman"/>
                      </a:endParaRPr>
                    </a:p>
                    <a:p>
                      <a:pPr algn="r" marR="487680">
                        <a:lnSpc>
                          <a:spcPts val="565"/>
                        </a:lnSpc>
                        <a:tabLst>
                          <a:tab pos="256540" algn="l"/>
                          <a:tab pos="692785" algn="l"/>
                        </a:tabLst>
                      </a:pPr>
                      <a:r>
                        <a:rPr dirty="0" sz="850">
                          <a:latin typeface="Times New Roman"/>
                          <a:cs typeface="Times New Roman"/>
                        </a:rPr>
                        <a:t>1</a:t>
                      </a:r>
                      <a:r>
                        <a:rPr dirty="0" sz="850">
                          <a:latin typeface="Times New Roman"/>
                          <a:cs typeface="Times New Roman"/>
                        </a:rPr>
                        <a:t>	</a:t>
                      </a:r>
                      <a:r>
                        <a:rPr dirty="0" sz="850">
                          <a:latin typeface="Times New Roman"/>
                          <a:cs typeface="Times New Roman"/>
                        </a:rPr>
                        <a:t>2</a:t>
                      </a:r>
                      <a:r>
                        <a:rPr dirty="0" sz="850">
                          <a:latin typeface="Times New Roman"/>
                          <a:cs typeface="Times New Roman"/>
                        </a:rPr>
                        <a:t>	</a:t>
                      </a:r>
                      <a:r>
                        <a:rPr dirty="0" sz="850" i="1">
                          <a:latin typeface="Times New Roman"/>
                          <a:cs typeface="Times New Roman"/>
                        </a:rPr>
                        <a:t>T</a:t>
                      </a:r>
                      <a:endParaRPr sz="850">
                        <a:latin typeface="Times New Roman"/>
                        <a:cs typeface="Times New Roman"/>
                      </a:endParaRPr>
                    </a:p>
                    <a:p>
                      <a:pPr marL="494030">
                        <a:lnSpc>
                          <a:spcPts val="980"/>
                        </a:lnSpc>
                        <a:spcBef>
                          <a:spcPts val="5"/>
                        </a:spcBef>
                      </a:pPr>
                      <a:r>
                        <a:rPr dirty="0" sz="850" spc="-5" i="1">
                          <a:latin typeface="Times New Roman"/>
                          <a:cs typeface="Times New Roman"/>
                        </a:rPr>
                        <a:t>k</a:t>
                      </a:r>
                      <a:r>
                        <a:rPr dirty="0" sz="850" spc="-105"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a:p>
                      <a:pPr algn="ctr" marR="3133725">
                        <a:lnSpc>
                          <a:spcPts val="555"/>
                        </a:lnSpc>
                      </a:pPr>
                      <a:r>
                        <a:rPr dirty="0" sz="850" i="1">
                          <a:latin typeface="Times New Roman"/>
                          <a:cs typeface="Times New Roman"/>
                        </a:rPr>
                        <a:t>T</a:t>
                      </a:r>
                      <a:endParaRPr sz="850">
                        <a:latin typeface="Times New Roman"/>
                        <a:cs typeface="Times New Roman"/>
                      </a:endParaRPr>
                    </a:p>
                    <a:p>
                      <a:pPr marL="620395">
                        <a:lnSpc>
                          <a:spcPts val="1700"/>
                        </a:lnSpc>
                        <a:tabLst>
                          <a:tab pos="1327150" algn="l"/>
                        </a:tabLst>
                      </a:pPr>
                      <a:r>
                        <a:rPr dirty="0" baseline="-9043" sz="3225" spc="30">
                          <a:latin typeface="Symbol"/>
                          <a:cs typeface="Symbol"/>
                        </a:rPr>
                        <a:t></a:t>
                      </a:r>
                      <a:r>
                        <a:rPr dirty="0" baseline="-9043" sz="3225" spc="-457">
                          <a:latin typeface="Times New Roman"/>
                          <a:cs typeface="Times New Roman"/>
                        </a:rPr>
                        <a:t> </a:t>
                      </a:r>
                      <a:r>
                        <a:rPr dirty="0" sz="1450" spc="25" i="1">
                          <a:latin typeface="Times New Roman"/>
                          <a:cs typeface="Times New Roman"/>
                        </a:rPr>
                        <a:t>P</a:t>
                      </a:r>
                      <a:r>
                        <a:rPr dirty="0" sz="1450" spc="25">
                          <a:latin typeface="Times New Roman"/>
                          <a:cs typeface="Times New Roman"/>
                        </a:rPr>
                        <a:t>(</a:t>
                      </a:r>
                      <a:r>
                        <a:rPr dirty="0" sz="1450" spc="25"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450"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500" spc="-20" i="1">
                          <a:latin typeface="Symbol"/>
                          <a:cs typeface="Symbol"/>
                        </a:rPr>
                        <a:t></a:t>
                      </a:r>
                      <a:r>
                        <a:rPr dirty="0" baseline="42483" sz="1275" spc="-30">
                          <a:latin typeface="Times New Roman"/>
                          <a:cs typeface="Times New Roman"/>
                        </a:rPr>
                        <a:t>old </a:t>
                      </a:r>
                      <a:r>
                        <a:rPr dirty="0" sz="1450">
                          <a:latin typeface="Times New Roman"/>
                          <a:cs typeface="Times New Roman"/>
                        </a:rPr>
                        <a:t>, </a:t>
                      </a:r>
                      <a:r>
                        <a:rPr dirty="0" sz="1450" i="1">
                          <a:latin typeface="Times New Roman"/>
                          <a:cs typeface="Times New Roman"/>
                        </a:rPr>
                        <a:t>O </a:t>
                      </a:r>
                      <a:r>
                        <a:rPr dirty="0" sz="1450">
                          <a:latin typeface="Times New Roman"/>
                          <a:cs typeface="Times New Roman"/>
                        </a:rPr>
                        <a:t>, </a:t>
                      </a:r>
                      <a:r>
                        <a:rPr dirty="0" sz="1450" i="1">
                          <a:latin typeface="Times New Roman"/>
                          <a:cs typeface="Times New Roman"/>
                        </a:rPr>
                        <a:t>O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r>
                        <a:rPr dirty="0" sz="1450" spc="-160" i="1">
                          <a:latin typeface="Times New Roman"/>
                          <a:cs typeface="Times New Roman"/>
                        </a:rPr>
                        <a:t> </a:t>
                      </a:r>
                      <a:r>
                        <a:rPr dirty="0" sz="1450">
                          <a:latin typeface="Times New Roman"/>
                          <a:cs typeface="Times New Roman"/>
                        </a:rPr>
                        <a:t>)</a:t>
                      </a:r>
                      <a:endParaRPr sz="1450">
                        <a:latin typeface="Times New Roman"/>
                        <a:cs typeface="Times New Roman"/>
                      </a:endParaRPr>
                    </a:p>
                    <a:p>
                      <a:pPr marL="1123950">
                        <a:lnSpc>
                          <a:spcPts val="265"/>
                        </a:lnSpc>
                        <a:tabLst>
                          <a:tab pos="1568450" algn="l"/>
                          <a:tab pos="1781810" algn="l"/>
                          <a:tab pos="2098040" algn="l"/>
                          <a:tab pos="2685415" algn="l"/>
                          <a:tab pos="2942590" algn="l"/>
                          <a:tab pos="3378835" algn="l"/>
                        </a:tabLst>
                      </a:pPr>
                      <a:r>
                        <a:rPr dirty="0" sz="850" spc="-5" i="1">
                          <a:latin typeface="Times New Roman"/>
                          <a:cs typeface="Times New Roman"/>
                        </a:rPr>
                        <a:t>t</a:t>
                      </a:r>
                      <a:r>
                        <a:rPr dirty="0" sz="850" spc="-120" i="1">
                          <a:latin typeface="Times New Roman"/>
                          <a:cs typeface="Times New Roman"/>
                        </a:rPr>
                        <a:t> </a:t>
                      </a:r>
                      <a:r>
                        <a:rPr dirty="0" sz="850" spc="-20">
                          <a:latin typeface="Symbol"/>
                          <a:cs typeface="Symbol"/>
                        </a:rPr>
                        <a:t></a:t>
                      </a:r>
                      <a:r>
                        <a:rPr dirty="0" sz="850" spc="-20">
                          <a:latin typeface="Times New Roman"/>
                          <a:cs typeface="Times New Roman"/>
                        </a:rPr>
                        <a:t>1	</a:t>
                      </a:r>
                      <a:r>
                        <a:rPr dirty="0" sz="850" spc="-5" i="1">
                          <a:latin typeface="Times New Roman"/>
                          <a:cs typeface="Times New Roman"/>
                        </a:rPr>
                        <a:t>j	t	i	</a:t>
                      </a:r>
                      <a:r>
                        <a:rPr dirty="0" sz="850" spc="-5">
                          <a:latin typeface="Times New Roman"/>
                          <a:cs typeface="Times New Roman"/>
                        </a:rPr>
                        <a:t>1	2	</a:t>
                      </a:r>
                      <a:r>
                        <a:rPr dirty="0" sz="850" spc="-5" i="1">
                          <a:latin typeface="Times New Roman"/>
                          <a:cs typeface="Times New Roman"/>
                        </a:rPr>
                        <a:t>T</a:t>
                      </a:r>
                      <a:endParaRPr sz="850">
                        <a:latin typeface="Times New Roman"/>
                        <a:cs typeface="Times New Roman"/>
                      </a:endParaRPr>
                    </a:p>
                    <a:p>
                      <a:pPr marL="351790">
                        <a:lnSpc>
                          <a:spcPts val="1385"/>
                        </a:lnSpc>
                        <a:tabLst>
                          <a:tab pos="3655060" algn="l"/>
                        </a:tabLst>
                      </a:pPr>
                      <a:r>
                        <a:rPr dirty="0" baseline="-21072" sz="2175">
                          <a:latin typeface="Symbol"/>
                          <a:cs typeface="Symbol"/>
                        </a:rPr>
                        <a:t></a:t>
                      </a:r>
                      <a:r>
                        <a:rPr dirty="0" u="sng" sz="1450">
                          <a:uFill>
                            <a:solidFill>
                              <a:srgbClr val="000000"/>
                            </a:solidFill>
                          </a:uFill>
                          <a:latin typeface="Times New Roman"/>
                          <a:cs typeface="Times New Roman"/>
                        </a:rPr>
                        <a:t>    </a:t>
                      </a:r>
                      <a:r>
                        <a:rPr dirty="0" u="sng" sz="850" spc="-5" i="1">
                          <a:uFill>
                            <a:solidFill>
                              <a:srgbClr val="000000"/>
                            </a:solidFill>
                          </a:uFill>
                          <a:latin typeface="Times New Roman"/>
                          <a:cs typeface="Times New Roman"/>
                        </a:rPr>
                        <a:t>t</a:t>
                      </a:r>
                      <a:r>
                        <a:rPr dirty="0" u="sng" sz="850" spc="-140" i="1">
                          <a:uFill>
                            <a:solidFill>
                              <a:srgbClr val="000000"/>
                            </a:solidFill>
                          </a:uFill>
                          <a:latin typeface="Times New Roman"/>
                          <a:cs typeface="Times New Roman"/>
                        </a:rPr>
                        <a:t> </a:t>
                      </a:r>
                      <a:r>
                        <a:rPr dirty="0" u="sng" sz="850" spc="-25">
                          <a:uFill>
                            <a:solidFill>
                              <a:srgbClr val="000000"/>
                            </a:solidFill>
                          </a:uFill>
                          <a:latin typeface="Symbol"/>
                          <a:cs typeface="Symbol"/>
                        </a:rPr>
                        <a:t></a:t>
                      </a:r>
                      <a:r>
                        <a:rPr dirty="0" u="sng" sz="850" spc="-25">
                          <a:uFill>
                            <a:solidFill>
                              <a:srgbClr val="000000"/>
                            </a:solidFill>
                          </a:uFill>
                          <a:latin typeface="Times New Roman"/>
                          <a:cs typeface="Times New Roman"/>
                        </a:rPr>
                        <a:t>1	</a:t>
                      </a:r>
                      <a:endParaRPr sz="850">
                        <a:latin typeface="Times New Roman"/>
                        <a:cs typeface="Times New Roman"/>
                      </a:endParaRPr>
                    </a:p>
                    <a:p>
                      <a:pPr algn="ctr" marR="3133725">
                        <a:lnSpc>
                          <a:spcPts val="540"/>
                        </a:lnSpc>
                        <a:tabLst>
                          <a:tab pos="219075" algn="l"/>
                        </a:tabLst>
                      </a:pPr>
                      <a:r>
                        <a:rPr dirty="0" sz="850" spc="-5" i="1">
                          <a:latin typeface="Times New Roman"/>
                          <a:cs typeface="Times New Roman"/>
                        </a:rPr>
                        <a:t>N	T</a:t>
                      </a:r>
                      <a:endParaRPr sz="850">
                        <a:latin typeface="Times New Roman"/>
                        <a:cs typeface="Times New Roman"/>
                      </a:endParaRPr>
                    </a:p>
                    <a:p>
                      <a:pPr marL="509270">
                        <a:lnSpc>
                          <a:spcPts val="1700"/>
                        </a:lnSpc>
                        <a:tabLst>
                          <a:tab pos="1437005" algn="l"/>
                        </a:tabLst>
                      </a:pPr>
                      <a:r>
                        <a:rPr dirty="0" baseline="-9043" sz="3225" spc="157">
                          <a:latin typeface="Symbol"/>
                          <a:cs typeface="Symbol"/>
                        </a:rPr>
                        <a:t></a:t>
                      </a:r>
                      <a:r>
                        <a:rPr dirty="0" baseline="-9043" sz="3225" spc="-442">
                          <a:latin typeface="Times New Roman"/>
                          <a:cs typeface="Times New Roman"/>
                        </a:rPr>
                        <a:t> </a:t>
                      </a:r>
                      <a:r>
                        <a:rPr dirty="0" sz="1450" spc="25" i="1">
                          <a:latin typeface="Times New Roman"/>
                          <a:cs typeface="Times New Roman"/>
                        </a:rPr>
                        <a:t>P</a:t>
                      </a:r>
                      <a:r>
                        <a:rPr dirty="0" sz="1450" spc="25">
                          <a:latin typeface="Times New Roman"/>
                          <a:cs typeface="Times New Roman"/>
                        </a:rPr>
                        <a:t>(</a:t>
                      </a:r>
                      <a:r>
                        <a:rPr dirty="0" sz="1450" spc="25"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450" i="1">
                          <a:latin typeface="Times New Roman"/>
                          <a:cs typeface="Times New Roman"/>
                        </a:rPr>
                        <a:t>q </a:t>
                      </a:r>
                      <a:r>
                        <a:rPr dirty="0" sz="1450">
                          <a:latin typeface="Symbol"/>
                          <a:cs typeface="Symbol"/>
                        </a:rPr>
                        <a:t></a:t>
                      </a:r>
                      <a:r>
                        <a:rPr dirty="0" sz="1450">
                          <a:latin typeface="Times New Roman"/>
                          <a:cs typeface="Times New Roman"/>
                        </a:rPr>
                        <a:t> </a:t>
                      </a:r>
                      <a:r>
                        <a:rPr dirty="0" sz="1450" i="1">
                          <a:latin typeface="Times New Roman"/>
                          <a:cs typeface="Times New Roman"/>
                        </a:rPr>
                        <a:t>s </a:t>
                      </a:r>
                      <a:r>
                        <a:rPr dirty="0" sz="1450">
                          <a:latin typeface="Times New Roman"/>
                          <a:cs typeface="Times New Roman"/>
                        </a:rPr>
                        <a:t>| </a:t>
                      </a:r>
                      <a:r>
                        <a:rPr dirty="0" sz="1500" spc="-20" i="1">
                          <a:latin typeface="Symbol"/>
                          <a:cs typeface="Symbol"/>
                        </a:rPr>
                        <a:t></a:t>
                      </a:r>
                      <a:r>
                        <a:rPr dirty="0" baseline="42483" sz="1275" spc="-30">
                          <a:latin typeface="Times New Roman"/>
                          <a:cs typeface="Times New Roman"/>
                        </a:rPr>
                        <a:t>old </a:t>
                      </a:r>
                      <a:r>
                        <a:rPr dirty="0" sz="1450">
                          <a:latin typeface="Times New Roman"/>
                          <a:cs typeface="Times New Roman"/>
                        </a:rPr>
                        <a:t>, </a:t>
                      </a:r>
                      <a:r>
                        <a:rPr dirty="0" sz="1450" i="1">
                          <a:latin typeface="Times New Roman"/>
                          <a:cs typeface="Times New Roman"/>
                        </a:rPr>
                        <a:t>O </a:t>
                      </a:r>
                      <a:r>
                        <a:rPr dirty="0" sz="1450">
                          <a:latin typeface="Times New Roman"/>
                          <a:cs typeface="Times New Roman"/>
                        </a:rPr>
                        <a:t>, </a:t>
                      </a:r>
                      <a:r>
                        <a:rPr dirty="0" sz="1450" i="1">
                          <a:latin typeface="Times New Roman"/>
                          <a:cs typeface="Times New Roman"/>
                        </a:rPr>
                        <a:t>O </a:t>
                      </a:r>
                      <a:r>
                        <a:rPr dirty="0" sz="1450" spc="240">
                          <a:latin typeface="Times New Roman"/>
                          <a:cs typeface="Times New Roman"/>
                        </a:rPr>
                        <a:t>,</a:t>
                      </a:r>
                      <a:r>
                        <a:rPr dirty="0" sz="1450" spc="240">
                          <a:latin typeface="Arial"/>
                          <a:cs typeface="Arial"/>
                        </a:rPr>
                        <a:t>L</a:t>
                      </a:r>
                      <a:r>
                        <a:rPr dirty="0" sz="1450" spc="240" i="1">
                          <a:latin typeface="Times New Roman"/>
                          <a:cs typeface="Times New Roman"/>
                        </a:rPr>
                        <a:t>O</a:t>
                      </a:r>
                      <a:r>
                        <a:rPr dirty="0" sz="1450" spc="-140" i="1">
                          <a:latin typeface="Times New Roman"/>
                          <a:cs typeface="Times New Roman"/>
                        </a:rPr>
                        <a:t> </a:t>
                      </a:r>
                      <a:r>
                        <a:rPr dirty="0" sz="1450">
                          <a:latin typeface="Times New Roman"/>
                          <a:cs typeface="Times New Roman"/>
                        </a:rPr>
                        <a:t>)</a:t>
                      </a:r>
                      <a:endParaRPr sz="1450">
                        <a:latin typeface="Times New Roman"/>
                        <a:cs typeface="Times New Roman"/>
                      </a:endParaRPr>
                    </a:p>
                    <a:p>
                      <a:pPr marL="1233170">
                        <a:lnSpc>
                          <a:spcPts val="565"/>
                        </a:lnSpc>
                        <a:tabLst>
                          <a:tab pos="1658620" algn="l"/>
                          <a:tab pos="1892935" algn="l"/>
                          <a:tab pos="2209165" algn="l"/>
                          <a:tab pos="2797810" algn="l"/>
                          <a:tab pos="3053715" algn="l"/>
                          <a:tab pos="3490595" algn="l"/>
                        </a:tabLst>
                      </a:pPr>
                      <a:r>
                        <a:rPr dirty="0" sz="850" spc="-5" i="1">
                          <a:latin typeface="Times New Roman"/>
                          <a:cs typeface="Times New Roman"/>
                        </a:rPr>
                        <a:t>t</a:t>
                      </a:r>
                      <a:r>
                        <a:rPr dirty="0" sz="850" spc="-120" i="1">
                          <a:latin typeface="Times New Roman"/>
                          <a:cs typeface="Times New Roman"/>
                        </a:rPr>
                        <a:t> </a:t>
                      </a:r>
                      <a:r>
                        <a:rPr dirty="0" sz="850" spc="-20">
                          <a:latin typeface="Symbol"/>
                          <a:cs typeface="Symbol"/>
                        </a:rPr>
                        <a:t></a:t>
                      </a:r>
                      <a:r>
                        <a:rPr dirty="0" sz="850" spc="-20">
                          <a:latin typeface="Times New Roman"/>
                          <a:cs typeface="Times New Roman"/>
                        </a:rPr>
                        <a:t>1	</a:t>
                      </a:r>
                      <a:r>
                        <a:rPr dirty="0" sz="850" spc="-5" i="1">
                          <a:latin typeface="Times New Roman"/>
                          <a:cs typeface="Times New Roman"/>
                        </a:rPr>
                        <a:t>k	t	i	</a:t>
                      </a:r>
                      <a:r>
                        <a:rPr dirty="0" sz="850" spc="-5">
                          <a:latin typeface="Times New Roman"/>
                          <a:cs typeface="Times New Roman"/>
                        </a:rPr>
                        <a:t>1	2	</a:t>
                      </a:r>
                      <a:r>
                        <a:rPr dirty="0" sz="850" spc="-5" i="1">
                          <a:latin typeface="Times New Roman"/>
                          <a:cs typeface="Times New Roman"/>
                        </a:rPr>
                        <a:t>T</a:t>
                      </a:r>
                      <a:endParaRPr sz="850">
                        <a:latin typeface="Times New Roman"/>
                        <a:cs typeface="Times New Roman"/>
                      </a:endParaRPr>
                    </a:p>
                    <a:p>
                      <a:pPr marL="528320">
                        <a:lnSpc>
                          <a:spcPct val="100000"/>
                        </a:lnSpc>
                        <a:spcBef>
                          <a:spcPts val="5"/>
                        </a:spcBef>
                      </a:pPr>
                      <a:r>
                        <a:rPr dirty="0" sz="850" spc="-5" i="1">
                          <a:latin typeface="Times New Roman"/>
                          <a:cs typeface="Times New Roman"/>
                        </a:rPr>
                        <a:t>k </a:t>
                      </a:r>
                      <a:r>
                        <a:rPr dirty="0" sz="850" spc="-25">
                          <a:latin typeface="Symbol"/>
                          <a:cs typeface="Symbol"/>
                        </a:rPr>
                        <a:t></a:t>
                      </a:r>
                      <a:r>
                        <a:rPr dirty="0" sz="850" spc="-25">
                          <a:latin typeface="Times New Roman"/>
                          <a:cs typeface="Times New Roman"/>
                        </a:rPr>
                        <a:t>1 </a:t>
                      </a:r>
                      <a:r>
                        <a:rPr dirty="0" sz="850" spc="-5" i="1">
                          <a:latin typeface="Times New Roman"/>
                          <a:cs typeface="Times New Roman"/>
                        </a:rPr>
                        <a:t>t</a:t>
                      </a:r>
                      <a:r>
                        <a:rPr dirty="0" sz="850" spc="-135"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a:txBody>
                  <a:tcPr marL="0" marR="0" marB="0" marT="19685">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1066800">
                <a:tc rowSpan="2">
                  <a:txBody>
                    <a:bodyPr/>
                    <a:lstStyle/>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pPr>
                      <a:endParaRPr sz="500">
                        <a:latin typeface="Times New Roman"/>
                        <a:cs typeface="Times New Roman"/>
                      </a:endParaRPr>
                    </a:p>
                    <a:p>
                      <a:pPr marR="3175">
                        <a:lnSpc>
                          <a:spcPct val="100000"/>
                        </a:lnSpc>
                        <a:spcBef>
                          <a:spcPts val="50"/>
                        </a:spcBef>
                      </a:pPr>
                      <a:endParaRPr sz="650">
                        <a:latin typeface="Times New Roman"/>
                        <a:cs typeface="Times New Roman"/>
                      </a:endParaRPr>
                    </a:p>
                    <a:p>
                      <a:pPr marL="15875">
                        <a:lnSpc>
                          <a:spcPct val="100000"/>
                        </a:lnSpc>
                      </a:pPr>
                      <a:r>
                        <a:rPr dirty="0" sz="450" spc="-5">
                          <a:solidFill>
                            <a:srgbClr val="1B1B1B"/>
                          </a:solidFill>
                          <a:latin typeface="Tahoma"/>
                          <a:cs typeface="Tahoma"/>
                        </a:rPr>
                        <a:t>C</a:t>
                      </a:r>
                      <a:r>
                        <a:rPr dirty="0" sz="450">
                          <a:solidFill>
                            <a:srgbClr val="1B1B1B"/>
                          </a:solidFill>
                          <a:latin typeface="Tahoma"/>
                          <a:cs typeface="Tahoma"/>
                        </a:rPr>
                        <a:t>o</a:t>
                      </a:r>
                      <a:r>
                        <a:rPr dirty="0" sz="450" spc="-5">
                          <a:solidFill>
                            <a:srgbClr val="1B1B1B"/>
                          </a:solidFill>
                          <a:latin typeface="Tahoma"/>
                          <a:cs typeface="Tahoma"/>
                        </a:rPr>
                        <a:t>py</a:t>
                      </a:r>
                      <a:endParaRPr sz="450">
                        <a:latin typeface="Tahoma"/>
                        <a:cs typeface="Tahoma"/>
                      </a:endParaRPr>
                    </a:p>
                  </a:txBody>
                  <a:tcPr marL="0" marR="0" marB="0" marT="0">
                    <a:lnL w="19050">
                      <a:solidFill>
                        <a:srgbClr val="000000"/>
                      </a:solidFill>
                      <a:prstDash val="solid"/>
                    </a:lnL>
                    <a:lnR w="6350">
                      <a:solidFill>
                        <a:srgbClr val="000000"/>
                      </a:solidFill>
                      <a:prstDash val="solid"/>
                    </a:lnR>
                    <a:lnB w="19050">
                      <a:solidFill>
                        <a:srgbClr val="000000"/>
                      </a:solidFill>
                      <a:prstDash val="solid"/>
                    </a:lnB>
                  </a:tcPr>
                </a:tc>
                <a:tc>
                  <a:txBody>
                    <a:bodyPr/>
                    <a:lstStyle/>
                    <a:p>
                      <a:pPr marL="218440">
                        <a:lnSpc>
                          <a:spcPct val="100000"/>
                        </a:lnSpc>
                        <a:spcBef>
                          <a:spcPts val="710"/>
                        </a:spcBef>
                        <a:tabLst>
                          <a:tab pos="501015" algn="l"/>
                        </a:tabLst>
                      </a:pPr>
                      <a:r>
                        <a:rPr dirty="0" baseline="-28735" sz="2175">
                          <a:latin typeface="Symbol"/>
                          <a:cs typeface="Symbol"/>
                        </a:rPr>
                        <a:t></a:t>
                      </a:r>
                      <a:r>
                        <a:rPr dirty="0" baseline="-28735" sz="2175">
                          <a:latin typeface="Times New Roman"/>
                          <a:cs typeface="Times New Roman"/>
                        </a:rPr>
                        <a:t>	</a:t>
                      </a:r>
                      <a:r>
                        <a:rPr dirty="0" baseline="13409" sz="2175" spc="15" i="1">
                          <a:latin typeface="Times New Roman"/>
                          <a:cs typeface="Times New Roman"/>
                        </a:rPr>
                        <a:t>S</a:t>
                      </a:r>
                      <a:r>
                        <a:rPr dirty="0" sz="850" spc="10" i="1">
                          <a:latin typeface="Times New Roman"/>
                          <a:cs typeface="Times New Roman"/>
                        </a:rPr>
                        <a:t>ij</a:t>
                      </a:r>
                      <a:endParaRPr sz="850">
                        <a:latin typeface="Times New Roman"/>
                        <a:cs typeface="Times New Roman"/>
                      </a:endParaRPr>
                    </a:p>
                    <a:p>
                      <a:pPr marL="435609">
                        <a:lnSpc>
                          <a:spcPts val="780"/>
                        </a:lnSpc>
                        <a:spcBef>
                          <a:spcPts val="50"/>
                        </a:spcBef>
                      </a:pPr>
                      <a:r>
                        <a:rPr dirty="0" sz="850" i="1">
                          <a:latin typeface="Times New Roman"/>
                          <a:cs typeface="Times New Roman"/>
                        </a:rPr>
                        <a:t>N</a:t>
                      </a:r>
                      <a:endParaRPr sz="850">
                        <a:latin typeface="Times New Roman"/>
                        <a:cs typeface="Times New Roman"/>
                      </a:endParaRPr>
                    </a:p>
                    <a:p>
                      <a:pPr marL="375920">
                        <a:lnSpc>
                          <a:spcPts val="2215"/>
                        </a:lnSpc>
                      </a:pPr>
                      <a:r>
                        <a:rPr dirty="0" baseline="1291" sz="3225" spc="30">
                          <a:latin typeface="Symbol"/>
                          <a:cs typeface="Symbol"/>
                        </a:rPr>
                        <a:t></a:t>
                      </a:r>
                      <a:r>
                        <a:rPr dirty="0" baseline="1291" sz="3225" spc="-547">
                          <a:latin typeface="Times New Roman"/>
                          <a:cs typeface="Times New Roman"/>
                        </a:rPr>
                        <a:t> </a:t>
                      </a:r>
                      <a:r>
                        <a:rPr dirty="0" baseline="13409" sz="2175" spc="15" i="1">
                          <a:latin typeface="Times New Roman"/>
                          <a:cs typeface="Times New Roman"/>
                        </a:rPr>
                        <a:t>S</a:t>
                      </a:r>
                      <a:r>
                        <a:rPr dirty="0" sz="850" spc="10" i="1">
                          <a:latin typeface="Times New Roman"/>
                          <a:cs typeface="Times New Roman"/>
                        </a:rPr>
                        <a:t>ik</a:t>
                      </a:r>
                      <a:endParaRPr sz="850">
                        <a:latin typeface="Times New Roman"/>
                        <a:cs typeface="Times New Roman"/>
                      </a:endParaRPr>
                    </a:p>
                    <a:p>
                      <a:pPr marL="394335">
                        <a:lnSpc>
                          <a:spcPts val="894"/>
                        </a:lnSpc>
                      </a:pPr>
                      <a:r>
                        <a:rPr dirty="0" sz="850" spc="-5" i="1">
                          <a:latin typeface="Times New Roman"/>
                          <a:cs typeface="Times New Roman"/>
                        </a:rPr>
                        <a:t>k</a:t>
                      </a:r>
                      <a:r>
                        <a:rPr dirty="0" sz="850" spc="-110"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a:txBody>
                  <a:tcPr marL="0" marR="0" marB="0" marT="90170">
                    <a:lnL w="6350">
                      <a:solidFill>
                        <a:srgbClr val="000000"/>
                      </a:solidFill>
                      <a:prstDash val="solid"/>
                    </a:lnL>
                    <a:lnT w="6350">
                      <a:solidFill>
                        <a:srgbClr val="000000"/>
                      </a:solidFill>
                      <a:prstDash val="solid"/>
                    </a:lnT>
                    <a:lnB w="6350">
                      <a:solidFill>
                        <a:srgbClr val="000000"/>
                      </a:solidFill>
                      <a:prstDash val="solid"/>
                    </a:lnB>
                    <a:solidFill>
                      <a:srgbClr val="FFFF66"/>
                    </a:solidFill>
                  </a:tcPr>
                </a:tc>
                <a:tc>
                  <a:txBody>
                    <a:bodyPr/>
                    <a:lstStyle/>
                    <a:p>
                      <a:pPr>
                        <a:lnSpc>
                          <a:spcPct val="100000"/>
                        </a:lnSpc>
                        <a:spcBef>
                          <a:spcPts val="20"/>
                        </a:spcBef>
                      </a:pPr>
                      <a:endParaRPr sz="1150">
                        <a:latin typeface="Times New Roman"/>
                        <a:cs typeface="Times New Roman"/>
                      </a:endParaRPr>
                    </a:p>
                    <a:p>
                      <a:pPr marL="40640">
                        <a:lnSpc>
                          <a:spcPct val="100000"/>
                        </a:lnSpc>
                      </a:pPr>
                      <a:r>
                        <a:rPr dirty="0" sz="1200" spc="-5">
                          <a:latin typeface="Arial"/>
                          <a:cs typeface="Arial"/>
                        </a:rPr>
                        <a:t>where</a:t>
                      </a:r>
                      <a:endParaRPr sz="1200">
                        <a:latin typeface="Arial"/>
                        <a:cs typeface="Arial"/>
                      </a:endParaRPr>
                    </a:p>
                  </a:txBody>
                  <a:tcPr marL="0" marR="0" marB="0" marT="2540">
                    <a:lnT w="6350">
                      <a:solidFill>
                        <a:srgbClr val="000000"/>
                      </a:solidFill>
                      <a:prstDash val="solid"/>
                    </a:lnT>
                    <a:lnB w="6350">
                      <a:solidFill>
                        <a:srgbClr val="000000"/>
                      </a:solidFill>
                      <a:prstDash val="solid"/>
                    </a:lnB>
                    <a:solidFill>
                      <a:srgbClr val="FFFF66"/>
                    </a:solidFill>
                  </a:tcPr>
                </a:tc>
                <a:tc>
                  <a:txBody>
                    <a:bodyPr/>
                    <a:lstStyle/>
                    <a:p>
                      <a:pPr>
                        <a:lnSpc>
                          <a:spcPct val="100000"/>
                        </a:lnSpc>
                        <a:spcBef>
                          <a:spcPts val="30"/>
                        </a:spcBef>
                      </a:pPr>
                      <a:endParaRPr sz="1650">
                        <a:latin typeface="Times New Roman"/>
                        <a:cs typeface="Times New Roman"/>
                      </a:endParaRPr>
                    </a:p>
                    <a:p>
                      <a:pPr marL="57150">
                        <a:lnSpc>
                          <a:spcPct val="100000"/>
                        </a:lnSpc>
                      </a:pPr>
                      <a:r>
                        <a:rPr dirty="0" baseline="13409" sz="2175" spc="15" i="1">
                          <a:latin typeface="Times New Roman"/>
                          <a:cs typeface="Times New Roman"/>
                        </a:rPr>
                        <a:t>S</a:t>
                      </a:r>
                      <a:r>
                        <a:rPr dirty="0" sz="850" spc="10" i="1">
                          <a:latin typeface="Times New Roman"/>
                          <a:cs typeface="Times New Roman"/>
                        </a:rPr>
                        <a:t>ij</a:t>
                      </a:r>
                      <a:endParaRPr sz="850">
                        <a:latin typeface="Times New Roman"/>
                        <a:cs typeface="Times New Roman"/>
                      </a:endParaRPr>
                    </a:p>
                  </a:txBody>
                  <a:tcPr marL="0" marR="0" marB="0" marT="3810">
                    <a:lnT w="6350">
                      <a:solidFill>
                        <a:srgbClr val="000000"/>
                      </a:solidFill>
                      <a:prstDash val="solid"/>
                    </a:lnT>
                    <a:lnB w="6350">
                      <a:solidFill>
                        <a:srgbClr val="000000"/>
                      </a:solidFill>
                      <a:prstDash val="solid"/>
                    </a:lnB>
                    <a:solidFill>
                      <a:srgbClr val="FFFF66"/>
                    </a:solidFill>
                  </a:tcPr>
                </a:tc>
                <a:tc>
                  <a:txBody>
                    <a:bodyPr/>
                    <a:lstStyle/>
                    <a:p>
                      <a:pPr marL="234315">
                        <a:lnSpc>
                          <a:spcPts val="600"/>
                        </a:lnSpc>
                        <a:spcBef>
                          <a:spcPts val="690"/>
                        </a:spcBef>
                      </a:pPr>
                      <a:r>
                        <a:rPr dirty="0" sz="850" i="1">
                          <a:latin typeface="Times New Roman"/>
                          <a:cs typeface="Times New Roman"/>
                        </a:rPr>
                        <a:t>T</a:t>
                      </a:r>
                      <a:endParaRPr sz="850">
                        <a:latin typeface="Times New Roman"/>
                        <a:cs typeface="Times New Roman"/>
                      </a:endParaRPr>
                    </a:p>
                    <a:p>
                      <a:pPr marL="33655">
                        <a:lnSpc>
                          <a:spcPts val="2160"/>
                        </a:lnSpc>
                      </a:pPr>
                      <a:r>
                        <a:rPr dirty="0" sz="1450">
                          <a:latin typeface="Symbol"/>
                          <a:cs typeface="Symbol"/>
                        </a:rPr>
                        <a:t></a:t>
                      </a:r>
                      <a:r>
                        <a:rPr dirty="0" sz="1450" spc="-45">
                          <a:latin typeface="Times New Roman"/>
                          <a:cs typeface="Times New Roman"/>
                        </a:rPr>
                        <a:t> </a:t>
                      </a:r>
                      <a:r>
                        <a:rPr dirty="0" baseline="-9043" sz="3225" spc="22">
                          <a:latin typeface="Symbol"/>
                          <a:cs typeface="Symbol"/>
                        </a:rPr>
                        <a:t></a:t>
                      </a:r>
                      <a:r>
                        <a:rPr dirty="0" baseline="-9043" sz="3225" spc="-450">
                          <a:latin typeface="Times New Roman"/>
                          <a:cs typeface="Times New Roman"/>
                        </a:rPr>
                        <a:t> </a:t>
                      </a:r>
                      <a:r>
                        <a:rPr dirty="0" sz="1450" spc="10" i="1">
                          <a:latin typeface="Times New Roman"/>
                          <a:cs typeface="Times New Roman"/>
                        </a:rPr>
                        <a:t>P</a:t>
                      </a:r>
                      <a:r>
                        <a:rPr dirty="0" sz="1450" spc="10">
                          <a:latin typeface="Times New Roman"/>
                          <a:cs typeface="Times New Roman"/>
                        </a:rPr>
                        <a:t>(</a:t>
                      </a:r>
                      <a:r>
                        <a:rPr dirty="0" sz="1450" spc="10" i="1">
                          <a:latin typeface="Times New Roman"/>
                          <a:cs typeface="Times New Roman"/>
                        </a:rPr>
                        <a:t>q</a:t>
                      </a:r>
                      <a:r>
                        <a:rPr dirty="0" baseline="-22875" sz="1275" spc="15" i="1">
                          <a:latin typeface="Times New Roman"/>
                          <a:cs typeface="Times New Roman"/>
                        </a:rPr>
                        <a:t>t</a:t>
                      </a:r>
                      <a:r>
                        <a:rPr dirty="0" baseline="-22875" sz="1275" spc="-179" i="1">
                          <a:latin typeface="Times New Roman"/>
                          <a:cs typeface="Times New Roman"/>
                        </a:rPr>
                        <a:t> </a:t>
                      </a:r>
                      <a:r>
                        <a:rPr dirty="0" baseline="-22875" sz="1275" spc="-30">
                          <a:latin typeface="Symbol"/>
                          <a:cs typeface="Symbol"/>
                        </a:rPr>
                        <a:t></a:t>
                      </a:r>
                      <a:r>
                        <a:rPr dirty="0" baseline="-22875" sz="1275" spc="-30">
                          <a:latin typeface="Times New Roman"/>
                          <a:cs typeface="Times New Roman"/>
                        </a:rPr>
                        <a:t>1</a:t>
                      </a:r>
                      <a:r>
                        <a:rPr dirty="0" baseline="-22875" sz="1275" spc="15">
                          <a:latin typeface="Times New Roman"/>
                          <a:cs typeface="Times New Roman"/>
                        </a:rPr>
                        <a:t> </a:t>
                      </a:r>
                      <a:r>
                        <a:rPr dirty="0" sz="1450">
                          <a:latin typeface="Symbol"/>
                          <a:cs typeface="Symbol"/>
                        </a:rPr>
                        <a:t></a:t>
                      </a:r>
                      <a:r>
                        <a:rPr dirty="0" sz="1450" spc="-10">
                          <a:latin typeface="Times New Roman"/>
                          <a:cs typeface="Times New Roman"/>
                        </a:rPr>
                        <a:t> </a:t>
                      </a:r>
                      <a:r>
                        <a:rPr dirty="0" sz="1450" spc="-5" i="1">
                          <a:latin typeface="Times New Roman"/>
                          <a:cs typeface="Times New Roman"/>
                        </a:rPr>
                        <a:t>s</a:t>
                      </a:r>
                      <a:r>
                        <a:rPr dirty="0" sz="1450" spc="-190" i="1">
                          <a:latin typeface="Times New Roman"/>
                          <a:cs typeface="Times New Roman"/>
                        </a:rPr>
                        <a:t> </a:t>
                      </a:r>
                      <a:r>
                        <a:rPr dirty="0" baseline="-22875" sz="1275" spc="-7" i="1">
                          <a:latin typeface="Times New Roman"/>
                          <a:cs typeface="Times New Roman"/>
                        </a:rPr>
                        <a:t>j</a:t>
                      </a:r>
                      <a:r>
                        <a:rPr dirty="0" baseline="-22875" sz="1275" spc="-52" i="1">
                          <a:latin typeface="Times New Roman"/>
                          <a:cs typeface="Times New Roman"/>
                        </a:rPr>
                        <a:t> </a:t>
                      </a:r>
                      <a:r>
                        <a:rPr dirty="0" sz="1450">
                          <a:latin typeface="Times New Roman"/>
                          <a:cs typeface="Times New Roman"/>
                        </a:rPr>
                        <a:t>,</a:t>
                      </a:r>
                      <a:r>
                        <a:rPr dirty="0" sz="1450" spc="-180">
                          <a:latin typeface="Times New Roman"/>
                          <a:cs typeface="Times New Roman"/>
                        </a:rPr>
                        <a:t> </a:t>
                      </a:r>
                      <a:r>
                        <a:rPr dirty="0" sz="1450" spc="-10" i="1">
                          <a:latin typeface="Times New Roman"/>
                          <a:cs typeface="Times New Roman"/>
                        </a:rPr>
                        <a:t>q</a:t>
                      </a:r>
                      <a:r>
                        <a:rPr dirty="0" baseline="-22875" sz="1275" spc="-15" i="1">
                          <a:latin typeface="Times New Roman"/>
                          <a:cs typeface="Times New Roman"/>
                        </a:rPr>
                        <a:t>t</a:t>
                      </a:r>
                      <a:r>
                        <a:rPr dirty="0" baseline="-22875" sz="1275" spc="165" i="1">
                          <a:latin typeface="Times New Roman"/>
                          <a:cs typeface="Times New Roman"/>
                        </a:rPr>
                        <a:t> </a:t>
                      </a:r>
                      <a:r>
                        <a:rPr dirty="0" sz="1450">
                          <a:latin typeface="Symbol"/>
                          <a:cs typeface="Symbol"/>
                        </a:rPr>
                        <a:t></a:t>
                      </a:r>
                      <a:r>
                        <a:rPr dirty="0" sz="1450" spc="-5">
                          <a:latin typeface="Times New Roman"/>
                          <a:cs typeface="Times New Roman"/>
                        </a:rPr>
                        <a:t> </a:t>
                      </a:r>
                      <a:r>
                        <a:rPr dirty="0" sz="1450" spc="-10" i="1">
                          <a:latin typeface="Times New Roman"/>
                          <a:cs typeface="Times New Roman"/>
                        </a:rPr>
                        <a:t>s</a:t>
                      </a:r>
                      <a:r>
                        <a:rPr dirty="0" baseline="-22875" sz="1275" spc="-15" i="1">
                          <a:latin typeface="Times New Roman"/>
                          <a:cs typeface="Times New Roman"/>
                        </a:rPr>
                        <a:t>i</a:t>
                      </a:r>
                      <a:r>
                        <a:rPr dirty="0" baseline="-22875" sz="1275" spc="-67" i="1">
                          <a:latin typeface="Times New Roman"/>
                          <a:cs typeface="Times New Roman"/>
                        </a:rPr>
                        <a:t> </a:t>
                      </a:r>
                      <a:r>
                        <a:rPr dirty="0" sz="1450">
                          <a:latin typeface="Times New Roman"/>
                          <a:cs typeface="Times New Roman"/>
                        </a:rPr>
                        <a:t>,</a:t>
                      </a:r>
                      <a:r>
                        <a:rPr dirty="0" sz="1450" spc="-229">
                          <a:latin typeface="Times New Roman"/>
                          <a:cs typeface="Times New Roman"/>
                        </a:rPr>
                        <a:t> </a:t>
                      </a:r>
                      <a:r>
                        <a:rPr dirty="0" sz="1450" spc="-65" i="1">
                          <a:latin typeface="Times New Roman"/>
                          <a:cs typeface="Times New Roman"/>
                        </a:rPr>
                        <a:t>O</a:t>
                      </a:r>
                      <a:r>
                        <a:rPr dirty="0" baseline="-22875" sz="1275" spc="-97">
                          <a:latin typeface="Times New Roman"/>
                          <a:cs typeface="Times New Roman"/>
                        </a:rPr>
                        <a:t>1</a:t>
                      </a:r>
                      <a:r>
                        <a:rPr dirty="0" baseline="-22875" sz="1275" spc="-202">
                          <a:latin typeface="Times New Roman"/>
                          <a:cs typeface="Times New Roman"/>
                        </a:rPr>
                        <a:t> </a:t>
                      </a:r>
                      <a:r>
                        <a:rPr dirty="0" sz="1450" spc="160">
                          <a:latin typeface="Times New Roman"/>
                          <a:cs typeface="Times New Roman"/>
                        </a:rPr>
                        <a:t>,</a:t>
                      </a:r>
                      <a:r>
                        <a:rPr dirty="0" sz="1450" spc="160">
                          <a:latin typeface="Arial"/>
                          <a:cs typeface="Arial"/>
                        </a:rPr>
                        <a:t>L</a:t>
                      </a:r>
                      <a:r>
                        <a:rPr dirty="0" sz="1450" spc="160" i="1">
                          <a:latin typeface="Times New Roman"/>
                          <a:cs typeface="Times New Roman"/>
                        </a:rPr>
                        <a:t>O</a:t>
                      </a:r>
                      <a:r>
                        <a:rPr dirty="0" baseline="-22875" sz="1275" spc="240" i="1">
                          <a:latin typeface="Times New Roman"/>
                          <a:cs typeface="Times New Roman"/>
                        </a:rPr>
                        <a:t>T</a:t>
                      </a:r>
                      <a:r>
                        <a:rPr dirty="0" baseline="-22875" sz="1275" spc="427" i="1">
                          <a:latin typeface="Times New Roman"/>
                          <a:cs typeface="Times New Roman"/>
                        </a:rPr>
                        <a:t> </a:t>
                      </a:r>
                      <a:r>
                        <a:rPr dirty="0" sz="1450">
                          <a:latin typeface="Times New Roman"/>
                          <a:cs typeface="Times New Roman"/>
                        </a:rPr>
                        <a:t>|</a:t>
                      </a:r>
                      <a:endParaRPr sz="1450">
                        <a:latin typeface="Times New Roman"/>
                        <a:cs typeface="Times New Roman"/>
                      </a:endParaRPr>
                    </a:p>
                    <a:p>
                      <a:pPr marL="202565">
                        <a:lnSpc>
                          <a:spcPts val="880"/>
                        </a:lnSpc>
                        <a:spcBef>
                          <a:spcPts val="105"/>
                        </a:spcBef>
                      </a:pPr>
                      <a:r>
                        <a:rPr dirty="0" sz="850" spc="-5" i="1">
                          <a:latin typeface="Times New Roman"/>
                          <a:cs typeface="Times New Roman"/>
                        </a:rPr>
                        <a:t>t</a:t>
                      </a:r>
                      <a:r>
                        <a:rPr dirty="0" sz="850" spc="-125"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a:p>
                      <a:pPr marL="434340">
                        <a:lnSpc>
                          <a:spcPts val="459"/>
                        </a:lnSpc>
                      </a:pPr>
                      <a:r>
                        <a:rPr dirty="0" sz="850" i="1">
                          <a:latin typeface="Times New Roman"/>
                          <a:cs typeface="Times New Roman"/>
                        </a:rPr>
                        <a:t>T</a:t>
                      </a:r>
                      <a:endParaRPr sz="850">
                        <a:latin typeface="Times New Roman"/>
                        <a:cs typeface="Times New Roman"/>
                      </a:endParaRPr>
                    </a:p>
                    <a:p>
                      <a:pPr marL="52705">
                        <a:lnSpc>
                          <a:spcPts val="2160"/>
                        </a:lnSpc>
                      </a:pPr>
                      <a:r>
                        <a:rPr dirty="0" sz="1450">
                          <a:latin typeface="Symbol"/>
                          <a:cs typeface="Symbol"/>
                        </a:rPr>
                        <a:t></a:t>
                      </a:r>
                      <a:r>
                        <a:rPr dirty="0" sz="1450" spc="-30">
                          <a:latin typeface="Times New Roman"/>
                          <a:cs typeface="Times New Roman"/>
                        </a:rPr>
                        <a:t> </a:t>
                      </a:r>
                      <a:r>
                        <a:rPr dirty="0" sz="1450" spc="-10" i="1">
                          <a:latin typeface="Times New Roman"/>
                          <a:cs typeface="Times New Roman"/>
                        </a:rPr>
                        <a:t>a</a:t>
                      </a:r>
                      <a:r>
                        <a:rPr dirty="0" baseline="-22875" sz="1275" i="1">
                          <a:latin typeface="Times New Roman"/>
                          <a:cs typeface="Times New Roman"/>
                        </a:rPr>
                        <a:t>ij</a:t>
                      </a:r>
                      <a:r>
                        <a:rPr dirty="0" baseline="-22875" sz="1275" spc="7" i="1">
                          <a:latin typeface="Times New Roman"/>
                          <a:cs typeface="Times New Roman"/>
                        </a:rPr>
                        <a:t> </a:t>
                      </a:r>
                      <a:r>
                        <a:rPr dirty="0" baseline="-9043" sz="3225" spc="120">
                          <a:latin typeface="Symbol"/>
                          <a:cs typeface="Symbol"/>
                        </a:rPr>
                        <a:t></a:t>
                      </a:r>
                      <a:r>
                        <a:rPr dirty="0" sz="1500" spc="90" i="1">
                          <a:latin typeface="Symbol"/>
                          <a:cs typeface="Symbol"/>
                        </a:rPr>
                        <a:t></a:t>
                      </a:r>
                      <a:r>
                        <a:rPr dirty="0" baseline="-22875" sz="1275" i="1">
                          <a:latin typeface="Times New Roman"/>
                          <a:cs typeface="Times New Roman"/>
                        </a:rPr>
                        <a:t>t</a:t>
                      </a:r>
                      <a:r>
                        <a:rPr dirty="0" baseline="-22875" sz="1275" i="1">
                          <a:latin typeface="Times New Roman"/>
                          <a:cs typeface="Times New Roman"/>
                        </a:rPr>
                        <a:t> </a:t>
                      </a:r>
                      <a:r>
                        <a:rPr dirty="0" sz="1450" spc="-5">
                          <a:latin typeface="Times New Roman"/>
                          <a:cs typeface="Times New Roman"/>
                        </a:rPr>
                        <a:t>(</a:t>
                      </a:r>
                      <a:r>
                        <a:rPr dirty="0" sz="1450" spc="50" i="1">
                          <a:latin typeface="Times New Roman"/>
                          <a:cs typeface="Times New Roman"/>
                        </a:rPr>
                        <a:t>i</a:t>
                      </a:r>
                      <a:r>
                        <a:rPr dirty="0" sz="1450" spc="55">
                          <a:latin typeface="Times New Roman"/>
                          <a:cs typeface="Times New Roman"/>
                        </a:rPr>
                        <a:t>)</a:t>
                      </a:r>
                      <a:r>
                        <a:rPr dirty="0" sz="1500" spc="65" i="1">
                          <a:latin typeface="Symbol"/>
                          <a:cs typeface="Symbol"/>
                        </a:rPr>
                        <a:t></a:t>
                      </a:r>
                      <a:r>
                        <a:rPr dirty="0" baseline="-22875" sz="1275" i="1">
                          <a:latin typeface="Times New Roman"/>
                          <a:cs typeface="Times New Roman"/>
                        </a:rPr>
                        <a:t>t</a:t>
                      </a:r>
                      <a:r>
                        <a:rPr dirty="0" baseline="-22875" sz="1275" spc="-179" i="1">
                          <a:latin typeface="Times New Roman"/>
                          <a:cs typeface="Times New Roman"/>
                        </a:rPr>
                        <a:t> </a:t>
                      </a:r>
                      <a:r>
                        <a:rPr dirty="0" baseline="-22875" sz="1275" spc="-44">
                          <a:latin typeface="Symbol"/>
                          <a:cs typeface="Symbol"/>
                        </a:rPr>
                        <a:t></a:t>
                      </a:r>
                      <a:r>
                        <a:rPr dirty="0" baseline="-22875" sz="1275">
                          <a:latin typeface="Times New Roman"/>
                          <a:cs typeface="Times New Roman"/>
                        </a:rPr>
                        <a:t>1</a:t>
                      </a:r>
                      <a:r>
                        <a:rPr dirty="0" baseline="-22875" sz="1275" spc="-172">
                          <a:latin typeface="Times New Roman"/>
                          <a:cs typeface="Times New Roman"/>
                        </a:rPr>
                        <a:t> </a:t>
                      </a:r>
                      <a:r>
                        <a:rPr dirty="0" sz="1450">
                          <a:latin typeface="Times New Roman"/>
                          <a:cs typeface="Times New Roman"/>
                        </a:rPr>
                        <a:t>(</a:t>
                      </a:r>
                      <a:r>
                        <a:rPr dirty="0" sz="1450" spc="-55">
                          <a:latin typeface="Times New Roman"/>
                          <a:cs typeface="Times New Roman"/>
                        </a:rPr>
                        <a:t> </a:t>
                      </a:r>
                      <a:r>
                        <a:rPr dirty="0" sz="1450" spc="75" i="1">
                          <a:latin typeface="Times New Roman"/>
                          <a:cs typeface="Times New Roman"/>
                        </a:rPr>
                        <a:t>j</a:t>
                      </a:r>
                      <a:r>
                        <a:rPr dirty="0" sz="1450" spc="-10">
                          <a:latin typeface="Times New Roman"/>
                          <a:cs typeface="Times New Roman"/>
                        </a:rPr>
                        <a:t>)</a:t>
                      </a:r>
                      <a:r>
                        <a:rPr dirty="0" sz="1450" spc="105" i="1">
                          <a:latin typeface="Times New Roman"/>
                          <a:cs typeface="Times New Roman"/>
                        </a:rPr>
                        <a:t>b</a:t>
                      </a:r>
                      <a:r>
                        <a:rPr dirty="0" baseline="-22875" sz="1275" i="1">
                          <a:latin typeface="Times New Roman"/>
                          <a:cs typeface="Times New Roman"/>
                        </a:rPr>
                        <a:t>j</a:t>
                      </a:r>
                      <a:r>
                        <a:rPr dirty="0" baseline="-22875" sz="1275" spc="-7" i="1">
                          <a:latin typeface="Times New Roman"/>
                          <a:cs typeface="Times New Roman"/>
                        </a:rPr>
                        <a:t> </a:t>
                      </a:r>
                      <a:r>
                        <a:rPr dirty="0" sz="1450" spc="-10">
                          <a:latin typeface="Times New Roman"/>
                          <a:cs typeface="Times New Roman"/>
                        </a:rPr>
                        <a:t>(</a:t>
                      </a:r>
                      <a:r>
                        <a:rPr dirty="0" sz="1450" spc="-55" i="1">
                          <a:latin typeface="Times New Roman"/>
                          <a:cs typeface="Times New Roman"/>
                        </a:rPr>
                        <a:t>O</a:t>
                      </a:r>
                      <a:r>
                        <a:rPr dirty="0" baseline="-22875" sz="1275" i="1">
                          <a:latin typeface="Times New Roman"/>
                          <a:cs typeface="Times New Roman"/>
                        </a:rPr>
                        <a:t>t</a:t>
                      </a:r>
                      <a:r>
                        <a:rPr dirty="0" baseline="-22875" sz="1275" spc="-179" i="1">
                          <a:latin typeface="Times New Roman"/>
                          <a:cs typeface="Times New Roman"/>
                        </a:rPr>
                        <a:t> </a:t>
                      </a:r>
                      <a:r>
                        <a:rPr dirty="0" baseline="-22875" sz="1275" spc="-44">
                          <a:latin typeface="Symbol"/>
                          <a:cs typeface="Symbol"/>
                        </a:rPr>
                        <a:t></a:t>
                      </a:r>
                      <a:r>
                        <a:rPr dirty="0" baseline="-22875" sz="1275">
                          <a:latin typeface="Times New Roman"/>
                          <a:cs typeface="Times New Roman"/>
                        </a:rPr>
                        <a:t>1</a:t>
                      </a:r>
                      <a:r>
                        <a:rPr dirty="0" baseline="-22875" sz="1275" spc="-172">
                          <a:latin typeface="Times New Roman"/>
                          <a:cs typeface="Times New Roman"/>
                        </a:rPr>
                        <a:t> </a:t>
                      </a:r>
                      <a:r>
                        <a:rPr dirty="0" sz="1450">
                          <a:latin typeface="Times New Roman"/>
                          <a:cs typeface="Times New Roman"/>
                        </a:rPr>
                        <a:t>)</a:t>
                      </a:r>
                      <a:endParaRPr sz="1450">
                        <a:latin typeface="Times New Roman"/>
                        <a:cs typeface="Times New Roman"/>
                      </a:endParaRPr>
                    </a:p>
                    <a:p>
                      <a:pPr marL="403225">
                        <a:lnSpc>
                          <a:spcPct val="100000"/>
                        </a:lnSpc>
                        <a:spcBef>
                          <a:spcPts val="105"/>
                        </a:spcBef>
                      </a:pPr>
                      <a:r>
                        <a:rPr dirty="0" sz="850" spc="-5" i="1">
                          <a:latin typeface="Times New Roman"/>
                          <a:cs typeface="Times New Roman"/>
                        </a:rPr>
                        <a:t>t</a:t>
                      </a:r>
                      <a:r>
                        <a:rPr dirty="0" sz="850" spc="-130"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a:txBody>
                  <a:tcPr marL="0" marR="0" marB="0" marT="87630">
                    <a:lnT w="6350">
                      <a:solidFill>
                        <a:srgbClr val="000000"/>
                      </a:solidFill>
                      <a:prstDash val="solid"/>
                    </a:lnT>
                    <a:lnB w="6350">
                      <a:solidFill>
                        <a:srgbClr val="000000"/>
                      </a:solidFill>
                      <a:prstDash val="solid"/>
                    </a:lnB>
                    <a:solidFill>
                      <a:srgbClr val="FFFF66"/>
                    </a:solidFill>
                  </a:tcPr>
                </a:tc>
                <a:tc>
                  <a:txBody>
                    <a:bodyPr/>
                    <a:lstStyle/>
                    <a:p>
                      <a:pPr algn="r" marR="11430">
                        <a:lnSpc>
                          <a:spcPct val="100000"/>
                        </a:lnSpc>
                        <a:spcBef>
                          <a:spcPts val="870"/>
                        </a:spcBef>
                      </a:pPr>
                      <a:r>
                        <a:rPr dirty="0" baseline="-24074" sz="2250" spc="-30" i="1">
                          <a:latin typeface="Symbol"/>
                          <a:cs typeface="Symbol"/>
                        </a:rPr>
                        <a:t></a:t>
                      </a:r>
                      <a:r>
                        <a:rPr dirty="0" sz="850" spc="-20">
                          <a:latin typeface="Times New Roman"/>
                          <a:cs typeface="Times New Roman"/>
                        </a:rPr>
                        <a:t>old</a:t>
                      </a:r>
                      <a:r>
                        <a:rPr dirty="0" sz="850" spc="-120">
                          <a:latin typeface="Times New Roman"/>
                          <a:cs typeface="Times New Roman"/>
                        </a:rPr>
                        <a:t> </a:t>
                      </a:r>
                      <a:r>
                        <a:rPr dirty="0" baseline="-24904" sz="2175">
                          <a:latin typeface="Times New Roman"/>
                          <a:cs typeface="Times New Roman"/>
                        </a:rPr>
                        <a:t>)</a:t>
                      </a:r>
                      <a:endParaRPr baseline="-24904" sz="2175">
                        <a:latin typeface="Times New Roman"/>
                        <a:cs typeface="Times New Roman"/>
                      </a:endParaRPr>
                    </a:p>
                  </a:txBody>
                  <a:tcPr marL="0" marR="0" marB="0" marT="110490">
                    <a:lnR w="19050">
                      <a:solidFill>
                        <a:srgbClr val="000000"/>
                      </a:solidFill>
                      <a:prstDash val="solid"/>
                    </a:lnR>
                    <a:lnT w="6350">
                      <a:solidFill>
                        <a:srgbClr val="000000"/>
                      </a:solidFill>
                      <a:prstDash val="solid"/>
                    </a:lnT>
                    <a:lnB w="6350">
                      <a:solidFill>
                        <a:srgbClr val="000000"/>
                      </a:solidFill>
                      <a:prstDash val="solid"/>
                    </a:lnB>
                    <a:solidFill>
                      <a:srgbClr val="FFFF66"/>
                    </a:solidFill>
                  </a:tcPr>
                </a:tc>
              </a:tr>
              <a:tr h="69342">
                <a:tc vMerge="1">
                  <a:txBody>
                    <a:bodyPr/>
                    <a:lstStyle/>
                    <a:p>
                      <a:pPr/>
                    </a:p>
                  </a:txBody>
                  <a:tcPr marL="0" marR="0" marB="0" marT="0">
                    <a:lnL w="19050">
                      <a:solidFill>
                        <a:srgbClr val="000000"/>
                      </a:solidFill>
                      <a:prstDash val="solid"/>
                    </a:lnL>
                    <a:lnR w="6350">
                      <a:solidFill>
                        <a:srgbClr val="000000"/>
                      </a:solidFill>
                      <a:prstDash val="solid"/>
                    </a:lnR>
                    <a:lnB w="19050">
                      <a:solidFill>
                        <a:srgbClr val="000000"/>
                      </a:solidFill>
                      <a:prstDash val="solid"/>
                    </a:lnB>
                  </a:tcPr>
                </a:tc>
                <a:tc>
                  <a:txBody>
                    <a:bodyPr/>
                    <a:lstStyle/>
                    <a:p>
                      <a:pPr marL="6985">
                        <a:lnSpc>
                          <a:spcPts val="415"/>
                        </a:lnSpc>
                      </a:pPr>
                      <a:r>
                        <a:rPr dirty="0" sz="450" spc="-5">
                          <a:solidFill>
                            <a:srgbClr val="1B1B1B"/>
                          </a:solidFill>
                          <a:latin typeface="Tahoma"/>
                          <a:cs typeface="Tahoma"/>
                        </a:rPr>
                        <a:t>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a:txBody>
                  <a:tcPr marL="0" marR="0" marB="0" marT="0">
                    <a:lnT w="6350">
                      <a:solidFill>
                        <a:srgbClr val="000000"/>
                      </a:solidFill>
                      <a:prstDash val="solid"/>
                    </a:lnT>
                    <a:lnB w="19050">
                      <a:solidFill>
                        <a:srgbClr val="000000"/>
                      </a:solidFill>
                      <a:prstDash val="solid"/>
                    </a:lnB>
                  </a:tcPr>
                </a:tc>
                <a:tc>
                  <a:txBody>
                    <a:bodyPr/>
                    <a:lstStyle/>
                    <a:p>
                      <a:pPr>
                        <a:lnSpc>
                          <a:spcPct val="100000"/>
                        </a:lnSpc>
                      </a:pPr>
                      <a:endParaRPr sz="300">
                        <a:latin typeface="Times New Roman"/>
                        <a:cs typeface="Times New Roman"/>
                      </a:endParaRPr>
                    </a:p>
                  </a:txBody>
                  <a:tcPr marL="0" marR="0" marB="0" marT="0">
                    <a:lnT w="6350">
                      <a:solidFill>
                        <a:srgbClr val="000000"/>
                      </a:solidFill>
                      <a:prstDash val="solid"/>
                    </a:lnT>
                    <a:lnB w="19050">
                      <a:solidFill>
                        <a:srgbClr val="000000"/>
                      </a:solidFill>
                      <a:prstDash val="solid"/>
                    </a:lnB>
                  </a:tcPr>
                </a:tc>
                <a:tc>
                  <a:txBody>
                    <a:bodyPr/>
                    <a:lstStyle/>
                    <a:p>
                      <a:pPr>
                        <a:lnSpc>
                          <a:spcPct val="100000"/>
                        </a:lnSpc>
                      </a:pPr>
                      <a:endParaRPr sz="300">
                        <a:latin typeface="Times New Roman"/>
                        <a:cs typeface="Times New Roman"/>
                      </a:endParaRPr>
                    </a:p>
                  </a:txBody>
                  <a:tcPr marL="0" marR="0" marB="0" marT="0">
                    <a:lnT w="6350">
                      <a:solidFill>
                        <a:srgbClr val="000000"/>
                      </a:solidFill>
                      <a:prstDash val="solid"/>
                    </a:lnT>
                    <a:lnB w="19050">
                      <a:solidFill>
                        <a:srgbClr val="000000"/>
                      </a:solidFill>
                      <a:prstDash val="solid"/>
                    </a:lnB>
                  </a:tcPr>
                </a:tc>
                <a:tc>
                  <a:txBody>
                    <a:bodyPr/>
                    <a:lstStyle/>
                    <a:p>
                      <a:pPr>
                        <a:lnSpc>
                          <a:spcPct val="100000"/>
                        </a:lnSpc>
                      </a:pPr>
                      <a:endParaRPr sz="300">
                        <a:latin typeface="Times New Roman"/>
                        <a:cs typeface="Times New Roman"/>
                      </a:endParaRPr>
                    </a:p>
                  </a:txBody>
                  <a:tcPr marL="0" marR="0" marB="0" marT="0">
                    <a:lnT w="6350">
                      <a:solidFill>
                        <a:srgbClr val="000000"/>
                      </a:solidFill>
                      <a:prstDash val="solid"/>
                    </a:lnT>
                    <a:lnB w="19050">
                      <a:solidFill>
                        <a:srgbClr val="000000"/>
                      </a:solidFill>
                      <a:prstDash val="solid"/>
                    </a:lnB>
                  </a:tcPr>
                </a:tc>
                <a:tc>
                  <a:txBody>
                    <a:bodyPr/>
                    <a:lstStyle/>
                    <a:p>
                      <a:pPr algn="r" marR="31750">
                        <a:lnSpc>
                          <a:spcPts val="415"/>
                        </a:lnSpc>
                      </a:pPr>
                      <a:r>
                        <a:rPr dirty="0" sz="450" spc="-5">
                          <a:latin typeface="Tahoma"/>
                          <a:cs typeface="Tahoma"/>
                        </a:rPr>
                        <a:t>Slid</a:t>
                      </a:r>
                      <a:r>
                        <a:rPr dirty="0" sz="450">
                          <a:latin typeface="Tahoma"/>
                          <a:cs typeface="Tahoma"/>
                        </a:rPr>
                        <a:t>e</a:t>
                      </a:r>
                      <a:r>
                        <a:rPr dirty="0" sz="450" spc="-10">
                          <a:latin typeface="Tahoma"/>
                          <a:cs typeface="Tahoma"/>
                        </a:rPr>
                        <a:t> </a:t>
                      </a:r>
                      <a:r>
                        <a:rPr dirty="0" sz="450" spc="-5">
                          <a:latin typeface="Tahoma"/>
                          <a:cs typeface="Tahoma"/>
                        </a:rPr>
                        <a:t>75</a:t>
                      </a:r>
                      <a:endParaRPr sz="450">
                        <a:latin typeface="Tahoma"/>
                        <a:cs typeface="Tahoma"/>
                      </a:endParaRPr>
                    </a:p>
                  </a:txBody>
                  <a:tcPr marL="0" marR="0" marB="0" marT="0">
                    <a:lnR w="19050">
                      <a:solidFill>
                        <a:srgbClr val="000000"/>
                      </a:solidFill>
                      <a:prstDash val="solid"/>
                    </a:lnR>
                    <a:lnT w="6350">
                      <a:solidFill>
                        <a:srgbClr val="000000"/>
                      </a:solidFill>
                      <a:prstDash val="solid"/>
                    </a:lnT>
                    <a:lnB w="19050">
                      <a:solidFill>
                        <a:srgbClr val="000000"/>
                      </a:solidFill>
                      <a:prstDash val="solid"/>
                    </a:lnB>
                  </a:tcPr>
                </a:tc>
              </a:tr>
            </a:tbl>
          </a:graphicData>
        </a:graphic>
      </p:graphicFrame>
      <p:sp>
        <p:nvSpPr>
          <p:cNvPr id="5" name="object 5"/>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6" name="object 6"/>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76</a:t>
            </a:r>
            <a:endParaRPr sz="450">
              <a:latin typeface="Tahoma"/>
              <a:cs typeface="Tahoma"/>
            </a:endParaRPr>
          </a:p>
        </p:txBody>
      </p:sp>
      <p:sp>
        <p:nvSpPr>
          <p:cNvPr id="7" name="object 7"/>
          <p:cNvSpPr/>
          <p:nvPr/>
        </p:nvSpPr>
        <p:spPr>
          <a:xfrm>
            <a:off x="2856738" y="5440679"/>
            <a:ext cx="143510" cy="447675"/>
          </a:xfrm>
          <a:custGeom>
            <a:avLst/>
            <a:gdLst/>
            <a:ahLst/>
            <a:cxnLst/>
            <a:rect l="l" t="t" r="r" b="b"/>
            <a:pathLst>
              <a:path w="143510" h="447675">
                <a:moveTo>
                  <a:pt x="143256" y="0"/>
                </a:moveTo>
                <a:lnTo>
                  <a:pt x="0" y="447294"/>
                </a:lnTo>
              </a:path>
            </a:pathLst>
          </a:custGeom>
          <a:ln w="7670">
            <a:solidFill>
              <a:srgbClr val="000000"/>
            </a:solidFill>
          </a:ln>
        </p:spPr>
        <p:txBody>
          <a:bodyPr wrap="square" lIns="0" tIns="0" rIns="0" bIns="0" rtlCol="0"/>
          <a:lstStyle/>
          <a:p/>
        </p:txBody>
      </p:sp>
      <p:sp>
        <p:nvSpPr>
          <p:cNvPr id="8" name="object 8"/>
          <p:cNvSpPr txBox="1"/>
          <p:nvPr/>
        </p:nvSpPr>
        <p:spPr>
          <a:xfrm>
            <a:off x="3073145" y="5402813"/>
            <a:ext cx="8445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N</a:t>
            </a:r>
            <a:endParaRPr sz="850">
              <a:latin typeface="Times New Roman"/>
              <a:cs typeface="Times New Roman"/>
            </a:endParaRPr>
          </a:p>
        </p:txBody>
      </p:sp>
      <p:sp>
        <p:nvSpPr>
          <p:cNvPr id="9" name="object 9"/>
          <p:cNvSpPr txBox="1"/>
          <p:nvPr/>
        </p:nvSpPr>
        <p:spPr>
          <a:xfrm>
            <a:off x="3336041" y="5635985"/>
            <a:ext cx="9080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ik</a:t>
            </a:r>
            <a:endParaRPr sz="850">
              <a:latin typeface="Times New Roman"/>
              <a:cs typeface="Times New Roman"/>
            </a:endParaRPr>
          </a:p>
        </p:txBody>
      </p:sp>
      <p:sp>
        <p:nvSpPr>
          <p:cNvPr id="10" name="object 10"/>
          <p:cNvSpPr txBox="1"/>
          <p:nvPr/>
        </p:nvSpPr>
        <p:spPr>
          <a:xfrm>
            <a:off x="2795022" y="5635985"/>
            <a:ext cx="7302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ij</a:t>
            </a:r>
            <a:endParaRPr sz="850">
              <a:latin typeface="Times New Roman"/>
              <a:cs typeface="Times New Roman"/>
            </a:endParaRPr>
          </a:p>
        </p:txBody>
      </p:sp>
      <p:sp>
        <p:nvSpPr>
          <p:cNvPr id="11" name="object 11"/>
          <p:cNvSpPr txBox="1"/>
          <p:nvPr/>
        </p:nvSpPr>
        <p:spPr>
          <a:xfrm>
            <a:off x="2290583" y="5635985"/>
            <a:ext cx="7302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ij</a:t>
            </a:r>
            <a:endParaRPr sz="850">
              <a:latin typeface="Times New Roman"/>
              <a:cs typeface="Times New Roman"/>
            </a:endParaRPr>
          </a:p>
        </p:txBody>
      </p:sp>
      <p:sp>
        <p:nvSpPr>
          <p:cNvPr id="12" name="object 12"/>
          <p:cNvSpPr txBox="1"/>
          <p:nvPr/>
        </p:nvSpPr>
        <p:spPr>
          <a:xfrm>
            <a:off x="1607819" y="5400597"/>
            <a:ext cx="1774189" cy="520065"/>
          </a:xfrm>
          <a:prstGeom prst="rect">
            <a:avLst/>
          </a:prstGeom>
        </p:spPr>
        <p:txBody>
          <a:bodyPr wrap="square" lIns="0" tIns="40640" rIns="0" bIns="0" rtlCol="0" vert="horz">
            <a:spAutoFit/>
          </a:bodyPr>
          <a:lstStyle/>
          <a:p>
            <a:pPr marL="38100">
              <a:lnSpc>
                <a:spcPct val="100000"/>
              </a:lnSpc>
              <a:spcBef>
                <a:spcPts val="320"/>
              </a:spcBef>
              <a:tabLst>
                <a:tab pos="1405255" algn="l"/>
              </a:tabLst>
            </a:pPr>
            <a:r>
              <a:rPr dirty="0" sz="1000">
                <a:latin typeface="Arial"/>
                <a:cs typeface="Arial"/>
              </a:rPr>
              <a:t>We </a:t>
            </a:r>
            <a:r>
              <a:rPr dirty="0" sz="1000" spc="-5">
                <a:latin typeface="Arial"/>
                <a:cs typeface="Arial"/>
              </a:rPr>
              <a:t>want  </a:t>
            </a:r>
            <a:r>
              <a:rPr dirty="0" baseline="1915" sz="2175" spc="30" i="1">
                <a:latin typeface="Times New Roman"/>
                <a:cs typeface="Times New Roman"/>
              </a:rPr>
              <a:t>a</a:t>
            </a:r>
            <a:r>
              <a:rPr dirty="0" baseline="45751" sz="1275" spc="30">
                <a:latin typeface="Times New Roman"/>
                <a:cs typeface="Times New Roman"/>
              </a:rPr>
              <a:t>new</a:t>
            </a:r>
            <a:r>
              <a:rPr dirty="0" baseline="45751" sz="1275" spc="352">
                <a:latin typeface="Times New Roman"/>
                <a:cs typeface="Times New Roman"/>
              </a:rPr>
              <a:t> </a:t>
            </a:r>
            <a:r>
              <a:rPr dirty="0" baseline="1915" sz="2175">
                <a:latin typeface="Symbol"/>
                <a:cs typeface="Symbol"/>
              </a:rPr>
              <a:t></a:t>
            </a:r>
            <a:r>
              <a:rPr dirty="0" baseline="1915" sz="2175" spc="-7">
                <a:latin typeface="Times New Roman"/>
                <a:cs typeface="Times New Roman"/>
              </a:rPr>
              <a:t> </a:t>
            </a:r>
            <a:r>
              <a:rPr dirty="0" baseline="1915" sz="2175" i="1">
                <a:latin typeface="Times New Roman"/>
                <a:cs typeface="Times New Roman"/>
              </a:rPr>
              <a:t>S	</a:t>
            </a:r>
            <a:r>
              <a:rPr dirty="0" baseline="-7751" sz="3225" spc="30">
                <a:latin typeface="Symbol"/>
                <a:cs typeface="Symbol"/>
              </a:rPr>
              <a:t></a:t>
            </a:r>
            <a:r>
              <a:rPr dirty="0" baseline="-7751" sz="3225" spc="-532">
                <a:latin typeface="Times New Roman"/>
                <a:cs typeface="Times New Roman"/>
              </a:rPr>
              <a:t> </a:t>
            </a:r>
            <a:r>
              <a:rPr dirty="0" baseline="1915" sz="2175" i="1">
                <a:latin typeface="Times New Roman"/>
                <a:cs typeface="Times New Roman"/>
              </a:rPr>
              <a:t>S</a:t>
            </a:r>
            <a:endParaRPr baseline="1915" sz="2175">
              <a:latin typeface="Times New Roman"/>
              <a:cs typeface="Times New Roman"/>
            </a:endParaRPr>
          </a:p>
          <a:p>
            <a:pPr algn="r" marR="172085">
              <a:lnSpc>
                <a:spcPct val="100000"/>
              </a:lnSpc>
              <a:spcBef>
                <a:spcPts val="75"/>
              </a:spcBef>
            </a:pPr>
            <a:r>
              <a:rPr dirty="0" sz="850" spc="-5" i="1">
                <a:latin typeface="Times New Roman"/>
                <a:cs typeface="Times New Roman"/>
              </a:rPr>
              <a:t>k</a:t>
            </a:r>
            <a:r>
              <a:rPr dirty="0" sz="850" spc="-105" i="1">
                <a:latin typeface="Times New Roman"/>
                <a:cs typeface="Times New Roman"/>
              </a:rPr>
              <a:t> </a:t>
            </a:r>
            <a:r>
              <a:rPr dirty="0" sz="850" spc="-50">
                <a:latin typeface="Symbol"/>
                <a:cs typeface="Symbol"/>
              </a:rPr>
              <a:t></a:t>
            </a:r>
            <a:r>
              <a:rPr dirty="0" sz="850" spc="-5">
                <a:latin typeface="Times New Roman"/>
                <a:cs typeface="Times New Roman"/>
              </a:rPr>
              <a:t>1</a:t>
            </a:r>
            <a:endParaRPr sz="850">
              <a:latin typeface="Times New Roman"/>
              <a:cs typeface="Times New Roman"/>
            </a:endParaRPr>
          </a:p>
        </p:txBody>
      </p:sp>
      <p:sp>
        <p:nvSpPr>
          <p:cNvPr id="13" name="object 13"/>
          <p:cNvSpPr txBox="1"/>
          <p:nvPr/>
        </p:nvSpPr>
        <p:spPr>
          <a:xfrm>
            <a:off x="4523994" y="5402813"/>
            <a:ext cx="7302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T</a:t>
            </a:r>
            <a:endParaRPr sz="850">
              <a:latin typeface="Times New Roman"/>
              <a:cs typeface="Times New Roman"/>
            </a:endParaRPr>
          </a:p>
        </p:txBody>
      </p:sp>
      <p:sp>
        <p:nvSpPr>
          <p:cNvPr id="14" name="object 14"/>
          <p:cNvSpPr txBox="1"/>
          <p:nvPr/>
        </p:nvSpPr>
        <p:spPr>
          <a:xfrm>
            <a:off x="4014225" y="5466707"/>
            <a:ext cx="2039620" cy="357505"/>
          </a:xfrm>
          <a:prstGeom prst="rect">
            <a:avLst/>
          </a:prstGeom>
        </p:spPr>
        <p:txBody>
          <a:bodyPr wrap="square" lIns="0" tIns="16510" rIns="0" bIns="0" rtlCol="0" vert="horz">
            <a:spAutoFit/>
          </a:bodyPr>
          <a:lstStyle/>
          <a:p>
            <a:pPr>
              <a:lnSpc>
                <a:spcPct val="100000"/>
              </a:lnSpc>
              <a:spcBef>
                <a:spcPts val="130"/>
              </a:spcBef>
              <a:tabLst>
                <a:tab pos="362585" algn="l"/>
                <a:tab pos="786130" algn="l"/>
                <a:tab pos="1141095" algn="l"/>
                <a:tab pos="1632585" algn="l"/>
                <a:tab pos="1875789" algn="l"/>
              </a:tabLst>
            </a:pPr>
            <a:r>
              <a:rPr dirty="0" sz="850" spc="-5" i="1">
                <a:latin typeface="Times New Roman"/>
                <a:cs typeface="Times New Roman"/>
              </a:rPr>
              <a:t>ij	ij</a:t>
            </a:r>
            <a:r>
              <a:rPr dirty="0" sz="850" spc="10" i="1">
                <a:latin typeface="Times New Roman"/>
                <a:cs typeface="Times New Roman"/>
              </a:rPr>
              <a:t> </a:t>
            </a:r>
            <a:r>
              <a:rPr dirty="0" sz="2150" spc="20">
                <a:latin typeface="Symbol"/>
                <a:cs typeface="Symbol"/>
              </a:rPr>
              <a:t></a:t>
            </a:r>
            <a:r>
              <a:rPr dirty="0" sz="2150" spc="20">
                <a:latin typeface="Times New Roman"/>
                <a:cs typeface="Times New Roman"/>
              </a:rPr>
              <a:t>	</a:t>
            </a:r>
            <a:r>
              <a:rPr dirty="0" sz="850" spc="-5" i="1">
                <a:latin typeface="Times New Roman"/>
                <a:cs typeface="Times New Roman"/>
              </a:rPr>
              <a:t>t	t</a:t>
            </a:r>
            <a:r>
              <a:rPr dirty="0" sz="850" spc="-120" i="1">
                <a:latin typeface="Times New Roman"/>
                <a:cs typeface="Times New Roman"/>
              </a:rPr>
              <a:t> </a:t>
            </a:r>
            <a:r>
              <a:rPr dirty="0" sz="850" spc="-20">
                <a:latin typeface="Symbol"/>
                <a:cs typeface="Symbol"/>
              </a:rPr>
              <a:t></a:t>
            </a:r>
            <a:r>
              <a:rPr dirty="0" sz="850" spc="-20">
                <a:latin typeface="Times New Roman"/>
                <a:cs typeface="Times New Roman"/>
              </a:rPr>
              <a:t>1	</a:t>
            </a:r>
            <a:r>
              <a:rPr dirty="0" sz="850" spc="-5" i="1">
                <a:latin typeface="Times New Roman"/>
                <a:cs typeface="Times New Roman"/>
              </a:rPr>
              <a:t>j	t</a:t>
            </a:r>
            <a:r>
              <a:rPr dirty="0" sz="850" spc="-165" i="1">
                <a:latin typeface="Times New Roman"/>
                <a:cs typeface="Times New Roman"/>
              </a:rPr>
              <a:t> </a:t>
            </a:r>
            <a:r>
              <a:rPr dirty="0" sz="850" spc="-20">
                <a:latin typeface="Symbol"/>
                <a:cs typeface="Symbol"/>
              </a:rPr>
              <a:t></a:t>
            </a:r>
            <a:r>
              <a:rPr dirty="0" sz="850" spc="-20">
                <a:latin typeface="Times New Roman"/>
                <a:cs typeface="Times New Roman"/>
              </a:rPr>
              <a:t>1</a:t>
            </a:r>
            <a:endParaRPr sz="850">
              <a:latin typeface="Times New Roman"/>
              <a:cs typeface="Times New Roman"/>
            </a:endParaRPr>
          </a:p>
        </p:txBody>
      </p:sp>
      <p:sp>
        <p:nvSpPr>
          <p:cNvPr id="15" name="object 15"/>
          <p:cNvSpPr txBox="1"/>
          <p:nvPr/>
        </p:nvSpPr>
        <p:spPr>
          <a:xfrm>
            <a:off x="5318769" y="5513235"/>
            <a:ext cx="808990" cy="247015"/>
          </a:xfrm>
          <a:prstGeom prst="rect">
            <a:avLst/>
          </a:prstGeom>
        </p:spPr>
        <p:txBody>
          <a:bodyPr wrap="square" lIns="0" tIns="12700" rIns="0" bIns="0" rtlCol="0" vert="horz">
            <a:spAutoFit/>
          </a:bodyPr>
          <a:lstStyle/>
          <a:p>
            <a:pPr>
              <a:lnSpc>
                <a:spcPct val="100000"/>
              </a:lnSpc>
              <a:spcBef>
                <a:spcPts val="100"/>
              </a:spcBef>
              <a:tabLst>
                <a:tab pos="734060" algn="l"/>
              </a:tabLst>
            </a:pPr>
            <a:r>
              <a:rPr dirty="0" sz="1450">
                <a:latin typeface="Times New Roman"/>
                <a:cs typeface="Times New Roman"/>
              </a:rPr>
              <a:t>(</a:t>
            </a:r>
            <a:r>
              <a:rPr dirty="0" sz="1450" spc="-50">
                <a:latin typeface="Times New Roman"/>
                <a:cs typeface="Times New Roman"/>
              </a:rPr>
              <a:t> </a:t>
            </a:r>
            <a:r>
              <a:rPr dirty="0" sz="1450" spc="70" i="1">
                <a:latin typeface="Times New Roman"/>
                <a:cs typeface="Times New Roman"/>
              </a:rPr>
              <a:t>j</a:t>
            </a:r>
            <a:r>
              <a:rPr dirty="0" sz="1450" spc="-5">
                <a:latin typeface="Times New Roman"/>
                <a:cs typeface="Times New Roman"/>
              </a:rPr>
              <a:t>)</a:t>
            </a:r>
            <a:r>
              <a:rPr dirty="0" sz="1450" i="1">
                <a:latin typeface="Times New Roman"/>
                <a:cs typeface="Times New Roman"/>
              </a:rPr>
              <a:t>b</a:t>
            </a:r>
            <a:r>
              <a:rPr dirty="0" sz="1450" i="1">
                <a:latin typeface="Times New Roman"/>
                <a:cs typeface="Times New Roman"/>
              </a:rPr>
              <a:t> </a:t>
            </a:r>
            <a:r>
              <a:rPr dirty="0" sz="1450" spc="-180" i="1">
                <a:latin typeface="Times New Roman"/>
                <a:cs typeface="Times New Roman"/>
              </a:rPr>
              <a:t> </a:t>
            </a:r>
            <a:r>
              <a:rPr dirty="0" sz="1450" spc="-5">
                <a:latin typeface="Times New Roman"/>
                <a:cs typeface="Times New Roman"/>
              </a:rPr>
              <a:t>(</a:t>
            </a:r>
            <a:r>
              <a:rPr dirty="0" sz="1450" i="1">
                <a:latin typeface="Times New Roman"/>
                <a:cs typeface="Times New Roman"/>
              </a:rPr>
              <a:t>O</a:t>
            </a:r>
            <a:r>
              <a:rPr dirty="0" sz="1450" i="1">
                <a:latin typeface="Times New Roman"/>
                <a:cs typeface="Times New Roman"/>
              </a:rPr>
              <a:t>	</a:t>
            </a:r>
            <a:r>
              <a:rPr dirty="0" sz="1450">
                <a:latin typeface="Times New Roman"/>
                <a:cs typeface="Times New Roman"/>
              </a:rPr>
              <a:t>)</a:t>
            </a:r>
            <a:endParaRPr sz="1450">
              <a:latin typeface="Times New Roman"/>
              <a:cs typeface="Times New Roman"/>
            </a:endParaRPr>
          </a:p>
        </p:txBody>
      </p:sp>
      <p:sp>
        <p:nvSpPr>
          <p:cNvPr id="16" name="object 16"/>
          <p:cNvSpPr txBox="1"/>
          <p:nvPr/>
        </p:nvSpPr>
        <p:spPr>
          <a:xfrm>
            <a:off x="3916698" y="5449111"/>
            <a:ext cx="1243330" cy="471805"/>
          </a:xfrm>
          <a:prstGeom prst="rect">
            <a:avLst/>
          </a:prstGeom>
        </p:spPr>
        <p:txBody>
          <a:bodyPr wrap="square" lIns="0" tIns="70485" rIns="0" bIns="0" rtlCol="0" vert="horz">
            <a:spAutoFit/>
          </a:bodyPr>
          <a:lstStyle/>
          <a:p>
            <a:pPr>
              <a:lnSpc>
                <a:spcPct val="100000"/>
              </a:lnSpc>
              <a:spcBef>
                <a:spcPts val="555"/>
              </a:spcBef>
              <a:tabLst>
                <a:tab pos="224154" algn="l"/>
                <a:tab pos="755650" algn="l"/>
              </a:tabLst>
            </a:pPr>
            <a:r>
              <a:rPr dirty="0" sz="1450" i="1">
                <a:latin typeface="Times New Roman"/>
                <a:cs typeface="Times New Roman"/>
              </a:rPr>
              <a:t>S	</a:t>
            </a:r>
            <a:r>
              <a:rPr dirty="0" sz="1450">
                <a:latin typeface="Symbol"/>
                <a:cs typeface="Symbol"/>
              </a:rPr>
              <a:t></a:t>
            </a:r>
            <a:r>
              <a:rPr dirty="0" sz="1450" spc="-30">
                <a:latin typeface="Times New Roman"/>
                <a:cs typeface="Times New Roman"/>
              </a:rPr>
              <a:t> </a:t>
            </a:r>
            <a:r>
              <a:rPr dirty="0" sz="1450" i="1">
                <a:latin typeface="Times New Roman"/>
                <a:cs typeface="Times New Roman"/>
              </a:rPr>
              <a:t>a	</a:t>
            </a:r>
            <a:r>
              <a:rPr dirty="0" sz="1500" spc="-30" i="1">
                <a:latin typeface="Symbol"/>
                <a:cs typeface="Symbol"/>
              </a:rPr>
              <a:t></a:t>
            </a:r>
            <a:r>
              <a:rPr dirty="0" sz="1500" spc="100" i="1">
                <a:latin typeface="Times New Roman"/>
                <a:cs typeface="Times New Roman"/>
              </a:rPr>
              <a:t> </a:t>
            </a:r>
            <a:r>
              <a:rPr dirty="0" sz="1450" spc="15">
                <a:latin typeface="Times New Roman"/>
                <a:cs typeface="Times New Roman"/>
              </a:rPr>
              <a:t>(</a:t>
            </a:r>
            <a:r>
              <a:rPr dirty="0" sz="1450" spc="15" i="1">
                <a:latin typeface="Times New Roman"/>
                <a:cs typeface="Times New Roman"/>
              </a:rPr>
              <a:t>i</a:t>
            </a:r>
            <a:r>
              <a:rPr dirty="0" sz="1450" spc="15">
                <a:latin typeface="Times New Roman"/>
                <a:cs typeface="Times New Roman"/>
              </a:rPr>
              <a:t>)</a:t>
            </a:r>
            <a:r>
              <a:rPr dirty="0" sz="1500" spc="15" i="1">
                <a:latin typeface="Symbol"/>
                <a:cs typeface="Symbol"/>
              </a:rPr>
              <a:t></a:t>
            </a:r>
            <a:endParaRPr sz="1500">
              <a:latin typeface="Symbol"/>
              <a:cs typeface="Symbol"/>
            </a:endParaRPr>
          </a:p>
          <a:p>
            <a:pPr algn="ctr" marL="55880">
              <a:lnSpc>
                <a:spcPct val="100000"/>
              </a:lnSpc>
              <a:spcBef>
                <a:spcPts val="235"/>
              </a:spcBef>
            </a:pPr>
            <a:r>
              <a:rPr dirty="0" sz="850" spc="-5" i="1">
                <a:latin typeface="Times New Roman"/>
                <a:cs typeface="Times New Roman"/>
              </a:rPr>
              <a:t>t</a:t>
            </a:r>
            <a:r>
              <a:rPr dirty="0" sz="850" spc="-125"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p:txBody>
      </p:sp>
      <p:sp>
        <p:nvSpPr>
          <p:cNvPr id="17" name="object 17"/>
          <p:cNvSpPr txBox="1"/>
          <p:nvPr/>
        </p:nvSpPr>
        <p:spPr>
          <a:xfrm>
            <a:off x="3512820" y="5575046"/>
            <a:ext cx="323215" cy="162560"/>
          </a:xfrm>
          <a:prstGeom prst="rect">
            <a:avLst/>
          </a:prstGeom>
        </p:spPr>
        <p:txBody>
          <a:bodyPr wrap="square" lIns="0" tIns="12700" rIns="0" bIns="0" rtlCol="0" vert="horz">
            <a:spAutoFit/>
          </a:bodyPr>
          <a:lstStyle/>
          <a:p>
            <a:pPr>
              <a:lnSpc>
                <a:spcPct val="100000"/>
              </a:lnSpc>
              <a:spcBef>
                <a:spcPts val="100"/>
              </a:spcBef>
            </a:pPr>
            <a:r>
              <a:rPr dirty="0" sz="900" spc="-10">
                <a:latin typeface="Arial"/>
                <a:cs typeface="Arial"/>
              </a:rPr>
              <a:t>w</a:t>
            </a:r>
            <a:r>
              <a:rPr dirty="0" sz="900">
                <a:latin typeface="Arial"/>
                <a:cs typeface="Arial"/>
              </a:rPr>
              <a:t>h</a:t>
            </a:r>
            <a:r>
              <a:rPr dirty="0" sz="900" spc="-5">
                <a:latin typeface="Arial"/>
                <a:cs typeface="Arial"/>
              </a:rPr>
              <a:t>e</a:t>
            </a:r>
            <a:r>
              <a:rPr dirty="0" sz="900">
                <a:latin typeface="Arial"/>
                <a:cs typeface="Arial"/>
              </a:rPr>
              <a:t>re</a:t>
            </a:r>
            <a:endParaRPr sz="900">
              <a:latin typeface="Arial"/>
              <a:cs typeface="Arial"/>
            </a:endParaRPr>
          </a:p>
        </p:txBody>
      </p:sp>
      <p:sp>
        <p:nvSpPr>
          <p:cNvPr id="18" name="object 1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9" name="object 19"/>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77</a:t>
            </a:r>
            <a:endParaRPr sz="450">
              <a:latin typeface="Tahoma"/>
              <a:cs typeface="Tahoma"/>
            </a:endParaRPr>
          </a:p>
        </p:txBody>
      </p:sp>
      <p:sp>
        <p:nvSpPr>
          <p:cNvPr id="4" name="object 4"/>
          <p:cNvSpPr/>
          <p:nvPr/>
        </p:nvSpPr>
        <p:spPr>
          <a:xfrm>
            <a:off x="2590800" y="2444495"/>
            <a:ext cx="1007744" cy="0"/>
          </a:xfrm>
          <a:custGeom>
            <a:avLst/>
            <a:gdLst/>
            <a:ahLst/>
            <a:cxnLst/>
            <a:rect l="l" t="t" r="r" b="b"/>
            <a:pathLst>
              <a:path w="1007745" h="0">
                <a:moveTo>
                  <a:pt x="0" y="0"/>
                </a:moveTo>
                <a:lnTo>
                  <a:pt x="1007363" y="0"/>
                </a:lnTo>
              </a:path>
            </a:pathLst>
          </a:custGeom>
          <a:ln w="14287">
            <a:solidFill>
              <a:srgbClr val="000000"/>
            </a:solidFill>
          </a:ln>
        </p:spPr>
        <p:txBody>
          <a:bodyPr wrap="square" lIns="0" tIns="0" rIns="0" bIns="0" rtlCol="0"/>
          <a:lstStyle/>
          <a:p/>
        </p:txBody>
      </p:sp>
      <p:sp>
        <p:nvSpPr>
          <p:cNvPr id="5" name="object 5"/>
          <p:cNvSpPr/>
          <p:nvPr/>
        </p:nvSpPr>
        <p:spPr>
          <a:xfrm>
            <a:off x="2590800" y="2613660"/>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6" name="object 6"/>
          <p:cNvSpPr/>
          <p:nvPr/>
        </p:nvSpPr>
        <p:spPr>
          <a:xfrm>
            <a:off x="2590800" y="2783585"/>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7" name="object 7"/>
          <p:cNvSpPr/>
          <p:nvPr/>
        </p:nvSpPr>
        <p:spPr>
          <a:xfrm>
            <a:off x="2590800" y="2952750"/>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8" name="object 8"/>
          <p:cNvSpPr/>
          <p:nvPr/>
        </p:nvSpPr>
        <p:spPr>
          <a:xfrm>
            <a:off x="3238500" y="3121914"/>
            <a:ext cx="360045" cy="0"/>
          </a:xfrm>
          <a:custGeom>
            <a:avLst/>
            <a:gdLst/>
            <a:ahLst/>
            <a:cxnLst/>
            <a:rect l="l" t="t" r="r" b="b"/>
            <a:pathLst>
              <a:path w="360045" h="0">
                <a:moveTo>
                  <a:pt x="0" y="0"/>
                </a:moveTo>
                <a:lnTo>
                  <a:pt x="359663" y="0"/>
                </a:lnTo>
              </a:path>
            </a:pathLst>
          </a:custGeom>
          <a:ln w="6350">
            <a:solidFill>
              <a:srgbClr val="000000"/>
            </a:solidFill>
          </a:ln>
        </p:spPr>
        <p:txBody>
          <a:bodyPr wrap="square" lIns="0" tIns="0" rIns="0" bIns="0" rtlCol="0"/>
          <a:lstStyle/>
          <a:p/>
        </p:txBody>
      </p:sp>
      <p:sp>
        <p:nvSpPr>
          <p:cNvPr id="9" name="object 9"/>
          <p:cNvSpPr/>
          <p:nvPr/>
        </p:nvSpPr>
        <p:spPr>
          <a:xfrm>
            <a:off x="2590800" y="3121914"/>
            <a:ext cx="304800" cy="0"/>
          </a:xfrm>
          <a:custGeom>
            <a:avLst/>
            <a:gdLst/>
            <a:ahLst/>
            <a:cxnLst/>
            <a:rect l="l" t="t" r="r" b="b"/>
            <a:pathLst>
              <a:path w="304800" h="0">
                <a:moveTo>
                  <a:pt x="0" y="0"/>
                </a:moveTo>
                <a:lnTo>
                  <a:pt x="304800" y="0"/>
                </a:lnTo>
              </a:path>
            </a:pathLst>
          </a:custGeom>
          <a:ln w="6350">
            <a:solidFill>
              <a:srgbClr val="000000"/>
            </a:solidFill>
          </a:ln>
        </p:spPr>
        <p:txBody>
          <a:bodyPr wrap="square" lIns="0" tIns="0" rIns="0" bIns="0" rtlCol="0"/>
          <a:lstStyle/>
          <a:p/>
        </p:txBody>
      </p:sp>
      <p:sp>
        <p:nvSpPr>
          <p:cNvPr id="10" name="object 10"/>
          <p:cNvSpPr/>
          <p:nvPr/>
        </p:nvSpPr>
        <p:spPr>
          <a:xfrm>
            <a:off x="3238500" y="3291078"/>
            <a:ext cx="360045" cy="0"/>
          </a:xfrm>
          <a:custGeom>
            <a:avLst/>
            <a:gdLst/>
            <a:ahLst/>
            <a:cxnLst/>
            <a:rect l="l" t="t" r="r" b="b"/>
            <a:pathLst>
              <a:path w="360045" h="0">
                <a:moveTo>
                  <a:pt x="0" y="0"/>
                </a:moveTo>
                <a:lnTo>
                  <a:pt x="359663" y="0"/>
                </a:lnTo>
              </a:path>
            </a:pathLst>
          </a:custGeom>
          <a:ln w="6350">
            <a:solidFill>
              <a:srgbClr val="000000"/>
            </a:solidFill>
          </a:ln>
        </p:spPr>
        <p:txBody>
          <a:bodyPr wrap="square" lIns="0" tIns="0" rIns="0" bIns="0" rtlCol="0"/>
          <a:lstStyle/>
          <a:p/>
        </p:txBody>
      </p:sp>
      <p:sp>
        <p:nvSpPr>
          <p:cNvPr id="11" name="object 11"/>
          <p:cNvSpPr/>
          <p:nvPr/>
        </p:nvSpPr>
        <p:spPr>
          <a:xfrm>
            <a:off x="2590800" y="3291078"/>
            <a:ext cx="304800" cy="0"/>
          </a:xfrm>
          <a:custGeom>
            <a:avLst/>
            <a:gdLst/>
            <a:ahLst/>
            <a:cxnLst/>
            <a:rect l="l" t="t" r="r" b="b"/>
            <a:pathLst>
              <a:path w="304800" h="0">
                <a:moveTo>
                  <a:pt x="0" y="0"/>
                </a:moveTo>
                <a:lnTo>
                  <a:pt x="304800" y="0"/>
                </a:lnTo>
              </a:path>
            </a:pathLst>
          </a:custGeom>
          <a:ln w="6350">
            <a:solidFill>
              <a:srgbClr val="000000"/>
            </a:solidFill>
          </a:ln>
        </p:spPr>
        <p:txBody>
          <a:bodyPr wrap="square" lIns="0" tIns="0" rIns="0" bIns="0" rtlCol="0"/>
          <a:lstStyle/>
          <a:p/>
        </p:txBody>
      </p:sp>
      <p:sp>
        <p:nvSpPr>
          <p:cNvPr id="12" name="object 12"/>
          <p:cNvSpPr/>
          <p:nvPr/>
        </p:nvSpPr>
        <p:spPr>
          <a:xfrm>
            <a:off x="3238500" y="3460241"/>
            <a:ext cx="360045" cy="0"/>
          </a:xfrm>
          <a:custGeom>
            <a:avLst/>
            <a:gdLst/>
            <a:ahLst/>
            <a:cxnLst/>
            <a:rect l="l" t="t" r="r" b="b"/>
            <a:pathLst>
              <a:path w="360045" h="0">
                <a:moveTo>
                  <a:pt x="0" y="0"/>
                </a:moveTo>
                <a:lnTo>
                  <a:pt x="359663" y="0"/>
                </a:lnTo>
              </a:path>
            </a:pathLst>
          </a:custGeom>
          <a:ln w="6350">
            <a:solidFill>
              <a:srgbClr val="000000"/>
            </a:solidFill>
          </a:ln>
        </p:spPr>
        <p:txBody>
          <a:bodyPr wrap="square" lIns="0" tIns="0" rIns="0" bIns="0" rtlCol="0"/>
          <a:lstStyle/>
          <a:p/>
        </p:txBody>
      </p:sp>
      <p:sp>
        <p:nvSpPr>
          <p:cNvPr id="13" name="object 13"/>
          <p:cNvSpPr/>
          <p:nvPr/>
        </p:nvSpPr>
        <p:spPr>
          <a:xfrm>
            <a:off x="2590800" y="3460241"/>
            <a:ext cx="304800" cy="0"/>
          </a:xfrm>
          <a:custGeom>
            <a:avLst/>
            <a:gdLst/>
            <a:ahLst/>
            <a:cxnLst/>
            <a:rect l="l" t="t" r="r" b="b"/>
            <a:pathLst>
              <a:path w="304800" h="0">
                <a:moveTo>
                  <a:pt x="0" y="0"/>
                </a:moveTo>
                <a:lnTo>
                  <a:pt x="304800" y="0"/>
                </a:lnTo>
              </a:path>
            </a:pathLst>
          </a:custGeom>
          <a:ln w="6350">
            <a:solidFill>
              <a:srgbClr val="000000"/>
            </a:solidFill>
          </a:ln>
        </p:spPr>
        <p:txBody>
          <a:bodyPr wrap="square" lIns="0" tIns="0" rIns="0" bIns="0" rtlCol="0"/>
          <a:lstStyle/>
          <a:p/>
        </p:txBody>
      </p:sp>
      <p:sp>
        <p:nvSpPr>
          <p:cNvPr id="14" name="object 14"/>
          <p:cNvSpPr/>
          <p:nvPr/>
        </p:nvSpPr>
        <p:spPr>
          <a:xfrm>
            <a:off x="2590800" y="3629405"/>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15" name="object 15"/>
          <p:cNvSpPr/>
          <p:nvPr/>
        </p:nvSpPr>
        <p:spPr>
          <a:xfrm>
            <a:off x="2590800" y="3799332"/>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16" name="object 16"/>
          <p:cNvSpPr/>
          <p:nvPr/>
        </p:nvSpPr>
        <p:spPr>
          <a:xfrm>
            <a:off x="2590800" y="3968496"/>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17" name="object 17"/>
          <p:cNvSpPr/>
          <p:nvPr/>
        </p:nvSpPr>
        <p:spPr>
          <a:xfrm>
            <a:off x="2590800" y="4137659"/>
            <a:ext cx="1007744" cy="0"/>
          </a:xfrm>
          <a:custGeom>
            <a:avLst/>
            <a:gdLst/>
            <a:ahLst/>
            <a:cxnLst/>
            <a:rect l="l" t="t" r="r" b="b"/>
            <a:pathLst>
              <a:path w="1007745" h="0">
                <a:moveTo>
                  <a:pt x="0" y="0"/>
                </a:moveTo>
                <a:lnTo>
                  <a:pt x="1007363" y="0"/>
                </a:lnTo>
              </a:path>
            </a:pathLst>
          </a:custGeom>
          <a:ln w="14287">
            <a:solidFill>
              <a:srgbClr val="000000"/>
            </a:solidFill>
          </a:ln>
        </p:spPr>
        <p:txBody>
          <a:bodyPr wrap="square" lIns="0" tIns="0" rIns="0" bIns="0" rtlCol="0"/>
          <a:lstStyle/>
          <a:p/>
        </p:txBody>
      </p:sp>
      <p:sp>
        <p:nvSpPr>
          <p:cNvPr id="18" name="object 18"/>
          <p:cNvSpPr/>
          <p:nvPr/>
        </p:nvSpPr>
        <p:spPr>
          <a:xfrm>
            <a:off x="2590800" y="2444495"/>
            <a:ext cx="0" cy="1693545"/>
          </a:xfrm>
          <a:custGeom>
            <a:avLst/>
            <a:gdLst/>
            <a:ahLst/>
            <a:cxnLst/>
            <a:rect l="l" t="t" r="r" b="b"/>
            <a:pathLst>
              <a:path w="0" h="1693545">
                <a:moveTo>
                  <a:pt x="0" y="0"/>
                </a:moveTo>
                <a:lnTo>
                  <a:pt x="0" y="1693164"/>
                </a:lnTo>
              </a:path>
            </a:pathLst>
          </a:custGeom>
          <a:ln w="14287">
            <a:solidFill>
              <a:srgbClr val="000000"/>
            </a:solidFill>
          </a:ln>
        </p:spPr>
        <p:txBody>
          <a:bodyPr wrap="square" lIns="0" tIns="0" rIns="0" bIns="0" rtlCol="0"/>
          <a:lstStyle/>
          <a:p/>
        </p:txBody>
      </p:sp>
      <p:sp>
        <p:nvSpPr>
          <p:cNvPr id="19" name="object 19"/>
          <p:cNvSpPr/>
          <p:nvPr/>
        </p:nvSpPr>
        <p:spPr>
          <a:xfrm>
            <a:off x="2792729" y="2444495"/>
            <a:ext cx="0" cy="1693545"/>
          </a:xfrm>
          <a:custGeom>
            <a:avLst/>
            <a:gdLst/>
            <a:ahLst/>
            <a:cxnLst/>
            <a:rect l="l" t="t" r="r" b="b"/>
            <a:pathLst>
              <a:path w="0" h="1693545">
                <a:moveTo>
                  <a:pt x="0" y="0"/>
                </a:moveTo>
                <a:lnTo>
                  <a:pt x="0" y="1693164"/>
                </a:lnTo>
              </a:path>
            </a:pathLst>
          </a:custGeom>
          <a:ln w="6350">
            <a:solidFill>
              <a:srgbClr val="000000"/>
            </a:solidFill>
          </a:ln>
        </p:spPr>
        <p:txBody>
          <a:bodyPr wrap="square" lIns="0" tIns="0" rIns="0" bIns="0" rtlCol="0"/>
          <a:lstStyle/>
          <a:p/>
        </p:txBody>
      </p:sp>
      <p:sp>
        <p:nvSpPr>
          <p:cNvPr id="20" name="object 20"/>
          <p:cNvSpPr/>
          <p:nvPr/>
        </p:nvSpPr>
        <p:spPr>
          <a:xfrm>
            <a:off x="2993135" y="2444495"/>
            <a:ext cx="0" cy="609600"/>
          </a:xfrm>
          <a:custGeom>
            <a:avLst/>
            <a:gdLst/>
            <a:ahLst/>
            <a:cxnLst/>
            <a:rect l="l" t="t" r="r" b="b"/>
            <a:pathLst>
              <a:path w="0" h="609600">
                <a:moveTo>
                  <a:pt x="0" y="0"/>
                </a:moveTo>
                <a:lnTo>
                  <a:pt x="0" y="609600"/>
                </a:lnTo>
              </a:path>
            </a:pathLst>
          </a:custGeom>
          <a:ln w="6350">
            <a:solidFill>
              <a:srgbClr val="000000"/>
            </a:solidFill>
          </a:ln>
        </p:spPr>
        <p:txBody>
          <a:bodyPr wrap="square" lIns="0" tIns="0" rIns="0" bIns="0" rtlCol="0"/>
          <a:lstStyle/>
          <a:p/>
        </p:txBody>
      </p:sp>
      <p:sp>
        <p:nvSpPr>
          <p:cNvPr id="21" name="object 21"/>
          <p:cNvSpPr/>
          <p:nvPr/>
        </p:nvSpPr>
        <p:spPr>
          <a:xfrm>
            <a:off x="2993135" y="3511296"/>
            <a:ext cx="0" cy="626745"/>
          </a:xfrm>
          <a:custGeom>
            <a:avLst/>
            <a:gdLst/>
            <a:ahLst/>
            <a:cxnLst/>
            <a:rect l="l" t="t" r="r" b="b"/>
            <a:pathLst>
              <a:path w="0" h="626745">
                <a:moveTo>
                  <a:pt x="0" y="0"/>
                </a:moveTo>
                <a:lnTo>
                  <a:pt x="0" y="626363"/>
                </a:lnTo>
              </a:path>
            </a:pathLst>
          </a:custGeom>
          <a:ln w="6350">
            <a:solidFill>
              <a:srgbClr val="000000"/>
            </a:solidFill>
          </a:ln>
        </p:spPr>
        <p:txBody>
          <a:bodyPr wrap="square" lIns="0" tIns="0" rIns="0" bIns="0" rtlCol="0"/>
          <a:lstStyle/>
          <a:p/>
        </p:txBody>
      </p:sp>
      <p:sp>
        <p:nvSpPr>
          <p:cNvPr id="22" name="object 22"/>
          <p:cNvSpPr/>
          <p:nvPr/>
        </p:nvSpPr>
        <p:spPr>
          <a:xfrm>
            <a:off x="3195066" y="2444495"/>
            <a:ext cx="0" cy="609600"/>
          </a:xfrm>
          <a:custGeom>
            <a:avLst/>
            <a:gdLst/>
            <a:ahLst/>
            <a:cxnLst/>
            <a:rect l="l" t="t" r="r" b="b"/>
            <a:pathLst>
              <a:path w="0" h="609600">
                <a:moveTo>
                  <a:pt x="0" y="0"/>
                </a:moveTo>
                <a:lnTo>
                  <a:pt x="0" y="609600"/>
                </a:lnTo>
              </a:path>
            </a:pathLst>
          </a:custGeom>
          <a:ln w="6350">
            <a:solidFill>
              <a:srgbClr val="000000"/>
            </a:solidFill>
          </a:ln>
        </p:spPr>
        <p:txBody>
          <a:bodyPr wrap="square" lIns="0" tIns="0" rIns="0" bIns="0" rtlCol="0"/>
          <a:lstStyle/>
          <a:p/>
        </p:txBody>
      </p:sp>
      <p:sp>
        <p:nvSpPr>
          <p:cNvPr id="23" name="object 23"/>
          <p:cNvSpPr/>
          <p:nvPr/>
        </p:nvSpPr>
        <p:spPr>
          <a:xfrm>
            <a:off x="3195066" y="3511296"/>
            <a:ext cx="0" cy="626745"/>
          </a:xfrm>
          <a:custGeom>
            <a:avLst/>
            <a:gdLst/>
            <a:ahLst/>
            <a:cxnLst/>
            <a:rect l="l" t="t" r="r" b="b"/>
            <a:pathLst>
              <a:path w="0" h="626745">
                <a:moveTo>
                  <a:pt x="0" y="0"/>
                </a:moveTo>
                <a:lnTo>
                  <a:pt x="0" y="626363"/>
                </a:lnTo>
              </a:path>
            </a:pathLst>
          </a:custGeom>
          <a:ln w="6350">
            <a:solidFill>
              <a:srgbClr val="000000"/>
            </a:solidFill>
          </a:ln>
        </p:spPr>
        <p:txBody>
          <a:bodyPr wrap="square" lIns="0" tIns="0" rIns="0" bIns="0" rtlCol="0"/>
          <a:lstStyle/>
          <a:p/>
        </p:txBody>
      </p:sp>
      <p:sp>
        <p:nvSpPr>
          <p:cNvPr id="24" name="object 24"/>
          <p:cNvSpPr/>
          <p:nvPr/>
        </p:nvSpPr>
        <p:spPr>
          <a:xfrm>
            <a:off x="3396234" y="2444495"/>
            <a:ext cx="0" cy="1693545"/>
          </a:xfrm>
          <a:custGeom>
            <a:avLst/>
            <a:gdLst/>
            <a:ahLst/>
            <a:cxnLst/>
            <a:rect l="l" t="t" r="r" b="b"/>
            <a:pathLst>
              <a:path w="0" h="1693545">
                <a:moveTo>
                  <a:pt x="0" y="0"/>
                </a:moveTo>
                <a:lnTo>
                  <a:pt x="0" y="1693164"/>
                </a:lnTo>
              </a:path>
            </a:pathLst>
          </a:custGeom>
          <a:ln w="6350">
            <a:solidFill>
              <a:srgbClr val="000000"/>
            </a:solidFill>
          </a:ln>
        </p:spPr>
        <p:txBody>
          <a:bodyPr wrap="square" lIns="0" tIns="0" rIns="0" bIns="0" rtlCol="0"/>
          <a:lstStyle/>
          <a:p/>
        </p:txBody>
      </p:sp>
      <p:sp>
        <p:nvSpPr>
          <p:cNvPr id="25" name="object 25"/>
          <p:cNvSpPr/>
          <p:nvPr/>
        </p:nvSpPr>
        <p:spPr>
          <a:xfrm>
            <a:off x="3598164" y="2444495"/>
            <a:ext cx="0" cy="1693545"/>
          </a:xfrm>
          <a:custGeom>
            <a:avLst/>
            <a:gdLst/>
            <a:ahLst/>
            <a:cxnLst/>
            <a:rect l="l" t="t" r="r" b="b"/>
            <a:pathLst>
              <a:path w="0" h="1693545">
                <a:moveTo>
                  <a:pt x="0" y="0"/>
                </a:moveTo>
                <a:lnTo>
                  <a:pt x="0" y="1693164"/>
                </a:lnTo>
              </a:path>
            </a:pathLst>
          </a:custGeom>
          <a:ln w="14287">
            <a:solidFill>
              <a:srgbClr val="000000"/>
            </a:solidFill>
          </a:ln>
        </p:spPr>
        <p:txBody>
          <a:bodyPr wrap="square" lIns="0" tIns="0" rIns="0" bIns="0" rtlCol="0"/>
          <a:lstStyle/>
          <a:p/>
        </p:txBody>
      </p:sp>
      <p:sp>
        <p:nvSpPr>
          <p:cNvPr id="26" name="object 26"/>
          <p:cNvSpPr/>
          <p:nvPr/>
        </p:nvSpPr>
        <p:spPr>
          <a:xfrm>
            <a:off x="2406395" y="2444495"/>
            <a:ext cx="64135" cy="1752600"/>
          </a:xfrm>
          <a:custGeom>
            <a:avLst/>
            <a:gdLst/>
            <a:ahLst/>
            <a:cxnLst/>
            <a:rect l="l" t="t" r="r" b="b"/>
            <a:pathLst>
              <a:path w="64135" h="1752600">
                <a:moveTo>
                  <a:pt x="27431" y="1689353"/>
                </a:moveTo>
                <a:lnTo>
                  <a:pt x="0" y="1689353"/>
                </a:lnTo>
                <a:lnTo>
                  <a:pt x="32004" y="1752600"/>
                </a:lnTo>
                <a:lnTo>
                  <a:pt x="60923" y="1695450"/>
                </a:lnTo>
                <a:lnTo>
                  <a:pt x="27431" y="1695450"/>
                </a:lnTo>
                <a:lnTo>
                  <a:pt x="27431" y="1689353"/>
                </a:lnTo>
                <a:close/>
              </a:path>
              <a:path w="64135" h="1752600">
                <a:moveTo>
                  <a:pt x="36575" y="57150"/>
                </a:moveTo>
                <a:lnTo>
                  <a:pt x="27431" y="57150"/>
                </a:lnTo>
                <a:lnTo>
                  <a:pt x="27431" y="1695450"/>
                </a:lnTo>
                <a:lnTo>
                  <a:pt x="36575" y="1695450"/>
                </a:lnTo>
                <a:lnTo>
                  <a:pt x="36575" y="57150"/>
                </a:lnTo>
                <a:close/>
              </a:path>
              <a:path w="64135" h="1752600">
                <a:moveTo>
                  <a:pt x="64008" y="1689353"/>
                </a:moveTo>
                <a:lnTo>
                  <a:pt x="36575" y="1689353"/>
                </a:lnTo>
                <a:lnTo>
                  <a:pt x="36575" y="1695450"/>
                </a:lnTo>
                <a:lnTo>
                  <a:pt x="60923" y="1695450"/>
                </a:lnTo>
                <a:lnTo>
                  <a:pt x="64008" y="1689353"/>
                </a:lnTo>
                <a:close/>
              </a:path>
              <a:path w="64135" h="1752600">
                <a:moveTo>
                  <a:pt x="32004" y="0"/>
                </a:moveTo>
                <a:lnTo>
                  <a:pt x="0" y="63246"/>
                </a:lnTo>
                <a:lnTo>
                  <a:pt x="27431" y="63246"/>
                </a:lnTo>
                <a:lnTo>
                  <a:pt x="27431" y="57150"/>
                </a:lnTo>
                <a:lnTo>
                  <a:pt x="60923" y="57150"/>
                </a:lnTo>
                <a:lnTo>
                  <a:pt x="32004" y="0"/>
                </a:lnTo>
                <a:close/>
              </a:path>
              <a:path w="64135" h="1752600">
                <a:moveTo>
                  <a:pt x="60923" y="57150"/>
                </a:moveTo>
                <a:lnTo>
                  <a:pt x="36575" y="57150"/>
                </a:lnTo>
                <a:lnTo>
                  <a:pt x="36575" y="63246"/>
                </a:lnTo>
                <a:lnTo>
                  <a:pt x="64008" y="63246"/>
                </a:lnTo>
                <a:lnTo>
                  <a:pt x="60923" y="57150"/>
                </a:lnTo>
                <a:close/>
              </a:path>
            </a:pathLst>
          </a:custGeom>
          <a:solidFill>
            <a:srgbClr val="FF0000"/>
          </a:solidFill>
        </p:spPr>
        <p:txBody>
          <a:bodyPr wrap="square" lIns="0" tIns="0" rIns="0" bIns="0" rtlCol="0"/>
          <a:lstStyle/>
          <a:p/>
        </p:txBody>
      </p:sp>
      <p:sp>
        <p:nvSpPr>
          <p:cNvPr id="27" name="object 27"/>
          <p:cNvSpPr txBox="1"/>
          <p:nvPr/>
        </p:nvSpPr>
        <p:spPr>
          <a:xfrm>
            <a:off x="2255520" y="3135884"/>
            <a:ext cx="121285" cy="238760"/>
          </a:xfrm>
          <a:prstGeom prst="rect">
            <a:avLst/>
          </a:prstGeom>
        </p:spPr>
        <p:txBody>
          <a:bodyPr wrap="square" lIns="0" tIns="12065" rIns="0" bIns="0" rtlCol="0" vert="horz">
            <a:spAutoFit/>
          </a:bodyPr>
          <a:lstStyle/>
          <a:p>
            <a:pPr>
              <a:lnSpc>
                <a:spcPct val="100000"/>
              </a:lnSpc>
              <a:spcBef>
                <a:spcPts val="95"/>
              </a:spcBef>
            </a:pPr>
            <a:r>
              <a:rPr dirty="0" sz="1400" spc="-5" i="1">
                <a:solidFill>
                  <a:srgbClr val="FF0000"/>
                </a:solidFill>
                <a:latin typeface="Arial"/>
                <a:cs typeface="Arial"/>
              </a:rPr>
              <a:t>T</a:t>
            </a:r>
            <a:endParaRPr sz="1400">
              <a:latin typeface="Arial"/>
              <a:cs typeface="Arial"/>
            </a:endParaRPr>
          </a:p>
        </p:txBody>
      </p:sp>
      <p:sp>
        <p:nvSpPr>
          <p:cNvPr id="28" name="object 28"/>
          <p:cNvSpPr/>
          <p:nvPr/>
        </p:nvSpPr>
        <p:spPr>
          <a:xfrm>
            <a:off x="2514600" y="4241291"/>
            <a:ext cx="1104900" cy="64135"/>
          </a:xfrm>
          <a:custGeom>
            <a:avLst/>
            <a:gdLst/>
            <a:ahLst/>
            <a:cxnLst/>
            <a:rect l="l" t="t" r="r" b="b"/>
            <a:pathLst>
              <a:path w="1104900" h="64135">
                <a:moveTo>
                  <a:pt x="63245" y="0"/>
                </a:moveTo>
                <a:lnTo>
                  <a:pt x="0" y="32004"/>
                </a:lnTo>
                <a:lnTo>
                  <a:pt x="63245" y="64008"/>
                </a:lnTo>
                <a:lnTo>
                  <a:pt x="63245" y="36575"/>
                </a:lnTo>
                <a:lnTo>
                  <a:pt x="57150" y="36575"/>
                </a:lnTo>
                <a:lnTo>
                  <a:pt x="57150" y="27431"/>
                </a:lnTo>
                <a:lnTo>
                  <a:pt x="63245" y="27431"/>
                </a:lnTo>
                <a:lnTo>
                  <a:pt x="63245" y="0"/>
                </a:lnTo>
                <a:close/>
              </a:path>
              <a:path w="1104900" h="64135">
                <a:moveTo>
                  <a:pt x="1041653" y="0"/>
                </a:moveTo>
                <a:lnTo>
                  <a:pt x="1041653" y="64008"/>
                </a:lnTo>
                <a:lnTo>
                  <a:pt x="1095864" y="36575"/>
                </a:lnTo>
                <a:lnTo>
                  <a:pt x="1047750" y="36575"/>
                </a:lnTo>
                <a:lnTo>
                  <a:pt x="1047750" y="27431"/>
                </a:lnTo>
                <a:lnTo>
                  <a:pt x="1095864" y="27431"/>
                </a:lnTo>
                <a:lnTo>
                  <a:pt x="1041653" y="0"/>
                </a:lnTo>
                <a:close/>
              </a:path>
              <a:path w="1104900" h="64135">
                <a:moveTo>
                  <a:pt x="63245" y="27431"/>
                </a:moveTo>
                <a:lnTo>
                  <a:pt x="57150" y="27431"/>
                </a:lnTo>
                <a:lnTo>
                  <a:pt x="57150" y="36575"/>
                </a:lnTo>
                <a:lnTo>
                  <a:pt x="63245" y="36575"/>
                </a:lnTo>
                <a:lnTo>
                  <a:pt x="63245" y="27431"/>
                </a:lnTo>
                <a:close/>
              </a:path>
              <a:path w="1104900" h="64135">
                <a:moveTo>
                  <a:pt x="1041653" y="27431"/>
                </a:moveTo>
                <a:lnTo>
                  <a:pt x="63245" y="27431"/>
                </a:lnTo>
                <a:lnTo>
                  <a:pt x="63245" y="36575"/>
                </a:lnTo>
                <a:lnTo>
                  <a:pt x="1041653" y="36575"/>
                </a:lnTo>
                <a:lnTo>
                  <a:pt x="1041653" y="27431"/>
                </a:lnTo>
                <a:close/>
              </a:path>
              <a:path w="1104900" h="64135">
                <a:moveTo>
                  <a:pt x="1095864" y="27431"/>
                </a:moveTo>
                <a:lnTo>
                  <a:pt x="1047750" y="27431"/>
                </a:lnTo>
                <a:lnTo>
                  <a:pt x="1047750" y="36575"/>
                </a:lnTo>
                <a:lnTo>
                  <a:pt x="1095864" y="36575"/>
                </a:lnTo>
                <a:lnTo>
                  <a:pt x="1104900" y="32004"/>
                </a:lnTo>
                <a:lnTo>
                  <a:pt x="1095864" y="27431"/>
                </a:lnTo>
                <a:close/>
              </a:path>
            </a:pathLst>
          </a:custGeom>
          <a:solidFill>
            <a:srgbClr val="FF0000"/>
          </a:solidFill>
        </p:spPr>
        <p:txBody>
          <a:bodyPr wrap="square" lIns="0" tIns="0" rIns="0" bIns="0" rtlCol="0"/>
          <a:lstStyle/>
          <a:p/>
        </p:txBody>
      </p:sp>
      <p:sp>
        <p:nvSpPr>
          <p:cNvPr id="29" name="object 29"/>
          <p:cNvSpPr txBox="1"/>
          <p:nvPr/>
        </p:nvSpPr>
        <p:spPr>
          <a:xfrm>
            <a:off x="3055620" y="4248403"/>
            <a:ext cx="140970" cy="238760"/>
          </a:xfrm>
          <a:prstGeom prst="rect">
            <a:avLst/>
          </a:prstGeom>
        </p:spPr>
        <p:txBody>
          <a:bodyPr wrap="square" lIns="0" tIns="12065" rIns="0" bIns="0" rtlCol="0" vert="horz">
            <a:spAutoFit/>
          </a:bodyPr>
          <a:lstStyle/>
          <a:p>
            <a:pPr>
              <a:lnSpc>
                <a:spcPct val="100000"/>
              </a:lnSpc>
              <a:spcBef>
                <a:spcPts val="95"/>
              </a:spcBef>
            </a:pPr>
            <a:r>
              <a:rPr dirty="0" sz="1400" spc="-5" i="1">
                <a:solidFill>
                  <a:srgbClr val="FF0000"/>
                </a:solidFill>
                <a:latin typeface="Arial"/>
                <a:cs typeface="Arial"/>
              </a:rPr>
              <a:t>N</a:t>
            </a:r>
            <a:endParaRPr sz="1400">
              <a:latin typeface="Arial"/>
              <a:cs typeface="Arial"/>
            </a:endParaRPr>
          </a:p>
        </p:txBody>
      </p:sp>
      <p:sp>
        <p:nvSpPr>
          <p:cNvPr id="30" name="object 30"/>
          <p:cNvSpPr txBox="1"/>
          <p:nvPr/>
        </p:nvSpPr>
        <p:spPr>
          <a:xfrm>
            <a:off x="2958083" y="3058921"/>
            <a:ext cx="229235" cy="436880"/>
          </a:xfrm>
          <a:prstGeom prst="rect">
            <a:avLst/>
          </a:prstGeom>
        </p:spPr>
        <p:txBody>
          <a:bodyPr wrap="square" lIns="0" tIns="12700" rIns="0" bIns="0" rtlCol="0" vert="horz">
            <a:spAutoFit/>
          </a:bodyPr>
          <a:lstStyle/>
          <a:p>
            <a:pPr>
              <a:lnSpc>
                <a:spcPct val="100000"/>
              </a:lnSpc>
              <a:spcBef>
                <a:spcPts val="100"/>
              </a:spcBef>
            </a:pPr>
            <a:r>
              <a:rPr dirty="0" sz="2700">
                <a:solidFill>
                  <a:srgbClr val="FF0000"/>
                </a:solidFill>
                <a:latin typeface="Symbol"/>
                <a:cs typeface="Symbol"/>
              </a:rPr>
              <a:t></a:t>
            </a:r>
            <a:endParaRPr sz="2700">
              <a:latin typeface="Symbol"/>
              <a:cs typeface="Symbol"/>
            </a:endParaRPr>
          </a:p>
        </p:txBody>
      </p:sp>
      <p:sp>
        <p:nvSpPr>
          <p:cNvPr id="31" name="object 31"/>
          <p:cNvSpPr/>
          <p:nvPr/>
        </p:nvSpPr>
        <p:spPr>
          <a:xfrm>
            <a:off x="4305300" y="2444495"/>
            <a:ext cx="1007744" cy="0"/>
          </a:xfrm>
          <a:custGeom>
            <a:avLst/>
            <a:gdLst/>
            <a:ahLst/>
            <a:cxnLst/>
            <a:rect l="l" t="t" r="r" b="b"/>
            <a:pathLst>
              <a:path w="1007745" h="0">
                <a:moveTo>
                  <a:pt x="0" y="0"/>
                </a:moveTo>
                <a:lnTo>
                  <a:pt x="1007363" y="0"/>
                </a:lnTo>
              </a:path>
            </a:pathLst>
          </a:custGeom>
          <a:ln w="14287">
            <a:solidFill>
              <a:srgbClr val="000000"/>
            </a:solidFill>
          </a:ln>
        </p:spPr>
        <p:txBody>
          <a:bodyPr wrap="square" lIns="0" tIns="0" rIns="0" bIns="0" rtlCol="0"/>
          <a:lstStyle/>
          <a:p/>
        </p:txBody>
      </p:sp>
      <p:sp>
        <p:nvSpPr>
          <p:cNvPr id="32" name="object 32"/>
          <p:cNvSpPr/>
          <p:nvPr/>
        </p:nvSpPr>
        <p:spPr>
          <a:xfrm>
            <a:off x="4305300" y="2613660"/>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33" name="object 33"/>
          <p:cNvSpPr/>
          <p:nvPr/>
        </p:nvSpPr>
        <p:spPr>
          <a:xfrm>
            <a:off x="4305300" y="2783585"/>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34" name="object 34"/>
          <p:cNvSpPr/>
          <p:nvPr/>
        </p:nvSpPr>
        <p:spPr>
          <a:xfrm>
            <a:off x="4305300" y="2952750"/>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35" name="object 35"/>
          <p:cNvSpPr/>
          <p:nvPr/>
        </p:nvSpPr>
        <p:spPr>
          <a:xfrm>
            <a:off x="4953000" y="3121914"/>
            <a:ext cx="360045" cy="0"/>
          </a:xfrm>
          <a:custGeom>
            <a:avLst/>
            <a:gdLst/>
            <a:ahLst/>
            <a:cxnLst/>
            <a:rect l="l" t="t" r="r" b="b"/>
            <a:pathLst>
              <a:path w="360045" h="0">
                <a:moveTo>
                  <a:pt x="0" y="0"/>
                </a:moveTo>
                <a:lnTo>
                  <a:pt x="359663" y="0"/>
                </a:lnTo>
              </a:path>
            </a:pathLst>
          </a:custGeom>
          <a:ln w="6350">
            <a:solidFill>
              <a:srgbClr val="000000"/>
            </a:solidFill>
          </a:ln>
        </p:spPr>
        <p:txBody>
          <a:bodyPr wrap="square" lIns="0" tIns="0" rIns="0" bIns="0" rtlCol="0"/>
          <a:lstStyle/>
          <a:p/>
        </p:txBody>
      </p:sp>
      <p:sp>
        <p:nvSpPr>
          <p:cNvPr id="36" name="object 36"/>
          <p:cNvSpPr/>
          <p:nvPr/>
        </p:nvSpPr>
        <p:spPr>
          <a:xfrm>
            <a:off x="4305300" y="3121914"/>
            <a:ext cx="304800" cy="0"/>
          </a:xfrm>
          <a:custGeom>
            <a:avLst/>
            <a:gdLst/>
            <a:ahLst/>
            <a:cxnLst/>
            <a:rect l="l" t="t" r="r" b="b"/>
            <a:pathLst>
              <a:path w="304800" h="0">
                <a:moveTo>
                  <a:pt x="0" y="0"/>
                </a:moveTo>
                <a:lnTo>
                  <a:pt x="304800" y="0"/>
                </a:lnTo>
              </a:path>
            </a:pathLst>
          </a:custGeom>
          <a:ln w="6350">
            <a:solidFill>
              <a:srgbClr val="000000"/>
            </a:solidFill>
          </a:ln>
        </p:spPr>
        <p:txBody>
          <a:bodyPr wrap="square" lIns="0" tIns="0" rIns="0" bIns="0" rtlCol="0"/>
          <a:lstStyle/>
          <a:p/>
        </p:txBody>
      </p:sp>
      <p:sp>
        <p:nvSpPr>
          <p:cNvPr id="37" name="object 37"/>
          <p:cNvSpPr/>
          <p:nvPr/>
        </p:nvSpPr>
        <p:spPr>
          <a:xfrm>
            <a:off x="4953000" y="3291078"/>
            <a:ext cx="360045" cy="0"/>
          </a:xfrm>
          <a:custGeom>
            <a:avLst/>
            <a:gdLst/>
            <a:ahLst/>
            <a:cxnLst/>
            <a:rect l="l" t="t" r="r" b="b"/>
            <a:pathLst>
              <a:path w="360045" h="0">
                <a:moveTo>
                  <a:pt x="0" y="0"/>
                </a:moveTo>
                <a:lnTo>
                  <a:pt x="359663" y="0"/>
                </a:lnTo>
              </a:path>
            </a:pathLst>
          </a:custGeom>
          <a:ln w="6350">
            <a:solidFill>
              <a:srgbClr val="000000"/>
            </a:solidFill>
          </a:ln>
        </p:spPr>
        <p:txBody>
          <a:bodyPr wrap="square" lIns="0" tIns="0" rIns="0" bIns="0" rtlCol="0"/>
          <a:lstStyle/>
          <a:p/>
        </p:txBody>
      </p:sp>
      <p:sp>
        <p:nvSpPr>
          <p:cNvPr id="38" name="object 38"/>
          <p:cNvSpPr/>
          <p:nvPr/>
        </p:nvSpPr>
        <p:spPr>
          <a:xfrm>
            <a:off x="4305300" y="3291078"/>
            <a:ext cx="304800" cy="0"/>
          </a:xfrm>
          <a:custGeom>
            <a:avLst/>
            <a:gdLst/>
            <a:ahLst/>
            <a:cxnLst/>
            <a:rect l="l" t="t" r="r" b="b"/>
            <a:pathLst>
              <a:path w="304800" h="0">
                <a:moveTo>
                  <a:pt x="0" y="0"/>
                </a:moveTo>
                <a:lnTo>
                  <a:pt x="304800" y="0"/>
                </a:lnTo>
              </a:path>
            </a:pathLst>
          </a:custGeom>
          <a:ln w="6350">
            <a:solidFill>
              <a:srgbClr val="000000"/>
            </a:solidFill>
          </a:ln>
        </p:spPr>
        <p:txBody>
          <a:bodyPr wrap="square" lIns="0" tIns="0" rIns="0" bIns="0" rtlCol="0"/>
          <a:lstStyle/>
          <a:p/>
        </p:txBody>
      </p:sp>
      <p:sp>
        <p:nvSpPr>
          <p:cNvPr id="39" name="object 39"/>
          <p:cNvSpPr/>
          <p:nvPr/>
        </p:nvSpPr>
        <p:spPr>
          <a:xfrm>
            <a:off x="4953000" y="3460241"/>
            <a:ext cx="360045" cy="0"/>
          </a:xfrm>
          <a:custGeom>
            <a:avLst/>
            <a:gdLst/>
            <a:ahLst/>
            <a:cxnLst/>
            <a:rect l="l" t="t" r="r" b="b"/>
            <a:pathLst>
              <a:path w="360045" h="0">
                <a:moveTo>
                  <a:pt x="0" y="0"/>
                </a:moveTo>
                <a:lnTo>
                  <a:pt x="359663" y="0"/>
                </a:lnTo>
              </a:path>
            </a:pathLst>
          </a:custGeom>
          <a:ln w="6350">
            <a:solidFill>
              <a:srgbClr val="000000"/>
            </a:solidFill>
          </a:ln>
        </p:spPr>
        <p:txBody>
          <a:bodyPr wrap="square" lIns="0" tIns="0" rIns="0" bIns="0" rtlCol="0"/>
          <a:lstStyle/>
          <a:p/>
        </p:txBody>
      </p:sp>
      <p:sp>
        <p:nvSpPr>
          <p:cNvPr id="40" name="object 40"/>
          <p:cNvSpPr/>
          <p:nvPr/>
        </p:nvSpPr>
        <p:spPr>
          <a:xfrm>
            <a:off x="4305300" y="3460241"/>
            <a:ext cx="304800" cy="0"/>
          </a:xfrm>
          <a:custGeom>
            <a:avLst/>
            <a:gdLst/>
            <a:ahLst/>
            <a:cxnLst/>
            <a:rect l="l" t="t" r="r" b="b"/>
            <a:pathLst>
              <a:path w="304800" h="0">
                <a:moveTo>
                  <a:pt x="0" y="0"/>
                </a:moveTo>
                <a:lnTo>
                  <a:pt x="304800" y="0"/>
                </a:lnTo>
              </a:path>
            </a:pathLst>
          </a:custGeom>
          <a:ln w="6350">
            <a:solidFill>
              <a:srgbClr val="000000"/>
            </a:solidFill>
          </a:ln>
        </p:spPr>
        <p:txBody>
          <a:bodyPr wrap="square" lIns="0" tIns="0" rIns="0" bIns="0" rtlCol="0"/>
          <a:lstStyle/>
          <a:p/>
        </p:txBody>
      </p:sp>
      <p:sp>
        <p:nvSpPr>
          <p:cNvPr id="41" name="object 41"/>
          <p:cNvSpPr/>
          <p:nvPr/>
        </p:nvSpPr>
        <p:spPr>
          <a:xfrm>
            <a:off x="4305300" y="3629405"/>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42" name="object 42"/>
          <p:cNvSpPr/>
          <p:nvPr/>
        </p:nvSpPr>
        <p:spPr>
          <a:xfrm>
            <a:off x="4305300" y="3799332"/>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43" name="object 43"/>
          <p:cNvSpPr/>
          <p:nvPr/>
        </p:nvSpPr>
        <p:spPr>
          <a:xfrm>
            <a:off x="4305300" y="3968496"/>
            <a:ext cx="1007744" cy="0"/>
          </a:xfrm>
          <a:custGeom>
            <a:avLst/>
            <a:gdLst/>
            <a:ahLst/>
            <a:cxnLst/>
            <a:rect l="l" t="t" r="r" b="b"/>
            <a:pathLst>
              <a:path w="1007745" h="0">
                <a:moveTo>
                  <a:pt x="0" y="0"/>
                </a:moveTo>
                <a:lnTo>
                  <a:pt x="1007363" y="0"/>
                </a:lnTo>
              </a:path>
            </a:pathLst>
          </a:custGeom>
          <a:ln w="6350">
            <a:solidFill>
              <a:srgbClr val="000000"/>
            </a:solidFill>
          </a:ln>
        </p:spPr>
        <p:txBody>
          <a:bodyPr wrap="square" lIns="0" tIns="0" rIns="0" bIns="0" rtlCol="0"/>
          <a:lstStyle/>
          <a:p/>
        </p:txBody>
      </p:sp>
      <p:sp>
        <p:nvSpPr>
          <p:cNvPr id="44" name="object 44"/>
          <p:cNvSpPr/>
          <p:nvPr/>
        </p:nvSpPr>
        <p:spPr>
          <a:xfrm>
            <a:off x="4305300" y="4137659"/>
            <a:ext cx="1007744" cy="0"/>
          </a:xfrm>
          <a:custGeom>
            <a:avLst/>
            <a:gdLst/>
            <a:ahLst/>
            <a:cxnLst/>
            <a:rect l="l" t="t" r="r" b="b"/>
            <a:pathLst>
              <a:path w="1007745" h="0">
                <a:moveTo>
                  <a:pt x="0" y="0"/>
                </a:moveTo>
                <a:lnTo>
                  <a:pt x="1007363" y="0"/>
                </a:lnTo>
              </a:path>
            </a:pathLst>
          </a:custGeom>
          <a:ln w="14287">
            <a:solidFill>
              <a:srgbClr val="000000"/>
            </a:solidFill>
          </a:ln>
        </p:spPr>
        <p:txBody>
          <a:bodyPr wrap="square" lIns="0" tIns="0" rIns="0" bIns="0" rtlCol="0"/>
          <a:lstStyle/>
          <a:p/>
        </p:txBody>
      </p:sp>
      <p:sp>
        <p:nvSpPr>
          <p:cNvPr id="45" name="object 45"/>
          <p:cNvSpPr/>
          <p:nvPr/>
        </p:nvSpPr>
        <p:spPr>
          <a:xfrm>
            <a:off x="4305300" y="2444495"/>
            <a:ext cx="0" cy="1693545"/>
          </a:xfrm>
          <a:custGeom>
            <a:avLst/>
            <a:gdLst/>
            <a:ahLst/>
            <a:cxnLst/>
            <a:rect l="l" t="t" r="r" b="b"/>
            <a:pathLst>
              <a:path w="0" h="1693545">
                <a:moveTo>
                  <a:pt x="0" y="0"/>
                </a:moveTo>
                <a:lnTo>
                  <a:pt x="0" y="1693164"/>
                </a:lnTo>
              </a:path>
            </a:pathLst>
          </a:custGeom>
          <a:ln w="14287">
            <a:solidFill>
              <a:srgbClr val="000000"/>
            </a:solidFill>
          </a:ln>
        </p:spPr>
        <p:txBody>
          <a:bodyPr wrap="square" lIns="0" tIns="0" rIns="0" bIns="0" rtlCol="0"/>
          <a:lstStyle/>
          <a:p/>
        </p:txBody>
      </p:sp>
      <p:sp>
        <p:nvSpPr>
          <p:cNvPr id="46" name="object 46"/>
          <p:cNvSpPr/>
          <p:nvPr/>
        </p:nvSpPr>
        <p:spPr>
          <a:xfrm>
            <a:off x="4507229" y="2444495"/>
            <a:ext cx="0" cy="1693545"/>
          </a:xfrm>
          <a:custGeom>
            <a:avLst/>
            <a:gdLst/>
            <a:ahLst/>
            <a:cxnLst/>
            <a:rect l="l" t="t" r="r" b="b"/>
            <a:pathLst>
              <a:path w="0" h="1693545">
                <a:moveTo>
                  <a:pt x="0" y="0"/>
                </a:moveTo>
                <a:lnTo>
                  <a:pt x="0" y="1693164"/>
                </a:lnTo>
              </a:path>
            </a:pathLst>
          </a:custGeom>
          <a:ln w="6350">
            <a:solidFill>
              <a:srgbClr val="000000"/>
            </a:solidFill>
          </a:ln>
        </p:spPr>
        <p:txBody>
          <a:bodyPr wrap="square" lIns="0" tIns="0" rIns="0" bIns="0" rtlCol="0"/>
          <a:lstStyle/>
          <a:p/>
        </p:txBody>
      </p:sp>
      <p:sp>
        <p:nvSpPr>
          <p:cNvPr id="47" name="object 47"/>
          <p:cNvSpPr/>
          <p:nvPr/>
        </p:nvSpPr>
        <p:spPr>
          <a:xfrm>
            <a:off x="4707635" y="2444495"/>
            <a:ext cx="0" cy="609600"/>
          </a:xfrm>
          <a:custGeom>
            <a:avLst/>
            <a:gdLst/>
            <a:ahLst/>
            <a:cxnLst/>
            <a:rect l="l" t="t" r="r" b="b"/>
            <a:pathLst>
              <a:path w="0" h="609600">
                <a:moveTo>
                  <a:pt x="0" y="0"/>
                </a:moveTo>
                <a:lnTo>
                  <a:pt x="0" y="609600"/>
                </a:lnTo>
              </a:path>
            </a:pathLst>
          </a:custGeom>
          <a:ln w="6350">
            <a:solidFill>
              <a:srgbClr val="000000"/>
            </a:solidFill>
          </a:ln>
        </p:spPr>
        <p:txBody>
          <a:bodyPr wrap="square" lIns="0" tIns="0" rIns="0" bIns="0" rtlCol="0"/>
          <a:lstStyle/>
          <a:p/>
        </p:txBody>
      </p:sp>
      <p:sp>
        <p:nvSpPr>
          <p:cNvPr id="48" name="object 48"/>
          <p:cNvSpPr/>
          <p:nvPr/>
        </p:nvSpPr>
        <p:spPr>
          <a:xfrm>
            <a:off x="4707635" y="3511296"/>
            <a:ext cx="0" cy="626745"/>
          </a:xfrm>
          <a:custGeom>
            <a:avLst/>
            <a:gdLst/>
            <a:ahLst/>
            <a:cxnLst/>
            <a:rect l="l" t="t" r="r" b="b"/>
            <a:pathLst>
              <a:path w="0" h="626745">
                <a:moveTo>
                  <a:pt x="0" y="0"/>
                </a:moveTo>
                <a:lnTo>
                  <a:pt x="0" y="626363"/>
                </a:lnTo>
              </a:path>
            </a:pathLst>
          </a:custGeom>
          <a:ln w="6350">
            <a:solidFill>
              <a:srgbClr val="000000"/>
            </a:solidFill>
          </a:ln>
        </p:spPr>
        <p:txBody>
          <a:bodyPr wrap="square" lIns="0" tIns="0" rIns="0" bIns="0" rtlCol="0"/>
          <a:lstStyle/>
          <a:p/>
        </p:txBody>
      </p:sp>
      <p:sp>
        <p:nvSpPr>
          <p:cNvPr id="49" name="object 49"/>
          <p:cNvSpPr/>
          <p:nvPr/>
        </p:nvSpPr>
        <p:spPr>
          <a:xfrm>
            <a:off x="4909565" y="2444495"/>
            <a:ext cx="0" cy="609600"/>
          </a:xfrm>
          <a:custGeom>
            <a:avLst/>
            <a:gdLst/>
            <a:ahLst/>
            <a:cxnLst/>
            <a:rect l="l" t="t" r="r" b="b"/>
            <a:pathLst>
              <a:path w="0" h="609600">
                <a:moveTo>
                  <a:pt x="0" y="0"/>
                </a:moveTo>
                <a:lnTo>
                  <a:pt x="0" y="609600"/>
                </a:lnTo>
              </a:path>
            </a:pathLst>
          </a:custGeom>
          <a:ln w="6350">
            <a:solidFill>
              <a:srgbClr val="000000"/>
            </a:solidFill>
          </a:ln>
        </p:spPr>
        <p:txBody>
          <a:bodyPr wrap="square" lIns="0" tIns="0" rIns="0" bIns="0" rtlCol="0"/>
          <a:lstStyle/>
          <a:p/>
        </p:txBody>
      </p:sp>
      <p:sp>
        <p:nvSpPr>
          <p:cNvPr id="50" name="object 50"/>
          <p:cNvSpPr/>
          <p:nvPr/>
        </p:nvSpPr>
        <p:spPr>
          <a:xfrm>
            <a:off x="4909565" y="3511296"/>
            <a:ext cx="0" cy="626745"/>
          </a:xfrm>
          <a:custGeom>
            <a:avLst/>
            <a:gdLst/>
            <a:ahLst/>
            <a:cxnLst/>
            <a:rect l="l" t="t" r="r" b="b"/>
            <a:pathLst>
              <a:path w="0" h="626745">
                <a:moveTo>
                  <a:pt x="0" y="0"/>
                </a:moveTo>
                <a:lnTo>
                  <a:pt x="0" y="626363"/>
                </a:lnTo>
              </a:path>
            </a:pathLst>
          </a:custGeom>
          <a:ln w="6350">
            <a:solidFill>
              <a:srgbClr val="000000"/>
            </a:solidFill>
          </a:ln>
        </p:spPr>
        <p:txBody>
          <a:bodyPr wrap="square" lIns="0" tIns="0" rIns="0" bIns="0" rtlCol="0"/>
          <a:lstStyle/>
          <a:p/>
        </p:txBody>
      </p:sp>
      <p:sp>
        <p:nvSpPr>
          <p:cNvPr id="51" name="object 51"/>
          <p:cNvSpPr/>
          <p:nvPr/>
        </p:nvSpPr>
        <p:spPr>
          <a:xfrm>
            <a:off x="5110734" y="2444495"/>
            <a:ext cx="0" cy="1693545"/>
          </a:xfrm>
          <a:custGeom>
            <a:avLst/>
            <a:gdLst/>
            <a:ahLst/>
            <a:cxnLst/>
            <a:rect l="l" t="t" r="r" b="b"/>
            <a:pathLst>
              <a:path w="0" h="1693545">
                <a:moveTo>
                  <a:pt x="0" y="0"/>
                </a:moveTo>
                <a:lnTo>
                  <a:pt x="0" y="1693164"/>
                </a:lnTo>
              </a:path>
            </a:pathLst>
          </a:custGeom>
          <a:ln w="6350">
            <a:solidFill>
              <a:srgbClr val="000000"/>
            </a:solidFill>
          </a:ln>
        </p:spPr>
        <p:txBody>
          <a:bodyPr wrap="square" lIns="0" tIns="0" rIns="0" bIns="0" rtlCol="0"/>
          <a:lstStyle/>
          <a:p/>
        </p:txBody>
      </p:sp>
      <p:sp>
        <p:nvSpPr>
          <p:cNvPr id="52" name="object 52"/>
          <p:cNvSpPr/>
          <p:nvPr/>
        </p:nvSpPr>
        <p:spPr>
          <a:xfrm>
            <a:off x="5312664" y="2444495"/>
            <a:ext cx="0" cy="1693545"/>
          </a:xfrm>
          <a:custGeom>
            <a:avLst/>
            <a:gdLst/>
            <a:ahLst/>
            <a:cxnLst/>
            <a:rect l="l" t="t" r="r" b="b"/>
            <a:pathLst>
              <a:path w="0" h="1693545">
                <a:moveTo>
                  <a:pt x="0" y="0"/>
                </a:moveTo>
                <a:lnTo>
                  <a:pt x="0" y="1693164"/>
                </a:lnTo>
              </a:path>
            </a:pathLst>
          </a:custGeom>
          <a:ln w="14287">
            <a:solidFill>
              <a:srgbClr val="000000"/>
            </a:solidFill>
          </a:ln>
        </p:spPr>
        <p:txBody>
          <a:bodyPr wrap="square" lIns="0" tIns="0" rIns="0" bIns="0" rtlCol="0"/>
          <a:lstStyle/>
          <a:p/>
        </p:txBody>
      </p:sp>
      <p:sp>
        <p:nvSpPr>
          <p:cNvPr id="53" name="object 53"/>
          <p:cNvSpPr/>
          <p:nvPr/>
        </p:nvSpPr>
        <p:spPr>
          <a:xfrm>
            <a:off x="4120896" y="2444495"/>
            <a:ext cx="64135" cy="1752600"/>
          </a:xfrm>
          <a:custGeom>
            <a:avLst/>
            <a:gdLst/>
            <a:ahLst/>
            <a:cxnLst/>
            <a:rect l="l" t="t" r="r" b="b"/>
            <a:pathLst>
              <a:path w="64135" h="1752600">
                <a:moveTo>
                  <a:pt x="27431" y="1689353"/>
                </a:moveTo>
                <a:lnTo>
                  <a:pt x="0" y="1689353"/>
                </a:lnTo>
                <a:lnTo>
                  <a:pt x="32003" y="1752600"/>
                </a:lnTo>
                <a:lnTo>
                  <a:pt x="60923" y="1695450"/>
                </a:lnTo>
                <a:lnTo>
                  <a:pt x="27431" y="1695450"/>
                </a:lnTo>
                <a:lnTo>
                  <a:pt x="27431" y="1689353"/>
                </a:lnTo>
                <a:close/>
              </a:path>
              <a:path w="64135" h="1752600">
                <a:moveTo>
                  <a:pt x="36575" y="57150"/>
                </a:moveTo>
                <a:lnTo>
                  <a:pt x="27431" y="57150"/>
                </a:lnTo>
                <a:lnTo>
                  <a:pt x="27431" y="1695450"/>
                </a:lnTo>
                <a:lnTo>
                  <a:pt x="36575" y="1695450"/>
                </a:lnTo>
                <a:lnTo>
                  <a:pt x="36575" y="57150"/>
                </a:lnTo>
                <a:close/>
              </a:path>
              <a:path w="64135" h="1752600">
                <a:moveTo>
                  <a:pt x="64007" y="1689353"/>
                </a:moveTo>
                <a:lnTo>
                  <a:pt x="36575" y="1689353"/>
                </a:lnTo>
                <a:lnTo>
                  <a:pt x="36575" y="1695450"/>
                </a:lnTo>
                <a:lnTo>
                  <a:pt x="60923" y="1695450"/>
                </a:lnTo>
                <a:lnTo>
                  <a:pt x="64007" y="1689353"/>
                </a:lnTo>
                <a:close/>
              </a:path>
              <a:path w="64135" h="1752600">
                <a:moveTo>
                  <a:pt x="32003" y="0"/>
                </a:moveTo>
                <a:lnTo>
                  <a:pt x="0" y="63246"/>
                </a:lnTo>
                <a:lnTo>
                  <a:pt x="27431" y="63246"/>
                </a:lnTo>
                <a:lnTo>
                  <a:pt x="27431" y="57150"/>
                </a:lnTo>
                <a:lnTo>
                  <a:pt x="60923" y="57150"/>
                </a:lnTo>
                <a:lnTo>
                  <a:pt x="32003" y="0"/>
                </a:lnTo>
                <a:close/>
              </a:path>
              <a:path w="64135" h="1752600">
                <a:moveTo>
                  <a:pt x="60923" y="57150"/>
                </a:moveTo>
                <a:lnTo>
                  <a:pt x="36575" y="57150"/>
                </a:lnTo>
                <a:lnTo>
                  <a:pt x="36575" y="63246"/>
                </a:lnTo>
                <a:lnTo>
                  <a:pt x="64007" y="63246"/>
                </a:lnTo>
                <a:lnTo>
                  <a:pt x="60923" y="57150"/>
                </a:lnTo>
                <a:close/>
              </a:path>
            </a:pathLst>
          </a:custGeom>
          <a:solidFill>
            <a:srgbClr val="008000"/>
          </a:solidFill>
        </p:spPr>
        <p:txBody>
          <a:bodyPr wrap="square" lIns="0" tIns="0" rIns="0" bIns="0" rtlCol="0"/>
          <a:lstStyle/>
          <a:p/>
        </p:txBody>
      </p:sp>
      <p:sp>
        <p:nvSpPr>
          <p:cNvPr id="54" name="object 54"/>
          <p:cNvSpPr txBox="1"/>
          <p:nvPr/>
        </p:nvSpPr>
        <p:spPr>
          <a:xfrm>
            <a:off x="3970020" y="3135884"/>
            <a:ext cx="121285" cy="238760"/>
          </a:xfrm>
          <a:prstGeom prst="rect">
            <a:avLst/>
          </a:prstGeom>
        </p:spPr>
        <p:txBody>
          <a:bodyPr wrap="square" lIns="0" tIns="12065" rIns="0" bIns="0" rtlCol="0" vert="horz">
            <a:spAutoFit/>
          </a:bodyPr>
          <a:lstStyle/>
          <a:p>
            <a:pPr>
              <a:lnSpc>
                <a:spcPct val="100000"/>
              </a:lnSpc>
              <a:spcBef>
                <a:spcPts val="95"/>
              </a:spcBef>
            </a:pPr>
            <a:r>
              <a:rPr dirty="0" sz="1400" spc="-5" i="1">
                <a:solidFill>
                  <a:srgbClr val="008000"/>
                </a:solidFill>
                <a:latin typeface="Arial"/>
                <a:cs typeface="Arial"/>
              </a:rPr>
              <a:t>T</a:t>
            </a:r>
            <a:endParaRPr sz="1400">
              <a:latin typeface="Arial"/>
              <a:cs typeface="Arial"/>
            </a:endParaRPr>
          </a:p>
        </p:txBody>
      </p:sp>
      <p:sp>
        <p:nvSpPr>
          <p:cNvPr id="55" name="object 55"/>
          <p:cNvSpPr/>
          <p:nvPr/>
        </p:nvSpPr>
        <p:spPr>
          <a:xfrm>
            <a:off x="4229100" y="4241291"/>
            <a:ext cx="1104900" cy="64135"/>
          </a:xfrm>
          <a:custGeom>
            <a:avLst/>
            <a:gdLst/>
            <a:ahLst/>
            <a:cxnLst/>
            <a:rect l="l" t="t" r="r" b="b"/>
            <a:pathLst>
              <a:path w="1104900" h="64135">
                <a:moveTo>
                  <a:pt x="63246" y="0"/>
                </a:moveTo>
                <a:lnTo>
                  <a:pt x="0" y="32004"/>
                </a:lnTo>
                <a:lnTo>
                  <a:pt x="63246" y="64008"/>
                </a:lnTo>
                <a:lnTo>
                  <a:pt x="63246" y="36575"/>
                </a:lnTo>
                <a:lnTo>
                  <a:pt x="57150" y="36575"/>
                </a:lnTo>
                <a:lnTo>
                  <a:pt x="57150" y="27431"/>
                </a:lnTo>
                <a:lnTo>
                  <a:pt x="63246" y="27431"/>
                </a:lnTo>
                <a:lnTo>
                  <a:pt x="63246" y="0"/>
                </a:lnTo>
                <a:close/>
              </a:path>
              <a:path w="1104900" h="64135">
                <a:moveTo>
                  <a:pt x="1041653" y="0"/>
                </a:moveTo>
                <a:lnTo>
                  <a:pt x="1041653" y="64008"/>
                </a:lnTo>
                <a:lnTo>
                  <a:pt x="1095864" y="36575"/>
                </a:lnTo>
                <a:lnTo>
                  <a:pt x="1047750" y="36575"/>
                </a:lnTo>
                <a:lnTo>
                  <a:pt x="1047750" y="27431"/>
                </a:lnTo>
                <a:lnTo>
                  <a:pt x="1095864" y="27431"/>
                </a:lnTo>
                <a:lnTo>
                  <a:pt x="1041653" y="0"/>
                </a:lnTo>
                <a:close/>
              </a:path>
              <a:path w="1104900" h="64135">
                <a:moveTo>
                  <a:pt x="63246" y="27431"/>
                </a:moveTo>
                <a:lnTo>
                  <a:pt x="57150" y="27431"/>
                </a:lnTo>
                <a:lnTo>
                  <a:pt x="57150" y="36575"/>
                </a:lnTo>
                <a:lnTo>
                  <a:pt x="63246" y="36575"/>
                </a:lnTo>
                <a:lnTo>
                  <a:pt x="63246" y="27431"/>
                </a:lnTo>
                <a:close/>
              </a:path>
              <a:path w="1104900" h="64135">
                <a:moveTo>
                  <a:pt x="1041653" y="27431"/>
                </a:moveTo>
                <a:lnTo>
                  <a:pt x="63246" y="27431"/>
                </a:lnTo>
                <a:lnTo>
                  <a:pt x="63246" y="36575"/>
                </a:lnTo>
                <a:lnTo>
                  <a:pt x="1041653" y="36575"/>
                </a:lnTo>
                <a:lnTo>
                  <a:pt x="1041653" y="27431"/>
                </a:lnTo>
                <a:close/>
              </a:path>
              <a:path w="1104900" h="64135">
                <a:moveTo>
                  <a:pt x="1095864" y="27431"/>
                </a:moveTo>
                <a:lnTo>
                  <a:pt x="1047750" y="27431"/>
                </a:lnTo>
                <a:lnTo>
                  <a:pt x="1047750" y="36575"/>
                </a:lnTo>
                <a:lnTo>
                  <a:pt x="1095864" y="36575"/>
                </a:lnTo>
                <a:lnTo>
                  <a:pt x="1104900" y="32004"/>
                </a:lnTo>
                <a:lnTo>
                  <a:pt x="1095864" y="27431"/>
                </a:lnTo>
                <a:close/>
              </a:path>
            </a:pathLst>
          </a:custGeom>
          <a:solidFill>
            <a:srgbClr val="008000"/>
          </a:solidFill>
        </p:spPr>
        <p:txBody>
          <a:bodyPr wrap="square" lIns="0" tIns="0" rIns="0" bIns="0" rtlCol="0"/>
          <a:lstStyle/>
          <a:p/>
        </p:txBody>
      </p:sp>
      <p:sp>
        <p:nvSpPr>
          <p:cNvPr id="56" name="object 56"/>
          <p:cNvSpPr txBox="1"/>
          <p:nvPr/>
        </p:nvSpPr>
        <p:spPr>
          <a:xfrm>
            <a:off x="4770120" y="4248403"/>
            <a:ext cx="140970" cy="238760"/>
          </a:xfrm>
          <a:prstGeom prst="rect">
            <a:avLst/>
          </a:prstGeom>
        </p:spPr>
        <p:txBody>
          <a:bodyPr wrap="square" lIns="0" tIns="12065" rIns="0" bIns="0" rtlCol="0" vert="horz">
            <a:spAutoFit/>
          </a:bodyPr>
          <a:lstStyle/>
          <a:p>
            <a:pPr>
              <a:lnSpc>
                <a:spcPct val="100000"/>
              </a:lnSpc>
              <a:spcBef>
                <a:spcPts val="95"/>
              </a:spcBef>
            </a:pPr>
            <a:r>
              <a:rPr dirty="0" sz="1400" spc="-5" i="1">
                <a:solidFill>
                  <a:srgbClr val="008000"/>
                </a:solidFill>
                <a:latin typeface="Arial"/>
                <a:cs typeface="Arial"/>
              </a:rPr>
              <a:t>N</a:t>
            </a:r>
            <a:endParaRPr sz="1400">
              <a:latin typeface="Arial"/>
              <a:cs typeface="Arial"/>
            </a:endParaRPr>
          </a:p>
        </p:txBody>
      </p:sp>
      <p:sp>
        <p:nvSpPr>
          <p:cNvPr id="57" name="object 57"/>
          <p:cNvSpPr txBox="1"/>
          <p:nvPr/>
        </p:nvSpPr>
        <p:spPr>
          <a:xfrm>
            <a:off x="4687061" y="3058921"/>
            <a:ext cx="201295" cy="436880"/>
          </a:xfrm>
          <a:prstGeom prst="rect">
            <a:avLst/>
          </a:prstGeom>
        </p:spPr>
        <p:txBody>
          <a:bodyPr wrap="square" lIns="0" tIns="12700" rIns="0" bIns="0" rtlCol="0" vert="horz">
            <a:spAutoFit/>
          </a:bodyPr>
          <a:lstStyle/>
          <a:p>
            <a:pPr>
              <a:lnSpc>
                <a:spcPct val="100000"/>
              </a:lnSpc>
              <a:spcBef>
                <a:spcPts val="100"/>
              </a:spcBef>
            </a:pPr>
            <a:r>
              <a:rPr dirty="0" sz="2700">
                <a:solidFill>
                  <a:srgbClr val="008000"/>
                </a:solidFill>
                <a:latin typeface="Symbol"/>
                <a:cs typeface="Symbol"/>
              </a:rPr>
              <a:t></a:t>
            </a:r>
            <a:endParaRPr sz="2700">
              <a:latin typeface="Symbol"/>
              <a:cs typeface="Symbol"/>
            </a:endParaRPr>
          </a:p>
        </p:txBody>
      </p:sp>
      <p:sp>
        <p:nvSpPr>
          <p:cNvPr id="58" name="object 58"/>
          <p:cNvSpPr/>
          <p:nvPr/>
        </p:nvSpPr>
        <p:spPr>
          <a:xfrm>
            <a:off x="2856738" y="1263396"/>
            <a:ext cx="143510" cy="447675"/>
          </a:xfrm>
          <a:custGeom>
            <a:avLst/>
            <a:gdLst/>
            <a:ahLst/>
            <a:cxnLst/>
            <a:rect l="l" t="t" r="r" b="b"/>
            <a:pathLst>
              <a:path w="143510" h="447675">
                <a:moveTo>
                  <a:pt x="143256" y="0"/>
                </a:moveTo>
                <a:lnTo>
                  <a:pt x="0" y="447294"/>
                </a:lnTo>
              </a:path>
            </a:pathLst>
          </a:custGeom>
          <a:ln w="7670">
            <a:solidFill>
              <a:srgbClr val="000000"/>
            </a:solidFill>
          </a:ln>
        </p:spPr>
        <p:txBody>
          <a:bodyPr wrap="square" lIns="0" tIns="0" rIns="0" bIns="0" rtlCol="0"/>
          <a:lstStyle/>
          <a:p/>
        </p:txBody>
      </p:sp>
      <p:sp>
        <p:nvSpPr>
          <p:cNvPr id="59" name="object 59"/>
          <p:cNvSpPr txBox="1"/>
          <p:nvPr/>
        </p:nvSpPr>
        <p:spPr>
          <a:xfrm>
            <a:off x="3073145" y="1225529"/>
            <a:ext cx="8445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N</a:t>
            </a:r>
            <a:endParaRPr sz="850">
              <a:latin typeface="Times New Roman"/>
              <a:cs typeface="Times New Roman"/>
            </a:endParaRPr>
          </a:p>
        </p:txBody>
      </p:sp>
      <p:sp>
        <p:nvSpPr>
          <p:cNvPr id="60" name="object 60"/>
          <p:cNvSpPr txBox="1"/>
          <p:nvPr/>
        </p:nvSpPr>
        <p:spPr>
          <a:xfrm>
            <a:off x="3336041" y="1458701"/>
            <a:ext cx="9080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ik</a:t>
            </a:r>
            <a:endParaRPr sz="850">
              <a:latin typeface="Times New Roman"/>
              <a:cs typeface="Times New Roman"/>
            </a:endParaRPr>
          </a:p>
        </p:txBody>
      </p:sp>
      <p:sp>
        <p:nvSpPr>
          <p:cNvPr id="61" name="object 61"/>
          <p:cNvSpPr txBox="1"/>
          <p:nvPr/>
        </p:nvSpPr>
        <p:spPr>
          <a:xfrm>
            <a:off x="2290583" y="1458701"/>
            <a:ext cx="577215" cy="154940"/>
          </a:xfrm>
          <a:prstGeom prst="rect">
            <a:avLst/>
          </a:prstGeom>
        </p:spPr>
        <p:txBody>
          <a:bodyPr wrap="square" lIns="0" tIns="12065" rIns="0" bIns="0" rtlCol="0" vert="horz">
            <a:spAutoFit/>
          </a:bodyPr>
          <a:lstStyle/>
          <a:p>
            <a:pPr>
              <a:lnSpc>
                <a:spcPct val="100000"/>
              </a:lnSpc>
              <a:spcBef>
                <a:spcPts val="95"/>
              </a:spcBef>
              <a:tabLst>
                <a:tab pos="504190" algn="l"/>
              </a:tabLst>
            </a:pPr>
            <a:r>
              <a:rPr dirty="0" sz="850" spc="-5" i="1">
                <a:latin typeface="Times New Roman"/>
                <a:cs typeface="Times New Roman"/>
              </a:rPr>
              <a:t>ij</a:t>
            </a:r>
            <a:r>
              <a:rPr dirty="0" sz="850" spc="-5" i="1">
                <a:latin typeface="Times New Roman"/>
                <a:cs typeface="Times New Roman"/>
              </a:rPr>
              <a:t>	</a:t>
            </a:r>
            <a:r>
              <a:rPr dirty="0" sz="850" spc="-5" i="1">
                <a:latin typeface="Times New Roman"/>
                <a:cs typeface="Times New Roman"/>
              </a:rPr>
              <a:t>ij</a:t>
            </a:r>
            <a:endParaRPr sz="850">
              <a:latin typeface="Times New Roman"/>
              <a:cs typeface="Times New Roman"/>
            </a:endParaRPr>
          </a:p>
        </p:txBody>
      </p:sp>
      <p:sp>
        <p:nvSpPr>
          <p:cNvPr id="62" name="object 62"/>
          <p:cNvSpPr txBox="1"/>
          <p:nvPr/>
        </p:nvSpPr>
        <p:spPr>
          <a:xfrm>
            <a:off x="3032761" y="1588999"/>
            <a:ext cx="181610"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k</a:t>
            </a:r>
            <a:r>
              <a:rPr dirty="0" sz="850" spc="-155"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p:txBody>
      </p:sp>
      <p:sp>
        <p:nvSpPr>
          <p:cNvPr id="63" name="object 63"/>
          <p:cNvSpPr txBox="1"/>
          <p:nvPr/>
        </p:nvSpPr>
        <p:spPr>
          <a:xfrm>
            <a:off x="1620519" y="1247513"/>
            <a:ext cx="1748789" cy="357505"/>
          </a:xfrm>
          <a:prstGeom prst="rect">
            <a:avLst/>
          </a:prstGeom>
        </p:spPr>
        <p:txBody>
          <a:bodyPr wrap="square" lIns="0" tIns="16510" rIns="0" bIns="0" rtlCol="0" vert="horz">
            <a:spAutoFit/>
          </a:bodyPr>
          <a:lstStyle/>
          <a:p>
            <a:pPr marL="25400">
              <a:lnSpc>
                <a:spcPct val="100000"/>
              </a:lnSpc>
              <a:spcBef>
                <a:spcPts val="130"/>
              </a:spcBef>
              <a:tabLst>
                <a:tab pos="1392555" algn="l"/>
              </a:tabLst>
            </a:pPr>
            <a:r>
              <a:rPr dirty="0" sz="1000">
                <a:latin typeface="Arial"/>
                <a:cs typeface="Arial"/>
              </a:rPr>
              <a:t>We </a:t>
            </a:r>
            <a:r>
              <a:rPr dirty="0" sz="1000" spc="-5">
                <a:latin typeface="Arial"/>
                <a:cs typeface="Arial"/>
              </a:rPr>
              <a:t>want  </a:t>
            </a:r>
            <a:r>
              <a:rPr dirty="0" baseline="1915" sz="2175" spc="30" i="1">
                <a:latin typeface="Times New Roman"/>
                <a:cs typeface="Times New Roman"/>
              </a:rPr>
              <a:t>a</a:t>
            </a:r>
            <a:r>
              <a:rPr dirty="0" baseline="45751" sz="1275" spc="30">
                <a:latin typeface="Times New Roman"/>
                <a:cs typeface="Times New Roman"/>
              </a:rPr>
              <a:t>new</a:t>
            </a:r>
            <a:r>
              <a:rPr dirty="0" baseline="45751" sz="1275" spc="352">
                <a:latin typeface="Times New Roman"/>
                <a:cs typeface="Times New Roman"/>
              </a:rPr>
              <a:t> </a:t>
            </a:r>
            <a:r>
              <a:rPr dirty="0" baseline="1915" sz="2175">
                <a:latin typeface="Symbol"/>
                <a:cs typeface="Symbol"/>
              </a:rPr>
              <a:t></a:t>
            </a:r>
            <a:r>
              <a:rPr dirty="0" baseline="1915" sz="2175" spc="-7">
                <a:latin typeface="Times New Roman"/>
                <a:cs typeface="Times New Roman"/>
              </a:rPr>
              <a:t> </a:t>
            </a:r>
            <a:r>
              <a:rPr dirty="0" baseline="1915" sz="2175" i="1">
                <a:latin typeface="Times New Roman"/>
                <a:cs typeface="Times New Roman"/>
              </a:rPr>
              <a:t>S	</a:t>
            </a:r>
            <a:r>
              <a:rPr dirty="0" baseline="-7751" sz="3225" spc="30">
                <a:latin typeface="Symbol"/>
                <a:cs typeface="Symbol"/>
              </a:rPr>
              <a:t></a:t>
            </a:r>
            <a:r>
              <a:rPr dirty="0" baseline="-7751" sz="3225" spc="-547">
                <a:latin typeface="Times New Roman"/>
                <a:cs typeface="Times New Roman"/>
              </a:rPr>
              <a:t> </a:t>
            </a:r>
            <a:r>
              <a:rPr dirty="0" baseline="1915" sz="2175" i="1">
                <a:latin typeface="Times New Roman"/>
                <a:cs typeface="Times New Roman"/>
              </a:rPr>
              <a:t>S</a:t>
            </a:r>
            <a:endParaRPr baseline="1915" sz="2175">
              <a:latin typeface="Times New Roman"/>
              <a:cs typeface="Times New Roman"/>
            </a:endParaRPr>
          </a:p>
        </p:txBody>
      </p:sp>
      <p:sp>
        <p:nvSpPr>
          <p:cNvPr id="64" name="object 64"/>
          <p:cNvSpPr txBox="1"/>
          <p:nvPr/>
        </p:nvSpPr>
        <p:spPr>
          <a:xfrm>
            <a:off x="4523994" y="1225529"/>
            <a:ext cx="73025" cy="154940"/>
          </a:xfrm>
          <a:prstGeom prst="rect">
            <a:avLst/>
          </a:prstGeom>
        </p:spPr>
        <p:txBody>
          <a:bodyPr wrap="square" lIns="0" tIns="12065" rIns="0" bIns="0" rtlCol="0" vert="horz">
            <a:spAutoFit/>
          </a:bodyPr>
          <a:lstStyle/>
          <a:p>
            <a:pPr>
              <a:lnSpc>
                <a:spcPct val="100000"/>
              </a:lnSpc>
              <a:spcBef>
                <a:spcPts val="95"/>
              </a:spcBef>
            </a:pPr>
            <a:r>
              <a:rPr dirty="0" sz="850" spc="-5" i="1">
                <a:latin typeface="Times New Roman"/>
                <a:cs typeface="Times New Roman"/>
              </a:rPr>
              <a:t>T</a:t>
            </a:r>
            <a:endParaRPr sz="850">
              <a:latin typeface="Times New Roman"/>
              <a:cs typeface="Times New Roman"/>
            </a:endParaRPr>
          </a:p>
        </p:txBody>
      </p:sp>
      <p:sp>
        <p:nvSpPr>
          <p:cNvPr id="65" name="object 65"/>
          <p:cNvSpPr txBox="1"/>
          <p:nvPr/>
        </p:nvSpPr>
        <p:spPr>
          <a:xfrm>
            <a:off x="4014225" y="1289423"/>
            <a:ext cx="2039620" cy="357505"/>
          </a:xfrm>
          <a:prstGeom prst="rect">
            <a:avLst/>
          </a:prstGeom>
        </p:spPr>
        <p:txBody>
          <a:bodyPr wrap="square" lIns="0" tIns="16510" rIns="0" bIns="0" rtlCol="0" vert="horz">
            <a:spAutoFit/>
          </a:bodyPr>
          <a:lstStyle/>
          <a:p>
            <a:pPr>
              <a:lnSpc>
                <a:spcPct val="100000"/>
              </a:lnSpc>
              <a:spcBef>
                <a:spcPts val="130"/>
              </a:spcBef>
              <a:tabLst>
                <a:tab pos="362585" algn="l"/>
                <a:tab pos="786130" algn="l"/>
                <a:tab pos="1141095" algn="l"/>
                <a:tab pos="1632585" algn="l"/>
                <a:tab pos="1875789" algn="l"/>
              </a:tabLst>
            </a:pPr>
            <a:r>
              <a:rPr dirty="0" sz="850" spc="-5" i="1">
                <a:latin typeface="Times New Roman"/>
                <a:cs typeface="Times New Roman"/>
              </a:rPr>
              <a:t>ij	ij</a:t>
            </a:r>
            <a:r>
              <a:rPr dirty="0" sz="850" spc="10" i="1">
                <a:latin typeface="Times New Roman"/>
                <a:cs typeface="Times New Roman"/>
              </a:rPr>
              <a:t> </a:t>
            </a:r>
            <a:r>
              <a:rPr dirty="0" sz="2150" spc="20">
                <a:latin typeface="Symbol"/>
                <a:cs typeface="Symbol"/>
              </a:rPr>
              <a:t></a:t>
            </a:r>
            <a:r>
              <a:rPr dirty="0" sz="2150" spc="20">
                <a:latin typeface="Times New Roman"/>
                <a:cs typeface="Times New Roman"/>
              </a:rPr>
              <a:t>	</a:t>
            </a:r>
            <a:r>
              <a:rPr dirty="0" sz="850" spc="-5" i="1">
                <a:latin typeface="Times New Roman"/>
                <a:cs typeface="Times New Roman"/>
              </a:rPr>
              <a:t>t	t</a:t>
            </a:r>
            <a:r>
              <a:rPr dirty="0" sz="850" spc="-120" i="1">
                <a:latin typeface="Times New Roman"/>
                <a:cs typeface="Times New Roman"/>
              </a:rPr>
              <a:t> </a:t>
            </a:r>
            <a:r>
              <a:rPr dirty="0" sz="850" spc="-20">
                <a:latin typeface="Symbol"/>
                <a:cs typeface="Symbol"/>
              </a:rPr>
              <a:t></a:t>
            </a:r>
            <a:r>
              <a:rPr dirty="0" sz="850" spc="-20">
                <a:latin typeface="Times New Roman"/>
                <a:cs typeface="Times New Roman"/>
              </a:rPr>
              <a:t>1	</a:t>
            </a:r>
            <a:r>
              <a:rPr dirty="0" sz="850" spc="-5" i="1">
                <a:latin typeface="Times New Roman"/>
                <a:cs typeface="Times New Roman"/>
              </a:rPr>
              <a:t>j	t</a:t>
            </a:r>
            <a:r>
              <a:rPr dirty="0" sz="850" spc="-165" i="1">
                <a:latin typeface="Times New Roman"/>
                <a:cs typeface="Times New Roman"/>
              </a:rPr>
              <a:t> </a:t>
            </a:r>
            <a:r>
              <a:rPr dirty="0" sz="850" spc="-20">
                <a:latin typeface="Symbol"/>
                <a:cs typeface="Symbol"/>
              </a:rPr>
              <a:t></a:t>
            </a:r>
            <a:r>
              <a:rPr dirty="0" sz="850" spc="-20">
                <a:latin typeface="Times New Roman"/>
                <a:cs typeface="Times New Roman"/>
              </a:rPr>
              <a:t>1</a:t>
            </a:r>
            <a:endParaRPr sz="850">
              <a:latin typeface="Times New Roman"/>
              <a:cs typeface="Times New Roman"/>
            </a:endParaRPr>
          </a:p>
        </p:txBody>
      </p:sp>
      <p:sp>
        <p:nvSpPr>
          <p:cNvPr id="66" name="object 66"/>
          <p:cNvSpPr txBox="1"/>
          <p:nvPr/>
        </p:nvSpPr>
        <p:spPr>
          <a:xfrm>
            <a:off x="5318769" y="1335950"/>
            <a:ext cx="808990" cy="247015"/>
          </a:xfrm>
          <a:prstGeom prst="rect">
            <a:avLst/>
          </a:prstGeom>
        </p:spPr>
        <p:txBody>
          <a:bodyPr wrap="square" lIns="0" tIns="12700" rIns="0" bIns="0" rtlCol="0" vert="horz">
            <a:spAutoFit/>
          </a:bodyPr>
          <a:lstStyle/>
          <a:p>
            <a:pPr>
              <a:lnSpc>
                <a:spcPct val="100000"/>
              </a:lnSpc>
              <a:spcBef>
                <a:spcPts val="100"/>
              </a:spcBef>
              <a:tabLst>
                <a:tab pos="734060" algn="l"/>
              </a:tabLst>
            </a:pPr>
            <a:r>
              <a:rPr dirty="0" sz="1450">
                <a:latin typeface="Times New Roman"/>
                <a:cs typeface="Times New Roman"/>
              </a:rPr>
              <a:t>(</a:t>
            </a:r>
            <a:r>
              <a:rPr dirty="0" sz="1450" spc="-50">
                <a:latin typeface="Times New Roman"/>
                <a:cs typeface="Times New Roman"/>
              </a:rPr>
              <a:t> </a:t>
            </a:r>
            <a:r>
              <a:rPr dirty="0" sz="1450" spc="70" i="1">
                <a:latin typeface="Times New Roman"/>
                <a:cs typeface="Times New Roman"/>
              </a:rPr>
              <a:t>j</a:t>
            </a:r>
            <a:r>
              <a:rPr dirty="0" sz="1450" spc="-5">
                <a:latin typeface="Times New Roman"/>
                <a:cs typeface="Times New Roman"/>
              </a:rPr>
              <a:t>)</a:t>
            </a:r>
            <a:r>
              <a:rPr dirty="0" sz="1450" i="1">
                <a:latin typeface="Times New Roman"/>
                <a:cs typeface="Times New Roman"/>
              </a:rPr>
              <a:t>b</a:t>
            </a:r>
            <a:r>
              <a:rPr dirty="0" sz="1450" i="1">
                <a:latin typeface="Times New Roman"/>
                <a:cs typeface="Times New Roman"/>
              </a:rPr>
              <a:t> </a:t>
            </a:r>
            <a:r>
              <a:rPr dirty="0" sz="1450" spc="-180" i="1">
                <a:latin typeface="Times New Roman"/>
                <a:cs typeface="Times New Roman"/>
              </a:rPr>
              <a:t> </a:t>
            </a:r>
            <a:r>
              <a:rPr dirty="0" sz="1450" spc="-5">
                <a:latin typeface="Times New Roman"/>
                <a:cs typeface="Times New Roman"/>
              </a:rPr>
              <a:t>(</a:t>
            </a:r>
            <a:r>
              <a:rPr dirty="0" sz="1450" i="1">
                <a:latin typeface="Times New Roman"/>
                <a:cs typeface="Times New Roman"/>
              </a:rPr>
              <a:t>O</a:t>
            </a:r>
            <a:r>
              <a:rPr dirty="0" sz="1450" i="1">
                <a:latin typeface="Times New Roman"/>
                <a:cs typeface="Times New Roman"/>
              </a:rPr>
              <a:t>	</a:t>
            </a:r>
            <a:r>
              <a:rPr dirty="0" sz="1450">
                <a:latin typeface="Times New Roman"/>
                <a:cs typeface="Times New Roman"/>
              </a:rPr>
              <a:t>)</a:t>
            </a:r>
            <a:endParaRPr sz="1450">
              <a:latin typeface="Times New Roman"/>
              <a:cs typeface="Times New Roman"/>
            </a:endParaRPr>
          </a:p>
        </p:txBody>
      </p:sp>
      <p:sp>
        <p:nvSpPr>
          <p:cNvPr id="67" name="object 67"/>
          <p:cNvSpPr txBox="1"/>
          <p:nvPr/>
        </p:nvSpPr>
        <p:spPr>
          <a:xfrm>
            <a:off x="3916698" y="1271825"/>
            <a:ext cx="1243330" cy="471805"/>
          </a:xfrm>
          <a:prstGeom prst="rect">
            <a:avLst/>
          </a:prstGeom>
        </p:spPr>
        <p:txBody>
          <a:bodyPr wrap="square" lIns="0" tIns="70485" rIns="0" bIns="0" rtlCol="0" vert="horz">
            <a:spAutoFit/>
          </a:bodyPr>
          <a:lstStyle/>
          <a:p>
            <a:pPr>
              <a:lnSpc>
                <a:spcPct val="100000"/>
              </a:lnSpc>
              <a:spcBef>
                <a:spcPts val="555"/>
              </a:spcBef>
              <a:tabLst>
                <a:tab pos="224154" algn="l"/>
                <a:tab pos="755650" algn="l"/>
              </a:tabLst>
            </a:pPr>
            <a:r>
              <a:rPr dirty="0" sz="1450" i="1">
                <a:latin typeface="Times New Roman"/>
                <a:cs typeface="Times New Roman"/>
              </a:rPr>
              <a:t>S	</a:t>
            </a:r>
            <a:r>
              <a:rPr dirty="0" sz="1450">
                <a:latin typeface="Symbol"/>
                <a:cs typeface="Symbol"/>
              </a:rPr>
              <a:t></a:t>
            </a:r>
            <a:r>
              <a:rPr dirty="0" sz="1450" spc="-30">
                <a:latin typeface="Times New Roman"/>
                <a:cs typeface="Times New Roman"/>
              </a:rPr>
              <a:t> </a:t>
            </a:r>
            <a:r>
              <a:rPr dirty="0" sz="1450" i="1">
                <a:latin typeface="Times New Roman"/>
                <a:cs typeface="Times New Roman"/>
              </a:rPr>
              <a:t>a	</a:t>
            </a:r>
            <a:r>
              <a:rPr dirty="0" sz="1500" spc="-30" i="1">
                <a:latin typeface="Symbol"/>
                <a:cs typeface="Symbol"/>
              </a:rPr>
              <a:t></a:t>
            </a:r>
            <a:r>
              <a:rPr dirty="0" sz="1500" spc="100" i="1">
                <a:latin typeface="Times New Roman"/>
                <a:cs typeface="Times New Roman"/>
              </a:rPr>
              <a:t> </a:t>
            </a:r>
            <a:r>
              <a:rPr dirty="0" sz="1450" spc="15">
                <a:latin typeface="Times New Roman"/>
                <a:cs typeface="Times New Roman"/>
              </a:rPr>
              <a:t>(</a:t>
            </a:r>
            <a:r>
              <a:rPr dirty="0" sz="1450" spc="15" i="1">
                <a:latin typeface="Times New Roman"/>
                <a:cs typeface="Times New Roman"/>
              </a:rPr>
              <a:t>i</a:t>
            </a:r>
            <a:r>
              <a:rPr dirty="0" sz="1450" spc="15">
                <a:latin typeface="Times New Roman"/>
                <a:cs typeface="Times New Roman"/>
              </a:rPr>
              <a:t>)</a:t>
            </a:r>
            <a:r>
              <a:rPr dirty="0" sz="1500" spc="15" i="1">
                <a:latin typeface="Symbol"/>
                <a:cs typeface="Symbol"/>
              </a:rPr>
              <a:t></a:t>
            </a:r>
            <a:endParaRPr sz="1500">
              <a:latin typeface="Symbol"/>
              <a:cs typeface="Symbol"/>
            </a:endParaRPr>
          </a:p>
          <a:p>
            <a:pPr algn="ctr" marL="55880">
              <a:lnSpc>
                <a:spcPct val="100000"/>
              </a:lnSpc>
              <a:spcBef>
                <a:spcPts val="235"/>
              </a:spcBef>
            </a:pPr>
            <a:r>
              <a:rPr dirty="0" sz="850" spc="-5" i="1">
                <a:latin typeface="Times New Roman"/>
                <a:cs typeface="Times New Roman"/>
              </a:rPr>
              <a:t>t</a:t>
            </a:r>
            <a:r>
              <a:rPr dirty="0" sz="850" spc="-125" i="1">
                <a:latin typeface="Times New Roman"/>
                <a:cs typeface="Times New Roman"/>
              </a:rPr>
              <a:t> </a:t>
            </a:r>
            <a:r>
              <a:rPr dirty="0" sz="850" spc="-25">
                <a:latin typeface="Symbol"/>
                <a:cs typeface="Symbol"/>
              </a:rPr>
              <a:t></a:t>
            </a:r>
            <a:r>
              <a:rPr dirty="0" sz="850" spc="-25">
                <a:latin typeface="Times New Roman"/>
                <a:cs typeface="Times New Roman"/>
              </a:rPr>
              <a:t>1</a:t>
            </a:r>
            <a:endParaRPr sz="850">
              <a:latin typeface="Times New Roman"/>
              <a:cs typeface="Times New Roman"/>
            </a:endParaRPr>
          </a:p>
        </p:txBody>
      </p:sp>
      <p:sp>
        <p:nvSpPr>
          <p:cNvPr id="68" name="object 68"/>
          <p:cNvSpPr txBox="1"/>
          <p:nvPr/>
        </p:nvSpPr>
        <p:spPr>
          <a:xfrm>
            <a:off x="3512820" y="1397761"/>
            <a:ext cx="323215" cy="162560"/>
          </a:xfrm>
          <a:prstGeom prst="rect">
            <a:avLst/>
          </a:prstGeom>
        </p:spPr>
        <p:txBody>
          <a:bodyPr wrap="square" lIns="0" tIns="12700" rIns="0" bIns="0" rtlCol="0" vert="horz">
            <a:spAutoFit/>
          </a:bodyPr>
          <a:lstStyle/>
          <a:p>
            <a:pPr>
              <a:lnSpc>
                <a:spcPct val="100000"/>
              </a:lnSpc>
              <a:spcBef>
                <a:spcPts val="100"/>
              </a:spcBef>
            </a:pPr>
            <a:r>
              <a:rPr dirty="0" sz="900" spc="-10">
                <a:latin typeface="Arial"/>
                <a:cs typeface="Arial"/>
              </a:rPr>
              <a:t>w</a:t>
            </a:r>
            <a:r>
              <a:rPr dirty="0" sz="900">
                <a:latin typeface="Arial"/>
                <a:cs typeface="Arial"/>
              </a:rPr>
              <a:t>h</a:t>
            </a:r>
            <a:r>
              <a:rPr dirty="0" sz="900" spc="-5">
                <a:latin typeface="Arial"/>
                <a:cs typeface="Arial"/>
              </a:rPr>
              <a:t>e</a:t>
            </a:r>
            <a:r>
              <a:rPr dirty="0" sz="900">
                <a:latin typeface="Arial"/>
                <a:cs typeface="Arial"/>
              </a:rPr>
              <a:t>re</a:t>
            </a:r>
            <a:endParaRPr sz="900">
              <a:latin typeface="Arial"/>
              <a:cs typeface="Arial"/>
            </a:endParaRPr>
          </a:p>
        </p:txBody>
      </p:sp>
      <p:sp>
        <p:nvSpPr>
          <p:cNvPr id="69" name="object 6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0" name="object 70"/>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71" name="object 71"/>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78</a:t>
            </a:r>
            <a:endParaRPr sz="450">
              <a:latin typeface="Tahoma"/>
              <a:cs typeface="Tahoma"/>
            </a:endParaRPr>
          </a:p>
        </p:txBody>
      </p:sp>
      <p:sp>
        <p:nvSpPr>
          <p:cNvPr id="72" name="object 72"/>
          <p:cNvSpPr txBox="1"/>
          <p:nvPr/>
        </p:nvSpPr>
        <p:spPr>
          <a:xfrm>
            <a:off x="3031998" y="5372354"/>
            <a:ext cx="1721485"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Arial"/>
                <a:cs typeface="Arial"/>
              </a:rPr>
              <a:t>EM </a:t>
            </a:r>
            <a:r>
              <a:rPr dirty="0" sz="2200">
                <a:solidFill>
                  <a:srgbClr val="006500"/>
                </a:solidFill>
                <a:latin typeface="Arial"/>
                <a:cs typeface="Arial"/>
              </a:rPr>
              <a:t>for</a:t>
            </a:r>
            <a:r>
              <a:rPr dirty="0" sz="2200" spc="-75">
                <a:solidFill>
                  <a:srgbClr val="006500"/>
                </a:solidFill>
                <a:latin typeface="Arial"/>
                <a:cs typeface="Arial"/>
              </a:rPr>
              <a:t> </a:t>
            </a:r>
            <a:r>
              <a:rPr dirty="0" sz="2200" spc="-5">
                <a:solidFill>
                  <a:srgbClr val="006500"/>
                </a:solidFill>
                <a:latin typeface="Arial"/>
                <a:cs typeface="Arial"/>
              </a:rPr>
              <a:t>HMMs</a:t>
            </a:r>
            <a:endParaRPr sz="2200">
              <a:latin typeface="Arial"/>
              <a:cs typeface="Arial"/>
            </a:endParaRPr>
          </a:p>
        </p:txBody>
      </p:sp>
      <p:sp>
        <p:nvSpPr>
          <p:cNvPr id="73" name="object 73"/>
          <p:cNvSpPr txBox="1"/>
          <p:nvPr/>
        </p:nvSpPr>
        <p:spPr>
          <a:xfrm>
            <a:off x="1680972" y="5890259"/>
            <a:ext cx="4324350" cy="883919"/>
          </a:xfrm>
          <a:prstGeom prst="rect">
            <a:avLst/>
          </a:prstGeom>
          <a:ln w="28575">
            <a:solidFill>
              <a:srgbClr val="FF0000"/>
            </a:solidFill>
          </a:ln>
        </p:spPr>
        <p:txBody>
          <a:bodyPr wrap="square" lIns="0" tIns="25400" rIns="0" bIns="0" rtlCol="0" vert="horz">
            <a:spAutoFit/>
          </a:bodyPr>
          <a:lstStyle/>
          <a:p>
            <a:pPr marL="212090" marR="92710" indent="-171450">
              <a:lnSpc>
                <a:spcPct val="100000"/>
              </a:lnSpc>
              <a:spcBef>
                <a:spcPts val="200"/>
              </a:spcBef>
            </a:pPr>
            <a:r>
              <a:rPr dirty="0" sz="1200">
                <a:latin typeface="Arial"/>
                <a:cs typeface="Arial"/>
              </a:rPr>
              <a:t>If </a:t>
            </a:r>
            <a:r>
              <a:rPr dirty="0" sz="1200" spc="-5">
                <a:latin typeface="Arial"/>
                <a:cs typeface="Arial"/>
              </a:rPr>
              <a:t>we knew </a:t>
            </a:r>
            <a:r>
              <a:rPr dirty="0" sz="1200">
                <a:latin typeface="Arial"/>
                <a:cs typeface="Arial"/>
              </a:rPr>
              <a:t>λ </a:t>
            </a:r>
            <a:r>
              <a:rPr dirty="0" sz="1200" spc="-5">
                <a:latin typeface="Arial"/>
                <a:cs typeface="Arial"/>
              </a:rPr>
              <a:t>we could estimate EXPECTATIONS of quantities  such as</a:t>
            </a:r>
            <a:endParaRPr sz="1200">
              <a:latin typeface="Arial"/>
              <a:cs typeface="Arial"/>
            </a:endParaRPr>
          </a:p>
          <a:p>
            <a:pPr marL="212090" marR="1656714">
              <a:lnSpc>
                <a:spcPts val="1739"/>
              </a:lnSpc>
              <a:spcBef>
                <a:spcPts val="90"/>
              </a:spcBef>
            </a:pPr>
            <a:r>
              <a:rPr dirty="0" sz="1200" spc="-5">
                <a:latin typeface="Arial"/>
                <a:cs typeface="Arial"/>
              </a:rPr>
              <a:t>Expected number of </a:t>
            </a:r>
            <a:r>
              <a:rPr dirty="0" sz="1200">
                <a:latin typeface="Arial"/>
                <a:cs typeface="Arial"/>
              </a:rPr>
              <a:t>times </a:t>
            </a:r>
            <a:r>
              <a:rPr dirty="0" sz="1200" spc="-5">
                <a:latin typeface="Arial"/>
                <a:cs typeface="Arial"/>
              </a:rPr>
              <a:t>in state </a:t>
            </a:r>
            <a:r>
              <a:rPr dirty="0" sz="1200">
                <a:latin typeface="Arial"/>
                <a:cs typeface="Arial"/>
              </a:rPr>
              <a:t>i  </a:t>
            </a:r>
            <a:r>
              <a:rPr dirty="0" sz="1200" spc="-5">
                <a:latin typeface="Arial"/>
                <a:cs typeface="Arial"/>
              </a:rPr>
              <a:t>Expected number of transitions </a:t>
            </a:r>
            <a:r>
              <a:rPr dirty="0" sz="1200">
                <a:latin typeface="Arial"/>
                <a:cs typeface="Arial"/>
              </a:rPr>
              <a:t>i </a:t>
            </a:r>
            <a:r>
              <a:rPr dirty="0" sz="1200">
                <a:latin typeface="Symbol"/>
                <a:cs typeface="Symbol"/>
              </a:rPr>
              <a:t></a:t>
            </a:r>
            <a:r>
              <a:rPr dirty="0" sz="1200" spc="-20">
                <a:latin typeface="Times New Roman"/>
                <a:cs typeface="Times New Roman"/>
              </a:rPr>
              <a:t> </a:t>
            </a:r>
            <a:r>
              <a:rPr dirty="0" sz="1200">
                <a:latin typeface="Arial"/>
                <a:cs typeface="Arial"/>
              </a:rPr>
              <a:t>j</a:t>
            </a:r>
            <a:endParaRPr sz="1200">
              <a:latin typeface="Arial"/>
              <a:cs typeface="Arial"/>
            </a:endParaRPr>
          </a:p>
        </p:txBody>
      </p:sp>
      <p:sp>
        <p:nvSpPr>
          <p:cNvPr id="74" name="object 74"/>
          <p:cNvSpPr txBox="1"/>
          <p:nvPr/>
        </p:nvSpPr>
        <p:spPr>
          <a:xfrm>
            <a:off x="1654301" y="6919721"/>
            <a:ext cx="3760470" cy="1216660"/>
          </a:xfrm>
          <a:prstGeom prst="rect">
            <a:avLst/>
          </a:prstGeom>
          <a:ln w="28575">
            <a:solidFill>
              <a:srgbClr val="3333CC"/>
            </a:solidFill>
          </a:ln>
        </p:spPr>
        <p:txBody>
          <a:bodyPr wrap="square" lIns="0" tIns="17145" rIns="0" bIns="0" rtlCol="0" vert="horz">
            <a:spAutoFit/>
          </a:bodyPr>
          <a:lstStyle/>
          <a:p>
            <a:pPr marL="238760" marR="1066165" indent="-171450">
              <a:lnSpc>
                <a:spcPct val="120400"/>
              </a:lnSpc>
              <a:spcBef>
                <a:spcPts val="135"/>
              </a:spcBef>
            </a:pPr>
            <a:r>
              <a:rPr dirty="0" sz="1200">
                <a:latin typeface="Arial"/>
                <a:cs typeface="Arial"/>
              </a:rPr>
              <a:t>If </a:t>
            </a:r>
            <a:r>
              <a:rPr dirty="0" sz="1200" spc="-5">
                <a:latin typeface="Arial"/>
                <a:cs typeface="Arial"/>
              </a:rPr>
              <a:t>we knew </a:t>
            </a:r>
            <a:r>
              <a:rPr dirty="0" sz="1200">
                <a:latin typeface="Arial"/>
                <a:cs typeface="Arial"/>
              </a:rPr>
              <a:t>the </a:t>
            </a:r>
            <a:r>
              <a:rPr dirty="0" sz="1200" spc="-5">
                <a:latin typeface="Arial"/>
                <a:cs typeface="Arial"/>
              </a:rPr>
              <a:t>quantities such as  Expected number of </a:t>
            </a:r>
            <a:r>
              <a:rPr dirty="0" sz="1200">
                <a:latin typeface="Arial"/>
                <a:cs typeface="Arial"/>
              </a:rPr>
              <a:t>times </a:t>
            </a:r>
            <a:r>
              <a:rPr dirty="0" sz="1200" spc="-5">
                <a:latin typeface="Arial"/>
                <a:cs typeface="Arial"/>
              </a:rPr>
              <a:t>in state </a:t>
            </a:r>
            <a:r>
              <a:rPr dirty="0" sz="1200">
                <a:latin typeface="Arial"/>
                <a:cs typeface="Arial"/>
              </a:rPr>
              <a:t>i  </a:t>
            </a:r>
            <a:r>
              <a:rPr dirty="0" sz="1200" spc="-5">
                <a:latin typeface="Arial"/>
                <a:cs typeface="Arial"/>
              </a:rPr>
              <a:t>Expected number of transitions </a:t>
            </a:r>
            <a:r>
              <a:rPr dirty="0" sz="1200">
                <a:latin typeface="Arial"/>
                <a:cs typeface="Arial"/>
              </a:rPr>
              <a:t>i </a:t>
            </a:r>
            <a:r>
              <a:rPr dirty="0" sz="1200">
                <a:latin typeface="Symbol"/>
                <a:cs typeface="Symbol"/>
              </a:rPr>
              <a:t></a:t>
            </a:r>
            <a:r>
              <a:rPr dirty="0" sz="1200" spc="-20">
                <a:latin typeface="Times New Roman"/>
                <a:cs typeface="Times New Roman"/>
              </a:rPr>
              <a:t> </a:t>
            </a:r>
            <a:r>
              <a:rPr dirty="0" sz="1200">
                <a:latin typeface="Arial"/>
                <a:cs typeface="Arial"/>
              </a:rPr>
              <a:t>j</a:t>
            </a:r>
            <a:endParaRPr sz="1200">
              <a:latin typeface="Arial"/>
              <a:cs typeface="Arial"/>
            </a:endParaRPr>
          </a:p>
          <a:p>
            <a:pPr marL="67310">
              <a:lnSpc>
                <a:spcPct val="100000"/>
              </a:lnSpc>
              <a:spcBef>
                <a:spcPts val="270"/>
              </a:spcBef>
            </a:pPr>
            <a:r>
              <a:rPr dirty="0" sz="1200" spc="-5">
                <a:latin typeface="Arial"/>
                <a:cs typeface="Arial"/>
              </a:rPr>
              <a:t>We could compute the MAX LIKELIHOOD estimate</a:t>
            </a:r>
            <a:r>
              <a:rPr dirty="0" sz="1200" spc="-15">
                <a:latin typeface="Arial"/>
                <a:cs typeface="Arial"/>
              </a:rPr>
              <a:t> </a:t>
            </a:r>
            <a:r>
              <a:rPr dirty="0" sz="1200" spc="-5">
                <a:latin typeface="Arial"/>
                <a:cs typeface="Arial"/>
              </a:rPr>
              <a:t>of</a:t>
            </a:r>
            <a:endParaRPr sz="1200">
              <a:latin typeface="Arial"/>
              <a:cs typeface="Arial"/>
            </a:endParaRPr>
          </a:p>
          <a:p>
            <a:pPr marL="1481455">
              <a:lnSpc>
                <a:spcPct val="100000"/>
              </a:lnSpc>
              <a:spcBef>
                <a:spcPts val="300"/>
              </a:spcBef>
            </a:pPr>
            <a:r>
              <a:rPr dirty="0" sz="1200">
                <a:latin typeface="Arial"/>
                <a:cs typeface="Arial"/>
              </a:rPr>
              <a:t>λ = </a:t>
            </a:r>
            <a:r>
              <a:rPr dirty="0" sz="1200" spc="-5">
                <a:latin typeface="Symbol"/>
                <a:cs typeface="Symbol"/>
              </a:rPr>
              <a:t></a:t>
            </a:r>
            <a:r>
              <a:rPr dirty="0" sz="1200" spc="-5">
                <a:latin typeface="Arial"/>
                <a:cs typeface="Arial"/>
              </a:rPr>
              <a:t>a</a:t>
            </a:r>
            <a:r>
              <a:rPr dirty="0" baseline="-20833" sz="1200" spc="-7">
                <a:latin typeface="Arial"/>
                <a:cs typeface="Arial"/>
              </a:rPr>
              <a:t>ij</a:t>
            </a:r>
            <a:r>
              <a:rPr dirty="0" sz="1200" spc="-5">
                <a:latin typeface="Symbol"/>
                <a:cs typeface="Symbol"/>
              </a:rPr>
              <a:t></a:t>
            </a:r>
            <a:r>
              <a:rPr dirty="0" sz="1200" spc="-5">
                <a:latin typeface="Arial"/>
                <a:cs typeface="Arial"/>
              </a:rPr>
              <a:t>,</a:t>
            </a:r>
            <a:r>
              <a:rPr dirty="0" sz="1200" spc="-5">
                <a:latin typeface="Symbol"/>
                <a:cs typeface="Symbol"/>
              </a:rPr>
              <a:t></a:t>
            </a:r>
            <a:r>
              <a:rPr dirty="0" sz="1200" spc="-5">
                <a:latin typeface="Arial"/>
                <a:cs typeface="Arial"/>
              </a:rPr>
              <a:t>b</a:t>
            </a:r>
            <a:r>
              <a:rPr dirty="0" baseline="-20833" sz="1200" spc="-7">
                <a:latin typeface="Arial"/>
                <a:cs typeface="Arial"/>
              </a:rPr>
              <a:t>i</a:t>
            </a:r>
            <a:r>
              <a:rPr dirty="0" sz="1200" spc="-5">
                <a:latin typeface="Arial"/>
                <a:cs typeface="Arial"/>
              </a:rPr>
              <a:t>(j)</a:t>
            </a:r>
            <a:r>
              <a:rPr dirty="0" sz="1200" spc="-5">
                <a:latin typeface="Symbol"/>
                <a:cs typeface="Symbol"/>
              </a:rPr>
              <a:t></a:t>
            </a:r>
            <a:r>
              <a:rPr dirty="0" sz="1200" spc="-5">
                <a:latin typeface="Arial"/>
                <a:cs typeface="Arial"/>
              </a:rPr>
              <a:t>,</a:t>
            </a:r>
            <a:r>
              <a:rPr dirty="0" sz="1200" spc="-25">
                <a:latin typeface="Arial"/>
                <a:cs typeface="Arial"/>
              </a:rPr>
              <a:t> </a:t>
            </a:r>
            <a:r>
              <a:rPr dirty="0" sz="1200" spc="-5">
                <a:latin typeface="Symbol"/>
                <a:cs typeface="Symbol"/>
              </a:rPr>
              <a:t></a:t>
            </a:r>
            <a:r>
              <a:rPr dirty="0" baseline="-20833" sz="1200" spc="-7">
                <a:latin typeface="Arial"/>
                <a:cs typeface="Arial"/>
              </a:rPr>
              <a:t>i</a:t>
            </a:r>
            <a:r>
              <a:rPr dirty="0" sz="1200" spc="-5">
                <a:latin typeface="Symbol"/>
                <a:cs typeface="Symbol"/>
              </a:rPr>
              <a:t></a:t>
            </a:r>
            <a:endParaRPr sz="1200">
              <a:latin typeface="Symbol"/>
              <a:cs typeface="Symbol"/>
            </a:endParaRPr>
          </a:p>
        </p:txBody>
      </p:sp>
      <p:sp>
        <p:nvSpPr>
          <p:cNvPr id="75" name="object 75"/>
          <p:cNvSpPr txBox="1"/>
          <p:nvPr/>
        </p:nvSpPr>
        <p:spPr>
          <a:xfrm>
            <a:off x="2966466" y="8276335"/>
            <a:ext cx="1851660" cy="208279"/>
          </a:xfrm>
          <a:prstGeom prst="rect">
            <a:avLst/>
          </a:prstGeom>
        </p:spPr>
        <p:txBody>
          <a:bodyPr wrap="square" lIns="0" tIns="12700" rIns="0" bIns="0" rtlCol="0" vert="horz">
            <a:spAutoFit/>
          </a:bodyPr>
          <a:lstStyle/>
          <a:p>
            <a:pPr>
              <a:lnSpc>
                <a:spcPct val="100000"/>
              </a:lnSpc>
              <a:spcBef>
                <a:spcPts val="100"/>
              </a:spcBef>
            </a:pPr>
            <a:r>
              <a:rPr dirty="0" sz="1200" spc="-5">
                <a:latin typeface="Arial"/>
                <a:cs typeface="Arial"/>
              </a:rPr>
              <a:t>Roll on </a:t>
            </a:r>
            <a:r>
              <a:rPr dirty="0" sz="1200">
                <a:latin typeface="Arial"/>
                <a:cs typeface="Arial"/>
              </a:rPr>
              <a:t>the </a:t>
            </a:r>
            <a:r>
              <a:rPr dirty="0" sz="1200" spc="-5">
                <a:latin typeface="Arial"/>
                <a:cs typeface="Arial"/>
              </a:rPr>
              <a:t>EM</a:t>
            </a:r>
            <a:r>
              <a:rPr dirty="0" sz="1200" spc="-60">
                <a:latin typeface="Arial"/>
                <a:cs typeface="Arial"/>
              </a:rPr>
              <a:t> </a:t>
            </a:r>
            <a:r>
              <a:rPr dirty="0" sz="1200" spc="-5">
                <a:latin typeface="Arial"/>
                <a:cs typeface="Arial"/>
              </a:rPr>
              <a:t>Algorithm…</a:t>
            </a:r>
            <a:endParaRPr sz="1200">
              <a:latin typeface="Arial"/>
              <a:cs typeface="Arial"/>
            </a:endParaRPr>
          </a:p>
        </p:txBody>
      </p:sp>
      <p:sp>
        <p:nvSpPr>
          <p:cNvPr id="76" name="object 7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7" name="object 77"/>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7</a:t>
            </a:r>
            <a:endParaRPr sz="450">
              <a:latin typeface="Tahoma"/>
              <a:cs typeface="Tahoma"/>
            </a:endParaRPr>
          </a:p>
        </p:txBody>
      </p:sp>
      <p:sp>
        <p:nvSpPr>
          <p:cNvPr id="4" name="object 4"/>
          <p:cNvSpPr txBox="1">
            <a:spLocks noGrp="1"/>
          </p:cNvSpPr>
          <p:nvPr>
            <p:ph type="title"/>
          </p:nvPr>
        </p:nvSpPr>
        <p:spPr>
          <a:xfrm>
            <a:off x="3800347" y="1304036"/>
            <a:ext cx="2075814" cy="361315"/>
          </a:xfrm>
          <a:prstGeom prst="rect"/>
        </p:spPr>
        <p:txBody>
          <a:bodyPr wrap="square" lIns="0" tIns="12700" rIns="0" bIns="0" rtlCol="0" vert="horz">
            <a:spAutoFit/>
          </a:bodyPr>
          <a:lstStyle/>
          <a:p>
            <a:pPr marL="12700">
              <a:lnSpc>
                <a:spcPct val="100000"/>
              </a:lnSpc>
              <a:spcBef>
                <a:spcPts val="100"/>
              </a:spcBef>
            </a:pPr>
            <a:r>
              <a:rPr dirty="0" spc="-5"/>
              <a:t>Markov</a:t>
            </a:r>
            <a:r>
              <a:rPr dirty="0" spc="-65"/>
              <a:t> </a:t>
            </a:r>
            <a:r>
              <a:rPr dirty="0" spc="-5"/>
              <a:t>Property</a:t>
            </a:r>
          </a:p>
        </p:txBody>
      </p:sp>
      <p:sp>
        <p:nvSpPr>
          <p:cNvPr id="5" name="object 5"/>
          <p:cNvSpPr/>
          <p:nvPr/>
        </p:nvSpPr>
        <p:spPr>
          <a:xfrm>
            <a:off x="2133600" y="27873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FFCC"/>
          </a:solidFill>
        </p:spPr>
        <p:txBody>
          <a:bodyPr wrap="square" lIns="0" tIns="0" rIns="0" bIns="0" rtlCol="0"/>
          <a:lstStyle/>
          <a:p/>
        </p:txBody>
      </p:sp>
      <p:sp>
        <p:nvSpPr>
          <p:cNvPr id="6" name="object 6"/>
          <p:cNvSpPr/>
          <p:nvPr/>
        </p:nvSpPr>
        <p:spPr>
          <a:xfrm>
            <a:off x="2133600" y="27873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7" name="object 7"/>
          <p:cNvSpPr txBox="1"/>
          <p:nvPr/>
        </p:nvSpPr>
        <p:spPr>
          <a:xfrm>
            <a:off x="2268220" y="2868422"/>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1</a:t>
            </a:r>
            <a:endParaRPr baseline="-21164" sz="1575">
              <a:latin typeface="Arial"/>
              <a:cs typeface="Arial"/>
            </a:endParaRPr>
          </a:p>
        </p:txBody>
      </p:sp>
      <p:sp>
        <p:nvSpPr>
          <p:cNvPr id="8" name="object 8"/>
          <p:cNvSpPr/>
          <p:nvPr/>
        </p:nvSpPr>
        <p:spPr>
          <a:xfrm>
            <a:off x="2971800" y="28254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CCECFF"/>
          </a:solidFill>
        </p:spPr>
        <p:txBody>
          <a:bodyPr wrap="square" lIns="0" tIns="0" rIns="0" bIns="0" rtlCol="0"/>
          <a:lstStyle/>
          <a:p/>
        </p:txBody>
      </p:sp>
      <p:sp>
        <p:nvSpPr>
          <p:cNvPr id="9" name="object 9"/>
          <p:cNvSpPr/>
          <p:nvPr/>
        </p:nvSpPr>
        <p:spPr>
          <a:xfrm>
            <a:off x="2971800" y="28254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10" name="object 10"/>
          <p:cNvSpPr txBox="1"/>
          <p:nvPr/>
        </p:nvSpPr>
        <p:spPr>
          <a:xfrm>
            <a:off x="3106420" y="2906520"/>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3</a:t>
            </a:r>
            <a:endParaRPr baseline="-21164" sz="1575">
              <a:latin typeface="Arial"/>
              <a:cs typeface="Arial"/>
            </a:endParaRPr>
          </a:p>
        </p:txBody>
      </p:sp>
      <p:sp>
        <p:nvSpPr>
          <p:cNvPr id="11" name="object 11"/>
          <p:cNvSpPr/>
          <p:nvPr/>
        </p:nvSpPr>
        <p:spPr>
          <a:xfrm>
            <a:off x="2971800" y="19110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CCFF"/>
          </a:solidFill>
        </p:spPr>
        <p:txBody>
          <a:bodyPr wrap="square" lIns="0" tIns="0" rIns="0" bIns="0" rtlCol="0"/>
          <a:lstStyle/>
          <a:p/>
        </p:txBody>
      </p:sp>
      <p:sp>
        <p:nvSpPr>
          <p:cNvPr id="12" name="object 12"/>
          <p:cNvSpPr/>
          <p:nvPr/>
        </p:nvSpPr>
        <p:spPr>
          <a:xfrm>
            <a:off x="2971800" y="19110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13" name="object 13"/>
          <p:cNvSpPr txBox="1"/>
          <p:nvPr/>
        </p:nvSpPr>
        <p:spPr>
          <a:xfrm>
            <a:off x="4016502" y="2781554"/>
            <a:ext cx="596900" cy="147320"/>
          </a:xfrm>
          <a:prstGeom prst="rect">
            <a:avLst/>
          </a:prstGeom>
        </p:spPr>
        <p:txBody>
          <a:bodyPr wrap="square" lIns="0" tIns="12065" rIns="0" bIns="0" rtlCol="0" vert="horz">
            <a:spAutoFit/>
          </a:bodyPr>
          <a:lstStyle/>
          <a:p>
            <a:pPr>
              <a:lnSpc>
                <a:spcPct val="100000"/>
              </a:lnSpc>
              <a:spcBef>
                <a:spcPts val="95"/>
              </a:spcBef>
              <a:tabLst>
                <a:tab pos="380365" algn="l"/>
                <a:tab pos="554990" algn="l"/>
              </a:tabLst>
            </a:pPr>
            <a:r>
              <a:rPr dirty="0" sz="800" spc="-5">
                <a:latin typeface="Arial"/>
                <a:cs typeface="Arial"/>
              </a:rPr>
              <a:t>t+1</a:t>
            </a:r>
            <a:r>
              <a:rPr dirty="0" sz="800" spc="-5">
                <a:latin typeface="Arial"/>
                <a:cs typeface="Arial"/>
              </a:rPr>
              <a:t>	</a:t>
            </a:r>
            <a:r>
              <a:rPr dirty="0" sz="800" spc="-5">
                <a:latin typeface="Arial"/>
                <a:cs typeface="Arial"/>
              </a:rPr>
              <a:t>j</a:t>
            </a:r>
            <a:r>
              <a:rPr dirty="0" sz="800" spc="-5">
                <a:latin typeface="Arial"/>
                <a:cs typeface="Arial"/>
              </a:rPr>
              <a:t>	</a:t>
            </a:r>
            <a:r>
              <a:rPr dirty="0" sz="800" spc="-5">
                <a:latin typeface="Arial"/>
                <a:cs typeface="Arial"/>
              </a:rPr>
              <a:t>t</a:t>
            </a:r>
            <a:endParaRPr sz="800">
              <a:latin typeface="Arial"/>
              <a:cs typeface="Arial"/>
            </a:endParaRPr>
          </a:p>
        </p:txBody>
      </p:sp>
      <p:sp>
        <p:nvSpPr>
          <p:cNvPr id="14" name="object 14"/>
          <p:cNvSpPr txBox="1"/>
          <p:nvPr/>
        </p:nvSpPr>
        <p:spPr>
          <a:xfrm>
            <a:off x="3779520" y="2692400"/>
            <a:ext cx="1163320" cy="208279"/>
          </a:xfrm>
          <a:prstGeom prst="rect">
            <a:avLst/>
          </a:prstGeom>
        </p:spPr>
        <p:txBody>
          <a:bodyPr wrap="square" lIns="0" tIns="12700" rIns="0" bIns="0" rtlCol="0" vert="horz">
            <a:spAutoFit/>
          </a:bodyPr>
          <a:lstStyle/>
          <a:p>
            <a:pPr>
              <a:lnSpc>
                <a:spcPct val="100000"/>
              </a:lnSpc>
              <a:spcBef>
                <a:spcPts val="100"/>
              </a:spcBef>
              <a:tabLst>
                <a:tab pos="409575" algn="l"/>
              </a:tabLst>
            </a:pPr>
            <a:r>
              <a:rPr dirty="0" sz="1200">
                <a:latin typeface="Arial"/>
                <a:cs typeface="Arial"/>
              </a:rPr>
              <a:t>P(q	= s </a:t>
            </a:r>
            <a:r>
              <a:rPr dirty="0" sz="1200" spc="-5">
                <a:latin typeface="Arial"/>
                <a:cs typeface="Arial"/>
              </a:rPr>
              <a:t>|q </a:t>
            </a:r>
            <a:r>
              <a:rPr dirty="0" sz="1200">
                <a:latin typeface="Arial"/>
                <a:cs typeface="Arial"/>
              </a:rPr>
              <a:t>= s</a:t>
            </a:r>
            <a:r>
              <a:rPr dirty="0" sz="1200" spc="145">
                <a:latin typeface="Arial"/>
                <a:cs typeface="Arial"/>
              </a:rPr>
              <a:t> </a:t>
            </a:r>
            <a:r>
              <a:rPr dirty="0" sz="1200">
                <a:latin typeface="Arial"/>
                <a:cs typeface="Arial"/>
              </a:rPr>
              <a:t>,</a:t>
            </a:r>
            <a:endParaRPr sz="1200">
              <a:latin typeface="Arial"/>
              <a:cs typeface="Arial"/>
            </a:endParaRPr>
          </a:p>
        </p:txBody>
      </p:sp>
      <p:sp>
        <p:nvSpPr>
          <p:cNvPr id="15" name="object 15"/>
          <p:cNvSpPr txBox="1"/>
          <p:nvPr/>
        </p:nvSpPr>
        <p:spPr>
          <a:xfrm>
            <a:off x="4798314" y="2692400"/>
            <a:ext cx="1222375" cy="208279"/>
          </a:xfrm>
          <a:prstGeom prst="rect">
            <a:avLst/>
          </a:prstGeom>
        </p:spPr>
        <p:txBody>
          <a:bodyPr wrap="square" lIns="0" tIns="12700" rIns="0" bIns="0" rtlCol="0" vert="horz">
            <a:spAutoFit/>
          </a:bodyPr>
          <a:lstStyle/>
          <a:p>
            <a:pPr marL="38100">
              <a:lnSpc>
                <a:spcPct val="100000"/>
              </a:lnSpc>
              <a:spcBef>
                <a:spcPts val="100"/>
              </a:spcBef>
            </a:pPr>
            <a:r>
              <a:rPr dirty="0" baseline="-20833" sz="1200" spc="-7">
                <a:latin typeface="Arial"/>
                <a:cs typeface="Arial"/>
              </a:rPr>
              <a:t>i </a:t>
            </a:r>
            <a:r>
              <a:rPr dirty="0" sz="1000">
                <a:latin typeface="Arial"/>
                <a:cs typeface="Arial"/>
              </a:rPr>
              <a:t>any </a:t>
            </a:r>
            <a:r>
              <a:rPr dirty="0" sz="1000" spc="-5">
                <a:latin typeface="Arial"/>
                <a:cs typeface="Arial"/>
              </a:rPr>
              <a:t>earlier</a:t>
            </a:r>
            <a:r>
              <a:rPr dirty="0" sz="1000" spc="-140">
                <a:latin typeface="Arial"/>
                <a:cs typeface="Arial"/>
              </a:rPr>
              <a:t> </a:t>
            </a:r>
            <a:r>
              <a:rPr dirty="0" sz="1000" spc="-5">
                <a:latin typeface="Arial"/>
                <a:cs typeface="Arial"/>
              </a:rPr>
              <a:t>history</a:t>
            </a:r>
            <a:r>
              <a:rPr dirty="0" sz="1200" spc="-5">
                <a:latin typeface="Arial"/>
                <a:cs typeface="Arial"/>
              </a:rPr>
              <a:t>)</a:t>
            </a:r>
            <a:endParaRPr sz="1200">
              <a:latin typeface="Arial"/>
              <a:cs typeface="Arial"/>
            </a:endParaRPr>
          </a:p>
        </p:txBody>
      </p:sp>
      <p:sp>
        <p:nvSpPr>
          <p:cNvPr id="16" name="object 16"/>
          <p:cNvSpPr txBox="1"/>
          <p:nvPr/>
        </p:nvSpPr>
        <p:spPr>
          <a:xfrm>
            <a:off x="3754120" y="2965957"/>
            <a:ext cx="2317750" cy="756285"/>
          </a:xfrm>
          <a:prstGeom prst="rect">
            <a:avLst/>
          </a:prstGeom>
        </p:spPr>
        <p:txBody>
          <a:bodyPr wrap="square" lIns="0" tIns="12700" rIns="0" bIns="0" rtlCol="0" vert="horz">
            <a:spAutoFit/>
          </a:bodyPr>
          <a:lstStyle/>
          <a:p>
            <a:pPr marL="25400" marR="30480">
              <a:lnSpc>
                <a:spcPct val="100000"/>
              </a:lnSpc>
              <a:spcBef>
                <a:spcPts val="100"/>
              </a:spcBef>
            </a:pPr>
            <a:r>
              <a:rPr dirty="0" sz="1200">
                <a:latin typeface="Arial"/>
                <a:cs typeface="Arial"/>
              </a:rPr>
              <a:t>Question: </a:t>
            </a:r>
            <a:r>
              <a:rPr dirty="0" sz="1200" spc="-5">
                <a:latin typeface="Arial"/>
                <a:cs typeface="Arial"/>
              </a:rPr>
              <a:t>what would be </a:t>
            </a:r>
            <a:r>
              <a:rPr dirty="0" sz="1200">
                <a:latin typeface="Arial"/>
                <a:cs typeface="Arial"/>
              </a:rPr>
              <a:t>the</a:t>
            </a:r>
            <a:r>
              <a:rPr dirty="0" sz="1200" spc="-70">
                <a:latin typeface="Arial"/>
                <a:cs typeface="Arial"/>
              </a:rPr>
              <a:t> </a:t>
            </a:r>
            <a:r>
              <a:rPr dirty="0" sz="1200" spc="-5">
                <a:latin typeface="Arial"/>
                <a:cs typeface="Arial"/>
              </a:rPr>
              <a:t>best  Bayes Net structure </a:t>
            </a:r>
            <a:r>
              <a:rPr dirty="0" sz="1200">
                <a:latin typeface="Arial"/>
                <a:cs typeface="Arial"/>
              </a:rPr>
              <a:t>to </a:t>
            </a:r>
            <a:r>
              <a:rPr dirty="0" sz="1200" spc="-5">
                <a:latin typeface="Arial"/>
                <a:cs typeface="Arial"/>
              </a:rPr>
              <a:t>represent  </a:t>
            </a:r>
            <a:r>
              <a:rPr dirty="0" sz="1200">
                <a:latin typeface="Arial"/>
                <a:cs typeface="Arial"/>
              </a:rPr>
              <a:t>the </a:t>
            </a:r>
            <a:r>
              <a:rPr dirty="0" sz="1200" spc="-5">
                <a:latin typeface="Arial"/>
                <a:cs typeface="Arial"/>
              </a:rPr>
              <a:t>Joint Distribution of </a:t>
            </a:r>
            <a:r>
              <a:rPr dirty="0" sz="1200">
                <a:latin typeface="Arial"/>
                <a:cs typeface="Arial"/>
              </a:rPr>
              <a:t>( </a:t>
            </a:r>
            <a:r>
              <a:rPr dirty="0" sz="1200" spc="-5">
                <a:latin typeface="Arial"/>
                <a:cs typeface="Arial"/>
              </a:rPr>
              <a:t>q</a:t>
            </a:r>
            <a:r>
              <a:rPr dirty="0" baseline="-20833" sz="1200" spc="-7">
                <a:latin typeface="Arial"/>
                <a:cs typeface="Arial"/>
              </a:rPr>
              <a:t>0</a:t>
            </a:r>
            <a:r>
              <a:rPr dirty="0" sz="1200" spc="-5">
                <a:latin typeface="Arial"/>
                <a:cs typeface="Arial"/>
              </a:rPr>
              <a:t>,</a:t>
            </a:r>
            <a:r>
              <a:rPr dirty="0" sz="1200" spc="-30">
                <a:latin typeface="Arial"/>
                <a:cs typeface="Arial"/>
              </a:rPr>
              <a:t> </a:t>
            </a:r>
            <a:r>
              <a:rPr dirty="0" sz="1200" spc="-5">
                <a:latin typeface="Arial"/>
                <a:cs typeface="Arial"/>
              </a:rPr>
              <a:t>q</a:t>
            </a:r>
            <a:r>
              <a:rPr dirty="0" baseline="-20833" sz="1200" spc="-7">
                <a:latin typeface="Arial"/>
                <a:cs typeface="Arial"/>
              </a:rPr>
              <a:t>1</a:t>
            </a:r>
            <a:r>
              <a:rPr dirty="0" sz="1200" spc="-5">
                <a:latin typeface="Arial"/>
                <a:cs typeface="Arial"/>
              </a:rPr>
              <a:t>,</a:t>
            </a:r>
            <a:endParaRPr sz="1200">
              <a:latin typeface="Arial"/>
              <a:cs typeface="Arial"/>
            </a:endParaRPr>
          </a:p>
          <a:p>
            <a:pPr marL="25400">
              <a:lnSpc>
                <a:spcPts val="1435"/>
              </a:lnSpc>
            </a:pPr>
            <a:r>
              <a:rPr dirty="0" sz="1200">
                <a:latin typeface="Arial"/>
                <a:cs typeface="Arial"/>
              </a:rPr>
              <a:t>… </a:t>
            </a:r>
            <a:r>
              <a:rPr dirty="0" sz="1200" spc="-5">
                <a:latin typeface="Arial"/>
                <a:cs typeface="Arial"/>
              </a:rPr>
              <a:t>q</a:t>
            </a:r>
            <a:r>
              <a:rPr dirty="0" baseline="-20833" sz="1200" spc="-7">
                <a:latin typeface="Arial"/>
                <a:cs typeface="Arial"/>
              </a:rPr>
              <a:t>3</a:t>
            </a:r>
            <a:r>
              <a:rPr dirty="0" sz="1200" spc="-5">
                <a:latin typeface="Arial"/>
                <a:cs typeface="Arial"/>
              </a:rPr>
              <a:t>,q</a:t>
            </a:r>
            <a:r>
              <a:rPr dirty="0" baseline="-20833" sz="1200" spc="-7">
                <a:latin typeface="Arial"/>
                <a:cs typeface="Arial"/>
              </a:rPr>
              <a:t>4</a:t>
            </a:r>
            <a:r>
              <a:rPr dirty="0" baseline="-20833" sz="1200" spc="150">
                <a:latin typeface="Arial"/>
                <a:cs typeface="Arial"/>
              </a:rPr>
              <a:t> </a:t>
            </a:r>
            <a:r>
              <a:rPr dirty="0" sz="1200">
                <a:latin typeface="Arial"/>
                <a:cs typeface="Arial"/>
              </a:rPr>
              <a:t>)?</a:t>
            </a:r>
            <a:endParaRPr sz="1200">
              <a:latin typeface="Arial"/>
              <a:cs typeface="Arial"/>
            </a:endParaRPr>
          </a:p>
        </p:txBody>
      </p:sp>
      <p:sp>
        <p:nvSpPr>
          <p:cNvPr id="17" name="object 17"/>
          <p:cNvSpPr txBox="1"/>
          <p:nvPr/>
        </p:nvSpPr>
        <p:spPr>
          <a:xfrm>
            <a:off x="1696720" y="3159505"/>
            <a:ext cx="628650" cy="847090"/>
          </a:xfrm>
          <a:prstGeom prst="rect">
            <a:avLst/>
          </a:prstGeom>
        </p:spPr>
        <p:txBody>
          <a:bodyPr wrap="square" lIns="0" tIns="103505" rIns="0" bIns="0" rtlCol="0" vert="horz">
            <a:spAutoFit/>
          </a:bodyPr>
          <a:lstStyle/>
          <a:p>
            <a:pPr marL="25400">
              <a:lnSpc>
                <a:spcPct val="100000"/>
              </a:lnSpc>
              <a:spcBef>
                <a:spcPts val="815"/>
              </a:spcBef>
            </a:pPr>
            <a:r>
              <a:rPr dirty="0" sz="1200" spc="-5" i="1">
                <a:solidFill>
                  <a:srgbClr val="009A00"/>
                </a:solidFill>
                <a:latin typeface="Arial"/>
                <a:cs typeface="Arial"/>
              </a:rPr>
              <a:t>N </a:t>
            </a:r>
            <a:r>
              <a:rPr dirty="0" sz="1200" i="1">
                <a:solidFill>
                  <a:srgbClr val="009A00"/>
                </a:solidFill>
                <a:latin typeface="Arial"/>
                <a:cs typeface="Arial"/>
              </a:rPr>
              <a:t>=</a:t>
            </a:r>
            <a:r>
              <a:rPr dirty="0" sz="1200" spc="-20" i="1">
                <a:solidFill>
                  <a:srgbClr val="009A00"/>
                </a:solidFill>
                <a:latin typeface="Arial"/>
                <a:cs typeface="Arial"/>
              </a:rPr>
              <a:t> </a:t>
            </a:r>
            <a:r>
              <a:rPr dirty="0" sz="1200" spc="-5" i="1">
                <a:solidFill>
                  <a:srgbClr val="009A00"/>
                </a:solidFill>
                <a:latin typeface="Arial"/>
                <a:cs typeface="Arial"/>
              </a:rPr>
              <a:t>3</a:t>
            </a:r>
            <a:endParaRPr sz="1200">
              <a:latin typeface="Arial"/>
              <a:cs typeface="Arial"/>
            </a:endParaRPr>
          </a:p>
          <a:p>
            <a:pPr marL="25400" marR="30480">
              <a:lnSpc>
                <a:spcPts val="2160"/>
              </a:lnSpc>
              <a:spcBef>
                <a:spcPts val="185"/>
              </a:spcBef>
            </a:pPr>
            <a:r>
              <a:rPr dirty="0" sz="1200" i="1">
                <a:solidFill>
                  <a:srgbClr val="009A00"/>
                </a:solidFill>
                <a:latin typeface="Arial"/>
                <a:cs typeface="Arial"/>
              </a:rPr>
              <a:t>t=1  </a:t>
            </a:r>
            <a:r>
              <a:rPr dirty="0" sz="1200" spc="-10" i="1">
                <a:solidFill>
                  <a:srgbClr val="009A00"/>
                </a:solidFill>
                <a:latin typeface="Arial"/>
                <a:cs typeface="Arial"/>
              </a:rPr>
              <a:t>q</a:t>
            </a:r>
            <a:r>
              <a:rPr dirty="0" baseline="-20833" sz="1200" spc="-7" i="1">
                <a:solidFill>
                  <a:srgbClr val="009A00"/>
                </a:solidFill>
                <a:latin typeface="Arial"/>
                <a:cs typeface="Arial"/>
              </a:rPr>
              <a:t>t</a:t>
            </a:r>
            <a:r>
              <a:rPr dirty="0" sz="1200" spc="-5" i="1">
                <a:solidFill>
                  <a:srgbClr val="009A00"/>
                </a:solidFill>
                <a:latin typeface="Arial"/>
                <a:cs typeface="Arial"/>
              </a:rPr>
              <a:t>=</a:t>
            </a:r>
            <a:r>
              <a:rPr dirty="0" sz="1200" spc="-10" i="1">
                <a:solidFill>
                  <a:srgbClr val="009A00"/>
                </a:solidFill>
                <a:latin typeface="Arial"/>
                <a:cs typeface="Arial"/>
              </a:rPr>
              <a:t>q</a:t>
            </a:r>
            <a:r>
              <a:rPr dirty="0" baseline="-20833" sz="1200" spc="-7" i="1">
                <a:solidFill>
                  <a:srgbClr val="009A00"/>
                </a:solidFill>
                <a:latin typeface="Arial"/>
                <a:cs typeface="Arial"/>
              </a:rPr>
              <a:t>1</a:t>
            </a:r>
            <a:r>
              <a:rPr dirty="0" sz="1200" i="1">
                <a:solidFill>
                  <a:srgbClr val="009A00"/>
                </a:solidFill>
                <a:latin typeface="Arial"/>
                <a:cs typeface="Arial"/>
              </a:rPr>
              <a:t>=s</a:t>
            </a:r>
            <a:r>
              <a:rPr dirty="0" baseline="-20833" sz="1200" spc="-7" i="1">
                <a:solidFill>
                  <a:srgbClr val="009A00"/>
                </a:solidFill>
                <a:latin typeface="Arial"/>
                <a:cs typeface="Arial"/>
              </a:rPr>
              <a:t>2</a:t>
            </a:r>
            <a:endParaRPr baseline="-20833" sz="1200">
              <a:latin typeface="Arial"/>
              <a:cs typeface="Arial"/>
            </a:endParaRPr>
          </a:p>
        </p:txBody>
      </p:sp>
      <p:sp>
        <p:nvSpPr>
          <p:cNvPr id="18" name="object 18"/>
          <p:cNvSpPr txBox="1"/>
          <p:nvPr/>
        </p:nvSpPr>
        <p:spPr>
          <a:xfrm>
            <a:off x="2590800" y="3511296"/>
            <a:ext cx="1181100" cy="601345"/>
          </a:xfrm>
          <a:prstGeom prst="rect">
            <a:avLst/>
          </a:prstGeom>
          <a:solidFill>
            <a:srgbClr val="CCECFF"/>
          </a:solidFill>
          <a:ln w="4762">
            <a:solidFill>
              <a:srgbClr val="000000"/>
            </a:solidFill>
          </a:ln>
        </p:spPr>
        <p:txBody>
          <a:bodyPr wrap="square" lIns="0" tIns="22860" rIns="0" bIns="0" rtlCol="0" vert="horz">
            <a:spAutoFit/>
          </a:bodyPr>
          <a:lstStyle/>
          <a:p>
            <a:pPr marL="48260">
              <a:lnSpc>
                <a:spcPct val="100000"/>
              </a:lnSpc>
              <a:spcBef>
                <a:spcPts val="18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a:t>
            </a:r>
            <a:r>
              <a:rPr dirty="0" sz="900" spc="-20">
                <a:latin typeface="Arial"/>
                <a:cs typeface="Arial"/>
              </a:rPr>
              <a:t> </a:t>
            </a:r>
            <a:r>
              <a:rPr dirty="0" sz="900" spc="-5">
                <a:latin typeface="Arial"/>
                <a:cs typeface="Arial"/>
              </a:rPr>
              <a:t>1/3</a:t>
            </a:r>
            <a:endParaRPr sz="900">
              <a:latin typeface="Arial"/>
              <a:cs typeface="Arial"/>
            </a:endParaRPr>
          </a:p>
          <a:p>
            <a:pPr marL="48260" marR="64769">
              <a:lnSpc>
                <a:spcPts val="1630"/>
              </a:lnSpc>
              <a:spcBef>
                <a:spcPts val="135"/>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 </a:t>
            </a:r>
            <a:r>
              <a:rPr dirty="0" sz="900" spc="-5">
                <a:latin typeface="Arial"/>
                <a:cs typeface="Arial"/>
              </a:rPr>
              <a:t>2/3  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a:t>
            </a:r>
            <a:r>
              <a:rPr dirty="0" sz="900" spc="-20">
                <a:latin typeface="Arial"/>
                <a:cs typeface="Arial"/>
              </a:rPr>
              <a:t> </a:t>
            </a:r>
            <a:r>
              <a:rPr dirty="0" sz="900">
                <a:latin typeface="Arial"/>
                <a:cs typeface="Arial"/>
              </a:rPr>
              <a:t>0</a:t>
            </a:r>
            <a:endParaRPr sz="900">
              <a:latin typeface="Arial"/>
              <a:cs typeface="Arial"/>
            </a:endParaRPr>
          </a:p>
        </p:txBody>
      </p:sp>
      <p:sp>
        <p:nvSpPr>
          <p:cNvPr id="19" name="object 19"/>
          <p:cNvSpPr/>
          <p:nvPr/>
        </p:nvSpPr>
        <p:spPr>
          <a:xfrm>
            <a:off x="1676400" y="1987295"/>
            <a:ext cx="1181100" cy="601345"/>
          </a:xfrm>
          <a:custGeom>
            <a:avLst/>
            <a:gdLst/>
            <a:ahLst/>
            <a:cxnLst/>
            <a:rect l="l" t="t" r="r" b="b"/>
            <a:pathLst>
              <a:path w="1181100" h="601344">
                <a:moveTo>
                  <a:pt x="0" y="601218"/>
                </a:moveTo>
                <a:lnTo>
                  <a:pt x="1181100" y="601218"/>
                </a:lnTo>
                <a:lnTo>
                  <a:pt x="1181100" y="0"/>
                </a:lnTo>
                <a:lnTo>
                  <a:pt x="0" y="0"/>
                </a:lnTo>
                <a:lnTo>
                  <a:pt x="0" y="601218"/>
                </a:lnTo>
                <a:close/>
              </a:path>
            </a:pathLst>
          </a:custGeom>
          <a:solidFill>
            <a:srgbClr val="FFFFCC"/>
          </a:solidFill>
        </p:spPr>
        <p:txBody>
          <a:bodyPr wrap="square" lIns="0" tIns="0" rIns="0" bIns="0" rtlCol="0"/>
          <a:lstStyle/>
          <a:p/>
        </p:txBody>
      </p:sp>
      <p:sp>
        <p:nvSpPr>
          <p:cNvPr id="20" name="object 20"/>
          <p:cNvSpPr txBox="1"/>
          <p:nvPr/>
        </p:nvSpPr>
        <p:spPr>
          <a:xfrm>
            <a:off x="1676400" y="1987295"/>
            <a:ext cx="1181100" cy="601345"/>
          </a:xfrm>
          <a:prstGeom prst="rect">
            <a:avLst/>
          </a:prstGeom>
          <a:ln w="4762">
            <a:solidFill>
              <a:srgbClr val="000000"/>
            </a:solidFill>
          </a:ln>
        </p:spPr>
        <p:txBody>
          <a:bodyPr wrap="square" lIns="0" tIns="22860" rIns="0" bIns="0" rtlCol="0" vert="horz">
            <a:spAutoFit/>
          </a:bodyPr>
          <a:lstStyle/>
          <a:p>
            <a:pPr marL="48260">
              <a:lnSpc>
                <a:spcPct val="100000"/>
              </a:lnSpc>
              <a:spcBef>
                <a:spcPts val="18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1</a:t>
            </a:r>
            <a:r>
              <a:rPr dirty="0" sz="900" spc="-5">
                <a:latin typeface="Arial"/>
                <a:cs typeface="Arial"/>
              </a:rPr>
              <a:t>) </a:t>
            </a:r>
            <a:r>
              <a:rPr dirty="0" sz="900">
                <a:latin typeface="Arial"/>
                <a:cs typeface="Arial"/>
              </a:rPr>
              <a:t>=</a:t>
            </a:r>
            <a:r>
              <a:rPr dirty="0" sz="900" spc="-50">
                <a:latin typeface="Arial"/>
                <a:cs typeface="Arial"/>
              </a:rPr>
              <a:t> </a:t>
            </a:r>
            <a:r>
              <a:rPr dirty="0" sz="900">
                <a:latin typeface="Arial"/>
                <a:cs typeface="Arial"/>
              </a:rPr>
              <a:t>0</a:t>
            </a:r>
            <a:endParaRPr sz="900">
              <a:latin typeface="Arial"/>
              <a:cs typeface="Arial"/>
            </a:endParaRPr>
          </a:p>
          <a:p>
            <a:pPr marL="48260">
              <a:lnSpc>
                <a:spcPct val="100000"/>
              </a:lnSpc>
              <a:spcBef>
                <a:spcPts val="54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1</a:t>
            </a:r>
            <a:r>
              <a:rPr dirty="0" sz="900" spc="-5">
                <a:latin typeface="Arial"/>
                <a:cs typeface="Arial"/>
              </a:rPr>
              <a:t>) </a:t>
            </a:r>
            <a:r>
              <a:rPr dirty="0" sz="900">
                <a:latin typeface="Arial"/>
                <a:cs typeface="Arial"/>
              </a:rPr>
              <a:t>=</a:t>
            </a:r>
            <a:r>
              <a:rPr dirty="0" sz="900" spc="-50">
                <a:latin typeface="Arial"/>
                <a:cs typeface="Arial"/>
              </a:rPr>
              <a:t> </a:t>
            </a:r>
            <a:r>
              <a:rPr dirty="0" sz="900">
                <a:latin typeface="Arial"/>
                <a:cs typeface="Arial"/>
              </a:rPr>
              <a:t>0</a:t>
            </a:r>
            <a:endParaRPr sz="900">
              <a:latin typeface="Arial"/>
              <a:cs typeface="Arial"/>
            </a:endParaRPr>
          </a:p>
          <a:p>
            <a:pPr marL="48260">
              <a:lnSpc>
                <a:spcPct val="100000"/>
              </a:lnSpc>
              <a:spcBef>
                <a:spcPts val="545"/>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1</a:t>
            </a:r>
            <a:r>
              <a:rPr dirty="0" sz="900" spc="-5">
                <a:latin typeface="Arial"/>
                <a:cs typeface="Arial"/>
              </a:rPr>
              <a:t>) </a:t>
            </a:r>
            <a:r>
              <a:rPr dirty="0" sz="900">
                <a:latin typeface="Arial"/>
                <a:cs typeface="Arial"/>
              </a:rPr>
              <a:t>=</a:t>
            </a:r>
            <a:r>
              <a:rPr dirty="0" sz="900" spc="-50">
                <a:latin typeface="Arial"/>
                <a:cs typeface="Arial"/>
              </a:rPr>
              <a:t> </a:t>
            </a:r>
            <a:r>
              <a:rPr dirty="0" sz="900">
                <a:latin typeface="Arial"/>
                <a:cs typeface="Arial"/>
              </a:rPr>
              <a:t>1</a:t>
            </a:r>
            <a:endParaRPr sz="900">
              <a:latin typeface="Arial"/>
              <a:cs typeface="Arial"/>
            </a:endParaRPr>
          </a:p>
        </p:txBody>
      </p:sp>
      <p:sp>
        <p:nvSpPr>
          <p:cNvPr id="21" name="object 21"/>
          <p:cNvSpPr txBox="1"/>
          <p:nvPr/>
        </p:nvSpPr>
        <p:spPr>
          <a:xfrm>
            <a:off x="2514600" y="1301496"/>
            <a:ext cx="1181100" cy="601345"/>
          </a:xfrm>
          <a:prstGeom prst="rect">
            <a:avLst/>
          </a:prstGeom>
          <a:solidFill>
            <a:srgbClr val="FFCCFF"/>
          </a:solidFill>
          <a:ln w="4762">
            <a:solidFill>
              <a:srgbClr val="000000"/>
            </a:solidFill>
          </a:ln>
        </p:spPr>
        <p:txBody>
          <a:bodyPr wrap="square" lIns="0" tIns="22860" rIns="0" bIns="0" rtlCol="0" vert="horz">
            <a:spAutoFit/>
          </a:bodyPr>
          <a:lstStyle/>
          <a:p>
            <a:pPr marL="48260">
              <a:lnSpc>
                <a:spcPct val="100000"/>
              </a:lnSpc>
              <a:spcBef>
                <a:spcPts val="18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a:t>
            </a:r>
            <a:r>
              <a:rPr dirty="0" sz="900" spc="-20">
                <a:latin typeface="Arial"/>
                <a:cs typeface="Arial"/>
              </a:rPr>
              <a:t> </a:t>
            </a:r>
            <a:r>
              <a:rPr dirty="0" sz="900" spc="-5">
                <a:latin typeface="Arial"/>
                <a:cs typeface="Arial"/>
              </a:rPr>
              <a:t>1/2</a:t>
            </a:r>
            <a:endParaRPr sz="900">
              <a:latin typeface="Arial"/>
              <a:cs typeface="Arial"/>
            </a:endParaRPr>
          </a:p>
          <a:p>
            <a:pPr marL="48260" marR="64769">
              <a:lnSpc>
                <a:spcPts val="1630"/>
              </a:lnSpc>
              <a:spcBef>
                <a:spcPts val="135"/>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 </a:t>
            </a:r>
            <a:r>
              <a:rPr dirty="0" sz="900" spc="-5">
                <a:latin typeface="Arial"/>
                <a:cs typeface="Arial"/>
              </a:rPr>
              <a:t>1/2  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a:t>
            </a:r>
            <a:r>
              <a:rPr dirty="0" sz="900" spc="-20">
                <a:latin typeface="Arial"/>
                <a:cs typeface="Arial"/>
              </a:rPr>
              <a:t> </a:t>
            </a:r>
            <a:r>
              <a:rPr dirty="0" sz="900">
                <a:latin typeface="Arial"/>
                <a:cs typeface="Arial"/>
              </a:rPr>
              <a:t>0</a:t>
            </a:r>
            <a:endParaRPr sz="900">
              <a:latin typeface="Arial"/>
              <a:cs typeface="Arial"/>
            </a:endParaRPr>
          </a:p>
        </p:txBody>
      </p:sp>
      <p:sp>
        <p:nvSpPr>
          <p:cNvPr id="22" name="object 22"/>
          <p:cNvSpPr/>
          <p:nvPr/>
        </p:nvSpPr>
        <p:spPr>
          <a:xfrm>
            <a:off x="2552700" y="2288285"/>
            <a:ext cx="457200" cy="582930"/>
          </a:xfrm>
          <a:custGeom>
            <a:avLst/>
            <a:gdLst/>
            <a:ahLst/>
            <a:cxnLst/>
            <a:rect l="l" t="t" r="r" b="b"/>
            <a:pathLst>
              <a:path w="457200" h="582930">
                <a:moveTo>
                  <a:pt x="23622" y="547878"/>
                </a:moveTo>
                <a:lnTo>
                  <a:pt x="0" y="582930"/>
                </a:lnTo>
                <a:lnTo>
                  <a:pt x="42672" y="581406"/>
                </a:lnTo>
                <a:lnTo>
                  <a:pt x="37476" y="572262"/>
                </a:lnTo>
                <a:lnTo>
                  <a:pt x="29718" y="572262"/>
                </a:lnTo>
                <a:lnTo>
                  <a:pt x="25907" y="563118"/>
                </a:lnTo>
                <a:lnTo>
                  <a:pt x="31058" y="560965"/>
                </a:lnTo>
                <a:lnTo>
                  <a:pt x="23622" y="547878"/>
                </a:lnTo>
                <a:close/>
              </a:path>
              <a:path w="457200" h="582930">
                <a:moveTo>
                  <a:pt x="31058" y="560965"/>
                </a:moveTo>
                <a:lnTo>
                  <a:pt x="25907" y="563118"/>
                </a:lnTo>
                <a:lnTo>
                  <a:pt x="29718" y="572262"/>
                </a:lnTo>
                <a:lnTo>
                  <a:pt x="35931" y="569543"/>
                </a:lnTo>
                <a:lnTo>
                  <a:pt x="31058" y="560965"/>
                </a:lnTo>
                <a:close/>
              </a:path>
              <a:path w="457200" h="582930">
                <a:moveTo>
                  <a:pt x="35931" y="569543"/>
                </a:moveTo>
                <a:lnTo>
                  <a:pt x="29718" y="572262"/>
                </a:lnTo>
                <a:lnTo>
                  <a:pt x="37476" y="572262"/>
                </a:lnTo>
                <a:lnTo>
                  <a:pt x="35931" y="569543"/>
                </a:lnTo>
                <a:close/>
              </a:path>
              <a:path w="457200" h="582930">
                <a:moveTo>
                  <a:pt x="448056" y="0"/>
                </a:moveTo>
                <a:lnTo>
                  <a:pt x="430128" y="52724"/>
                </a:lnTo>
                <a:lnTo>
                  <a:pt x="407293" y="103660"/>
                </a:lnTo>
                <a:lnTo>
                  <a:pt x="385028" y="154772"/>
                </a:lnTo>
                <a:lnTo>
                  <a:pt x="368807" y="208025"/>
                </a:lnTo>
                <a:lnTo>
                  <a:pt x="361046" y="253429"/>
                </a:lnTo>
                <a:lnTo>
                  <a:pt x="352625" y="299065"/>
                </a:lnTo>
                <a:lnTo>
                  <a:pt x="338007" y="342235"/>
                </a:lnTo>
                <a:lnTo>
                  <a:pt x="311657" y="380238"/>
                </a:lnTo>
                <a:lnTo>
                  <a:pt x="280621" y="408585"/>
                </a:lnTo>
                <a:lnTo>
                  <a:pt x="246311" y="432958"/>
                </a:lnTo>
                <a:lnTo>
                  <a:pt x="211147" y="456308"/>
                </a:lnTo>
                <a:lnTo>
                  <a:pt x="177545" y="481584"/>
                </a:lnTo>
                <a:lnTo>
                  <a:pt x="163570" y="490490"/>
                </a:lnTo>
                <a:lnTo>
                  <a:pt x="150685" y="496943"/>
                </a:lnTo>
                <a:lnTo>
                  <a:pt x="137133" y="504288"/>
                </a:lnTo>
                <a:lnTo>
                  <a:pt x="96949" y="530283"/>
                </a:lnTo>
                <a:lnTo>
                  <a:pt x="51445" y="552444"/>
                </a:lnTo>
                <a:lnTo>
                  <a:pt x="31058" y="560965"/>
                </a:lnTo>
                <a:lnTo>
                  <a:pt x="35931" y="569543"/>
                </a:lnTo>
                <a:lnTo>
                  <a:pt x="62953" y="557722"/>
                </a:lnTo>
                <a:lnTo>
                  <a:pt x="94154" y="542134"/>
                </a:lnTo>
                <a:lnTo>
                  <a:pt x="124379" y="524656"/>
                </a:lnTo>
                <a:lnTo>
                  <a:pt x="154686" y="504444"/>
                </a:lnTo>
                <a:lnTo>
                  <a:pt x="155419" y="504444"/>
                </a:lnTo>
                <a:lnTo>
                  <a:pt x="175621" y="494151"/>
                </a:lnTo>
                <a:lnTo>
                  <a:pt x="197948" y="477850"/>
                </a:lnTo>
                <a:lnTo>
                  <a:pt x="220932" y="460368"/>
                </a:lnTo>
                <a:lnTo>
                  <a:pt x="244601" y="445770"/>
                </a:lnTo>
                <a:lnTo>
                  <a:pt x="305000" y="399992"/>
                </a:lnTo>
                <a:lnTo>
                  <a:pt x="349757" y="339852"/>
                </a:lnTo>
                <a:lnTo>
                  <a:pt x="362014" y="300449"/>
                </a:lnTo>
                <a:lnTo>
                  <a:pt x="369384" y="259842"/>
                </a:lnTo>
                <a:lnTo>
                  <a:pt x="376084" y="219044"/>
                </a:lnTo>
                <a:lnTo>
                  <a:pt x="386333" y="179070"/>
                </a:lnTo>
                <a:lnTo>
                  <a:pt x="404139" y="134566"/>
                </a:lnTo>
                <a:lnTo>
                  <a:pt x="423786" y="91554"/>
                </a:lnTo>
                <a:lnTo>
                  <a:pt x="442423" y="48103"/>
                </a:lnTo>
                <a:lnTo>
                  <a:pt x="457200" y="2286"/>
                </a:lnTo>
                <a:lnTo>
                  <a:pt x="448056" y="0"/>
                </a:lnTo>
                <a:close/>
              </a:path>
              <a:path w="457200" h="582930">
                <a:moveTo>
                  <a:pt x="155419" y="504444"/>
                </a:moveTo>
                <a:lnTo>
                  <a:pt x="154686" y="504444"/>
                </a:lnTo>
                <a:lnTo>
                  <a:pt x="153924" y="505206"/>
                </a:lnTo>
                <a:lnTo>
                  <a:pt x="155419" y="504444"/>
                </a:lnTo>
                <a:close/>
              </a:path>
            </a:pathLst>
          </a:custGeom>
          <a:solidFill>
            <a:srgbClr val="000000"/>
          </a:solidFill>
        </p:spPr>
        <p:txBody>
          <a:bodyPr wrap="square" lIns="0" tIns="0" rIns="0" bIns="0" rtlCol="0"/>
          <a:lstStyle/>
          <a:p/>
        </p:txBody>
      </p:sp>
      <p:sp>
        <p:nvSpPr>
          <p:cNvPr id="23" name="object 23"/>
          <p:cNvSpPr/>
          <p:nvPr/>
        </p:nvSpPr>
        <p:spPr>
          <a:xfrm>
            <a:off x="3405378" y="1990344"/>
            <a:ext cx="313055" cy="515620"/>
          </a:xfrm>
          <a:custGeom>
            <a:avLst/>
            <a:gdLst/>
            <a:ahLst/>
            <a:cxnLst/>
            <a:rect l="l" t="t" r="r" b="b"/>
            <a:pathLst>
              <a:path w="313054" h="515619">
                <a:moveTo>
                  <a:pt x="24937" y="375043"/>
                </a:moveTo>
                <a:lnTo>
                  <a:pt x="16757" y="380496"/>
                </a:lnTo>
                <a:lnTo>
                  <a:pt x="25329" y="391384"/>
                </a:lnTo>
                <a:lnTo>
                  <a:pt x="38652" y="406307"/>
                </a:lnTo>
                <a:lnTo>
                  <a:pt x="52080" y="421150"/>
                </a:lnTo>
                <a:lnTo>
                  <a:pt x="71627" y="445007"/>
                </a:lnTo>
                <a:lnTo>
                  <a:pt x="78486" y="454913"/>
                </a:lnTo>
                <a:lnTo>
                  <a:pt x="79248" y="455675"/>
                </a:lnTo>
                <a:lnTo>
                  <a:pt x="86106" y="460248"/>
                </a:lnTo>
                <a:lnTo>
                  <a:pt x="115232" y="485650"/>
                </a:lnTo>
                <a:lnTo>
                  <a:pt x="134131" y="498143"/>
                </a:lnTo>
                <a:lnTo>
                  <a:pt x="155306" y="506356"/>
                </a:lnTo>
                <a:lnTo>
                  <a:pt x="185166" y="513587"/>
                </a:lnTo>
                <a:lnTo>
                  <a:pt x="194821" y="515140"/>
                </a:lnTo>
                <a:lnTo>
                  <a:pt x="205339" y="513864"/>
                </a:lnTo>
                <a:lnTo>
                  <a:pt x="215676" y="511116"/>
                </a:lnTo>
                <a:lnTo>
                  <a:pt x="224789" y="508253"/>
                </a:lnTo>
                <a:lnTo>
                  <a:pt x="227360" y="505967"/>
                </a:lnTo>
                <a:lnTo>
                  <a:pt x="194310" y="505967"/>
                </a:lnTo>
                <a:lnTo>
                  <a:pt x="157129" y="496879"/>
                </a:lnTo>
                <a:lnTo>
                  <a:pt x="134288" y="487184"/>
                </a:lnTo>
                <a:lnTo>
                  <a:pt x="114216" y="472403"/>
                </a:lnTo>
                <a:lnTo>
                  <a:pt x="86247" y="448817"/>
                </a:lnTo>
                <a:lnTo>
                  <a:pt x="86106" y="448817"/>
                </a:lnTo>
                <a:lnTo>
                  <a:pt x="85344" y="448055"/>
                </a:lnTo>
                <a:lnTo>
                  <a:pt x="85525" y="448055"/>
                </a:lnTo>
                <a:lnTo>
                  <a:pt x="70286" y="428058"/>
                </a:lnTo>
                <a:lnTo>
                  <a:pt x="36619" y="390326"/>
                </a:lnTo>
                <a:lnTo>
                  <a:pt x="24937" y="375043"/>
                </a:lnTo>
                <a:close/>
              </a:path>
              <a:path w="313054" h="515619">
                <a:moveTo>
                  <a:pt x="310172" y="199644"/>
                </a:moveTo>
                <a:lnTo>
                  <a:pt x="300989" y="199644"/>
                </a:lnTo>
                <a:lnTo>
                  <a:pt x="301082" y="221050"/>
                </a:lnTo>
                <a:lnTo>
                  <a:pt x="302009" y="243049"/>
                </a:lnTo>
                <a:lnTo>
                  <a:pt x="302997" y="265062"/>
                </a:lnTo>
                <a:lnTo>
                  <a:pt x="303275" y="286511"/>
                </a:lnTo>
                <a:lnTo>
                  <a:pt x="300218" y="354963"/>
                </a:lnTo>
                <a:lnTo>
                  <a:pt x="283463" y="420624"/>
                </a:lnTo>
                <a:lnTo>
                  <a:pt x="254692" y="464279"/>
                </a:lnTo>
                <a:lnTo>
                  <a:pt x="224027" y="497585"/>
                </a:lnTo>
                <a:lnTo>
                  <a:pt x="220218" y="499109"/>
                </a:lnTo>
                <a:lnTo>
                  <a:pt x="216344" y="502538"/>
                </a:lnTo>
                <a:lnTo>
                  <a:pt x="203911" y="503885"/>
                </a:lnTo>
                <a:lnTo>
                  <a:pt x="198882" y="505205"/>
                </a:lnTo>
                <a:lnTo>
                  <a:pt x="195072" y="505205"/>
                </a:lnTo>
                <a:lnTo>
                  <a:pt x="194310" y="505967"/>
                </a:lnTo>
                <a:lnTo>
                  <a:pt x="227360" y="505967"/>
                </a:lnTo>
                <a:lnTo>
                  <a:pt x="262408" y="469768"/>
                </a:lnTo>
                <a:lnTo>
                  <a:pt x="292608" y="424433"/>
                </a:lnTo>
                <a:lnTo>
                  <a:pt x="305710" y="382325"/>
                </a:lnTo>
                <a:lnTo>
                  <a:pt x="311540" y="336777"/>
                </a:lnTo>
                <a:lnTo>
                  <a:pt x="312571" y="289653"/>
                </a:lnTo>
                <a:lnTo>
                  <a:pt x="311277" y="242813"/>
                </a:lnTo>
                <a:lnTo>
                  <a:pt x="310172" y="199644"/>
                </a:lnTo>
                <a:close/>
              </a:path>
              <a:path w="313054" h="515619">
                <a:moveTo>
                  <a:pt x="85344" y="448055"/>
                </a:moveTo>
                <a:lnTo>
                  <a:pt x="86106" y="448817"/>
                </a:lnTo>
                <a:lnTo>
                  <a:pt x="85851" y="448483"/>
                </a:lnTo>
                <a:lnTo>
                  <a:pt x="85344" y="448055"/>
                </a:lnTo>
                <a:close/>
              </a:path>
              <a:path w="313054" h="515619">
                <a:moveTo>
                  <a:pt x="85851" y="448483"/>
                </a:moveTo>
                <a:lnTo>
                  <a:pt x="86106" y="448817"/>
                </a:lnTo>
                <a:lnTo>
                  <a:pt x="86247" y="448817"/>
                </a:lnTo>
                <a:lnTo>
                  <a:pt x="85851" y="448483"/>
                </a:lnTo>
                <a:close/>
              </a:path>
              <a:path w="313054" h="515619">
                <a:moveTo>
                  <a:pt x="85525" y="448055"/>
                </a:moveTo>
                <a:lnTo>
                  <a:pt x="85344" y="448055"/>
                </a:lnTo>
                <a:lnTo>
                  <a:pt x="85851" y="448483"/>
                </a:lnTo>
                <a:lnTo>
                  <a:pt x="85525" y="448055"/>
                </a:lnTo>
                <a:close/>
              </a:path>
              <a:path w="313054" h="515619">
                <a:moveTo>
                  <a:pt x="0" y="345948"/>
                </a:moveTo>
                <a:lnTo>
                  <a:pt x="4572" y="388620"/>
                </a:lnTo>
                <a:lnTo>
                  <a:pt x="16757" y="380496"/>
                </a:lnTo>
                <a:lnTo>
                  <a:pt x="12954" y="375665"/>
                </a:lnTo>
                <a:lnTo>
                  <a:pt x="21336" y="370331"/>
                </a:lnTo>
                <a:lnTo>
                  <a:pt x="32003" y="370331"/>
                </a:lnTo>
                <a:lnTo>
                  <a:pt x="36575" y="367283"/>
                </a:lnTo>
                <a:lnTo>
                  <a:pt x="0" y="345948"/>
                </a:lnTo>
                <a:close/>
              </a:path>
              <a:path w="313054" h="515619">
                <a:moveTo>
                  <a:pt x="21336" y="370331"/>
                </a:moveTo>
                <a:lnTo>
                  <a:pt x="12954" y="375665"/>
                </a:lnTo>
                <a:lnTo>
                  <a:pt x="16757" y="380496"/>
                </a:lnTo>
                <a:lnTo>
                  <a:pt x="24937" y="375043"/>
                </a:lnTo>
                <a:lnTo>
                  <a:pt x="21336" y="370331"/>
                </a:lnTo>
                <a:close/>
              </a:path>
              <a:path w="313054" h="515619">
                <a:moveTo>
                  <a:pt x="32003" y="370331"/>
                </a:moveTo>
                <a:lnTo>
                  <a:pt x="21336" y="370331"/>
                </a:lnTo>
                <a:lnTo>
                  <a:pt x="24937" y="375043"/>
                </a:lnTo>
                <a:lnTo>
                  <a:pt x="32003" y="370331"/>
                </a:lnTo>
                <a:close/>
              </a:path>
              <a:path w="313054" h="515619">
                <a:moveTo>
                  <a:pt x="226039" y="37307"/>
                </a:moveTo>
                <a:lnTo>
                  <a:pt x="226763" y="38393"/>
                </a:lnTo>
                <a:lnTo>
                  <a:pt x="227205" y="38991"/>
                </a:lnTo>
                <a:lnTo>
                  <a:pt x="228600" y="40385"/>
                </a:lnTo>
                <a:lnTo>
                  <a:pt x="228600" y="40878"/>
                </a:lnTo>
                <a:lnTo>
                  <a:pt x="229362" y="41909"/>
                </a:lnTo>
                <a:lnTo>
                  <a:pt x="230124" y="45720"/>
                </a:lnTo>
                <a:lnTo>
                  <a:pt x="227837" y="48767"/>
                </a:lnTo>
                <a:lnTo>
                  <a:pt x="227629" y="48820"/>
                </a:lnTo>
                <a:lnTo>
                  <a:pt x="231770" y="53481"/>
                </a:lnTo>
                <a:lnTo>
                  <a:pt x="266223" y="105088"/>
                </a:lnTo>
                <a:lnTo>
                  <a:pt x="292358" y="167581"/>
                </a:lnTo>
                <a:lnTo>
                  <a:pt x="300989" y="200405"/>
                </a:lnTo>
                <a:lnTo>
                  <a:pt x="300989" y="199644"/>
                </a:lnTo>
                <a:lnTo>
                  <a:pt x="310172" y="199644"/>
                </a:lnTo>
                <a:lnTo>
                  <a:pt x="310134" y="198120"/>
                </a:lnTo>
                <a:lnTo>
                  <a:pt x="300357" y="160949"/>
                </a:lnTo>
                <a:lnTo>
                  <a:pt x="271375" y="95539"/>
                </a:lnTo>
                <a:lnTo>
                  <a:pt x="250698" y="62483"/>
                </a:lnTo>
                <a:lnTo>
                  <a:pt x="245613" y="56340"/>
                </a:lnTo>
                <a:lnTo>
                  <a:pt x="235172" y="43338"/>
                </a:lnTo>
                <a:lnTo>
                  <a:pt x="230423" y="37693"/>
                </a:lnTo>
                <a:lnTo>
                  <a:pt x="226441" y="37693"/>
                </a:lnTo>
                <a:lnTo>
                  <a:pt x="226039" y="37307"/>
                </a:lnTo>
                <a:close/>
              </a:path>
              <a:path w="313054" h="515619">
                <a:moveTo>
                  <a:pt x="224615" y="45232"/>
                </a:moveTo>
                <a:lnTo>
                  <a:pt x="221742" y="47244"/>
                </a:lnTo>
                <a:lnTo>
                  <a:pt x="224789" y="49529"/>
                </a:lnTo>
                <a:lnTo>
                  <a:pt x="227629" y="48820"/>
                </a:lnTo>
                <a:lnTo>
                  <a:pt x="225552" y="46482"/>
                </a:lnTo>
                <a:lnTo>
                  <a:pt x="224615" y="45232"/>
                </a:lnTo>
                <a:close/>
              </a:path>
              <a:path w="313054" h="515619">
                <a:moveTo>
                  <a:pt x="229362" y="41909"/>
                </a:moveTo>
                <a:lnTo>
                  <a:pt x="224615" y="45232"/>
                </a:lnTo>
                <a:lnTo>
                  <a:pt x="225552" y="46482"/>
                </a:lnTo>
                <a:lnTo>
                  <a:pt x="227629" y="48820"/>
                </a:lnTo>
                <a:lnTo>
                  <a:pt x="227837" y="48767"/>
                </a:lnTo>
                <a:lnTo>
                  <a:pt x="230124" y="45720"/>
                </a:lnTo>
                <a:lnTo>
                  <a:pt x="229362" y="41909"/>
                </a:lnTo>
                <a:close/>
              </a:path>
              <a:path w="313054" h="515619">
                <a:moveTo>
                  <a:pt x="220980" y="46482"/>
                </a:moveTo>
                <a:lnTo>
                  <a:pt x="220980" y="47244"/>
                </a:lnTo>
                <a:lnTo>
                  <a:pt x="221742" y="47244"/>
                </a:lnTo>
                <a:lnTo>
                  <a:pt x="220980" y="46482"/>
                </a:lnTo>
                <a:close/>
              </a:path>
              <a:path w="313054" h="515619">
                <a:moveTo>
                  <a:pt x="219456" y="28194"/>
                </a:moveTo>
                <a:lnTo>
                  <a:pt x="216408" y="29717"/>
                </a:lnTo>
                <a:lnTo>
                  <a:pt x="214884" y="32765"/>
                </a:lnTo>
                <a:lnTo>
                  <a:pt x="214884" y="35813"/>
                </a:lnTo>
                <a:lnTo>
                  <a:pt x="216408" y="38100"/>
                </a:lnTo>
                <a:lnTo>
                  <a:pt x="216788" y="39623"/>
                </a:lnTo>
                <a:lnTo>
                  <a:pt x="217932" y="41909"/>
                </a:lnTo>
                <a:lnTo>
                  <a:pt x="219456" y="44196"/>
                </a:lnTo>
                <a:lnTo>
                  <a:pt x="220218" y="45720"/>
                </a:lnTo>
                <a:lnTo>
                  <a:pt x="221742" y="47244"/>
                </a:lnTo>
                <a:lnTo>
                  <a:pt x="224615" y="45232"/>
                </a:lnTo>
                <a:lnTo>
                  <a:pt x="223266" y="43433"/>
                </a:lnTo>
                <a:lnTo>
                  <a:pt x="220980" y="41148"/>
                </a:lnTo>
                <a:lnTo>
                  <a:pt x="219456" y="38861"/>
                </a:lnTo>
                <a:lnTo>
                  <a:pt x="218694" y="38100"/>
                </a:lnTo>
                <a:lnTo>
                  <a:pt x="217170" y="37337"/>
                </a:lnTo>
                <a:lnTo>
                  <a:pt x="220218" y="37337"/>
                </a:lnTo>
                <a:lnTo>
                  <a:pt x="224027" y="33527"/>
                </a:lnTo>
                <a:lnTo>
                  <a:pt x="221742" y="29717"/>
                </a:lnTo>
                <a:lnTo>
                  <a:pt x="220789" y="28527"/>
                </a:lnTo>
                <a:lnTo>
                  <a:pt x="219456" y="28194"/>
                </a:lnTo>
                <a:close/>
              </a:path>
              <a:path w="313054" h="515619">
                <a:moveTo>
                  <a:pt x="216788" y="39623"/>
                </a:moveTo>
                <a:lnTo>
                  <a:pt x="217170" y="41148"/>
                </a:lnTo>
                <a:lnTo>
                  <a:pt x="220218" y="45720"/>
                </a:lnTo>
                <a:lnTo>
                  <a:pt x="219456" y="44196"/>
                </a:lnTo>
                <a:lnTo>
                  <a:pt x="217932" y="41909"/>
                </a:lnTo>
                <a:lnTo>
                  <a:pt x="216788" y="39623"/>
                </a:lnTo>
                <a:close/>
              </a:path>
              <a:path w="313054" h="515619">
                <a:moveTo>
                  <a:pt x="217170" y="37337"/>
                </a:moveTo>
                <a:lnTo>
                  <a:pt x="218694" y="38100"/>
                </a:lnTo>
                <a:lnTo>
                  <a:pt x="219456" y="38861"/>
                </a:lnTo>
                <a:lnTo>
                  <a:pt x="220980" y="41148"/>
                </a:lnTo>
                <a:lnTo>
                  <a:pt x="223266" y="43433"/>
                </a:lnTo>
                <a:lnTo>
                  <a:pt x="224615" y="45232"/>
                </a:lnTo>
                <a:lnTo>
                  <a:pt x="229362" y="41909"/>
                </a:lnTo>
                <a:lnTo>
                  <a:pt x="228600" y="41909"/>
                </a:lnTo>
                <a:lnTo>
                  <a:pt x="228600" y="40878"/>
                </a:lnTo>
                <a:lnTo>
                  <a:pt x="227205" y="38991"/>
                </a:lnTo>
                <a:lnTo>
                  <a:pt x="227075" y="38861"/>
                </a:lnTo>
                <a:lnTo>
                  <a:pt x="226546" y="38100"/>
                </a:lnTo>
                <a:lnTo>
                  <a:pt x="219456" y="38100"/>
                </a:lnTo>
                <a:lnTo>
                  <a:pt x="217170" y="37337"/>
                </a:lnTo>
                <a:close/>
              </a:path>
              <a:path w="313054" h="515619">
                <a:moveTo>
                  <a:pt x="228600" y="40878"/>
                </a:moveTo>
                <a:lnTo>
                  <a:pt x="228600" y="41909"/>
                </a:lnTo>
                <a:lnTo>
                  <a:pt x="229362" y="41909"/>
                </a:lnTo>
                <a:lnTo>
                  <a:pt x="228600" y="40878"/>
                </a:lnTo>
                <a:close/>
              </a:path>
              <a:path w="313054" h="515619">
                <a:moveTo>
                  <a:pt x="227205" y="38991"/>
                </a:moveTo>
                <a:lnTo>
                  <a:pt x="228600" y="40878"/>
                </a:lnTo>
                <a:lnTo>
                  <a:pt x="228600" y="40385"/>
                </a:lnTo>
                <a:lnTo>
                  <a:pt x="227205" y="38991"/>
                </a:lnTo>
                <a:close/>
              </a:path>
              <a:path w="313054" h="515619">
                <a:moveTo>
                  <a:pt x="208025" y="25907"/>
                </a:moveTo>
                <a:lnTo>
                  <a:pt x="214122" y="35051"/>
                </a:lnTo>
                <a:lnTo>
                  <a:pt x="216472" y="38991"/>
                </a:lnTo>
                <a:lnTo>
                  <a:pt x="216788" y="39623"/>
                </a:lnTo>
                <a:lnTo>
                  <a:pt x="216408" y="38100"/>
                </a:lnTo>
                <a:lnTo>
                  <a:pt x="214884" y="35813"/>
                </a:lnTo>
                <a:lnTo>
                  <a:pt x="214884" y="32765"/>
                </a:lnTo>
                <a:lnTo>
                  <a:pt x="216408" y="29717"/>
                </a:lnTo>
                <a:lnTo>
                  <a:pt x="219456" y="28194"/>
                </a:lnTo>
                <a:lnTo>
                  <a:pt x="220522" y="28194"/>
                </a:lnTo>
                <a:lnTo>
                  <a:pt x="219913" y="27431"/>
                </a:lnTo>
                <a:lnTo>
                  <a:pt x="210312" y="27431"/>
                </a:lnTo>
                <a:lnTo>
                  <a:pt x="208025" y="25907"/>
                </a:lnTo>
                <a:close/>
              </a:path>
              <a:path w="313054" h="515619">
                <a:moveTo>
                  <a:pt x="226763" y="38393"/>
                </a:moveTo>
                <a:lnTo>
                  <a:pt x="227075" y="38861"/>
                </a:lnTo>
                <a:lnTo>
                  <a:pt x="227205" y="38991"/>
                </a:lnTo>
                <a:lnTo>
                  <a:pt x="226763" y="38393"/>
                </a:lnTo>
                <a:close/>
              </a:path>
              <a:path w="313054" h="515619">
                <a:moveTo>
                  <a:pt x="123444" y="0"/>
                </a:moveTo>
                <a:lnTo>
                  <a:pt x="99677" y="8013"/>
                </a:lnTo>
                <a:lnTo>
                  <a:pt x="75980" y="15463"/>
                </a:lnTo>
                <a:lnTo>
                  <a:pt x="28194" y="29717"/>
                </a:lnTo>
                <a:lnTo>
                  <a:pt x="30480" y="38861"/>
                </a:lnTo>
                <a:lnTo>
                  <a:pt x="54101" y="32003"/>
                </a:lnTo>
                <a:lnTo>
                  <a:pt x="77724" y="24383"/>
                </a:lnTo>
                <a:lnTo>
                  <a:pt x="101346" y="17525"/>
                </a:lnTo>
                <a:lnTo>
                  <a:pt x="124206" y="9144"/>
                </a:lnTo>
                <a:lnTo>
                  <a:pt x="187795" y="9144"/>
                </a:lnTo>
                <a:lnTo>
                  <a:pt x="184832" y="8153"/>
                </a:lnTo>
                <a:lnTo>
                  <a:pt x="176784" y="6857"/>
                </a:lnTo>
                <a:lnTo>
                  <a:pt x="163807" y="4179"/>
                </a:lnTo>
                <a:lnTo>
                  <a:pt x="150556" y="2809"/>
                </a:lnTo>
                <a:lnTo>
                  <a:pt x="137084" y="1750"/>
                </a:lnTo>
                <a:lnTo>
                  <a:pt x="123444" y="0"/>
                </a:lnTo>
                <a:close/>
              </a:path>
              <a:path w="313054" h="515619">
                <a:moveTo>
                  <a:pt x="225767" y="37045"/>
                </a:moveTo>
                <a:lnTo>
                  <a:pt x="226763" y="38393"/>
                </a:lnTo>
                <a:lnTo>
                  <a:pt x="226039" y="37307"/>
                </a:lnTo>
                <a:lnTo>
                  <a:pt x="225767" y="37045"/>
                </a:lnTo>
                <a:close/>
              </a:path>
              <a:path w="313054" h="515619">
                <a:moveTo>
                  <a:pt x="220218" y="37337"/>
                </a:moveTo>
                <a:lnTo>
                  <a:pt x="217170" y="37337"/>
                </a:lnTo>
                <a:lnTo>
                  <a:pt x="219456" y="38100"/>
                </a:lnTo>
                <a:lnTo>
                  <a:pt x="220218" y="37337"/>
                </a:lnTo>
                <a:close/>
              </a:path>
              <a:path w="313054" h="515619">
                <a:moveTo>
                  <a:pt x="224027" y="33527"/>
                </a:moveTo>
                <a:lnTo>
                  <a:pt x="219456" y="38100"/>
                </a:lnTo>
                <a:lnTo>
                  <a:pt x="226546" y="38100"/>
                </a:lnTo>
                <a:lnTo>
                  <a:pt x="225961" y="37307"/>
                </a:lnTo>
                <a:lnTo>
                  <a:pt x="225865" y="37045"/>
                </a:lnTo>
                <a:lnTo>
                  <a:pt x="225551" y="36575"/>
                </a:lnTo>
                <a:lnTo>
                  <a:pt x="224408" y="34289"/>
                </a:lnTo>
                <a:lnTo>
                  <a:pt x="224027" y="34289"/>
                </a:lnTo>
                <a:lnTo>
                  <a:pt x="224027" y="33527"/>
                </a:lnTo>
                <a:close/>
              </a:path>
              <a:path w="313054" h="515619">
                <a:moveTo>
                  <a:pt x="224027" y="32003"/>
                </a:moveTo>
                <a:lnTo>
                  <a:pt x="224027" y="33527"/>
                </a:lnTo>
                <a:lnTo>
                  <a:pt x="225551" y="36575"/>
                </a:lnTo>
                <a:lnTo>
                  <a:pt x="226071" y="37337"/>
                </a:lnTo>
                <a:lnTo>
                  <a:pt x="226441" y="37693"/>
                </a:lnTo>
                <a:lnTo>
                  <a:pt x="224027" y="32003"/>
                </a:lnTo>
                <a:close/>
              </a:path>
              <a:path w="313054" h="515619">
                <a:moveTo>
                  <a:pt x="225806" y="32003"/>
                </a:moveTo>
                <a:lnTo>
                  <a:pt x="224027" y="32003"/>
                </a:lnTo>
                <a:lnTo>
                  <a:pt x="226441" y="37693"/>
                </a:lnTo>
                <a:lnTo>
                  <a:pt x="230423" y="37693"/>
                </a:lnTo>
                <a:lnTo>
                  <a:pt x="230100" y="37307"/>
                </a:lnTo>
                <a:lnTo>
                  <a:pt x="227837" y="34289"/>
                </a:lnTo>
                <a:lnTo>
                  <a:pt x="226313" y="32765"/>
                </a:lnTo>
                <a:lnTo>
                  <a:pt x="225806" y="32003"/>
                </a:lnTo>
                <a:close/>
              </a:path>
              <a:path w="313054" h="515619">
                <a:moveTo>
                  <a:pt x="225865" y="37045"/>
                </a:moveTo>
                <a:lnTo>
                  <a:pt x="226039" y="37307"/>
                </a:lnTo>
                <a:lnTo>
                  <a:pt x="225865" y="37045"/>
                </a:lnTo>
                <a:close/>
              </a:path>
              <a:path w="313054" h="515619">
                <a:moveTo>
                  <a:pt x="224027" y="33527"/>
                </a:moveTo>
                <a:lnTo>
                  <a:pt x="224027" y="34289"/>
                </a:lnTo>
                <a:lnTo>
                  <a:pt x="224408" y="34289"/>
                </a:lnTo>
                <a:lnTo>
                  <a:pt x="224027" y="33527"/>
                </a:lnTo>
                <a:close/>
              </a:path>
              <a:path w="313054" h="515619">
                <a:moveTo>
                  <a:pt x="220789" y="28527"/>
                </a:moveTo>
                <a:lnTo>
                  <a:pt x="221742" y="29717"/>
                </a:lnTo>
                <a:lnTo>
                  <a:pt x="224027" y="33527"/>
                </a:lnTo>
                <a:lnTo>
                  <a:pt x="224027" y="32003"/>
                </a:lnTo>
                <a:lnTo>
                  <a:pt x="225806" y="32003"/>
                </a:lnTo>
                <a:lnTo>
                  <a:pt x="224789" y="30479"/>
                </a:lnTo>
                <a:lnTo>
                  <a:pt x="223266" y="29717"/>
                </a:lnTo>
                <a:lnTo>
                  <a:pt x="222504" y="29717"/>
                </a:lnTo>
                <a:lnTo>
                  <a:pt x="222504" y="28955"/>
                </a:lnTo>
                <a:lnTo>
                  <a:pt x="220789" y="28527"/>
                </a:lnTo>
                <a:close/>
              </a:path>
              <a:path w="313054" h="515619">
                <a:moveTo>
                  <a:pt x="220522" y="28194"/>
                </a:moveTo>
                <a:lnTo>
                  <a:pt x="219456" y="28194"/>
                </a:lnTo>
                <a:lnTo>
                  <a:pt x="220789" y="28527"/>
                </a:lnTo>
                <a:lnTo>
                  <a:pt x="220522" y="28194"/>
                </a:lnTo>
                <a:close/>
              </a:path>
              <a:path w="313054" h="515619">
                <a:moveTo>
                  <a:pt x="187795" y="9144"/>
                </a:moveTo>
                <a:lnTo>
                  <a:pt x="124206" y="9144"/>
                </a:lnTo>
                <a:lnTo>
                  <a:pt x="122682" y="9905"/>
                </a:lnTo>
                <a:lnTo>
                  <a:pt x="139984" y="11638"/>
                </a:lnTo>
                <a:lnTo>
                  <a:pt x="157391" y="13111"/>
                </a:lnTo>
                <a:lnTo>
                  <a:pt x="174588" y="15647"/>
                </a:lnTo>
                <a:lnTo>
                  <a:pt x="191262" y="20574"/>
                </a:lnTo>
                <a:lnTo>
                  <a:pt x="196596" y="22859"/>
                </a:lnTo>
                <a:lnTo>
                  <a:pt x="201930" y="24383"/>
                </a:lnTo>
                <a:lnTo>
                  <a:pt x="206501" y="25907"/>
                </a:lnTo>
                <a:lnTo>
                  <a:pt x="208025" y="26670"/>
                </a:lnTo>
                <a:lnTo>
                  <a:pt x="208787" y="27431"/>
                </a:lnTo>
                <a:lnTo>
                  <a:pt x="209041" y="27431"/>
                </a:lnTo>
                <a:lnTo>
                  <a:pt x="208025" y="25907"/>
                </a:lnTo>
                <a:lnTo>
                  <a:pt x="218694" y="25907"/>
                </a:lnTo>
                <a:lnTo>
                  <a:pt x="215646" y="20574"/>
                </a:lnTo>
                <a:lnTo>
                  <a:pt x="214122" y="19050"/>
                </a:lnTo>
                <a:lnTo>
                  <a:pt x="213360" y="19050"/>
                </a:lnTo>
                <a:lnTo>
                  <a:pt x="212598" y="18287"/>
                </a:lnTo>
                <a:lnTo>
                  <a:pt x="211074" y="17525"/>
                </a:lnTo>
                <a:lnTo>
                  <a:pt x="209550" y="17525"/>
                </a:lnTo>
                <a:lnTo>
                  <a:pt x="207263" y="16763"/>
                </a:lnTo>
                <a:lnTo>
                  <a:pt x="204977" y="15239"/>
                </a:lnTo>
                <a:lnTo>
                  <a:pt x="197858" y="12944"/>
                </a:lnTo>
                <a:lnTo>
                  <a:pt x="191500" y="10382"/>
                </a:lnTo>
                <a:lnTo>
                  <a:pt x="187795" y="9144"/>
                </a:lnTo>
                <a:close/>
              </a:path>
              <a:path w="313054" h="515619">
                <a:moveTo>
                  <a:pt x="218694" y="25907"/>
                </a:moveTo>
                <a:lnTo>
                  <a:pt x="208025" y="25907"/>
                </a:lnTo>
                <a:lnTo>
                  <a:pt x="210312" y="27431"/>
                </a:lnTo>
                <a:lnTo>
                  <a:pt x="219913" y="27431"/>
                </a:lnTo>
                <a:lnTo>
                  <a:pt x="218694" y="25907"/>
                </a:lnTo>
                <a:close/>
              </a:path>
              <a:path w="313054" h="515619">
                <a:moveTo>
                  <a:pt x="213360" y="18287"/>
                </a:moveTo>
                <a:lnTo>
                  <a:pt x="213360" y="19050"/>
                </a:lnTo>
                <a:lnTo>
                  <a:pt x="214122" y="19050"/>
                </a:lnTo>
                <a:lnTo>
                  <a:pt x="213360" y="18287"/>
                </a:lnTo>
                <a:close/>
              </a:path>
            </a:pathLst>
          </a:custGeom>
          <a:solidFill>
            <a:srgbClr val="000000"/>
          </a:solidFill>
        </p:spPr>
        <p:txBody>
          <a:bodyPr wrap="square" lIns="0" tIns="0" rIns="0" bIns="0" rtlCol="0"/>
          <a:lstStyle/>
          <a:p/>
        </p:txBody>
      </p:sp>
      <p:sp>
        <p:nvSpPr>
          <p:cNvPr id="24" name="object 24"/>
          <p:cNvSpPr/>
          <p:nvPr/>
        </p:nvSpPr>
        <p:spPr>
          <a:xfrm>
            <a:off x="2360676" y="3283458"/>
            <a:ext cx="715010" cy="121285"/>
          </a:xfrm>
          <a:custGeom>
            <a:avLst/>
            <a:gdLst/>
            <a:ahLst/>
            <a:cxnLst/>
            <a:rect l="l" t="t" r="r" b="b"/>
            <a:pathLst>
              <a:path w="715010" h="121285">
                <a:moveTo>
                  <a:pt x="7619" y="9144"/>
                </a:moveTo>
                <a:lnTo>
                  <a:pt x="32138" y="48662"/>
                </a:lnTo>
                <a:lnTo>
                  <a:pt x="73897" y="74582"/>
                </a:lnTo>
                <a:lnTo>
                  <a:pt x="121829" y="93478"/>
                </a:lnTo>
                <a:lnTo>
                  <a:pt x="172491" y="106586"/>
                </a:lnTo>
                <a:lnTo>
                  <a:pt x="222437" y="115146"/>
                </a:lnTo>
                <a:lnTo>
                  <a:pt x="268224" y="120396"/>
                </a:lnTo>
                <a:lnTo>
                  <a:pt x="316552" y="120685"/>
                </a:lnTo>
                <a:lnTo>
                  <a:pt x="370298" y="118471"/>
                </a:lnTo>
                <a:lnTo>
                  <a:pt x="452944" y="112775"/>
                </a:lnTo>
                <a:lnTo>
                  <a:pt x="285750" y="112775"/>
                </a:lnTo>
                <a:lnTo>
                  <a:pt x="286269" y="112749"/>
                </a:lnTo>
                <a:lnTo>
                  <a:pt x="239160" y="107678"/>
                </a:lnTo>
                <a:lnTo>
                  <a:pt x="187446" y="99765"/>
                </a:lnTo>
                <a:lnTo>
                  <a:pt x="134902" y="87496"/>
                </a:lnTo>
                <a:lnTo>
                  <a:pt x="85061" y="69330"/>
                </a:lnTo>
                <a:lnTo>
                  <a:pt x="41456" y="43726"/>
                </a:lnTo>
                <a:lnTo>
                  <a:pt x="7619" y="9144"/>
                </a:lnTo>
                <a:close/>
              </a:path>
              <a:path w="715010" h="121285">
                <a:moveTo>
                  <a:pt x="286269" y="112749"/>
                </a:moveTo>
                <a:lnTo>
                  <a:pt x="285750" y="112775"/>
                </a:lnTo>
                <a:lnTo>
                  <a:pt x="286512" y="112775"/>
                </a:lnTo>
                <a:lnTo>
                  <a:pt x="286269" y="112749"/>
                </a:lnTo>
                <a:close/>
              </a:path>
              <a:path w="715010" h="121285">
                <a:moveTo>
                  <a:pt x="685186" y="24479"/>
                </a:moveTo>
                <a:lnTo>
                  <a:pt x="682751" y="26670"/>
                </a:lnTo>
                <a:lnTo>
                  <a:pt x="683513" y="26670"/>
                </a:lnTo>
                <a:lnTo>
                  <a:pt x="667630" y="37072"/>
                </a:lnTo>
                <a:lnTo>
                  <a:pt x="651438" y="46986"/>
                </a:lnTo>
                <a:lnTo>
                  <a:pt x="618744" y="66294"/>
                </a:lnTo>
                <a:lnTo>
                  <a:pt x="619506" y="66294"/>
                </a:lnTo>
                <a:lnTo>
                  <a:pt x="617982" y="67056"/>
                </a:lnTo>
                <a:lnTo>
                  <a:pt x="616457" y="67056"/>
                </a:lnTo>
                <a:lnTo>
                  <a:pt x="611886" y="68580"/>
                </a:lnTo>
                <a:lnTo>
                  <a:pt x="580644" y="78486"/>
                </a:lnTo>
                <a:lnTo>
                  <a:pt x="575729" y="79806"/>
                </a:lnTo>
                <a:lnTo>
                  <a:pt x="571309" y="82880"/>
                </a:lnTo>
                <a:lnTo>
                  <a:pt x="566166" y="83820"/>
                </a:lnTo>
                <a:lnTo>
                  <a:pt x="563778" y="85229"/>
                </a:lnTo>
                <a:lnTo>
                  <a:pt x="505295" y="96767"/>
                </a:lnTo>
                <a:lnTo>
                  <a:pt x="450709" y="103156"/>
                </a:lnTo>
                <a:lnTo>
                  <a:pt x="395774" y="107185"/>
                </a:lnTo>
                <a:lnTo>
                  <a:pt x="286269" y="112749"/>
                </a:lnTo>
                <a:lnTo>
                  <a:pt x="286512" y="112775"/>
                </a:lnTo>
                <a:lnTo>
                  <a:pt x="452944" y="112775"/>
                </a:lnTo>
                <a:lnTo>
                  <a:pt x="473201" y="111251"/>
                </a:lnTo>
                <a:lnTo>
                  <a:pt x="492296" y="108671"/>
                </a:lnTo>
                <a:lnTo>
                  <a:pt x="510920" y="105460"/>
                </a:lnTo>
                <a:lnTo>
                  <a:pt x="529355" y="102097"/>
                </a:lnTo>
                <a:lnTo>
                  <a:pt x="547878" y="99060"/>
                </a:lnTo>
                <a:lnTo>
                  <a:pt x="553669" y="97104"/>
                </a:lnTo>
                <a:lnTo>
                  <a:pt x="566280" y="96316"/>
                </a:lnTo>
                <a:lnTo>
                  <a:pt x="570738" y="92201"/>
                </a:lnTo>
                <a:lnTo>
                  <a:pt x="578797" y="89101"/>
                </a:lnTo>
                <a:lnTo>
                  <a:pt x="595601" y="83658"/>
                </a:lnTo>
                <a:lnTo>
                  <a:pt x="603504" y="80772"/>
                </a:lnTo>
                <a:lnTo>
                  <a:pt x="609600" y="79248"/>
                </a:lnTo>
                <a:lnTo>
                  <a:pt x="614934" y="77724"/>
                </a:lnTo>
                <a:lnTo>
                  <a:pt x="617219" y="76962"/>
                </a:lnTo>
                <a:lnTo>
                  <a:pt x="618744" y="76200"/>
                </a:lnTo>
                <a:lnTo>
                  <a:pt x="620268" y="76200"/>
                </a:lnTo>
                <a:lnTo>
                  <a:pt x="621792" y="75438"/>
                </a:lnTo>
                <a:lnTo>
                  <a:pt x="623316" y="75438"/>
                </a:lnTo>
                <a:lnTo>
                  <a:pt x="624078" y="74675"/>
                </a:lnTo>
                <a:lnTo>
                  <a:pt x="628650" y="71627"/>
                </a:lnTo>
                <a:lnTo>
                  <a:pt x="664330" y="50749"/>
                </a:lnTo>
                <a:lnTo>
                  <a:pt x="681803" y="39359"/>
                </a:lnTo>
                <a:lnTo>
                  <a:pt x="692133" y="30862"/>
                </a:lnTo>
                <a:lnTo>
                  <a:pt x="685186" y="24479"/>
                </a:lnTo>
                <a:close/>
              </a:path>
              <a:path w="715010" h="121285">
                <a:moveTo>
                  <a:pt x="709252" y="19812"/>
                </a:moveTo>
                <a:lnTo>
                  <a:pt x="690372" y="19812"/>
                </a:lnTo>
                <a:lnTo>
                  <a:pt x="697230" y="26670"/>
                </a:lnTo>
                <a:lnTo>
                  <a:pt x="692133" y="30862"/>
                </a:lnTo>
                <a:lnTo>
                  <a:pt x="703326" y="41148"/>
                </a:lnTo>
                <a:lnTo>
                  <a:pt x="709252" y="19812"/>
                </a:lnTo>
                <a:close/>
              </a:path>
              <a:path w="715010" h="121285">
                <a:moveTo>
                  <a:pt x="690372" y="19812"/>
                </a:moveTo>
                <a:lnTo>
                  <a:pt x="685186" y="24479"/>
                </a:lnTo>
                <a:lnTo>
                  <a:pt x="692133" y="30862"/>
                </a:lnTo>
                <a:lnTo>
                  <a:pt x="697230" y="26670"/>
                </a:lnTo>
                <a:lnTo>
                  <a:pt x="690372" y="19812"/>
                </a:lnTo>
                <a:close/>
              </a:path>
              <a:path w="715010" h="121285">
                <a:moveTo>
                  <a:pt x="714756" y="0"/>
                </a:moveTo>
                <a:lnTo>
                  <a:pt x="675132" y="15240"/>
                </a:lnTo>
                <a:lnTo>
                  <a:pt x="685186" y="24479"/>
                </a:lnTo>
                <a:lnTo>
                  <a:pt x="690372" y="19812"/>
                </a:lnTo>
                <a:lnTo>
                  <a:pt x="709252" y="19812"/>
                </a:lnTo>
                <a:lnTo>
                  <a:pt x="714756" y="0"/>
                </a:lnTo>
                <a:close/>
              </a:path>
            </a:pathLst>
          </a:custGeom>
          <a:solidFill>
            <a:srgbClr val="000000"/>
          </a:solidFill>
        </p:spPr>
        <p:txBody>
          <a:bodyPr wrap="square" lIns="0" tIns="0" rIns="0" bIns="0" rtlCol="0"/>
          <a:lstStyle/>
          <a:p/>
        </p:txBody>
      </p:sp>
      <p:sp>
        <p:nvSpPr>
          <p:cNvPr id="25" name="object 25"/>
          <p:cNvSpPr/>
          <p:nvPr/>
        </p:nvSpPr>
        <p:spPr>
          <a:xfrm>
            <a:off x="2623566" y="3108198"/>
            <a:ext cx="346710" cy="45085"/>
          </a:xfrm>
          <a:custGeom>
            <a:avLst/>
            <a:gdLst/>
            <a:ahLst/>
            <a:cxnLst/>
            <a:rect l="l" t="t" r="r" b="b"/>
            <a:pathLst>
              <a:path w="346710" h="45085">
                <a:moveTo>
                  <a:pt x="36575" y="6857"/>
                </a:moveTo>
                <a:lnTo>
                  <a:pt x="0" y="28194"/>
                </a:lnTo>
                <a:lnTo>
                  <a:pt x="38861" y="44957"/>
                </a:lnTo>
                <a:lnTo>
                  <a:pt x="38039" y="31242"/>
                </a:lnTo>
                <a:lnTo>
                  <a:pt x="32003" y="31242"/>
                </a:lnTo>
                <a:lnTo>
                  <a:pt x="31241" y="21335"/>
                </a:lnTo>
                <a:lnTo>
                  <a:pt x="37415" y="20851"/>
                </a:lnTo>
                <a:lnTo>
                  <a:pt x="36575" y="6857"/>
                </a:lnTo>
                <a:close/>
              </a:path>
              <a:path w="346710" h="45085">
                <a:moveTo>
                  <a:pt x="37415" y="20851"/>
                </a:moveTo>
                <a:lnTo>
                  <a:pt x="31241" y="21335"/>
                </a:lnTo>
                <a:lnTo>
                  <a:pt x="32003" y="31242"/>
                </a:lnTo>
                <a:lnTo>
                  <a:pt x="38005" y="30688"/>
                </a:lnTo>
                <a:lnTo>
                  <a:pt x="37415" y="20851"/>
                </a:lnTo>
                <a:close/>
              </a:path>
              <a:path w="346710" h="45085">
                <a:moveTo>
                  <a:pt x="38005" y="30688"/>
                </a:moveTo>
                <a:lnTo>
                  <a:pt x="32003" y="31242"/>
                </a:lnTo>
                <a:lnTo>
                  <a:pt x="38039" y="31242"/>
                </a:lnTo>
                <a:lnTo>
                  <a:pt x="38005" y="30688"/>
                </a:lnTo>
                <a:close/>
              </a:path>
              <a:path w="346710" h="45085">
                <a:moveTo>
                  <a:pt x="345947" y="0"/>
                </a:moveTo>
                <a:lnTo>
                  <a:pt x="293581" y="4759"/>
                </a:lnTo>
                <a:lnTo>
                  <a:pt x="241071" y="8339"/>
                </a:lnTo>
                <a:lnTo>
                  <a:pt x="83502" y="17237"/>
                </a:lnTo>
                <a:lnTo>
                  <a:pt x="37415" y="20851"/>
                </a:lnTo>
                <a:lnTo>
                  <a:pt x="38005" y="30688"/>
                </a:lnTo>
                <a:lnTo>
                  <a:pt x="83698" y="26474"/>
                </a:lnTo>
                <a:lnTo>
                  <a:pt x="135898" y="23164"/>
                </a:lnTo>
                <a:lnTo>
                  <a:pt x="241206" y="17847"/>
                </a:lnTo>
                <a:lnTo>
                  <a:pt x="294010" y="14303"/>
                </a:lnTo>
                <a:lnTo>
                  <a:pt x="346709" y="9144"/>
                </a:lnTo>
                <a:lnTo>
                  <a:pt x="345947" y="0"/>
                </a:lnTo>
                <a:close/>
              </a:path>
            </a:pathLst>
          </a:custGeom>
          <a:solidFill>
            <a:srgbClr val="000000"/>
          </a:solidFill>
        </p:spPr>
        <p:txBody>
          <a:bodyPr wrap="square" lIns="0" tIns="0" rIns="0" bIns="0" rtlCol="0"/>
          <a:lstStyle/>
          <a:p/>
        </p:txBody>
      </p:sp>
      <p:sp>
        <p:nvSpPr>
          <p:cNvPr id="26" name="object 26"/>
          <p:cNvSpPr/>
          <p:nvPr/>
        </p:nvSpPr>
        <p:spPr>
          <a:xfrm>
            <a:off x="3124507" y="2412492"/>
            <a:ext cx="74930" cy="425450"/>
          </a:xfrm>
          <a:custGeom>
            <a:avLst/>
            <a:gdLst/>
            <a:ahLst/>
            <a:cxnLst/>
            <a:rect l="l" t="t" r="r" b="b"/>
            <a:pathLst>
              <a:path w="74930" h="425450">
                <a:moveTo>
                  <a:pt x="52367" y="35182"/>
                </a:moveTo>
                <a:lnTo>
                  <a:pt x="38407" y="74888"/>
                </a:lnTo>
                <a:lnTo>
                  <a:pt x="24215" y="123381"/>
                </a:lnTo>
                <a:lnTo>
                  <a:pt x="12642" y="173669"/>
                </a:lnTo>
                <a:lnTo>
                  <a:pt x="4350" y="224985"/>
                </a:lnTo>
                <a:lnTo>
                  <a:pt x="0" y="276562"/>
                </a:lnTo>
                <a:lnTo>
                  <a:pt x="253" y="327634"/>
                </a:lnTo>
                <a:lnTo>
                  <a:pt x="5772" y="377434"/>
                </a:lnTo>
                <a:lnTo>
                  <a:pt x="17218" y="425196"/>
                </a:lnTo>
                <a:lnTo>
                  <a:pt x="26362" y="422909"/>
                </a:lnTo>
                <a:lnTo>
                  <a:pt x="15136" y="374955"/>
                </a:lnTo>
                <a:lnTo>
                  <a:pt x="9773" y="325719"/>
                </a:lnTo>
                <a:lnTo>
                  <a:pt x="9598" y="275713"/>
                </a:lnTo>
                <a:lnTo>
                  <a:pt x="13937" y="225447"/>
                </a:lnTo>
                <a:lnTo>
                  <a:pt x="22115" y="175432"/>
                </a:lnTo>
                <a:lnTo>
                  <a:pt x="33458" y="126180"/>
                </a:lnTo>
                <a:lnTo>
                  <a:pt x="47290" y="78200"/>
                </a:lnTo>
                <a:lnTo>
                  <a:pt x="60880" y="38080"/>
                </a:lnTo>
                <a:lnTo>
                  <a:pt x="52367" y="35182"/>
                </a:lnTo>
                <a:close/>
              </a:path>
              <a:path w="74930" h="425450">
                <a:moveTo>
                  <a:pt x="72654" y="28955"/>
                </a:moveTo>
                <a:lnTo>
                  <a:pt x="54556" y="28955"/>
                </a:lnTo>
                <a:lnTo>
                  <a:pt x="62938" y="32003"/>
                </a:lnTo>
                <a:lnTo>
                  <a:pt x="60880" y="38080"/>
                </a:lnTo>
                <a:lnTo>
                  <a:pt x="74368" y="42672"/>
                </a:lnTo>
                <a:lnTo>
                  <a:pt x="72654" y="28955"/>
                </a:lnTo>
                <a:close/>
              </a:path>
              <a:path w="74930" h="425450">
                <a:moveTo>
                  <a:pt x="54556" y="28955"/>
                </a:moveTo>
                <a:lnTo>
                  <a:pt x="52367" y="35182"/>
                </a:lnTo>
                <a:lnTo>
                  <a:pt x="60880" y="38080"/>
                </a:lnTo>
                <a:lnTo>
                  <a:pt x="62938" y="32003"/>
                </a:lnTo>
                <a:lnTo>
                  <a:pt x="54556" y="28955"/>
                </a:lnTo>
                <a:close/>
              </a:path>
              <a:path w="74930" h="425450">
                <a:moveTo>
                  <a:pt x="69034" y="0"/>
                </a:moveTo>
                <a:lnTo>
                  <a:pt x="38554" y="30479"/>
                </a:lnTo>
                <a:lnTo>
                  <a:pt x="52367" y="35182"/>
                </a:lnTo>
                <a:lnTo>
                  <a:pt x="54556" y="28955"/>
                </a:lnTo>
                <a:lnTo>
                  <a:pt x="72654" y="28955"/>
                </a:lnTo>
                <a:lnTo>
                  <a:pt x="69034" y="0"/>
                </a:lnTo>
                <a:close/>
              </a:path>
            </a:pathLst>
          </a:custGeom>
          <a:solidFill>
            <a:srgbClr val="000000"/>
          </a:solidFill>
        </p:spPr>
        <p:txBody>
          <a:bodyPr wrap="square" lIns="0" tIns="0" rIns="0" bIns="0" rtlCol="0"/>
          <a:lstStyle/>
          <a:p/>
        </p:txBody>
      </p:sp>
      <p:sp>
        <p:nvSpPr>
          <p:cNvPr id="27" name="object 27"/>
          <p:cNvSpPr txBox="1"/>
          <p:nvPr/>
        </p:nvSpPr>
        <p:spPr>
          <a:xfrm>
            <a:off x="3106420" y="1688083"/>
            <a:ext cx="2832100" cy="938530"/>
          </a:xfrm>
          <a:prstGeom prst="rect">
            <a:avLst/>
          </a:prstGeom>
        </p:spPr>
        <p:txBody>
          <a:bodyPr wrap="square" lIns="0" tIns="12700" rIns="0" bIns="0" rtlCol="0" vert="horz">
            <a:spAutoFit/>
          </a:bodyPr>
          <a:lstStyle/>
          <a:p>
            <a:pPr marL="673100" marR="17780">
              <a:lnSpc>
                <a:spcPct val="100000"/>
              </a:lnSpc>
              <a:spcBef>
                <a:spcPts val="100"/>
              </a:spcBef>
            </a:pPr>
            <a:r>
              <a:rPr dirty="0" sz="1200" spc="-5">
                <a:latin typeface="Arial"/>
                <a:cs typeface="Arial"/>
              </a:rPr>
              <a:t>q</a:t>
            </a:r>
            <a:r>
              <a:rPr dirty="0" baseline="-20833" sz="1200" spc="-7">
                <a:latin typeface="Arial"/>
                <a:cs typeface="Arial"/>
              </a:rPr>
              <a:t>t+1 </a:t>
            </a:r>
            <a:r>
              <a:rPr dirty="0" sz="1200">
                <a:latin typeface="Arial"/>
                <a:cs typeface="Arial"/>
              </a:rPr>
              <a:t>is conditionally</a:t>
            </a:r>
            <a:r>
              <a:rPr dirty="0" sz="1200" spc="-75">
                <a:latin typeface="Arial"/>
                <a:cs typeface="Arial"/>
              </a:rPr>
              <a:t> </a:t>
            </a:r>
            <a:r>
              <a:rPr dirty="0" sz="1200">
                <a:latin typeface="Arial"/>
                <a:cs typeface="Arial"/>
              </a:rPr>
              <a:t>independent  </a:t>
            </a:r>
            <a:r>
              <a:rPr dirty="0" sz="1200" spc="-5">
                <a:latin typeface="Arial"/>
                <a:cs typeface="Arial"/>
              </a:rPr>
              <a:t>of </a:t>
            </a:r>
            <a:r>
              <a:rPr dirty="0" sz="1200">
                <a:latin typeface="Arial"/>
                <a:cs typeface="Arial"/>
              </a:rPr>
              <a:t>{ </a:t>
            </a:r>
            <a:r>
              <a:rPr dirty="0" sz="1200" spc="-5">
                <a:latin typeface="Arial"/>
                <a:cs typeface="Arial"/>
              </a:rPr>
              <a:t>q</a:t>
            </a:r>
            <a:r>
              <a:rPr dirty="0" baseline="-20833" sz="1200" spc="-7">
                <a:latin typeface="Arial"/>
                <a:cs typeface="Arial"/>
              </a:rPr>
              <a:t>t-1</a:t>
            </a:r>
            <a:r>
              <a:rPr dirty="0" sz="1200" spc="-5">
                <a:latin typeface="Arial"/>
                <a:cs typeface="Arial"/>
              </a:rPr>
              <a:t>, q</a:t>
            </a:r>
            <a:r>
              <a:rPr dirty="0" baseline="-20833" sz="1200" spc="-7">
                <a:latin typeface="Arial"/>
                <a:cs typeface="Arial"/>
              </a:rPr>
              <a:t>t-2</a:t>
            </a:r>
            <a:r>
              <a:rPr dirty="0" sz="1200" spc="-5">
                <a:latin typeface="Arial"/>
                <a:cs typeface="Arial"/>
              </a:rPr>
              <a:t>, </a:t>
            </a:r>
            <a:r>
              <a:rPr dirty="0" sz="1200">
                <a:latin typeface="Arial"/>
                <a:cs typeface="Arial"/>
              </a:rPr>
              <a:t>… </a:t>
            </a:r>
            <a:r>
              <a:rPr dirty="0" sz="1200" spc="-10">
                <a:latin typeface="Arial"/>
                <a:cs typeface="Arial"/>
              </a:rPr>
              <a:t>q</a:t>
            </a:r>
            <a:r>
              <a:rPr dirty="0" baseline="-20833" sz="1200" spc="-15">
                <a:latin typeface="Arial"/>
                <a:cs typeface="Arial"/>
              </a:rPr>
              <a:t>1</a:t>
            </a:r>
            <a:r>
              <a:rPr dirty="0" sz="1200" spc="-10">
                <a:latin typeface="Arial"/>
                <a:cs typeface="Arial"/>
              </a:rPr>
              <a:t>, </a:t>
            </a:r>
            <a:r>
              <a:rPr dirty="0" sz="1200" spc="-5">
                <a:latin typeface="Arial"/>
                <a:cs typeface="Arial"/>
              </a:rPr>
              <a:t>q</a:t>
            </a:r>
            <a:r>
              <a:rPr dirty="0" baseline="-20833" sz="1200" spc="-7">
                <a:latin typeface="Arial"/>
                <a:cs typeface="Arial"/>
              </a:rPr>
              <a:t>0 </a:t>
            </a:r>
            <a:r>
              <a:rPr dirty="0" sz="1200">
                <a:latin typeface="Arial"/>
                <a:cs typeface="Arial"/>
              </a:rPr>
              <a:t>} </a:t>
            </a:r>
            <a:r>
              <a:rPr dirty="0" sz="1200" spc="-5">
                <a:latin typeface="Arial"/>
                <a:cs typeface="Arial"/>
              </a:rPr>
              <a:t>given</a:t>
            </a:r>
            <a:r>
              <a:rPr dirty="0" sz="1200" spc="-130">
                <a:latin typeface="Arial"/>
                <a:cs typeface="Arial"/>
              </a:rPr>
              <a:t> </a:t>
            </a:r>
            <a:r>
              <a:rPr dirty="0" sz="1200">
                <a:latin typeface="Arial"/>
                <a:cs typeface="Arial"/>
              </a:rPr>
              <a:t>q</a:t>
            </a:r>
            <a:r>
              <a:rPr dirty="0" baseline="-20833" sz="1200">
                <a:latin typeface="Arial"/>
                <a:cs typeface="Arial"/>
              </a:rPr>
              <a:t>t</a:t>
            </a:r>
            <a:r>
              <a:rPr dirty="0" sz="1200">
                <a:latin typeface="Arial"/>
                <a:cs typeface="Arial"/>
              </a:rPr>
              <a:t>.</a:t>
            </a:r>
            <a:endParaRPr sz="1200">
              <a:latin typeface="Arial"/>
              <a:cs typeface="Arial"/>
            </a:endParaRPr>
          </a:p>
          <a:p>
            <a:pPr marL="25400">
              <a:lnSpc>
                <a:spcPts val="1075"/>
              </a:lnSpc>
            </a:pPr>
            <a:r>
              <a:rPr dirty="0" sz="1600">
                <a:latin typeface="Arial"/>
                <a:cs typeface="Arial"/>
              </a:rPr>
              <a:t>s</a:t>
            </a:r>
            <a:r>
              <a:rPr dirty="0" baseline="-21164" sz="1575">
                <a:latin typeface="Arial"/>
                <a:cs typeface="Arial"/>
              </a:rPr>
              <a:t>2</a:t>
            </a:r>
            <a:endParaRPr baseline="-21164" sz="1575">
              <a:latin typeface="Arial"/>
              <a:cs typeface="Arial"/>
            </a:endParaRPr>
          </a:p>
          <a:p>
            <a:pPr marL="444500">
              <a:lnSpc>
                <a:spcPts val="1080"/>
              </a:lnSpc>
            </a:pPr>
            <a:r>
              <a:rPr dirty="0" baseline="3472" sz="1200" spc="-7">
                <a:latin typeface="Arial"/>
                <a:cs typeface="Arial"/>
              </a:rPr>
              <a:t>1/2 </a:t>
            </a:r>
            <a:r>
              <a:rPr dirty="0" sz="1200">
                <a:latin typeface="Arial"/>
                <a:cs typeface="Arial"/>
              </a:rPr>
              <a:t>In </a:t>
            </a:r>
            <a:r>
              <a:rPr dirty="0" sz="1200" spc="-5">
                <a:latin typeface="Arial"/>
                <a:cs typeface="Arial"/>
              </a:rPr>
              <a:t>other</a:t>
            </a:r>
            <a:r>
              <a:rPr dirty="0" sz="1200" spc="20">
                <a:latin typeface="Arial"/>
                <a:cs typeface="Arial"/>
              </a:rPr>
              <a:t> </a:t>
            </a:r>
            <a:r>
              <a:rPr dirty="0" sz="1200">
                <a:latin typeface="Arial"/>
                <a:cs typeface="Arial"/>
              </a:rPr>
              <a:t>words:</a:t>
            </a:r>
            <a:endParaRPr sz="1200">
              <a:latin typeface="Arial"/>
              <a:cs typeface="Arial"/>
            </a:endParaRPr>
          </a:p>
          <a:p>
            <a:pPr marL="673100">
              <a:lnSpc>
                <a:spcPct val="100000"/>
              </a:lnSpc>
              <a:spcBef>
                <a:spcPts val="715"/>
              </a:spcBef>
            </a:pPr>
            <a:r>
              <a:rPr dirty="0" sz="1200" spc="-5">
                <a:latin typeface="Arial"/>
                <a:cs typeface="Arial"/>
              </a:rPr>
              <a:t>P(q</a:t>
            </a:r>
            <a:r>
              <a:rPr dirty="0" baseline="-20833" sz="1200" spc="-7">
                <a:latin typeface="Arial"/>
                <a:cs typeface="Arial"/>
              </a:rPr>
              <a:t>t+1 </a:t>
            </a:r>
            <a:r>
              <a:rPr dirty="0" sz="1200">
                <a:latin typeface="Arial"/>
                <a:cs typeface="Arial"/>
              </a:rPr>
              <a:t>= </a:t>
            </a:r>
            <a:r>
              <a:rPr dirty="0" sz="1200" spc="-5">
                <a:latin typeface="Arial"/>
                <a:cs typeface="Arial"/>
              </a:rPr>
              <a:t>s</a:t>
            </a:r>
            <a:r>
              <a:rPr dirty="0" baseline="-20833" sz="1200" spc="-7">
                <a:latin typeface="Arial"/>
                <a:cs typeface="Arial"/>
              </a:rPr>
              <a:t>j </a:t>
            </a:r>
            <a:r>
              <a:rPr dirty="0" sz="1200" spc="-10">
                <a:latin typeface="Arial"/>
                <a:cs typeface="Arial"/>
              </a:rPr>
              <a:t>|q</a:t>
            </a:r>
            <a:r>
              <a:rPr dirty="0" baseline="-20833" sz="1200" spc="-15">
                <a:latin typeface="Arial"/>
                <a:cs typeface="Arial"/>
              </a:rPr>
              <a:t>t </a:t>
            </a:r>
            <a:r>
              <a:rPr dirty="0" sz="1200">
                <a:latin typeface="Arial"/>
                <a:cs typeface="Arial"/>
              </a:rPr>
              <a:t>= </a:t>
            </a:r>
            <a:r>
              <a:rPr dirty="0" sz="1200" spc="-5">
                <a:latin typeface="Arial"/>
                <a:cs typeface="Arial"/>
              </a:rPr>
              <a:t>s</a:t>
            </a:r>
            <a:r>
              <a:rPr dirty="0" baseline="-20833" sz="1200" spc="-7">
                <a:latin typeface="Arial"/>
                <a:cs typeface="Arial"/>
              </a:rPr>
              <a:t>i </a:t>
            </a:r>
            <a:r>
              <a:rPr dirty="0" sz="1200">
                <a:latin typeface="Arial"/>
                <a:cs typeface="Arial"/>
              </a:rPr>
              <a:t>)</a:t>
            </a:r>
            <a:r>
              <a:rPr dirty="0" sz="1200" spc="20">
                <a:latin typeface="Arial"/>
                <a:cs typeface="Arial"/>
              </a:rPr>
              <a:t> </a:t>
            </a:r>
            <a:r>
              <a:rPr dirty="0" sz="1200">
                <a:latin typeface="Arial"/>
                <a:cs typeface="Arial"/>
              </a:rPr>
              <a:t>=</a:t>
            </a:r>
            <a:endParaRPr sz="1200">
              <a:latin typeface="Arial"/>
              <a:cs typeface="Arial"/>
            </a:endParaRPr>
          </a:p>
        </p:txBody>
      </p:sp>
      <p:sp>
        <p:nvSpPr>
          <p:cNvPr id="28" name="object 28"/>
          <p:cNvSpPr txBox="1"/>
          <p:nvPr/>
        </p:nvSpPr>
        <p:spPr>
          <a:xfrm>
            <a:off x="2598419" y="2643634"/>
            <a:ext cx="153670"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1/2</a:t>
            </a:r>
            <a:endParaRPr sz="800">
              <a:latin typeface="Arial"/>
              <a:cs typeface="Arial"/>
            </a:endParaRPr>
          </a:p>
        </p:txBody>
      </p:sp>
      <p:sp>
        <p:nvSpPr>
          <p:cNvPr id="29" name="object 29"/>
          <p:cNvSpPr txBox="1"/>
          <p:nvPr/>
        </p:nvSpPr>
        <p:spPr>
          <a:xfrm>
            <a:off x="2750823" y="2986538"/>
            <a:ext cx="153670"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1/3</a:t>
            </a:r>
            <a:endParaRPr sz="800">
              <a:latin typeface="Arial"/>
              <a:cs typeface="Arial"/>
            </a:endParaRPr>
          </a:p>
        </p:txBody>
      </p:sp>
      <p:sp>
        <p:nvSpPr>
          <p:cNvPr id="30" name="object 30"/>
          <p:cNvSpPr txBox="1"/>
          <p:nvPr/>
        </p:nvSpPr>
        <p:spPr>
          <a:xfrm>
            <a:off x="3169919" y="2605538"/>
            <a:ext cx="153670"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2/3</a:t>
            </a:r>
            <a:endParaRPr sz="800">
              <a:latin typeface="Arial"/>
              <a:cs typeface="Arial"/>
            </a:endParaRPr>
          </a:p>
        </p:txBody>
      </p:sp>
      <p:sp>
        <p:nvSpPr>
          <p:cNvPr id="31" name="object 31"/>
          <p:cNvSpPr txBox="1"/>
          <p:nvPr/>
        </p:nvSpPr>
        <p:spPr>
          <a:xfrm>
            <a:off x="2717288" y="3253240"/>
            <a:ext cx="69215"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1</a:t>
            </a:r>
            <a:endParaRPr sz="800">
              <a:latin typeface="Arial"/>
              <a:cs typeface="Arial"/>
            </a:endParaRPr>
          </a:p>
        </p:txBody>
      </p:sp>
      <p:sp>
        <p:nvSpPr>
          <p:cNvPr id="32" name="object 3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3" name="object 33"/>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4" name="object 34"/>
          <p:cNvSpPr txBox="1"/>
          <p:nvPr/>
        </p:nvSpPr>
        <p:spPr>
          <a:xfrm>
            <a:off x="5958079" y="8726678"/>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8</a:t>
            </a:r>
            <a:endParaRPr sz="450">
              <a:latin typeface="Tahoma"/>
              <a:cs typeface="Tahoma"/>
            </a:endParaRPr>
          </a:p>
        </p:txBody>
      </p:sp>
      <p:sp>
        <p:nvSpPr>
          <p:cNvPr id="35" name="object 35"/>
          <p:cNvSpPr txBox="1"/>
          <p:nvPr/>
        </p:nvSpPr>
        <p:spPr>
          <a:xfrm>
            <a:off x="3813047" y="5481320"/>
            <a:ext cx="2063114"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Arial"/>
                <a:cs typeface="Arial"/>
              </a:rPr>
              <a:t>Markov</a:t>
            </a:r>
            <a:r>
              <a:rPr dirty="0" sz="2200" spc="-65">
                <a:solidFill>
                  <a:srgbClr val="006500"/>
                </a:solidFill>
                <a:latin typeface="Arial"/>
                <a:cs typeface="Arial"/>
              </a:rPr>
              <a:t> </a:t>
            </a:r>
            <a:r>
              <a:rPr dirty="0" sz="2200" spc="-5">
                <a:solidFill>
                  <a:srgbClr val="006500"/>
                </a:solidFill>
                <a:latin typeface="Arial"/>
                <a:cs typeface="Arial"/>
              </a:rPr>
              <a:t>Property</a:t>
            </a:r>
            <a:endParaRPr sz="2200">
              <a:latin typeface="Arial"/>
              <a:cs typeface="Arial"/>
            </a:endParaRPr>
          </a:p>
        </p:txBody>
      </p:sp>
      <p:sp>
        <p:nvSpPr>
          <p:cNvPr id="36" name="object 36"/>
          <p:cNvSpPr/>
          <p:nvPr/>
        </p:nvSpPr>
        <p:spPr>
          <a:xfrm>
            <a:off x="2133600" y="69646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FFCC"/>
          </a:solidFill>
        </p:spPr>
        <p:txBody>
          <a:bodyPr wrap="square" lIns="0" tIns="0" rIns="0" bIns="0" rtlCol="0"/>
          <a:lstStyle/>
          <a:p/>
        </p:txBody>
      </p:sp>
      <p:sp>
        <p:nvSpPr>
          <p:cNvPr id="37" name="object 37"/>
          <p:cNvSpPr/>
          <p:nvPr/>
        </p:nvSpPr>
        <p:spPr>
          <a:xfrm>
            <a:off x="2133600" y="69646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38" name="object 38"/>
          <p:cNvSpPr txBox="1"/>
          <p:nvPr/>
        </p:nvSpPr>
        <p:spPr>
          <a:xfrm>
            <a:off x="2293620" y="7045704"/>
            <a:ext cx="114935" cy="269875"/>
          </a:xfrm>
          <a:prstGeom prst="rect">
            <a:avLst/>
          </a:prstGeom>
        </p:spPr>
        <p:txBody>
          <a:bodyPr wrap="square" lIns="0" tIns="12700" rIns="0" bIns="0" rtlCol="0" vert="horz">
            <a:spAutoFit/>
          </a:bodyPr>
          <a:lstStyle/>
          <a:p>
            <a:pPr>
              <a:lnSpc>
                <a:spcPct val="100000"/>
              </a:lnSpc>
              <a:spcBef>
                <a:spcPts val="100"/>
              </a:spcBef>
            </a:pPr>
            <a:r>
              <a:rPr dirty="0" sz="1600">
                <a:latin typeface="Arial"/>
                <a:cs typeface="Arial"/>
              </a:rPr>
              <a:t>s</a:t>
            </a:r>
            <a:endParaRPr sz="1600">
              <a:latin typeface="Arial"/>
              <a:cs typeface="Arial"/>
            </a:endParaRPr>
          </a:p>
        </p:txBody>
      </p:sp>
      <p:sp>
        <p:nvSpPr>
          <p:cNvPr id="39" name="object 39"/>
          <p:cNvSpPr txBox="1"/>
          <p:nvPr/>
        </p:nvSpPr>
        <p:spPr>
          <a:xfrm>
            <a:off x="2395727" y="7166862"/>
            <a:ext cx="86995" cy="185420"/>
          </a:xfrm>
          <a:prstGeom prst="rect">
            <a:avLst/>
          </a:prstGeom>
        </p:spPr>
        <p:txBody>
          <a:bodyPr wrap="square" lIns="0" tIns="12700" rIns="0" bIns="0" rtlCol="0" vert="horz">
            <a:spAutoFit/>
          </a:bodyPr>
          <a:lstStyle/>
          <a:p>
            <a:pPr>
              <a:lnSpc>
                <a:spcPct val="100000"/>
              </a:lnSpc>
              <a:spcBef>
                <a:spcPts val="100"/>
              </a:spcBef>
            </a:pPr>
            <a:r>
              <a:rPr dirty="0" sz="1050">
                <a:latin typeface="Arial"/>
                <a:cs typeface="Arial"/>
              </a:rPr>
              <a:t>1</a:t>
            </a:r>
            <a:endParaRPr sz="1050">
              <a:latin typeface="Arial"/>
              <a:cs typeface="Arial"/>
            </a:endParaRPr>
          </a:p>
        </p:txBody>
      </p:sp>
      <p:sp>
        <p:nvSpPr>
          <p:cNvPr id="40" name="object 40"/>
          <p:cNvSpPr/>
          <p:nvPr/>
        </p:nvSpPr>
        <p:spPr>
          <a:xfrm>
            <a:off x="2971800" y="70027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CCECFF"/>
          </a:solidFill>
        </p:spPr>
        <p:txBody>
          <a:bodyPr wrap="square" lIns="0" tIns="0" rIns="0" bIns="0" rtlCol="0"/>
          <a:lstStyle/>
          <a:p/>
        </p:txBody>
      </p:sp>
      <p:sp>
        <p:nvSpPr>
          <p:cNvPr id="41" name="object 41"/>
          <p:cNvSpPr/>
          <p:nvPr/>
        </p:nvSpPr>
        <p:spPr>
          <a:xfrm>
            <a:off x="2971800" y="7002780"/>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42" name="object 42"/>
          <p:cNvSpPr txBox="1"/>
          <p:nvPr/>
        </p:nvSpPr>
        <p:spPr>
          <a:xfrm>
            <a:off x="3106420" y="7083804"/>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3</a:t>
            </a:r>
            <a:endParaRPr baseline="-21164" sz="1575">
              <a:latin typeface="Arial"/>
              <a:cs typeface="Arial"/>
            </a:endParaRPr>
          </a:p>
        </p:txBody>
      </p:sp>
      <p:sp>
        <p:nvSpPr>
          <p:cNvPr id="43" name="object 43"/>
          <p:cNvSpPr/>
          <p:nvPr/>
        </p:nvSpPr>
        <p:spPr>
          <a:xfrm>
            <a:off x="2971800" y="6088379"/>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CCFF"/>
          </a:solidFill>
        </p:spPr>
        <p:txBody>
          <a:bodyPr wrap="square" lIns="0" tIns="0" rIns="0" bIns="0" rtlCol="0"/>
          <a:lstStyle/>
          <a:p/>
        </p:txBody>
      </p:sp>
      <p:sp>
        <p:nvSpPr>
          <p:cNvPr id="44" name="object 44"/>
          <p:cNvSpPr/>
          <p:nvPr/>
        </p:nvSpPr>
        <p:spPr>
          <a:xfrm>
            <a:off x="2971800" y="6088379"/>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45" name="object 45"/>
          <p:cNvSpPr txBox="1"/>
          <p:nvPr/>
        </p:nvSpPr>
        <p:spPr>
          <a:xfrm>
            <a:off x="3106420" y="6169404"/>
            <a:ext cx="240029" cy="269875"/>
          </a:xfrm>
          <a:prstGeom prst="rect">
            <a:avLst/>
          </a:prstGeom>
        </p:spPr>
        <p:txBody>
          <a:bodyPr wrap="square" lIns="0" tIns="12700" rIns="0" bIns="0" rtlCol="0" vert="horz">
            <a:spAutoFit/>
          </a:bodyPr>
          <a:lstStyle/>
          <a:p>
            <a:pPr marL="25400">
              <a:lnSpc>
                <a:spcPct val="100000"/>
              </a:lnSpc>
              <a:spcBef>
                <a:spcPts val="100"/>
              </a:spcBef>
            </a:pPr>
            <a:r>
              <a:rPr dirty="0" sz="1600">
                <a:latin typeface="Arial"/>
                <a:cs typeface="Arial"/>
              </a:rPr>
              <a:t>s</a:t>
            </a:r>
            <a:r>
              <a:rPr dirty="0" baseline="-21164" sz="1575">
                <a:latin typeface="Arial"/>
                <a:cs typeface="Arial"/>
              </a:rPr>
              <a:t>2</a:t>
            </a:r>
            <a:endParaRPr baseline="-21164" sz="1575">
              <a:latin typeface="Arial"/>
              <a:cs typeface="Arial"/>
            </a:endParaRPr>
          </a:p>
        </p:txBody>
      </p:sp>
      <p:sp>
        <p:nvSpPr>
          <p:cNvPr id="46" name="object 46"/>
          <p:cNvSpPr txBox="1"/>
          <p:nvPr/>
        </p:nvSpPr>
        <p:spPr>
          <a:xfrm>
            <a:off x="3864102" y="5954521"/>
            <a:ext cx="157480"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t+1</a:t>
            </a:r>
            <a:endParaRPr sz="800">
              <a:latin typeface="Arial"/>
              <a:cs typeface="Arial"/>
            </a:endParaRPr>
          </a:p>
        </p:txBody>
      </p:sp>
      <p:sp>
        <p:nvSpPr>
          <p:cNvPr id="47" name="object 47"/>
          <p:cNvSpPr txBox="1"/>
          <p:nvPr/>
        </p:nvSpPr>
        <p:spPr>
          <a:xfrm>
            <a:off x="3779520" y="5865367"/>
            <a:ext cx="2146300" cy="208279"/>
          </a:xfrm>
          <a:prstGeom prst="rect">
            <a:avLst/>
          </a:prstGeom>
        </p:spPr>
        <p:txBody>
          <a:bodyPr wrap="square" lIns="0" tIns="12700" rIns="0" bIns="0" rtlCol="0" vert="horz">
            <a:spAutoFit/>
          </a:bodyPr>
          <a:lstStyle/>
          <a:p>
            <a:pPr>
              <a:lnSpc>
                <a:spcPct val="100000"/>
              </a:lnSpc>
              <a:spcBef>
                <a:spcPts val="100"/>
              </a:spcBef>
              <a:tabLst>
                <a:tab pos="257175" algn="l"/>
              </a:tabLst>
            </a:pPr>
            <a:r>
              <a:rPr dirty="0" sz="1200">
                <a:latin typeface="Arial"/>
                <a:cs typeface="Arial"/>
              </a:rPr>
              <a:t>q	is conditionally</a:t>
            </a:r>
            <a:r>
              <a:rPr dirty="0" sz="1200" spc="-85">
                <a:latin typeface="Arial"/>
                <a:cs typeface="Arial"/>
              </a:rPr>
              <a:t> </a:t>
            </a:r>
            <a:r>
              <a:rPr dirty="0" sz="1200">
                <a:latin typeface="Arial"/>
                <a:cs typeface="Arial"/>
              </a:rPr>
              <a:t>independent</a:t>
            </a:r>
            <a:endParaRPr sz="1200">
              <a:latin typeface="Arial"/>
              <a:cs typeface="Arial"/>
            </a:endParaRPr>
          </a:p>
        </p:txBody>
      </p:sp>
      <p:sp>
        <p:nvSpPr>
          <p:cNvPr id="48" name="object 48"/>
          <p:cNvSpPr txBox="1"/>
          <p:nvPr/>
        </p:nvSpPr>
        <p:spPr>
          <a:xfrm>
            <a:off x="4016502" y="6958838"/>
            <a:ext cx="855344" cy="147320"/>
          </a:xfrm>
          <a:prstGeom prst="rect">
            <a:avLst/>
          </a:prstGeom>
        </p:spPr>
        <p:txBody>
          <a:bodyPr wrap="square" lIns="0" tIns="12065" rIns="0" bIns="0" rtlCol="0" vert="horz">
            <a:spAutoFit/>
          </a:bodyPr>
          <a:lstStyle/>
          <a:p>
            <a:pPr>
              <a:lnSpc>
                <a:spcPct val="100000"/>
              </a:lnSpc>
              <a:spcBef>
                <a:spcPts val="95"/>
              </a:spcBef>
              <a:tabLst>
                <a:tab pos="380365" algn="l"/>
                <a:tab pos="554990" algn="l"/>
                <a:tab pos="819785" algn="l"/>
              </a:tabLst>
            </a:pPr>
            <a:r>
              <a:rPr dirty="0" sz="800" spc="-5">
                <a:latin typeface="Arial"/>
                <a:cs typeface="Arial"/>
              </a:rPr>
              <a:t>t+1</a:t>
            </a:r>
            <a:r>
              <a:rPr dirty="0" sz="800" spc="-5">
                <a:latin typeface="Arial"/>
                <a:cs typeface="Arial"/>
              </a:rPr>
              <a:t>	</a:t>
            </a:r>
            <a:r>
              <a:rPr dirty="0" sz="800" spc="-5">
                <a:latin typeface="Arial"/>
                <a:cs typeface="Arial"/>
              </a:rPr>
              <a:t>j</a:t>
            </a:r>
            <a:r>
              <a:rPr dirty="0" sz="800" spc="-5">
                <a:latin typeface="Arial"/>
                <a:cs typeface="Arial"/>
              </a:rPr>
              <a:t>	</a:t>
            </a:r>
            <a:r>
              <a:rPr dirty="0" sz="800" spc="-5">
                <a:latin typeface="Arial"/>
                <a:cs typeface="Arial"/>
              </a:rPr>
              <a:t>t</a:t>
            </a:r>
            <a:r>
              <a:rPr dirty="0" sz="800" spc="-5">
                <a:latin typeface="Arial"/>
                <a:cs typeface="Arial"/>
              </a:rPr>
              <a:t>	</a:t>
            </a:r>
            <a:r>
              <a:rPr dirty="0" sz="800" spc="-5">
                <a:latin typeface="Arial"/>
                <a:cs typeface="Arial"/>
              </a:rPr>
              <a:t>i</a:t>
            </a:r>
            <a:endParaRPr sz="800">
              <a:latin typeface="Arial"/>
              <a:cs typeface="Arial"/>
            </a:endParaRPr>
          </a:p>
        </p:txBody>
      </p:sp>
      <p:sp>
        <p:nvSpPr>
          <p:cNvPr id="49" name="object 49"/>
          <p:cNvSpPr txBox="1"/>
          <p:nvPr/>
        </p:nvSpPr>
        <p:spPr>
          <a:xfrm>
            <a:off x="3779520" y="6869683"/>
            <a:ext cx="2215515" cy="208279"/>
          </a:xfrm>
          <a:prstGeom prst="rect">
            <a:avLst/>
          </a:prstGeom>
        </p:spPr>
        <p:txBody>
          <a:bodyPr wrap="square" lIns="0" tIns="12700" rIns="0" bIns="0" rtlCol="0" vert="horz">
            <a:spAutoFit/>
          </a:bodyPr>
          <a:lstStyle/>
          <a:p>
            <a:pPr>
              <a:lnSpc>
                <a:spcPct val="100000"/>
              </a:lnSpc>
              <a:spcBef>
                <a:spcPts val="100"/>
              </a:spcBef>
              <a:tabLst>
                <a:tab pos="409575" algn="l"/>
              </a:tabLst>
            </a:pPr>
            <a:r>
              <a:rPr dirty="0" sz="1200">
                <a:latin typeface="Arial"/>
                <a:cs typeface="Arial"/>
              </a:rPr>
              <a:t>P(q	= s </a:t>
            </a:r>
            <a:r>
              <a:rPr dirty="0" sz="1200" spc="-5">
                <a:latin typeface="Arial"/>
                <a:cs typeface="Arial"/>
              </a:rPr>
              <a:t>|q </a:t>
            </a:r>
            <a:r>
              <a:rPr dirty="0" sz="1200">
                <a:latin typeface="Arial"/>
                <a:cs typeface="Arial"/>
              </a:rPr>
              <a:t>= s ,</a:t>
            </a:r>
            <a:r>
              <a:rPr dirty="0" sz="1000">
                <a:latin typeface="Arial"/>
                <a:cs typeface="Arial"/>
              </a:rPr>
              <a:t>any </a:t>
            </a:r>
            <a:r>
              <a:rPr dirty="0" sz="1000" spc="-5">
                <a:latin typeface="Arial"/>
                <a:cs typeface="Arial"/>
              </a:rPr>
              <a:t>earlier</a:t>
            </a:r>
            <a:r>
              <a:rPr dirty="0" sz="1000" spc="-145">
                <a:latin typeface="Arial"/>
                <a:cs typeface="Arial"/>
              </a:rPr>
              <a:t> </a:t>
            </a:r>
            <a:r>
              <a:rPr dirty="0" sz="1000" spc="-5">
                <a:latin typeface="Arial"/>
                <a:cs typeface="Arial"/>
              </a:rPr>
              <a:t>history</a:t>
            </a:r>
            <a:r>
              <a:rPr dirty="0" sz="1200" spc="-5">
                <a:latin typeface="Arial"/>
                <a:cs typeface="Arial"/>
              </a:rPr>
              <a:t>)</a:t>
            </a:r>
            <a:endParaRPr sz="1200">
              <a:latin typeface="Arial"/>
              <a:cs typeface="Arial"/>
            </a:endParaRPr>
          </a:p>
        </p:txBody>
      </p:sp>
      <p:sp>
        <p:nvSpPr>
          <p:cNvPr id="50" name="object 50"/>
          <p:cNvSpPr txBox="1"/>
          <p:nvPr/>
        </p:nvSpPr>
        <p:spPr>
          <a:xfrm>
            <a:off x="3754120" y="7143242"/>
            <a:ext cx="2317750" cy="573405"/>
          </a:xfrm>
          <a:prstGeom prst="rect">
            <a:avLst/>
          </a:prstGeom>
        </p:spPr>
        <p:txBody>
          <a:bodyPr wrap="square" lIns="0" tIns="12700" rIns="0" bIns="0" rtlCol="0" vert="horz">
            <a:spAutoFit/>
          </a:bodyPr>
          <a:lstStyle/>
          <a:p>
            <a:pPr marL="25400" marR="30480">
              <a:lnSpc>
                <a:spcPct val="100000"/>
              </a:lnSpc>
              <a:spcBef>
                <a:spcPts val="100"/>
              </a:spcBef>
            </a:pPr>
            <a:r>
              <a:rPr dirty="0" sz="1200">
                <a:latin typeface="Arial"/>
                <a:cs typeface="Arial"/>
              </a:rPr>
              <a:t>Question: </a:t>
            </a:r>
            <a:r>
              <a:rPr dirty="0" sz="1200" spc="-5">
                <a:latin typeface="Arial"/>
                <a:cs typeface="Arial"/>
              </a:rPr>
              <a:t>what would be </a:t>
            </a:r>
            <a:r>
              <a:rPr dirty="0" sz="1200">
                <a:latin typeface="Arial"/>
                <a:cs typeface="Arial"/>
              </a:rPr>
              <a:t>the</a:t>
            </a:r>
            <a:r>
              <a:rPr dirty="0" sz="1200" spc="-70">
                <a:latin typeface="Arial"/>
                <a:cs typeface="Arial"/>
              </a:rPr>
              <a:t> </a:t>
            </a:r>
            <a:r>
              <a:rPr dirty="0" sz="1200" spc="-5">
                <a:latin typeface="Arial"/>
                <a:cs typeface="Arial"/>
              </a:rPr>
              <a:t>best  Bayes Net structure </a:t>
            </a:r>
            <a:r>
              <a:rPr dirty="0" sz="1200">
                <a:latin typeface="Arial"/>
                <a:cs typeface="Arial"/>
              </a:rPr>
              <a:t>to </a:t>
            </a:r>
            <a:r>
              <a:rPr dirty="0" sz="1200" spc="-5">
                <a:latin typeface="Arial"/>
                <a:cs typeface="Arial"/>
              </a:rPr>
              <a:t>represent  </a:t>
            </a:r>
            <a:r>
              <a:rPr dirty="0" sz="1200">
                <a:latin typeface="Arial"/>
                <a:cs typeface="Arial"/>
              </a:rPr>
              <a:t>the </a:t>
            </a:r>
            <a:r>
              <a:rPr dirty="0" sz="1200" spc="-5">
                <a:latin typeface="Arial"/>
                <a:cs typeface="Arial"/>
              </a:rPr>
              <a:t>Joint Distribution of </a:t>
            </a:r>
            <a:r>
              <a:rPr dirty="0" sz="1200">
                <a:latin typeface="Arial"/>
                <a:cs typeface="Arial"/>
              </a:rPr>
              <a:t>( </a:t>
            </a:r>
            <a:r>
              <a:rPr dirty="0" sz="1200" spc="-5">
                <a:latin typeface="Arial"/>
                <a:cs typeface="Arial"/>
              </a:rPr>
              <a:t>q</a:t>
            </a:r>
            <a:r>
              <a:rPr dirty="0" baseline="-20833" sz="1200" spc="-7">
                <a:latin typeface="Arial"/>
                <a:cs typeface="Arial"/>
              </a:rPr>
              <a:t>0</a:t>
            </a:r>
            <a:r>
              <a:rPr dirty="0" sz="1200" spc="-5">
                <a:latin typeface="Arial"/>
                <a:cs typeface="Arial"/>
              </a:rPr>
              <a:t>,</a:t>
            </a:r>
            <a:r>
              <a:rPr dirty="0" sz="1200" spc="-30">
                <a:latin typeface="Arial"/>
                <a:cs typeface="Arial"/>
              </a:rPr>
              <a:t> </a:t>
            </a:r>
            <a:r>
              <a:rPr dirty="0" sz="1200" spc="-5">
                <a:latin typeface="Arial"/>
                <a:cs typeface="Arial"/>
              </a:rPr>
              <a:t>q</a:t>
            </a:r>
            <a:r>
              <a:rPr dirty="0" baseline="-20833" sz="1200" spc="-7">
                <a:latin typeface="Arial"/>
                <a:cs typeface="Arial"/>
              </a:rPr>
              <a:t>1</a:t>
            </a:r>
            <a:r>
              <a:rPr dirty="0" sz="1200" spc="-5">
                <a:latin typeface="Arial"/>
                <a:cs typeface="Arial"/>
              </a:rPr>
              <a:t>,</a:t>
            </a:r>
            <a:endParaRPr sz="1200">
              <a:latin typeface="Arial"/>
              <a:cs typeface="Arial"/>
            </a:endParaRPr>
          </a:p>
        </p:txBody>
      </p:sp>
      <p:sp>
        <p:nvSpPr>
          <p:cNvPr id="51" name="object 51"/>
          <p:cNvSpPr txBox="1"/>
          <p:nvPr/>
        </p:nvSpPr>
        <p:spPr>
          <a:xfrm>
            <a:off x="1696720" y="7336788"/>
            <a:ext cx="628650" cy="847090"/>
          </a:xfrm>
          <a:prstGeom prst="rect">
            <a:avLst/>
          </a:prstGeom>
        </p:spPr>
        <p:txBody>
          <a:bodyPr wrap="square" lIns="0" tIns="102870" rIns="0" bIns="0" rtlCol="0" vert="horz">
            <a:spAutoFit/>
          </a:bodyPr>
          <a:lstStyle/>
          <a:p>
            <a:pPr marL="25400">
              <a:lnSpc>
                <a:spcPct val="100000"/>
              </a:lnSpc>
              <a:spcBef>
                <a:spcPts val="810"/>
              </a:spcBef>
            </a:pPr>
            <a:r>
              <a:rPr dirty="0" sz="1200" spc="-5" i="1">
                <a:solidFill>
                  <a:srgbClr val="009A00"/>
                </a:solidFill>
                <a:latin typeface="Arial"/>
                <a:cs typeface="Arial"/>
              </a:rPr>
              <a:t>N </a:t>
            </a:r>
            <a:r>
              <a:rPr dirty="0" sz="1200" i="1">
                <a:solidFill>
                  <a:srgbClr val="009A00"/>
                </a:solidFill>
                <a:latin typeface="Arial"/>
                <a:cs typeface="Arial"/>
              </a:rPr>
              <a:t>=</a:t>
            </a:r>
            <a:r>
              <a:rPr dirty="0" sz="1200" spc="-20" i="1">
                <a:solidFill>
                  <a:srgbClr val="009A00"/>
                </a:solidFill>
                <a:latin typeface="Arial"/>
                <a:cs typeface="Arial"/>
              </a:rPr>
              <a:t> </a:t>
            </a:r>
            <a:r>
              <a:rPr dirty="0" sz="1200" spc="-5" i="1">
                <a:solidFill>
                  <a:srgbClr val="009A00"/>
                </a:solidFill>
                <a:latin typeface="Arial"/>
                <a:cs typeface="Arial"/>
              </a:rPr>
              <a:t>3</a:t>
            </a:r>
            <a:endParaRPr sz="1200">
              <a:latin typeface="Arial"/>
              <a:cs typeface="Arial"/>
            </a:endParaRPr>
          </a:p>
          <a:p>
            <a:pPr marL="25400" marR="30480">
              <a:lnSpc>
                <a:spcPts val="2160"/>
              </a:lnSpc>
              <a:spcBef>
                <a:spcPts val="190"/>
              </a:spcBef>
            </a:pPr>
            <a:r>
              <a:rPr dirty="0" sz="1200" i="1">
                <a:solidFill>
                  <a:srgbClr val="009A00"/>
                </a:solidFill>
                <a:latin typeface="Arial"/>
                <a:cs typeface="Arial"/>
              </a:rPr>
              <a:t>t=1  </a:t>
            </a:r>
            <a:r>
              <a:rPr dirty="0" sz="1200" spc="-10" i="1">
                <a:solidFill>
                  <a:srgbClr val="009A00"/>
                </a:solidFill>
                <a:latin typeface="Arial"/>
                <a:cs typeface="Arial"/>
              </a:rPr>
              <a:t>q</a:t>
            </a:r>
            <a:r>
              <a:rPr dirty="0" baseline="-20833" sz="1200" spc="-7" i="1">
                <a:solidFill>
                  <a:srgbClr val="009A00"/>
                </a:solidFill>
                <a:latin typeface="Arial"/>
                <a:cs typeface="Arial"/>
              </a:rPr>
              <a:t>t</a:t>
            </a:r>
            <a:r>
              <a:rPr dirty="0" sz="1200" spc="-5" i="1">
                <a:solidFill>
                  <a:srgbClr val="009A00"/>
                </a:solidFill>
                <a:latin typeface="Arial"/>
                <a:cs typeface="Arial"/>
              </a:rPr>
              <a:t>=</a:t>
            </a:r>
            <a:r>
              <a:rPr dirty="0" sz="1200" spc="-10" i="1">
                <a:solidFill>
                  <a:srgbClr val="009A00"/>
                </a:solidFill>
                <a:latin typeface="Arial"/>
                <a:cs typeface="Arial"/>
              </a:rPr>
              <a:t>q</a:t>
            </a:r>
            <a:r>
              <a:rPr dirty="0" baseline="-20833" sz="1200" spc="-7" i="1">
                <a:solidFill>
                  <a:srgbClr val="009A00"/>
                </a:solidFill>
                <a:latin typeface="Arial"/>
                <a:cs typeface="Arial"/>
              </a:rPr>
              <a:t>1</a:t>
            </a:r>
            <a:r>
              <a:rPr dirty="0" sz="1200" i="1">
                <a:solidFill>
                  <a:srgbClr val="009A00"/>
                </a:solidFill>
                <a:latin typeface="Arial"/>
                <a:cs typeface="Arial"/>
              </a:rPr>
              <a:t>=s</a:t>
            </a:r>
            <a:r>
              <a:rPr dirty="0" baseline="-20833" sz="1200" spc="-7" i="1">
                <a:solidFill>
                  <a:srgbClr val="009A00"/>
                </a:solidFill>
                <a:latin typeface="Arial"/>
                <a:cs typeface="Arial"/>
              </a:rPr>
              <a:t>2</a:t>
            </a:r>
            <a:endParaRPr baseline="-20833" sz="1200">
              <a:latin typeface="Arial"/>
              <a:cs typeface="Arial"/>
            </a:endParaRPr>
          </a:p>
        </p:txBody>
      </p:sp>
      <p:sp>
        <p:nvSpPr>
          <p:cNvPr id="52" name="object 52"/>
          <p:cNvSpPr/>
          <p:nvPr/>
        </p:nvSpPr>
        <p:spPr>
          <a:xfrm>
            <a:off x="2590800" y="7688580"/>
            <a:ext cx="1181100" cy="601345"/>
          </a:xfrm>
          <a:custGeom>
            <a:avLst/>
            <a:gdLst/>
            <a:ahLst/>
            <a:cxnLst/>
            <a:rect l="l" t="t" r="r" b="b"/>
            <a:pathLst>
              <a:path w="1181100" h="601345">
                <a:moveTo>
                  <a:pt x="0" y="601218"/>
                </a:moveTo>
                <a:lnTo>
                  <a:pt x="1181100" y="601218"/>
                </a:lnTo>
                <a:lnTo>
                  <a:pt x="1181100" y="0"/>
                </a:lnTo>
                <a:lnTo>
                  <a:pt x="0" y="0"/>
                </a:lnTo>
                <a:lnTo>
                  <a:pt x="0" y="601218"/>
                </a:lnTo>
                <a:close/>
              </a:path>
            </a:pathLst>
          </a:custGeom>
          <a:solidFill>
            <a:srgbClr val="CCECFF"/>
          </a:solidFill>
        </p:spPr>
        <p:txBody>
          <a:bodyPr wrap="square" lIns="0" tIns="0" rIns="0" bIns="0" rtlCol="0"/>
          <a:lstStyle/>
          <a:p/>
        </p:txBody>
      </p:sp>
      <p:sp>
        <p:nvSpPr>
          <p:cNvPr id="53" name="object 53"/>
          <p:cNvSpPr/>
          <p:nvPr/>
        </p:nvSpPr>
        <p:spPr>
          <a:xfrm>
            <a:off x="2590800" y="7688580"/>
            <a:ext cx="1181100" cy="601345"/>
          </a:xfrm>
          <a:custGeom>
            <a:avLst/>
            <a:gdLst/>
            <a:ahLst/>
            <a:cxnLst/>
            <a:rect l="l" t="t" r="r" b="b"/>
            <a:pathLst>
              <a:path w="1181100" h="601345">
                <a:moveTo>
                  <a:pt x="1181100" y="0"/>
                </a:moveTo>
                <a:lnTo>
                  <a:pt x="0" y="0"/>
                </a:lnTo>
                <a:lnTo>
                  <a:pt x="0" y="601218"/>
                </a:lnTo>
                <a:lnTo>
                  <a:pt x="1181100" y="601218"/>
                </a:lnTo>
                <a:lnTo>
                  <a:pt x="1181100" y="0"/>
                </a:lnTo>
                <a:close/>
              </a:path>
            </a:pathLst>
          </a:custGeom>
          <a:ln w="4762">
            <a:solidFill>
              <a:srgbClr val="000000"/>
            </a:solidFill>
          </a:ln>
        </p:spPr>
        <p:txBody>
          <a:bodyPr wrap="square" lIns="0" tIns="0" rIns="0" bIns="0" rtlCol="0"/>
          <a:lstStyle/>
          <a:p/>
        </p:txBody>
      </p:sp>
      <p:sp>
        <p:nvSpPr>
          <p:cNvPr id="54" name="object 54"/>
          <p:cNvSpPr txBox="1"/>
          <p:nvPr/>
        </p:nvSpPr>
        <p:spPr>
          <a:xfrm>
            <a:off x="2614164" y="8110984"/>
            <a:ext cx="1028065" cy="162560"/>
          </a:xfrm>
          <a:prstGeom prst="rect">
            <a:avLst/>
          </a:prstGeom>
        </p:spPr>
        <p:txBody>
          <a:bodyPr wrap="square" lIns="0" tIns="12700" rIns="0" bIns="0" rtlCol="0" vert="horz">
            <a:spAutoFit/>
          </a:bodyPr>
          <a:lstStyle/>
          <a:p>
            <a:pPr marL="25400">
              <a:lnSpc>
                <a:spcPct val="100000"/>
              </a:lnSpc>
              <a:spcBef>
                <a:spcPts val="10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a:t>
            </a:r>
            <a:r>
              <a:rPr dirty="0" sz="900" spc="-30">
                <a:latin typeface="Arial"/>
                <a:cs typeface="Arial"/>
              </a:rPr>
              <a:t> </a:t>
            </a:r>
            <a:r>
              <a:rPr dirty="0" sz="900">
                <a:latin typeface="Arial"/>
                <a:cs typeface="Arial"/>
              </a:rPr>
              <a:t>0</a:t>
            </a:r>
            <a:endParaRPr sz="900">
              <a:latin typeface="Arial"/>
              <a:cs typeface="Arial"/>
            </a:endParaRPr>
          </a:p>
        </p:txBody>
      </p:sp>
      <p:sp>
        <p:nvSpPr>
          <p:cNvPr id="55" name="object 55"/>
          <p:cNvSpPr/>
          <p:nvPr/>
        </p:nvSpPr>
        <p:spPr>
          <a:xfrm>
            <a:off x="1676400" y="6164579"/>
            <a:ext cx="1181100" cy="601345"/>
          </a:xfrm>
          <a:custGeom>
            <a:avLst/>
            <a:gdLst/>
            <a:ahLst/>
            <a:cxnLst/>
            <a:rect l="l" t="t" r="r" b="b"/>
            <a:pathLst>
              <a:path w="1181100" h="601345">
                <a:moveTo>
                  <a:pt x="0" y="601218"/>
                </a:moveTo>
                <a:lnTo>
                  <a:pt x="1181100" y="601218"/>
                </a:lnTo>
                <a:lnTo>
                  <a:pt x="1181100" y="0"/>
                </a:lnTo>
                <a:lnTo>
                  <a:pt x="0" y="0"/>
                </a:lnTo>
                <a:lnTo>
                  <a:pt x="0" y="601218"/>
                </a:lnTo>
                <a:close/>
              </a:path>
            </a:pathLst>
          </a:custGeom>
          <a:solidFill>
            <a:srgbClr val="FFFFCC"/>
          </a:solidFill>
        </p:spPr>
        <p:txBody>
          <a:bodyPr wrap="square" lIns="0" tIns="0" rIns="0" bIns="0" rtlCol="0"/>
          <a:lstStyle/>
          <a:p/>
        </p:txBody>
      </p:sp>
      <p:sp>
        <p:nvSpPr>
          <p:cNvPr id="56" name="object 56"/>
          <p:cNvSpPr/>
          <p:nvPr/>
        </p:nvSpPr>
        <p:spPr>
          <a:xfrm>
            <a:off x="1676400" y="6164579"/>
            <a:ext cx="1181100" cy="601345"/>
          </a:xfrm>
          <a:custGeom>
            <a:avLst/>
            <a:gdLst/>
            <a:ahLst/>
            <a:cxnLst/>
            <a:rect l="l" t="t" r="r" b="b"/>
            <a:pathLst>
              <a:path w="1181100" h="601345">
                <a:moveTo>
                  <a:pt x="1181100" y="0"/>
                </a:moveTo>
                <a:lnTo>
                  <a:pt x="0" y="0"/>
                </a:lnTo>
                <a:lnTo>
                  <a:pt x="0" y="601218"/>
                </a:lnTo>
                <a:lnTo>
                  <a:pt x="1181100" y="601218"/>
                </a:lnTo>
                <a:lnTo>
                  <a:pt x="1181100" y="0"/>
                </a:lnTo>
                <a:close/>
              </a:path>
            </a:pathLst>
          </a:custGeom>
          <a:ln w="4762">
            <a:solidFill>
              <a:srgbClr val="000000"/>
            </a:solidFill>
          </a:ln>
        </p:spPr>
        <p:txBody>
          <a:bodyPr wrap="square" lIns="0" tIns="0" rIns="0" bIns="0" rtlCol="0"/>
          <a:lstStyle/>
          <a:p/>
        </p:txBody>
      </p:sp>
      <p:sp>
        <p:nvSpPr>
          <p:cNvPr id="57" name="object 57"/>
          <p:cNvSpPr txBox="1"/>
          <p:nvPr/>
        </p:nvSpPr>
        <p:spPr>
          <a:xfrm>
            <a:off x="1902714" y="6450584"/>
            <a:ext cx="567690" cy="116839"/>
          </a:xfrm>
          <a:prstGeom prst="rect">
            <a:avLst/>
          </a:prstGeom>
        </p:spPr>
        <p:txBody>
          <a:bodyPr wrap="square" lIns="0" tIns="12700" rIns="0" bIns="0" rtlCol="0" vert="horz">
            <a:spAutoFit/>
          </a:bodyPr>
          <a:lstStyle/>
          <a:p>
            <a:pPr>
              <a:lnSpc>
                <a:spcPct val="100000"/>
              </a:lnSpc>
              <a:spcBef>
                <a:spcPts val="100"/>
              </a:spcBef>
            </a:pPr>
            <a:r>
              <a:rPr dirty="0" sz="600" spc="-5">
                <a:latin typeface="Arial"/>
                <a:cs typeface="Arial"/>
              </a:rPr>
              <a:t>t+1 </a:t>
            </a:r>
            <a:r>
              <a:rPr dirty="0" sz="600">
                <a:latin typeface="Arial"/>
                <a:cs typeface="Arial"/>
              </a:rPr>
              <a:t>2 t</a:t>
            </a:r>
            <a:r>
              <a:rPr dirty="0" sz="600" spc="114">
                <a:latin typeface="Arial"/>
                <a:cs typeface="Arial"/>
              </a:rPr>
              <a:t> </a:t>
            </a:r>
            <a:r>
              <a:rPr dirty="0" sz="600">
                <a:latin typeface="Arial"/>
                <a:cs typeface="Arial"/>
              </a:rPr>
              <a:t>1</a:t>
            </a:r>
            <a:endParaRPr sz="600">
              <a:latin typeface="Arial"/>
              <a:cs typeface="Arial"/>
            </a:endParaRPr>
          </a:p>
        </p:txBody>
      </p:sp>
      <p:sp>
        <p:nvSpPr>
          <p:cNvPr id="58" name="object 58"/>
          <p:cNvSpPr txBox="1"/>
          <p:nvPr/>
        </p:nvSpPr>
        <p:spPr>
          <a:xfrm>
            <a:off x="1699764" y="6106160"/>
            <a:ext cx="1028065" cy="436880"/>
          </a:xfrm>
          <a:prstGeom prst="rect">
            <a:avLst/>
          </a:prstGeom>
        </p:spPr>
        <p:txBody>
          <a:bodyPr wrap="square" lIns="0" tIns="12700" rIns="0" bIns="0" rtlCol="0" vert="horz">
            <a:spAutoFit/>
          </a:bodyPr>
          <a:lstStyle/>
          <a:p>
            <a:pPr marL="25400" marR="30480">
              <a:lnSpc>
                <a:spcPct val="150000"/>
              </a:lnSpc>
              <a:spcBef>
                <a:spcPts val="10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1</a:t>
            </a:r>
            <a:r>
              <a:rPr dirty="0" sz="900" spc="-5">
                <a:latin typeface="Arial"/>
                <a:cs typeface="Arial"/>
              </a:rPr>
              <a:t>) </a:t>
            </a:r>
            <a:r>
              <a:rPr dirty="0" sz="900">
                <a:latin typeface="Arial"/>
                <a:cs typeface="Arial"/>
              </a:rPr>
              <a:t>=</a:t>
            </a:r>
            <a:r>
              <a:rPr dirty="0" sz="900" spc="-50">
                <a:latin typeface="Arial"/>
                <a:cs typeface="Arial"/>
              </a:rPr>
              <a:t> </a:t>
            </a:r>
            <a:r>
              <a:rPr dirty="0" sz="900">
                <a:latin typeface="Arial"/>
                <a:cs typeface="Arial"/>
              </a:rPr>
              <a:t>0  P(q =s </a:t>
            </a:r>
            <a:r>
              <a:rPr dirty="0" sz="900" spc="-10">
                <a:latin typeface="Arial"/>
                <a:cs typeface="Arial"/>
              </a:rPr>
              <a:t>|q </a:t>
            </a:r>
            <a:r>
              <a:rPr dirty="0" sz="900">
                <a:latin typeface="Arial"/>
                <a:cs typeface="Arial"/>
              </a:rPr>
              <a:t>=s ) =</a:t>
            </a:r>
            <a:r>
              <a:rPr dirty="0" sz="900" spc="95">
                <a:latin typeface="Arial"/>
                <a:cs typeface="Arial"/>
              </a:rPr>
              <a:t> </a:t>
            </a:r>
            <a:r>
              <a:rPr dirty="0" sz="900" spc="-120">
                <a:latin typeface="Arial"/>
                <a:cs typeface="Arial"/>
              </a:rPr>
              <a:t>0</a:t>
            </a:r>
            <a:endParaRPr sz="900">
              <a:latin typeface="Arial"/>
              <a:cs typeface="Arial"/>
            </a:endParaRPr>
          </a:p>
        </p:txBody>
      </p:sp>
      <p:sp>
        <p:nvSpPr>
          <p:cNvPr id="59" name="object 59"/>
          <p:cNvSpPr txBox="1"/>
          <p:nvPr/>
        </p:nvSpPr>
        <p:spPr>
          <a:xfrm>
            <a:off x="1699764" y="6586985"/>
            <a:ext cx="1028065" cy="162560"/>
          </a:xfrm>
          <a:prstGeom prst="rect">
            <a:avLst/>
          </a:prstGeom>
        </p:spPr>
        <p:txBody>
          <a:bodyPr wrap="square" lIns="0" tIns="12700" rIns="0" bIns="0" rtlCol="0" vert="horz">
            <a:spAutoFit/>
          </a:bodyPr>
          <a:lstStyle/>
          <a:p>
            <a:pPr marL="25400">
              <a:lnSpc>
                <a:spcPct val="100000"/>
              </a:lnSpc>
              <a:spcBef>
                <a:spcPts val="10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1</a:t>
            </a:r>
            <a:r>
              <a:rPr dirty="0" sz="900" spc="-5">
                <a:latin typeface="Arial"/>
                <a:cs typeface="Arial"/>
              </a:rPr>
              <a:t>) </a:t>
            </a:r>
            <a:r>
              <a:rPr dirty="0" sz="900">
                <a:latin typeface="Arial"/>
                <a:cs typeface="Arial"/>
              </a:rPr>
              <a:t>=</a:t>
            </a:r>
            <a:r>
              <a:rPr dirty="0" sz="900" spc="-30">
                <a:latin typeface="Arial"/>
                <a:cs typeface="Arial"/>
              </a:rPr>
              <a:t> </a:t>
            </a:r>
            <a:r>
              <a:rPr dirty="0" sz="900">
                <a:latin typeface="Arial"/>
                <a:cs typeface="Arial"/>
              </a:rPr>
              <a:t>1</a:t>
            </a:r>
            <a:endParaRPr sz="900">
              <a:latin typeface="Arial"/>
              <a:cs typeface="Arial"/>
            </a:endParaRPr>
          </a:p>
        </p:txBody>
      </p:sp>
      <p:sp>
        <p:nvSpPr>
          <p:cNvPr id="60" name="object 60"/>
          <p:cNvSpPr/>
          <p:nvPr/>
        </p:nvSpPr>
        <p:spPr>
          <a:xfrm>
            <a:off x="2514600" y="5478779"/>
            <a:ext cx="1181100" cy="601345"/>
          </a:xfrm>
          <a:custGeom>
            <a:avLst/>
            <a:gdLst/>
            <a:ahLst/>
            <a:cxnLst/>
            <a:rect l="l" t="t" r="r" b="b"/>
            <a:pathLst>
              <a:path w="1181100" h="601345">
                <a:moveTo>
                  <a:pt x="0" y="601218"/>
                </a:moveTo>
                <a:lnTo>
                  <a:pt x="1181100" y="601218"/>
                </a:lnTo>
                <a:lnTo>
                  <a:pt x="1181100" y="0"/>
                </a:lnTo>
                <a:lnTo>
                  <a:pt x="0" y="0"/>
                </a:lnTo>
                <a:lnTo>
                  <a:pt x="0" y="601218"/>
                </a:lnTo>
                <a:close/>
              </a:path>
            </a:pathLst>
          </a:custGeom>
          <a:solidFill>
            <a:srgbClr val="FFCCFF"/>
          </a:solidFill>
        </p:spPr>
        <p:txBody>
          <a:bodyPr wrap="square" lIns="0" tIns="0" rIns="0" bIns="0" rtlCol="0"/>
          <a:lstStyle/>
          <a:p/>
        </p:txBody>
      </p:sp>
      <p:sp>
        <p:nvSpPr>
          <p:cNvPr id="61" name="object 61"/>
          <p:cNvSpPr/>
          <p:nvPr/>
        </p:nvSpPr>
        <p:spPr>
          <a:xfrm>
            <a:off x="2514600" y="5478779"/>
            <a:ext cx="1181100" cy="601345"/>
          </a:xfrm>
          <a:custGeom>
            <a:avLst/>
            <a:gdLst/>
            <a:ahLst/>
            <a:cxnLst/>
            <a:rect l="l" t="t" r="r" b="b"/>
            <a:pathLst>
              <a:path w="1181100" h="601345">
                <a:moveTo>
                  <a:pt x="1181100" y="0"/>
                </a:moveTo>
                <a:lnTo>
                  <a:pt x="0" y="0"/>
                </a:lnTo>
                <a:lnTo>
                  <a:pt x="0" y="601218"/>
                </a:lnTo>
                <a:lnTo>
                  <a:pt x="1181100" y="601218"/>
                </a:lnTo>
                <a:lnTo>
                  <a:pt x="1181100" y="0"/>
                </a:lnTo>
                <a:close/>
              </a:path>
            </a:pathLst>
          </a:custGeom>
          <a:ln w="4762">
            <a:solidFill>
              <a:srgbClr val="000000"/>
            </a:solidFill>
          </a:ln>
        </p:spPr>
        <p:txBody>
          <a:bodyPr wrap="square" lIns="0" tIns="0" rIns="0" bIns="0" rtlCol="0"/>
          <a:lstStyle/>
          <a:p/>
        </p:txBody>
      </p:sp>
      <p:sp>
        <p:nvSpPr>
          <p:cNvPr id="62" name="object 62"/>
          <p:cNvSpPr txBox="1"/>
          <p:nvPr/>
        </p:nvSpPr>
        <p:spPr>
          <a:xfrm>
            <a:off x="2537967" y="5488940"/>
            <a:ext cx="1123315" cy="162560"/>
          </a:xfrm>
          <a:prstGeom prst="rect">
            <a:avLst/>
          </a:prstGeom>
        </p:spPr>
        <p:txBody>
          <a:bodyPr wrap="square" lIns="0" tIns="12700" rIns="0" bIns="0" rtlCol="0" vert="horz">
            <a:spAutoFit/>
          </a:bodyPr>
          <a:lstStyle/>
          <a:p>
            <a:pPr marL="25400">
              <a:lnSpc>
                <a:spcPct val="100000"/>
              </a:lnSpc>
              <a:spcBef>
                <a:spcPts val="10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a:t>
            </a:r>
            <a:r>
              <a:rPr dirty="0" sz="900" spc="-25">
                <a:latin typeface="Arial"/>
                <a:cs typeface="Arial"/>
              </a:rPr>
              <a:t> </a:t>
            </a:r>
            <a:r>
              <a:rPr dirty="0" sz="900" spc="-5">
                <a:latin typeface="Arial"/>
                <a:cs typeface="Arial"/>
              </a:rPr>
              <a:t>1/2</a:t>
            </a:r>
            <a:endParaRPr sz="900">
              <a:latin typeface="Arial"/>
              <a:cs typeface="Arial"/>
            </a:endParaRPr>
          </a:p>
        </p:txBody>
      </p:sp>
      <p:sp>
        <p:nvSpPr>
          <p:cNvPr id="63" name="object 63"/>
          <p:cNvSpPr txBox="1"/>
          <p:nvPr/>
        </p:nvSpPr>
        <p:spPr>
          <a:xfrm>
            <a:off x="2537964" y="5694679"/>
            <a:ext cx="1123315" cy="162560"/>
          </a:xfrm>
          <a:prstGeom prst="rect">
            <a:avLst/>
          </a:prstGeom>
        </p:spPr>
        <p:txBody>
          <a:bodyPr wrap="square" lIns="0" tIns="12700" rIns="0" bIns="0" rtlCol="0" vert="horz">
            <a:spAutoFit/>
          </a:bodyPr>
          <a:lstStyle/>
          <a:p>
            <a:pPr marL="25400">
              <a:lnSpc>
                <a:spcPct val="100000"/>
              </a:lnSpc>
              <a:spcBef>
                <a:spcPts val="10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a:t>
            </a:r>
            <a:r>
              <a:rPr dirty="0" sz="900" spc="-25">
                <a:latin typeface="Arial"/>
                <a:cs typeface="Arial"/>
              </a:rPr>
              <a:t> </a:t>
            </a:r>
            <a:r>
              <a:rPr dirty="0" sz="900" spc="-5">
                <a:latin typeface="Arial"/>
                <a:cs typeface="Arial"/>
              </a:rPr>
              <a:t>1/2</a:t>
            </a:r>
            <a:endParaRPr sz="900">
              <a:latin typeface="Arial"/>
              <a:cs typeface="Arial"/>
            </a:endParaRPr>
          </a:p>
        </p:txBody>
      </p:sp>
      <p:sp>
        <p:nvSpPr>
          <p:cNvPr id="64" name="object 64"/>
          <p:cNvSpPr txBox="1"/>
          <p:nvPr/>
        </p:nvSpPr>
        <p:spPr>
          <a:xfrm>
            <a:off x="2740914" y="5971285"/>
            <a:ext cx="567690" cy="116839"/>
          </a:xfrm>
          <a:prstGeom prst="rect">
            <a:avLst/>
          </a:prstGeom>
        </p:spPr>
        <p:txBody>
          <a:bodyPr wrap="square" lIns="0" tIns="12700" rIns="0" bIns="0" rtlCol="0" vert="horz">
            <a:spAutoFit/>
          </a:bodyPr>
          <a:lstStyle/>
          <a:p>
            <a:pPr>
              <a:lnSpc>
                <a:spcPct val="100000"/>
              </a:lnSpc>
              <a:spcBef>
                <a:spcPts val="100"/>
              </a:spcBef>
            </a:pPr>
            <a:r>
              <a:rPr dirty="0" sz="600" spc="-5">
                <a:latin typeface="Arial"/>
                <a:cs typeface="Arial"/>
              </a:rPr>
              <a:t>t+1 </a:t>
            </a:r>
            <a:r>
              <a:rPr dirty="0" sz="600">
                <a:latin typeface="Arial"/>
                <a:cs typeface="Arial"/>
              </a:rPr>
              <a:t>3 t</a:t>
            </a:r>
            <a:r>
              <a:rPr dirty="0" sz="600" spc="114">
                <a:latin typeface="Arial"/>
                <a:cs typeface="Arial"/>
              </a:rPr>
              <a:t> </a:t>
            </a:r>
            <a:r>
              <a:rPr dirty="0" sz="600">
                <a:latin typeface="Arial"/>
                <a:cs typeface="Arial"/>
              </a:rPr>
              <a:t>2</a:t>
            </a:r>
            <a:endParaRPr sz="600">
              <a:latin typeface="Arial"/>
              <a:cs typeface="Arial"/>
            </a:endParaRPr>
          </a:p>
        </p:txBody>
      </p:sp>
      <p:sp>
        <p:nvSpPr>
          <p:cNvPr id="65" name="object 65"/>
          <p:cNvSpPr/>
          <p:nvPr/>
        </p:nvSpPr>
        <p:spPr>
          <a:xfrm>
            <a:off x="2552700" y="6465570"/>
            <a:ext cx="457200" cy="582930"/>
          </a:xfrm>
          <a:custGeom>
            <a:avLst/>
            <a:gdLst/>
            <a:ahLst/>
            <a:cxnLst/>
            <a:rect l="l" t="t" r="r" b="b"/>
            <a:pathLst>
              <a:path w="457200" h="582929">
                <a:moveTo>
                  <a:pt x="23622" y="547877"/>
                </a:moveTo>
                <a:lnTo>
                  <a:pt x="0" y="582929"/>
                </a:lnTo>
                <a:lnTo>
                  <a:pt x="42672" y="581405"/>
                </a:lnTo>
                <a:lnTo>
                  <a:pt x="37476" y="572261"/>
                </a:lnTo>
                <a:lnTo>
                  <a:pt x="29718" y="572261"/>
                </a:lnTo>
                <a:lnTo>
                  <a:pt x="25907" y="563117"/>
                </a:lnTo>
                <a:lnTo>
                  <a:pt x="31058" y="560965"/>
                </a:lnTo>
                <a:lnTo>
                  <a:pt x="23622" y="547877"/>
                </a:lnTo>
                <a:close/>
              </a:path>
              <a:path w="457200" h="582929">
                <a:moveTo>
                  <a:pt x="31058" y="560965"/>
                </a:moveTo>
                <a:lnTo>
                  <a:pt x="25907" y="563117"/>
                </a:lnTo>
                <a:lnTo>
                  <a:pt x="29718" y="572261"/>
                </a:lnTo>
                <a:lnTo>
                  <a:pt x="35932" y="569543"/>
                </a:lnTo>
                <a:lnTo>
                  <a:pt x="31058" y="560965"/>
                </a:lnTo>
                <a:close/>
              </a:path>
              <a:path w="457200" h="582929">
                <a:moveTo>
                  <a:pt x="35932" y="569543"/>
                </a:moveTo>
                <a:lnTo>
                  <a:pt x="29718" y="572261"/>
                </a:lnTo>
                <a:lnTo>
                  <a:pt x="37476" y="572261"/>
                </a:lnTo>
                <a:lnTo>
                  <a:pt x="35932" y="569543"/>
                </a:lnTo>
                <a:close/>
              </a:path>
              <a:path w="457200" h="582929">
                <a:moveTo>
                  <a:pt x="448056" y="0"/>
                </a:moveTo>
                <a:lnTo>
                  <a:pt x="430128" y="52724"/>
                </a:lnTo>
                <a:lnTo>
                  <a:pt x="407293" y="103660"/>
                </a:lnTo>
                <a:lnTo>
                  <a:pt x="385028" y="154772"/>
                </a:lnTo>
                <a:lnTo>
                  <a:pt x="368807" y="208025"/>
                </a:lnTo>
                <a:lnTo>
                  <a:pt x="361048" y="253429"/>
                </a:lnTo>
                <a:lnTo>
                  <a:pt x="352629" y="299065"/>
                </a:lnTo>
                <a:lnTo>
                  <a:pt x="338013" y="342235"/>
                </a:lnTo>
                <a:lnTo>
                  <a:pt x="311657" y="380237"/>
                </a:lnTo>
                <a:lnTo>
                  <a:pt x="280621" y="408585"/>
                </a:lnTo>
                <a:lnTo>
                  <a:pt x="246311" y="432958"/>
                </a:lnTo>
                <a:lnTo>
                  <a:pt x="211147" y="456308"/>
                </a:lnTo>
                <a:lnTo>
                  <a:pt x="177545" y="481583"/>
                </a:lnTo>
                <a:lnTo>
                  <a:pt x="163575" y="490490"/>
                </a:lnTo>
                <a:lnTo>
                  <a:pt x="150690" y="496943"/>
                </a:lnTo>
                <a:lnTo>
                  <a:pt x="137135" y="504288"/>
                </a:lnTo>
                <a:lnTo>
                  <a:pt x="96949" y="530283"/>
                </a:lnTo>
                <a:lnTo>
                  <a:pt x="51445" y="552444"/>
                </a:lnTo>
                <a:lnTo>
                  <a:pt x="31058" y="560965"/>
                </a:lnTo>
                <a:lnTo>
                  <a:pt x="35932" y="569543"/>
                </a:lnTo>
                <a:lnTo>
                  <a:pt x="62958" y="557722"/>
                </a:lnTo>
                <a:lnTo>
                  <a:pt x="94159" y="542134"/>
                </a:lnTo>
                <a:lnTo>
                  <a:pt x="124381" y="524656"/>
                </a:lnTo>
                <a:lnTo>
                  <a:pt x="154686" y="504443"/>
                </a:lnTo>
                <a:lnTo>
                  <a:pt x="155419" y="504443"/>
                </a:lnTo>
                <a:lnTo>
                  <a:pt x="175621" y="494151"/>
                </a:lnTo>
                <a:lnTo>
                  <a:pt x="197948" y="477850"/>
                </a:lnTo>
                <a:lnTo>
                  <a:pt x="220932" y="460368"/>
                </a:lnTo>
                <a:lnTo>
                  <a:pt x="244601" y="445769"/>
                </a:lnTo>
                <a:lnTo>
                  <a:pt x="305000" y="399992"/>
                </a:lnTo>
                <a:lnTo>
                  <a:pt x="349757" y="339851"/>
                </a:lnTo>
                <a:lnTo>
                  <a:pt x="362014" y="300449"/>
                </a:lnTo>
                <a:lnTo>
                  <a:pt x="369384" y="259841"/>
                </a:lnTo>
                <a:lnTo>
                  <a:pt x="376084" y="219044"/>
                </a:lnTo>
                <a:lnTo>
                  <a:pt x="386333" y="179069"/>
                </a:lnTo>
                <a:lnTo>
                  <a:pt x="404139" y="134566"/>
                </a:lnTo>
                <a:lnTo>
                  <a:pt x="423786" y="91554"/>
                </a:lnTo>
                <a:lnTo>
                  <a:pt x="442423" y="48103"/>
                </a:lnTo>
                <a:lnTo>
                  <a:pt x="457200" y="2285"/>
                </a:lnTo>
                <a:lnTo>
                  <a:pt x="448056" y="0"/>
                </a:lnTo>
                <a:close/>
              </a:path>
              <a:path w="457200" h="582929">
                <a:moveTo>
                  <a:pt x="155419" y="504443"/>
                </a:moveTo>
                <a:lnTo>
                  <a:pt x="154686" y="504443"/>
                </a:lnTo>
                <a:lnTo>
                  <a:pt x="153924" y="505205"/>
                </a:lnTo>
                <a:lnTo>
                  <a:pt x="155419" y="504443"/>
                </a:lnTo>
                <a:close/>
              </a:path>
            </a:pathLst>
          </a:custGeom>
          <a:solidFill>
            <a:srgbClr val="000000"/>
          </a:solidFill>
        </p:spPr>
        <p:txBody>
          <a:bodyPr wrap="square" lIns="0" tIns="0" rIns="0" bIns="0" rtlCol="0"/>
          <a:lstStyle/>
          <a:p/>
        </p:txBody>
      </p:sp>
      <p:sp>
        <p:nvSpPr>
          <p:cNvPr id="66" name="object 66"/>
          <p:cNvSpPr/>
          <p:nvPr/>
        </p:nvSpPr>
        <p:spPr>
          <a:xfrm>
            <a:off x="3405378" y="6167628"/>
            <a:ext cx="313055" cy="515620"/>
          </a:xfrm>
          <a:custGeom>
            <a:avLst/>
            <a:gdLst/>
            <a:ahLst/>
            <a:cxnLst/>
            <a:rect l="l" t="t" r="r" b="b"/>
            <a:pathLst>
              <a:path w="313054" h="515620">
                <a:moveTo>
                  <a:pt x="24937" y="375043"/>
                </a:moveTo>
                <a:lnTo>
                  <a:pt x="16757" y="380496"/>
                </a:lnTo>
                <a:lnTo>
                  <a:pt x="25329" y="391384"/>
                </a:lnTo>
                <a:lnTo>
                  <a:pt x="38652" y="406307"/>
                </a:lnTo>
                <a:lnTo>
                  <a:pt x="52080" y="421150"/>
                </a:lnTo>
                <a:lnTo>
                  <a:pt x="71627" y="445008"/>
                </a:lnTo>
                <a:lnTo>
                  <a:pt x="78486" y="454913"/>
                </a:lnTo>
                <a:lnTo>
                  <a:pt x="79248" y="455675"/>
                </a:lnTo>
                <a:lnTo>
                  <a:pt x="86106" y="460248"/>
                </a:lnTo>
                <a:lnTo>
                  <a:pt x="115234" y="485650"/>
                </a:lnTo>
                <a:lnTo>
                  <a:pt x="134135" y="498143"/>
                </a:lnTo>
                <a:lnTo>
                  <a:pt x="155311" y="506356"/>
                </a:lnTo>
                <a:lnTo>
                  <a:pt x="185166" y="513588"/>
                </a:lnTo>
                <a:lnTo>
                  <a:pt x="194821" y="515140"/>
                </a:lnTo>
                <a:lnTo>
                  <a:pt x="205339" y="513864"/>
                </a:lnTo>
                <a:lnTo>
                  <a:pt x="215676" y="511116"/>
                </a:lnTo>
                <a:lnTo>
                  <a:pt x="224789" y="508254"/>
                </a:lnTo>
                <a:lnTo>
                  <a:pt x="227361" y="505968"/>
                </a:lnTo>
                <a:lnTo>
                  <a:pt x="194310" y="505968"/>
                </a:lnTo>
                <a:lnTo>
                  <a:pt x="157129" y="496879"/>
                </a:lnTo>
                <a:lnTo>
                  <a:pt x="134288" y="487184"/>
                </a:lnTo>
                <a:lnTo>
                  <a:pt x="114216" y="472403"/>
                </a:lnTo>
                <a:lnTo>
                  <a:pt x="86247" y="448818"/>
                </a:lnTo>
                <a:lnTo>
                  <a:pt x="86106" y="448818"/>
                </a:lnTo>
                <a:lnTo>
                  <a:pt x="85344" y="448056"/>
                </a:lnTo>
                <a:lnTo>
                  <a:pt x="85525" y="448056"/>
                </a:lnTo>
                <a:lnTo>
                  <a:pt x="70286" y="428058"/>
                </a:lnTo>
                <a:lnTo>
                  <a:pt x="36619" y="390326"/>
                </a:lnTo>
                <a:lnTo>
                  <a:pt x="24937" y="375043"/>
                </a:lnTo>
                <a:close/>
              </a:path>
              <a:path w="313054" h="515620">
                <a:moveTo>
                  <a:pt x="310173" y="199644"/>
                </a:moveTo>
                <a:lnTo>
                  <a:pt x="300989" y="199644"/>
                </a:lnTo>
                <a:lnTo>
                  <a:pt x="301082" y="221050"/>
                </a:lnTo>
                <a:lnTo>
                  <a:pt x="302009" y="243049"/>
                </a:lnTo>
                <a:lnTo>
                  <a:pt x="302997" y="265062"/>
                </a:lnTo>
                <a:lnTo>
                  <a:pt x="303275" y="286512"/>
                </a:lnTo>
                <a:lnTo>
                  <a:pt x="300218" y="354963"/>
                </a:lnTo>
                <a:lnTo>
                  <a:pt x="283463" y="420624"/>
                </a:lnTo>
                <a:lnTo>
                  <a:pt x="254692" y="464279"/>
                </a:lnTo>
                <a:lnTo>
                  <a:pt x="224027" y="497586"/>
                </a:lnTo>
                <a:lnTo>
                  <a:pt x="220218" y="499110"/>
                </a:lnTo>
                <a:lnTo>
                  <a:pt x="216344" y="502538"/>
                </a:lnTo>
                <a:lnTo>
                  <a:pt x="203911" y="503885"/>
                </a:lnTo>
                <a:lnTo>
                  <a:pt x="198882" y="505206"/>
                </a:lnTo>
                <a:lnTo>
                  <a:pt x="195072" y="505206"/>
                </a:lnTo>
                <a:lnTo>
                  <a:pt x="194310" y="505968"/>
                </a:lnTo>
                <a:lnTo>
                  <a:pt x="227361" y="505968"/>
                </a:lnTo>
                <a:lnTo>
                  <a:pt x="262413" y="469768"/>
                </a:lnTo>
                <a:lnTo>
                  <a:pt x="292608" y="424434"/>
                </a:lnTo>
                <a:lnTo>
                  <a:pt x="305710" y="382324"/>
                </a:lnTo>
                <a:lnTo>
                  <a:pt x="311540" y="336774"/>
                </a:lnTo>
                <a:lnTo>
                  <a:pt x="312571" y="289647"/>
                </a:lnTo>
                <a:lnTo>
                  <a:pt x="311277" y="242808"/>
                </a:lnTo>
                <a:lnTo>
                  <a:pt x="310173" y="199644"/>
                </a:lnTo>
                <a:close/>
              </a:path>
              <a:path w="313054" h="515620">
                <a:moveTo>
                  <a:pt x="85344" y="448056"/>
                </a:moveTo>
                <a:lnTo>
                  <a:pt x="86106" y="448818"/>
                </a:lnTo>
                <a:lnTo>
                  <a:pt x="85851" y="448483"/>
                </a:lnTo>
                <a:lnTo>
                  <a:pt x="85344" y="448056"/>
                </a:lnTo>
                <a:close/>
              </a:path>
              <a:path w="313054" h="515620">
                <a:moveTo>
                  <a:pt x="85851" y="448483"/>
                </a:moveTo>
                <a:lnTo>
                  <a:pt x="86106" y="448818"/>
                </a:lnTo>
                <a:lnTo>
                  <a:pt x="86247" y="448818"/>
                </a:lnTo>
                <a:lnTo>
                  <a:pt x="85851" y="448483"/>
                </a:lnTo>
                <a:close/>
              </a:path>
              <a:path w="313054" h="515620">
                <a:moveTo>
                  <a:pt x="85525" y="448056"/>
                </a:moveTo>
                <a:lnTo>
                  <a:pt x="85344" y="448056"/>
                </a:lnTo>
                <a:lnTo>
                  <a:pt x="85851" y="448483"/>
                </a:lnTo>
                <a:lnTo>
                  <a:pt x="85525" y="448056"/>
                </a:lnTo>
                <a:close/>
              </a:path>
              <a:path w="313054" h="515620">
                <a:moveTo>
                  <a:pt x="0" y="345948"/>
                </a:moveTo>
                <a:lnTo>
                  <a:pt x="4572" y="388620"/>
                </a:lnTo>
                <a:lnTo>
                  <a:pt x="16757" y="380496"/>
                </a:lnTo>
                <a:lnTo>
                  <a:pt x="12954" y="375666"/>
                </a:lnTo>
                <a:lnTo>
                  <a:pt x="21336" y="370332"/>
                </a:lnTo>
                <a:lnTo>
                  <a:pt x="32003" y="370332"/>
                </a:lnTo>
                <a:lnTo>
                  <a:pt x="36575" y="367284"/>
                </a:lnTo>
                <a:lnTo>
                  <a:pt x="0" y="345948"/>
                </a:lnTo>
                <a:close/>
              </a:path>
              <a:path w="313054" h="515620">
                <a:moveTo>
                  <a:pt x="21336" y="370332"/>
                </a:moveTo>
                <a:lnTo>
                  <a:pt x="12954" y="375666"/>
                </a:lnTo>
                <a:lnTo>
                  <a:pt x="16757" y="380496"/>
                </a:lnTo>
                <a:lnTo>
                  <a:pt x="24937" y="375043"/>
                </a:lnTo>
                <a:lnTo>
                  <a:pt x="21336" y="370332"/>
                </a:lnTo>
                <a:close/>
              </a:path>
              <a:path w="313054" h="515620">
                <a:moveTo>
                  <a:pt x="32003" y="370332"/>
                </a:moveTo>
                <a:lnTo>
                  <a:pt x="21336" y="370332"/>
                </a:lnTo>
                <a:lnTo>
                  <a:pt x="24937" y="375043"/>
                </a:lnTo>
                <a:lnTo>
                  <a:pt x="32003" y="370332"/>
                </a:lnTo>
                <a:close/>
              </a:path>
              <a:path w="313054" h="515620">
                <a:moveTo>
                  <a:pt x="226039" y="37307"/>
                </a:moveTo>
                <a:lnTo>
                  <a:pt x="226763" y="38393"/>
                </a:lnTo>
                <a:lnTo>
                  <a:pt x="227205" y="38991"/>
                </a:lnTo>
                <a:lnTo>
                  <a:pt x="228600" y="40386"/>
                </a:lnTo>
                <a:lnTo>
                  <a:pt x="228600" y="40878"/>
                </a:lnTo>
                <a:lnTo>
                  <a:pt x="229362" y="41910"/>
                </a:lnTo>
                <a:lnTo>
                  <a:pt x="230124" y="45720"/>
                </a:lnTo>
                <a:lnTo>
                  <a:pt x="227837" y="48768"/>
                </a:lnTo>
                <a:lnTo>
                  <a:pt x="227629" y="48820"/>
                </a:lnTo>
                <a:lnTo>
                  <a:pt x="231770" y="53481"/>
                </a:lnTo>
                <a:lnTo>
                  <a:pt x="266223" y="105088"/>
                </a:lnTo>
                <a:lnTo>
                  <a:pt x="292358" y="167581"/>
                </a:lnTo>
                <a:lnTo>
                  <a:pt x="300989" y="200406"/>
                </a:lnTo>
                <a:lnTo>
                  <a:pt x="300989" y="199644"/>
                </a:lnTo>
                <a:lnTo>
                  <a:pt x="310173" y="199644"/>
                </a:lnTo>
                <a:lnTo>
                  <a:pt x="310134" y="198120"/>
                </a:lnTo>
                <a:lnTo>
                  <a:pt x="300357" y="160949"/>
                </a:lnTo>
                <a:lnTo>
                  <a:pt x="271375" y="95539"/>
                </a:lnTo>
                <a:lnTo>
                  <a:pt x="250698" y="62484"/>
                </a:lnTo>
                <a:lnTo>
                  <a:pt x="245613" y="56340"/>
                </a:lnTo>
                <a:lnTo>
                  <a:pt x="235172" y="43338"/>
                </a:lnTo>
                <a:lnTo>
                  <a:pt x="230423" y="37693"/>
                </a:lnTo>
                <a:lnTo>
                  <a:pt x="226441" y="37693"/>
                </a:lnTo>
                <a:lnTo>
                  <a:pt x="226039" y="37307"/>
                </a:lnTo>
                <a:close/>
              </a:path>
              <a:path w="313054" h="515620">
                <a:moveTo>
                  <a:pt x="224615" y="45232"/>
                </a:moveTo>
                <a:lnTo>
                  <a:pt x="221742" y="47244"/>
                </a:lnTo>
                <a:lnTo>
                  <a:pt x="224789" y="49530"/>
                </a:lnTo>
                <a:lnTo>
                  <a:pt x="227629" y="48820"/>
                </a:lnTo>
                <a:lnTo>
                  <a:pt x="225551" y="46482"/>
                </a:lnTo>
                <a:lnTo>
                  <a:pt x="224615" y="45232"/>
                </a:lnTo>
                <a:close/>
              </a:path>
              <a:path w="313054" h="515620">
                <a:moveTo>
                  <a:pt x="229362" y="41910"/>
                </a:moveTo>
                <a:lnTo>
                  <a:pt x="224615" y="45232"/>
                </a:lnTo>
                <a:lnTo>
                  <a:pt x="225551" y="46482"/>
                </a:lnTo>
                <a:lnTo>
                  <a:pt x="227629" y="48820"/>
                </a:lnTo>
                <a:lnTo>
                  <a:pt x="227837" y="48768"/>
                </a:lnTo>
                <a:lnTo>
                  <a:pt x="230124" y="45720"/>
                </a:lnTo>
                <a:lnTo>
                  <a:pt x="229362" y="41910"/>
                </a:lnTo>
                <a:close/>
              </a:path>
              <a:path w="313054" h="515620">
                <a:moveTo>
                  <a:pt x="220980" y="46482"/>
                </a:moveTo>
                <a:lnTo>
                  <a:pt x="220980" y="47244"/>
                </a:lnTo>
                <a:lnTo>
                  <a:pt x="221742" y="47244"/>
                </a:lnTo>
                <a:lnTo>
                  <a:pt x="220980" y="46482"/>
                </a:lnTo>
                <a:close/>
              </a:path>
              <a:path w="313054" h="515620">
                <a:moveTo>
                  <a:pt x="219456" y="28194"/>
                </a:moveTo>
                <a:lnTo>
                  <a:pt x="216408" y="29718"/>
                </a:lnTo>
                <a:lnTo>
                  <a:pt x="214884" y="32766"/>
                </a:lnTo>
                <a:lnTo>
                  <a:pt x="214884" y="35813"/>
                </a:lnTo>
                <a:lnTo>
                  <a:pt x="216408" y="38100"/>
                </a:lnTo>
                <a:lnTo>
                  <a:pt x="216789" y="39624"/>
                </a:lnTo>
                <a:lnTo>
                  <a:pt x="217932" y="41910"/>
                </a:lnTo>
                <a:lnTo>
                  <a:pt x="219456" y="44196"/>
                </a:lnTo>
                <a:lnTo>
                  <a:pt x="220218" y="45720"/>
                </a:lnTo>
                <a:lnTo>
                  <a:pt x="221742" y="47244"/>
                </a:lnTo>
                <a:lnTo>
                  <a:pt x="224615" y="45232"/>
                </a:lnTo>
                <a:lnTo>
                  <a:pt x="223266" y="43434"/>
                </a:lnTo>
                <a:lnTo>
                  <a:pt x="220980" y="41148"/>
                </a:lnTo>
                <a:lnTo>
                  <a:pt x="219456" y="38862"/>
                </a:lnTo>
                <a:lnTo>
                  <a:pt x="218694" y="38100"/>
                </a:lnTo>
                <a:lnTo>
                  <a:pt x="217170" y="37337"/>
                </a:lnTo>
                <a:lnTo>
                  <a:pt x="220218" y="37337"/>
                </a:lnTo>
                <a:lnTo>
                  <a:pt x="224027" y="33527"/>
                </a:lnTo>
                <a:lnTo>
                  <a:pt x="221742" y="29718"/>
                </a:lnTo>
                <a:lnTo>
                  <a:pt x="220789" y="28527"/>
                </a:lnTo>
                <a:lnTo>
                  <a:pt x="219456" y="28194"/>
                </a:lnTo>
                <a:close/>
              </a:path>
              <a:path w="313054" h="515620">
                <a:moveTo>
                  <a:pt x="216789" y="39624"/>
                </a:moveTo>
                <a:lnTo>
                  <a:pt x="217170" y="41148"/>
                </a:lnTo>
                <a:lnTo>
                  <a:pt x="220218" y="45720"/>
                </a:lnTo>
                <a:lnTo>
                  <a:pt x="219456" y="44196"/>
                </a:lnTo>
                <a:lnTo>
                  <a:pt x="217932" y="41910"/>
                </a:lnTo>
                <a:lnTo>
                  <a:pt x="216789" y="39624"/>
                </a:lnTo>
                <a:close/>
              </a:path>
              <a:path w="313054" h="515620">
                <a:moveTo>
                  <a:pt x="217170" y="37337"/>
                </a:moveTo>
                <a:lnTo>
                  <a:pt x="218694" y="38100"/>
                </a:lnTo>
                <a:lnTo>
                  <a:pt x="219456" y="38862"/>
                </a:lnTo>
                <a:lnTo>
                  <a:pt x="220980" y="41148"/>
                </a:lnTo>
                <a:lnTo>
                  <a:pt x="223266" y="43434"/>
                </a:lnTo>
                <a:lnTo>
                  <a:pt x="224615" y="45232"/>
                </a:lnTo>
                <a:lnTo>
                  <a:pt x="229362" y="41910"/>
                </a:lnTo>
                <a:lnTo>
                  <a:pt x="228600" y="41910"/>
                </a:lnTo>
                <a:lnTo>
                  <a:pt x="228600" y="40878"/>
                </a:lnTo>
                <a:lnTo>
                  <a:pt x="227205" y="38991"/>
                </a:lnTo>
                <a:lnTo>
                  <a:pt x="227075" y="38862"/>
                </a:lnTo>
                <a:lnTo>
                  <a:pt x="226546" y="38100"/>
                </a:lnTo>
                <a:lnTo>
                  <a:pt x="219456" y="38100"/>
                </a:lnTo>
                <a:lnTo>
                  <a:pt x="217170" y="37337"/>
                </a:lnTo>
                <a:close/>
              </a:path>
              <a:path w="313054" h="515620">
                <a:moveTo>
                  <a:pt x="228600" y="40878"/>
                </a:moveTo>
                <a:lnTo>
                  <a:pt x="228600" y="41910"/>
                </a:lnTo>
                <a:lnTo>
                  <a:pt x="229362" y="41910"/>
                </a:lnTo>
                <a:lnTo>
                  <a:pt x="228600" y="40878"/>
                </a:lnTo>
                <a:close/>
              </a:path>
              <a:path w="313054" h="515620">
                <a:moveTo>
                  <a:pt x="227205" y="38991"/>
                </a:moveTo>
                <a:lnTo>
                  <a:pt x="228600" y="40878"/>
                </a:lnTo>
                <a:lnTo>
                  <a:pt x="228600" y="40386"/>
                </a:lnTo>
                <a:lnTo>
                  <a:pt x="227205" y="38991"/>
                </a:lnTo>
                <a:close/>
              </a:path>
              <a:path w="313054" h="515620">
                <a:moveTo>
                  <a:pt x="208025" y="25908"/>
                </a:moveTo>
                <a:lnTo>
                  <a:pt x="214122" y="35051"/>
                </a:lnTo>
                <a:lnTo>
                  <a:pt x="216472" y="38991"/>
                </a:lnTo>
                <a:lnTo>
                  <a:pt x="216789" y="39624"/>
                </a:lnTo>
                <a:lnTo>
                  <a:pt x="216408" y="38100"/>
                </a:lnTo>
                <a:lnTo>
                  <a:pt x="214884" y="35813"/>
                </a:lnTo>
                <a:lnTo>
                  <a:pt x="214884" y="32766"/>
                </a:lnTo>
                <a:lnTo>
                  <a:pt x="216408" y="29718"/>
                </a:lnTo>
                <a:lnTo>
                  <a:pt x="219456" y="28194"/>
                </a:lnTo>
                <a:lnTo>
                  <a:pt x="220522" y="28194"/>
                </a:lnTo>
                <a:lnTo>
                  <a:pt x="219913" y="27432"/>
                </a:lnTo>
                <a:lnTo>
                  <a:pt x="210312" y="27432"/>
                </a:lnTo>
                <a:lnTo>
                  <a:pt x="208025" y="25908"/>
                </a:lnTo>
                <a:close/>
              </a:path>
              <a:path w="313054" h="515620">
                <a:moveTo>
                  <a:pt x="226763" y="38393"/>
                </a:moveTo>
                <a:lnTo>
                  <a:pt x="227075" y="38862"/>
                </a:lnTo>
                <a:lnTo>
                  <a:pt x="227205" y="38991"/>
                </a:lnTo>
                <a:lnTo>
                  <a:pt x="226763" y="38393"/>
                </a:lnTo>
                <a:close/>
              </a:path>
              <a:path w="313054" h="515620">
                <a:moveTo>
                  <a:pt x="123444" y="0"/>
                </a:moveTo>
                <a:lnTo>
                  <a:pt x="99677" y="8013"/>
                </a:lnTo>
                <a:lnTo>
                  <a:pt x="75980" y="15463"/>
                </a:lnTo>
                <a:lnTo>
                  <a:pt x="28194" y="29718"/>
                </a:lnTo>
                <a:lnTo>
                  <a:pt x="30480" y="38862"/>
                </a:lnTo>
                <a:lnTo>
                  <a:pt x="54101" y="32004"/>
                </a:lnTo>
                <a:lnTo>
                  <a:pt x="77724" y="24384"/>
                </a:lnTo>
                <a:lnTo>
                  <a:pt x="101346" y="17525"/>
                </a:lnTo>
                <a:lnTo>
                  <a:pt x="124206" y="9144"/>
                </a:lnTo>
                <a:lnTo>
                  <a:pt x="187805" y="9144"/>
                </a:lnTo>
                <a:lnTo>
                  <a:pt x="184832" y="8151"/>
                </a:lnTo>
                <a:lnTo>
                  <a:pt x="176784" y="6858"/>
                </a:lnTo>
                <a:lnTo>
                  <a:pt x="163807" y="4179"/>
                </a:lnTo>
                <a:lnTo>
                  <a:pt x="150556" y="2809"/>
                </a:lnTo>
                <a:lnTo>
                  <a:pt x="137084" y="1750"/>
                </a:lnTo>
                <a:lnTo>
                  <a:pt x="123444" y="0"/>
                </a:lnTo>
                <a:close/>
              </a:path>
              <a:path w="313054" h="515620">
                <a:moveTo>
                  <a:pt x="225767" y="37045"/>
                </a:moveTo>
                <a:lnTo>
                  <a:pt x="226763" y="38393"/>
                </a:lnTo>
                <a:lnTo>
                  <a:pt x="226039" y="37307"/>
                </a:lnTo>
                <a:lnTo>
                  <a:pt x="225767" y="37045"/>
                </a:lnTo>
                <a:close/>
              </a:path>
              <a:path w="313054" h="515620">
                <a:moveTo>
                  <a:pt x="220218" y="37337"/>
                </a:moveTo>
                <a:lnTo>
                  <a:pt x="217170" y="37337"/>
                </a:lnTo>
                <a:lnTo>
                  <a:pt x="219456" y="38100"/>
                </a:lnTo>
                <a:lnTo>
                  <a:pt x="220218" y="37337"/>
                </a:lnTo>
                <a:close/>
              </a:path>
              <a:path w="313054" h="515620">
                <a:moveTo>
                  <a:pt x="224027" y="33527"/>
                </a:moveTo>
                <a:lnTo>
                  <a:pt x="219456" y="38100"/>
                </a:lnTo>
                <a:lnTo>
                  <a:pt x="226546" y="38100"/>
                </a:lnTo>
                <a:lnTo>
                  <a:pt x="225961" y="37307"/>
                </a:lnTo>
                <a:lnTo>
                  <a:pt x="225865" y="37045"/>
                </a:lnTo>
                <a:lnTo>
                  <a:pt x="225551" y="36575"/>
                </a:lnTo>
                <a:lnTo>
                  <a:pt x="224408" y="34289"/>
                </a:lnTo>
                <a:lnTo>
                  <a:pt x="224027" y="34289"/>
                </a:lnTo>
                <a:lnTo>
                  <a:pt x="224027" y="33527"/>
                </a:lnTo>
                <a:close/>
              </a:path>
              <a:path w="313054" h="515620">
                <a:moveTo>
                  <a:pt x="224027" y="32004"/>
                </a:moveTo>
                <a:lnTo>
                  <a:pt x="224027" y="33527"/>
                </a:lnTo>
                <a:lnTo>
                  <a:pt x="225551" y="36575"/>
                </a:lnTo>
                <a:lnTo>
                  <a:pt x="226071" y="37337"/>
                </a:lnTo>
                <a:lnTo>
                  <a:pt x="226441" y="37693"/>
                </a:lnTo>
                <a:lnTo>
                  <a:pt x="224027" y="32004"/>
                </a:lnTo>
                <a:close/>
              </a:path>
              <a:path w="313054" h="515620">
                <a:moveTo>
                  <a:pt x="225805" y="32004"/>
                </a:moveTo>
                <a:lnTo>
                  <a:pt x="224027" y="32004"/>
                </a:lnTo>
                <a:lnTo>
                  <a:pt x="226441" y="37693"/>
                </a:lnTo>
                <a:lnTo>
                  <a:pt x="230423" y="37693"/>
                </a:lnTo>
                <a:lnTo>
                  <a:pt x="230100" y="37307"/>
                </a:lnTo>
                <a:lnTo>
                  <a:pt x="227837" y="34289"/>
                </a:lnTo>
                <a:lnTo>
                  <a:pt x="226313" y="32766"/>
                </a:lnTo>
                <a:lnTo>
                  <a:pt x="225805" y="32004"/>
                </a:lnTo>
                <a:close/>
              </a:path>
              <a:path w="313054" h="515620">
                <a:moveTo>
                  <a:pt x="225865" y="37045"/>
                </a:moveTo>
                <a:lnTo>
                  <a:pt x="226039" y="37307"/>
                </a:lnTo>
                <a:lnTo>
                  <a:pt x="225865" y="37045"/>
                </a:lnTo>
                <a:close/>
              </a:path>
              <a:path w="313054" h="515620">
                <a:moveTo>
                  <a:pt x="224027" y="33527"/>
                </a:moveTo>
                <a:lnTo>
                  <a:pt x="224027" y="34289"/>
                </a:lnTo>
                <a:lnTo>
                  <a:pt x="224408" y="34289"/>
                </a:lnTo>
                <a:lnTo>
                  <a:pt x="224027" y="33527"/>
                </a:lnTo>
                <a:close/>
              </a:path>
              <a:path w="313054" h="515620">
                <a:moveTo>
                  <a:pt x="220789" y="28527"/>
                </a:moveTo>
                <a:lnTo>
                  <a:pt x="221742" y="29718"/>
                </a:lnTo>
                <a:lnTo>
                  <a:pt x="224027" y="33527"/>
                </a:lnTo>
                <a:lnTo>
                  <a:pt x="224027" y="32004"/>
                </a:lnTo>
                <a:lnTo>
                  <a:pt x="225805" y="32004"/>
                </a:lnTo>
                <a:lnTo>
                  <a:pt x="224789" y="30480"/>
                </a:lnTo>
                <a:lnTo>
                  <a:pt x="223266" y="29718"/>
                </a:lnTo>
                <a:lnTo>
                  <a:pt x="222504" y="29718"/>
                </a:lnTo>
                <a:lnTo>
                  <a:pt x="222504" y="28956"/>
                </a:lnTo>
                <a:lnTo>
                  <a:pt x="220789" y="28527"/>
                </a:lnTo>
                <a:close/>
              </a:path>
              <a:path w="313054" h="515620">
                <a:moveTo>
                  <a:pt x="220522" y="28194"/>
                </a:moveTo>
                <a:lnTo>
                  <a:pt x="219456" y="28194"/>
                </a:lnTo>
                <a:lnTo>
                  <a:pt x="220789" y="28527"/>
                </a:lnTo>
                <a:lnTo>
                  <a:pt x="220522" y="28194"/>
                </a:lnTo>
                <a:close/>
              </a:path>
              <a:path w="313054" h="515620">
                <a:moveTo>
                  <a:pt x="187805" y="9144"/>
                </a:moveTo>
                <a:lnTo>
                  <a:pt x="124206" y="9144"/>
                </a:lnTo>
                <a:lnTo>
                  <a:pt x="122682" y="9906"/>
                </a:lnTo>
                <a:lnTo>
                  <a:pt x="139978" y="11638"/>
                </a:lnTo>
                <a:lnTo>
                  <a:pt x="157386" y="13111"/>
                </a:lnTo>
                <a:lnTo>
                  <a:pt x="174586" y="15647"/>
                </a:lnTo>
                <a:lnTo>
                  <a:pt x="191262" y="20574"/>
                </a:lnTo>
                <a:lnTo>
                  <a:pt x="196596" y="22860"/>
                </a:lnTo>
                <a:lnTo>
                  <a:pt x="201930" y="24384"/>
                </a:lnTo>
                <a:lnTo>
                  <a:pt x="206501" y="25908"/>
                </a:lnTo>
                <a:lnTo>
                  <a:pt x="208025" y="26670"/>
                </a:lnTo>
                <a:lnTo>
                  <a:pt x="208787" y="27432"/>
                </a:lnTo>
                <a:lnTo>
                  <a:pt x="209041" y="27432"/>
                </a:lnTo>
                <a:lnTo>
                  <a:pt x="208025" y="25908"/>
                </a:lnTo>
                <a:lnTo>
                  <a:pt x="218694" y="25908"/>
                </a:lnTo>
                <a:lnTo>
                  <a:pt x="215646" y="20574"/>
                </a:lnTo>
                <a:lnTo>
                  <a:pt x="214122" y="19050"/>
                </a:lnTo>
                <a:lnTo>
                  <a:pt x="213360" y="19050"/>
                </a:lnTo>
                <a:lnTo>
                  <a:pt x="212598" y="18287"/>
                </a:lnTo>
                <a:lnTo>
                  <a:pt x="211074" y="17525"/>
                </a:lnTo>
                <a:lnTo>
                  <a:pt x="209550" y="17525"/>
                </a:lnTo>
                <a:lnTo>
                  <a:pt x="207263" y="16763"/>
                </a:lnTo>
                <a:lnTo>
                  <a:pt x="204977" y="15239"/>
                </a:lnTo>
                <a:lnTo>
                  <a:pt x="197858" y="12939"/>
                </a:lnTo>
                <a:lnTo>
                  <a:pt x="191500" y="10377"/>
                </a:lnTo>
                <a:lnTo>
                  <a:pt x="187805" y="9144"/>
                </a:lnTo>
                <a:close/>
              </a:path>
              <a:path w="313054" h="515620">
                <a:moveTo>
                  <a:pt x="218694" y="25908"/>
                </a:moveTo>
                <a:lnTo>
                  <a:pt x="208025" y="25908"/>
                </a:lnTo>
                <a:lnTo>
                  <a:pt x="210312" y="27432"/>
                </a:lnTo>
                <a:lnTo>
                  <a:pt x="219913" y="27432"/>
                </a:lnTo>
                <a:lnTo>
                  <a:pt x="218694" y="25908"/>
                </a:lnTo>
                <a:close/>
              </a:path>
              <a:path w="313054" h="515620">
                <a:moveTo>
                  <a:pt x="213360" y="18287"/>
                </a:moveTo>
                <a:lnTo>
                  <a:pt x="213360" y="19050"/>
                </a:lnTo>
                <a:lnTo>
                  <a:pt x="214122" y="19050"/>
                </a:lnTo>
                <a:lnTo>
                  <a:pt x="213360" y="18287"/>
                </a:lnTo>
                <a:close/>
              </a:path>
            </a:pathLst>
          </a:custGeom>
          <a:solidFill>
            <a:srgbClr val="000000"/>
          </a:solidFill>
        </p:spPr>
        <p:txBody>
          <a:bodyPr wrap="square" lIns="0" tIns="0" rIns="0" bIns="0" rtlCol="0"/>
          <a:lstStyle/>
          <a:p/>
        </p:txBody>
      </p:sp>
      <p:sp>
        <p:nvSpPr>
          <p:cNvPr id="67" name="object 67"/>
          <p:cNvSpPr/>
          <p:nvPr/>
        </p:nvSpPr>
        <p:spPr>
          <a:xfrm>
            <a:off x="2360676" y="7460742"/>
            <a:ext cx="715010" cy="121285"/>
          </a:xfrm>
          <a:custGeom>
            <a:avLst/>
            <a:gdLst/>
            <a:ahLst/>
            <a:cxnLst/>
            <a:rect l="l" t="t" r="r" b="b"/>
            <a:pathLst>
              <a:path w="715010" h="121284">
                <a:moveTo>
                  <a:pt x="7619" y="9143"/>
                </a:moveTo>
                <a:lnTo>
                  <a:pt x="32138" y="48662"/>
                </a:lnTo>
                <a:lnTo>
                  <a:pt x="73897" y="74582"/>
                </a:lnTo>
                <a:lnTo>
                  <a:pt x="121829" y="93478"/>
                </a:lnTo>
                <a:lnTo>
                  <a:pt x="172491" y="106586"/>
                </a:lnTo>
                <a:lnTo>
                  <a:pt x="222437" y="115146"/>
                </a:lnTo>
                <a:lnTo>
                  <a:pt x="268224" y="120395"/>
                </a:lnTo>
                <a:lnTo>
                  <a:pt x="316552" y="120685"/>
                </a:lnTo>
                <a:lnTo>
                  <a:pt x="370298" y="118471"/>
                </a:lnTo>
                <a:lnTo>
                  <a:pt x="452944" y="112775"/>
                </a:lnTo>
                <a:lnTo>
                  <a:pt x="285750" y="112775"/>
                </a:lnTo>
                <a:lnTo>
                  <a:pt x="286269" y="112749"/>
                </a:lnTo>
                <a:lnTo>
                  <a:pt x="239160" y="107678"/>
                </a:lnTo>
                <a:lnTo>
                  <a:pt x="187446" y="99765"/>
                </a:lnTo>
                <a:lnTo>
                  <a:pt x="134902" y="87496"/>
                </a:lnTo>
                <a:lnTo>
                  <a:pt x="85061" y="69330"/>
                </a:lnTo>
                <a:lnTo>
                  <a:pt x="41456" y="43726"/>
                </a:lnTo>
                <a:lnTo>
                  <a:pt x="7619" y="9143"/>
                </a:lnTo>
                <a:close/>
              </a:path>
              <a:path w="715010" h="121284">
                <a:moveTo>
                  <a:pt x="286269" y="112749"/>
                </a:moveTo>
                <a:lnTo>
                  <a:pt x="285750" y="112775"/>
                </a:lnTo>
                <a:lnTo>
                  <a:pt x="286512" y="112775"/>
                </a:lnTo>
                <a:lnTo>
                  <a:pt x="286269" y="112749"/>
                </a:lnTo>
                <a:close/>
              </a:path>
              <a:path w="715010" h="121284">
                <a:moveTo>
                  <a:pt x="685186" y="24479"/>
                </a:moveTo>
                <a:lnTo>
                  <a:pt x="682751" y="26669"/>
                </a:lnTo>
                <a:lnTo>
                  <a:pt x="683513" y="26669"/>
                </a:lnTo>
                <a:lnTo>
                  <a:pt x="667630" y="37067"/>
                </a:lnTo>
                <a:lnTo>
                  <a:pt x="651438" y="46982"/>
                </a:lnTo>
                <a:lnTo>
                  <a:pt x="618744" y="66293"/>
                </a:lnTo>
                <a:lnTo>
                  <a:pt x="619506" y="66293"/>
                </a:lnTo>
                <a:lnTo>
                  <a:pt x="617982" y="67055"/>
                </a:lnTo>
                <a:lnTo>
                  <a:pt x="616457" y="67055"/>
                </a:lnTo>
                <a:lnTo>
                  <a:pt x="611886" y="68579"/>
                </a:lnTo>
                <a:lnTo>
                  <a:pt x="580644" y="78485"/>
                </a:lnTo>
                <a:lnTo>
                  <a:pt x="575729" y="79806"/>
                </a:lnTo>
                <a:lnTo>
                  <a:pt x="571309" y="82880"/>
                </a:lnTo>
                <a:lnTo>
                  <a:pt x="566166" y="83819"/>
                </a:lnTo>
                <a:lnTo>
                  <a:pt x="563778" y="85229"/>
                </a:lnTo>
                <a:lnTo>
                  <a:pt x="505295" y="96767"/>
                </a:lnTo>
                <a:lnTo>
                  <a:pt x="450709" y="103156"/>
                </a:lnTo>
                <a:lnTo>
                  <a:pt x="395774" y="107185"/>
                </a:lnTo>
                <a:lnTo>
                  <a:pt x="286269" y="112749"/>
                </a:lnTo>
                <a:lnTo>
                  <a:pt x="286512" y="112775"/>
                </a:lnTo>
                <a:lnTo>
                  <a:pt x="452944" y="112775"/>
                </a:lnTo>
                <a:lnTo>
                  <a:pt x="473201" y="111251"/>
                </a:lnTo>
                <a:lnTo>
                  <a:pt x="492296" y="108666"/>
                </a:lnTo>
                <a:lnTo>
                  <a:pt x="529355" y="102095"/>
                </a:lnTo>
                <a:lnTo>
                  <a:pt x="547878" y="99059"/>
                </a:lnTo>
                <a:lnTo>
                  <a:pt x="553669" y="97104"/>
                </a:lnTo>
                <a:lnTo>
                  <a:pt x="566280" y="96316"/>
                </a:lnTo>
                <a:lnTo>
                  <a:pt x="570738" y="92201"/>
                </a:lnTo>
                <a:lnTo>
                  <a:pt x="578797" y="89101"/>
                </a:lnTo>
                <a:lnTo>
                  <a:pt x="595601" y="83658"/>
                </a:lnTo>
                <a:lnTo>
                  <a:pt x="603504" y="80771"/>
                </a:lnTo>
                <a:lnTo>
                  <a:pt x="609600" y="79247"/>
                </a:lnTo>
                <a:lnTo>
                  <a:pt x="614934" y="77723"/>
                </a:lnTo>
                <a:lnTo>
                  <a:pt x="617219" y="76961"/>
                </a:lnTo>
                <a:lnTo>
                  <a:pt x="618744" y="76199"/>
                </a:lnTo>
                <a:lnTo>
                  <a:pt x="620268" y="76199"/>
                </a:lnTo>
                <a:lnTo>
                  <a:pt x="621792" y="75437"/>
                </a:lnTo>
                <a:lnTo>
                  <a:pt x="623316" y="75437"/>
                </a:lnTo>
                <a:lnTo>
                  <a:pt x="624078" y="74675"/>
                </a:lnTo>
                <a:lnTo>
                  <a:pt x="628650" y="71627"/>
                </a:lnTo>
                <a:lnTo>
                  <a:pt x="664330" y="50749"/>
                </a:lnTo>
                <a:lnTo>
                  <a:pt x="681803" y="39359"/>
                </a:lnTo>
                <a:lnTo>
                  <a:pt x="692133" y="30862"/>
                </a:lnTo>
                <a:lnTo>
                  <a:pt x="685186" y="24479"/>
                </a:lnTo>
                <a:close/>
              </a:path>
              <a:path w="715010" h="121284">
                <a:moveTo>
                  <a:pt x="709252" y="19811"/>
                </a:moveTo>
                <a:lnTo>
                  <a:pt x="690372" y="19811"/>
                </a:lnTo>
                <a:lnTo>
                  <a:pt x="697230" y="26669"/>
                </a:lnTo>
                <a:lnTo>
                  <a:pt x="692133" y="30862"/>
                </a:lnTo>
                <a:lnTo>
                  <a:pt x="703326" y="41147"/>
                </a:lnTo>
                <a:lnTo>
                  <a:pt x="709252" y="19811"/>
                </a:lnTo>
                <a:close/>
              </a:path>
              <a:path w="715010" h="121284">
                <a:moveTo>
                  <a:pt x="690372" y="19811"/>
                </a:moveTo>
                <a:lnTo>
                  <a:pt x="685186" y="24479"/>
                </a:lnTo>
                <a:lnTo>
                  <a:pt x="692133" y="30862"/>
                </a:lnTo>
                <a:lnTo>
                  <a:pt x="697230" y="26669"/>
                </a:lnTo>
                <a:lnTo>
                  <a:pt x="690372" y="19811"/>
                </a:lnTo>
                <a:close/>
              </a:path>
              <a:path w="715010" h="121284">
                <a:moveTo>
                  <a:pt x="714756" y="0"/>
                </a:moveTo>
                <a:lnTo>
                  <a:pt x="675132" y="15239"/>
                </a:lnTo>
                <a:lnTo>
                  <a:pt x="685186" y="24479"/>
                </a:lnTo>
                <a:lnTo>
                  <a:pt x="690372" y="19811"/>
                </a:lnTo>
                <a:lnTo>
                  <a:pt x="709252" y="19811"/>
                </a:lnTo>
                <a:lnTo>
                  <a:pt x="714756" y="0"/>
                </a:lnTo>
                <a:close/>
              </a:path>
            </a:pathLst>
          </a:custGeom>
          <a:solidFill>
            <a:srgbClr val="000000"/>
          </a:solidFill>
        </p:spPr>
        <p:txBody>
          <a:bodyPr wrap="square" lIns="0" tIns="0" rIns="0" bIns="0" rtlCol="0"/>
          <a:lstStyle/>
          <a:p/>
        </p:txBody>
      </p:sp>
      <p:sp>
        <p:nvSpPr>
          <p:cNvPr id="68" name="object 68"/>
          <p:cNvSpPr/>
          <p:nvPr/>
        </p:nvSpPr>
        <p:spPr>
          <a:xfrm>
            <a:off x="2623566" y="7285481"/>
            <a:ext cx="346710" cy="45085"/>
          </a:xfrm>
          <a:custGeom>
            <a:avLst/>
            <a:gdLst/>
            <a:ahLst/>
            <a:cxnLst/>
            <a:rect l="l" t="t" r="r" b="b"/>
            <a:pathLst>
              <a:path w="346710" h="45084">
                <a:moveTo>
                  <a:pt x="36575" y="6858"/>
                </a:moveTo>
                <a:lnTo>
                  <a:pt x="0" y="28194"/>
                </a:lnTo>
                <a:lnTo>
                  <a:pt x="38861" y="44958"/>
                </a:lnTo>
                <a:lnTo>
                  <a:pt x="38039" y="31242"/>
                </a:lnTo>
                <a:lnTo>
                  <a:pt x="32003" y="31242"/>
                </a:lnTo>
                <a:lnTo>
                  <a:pt x="31241" y="21336"/>
                </a:lnTo>
                <a:lnTo>
                  <a:pt x="37415" y="20851"/>
                </a:lnTo>
                <a:lnTo>
                  <a:pt x="36575" y="6858"/>
                </a:lnTo>
                <a:close/>
              </a:path>
              <a:path w="346710" h="45084">
                <a:moveTo>
                  <a:pt x="37415" y="20851"/>
                </a:moveTo>
                <a:lnTo>
                  <a:pt x="31241" y="21336"/>
                </a:lnTo>
                <a:lnTo>
                  <a:pt x="32003" y="31242"/>
                </a:lnTo>
                <a:lnTo>
                  <a:pt x="38005" y="30688"/>
                </a:lnTo>
                <a:lnTo>
                  <a:pt x="37415" y="20851"/>
                </a:lnTo>
                <a:close/>
              </a:path>
              <a:path w="346710" h="45084">
                <a:moveTo>
                  <a:pt x="38005" y="30688"/>
                </a:moveTo>
                <a:lnTo>
                  <a:pt x="32003" y="31242"/>
                </a:lnTo>
                <a:lnTo>
                  <a:pt x="38039" y="31242"/>
                </a:lnTo>
                <a:lnTo>
                  <a:pt x="38005" y="30688"/>
                </a:lnTo>
                <a:close/>
              </a:path>
              <a:path w="346710" h="45084">
                <a:moveTo>
                  <a:pt x="345947" y="0"/>
                </a:moveTo>
                <a:lnTo>
                  <a:pt x="293581" y="4759"/>
                </a:lnTo>
                <a:lnTo>
                  <a:pt x="241071" y="8339"/>
                </a:lnTo>
                <a:lnTo>
                  <a:pt x="83502" y="17237"/>
                </a:lnTo>
                <a:lnTo>
                  <a:pt x="37415" y="20851"/>
                </a:lnTo>
                <a:lnTo>
                  <a:pt x="38005" y="30688"/>
                </a:lnTo>
                <a:lnTo>
                  <a:pt x="83698" y="26474"/>
                </a:lnTo>
                <a:lnTo>
                  <a:pt x="135898" y="23164"/>
                </a:lnTo>
                <a:lnTo>
                  <a:pt x="241206" y="17847"/>
                </a:lnTo>
                <a:lnTo>
                  <a:pt x="294010" y="14303"/>
                </a:lnTo>
                <a:lnTo>
                  <a:pt x="346709" y="9144"/>
                </a:lnTo>
                <a:lnTo>
                  <a:pt x="345947" y="0"/>
                </a:lnTo>
                <a:close/>
              </a:path>
            </a:pathLst>
          </a:custGeom>
          <a:solidFill>
            <a:srgbClr val="000000"/>
          </a:solidFill>
        </p:spPr>
        <p:txBody>
          <a:bodyPr wrap="square" lIns="0" tIns="0" rIns="0" bIns="0" rtlCol="0"/>
          <a:lstStyle/>
          <a:p/>
        </p:txBody>
      </p:sp>
      <p:sp>
        <p:nvSpPr>
          <p:cNvPr id="69" name="object 69"/>
          <p:cNvSpPr/>
          <p:nvPr/>
        </p:nvSpPr>
        <p:spPr>
          <a:xfrm>
            <a:off x="3124507" y="6589776"/>
            <a:ext cx="74930" cy="425450"/>
          </a:xfrm>
          <a:custGeom>
            <a:avLst/>
            <a:gdLst/>
            <a:ahLst/>
            <a:cxnLst/>
            <a:rect l="l" t="t" r="r" b="b"/>
            <a:pathLst>
              <a:path w="74930" h="425450">
                <a:moveTo>
                  <a:pt x="52367" y="35182"/>
                </a:moveTo>
                <a:lnTo>
                  <a:pt x="38407" y="74888"/>
                </a:lnTo>
                <a:lnTo>
                  <a:pt x="24215" y="123381"/>
                </a:lnTo>
                <a:lnTo>
                  <a:pt x="12642" y="173669"/>
                </a:lnTo>
                <a:lnTo>
                  <a:pt x="4350" y="224985"/>
                </a:lnTo>
                <a:lnTo>
                  <a:pt x="0" y="276562"/>
                </a:lnTo>
                <a:lnTo>
                  <a:pt x="253" y="327634"/>
                </a:lnTo>
                <a:lnTo>
                  <a:pt x="5772" y="377434"/>
                </a:lnTo>
                <a:lnTo>
                  <a:pt x="17218" y="425196"/>
                </a:lnTo>
                <a:lnTo>
                  <a:pt x="26362" y="422910"/>
                </a:lnTo>
                <a:lnTo>
                  <a:pt x="15136" y="374955"/>
                </a:lnTo>
                <a:lnTo>
                  <a:pt x="9773" y="325719"/>
                </a:lnTo>
                <a:lnTo>
                  <a:pt x="9598" y="275713"/>
                </a:lnTo>
                <a:lnTo>
                  <a:pt x="13937" y="225447"/>
                </a:lnTo>
                <a:lnTo>
                  <a:pt x="22115" y="175432"/>
                </a:lnTo>
                <a:lnTo>
                  <a:pt x="33458" y="126180"/>
                </a:lnTo>
                <a:lnTo>
                  <a:pt x="47290" y="78200"/>
                </a:lnTo>
                <a:lnTo>
                  <a:pt x="60880" y="38080"/>
                </a:lnTo>
                <a:lnTo>
                  <a:pt x="52367" y="35182"/>
                </a:lnTo>
                <a:close/>
              </a:path>
              <a:path w="74930" h="425450">
                <a:moveTo>
                  <a:pt x="72654" y="28956"/>
                </a:moveTo>
                <a:lnTo>
                  <a:pt x="54556" y="28956"/>
                </a:lnTo>
                <a:lnTo>
                  <a:pt x="62938" y="32003"/>
                </a:lnTo>
                <a:lnTo>
                  <a:pt x="60880" y="38080"/>
                </a:lnTo>
                <a:lnTo>
                  <a:pt x="74368" y="42672"/>
                </a:lnTo>
                <a:lnTo>
                  <a:pt x="72654" y="28956"/>
                </a:lnTo>
                <a:close/>
              </a:path>
              <a:path w="74930" h="425450">
                <a:moveTo>
                  <a:pt x="54556" y="28956"/>
                </a:moveTo>
                <a:lnTo>
                  <a:pt x="52367" y="35182"/>
                </a:lnTo>
                <a:lnTo>
                  <a:pt x="60880" y="38080"/>
                </a:lnTo>
                <a:lnTo>
                  <a:pt x="62938" y="32003"/>
                </a:lnTo>
                <a:lnTo>
                  <a:pt x="54556" y="28956"/>
                </a:lnTo>
                <a:close/>
              </a:path>
              <a:path w="74930" h="425450">
                <a:moveTo>
                  <a:pt x="69034" y="0"/>
                </a:moveTo>
                <a:lnTo>
                  <a:pt x="38554" y="30479"/>
                </a:lnTo>
                <a:lnTo>
                  <a:pt x="52367" y="35182"/>
                </a:lnTo>
                <a:lnTo>
                  <a:pt x="54556" y="28956"/>
                </a:lnTo>
                <a:lnTo>
                  <a:pt x="72654" y="28956"/>
                </a:lnTo>
                <a:lnTo>
                  <a:pt x="69034" y="0"/>
                </a:lnTo>
                <a:close/>
              </a:path>
            </a:pathLst>
          </a:custGeom>
          <a:solidFill>
            <a:srgbClr val="000000"/>
          </a:solidFill>
        </p:spPr>
        <p:txBody>
          <a:bodyPr wrap="square" lIns="0" tIns="0" rIns="0" bIns="0" rtlCol="0"/>
          <a:lstStyle/>
          <a:p/>
        </p:txBody>
      </p:sp>
      <p:sp>
        <p:nvSpPr>
          <p:cNvPr id="70" name="object 70"/>
          <p:cNvSpPr txBox="1"/>
          <p:nvPr/>
        </p:nvSpPr>
        <p:spPr>
          <a:xfrm>
            <a:off x="3525520" y="5956045"/>
            <a:ext cx="2390140" cy="847725"/>
          </a:xfrm>
          <a:prstGeom prst="rect">
            <a:avLst/>
          </a:prstGeom>
        </p:spPr>
        <p:txBody>
          <a:bodyPr wrap="square" lIns="0" tIns="104139" rIns="0" bIns="0" rtlCol="0" vert="horz">
            <a:spAutoFit/>
          </a:bodyPr>
          <a:lstStyle/>
          <a:p>
            <a:pPr marL="254000">
              <a:lnSpc>
                <a:spcPct val="100000"/>
              </a:lnSpc>
              <a:spcBef>
                <a:spcPts val="819"/>
              </a:spcBef>
            </a:pPr>
            <a:r>
              <a:rPr dirty="0" sz="1200" spc="-5">
                <a:latin typeface="Arial"/>
                <a:cs typeface="Arial"/>
              </a:rPr>
              <a:t>of </a:t>
            </a:r>
            <a:r>
              <a:rPr dirty="0" sz="1200">
                <a:latin typeface="Arial"/>
                <a:cs typeface="Arial"/>
              </a:rPr>
              <a:t>{ </a:t>
            </a:r>
            <a:r>
              <a:rPr dirty="0" sz="1200" spc="-5">
                <a:latin typeface="Arial"/>
                <a:cs typeface="Arial"/>
              </a:rPr>
              <a:t>q</a:t>
            </a:r>
            <a:r>
              <a:rPr dirty="0" baseline="-20833" sz="1200" spc="-7">
                <a:latin typeface="Arial"/>
                <a:cs typeface="Arial"/>
              </a:rPr>
              <a:t>t-1</a:t>
            </a:r>
            <a:r>
              <a:rPr dirty="0" sz="1200" spc="-5">
                <a:latin typeface="Arial"/>
                <a:cs typeface="Arial"/>
              </a:rPr>
              <a:t>, q</a:t>
            </a:r>
            <a:r>
              <a:rPr dirty="0" baseline="-20833" sz="1200" spc="-7">
                <a:latin typeface="Arial"/>
                <a:cs typeface="Arial"/>
              </a:rPr>
              <a:t>t-2</a:t>
            </a:r>
            <a:r>
              <a:rPr dirty="0" sz="1200" spc="-5">
                <a:latin typeface="Arial"/>
                <a:cs typeface="Arial"/>
              </a:rPr>
              <a:t>, </a:t>
            </a:r>
            <a:r>
              <a:rPr dirty="0" sz="1200">
                <a:latin typeface="Arial"/>
                <a:cs typeface="Arial"/>
              </a:rPr>
              <a:t>… </a:t>
            </a:r>
            <a:r>
              <a:rPr dirty="0" sz="1200" spc="-10">
                <a:latin typeface="Arial"/>
                <a:cs typeface="Arial"/>
              </a:rPr>
              <a:t>q</a:t>
            </a:r>
            <a:r>
              <a:rPr dirty="0" baseline="-20833" sz="1200" spc="-15">
                <a:latin typeface="Arial"/>
                <a:cs typeface="Arial"/>
              </a:rPr>
              <a:t>1</a:t>
            </a:r>
            <a:r>
              <a:rPr dirty="0" sz="1200" spc="-10">
                <a:latin typeface="Arial"/>
                <a:cs typeface="Arial"/>
              </a:rPr>
              <a:t>, </a:t>
            </a:r>
            <a:r>
              <a:rPr dirty="0" sz="1200" spc="-5">
                <a:latin typeface="Arial"/>
                <a:cs typeface="Arial"/>
              </a:rPr>
              <a:t>q</a:t>
            </a:r>
            <a:r>
              <a:rPr dirty="0" baseline="-20833" sz="1200" spc="-7">
                <a:latin typeface="Arial"/>
                <a:cs typeface="Arial"/>
              </a:rPr>
              <a:t>0 </a:t>
            </a:r>
            <a:r>
              <a:rPr dirty="0" sz="1200">
                <a:latin typeface="Arial"/>
                <a:cs typeface="Arial"/>
              </a:rPr>
              <a:t>} </a:t>
            </a:r>
            <a:r>
              <a:rPr dirty="0" sz="1200" spc="-5">
                <a:latin typeface="Arial"/>
                <a:cs typeface="Arial"/>
              </a:rPr>
              <a:t>given</a:t>
            </a:r>
            <a:r>
              <a:rPr dirty="0" sz="1200" spc="-130">
                <a:latin typeface="Arial"/>
                <a:cs typeface="Arial"/>
              </a:rPr>
              <a:t> </a:t>
            </a:r>
            <a:r>
              <a:rPr dirty="0" sz="1200">
                <a:latin typeface="Arial"/>
                <a:cs typeface="Arial"/>
              </a:rPr>
              <a:t>q</a:t>
            </a:r>
            <a:r>
              <a:rPr dirty="0" baseline="-20833" sz="1200">
                <a:latin typeface="Arial"/>
                <a:cs typeface="Arial"/>
              </a:rPr>
              <a:t>t</a:t>
            </a:r>
            <a:r>
              <a:rPr dirty="0" sz="1200">
                <a:latin typeface="Arial"/>
                <a:cs typeface="Arial"/>
              </a:rPr>
              <a:t>.</a:t>
            </a:r>
            <a:endParaRPr sz="1200">
              <a:latin typeface="Arial"/>
              <a:cs typeface="Arial"/>
            </a:endParaRPr>
          </a:p>
          <a:p>
            <a:pPr marL="254000" marR="836930" indent="-228600">
              <a:lnSpc>
                <a:spcPct val="149600"/>
              </a:lnSpc>
              <a:spcBef>
                <a:spcPts val="5"/>
              </a:spcBef>
            </a:pPr>
            <a:r>
              <a:rPr dirty="0" baseline="3472" sz="1200" spc="-7">
                <a:latin typeface="Arial"/>
                <a:cs typeface="Arial"/>
              </a:rPr>
              <a:t>1/2 </a:t>
            </a:r>
            <a:r>
              <a:rPr dirty="0" sz="1200">
                <a:latin typeface="Arial"/>
                <a:cs typeface="Arial"/>
              </a:rPr>
              <a:t>In </a:t>
            </a:r>
            <a:r>
              <a:rPr dirty="0" sz="1200" spc="-5">
                <a:latin typeface="Arial"/>
                <a:cs typeface="Arial"/>
              </a:rPr>
              <a:t>other </a:t>
            </a:r>
            <a:r>
              <a:rPr dirty="0" sz="1200">
                <a:latin typeface="Arial"/>
                <a:cs typeface="Arial"/>
              </a:rPr>
              <a:t>words:  </a:t>
            </a:r>
            <a:r>
              <a:rPr dirty="0" sz="1200" spc="-5">
                <a:latin typeface="Arial"/>
                <a:cs typeface="Arial"/>
              </a:rPr>
              <a:t>P(q</a:t>
            </a:r>
            <a:r>
              <a:rPr dirty="0" baseline="-20833" sz="1200" spc="-7">
                <a:latin typeface="Arial"/>
                <a:cs typeface="Arial"/>
              </a:rPr>
              <a:t>t+1 </a:t>
            </a:r>
            <a:r>
              <a:rPr dirty="0" sz="1200">
                <a:latin typeface="Arial"/>
                <a:cs typeface="Arial"/>
              </a:rPr>
              <a:t>= </a:t>
            </a:r>
            <a:r>
              <a:rPr dirty="0" sz="1200" spc="-5">
                <a:latin typeface="Arial"/>
                <a:cs typeface="Arial"/>
              </a:rPr>
              <a:t>s</a:t>
            </a:r>
            <a:r>
              <a:rPr dirty="0" baseline="-20833" sz="1200" spc="-7">
                <a:latin typeface="Arial"/>
                <a:cs typeface="Arial"/>
              </a:rPr>
              <a:t>j </a:t>
            </a:r>
            <a:r>
              <a:rPr dirty="0" sz="1200" spc="-10">
                <a:latin typeface="Arial"/>
                <a:cs typeface="Arial"/>
              </a:rPr>
              <a:t>|q</a:t>
            </a:r>
            <a:r>
              <a:rPr dirty="0" baseline="-20833" sz="1200" spc="-15">
                <a:latin typeface="Arial"/>
                <a:cs typeface="Arial"/>
              </a:rPr>
              <a:t>t </a:t>
            </a:r>
            <a:r>
              <a:rPr dirty="0" sz="1200">
                <a:latin typeface="Arial"/>
                <a:cs typeface="Arial"/>
              </a:rPr>
              <a:t>= </a:t>
            </a:r>
            <a:r>
              <a:rPr dirty="0" sz="1200" spc="-5">
                <a:latin typeface="Arial"/>
                <a:cs typeface="Arial"/>
              </a:rPr>
              <a:t>s</a:t>
            </a:r>
            <a:r>
              <a:rPr dirty="0" baseline="-20833" sz="1200" spc="-7">
                <a:latin typeface="Arial"/>
                <a:cs typeface="Arial"/>
              </a:rPr>
              <a:t>i </a:t>
            </a:r>
            <a:r>
              <a:rPr dirty="0" sz="1200">
                <a:latin typeface="Arial"/>
                <a:cs typeface="Arial"/>
              </a:rPr>
              <a:t>)</a:t>
            </a:r>
            <a:r>
              <a:rPr dirty="0" sz="1200" spc="-20">
                <a:latin typeface="Arial"/>
                <a:cs typeface="Arial"/>
              </a:rPr>
              <a:t> </a:t>
            </a:r>
            <a:r>
              <a:rPr dirty="0" sz="1200">
                <a:latin typeface="Arial"/>
                <a:cs typeface="Arial"/>
              </a:rPr>
              <a:t>=</a:t>
            </a:r>
            <a:endParaRPr sz="1200">
              <a:latin typeface="Arial"/>
              <a:cs typeface="Arial"/>
            </a:endParaRPr>
          </a:p>
        </p:txBody>
      </p:sp>
      <p:sp>
        <p:nvSpPr>
          <p:cNvPr id="71" name="object 71"/>
          <p:cNvSpPr txBox="1"/>
          <p:nvPr/>
        </p:nvSpPr>
        <p:spPr>
          <a:xfrm>
            <a:off x="2598419" y="6820916"/>
            <a:ext cx="153670"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1/2</a:t>
            </a:r>
            <a:endParaRPr sz="800">
              <a:latin typeface="Arial"/>
              <a:cs typeface="Arial"/>
            </a:endParaRPr>
          </a:p>
        </p:txBody>
      </p:sp>
      <p:sp>
        <p:nvSpPr>
          <p:cNvPr id="72" name="object 72"/>
          <p:cNvSpPr txBox="1"/>
          <p:nvPr/>
        </p:nvSpPr>
        <p:spPr>
          <a:xfrm>
            <a:off x="3169919" y="6782820"/>
            <a:ext cx="153670"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2/3</a:t>
            </a:r>
            <a:endParaRPr sz="800">
              <a:latin typeface="Arial"/>
              <a:cs typeface="Arial"/>
            </a:endParaRPr>
          </a:p>
        </p:txBody>
      </p:sp>
      <p:sp>
        <p:nvSpPr>
          <p:cNvPr id="73" name="object 73"/>
          <p:cNvSpPr txBox="1"/>
          <p:nvPr/>
        </p:nvSpPr>
        <p:spPr>
          <a:xfrm>
            <a:off x="2717288" y="7430523"/>
            <a:ext cx="69215" cy="147320"/>
          </a:xfrm>
          <a:prstGeom prst="rect">
            <a:avLst/>
          </a:prstGeom>
        </p:spPr>
        <p:txBody>
          <a:bodyPr wrap="square" lIns="0" tIns="12065" rIns="0" bIns="0" rtlCol="0" vert="horz">
            <a:spAutoFit/>
          </a:bodyPr>
          <a:lstStyle/>
          <a:p>
            <a:pPr>
              <a:lnSpc>
                <a:spcPct val="100000"/>
              </a:lnSpc>
              <a:spcBef>
                <a:spcPts val="95"/>
              </a:spcBef>
            </a:pPr>
            <a:r>
              <a:rPr dirty="0" sz="800" spc="-5">
                <a:latin typeface="Arial"/>
                <a:cs typeface="Arial"/>
              </a:rPr>
              <a:t>1</a:t>
            </a:r>
            <a:endParaRPr sz="800">
              <a:latin typeface="Arial"/>
              <a:cs typeface="Arial"/>
            </a:endParaRPr>
          </a:p>
        </p:txBody>
      </p:sp>
      <p:sp>
        <p:nvSpPr>
          <p:cNvPr id="74" name="object 74"/>
          <p:cNvSpPr/>
          <p:nvPr/>
        </p:nvSpPr>
        <p:spPr>
          <a:xfrm>
            <a:off x="1905000" y="5650229"/>
            <a:ext cx="2021205" cy="2951480"/>
          </a:xfrm>
          <a:custGeom>
            <a:avLst/>
            <a:gdLst/>
            <a:ahLst/>
            <a:cxnLst/>
            <a:rect l="l" t="t" r="r" b="b"/>
            <a:pathLst>
              <a:path w="2021204" h="2951479">
                <a:moveTo>
                  <a:pt x="1562100" y="0"/>
                </a:moveTo>
                <a:lnTo>
                  <a:pt x="0" y="0"/>
                </a:lnTo>
                <a:lnTo>
                  <a:pt x="0" y="2951226"/>
                </a:lnTo>
                <a:lnTo>
                  <a:pt x="1562100" y="2951226"/>
                </a:lnTo>
                <a:lnTo>
                  <a:pt x="1562100" y="2458974"/>
                </a:lnTo>
                <a:lnTo>
                  <a:pt x="2020824" y="1815846"/>
                </a:lnTo>
                <a:lnTo>
                  <a:pt x="1562100" y="1721358"/>
                </a:lnTo>
                <a:lnTo>
                  <a:pt x="1562100" y="0"/>
                </a:lnTo>
                <a:close/>
              </a:path>
            </a:pathLst>
          </a:custGeom>
          <a:solidFill>
            <a:srgbClr val="EAEAEA"/>
          </a:solidFill>
        </p:spPr>
        <p:txBody>
          <a:bodyPr wrap="square" lIns="0" tIns="0" rIns="0" bIns="0" rtlCol="0"/>
          <a:lstStyle/>
          <a:p/>
        </p:txBody>
      </p:sp>
      <p:sp>
        <p:nvSpPr>
          <p:cNvPr id="75" name="object 75"/>
          <p:cNvSpPr/>
          <p:nvPr/>
        </p:nvSpPr>
        <p:spPr>
          <a:xfrm>
            <a:off x="1905000" y="5650229"/>
            <a:ext cx="2021205" cy="2951480"/>
          </a:xfrm>
          <a:custGeom>
            <a:avLst/>
            <a:gdLst/>
            <a:ahLst/>
            <a:cxnLst/>
            <a:rect l="l" t="t" r="r" b="b"/>
            <a:pathLst>
              <a:path w="2021204" h="2951479">
                <a:moveTo>
                  <a:pt x="0" y="0"/>
                </a:moveTo>
                <a:lnTo>
                  <a:pt x="0" y="2951226"/>
                </a:lnTo>
                <a:lnTo>
                  <a:pt x="1562100" y="2951226"/>
                </a:lnTo>
                <a:lnTo>
                  <a:pt x="1562100" y="2458974"/>
                </a:lnTo>
                <a:lnTo>
                  <a:pt x="2020824" y="1815846"/>
                </a:lnTo>
                <a:lnTo>
                  <a:pt x="1562100" y="1721358"/>
                </a:lnTo>
                <a:lnTo>
                  <a:pt x="1562100" y="0"/>
                </a:lnTo>
                <a:lnTo>
                  <a:pt x="911351" y="0"/>
                </a:lnTo>
                <a:lnTo>
                  <a:pt x="0" y="0"/>
                </a:lnTo>
                <a:close/>
              </a:path>
            </a:pathLst>
          </a:custGeom>
          <a:ln w="9524">
            <a:solidFill>
              <a:srgbClr val="000000"/>
            </a:solidFill>
          </a:ln>
        </p:spPr>
        <p:txBody>
          <a:bodyPr wrap="square" lIns="0" tIns="0" rIns="0" bIns="0" rtlCol="0"/>
          <a:lstStyle/>
          <a:p/>
        </p:txBody>
      </p:sp>
      <p:sp>
        <p:nvSpPr>
          <p:cNvPr id="76" name="object 76"/>
          <p:cNvSpPr txBox="1"/>
          <p:nvPr/>
        </p:nvSpPr>
        <p:spPr>
          <a:xfrm>
            <a:off x="1956054" y="5661152"/>
            <a:ext cx="472440" cy="178435"/>
          </a:xfrm>
          <a:prstGeom prst="rect">
            <a:avLst/>
          </a:prstGeom>
        </p:spPr>
        <p:txBody>
          <a:bodyPr wrap="square" lIns="0" tIns="12700" rIns="0" bIns="0" rtlCol="0" vert="horz">
            <a:spAutoFit/>
          </a:bodyPr>
          <a:lstStyle/>
          <a:p>
            <a:pPr>
              <a:lnSpc>
                <a:spcPct val="100000"/>
              </a:lnSpc>
              <a:spcBef>
                <a:spcPts val="100"/>
              </a:spcBef>
            </a:pPr>
            <a:r>
              <a:rPr dirty="0" sz="1000" spc="-5">
                <a:latin typeface="Arial"/>
                <a:cs typeface="Arial"/>
              </a:rPr>
              <a:t>Answer:</a:t>
            </a:r>
            <a:endParaRPr sz="1000">
              <a:latin typeface="Arial"/>
              <a:cs typeface="Arial"/>
            </a:endParaRPr>
          </a:p>
        </p:txBody>
      </p:sp>
      <p:sp>
        <p:nvSpPr>
          <p:cNvPr id="77" name="object 77"/>
          <p:cNvSpPr/>
          <p:nvPr/>
        </p:nvSpPr>
        <p:spPr>
          <a:xfrm>
            <a:off x="2552700" y="5707379"/>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78" name="object 78"/>
          <p:cNvSpPr/>
          <p:nvPr/>
        </p:nvSpPr>
        <p:spPr>
          <a:xfrm>
            <a:off x="2552700" y="5707379"/>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79" name="object 79"/>
          <p:cNvSpPr txBox="1"/>
          <p:nvPr/>
        </p:nvSpPr>
        <p:spPr>
          <a:xfrm>
            <a:off x="2537964" y="5812032"/>
            <a:ext cx="1028065" cy="269875"/>
          </a:xfrm>
          <a:prstGeom prst="rect">
            <a:avLst/>
          </a:prstGeom>
        </p:spPr>
        <p:txBody>
          <a:bodyPr wrap="square" lIns="0" tIns="12700" rIns="0" bIns="0" rtlCol="0" vert="horz">
            <a:spAutoFit/>
          </a:bodyPr>
          <a:lstStyle/>
          <a:p>
            <a:pPr marL="25400">
              <a:lnSpc>
                <a:spcPct val="100000"/>
              </a:lnSpc>
              <a:spcBef>
                <a:spcPts val="100"/>
              </a:spcBef>
            </a:pPr>
            <a:r>
              <a:rPr dirty="0" sz="900" spc="-225">
                <a:latin typeface="Arial"/>
                <a:cs typeface="Arial"/>
              </a:rPr>
              <a:t>P(</a:t>
            </a:r>
            <a:r>
              <a:rPr dirty="0" baseline="17361" sz="2400" spc="-337">
                <a:latin typeface="Arial"/>
                <a:cs typeface="Arial"/>
              </a:rPr>
              <a:t>q</a:t>
            </a:r>
            <a:r>
              <a:rPr dirty="0" sz="900" spc="-225">
                <a:latin typeface="Arial"/>
                <a:cs typeface="Arial"/>
              </a:rPr>
              <a:t>q </a:t>
            </a:r>
            <a:r>
              <a:rPr dirty="0" baseline="5291" sz="1575" spc="-52">
                <a:latin typeface="Arial"/>
                <a:cs typeface="Arial"/>
              </a:rPr>
              <a:t>0</a:t>
            </a:r>
            <a:r>
              <a:rPr dirty="0" sz="900" spc="-35">
                <a:latin typeface="Arial"/>
                <a:cs typeface="Arial"/>
              </a:rPr>
              <a:t>=s </a:t>
            </a:r>
            <a:r>
              <a:rPr dirty="0" sz="900" spc="-10">
                <a:latin typeface="Arial"/>
                <a:cs typeface="Arial"/>
              </a:rPr>
              <a:t>|q </a:t>
            </a:r>
            <a:r>
              <a:rPr dirty="0" sz="900">
                <a:latin typeface="Arial"/>
                <a:cs typeface="Arial"/>
              </a:rPr>
              <a:t>=s ) =</a:t>
            </a:r>
            <a:r>
              <a:rPr dirty="0" sz="900" spc="-155">
                <a:latin typeface="Arial"/>
                <a:cs typeface="Arial"/>
              </a:rPr>
              <a:t> </a:t>
            </a:r>
            <a:r>
              <a:rPr dirty="0" sz="900">
                <a:latin typeface="Arial"/>
                <a:cs typeface="Arial"/>
              </a:rPr>
              <a:t>0</a:t>
            </a:r>
            <a:endParaRPr sz="900">
              <a:latin typeface="Arial"/>
              <a:cs typeface="Arial"/>
            </a:endParaRPr>
          </a:p>
        </p:txBody>
      </p:sp>
      <p:sp>
        <p:nvSpPr>
          <p:cNvPr id="80" name="object 80"/>
          <p:cNvSpPr/>
          <p:nvPr/>
        </p:nvSpPr>
        <p:spPr>
          <a:xfrm>
            <a:off x="2552700" y="6316979"/>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81" name="object 81"/>
          <p:cNvSpPr/>
          <p:nvPr/>
        </p:nvSpPr>
        <p:spPr>
          <a:xfrm>
            <a:off x="2552700" y="6316979"/>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82" name="object 82"/>
          <p:cNvSpPr txBox="1"/>
          <p:nvPr/>
        </p:nvSpPr>
        <p:spPr>
          <a:xfrm>
            <a:off x="2674620" y="6359905"/>
            <a:ext cx="126364" cy="269875"/>
          </a:xfrm>
          <a:prstGeom prst="rect">
            <a:avLst/>
          </a:prstGeom>
        </p:spPr>
        <p:txBody>
          <a:bodyPr wrap="square" lIns="0" tIns="12700" rIns="0" bIns="0" rtlCol="0" vert="horz">
            <a:spAutoFit/>
          </a:bodyPr>
          <a:lstStyle/>
          <a:p>
            <a:pPr>
              <a:lnSpc>
                <a:spcPct val="100000"/>
              </a:lnSpc>
              <a:spcBef>
                <a:spcPts val="100"/>
              </a:spcBef>
            </a:pPr>
            <a:r>
              <a:rPr dirty="0" sz="1600">
                <a:latin typeface="Arial"/>
                <a:cs typeface="Arial"/>
              </a:rPr>
              <a:t>q</a:t>
            </a:r>
            <a:endParaRPr sz="1600">
              <a:latin typeface="Arial"/>
              <a:cs typeface="Arial"/>
            </a:endParaRPr>
          </a:p>
        </p:txBody>
      </p:sp>
      <p:sp>
        <p:nvSpPr>
          <p:cNvPr id="83" name="object 83"/>
          <p:cNvSpPr txBox="1"/>
          <p:nvPr/>
        </p:nvSpPr>
        <p:spPr>
          <a:xfrm>
            <a:off x="2787395" y="6481062"/>
            <a:ext cx="86995" cy="185420"/>
          </a:xfrm>
          <a:prstGeom prst="rect">
            <a:avLst/>
          </a:prstGeom>
        </p:spPr>
        <p:txBody>
          <a:bodyPr wrap="square" lIns="0" tIns="12700" rIns="0" bIns="0" rtlCol="0" vert="horz">
            <a:spAutoFit/>
          </a:bodyPr>
          <a:lstStyle/>
          <a:p>
            <a:pPr>
              <a:lnSpc>
                <a:spcPct val="100000"/>
              </a:lnSpc>
              <a:spcBef>
                <a:spcPts val="100"/>
              </a:spcBef>
            </a:pPr>
            <a:r>
              <a:rPr dirty="0" sz="1050">
                <a:latin typeface="Arial"/>
                <a:cs typeface="Arial"/>
              </a:rPr>
              <a:t>1</a:t>
            </a:r>
            <a:endParaRPr sz="1050">
              <a:latin typeface="Arial"/>
              <a:cs typeface="Arial"/>
            </a:endParaRPr>
          </a:p>
        </p:txBody>
      </p:sp>
      <p:sp>
        <p:nvSpPr>
          <p:cNvPr id="84" name="object 84"/>
          <p:cNvSpPr/>
          <p:nvPr/>
        </p:nvSpPr>
        <p:spPr>
          <a:xfrm>
            <a:off x="2743200" y="6131052"/>
            <a:ext cx="38100" cy="181610"/>
          </a:xfrm>
          <a:custGeom>
            <a:avLst/>
            <a:gdLst/>
            <a:ahLst/>
            <a:cxnLst/>
            <a:rect l="l" t="t" r="r" b="b"/>
            <a:pathLst>
              <a:path w="38100" h="181610">
                <a:moveTo>
                  <a:pt x="14477" y="143256"/>
                </a:moveTo>
                <a:lnTo>
                  <a:pt x="0" y="143256"/>
                </a:lnTo>
                <a:lnTo>
                  <a:pt x="19050" y="181356"/>
                </a:lnTo>
                <a:lnTo>
                  <a:pt x="35052" y="149351"/>
                </a:lnTo>
                <a:lnTo>
                  <a:pt x="14477" y="149351"/>
                </a:lnTo>
                <a:lnTo>
                  <a:pt x="14477" y="143256"/>
                </a:lnTo>
                <a:close/>
              </a:path>
              <a:path w="38100" h="181610">
                <a:moveTo>
                  <a:pt x="23621" y="0"/>
                </a:moveTo>
                <a:lnTo>
                  <a:pt x="14477" y="0"/>
                </a:lnTo>
                <a:lnTo>
                  <a:pt x="14477" y="149351"/>
                </a:lnTo>
                <a:lnTo>
                  <a:pt x="23621" y="149351"/>
                </a:lnTo>
                <a:lnTo>
                  <a:pt x="23621" y="0"/>
                </a:lnTo>
                <a:close/>
              </a:path>
              <a:path w="38100" h="181610">
                <a:moveTo>
                  <a:pt x="38100" y="143256"/>
                </a:moveTo>
                <a:lnTo>
                  <a:pt x="23621" y="143256"/>
                </a:lnTo>
                <a:lnTo>
                  <a:pt x="23621" y="149351"/>
                </a:lnTo>
                <a:lnTo>
                  <a:pt x="35052" y="149351"/>
                </a:lnTo>
                <a:lnTo>
                  <a:pt x="38100" y="143256"/>
                </a:lnTo>
                <a:close/>
              </a:path>
            </a:pathLst>
          </a:custGeom>
          <a:solidFill>
            <a:srgbClr val="000000"/>
          </a:solidFill>
        </p:spPr>
        <p:txBody>
          <a:bodyPr wrap="square" lIns="0" tIns="0" rIns="0" bIns="0" rtlCol="0"/>
          <a:lstStyle/>
          <a:p/>
        </p:txBody>
      </p:sp>
      <p:sp>
        <p:nvSpPr>
          <p:cNvPr id="85" name="object 85"/>
          <p:cNvSpPr/>
          <p:nvPr/>
        </p:nvSpPr>
        <p:spPr>
          <a:xfrm>
            <a:off x="2552700" y="69220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86" name="object 86"/>
          <p:cNvSpPr/>
          <p:nvPr/>
        </p:nvSpPr>
        <p:spPr>
          <a:xfrm>
            <a:off x="2552700" y="69220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87" name="object 87"/>
          <p:cNvSpPr txBox="1"/>
          <p:nvPr/>
        </p:nvSpPr>
        <p:spPr>
          <a:xfrm>
            <a:off x="2674620" y="6964933"/>
            <a:ext cx="126364" cy="269875"/>
          </a:xfrm>
          <a:prstGeom prst="rect">
            <a:avLst/>
          </a:prstGeom>
        </p:spPr>
        <p:txBody>
          <a:bodyPr wrap="square" lIns="0" tIns="12700" rIns="0" bIns="0" rtlCol="0" vert="horz">
            <a:spAutoFit/>
          </a:bodyPr>
          <a:lstStyle/>
          <a:p>
            <a:pPr>
              <a:lnSpc>
                <a:spcPct val="100000"/>
              </a:lnSpc>
              <a:spcBef>
                <a:spcPts val="100"/>
              </a:spcBef>
            </a:pPr>
            <a:r>
              <a:rPr dirty="0" sz="1600">
                <a:latin typeface="Arial"/>
                <a:cs typeface="Arial"/>
              </a:rPr>
              <a:t>q</a:t>
            </a:r>
            <a:endParaRPr sz="1600">
              <a:latin typeface="Arial"/>
              <a:cs typeface="Arial"/>
            </a:endParaRPr>
          </a:p>
        </p:txBody>
      </p:sp>
      <p:sp>
        <p:nvSpPr>
          <p:cNvPr id="88" name="object 88"/>
          <p:cNvSpPr txBox="1"/>
          <p:nvPr/>
        </p:nvSpPr>
        <p:spPr>
          <a:xfrm>
            <a:off x="2725423" y="7131817"/>
            <a:ext cx="204470" cy="185420"/>
          </a:xfrm>
          <a:prstGeom prst="rect">
            <a:avLst/>
          </a:prstGeom>
        </p:spPr>
        <p:txBody>
          <a:bodyPr wrap="square" lIns="0" tIns="12700" rIns="0" bIns="0" rtlCol="0" vert="horz">
            <a:spAutoFit/>
          </a:bodyPr>
          <a:lstStyle/>
          <a:p>
            <a:pPr marL="25400">
              <a:lnSpc>
                <a:spcPct val="100000"/>
              </a:lnSpc>
              <a:spcBef>
                <a:spcPts val="100"/>
              </a:spcBef>
            </a:pPr>
            <a:r>
              <a:rPr dirty="0" sz="800" spc="-150">
                <a:latin typeface="Arial"/>
                <a:cs typeface="Arial"/>
              </a:rPr>
              <a:t>1</a:t>
            </a:r>
            <a:r>
              <a:rPr dirty="0" baseline="18518" sz="1575" spc="-225">
                <a:latin typeface="Arial"/>
                <a:cs typeface="Arial"/>
              </a:rPr>
              <a:t>2</a:t>
            </a:r>
            <a:r>
              <a:rPr dirty="0" sz="800" spc="-150">
                <a:latin typeface="Arial"/>
                <a:cs typeface="Arial"/>
              </a:rPr>
              <a:t>/3</a:t>
            </a:r>
            <a:endParaRPr sz="800">
              <a:latin typeface="Arial"/>
              <a:cs typeface="Arial"/>
            </a:endParaRPr>
          </a:p>
        </p:txBody>
      </p:sp>
      <p:sp>
        <p:nvSpPr>
          <p:cNvPr id="89" name="object 89"/>
          <p:cNvSpPr/>
          <p:nvPr/>
        </p:nvSpPr>
        <p:spPr>
          <a:xfrm>
            <a:off x="2743200" y="6736080"/>
            <a:ext cx="38100" cy="180975"/>
          </a:xfrm>
          <a:custGeom>
            <a:avLst/>
            <a:gdLst/>
            <a:ahLst/>
            <a:cxnLst/>
            <a:rect l="l" t="t" r="r" b="b"/>
            <a:pathLst>
              <a:path w="38100" h="180975">
                <a:moveTo>
                  <a:pt x="14477" y="142494"/>
                </a:moveTo>
                <a:lnTo>
                  <a:pt x="0" y="142494"/>
                </a:lnTo>
                <a:lnTo>
                  <a:pt x="19050" y="180594"/>
                </a:lnTo>
                <a:lnTo>
                  <a:pt x="34671" y="149351"/>
                </a:lnTo>
                <a:lnTo>
                  <a:pt x="14477" y="149351"/>
                </a:lnTo>
                <a:lnTo>
                  <a:pt x="14477" y="142494"/>
                </a:lnTo>
                <a:close/>
              </a:path>
              <a:path w="38100" h="180975">
                <a:moveTo>
                  <a:pt x="23621" y="0"/>
                </a:moveTo>
                <a:lnTo>
                  <a:pt x="14477" y="0"/>
                </a:lnTo>
                <a:lnTo>
                  <a:pt x="14477" y="149351"/>
                </a:lnTo>
                <a:lnTo>
                  <a:pt x="23621" y="149351"/>
                </a:lnTo>
                <a:lnTo>
                  <a:pt x="23621" y="0"/>
                </a:lnTo>
                <a:close/>
              </a:path>
              <a:path w="38100" h="180975">
                <a:moveTo>
                  <a:pt x="38100" y="142494"/>
                </a:moveTo>
                <a:lnTo>
                  <a:pt x="23621" y="142494"/>
                </a:lnTo>
                <a:lnTo>
                  <a:pt x="23621" y="149351"/>
                </a:lnTo>
                <a:lnTo>
                  <a:pt x="34671" y="149351"/>
                </a:lnTo>
                <a:lnTo>
                  <a:pt x="38100" y="142494"/>
                </a:lnTo>
                <a:close/>
              </a:path>
            </a:pathLst>
          </a:custGeom>
          <a:solidFill>
            <a:srgbClr val="000000"/>
          </a:solidFill>
        </p:spPr>
        <p:txBody>
          <a:bodyPr wrap="square" lIns="0" tIns="0" rIns="0" bIns="0" rtlCol="0"/>
          <a:lstStyle/>
          <a:p/>
        </p:txBody>
      </p:sp>
      <p:sp>
        <p:nvSpPr>
          <p:cNvPr id="90" name="object 90"/>
          <p:cNvSpPr/>
          <p:nvPr/>
        </p:nvSpPr>
        <p:spPr>
          <a:xfrm>
            <a:off x="2552700" y="75316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91" name="object 91"/>
          <p:cNvSpPr/>
          <p:nvPr/>
        </p:nvSpPr>
        <p:spPr>
          <a:xfrm>
            <a:off x="2552700" y="75316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92" name="object 92"/>
          <p:cNvSpPr txBox="1"/>
          <p:nvPr/>
        </p:nvSpPr>
        <p:spPr>
          <a:xfrm>
            <a:off x="2674620" y="7574533"/>
            <a:ext cx="126364" cy="269875"/>
          </a:xfrm>
          <a:prstGeom prst="rect">
            <a:avLst/>
          </a:prstGeom>
        </p:spPr>
        <p:txBody>
          <a:bodyPr wrap="square" lIns="0" tIns="12700" rIns="0" bIns="0" rtlCol="0" vert="horz">
            <a:spAutoFit/>
          </a:bodyPr>
          <a:lstStyle/>
          <a:p>
            <a:pPr>
              <a:lnSpc>
                <a:spcPct val="100000"/>
              </a:lnSpc>
              <a:spcBef>
                <a:spcPts val="100"/>
              </a:spcBef>
            </a:pPr>
            <a:r>
              <a:rPr dirty="0" sz="1600">
                <a:latin typeface="Arial"/>
                <a:cs typeface="Arial"/>
              </a:rPr>
              <a:t>q</a:t>
            </a:r>
            <a:endParaRPr sz="1600">
              <a:latin typeface="Arial"/>
              <a:cs typeface="Arial"/>
            </a:endParaRPr>
          </a:p>
        </p:txBody>
      </p:sp>
      <p:sp>
        <p:nvSpPr>
          <p:cNvPr id="93" name="object 93"/>
          <p:cNvSpPr txBox="1"/>
          <p:nvPr/>
        </p:nvSpPr>
        <p:spPr>
          <a:xfrm>
            <a:off x="2614164" y="7579359"/>
            <a:ext cx="1891030" cy="487680"/>
          </a:xfrm>
          <a:prstGeom prst="rect">
            <a:avLst/>
          </a:prstGeom>
        </p:spPr>
        <p:txBody>
          <a:bodyPr wrap="square" lIns="0" tIns="93980" rIns="0" bIns="0" rtlCol="0" vert="horz">
            <a:spAutoFit/>
          </a:bodyPr>
          <a:lstStyle/>
          <a:p>
            <a:pPr marL="25400">
              <a:lnSpc>
                <a:spcPct val="100000"/>
              </a:lnSpc>
              <a:spcBef>
                <a:spcPts val="740"/>
              </a:spcBef>
            </a:pPr>
            <a:r>
              <a:rPr dirty="0" sz="900" spc="-40">
                <a:latin typeface="Arial"/>
                <a:cs typeface="Arial"/>
              </a:rPr>
              <a:t>P(q</a:t>
            </a:r>
            <a:r>
              <a:rPr dirty="0" baseline="-7936" sz="1575" spc="-60">
                <a:latin typeface="Arial"/>
                <a:cs typeface="Arial"/>
              </a:rPr>
              <a:t>3</a:t>
            </a:r>
            <a:r>
              <a:rPr dirty="0" baseline="-23148" sz="900" spc="-60">
                <a:latin typeface="Arial"/>
                <a:cs typeface="Arial"/>
              </a:rPr>
              <a:t>t+1</a:t>
            </a:r>
            <a:r>
              <a:rPr dirty="0" sz="900" spc="-40">
                <a:latin typeface="Arial"/>
                <a:cs typeface="Arial"/>
              </a:rPr>
              <a:t>=s</a:t>
            </a:r>
            <a:r>
              <a:rPr dirty="0" baseline="-23148" sz="900" spc="-60">
                <a:latin typeface="Arial"/>
                <a:cs typeface="Arial"/>
              </a:rPr>
              <a:t>1</a:t>
            </a:r>
            <a:r>
              <a:rPr dirty="0" sz="900" spc="-40">
                <a:latin typeface="Arial"/>
                <a:cs typeface="Arial"/>
              </a:rPr>
              <a:t>|q</a:t>
            </a:r>
            <a:r>
              <a:rPr dirty="0" baseline="-23148" sz="900" spc="-60">
                <a:latin typeface="Arial"/>
                <a:cs typeface="Arial"/>
              </a:rPr>
              <a:t>t</a:t>
            </a:r>
            <a:r>
              <a:rPr dirty="0" sz="900" spc="-40">
                <a:latin typeface="Arial"/>
                <a:cs typeface="Arial"/>
              </a:rPr>
              <a:t>=s</a:t>
            </a:r>
            <a:r>
              <a:rPr dirty="0" baseline="-23148" sz="900" spc="-60">
                <a:latin typeface="Arial"/>
                <a:cs typeface="Arial"/>
              </a:rPr>
              <a:t>3</a:t>
            </a:r>
            <a:r>
              <a:rPr dirty="0" sz="900" spc="-40">
                <a:latin typeface="Arial"/>
                <a:cs typeface="Arial"/>
              </a:rPr>
              <a:t>) </a:t>
            </a:r>
            <a:r>
              <a:rPr dirty="0" sz="900">
                <a:latin typeface="Arial"/>
                <a:cs typeface="Arial"/>
              </a:rPr>
              <a:t>= </a:t>
            </a:r>
            <a:r>
              <a:rPr dirty="0" sz="900" spc="-5">
                <a:latin typeface="Arial"/>
                <a:cs typeface="Arial"/>
              </a:rPr>
              <a:t>1/3 </a:t>
            </a:r>
            <a:r>
              <a:rPr dirty="0" baseline="-11574" sz="1800" spc="-7">
                <a:latin typeface="Arial"/>
                <a:cs typeface="Arial"/>
              </a:rPr>
              <a:t>q</a:t>
            </a:r>
            <a:r>
              <a:rPr dirty="0" baseline="-38194" sz="1200" spc="-7">
                <a:latin typeface="Arial"/>
                <a:cs typeface="Arial"/>
              </a:rPr>
              <a:t>2</a:t>
            </a:r>
            <a:r>
              <a:rPr dirty="0" baseline="-11574" sz="1800" spc="-7">
                <a:latin typeface="Arial"/>
                <a:cs typeface="Arial"/>
              </a:rPr>
              <a:t>,q</a:t>
            </a:r>
            <a:r>
              <a:rPr dirty="0" baseline="-38194" sz="1200" spc="-7">
                <a:latin typeface="Arial"/>
                <a:cs typeface="Arial"/>
              </a:rPr>
              <a:t>3</a:t>
            </a:r>
            <a:r>
              <a:rPr dirty="0" baseline="-11574" sz="1800" spc="-7">
                <a:latin typeface="Arial"/>
                <a:cs typeface="Arial"/>
              </a:rPr>
              <a:t>,q</a:t>
            </a:r>
            <a:r>
              <a:rPr dirty="0" baseline="-38194" sz="1200" spc="-7">
                <a:latin typeface="Arial"/>
                <a:cs typeface="Arial"/>
              </a:rPr>
              <a:t>4</a:t>
            </a:r>
            <a:r>
              <a:rPr dirty="0" baseline="-38194" sz="1200" spc="52">
                <a:latin typeface="Arial"/>
                <a:cs typeface="Arial"/>
              </a:rPr>
              <a:t> </a:t>
            </a:r>
            <a:r>
              <a:rPr dirty="0" baseline="-11574" sz="1800">
                <a:latin typeface="Arial"/>
                <a:cs typeface="Arial"/>
              </a:rPr>
              <a:t>)?</a:t>
            </a:r>
            <a:endParaRPr baseline="-11574" sz="1800">
              <a:latin typeface="Arial"/>
              <a:cs typeface="Arial"/>
            </a:endParaRPr>
          </a:p>
          <a:p>
            <a:pPr marL="25400">
              <a:lnSpc>
                <a:spcPct val="100000"/>
              </a:lnSpc>
              <a:spcBef>
                <a:spcPts val="48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a:t>
            </a:r>
            <a:r>
              <a:rPr dirty="0" sz="900" spc="-5">
                <a:latin typeface="Arial"/>
                <a:cs typeface="Arial"/>
              </a:rPr>
              <a:t> 2/3</a:t>
            </a:r>
            <a:endParaRPr sz="900">
              <a:latin typeface="Arial"/>
              <a:cs typeface="Arial"/>
            </a:endParaRPr>
          </a:p>
        </p:txBody>
      </p:sp>
      <p:sp>
        <p:nvSpPr>
          <p:cNvPr id="94" name="object 94"/>
          <p:cNvSpPr/>
          <p:nvPr/>
        </p:nvSpPr>
        <p:spPr>
          <a:xfrm>
            <a:off x="2743200" y="7345680"/>
            <a:ext cx="38100" cy="180975"/>
          </a:xfrm>
          <a:custGeom>
            <a:avLst/>
            <a:gdLst/>
            <a:ahLst/>
            <a:cxnLst/>
            <a:rect l="l" t="t" r="r" b="b"/>
            <a:pathLst>
              <a:path w="38100" h="180975">
                <a:moveTo>
                  <a:pt x="14477" y="142494"/>
                </a:moveTo>
                <a:lnTo>
                  <a:pt x="0" y="142494"/>
                </a:lnTo>
                <a:lnTo>
                  <a:pt x="19050" y="180594"/>
                </a:lnTo>
                <a:lnTo>
                  <a:pt x="34671" y="149352"/>
                </a:lnTo>
                <a:lnTo>
                  <a:pt x="14477" y="149352"/>
                </a:lnTo>
                <a:lnTo>
                  <a:pt x="14477" y="142494"/>
                </a:lnTo>
                <a:close/>
              </a:path>
              <a:path w="38100" h="180975">
                <a:moveTo>
                  <a:pt x="23621" y="0"/>
                </a:moveTo>
                <a:lnTo>
                  <a:pt x="14477" y="0"/>
                </a:lnTo>
                <a:lnTo>
                  <a:pt x="14477" y="149352"/>
                </a:lnTo>
                <a:lnTo>
                  <a:pt x="23621" y="149352"/>
                </a:lnTo>
                <a:lnTo>
                  <a:pt x="23621" y="0"/>
                </a:lnTo>
                <a:close/>
              </a:path>
              <a:path w="38100" h="180975">
                <a:moveTo>
                  <a:pt x="38100" y="142494"/>
                </a:moveTo>
                <a:lnTo>
                  <a:pt x="23621" y="142494"/>
                </a:lnTo>
                <a:lnTo>
                  <a:pt x="23621" y="149352"/>
                </a:lnTo>
                <a:lnTo>
                  <a:pt x="34671" y="149352"/>
                </a:lnTo>
                <a:lnTo>
                  <a:pt x="38100" y="142494"/>
                </a:lnTo>
                <a:close/>
              </a:path>
            </a:pathLst>
          </a:custGeom>
          <a:solidFill>
            <a:srgbClr val="000000"/>
          </a:solidFill>
        </p:spPr>
        <p:txBody>
          <a:bodyPr wrap="square" lIns="0" tIns="0" rIns="0" bIns="0" rtlCol="0"/>
          <a:lstStyle/>
          <a:p/>
        </p:txBody>
      </p:sp>
      <p:sp>
        <p:nvSpPr>
          <p:cNvPr id="95" name="object 95"/>
          <p:cNvSpPr/>
          <p:nvPr/>
        </p:nvSpPr>
        <p:spPr>
          <a:xfrm>
            <a:off x="2552700" y="81412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96" name="object 96"/>
          <p:cNvSpPr/>
          <p:nvPr/>
        </p:nvSpPr>
        <p:spPr>
          <a:xfrm>
            <a:off x="2552700" y="8141207"/>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97" name="object 97"/>
          <p:cNvSpPr txBox="1"/>
          <p:nvPr/>
        </p:nvSpPr>
        <p:spPr>
          <a:xfrm>
            <a:off x="2649220" y="8184133"/>
            <a:ext cx="250825" cy="269875"/>
          </a:xfrm>
          <a:prstGeom prst="rect">
            <a:avLst/>
          </a:prstGeom>
        </p:spPr>
        <p:txBody>
          <a:bodyPr wrap="square" lIns="0" tIns="12700" rIns="0" bIns="0" rtlCol="0" vert="horz">
            <a:spAutoFit/>
          </a:bodyPr>
          <a:lstStyle/>
          <a:p>
            <a:pPr marL="25400">
              <a:lnSpc>
                <a:spcPct val="100000"/>
              </a:lnSpc>
              <a:spcBef>
                <a:spcPts val="100"/>
              </a:spcBef>
            </a:pPr>
            <a:r>
              <a:rPr dirty="0" sz="1600" spc="-5">
                <a:latin typeface="Arial"/>
                <a:cs typeface="Arial"/>
              </a:rPr>
              <a:t>q</a:t>
            </a:r>
            <a:r>
              <a:rPr dirty="0" baseline="-21164" sz="1575" spc="-7">
                <a:latin typeface="Arial"/>
                <a:cs typeface="Arial"/>
              </a:rPr>
              <a:t>4</a:t>
            </a:r>
            <a:endParaRPr baseline="-21164" sz="1575">
              <a:latin typeface="Arial"/>
              <a:cs typeface="Arial"/>
            </a:endParaRPr>
          </a:p>
        </p:txBody>
      </p:sp>
      <p:sp>
        <p:nvSpPr>
          <p:cNvPr id="98" name="object 98"/>
          <p:cNvSpPr/>
          <p:nvPr/>
        </p:nvSpPr>
        <p:spPr>
          <a:xfrm>
            <a:off x="2743200" y="7955280"/>
            <a:ext cx="38100" cy="180975"/>
          </a:xfrm>
          <a:custGeom>
            <a:avLst/>
            <a:gdLst/>
            <a:ahLst/>
            <a:cxnLst/>
            <a:rect l="l" t="t" r="r" b="b"/>
            <a:pathLst>
              <a:path w="38100" h="180975">
                <a:moveTo>
                  <a:pt x="14477" y="142494"/>
                </a:moveTo>
                <a:lnTo>
                  <a:pt x="0" y="142494"/>
                </a:lnTo>
                <a:lnTo>
                  <a:pt x="19050" y="180594"/>
                </a:lnTo>
                <a:lnTo>
                  <a:pt x="34671" y="149352"/>
                </a:lnTo>
                <a:lnTo>
                  <a:pt x="14477" y="149352"/>
                </a:lnTo>
                <a:lnTo>
                  <a:pt x="14477" y="142494"/>
                </a:lnTo>
                <a:close/>
              </a:path>
              <a:path w="38100" h="180975">
                <a:moveTo>
                  <a:pt x="23621" y="0"/>
                </a:moveTo>
                <a:lnTo>
                  <a:pt x="14477" y="0"/>
                </a:lnTo>
                <a:lnTo>
                  <a:pt x="14477" y="149352"/>
                </a:lnTo>
                <a:lnTo>
                  <a:pt x="23621" y="149352"/>
                </a:lnTo>
                <a:lnTo>
                  <a:pt x="23621" y="0"/>
                </a:lnTo>
                <a:close/>
              </a:path>
              <a:path w="38100" h="180975">
                <a:moveTo>
                  <a:pt x="38100" y="142494"/>
                </a:moveTo>
                <a:lnTo>
                  <a:pt x="23621" y="142494"/>
                </a:lnTo>
                <a:lnTo>
                  <a:pt x="23621" y="149352"/>
                </a:lnTo>
                <a:lnTo>
                  <a:pt x="34671" y="149352"/>
                </a:lnTo>
                <a:lnTo>
                  <a:pt x="38100" y="142494"/>
                </a:lnTo>
                <a:close/>
              </a:path>
            </a:pathLst>
          </a:custGeom>
          <a:solidFill>
            <a:srgbClr val="000000"/>
          </a:solidFill>
        </p:spPr>
        <p:txBody>
          <a:bodyPr wrap="square" lIns="0" tIns="0" rIns="0" bIns="0" rtlCol="0"/>
          <a:lstStyle/>
          <a:p/>
        </p:txBody>
      </p:sp>
      <p:sp>
        <p:nvSpPr>
          <p:cNvPr id="99" name="object 9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0" name="object 100"/>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79</a:t>
            </a:r>
            <a:endParaRPr sz="450">
              <a:latin typeface="Tahoma"/>
              <a:cs typeface="Tahoma"/>
            </a:endParaRPr>
          </a:p>
        </p:txBody>
      </p:sp>
      <p:sp>
        <p:nvSpPr>
          <p:cNvPr id="4" name="object 4"/>
          <p:cNvSpPr txBox="1">
            <a:spLocks noGrp="1"/>
          </p:cNvSpPr>
          <p:nvPr>
            <p:ph type="title"/>
          </p:nvPr>
        </p:nvSpPr>
        <p:spPr>
          <a:xfrm>
            <a:off x="3104642" y="1195069"/>
            <a:ext cx="1562100" cy="361315"/>
          </a:xfrm>
          <a:prstGeom prst="rect"/>
        </p:spPr>
        <p:txBody>
          <a:bodyPr wrap="square" lIns="0" tIns="12700" rIns="0" bIns="0" rtlCol="0" vert="horz">
            <a:spAutoFit/>
          </a:bodyPr>
          <a:lstStyle/>
          <a:p>
            <a:pPr marL="12700">
              <a:lnSpc>
                <a:spcPct val="100000"/>
              </a:lnSpc>
              <a:spcBef>
                <a:spcPts val="100"/>
              </a:spcBef>
            </a:pPr>
            <a:r>
              <a:rPr dirty="0" spc="-5"/>
              <a:t>EM </a:t>
            </a:r>
            <a:r>
              <a:rPr dirty="0"/>
              <a:t>4</a:t>
            </a:r>
            <a:r>
              <a:rPr dirty="0" spc="-85"/>
              <a:t> </a:t>
            </a:r>
            <a:r>
              <a:rPr dirty="0" spc="-5"/>
              <a:t>HMMs</a:t>
            </a:r>
          </a:p>
        </p:txBody>
      </p:sp>
      <p:sp>
        <p:nvSpPr>
          <p:cNvPr id="5" name="object 5"/>
          <p:cNvSpPr txBox="1"/>
          <p:nvPr/>
        </p:nvSpPr>
        <p:spPr>
          <a:xfrm>
            <a:off x="1696720" y="1691893"/>
            <a:ext cx="3109595" cy="1232535"/>
          </a:xfrm>
          <a:prstGeom prst="rect">
            <a:avLst/>
          </a:prstGeom>
        </p:spPr>
        <p:txBody>
          <a:bodyPr wrap="square" lIns="0" tIns="85090" rIns="0" bIns="0" rtlCol="0" vert="horz">
            <a:spAutoFit/>
          </a:bodyPr>
          <a:lstStyle/>
          <a:p>
            <a:pPr marL="330200" indent="-305435">
              <a:lnSpc>
                <a:spcPct val="100000"/>
              </a:lnSpc>
              <a:spcBef>
                <a:spcPts val="670"/>
              </a:spcBef>
              <a:buAutoNum type="arabicPeriod"/>
              <a:tabLst>
                <a:tab pos="330200" algn="l"/>
                <a:tab pos="330835" algn="l"/>
              </a:tabLst>
            </a:pPr>
            <a:r>
              <a:rPr dirty="0" sz="1200">
                <a:latin typeface="Arial"/>
                <a:cs typeface="Arial"/>
              </a:rPr>
              <a:t>Get </a:t>
            </a:r>
            <a:r>
              <a:rPr dirty="0" sz="1200" spc="-5">
                <a:latin typeface="Arial"/>
                <a:cs typeface="Arial"/>
              </a:rPr>
              <a:t>your observations </a:t>
            </a:r>
            <a:r>
              <a:rPr dirty="0" sz="1200">
                <a:latin typeface="Arial"/>
                <a:cs typeface="Arial"/>
              </a:rPr>
              <a:t>O</a:t>
            </a:r>
            <a:r>
              <a:rPr dirty="0" baseline="-20833" sz="1200">
                <a:latin typeface="Arial"/>
                <a:cs typeface="Arial"/>
              </a:rPr>
              <a:t>1</a:t>
            </a:r>
            <a:r>
              <a:rPr dirty="0" baseline="-20833" sz="1200" spc="150">
                <a:latin typeface="Arial"/>
                <a:cs typeface="Arial"/>
              </a:rPr>
              <a:t> </a:t>
            </a:r>
            <a:r>
              <a:rPr dirty="0" sz="1200" spc="-5">
                <a:latin typeface="Arial"/>
                <a:cs typeface="Arial"/>
              </a:rPr>
              <a:t>…O</a:t>
            </a:r>
            <a:r>
              <a:rPr dirty="0" baseline="-20833" sz="1200" spc="-7">
                <a:latin typeface="Arial"/>
                <a:cs typeface="Arial"/>
              </a:rPr>
              <a:t>T</a:t>
            </a:r>
            <a:endParaRPr baseline="-20833" sz="1200">
              <a:latin typeface="Arial"/>
              <a:cs typeface="Arial"/>
            </a:endParaRPr>
          </a:p>
          <a:p>
            <a:pPr marL="25400" marR="329565">
              <a:lnSpc>
                <a:spcPts val="2020"/>
              </a:lnSpc>
              <a:spcBef>
                <a:spcPts val="155"/>
              </a:spcBef>
              <a:buAutoNum type="arabicPeriod"/>
              <a:tabLst>
                <a:tab pos="329565" algn="l"/>
                <a:tab pos="330835" algn="l"/>
              </a:tabLst>
            </a:pPr>
            <a:r>
              <a:rPr dirty="0" sz="1200" spc="-5">
                <a:latin typeface="Arial"/>
                <a:cs typeface="Arial"/>
              </a:rPr>
              <a:t>Guess your first </a:t>
            </a:r>
            <a:r>
              <a:rPr dirty="0" sz="1200">
                <a:latin typeface="Arial"/>
                <a:cs typeface="Arial"/>
              </a:rPr>
              <a:t>λ </a:t>
            </a:r>
            <a:r>
              <a:rPr dirty="0" sz="1200" spc="-5">
                <a:latin typeface="Arial"/>
                <a:cs typeface="Arial"/>
              </a:rPr>
              <a:t>estimate λ(0), k=0  3.	</a:t>
            </a:r>
            <a:r>
              <a:rPr dirty="0" sz="1200">
                <a:latin typeface="Arial"/>
                <a:cs typeface="Arial"/>
              </a:rPr>
              <a:t>k =</a:t>
            </a:r>
            <a:r>
              <a:rPr dirty="0" sz="1200" spc="-5">
                <a:latin typeface="Arial"/>
                <a:cs typeface="Arial"/>
              </a:rPr>
              <a:t> k+1</a:t>
            </a:r>
            <a:endParaRPr sz="1200">
              <a:latin typeface="Arial"/>
              <a:cs typeface="Arial"/>
            </a:endParaRPr>
          </a:p>
          <a:p>
            <a:pPr marL="25400">
              <a:lnSpc>
                <a:spcPct val="100000"/>
              </a:lnSpc>
              <a:spcBef>
                <a:spcPts val="400"/>
              </a:spcBef>
              <a:tabLst>
                <a:tab pos="329565" algn="l"/>
              </a:tabLst>
            </a:pPr>
            <a:r>
              <a:rPr dirty="0" sz="1200" spc="-5">
                <a:latin typeface="Arial"/>
                <a:cs typeface="Arial"/>
              </a:rPr>
              <a:t>4.	Given O</a:t>
            </a:r>
            <a:r>
              <a:rPr dirty="0" baseline="-20833" sz="1200" spc="-7">
                <a:latin typeface="Arial"/>
                <a:cs typeface="Arial"/>
              </a:rPr>
              <a:t>1 </a:t>
            </a:r>
            <a:r>
              <a:rPr dirty="0" sz="1200" spc="-5">
                <a:latin typeface="Arial"/>
                <a:cs typeface="Arial"/>
              </a:rPr>
              <a:t>…O</a:t>
            </a:r>
            <a:r>
              <a:rPr dirty="0" baseline="-20833" sz="1200" spc="-7">
                <a:latin typeface="Arial"/>
                <a:cs typeface="Arial"/>
              </a:rPr>
              <a:t>T</a:t>
            </a:r>
            <a:r>
              <a:rPr dirty="0" sz="1200" spc="-5">
                <a:latin typeface="Arial"/>
                <a:cs typeface="Arial"/>
              </a:rPr>
              <a:t>, λ(k)</a:t>
            </a:r>
            <a:r>
              <a:rPr dirty="0" sz="1200" spc="-125">
                <a:latin typeface="Arial"/>
                <a:cs typeface="Arial"/>
              </a:rPr>
              <a:t> </a:t>
            </a:r>
            <a:r>
              <a:rPr dirty="0" sz="1200" spc="-5">
                <a:latin typeface="Arial"/>
                <a:cs typeface="Arial"/>
              </a:rPr>
              <a:t>compute</a:t>
            </a:r>
            <a:endParaRPr sz="1200">
              <a:latin typeface="Arial"/>
              <a:cs typeface="Arial"/>
            </a:endParaRPr>
          </a:p>
          <a:p>
            <a:pPr marL="482600">
              <a:lnSpc>
                <a:spcPct val="100000"/>
              </a:lnSpc>
              <a:spcBef>
                <a:spcPts val="20"/>
              </a:spcBef>
              <a:tabLst>
                <a:tab pos="1410970" algn="l"/>
                <a:tab pos="2369185" algn="l"/>
              </a:tabLst>
            </a:pPr>
            <a:r>
              <a:rPr dirty="0" sz="1200" spc="-5">
                <a:latin typeface="Arial"/>
                <a:cs typeface="Arial"/>
              </a:rPr>
              <a:t>γ</a:t>
            </a:r>
            <a:r>
              <a:rPr dirty="0" baseline="-20833" sz="1200" spc="-7">
                <a:latin typeface="Arial"/>
                <a:cs typeface="Arial"/>
              </a:rPr>
              <a:t>t</a:t>
            </a:r>
            <a:r>
              <a:rPr dirty="0" sz="1200" spc="-5">
                <a:latin typeface="Arial"/>
                <a:cs typeface="Arial"/>
              </a:rPr>
              <a:t>(i)</a:t>
            </a:r>
            <a:r>
              <a:rPr dirty="0" sz="1200" spc="5">
                <a:latin typeface="Arial"/>
                <a:cs typeface="Arial"/>
              </a:rPr>
              <a:t> </a:t>
            </a:r>
            <a:r>
              <a:rPr dirty="0" sz="1200">
                <a:latin typeface="Arial"/>
                <a:cs typeface="Arial"/>
              </a:rPr>
              <a:t>,</a:t>
            </a:r>
            <a:r>
              <a:rPr dirty="0" sz="1200" spc="10">
                <a:latin typeface="Arial"/>
                <a:cs typeface="Arial"/>
              </a:rPr>
              <a:t> </a:t>
            </a:r>
            <a:r>
              <a:rPr dirty="0" sz="1200" spc="-5">
                <a:latin typeface="Arial"/>
                <a:cs typeface="Arial"/>
              </a:rPr>
              <a:t>ε</a:t>
            </a:r>
            <a:r>
              <a:rPr dirty="0" baseline="-20833" sz="1200" spc="-7">
                <a:latin typeface="Arial"/>
                <a:cs typeface="Arial"/>
              </a:rPr>
              <a:t>t</a:t>
            </a:r>
            <a:r>
              <a:rPr dirty="0" sz="1200" spc="-5">
                <a:latin typeface="Arial"/>
                <a:cs typeface="Arial"/>
              </a:rPr>
              <a:t>(i,j)	</a:t>
            </a:r>
            <a:r>
              <a:rPr dirty="0" sz="1200">
                <a:latin typeface="Symbol"/>
                <a:cs typeface="Symbol"/>
              </a:rPr>
              <a:t></a:t>
            </a:r>
            <a:r>
              <a:rPr dirty="0" sz="1200">
                <a:latin typeface="Arial"/>
                <a:cs typeface="Arial"/>
              </a:rPr>
              <a:t>1 ≤ t</a:t>
            </a:r>
            <a:r>
              <a:rPr dirty="0" sz="1200" spc="-15">
                <a:latin typeface="Arial"/>
                <a:cs typeface="Arial"/>
              </a:rPr>
              <a:t> </a:t>
            </a:r>
            <a:r>
              <a:rPr dirty="0" sz="1200">
                <a:latin typeface="Arial"/>
                <a:cs typeface="Arial"/>
              </a:rPr>
              <a:t>≤</a:t>
            </a:r>
            <a:r>
              <a:rPr dirty="0" sz="1200" spc="-10">
                <a:latin typeface="Arial"/>
                <a:cs typeface="Arial"/>
              </a:rPr>
              <a:t> </a:t>
            </a:r>
            <a:r>
              <a:rPr dirty="0" sz="1200" spc="-5">
                <a:latin typeface="Arial"/>
                <a:cs typeface="Arial"/>
              </a:rPr>
              <a:t>T,	</a:t>
            </a:r>
            <a:r>
              <a:rPr dirty="0" sz="1200">
                <a:latin typeface="Symbol"/>
                <a:cs typeface="Symbol"/>
              </a:rPr>
              <a:t></a:t>
            </a:r>
            <a:r>
              <a:rPr dirty="0" sz="1200">
                <a:latin typeface="Arial"/>
                <a:cs typeface="Arial"/>
              </a:rPr>
              <a:t>1 ≤ i ≤</a:t>
            </a:r>
            <a:r>
              <a:rPr dirty="0" sz="1200" spc="-100">
                <a:latin typeface="Arial"/>
                <a:cs typeface="Arial"/>
              </a:rPr>
              <a:t> </a:t>
            </a:r>
            <a:r>
              <a:rPr dirty="0" sz="1200" spc="-5">
                <a:latin typeface="Arial"/>
                <a:cs typeface="Arial"/>
              </a:rPr>
              <a:t>N,</a:t>
            </a:r>
            <a:endParaRPr sz="1200">
              <a:latin typeface="Arial"/>
              <a:cs typeface="Arial"/>
            </a:endParaRPr>
          </a:p>
        </p:txBody>
      </p:sp>
      <p:sp>
        <p:nvSpPr>
          <p:cNvPr id="6" name="object 6"/>
          <p:cNvSpPr txBox="1"/>
          <p:nvPr/>
        </p:nvSpPr>
        <p:spPr>
          <a:xfrm>
            <a:off x="5033771" y="2716021"/>
            <a:ext cx="686435" cy="208279"/>
          </a:xfrm>
          <a:prstGeom prst="rect">
            <a:avLst/>
          </a:prstGeom>
        </p:spPr>
        <p:txBody>
          <a:bodyPr wrap="square" lIns="0" tIns="12700" rIns="0" bIns="0" rtlCol="0" vert="horz">
            <a:spAutoFit/>
          </a:bodyPr>
          <a:lstStyle/>
          <a:p>
            <a:pPr>
              <a:lnSpc>
                <a:spcPct val="100000"/>
              </a:lnSpc>
              <a:spcBef>
                <a:spcPts val="100"/>
              </a:spcBef>
            </a:pPr>
            <a:r>
              <a:rPr dirty="0" sz="1200" spc="-5">
                <a:latin typeface="Symbol"/>
                <a:cs typeface="Symbol"/>
              </a:rPr>
              <a:t></a:t>
            </a:r>
            <a:r>
              <a:rPr dirty="0" sz="1200" spc="-5">
                <a:latin typeface="Arial"/>
                <a:cs typeface="Arial"/>
              </a:rPr>
              <a:t>1 </a:t>
            </a:r>
            <a:r>
              <a:rPr dirty="0" sz="1200">
                <a:latin typeface="Arial"/>
                <a:cs typeface="Arial"/>
              </a:rPr>
              <a:t>≤ j ≤</a:t>
            </a:r>
            <a:r>
              <a:rPr dirty="0" sz="1200" spc="-95">
                <a:latin typeface="Arial"/>
                <a:cs typeface="Arial"/>
              </a:rPr>
              <a:t> </a:t>
            </a:r>
            <a:r>
              <a:rPr dirty="0" sz="1200">
                <a:latin typeface="Arial"/>
                <a:cs typeface="Arial"/>
              </a:rPr>
              <a:t>N</a:t>
            </a:r>
            <a:endParaRPr sz="1200">
              <a:latin typeface="Arial"/>
              <a:cs typeface="Arial"/>
            </a:endParaRPr>
          </a:p>
        </p:txBody>
      </p:sp>
      <p:sp>
        <p:nvSpPr>
          <p:cNvPr id="7" name="object 7"/>
          <p:cNvSpPr txBox="1"/>
          <p:nvPr/>
        </p:nvSpPr>
        <p:spPr>
          <a:xfrm>
            <a:off x="1696720" y="2894330"/>
            <a:ext cx="4222115" cy="1414780"/>
          </a:xfrm>
          <a:prstGeom prst="rect">
            <a:avLst/>
          </a:prstGeom>
        </p:spPr>
        <p:txBody>
          <a:bodyPr wrap="square" lIns="0" tIns="86995" rIns="0" bIns="0" rtlCol="0" vert="horz">
            <a:spAutoFit/>
          </a:bodyPr>
          <a:lstStyle/>
          <a:p>
            <a:pPr marL="330200" indent="-305435">
              <a:lnSpc>
                <a:spcPct val="100000"/>
              </a:lnSpc>
              <a:spcBef>
                <a:spcPts val="685"/>
              </a:spcBef>
              <a:buAutoNum type="arabicPeriod" startAt="5"/>
              <a:tabLst>
                <a:tab pos="330200" algn="l"/>
                <a:tab pos="330835" algn="l"/>
              </a:tabLst>
            </a:pPr>
            <a:r>
              <a:rPr dirty="0" sz="1200" spc="-5">
                <a:latin typeface="Arial"/>
                <a:cs typeface="Arial"/>
              </a:rPr>
              <a:t>Compute expected freq. of state i, and expected freq.</a:t>
            </a:r>
            <a:r>
              <a:rPr dirty="0" sz="1200" spc="5">
                <a:latin typeface="Arial"/>
                <a:cs typeface="Arial"/>
              </a:rPr>
              <a:t> </a:t>
            </a:r>
            <a:r>
              <a:rPr dirty="0" sz="1200" spc="-5">
                <a:latin typeface="Arial"/>
                <a:cs typeface="Arial"/>
              </a:rPr>
              <a:t>i→j</a:t>
            </a:r>
            <a:endParaRPr sz="1200">
              <a:latin typeface="Arial"/>
              <a:cs typeface="Arial"/>
            </a:endParaRPr>
          </a:p>
          <a:p>
            <a:pPr marL="330200" marR="62865" indent="-304800">
              <a:lnSpc>
                <a:spcPts val="1420"/>
              </a:lnSpc>
              <a:spcBef>
                <a:spcPts val="655"/>
              </a:spcBef>
              <a:buAutoNum type="arabicPeriod" startAt="5"/>
              <a:tabLst>
                <a:tab pos="330200" algn="l"/>
                <a:tab pos="330835" algn="l"/>
              </a:tabLst>
            </a:pPr>
            <a:r>
              <a:rPr dirty="0" sz="1200" spc="-5">
                <a:latin typeface="Arial"/>
                <a:cs typeface="Arial"/>
              </a:rPr>
              <a:t>Compute new estimates of a</a:t>
            </a:r>
            <a:r>
              <a:rPr dirty="0" baseline="-20833" sz="1200" spc="-7">
                <a:latin typeface="Arial"/>
                <a:cs typeface="Arial"/>
              </a:rPr>
              <a:t>ij</a:t>
            </a:r>
            <a:r>
              <a:rPr dirty="0" sz="1200" spc="-5">
                <a:latin typeface="Arial"/>
                <a:cs typeface="Arial"/>
              </a:rPr>
              <a:t>, b</a:t>
            </a:r>
            <a:r>
              <a:rPr dirty="0" baseline="-20833" sz="1200" spc="-7">
                <a:latin typeface="Arial"/>
                <a:cs typeface="Arial"/>
              </a:rPr>
              <a:t>j</a:t>
            </a:r>
            <a:r>
              <a:rPr dirty="0" sz="1200" spc="-5">
                <a:latin typeface="Arial"/>
                <a:cs typeface="Arial"/>
              </a:rPr>
              <a:t>(k), </a:t>
            </a:r>
            <a:r>
              <a:rPr dirty="0" sz="1200" spc="-5">
                <a:latin typeface="Symbol"/>
                <a:cs typeface="Symbol"/>
              </a:rPr>
              <a:t></a:t>
            </a:r>
            <a:r>
              <a:rPr dirty="0" baseline="-20833" sz="1200" spc="-7">
                <a:latin typeface="Arial"/>
                <a:cs typeface="Arial"/>
              </a:rPr>
              <a:t>i </a:t>
            </a:r>
            <a:r>
              <a:rPr dirty="0" sz="1200" spc="-5">
                <a:latin typeface="Arial"/>
                <a:cs typeface="Arial"/>
              </a:rPr>
              <a:t>accordingly. Call  </a:t>
            </a:r>
            <a:r>
              <a:rPr dirty="0" sz="1200">
                <a:latin typeface="Arial"/>
                <a:cs typeface="Arial"/>
              </a:rPr>
              <a:t>them</a:t>
            </a:r>
            <a:r>
              <a:rPr dirty="0" sz="1200" spc="-5">
                <a:latin typeface="Arial"/>
                <a:cs typeface="Arial"/>
              </a:rPr>
              <a:t> λ(k+1)</a:t>
            </a:r>
            <a:endParaRPr sz="1200">
              <a:latin typeface="Arial"/>
              <a:cs typeface="Arial"/>
            </a:endParaRPr>
          </a:p>
          <a:p>
            <a:pPr marL="330200" indent="-305435">
              <a:lnSpc>
                <a:spcPct val="100000"/>
              </a:lnSpc>
              <a:spcBef>
                <a:spcPts val="525"/>
              </a:spcBef>
              <a:buAutoNum type="arabicPeriod" startAt="5"/>
              <a:tabLst>
                <a:tab pos="329565" algn="l"/>
                <a:tab pos="330835" algn="l"/>
              </a:tabLst>
            </a:pPr>
            <a:r>
              <a:rPr dirty="0" sz="1200" spc="-5">
                <a:latin typeface="Arial"/>
                <a:cs typeface="Arial"/>
              </a:rPr>
              <a:t>Goto 3, unless</a:t>
            </a:r>
            <a:r>
              <a:rPr dirty="0" sz="1200" spc="5">
                <a:latin typeface="Arial"/>
                <a:cs typeface="Arial"/>
              </a:rPr>
              <a:t> </a:t>
            </a:r>
            <a:r>
              <a:rPr dirty="0" sz="1200" spc="-5">
                <a:latin typeface="Arial"/>
                <a:cs typeface="Arial"/>
              </a:rPr>
              <a:t>converged.</a:t>
            </a:r>
            <a:endParaRPr sz="1200">
              <a:latin typeface="Arial"/>
              <a:cs typeface="Arial"/>
            </a:endParaRPr>
          </a:p>
          <a:p>
            <a:pPr marL="330200" marR="32384" indent="-304800">
              <a:lnSpc>
                <a:spcPct val="100000"/>
              </a:lnSpc>
              <a:spcBef>
                <a:spcPts val="575"/>
              </a:spcBef>
              <a:buFont typeface="Arial"/>
              <a:buChar char="•"/>
              <a:tabLst>
                <a:tab pos="329565" algn="l"/>
                <a:tab pos="330200" algn="l"/>
              </a:tabLst>
            </a:pPr>
            <a:r>
              <a:rPr dirty="0" sz="1200" spc="-5" b="1">
                <a:latin typeface="Arial"/>
                <a:cs typeface="Arial"/>
              </a:rPr>
              <a:t>Also known (for the HMM case) as the BAUM-WELCH  algorithm.</a:t>
            </a:r>
            <a:endParaRPr sz="1200">
              <a:latin typeface="Arial"/>
              <a:cs typeface="Arial"/>
            </a:endParaRPr>
          </a:p>
        </p:txBody>
      </p:sp>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p:nvPr/>
        </p:nvSpPr>
        <p:spPr>
          <a:xfrm>
            <a:off x="1571497" y="5372354"/>
            <a:ext cx="4617720" cy="3448685"/>
          </a:xfrm>
          <a:prstGeom prst="rect">
            <a:avLst/>
          </a:prstGeom>
        </p:spPr>
        <p:txBody>
          <a:bodyPr wrap="square" lIns="0" tIns="12700" rIns="0" bIns="0" rtlCol="0" vert="horz">
            <a:spAutoFit/>
          </a:bodyPr>
          <a:lstStyle/>
          <a:p>
            <a:pPr algn="ctr" marL="10160">
              <a:lnSpc>
                <a:spcPct val="100000"/>
              </a:lnSpc>
              <a:spcBef>
                <a:spcPts val="100"/>
              </a:spcBef>
            </a:pPr>
            <a:r>
              <a:rPr dirty="0" sz="2200" spc="-5">
                <a:solidFill>
                  <a:srgbClr val="006500"/>
                </a:solidFill>
                <a:latin typeface="Arial"/>
                <a:cs typeface="Arial"/>
              </a:rPr>
              <a:t>Bad</a:t>
            </a:r>
            <a:r>
              <a:rPr dirty="0" sz="2200" spc="-90">
                <a:solidFill>
                  <a:srgbClr val="006500"/>
                </a:solidFill>
                <a:latin typeface="Arial"/>
                <a:cs typeface="Arial"/>
              </a:rPr>
              <a:t> </a:t>
            </a:r>
            <a:r>
              <a:rPr dirty="0" sz="2200" spc="-5">
                <a:solidFill>
                  <a:srgbClr val="006500"/>
                </a:solidFill>
                <a:latin typeface="Arial"/>
                <a:cs typeface="Arial"/>
              </a:rPr>
              <a:t>News</a:t>
            </a:r>
            <a:endParaRPr sz="2200">
              <a:latin typeface="Arial"/>
              <a:cs typeface="Arial"/>
            </a:endParaRPr>
          </a:p>
          <a:p>
            <a:pPr marL="474345" indent="-172085">
              <a:lnSpc>
                <a:spcPct val="100000"/>
              </a:lnSpc>
              <a:spcBef>
                <a:spcPts val="1839"/>
              </a:spcBef>
              <a:buChar char="•"/>
              <a:tabLst>
                <a:tab pos="474980" algn="l"/>
              </a:tabLst>
            </a:pPr>
            <a:r>
              <a:rPr dirty="0" sz="1200" spc="-5">
                <a:latin typeface="Arial"/>
                <a:cs typeface="Arial"/>
              </a:rPr>
              <a:t>There are lots of local</a:t>
            </a:r>
            <a:r>
              <a:rPr dirty="0" sz="1200" spc="-55">
                <a:latin typeface="Arial"/>
                <a:cs typeface="Arial"/>
              </a:rPr>
              <a:t> </a:t>
            </a:r>
            <a:r>
              <a:rPr dirty="0" sz="1200" spc="-5">
                <a:latin typeface="Arial"/>
                <a:cs typeface="Arial"/>
              </a:rPr>
              <a:t>minima</a:t>
            </a:r>
            <a:endParaRPr sz="1200">
              <a:latin typeface="Arial"/>
              <a:cs typeface="Arial"/>
            </a:endParaRPr>
          </a:p>
          <a:p>
            <a:pPr algn="ctr" marL="11430">
              <a:lnSpc>
                <a:spcPct val="100000"/>
              </a:lnSpc>
              <a:spcBef>
                <a:spcPts val="40"/>
              </a:spcBef>
            </a:pPr>
            <a:r>
              <a:rPr dirty="0" sz="2200">
                <a:solidFill>
                  <a:srgbClr val="006500"/>
                </a:solidFill>
                <a:latin typeface="Arial"/>
                <a:cs typeface="Arial"/>
              </a:rPr>
              <a:t>Good </a:t>
            </a:r>
            <a:r>
              <a:rPr dirty="0" sz="2200" spc="-5">
                <a:solidFill>
                  <a:srgbClr val="006500"/>
                </a:solidFill>
                <a:latin typeface="Arial"/>
                <a:cs typeface="Arial"/>
              </a:rPr>
              <a:t>News</a:t>
            </a:r>
            <a:endParaRPr sz="2200">
              <a:latin typeface="Arial"/>
              <a:cs typeface="Arial"/>
            </a:endParaRPr>
          </a:p>
          <a:p>
            <a:pPr marL="474345" marR="565150" indent="-171450">
              <a:lnSpc>
                <a:spcPct val="100000"/>
              </a:lnSpc>
              <a:spcBef>
                <a:spcPts val="680"/>
              </a:spcBef>
              <a:buChar char="•"/>
              <a:tabLst>
                <a:tab pos="474980" algn="l"/>
              </a:tabLst>
            </a:pPr>
            <a:r>
              <a:rPr dirty="0" sz="1200" spc="-5">
                <a:latin typeface="Arial"/>
                <a:cs typeface="Arial"/>
              </a:rPr>
              <a:t>The local minima are usually adequate </a:t>
            </a:r>
            <a:r>
              <a:rPr dirty="0" sz="1200">
                <a:latin typeface="Arial"/>
                <a:cs typeface="Arial"/>
              </a:rPr>
              <a:t>models </a:t>
            </a:r>
            <a:r>
              <a:rPr dirty="0" sz="1200" spc="-5">
                <a:latin typeface="Arial"/>
                <a:cs typeface="Arial"/>
              </a:rPr>
              <a:t>of </a:t>
            </a:r>
            <a:r>
              <a:rPr dirty="0" sz="1200">
                <a:latin typeface="Arial"/>
                <a:cs typeface="Arial"/>
              </a:rPr>
              <a:t>the  </a:t>
            </a:r>
            <a:r>
              <a:rPr dirty="0" sz="1200" spc="-5">
                <a:latin typeface="Arial"/>
                <a:cs typeface="Arial"/>
              </a:rPr>
              <a:t>data.</a:t>
            </a:r>
            <a:endParaRPr sz="1200">
              <a:latin typeface="Arial"/>
              <a:cs typeface="Arial"/>
            </a:endParaRPr>
          </a:p>
          <a:p>
            <a:pPr algn="ctr" marL="86360">
              <a:lnSpc>
                <a:spcPts val="2440"/>
              </a:lnSpc>
            </a:pPr>
            <a:r>
              <a:rPr dirty="0" sz="2200" spc="-5">
                <a:solidFill>
                  <a:srgbClr val="006500"/>
                </a:solidFill>
                <a:latin typeface="Arial"/>
                <a:cs typeface="Arial"/>
              </a:rPr>
              <a:t>Notice</a:t>
            </a:r>
            <a:endParaRPr sz="2200">
              <a:latin typeface="Arial"/>
              <a:cs typeface="Arial"/>
            </a:endParaRPr>
          </a:p>
          <a:p>
            <a:pPr marL="512445" marR="429895" indent="-171450">
              <a:lnSpc>
                <a:spcPct val="100000"/>
              </a:lnSpc>
              <a:spcBef>
                <a:spcPts val="685"/>
              </a:spcBef>
              <a:buChar char="•"/>
              <a:tabLst>
                <a:tab pos="513080" algn="l"/>
              </a:tabLst>
            </a:pPr>
            <a:r>
              <a:rPr dirty="0" sz="1200" spc="-5">
                <a:latin typeface="Arial"/>
                <a:cs typeface="Arial"/>
              </a:rPr>
              <a:t>EM does not estimate </a:t>
            </a:r>
            <a:r>
              <a:rPr dirty="0" sz="1200">
                <a:latin typeface="Arial"/>
                <a:cs typeface="Arial"/>
              </a:rPr>
              <a:t>the </a:t>
            </a:r>
            <a:r>
              <a:rPr dirty="0" sz="1200" spc="-5">
                <a:latin typeface="Arial"/>
                <a:cs typeface="Arial"/>
              </a:rPr>
              <a:t>number of states. </a:t>
            </a:r>
            <a:r>
              <a:rPr dirty="0" sz="1200">
                <a:latin typeface="Arial"/>
                <a:cs typeface="Arial"/>
              </a:rPr>
              <a:t>That </a:t>
            </a:r>
            <a:r>
              <a:rPr dirty="0" sz="1200" spc="-5">
                <a:latin typeface="Arial"/>
                <a:cs typeface="Arial"/>
              </a:rPr>
              <a:t>must  be given.</a:t>
            </a:r>
            <a:endParaRPr sz="1200">
              <a:latin typeface="Arial"/>
              <a:cs typeface="Arial"/>
            </a:endParaRPr>
          </a:p>
          <a:p>
            <a:pPr marL="512445" marR="285115" indent="-171450">
              <a:lnSpc>
                <a:spcPct val="100000"/>
              </a:lnSpc>
              <a:spcBef>
                <a:spcPts val="135"/>
              </a:spcBef>
              <a:buChar char="•"/>
              <a:tabLst>
                <a:tab pos="513080" algn="l"/>
              </a:tabLst>
            </a:pPr>
            <a:r>
              <a:rPr dirty="0" sz="1200" spc="-5">
                <a:latin typeface="Arial"/>
                <a:cs typeface="Arial"/>
              </a:rPr>
              <a:t>Often, HMMs are </a:t>
            </a:r>
            <a:r>
              <a:rPr dirty="0" sz="1200">
                <a:latin typeface="Arial"/>
                <a:cs typeface="Arial"/>
              </a:rPr>
              <a:t>forced to </a:t>
            </a:r>
            <a:r>
              <a:rPr dirty="0" sz="1200" spc="-5">
                <a:latin typeface="Arial"/>
                <a:cs typeface="Arial"/>
              </a:rPr>
              <a:t>have </a:t>
            </a:r>
            <a:r>
              <a:rPr dirty="0" sz="1200">
                <a:latin typeface="Arial"/>
                <a:cs typeface="Arial"/>
              </a:rPr>
              <a:t>some </a:t>
            </a:r>
            <a:r>
              <a:rPr dirty="0" sz="1200" spc="-5">
                <a:latin typeface="Arial"/>
                <a:cs typeface="Arial"/>
              </a:rPr>
              <a:t>links with </a:t>
            </a:r>
            <a:r>
              <a:rPr dirty="0" sz="1200">
                <a:latin typeface="Arial"/>
                <a:cs typeface="Arial"/>
              </a:rPr>
              <a:t>zero  probability. This is done by setting </a:t>
            </a:r>
            <a:r>
              <a:rPr dirty="0" sz="1200" spc="-5">
                <a:latin typeface="Arial"/>
                <a:cs typeface="Arial"/>
              </a:rPr>
              <a:t>a</a:t>
            </a:r>
            <a:r>
              <a:rPr dirty="0" baseline="-20833" sz="1200" spc="-7">
                <a:latin typeface="Arial"/>
                <a:cs typeface="Arial"/>
              </a:rPr>
              <a:t>ij</a:t>
            </a:r>
            <a:r>
              <a:rPr dirty="0" sz="1200" spc="-5">
                <a:latin typeface="Arial"/>
                <a:cs typeface="Arial"/>
              </a:rPr>
              <a:t>=0 in initial estimate  </a:t>
            </a:r>
            <a:r>
              <a:rPr dirty="0" sz="1200">
                <a:latin typeface="Arial"/>
                <a:cs typeface="Arial"/>
              </a:rPr>
              <a:t>λ(0)</a:t>
            </a:r>
            <a:endParaRPr sz="1200">
              <a:latin typeface="Arial"/>
              <a:cs typeface="Arial"/>
            </a:endParaRPr>
          </a:p>
          <a:p>
            <a:pPr marL="512445" marR="521334" indent="-171450">
              <a:lnSpc>
                <a:spcPct val="100000"/>
              </a:lnSpc>
              <a:spcBef>
                <a:spcPts val="140"/>
              </a:spcBef>
              <a:buChar char="•"/>
              <a:tabLst>
                <a:tab pos="513080" algn="l"/>
              </a:tabLst>
            </a:pPr>
            <a:r>
              <a:rPr dirty="0" sz="1200" spc="-5">
                <a:latin typeface="Arial"/>
                <a:cs typeface="Arial"/>
              </a:rPr>
              <a:t>Easy extension of everything </a:t>
            </a:r>
            <a:r>
              <a:rPr dirty="0" sz="1200">
                <a:latin typeface="Arial"/>
                <a:cs typeface="Arial"/>
              </a:rPr>
              <a:t>seen today: </a:t>
            </a:r>
            <a:r>
              <a:rPr dirty="0" sz="1200" spc="-5">
                <a:latin typeface="Arial"/>
                <a:cs typeface="Arial"/>
              </a:rPr>
              <a:t>HMMs with  </a:t>
            </a:r>
            <a:r>
              <a:rPr dirty="0" sz="1200">
                <a:latin typeface="Arial"/>
                <a:cs typeface="Arial"/>
              </a:rPr>
              <a:t>real valued</a:t>
            </a:r>
            <a:r>
              <a:rPr dirty="0" sz="1200" spc="-5">
                <a:latin typeface="Arial"/>
                <a:cs typeface="Arial"/>
              </a:rPr>
              <a:t> </a:t>
            </a:r>
            <a:r>
              <a:rPr dirty="0" sz="1200">
                <a:latin typeface="Arial"/>
                <a:cs typeface="Arial"/>
              </a:rPr>
              <a:t>outputs</a:t>
            </a:r>
            <a:endParaRPr sz="1200">
              <a:latin typeface="Arial"/>
              <a:cs typeface="Arial"/>
            </a:endParaRPr>
          </a:p>
          <a:p>
            <a:pPr algn="ctr" marR="5080">
              <a:lnSpc>
                <a:spcPct val="100000"/>
              </a:lnSpc>
              <a:spcBef>
                <a:spcPts val="775"/>
              </a:spcBef>
              <a:tabLst>
                <a:tab pos="4304030"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35">
                <a:latin typeface="Tahoma"/>
                <a:cs typeface="Tahoma"/>
              </a:rPr>
              <a:t> </a:t>
            </a:r>
            <a:r>
              <a:rPr dirty="0" sz="450" spc="-5">
                <a:latin typeface="Tahoma"/>
                <a:cs typeface="Tahoma"/>
              </a:rPr>
              <a:t>80</a:t>
            </a:r>
            <a:endParaRPr sz="450">
              <a:latin typeface="Tahoma"/>
              <a:cs typeface="Tahoma"/>
            </a:endParaRPr>
          </a:p>
        </p:txBody>
      </p:sp>
      <p:sp>
        <p:nvSpPr>
          <p:cNvPr id="10" name="object 1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81</a:t>
            </a:r>
            <a:endParaRPr sz="450">
              <a:latin typeface="Tahoma"/>
              <a:cs typeface="Tahoma"/>
            </a:endParaRPr>
          </a:p>
        </p:txBody>
      </p:sp>
      <p:sp>
        <p:nvSpPr>
          <p:cNvPr id="4" name="object 4"/>
          <p:cNvSpPr txBox="1"/>
          <p:nvPr/>
        </p:nvSpPr>
        <p:spPr>
          <a:xfrm>
            <a:off x="1874520" y="1764283"/>
            <a:ext cx="2183765" cy="208279"/>
          </a:xfrm>
          <a:prstGeom prst="rect">
            <a:avLst/>
          </a:prstGeom>
        </p:spPr>
        <p:txBody>
          <a:bodyPr wrap="square" lIns="0" tIns="12700" rIns="0" bIns="0" rtlCol="0" vert="horz">
            <a:spAutoFit/>
          </a:bodyPr>
          <a:lstStyle/>
          <a:p>
            <a:pPr marL="170815" indent="-171450">
              <a:lnSpc>
                <a:spcPct val="100000"/>
              </a:lnSpc>
              <a:spcBef>
                <a:spcPts val="100"/>
              </a:spcBef>
              <a:buChar char="•"/>
              <a:tabLst>
                <a:tab pos="171450" algn="l"/>
              </a:tabLst>
            </a:pPr>
            <a:r>
              <a:rPr dirty="0" sz="1200" spc="-5">
                <a:latin typeface="Arial"/>
                <a:cs typeface="Arial"/>
              </a:rPr>
              <a:t>There are lots of local</a:t>
            </a:r>
            <a:r>
              <a:rPr dirty="0" sz="1200" spc="-50">
                <a:latin typeface="Arial"/>
                <a:cs typeface="Arial"/>
              </a:rPr>
              <a:t> </a:t>
            </a:r>
            <a:r>
              <a:rPr dirty="0" sz="1200" spc="-5">
                <a:latin typeface="Arial"/>
                <a:cs typeface="Arial"/>
              </a:rPr>
              <a:t>minima</a:t>
            </a:r>
            <a:endParaRPr sz="1200">
              <a:latin typeface="Arial"/>
              <a:cs typeface="Arial"/>
            </a:endParaRPr>
          </a:p>
        </p:txBody>
      </p:sp>
      <p:sp>
        <p:nvSpPr>
          <p:cNvPr id="5" name="object 5"/>
          <p:cNvSpPr/>
          <p:nvPr/>
        </p:nvSpPr>
        <p:spPr>
          <a:xfrm>
            <a:off x="2957322" y="1362455"/>
            <a:ext cx="3058795" cy="1874520"/>
          </a:xfrm>
          <a:custGeom>
            <a:avLst/>
            <a:gdLst/>
            <a:ahLst/>
            <a:cxnLst/>
            <a:rect l="l" t="t" r="r" b="b"/>
            <a:pathLst>
              <a:path w="3058795" h="1874520">
                <a:moveTo>
                  <a:pt x="1355598" y="1315212"/>
                </a:moveTo>
                <a:lnTo>
                  <a:pt x="625601" y="1315212"/>
                </a:lnTo>
                <a:lnTo>
                  <a:pt x="0" y="1874520"/>
                </a:lnTo>
                <a:lnTo>
                  <a:pt x="1355598" y="1315212"/>
                </a:lnTo>
                <a:close/>
              </a:path>
              <a:path w="3058795" h="1874520">
                <a:moveTo>
                  <a:pt x="3058667" y="0"/>
                </a:moveTo>
                <a:lnTo>
                  <a:pt x="139445" y="0"/>
                </a:lnTo>
                <a:lnTo>
                  <a:pt x="139445" y="1315212"/>
                </a:lnTo>
                <a:lnTo>
                  <a:pt x="3058667" y="1315212"/>
                </a:lnTo>
                <a:lnTo>
                  <a:pt x="3058667" y="0"/>
                </a:lnTo>
                <a:close/>
              </a:path>
            </a:pathLst>
          </a:custGeom>
          <a:solidFill>
            <a:srgbClr val="FFFFCC"/>
          </a:solidFill>
        </p:spPr>
        <p:txBody>
          <a:bodyPr wrap="square" lIns="0" tIns="0" rIns="0" bIns="0" rtlCol="0"/>
          <a:lstStyle/>
          <a:p/>
        </p:txBody>
      </p:sp>
      <p:sp>
        <p:nvSpPr>
          <p:cNvPr id="6" name="object 6"/>
          <p:cNvSpPr/>
          <p:nvPr/>
        </p:nvSpPr>
        <p:spPr>
          <a:xfrm>
            <a:off x="2957322" y="1362455"/>
            <a:ext cx="3058795" cy="1874520"/>
          </a:xfrm>
          <a:custGeom>
            <a:avLst/>
            <a:gdLst/>
            <a:ahLst/>
            <a:cxnLst/>
            <a:rect l="l" t="t" r="r" b="b"/>
            <a:pathLst>
              <a:path w="3058795" h="1874520">
                <a:moveTo>
                  <a:pt x="139445" y="0"/>
                </a:moveTo>
                <a:lnTo>
                  <a:pt x="139445" y="1315212"/>
                </a:lnTo>
                <a:lnTo>
                  <a:pt x="625601" y="1315212"/>
                </a:lnTo>
                <a:lnTo>
                  <a:pt x="0" y="1874520"/>
                </a:lnTo>
                <a:lnTo>
                  <a:pt x="1355598" y="1315212"/>
                </a:lnTo>
                <a:lnTo>
                  <a:pt x="3058667" y="1315212"/>
                </a:lnTo>
                <a:lnTo>
                  <a:pt x="3058667" y="0"/>
                </a:lnTo>
                <a:lnTo>
                  <a:pt x="625601" y="0"/>
                </a:lnTo>
                <a:lnTo>
                  <a:pt x="139445" y="0"/>
                </a:lnTo>
                <a:close/>
              </a:path>
            </a:pathLst>
          </a:custGeom>
          <a:ln w="6350">
            <a:solidFill>
              <a:srgbClr val="000000"/>
            </a:solidFill>
          </a:ln>
        </p:spPr>
        <p:txBody>
          <a:bodyPr wrap="square" lIns="0" tIns="0" rIns="0" bIns="0" rtlCol="0"/>
          <a:lstStyle/>
          <a:p/>
        </p:txBody>
      </p:sp>
      <p:sp>
        <p:nvSpPr>
          <p:cNvPr id="7" name="object 7"/>
          <p:cNvSpPr txBox="1">
            <a:spLocks noGrp="1"/>
          </p:cNvSpPr>
          <p:nvPr>
            <p:ph type="title"/>
          </p:nvPr>
        </p:nvSpPr>
        <p:spPr>
          <a:xfrm>
            <a:off x="3145535" y="1220215"/>
            <a:ext cx="2739390" cy="635635"/>
          </a:xfrm>
          <a:prstGeom prst="rect"/>
        </p:spPr>
        <p:txBody>
          <a:bodyPr wrap="square" lIns="0" tIns="43180" rIns="0" bIns="0" rtlCol="0" vert="horz">
            <a:spAutoFit/>
          </a:bodyPr>
          <a:lstStyle/>
          <a:p>
            <a:pPr marR="5080">
              <a:lnSpc>
                <a:spcPct val="90900"/>
              </a:lnSpc>
              <a:spcBef>
                <a:spcPts val="340"/>
              </a:spcBef>
            </a:pPr>
            <a:r>
              <a:rPr dirty="0" sz="1000" spc="-5">
                <a:solidFill>
                  <a:srgbClr val="000000"/>
                </a:solidFill>
              </a:rPr>
              <a:t>T</a:t>
            </a:r>
            <a:r>
              <a:rPr dirty="0" sz="1000" spc="-140">
                <a:solidFill>
                  <a:srgbClr val="000000"/>
                </a:solidFill>
              </a:rPr>
              <a:t>r</a:t>
            </a:r>
            <a:r>
              <a:rPr dirty="0" baseline="5050" sz="3300" spc="-2002"/>
              <a:t>B</a:t>
            </a:r>
            <a:r>
              <a:rPr dirty="0" sz="1000">
                <a:solidFill>
                  <a:srgbClr val="000000"/>
                </a:solidFill>
              </a:rPr>
              <a:t>a</a:t>
            </a:r>
            <a:r>
              <a:rPr dirty="0" sz="1000" spc="-10">
                <a:solidFill>
                  <a:srgbClr val="000000"/>
                </a:solidFill>
              </a:rPr>
              <a:t>d</a:t>
            </a:r>
            <a:r>
              <a:rPr dirty="0" sz="1000" spc="-335">
                <a:solidFill>
                  <a:srgbClr val="000000"/>
                </a:solidFill>
              </a:rPr>
              <a:t>e</a:t>
            </a:r>
            <a:r>
              <a:rPr dirty="0" baseline="5050" sz="3300" spc="-1342"/>
              <a:t>a</a:t>
            </a:r>
            <a:r>
              <a:rPr dirty="0" sz="1000" spc="-5">
                <a:solidFill>
                  <a:srgbClr val="000000"/>
                </a:solidFill>
              </a:rPr>
              <a:t>-o</a:t>
            </a:r>
            <a:r>
              <a:rPr dirty="0" sz="1000" spc="-280">
                <a:solidFill>
                  <a:srgbClr val="000000"/>
                </a:solidFill>
              </a:rPr>
              <a:t>f</a:t>
            </a:r>
            <a:r>
              <a:rPr dirty="0" baseline="5050" sz="3300" spc="-1425"/>
              <a:t>d</a:t>
            </a:r>
            <a:r>
              <a:rPr dirty="0" sz="1000">
                <a:solidFill>
                  <a:srgbClr val="000000"/>
                </a:solidFill>
              </a:rPr>
              <a:t>f</a:t>
            </a:r>
            <a:r>
              <a:rPr dirty="0" sz="1000" spc="-5">
                <a:solidFill>
                  <a:srgbClr val="000000"/>
                </a:solidFill>
              </a:rPr>
              <a:t> </a:t>
            </a:r>
            <a:r>
              <a:rPr dirty="0" sz="1000" spc="-10">
                <a:solidFill>
                  <a:srgbClr val="000000"/>
                </a:solidFill>
              </a:rPr>
              <a:t>b</a:t>
            </a:r>
            <a:r>
              <a:rPr dirty="0" sz="1000" spc="-105">
                <a:solidFill>
                  <a:srgbClr val="000000"/>
                </a:solidFill>
              </a:rPr>
              <a:t>e</a:t>
            </a:r>
            <a:r>
              <a:rPr dirty="0" baseline="5050" sz="3300" spc="-2235"/>
              <a:t>N</a:t>
            </a:r>
            <a:r>
              <a:rPr dirty="0" sz="1000" spc="-10">
                <a:solidFill>
                  <a:srgbClr val="000000"/>
                </a:solidFill>
              </a:rPr>
              <a:t>t</a:t>
            </a:r>
            <a:r>
              <a:rPr dirty="0" sz="1000">
                <a:solidFill>
                  <a:srgbClr val="000000"/>
                </a:solidFill>
              </a:rPr>
              <a:t>w</a:t>
            </a:r>
            <a:r>
              <a:rPr dirty="0" sz="1000" spc="-70">
                <a:solidFill>
                  <a:srgbClr val="000000"/>
                </a:solidFill>
              </a:rPr>
              <a:t>e</a:t>
            </a:r>
            <a:r>
              <a:rPr dirty="0" baseline="5050" sz="3300" spc="-1739"/>
              <a:t>e</a:t>
            </a:r>
            <a:r>
              <a:rPr dirty="0" sz="1000">
                <a:solidFill>
                  <a:srgbClr val="000000"/>
                </a:solidFill>
              </a:rPr>
              <a:t>e</a:t>
            </a:r>
            <a:r>
              <a:rPr dirty="0" sz="1000" spc="40">
                <a:solidFill>
                  <a:srgbClr val="000000"/>
                </a:solidFill>
              </a:rPr>
              <a:t>n</a:t>
            </a:r>
            <a:r>
              <a:rPr dirty="0" baseline="5050" sz="3300" spc="-2039"/>
              <a:t>w</a:t>
            </a:r>
            <a:r>
              <a:rPr dirty="0" sz="1000" spc="-10">
                <a:solidFill>
                  <a:srgbClr val="000000"/>
                </a:solidFill>
              </a:rPr>
              <a:t>t</a:t>
            </a:r>
            <a:r>
              <a:rPr dirty="0" sz="1000" spc="-5">
                <a:solidFill>
                  <a:srgbClr val="000000"/>
                </a:solidFill>
              </a:rPr>
              <a:t>o</a:t>
            </a:r>
            <a:r>
              <a:rPr dirty="0" sz="1000" spc="-30">
                <a:solidFill>
                  <a:srgbClr val="000000"/>
                </a:solidFill>
              </a:rPr>
              <a:t>o</a:t>
            </a:r>
            <a:r>
              <a:rPr dirty="0" baseline="5050" sz="3300" spc="-1200"/>
              <a:t>s</a:t>
            </a:r>
            <a:r>
              <a:rPr dirty="0" sz="1000" spc="-10">
                <a:solidFill>
                  <a:srgbClr val="000000"/>
                </a:solidFill>
              </a:rPr>
              <a:t>f</a:t>
            </a:r>
            <a:r>
              <a:rPr dirty="0" sz="1000">
                <a:solidFill>
                  <a:srgbClr val="000000"/>
                </a:solidFill>
              </a:rPr>
              <a:t>ew</a:t>
            </a:r>
            <a:r>
              <a:rPr dirty="0" sz="1000" spc="-5">
                <a:solidFill>
                  <a:srgbClr val="000000"/>
                </a:solidFill>
              </a:rPr>
              <a:t> </a:t>
            </a:r>
            <a:r>
              <a:rPr dirty="0" sz="1000" spc="-5">
                <a:solidFill>
                  <a:srgbClr val="000000"/>
                </a:solidFill>
              </a:rPr>
              <a:t>sta</a:t>
            </a:r>
            <a:r>
              <a:rPr dirty="0" sz="1000" spc="-10">
                <a:solidFill>
                  <a:srgbClr val="000000"/>
                </a:solidFill>
              </a:rPr>
              <a:t>t</a:t>
            </a:r>
            <a:r>
              <a:rPr dirty="0" sz="1000" spc="-5">
                <a:solidFill>
                  <a:srgbClr val="000000"/>
                </a:solidFill>
              </a:rPr>
              <a:t>e</a:t>
            </a:r>
            <a:r>
              <a:rPr dirty="0" sz="1000">
                <a:solidFill>
                  <a:srgbClr val="000000"/>
                </a:solidFill>
              </a:rPr>
              <a:t>s</a:t>
            </a:r>
            <a:r>
              <a:rPr dirty="0" sz="1000" spc="-5">
                <a:solidFill>
                  <a:srgbClr val="000000"/>
                </a:solidFill>
              </a:rPr>
              <a:t> </a:t>
            </a:r>
            <a:r>
              <a:rPr dirty="0" sz="1000" spc="-5">
                <a:solidFill>
                  <a:srgbClr val="000000"/>
                </a:solidFill>
              </a:rPr>
              <a:t>(in</a:t>
            </a:r>
            <a:r>
              <a:rPr dirty="0" sz="1000" spc="-10">
                <a:solidFill>
                  <a:srgbClr val="000000"/>
                </a:solidFill>
              </a:rPr>
              <a:t>a</a:t>
            </a:r>
            <a:r>
              <a:rPr dirty="0" sz="1000" spc="-5">
                <a:solidFill>
                  <a:srgbClr val="000000"/>
                </a:solidFill>
              </a:rPr>
              <a:t>d</a:t>
            </a:r>
            <a:r>
              <a:rPr dirty="0" sz="1000" spc="-10">
                <a:solidFill>
                  <a:srgbClr val="000000"/>
                </a:solidFill>
              </a:rPr>
              <a:t>e</a:t>
            </a:r>
            <a:r>
              <a:rPr dirty="0" sz="1000" spc="-5">
                <a:solidFill>
                  <a:srgbClr val="000000"/>
                </a:solidFill>
              </a:rPr>
              <a:t>quately  </a:t>
            </a:r>
            <a:r>
              <a:rPr dirty="0" sz="1000">
                <a:solidFill>
                  <a:srgbClr val="000000"/>
                </a:solidFill>
              </a:rPr>
              <a:t>modeling </a:t>
            </a:r>
            <a:r>
              <a:rPr dirty="0" sz="1000" spc="-5">
                <a:solidFill>
                  <a:srgbClr val="000000"/>
                </a:solidFill>
              </a:rPr>
              <a:t>the structure </a:t>
            </a:r>
            <a:r>
              <a:rPr dirty="0" sz="1000">
                <a:solidFill>
                  <a:srgbClr val="000000"/>
                </a:solidFill>
              </a:rPr>
              <a:t>in </a:t>
            </a:r>
            <a:r>
              <a:rPr dirty="0" sz="1000" spc="-10">
                <a:solidFill>
                  <a:srgbClr val="000000"/>
                </a:solidFill>
              </a:rPr>
              <a:t>the </a:t>
            </a:r>
            <a:r>
              <a:rPr dirty="0" sz="1000" spc="-5">
                <a:solidFill>
                  <a:srgbClr val="000000"/>
                </a:solidFill>
              </a:rPr>
              <a:t>data) </a:t>
            </a:r>
            <a:r>
              <a:rPr dirty="0" sz="1000">
                <a:solidFill>
                  <a:srgbClr val="000000"/>
                </a:solidFill>
              </a:rPr>
              <a:t>and </a:t>
            </a:r>
            <a:r>
              <a:rPr dirty="0" sz="1000" spc="-5">
                <a:solidFill>
                  <a:srgbClr val="000000"/>
                </a:solidFill>
              </a:rPr>
              <a:t>too many  </a:t>
            </a:r>
            <a:r>
              <a:rPr dirty="0" sz="1000">
                <a:solidFill>
                  <a:srgbClr val="000000"/>
                </a:solidFill>
              </a:rPr>
              <a:t>(fitting </a:t>
            </a:r>
            <a:r>
              <a:rPr dirty="0" sz="1000" spc="-5">
                <a:solidFill>
                  <a:srgbClr val="000000"/>
                </a:solidFill>
              </a:rPr>
              <a:t>the</a:t>
            </a:r>
            <a:r>
              <a:rPr dirty="0" sz="1000" spc="-15">
                <a:solidFill>
                  <a:srgbClr val="000000"/>
                </a:solidFill>
              </a:rPr>
              <a:t> </a:t>
            </a:r>
            <a:r>
              <a:rPr dirty="0" sz="1000" spc="-5">
                <a:solidFill>
                  <a:srgbClr val="000000"/>
                </a:solidFill>
              </a:rPr>
              <a:t>noise).</a:t>
            </a:r>
            <a:endParaRPr sz="1000"/>
          </a:p>
        </p:txBody>
      </p:sp>
      <p:sp>
        <p:nvSpPr>
          <p:cNvPr id="8" name="object 8"/>
          <p:cNvSpPr txBox="1"/>
          <p:nvPr/>
        </p:nvSpPr>
        <p:spPr>
          <a:xfrm>
            <a:off x="3145535" y="1906014"/>
            <a:ext cx="2418715" cy="178435"/>
          </a:xfrm>
          <a:prstGeom prst="rect">
            <a:avLst/>
          </a:prstGeom>
        </p:spPr>
        <p:txBody>
          <a:bodyPr wrap="square" lIns="0" tIns="12700" rIns="0" bIns="0" rtlCol="0" vert="horz">
            <a:spAutoFit/>
          </a:bodyPr>
          <a:lstStyle/>
          <a:p>
            <a:pPr>
              <a:lnSpc>
                <a:spcPct val="100000"/>
              </a:lnSpc>
              <a:spcBef>
                <a:spcPts val="100"/>
              </a:spcBef>
            </a:pPr>
            <a:r>
              <a:rPr dirty="0" sz="1000">
                <a:latin typeface="Arial"/>
                <a:cs typeface="Arial"/>
              </a:rPr>
              <a:t>Thus </a:t>
            </a:r>
            <a:r>
              <a:rPr dirty="0" sz="1000" spc="-5">
                <a:latin typeface="Arial"/>
                <a:cs typeface="Arial"/>
              </a:rPr>
              <a:t>#states </a:t>
            </a:r>
            <a:r>
              <a:rPr dirty="0" sz="1000">
                <a:latin typeface="Arial"/>
                <a:cs typeface="Arial"/>
              </a:rPr>
              <a:t>is a regularization</a:t>
            </a:r>
            <a:r>
              <a:rPr dirty="0" sz="1000" spc="-75">
                <a:latin typeface="Arial"/>
                <a:cs typeface="Arial"/>
              </a:rPr>
              <a:t> </a:t>
            </a:r>
            <a:r>
              <a:rPr dirty="0" sz="1000" spc="-5">
                <a:latin typeface="Arial"/>
                <a:cs typeface="Arial"/>
              </a:rPr>
              <a:t>parameter.</a:t>
            </a:r>
            <a:endParaRPr sz="1000">
              <a:latin typeface="Arial"/>
              <a:cs typeface="Arial"/>
            </a:endParaRPr>
          </a:p>
        </p:txBody>
      </p:sp>
      <p:sp>
        <p:nvSpPr>
          <p:cNvPr id="9" name="object 9"/>
          <p:cNvSpPr txBox="1"/>
          <p:nvPr/>
        </p:nvSpPr>
        <p:spPr>
          <a:xfrm>
            <a:off x="3120135" y="1982212"/>
            <a:ext cx="2612390" cy="361315"/>
          </a:xfrm>
          <a:prstGeom prst="rect">
            <a:avLst/>
          </a:prstGeom>
        </p:spPr>
        <p:txBody>
          <a:bodyPr wrap="square" lIns="0" tIns="12700" rIns="0" bIns="0" rtlCol="0" vert="horz">
            <a:spAutoFit/>
          </a:bodyPr>
          <a:lstStyle/>
          <a:p>
            <a:pPr marL="25400">
              <a:lnSpc>
                <a:spcPct val="100000"/>
              </a:lnSpc>
              <a:spcBef>
                <a:spcPts val="100"/>
              </a:spcBef>
            </a:pPr>
            <a:r>
              <a:rPr dirty="0" sz="1000" spc="-595">
                <a:latin typeface="Arial"/>
                <a:cs typeface="Arial"/>
              </a:rPr>
              <a:t>B</a:t>
            </a:r>
            <a:r>
              <a:rPr dirty="0" baseline="6313" sz="3300" spc="-1687">
                <a:solidFill>
                  <a:srgbClr val="006500"/>
                </a:solidFill>
                <a:latin typeface="Arial"/>
                <a:cs typeface="Arial"/>
              </a:rPr>
              <a:t>G</a:t>
            </a:r>
            <a:r>
              <a:rPr dirty="0" sz="1000">
                <a:latin typeface="Arial"/>
                <a:cs typeface="Arial"/>
              </a:rPr>
              <a:t>la</a:t>
            </a:r>
            <a:r>
              <a:rPr dirty="0" sz="1000" spc="-215">
                <a:latin typeface="Arial"/>
                <a:cs typeface="Arial"/>
              </a:rPr>
              <a:t>h</a:t>
            </a:r>
            <a:r>
              <a:rPr dirty="0" baseline="6313" sz="3300" spc="-1102">
                <a:solidFill>
                  <a:srgbClr val="006500"/>
                </a:solidFill>
                <a:latin typeface="Arial"/>
                <a:cs typeface="Arial"/>
              </a:rPr>
              <a:t>o</a:t>
            </a:r>
            <a:r>
              <a:rPr dirty="0" sz="1000" spc="-5">
                <a:latin typeface="Arial"/>
                <a:cs typeface="Arial"/>
              </a:rPr>
              <a:t>b</a:t>
            </a:r>
            <a:r>
              <a:rPr dirty="0" sz="1000" spc="-50">
                <a:latin typeface="Arial"/>
                <a:cs typeface="Arial"/>
              </a:rPr>
              <a:t>l</a:t>
            </a:r>
            <a:r>
              <a:rPr dirty="0" baseline="6313" sz="3300" spc="-1770">
                <a:solidFill>
                  <a:srgbClr val="006500"/>
                </a:solidFill>
                <a:latin typeface="Arial"/>
                <a:cs typeface="Arial"/>
              </a:rPr>
              <a:t>o</a:t>
            </a:r>
            <a:r>
              <a:rPr dirty="0" sz="1000">
                <a:latin typeface="Arial"/>
                <a:cs typeface="Arial"/>
              </a:rPr>
              <a:t>a</a:t>
            </a:r>
            <a:r>
              <a:rPr dirty="0" sz="1000" spc="60">
                <a:latin typeface="Arial"/>
                <a:cs typeface="Arial"/>
              </a:rPr>
              <a:t>h</a:t>
            </a:r>
            <a:r>
              <a:rPr dirty="0" baseline="6313" sz="3300" spc="-1522">
                <a:solidFill>
                  <a:srgbClr val="006500"/>
                </a:solidFill>
                <a:latin typeface="Arial"/>
                <a:cs typeface="Arial"/>
              </a:rPr>
              <a:t>d</a:t>
            </a:r>
            <a:r>
              <a:rPr dirty="0" sz="1000" spc="-5">
                <a:latin typeface="Arial"/>
                <a:cs typeface="Arial"/>
              </a:rPr>
              <a:t>bla</a:t>
            </a:r>
            <a:r>
              <a:rPr dirty="0" sz="1000" spc="-265">
                <a:latin typeface="Arial"/>
                <a:cs typeface="Arial"/>
              </a:rPr>
              <a:t>h</a:t>
            </a:r>
            <a:r>
              <a:rPr dirty="0" baseline="6313" sz="3300" spc="-1995">
                <a:solidFill>
                  <a:srgbClr val="006500"/>
                </a:solidFill>
                <a:latin typeface="Arial"/>
                <a:cs typeface="Arial"/>
              </a:rPr>
              <a:t>N</a:t>
            </a:r>
            <a:r>
              <a:rPr dirty="0" sz="1000">
                <a:latin typeface="Arial"/>
                <a:cs typeface="Arial"/>
              </a:rPr>
              <a:t>…</a:t>
            </a:r>
            <a:r>
              <a:rPr dirty="0" sz="1000" spc="-5">
                <a:latin typeface="Arial"/>
                <a:cs typeface="Arial"/>
              </a:rPr>
              <a:t> </a:t>
            </a:r>
            <a:r>
              <a:rPr dirty="0" sz="1000" spc="-509">
                <a:latin typeface="Arial"/>
                <a:cs typeface="Arial"/>
              </a:rPr>
              <a:t>b</a:t>
            </a:r>
            <a:r>
              <a:rPr dirty="0" baseline="6313" sz="3300" spc="-1080">
                <a:solidFill>
                  <a:srgbClr val="006500"/>
                </a:solidFill>
                <a:latin typeface="Arial"/>
                <a:cs typeface="Arial"/>
              </a:rPr>
              <a:t>e</a:t>
            </a:r>
            <a:r>
              <a:rPr dirty="0" sz="1000" spc="-5">
                <a:latin typeface="Arial"/>
                <a:cs typeface="Arial"/>
              </a:rPr>
              <a:t>i</a:t>
            </a:r>
            <a:r>
              <a:rPr dirty="0" sz="1000" spc="-65">
                <a:latin typeface="Arial"/>
                <a:cs typeface="Arial"/>
              </a:rPr>
              <a:t>a</a:t>
            </a:r>
            <a:r>
              <a:rPr dirty="0" baseline="6313" sz="3300" spc="-2302">
                <a:solidFill>
                  <a:srgbClr val="006500"/>
                </a:solidFill>
                <a:latin typeface="Arial"/>
                <a:cs typeface="Arial"/>
              </a:rPr>
              <a:t>w</a:t>
            </a:r>
            <a:r>
              <a:rPr dirty="0" sz="1000">
                <a:latin typeface="Arial"/>
                <a:cs typeface="Arial"/>
              </a:rPr>
              <a:t>s</a:t>
            </a:r>
            <a:r>
              <a:rPr dirty="0" sz="1000">
                <a:latin typeface="Arial"/>
                <a:cs typeface="Arial"/>
              </a:rPr>
              <a:t> </a:t>
            </a:r>
            <a:r>
              <a:rPr dirty="0" sz="1000">
                <a:latin typeface="Arial"/>
                <a:cs typeface="Arial"/>
              </a:rPr>
              <a:t>v</a:t>
            </a:r>
            <a:r>
              <a:rPr dirty="0" sz="1000" spc="-310">
                <a:latin typeface="Arial"/>
                <a:cs typeface="Arial"/>
              </a:rPr>
              <a:t>a</a:t>
            </a:r>
            <a:r>
              <a:rPr dirty="0" baseline="6313" sz="3300" spc="-1192">
                <a:solidFill>
                  <a:srgbClr val="006500"/>
                </a:solidFill>
                <a:latin typeface="Arial"/>
                <a:cs typeface="Arial"/>
              </a:rPr>
              <a:t>s</a:t>
            </a:r>
            <a:r>
              <a:rPr dirty="0" sz="1000">
                <a:latin typeface="Arial"/>
                <a:cs typeface="Arial"/>
              </a:rPr>
              <a:t>ri</a:t>
            </a:r>
            <a:r>
              <a:rPr dirty="0" sz="1000" spc="-10">
                <a:latin typeface="Arial"/>
                <a:cs typeface="Arial"/>
              </a:rPr>
              <a:t>a</a:t>
            </a:r>
            <a:r>
              <a:rPr dirty="0" sz="1000">
                <a:latin typeface="Arial"/>
                <a:cs typeface="Arial"/>
              </a:rPr>
              <a:t>nce</a:t>
            </a:r>
            <a:r>
              <a:rPr dirty="0" sz="1000" spc="-10">
                <a:latin typeface="Arial"/>
                <a:cs typeface="Arial"/>
              </a:rPr>
              <a:t> </a:t>
            </a:r>
            <a:r>
              <a:rPr dirty="0" sz="1000">
                <a:latin typeface="Arial"/>
                <a:cs typeface="Arial"/>
              </a:rPr>
              <a:t>trad</a:t>
            </a:r>
            <a:r>
              <a:rPr dirty="0" sz="1000" spc="-10">
                <a:latin typeface="Arial"/>
                <a:cs typeface="Arial"/>
              </a:rPr>
              <a:t>e</a:t>
            </a:r>
            <a:r>
              <a:rPr dirty="0" sz="1000" spc="-5">
                <a:latin typeface="Arial"/>
                <a:cs typeface="Arial"/>
              </a:rPr>
              <a:t>of</a:t>
            </a:r>
            <a:r>
              <a:rPr dirty="0" sz="1000" spc="-10">
                <a:latin typeface="Arial"/>
                <a:cs typeface="Arial"/>
              </a:rPr>
              <a:t>f</a:t>
            </a:r>
            <a:r>
              <a:rPr dirty="0" sz="1000">
                <a:latin typeface="Arial"/>
                <a:cs typeface="Arial"/>
              </a:rPr>
              <a:t>…</a:t>
            </a:r>
            <a:r>
              <a:rPr dirty="0" sz="1000" spc="-5">
                <a:latin typeface="Arial"/>
                <a:cs typeface="Arial"/>
              </a:rPr>
              <a:t>blah</a:t>
            </a:r>
            <a:endParaRPr sz="1000">
              <a:latin typeface="Arial"/>
              <a:cs typeface="Arial"/>
            </a:endParaRPr>
          </a:p>
        </p:txBody>
      </p:sp>
      <p:sp>
        <p:nvSpPr>
          <p:cNvPr id="10" name="object 10"/>
          <p:cNvSpPr txBox="1"/>
          <p:nvPr/>
        </p:nvSpPr>
        <p:spPr>
          <a:xfrm>
            <a:off x="3145535" y="2287012"/>
            <a:ext cx="2315210" cy="178435"/>
          </a:xfrm>
          <a:prstGeom prst="rect">
            <a:avLst/>
          </a:prstGeom>
        </p:spPr>
        <p:txBody>
          <a:bodyPr wrap="square" lIns="0" tIns="12700" rIns="0" bIns="0" rtlCol="0" vert="horz">
            <a:spAutoFit/>
          </a:bodyPr>
          <a:lstStyle/>
          <a:p>
            <a:pPr>
              <a:lnSpc>
                <a:spcPct val="100000"/>
              </a:lnSpc>
              <a:spcBef>
                <a:spcPts val="100"/>
              </a:spcBef>
            </a:pPr>
            <a:r>
              <a:rPr dirty="0" sz="1000" spc="-5">
                <a:latin typeface="Arial"/>
                <a:cs typeface="Arial"/>
              </a:rPr>
              <a:t>blah…cross-validation…blah</a:t>
            </a:r>
            <a:r>
              <a:rPr dirty="0" sz="1000" spc="-45">
                <a:latin typeface="Arial"/>
                <a:cs typeface="Arial"/>
              </a:rPr>
              <a:t> </a:t>
            </a:r>
            <a:r>
              <a:rPr dirty="0" sz="1000" spc="-5">
                <a:latin typeface="Arial"/>
                <a:cs typeface="Arial"/>
              </a:rPr>
              <a:t>blah….AIC,</a:t>
            </a:r>
            <a:endParaRPr sz="1000">
              <a:latin typeface="Arial"/>
              <a:cs typeface="Arial"/>
            </a:endParaRPr>
          </a:p>
        </p:txBody>
      </p:sp>
      <p:sp>
        <p:nvSpPr>
          <p:cNvPr id="11" name="object 11"/>
          <p:cNvSpPr txBox="1">
            <a:spLocks noGrp="1"/>
          </p:cNvSpPr>
          <p:nvPr>
            <p:ph type="body" idx="1"/>
          </p:nvPr>
        </p:nvSpPr>
        <p:spPr>
          <a:prstGeom prst="rect"/>
        </p:spPr>
        <p:txBody>
          <a:bodyPr wrap="square" lIns="0" tIns="12700" rIns="0" bIns="0" rtlCol="0" vert="horz">
            <a:spAutoFit/>
          </a:bodyPr>
          <a:lstStyle/>
          <a:p>
            <a:pPr marL="221615" marR="348615" indent="-171450">
              <a:lnSpc>
                <a:spcPct val="100000"/>
              </a:lnSpc>
              <a:spcBef>
                <a:spcPts val="100"/>
              </a:spcBef>
              <a:buChar char="•"/>
              <a:tabLst>
                <a:tab pos="222250" algn="l"/>
              </a:tabLst>
            </a:pPr>
            <a:r>
              <a:rPr dirty="0" spc="-5"/>
              <a:t>The local </a:t>
            </a:r>
            <a:r>
              <a:rPr dirty="0" spc="-185"/>
              <a:t>minima</a:t>
            </a:r>
            <a:r>
              <a:rPr dirty="0" baseline="-16666" sz="1500" spc="-277"/>
              <a:t>BI</a:t>
            </a:r>
            <a:r>
              <a:rPr dirty="0" sz="1200" spc="-185"/>
              <a:t>a</a:t>
            </a:r>
            <a:r>
              <a:rPr dirty="0" baseline="-16666" sz="1500" spc="-277"/>
              <a:t>C</a:t>
            </a:r>
            <a:r>
              <a:rPr dirty="0" sz="1200" spc="-185"/>
              <a:t>r</a:t>
            </a:r>
            <a:r>
              <a:rPr dirty="0" baseline="-16666" sz="1500" spc="-277"/>
              <a:t>…</a:t>
            </a:r>
            <a:r>
              <a:rPr dirty="0" sz="1200" spc="-185"/>
              <a:t>e </a:t>
            </a:r>
            <a:r>
              <a:rPr dirty="0" baseline="-16666" sz="1500" spc="-359"/>
              <a:t>.</a:t>
            </a:r>
            <a:r>
              <a:rPr dirty="0" sz="1200" spc="-240"/>
              <a:t>u</a:t>
            </a:r>
            <a:r>
              <a:rPr dirty="0" baseline="-16666" sz="1500" spc="-359"/>
              <a:t>b</a:t>
            </a:r>
            <a:r>
              <a:rPr dirty="0" sz="1200" spc="-240"/>
              <a:t>s</a:t>
            </a:r>
            <a:r>
              <a:rPr dirty="0" baseline="-16666" sz="1500" spc="-359"/>
              <a:t>la</a:t>
            </a:r>
            <a:r>
              <a:rPr dirty="0" sz="1200" spc="-240"/>
              <a:t>u</a:t>
            </a:r>
            <a:r>
              <a:rPr dirty="0" baseline="-16666" sz="1500" spc="-359"/>
              <a:t>h</a:t>
            </a:r>
            <a:r>
              <a:rPr dirty="0" sz="1200" spc="-240"/>
              <a:t>a</a:t>
            </a:r>
            <a:r>
              <a:rPr dirty="0" baseline="-16666" sz="1500" spc="-359"/>
              <a:t>b</a:t>
            </a:r>
            <a:r>
              <a:rPr dirty="0" sz="1200" spc="-240"/>
              <a:t>l</a:t>
            </a:r>
            <a:r>
              <a:rPr dirty="0" baseline="-16666" sz="1500" spc="-359"/>
              <a:t>l</a:t>
            </a:r>
            <a:r>
              <a:rPr dirty="0" sz="1200" spc="-240"/>
              <a:t>l</a:t>
            </a:r>
            <a:r>
              <a:rPr dirty="0" baseline="-16666" sz="1500" spc="-359"/>
              <a:t>a</a:t>
            </a:r>
            <a:r>
              <a:rPr dirty="0" sz="1200" spc="-240"/>
              <a:t>y</a:t>
            </a:r>
            <a:r>
              <a:rPr dirty="0" baseline="-16666" sz="1500" spc="-359"/>
              <a:t>h</a:t>
            </a:r>
            <a:r>
              <a:rPr dirty="0" sz="1200" spc="-240"/>
              <a:t>a</a:t>
            </a:r>
            <a:r>
              <a:rPr dirty="0" baseline="-16666" sz="1500" spc="-359"/>
              <a:t>(</a:t>
            </a:r>
            <a:r>
              <a:rPr dirty="0" sz="1200" spc="-240"/>
              <a:t>d</a:t>
            </a:r>
            <a:r>
              <a:rPr dirty="0" baseline="-16666" sz="1500" spc="-359"/>
              <a:t>sa</a:t>
            </a:r>
            <a:r>
              <a:rPr dirty="0" sz="1200" spc="-240"/>
              <a:t>e</a:t>
            </a:r>
            <a:r>
              <a:rPr dirty="0" baseline="-16666" sz="1500" spc="-359"/>
              <a:t>m</a:t>
            </a:r>
            <a:r>
              <a:rPr dirty="0" sz="1200" spc="-240"/>
              <a:t>q</a:t>
            </a:r>
            <a:r>
              <a:rPr dirty="0" baseline="-16666" sz="1500" spc="-359"/>
              <a:t>e</a:t>
            </a:r>
            <a:r>
              <a:rPr dirty="0" sz="1200" spc="-240"/>
              <a:t>ua</a:t>
            </a:r>
            <a:r>
              <a:rPr dirty="0" baseline="-16666" sz="1500" spc="-359"/>
              <a:t>ol</a:t>
            </a:r>
            <a:r>
              <a:rPr dirty="0" sz="1200" spc="-240"/>
              <a:t>t</a:t>
            </a:r>
            <a:r>
              <a:rPr dirty="0" baseline="-16666" sz="1500" spc="-359"/>
              <a:t>’</a:t>
            </a:r>
            <a:r>
              <a:rPr dirty="0" sz="1200" spc="-240"/>
              <a:t>e</a:t>
            </a:r>
            <a:r>
              <a:rPr dirty="0" baseline="-16666" sz="1500" spc="-359"/>
              <a:t>sa</a:t>
            </a:r>
            <a:r>
              <a:rPr dirty="0" sz="1200" spc="-240"/>
              <a:t>m</a:t>
            </a:r>
            <a:r>
              <a:rPr dirty="0" baseline="-16666" sz="1500" spc="-359"/>
              <a:t>m</a:t>
            </a:r>
            <a:r>
              <a:rPr dirty="0" sz="1200" spc="-240"/>
              <a:t>o</a:t>
            </a:r>
            <a:r>
              <a:rPr dirty="0" baseline="-16666" sz="1500" spc="-359"/>
              <a:t>e</a:t>
            </a:r>
            <a:r>
              <a:rPr dirty="0" sz="1200" spc="-240"/>
              <a:t>d</a:t>
            </a:r>
            <a:r>
              <a:rPr dirty="0" baseline="-16666" sz="1500" spc="-359"/>
              <a:t>o</a:t>
            </a:r>
            <a:r>
              <a:rPr dirty="0" sz="1200" spc="-240"/>
              <a:t>e</a:t>
            </a:r>
            <a:r>
              <a:rPr dirty="0" baseline="-16666" sz="1500" spc="-359"/>
              <a:t>l’</a:t>
            </a:r>
            <a:r>
              <a:rPr dirty="0" sz="1200" spc="-240"/>
              <a:t>l</a:t>
            </a:r>
            <a:r>
              <a:rPr dirty="0" baseline="-16666" sz="1500" spc="-359"/>
              <a:t>)</a:t>
            </a:r>
            <a:r>
              <a:rPr dirty="0" sz="1200" spc="-240"/>
              <a:t>s </a:t>
            </a:r>
            <a:r>
              <a:rPr dirty="0" sz="1200" spc="-5"/>
              <a:t>of </a:t>
            </a:r>
            <a:r>
              <a:rPr dirty="0" sz="1200"/>
              <a:t>the  </a:t>
            </a:r>
            <a:r>
              <a:rPr dirty="0" sz="1200" spc="-5"/>
              <a:t>data.</a:t>
            </a:r>
            <a:endParaRPr sz="1200"/>
          </a:p>
          <a:p>
            <a:pPr algn="ctr" marL="50800">
              <a:lnSpc>
                <a:spcPts val="2440"/>
              </a:lnSpc>
            </a:pPr>
            <a:r>
              <a:rPr dirty="0" sz="2200" spc="-5">
                <a:solidFill>
                  <a:srgbClr val="006500"/>
                </a:solidFill>
              </a:rPr>
              <a:t>Notice</a:t>
            </a:r>
            <a:endParaRPr sz="2200"/>
          </a:p>
          <a:p>
            <a:pPr marL="259715" marR="212725" indent="-171450">
              <a:lnSpc>
                <a:spcPct val="100000"/>
              </a:lnSpc>
              <a:spcBef>
                <a:spcPts val="680"/>
              </a:spcBef>
              <a:buChar char="•"/>
              <a:tabLst>
                <a:tab pos="260350" algn="l"/>
              </a:tabLst>
            </a:pPr>
            <a:r>
              <a:rPr dirty="0" spc="-5"/>
              <a:t>EM does not estimate </a:t>
            </a:r>
            <a:r>
              <a:rPr dirty="0"/>
              <a:t>the </a:t>
            </a:r>
            <a:r>
              <a:rPr dirty="0" spc="-5"/>
              <a:t>number of states. </a:t>
            </a:r>
            <a:r>
              <a:rPr dirty="0"/>
              <a:t>That </a:t>
            </a:r>
            <a:r>
              <a:rPr dirty="0" spc="-5"/>
              <a:t>must  be given.</a:t>
            </a:r>
          </a:p>
          <a:p>
            <a:pPr marL="259715" marR="68580" indent="-171450">
              <a:lnSpc>
                <a:spcPct val="100000"/>
              </a:lnSpc>
              <a:spcBef>
                <a:spcPts val="140"/>
              </a:spcBef>
              <a:buChar char="•"/>
              <a:tabLst>
                <a:tab pos="260350" algn="l"/>
              </a:tabLst>
            </a:pPr>
            <a:r>
              <a:rPr dirty="0" spc="-5"/>
              <a:t>Often, HMMs are </a:t>
            </a:r>
            <a:r>
              <a:rPr dirty="0"/>
              <a:t>forced to </a:t>
            </a:r>
            <a:r>
              <a:rPr dirty="0" spc="-5"/>
              <a:t>have </a:t>
            </a:r>
            <a:r>
              <a:rPr dirty="0"/>
              <a:t>some </a:t>
            </a:r>
            <a:r>
              <a:rPr dirty="0" spc="-5"/>
              <a:t>links with </a:t>
            </a:r>
            <a:r>
              <a:rPr dirty="0"/>
              <a:t>zero  probability. This is done by setting </a:t>
            </a:r>
            <a:r>
              <a:rPr dirty="0" spc="-5"/>
              <a:t>a</a:t>
            </a:r>
            <a:r>
              <a:rPr dirty="0" baseline="-20833" sz="1200" spc="-7"/>
              <a:t>ij</a:t>
            </a:r>
            <a:r>
              <a:rPr dirty="0" sz="1200" spc="-5"/>
              <a:t>=0 in initial estimate  </a:t>
            </a:r>
            <a:r>
              <a:rPr dirty="0" sz="1200"/>
              <a:t>λ(0)</a:t>
            </a:r>
            <a:endParaRPr sz="1200"/>
          </a:p>
          <a:p>
            <a:pPr marL="260350" marR="304165" indent="-171450">
              <a:lnSpc>
                <a:spcPct val="100000"/>
              </a:lnSpc>
              <a:spcBef>
                <a:spcPts val="135"/>
              </a:spcBef>
              <a:buChar char="•"/>
              <a:tabLst>
                <a:tab pos="260350" algn="l"/>
              </a:tabLst>
            </a:pPr>
            <a:r>
              <a:rPr dirty="0" spc="-5"/>
              <a:t>Easy extension of everything </a:t>
            </a:r>
            <a:r>
              <a:rPr dirty="0"/>
              <a:t>seen today: </a:t>
            </a:r>
            <a:r>
              <a:rPr dirty="0" spc="-5"/>
              <a:t>HMMs with  </a:t>
            </a:r>
            <a:r>
              <a:rPr dirty="0"/>
              <a:t>real valued</a:t>
            </a:r>
            <a:r>
              <a:rPr dirty="0" spc="-5"/>
              <a:t> </a:t>
            </a:r>
            <a:r>
              <a:rPr dirty="0"/>
              <a:t>outputs</a:t>
            </a:r>
          </a:p>
        </p:txBody>
      </p:sp>
      <p:sp>
        <p:nvSpPr>
          <p:cNvPr id="12" name="object 1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4" name="object 14"/>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82</a:t>
            </a:r>
            <a:endParaRPr sz="450">
              <a:latin typeface="Tahoma"/>
              <a:cs typeface="Tahoma"/>
            </a:endParaRPr>
          </a:p>
        </p:txBody>
      </p:sp>
      <p:sp>
        <p:nvSpPr>
          <p:cNvPr id="15" name="object 15"/>
          <p:cNvSpPr txBox="1"/>
          <p:nvPr/>
        </p:nvSpPr>
        <p:spPr>
          <a:xfrm>
            <a:off x="1696720" y="5399786"/>
            <a:ext cx="3703954" cy="961390"/>
          </a:xfrm>
          <a:prstGeom prst="rect">
            <a:avLst/>
          </a:prstGeom>
        </p:spPr>
        <p:txBody>
          <a:bodyPr wrap="square" lIns="0" tIns="12700" rIns="0" bIns="0" rtlCol="0" vert="horz">
            <a:spAutoFit/>
          </a:bodyPr>
          <a:lstStyle/>
          <a:p>
            <a:pPr marL="711835">
              <a:lnSpc>
                <a:spcPct val="100000"/>
              </a:lnSpc>
              <a:spcBef>
                <a:spcPts val="100"/>
              </a:spcBef>
            </a:pPr>
            <a:r>
              <a:rPr dirty="0" sz="2200">
                <a:solidFill>
                  <a:srgbClr val="006500"/>
                </a:solidFill>
                <a:latin typeface="Arial"/>
                <a:cs typeface="Arial"/>
              </a:rPr>
              <a:t>What </a:t>
            </a:r>
            <a:r>
              <a:rPr dirty="0" sz="2200" spc="-5">
                <a:solidFill>
                  <a:srgbClr val="006500"/>
                </a:solidFill>
                <a:latin typeface="Arial"/>
                <a:cs typeface="Arial"/>
              </a:rPr>
              <a:t>You Should</a:t>
            </a:r>
            <a:r>
              <a:rPr dirty="0" sz="2200" spc="-55">
                <a:solidFill>
                  <a:srgbClr val="006500"/>
                </a:solidFill>
                <a:latin typeface="Arial"/>
                <a:cs typeface="Arial"/>
              </a:rPr>
              <a:t> </a:t>
            </a:r>
            <a:r>
              <a:rPr dirty="0" sz="2200" spc="-5">
                <a:solidFill>
                  <a:srgbClr val="006500"/>
                </a:solidFill>
                <a:latin typeface="Arial"/>
                <a:cs typeface="Arial"/>
              </a:rPr>
              <a:t>Know</a:t>
            </a:r>
            <a:endParaRPr sz="2200">
              <a:latin typeface="Arial"/>
              <a:cs typeface="Arial"/>
            </a:endParaRPr>
          </a:p>
          <a:p>
            <a:pPr marL="196215" indent="-171450">
              <a:lnSpc>
                <a:spcPct val="100000"/>
              </a:lnSpc>
              <a:spcBef>
                <a:spcPts val="1019"/>
              </a:spcBef>
              <a:buChar char="•"/>
              <a:tabLst>
                <a:tab pos="196850" algn="l"/>
              </a:tabLst>
            </a:pPr>
            <a:r>
              <a:rPr dirty="0" sz="1400" spc="-5">
                <a:latin typeface="Arial"/>
                <a:cs typeface="Arial"/>
              </a:rPr>
              <a:t>What is an HMM</a:t>
            </a:r>
            <a:r>
              <a:rPr dirty="0" sz="1400" spc="10">
                <a:latin typeface="Arial"/>
                <a:cs typeface="Arial"/>
              </a:rPr>
              <a:t> </a:t>
            </a:r>
            <a:r>
              <a:rPr dirty="0" sz="1400" spc="-5">
                <a:latin typeface="Arial"/>
                <a:cs typeface="Arial"/>
              </a:rPr>
              <a:t>?</a:t>
            </a:r>
            <a:endParaRPr sz="1400">
              <a:latin typeface="Arial"/>
              <a:cs typeface="Arial"/>
            </a:endParaRPr>
          </a:p>
          <a:p>
            <a:pPr marL="196215" indent="-171450">
              <a:lnSpc>
                <a:spcPct val="100000"/>
              </a:lnSpc>
              <a:spcBef>
                <a:spcPts val="345"/>
              </a:spcBef>
              <a:buChar char="•"/>
              <a:tabLst>
                <a:tab pos="196850" algn="l"/>
              </a:tabLst>
            </a:pPr>
            <a:r>
              <a:rPr dirty="0" sz="1400" spc="-5">
                <a:latin typeface="Arial"/>
                <a:cs typeface="Arial"/>
              </a:rPr>
              <a:t>Computing (and defining)</a:t>
            </a:r>
            <a:r>
              <a:rPr dirty="0" sz="1400" spc="15">
                <a:latin typeface="Arial"/>
                <a:cs typeface="Arial"/>
              </a:rPr>
              <a:t> </a:t>
            </a:r>
            <a:r>
              <a:rPr dirty="0" sz="1400" spc="-5">
                <a:latin typeface="Times New Roman"/>
                <a:cs typeface="Times New Roman"/>
              </a:rPr>
              <a:t>α</a:t>
            </a:r>
            <a:r>
              <a:rPr dirty="0" baseline="-20467" sz="1425" spc="-7">
                <a:latin typeface="Times New Roman"/>
                <a:cs typeface="Times New Roman"/>
              </a:rPr>
              <a:t>t</a:t>
            </a:r>
            <a:r>
              <a:rPr dirty="0" sz="1400" spc="-5">
                <a:latin typeface="Times New Roman"/>
                <a:cs typeface="Times New Roman"/>
              </a:rPr>
              <a:t>(i)</a:t>
            </a:r>
            <a:endParaRPr sz="1400">
              <a:latin typeface="Times New Roman"/>
              <a:cs typeface="Times New Roman"/>
            </a:endParaRPr>
          </a:p>
        </p:txBody>
      </p:sp>
      <p:sp>
        <p:nvSpPr>
          <p:cNvPr id="16" name="object 16"/>
          <p:cNvSpPr txBox="1"/>
          <p:nvPr/>
        </p:nvSpPr>
        <p:spPr>
          <a:xfrm>
            <a:off x="1722112" y="6334452"/>
            <a:ext cx="2341245" cy="539115"/>
          </a:xfrm>
          <a:prstGeom prst="rect">
            <a:avLst/>
          </a:prstGeom>
        </p:spPr>
        <p:txBody>
          <a:bodyPr wrap="square" lIns="0" tIns="55880" rIns="0" bIns="0" rtlCol="0" vert="horz">
            <a:spAutoFit/>
          </a:bodyPr>
          <a:lstStyle/>
          <a:p>
            <a:pPr marL="170815" indent="-171450">
              <a:lnSpc>
                <a:spcPct val="100000"/>
              </a:lnSpc>
              <a:spcBef>
                <a:spcPts val="440"/>
              </a:spcBef>
              <a:buChar char="•"/>
              <a:tabLst>
                <a:tab pos="171450" algn="l"/>
              </a:tabLst>
            </a:pPr>
            <a:r>
              <a:rPr dirty="0" sz="1400" spc="-5">
                <a:latin typeface="Arial"/>
                <a:cs typeface="Arial"/>
              </a:rPr>
              <a:t>The Viterbi</a:t>
            </a:r>
            <a:r>
              <a:rPr dirty="0" sz="1400">
                <a:latin typeface="Arial"/>
                <a:cs typeface="Arial"/>
              </a:rPr>
              <a:t> </a:t>
            </a:r>
            <a:r>
              <a:rPr dirty="0" sz="1400" spc="-5">
                <a:latin typeface="Arial"/>
                <a:cs typeface="Arial"/>
              </a:rPr>
              <a:t>algorithm</a:t>
            </a:r>
            <a:endParaRPr sz="1400">
              <a:latin typeface="Arial"/>
              <a:cs typeface="Arial"/>
            </a:endParaRPr>
          </a:p>
          <a:p>
            <a:pPr marL="170815" indent="-171450">
              <a:lnSpc>
                <a:spcPct val="100000"/>
              </a:lnSpc>
              <a:spcBef>
                <a:spcPts val="345"/>
              </a:spcBef>
              <a:buChar char="•"/>
              <a:tabLst>
                <a:tab pos="171450" algn="l"/>
              </a:tabLst>
            </a:pPr>
            <a:r>
              <a:rPr dirty="0" sz="1400" spc="-5">
                <a:latin typeface="Arial"/>
                <a:cs typeface="Arial"/>
              </a:rPr>
              <a:t>Outline of the EM</a:t>
            </a:r>
            <a:r>
              <a:rPr dirty="0" sz="1400">
                <a:latin typeface="Arial"/>
                <a:cs typeface="Arial"/>
              </a:rPr>
              <a:t> </a:t>
            </a:r>
            <a:r>
              <a:rPr dirty="0" sz="1400" spc="-5">
                <a:latin typeface="Arial"/>
                <a:cs typeface="Arial"/>
              </a:rPr>
              <a:t>algorithm</a:t>
            </a:r>
            <a:endParaRPr sz="1400">
              <a:latin typeface="Arial"/>
              <a:cs typeface="Arial"/>
            </a:endParaRPr>
          </a:p>
        </p:txBody>
      </p:sp>
      <p:sp>
        <p:nvSpPr>
          <p:cNvPr id="17" name="object 17"/>
          <p:cNvSpPr txBox="1"/>
          <p:nvPr/>
        </p:nvSpPr>
        <p:spPr>
          <a:xfrm>
            <a:off x="1722112" y="6891041"/>
            <a:ext cx="4264660" cy="1576070"/>
          </a:xfrm>
          <a:prstGeom prst="rect">
            <a:avLst/>
          </a:prstGeom>
        </p:spPr>
        <p:txBody>
          <a:bodyPr wrap="square" lIns="0" tIns="12065" rIns="0" bIns="0" rtlCol="0" vert="horz">
            <a:spAutoFit/>
          </a:bodyPr>
          <a:lstStyle/>
          <a:p>
            <a:pPr marL="171450" marR="593725" indent="-171450">
              <a:lnSpc>
                <a:spcPct val="100000"/>
              </a:lnSpc>
              <a:spcBef>
                <a:spcPts val="95"/>
              </a:spcBef>
              <a:buChar char="•"/>
              <a:tabLst>
                <a:tab pos="171450" algn="l"/>
              </a:tabLst>
            </a:pPr>
            <a:r>
              <a:rPr dirty="0" sz="1400" spc="-5">
                <a:latin typeface="Arial"/>
                <a:cs typeface="Arial"/>
              </a:rPr>
              <a:t>To be very happy with the kind of maths and  analysis needed for</a:t>
            </a:r>
            <a:r>
              <a:rPr dirty="0" sz="1400" spc="5">
                <a:latin typeface="Arial"/>
                <a:cs typeface="Arial"/>
              </a:rPr>
              <a:t> </a:t>
            </a:r>
            <a:r>
              <a:rPr dirty="0" sz="1400" spc="-5">
                <a:latin typeface="Arial"/>
                <a:cs typeface="Arial"/>
              </a:rPr>
              <a:t>HMMs</a:t>
            </a:r>
            <a:endParaRPr sz="1400">
              <a:latin typeface="Arial"/>
              <a:cs typeface="Arial"/>
            </a:endParaRPr>
          </a:p>
          <a:p>
            <a:pPr marL="170815" marR="5080" indent="-171450">
              <a:lnSpc>
                <a:spcPct val="100000"/>
              </a:lnSpc>
              <a:spcBef>
                <a:spcPts val="345"/>
              </a:spcBef>
              <a:buChar char="•"/>
              <a:tabLst>
                <a:tab pos="171450" algn="l"/>
              </a:tabLst>
            </a:pPr>
            <a:r>
              <a:rPr dirty="0" sz="1400" spc="-5">
                <a:latin typeface="Arial"/>
                <a:cs typeface="Arial"/>
              </a:rPr>
              <a:t>Fairly thorough reading of Rabiner</a:t>
            </a:r>
            <a:r>
              <a:rPr dirty="0" sz="1400" spc="-5">
                <a:solidFill>
                  <a:srgbClr val="FF0000"/>
                </a:solidFill>
                <a:latin typeface="Arial"/>
                <a:cs typeface="Arial"/>
              </a:rPr>
              <a:t>* </a:t>
            </a:r>
            <a:r>
              <a:rPr dirty="0" sz="1400" spc="-5">
                <a:latin typeface="Arial"/>
                <a:cs typeface="Arial"/>
              </a:rPr>
              <a:t>up to page 266*  [Up to but not including “IV. Types of</a:t>
            </a:r>
            <a:r>
              <a:rPr dirty="0" sz="1400" spc="55">
                <a:latin typeface="Arial"/>
                <a:cs typeface="Arial"/>
              </a:rPr>
              <a:t> </a:t>
            </a:r>
            <a:r>
              <a:rPr dirty="0" sz="1400" spc="-5">
                <a:latin typeface="Arial"/>
                <a:cs typeface="Arial"/>
              </a:rPr>
              <a:t>HMMs”].</a:t>
            </a:r>
            <a:endParaRPr sz="1400">
              <a:latin typeface="Arial"/>
              <a:cs typeface="Arial"/>
            </a:endParaRPr>
          </a:p>
          <a:p>
            <a:pPr marL="171450" marR="201930" indent="-171450">
              <a:lnSpc>
                <a:spcPct val="100000"/>
              </a:lnSpc>
              <a:spcBef>
                <a:spcPts val="250"/>
              </a:spcBef>
            </a:pPr>
            <a:r>
              <a:rPr dirty="0" sz="1000" spc="-5">
                <a:solidFill>
                  <a:srgbClr val="FF0000"/>
                </a:solidFill>
                <a:latin typeface="Arial"/>
                <a:cs typeface="Arial"/>
              </a:rPr>
              <a:t>*L. R. Rabiner, "A Tutorial on Hidden Markov Models and Selected  Applications in Speech Recognition," Proc. of the IEEE, Vol.77, No.2,  pp.257--286,</a:t>
            </a:r>
            <a:r>
              <a:rPr dirty="0" sz="1000" spc="-15">
                <a:solidFill>
                  <a:srgbClr val="FF0000"/>
                </a:solidFill>
                <a:latin typeface="Arial"/>
                <a:cs typeface="Arial"/>
              </a:rPr>
              <a:t> </a:t>
            </a:r>
            <a:r>
              <a:rPr dirty="0" sz="1000" spc="-5">
                <a:solidFill>
                  <a:srgbClr val="FF0000"/>
                </a:solidFill>
                <a:latin typeface="Arial"/>
                <a:cs typeface="Arial"/>
              </a:rPr>
              <a:t>1989.</a:t>
            </a:r>
            <a:endParaRPr sz="1000">
              <a:latin typeface="Arial"/>
              <a:cs typeface="Arial"/>
            </a:endParaRPr>
          </a:p>
          <a:p>
            <a:pPr>
              <a:lnSpc>
                <a:spcPct val="100000"/>
              </a:lnSpc>
              <a:spcBef>
                <a:spcPts val="219"/>
              </a:spcBef>
            </a:pPr>
            <a:r>
              <a:rPr dirty="0" u="sng" sz="900" spc="-5">
                <a:solidFill>
                  <a:srgbClr val="FF0000"/>
                </a:solidFill>
                <a:uFill>
                  <a:solidFill>
                    <a:srgbClr val="FF0000"/>
                  </a:solidFill>
                </a:uFill>
                <a:latin typeface="Arial"/>
                <a:cs typeface="Arial"/>
                <a:hlinkClick r:id="rId2"/>
              </a:rPr>
              <a:t>http://ieeexplore.ieee.org/iel5/5/698/00018626.pdf?arnumber=18626</a:t>
            </a:r>
            <a:endParaRPr sz="900">
              <a:latin typeface="Arial"/>
              <a:cs typeface="Arial"/>
            </a:endParaRPr>
          </a:p>
        </p:txBody>
      </p:sp>
      <p:sp>
        <p:nvSpPr>
          <p:cNvPr id="18" name="object 18"/>
          <p:cNvSpPr/>
          <p:nvPr/>
        </p:nvSpPr>
        <p:spPr>
          <a:xfrm>
            <a:off x="4978908" y="6385559"/>
            <a:ext cx="1068705" cy="986790"/>
          </a:xfrm>
          <a:custGeom>
            <a:avLst/>
            <a:gdLst/>
            <a:ahLst/>
            <a:cxnLst/>
            <a:rect l="l" t="t" r="r" b="b"/>
            <a:pathLst>
              <a:path w="1068704" h="986790">
                <a:moveTo>
                  <a:pt x="890777" y="384810"/>
                </a:moveTo>
                <a:lnTo>
                  <a:pt x="623315" y="384810"/>
                </a:lnTo>
                <a:lnTo>
                  <a:pt x="759713" y="986789"/>
                </a:lnTo>
                <a:lnTo>
                  <a:pt x="890777" y="384810"/>
                </a:lnTo>
                <a:close/>
              </a:path>
              <a:path w="1068704" h="986790">
                <a:moveTo>
                  <a:pt x="1068324" y="0"/>
                </a:moveTo>
                <a:lnTo>
                  <a:pt x="0" y="0"/>
                </a:lnTo>
                <a:lnTo>
                  <a:pt x="0" y="384810"/>
                </a:lnTo>
                <a:lnTo>
                  <a:pt x="1068324" y="384810"/>
                </a:lnTo>
                <a:lnTo>
                  <a:pt x="1068324" y="0"/>
                </a:lnTo>
                <a:close/>
              </a:path>
            </a:pathLst>
          </a:custGeom>
          <a:solidFill>
            <a:srgbClr val="FFFFCC"/>
          </a:solidFill>
        </p:spPr>
        <p:txBody>
          <a:bodyPr wrap="square" lIns="0" tIns="0" rIns="0" bIns="0" rtlCol="0"/>
          <a:lstStyle/>
          <a:p/>
        </p:txBody>
      </p:sp>
      <p:sp>
        <p:nvSpPr>
          <p:cNvPr id="19" name="object 19"/>
          <p:cNvSpPr/>
          <p:nvPr/>
        </p:nvSpPr>
        <p:spPr>
          <a:xfrm>
            <a:off x="4978908" y="6385559"/>
            <a:ext cx="1068705" cy="986790"/>
          </a:xfrm>
          <a:custGeom>
            <a:avLst/>
            <a:gdLst/>
            <a:ahLst/>
            <a:cxnLst/>
            <a:rect l="l" t="t" r="r" b="b"/>
            <a:pathLst>
              <a:path w="1068704" h="986790">
                <a:moveTo>
                  <a:pt x="0" y="0"/>
                </a:moveTo>
                <a:lnTo>
                  <a:pt x="0" y="384810"/>
                </a:lnTo>
                <a:lnTo>
                  <a:pt x="623315" y="384810"/>
                </a:lnTo>
                <a:lnTo>
                  <a:pt x="759713" y="986789"/>
                </a:lnTo>
                <a:lnTo>
                  <a:pt x="890777" y="384810"/>
                </a:lnTo>
                <a:lnTo>
                  <a:pt x="1068324" y="384810"/>
                </a:lnTo>
                <a:lnTo>
                  <a:pt x="1068324" y="0"/>
                </a:lnTo>
                <a:lnTo>
                  <a:pt x="623315" y="0"/>
                </a:lnTo>
                <a:lnTo>
                  <a:pt x="0" y="0"/>
                </a:lnTo>
                <a:close/>
              </a:path>
            </a:pathLst>
          </a:custGeom>
          <a:ln w="6350">
            <a:solidFill>
              <a:srgbClr val="000000"/>
            </a:solidFill>
          </a:ln>
        </p:spPr>
        <p:txBody>
          <a:bodyPr wrap="square" lIns="0" tIns="0" rIns="0" bIns="0" rtlCol="0"/>
          <a:lstStyle/>
          <a:p/>
        </p:txBody>
      </p:sp>
      <p:sp>
        <p:nvSpPr>
          <p:cNvPr id="20" name="object 20"/>
          <p:cNvSpPr txBox="1"/>
          <p:nvPr/>
        </p:nvSpPr>
        <p:spPr>
          <a:xfrm>
            <a:off x="5058920" y="6394956"/>
            <a:ext cx="922019" cy="330835"/>
          </a:xfrm>
          <a:prstGeom prst="rect">
            <a:avLst/>
          </a:prstGeom>
        </p:spPr>
        <p:txBody>
          <a:bodyPr wrap="square" lIns="0" tIns="12700" rIns="0" bIns="0" rtlCol="0" vert="horz">
            <a:spAutoFit/>
          </a:bodyPr>
          <a:lstStyle/>
          <a:p>
            <a:pPr marL="29845">
              <a:lnSpc>
                <a:spcPct val="100000"/>
              </a:lnSpc>
              <a:spcBef>
                <a:spcPts val="100"/>
              </a:spcBef>
            </a:pPr>
            <a:r>
              <a:rPr dirty="0" sz="1000" spc="-5">
                <a:latin typeface="Arial"/>
                <a:cs typeface="Arial"/>
              </a:rPr>
              <a:t>DON’T</a:t>
            </a:r>
            <a:r>
              <a:rPr dirty="0" sz="1000" spc="-40">
                <a:latin typeface="Arial"/>
                <a:cs typeface="Arial"/>
              </a:rPr>
              <a:t> </a:t>
            </a:r>
            <a:r>
              <a:rPr dirty="0" sz="1000" spc="-5">
                <a:latin typeface="Arial"/>
                <a:cs typeface="Arial"/>
              </a:rPr>
              <a:t>PANIC:</a:t>
            </a:r>
            <a:endParaRPr sz="1000">
              <a:latin typeface="Arial"/>
              <a:cs typeface="Arial"/>
            </a:endParaRPr>
          </a:p>
          <a:p>
            <a:pPr>
              <a:lnSpc>
                <a:spcPct val="100000"/>
              </a:lnSpc>
            </a:pPr>
            <a:r>
              <a:rPr dirty="0" sz="1000" spc="-5">
                <a:latin typeface="Arial"/>
                <a:cs typeface="Arial"/>
              </a:rPr>
              <a:t>starts on </a:t>
            </a:r>
            <a:r>
              <a:rPr dirty="0" sz="1000">
                <a:latin typeface="Arial"/>
                <a:cs typeface="Arial"/>
              </a:rPr>
              <a:t>p.</a:t>
            </a:r>
            <a:r>
              <a:rPr dirty="0" sz="1000" spc="-70">
                <a:latin typeface="Arial"/>
                <a:cs typeface="Arial"/>
              </a:rPr>
              <a:t> </a:t>
            </a:r>
            <a:r>
              <a:rPr dirty="0" sz="1000" spc="-5">
                <a:latin typeface="Arial"/>
                <a:cs typeface="Arial"/>
              </a:rPr>
              <a:t>257.</a:t>
            </a:r>
            <a:endParaRPr sz="1000">
              <a:latin typeface="Arial"/>
              <a:cs typeface="Arial"/>
            </a:endParaRPr>
          </a:p>
        </p:txBody>
      </p:sp>
      <p:sp>
        <p:nvSpPr>
          <p:cNvPr id="21" name="object 2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2" name="object 22"/>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45379" y="4549394"/>
            <a:ext cx="19304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9</a:t>
            </a:r>
            <a:endParaRPr sz="450">
              <a:latin typeface="Tahoma"/>
              <a:cs typeface="Tahoma"/>
            </a:endParaRPr>
          </a:p>
        </p:txBody>
      </p:sp>
      <p:sp>
        <p:nvSpPr>
          <p:cNvPr id="4" name="object 4"/>
          <p:cNvSpPr/>
          <p:nvPr/>
        </p:nvSpPr>
        <p:spPr>
          <a:xfrm>
            <a:off x="2133600" y="27873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FFCC"/>
          </a:solidFill>
        </p:spPr>
        <p:txBody>
          <a:bodyPr wrap="square" lIns="0" tIns="0" rIns="0" bIns="0" rtlCol="0"/>
          <a:lstStyle/>
          <a:p/>
        </p:txBody>
      </p:sp>
      <p:sp>
        <p:nvSpPr>
          <p:cNvPr id="5" name="object 5"/>
          <p:cNvSpPr/>
          <p:nvPr/>
        </p:nvSpPr>
        <p:spPr>
          <a:xfrm>
            <a:off x="2133600" y="27873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6" name="object 6"/>
          <p:cNvSpPr txBox="1"/>
          <p:nvPr/>
        </p:nvSpPr>
        <p:spPr>
          <a:xfrm>
            <a:off x="2280920" y="2868422"/>
            <a:ext cx="127635" cy="269875"/>
          </a:xfrm>
          <a:prstGeom prst="rect">
            <a:avLst/>
          </a:prstGeom>
        </p:spPr>
        <p:txBody>
          <a:bodyPr wrap="square" lIns="0" tIns="12700" rIns="0" bIns="0" rtlCol="0" vert="horz">
            <a:spAutoFit/>
          </a:bodyPr>
          <a:lstStyle/>
          <a:p>
            <a:pPr marL="12700">
              <a:lnSpc>
                <a:spcPct val="100000"/>
              </a:lnSpc>
              <a:spcBef>
                <a:spcPts val="100"/>
              </a:spcBef>
            </a:pPr>
            <a:r>
              <a:rPr dirty="0" sz="1600">
                <a:latin typeface="Arial"/>
                <a:cs typeface="Arial"/>
              </a:rPr>
              <a:t>s</a:t>
            </a:r>
            <a:endParaRPr sz="1600">
              <a:latin typeface="Arial"/>
              <a:cs typeface="Arial"/>
            </a:endParaRPr>
          </a:p>
        </p:txBody>
      </p:sp>
      <p:sp>
        <p:nvSpPr>
          <p:cNvPr id="7" name="object 7"/>
          <p:cNvSpPr txBox="1"/>
          <p:nvPr/>
        </p:nvSpPr>
        <p:spPr>
          <a:xfrm>
            <a:off x="2383027" y="2989580"/>
            <a:ext cx="99695" cy="185420"/>
          </a:xfrm>
          <a:prstGeom prst="rect">
            <a:avLst/>
          </a:prstGeom>
        </p:spPr>
        <p:txBody>
          <a:bodyPr wrap="square" lIns="0" tIns="12700" rIns="0" bIns="0" rtlCol="0" vert="horz">
            <a:spAutoFit/>
          </a:bodyPr>
          <a:lstStyle/>
          <a:p>
            <a:pPr marL="12700">
              <a:lnSpc>
                <a:spcPct val="100000"/>
              </a:lnSpc>
              <a:spcBef>
                <a:spcPts val="100"/>
              </a:spcBef>
            </a:pPr>
            <a:r>
              <a:rPr dirty="0" sz="1050">
                <a:latin typeface="Arial"/>
                <a:cs typeface="Arial"/>
              </a:rPr>
              <a:t>1</a:t>
            </a:r>
            <a:endParaRPr sz="1050">
              <a:latin typeface="Arial"/>
              <a:cs typeface="Arial"/>
            </a:endParaRPr>
          </a:p>
        </p:txBody>
      </p:sp>
      <p:sp>
        <p:nvSpPr>
          <p:cNvPr id="8" name="object 8"/>
          <p:cNvSpPr/>
          <p:nvPr/>
        </p:nvSpPr>
        <p:spPr>
          <a:xfrm>
            <a:off x="2971800" y="28254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CCECFF"/>
          </a:solidFill>
        </p:spPr>
        <p:txBody>
          <a:bodyPr wrap="square" lIns="0" tIns="0" rIns="0" bIns="0" rtlCol="0"/>
          <a:lstStyle/>
          <a:p/>
        </p:txBody>
      </p:sp>
      <p:sp>
        <p:nvSpPr>
          <p:cNvPr id="9" name="object 9"/>
          <p:cNvSpPr/>
          <p:nvPr/>
        </p:nvSpPr>
        <p:spPr>
          <a:xfrm>
            <a:off x="2971800" y="28254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10" name="object 10"/>
          <p:cNvSpPr txBox="1"/>
          <p:nvPr/>
        </p:nvSpPr>
        <p:spPr>
          <a:xfrm>
            <a:off x="3131820" y="2938493"/>
            <a:ext cx="102235" cy="227329"/>
          </a:xfrm>
          <a:prstGeom prst="rect">
            <a:avLst/>
          </a:prstGeom>
        </p:spPr>
        <p:txBody>
          <a:bodyPr wrap="square" lIns="0" tIns="0" rIns="0" bIns="0" rtlCol="0" vert="horz">
            <a:spAutoFit/>
          </a:bodyPr>
          <a:lstStyle/>
          <a:p>
            <a:pPr>
              <a:lnSpc>
                <a:spcPts val="1770"/>
              </a:lnSpc>
            </a:pPr>
            <a:r>
              <a:rPr dirty="0" sz="1600">
                <a:latin typeface="Arial"/>
                <a:cs typeface="Arial"/>
              </a:rPr>
              <a:t>s</a:t>
            </a:r>
            <a:endParaRPr sz="1600">
              <a:latin typeface="Arial"/>
              <a:cs typeface="Arial"/>
            </a:endParaRPr>
          </a:p>
        </p:txBody>
      </p:sp>
      <p:sp>
        <p:nvSpPr>
          <p:cNvPr id="11" name="object 11"/>
          <p:cNvSpPr/>
          <p:nvPr/>
        </p:nvSpPr>
        <p:spPr>
          <a:xfrm>
            <a:off x="2971800" y="19110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90"/>
                </a:lnTo>
                <a:lnTo>
                  <a:pt x="385948" y="42192"/>
                </a:lnTo>
                <a:lnTo>
                  <a:pt x="343888" y="19407"/>
                </a:lnTo>
                <a:lnTo>
                  <a:pt x="297452" y="5015"/>
                </a:lnTo>
                <a:lnTo>
                  <a:pt x="247650" y="0"/>
                </a:lnTo>
                <a:close/>
              </a:path>
            </a:pathLst>
          </a:custGeom>
          <a:solidFill>
            <a:srgbClr val="FFCCFF"/>
          </a:solidFill>
        </p:spPr>
        <p:txBody>
          <a:bodyPr wrap="square" lIns="0" tIns="0" rIns="0" bIns="0" rtlCol="0"/>
          <a:lstStyle/>
          <a:p/>
        </p:txBody>
      </p:sp>
      <p:sp>
        <p:nvSpPr>
          <p:cNvPr id="12" name="object 12"/>
          <p:cNvSpPr/>
          <p:nvPr/>
        </p:nvSpPr>
        <p:spPr>
          <a:xfrm>
            <a:off x="2971800" y="1911095"/>
            <a:ext cx="495300" cy="495300"/>
          </a:xfrm>
          <a:custGeom>
            <a:avLst/>
            <a:gdLst/>
            <a:ahLst/>
            <a:cxnLst/>
            <a:rect l="l" t="t" r="r" b="b"/>
            <a:pathLst>
              <a:path w="495300" h="495300">
                <a:moveTo>
                  <a:pt x="247650" y="0"/>
                </a:moveTo>
                <a:lnTo>
                  <a:pt x="197628" y="5015"/>
                </a:lnTo>
                <a:lnTo>
                  <a:pt x="151090" y="19407"/>
                </a:lnTo>
                <a:lnTo>
                  <a:pt x="109016" y="42192"/>
                </a:lnTo>
                <a:lnTo>
                  <a:pt x="72389" y="72390"/>
                </a:lnTo>
                <a:lnTo>
                  <a:pt x="42192" y="109016"/>
                </a:lnTo>
                <a:lnTo>
                  <a:pt x="19407" y="151090"/>
                </a:lnTo>
                <a:lnTo>
                  <a:pt x="5015" y="197628"/>
                </a:lnTo>
                <a:lnTo>
                  <a:pt x="0" y="247650"/>
                </a:lnTo>
                <a:lnTo>
                  <a:pt x="5015" y="297452"/>
                </a:lnTo>
                <a:lnTo>
                  <a:pt x="19407" y="343888"/>
                </a:lnTo>
                <a:lnTo>
                  <a:pt x="42192" y="385948"/>
                </a:lnTo>
                <a:lnTo>
                  <a:pt x="72389" y="422624"/>
                </a:lnTo>
                <a:lnTo>
                  <a:pt x="109016" y="452906"/>
                </a:lnTo>
                <a:lnTo>
                  <a:pt x="151090" y="475785"/>
                </a:lnTo>
                <a:lnTo>
                  <a:pt x="197628" y="490253"/>
                </a:lnTo>
                <a:lnTo>
                  <a:pt x="247650" y="495300"/>
                </a:lnTo>
                <a:lnTo>
                  <a:pt x="297452" y="490253"/>
                </a:lnTo>
                <a:lnTo>
                  <a:pt x="343888" y="475785"/>
                </a:lnTo>
                <a:lnTo>
                  <a:pt x="385948" y="452906"/>
                </a:lnTo>
                <a:lnTo>
                  <a:pt x="422624" y="422624"/>
                </a:lnTo>
                <a:lnTo>
                  <a:pt x="452906" y="385948"/>
                </a:lnTo>
                <a:lnTo>
                  <a:pt x="475785" y="343888"/>
                </a:lnTo>
                <a:lnTo>
                  <a:pt x="490253" y="297452"/>
                </a:lnTo>
                <a:lnTo>
                  <a:pt x="495300" y="247650"/>
                </a:lnTo>
                <a:lnTo>
                  <a:pt x="490253" y="197628"/>
                </a:lnTo>
                <a:lnTo>
                  <a:pt x="475785" y="151090"/>
                </a:lnTo>
                <a:lnTo>
                  <a:pt x="452906" y="109016"/>
                </a:lnTo>
                <a:lnTo>
                  <a:pt x="422624" y="72389"/>
                </a:lnTo>
                <a:lnTo>
                  <a:pt x="385948" y="42192"/>
                </a:lnTo>
                <a:lnTo>
                  <a:pt x="343888" y="19407"/>
                </a:lnTo>
                <a:lnTo>
                  <a:pt x="297452" y="5015"/>
                </a:lnTo>
                <a:lnTo>
                  <a:pt x="247650" y="0"/>
                </a:lnTo>
                <a:close/>
              </a:path>
            </a:pathLst>
          </a:custGeom>
          <a:ln w="9525">
            <a:solidFill>
              <a:srgbClr val="000000"/>
            </a:solidFill>
          </a:ln>
        </p:spPr>
        <p:txBody>
          <a:bodyPr wrap="square" lIns="0" tIns="0" rIns="0" bIns="0" rtlCol="0"/>
          <a:lstStyle/>
          <a:p/>
        </p:txBody>
      </p:sp>
      <p:sp>
        <p:nvSpPr>
          <p:cNvPr id="13" name="object 13"/>
          <p:cNvSpPr txBox="1"/>
          <p:nvPr/>
        </p:nvSpPr>
        <p:spPr>
          <a:xfrm>
            <a:off x="3131820" y="2024094"/>
            <a:ext cx="102235" cy="227329"/>
          </a:xfrm>
          <a:prstGeom prst="rect">
            <a:avLst/>
          </a:prstGeom>
        </p:spPr>
        <p:txBody>
          <a:bodyPr wrap="square" lIns="0" tIns="0" rIns="0" bIns="0" rtlCol="0" vert="horz">
            <a:spAutoFit/>
          </a:bodyPr>
          <a:lstStyle/>
          <a:p>
            <a:pPr>
              <a:lnSpc>
                <a:spcPts val="1770"/>
              </a:lnSpc>
            </a:pPr>
            <a:r>
              <a:rPr dirty="0" sz="1600">
                <a:latin typeface="Arial"/>
                <a:cs typeface="Arial"/>
              </a:rPr>
              <a:t>s</a:t>
            </a:r>
            <a:endParaRPr sz="1600">
              <a:latin typeface="Arial"/>
              <a:cs typeface="Arial"/>
            </a:endParaRPr>
          </a:p>
        </p:txBody>
      </p:sp>
      <p:sp>
        <p:nvSpPr>
          <p:cNvPr id="14" name="object 14"/>
          <p:cNvSpPr txBox="1"/>
          <p:nvPr/>
        </p:nvSpPr>
        <p:spPr>
          <a:xfrm>
            <a:off x="3233927" y="2138611"/>
            <a:ext cx="74295" cy="149225"/>
          </a:xfrm>
          <a:prstGeom prst="rect">
            <a:avLst/>
          </a:prstGeom>
        </p:spPr>
        <p:txBody>
          <a:bodyPr wrap="square" lIns="0" tIns="0" rIns="0" bIns="0" rtlCol="0" vert="horz">
            <a:spAutoFit/>
          </a:bodyPr>
          <a:lstStyle/>
          <a:p>
            <a:pPr>
              <a:lnSpc>
                <a:spcPts val="1160"/>
              </a:lnSpc>
            </a:pPr>
            <a:r>
              <a:rPr dirty="0" sz="1050">
                <a:latin typeface="Arial"/>
                <a:cs typeface="Arial"/>
              </a:rPr>
              <a:t>2</a:t>
            </a:r>
            <a:endParaRPr sz="1050">
              <a:latin typeface="Arial"/>
              <a:cs typeface="Arial"/>
            </a:endParaRPr>
          </a:p>
        </p:txBody>
      </p:sp>
      <p:sp>
        <p:nvSpPr>
          <p:cNvPr id="15" name="object 15"/>
          <p:cNvSpPr txBox="1"/>
          <p:nvPr/>
        </p:nvSpPr>
        <p:spPr>
          <a:xfrm>
            <a:off x="3779520" y="1897338"/>
            <a:ext cx="127000" cy="170815"/>
          </a:xfrm>
          <a:prstGeom prst="rect">
            <a:avLst/>
          </a:prstGeom>
        </p:spPr>
        <p:txBody>
          <a:bodyPr wrap="square" lIns="0" tIns="0" rIns="0" bIns="0" rtlCol="0" vert="horz">
            <a:spAutoFit/>
          </a:bodyPr>
          <a:lstStyle/>
          <a:p>
            <a:pPr>
              <a:lnSpc>
                <a:spcPts val="1325"/>
              </a:lnSpc>
            </a:pPr>
            <a:r>
              <a:rPr dirty="0" sz="1200" spc="-5">
                <a:latin typeface="Arial"/>
                <a:cs typeface="Arial"/>
              </a:rPr>
              <a:t>of</a:t>
            </a:r>
            <a:endParaRPr sz="1200">
              <a:latin typeface="Arial"/>
              <a:cs typeface="Arial"/>
            </a:endParaRPr>
          </a:p>
        </p:txBody>
      </p:sp>
      <p:sp>
        <p:nvSpPr>
          <p:cNvPr id="16" name="object 16"/>
          <p:cNvSpPr txBox="1"/>
          <p:nvPr/>
        </p:nvSpPr>
        <p:spPr>
          <a:xfrm>
            <a:off x="3948924" y="1897338"/>
            <a:ext cx="584200" cy="198120"/>
          </a:xfrm>
          <a:prstGeom prst="rect">
            <a:avLst/>
          </a:prstGeom>
        </p:spPr>
        <p:txBody>
          <a:bodyPr wrap="square" lIns="0" tIns="23495" rIns="0" bIns="0" rtlCol="0" vert="horz">
            <a:spAutoFit/>
          </a:bodyPr>
          <a:lstStyle/>
          <a:p>
            <a:pPr>
              <a:lnSpc>
                <a:spcPts val="1370"/>
              </a:lnSpc>
              <a:spcBef>
                <a:spcPts val="185"/>
              </a:spcBef>
            </a:pPr>
            <a:r>
              <a:rPr dirty="0" baseline="13888" sz="1800">
                <a:latin typeface="Arial"/>
                <a:cs typeface="Arial"/>
              </a:rPr>
              <a:t>{ </a:t>
            </a:r>
            <a:r>
              <a:rPr dirty="0" baseline="13888" sz="1800" spc="-7">
                <a:latin typeface="Arial"/>
                <a:cs typeface="Arial"/>
              </a:rPr>
              <a:t>q</a:t>
            </a:r>
            <a:r>
              <a:rPr dirty="0" sz="800" spc="-5">
                <a:latin typeface="Arial"/>
                <a:cs typeface="Arial"/>
              </a:rPr>
              <a:t>t-1</a:t>
            </a:r>
            <a:r>
              <a:rPr dirty="0" baseline="13888" sz="1800" spc="-7">
                <a:latin typeface="Arial"/>
                <a:cs typeface="Arial"/>
              </a:rPr>
              <a:t>,</a:t>
            </a:r>
            <a:r>
              <a:rPr dirty="0" baseline="13888" sz="1800" spc="-112">
                <a:latin typeface="Arial"/>
                <a:cs typeface="Arial"/>
              </a:rPr>
              <a:t> </a:t>
            </a:r>
            <a:r>
              <a:rPr dirty="0" baseline="13888" sz="1800" spc="-15">
                <a:latin typeface="Arial"/>
                <a:cs typeface="Arial"/>
              </a:rPr>
              <a:t>q</a:t>
            </a:r>
            <a:r>
              <a:rPr dirty="0" sz="800" spc="-10">
                <a:latin typeface="Arial"/>
                <a:cs typeface="Arial"/>
              </a:rPr>
              <a:t>t-2</a:t>
            </a:r>
            <a:endParaRPr sz="800">
              <a:latin typeface="Arial"/>
              <a:cs typeface="Arial"/>
            </a:endParaRPr>
          </a:p>
        </p:txBody>
      </p:sp>
      <p:sp>
        <p:nvSpPr>
          <p:cNvPr id="17" name="object 17"/>
          <p:cNvSpPr txBox="1"/>
          <p:nvPr/>
        </p:nvSpPr>
        <p:spPr>
          <a:xfrm>
            <a:off x="4533900" y="1897338"/>
            <a:ext cx="42545" cy="170815"/>
          </a:xfrm>
          <a:prstGeom prst="rect">
            <a:avLst/>
          </a:prstGeom>
        </p:spPr>
        <p:txBody>
          <a:bodyPr wrap="square" lIns="0" tIns="0" rIns="0" bIns="0" rtlCol="0" vert="horz">
            <a:spAutoFit/>
          </a:bodyPr>
          <a:lstStyle/>
          <a:p>
            <a:pPr>
              <a:lnSpc>
                <a:spcPts val="1325"/>
              </a:lnSpc>
            </a:pPr>
            <a:r>
              <a:rPr dirty="0" sz="1200">
                <a:latin typeface="Arial"/>
                <a:cs typeface="Arial"/>
              </a:rPr>
              <a:t>,</a:t>
            </a:r>
            <a:endParaRPr sz="1200">
              <a:latin typeface="Arial"/>
              <a:cs typeface="Arial"/>
            </a:endParaRPr>
          </a:p>
        </p:txBody>
      </p:sp>
      <p:sp>
        <p:nvSpPr>
          <p:cNvPr id="18" name="object 18"/>
          <p:cNvSpPr txBox="1"/>
          <p:nvPr/>
        </p:nvSpPr>
        <p:spPr>
          <a:xfrm>
            <a:off x="4618568" y="1897338"/>
            <a:ext cx="654685" cy="198120"/>
          </a:xfrm>
          <a:prstGeom prst="rect">
            <a:avLst/>
          </a:prstGeom>
        </p:spPr>
        <p:txBody>
          <a:bodyPr wrap="square" lIns="0" tIns="0" rIns="0" bIns="0" rtlCol="0" vert="horz">
            <a:spAutoFit/>
          </a:bodyPr>
          <a:lstStyle/>
          <a:p>
            <a:pPr>
              <a:lnSpc>
                <a:spcPts val="1325"/>
              </a:lnSpc>
            </a:pPr>
            <a:r>
              <a:rPr dirty="0" sz="1200">
                <a:latin typeface="Arial"/>
                <a:cs typeface="Arial"/>
              </a:rPr>
              <a:t>… </a:t>
            </a:r>
            <a:r>
              <a:rPr dirty="0" sz="1200" spc="-10">
                <a:latin typeface="Arial"/>
                <a:cs typeface="Arial"/>
              </a:rPr>
              <a:t>q</a:t>
            </a:r>
            <a:r>
              <a:rPr dirty="0" baseline="-20833" sz="1200" spc="-15">
                <a:latin typeface="Arial"/>
                <a:cs typeface="Arial"/>
              </a:rPr>
              <a:t>1</a:t>
            </a:r>
            <a:r>
              <a:rPr dirty="0" sz="1200" spc="-10">
                <a:latin typeface="Arial"/>
                <a:cs typeface="Arial"/>
              </a:rPr>
              <a:t>, </a:t>
            </a:r>
            <a:r>
              <a:rPr dirty="0" sz="1200" spc="-5">
                <a:latin typeface="Arial"/>
                <a:cs typeface="Arial"/>
              </a:rPr>
              <a:t>q</a:t>
            </a:r>
            <a:r>
              <a:rPr dirty="0" baseline="-20833" sz="1200" spc="-7">
                <a:latin typeface="Arial"/>
                <a:cs typeface="Arial"/>
              </a:rPr>
              <a:t>0</a:t>
            </a:r>
            <a:r>
              <a:rPr dirty="0" baseline="-20833" sz="1200" spc="52">
                <a:latin typeface="Arial"/>
                <a:cs typeface="Arial"/>
              </a:rPr>
              <a:t> </a:t>
            </a:r>
            <a:r>
              <a:rPr dirty="0" sz="1200">
                <a:latin typeface="Arial"/>
                <a:cs typeface="Arial"/>
              </a:rPr>
              <a:t>}</a:t>
            </a:r>
            <a:endParaRPr sz="1200">
              <a:latin typeface="Arial"/>
              <a:cs typeface="Arial"/>
            </a:endParaRPr>
          </a:p>
        </p:txBody>
      </p:sp>
      <p:sp>
        <p:nvSpPr>
          <p:cNvPr id="19" name="object 19"/>
          <p:cNvSpPr txBox="1"/>
          <p:nvPr/>
        </p:nvSpPr>
        <p:spPr>
          <a:xfrm>
            <a:off x="5315303" y="1897338"/>
            <a:ext cx="84455" cy="170815"/>
          </a:xfrm>
          <a:prstGeom prst="rect">
            <a:avLst/>
          </a:prstGeom>
        </p:spPr>
        <p:txBody>
          <a:bodyPr wrap="square" lIns="0" tIns="0" rIns="0" bIns="0" rtlCol="0" vert="horz">
            <a:spAutoFit/>
          </a:bodyPr>
          <a:lstStyle/>
          <a:p>
            <a:pPr>
              <a:lnSpc>
                <a:spcPts val="1325"/>
              </a:lnSpc>
            </a:pPr>
            <a:r>
              <a:rPr dirty="0" sz="1200" spc="-5">
                <a:latin typeface="Arial"/>
                <a:cs typeface="Arial"/>
              </a:rPr>
              <a:t>g</a:t>
            </a:r>
            <a:endParaRPr sz="1200">
              <a:latin typeface="Arial"/>
              <a:cs typeface="Arial"/>
            </a:endParaRPr>
          </a:p>
        </p:txBody>
      </p:sp>
      <p:sp>
        <p:nvSpPr>
          <p:cNvPr id="20" name="object 20"/>
          <p:cNvSpPr txBox="1"/>
          <p:nvPr/>
        </p:nvSpPr>
        <p:spPr>
          <a:xfrm>
            <a:off x="5399724" y="1897338"/>
            <a:ext cx="477520" cy="198120"/>
          </a:xfrm>
          <a:prstGeom prst="rect">
            <a:avLst/>
          </a:prstGeom>
        </p:spPr>
        <p:txBody>
          <a:bodyPr wrap="square" lIns="0" tIns="0" rIns="0" bIns="0" rtlCol="0" vert="horz">
            <a:spAutoFit/>
          </a:bodyPr>
          <a:lstStyle/>
          <a:p>
            <a:pPr>
              <a:lnSpc>
                <a:spcPts val="1325"/>
              </a:lnSpc>
            </a:pPr>
            <a:r>
              <a:rPr dirty="0" sz="1200" spc="-5">
                <a:latin typeface="Arial"/>
                <a:cs typeface="Arial"/>
              </a:rPr>
              <a:t>iven</a:t>
            </a:r>
            <a:r>
              <a:rPr dirty="0" sz="1200" spc="-90">
                <a:latin typeface="Arial"/>
                <a:cs typeface="Arial"/>
              </a:rPr>
              <a:t> </a:t>
            </a:r>
            <a:r>
              <a:rPr dirty="0" sz="1200">
                <a:latin typeface="Arial"/>
                <a:cs typeface="Arial"/>
              </a:rPr>
              <a:t>q</a:t>
            </a:r>
            <a:r>
              <a:rPr dirty="0" baseline="-20833" sz="1200">
                <a:latin typeface="Arial"/>
                <a:cs typeface="Arial"/>
              </a:rPr>
              <a:t>t</a:t>
            </a:r>
            <a:r>
              <a:rPr dirty="0" sz="1200">
                <a:latin typeface="Arial"/>
                <a:cs typeface="Arial"/>
              </a:rPr>
              <a:t>.</a:t>
            </a:r>
            <a:endParaRPr sz="1200">
              <a:latin typeface="Arial"/>
              <a:cs typeface="Arial"/>
            </a:endParaRPr>
          </a:p>
        </p:txBody>
      </p:sp>
      <p:sp>
        <p:nvSpPr>
          <p:cNvPr id="21" name="object 21"/>
          <p:cNvSpPr txBox="1"/>
          <p:nvPr/>
        </p:nvSpPr>
        <p:spPr>
          <a:xfrm>
            <a:off x="4585053" y="2171658"/>
            <a:ext cx="203835" cy="170815"/>
          </a:xfrm>
          <a:prstGeom prst="rect">
            <a:avLst/>
          </a:prstGeom>
        </p:spPr>
        <p:txBody>
          <a:bodyPr wrap="square" lIns="0" tIns="0" rIns="0" bIns="0" rtlCol="0" vert="horz">
            <a:spAutoFit/>
          </a:bodyPr>
          <a:lstStyle/>
          <a:p>
            <a:pPr>
              <a:lnSpc>
                <a:spcPts val="1325"/>
              </a:lnSpc>
            </a:pPr>
            <a:r>
              <a:rPr dirty="0" sz="1200">
                <a:latin typeface="Arial"/>
                <a:cs typeface="Arial"/>
              </a:rPr>
              <a:t>ds:</a:t>
            </a:r>
            <a:endParaRPr sz="1200">
              <a:latin typeface="Arial"/>
              <a:cs typeface="Arial"/>
            </a:endParaRPr>
          </a:p>
        </p:txBody>
      </p:sp>
      <p:sp>
        <p:nvSpPr>
          <p:cNvPr id="22" name="object 22"/>
          <p:cNvSpPr txBox="1"/>
          <p:nvPr/>
        </p:nvSpPr>
        <p:spPr>
          <a:xfrm>
            <a:off x="4449535" y="2171658"/>
            <a:ext cx="135890" cy="170815"/>
          </a:xfrm>
          <a:prstGeom prst="rect">
            <a:avLst/>
          </a:prstGeom>
        </p:spPr>
        <p:txBody>
          <a:bodyPr wrap="square" lIns="0" tIns="0" rIns="0" bIns="0" rtlCol="0" vert="horz">
            <a:spAutoFit/>
          </a:bodyPr>
          <a:lstStyle/>
          <a:p>
            <a:pPr>
              <a:lnSpc>
                <a:spcPts val="1325"/>
              </a:lnSpc>
            </a:pPr>
            <a:r>
              <a:rPr dirty="0" sz="1200">
                <a:latin typeface="Arial"/>
                <a:cs typeface="Arial"/>
              </a:rPr>
              <a:t>or</a:t>
            </a:r>
            <a:endParaRPr sz="1200">
              <a:latin typeface="Arial"/>
              <a:cs typeface="Arial"/>
            </a:endParaRPr>
          </a:p>
        </p:txBody>
      </p:sp>
      <p:sp>
        <p:nvSpPr>
          <p:cNvPr id="23" name="object 23"/>
          <p:cNvSpPr txBox="1"/>
          <p:nvPr/>
        </p:nvSpPr>
        <p:spPr>
          <a:xfrm>
            <a:off x="3949484" y="2171658"/>
            <a:ext cx="500380" cy="170815"/>
          </a:xfrm>
          <a:prstGeom prst="rect">
            <a:avLst/>
          </a:prstGeom>
        </p:spPr>
        <p:txBody>
          <a:bodyPr wrap="square" lIns="0" tIns="0" rIns="0" bIns="0" rtlCol="0" vert="horz">
            <a:spAutoFit/>
          </a:bodyPr>
          <a:lstStyle/>
          <a:p>
            <a:pPr>
              <a:lnSpc>
                <a:spcPts val="1325"/>
              </a:lnSpc>
            </a:pPr>
            <a:r>
              <a:rPr dirty="0" sz="1200" spc="-5">
                <a:latin typeface="Arial"/>
                <a:cs typeface="Arial"/>
              </a:rPr>
              <a:t>other</a:t>
            </a:r>
            <a:r>
              <a:rPr dirty="0" sz="1200" spc="-90">
                <a:latin typeface="Arial"/>
                <a:cs typeface="Arial"/>
              </a:rPr>
              <a:t> </a:t>
            </a:r>
            <a:r>
              <a:rPr dirty="0" sz="1200">
                <a:latin typeface="Arial"/>
                <a:cs typeface="Arial"/>
              </a:rPr>
              <a:t>w</a:t>
            </a:r>
            <a:endParaRPr sz="1200">
              <a:latin typeface="Arial"/>
              <a:cs typeface="Arial"/>
            </a:endParaRPr>
          </a:p>
        </p:txBody>
      </p:sp>
      <p:sp>
        <p:nvSpPr>
          <p:cNvPr id="24" name="object 24"/>
          <p:cNvSpPr txBox="1"/>
          <p:nvPr/>
        </p:nvSpPr>
        <p:spPr>
          <a:xfrm>
            <a:off x="3779520" y="2445216"/>
            <a:ext cx="102235" cy="170815"/>
          </a:xfrm>
          <a:prstGeom prst="rect">
            <a:avLst/>
          </a:prstGeom>
        </p:spPr>
        <p:txBody>
          <a:bodyPr wrap="square" lIns="0" tIns="0" rIns="0" bIns="0" rtlCol="0" vert="horz">
            <a:spAutoFit/>
          </a:bodyPr>
          <a:lstStyle/>
          <a:p>
            <a:pPr>
              <a:lnSpc>
                <a:spcPts val="1325"/>
              </a:lnSpc>
            </a:pPr>
            <a:r>
              <a:rPr dirty="0" sz="1200">
                <a:latin typeface="Arial"/>
                <a:cs typeface="Arial"/>
              </a:rPr>
              <a:t>P</a:t>
            </a:r>
            <a:endParaRPr sz="1200">
              <a:latin typeface="Arial"/>
              <a:cs typeface="Arial"/>
            </a:endParaRPr>
          </a:p>
        </p:txBody>
      </p:sp>
      <p:sp>
        <p:nvSpPr>
          <p:cNvPr id="25" name="object 25"/>
          <p:cNvSpPr txBox="1"/>
          <p:nvPr/>
        </p:nvSpPr>
        <p:spPr>
          <a:xfrm>
            <a:off x="3881170" y="2445216"/>
            <a:ext cx="606425" cy="198120"/>
          </a:xfrm>
          <a:prstGeom prst="rect">
            <a:avLst/>
          </a:prstGeom>
        </p:spPr>
        <p:txBody>
          <a:bodyPr wrap="square" lIns="0" tIns="0" rIns="0" bIns="0" rtlCol="0" vert="horz">
            <a:spAutoFit/>
          </a:bodyPr>
          <a:lstStyle/>
          <a:p>
            <a:pPr>
              <a:lnSpc>
                <a:spcPts val="1325"/>
              </a:lnSpc>
            </a:pPr>
            <a:r>
              <a:rPr dirty="0" sz="1200" spc="-5">
                <a:latin typeface="Arial"/>
                <a:cs typeface="Arial"/>
              </a:rPr>
              <a:t>(q</a:t>
            </a:r>
            <a:r>
              <a:rPr dirty="0" baseline="-20833" sz="1200" spc="-7">
                <a:latin typeface="Arial"/>
                <a:cs typeface="Arial"/>
              </a:rPr>
              <a:t>t+1 </a:t>
            </a:r>
            <a:r>
              <a:rPr dirty="0" sz="1200">
                <a:latin typeface="Arial"/>
                <a:cs typeface="Arial"/>
              </a:rPr>
              <a:t>= </a:t>
            </a:r>
            <a:r>
              <a:rPr dirty="0" sz="1200" spc="-5">
                <a:latin typeface="Arial"/>
                <a:cs typeface="Arial"/>
              </a:rPr>
              <a:t>s</a:t>
            </a:r>
            <a:r>
              <a:rPr dirty="0" baseline="-20833" sz="1200" spc="-7">
                <a:latin typeface="Arial"/>
                <a:cs typeface="Arial"/>
              </a:rPr>
              <a:t>j</a:t>
            </a:r>
            <a:r>
              <a:rPr dirty="0" baseline="-20833" sz="1200" spc="-104">
                <a:latin typeface="Arial"/>
                <a:cs typeface="Arial"/>
              </a:rPr>
              <a:t> </a:t>
            </a:r>
            <a:r>
              <a:rPr dirty="0" sz="1200" spc="-10">
                <a:latin typeface="Arial"/>
                <a:cs typeface="Arial"/>
              </a:rPr>
              <a:t>|</a:t>
            </a:r>
            <a:endParaRPr sz="1200">
              <a:latin typeface="Arial"/>
              <a:cs typeface="Arial"/>
            </a:endParaRPr>
          </a:p>
        </p:txBody>
      </p:sp>
      <p:sp>
        <p:nvSpPr>
          <p:cNvPr id="26" name="object 26"/>
          <p:cNvSpPr txBox="1"/>
          <p:nvPr/>
        </p:nvSpPr>
        <p:spPr>
          <a:xfrm>
            <a:off x="4487448" y="2445216"/>
            <a:ext cx="113030" cy="198120"/>
          </a:xfrm>
          <a:prstGeom prst="rect">
            <a:avLst/>
          </a:prstGeom>
        </p:spPr>
        <p:txBody>
          <a:bodyPr wrap="square" lIns="0" tIns="0" rIns="0" bIns="0" rtlCol="0" vert="horz">
            <a:spAutoFit/>
          </a:bodyPr>
          <a:lstStyle/>
          <a:p>
            <a:pPr>
              <a:lnSpc>
                <a:spcPts val="1325"/>
              </a:lnSpc>
            </a:pPr>
            <a:r>
              <a:rPr dirty="0" sz="1200" spc="-5">
                <a:latin typeface="Arial"/>
                <a:cs typeface="Arial"/>
              </a:rPr>
              <a:t>q</a:t>
            </a:r>
            <a:r>
              <a:rPr dirty="0" baseline="-20833" sz="1200" spc="-7">
                <a:latin typeface="Arial"/>
                <a:cs typeface="Arial"/>
              </a:rPr>
              <a:t>t</a:t>
            </a:r>
            <a:endParaRPr baseline="-20833" sz="1200">
              <a:latin typeface="Arial"/>
              <a:cs typeface="Arial"/>
            </a:endParaRPr>
          </a:p>
        </p:txBody>
      </p:sp>
      <p:sp>
        <p:nvSpPr>
          <p:cNvPr id="27" name="object 27"/>
          <p:cNvSpPr txBox="1"/>
          <p:nvPr/>
        </p:nvSpPr>
        <p:spPr>
          <a:xfrm>
            <a:off x="4628388" y="2445216"/>
            <a:ext cx="441959" cy="198120"/>
          </a:xfrm>
          <a:prstGeom prst="rect">
            <a:avLst/>
          </a:prstGeom>
        </p:spPr>
        <p:txBody>
          <a:bodyPr wrap="square" lIns="0" tIns="0" rIns="0" bIns="0" rtlCol="0" vert="horz">
            <a:spAutoFit/>
          </a:bodyPr>
          <a:lstStyle/>
          <a:p>
            <a:pPr>
              <a:lnSpc>
                <a:spcPts val="1325"/>
              </a:lnSpc>
            </a:pPr>
            <a:r>
              <a:rPr dirty="0" sz="1200">
                <a:latin typeface="Arial"/>
                <a:cs typeface="Arial"/>
              </a:rPr>
              <a:t>= </a:t>
            </a:r>
            <a:r>
              <a:rPr dirty="0" sz="1200" spc="-5">
                <a:latin typeface="Arial"/>
                <a:cs typeface="Arial"/>
              </a:rPr>
              <a:t>s</a:t>
            </a:r>
            <a:r>
              <a:rPr dirty="0" baseline="-20833" sz="1200" spc="-7">
                <a:latin typeface="Arial"/>
                <a:cs typeface="Arial"/>
              </a:rPr>
              <a:t>i </a:t>
            </a:r>
            <a:r>
              <a:rPr dirty="0" sz="1200">
                <a:latin typeface="Arial"/>
                <a:cs typeface="Arial"/>
              </a:rPr>
              <a:t>)</a:t>
            </a:r>
            <a:r>
              <a:rPr dirty="0" sz="1200" spc="-85">
                <a:latin typeface="Arial"/>
                <a:cs typeface="Arial"/>
              </a:rPr>
              <a:t> </a:t>
            </a:r>
            <a:r>
              <a:rPr dirty="0" sz="1200">
                <a:latin typeface="Arial"/>
                <a:cs typeface="Arial"/>
              </a:rPr>
              <a:t>=</a:t>
            </a:r>
            <a:endParaRPr sz="1200">
              <a:latin typeface="Arial"/>
              <a:cs typeface="Arial"/>
            </a:endParaRPr>
          </a:p>
        </p:txBody>
      </p:sp>
      <p:sp>
        <p:nvSpPr>
          <p:cNvPr id="28" name="object 28"/>
          <p:cNvSpPr txBox="1"/>
          <p:nvPr/>
        </p:nvSpPr>
        <p:spPr>
          <a:xfrm>
            <a:off x="4016502" y="2803854"/>
            <a:ext cx="403860" cy="113664"/>
          </a:xfrm>
          <a:prstGeom prst="rect">
            <a:avLst/>
          </a:prstGeom>
        </p:spPr>
        <p:txBody>
          <a:bodyPr wrap="square" lIns="0" tIns="0" rIns="0" bIns="0" rtlCol="0" vert="horz">
            <a:spAutoFit/>
          </a:bodyPr>
          <a:lstStyle/>
          <a:p>
            <a:pPr>
              <a:lnSpc>
                <a:spcPts val="880"/>
              </a:lnSpc>
              <a:tabLst>
                <a:tab pos="380365" algn="l"/>
              </a:tabLst>
            </a:pPr>
            <a:r>
              <a:rPr dirty="0" sz="800" spc="-5">
                <a:latin typeface="Arial"/>
                <a:cs typeface="Arial"/>
              </a:rPr>
              <a:t>t+1</a:t>
            </a:r>
            <a:r>
              <a:rPr dirty="0" sz="800" spc="-5">
                <a:latin typeface="Arial"/>
                <a:cs typeface="Arial"/>
              </a:rPr>
              <a:t>	</a:t>
            </a:r>
            <a:r>
              <a:rPr dirty="0" sz="800" spc="-5">
                <a:latin typeface="Arial"/>
                <a:cs typeface="Arial"/>
              </a:rPr>
              <a:t>j</a:t>
            </a:r>
            <a:endParaRPr sz="800">
              <a:latin typeface="Arial"/>
              <a:cs typeface="Arial"/>
            </a:endParaRPr>
          </a:p>
        </p:txBody>
      </p:sp>
      <p:sp>
        <p:nvSpPr>
          <p:cNvPr id="29" name="object 29"/>
          <p:cNvSpPr txBox="1"/>
          <p:nvPr/>
        </p:nvSpPr>
        <p:spPr>
          <a:xfrm>
            <a:off x="4487448" y="2719536"/>
            <a:ext cx="84455" cy="170815"/>
          </a:xfrm>
          <a:prstGeom prst="rect">
            <a:avLst/>
          </a:prstGeom>
        </p:spPr>
        <p:txBody>
          <a:bodyPr wrap="square" lIns="0" tIns="0" rIns="0" bIns="0" rtlCol="0" vert="horz">
            <a:spAutoFit/>
          </a:bodyPr>
          <a:lstStyle/>
          <a:p>
            <a:pPr>
              <a:lnSpc>
                <a:spcPts val="1325"/>
              </a:lnSpc>
            </a:pPr>
            <a:r>
              <a:rPr dirty="0" sz="1200" spc="-10">
                <a:latin typeface="Arial"/>
                <a:cs typeface="Arial"/>
              </a:rPr>
              <a:t>q</a:t>
            </a:r>
            <a:endParaRPr sz="1200">
              <a:latin typeface="Arial"/>
              <a:cs typeface="Arial"/>
            </a:endParaRPr>
          </a:p>
        </p:txBody>
      </p:sp>
      <p:sp>
        <p:nvSpPr>
          <p:cNvPr id="30" name="object 30"/>
          <p:cNvSpPr txBox="1"/>
          <p:nvPr/>
        </p:nvSpPr>
        <p:spPr>
          <a:xfrm>
            <a:off x="3881170" y="2719536"/>
            <a:ext cx="606425" cy="170815"/>
          </a:xfrm>
          <a:prstGeom prst="rect">
            <a:avLst/>
          </a:prstGeom>
        </p:spPr>
        <p:txBody>
          <a:bodyPr wrap="square" lIns="0" tIns="0" rIns="0" bIns="0" rtlCol="0" vert="horz">
            <a:spAutoFit/>
          </a:bodyPr>
          <a:lstStyle/>
          <a:p>
            <a:pPr>
              <a:lnSpc>
                <a:spcPts val="1325"/>
              </a:lnSpc>
              <a:tabLst>
                <a:tab pos="307975" algn="l"/>
              </a:tabLst>
            </a:pPr>
            <a:r>
              <a:rPr dirty="0" sz="1200">
                <a:latin typeface="Arial"/>
                <a:cs typeface="Arial"/>
              </a:rPr>
              <a:t>(q	= s</a:t>
            </a:r>
            <a:r>
              <a:rPr dirty="0" sz="1200" spc="-35">
                <a:latin typeface="Arial"/>
                <a:cs typeface="Arial"/>
              </a:rPr>
              <a:t> </a:t>
            </a:r>
            <a:r>
              <a:rPr dirty="0" sz="1200" spc="-10">
                <a:latin typeface="Arial"/>
                <a:cs typeface="Arial"/>
              </a:rPr>
              <a:t>|</a:t>
            </a:r>
            <a:endParaRPr sz="1200">
              <a:latin typeface="Arial"/>
              <a:cs typeface="Arial"/>
            </a:endParaRPr>
          </a:p>
        </p:txBody>
      </p:sp>
      <p:sp>
        <p:nvSpPr>
          <p:cNvPr id="31" name="object 31"/>
          <p:cNvSpPr txBox="1"/>
          <p:nvPr/>
        </p:nvSpPr>
        <p:spPr>
          <a:xfrm>
            <a:off x="4572000" y="2803854"/>
            <a:ext cx="28575" cy="113664"/>
          </a:xfrm>
          <a:prstGeom prst="rect">
            <a:avLst/>
          </a:prstGeom>
        </p:spPr>
        <p:txBody>
          <a:bodyPr wrap="square" lIns="0" tIns="0" rIns="0" bIns="0" rtlCol="0" vert="horz">
            <a:spAutoFit/>
          </a:bodyPr>
          <a:lstStyle/>
          <a:p>
            <a:pPr>
              <a:lnSpc>
                <a:spcPts val="880"/>
              </a:lnSpc>
            </a:pPr>
            <a:r>
              <a:rPr dirty="0" sz="800" spc="-5">
                <a:latin typeface="Arial"/>
                <a:cs typeface="Arial"/>
              </a:rPr>
              <a:t>t</a:t>
            </a:r>
            <a:endParaRPr sz="800">
              <a:latin typeface="Arial"/>
              <a:cs typeface="Arial"/>
            </a:endParaRPr>
          </a:p>
        </p:txBody>
      </p:sp>
      <p:sp>
        <p:nvSpPr>
          <p:cNvPr id="32" name="object 32"/>
          <p:cNvSpPr txBox="1"/>
          <p:nvPr/>
        </p:nvSpPr>
        <p:spPr>
          <a:xfrm>
            <a:off x="4628388" y="2719536"/>
            <a:ext cx="301625" cy="170815"/>
          </a:xfrm>
          <a:prstGeom prst="rect">
            <a:avLst/>
          </a:prstGeom>
        </p:spPr>
        <p:txBody>
          <a:bodyPr wrap="square" lIns="0" tIns="0" rIns="0" bIns="0" rtlCol="0" vert="horz">
            <a:spAutoFit/>
          </a:bodyPr>
          <a:lstStyle/>
          <a:p>
            <a:pPr>
              <a:lnSpc>
                <a:spcPts val="1325"/>
              </a:lnSpc>
            </a:pPr>
            <a:r>
              <a:rPr dirty="0" sz="1200">
                <a:latin typeface="Arial"/>
                <a:cs typeface="Arial"/>
              </a:rPr>
              <a:t>= s</a:t>
            </a:r>
            <a:r>
              <a:rPr dirty="0" sz="1200" spc="-35">
                <a:latin typeface="Arial"/>
                <a:cs typeface="Arial"/>
              </a:rPr>
              <a:t> </a:t>
            </a:r>
            <a:r>
              <a:rPr dirty="0" sz="1200">
                <a:latin typeface="Arial"/>
                <a:cs typeface="Arial"/>
              </a:rPr>
              <a:t>,</a:t>
            </a:r>
            <a:endParaRPr sz="1200">
              <a:latin typeface="Arial"/>
              <a:cs typeface="Arial"/>
            </a:endParaRPr>
          </a:p>
        </p:txBody>
      </p:sp>
      <p:sp>
        <p:nvSpPr>
          <p:cNvPr id="33" name="object 33"/>
          <p:cNvSpPr txBox="1"/>
          <p:nvPr/>
        </p:nvSpPr>
        <p:spPr>
          <a:xfrm>
            <a:off x="4836414" y="2742300"/>
            <a:ext cx="404495" cy="175260"/>
          </a:xfrm>
          <a:prstGeom prst="rect">
            <a:avLst/>
          </a:prstGeom>
        </p:spPr>
        <p:txBody>
          <a:bodyPr wrap="square" lIns="0" tIns="0" rIns="0" bIns="0" rtlCol="0" vert="horz">
            <a:spAutoFit/>
          </a:bodyPr>
          <a:lstStyle/>
          <a:p>
            <a:pPr>
              <a:lnSpc>
                <a:spcPts val="1105"/>
              </a:lnSpc>
            </a:pPr>
            <a:r>
              <a:rPr dirty="0" baseline="-20833" sz="1200" spc="-7">
                <a:latin typeface="Arial"/>
                <a:cs typeface="Arial"/>
              </a:rPr>
              <a:t>i </a:t>
            </a:r>
            <a:r>
              <a:rPr dirty="0" sz="1000">
                <a:latin typeface="Arial"/>
                <a:cs typeface="Arial"/>
              </a:rPr>
              <a:t>any</a:t>
            </a:r>
            <a:r>
              <a:rPr dirty="0" sz="1000" spc="20">
                <a:latin typeface="Arial"/>
                <a:cs typeface="Arial"/>
              </a:rPr>
              <a:t> </a:t>
            </a:r>
            <a:r>
              <a:rPr dirty="0" sz="1000">
                <a:latin typeface="Arial"/>
                <a:cs typeface="Arial"/>
              </a:rPr>
              <a:t>e</a:t>
            </a:r>
            <a:endParaRPr sz="1000">
              <a:latin typeface="Arial"/>
              <a:cs typeface="Arial"/>
            </a:endParaRPr>
          </a:p>
        </p:txBody>
      </p:sp>
      <p:sp>
        <p:nvSpPr>
          <p:cNvPr id="34" name="object 34"/>
          <p:cNvSpPr txBox="1"/>
          <p:nvPr/>
        </p:nvSpPr>
        <p:spPr>
          <a:xfrm>
            <a:off x="5239735" y="2742300"/>
            <a:ext cx="113664" cy="142240"/>
          </a:xfrm>
          <a:prstGeom prst="rect">
            <a:avLst/>
          </a:prstGeom>
        </p:spPr>
        <p:txBody>
          <a:bodyPr wrap="square" lIns="0" tIns="0" rIns="0" bIns="0" rtlCol="0" vert="horz">
            <a:spAutoFit/>
          </a:bodyPr>
          <a:lstStyle/>
          <a:p>
            <a:pPr>
              <a:lnSpc>
                <a:spcPts val="1105"/>
              </a:lnSpc>
            </a:pPr>
            <a:r>
              <a:rPr dirty="0" sz="1000">
                <a:latin typeface="Arial"/>
                <a:cs typeface="Arial"/>
              </a:rPr>
              <a:t>ar</a:t>
            </a:r>
            <a:endParaRPr sz="1000">
              <a:latin typeface="Arial"/>
              <a:cs typeface="Arial"/>
            </a:endParaRPr>
          </a:p>
        </p:txBody>
      </p:sp>
      <p:sp>
        <p:nvSpPr>
          <p:cNvPr id="35" name="object 35"/>
          <p:cNvSpPr txBox="1"/>
          <p:nvPr/>
        </p:nvSpPr>
        <p:spPr>
          <a:xfrm>
            <a:off x="5353002" y="2742300"/>
            <a:ext cx="579120" cy="142240"/>
          </a:xfrm>
          <a:prstGeom prst="rect">
            <a:avLst/>
          </a:prstGeom>
        </p:spPr>
        <p:txBody>
          <a:bodyPr wrap="square" lIns="0" tIns="0" rIns="0" bIns="0" rtlCol="0" vert="horz">
            <a:spAutoFit/>
          </a:bodyPr>
          <a:lstStyle/>
          <a:p>
            <a:pPr>
              <a:lnSpc>
                <a:spcPts val="1105"/>
              </a:lnSpc>
            </a:pPr>
            <a:r>
              <a:rPr dirty="0" sz="1000">
                <a:latin typeface="Arial"/>
                <a:cs typeface="Arial"/>
              </a:rPr>
              <a:t>lier</a:t>
            </a:r>
            <a:r>
              <a:rPr dirty="0" sz="1000" spc="-75">
                <a:latin typeface="Arial"/>
                <a:cs typeface="Arial"/>
              </a:rPr>
              <a:t> </a:t>
            </a:r>
            <a:r>
              <a:rPr dirty="0" sz="1000" spc="-5">
                <a:latin typeface="Arial"/>
                <a:cs typeface="Arial"/>
              </a:rPr>
              <a:t>history</a:t>
            </a:r>
            <a:endParaRPr sz="1000">
              <a:latin typeface="Arial"/>
              <a:cs typeface="Arial"/>
            </a:endParaRPr>
          </a:p>
        </p:txBody>
      </p:sp>
      <p:sp>
        <p:nvSpPr>
          <p:cNvPr id="36" name="object 36"/>
          <p:cNvSpPr txBox="1"/>
          <p:nvPr/>
        </p:nvSpPr>
        <p:spPr>
          <a:xfrm>
            <a:off x="5931408" y="2719536"/>
            <a:ext cx="50800" cy="170815"/>
          </a:xfrm>
          <a:prstGeom prst="rect">
            <a:avLst/>
          </a:prstGeom>
        </p:spPr>
        <p:txBody>
          <a:bodyPr wrap="square" lIns="0" tIns="0" rIns="0" bIns="0" rtlCol="0" vert="horz">
            <a:spAutoFit/>
          </a:bodyPr>
          <a:lstStyle/>
          <a:p>
            <a:pPr>
              <a:lnSpc>
                <a:spcPts val="1325"/>
              </a:lnSpc>
            </a:pPr>
            <a:r>
              <a:rPr dirty="0" sz="1200">
                <a:latin typeface="Arial"/>
                <a:cs typeface="Arial"/>
              </a:rPr>
              <a:t>)</a:t>
            </a:r>
            <a:endParaRPr sz="1200">
              <a:latin typeface="Arial"/>
              <a:cs typeface="Arial"/>
            </a:endParaRPr>
          </a:p>
        </p:txBody>
      </p:sp>
      <p:sp>
        <p:nvSpPr>
          <p:cNvPr id="37" name="object 37"/>
          <p:cNvSpPr txBox="1"/>
          <p:nvPr/>
        </p:nvSpPr>
        <p:spPr>
          <a:xfrm>
            <a:off x="3233927" y="2993094"/>
            <a:ext cx="2799715" cy="208915"/>
          </a:xfrm>
          <a:prstGeom prst="rect">
            <a:avLst/>
          </a:prstGeom>
        </p:spPr>
        <p:txBody>
          <a:bodyPr wrap="square" lIns="0" tIns="0" rIns="0" bIns="0" rtlCol="0" vert="horz">
            <a:spAutoFit/>
          </a:bodyPr>
          <a:lstStyle/>
          <a:p>
            <a:pPr>
              <a:lnSpc>
                <a:spcPts val="1325"/>
              </a:lnSpc>
              <a:tabLst>
                <a:tab pos="545465" algn="l"/>
              </a:tabLst>
            </a:pPr>
            <a:r>
              <a:rPr dirty="0" baseline="-18518" sz="1575">
                <a:latin typeface="Arial"/>
                <a:cs typeface="Arial"/>
              </a:rPr>
              <a:t>3	</a:t>
            </a:r>
            <a:r>
              <a:rPr dirty="0" sz="1200">
                <a:latin typeface="Arial"/>
                <a:cs typeface="Arial"/>
              </a:rPr>
              <a:t>Question: </a:t>
            </a:r>
            <a:r>
              <a:rPr dirty="0" sz="1200" spc="-5">
                <a:latin typeface="Arial"/>
                <a:cs typeface="Arial"/>
              </a:rPr>
              <a:t>what would be </a:t>
            </a:r>
            <a:r>
              <a:rPr dirty="0" sz="1200">
                <a:latin typeface="Arial"/>
                <a:cs typeface="Arial"/>
              </a:rPr>
              <a:t>the</a:t>
            </a:r>
            <a:r>
              <a:rPr dirty="0" sz="1200" spc="-70">
                <a:latin typeface="Arial"/>
                <a:cs typeface="Arial"/>
              </a:rPr>
              <a:t> </a:t>
            </a:r>
            <a:r>
              <a:rPr dirty="0" sz="1200" spc="-5">
                <a:latin typeface="Arial"/>
                <a:cs typeface="Arial"/>
              </a:rPr>
              <a:t>best</a:t>
            </a:r>
            <a:endParaRPr sz="1200">
              <a:latin typeface="Arial"/>
              <a:cs typeface="Arial"/>
            </a:endParaRPr>
          </a:p>
        </p:txBody>
      </p:sp>
      <p:sp>
        <p:nvSpPr>
          <p:cNvPr id="38" name="object 38"/>
          <p:cNvSpPr txBox="1"/>
          <p:nvPr/>
        </p:nvSpPr>
        <p:spPr>
          <a:xfrm>
            <a:off x="3779520" y="3175212"/>
            <a:ext cx="102235" cy="170815"/>
          </a:xfrm>
          <a:prstGeom prst="rect">
            <a:avLst/>
          </a:prstGeom>
        </p:spPr>
        <p:txBody>
          <a:bodyPr wrap="square" lIns="0" tIns="0" rIns="0" bIns="0" rtlCol="0" vert="horz">
            <a:spAutoFit/>
          </a:bodyPr>
          <a:lstStyle/>
          <a:p>
            <a:pPr>
              <a:lnSpc>
                <a:spcPts val="1325"/>
              </a:lnSpc>
            </a:pPr>
            <a:r>
              <a:rPr dirty="0" sz="1200" spc="-5">
                <a:latin typeface="Arial"/>
                <a:cs typeface="Arial"/>
              </a:rPr>
              <a:t>B</a:t>
            </a:r>
            <a:endParaRPr sz="1200">
              <a:latin typeface="Arial"/>
              <a:cs typeface="Arial"/>
            </a:endParaRPr>
          </a:p>
        </p:txBody>
      </p:sp>
      <p:sp>
        <p:nvSpPr>
          <p:cNvPr id="39" name="object 39"/>
          <p:cNvSpPr txBox="1"/>
          <p:nvPr/>
        </p:nvSpPr>
        <p:spPr>
          <a:xfrm>
            <a:off x="3881141" y="3175212"/>
            <a:ext cx="601345" cy="170815"/>
          </a:xfrm>
          <a:prstGeom prst="rect">
            <a:avLst/>
          </a:prstGeom>
        </p:spPr>
        <p:txBody>
          <a:bodyPr wrap="square" lIns="0" tIns="0" rIns="0" bIns="0" rtlCol="0" vert="horz">
            <a:spAutoFit/>
          </a:bodyPr>
          <a:lstStyle/>
          <a:p>
            <a:pPr>
              <a:lnSpc>
                <a:spcPts val="1325"/>
              </a:lnSpc>
            </a:pPr>
            <a:r>
              <a:rPr dirty="0" sz="1200" spc="-5">
                <a:latin typeface="Arial"/>
                <a:cs typeface="Arial"/>
              </a:rPr>
              <a:t>ayes</a:t>
            </a:r>
            <a:r>
              <a:rPr dirty="0" sz="1200" spc="-90">
                <a:latin typeface="Arial"/>
                <a:cs typeface="Arial"/>
              </a:rPr>
              <a:t> </a:t>
            </a:r>
            <a:r>
              <a:rPr dirty="0" sz="1200" spc="-5">
                <a:latin typeface="Arial"/>
                <a:cs typeface="Arial"/>
              </a:rPr>
              <a:t>Net</a:t>
            </a:r>
            <a:endParaRPr sz="1200">
              <a:latin typeface="Arial"/>
              <a:cs typeface="Arial"/>
            </a:endParaRPr>
          </a:p>
        </p:txBody>
      </p:sp>
      <p:sp>
        <p:nvSpPr>
          <p:cNvPr id="40" name="object 40"/>
          <p:cNvSpPr txBox="1"/>
          <p:nvPr/>
        </p:nvSpPr>
        <p:spPr>
          <a:xfrm>
            <a:off x="4524865" y="3175212"/>
            <a:ext cx="76200" cy="170815"/>
          </a:xfrm>
          <a:prstGeom prst="rect">
            <a:avLst/>
          </a:prstGeom>
        </p:spPr>
        <p:txBody>
          <a:bodyPr wrap="square" lIns="0" tIns="0" rIns="0" bIns="0" rtlCol="0" vert="horz">
            <a:spAutoFit/>
          </a:bodyPr>
          <a:lstStyle/>
          <a:p>
            <a:pPr>
              <a:lnSpc>
                <a:spcPts val="1325"/>
              </a:lnSpc>
            </a:pPr>
            <a:r>
              <a:rPr dirty="0" sz="1200" spc="-5">
                <a:latin typeface="Arial"/>
                <a:cs typeface="Arial"/>
              </a:rPr>
              <a:t>s</a:t>
            </a:r>
            <a:endParaRPr sz="1200">
              <a:latin typeface="Arial"/>
              <a:cs typeface="Arial"/>
            </a:endParaRPr>
          </a:p>
        </p:txBody>
      </p:sp>
      <p:sp>
        <p:nvSpPr>
          <p:cNvPr id="41" name="object 41"/>
          <p:cNvSpPr txBox="1"/>
          <p:nvPr/>
        </p:nvSpPr>
        <p:spPr>
          <a:xfrm>
            <a:off x="4601035" y="3175212"/>
            <a:ext cx="686435" cy="170815"/>
          </a:xfrm>
          <a:prstGeom prst="rect">
            <a:avLst/>
          </a:prstGeom>
        </p:spPr>
        <p:txBody>
          <a:bodyPr wrap="square" lIns="0" tIns="0" rIns="0" bIns="0" rtlCol="0" vert="horz">
            <a:spAutoFit/>
          </a:bodyPr>
          <a:lstStyle/>
          <a:p>
            <a:pPr>
              <a:lnSpc>
                <a:spcPts val="1325"/>
              </a:lnSpc>
            </a:pPr>
            <a:r>
              <a:rPr dirty="0" sz="1200" spc="-5">
                <a:latin typeface="Arial"/>
                <a:cs typeface="Arial"/>
              </a:rPr>
              <a:t>tructure</a:t>
            </a:r>
            <a:r>
              <a:rPr dirty="0" sz="1200" spc="-90">
                <a:latin typeface="Arial"/>
                <a:cs typeface="Arial"/>
              </a:rPr>
              <a:t> </a:t>
            </a:r>
            <a:r>
              <a:rPr dirty="0" sz="1200">
                <a:latin typeface="Arial"/>
                <a:cs typeface="Arial"/>
              </a:rPr>
              <a:t>to</a:t>
            </a:r>
            <a:endParaRPr sz="1200">
              <a:latin typeface="Arial"/>
              <a:cs typeface="Arial"/>
            </a:endParaRPr>
          </a:p>
        </p:txBody>
      </p:sp>
      <p:sp>
        <p:nvSpPr>
          <p:cNvPr id="42" name="object 42"/>
          <p:cNvSpPr txBox="1"/>
          <p:nvPr/>
        </p:nvSpPr>
        <p:spPr>
          <a:xfrm>
            <a:off x="5380315" y="3175212"/>
            <a:ext cx="593090" cy="170815"/>
          </a:xfrm>
          <a:prstGeom prst="rect">
            <a:avLst/>
          </a:prstGeom>
        </p:spPr>
        <p:txBody>
          <a:bodyPr wrap="square" lIns="0" tIns="0" rIns="0" bIns="0" rtlCol="0" vert="horz">
            <a:spAutoFit/>
          </a:bodyPr>
          <a:lstStyle/>
          <a:p>
            <a:pPr>
              <a:lnSpc>
                <a:spcPts val="1325"/>
              </a:lnSpc>
            </a:pPr>
            <a:r>
              <a:rPr dirty="0" sz="1200" spc="-5">
                <a:latin typeface="Arial"/>
                <a:cs typeface="Arial"/>
              </a:rPr>
              <a:t>epresent</a:t>
            </a:r>
            <a:endParaRPr sz="1200">
              <a:latin typeface="Arial"/>
              <a:cs typeface="Arial"/>
            </a:endParaRPr>
          </a:p>
        </p:txBody>
      </p:sp>
      <p:sp>
        <p:nvSpPr>
          <p:cNvPr id="43" name="object 43"/>
          <p:cNvSpPr txBox="1"/>
          <p:nvPr/>
        </p:nvSpPr>
        <p:spPr>
          <a:xfrm>
            <a:off x="5329597" y="3175212"/>
            <a:ext cx="50800" cy="170815"/>
          </a:xfrm>
          <a:prstGeom prst="rect">
            <a:avLst/>
          </a:prstGeom>
        </p:spPr>
        <p:txBody>
          <a:bodyPr wrap="square" lIns="0" tIns="0" rIns="0" bIns="0" rtlCol="0" vert="horz">
            <a:spAutoFit/>
          </a:bodyPr>
          <a:lstStyle/>
          <a:p>
            <a:pPr>
              <a:lnSpc>
                <a:spcPts val="1325"/>
              </a:lnSpc>
            </a:pPr>
            <a:r>
              <a:rPr dirty="0" sz="1200" spc="-5">
                <a:latin typeface="Arial"/>
                <a:cs typeface="Arial"/>
              </a:rPr>
              <a:t>r</a:t>
            </a:r>
            <a:endParaRPr sz="1200">
              <a:latin typeface="Arial"/>
              <a:cs typeface="Arial"/>
            </a:endParaRPr>
          </a:p>
        </p:txBody>
      </p:sp>
      <p:sp>
        <p:nvSpPr>
          <p:cNvPr id="44" name="object 44"/>
          <p:cNvSpPr txBox="1"/>
          <p:nvPr/>
        </p:nvSpPr>
        <p:spPr>
          <a:xfrm>
            <a:off x="5537708" y="3420110"/>
            <a:ext cx="307340" cy="147320"/>
          </a:xfrm>
          <a:prstGeom prst="rect">
            <a:avLst/>
          </a:prstGeom>
        </p:spPr>
        <p:txBody>
          <a:bodyPr wrap="square" lIns="0" tIns="12065" rIns="0" bIns="0" rtlCol="0" vert="horz">
            <a:spAutoFit/>
          </a:bodyPr>
          <a:lstStyle/>
          <a:p>
            <a:pPr marL="12700">
              <a:lnSpc>
                <a:spcPct val="100000"/>
              </a:lnSpc>
              <a:spcBef>
                <a:spcPts val="95"/>
              </a:spcBef>
              <a:tabLst>
                <a:tab pos="238125" algn="l"/>
              </a:tabLst>
            </a:pPr>
            <a:r>
              <a:rPr dirty="0" sz="800" spc="-5">
                <a:latin typeface="Arial"/>
                <a:cs typeface="Arial"/>
              </a:rPr>
              <a:t>0</a:t>
            </a:r>
            <a:r>
              <a:rPr dirty="0" sz="800" spc="-5">
                <a:latin typeface="Arial"/>
                <a:cs typeface="Arial"/>
              </a:rPr>
              <a:t>	</a:t>
            </a:r>
            <a:r>
              <a:rPr dirty="0" sz="800" spc="-5">
                <a:latin typeface="Arial"/>
                <a:cs typeface="Arial"/>
              </a:rPr>
              <a:t>1</a:t>
            </a:r>
            <a:endParaRPr sz="800">
              <a:latin typeface="Arial"/>
              <a:cs typeface="Arial"/>
            </a:endParaRPr>
          </a:p>
        </p:txBody>
      </p:sp>
      <p:sp>
        <p:nvSpPr>
          <p:cNvPr id="45" name="object 45"/>
          <p:cNvSpPr txBox="1"/>
          <p:nvPr/>
        </p:nvSpPr>
        <p:spPr>
          <a:xfrm>
            <a:off x="3766820" y="3330956"/>
            <a:ext cx="212090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the </a:t>
            </a:r>
            <a:r>
              <a:rPr dirty="0" sz="1200" spc="-5">
                <a:latin typeface="Arial"/>
                <a:cs typeface="Arial"/>
              </a:rPr>
              <a:t>Joint Distribution of </a:t>
            </a:r>
            <a:r>
              <a:rPr dirty="0" sz="1200">
                <a:latin typeface="Arial"/>
                <a:cs typeface="Arial"/>
              </a:rPr>
              <a:t>( q , q</a:t>
            </a:r>
            <a:r>
              <a:rPr dirty="0" sz="1200" spc="145">
                <a:latin typeface="Arial"/>
                <a:cs typeface="Arial"/>
              </a:rPr>
              <a:t> </a:t>
            </a:r>
            <a:r>
              <a:rPr dirty="0" sz="1200">
                <a:latin typeface="Arial"/>
                <a:cs typeface="Arial"/>
              </a:rPr>
              <a:t>,</a:t>
            </a:r>
            <a:endParaRPr sz="1200">
              <a:latin typeface="Arial"/>
              <a:cs typeface="Arial"/>
            </a:endParaRPr>
          </a:p>
        </p:txBody>
      </p:sp>
      <p:sp>
        <p:nvSpPr>
          <p:cNvPr id="46" name="object 46"/>
          <p:cNvSpPr txBox="1"/>
          <p:nvPr/>
        </p:nvSpPr>
        <p:spPr>
          <a:xfrm>
            <a:off x="3851402" y="3602989"/>
            <a:ext cx="449580" cy="147320"/>
          </a:xfrm>
          <a:prstGeom prst="rect">
            <a:avLst/>
          </a:prstGeom>
        </p:spPr>
        <p:txBody>
          <a:bodyPr wrap="square" lIns="0" tIns="12065" rIns="0" bIns="0" rtlCol="0" vert="horz">
            <a:spAutoFit/>
          </a:bodyPr>
          <a:lstStyle/>
          <a:p>
            <a:pPr marL="12700">
              <a:lnSpc>
                <a:spcPct val="100000"/>
              </a:lnSpc>
              <a:spcBef>
                <a:spcPts val="95"/>
              </a:spcBef>
              <a:tabLst>
                <a:tab pos="196215" algn="l"/>
                <a:tab pos="379730" algn="l"/>
              </a:tabLst>
            </a:pPr>
            <a:r>
              <a:rPr dirty="0" sz="800" spc="-5">
                <a:latin typeface="Arial"/>
                <a:cs typeface="Arial"/>
              </a:rPr>
              <a:t>2</a:t>
            </a:r>
            <a:r>
              <a:rPr dirty="0" sz="800" spc="-5">
                <a:latin typeface="Arial"/>
                <a:cs typeface="Arial"/>
              </a:rPr>
              <a:t>	</a:t>
            </a:r>
            <a:r>
              <a:rPr dirty="0" sz="800" spc="-5">
                <a:latin typeface="Arial"/>
                <a:cs typeface="Arial"/>
              </a:rPr>
              <a:t>3</a:t>
            </a:r>
            <a:r>
              <a:rPr dirty="0" sz="800" spc="-5">
                <a:latin typeface="Arial"/>
                <a:cs typeface="Arial"/>
              </a:rPr>
              <a:t>	</a:t>
            </a:r>
            <a:r>
              <a:rPr dirty="0" sz="800" spc="-5">
                <a:latin typeface="Arial"/>
                <a:cs typeface="Arial"/>
              </a:rPr>
              <a:t>4</a:t>
            </a:r>
            <a:endParaRPr sz="800">
              <a:latin typeface="Arial"/>
              <a:cs typeface="Arial"/>
            </a:endParaRPr>
          </a:p>
        </p:txBody>
      </p:sp>
      <p:sp>
        <p:nvSpPr>
          <p:cNvPr id="47" name="object 47"/>
          <p:cNvSpPr txBox="1"/>
          <p:nvPr/>
        </p:nvSpPr>
        <p:spPr>
          <a:xfrm>
            <a:off x="3766820" y="3513835"/>
            <a:ext cx="71247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Arial"/>
                <a:cs typeface="Arial"/>
              </a:rPr>
              <a:t>q ,q ,q</a:t>
            </a:r>
            <a:r>
              <a:rPr dirty="0" sz="1200" spc="225">
                <a:latin typeface="Arial"/>
                <a:cs typeface="Arial"/>
              </a:rPr>
              <a:t> </a:t>
            </a:r>
            <a:r>
              <a:rPr dirty="0" sz="1200">
                <a:latin typeface="Arial"/>
                <a:cs typeface="Arial"/>
              </a:rPr>
              <a:t>)?</a:t>
            </a:r>
            <a:endParaRPr sz="1200">
              <a:latin typeface="Arial"/>
              <a:cs typeface="Arial"/>
            </a:endParaRPr>
          </a:p>
        </p:txBody>
      </p:sp>
      <p:sp>
        <p:nvSpPr>
          <p:cNvPr id="48" name="object 48"/>
          <p:cNvSpPr txBox="1"/>
          <p:nvPr/>
        </p:nvSpPr>
        <p:spPr>
          <a:xfrm>
            <a:off x="1722120" y="3277320"/>
            <a:ext cx="369570" cy="443865"/>
          </a:xfrm>
          <a:prstGeom prst="rect">
            <a:avLst/>
          </a:prstGeom>
        </p:spPr>
        <p:txBody>
          <a:bodyPr wrap="square" lIns="0" tIns="0" rIns="0" bIns="0" rtlCol="0" vert="horz">
            <a:spAutoFit/>
          </a:bodyPr>
          <a:lstStyle/>
          <a:p>
            <a:pPr>
              <a:lnSpc>
                <a:spcPts val="1325"/>
              </a:lnSpc>
            </a:pPr>
            <a:r>
              <a:rPr dirty="0" sz="1200" spc="-5" i="1">
                <a:solidFill>
                  <a:srgbClr val="009A00"/>
                </a:solidFill>
                <a:latin typeface="Arial"/>
                <a:cs typeface="Arial"/>
              </a:rPr>
              <a:t>N </a:t>
            </a:r>
            <a:r>
              <a:rPr dirty="0" sz="1200" i="1">
                <a:solidFill>
                  <a:srgbClr val="009A00"/>
                </a:solidFill>
                <a:latin typeface="Arial"/>
                <a:cs typeface="Arial"/>
              </a:rPr>
              <a:t>=</a:t>
            </a:r>
            <a:r>
              <a:rPr dirty="0" sz="1200" spc="-85" i="1">
                <a:solidFill>
                  <a:srgbClr val="009A00"/>
                </a:solidFill>
                <a:latin typeface="Arial"/>
                <a:cs typeface="Arial"/>
              </a:rPr>
              <a:t> </a:t>
            </a:r>
            <a:r>
              <a:rPr dirty="0" sz="1200" spc="-5" i="1">
                <a:solidFill>
                  <a:srgbClr val="009A00"/>
                </a:solidFill>
                <a:latin typeface="Arial"/>
                <a:cs typeface="Arial"/>
              </a:rPr>
              <a:t>3</a:t>
            </a:r>
            <a:endParaRPr sz="1200">
              <a:latin typeface="Arial"/>
              <a:cs typeface="Arial"/>
            </a:endParaRPr>
          </a:p>
          <a:p>
            <a:pPr>
              <a:lnSpc>
                <a:spcPct val="100000"/>
              </a:lnSpc>
              <a:spcBef>
                <a:spcPts val="715"/>
              </a:spcBef>
            </a:pPr>
            <a:r>
              <a:rPr dirty="0" sz="1200" i="1">
                <a:solidFill>
                  <a:srgbClr val="009A00"/>
                </a:solidFill>
                <a:latin typeface="Arial"/>
                <a:cs typeface="Arial"/>
              </a:rPr>
              <a:t>t=1</a:t>
            </a:r>
            <a:endParaRPr sz="1200">
              <a:latin typeface="Arial"/>
              <a:cs typeface="Arial"/>
            </a:endParaRPr>
          </a:p>
        </p:txBody>
      </p:sp>
      <p:sp>
        <p:nvSpPr>
          <p:cNvPr id="49" name="object 49"/>
          <p:cNvSpPr txBox="1"/>
          <p:nvPr/>
        </p:nvSpPr>
        <p:spPr>
          <a:xfrm>
            <a:off x="1709420" y="3798061"/>
            <a:ext cx="534035" cy="208279"/>
          </a:xfrm>
          <a:prstGeom prst="rect">
            <a:avLst/>
          </a:prstGeom>
        </p:spPr>
        <p:txBody>
          <a:bodyPr wrap="square" lIns="0" tIns="12700" rIns="0" bIns="0" rtlCol="0" vert="horz">
            <a:spAutoFit/>
          </a:bodyPr>
          <a:lstStyle/>
          <a:p>
            <a:pPr marL="12700">
              <a:lnSpc>
                <a:spcPct val="100000"/>
              </a:lnSpc>
              <a:spcBef>
                <a:spcPts val="100"/>
              </a:spcBef>
            </a:pPr>
            <a:r>
              <a:rPr dirty="0" sz="1200" spc="-5" i="1">
                <a:solidFill>
                  <a:srgbClr val="009A00"/>
                </a:solidFill>
                <a:latin typeface="Arial"/>
                <a:cs typeface="Arial"/>
              </a:rPr>
              <a:t>q =q</a:t>
            </a:r>
            <a:r>
              <a:rPr dirty="0" sz="1200" spc="-80" i="1">
                <a:solidFill>
                  <a:srgbClr val="009A00"/>
                </a:solidFill>
                <a:latin typeface="Arial"/>
                <a:cs typeface="Arial"/>
              </a:rPr>
              <a:t> </a:t>
            </a:r>
            <a:r>
              <a:rPr dirty="0" sz="1200" i="1">
                <a:solidFill>
                  <a:srgbClr val="009A00"/>
                </a:solidFill>
                <a:latin typeface="Arial"/>
                <a:cs typeface="Arial"/>
              </a:rPr>
              <a:t>=s</a:t>
            </a:r>
            <a:endParaRPr sz="1200">
              <a:latin typeface="Arial"/>
              <a:cs typeface="Arial"/>
            </a:endParaRPr>
          </a:p>
        </p:txBody>
      </p:sp>
      <p:sp>
        <p:nvSpPr>
          <p:cNvPr id="50" name="object 50"/>
          <p:cNvSpPr txBox="1"/>
          <p:nvPr/>
        </p:nvSpPr>
        <p:spPr>
          <a:xfrm>
            <a:off x="1794001" y="3887215"/>
            <a:ext cx="505459" cy="147320"/>
          </a:xfrm>
          <a:prstGeom prst="rect">
            <a:avLst/>
          </a:prstGeom>
        </p:spPr>
        <p:txBody>
          <a:bodyPr wrap="square" lIns="0" tIns="12065" rIns="0" bIns="0" rtlCol="0" vert="horz">
            <a:spAutoFit/>
          </a:bodyPr>
          <a:lstStyle/>
          <a:p>
            <a:pPr marL="12700">
              <a:lnSpc>
                <a:spcPct val="100000"/>
              </a:lnSpc>
              <a:spcBef>
                <a:spcPts val="95"/>
              </a:spcBef>
              <a:tabLst>
                <a:tab pos="213995" algn="l"/>
                <a:tab pos="436245" algn="l"/>
              </a:tabLst>
            </a:pPr>
            <a:r>
              <a:rPr dirty="0" sz="800" spc="-5" i="1">
                <a:solidFill>
                  <a:srgbClr val="009A00"/>
                </a:solidFill>
                <a:latin typeface="Arial"/>
                <a:cs typeface="Arial"/>
              </a:rPr>
              <a:t>t</a:t>
            </a:r>
            <a:r>
              <a:rPr dirty="0" sz="800" spc="-5" i="1">
                <a:solidFill>
                  <a:srgbClr val="009A00"/>
                </a:solidFill>
                <a:latin typeface="Arial"/>
                <a:cs typeface="Arial"/>
              </a:rPr>
              <a:t>	</a:t>
            </a:r>
            <a:r>
              <a:rPr dirty="0" sz="800" spc="-5" i="1">
                <a:solidFill>
                  <a:srgbClr val="009A00"/>
                </a:solidFill>
                <a:latin typeface="Arial"/>
                <a:cs typeface="Arial"/>
              </a:rPr>
              <a:t>1</a:t>
            </a:r>
            <a:r>
              <a:rPr dirty="0" sz="800" spc="-5" i="1">
                <a:solidFill>
                  <a:srgbClr val="009A00"/>
                </a:solidFill>
                <a:latin typeface="Arial"/>
                <a:cs typeface="Arial"/>
              </a:rPr>
              <a:t>	</a:t>
            </a:r>
            <a:r>
              <a:rPr dirty="0" sz="800" spc="-5" i="1">
                <a:solidFill>
                  <a:srgbClr val="009A00"/>
                </a:solidFill>
                <a:latin typeface="Arial"/>
                <a:cs typeface="Arial"/>
              </a:rPr>
              <a:t>2</a:t>
            </a:r>
            <a:endParaRPr sz="800">
              <a:latin typeface="Arial"/>
              <a:cs typeface="Arial"/>
            </a:endParaRPr>
          </a:p>
        </p:txBody>
      </p:sp>
      <p:sp>
        <p:nvSpPr>
          <p:cNvPr id="51" name="object 51"/>
          <p:cNvSpPr/>
          <p:nvPr/>
        </p:nvSpPr>
        <p:spPr>
          <a:xfrm>
            <a:off x="2590800" y="3511296"/>
            <a:ext cx="1181100" cy="601345"/>
          </a:xfrm>
          <a:custGeom>
            <a:avLst/>
            <a:gdLst/>
            <a:ahLst/>
            <a:cxnLst/>
            <a:rect l="l" t="t" r="r" b="b"/>
            <a:pathLst>
              <a:path w="1181100" h="601345">
                <a:moveTo>
                  <a:pt x="0" y="601217"/>
                </a:moveTo>
                <a:lnTo>
                  <a:pt x="1181100" y="601217"/>
                </a:lnTo>
                <a:lnTo>
                  <a:pt x="1181100" y="0"/>
                </a:lnTo>
                <a:lnTo>
                  <a:pt x="0" y="0"/>
                </a:lnTo>
                <a:lnTo>
                  <a:pt x="0" y="601217"/>
                </a:lnTo>
                <a:close/>
              </a:path>
            </a:pathLst>
          </a:custGeom>
          <a:solidFill>
            <a:srgbClr val="CCECFF"/>
          </a:solidFill>
        </p:spPr>
        <p:txBody>
          <a:bodyPr wrap="square" lIns="0" tIns="0" rIns="0" bIns="0" rtlCol="0"/>
          <a:lstStyle/>
          <a:p/>
        </p:txBody>
      </p:sp>
      <p:sp>
        <p:nvSpPr>
          <p:cNvPr id="52" name="object 52"/>
          <p:cNvSpPr/>
          <p:nvPr/>
        </p:nvSpPr>
        <p:spPr>
          <a:xfrm>
            <a:off x="2590800" y="3511296"/>
            <a:ext cx="1181100" cy="601345"/>
          </a:xfrm>
          <a:custGeom>
            <a:avLst/>
            <a:gdLst/>
            <a:ahLst/>
            <a:cxnLst/>
            <a:rect l="l" t="t" r="r" b="b"/>
            <a:pathLst>
              <a:path w="1181100" h="601345">
                <a:moveTo>
                  <a:pt x="1181100" y="0"/>
                </a:moveTo>
                <a:lnTo>
                  <a:pt x="0" y="0"/>
                </a:lnTo>
                <a:lnTo>
                  <a:pt x="0" y="601218"/>
                </a:lnTo>
                <a:lnTo>
                  <a:pt x="1181100" y="601218"/>
                </a:lnTo>
                <a:lnTo>
                  <a:pt x="1181100" y="0"/>
                </a:lnTo>
                <a:close/>
              </a:path>
            </a:pathLst>
          </a:custGeom>
          <a:ln w="4762">
            <a:solidFill>
              <a:srgbClr val="000000"/>
            </a:solidFill>
          </a:ln>
        </p:spPr>
        <p:txBody>
          <a:bodyPr wrap="square" lIns="0" tIns="0" rIns="0" bIns="0" rtlCol="0"/>
          <a:lstStyle/>
          <a:p/>
        </p:txBody>
      </p:sp>
      <p:sp>
        <p:nvSpPr>
          <p:cNvPr id="53" name="object 53"/>
          <p:cNvSpPr txBox="1"/>
          <p:nvPr/>
        </p:nvSpPr>
        <p:spPr>
          <a:xfrm>
            <a:off x="2804414" y="3591559"/>
            <a:ext cx="580390"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Arial"/>
                <a:cs typeface="Arial"/>
              </a:rPr>
              <a:t>t+1 </a:t>
            </a:r>
            <a:r>
              <a:rPr dirty="0" sz="600">
                <a:latin typeface="Arial"/>
                <a:cs typeface="Arial"/>
              </a:rPr>
              <a:t>1 t</a:t>
            </a:r>
            <a:r>
              <a:rPr dirty="0" sz="600" spc="114">
                <a:latin typeface="Arial"/>
                <a:cs typeface="Arial"/>
              </a:rPr>
              <a:t> </a:t>
            </a:r>
            <a:r>
              <a:rPr dirty="0" sz="600">
                <a:latin typeface="Arial"/>
                <a:cs typeface="Arial"/>
              </a:rPr>
              <a:t>3</a:t>
            </a:r>
            <a:endParaRPr sz="600">
              <a:latin typeface="Arial"/>
              <a:cs typeface="Arial"/>
            </a:endParaRPr>
          </a:p>
        </p:txBody>
      </p:sp>
      <p:sp>
        <p:nvSpPr>
          <p:cNvPr id="54" name="object 54"/>
          <p:cNvSpPr txBox="1"/>
          <p:nvPr/>
        </p:nvSpPr>
        <p:spPr>
          <a:xfrm>
            <a:off x="2626867" y="3521455"/>
            <a:ext cx="1085215" cy="162560"/>
          </a:xfrm>
          <a:prstGeom prst="rect">
            <a:avLst/>
          </a:prstGeom>
        </p:spPr>
        <p:txBody>
          <a:bodyPr wrap="square" lIns="0" tIns="12700" rIns="0" bIns="0" rtlCol="0" vert="horz">
            <a:spAutoFit/>
          </a:bodyPr>
          <a:lstStyle/>
          <a:p>
            <a:pPr marL="12700">
              <a:lnSpc>
                <a:spcPct val="100000"/>
              </a:lnSpc>
              <a:spcBef>
                <a:spcPts val="100"/>
              </a:spcBef>
            </a:pPr>
            <a:r>
              <a:rPr dirty="0" sz="900">
                <a:latin typeface="Arial"/>
                <a:cs typeface="Arial"/>
              </a:rPr>
              <a:t>P(q =s </a:t>
            </a:r>
            <a:r>
              <a:rPr dirty="0" sz="900" spc="-10">
                <a:latin typeface="Arial"/>
                <a:cs typeface="Arial"/>
              </a:rPr>
              <a:t>|q </a:t>
            </a:r>
            <a:r>
              <a:rPr dirty="0" sz="900">
                <a:latin typeface="Arial"/>
                <a:cs typeface="Arial"/>
              </a:rPr>
              <a:t>=s ) =</a:t>
            </a:r>
            <a:r>
              <a:rPr dirty="0" sz="900" spc="100">
                <a:latin typeface="Arial"/>
                <a:cs typeface="Arial"/>
              </a:rPr>
              <a:t> </a:t>
            </a:r>
            <a:r>
              <a:rPr dirty="0" sz="900" spc="-5">
                <a:latin typeface="Arial"/>
                <a:cs typeface="Arial"/>
              </a:rPr>
              <a:t>1/3</a:t>
            </a:r>
            <a:endParaRPr sz="900">
              <a:latin typeface="Arial"/>
              <a:cs typeface="Arial"/>
            </a:endParaRPr>
          </a:p>
        </p:txBody>
      </p:sp>
      <p:sp>
        <p:nvSpPr>
          <p:cNvPr id="55" name="object 55"/>
          <p:cNvSpPr txBox="1"/>
          <p:nvPr/>
        </p:nvSpPr>
        <p:spPr>
          <a:xfrm>
            <a:off x="2601464" y="3727196"/>
            <a:ext cx="113601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a:t>
            </a:r>
            <a:r>
              <a:rPr dirty="0" sz="900" spc="-25">
                <a:latin typeface="Arial"/>
                <a:cs typeface="Arial"/>
              </a:rPr>
              <a:t> </a:t>
            </a:r>
            <a:r>
              <a:rPr dirty="0" sz="900" spc="-5">
                <a:latin typeface="Arial"/>
                <a:cs typeface="Arial"/>
              </a:rPr>
              <a:t>2/3</a:t>
            </a:r>
            <a:endParaRPr sz="900">
              <a:latin typeface="Arial"/>
              <a:cs typeface="Arial"/>
            </a:endParaRPr>
          </a:p>
        </p:txBody>
      </p:sp>
      <p:sp>
        <p:nvSpPr>
          <p:cNvPr id="56" name="object 56"/>
          <p:cNvSpPr txBox="1"/>
          <p:nvPr/>
        </p:nvSpPr>
        <p:spPr>
          <a:xfrm>
            <a:off x="2601464" y="3933701"/>
            <a:ext cx="1040765" cy="162560"/>
          </a:xfrm>
          <a:prstGeom prst="rect">
            <a:avLst/>
          </a:prstGeom>
        </p:spPr>
        <p:txBody>
          <a:bodyPr wrap="square" lIns="0" tIns="12700" rIns="0" bIns="0" rtlCol="0" vert="horz">
            <a:spAutoFit/>
          </a:bodyPr>
          <a:lstStyle/>
          <a:p>
            <a:pPr marL="38100">
              <a:lnSpc>
                <a:spcPct val="100000"/>
              </a:lnSpc>
              <a:spcBef>
                <a:spcPts val="10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3</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3</a:t>
            </a:r>
            <a:r>
              <a:rPr dirty="0" sz="900" spc="-5">
                <a:latin typeface="Arial"/>
                <a:cs typeface="Arial"/>
              </a:rPr>
              <a:t>) </a:t>
            </a:r>
            <a:r>
              <a:rPr dirty="0" sz="900">
                <a:latin typeface="Arial"/>
                <a:cs typeface="Arial"/>
              </a:rPr>
              <a:t>=</a:t>
            </a:r>
            <a:r>
              <a:rPr dirty="0" sz="900" spc="-30">
                <a:latin typeface="Arial"/>
                <a:cs typeface="Arial"/>
              </a:rPr>
              <a:t> </a:t>
            </a:r>
            <a:r>
              <a:rPr dirty="0" sz="900">
                <a:latin typeface="Arial"/>
                <a:cs typeface="Arial"/>
              </a:rPr>
              <a:t>0</a:t>
            </a:r>
            <a:endParaRPr sz="900">
              <a:latin typeface="Arial"/>
              <a:cs typeface="Arial"/>
            </a:endParaRPr>
          </a:p>
        </p:txBody>
      </p:sp>
      <p:sp>
        <p:nvSpPr>
          <p:cNvPr id="57" name="object 57"/>
          <p:cNvSpPr/>
          <p:nvPr/>
        </p:nvSpPr>
        <p:spPr>
          <a:xfrm>
            <a:off x="1676400" y="1987295"/>
            <a:ext cx="1181100" cy="601345"/>
          </a:xfrm>
          <a:custGeom>
            <a:avLst/>
            <a:gdLst/>
            <a:ahLst/>
            <a:cxnLst/>
            <a:rect l="l" t="t" r="r" b="b"/>
            <a:pathLst>
              <a:path w="1181100" h="601344">
                <a:moveTo>
                  <a:pt x="0" y="601218"/>
                </a:moveTo>
                <a:lnTo>
                  <a:pt x="1181100" y="601218"/>
                </a:lnTo>
                <a:lnTo>
                  <a:pt x="1181100" y="0"/>
                </a:lnTo>
                <a:lnTo>
                  <a:pt x="0" y="0"/>
                </a:lnTo>
                <a:lnTo>
                  <a:pt x="0" y="601218"/>
                </a:lnTo>
                <a:close/>
              </a:path>
            </a:pathLst>
          </a:custGeom>
          <a:solidFill>
            <a:srgbClr val="FFFFCC"/>
          </a:solidFill>
        </p:spPr>
        <p:txBody>
          <a:bodyPr wrap="square" lIns="0" tIns="0" rIns="0" bIns="0" rtlCol="0"/>
          <a:lstStyle/>
          <a:p/>
        </p:txBody>
      </p:sp>
      <p:sp>
        <p:nvSpPr>
          <p:cNvPr id="58" name="object 58"/>
          <p:cNvSpPr/>
          <p:nvPr/>
        </p:nvSpPr>
        <p:spPr>
          <a:xfrm>
            <a:off x="1676400" y="1987295"/>
            <a:ext cx="1181100" cy="601345"/>
          </a:xfrm>
          <a:custGeom>
            <a:avLst/>
            <a:gdLst/>
            <a:ahLst/>
            <a:cxnLst/>
            <a:rect l="l" t="t" r="r" b="b"/>
            <a:pathLst>
              <a:path w="1181100" h="601344">
                <a:moveTo>
                  <a:pt x="1181100" y="0"/>
                </a:moveTo>
                <a:lnTo>
                  <a:pt x="0" y="0"/>
                </a:lnTo>
                <a:lnTo>
                  <a:pt x="0" y="601218"/>
                </a:lnTo>
                <a:lnTo>
                  <a:pt x="1181100" y="601218"/>
                </a:lnTo>
                <a:lnTo>
                  <a:pt x="1181100" y="0"/>
                </a:lnTo>
                <a:close/>
              </a:path>
            </a:pathLst>
          </a:custGeom>
          <a:ln w="4762">
            <a:solidFill>
              <a:srgbClr val="000000"/>
            </a:solidFill>
          </a:ln>
        </p:spPr>
        <p:txBody>
          <a:bodyPr wrap="square" lIns="0" tIns="0" rIns="0" bIns="0" rtlCol="0"/>
          <a:lstStyle/>
          <a:p/>
        </p:txBody>
      </p:sp>
      <p:sp>
        <p:nvSpPr>
          <p:cNvPr id="59" name="object 59"/>
          <p:cNvSpPr txBox="1"/>
          <p:nvPr/>
        </p:nvSpPr>
        <p:spPr>
          <a:xfrm>
            <a:off x="1687064" y="1928877"/>
            <a:ext cx="847090" cy="643890"/>
          </a:xfrm>
          <a:prstGeom prst="rect">
            <a:avLst/>
          </a:prstGeom>
        </p:spPr>
        <p:txBody>
          <a:bodyPr wrap="square" lIns="0" tIns="12065" rIns="0" bIns="0" rtlCol="0" vert="horz">
            <a:spAutoFit/>
          </a:bodyPr>
          <a:lstStyle/>
          <a:p>
            <a:pPr algn="just" marL="38100" marR="30480">
              <a:lnSpc>
                <a:spcPct val="150300"/>
              </a:lnSpc>
              <a:spcBef>
                <a:spcPts val="95"/>
              </a:spcBef>
            </a:pPr>
            <a:r>
              <a:rPr dirty="0" sz="900">
                <a:latin typeface="Arial"/>
                <a:cs typeface="Arial"/>
              </a:rPr>
              <a:t>P(</a:t>
            </a:r>
            <a:r>
              <a:rPr dirty="0" sz="900" spc="-5">
                <a:latin typeface="Arial"/>
                <a:cs typeface="Arial"/>
              </a:rPr>
              <a:t>q</a:t>
            </a:r>
            <a:r>
              <a:rPr dirty="0" baseline="-23148" sz="900">
                <a:latin typeface="Arial"/>
                <a:cs typeface="Arial"/>
              </a:rPr>
              <a:t>t</a:t>
            </a:r>
            <a:r>
              <a:rPr dirty="0" baseline="-23148" sz="900" spc="-7">
                <a:latin typeface="Arial"/>
                <a:cs typeface="Arial"/>
              </a:rPr>
              <a:t>+</a:t>
            </a:r>
            <a:r>
              <a:rPr dirty="0" baseline="-23148" sz="900">
                <a:latin typeface="Arial"/>
                <a:cs typeface="Arial"/>
              </a:rPr>
              <a:t>1</a:t>
            </a:r>
            <a:r>
              <a:rPr dirty="0" sz="900">
                <a:latin typeface="Arial"/>
                <a:cs typeface="Arial"/>
              </a:rPr>
              <a:t>=s</a:t>
            </a:r>
            <a:r>
              <a:rPr dirty="0" baseline="-23148" sz="900">
                <a:latin typeface="Arial"/>
                <a:cs typeface="Arial"/>
              </a:rPr>
              <a:t>1</a:t>
            </a:r>
            <a:r>
              <a:rPr dirty="0" sz="900" spc="-15">
                <a:latin typeface="Arial"/>
                <a:cs typeface="Arial"/>
              </a:rPr>
              <a:t>|</a:t>
            </a:r>
            <a:r>
              <a:rPr dirty="0" sz="900" spc="-5">
                <a:latin typeface="Arial"/>
                <a:cs typeface="Arial"/>
              </a:rPr>
              <a:t>q</a:t>
            </a:r>
            <a:r>
              <a:rPr dirty="0" baseline="-23148" sz="900">
                <a:latin typeface="Arial"/>
                <a:cs typeface="Arial"/>
              </a:rPr>
              <a:t>t</a:t>
            </a:r>
            <a:r>
              <a:rPr dirty="0" sz="900">
                <a:latin typeface="Arial"/>
                <a:cs typeface="Arial"/>
              </a:rPr>
              <a:t>=s</a:t>
            </a:r>
            <a:r>
              <a:rPr dirty="0" baseline="-23148" sz="900">
                <a:latin typeface="Arial"/>
                <a:cs typeface="Arial"/>
              </a:rPr>
              <a:t>1</a:t>
            </a:r>
            <a:r>
              <a:rPr dirty="0" sz="900">
                <a:latin typeface="Arial"/>
                <a:cs typeface="Arial"/>
              </a:rPr>
              <a:t>)  P(</a:t>
            </a:r>
            <a:r>
              <a:rPr dirty="0" sz="900" spc="-5">
                <a:latin typeface="Arial"/>
                <a:cs typeface="Arial"/>
              </a:rPr>
              <a:t>q</a:t>
            </a:r>
            <a:r>
              <a:rPr dirty="0" baseline="-23148" sz="900">
                <a:latin typeface="Arial"/>
                <a:cs typeface="Arial"/>
              </a:rPr>
              <a:t>t</a:t>
            </a:r>
            <a:r>
              <a:rPr dirty="0" baseline="-23148" sz="900" spc="-7">
                <a:latin typeface="Arial"/>
                <a:cs typeface="Arial"/>
              </a:rPr>
              <a:t>+</a:t>
            </a:r>
            <a:r>
              <a:rPr dirty="0" baseline="-23148" sz="900">
                <a:latin typeface="Arial"/>
                <a:cs typeface="Arial"/>
              </a:rPr>
              <a:t>1</a:t>
            </a:r>
            <a:r>
              <a:rPr dirty="0" sz="900">
                <a:latin typeface="Arial"/>
                <a:cs typeface="Arial"/>
              </a:rPr>
              <a:t>=s</a:t>
            </a:r>
            <a:r>
              <a:rPr dirty="0" baseline="-23148" sz="900">
                <a:latin typeface="Arial"/>
                <a:cs typeface="Arial"/>
              </a:rPr>
              <a:t>2</a:t>
            </a:r>
            <a:r>
              <a:rPr dirty="0" sz="900" spc="-15">
                <a:latin typeface="Arial"/>
                <a:cs typeface="Arial"/>
              </a:rPr>
              <a:t>|</a:t>
            </a:r>
            <a:r>
              <a:rPr dirty="0" sz="900" spc="-5">
                <a:latin typeface="Arial"/>
                <a:cs typeface="Arial"/>
              </a:rPr>
              <a:t>q</a:t>
            </a:r>
            <a:r>
              <a:rPr dirty="0" baseline="-23148" sz="900">
                <a:latin typeface="Arial"/>
                <a:cs typeface="Arial"/>
              </a:rPr>
              <a:t>t</a:t>
            </a:r>
            <a:r>
              <a:rPr dirty="0" sz="900">
                <a:latin typeface="Arial"/>
                <a:cs typeface="Arial"/>
              </a:rPr>
              <a:t>=s</a:t>
            </a:r>
            <a:r>
              <a:rPr dirty="0" baseline="-23148" sz="900">
                <a:latin typeface="Arial"/>
                <a:cs typeface="Arial"/>
              </a:rPr>
              <a:t>1</a:t>
            </a:r>
            <a:r>
              <a:rPr dirty="0" sz="900">
                <a:latin typeface="Arial"/>
                <a:cs typeface="Arial"/>
              </a:rPr>
              <a:t>)  P(</a:t>
            </a:r>
            <a:r>
              <a:rPr dirty="0" sz="900" spc="-5">
                <a:latin typeface="Arial"/>
                <a:cs typeface="Arial"/>
              </a:rPr>
              <a:t>q</a:t>
            </a:r>
            <a:r>
              <a:rPr dirty="0" baseline="-23148" sz="900">
                <a:latin typeface="Arial"/>
                <a:cs typeface="Arial"/>
              </a:rPr>
              <a:t>t</a:t>
            </a:r>
            <a:r>
              <a:rPr dirty="0" baseline="-23148" sz="900" spc="-7">
                <a:latin typeface="Arial"/>
                <a:cs typeface="Arial"/>
              </a:rPr>
              <a:t>+</a:t>
            </a:r>
            <a:r>
              <a:rPr dirty="0" baseline="-23148" sz="900">
                <a:latin typeface="Arial"/>
                <a:cs typeface="Arial"/>
              </a:rPr>
              <a:t>1</a:t>
            </a:r>
            <a:r>
              <a:rPr dirty="0" sz="900">
                <a:latin typeface="Arial"/>
                <a:cs typeface="Arial"/>
              </a:rPr>
              <a:t>=s</a:t>
            </a:r>
            <a:r>
              <a:rPr dirty="0" baseline="-23148" sz="900">
                <a:latin typeface="Arial"/>
                <a:cs typeface="Arial"/>
              </a:rPr>
              <a:t>3</a:t>
            </a:r>
            <a:r>
              <a:rPr dirty="0" sz="900" spc="-15">
                <a:latin typeface="Arial"/>
                <a:cs typeface="Arial"/>
              </a:rPr>
              <a:t>|</a:t>
            </a:r>
            <a:r>
              <a:rPr dirty="0" sz="900" spc="-5">
                <a:latin typeface="Arial"/>
                <a:cs typeface="Arial"/>
              </a:rPr>
              <a:t>q</a:t>
            </a:r>
            <a:r>
              <a:rPr dirty="0" baseline="-23148" sz="900">
                <a:latin typeface="Arial"/>
                <a:cs typeface="Arial"/>
              </a:rPr>
              <a:t>t</a:t>
            </a:r>
            <a:r>
              <a:rPr dirty="0" sz="900">
                <a:latin typeface="Arial"/>
                <a:cs typeface="Arial"/>
              </a:rPr>
              <a:t>=s</a:t>
            </a:r>
            <a:r>
              <a:rPr dirty="0" baseline="-23148" sz="900">
                <a:latin typeface="Arial"/>
                <a:cs typeface="Arial"/>
              </a:rPr>
              <a:t>1</a:t>
            </a:r>
            <a:r>
              <a:rPr dirty="0" sz="900">
                <a:latin typeface="Arial"/>
                <a:cs typeface="Arial"/>
              </a:rPr>
              <a:t>)</a:t>
            </a:r>
            <a:endParaRPr sz="900">
              <a:latin typeface="Arial"/>
              <a:cs typeface="Arial"/>
            </a:endParaRPr>
          </a:p>
        </p:txBody>
      </p:sp>
      <p:sp>
        <p:nvSpPr>
          <p:cNvPr id="60" name="object 60"/>
          <p:cNvSpPr/>
          <p:nvPr/>
        </p:nvSpPr>
        <p:spPr>
          <a:xfrm>
            <a:off x="2514600" y="1301496"/>
            <a:ext cx="1181100" cy="601345"/>
          </a:xfrm>
          <a:custGeom>
            <a:avLst/>
            <a:gdLst/>
            <a:ahLst/>
            <a:cxnLst/>
            <a:rect l="l" t="t" r="r" b="b"/>
            <a:pathLst>
              <a:path w="1181100" h="601344">
                <a:moveTo>
                  <a:pt x="0" y="601218"/>
                </a:moveTo>
                <a:lnTo>
                  <a:pt x="1181100" y="601218"/>
                </a:lnTo>
                <a:lnTo>
                  <a:pt x="1181100" y="0"/>
                </a:lnTo>
                <a:lnTo>
                  <a:pt x="0" y="0"/>
                </a:lnTo>
                <a:lnTo>
                  <a:pt x="0" y="601218"/>
                </a:lnTo>
                <a:close/>
              </a:path>
            </a:pathLst>
          </a:custGeom>
          <a:solidFill>
            <a:srgbClr val="FFCCFF"/>
          </a:solidFill>
        </p:spPr>
        <p:txBody>
          <a:bodyPr wrap="square" lIns="0" tIns="0" rIns="0" bIns="0" rtlCol="0"/>
          <a:lstStyle/>
          <a:p/>
        </p:txBody>
      </p:sp>
      <p:sp>
        <p:nvSpPr>
          <p:cNvPr id="61" name="object 61"/>
          <p:cNvSpPr/>
          <p:nvPr/>
        </p:nvSpPr>
        <p:spPr>
          <a:xfrm>
            <a:off x="2552700" y="2288285"/>
            <a:ext cx="457200" cy="582930"/>
          </a:xfrm>
          <a:custGeom>
            <a:avLst/>
            <a:gdLst/>
            <a:ahLst/>
            <a:cxnLst/>
            <a:rect l="l" t="t" r="r" b="b"/>
            <a:pathLst>
              <a:path w="457200" h="582930">
                <a:moveTo>
                  <a:pt x="23622" y="547878"/>
                </a:moveTo>
                <a:lnTo>
                  <a:pt x="0" y="582930"/>
                </a:lnTo>
                <a:lnTo>
                  <a:pt x="42672" y="581406"/>
                </a:lnTo>
                <a:lnTo>
                  <a:pt x="37476" y="572262"/>
                </a:lnTo>
                <a:lnTo>
                  <a:pt x="29718" y="572262"/>
                </a:lnTo>
                <a:lnTo>
                  <a:pt x="25907" y="563118"/>
                </a:lnTo>
                <a:lnTo>
                  <a:pt x="31058" y="560965"/>
                </a:lnTo>
                <a:lnTo>
                  <a:pt x="23622" y="547878"/>
                </a:lnTo>
                <a:close/>
              </a:path>
              <a:path w="457200" h="582930">
                <a:moveTo>
                  <a:pt x="31058" y="560965"/>
                </a:moveTo>
                <a:lnTo>
                  <a:pt x="25907" y="563118"/>
                </a:lnTo>
                <a:lnTo>
                  <a:pt x="29718" y="572262"/>
                </a:lnTo>
                <a:lnTo>
                  <a:pt x="35931" y="569543"/>
                </a:lnTo>
                <a:lnTo>
                  <a:pt x="31058" y="560965"/>
                </a:lnTo>
                <a:close/>
              </a:path>
              <a:path w="457200" h="582930">
                <a:moveTo>
                  <a:pt x="35931" y="569543"/>
                </a:moveTo>
                <a:lnTo>
                  <a:pt x="29718" y="572262"/>
                </a:lnTo>
                <a:lnTo>
                  <a:pt x="37476" y="572262"/>
                </a:lnTo>
                <a:lnTo>
                  <a:pt x="35931" y="569543"/>
                </a:lnTo>
                <a:close/>
              </a:path>
              <a:path w="457200" h="582930">
                <a:moveTo>
                  <a:pt x="448056" y="0"/>
                </a:moveTo>
                <a:lnTo>
                  <a:pt x="430128" y="52724"/>
                </a:lnTo>
                <a:lnTo>
                  <a:pt x="407293" y="103660"/>
                </a:lnTo>
                <a:lnTo>
                  <a:pt x="385028" y="154772"/>
                </a:lnTo>
                <a:lnTo>
                  <a:pt x="368807" y="208025"/>
                </a:lnTo>
                <a:lnTo>
                  <a:pt x="361046" y="253429"/>
                </a:lnTo>
                <a:lnTo>
                  <a:pt x="352625" y="299065"/>
                </a:lnTo>
                <a:lnTo>
                  <a:pt x="338007" y="342235"/>
                </a:lnTo>
                <a:lnTo>
                  <a:pt x="311657" y="380238"/>
                </a:lnTo>
                <a:lnTo>
                  <a:pt x="280621" y="408585"/>
                </a:lnTo>
                <a:lnTo>
                  <a:pt x="246311" y="432958"/>
                </a:lnTo>
                <a:lnTo>
                  <a:pt x="211147" y="456308"/>
                </a:lnTo>
                <a:lnTo>
                  <a:pt x="177545" y="481584"/>
                </a:lnTo>
                <a:lnTo>
                  <a:pt x="163570" y="490490"/>
                </a:lnTo>
                <a:lnTo>
                  <a:pt x="150685" y="496943"/>
                </a:lnTo>
                <a:lnTo>
                  <a:pt x="137133" y="504288"/>
                </a:lnTo>
                <a:lnTo>
                  <a:pt x="96949" y="530283"/>
                </a:lnTo>
                <a:lnTo>
                  <a:pt x="51445" y="552444"/>
                </a:lnTo>
                <a:lnTo>
                  <a:pt x="31058" y="560965"/>
                </a:lnTo>
                <a:lnTo>
                  <a:pt x="35931" y="569543"/>
                </a:lnTo>
                <a:lnTo>
                  <a:pt x="62953" y="557722"/>
                </a:lnTo>
                <a:lnTo>
                  <a:pt x="94154" y="542134"/>
                </a:lnTo>
                <a:lnTo>
                  <a:pt x="124379" y="524656"/>
                </a:lnTo>
                <a:lnTo>
                  <a:pt x="154686" y="504444"/>
                </a:lnTo>
                <a:lnTo>
                  <a:pt x="155419" y="504444"/>
                </a:lnTo>
                <a:lnTo>
                  <a:pt x="175621" y="494151"/>
                </a:lnTo>
                <a:lnTo>
                  <a:pt x="197948" y="477850"/>
                </a:lnTo>
                <a:lnTo>
                  <a:pt x="220932" y="460368"/>
                </a:lnTo>
                <a:lnTo>
                  <a:pt x="244601" y="445770"/>
                </a:lnTo>
                <a:lnTo>
                  <a:pt x="305000" y="399992"/>
                </a:lnTo>
                <a:lnTo>
                  <a:pt x="349757" y="339852"/>
                </a:lnTo>
                <a:lnTo>
                  <a:pt x="362014" y="300449"/>
                </a:lnTo>
                <a:lnTo>
                  <a:pt x="369384" y="259842"/>
                </a:lnTo>
                <a:lnTo>
                  <a:pt x="376084" y="219044"/>
                </a:lnTo>
                <a:lnTo>
                  <a:pt x="386333" y="179070"/>
                </a:lnTo>
                <a:lnTo>
                  <a:pt x="404139" y="134566"/>
                </a:lnTo>
                <a:lnTo>
                  <a:pt x="423786" y="91554"/>
                </a:lnTo>
                <a:lnTo>
                  <a:pt x="442423" y="48103"/>
                </a:lnTo>
                <a:lnTo>
                  <a:pt x="457200" y="2286"/>
                </a:lnTo>
                <a:lnTo>
                  <a:pt x="448056" y="0"/>
                </a:lnTo>
                <a:close/>
              </a:path>
              <a:path w="457200" h="582930">
                <a:moveTo>
                  <a:pt x="155419" y="504444"/>
                </a:moveTo>
                <a:lnTo>
                  <a:pt x="154686" y="504444"/>
                </a:lnTo>
                <a:lnTo>
                  <a:pt x="153924" y="505206"/>
                </a:lnTo>
                <a:lnTo>
                  <a:pt x="155419" y="504444"/>
                </a:lnTo>
                <a:close/>
              </a:path>
            </a:pathLst>
          </a:custGeom>
          <a:solidFill>
            <a:srgbClr val="000000"/>
          </a:solidFill>
        </p:spPr>
        <p:txBody>
          <a:bodyPr wrap="square" lIns="0" tIns="0" rIns="0" bIns="0" rtlCol="0"/>
          <a:lstStyle/>
          <a:p/>
        </p:txBody>
      </p:sp>
      <p:sp>
        <p:nvSpPr>
          <p:cNvPr id="62" name="object 62"/>
          <p:cNvSpPr/>
          <p:nvPr/>
        </p:nvSpPr>
        <p:spPr>
          <a:xfrm>
            <a:off x="3405378" y="1990344"/>
            <a:ext cx="313055" cy="515620"/>
          </a:xfrm>
          <a:custGeom>
            <a:avLst/>
            <a:gdLst/>
            <a:ahLst/>
            <a:cxnLst/>
            <a:rect l="l" t="t" r="r" b="b"/>
            <a:pathLst>
              <a:path w="313054" h="515619">
                <a:moveTo>
                  <a:pt x="24937" y="375043"/>
                </a:moveTo>
                <a:lnTo>
                  <a:pt x="16757" y="380496"/>
                </a:lnTo>
                <a:lnTo>
                  <a:pt x="25329" y="391384"/>
                </a:lnTo>
                <a:lnTo>
                  <a:pt x="38652" y="406307"/>
                </a:lnTo>
                <a:lnTo>
                  <a:pt x="52080" y="421150"/>
                </a:lnTo>
                <a:lnTo>
                  <a:pt x="71627" y="445007"/>
                </a:lnTo>
                <a:lnTo>
                  <a:pt x="78486" y="454913"/>
                </a:lnTo>
                <a:lnTo>
                  <a:pt x="79248" y="455675"/>
                </a:lnTo>
                <a:lnTo>
                  <a:pt x="86106" y="460248"/>
                </a:lnTo>
                <a:lnTo>
                  <a:pt x="115232" y="485650"/>
                </a:lnTo>
                <a:lnTo>
                  <a:pt x="134131" y="498143"/>
                </a:lnTo>
                <a:lnTo>
                  <a:pt x="155306" y="506356"/>
                </a:lnTo>
                <a:lnTo>
                  <a:pt x="185166" y="513587"/>
                </a:lnTo>
                <a:lnTo>
                  <a:pt x="194821" y="515140"/>
                </a:lnTo>
                <a:lnTo>
                  <a:pt x="205339" y="513864"/>
                </a:lnTo>
                <a:lnTo>
                  <a:pt x="215676" y="511116"/>
                </a:lnTo>
                <a:lnTo>
                  <a:pt x="224789" y="508253"/>
                </a:lnTo>
                <a:lnTo>
                  <a:pt x="227360" y="505967"/>
                </a:lnTo>
                <a:lnTo>
                  <a:pt x="194310" y="505967"/>
                </a:lnTo>
                <a:lnTo>
                  <a:pt x="157129" y="496879"/>
                </a:lnTo>
                <a:lnTo>
                  <a:pt x="134288" y="487184"/>
                </a:lnTo>
                <a:lnTo>
                  <a:pt x="114216" y="472403"/>
                </a:lnTo>
                <a:lnTo>
                  <a:pt x="86247" y="448817"/>
                </a:lnTo>
                <a:lnTo>
                  <a:pt x="86106" y="448817"/>
                </a:lnTo>
                <a:lnTo>
                  <a:pt x="85344" y="448055"/>
                </a:lnTo>
                <a:lnTo>
                  <a:pt x="85525" y="448055"/>
                </a:lnTo>
                <a:lnTo>
                  <a:pt x="70286" y="428058"/>
                </a:lnTo>
                <a:lnTo>
                  <a:pt x="36619" y="390326"/>
                </a:lnTo>
                <a:lnTo>
                  <a:pt x="24937" y="375043"/>
                </a:lnTo>
                <a:close/>
              </a:path>
              <a:path w="313054" h="515619">
                <a:moveTo>
                  <a:pt x="310172" y="199644"/>
                </a:moveTo>
                <a:lnTo>
                  <a:pt x="300989" y="199644"/>
                </a:lnTo>
                <a:lnTo>
                  <a:pt x="301082" y="221050"/>
                </a:lnTo>
                <a:lnTo>
                  <a:pt x="302009" y="243049"/>
                </a:lnTo>
                <a:lnTo>
                  <a:pt x="302997" y="265062"/>
                </a:lnTo>
                <a:lnTo>
                  <a:pt x="303275" y="286511"/>
                </a:lnTo>
                <a:lnTo>
                  <a:pt x="300218" y="354963"/>
                </a:lnTo>
                <a:lnTo>
                  <a:pt x="283463" y="420624"/>
                </a:lnTo>
                <a:lnTo>
                  <a:pt x="254692" y="464279"/>
                </a:lnTo>
                <a:lnTo>
                  <a:pt x="224027" y="497585"/>
                </a:lnTo>
                <a:lnTo>
                  <a:pt x="220218" y="499109"/>
                </a:lnTo>
                <a:lnTo>
                  <a:pt x="216344" y="502538"/>
                </a:lnTo>
                <a:lnTo>
                  <a:pt x="203911" y="503885"/>
                </a:lnTo>
                <a:lnTo>
                  <a:pt x="198882" y="505205"/>
                </a:lnTo>
                <a:lnTo>
                  <a:pt x="195072" y="505205"/>
                </a:lnTo>
                <a:lnTo>
                  <a:pt x="194310" y="505967"/>
                </a:lnTo>
                <a:lnTo>
                  <a:pt x="227360" y="505967"/>
                </a:lnTo>
                <a:lnTo>
                  <a:pt x="262408" y="469768"/>
                </a:lnTo>
                <a:lnTo>
                  <a:pt x="292608" y="424433"/>
                </a:lnTo>
                <a:lnTo>
                  <a:pt x="305710" y="382325"/>
                </a:lnTo>
                <a:lnTo>
                  <a:pt x="311540" y="336777"/>
                </a:lnTo>
                <a:lnTo>
                  <a:pt x="312571" y="289653"/>
                </a:lnTo>
                <a:lnTo>
                  <a:pt x="311277" y="242813"/>
                </a:lnTo>
                <a:lnTo>
                  <a:pt x="310172" y="199644"/>
                </a:lnTo>
                <a:close/>
              </a:path>
              <a:path w="313054" h="515619">
                <a:moveTo>
                  <a:pt x="85344" y="448055"/>
                </a:moveTo>
                <a:lnTo>
                  <a:pt x="86106" y="448817"/>
                </a:lnTo>
                <a:lnTo>
                  <a:pt x="85851" y="448483"/>
                </a:lnTo>
                <a:lnTo>
                  <a:pt x="85344" y="448055"/>
                </a:lnTo>
                <a:close/>
              </a:path>
              <a:path w="313054" h="515619">
                <a:moveTo>
                  <a:pt x="85851" y="448483"/>
                </a:moveTo>
                <a:lnTo>
                  <a:pt x="86106" y="448817"/>
                </a:lnTo>
                <a:lnTo>
                  <a:pt x="86247" y="448817"/>
                </a:lnTo>
                <a:lnTo>
                  <a:pt x="85851" y="448483"/>
                </a:lnTo>
                <a:close/>
              </a:path>
              <a:path w="313054" h="515619">
                <a:moveTo>
                  <a:pt x="85525" y="448055"/>
                </a:moveTo>
                <a:lnTo>
                  <a:pt x="85344" y="448055"/>
                </a:lnTo>
                <a:lnTo>
                  <a:pt x="85851" y="448483"/>
                </a:lnTo>
                <a:lnTo>
                  <a:pt x="85525" y="448055"/>
                </a:lnTo>
                <a:close/>
              </a:path>
              <a:path w="313054" h="515619">
                <a:moveTo>
                  <a:pt x="0" y="345948"/>
                </a:moveTo>
                <a:lnTo>
                  <a:pt x="4572" y="388620"/>
                </a:lnTo>
                <a:lnTo>
                  <a:pt x="16757" y="380496"/>
                </a:lnTo>
                <a:lnTo>
                  <a:pt x="12954" y="375665"/>
                </a:lnTo>
                <a:lnTo>
                  <a:pt x="21336" y="370331"/>
                </a:lnTo>
                <a:lnTo>
                  <a:pt x="32003" y="370331"/>
                </a:lnTo>
                <a:lnTo>
                  <a:pt x="36575" y="367283"/>
                </a:lnTo>
                <a:lnTo>
                  <a:pt x="0" y="345948"/>
                </a:lnTo>
                <a:close/>
              </a:path>
              <a:path w="313054" h="515619">
                <a:moveTo>
                  <a:pt x="21336" y="370331"/>
                </a:moveTo>
                <a:lnTo>
                  <a:pt x="12954" y="375665"/>
                </a:lnTo>
                <a:lnTo>
                  <a:pt x="16757" y="380496"/>
                </a:lnTo>
                <a:lnTo>
                  <a:pt x="24937" y="375043"/>
                </a:lnTo>
                <a:lnTo>
                  <a:pt x="21336" y="370331"/>
                </a:lnTo>
                <a:close/>
              </a:path>
              <a:path w="313054" h="515619">
                <a:moveTo>
                  <a:pt x="32003" y="370331"/>
                </a:moveTo>
                <a:lnTo>
                  <a:pt x="21336" y="370331"/>
                </a:lnTo>
                <a:lnTo>
                  <a:pt x="24937" y="375043"/>
                </a:lnTo>
                <a:lnTo>
                  <a:pt x="32003" y="370331"/>
                </a:lnTo>
                <a:close/>
              </a:path>
              <a:path w="313054" h="515619">
                <a:moveTo>
                  <a:pt x="226039" y="37307"/>
                </a:moveTo>
                <a:lnTo>
                  <a:pt x="226763" y="38393"/>
                </a:lnTo>
                <a:lnTo>
                  <a:pt x="227205" y="38991"/>
                </a:lnTo>
                <a:lnTo>
                  <a:pt x="228600" y="40385"/>
                </a:lnTo>
                <a:lnTo>
                  <a:pt x="228600" y="40878"/>
                </a:lnTo>
                <a:lnTo>
                  <a:pt x="229362" y="41909"/>
                </a:lnTo>
                <a:lnTo>
                  <a:pt x="230124" y="45720"/>
                </a:lnTo>
                <a:lnTo>
                  <a:pt x="227837" y="48767"/>
                </a:lnTo>
                <a:lnTo>
                  <a:pt x="227629" y="48820"/>
                </a:lnTo>
                <a:lnTo>
                  <a:pt x="231770" y="53481"/>
                </a:lnTo>
                <a:lnTo>
                  <a:pt x="266223" y="105088"/>
                </a:lnTo>
                <a:lnTo>
                  <a:pt x="292358" y="167581"/>
                </a:lnTo>
                <a:lnTo>
                  <a:pt x="300989" y="200405"/>
                </a:lnTo>
                <a:lnTo>
                  <a:pt x="300989" y="199644"/>
                </a:lnTo>
                <a:lnTo>
                  <a:pt x="310172" y="199644"/>
                </a:lnTo>
                <a:lnTo>
                  <a:pt x="310134" y="198120"/>
                </a:lnTo>
                <a:lnTo>
                  <a:pt x="300357" y="160949"/>
                </a:lnTo>
                <a:lnTo>
                  <a:pt x="271375" y="95539"/>
                </a:lnTo>
                <a:lnTo>
                  <a:pt x="250698" y="62483"/>
                </a:lnTo>
                <a:lnTo>
                  <a:pt x="245613" y="56340"/>
                </a:lnTo>
                <a:lnTo>
                  <a:pt x="235172" y="43338"/>
                </a:lnTo>
                <a:lnTo>
                  <a:pt x="230423" y="37693"/>
                </a:lnTo>
                <a:lnTo>
                  <a:pt x="226441" y="37693"/>
                </a:lnTo>
                <a:lnTo>
                  <a:pt x="226039" y="37307"/>
                </a:lnTo>
                <a:close/>
              </a:path>
              <a:path w="313054" h="515619">
                <a:moveTo>
                  <a:pt x="224615" y="45232"/>
                </a:moveTo>
                <a:lnTo>
                  <a:pt x="221742" y="47244"/>
                </a:lnTo>
                <a:lnTo>
                  <a:pt x="224789" y="49529"/>
                </a:lnTo>
                <a:lnTo>
                  <a:pt x="227629" y="48820"/>
                </a:lnTo>
                <a:lnTo>
                  <a:pt x="225552" y="46482"/>
                </a:lnTo>
                <a:lnTo>
                  <a:pt x="224615" y="45232"/>
                </a:lnTo>
                <a:close/>
              </a:path>
              <a:path w="313054" h="515619">
                <a:moveTo>
                  <a:pt x="229362" y="41909"/>
                </a:moveTo>
                <a:lnTo>
                  <a:pt x="224615" y="45232"/>
                </a:lnTo>
                <a:lnTo>
                  <a:pt x="225552" y="46482"/>
                </a:lnTo>
                <a:lnTo>
                  <a:pt x="227629" y="48820"/>
                </a:lnTo>
                <a:lnTo>
                  <a:pt x="227837" y="48767"/>
                </a:lnTo>
                <a:lnTo>
                  <a:pt x="230124" y="45720"/>
                </a:lnTo>
                <a:lnTo>
                  <a:pt x="229362" y="41909"/>
                </a:lnTo>
                <a:close/>
              </a:path>
              <a:path w="313054" h="515619">
                <a:moveTo>
                  <a:pt x="220980" y="46482"/>
                </a:moveTo>
                <a:lnTo>
                  <a:pt x="220980" y="47244"/>
                </a:lnTo>
                <a:lnTo>
                  <a:pt x="221742" y="47244"/>
                </a:lnTo>
                <a:lnTo>
                  <a:pt x="220980" y="46482"/>
                </a:lnTo>
                <a:close/>
              </a:path>
              <a:path w="313054" h="515619">
                <a:moveTo>
                  <a:pt x="219456" y="28194"/>
                </a:moveTo>
                <a:lnTo>
                  <a:pt x="216408" y="29717"/>
                </a:lnTo>
                <a:lnTo>
                  <a:pt x="214884" y="32765"/>
                </a:lnTo>
                <a:lnTo>
                  <a:pt x="214884" y="35813"/>
                </a:lnTo>
                <a:lnTo>
                  <a:pt x="216408" y="38100"/>
                </a:lnTo>
                <a:lnTo>
                  <a:pt x="216788" y="39623"/>
                </a:lnTo>
                <a:lnTo>
                  <a:pt x="217932" y="41909"/>
                </a:lnTo>
                <a:lnTo>
                  <a:pt x="219456" y="44196"/>
                </a:lnTo>
                <a:lnTo>
                  <a:pt x="220218" y="45720"/>
                </a:lnTo>
                <a:lnTo>
                  <a:pt x="221742" y="47244"/>
                </a:lnTo>
                <a:lnTo>
                  <a:pt x="224615" y="45232"/>
                </a:lnTo>
                <a:lnTo>
                  <a:pt x="223266" y="43433"/>
                </a:lnTo>
                <a:lnTo>
                  <a:pt x="220980" y="41148"/>
                </a:lnTo>
                <a:lnTo>
                  <a:pt x="219456" y="38861"/>
                </a:lnTo>
                <a:lnTo>
                  <a:pt x="218694" y="38100"/>
                </a:lnTo>
                <a:lnTo>
                  <a:pt x="217170" y="37337"/>
                </a:lnTo>
                <a:lnTo>
                  <a:pt x="220218" y="37337"/>
                </a:lnTo>
                <a:lnTo>
                  <a:pt x="224027" y="33527"/>
                </a:lnTo>
                <a:lnTo>
                  <a:pt x="221742" y="29717"/>
                </a:lnTo>
                <a:lnTo>
                  <a:pt x="220789" y="28527"/>
                </a:lnTo>
                <a:lnTo>
                  <a:pt x="219456" y="28194"/>
                </a:lnTo>
                <a:close/>
              </a:path>
              <a:path w="313054" h="515619">
                <a:moveTo>
                  <a:pt x="216788" y="39623"/>
                </a:moveTo>
                <a:lnTo>
                  <a:pt x="217170" y="41148"/>
                </a:lnTo>
                <a:lnTo>
                  <a:pt x="220218" y="45720"/>
                </a:lnTo>
                <a:lnTo>
                  <a:pt x="219456" y="44196"/>
                </a:lnTo>
                <a:lnTo>
                  <a:pt x="217932" y="41909"/>
                </a:lnTo>
                <a:lnTo>
                  <a:pt x="216788" y="39623"/>
                </a:lnTo>
                <a:close/>
              </a:path>
              <a:path w="313054" h="515619">
                <a:moveTo>
                  <a:pt x="217170" y="37337"/>
                </a:moveTo>
                <a:lnTo>
                  <a:pt x="218694" y="38100"/>
                </a:lnTo>
                <a:lnTo>
                  <a:pt x="219456" y="38861"/>
                </a:lnTo>
                <a:lnTo>
                  <a:pt x="220980" y="41148"/>
                </a:lnTo>
                <a:lnTo>
                  <a:pt x="223266" y="43433"/>
                </a:lnTo>
                <a:lnTo>
                  <a:pt x="224615" y="45232"/>
                </a:lnTo>
                <a:lnTo>
                  <a:pt x="229362" y="41909"/>
                </a:lnTo>
                <a:lnTo>
                  <a:pt x="228600" y="41909"/>
                </a:lnTo>
                <a:lnTo>
                  <a:pt x="228600" y="40878"/>
                </a:lnTo>
                <a:lnTo>
                  <a:pt x="227205" y="38991"/>
                </a:lnTo>
                <a:lnTo>
                  <a:pt x="227075" y="38861"/>
                </a:lnTo>
                <a:lnTo>
                  <a:pt x="226546" y="38100"/>
                </a:lnTo>
                <a:lnTo>
                  <a:pt x="219456" y="38100"/>
                </a:lnTo>
                <a:lnTo>
                  <a:pt x="217170" y="37337"/>
                </a:lnTo>
                <a:close/>
              </a:path>
              <a:path w="313054" h="515619">
                <a:moveTo>
                  <a:pt x="228600" y="40878"/>
                </a:moveTo>
                <a:lnTo>
                  <a:pt x="228600" y="41909"/>
                </a:lnTo>
                <a:lnTo>
                  <a:pt x="229362" y="41909"/>
                </a:lnTo>
                <a:lnTo>
                  <a:pt x="228600" y="40878"/>
                </a:lnTo>
                <a:close/>
              </a:path>
              <a:path w="313054" h="515619">
                <a:moveTo>
                  <a:pt x="227205" y="38991"/>
                </a:moveTo>
                <a:lnTo>
                  <a:pt x="228600" y="40878"/>
                </a:lnTo>
                <a:lnTo>
                  <a:pt x="228600" y="40385"/>
                </a:lnTo>
                <a:lnTo>
                  <a:pt x="227205" y="38991"/>
                </a:lnTo>
                <a:close/>
              </a:path>
              <a:path w="313054" h="515619">
                <a:moveTo>
                  <a:pt x="208025" y="25907"/>
                </a:moveTo>
                <a:lnTo>
                  <a:pt x="214122" y="35051"/>
                </a:lnTo>
                <a:lnTo>
                  <a:pt x="216472" y="38991"/>
                </a:lnTo>
                <a:lnTo>
                  <a:pt x="216788" y="39623"/>
                </a:lnTo>
                <a:lnTo>
                  <a:pt x="216408" y="38100"/>
                </a:lnTo>
                <a:lnTo>
                  <a:pt x="214884" y="35813"/>
                </a:lnTo>
                <a:lnTo>
                  <a:pt x="214884" y="32765"/>
                </a:lnTo>
                <a:lnTo>
                  <a:pt x="216408" y="29717"/>
                </a:lnTo>
                <a:lnTo>
                  <a:pt x="219456" y="28194"/>
                </a:lnTo>
                <a:lnTo>
                  <a:pt x="220522" y="28194"/>
                </a:lnTo>
                <a:lnTo>
                  <a:pt x="219913" y="27431"/>
                </a:lnTo>
                <a:lnTo>
                  <a:pt x="210312" y="27431"/>
                </a:lnTo>
                <a:lnTo>
                  <a:pt x="208025" y="25907"/>
                </a:lnTo>
                <a:close/>
              </a:path>
              <a:path w="313054" h="515619">
                <a:moveTo>
                  <a:pt x="226763" y="38393"/>
                </a:moveTo>
                <a:lnTo>
                  <a:pt x="227075" y="38861"/>
                </a:lnTo>
                <a:lnTo>
                  <a:pt x="227205" y="38991"/>
                </a:lnTo>
                <a:lnTo>
                  <a:pt x="226763" y="38393"/>
                </a:lnTo>
                <a:close/>
              </a:path>
              <a:path w="313054" h="515619">
                <a:moveTo>
                  <a:pt x="123444" y="0"/>
                </a:moveTo>
                <a:lnTo>
                  <a:pt x="99677" y="8013"/>
                </a:lnTo>
                <a:lnTo>
                  <a:pt x="75980" y="15463"/>
                </a:lnTo>
                <a:lnTo>
                  <a:pt x="28194" y="29717"/>
                </a:lnTo>
                <a:lnTo>
                  <a:pt x="30480" y="38861"/>
                </a:lnTo>
                <a:lnTo>
                  <a:pt x="54101" y="32003"/>
                </a:lnTo>
                <a:lnTo>
                  <a:pt x="77724" y="24383"/>
                </a:lnTo>
                <a:lnTo>
                  <a:pt x="101346" y="17525"/>
                </a:lnTo>
                <a:lnTo>
                  <a:pt x="124206" y="9144"/>
                </a:lnTo>
                <a:lnTo>
                  <a:pt x="187795" y="9144"/>
                </a:lnTo>
                <a:lnTo>
                  <a:pt x="184832" y="8153"/>
                </a:lnTo>
                <a:lnTo>
                  <a:pt x="176784" y="6857"/>
                </a:lnTo>
                <a:lnTo>
                  <a:pt x="163807" y="4179"/>
                </a:lnTo>
                <a:lnTo>
                  <a:pt x="150556" y="2809"/>
                </a:lnTo>
                <a:lnTo>
                  <a:pt x="137084" y="1750"/>
                </a:lnTo>
                <a:lnTo>
                  <a:pt x="123444" y="0"/>
                </a:lnTo>
                <a:close/>
              </a:path>
              <a:path w="313054" h="515619">
                <a:moveTo>
                  <a:pt x="225767" y="37045"/>
                </a:moveTo>
                <a:lnTo>
                  <a:pt x="226763" y="38393"/>
                </a:lnTo>
                <a:lnTo>
                  <a:pt x="226039" y="37307"/>
                </a:lnTo>
                <a:lnTo>
                  <a:pt x="225767" y="37045"/>
                </a:lnTo>
                <a:close/>
              </a:path>
              <a:path w="313054" h="515619">
                <a:moveTo>
                  <a:pt x="220218" y="37337"/>
                </a:moveTo>
                <a:lnTo>
                  <a:pt x="217170" y="37337"/>
                </a:lnTo>
                <a:lnTo>
                  <a:pt x="219456" y="38100"/>
                </a:lnTo>
                <a:lnTo>
                  <a:pt x="220218" y="37337"/>
                </a:lnTo>
                <a:close/>
              </a:path>
              <a:path w="313054" h="515619">
                <a:moveTo>
                  <a:pt x="224027" y="33527"/>
                </a:moveTo>
                <a:lnTo>
                  <a:pt x="219456" y="38100"/>
                </a:lnTo>
                <a:lnTo>
                  <a:pt x="226546" y="38100"/>
                </a:lnTo>
                <a:lnTo>
                  <a:pt x="225961" y="37307"/>
                </a:lnTo>
                <a:lnTo>
                  <a:pt x="225865" y="37045"/>
                </a:lnTo>
                <a:lnTo>
                  <a:pt x="225551" y="36575"/>
                </a:lnTo>
                <a:lnTo>
                  <a:pt x="224408" y="34289"/>
                </a:lnTo>
                <a:lnTo>
                  <a:pt x="224027" y="34289"/>
                </a:lnTo>
                <a:lnTo>
                  <a:pt x="224027" y="33527"/>
                </a:lnTo>
                <a:close/>
              </a:path>
              <a:path w="313054" h="515619">
                <a:moveTo>
                  <a:pt x="224027" y="32003"/>
                </a:moveTo>
                <a:lnTo>
                  <a:pt x="224027" y="33527"/>
                </a:lnTo>
                <a:lnTo>
                  <a:pt x="225551" y="36575"/>
                </a:lnTo>
                <a:lnTo>
                  <a:pt x="226071" y="37337"/>
                </a:lnTo>
                <a:lnTo>
                  <a:pt x="226441" y="37693"/>
                </a:lnTo>
                <a:lnTo>
                  <a:pt x="224027" y="32003"/>
                </a:lnTo>
                <a:close/>
              </a:path>
              <a:path w="313054" h="515619">
                <a:moveTo>
                  <a:pt x="225806" y="32003"/>
                </a:moveTo>
                <a:lnTo>
                  <a:pt x="224027" y="32003"/>
                </a:lnTo>
                <a:lnTo>
                  <a:pt x="226441" y="37693"/>
                </a:lnTo>
                <a:lnTo>
                  <a:pt x="230423" y="37693"/>
                </a:lnTo>
                <a:lnTo>
                  <a:pt x="230100" y="37307"/>
                </a:lnTo>
                <a:lnTo>
                  <a:pt x="227837" y="34289"/>
                </a:lnTo>
                <a:lnTo>
                  <a:pt x="226313" y="32765"/>
                </a:lnTo>
                <a:lnTo>
                  <a:pt x="225806" y="32003"/>
                </a:lnTo>
                <a:close/>
              </a:path>
              <a:path w="313054" h="515619">
                <a:moveTo>
                  <a:pt x="225865" y="37045"/>
                </a:moveTo>
                <a:lnTo>
                  <a:pt x="226039" y="37307"/>
                </a:lnTo>
                <a:lnTo>
                  <a:pt x="225865" y="37045"/>
                </a:lnTo>
                <a:close/>
              </a:path>
              <a:path w="313054" h="515619">
                <a:moveTo>
                  <a:pt x="224027" y="33527"/>
                </a:moveTo>
                <a:lnTo>
                  <a:pt x="224027" y="34289"/>
                </a:lnTo>
                <a:lnTo>
                  <a:pt x="224408" y="34289"/>
                </a:lnTo>
                <a:lnTo>
                  <a:pt x="224027" y="33527"/>
                </a:lnTo>
                <a:close/>
              </a:path>
              <a:path w="313054" h="515619">
                <a:moveTo>
                  <a:pt x="220789" y="28527"/>
                </a:moveTo>
                <a:lnTo>
                  <a:pt x="221742" y="29717"/>
                </a:lnTo>
                <a:lnTo>
                  <a:pt x="224027" y="33527"/>
                </a:lnTo>
                <a:lnTo>
                  <a:pt x="224027" y="32003"/>
                </a:lnTo>
                <a:lnTo>
                  <a:pt x="225806" y="32003"/>
                </a:lnTo>
                <a:lnTo>
                  <a:pt x="224789" y="30479"/>
                </a:lnTo>
                <a:lnTo>
                  <a:pt x="223266" y="29717"/>
                </a:lnTo>
                <a:lnTo>
                  <a:pt x="222504" y="29717"/>
                </a:lnTo>
                <a:lnTo>
                  <a:pt x="222504" y="28955"/>
                </a:lnTo>
                <a:lnTo>
                  <a:pt x="220789" y="28527"/>
                </a:lnTo>
                <a:close/>
              </a:path>
              <a:path w="313054" h="515619">
                <a:moveTo>
                  <a:pt x="220522" y="28194"/>
                </a:moveTo>
                <a:lnTo>
                  <a:pt x="219456" y="28194"/>
                </a:lnTo>
                <a:lnTo>
                  <a:pt x="220789" y="28527"/>
                </a:lnTo>
                <a:lnTo>
                  <a:pt x="220522" y="28194"/>
                </a:lnTo>
                <a:close/>
              </a:path>
              <a:path w="313054" h="515619">
                <a:moveTo>
                  <a:pt x="187795" y="9144"/>
                </a:moveTo>
                <a:lnTo>
                  <a:pt x="124206" y="9144"/>
                </a:lnTo>
                <a:lnTo>
                  <a:pt x="122682" y="9905"/>
                </a:lnTo>
                <a:lnTo>
                  <a:pt x="139984" y="11638"/>
                </a:lnTo>
                <a:lnTo>
                  <a:pt x="157391" y="13111"/>
                </a:lnTo>
                <a:lnTo>
                  <a:pt x="174588" y="15647"/>
                </a:lnTo>
                <a:lnTo>
                  <a:pt x="191262" y="20574"/>
                </a:lnTo>
                <a:lnTo>
                  <a:pt x="196596" y="22859"/>
                </a:lnTo>
                <a:lnTo>
                  <a:pt x="201930" y="24383"/>
                </a:lnTo>
                <a:lnTo>
                  <a:pt x="206501" y="25907"/>
                </a:lnTo>
                <a:lnTo>
                  <a:pt x="208025" y="26670"/>
                </a:lnTo>
                <a:lnTo>
                  <a:pt x="208787" y="27431"/>
                </a:lnTo>
                <a:lnTo>
                  <a:pt x="209041" y="27431"/>
                </a:lnTo>
                <a:lnTo>
                  <a:pt x="208025" y="25907"/>
                </a:lnTo>
                <a:lnTo>
                  <a:pt x="218694" y="25907"/>
                </a:lnTo>
                <a:lnTo>
                  <a:pt x="215646" y="20574"/>
                </a:lnTo>
                <a:lnTo>
                  <a:pt x="214122" y="19050"/>
                </a:lnTo>
                <a:lnTo>
                  <a:pt x="213360" y="19050"/>
                </a:lnTo>
                <a:lnTo>
                  <a:pt x="212598" y="18287"/>
                </a:lnTo>
                <a:lnTo>
                  <a:pt x="211074" y="17525"/>
                </a:lnTo>
                <a:lnTo>
                  <a:pt x="209550" y="17525"/>
                </a:lnTo>
                <a:lnTo>
                  <a:pt x="207263" y="16763"/>
                </a:lnTo>
                <a:lnTo>
                  <a:pt x="204977" y="15239"/>
                </a:lnTo>
                <a:lnTo>
                  <a:pt x="197858" y="12944"/>
                </a:lnTo>
                <a:lnTo>
                  <a:pt x="191500" y="10382"/>
                </a:lnTo>
                <a:lnTo>
                  <a:pt x="187795" y="9144"/>
                </a:lnTo>
                <a:close/>
              </a:path>
              <a:path w="313054" h="515619">
                <a:moveTo>
                  <a:pt x="218694" y="25907"/>
                </a:moveTo>
                <a:lnTo>
                  <a:pt x="208025" y="25907"/>
                </a:lnTo>
                <a:lnTo>
                  <a:pt x="210312" y="27431"/>
                </a:lnTo>
                <a:lnTo>
                  <a:pt x="219913" y="27431"/>
                </a:lnTo>
                <a:lnTo>
                  <a:pt x="218694" y="25907"/>
                </a:lnTo>
                <a:close/>
              </a:path>
              <a:path w="313054" h="515619">
                <a:moveTo>
                  <a:pt x="213360" y="18287"/>
                </a:moveTo>
                <a:lnTo>
                  <a:pt x="213360" y="19050"/>
                </a:lnTo>
                <a:lnTo>
                  <a:pt x="214122" y="19050"/>
                </a:lnTo>
                <a:lnTo>
                  <a:pt x="213360" y="18287"/>
                </a:lnTo>
                <a:close/>
              </a:path>
            </a:pathLst>
          </a:custGeom>
          <a:solidFill>
            <a:srgbClr val="000000"/>
          </a:solidFill>
        </p:spPr>
        <p:txBody>
          <a:bodyPr wrap="square" lIns="0" tIns="0" rIns="0" bIns="0" rtlCol="0"/>
          <a:lstStyle/>
          <a:p/>
        </p:txBody>
      </p:sp>
      <p:sp>
        <p:nvSpPr>
          <p:cNvPr id="63" name="object 63"/>
          <p:cNvSpPr/>
          <p:nvPr/>
        </p:nvSpPr>
        <p:spPr>
          <a:xfrm>
            <a:off x="2360676" y="3283458"/>
            <a:ext cx="715010" cy="121285"/>
          </a:xfrm>
          <a:custGeom>
            <a:avLst/>
            <a:gdLst/>
            <a:ahLst/>
            <a:cxnLst/>
            <a:rect l="l" t="t" r="r" b="b"/>
            <a:pathLst>
              <a:path w="715010" h="121285">
                <a:moveTo>
                  <a:pt x="7619" y="9144"/>
                </a:moveTo>
                <a:lnTo>
                  <a:pt x="32138" y="48662"/>
                </a:lnTo>
                <a:lnTo>
                  <a:pt x="73897" y="74582"/>
                </a:lnTo>
                <a:lnTo>
                  <a:pt x="121829" y="93478"/>
                </a:lnTo>
                <a:lnTo>
                  <a:pt x="172491" y="106586"/>
                </a:lnTo>
                <a:lnTo>
                  <a:pt x="222437" y="115146"/>
                </a:lnTo>
                <a:lnTo>
                  <a:pt x="268224" y="120396"/>
                </a:lnTo>
                <a:lnTo>
                  <a:pt x="316552" y="120685"/>
                </a:lnTo>
                <a:lnTo>
                  <a:pt x="370298" y="118471"/>
                </a:lnTo>
                <a:lnTo>
                  <a:pt x="452944" y="112775"/>
                </a:lnTo>
                <a:lnTo>
                  <a:pt x="285750" y="112775"/>
                </a:lnTo>
                <a:lnTo>
                  <a:pt x="286269" y="112749"/>
                </a:lnTo>
                <a:lnTo>
                  <a:pt x="239160" y="107678"/>
                </a:lnTo>
                <a:lnTo>
                  <a:pt x="187446" y="99765"/>
                </a:lnTo>
                <a:lnTo>
                  <a:pt x="134902" y="87496"/>
                </a:lnTo>
                <a:lnTo>
                  <a:pt x="85061" y="69330"/>
                </a:lnTo>
                <a:lnTo>
                  <a:pt x="41456" y="43726"/>
                </a:lnTo>
                <a:lnTo>
                  <a:pt x="7619" y="9144"/>
                </a:lnTo>
                <a:close/>
              </a:path>
              <a:path w="715010" h="121285">
                <a:moveTo>
                  <a:pt x="286269" y="112749"/>
                </a:moveTo>
                <a:lnTo>
                  <a:pt x="285750" y="112775"/>
                </a:lnTo>
                <a:lnTo>
                  <a:pt x="286512" y="112775"/>
                </a:lnTo>
                <a:lnTo>
                  <a:pt x="286269" y="112749"/>
                </a:lnTo>
                <a:close/>
              </a:path>
              <a:path w="715010" h="121285">
                <a:moveTo>
                  <a:pt x="685186" y="24479"/>
                </a:moveTo>
                <a:lnTo>
                  <a:pt x="682751" y="26670"/>
                </a:lnTo>
                <a:lnTo>
                  <a:pt x="683513" y="26670"/>
                </a:lnTo>
                <a:lnTo>
                  <a:pt x="667630" y="37072"/>
                </a:lnTo>
                <a:lnTo>
                  <a:pt x="651438" y="46986"/>
                </a:lnTo>
                <a:lnTo>
                  <a:pt x="618744" y="66294"/>
                </a:lnTo>
                <a:lnTo>
                  <a:pt x="619506" y="66294"/>
                </a:lnTo>
                <a:lnTo>
                  <a:pt x="617982" y="67056"/>
                </a:lnTo>
                <a:lnTo>
                  <a:pt x="616457" y="67056"/>
                </a:lnTo>
                <a:lnTo>
                  <a:pt x="611886" y="68580"/>
                </a:lnTo>
                <a:lnTo>
                  <a:pt x="580644" y="78486"/>
                </a:lnTo>
                <a:lnTo>
                  <a:pt x="575729" y="79806"/>
                </a:lnTo>
                <a:lnTo>
                  <a:pt x="571309" y="82880"/>
                </a:lnTo>
                <a:lnTo>
                  <a:pt x="566166" y="83820"/>
                </a:lnTo>
                <a:lnTo>
                  <a:pt x="563778" y="85229"/>
                </a:lnTo>
                <a:lnTo>
                  <a:pt x="505295" y="96767"/>
                </a:lnTo>
                <a:lnTo>
                  <a:pt x="450709" y="103156"/>
                </a:lnTo>
                <a:lnTo>
                  <a:pt x="395774" y="107185"/>
                </a:lnTo>
                <a:lnTo>
                  <a:pt x="286269" y="112749"/>
                </a:lnTo>
                <a:lnTo>
                  <a:pt x="286512" y="112775"/>
                </a:lnTo>
                <a:lnTo>
                  <a:pt x="452944" y="112775"/>
                </a:lnTo>
                <a:lnTo>
                  <a:pt x="473201" y="111251"/>
                </a:lnTo>
                <a:lnTo>
                  <a:pt x="492296" y="108671"/>
                </a:lnTo>
                <a:lnTo>
                  <a:pt x="510920" y="105460"/>
                </a:lnTo>
                <a:lnTo>
                  <a:pt x="529355" y="102097"/>
                </a:lnTo>
                <a:lnTo>
                  <a:pt x="547878" y="99060"/>
                </a:lnTo>
                <a:lnTo>
                  <a:pt x="553669" y="97104"/>
                </a:lnTo>
                <a:lnTo>
                  <a:pt x="566280" y="96316"/>
                </a:lnTo>
                <a:lnTo>
                  <a:pt x="570738" y="92201"/>
                </a:lnTo>
                <a:lnTo>
                  <a:pt x="578797" y="89101"/>
                </a:lnTo>
                <a:lnTo>
                  <a:pt x="595601" y="83658"/>
                </a:lnTo>
                <a:lnTo>
                  <a:pt x="603504" y="80772"/>
                </a:lnTo>
                <a:lnTo>
                  <a:pt x="609600" y="79248"/>
                </a:lnTo>
                <a:lnTo>
                  <a:pt x="614934" y="77724"/>
                </a:lnTo>
                <a:lnTo>
                  <a:pt x="617219" y="76962"/>
                </a:lnTo>
                <a:lnTo>
                  <a:pt x="618744" y="76200"/>
                </a:lnTo>
                <a:lnTo>
                  <a:pt x="620268" y="76200"/>
                </a:lnTo>
                <a:lnTo>
                  <a:pt x="621792" y="75438"/>
                </a:lnTo>
                <a:lnTo>
                  <a:pt x="623316" y="75438"/>
                </a:lnTo>
                <a:lnTo>
                  <a:pt x="624078" y="74675"/>
                </a:lnTo>
                <a:lnTo>
                  <a:pt x="628650" y="71627"/>
                </a:lnTo>
                <a:lnTo>
                  <a:pt x="664330" y="50749"/>
                </a:lnTo>
                <a:lnTo>
                  <a:pt x="681803" y="39359"/>
                </a:lnTo>
                <a:lnTo>
                  <a:pt x="692133" y="30862"/>
                </a:lnTo>
                <a:lnTo>
                  <a:pt x="685186" y="24479"/>
                </a:lnTo>
                <a:close/>
              </a:path>
              <a:path w="715010" h="121285">
                <a:moveTo>
                  <a:pt x="709252" y="19812"/>
                </a:moveTo>
                <a:lnTo>
                  <a:pt x="690372" y="19812"/>
                </a:lnTo>
                <a:lnTo>
                  <a:pt x="697230" y="26670"/>
                </a:lnTo>
                <a:lnTo>
                  <a:pt x="692133" y="30862"/>
                </a:lnTo>
                <a:lnTo>
                  <a:pt x="703326" y="41148"/>
                </a:lnTo>
                <a:lnTo>
                  <a:pt x="709252" y="19812"/>
                </a:lnTo>
                <a:close/>
              </a:path>
              <a:path w="715010" h="121285">
                <a:moveTo>
                  <a:pt x="690372" y="19812"/>
                </a:moveTo>
                <a:lnTo>
                  <a:pt x="685186" y="24479"/>
                </a:lnTo>
                <a:lnTo>
                  <a:pt x="692133" y="30862"/>
                </a:lnTo>
                <a:lnTo>
                  <a:pt x="697230" y="26670"/>
                </a:lnTo>
                <a:lnTo>
                  <a:pt x="690372" y="19812"/>
                </a:lnTo>
                <a:close/>
              </a:path>
              <a:path w="715010" h="121285">
                <a:moveTo>
                  <a:pt x="714756" y="0"/>
                </a:moveTo>
                <a:lnTo>
                  <a:pt x="675132" y="15240"/>
                </a:lnTo>
                <a:lnTo>
                  <a:pt x="685186" y="24479"/>
                </a:lnTo>
                <a:lnTo>
                  <a:pt x="690372" y="19812"/>
                </a:lnTo>
                <a:lnTo>
                  <a:pt x="709252" y="19812"/>
                </a:lnTo>
                <a:lnTo>
                  <a:pt x="714756" y="0"/>
                </a:lnTo>
                <a:close/>
              </a:path>
            </a:pathLst>
          </a:custGeom>
          <a:solidFill>
            <a:srgbClr val="000000"/>
          </a:solidFill>
        </p:spPr>
        <p:txBody>
          <a:bodyPr wrap="square" lIns="0" tIns="0" rIns="0" bIns="0" rtlCol="0"/>
          <a:lstStyle/>
          <a:p/>
        </p:txBody>
      </p:sp>
      <p:sp>
        <p:nvSpPr>
          <p:cNvPr id="64" name="object 64"/>
          <p:cNvSpPr/>
          <p:nvPr/>
        </p:nvSpPr>
        <p:spPr>
          <a:xfrm>
            <a:off x="2623566" y="3108198"/>
            <a:ext cx="346710" cy="45085"/>
          </a:xfrm>
          <a:custGeom>
            <a:avLst/>
            <a:gdLst/>
            <a:ahLst/>
            <a:cxnLst/>
            <a:rect l="l" t="t" r="r" b="b"/>
            <a:pathLst>
              <a:path w="346710" h="45085">
                <a:moveTo>
                  <a:pt x="36575" y="6857"/>
                </a:moveTo>
                <a:lnTo>
                  <a:pt x="0" y="28194"/>
                </a:lnTo>
                <a:lnTo>
                  <a:pt x="38861" y="44957"/>
                </a:lnTo>
                <a:lnTo>
                  <a:pt x="38039" y="31242"/>
                </a:lnTo>
                <a:lnTo>
                  <a:pt x="32003" y="31242"/>
                </a:lnTo>
                <a:lnTo>
                  <a:pt x="31241" y="21335"/>
                </a:lnTo>
                <a:lnTo>
                  <a:pt x="37415" y="20851"/>
                </a:lnTo>
                <a:lnTo>
                  <a:pt x="36575" y="6857"/>
                </a:lnTo>
                <a:close/>
              </a:path>
              <a:path w="346710" h="45085">
                <a:moveTo>
                  <a:pt x="37415" y="20851"/>
                </a:moveTo>
                <a:lnTo>
                  <a:pt x="31241" y="21335"/>
                </a:lnTo>
                <a:lnTo>
                  <a:pt x="32003" y="31242"/>
                </a:lnTo>
                <a:lnTo>
                  <a:pt x="38005" y="30688"/>
                </a:lnTo>
                <a:lnTo>
                  <a:pt x="37415" y="20851"/>
                </a:lnTo>
                <a:close/>
              </a:path>
              <a:path w="346710" h="45085">
                <a:moveTo>
                  <a:pt x="38005" y="30688"/>
                </a:moveTo>
                <a:lnTo>
                  <a:pt x="32003" y="31242"/>
                </a:lnTo>
                <a:lnTo>
                  <a:pt x="38039" y="31242"/>
                </a:lnTo>
                <a:lnTo>
                  <a:pt x="38005" y="30688"/>
                </a:lnTo>
                <a:close/>
              </a:path>
              <a:path w="346710" h="45085">
                <a:moveTo>
                  <a:pt x="345947" y="0"/>
                </a:moveTo>
                <a:lnTo>
                  <a:pt x="293581" y="4759"/>
                </a:lnTo>
                <a:lnTo>
                  <a:pt x="241071" y="8339"/>
                </a:lnTo>
                <a:lnTo>
                  <a:pt x="83502" y="17237"/>
                </a:lnTo>
                <a:lnTo>
                  <a:pt x="37415" y="20851"/>
                </a:lnTo>
                <a:lnTo>
                  <a:pt x="38005" y="30688"/>
                </a:lnTo>
                <a:lnTo>
                  <a:pt x="83698" y="26474"/>
                </a:lnTo>
                <a:lnTo>
                  <a:pt x="135898" y="23164"/>
                </a:lnTo>
                <a:lnTo>
                  <a:pt x="241206" y="17847"/>
                </a:lnTo>
                <a:lnTo>
                  <a:pt x="294010" y="14303"/>
                </a:lnTo>
                <a:lnTo>
                  <a:pt x="346709" y="9144"/>
                </a:lnTo>
                <a:lnTo>
                  <a:pt x="345947" y="0"/>
                </a:lnTo>
                <a:close/>
              </a:path>
            </a:pathLst>
          </a:custGeom>
          <a:solidFill>
            <a:srgbClr val="000000"/>
          </a:solidFill>
        </p:spPr>
        <p:txBody>
          <a:bodyPr wrap="square" lIns="0" tIns="0" rIns="0" bIns="0" rtlCol="0"/>
          <a:lstStyle/>
          <a:p/>
        </p:txBody>
      </p:sp>
      <p:sp>
        <p:nvSpPr>
          <p:cNvPr id="65" name="object 65"/>
          <p:cNvSpPr/>
          <p:nvPr/>
        </p:nvSpPr>
        <p:spPr>
          <a:xfrm>
            <a:off x="3124507" y="2412492"/>
            <a:ext cx="74930" cy="425450"/>
          </a:xfrm>
          <a:custGeom>
            <a:avLst/>
            <a:gdLst/>
            <a:ahLst/>
            <a:cxnLst/>
            <a:rect l="l" t="t" r="r" b="b"/>
            <a:pathLst>
              <a:path w="74930" h="425450">
                <a:moveTo>
                  <a:pt x="52367" y="35182"/>
                </a:moveTo>
                <a:lnTo>
                  <a:pt x="38407" y="74888"/>
                </a:lnTo>
                <a:lnTo>
                  <a:pt x="24215" y="123381"/>
                </a:lnTo>
                <a:lnTo>
                  <a:pt x="12642" y="173669"/>
                </a:lnTo>
                <a:lnTo>
                  <a:pt x="4350" y="224985"/>
                </a:lnTo>
                <a:lnTo>
                  <a:pt x="0" y="276562"/>
                </a:lnTo>
                <a:lnTo>
                  <a:pt x="253" y="327634"/>
                </a:lnTo>
                <a:lnTo>
                  <a:pt x="5772" y="377434"/>
                </a:lnTo>
                <a:lnTo>
                  <a:pt x="17218" y="425196"/>
                </a:lnTo>
                <a:lnTo>
                  <a:pt x="26362" y="422909"/>
                </a:lnTo>
                <a:lnTo>
                  <a:pt x="15136" y="374955"/>
                </a:lnTo>
                <a:lnTo>
                  <a:pt x="9773" y="325719"/>
                </a:lnTo>
                <a:lnTo>
                  <a:pt x="9598" y="275713"/>
                </a:lnTo>
                <a:lnTo>
                  <a:pt x="13937" y="225447"/>
                </a:lnTo>
                <a:lnTo>
                  <a:pt x="22115" y="175432"/>
                </a:lnTo>
                <a:lnTo>
                  <a:pt x="33458" y="126180"/>
                </a:lnTo>
                <a:lnTo>
                  <a:pt x="47290" y="78200"/>
                </a:lnTo>
                <a:lnTo>
                  <a:pt x="60880" y="38080"/>
                </a:lnTo>
                <a:lnTo>
                  <a:pt x="52367" y="35182"/>
                </a:lnTo>
                <a:close/>
              </a:path>
              <a:path w="74930" h="425450">
                <a:moveTo>
                  <a:pt x="72654" y="28955"/>
                </a:moveTo>
                <a:lnTo>
                  <a:pt x="54556" y="28955"/>
                </a:lnTo>
                <a:lnTo>
                  <a:pt x="62938" y="32003"/>
                </a:lnTo>
                <a:lnTo>
                  <a:pt x="60880" y="38080"/>
                </a:lnTo>
                <a:lnTo>
                  <a:pt x="74368" y="42672"/>
                </a:lnTo>
                <a:lnTo>
                  <a:pt x="72654" y="28955"/>
                </a:lnTo>
                <a:close/>
              </a:path>
              <a:path w="74930" h="425450">
                <a:moveTo>
                  <a:pt x="54556" y="28955"/>
                </a:moveTo>
                <a:lnTo>
                  <a:pt x="52367" y="35182"/>
                </a:lnTo>
                <a:lnTo>
                  <a:pt x="60880" y="38080"/>
                </a:lnTo>
                <a:lnTo>
                  <a:pt x="62938" y="32003"/>
                </a:lnTo>
                <a:lnTo>
                  <a:pt x="54556" y="28955"/>
                </a:lnTo>
                <a:close/>
              </a:path>
              <a:path w="74930" h="425450">
                <a:moveTo>
                  <a:pt x="69034" y="0"/>
                </a:moveTo>
                <a:lnTo>
                  <a:pt x="38554" y="30479"/>
                </a:lnTo>
                <a:lnTo>
                  <a:pt x="52367" y="35182"/>
                </a:lnTo>
                <a:lnTo>
                  <a:pt x="54556" y="28955"/>
                </a:lnTo>
                <a:lnTo>
                  <a:pt x="72654" y="28955"/>
                </a:lnTo>
                <a:lnTo>
                  <a:pt x="69034" y="0"/>
                </a:lnTo>
                <a:close/>
              </a:path>
            </a:pathLst>
          </a:custGeom>
          <a:solidFill>
            <a:srgbClr val="000000"/>
          </a:solidFill>
        </p:spPr>
        <p:txBody>
          <a:bodyPr wrap="square" lIns="0" tIns="0" rIns="0" bIns="0" rtlCol="0"/>
          <a:lstStyle/>
          <a:p/>
        </p:txBody>
      </p:sp>
      <p:sp>
        <p:nvSpPr>
          <p:cNvPr id="66" name="object 66"/>
          <p:cNvSpPr txBox="1"/>
          <p:nvPr/>
        </p:nvSpPr>
        <p:spPr>
          <a:xfrm>
            <a:off x="3550920" y="2171658"/>
            <a:ext cx="356235" cy="170815"/>
          </a:xfrm>
          <a:prstGeom prst="rect">
            <a:avLst/>
          </a:prstGeom>
        </p:spPr>
        <p:txBody>
          <a:bodyPr wrap="square" lIns="0" tIns="0" rIns="0" bIns="0" rtlCol="0" vert="horz">
            <a:spAutoFit/>
          </a:bodyPr>
          <a:lstStyle/>
          <a:p>
            <a:pPr>
              <a:lnSpc>
                <a:spcPts val="1325"/>
              </a:lnSpc>
            </a:pPr>
            <a:r>
              <a:rPr dirty="0" baseline="3472" sz="1200" spc="-7">
                <a:latin typeface="Arial"/>
                <a:cs typeface="Arial"/>
              </a:rPr>
              <a:t>1/2</a:t>
            </a:r>
            <a:r>
              <a:rPr dirty="0" baseline="3472" sz="1200" spc="240">
                <a:latin typeface="Arial"/>
                <a:cs typeface="Arial"/>
              </a:rPr>
              <a:t> </a:t>
            </a:r>
            <a:r>
              <a:rPr dirty="0" sz="1200">
                <a:latin typeface="Arial"/>
                <a:cs typeface="Arial"/>
              </a:rPr>
              <a:t>In</a:t>
            </a:r>
            <a:endParaRPr sz="1200">
              <a:latin typeface="Arial"/>
              <a:cs typeface="Arial"/>
            </a:endParaRPr>
          </a:p>
        </p:txBody>
      </p:sp>
      <p:sp>
        <p:nvSpPr>
          <p:cNvPr id="67" name="object 67"/>
          <p:cNvSpPr txBox="1"/>
          <p:nvPr/>
        </p:nvSpPr>
        <p:spPr>
          <a:xfrm>
            <a:off x="3226298" y="2627838"/>
            <a:ext cx="655320" cy="262255"/>
          </a:xfrm>
          <a:prstGeom prst="rect">
            <a:avLst/>
          </a:prstGeom>
        </p:spPr>
        <p:txBody>
          <a:bodyPr wrap="square" lIns="0" tIns="0" rIns="0" bIns="0" rtlCol="0" vert="horz">
            <a:spAutoFit/>
          </a:bodyPr>
          <a:lstStyle/>
          <a:p>
            <a:pPr>
              <a:lnSpc>
                <a:spcPts val="745"/>
              </a:lnSpc>
            </a:pPr>
            <a:r>
              <a:rPr dirty="0" sz="800" spc="-5">
                <a:latin typeface="Arial"/>
                <a:cs typeface="Arial"/>
              </a:rPr>
              <a:t>/3</a:t>
            </a:r>
            <a:endParaRPr sz="800">
              <a:latin typeface="Arial"/>
              <a:cs typeface="Arial"/>
            </a:endParaRPr>
          </a:p>
          <a:p>
            <a:pPr algn="r">
              <a:lnSpc>
                <a:spcPts val="1305"/>
              </a:lnSpc>
            </a:pPr>
            <a:r>
              <a:rPr dirty="0" sz="1200">
                <a:latin typeface="Arial"/>
                <a:cs typeface="Arial"/>
              </a:rPr>
              <a:t>P</a:t>
            </a:r>
            <a:endParaRPr sz="1200">
              <a:latin typeface="Arial"/>
              <a:cs typeface="Arial"/>
            </a:endParaRPr>
          </a:p>
        </p:txBody>
      </p:sp>
      <p:sp>
        <p:nvSpPr>
          <p:cNvPr id="68" name="object 68"/>
          <p:cNvSpPr txBox="1"/>
          <p:nvPr/>
        </p:nvSpPr>
        <p:spPr>
          <a:xfrm>
            <a:off x="3169919" y="2627838"/>
            <a:ext cx="56515" cy="113664"/>
          </a:xfrm>
          <a:prstGeom prst="rect">
            <a:avLst/>
          </a:prstGeom>
        </p:spPr>
        <p:txBody>
          <a:bodyPr wrap="square" lIns="0" tIns="0" rIns="0" bIns="0" rtlCol="0" vert="horz">
            <a:spAutoFit/>
          </a:bodyPr>
          <a:lstStyle/>
          <a:p>
            <a:pPr>
              <a:lnSpc>
                <a:spcPts val="880"/>
              </a:lnSpc>
            </a:pPr>
            <a:r>
              <a:rPr dirty="0" sz="800" spc="-5">
                <a:latin typeface="Arial"/>
                <a:cs typeface="Arial"/>
              </a:rPr>
              <a:t>2</a:t>
            </a:r>
            <a:endParaRPr sz="800">
              <a:latin typeface="Arial"/>
              <a:cs typeface="Arial"/>
            </a:endParaRPr>
          </a:p>
        </p:txBody>
      </p:sp>
      <p:sp>
        <p:nvSpPr>
          <p:cNvPr id="69" name="object 69"/>
          <p:cNvSpPr/>
          <p:nvPr/>
        </p:nvSpPr>
        <p:spPr>
          <a:xfrm>
            <a:off x="1905000" y="1472946"/>
            <a:ext cx="2021205" cy="2951480"/>
          </a:xfrm>
          <a:custGeom>
            <a:avLst/>
            <a:gdLst/>
            <a:ahLst/>
            <a:cxnLst/>
            <a:rect l="l" t="t" r="r" b="b"/>
            <a:pathLst>
              <a:path w="2021204" h="2951479">
                <a:moveTo>
                  <a:pt x="1562100" y="0"/>
                </a:moveTo>
                <a:lnTo>
                  <a:pt x="0" y="0"/>
                </a:lnTo>
                <a:lnTo>
                  <a:pt x="0" y="2951226"/>
                </a:lnTo>
                <a:lnTo>
                  <a:pt x="1562100" y="2951226"/>
                </a:lnTo>
                <a:lnTo>
                  <a:pt x="1562100" y="2458974"/>
                </a:lnTo>
                <a:lnTo>
                  <a:pt x="2020824" y="1815846"/>
                </a:lnTo>
                <a:lnTo>
                  <a:pt x="1562100" y="1721357"/>
                </a:lnTo>
                <a:lnTo>
                  <a:pt x="1562100" y="0"/>
                </a:lnTo>
                <a:close/>
              </a:path>
            </a:pathLst>
          </a:custGeom>
          <a:solidFill>
            <a:srgbClr val="EAEAEA"/>
          </a:solidFill>
        </p:spPr>
        <p:txBody>
          <a:bodyPr wrap="square" lIns="0" tIns="0" rIns="0" bIns="0" rtlCol="0"/>
          <a:lstStyle/>
          <a:p/>
        </p:txBody>
      </p:sp>
      <p:sp>
        <p:nvSpPr>
          <p:cNvPr id="70" name="object 70"/>
          <p:cNvSpPr/>
          <p:nvPr/>
        </p:nvSpPr>
        <p:spPr>
          <a:xfrm>
            <a:off x="1905000" y="1472946"/>
            <a:ext cx="2021205" cy="2951480"/>
          </a:xfrm>
          <a:custGeom>
            <a:avLst/>
            <a:gdLst/>
            <a:ahLst/>
            <a:cxnLst/>
            <a:rect l="l" t="t" r="r" b="b"/>
            <a:pathLst>
              <a:path w="2021204" h="2951479">
                <a:moveTo>
                  <a:pt x="0" y="0"/>
                </a:moveTo>
                <a:lnTo>
                  <a:pt x="0" y="2951226"/>
                </a:lnTo>
                <a:lnTo>
                  <a:pt x="1562100" y="2951226"/>
                </a:lnTo>
                <a:lnTo>
                  <a:pt x="1562100" y="2458974"/>
                </a:lnTo>
                <a:lnTo>
                  <a:pt x="2020824" y="1815846"/>
                </a:lnTo>
                <a:lnTo>
                  <a:pt x="1562100" y="1721357"/>
                </a:lnTo>
                <a:lnTo>
                  <a:pt x="1562100" y="0"/>
                </a:lnTo>
                <a:lnTo>
                  <a:pt x="911351" y="0"/>
                </a:lnTo>
                <a:lnTo>
                  <a:pt x="0" y="0"/>
                </a:lnTo>
                <a:close/>
              </a:path>
            </a:pathLst>
          </a:custGeom>
          <a:ln w="9525">
            <a:solidFill>
              <a:srgbClr val="000000"/>
            </a:solidFill>
          </a:ln>
        </p:spPr>
        <p:txBody>
          <a:bodyPr wrap="square" lIns="0" tIns="0" rIns="0" bIns="0" rtlCol="0"/>
          <a:lstStyle/>
          <a:p/>
        </p:txBody>
      </p:sp>
      <p:sp>
        <p:nvSpPr>
          <p:cNvPr id="71" name="object 71"/>
          <p:cNvSpPr txBox="1"/>
          <p:nvPr/>
        </p:nvSpPr>
        <p:spPr>
          <a:xfrm>
            <a:off x="1943354" y="1483867"/>
            <a:ext cx="485140"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Answer:</a:t>
            </a:r>
            <a:endParaRPr sz="1000">
              <a:latin typeface="Arial"/>
              <a:cs typeface="Arial"/>
            </a:endParaRPr>
          </a:p>
        </p:txBody>
      </p:sp>
      <p:sp>
        <p:nvSpPr>
          <p:cNvPr id="72" name="object 72"/>
          <p:cNvSpPr/>
          <p:nvPr/>
        </p:nvSpPr>
        <p:spPr>
          <a:xfrm>
            <a:off x="2552700" y="1530096"/>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73" name="object 73"/>
          <p:cNvSpPr/>
          <p:nvPr/>
        </p:nvSpPr>
        <p:spPr>
          <a:xfrm>
            <a:off x="2552700" y="1530096"/>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74" name="object 74"/>
          <p:cNvSpPr/>
          <p:nvPr/>
        </p:nvSpPr>
        <p:spPr>
          <a:xfrm>
            <a:off x="2552700" y="2139695"/>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75" name="object 75"/>
          <p:cNvSpPr/>
          <p:nvPr/>
        </p:nvSpPr>
        <p:spPr>
          <a:xfrm>
            <a:off x="2552700" y="2139695"/>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76" name="object 76"/>
          <p:cNvSpPr/>
          <p:nvPr/>
        </p:nvSpPr>
        <p:spPr>
          <a:xfrm>
            <a:off x="2743200" y="1953767"/>
            <a:ext cx="38100" cy="181610"/>
          </a:xfrm>
          <a:custGeom>
            <a:avLst/>
            <a:gdLst/>
            <a:ahLst/>
            <a:cxnLst/>
            <a:rect l="l" t="t" r="r" b="b"/>
            <a:pathLst>
              <a:path w="38100" h="181610">
                <a:moveTo>
                  <a:pt x="14477" y="143255"/>
                </a:moveTo>
                <a:lnTo>
                  <a:pt x="0" y="143255"/>
                </a:lnTo>
                <a:lnTo>
                  <a:pt x="19050" y="181355"/>
                </a:lnTo>
                <a:lnTo>
                  <a:pt x="35051" y="149351"/>
                </a:lnTo>
                <a:lnTo>
                  <a:pt x="14477" y="149351"/>
                </a:lnTo>
                <a:lnTo>
                  <a:pt x="14477" y="143255"/>
                </a:lnTo>
                <a:close/>
              </a:path>
              <a:path w="38100" h="181610">
                <a:moveTo>
                  <a:pt x="23621" y="0"/>
                </a:moveTo>
                <a:lnTo>
                  <a:pt x="14477" y="0"/>
                </a:lnTo>
                <a:lnTo>
                  <a:pt x="14477" y="149351"/>
                </a:lnTo>
                <a:lnTo>
                  <a:pt x="23621" y="149351"/>
                </a:lnTo>
                <a:lnTo>
                  <a:pt x="23621" y="0"/>
                </a:lnTo>
                <a:close/>
              </a:path>
              <a:path w="38100" h="181610">
                <a:moveTo>
                  <a:pt x="38100" y="143255"/>
                </a:moveTo>
                <a:lnTo>
                  <a:pt x="23621" y="143255"/>
                </a:lnTo>
                <a:lnTo>
                  <a:pt x="23621" y="149351"/>
                </a:lnTo>
                <a:lnTo>
                  <a:pt x="35051" y="149351"/>
                </a:lnTo>
                <a:lnTo>
                  <a:pt x="38100" y="143255"/>
                </a:lnTo>
                <a:close/>
              </a:path>
            </a:pathLst>
          </a:custGeom>
          <a:solidFill>
            <a:srgbClr val="000000"/>
          </a:solidFill>
        </p:spPr>
        <p:txBody>
          <a:bodyPr wrap="square" lIns="0" tIns="0" rIns="0" bIns="0" rtlCol="0"/>
          <a:lstStyle/>
          <a:p/>
        </p:txBody>
      </p:sp>
      <p:sp>
        <p:nvSpPr>
          <p:cNvPr id="77" name="object 77"/>
          <p:cNvSpPr/>
          <p:nvPr/>
        </p:nvSpPr>
        <p:spPr>
          <a:xfrm>
            <a:off x="2552700" y="2744723"/>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78" name="object 78"/>
          <p:cNvSpPr/>
          <p:nvPr/>
        </p:nvSpPr>
        <p:spPr>
          <a:xfrm>
            <a:off x="2552700" y="2744723"/>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79" name="object 79"/>
          <p:cNvSpPr/>
          <p:nvPr/>
        </p:nvSpPr>
        <p:spPr>
          <a:xfrm>
            <a:off x="2743200" y="2558795"/>
            <a:ext cx="38100" cy="180975"/>
          </a:xfrm>
          <a:custGeom>
            <a:avLst/>
            <a:gdLst/>
            <a:ahLst/>
            <a:cxnLst/>
            <a:rect l="l" t="t" r="r" b="b"/>
            <a:pathLst>
              <a:path w="38100" h="180975">
                <a:moveTo>
                  <a:pt x="14477" y="142494"/>
                </a:moveTo>
                <a:lnTo>
                  <a:pt x="0" y="142494"/>
                </a:lnTo>
                <a:lnTo>
                  <a:pt x="19050" y="180594"/>
                </a:lnTo>
                <a:lnTo>
                  <a:pt x="34671" y="149351"/>
                </a:lnTo>
                <a:lnTo>
                  <a:pt x="14477" y="149351"/>
                </a:lnTo>
                <a:lnTo>
                  <a:pt x="14477" y="142494"/>
                </a:lnTo>
                <a:close/>
              </a:path>
              <a:path w="38100" h="180975">
                <a:moveTo>
                  <a:pt x="23621" y="0"/>
                </a:moveTo>
                <a:lnTo>
                  <a:pt x="14477" y="0"/>
                </a:lnTo>
                <a:lnTo>
                  <a:pt x="14477" y="149351"/>
                </a:lnTo>
                <a:lnTo>
                  <a:pt x="23621" y="149351"/>
                </a:lnTo>
                <a:lnTo>
                  <a:pt x="23621" y="0"/>
                </a:lnTo>
                <a:close/>
              </a:path>
              <a:path w="38100" h="180975">
                <a:moveTo>
                  <a:pt x="38100" y="142494"/>
                </a:moveTo>
                <a:lnTo>
                  <a:pt x="23621" y="142494"/>
                </a:lnTo>
                <a:lnTo>
                  <a:pt x="23621" y="149351"/>
                </a:lnTo>
                <a:lnTo>
                  <a:pt x="34671" y="149351"/>
                </a:lnTo>
                <a:lnTo>
                  <a:pt x="38100" y="142494"/>
                </a:lnTo>
                <a:close/>
              </a:path>
            </a:pathLst>
          </a:custGeom>
          <a:solidFill>
            <a:srgbClr val="000000"/>
          </a:solidFill>
        </p:spPr>
        <p:txBody>
          <a:bodyPr wrap="square" lIns="0" tIns="0" rIns="0" bIns="0" rtlCol="0"/>
          <a:lstStyle/>
          <a:p/>
        </p:txBody>
      </p:sp>
      <p:sp>
        <p:nvSpPr>
          <p:cNvPr id="80" name="object 80"/>
          <p:cNvSpPr/>
          <p:nvPr/>
        </p:nvSpPr>
        <p:spPr>
          <a:xfrm>
            <a:off x="2552700" y="3354323"/>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81" name="object 81"/>
          <p:cNvSpPr/>
          <p:nvPr/>
        </p:nvSpPr>
        <p:spPr>
          <a:xfrm>
            <a:off x="2552700" y="3354323"/>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82" name="object 82"/>
          <p:cNvSpPr txBox="1"/>
          <p:nvPr/>
        </p:nvSpPr>
        <p:spPr>
          <a:xfrm>
            <a:off x="2661920" y="3397250"/>
            <a:ext cx="126364" cy="269875"/>
          </a:xfrm>
          <a:prstGeom prst="rect">
            <a:avLst/>
          </a:prstGeom>
        </p:spPr>
        <p:txBody>
          <a:bodyPr wrap="square" lIns="0" tIns="12700" rIns="0" bIns="0" rtlCol="0" vert="horz">
            <a:spAutoFit/>
          </a:bodyPr>
          <a:lstStyle/>
          <a:p>
            <a:pPr marL="12700">
              <a:lnSpc>
                <a:spcPct val="100000"/>
              </a:lnSpc>
              <a:spcBef>
                <a:spcPts val="100"/>
              </a:spcBef>
            </a:pPr>
            <a:r>
              <a:rPr dirty="0" sz="1600" spc="-570">
                <a:latin typeface="Arial"/>
                <a:cs typeface="Arial"/>
              </a:rPr>
              <a:t>q</a:t>
            </a:r>
            <a:endParaRPr sz="1600">
              <a:latin typeface="Arial"/>
              <a:cs typeface="Arial"/>
            </a:endParaRPr>
          </a:p>
        </p:txBody>
      </p:sp>
      <p:sp>
        <p:nvSpPr>
          <p:cNvPr id="83" name="object 83"/>
          <p:cNvSpPr txBox="1"/>
          <p:nvPr/>
        </p:nvSpPr>
        <p:spPr>
          <a:xfrm>
            <a:off x="2774695" y="3518408"/>
            <a:ext cx="99695" cy="185420"/>
          </a:xfrm>
          <a:prstGeom prst="rect">
            <a:avLst/>
          </a:prstGeom>
        </p:spPr>
        <p:txBody>
          <a:bodyPr wrap="square" lIns="0" tIns="12700" rIns="0" bIns="0" rtlCol="0" vert="horz">
            <a:spAutoFit/>
          </a:bodyPr>
          <a:lstStyle/>
          <a:p>
            <a:pPr marL="12700">
              <a:lnSpc>
                <a:spcPct val="100000"/>
              </a:lnSpc>
              <a:spcBef>
                <a:spcPts val="100"/>
              </a:spcBef>
            </a:pPr>
            <a:r>
              <a:rPr dirty="0" sz="1050">
                <a:latin typeface="Arial"/>
                <a:cs typeface="Arial"/>
              </a:rPr>
              <a:t>3</a:t>
            </a:r>
            <a:endParaRPr sz="1050">
              <a:latin typeface="Arial"/>
              <a:cs typeface="Arial"/>
            </a:endParaRPr>
          </a:p>
        </p:txBody>
      </p:sp>
      <p:sp>
        <p:nvSpPr>
          <p:cNvPr id="84" name="object 84"/>
          <p:cNvSpPr/>
          <p:nvPr/>
        </p:nvSpPr>
        <p:spPr>
          <a:xfrm>
            <a:off x="2743200" y="3168395"/>
            <a:ext cx="38100" cy="180975"/>
          </a:xfrm>
          <a:custGeom>
            <a:avLst/>
            <a:gdLst/>
            <a:ahLst/>
            <a:cxnLst/>
            <a:rect l="l" t="t" r="r" b="b"/>
            <a:pathLst>
              <a:path w="38100" h="180975">
                <a:moveTo>
                  <a:pt x="14477" y="142494"/>
                </a:moveTo>
                <a:lnTo>
                  <a:pt x="0" y="142494"/>
                </a:lnTo>
                <a:lnTo>
                  <a:pt x="19050" y="180594"/>
                </a:lnTo>
                <a:lnTo>
                  <a:pt x="34671" y="149351"/>
                </a:lnTo>
                <a:lnTo>
                  <a:pt x="14477" y="149351"/>
                </a:lnTo>
                <a:lnTo>
                  <a:pt x="14477" y="142494"/>
                </a:lnTo>
                <a:close/>
              </a:path>
              <a:path w="38100" h="180975">
                <a:moveTo>
                  <a:pt x="23621" y="0"/>
                </a:moveTo>
                <a:lnTo>
                  <a:pt x="14477" y="0"/>
                </a:lnTo>
                <a:lnTo>
                  <a:pt x="14477" y="149351"/>
                </a:lnTo>
                <a:lnTo>
                  <a:pt x="23621" y="149351"/>
                </a:lnTo>
                <a:lnTo>
                  <a:pt x="23621" y="0"/>
                </a:lnTo>
                <a:close/>
              </a:path>
              <a:path w="38100" h="180975">
                <a:moveTo>
                  <a:pt x="38100" y="142494"/>
                </a:moveTo>
                <a:lnTo>
                  <a:pt x="23621" y="142494"/>
                </a:lnTo>
                <a:lnTo>
                  <a:pt x="23621" y="149351"/>
                </a:lnTo>
                <a:lnTo>
                  <a:pt x="34671" y="149351"/>
                </a:lnTo>
                <a:lnTo>
                  <a:pt x="38100" y="142494"/>
                </a:lnTo>
                <a:close/>
              </a:path>
            </a:pathLst>
          </a:custGeom>
          <a:solidFill>
            <a:srgbClr val="000000"/>
          </a:solidFill>
        </p:spPr>
        <p:txBody>
          <a:bodyPr wrap="square" lIns="0" tIns="0" rIns="0" bIns="0" rtlCol="0"/>
          <a:lstStyle/>
          <a:p/>
        </p:txBody>
      </p:sp>
      <p:sp>
        <p:nvSpPr>
          <p:cNvPr id="85" name="object 85"/>
          <p:cNvSpPr/>
          <p:nvPr/>
        </p:nvSpPr>
        <p:spPr>
          <a:xfrm>
            <a:off x="2552700" y="3963923"/>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solidFill>
            <a:srgbClr val="A1FDCB"/>
          </a:solidFill>
        </p:spPr>
        <p:txBody>
          <a:bodyPr wrap="square" lIns="0" tIns="0" rIns="0" bIns="0" rtlCol="0"/>
          <a:lstStyle/>
          <a:p/>
        </p:txBody>
      </p:sp>
      <p:sp>
        <p:nvSpPr>
          <p:cNvPr id="86" name="object 86"/>
          <p:cNvSpPr/>
          <p:nvPr/>
        </p:nvSpPr>
        <p:spPr>
          <a:xfrm>
            <a:off x="2552700" y="3963923"/>
            <a:ext cx="419100" cy="419100"/>
          </a:xfrm>
          <a:custGeom>
            <a:avLst/>
            <a:gdLst/>
            <a:ahLst/>
            <a:cxnLst/>
            <a:rect l="l" t="t" r="r" b="b"/>
            <a:pathLst>
              <a:path w="419100" h="419100">
                <a:moveTo>
                  <a:pt x="209550" y="0"/>
                </a:moveTo>
                <a:lnTo>
                  <a:pt x="161472" y="5529"/>
                </a:lnTo>
                <a:lnTo>
                  <a:pt x="117354" y="21282"/>
                </a:lnTo>
                <a:lnTo>
                  <a:pt x="78448" y="46006"/>
                </a:lnTo>
                <a:lnTo>
                  <a:pt x="46006" y="78448"/>
                </a:lnTo>
                <a:lnTo>
                  <a:pt x="21282" y="117354"/>
                </a:lnTo>
                <a:lnTo>
                  <a:pt x="5529" y="161472"/>
                </a:lnTo>
                <a:lnTo>
                  <a:pt x="0" y="209550"/>
                </a:lnTo>
                <a:lnTo>
                  <a:pt x="5529" y="257627"/>
                </a:lnTo>
                <a:lnTo>
                  <a:pt x="21282" y="301745"/>
                </a:lnTo>
                <a:lnTo>
                  <a:pt x="46006" y="340651"/>
                </a:lnTo>
                <a:lnTo>
                  <a:pt x="78448" y="373093"/>
                </a:lnTo>
                <a:lnTo>
                  <a:pt x="117354" y="397817"/>
                </a:lnTo>
                <a:lnTo>
                  <a:pt x="161472" y="413570"/>
                </a:lnTo>
                <a:lnTo>
                  <a:pt x="209550" y="419100"/>
                </a:lnTo>
                <a:lnTo>
                  <a:pt x="257627" y="413570"/>
                </a:lnTo>
                <a:lnTo>
                  <a:pt x="301745" y="397817"/>
                </a:lnTo>
                <a:lnTo>
                  <a:pt x="340651" y="373093"/>
                </a:lnTo>
                <a:lnTo>
                  <a:pt x="373093" y="340651"/>
                </a:lnTo>
                <a:lnTo>
                  <a:pt x="397817" y="301745"/>
                </a:lnTo>
                <a:lnTo>
                  <a:pt x="413570" y="257627"/>
                </a:lnTo>
                <a:lnTo>
                  <a:pt x="419100" y="209550"/>
                </a:lnTo>
                <a:lnTo>
                  <a:pt x="413570" y="161472"/>
                </a:lnTo>
                <a:lnTo>
                  <a:pt x="397817" y="117354"/>
                </a:lnTo>
                <a:lnTo>
                  <a:pt x="373093" y="78448"/>
                </a:lnTo>
                <a:lnTo>
                  <a:pt x="340651" y="46006"/>
                </a:lnTo>
                <a:lnTo>
                  <a:pt x="301745" y="21282"/>
                </a:lnTo>
                <a:lnTo>
                  <a:pt x="257627" y="5529"/>
                </a:lnTo>
                <a:lnTo>
                  <a:pt x="209550" y="0"/>
                </a:lnTo>
                <a:close/>
              </a:path>
            </a:pathLst>
          </a:custGeom>
          <a:ln w="9525">
            <a:solidFill>
              <a:srgbClr val="000000"/>
            </a:solidFill>
          </a:ln>
        </p:spPr>
        <p:txBody>
          <a:bodyPr wrap="square" lIns="0" tIns="0" rIns="0" bIns="0" rtlCol="0"/>
          <a:lstStyle/>
          <a:p/>
        </p:txBody>
      </p:sp>
      <p:sp>
        <p:nvSpPr>
          <p:cNvPr id="87" name="object 87"/>
          <p:cNvSpPr txBox="1"/>
          <p:nvPr/>
        </p:nvSpPr>
        <p:spPr>
          <a:xfrm>
            <a:off x="2636520" y="4006850"/>
            <a:ext cx="263525" cy="269875"/>
          </a:xfrm>
          <a:prstGeom prst="rect">
            <a:avLst/>
          </a:prstGeom>
        </p:spPr>
        <p:txBody>
          <a:bodyPr wrap="square" lIns="0" tIns="12700" rIns="0" bIns="0" rtlCol="0" vert="horz">
            <a:spAutoFit/>
          </a:bodyPr>
          <a:lstStyle/>
          <a:p>
            <a:pPr marL="38100">
              <a:lnSpc>
                <a:spcPct val="100000"/>
              </a:lnSpc>
              <a:spcBef>
                <a:spcPts val="100"/>
              </a:spcBef>
            </a:pPr>
            <a:r>
              <a:rPr dirty="0" sz="1600" spc="-5">
                <a:latin typeface="Arial"/>
                <a:cs typeface="Arial"/>
              </a:rPr>
              <a:t>q</a:t>
            </a:r>
            <a:r>
              <a:rPr dirty="0" baseline="-21164" sz="1575" spc="-7">
                <a:latin typeface="Arial"/>
                <a:cs typeface="Arial"/>
              </a:rPr>
              <a:t>4</a:t>
            </a:r>
            <a:endParaRPr baseline="-21164" sz="1575">
              <a:latin typeface="Arial"/>
              <a:cs typeface="Arial"/>
            </a:endParaRPr>
          </a:p>
        </p:txBody>
      </p:sp>
      <p:sp>
        <p:nvSpPr>
          <p:cNvPr id="88" name="object 88"/>
          <p:cNvSpPr/>
          <p:nvPr/>
        </p:nvSpPr>
        <p:spPr>
          <a:xfrm>
            <a:off x="2743200" y="3777996"/>
            <a:ext cx="38100" cy="180975"/>
          </a:xfrm>
          <a:custGeom>
            <a:avLst/>
            <a:gdLst/>
            <a:ahLst/>
            <a:cxnLst/>
            <a:rect l="l" t="t" r="r" b="b"/>
            <a:pathLst>
              <a:path w="38100" h="180975">
                <a:moveTo>
                  <a:pt x="14477" y="142493"/>
                </a:moveTo>
                <a:lnTo>
                  <a:pt x="0" y="142493"/>
                </a:lnTo>
                <a:lnTo>
                  <a:pt x="19050" y="180593"/>
                </a:lnTo>
                <a:lnTo>
                  <a:pt x="34670" y="149351"/>
                </a:lnTo>
                <a:lnTo>
                  <a:pt x="14477" y="149351"/>
                </a:lnTo>
                <a:lnTo>
                  <a:pt x="14477" y="142493"/>
                </a:lnTo>
                <a:close/>
              </a:path>
              <a:path w="38100" h="180975">
                <a:moveTo>
                  <a:pt x="23621" y="0"/>
                </a:moveTo>
                <a:lnTo>
                  <a:pt x="14477" y="0"/>
                </a:lnTo>
                <a:lnTo>
                  <a:pt x="14477" y="149351"/>
                </a:lnTo>
                <a:lnTo>
                  <a:pt x="23621" y="149351"/>
                </a:lnTo>
                <a:lnTo>
                  <a:pt x="23621" y="0"/>
                </a:lnTo>
                <a:close/>
              </a:path>
              <a:path w="38100" h="180975">
                <a:moveTo>
                  <a:pt x="38100" y="142493"/>
                </a:moveTo>
                <a:lnTo>
                  <a:pt x="23621" y="142493"/>
                </a:lnTo>
                <a:lnTo>
                  <a:pt x="23621" y="149351"/>
                </a:lnTo>
                <a:lnTo>
                  <a:pt x="34670" y="149351"/>
                </a:lnTo>
                <a:lnTo>
                  <a:pt x="38100" y="142493"/>
                </a:lnTo>
                <a:close/>
              </a:path>
            </a:pathLst>
          </a:custGeom>
          <a:solidFill>
            <a:srgbClr val="000000"/>
          </a:solidFill>
        </p:spPr>
        <p:txBody>
          <a:bodyPr wrap="square" lIns="0" tIns="0" rIns="0" bIns="0" rtlCol="0"/>
          <a:lstStyle/>
          <a:p/>
        </p:txBody>
      </p:sp>
      <p:sp>
        <p:nvSpPr>
          <p:cNvPr id="89" name="object 89"/>
          <p:cNvSpPr/>
          <p:nvPr/>
        </p:nvSpPr>
        <p:spPr>
          <a:xfrm>
            <a:off x="1676400" y="3130295"/>
            <a:ext cx="855344" cy="605155"/>
          </a:xfrm>
          <a:custGeom>
            <a:avLst/>
            <a:gdLst/>
            <a:ahLst/>
            <a:cxnLst/>
            <a:rect l="l" t="t" r="r" b="b"/>
            <a:pathLst>
              <a:path w="855344" h="605154">
                <a:moveTo>
                  <a:pt x="0" y="605027"/>
                </a:moveTo>
                <a:lnTo>
                  <a:pt x="854963" y="605027"/>
                </a:lnTo>
                <a:lnTo>
                  <a:pt x="854963" y="0"/>
                </a:lnTo>
                <a:lnTo>
                  <a:pt x="0" y="0"/>
                </a:lnTo>
                <a:lnTo>
                  <a:pt x="0" y="605027"/>
                </a:lnTo>
                <a:close/>
              </a:path>
            </a:pathLst>
          </a:custGeom>
          <a:solidFill>
            <a:srgbClr val="FFFFFF"/>
          </a:solidFill>
        </p:spPr>
        <p:txBody>
          <a:bodyPr wrap="square" lIns="0" tIns="0" rIns="0" bIns="0" rtlCol="0"/>
          <a:lstStyle/>
          <a:p/>
        </p:txBody>
      </p:sp>
      <p:sp>
        <p:nvSpPr>
          <p:cNvPr id="90" name="object 90"/>
          <p:cNvSpPr txBox="1"/>
          <p:nvPr/>
        </p:nvSpPr>
        <p:spPr>
          <a:xfrm>
            <a:off x="1676400" y="3130295"/>
            <a:ext cx="855344" cy="605155"/>
          </a:xfrm>
          <a:prstGeom prst="rect">
            <a:avLst/>
          </a:prstGeom>
          <a:ln w="9525">
            <a:solidFill>
              <a:srgbClr val="FF0000"/>
            </a:solidFill>
          </a:ln>
        </p:spPr>
        <p:txBody>
          <a:bodyPr wrap="square" lIns="0" tIns="24765" rIns="0" bIns="0" rtlCol="0" vert="horz">
            <a:spAutoFit/>
          </a:bodyPr>
          <a:lstStyle/>
          <a:p>
            <a:pPr marL="50800" marR="97155">
              <a:lnSpc>
                <a:spcPct val="100000"/>
              </a:lnSpc>
              <a:spcBef>
                <a:spcPts val="195"/>
              </a:spcBef>
            </a:pPr>
            <a:r>
              <a:rPr dirty="0" sz="900" spc="-5">
                <a:solidFill>
                  <a:srgbClr val="FF0000"/>
                </a:solidFill>
                <a:latin typeface="Arial"/>
                <a:cs typeface="Arial"/>
              </a:rPr>
              <a:t>Each of</a:t>
            </a:r>
            <a:r>
              <a:rPr dirty="0" sz="900" spc="-80">
                <a:solidFill>
                  <a:srgbClr val="FF0000"/>
                </a:solidFill>
                <a:latin typeface="Arial"/>
                <a:cs typeface="Arial"/>
              </a:rPr>
              <a:t> </a:t>
            </a:r>
            <a:r>
              <a:rPr dirty="0" sz="900" spc="-5">
                <a:solidFill>
                  <a:srgbClr val="FF0000"/>
                </a:solidFill>
                <a:latin typeface="Arial"/>
                <a:cs typeface="Arial"/>
              </a:rPr>
              <a:t>these  probability  tables is  identical</a:t>
            </a:r>
            <a:endParaRPr sz="900">
              <a:latin typeface="Arial"/>
              <a:cs typeface="Arial"/>
            </a:endParaRPr>
          </a:p>
        </p:txBody>
      </p:sp>
      <p:sp>
        <p:nvSpPr>
          <p:cNvPr id="91" name="object 91"/>
          <p:cNvSpPr/>
          <p:nvPr/>
        </p:nvSpPr>
        <p:spPr>
          <a:xfrm>
            <a:off x="2197607" y="2660904"/>
            <a:ext cx="471170" cy="415290"/>
          </a:xfrm>
          <a:custGeom>
            <a:avLst/>
            <a:gdLst/>
            <a:ahLst/>
            <a:cxnLst/>
            <a:rect l="l" t="t" r="r" b="b"/>
            <a:pathLst>
              <a:path w="471169" h="415289">
                <a:moveTo>
                  <a:pt x="433565" y="12604"/>
                </a:moveTo>
                <a:lnTo>
                  <a:pt x="419511" y="17061"/>
                </a:lnTo>
                <a:lnTo>
                  <a:pt x="400350" y="22150"/>
                </a:lnTo>
                <a:lnTo>
                  <a:pt x="381229" y="28547"/>
                </a:lnTo>
                <a:lnTo>
                  <a:pt x="361188" y="38862"/>
                </a:lnTo>
                <a:lnTo>
                  <a:pt x="362712" y="38862"/>
                </a:lnTo>
                <a:lnTo>
                  <a:pt x="327991" y="51839"/>
                </a:lnTo>
                <a:lnTo>
                  <a:pt x="289393" y="72599"/>
                </a:lnTo>
                <a:lnTo>
                  <a:pt x="252021" y="95540"/>
                </a:lnTo>
                <a:lnTo>
                  <a:pt x="220980" y="115062"/>
                </a:lnTo>
                <a:lnTo>
                  <a:pt x="177272" y="144830"/>
                </a:lnTo>
                <a:lnTo>
                  <a:pt x="131564" y="173578"/>
                </a:lnTo>
                <a:lnTo>
                  <a:pt x="87700" y="203739"/>
                </a:lnTo>
                <a:lnTo>
                  <a:pt x="49530" y="237744"/>
                </a:lnTo>
                <a:lnTo>
                  <a:pt x="20538" y="279377"/>
                </a:lnTo>
                <a:lnTo>
                  <a:pt x="7581" y="320368"/>
                </a:lnTo>
                <a:lnTo>
                  <a:pt x="3217" y="364243"/>
                </a:lnTo>
                <a:lnTo>
                  <a:pt x="0" y="414527"/>
                </a:lnTo>
                <a:lnTo>
                  <a:pt x="9906" y="415290"/>
                </a:lnTo>
                <a:lnTo>
                  <a:pt x="12827" y="356480"/>
                </a:lnTo>
                <a:lnTo>
                  <a:pt x="20032" y="309548"/>
                </a:lnTo>
                <a:lnTo>
                  <a:pt x="36291" y="270150"/>
                </a:lnTo>
                <a:lnTo>
                  <a:pt x="66378" y="233947"/>
                </a:lnTo>
                <a:lnTo>
                  <a:pt x="115062" y="196596"/>
                </a:lnTo>
                <a:lnTo>
                  <a:pt x="160673" y="166924"/>
                </a:lnTo>
                <a:lnTo>
                  <a:pt x="205905" y="136500"/>
                </a:lnTo>
                <a:lnTo>
                  <a:pt x="251495" y="106662"/>
                </a:lnTo>
                <a:lnTo>
                  <a:pt x="298184" y="78750"/>
                </a:lnTo>
                <a:lnTo>
                  <a:pt x="346710" y="54101"/>
                </a:lnTo>
                <a:lnTo>
                  <a:pt x="393873" y="34942"/>
                </a:lnTo>
                <a:lnTo>
                  <a:pt x="436756" y="21427"/>
                </a:lnTo>
                <a:lnTo>
                  <a:pt x="433565" y="12604"/>
                </a:lnTo>
                <a:close/>
              </a:path>
              <a:path w="471169" h="415289">
                <a:moveTo>
                  <a:pt x="465266" y="10668"/>
                </a:moveTo>
                <a:lnTo>
                  <a:pt x="439674" y="10668"/>
                </a:lnTo>
                <a:lnTo>
                  <a:pt x="442722" y="19812"/>
                </a:lnTo>
                <a:lnTo>
                  <a:pt x="436756" y="21427"/>
                </a:lnTo>
                <a:lnTo>
                  <a:pt x="441960" y="35814"/>
                </a:lnTo>
                <a:lnTo>
                  <a:pt x="465266" y="10668"/>
                </a:lnTo>
                <a:close/>
              </a:path>
              <a:path w="471169" h="415289">
                <a:moveTo>
                  <a:pt x="439674" y="10668"/>
                </a:moveTo>
                <a:lnTo>
                  <a:pt x="433565" y="12604"/>
                </a:lnTo>
                <a:lnTo>
                  <a:pt x="436756" y="21427"/>
                </a:lnTo>
                <a:lnTo>
                  <a:pt x="442722" y="19812"/>
                </a:lnTo>
                <a:lnTo>
                  <a:pt x="439674" y="10668"/>
                </a:lnTo>
                <a:close/>
              </a:path>
              <a:path w="471169" h="415289">
                <a:moveTo>
                  <a:pt x="429006" y="0"/>
                </a:moveTo>
                <a:lnTo>
                  <a:pt x="433565" y="12604"/>
                </a:lnTo>
                <a:lnTo>
                  <a:pt x="439674" y="10668"/>
                </a:lnTo>
                <a:lnTo>
                  <a:pt x="465266" y="10668"/>
                </a:lnTo>
                <a:lnTo>
                  <a:pt x="470916" y="4572"/>
                </a:lnTo>
                <a:lnTo>
                  <a:pt x="429006" y="0"/>
                </a:lnTo>
                <a:close/>
              </a:path>
            </a:pathLst>
          </a:custGeom>
          <a:solidFill>
            <a:srgbClr val="FF0000"/>
          </a:solidFill>
        </p:spPr>
        <p:txBody>
          <a:bodyPr wrap="square" lIns="0" tIns="0" rIns="0" bIns="0" rtlCol="0"/>
          <a:lstStyle/>
          <a:p/>
        </p:txBody>
      </p:sp>
      <p:sp>
        <p:nvSpPr>
          <p:cNvPr id="92" name="object 92"/>
          <p:cNvSpPr/>
          <p:nvPr/>
        </p:nvSpPr>
        <p:spPr>
          <a:xfrm>
            <a:off x="2547366" y="3234689"/>
            <a:ext cx="163830" cy="63500"/>
          </a:xfrm>
          <a:custGeom>
            <a:avLst/>
            <a:gdLst/>
            <a:ahLst/>
            <a:cxnLst/>
            <a:rect l="l" t="t" r="r" b="b"/>
            <a:pathLst>
              <a:path w="163830" h="63500">
                <a:moveTo>
                  <a:pt x="125624" y="14419"/>
                </a:moveTo>
                <a:lnTo>
                  <a:pt x="96528" y="21294"/>
                </a:lnTo>
                <a:lnTo>
                  <a:pt x="64441" y="32332"/>
                </a:lnTo>
                <a:lnTo>
                  <a:pt x="33090" y="43777"/>
                </a:lnTo>
                <a:lnTo>
                  <a:pt x="0" y="53339"/>
                </a:lnTo>
                <a:lnTo>
                  <a:pt x="2285" y="63245"/>
                </a:lnTo>
                <a:lnTo>
                  <a:pt x="36033" y="52817"/>
                </a:lnTo>
                <a:lnTo>
                  <a:pt x="67070" y="41409"/>
                </a:lnTo>
                <a:lnTo>
                  <a:pt x="98671" y="30632"/>
                </a:lnTo>
                <a:lnTo>
                  <a:pt x="127515" y="23686"/>
                </a:lnTo>
                <a:lnTo>
                  <a:pt x="125624" y="14419"/>
                </a:lnTo>
                <a:close/>
              </a:path>
              <a:path w="163830" h="63500">
                <a:moveTo>
                  <a:pt x="161857" y="12953"/>
                </a:moveTo>
                <a:lnTo>
                  <a:pt x="131825" y="12953"/>
                </a:lnTo>
                <a:lnTo>
                  <a:pt x="134111" y="22098"/>
                </a:lnTo>
                <a:lnTo>
                  <a:pt x="127515" y="23686"/>
                </a:lnTo>
                <a:lnTo>
                  <a:pt x="130301" y="37337"/>
                </a:lnTo>
                <a:lnTo>
                  <a:pt x="161857" y="12953"/>
                </a:lnTo>
                <a:close/>
              </a:path>
              <a:path w="163830" h="63500">
                <a:moveTo>
                  <a:pt x="131825" y="12953"/>
                </a:moveTo>
                <a:lnTo>
                  <a:pt x="125624" y="14419"/>
                </a:lnTo>
                <a:lnTo>
                  <a:pt x="127515" y="23686"/>
                </a:lnTo>
                <a:lnTo>
                  <a:pt x="134111" y="22098"/>
                </a:lnTo>
                <a:lnTo>
                  <a:pt x="131825" y="12953"/>
                </a:lnTo>
                <a:close/>
              </a:path>
              <a:path w="163830" h="63500">
                <a:moveTo>
                  <a:pt x="122681" y="0"/>
                </a:moveTo>
                <a:lnTo>
                  <a:pt x="125624" y="14419"/>
                </a:lnTo>
                <a:lnTo>
                  <a:pt x="131825" y="12953"/>
                </a:lnTo>
                <a:lnTo>
                  <a:pt x="161857" y="12953"/>
                </a:lnTo>
                <a:lnTo>
                  <a:pt x="163829" y="11429"/>
                </a:lnTo>
                <a:lnTo>
                  <a:pt x="122681" y="0"/>
                </a:lnTo>
                <a:close/>
              </a:path>
            </a:pathLst>
          </a:custGeom>
          <a:solidFill>
            <a:srgbClr val="FF0000"/>
          </a:solidFill>
        </p:spPr>
        <p:txBody>
          <a:bodyPr wrap="square" lIns="0" tIns="0" rIns="0" bIns="0" rtlCol="0"/>
          <a:lstStyle/>
          <a:p/>
        </p:txBody>
      </p:sp>
      <p:sp>
        <p:nvSpPr>
          <p:cNvPr id="93" name="object 93"/>
          <p:cNvSpPr/>
          <p:nvPr/>
        </p:nvSpPr>
        <p:spPr>
          <a:xfrm>
            <a:off x="2347722" y="3765803"/>
            <a:ext cx="367665" cy="113030"/>
          </a:xfrm>
          <a:custGeom>
            <a:avLst/>
            <a:gdLst/>
            <a:ahLst/>
            <a:cxnLst/>
            <a:rect l="l" t="t" r="r" b="b"/>
            <a:pathLst>
              <a:path w="367664" h="113029">
                <a:moveTo>
                  <a:pt x="366244" y="88392"/>
                </a:moveTo>
                <a:lnTo>
                  <a:pt x="335279" y="88392"/>
                </a:lnTo>
                <a:lnTo>
                  <a:pt x="336803" y="97536"/>
                </a:lnTo>
                <a:lnTo>
                  <a:pt x="330633" y="98320"/>
                </a:lnTo>
                <a:lnTo>
                  <a:pt x="332994" y="112775"/>
                </a:lnTo>
                <a:lnTo>
                  <a:pt x="366244" y="88392"/>
                </a:lnTo>
                <a:close/>
              </a:path>
              <a:path w="367664" h="113029">
                <a:moveTo>
                  <a:pt x="8381" y="0"/>
                </a:moveTo>
                <a:lnTo>
                  <a:pt x="48796" y="60640"/>
                </a:lnTo>
                <a:lnTo>
                  <a:pt x="83160" y="78588"/>
                </a:lnTo>
                <a:lnTo>
                  <a:pt x="131063" y="95250"/>
                </a:lnTo>
                <a:lnTo>
                  <a:pt x="143324" y="98320"/>
                </a:lnTo>
                <a:lnTo>
                  <a:pt x="154685" y="102108"/>
                </a:lnTo>
                <a:lnTo>
                  <a:pt x="165353" y="105156"/>
                </a:lnTo>
                <a:lnTo>
                  <a:pt x="166877" y="105156"/>
                </a:lnTo>
                <a:lnTo>
                  <a:pt x="239267" y="103632"/>
                </a:lnTo>
                <a:lnTo>
                  <a:pt x="262812" y="102286"/>
                </a:lnTo>
                <a:lnTo>
                  <a:pt x="287997" y="101688"/>
                </a:lnTo>
                <a:lnTo>
                  <a:pt x="313202" y="100538"/>
                </a:lnTo>
                <a:lnTo>
                  <a:pt x="330633" y="98320"/>
                </a:lnTo>
                <a:lnTo>
                  <a:pt x="330257" y="96012"/>
                </a:lnTo>
                <a:lnTo>
                  <a:pt x="168401" y="96012"/>
                </a:lnTo>
                <a:lnTo>
                  <a:pt x="122501" y="82517"/>
                </a:lnTo>
                <a:lnTo>
                  <a:pt x="76223" y="64960"/>
                </a:lnTo>
                <a:lnTo>
                  <a:pt x="36030" y="38926"/>
                </a:lnTo>
                <a:lnTo>
                  <a:pt x="8381" y="0"/>
                </a:lnTo>
                <a:close/>
              </a:path>
              <a:path w="367664" h="113029">
                <a:moveTo>
                  <a:pt x="335279" y="88392"/>
                </a:moveTo>
                <a:lnTo>
                  <a:pt x="329101" y="88931"/>
                </a:lnTo>
                <a:lnTo>
                  <a:pt x="330633" y="98320"/>
                </a:lnTo>
                <a:lnTo>
                  <a:pt x="336803" y="97536"/>
                </a:lnTo>
                <a:lnTo>
                  <a:pt x="335279" y="88392"/>
                </a:lnTo>
                <a:close/>
              </a:path>
              <a:path w="367664" h="113029">
                <a:moveTo>
                  <a:pt x="329101" y="88931"/>
                </a:moveTo>
                <a:lnTo>
                  <a:pt x="294047" y="91994"/>
                </a:lnTo>
                <a:lnTo>
                  <a:pt x="251221" y="93559"/>
                </a:lnTo>
                <a:lnTo>
                  <a:pt x="166877" y="95250"/>
                </a:lnTo>
                <a:lnTo>
                  <a:pt x="168401" y="96012"/>
                </a:lnTo>
                <a:lnTo>
                  <a:pt x="330257" y="96012"/>
                </a:lnTo>
                <a:lnTo>
                  <a:pt x="329101" y="88931"/>
                </a:lnTo>
                <a:close/>
              </a:path>
              <a:path w="367664" h="113029">
                <a:moveTo>
                  <a:pt x="326897" y="75437"/>
                </a:moveTo>
                <a:lnTo>
                  <a:pt x="329101" y="88931"/>
                </a:lnTo>
                <a:lnTo>
                  <a:pt x="335279" y="88392"/>
                </a:lnTo>
                <a:lnTo>
                  <a:pt x="366244" y="88392"/>
                </a:lnTo>
                <a:lnTo>
                  <a:pt x="367283" y="87630"/>
                </a:lnTo>
                <a:lnTo>
                  <a:pt x="326897" y="75437"/>
                </a:lnTo>
                <a:close/>
              </a:path>
            </a:pathLst>
          </a:custGeom>
          <a:solidFill>
            <a:srgbClr val="FF0000"/>
          </a:solidFill>
        </p:spPr>
        <p:txBody>
          <a:bodyPr wrap="square" lIns="0" tIns="0" rIns="0" bIns="0" rtlCol="0"/>
          <a:lstStyle/>
          <a:p/>
        </p:txBody>
      </p:sp>
      <p:sp>
        <p:nvSpPr>
          <p:cNvPr id="94" name="object 94"/>
          <p:cNvSpPr/>
          <p:nvPr/>
        </p:nvSpPr>
        <p:spPr>
          <a:xfrm>
            <a:off x="2056057" y="2041398"/>
            <a:ext cx="672465" cy="1038860"/>
          </a:xfrm>
          <a:custGeom>
            <a:avLst/>
            <a:gdLst/>
            <a:ahLst/>
            <a:cxnLst/>
            <a:rect l="l" t="t" r="r" b="b"/>
            <a:pathLst>
              <a:path w="672464" h="1038860">
                <a:moveTo>
                  <a:pt x="18107" y="755142"/>
                </a:moveTo>
                <a:lnTo>
                  <a:pt x="6802" y="800276"/>
                </a:lnTo>
                <a:lnTo>
                  <a:pt x="1405" y="847239"/>
                </a:lnTo>
                <a:lnTo>
                  <a:pt x="0" y="895254"/>
                </a:lnTo>
                <a:lnTo>
                  <a:pt x="671" y="943545"/>
                </a:lnTo>
                <a:lnTo>
                  <a:pt x="1503" y="991333"/>
                </a:lnTo>
                <a:lnTo>
                  <a:pt x="581" y="1037844"/>
                </a:lnTo>
                <a:lnTo>
                  <a:pt x="9725" y="1038605"/>
                </a:lnTo>
                <a:lnTo>
                  <a:pt x="11095" y="989853"/>
                </a:lnTo>
                <a:lnTo>
                  <a:pt x="10178" y="939325"/>
                </a:lnTo>
                <a:lnTo>
                  <a:pt x="9490" y="888331"/>
                </a:lnTo>
                <a:lnTo>
                  <a:pt x="11548" y="838184"/>
                </a:lnTo>
                <a:lnTo>
                  <a:pt x="18869" y="790194"/>
                </a:lnTo>
                <a:lnTo>
                  <a:pt x="24686" y="768224"/>
                </a:lnTo>
                <a:lnTo>
                  <a:pt x="26845" y="755903"/>
                </a:lnTo>
                <a:lnTo>
                  <a:pt x="18107" y="755903"/>
                </a:lnTo>
                <a:lnTo>
                  <a:pt x="18107" y="755142"/>
                </a:lnTo>
                <a:close/>
              </a:path>
              <a:path w="672464" h="1038860">
                <a:moveTo>
                  <a:pt x="636125" y="14144"/>
                </a:moveTo>
                <a:lnTo>
                  <a:pt x="600506" y="30100"/>
                </a:lnTo>
                <a:lnTo>
                  <a:pt x="564084" y="45805"/>
                </a:lnTo>
                <a:lnTo>
                  <a:pt x="528422" y="64897"/>
                </a:lnTo>
                <a:lnTo>
                  <a:pt x="489023" y="93725"/>
                </a:lnTo>
                <a:lnTo>
                  <a:pt x="453395" y="121798"/>
                </a:lnTo>
                <a:lnTo>
                  <a:pt x="418485" y="150228"/>
                </a:lnTo>
                <a:lnTo>
                  <a:pt x="383983" y="179172"/>
                </a:lnTo>
                <a:lnTo>
                  <a:pt x="349577" y="208787"/>
                </a:lnTo>
                <a:lnTo>
                  <a:pt x="324894" y="228280"/>
                </a:lnTo>
                <a:lnTo>
                  <a:pt x="274356" y="265395"/>
                </a:lnTo>
                <a:lnTo>
                  <a:pt x="213504" y="319777"/>
                </a:lnTo>
                <a:lnTo>
                  <a:pt x="181889" y="359306"/>
                </a:lnTo>
                <a:lnTo>
                  <a:pt x="152394" y="400729"/>
                </a:lnTo>
                <a:lnTo>
                  <a:pt x="121739" y="441198"/>
                </a:lnTo>
                <a:lnTo>
                  <a:pt x="96850" y="482676"/>
                </a:lnTo>
                <a:lnTo>
                  <a:pt x="75352" y="526094"/>
                </a:lnTo>
                <a:lnTo>
                  <a:pt x="58759" y="571449"/>
                </a:lnTo>
                <a:lnTo>
                  <a:pt x="48587" y="618744"/>
                </a:lnTo>
                <a:lnTo>
                  <a:pt x="47825" y="618744"/>
                </a:lnTo>
                <a:lnTo>
                  <a:pt x="47825" y="621029"/>
                </a:lnTo>
                <a:lnTo>
                  <a:pt x="46301" y="624077"/>
                </a:lnTo>
                <a:lnTo>
                  <a:pt x="45539" y="627887"/>
                </a:lnTo>
                <a:lnTo>
                  <a:pt x="44015" y="631698"/>
                </a:lnTo>
                <a:lnTo>
                  <a:pt x="42491" y="636270"/>
                </a:lnTo>
                <a:lnTo>
                  <a:pt x="39443" y="643890"/>
                </a:lnTo>
                <a:lnTo>
                  <a:pt x="36464" y="653362"/>
                </a:lnTo>
                <a:lnTo>
                  <a:pt x="32985" y="663349"/>
                </a:lnTo>
                <a:lnTo>
                  <a:pt x="29306" y="673322"/>
                </a:lnTo>
                <a:lnTo>
                  <a:pt x="25727" y="682751"/>
                </a:lnTo>
                <a:lnTo>
                  <a:pt x="21346" y="700670"/>
                </a:lnTo>
                <a:lnTo>
                  <a:pt x="19688" y="718999"/>
                </a:lnTo>
                <a:lnTo>
                  <a:pt x="19144" y="737492"/>
                </a:lnTo>
                <a:lnTo>
                  <a:pt x="18107" y="755903"/>
                </a:lnTo>
                <a:lnTo>
                  <a:pt x="26845" y="755903"/>
                </a:lnTo>
                <a:lnTo>
                  <a:pt x="27660" y="751255"/>
                </a:lnTo>
                <a:lnTo>
                  <a:pt x="28905" y="734515"/>
                </a:lnTo>
                <a:lnTo>
                  <a:pt x="29537" y="713231"/>
                </a:lnTo>
                <a:lnTo>
                  <a:pt x="30565" y="701590"/>
                </a:lnTo>
                <a:lnTo>
                  <a:pt x="33327" y="690319"/>
                </a:lnTo>
                <a:lnTo>
                  <a:pt x="37052" y="679265"/>
                </a:lnTo>
                <a:lnTo>
                  <a:pt x="40967" y="668274"/>
                </a:lnTo>
                <a:lnTo>
                  <a:pt x="43617" y="661027"/>
                </a:lnTo>
                <a:lnTo>
                  <a:pt x="46162" y="653748"/>
                </a:lnTo>
                <a:lnTo>
                  <a:pt x="48776" y="646492"/>
                </a:lnTo>
                <a:lnTo>
                  <a:pt x="51635" y="639318"/>
                </a:lnTo>
                <a:lnTo>
                  <a:pt x="53159" y="634746"/>
                </a:lnTo>
                <a:lnTo>
                  <a:pt x="53921" y="630935"/>
                </a:lnTo>
                <a:lnTo>
                  <a:pt x="55445" y="627126"/>
                </a:lnTo>
                <a:lnTo>
                  <a:pt x="56207" y="624077"/>
                </a:lnTo>
                <a:lnTo>
                  <a:pt x="56969" y="622553"/>
                </a:lnTo>
                <a:lnTo>
                  <a:pt x="56969" y="621792"/>
                </a:lnTo>
                <a:lnTo>
                  <a:pt x="57731" y="621792"/>
                </a:lnTo>
                <a:lnTo>
                  <a:pt x="58385" y="618744"/>
                </a:lnTo>
                <a:lnTo>
                  <a:pt x="48587" y="618744"/>
                </a:lnTo>
                <a:lnTo>
                  <a:pt x="48587" y="617981"/>
                </a:lnTo>
                <a:lnTo>
                  <a:pt x="58548" y="617981"/>
                </a:lnTo>
                <a:lnTo>
                  <a:pt x="67748" y="575108"/>
                </a:lnTo>
                <a:lnTo>
                  <a:pt x="83934" y="530161"/>
                </a:lnTo>
                <a:lnTo>
                  <a:pt x="105115" y="487214"/>
                </a:lnTo>
                <a:lnTo>
                  <a:pt x="130121" y="446531"/>
                </a:lnTo>
                <a:lnTo>
                  <a:pt x="160584" y="405335"/>
                </a:lnTo>
                <a:lnTo>
                  <a:pt x="189552" y="364931"/>
                </a:lnTo>
                <a:lnTo>
                  <a:pt x="220426" y="326656"/>
                </a:lnTo>
                <a:lnTo>
                  <a:pt x="256613" y="291846"/>
                </a:lnTo>
                <a:lnTo>
                  <a:pt x="298193" y="260792"/>
                </a:lnTo>
                <a:lnTo>
                  <a:pt x="338099" y="229271"/>
                </a:lnTo>
                <a:lnTo>
                  <a:pt x="377037" y="197424"/>
                </a:lnTo>
                <a:lnTo>
                  <a:pt x="454840" y="133320"/>
                </a:lnTo>
                <a:lnTo>
                  <a:pt x="495119" y="101346"/>
                </a:lnTo>
                <a:lnTo>
                  <a:pt x="533607" y="73154"/>
                </a:lnTo>
                <a:lnTo>
                  <a:pt x="568880" y="53959"/>
                </a:lnTo>
                <a:lnTo>
                  <a:pt x="640913" y="22379"/>
                </a:lnTo>
                <a:lnTo>
                  <a:pt x="636125" y="14144"/>
                </a:lnTo>
                <a:close/>
              </a:path>
              <a:path w="672464" h="1038860">
                <a:moveTo>
                  <a:pt x="664200" y="11429"/>
                </a:moveTo>
                <a:lnTo>
                  <a:pt x="642185" y="11429"/>
                </a:lnTo>
                <a:lnTo>
                  <a:pt x="646757" y="19811"/>
                </a:lnTo>
                <a:lnTo>
                  <a:pt x="640913" y="22379"/>
                </a:lnTo>
                <a:lnTo>
                  <a:pt x="648281" y="35051"/>
                </a:lnTo>
                <a:lnTo>
                  <a:pt x="664200" y="11429"/>
                </a:lnTo>
                <a:close/>
              </a:path>
              <a:path w="672464" h="1038860">
                <a:moveTo>
                  <a:pt x="642185" y="11429"/>
                </a:moveTo>
                <a:lnTo>
                  <a:pt x="636125" y="14144"/>
                </a:lnTo>
                <a:lnTo>
                  <a:pt x="640913" y="22379"/>
                </a:lnTo>
                <a:lnTo>
                  <a:pt x="646757" y="19811"/>
                </a:lnTo>
                <a:lnTo>
                  <a:pt x="642185" y="11429"/>
                </a:lnTo>
                <a:close/>
              </a:path>
              <a:path w="672464" h="1038860">
                <a:moveTo>
                  <a:pt x="671903" y="0"/>
                </a:moveTo>
                <a:lnTo>
                  <a:pt x="629231" y="2285"/>
                </a:lnTo>
                <a:lnTo>
                  <a:pt x="636125" y="14144"/>
                </a:lnTo>
                <a:lnTo>
                  <a:pt x="642185" y="11429"/>
                </a:lnTo>
                <a:lnTo>
                  <a:pt x="664200" y="11429"/>
                </a:lnTo>
                <a:lnTo>
                  <a:pt x="671903" y="0"/>
                </a:lnTo>
                <a:close/>
              </a:path>
            </a:pathLst>
          </a:custGeom>
          <a:solidFill>
            <a:srgbClr val="FF0000"/>
          </a:solidFill>
        </p:spPr>
        <p:txBody>
          <a:bodyPr wrap="square" lIns="0" tIns="0" rIns="0" bIns="0" rtlCol="0"/>
          <a:lstStyle/>
          <a:p/>
        </p:txBody>
      </p:sp>
      <p:graphicFrame>
        <p:nvGraphicFramePr>
          <p:cNvPr id="95" name="object 95"/>
          <p:cNvGraphicFramePr>
            <a:graphicFrameLocks noGrp="1"/>
          </p:cNvGraphicFramePr>
          <p:nvPr/>
        </p:nvGraphicFramePr>
        <p:xfrm>
          <a:off x="2512218" y="1299114"/>
          <a:ext cx="3574415" cy="2077720"/>
        </p:xfrm>
        <a:graphic>
          <a:graphicData uri="http://schemas.openxmlformats.org/drawingml/2006/table">
            <a:tbl>
              <a:tblPr firstRow="1" bandRow="1">
                <a:tableStyleId>{2D5ABB26-0587-4C30-8999-92F81FD0307C}</a:tableStyleId>
              </a:tblPr>
              <a:tblGrid>
                <a:gridCol w="606425"/>
                <a:gridCol w="114300"/>
                <a:gridCol w="460375"/>
                <a:gridCol w="187325"/>
                <a:gridCol w="648335"/>
                <a:gridCol w="125094"/>
                <a:gridCol w="627380"/>
                <a:gridCol w="125095"/>
                <a:gridCol w="660400"/>
              </a:tblGrid>
              <a:tr h="576833">
                <a:tc gridSpan="3">
                  <a:txBody>
                    <a:bodyPr/>
                    <a:lstStyle/>
                    <a:p>
                      <a:pPr marL="48260">
                        <a:lnSpc>
                          <a:spcPct val="100000"/>
                        </a:lnSpc>
                        <a:spcBef>
                          <a:spcPts val="180"/>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1</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a:t>
                      </a:r>
                      <a:r>
                        <a:rPr dirty="0" sz="900" spc="-20">
                          <a:latin typeface="Arial"/>
                          <a:cs typeface="Arial"/>
                        </a:rPr>
                        <a:t> </a:t>
                      </a:r>
                      <a:r>
                        <a:rPr dirty="0" sz="900" spc="-5">
                          <a:latin typeface="Arial"/>
                          <a:cs typeface="Arial"/>
                        </a:rPr>
                        <a:t>1/2</a:t>
                      </a:r>
                      <a:endParaRPr sz="900">
                        <a:latin typeface="Arial"/>
                        <a:cs typeface="Arial"/>
                      </a:endParaRPr>
                    </a:p>
                    <a:p>
                      <a:pPr marL="48260" marR="64769">
                        <a:lnSpc>
                          <a:spcPts val="1630"/>
                        </a:lnSpc>
                        <a:spcBef>
                          <a:spcPts val="135"/>
                        </a:spcBef>
                      </a:pPr>
                      <a:r>
                        <a:rPr dirty="0" sz="900" spc="-5">
                          <a:latin typeface="Arial"/>
                          <a:cs typeface="Arial"/>
                        </a:rPr>
                        <a:t>P(q</a:t>
                      </a:r>
                      <a:r>
                        <a:rPr dirty="0" baseline="-23148" sz="900" spc="-7">
                          <a:latin typeface="Arial"/>
                          <a:cs typeface="Arial"/>
                        </a:rPr>
                        <a:t>t+1</a:t>
                      </a:r>
                      <a:r>
                        <a:rPr dirty="0" sz="900" spc="-5">
                          <a:latin typeface="Arial"/>
                          <a:cs typeface="Arial"/>
                        </a:rPr>
                        <a:t>=s</a:t>
                      </a:r>
                      <a:r>
                        <a:rPr dirty="0" baseline="-23148" sz="900" spc="-7">
                          <a:latin typeface="Arial"/>
                          <a:cs typeface="Arial"/>
                        </a:rPr>
                        <a:t>2</a:t>
                      </a:r>
                      <a:r>
                        <a:rPr dirty="0" sz="900" spc="-5">
                          <a:latin typeface="Arial"/>
                          <a:cs typeface="Arial"/>
                        </a:rPr>
                        <a:t>|q</a:t>
                      </a:r>
                      <a:r>
                        <a:rPr dirty="0" baseline="-23148" sz="900" spc="-7">
                          <a:latin typeface="Arial"/>
                          <a:cs typeface="Arial"/>
                        </a:rPr>
                        <a:t>t</a:t>
                      </a:r>
                      <a:r>
                        <a:rPr dirty="0" sz="900" spc="-5">
                          <a:latin typeface="Arial"/>
                          <a:cs typeface="Arial"/>
                        </a:rPr>
                        <a:t>=s</a:t>
                      </a:r>
                      <a:r>
                        <a:rPr dirty="0" baseline="-23148" sz="900" spc="-7">
                          <a:latin typeface="Arial"/>
                          <a:cs typeface="Arial"/>
                        </a:rPr>
                        <a:t>2</a:t>
                      </a:r>
                      <a:r>
                        <a:rPr dirty="0" sz="900" spc="-5">
                          <a:latin typeface="Arial"/>
                          <a:cs typeface="Arial"/>
                        </a:rPr>
                        <a:t>) </a:t>
                      </a:r>
                      <a:r>
                        <a:rPr dirty="0" sz="900">
                          <a:latin typeface="Arial"/>
                          <a:cs typeface="Arial"/>
                        </a:rPr>
                        <a:t>= </a:t>
                      </a:r>
                      <a:r>
                        <a:rPr dirty="0" sz="900" spc="-5">
                          <a:latin typeface="Arial"/>
                          <a:cs typeface="Arial"/>
                        </a:rPr>
                        <a:t>1/2  </a:t>
                      </a:r>
                      <a:r>
                        <a:rPr dirty="0" sz="900" spc="-225">
                          <a:latin typeface="Arial"/>
                          <a:cs typeface="Arial"/>
                        </a:rPr>
                        <a:t>P(</a:t>
                      </a:r>
                      <a:r>
                        <a:rPr dirty="0" baseline="17361" sz="2400" spc="-337">
                          <a:latin typeface="Arial"/>
                          <a:cs typeface="Arial"/>
                        </a:rPr>
                        <a:t>q</a:t>
                      </a:r>
                      <a:r>
                        <a:rPr dirty="0" sz="900" spc="-225">
                          <a:latin typeface="Arial"/>
                          <a:cs typeface="Arial"/>
                        </a:rPr>
                        <a:t>q </a:t>
                      </a:r>
                      <a:r>
                        <a:rPr dirty="0" baseline="5291" sz="1575" spc="-52">
                          <a:latin typeface="Arial"/>
                          <a:cs typeface="Arial"/>
                        </a:rPr>
                        <a:t>0</a:t>
                      </a:r>
                      <a:r>
                        <a:rPr dirty="0" sz="900" spc="-35">
                          <a:latin typeface="Arial"/>
                          <a:cs typeface="Arial"/>
                        </a:rPr>
                        <a:t>=s </a:t>
                      </a:r>
                      <a:r>
                        <a:rPr dirty="0" sz="900" spc="-10">
                          <a:latin typeface="Arial"/>
                          <a:cs typeface="Arial"/>
                        </a:rPr>
                        <a:t>|q </a:t>
                      </a:r>
                      <a:r>
                        <a:rPr dirty="0" sz="900">
                          <a:latin typeface="Arial"/>
                          <a:cs typeface="Arial"/>
                        </a:rPr>
                        <a:t>=s ) =</a:t>
                      </a:r>
                      <a:r>
                        <a:rPr dirty="0" sz="900" spc="-140">
                          <a:latin typeface="Arial"/>
                          <a:cs typeface="Arial"/>
                        </a:rPr>
                        <a:t> </a:t>
                      </a:r>
                      <a:r>
                        <a:rPr dirty="0" sz="900">
                          <a:latin typeface="Arial"/>
                          <a:cs typeface="Arial"/>
                        </a:rPr>
                        <a:t>0</a:t>
                      </a:r>
                      <a:endParaRPr sz="900">
                        <a:latin typeface="Arial"/>
                        <a:cs typeface="Arial"/>
                      </a:endParaRPr>
                    </a:p>
                    <a:p>
                      <a:pPr marL="226060">
                        <a:lnSpc>
                          <a:spcPts val="215"/>
                        </a:lnSpc>
                      </a:pPr>
                      <a:r>
                        <a:rPr dirty="0" sz="600" spc="-5">
                          <a:latin typeface="Arial"/>
                          <a:cs typeface="Arial"/>
                        </a:rPr>
                        <a:t>t+1 </a:t>
                      </a:r>
                      <a:r>
                        <a:rPr dirty="0" sz="600">
                          <a:latin typeface="Arial"/>
                          <a:cs typeface="Arial"/>
                        </a:rPr>
                        <a:t>3 t</a:t>
                      </a:r>
                      <a:r>
                        <a:rPr dirty="0" sz="600" spc="160">
                          <a:latin typeface="Arial"/>
                          <a:cs typeface="Arial"/>
                        </a:rPr>
                        <a:t> </a:t>
                      </a:r>
                      <a:r>
                        <a:rPr dirty="0" sz="600">
                          <a:latin typeface="Arial"/>
                          <a:cs typeface="Arial"/>
                        </a:rPr>
                        <a:t>2</a:t>
                      </a:r>
                      <a:endParaRPr sz="600">
                        <a:latin typeface="Arial"/>
                        <a:cs typeface="Arial"/>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solidFill>
                      <a:srgbClr val="FFCCFF"/>
                    </a:solidFill>
                  </a:tcPr>
                </a:tc>
                <a:tc hMerge="1">
                  <a:txBody>
                    <a:bodyPr/>
                    <a:lstStyle/>
                    <a:p>
                      <a:pPr/>
                    </a:p>
                  </a:txBody>
                  <a:tcPr marL="0" marR="0" marB="0" marT="0"/>
                </a:tc>
                <a:tc hMerge="1">
                  <a:txBody>
                    <a:bodyPr/>
                    <a:lstStyle/>
                    <a:p>
                      <a:pPr/>
                    </a:p>
                  </a:txBody>
                  <a:tcPr marL="0" marR="0" marB="0" marT="0"/>
                </a:tc>
                <a:tc gridSpan="6">
                  <a:txBody>
                    <a:bodyPr/>
                    <a:lstStyle/>
                    <a:p>
                      <a:pPr marL="116839">
                        <a:lnSpc>
                          <a:spcPct val="100000"/>
                        </a:lnSpc>
                        <a:spcBef>
                          <a:spcPts val="120"/>
                        </a:spcBef>
                      </a:pPr>
                      <a:r>
                        <a:rPr dirty="0" sz="2200" spc="-5">
                          <a:solidFill>
                            <a:srgbClr val="006500"/>
                          </a:solidFill>
                          <a:latin typeface="Arial"/>
                          <a:cs typeface="Arial"/>
                        </a:rPr>
                        <a:t>Markov</a:t>
                      </a:r>
                      <a:r>
                        <a:rPr dirty="0" sz="2200" spc="-25">
                          <a:solidFill>
                            <a:srgbClr val="006500"/>
                          </a:solidFill>
                          <a:latin typeface="Arial"/>
                          <a:cs typeface="Arial"/>
                        </a:rPr>
                        <a:t> </a:t>
                      </a:r>
                      <a:r>
                        <a:rPr dirty="0" sz="2200" spc="-5">
                          <a:solidFill>
                            <a:srgbClr val="006500"/>
                          </a:solidFill>
                          <a:latin typeface="Arial"/>
                          <a:cs typeface="Arial"/>
                        </a:rPr>
                        <a:t>Property</a:t>
                      </a:r>
                      <a:endParaRPr sz="2200">
                        <a:latin typeface="Arial"/>
                        <a:cs typeface="Arial"/>
                      </a:endParaRPr>
                    </a:p>
                    <a:p>
                      <a:pPr marL="83820">
                        <a:lnSpc>
                          <a:spcPts val="1300"/>
                        </a:lnSpc>
                        <a:spcBef>
                          <a:spcPts val="380"/>
                        </a:spcBef>
                      </a:pPr>
                      <a:r>
                        <a:rPr dirty="0" sz="1200" spc="-5">
                          <a:latin typeface="Arial"/>
                          <a:cs typeface="Arial"/>
                        </a:rPr>
                        <a:t>q</a:t>
                      </a:r>
                      <a:r>
                        <a:rPr dirty="0" baseline="-20833" sz="1200" spc="-7">
                          <a:latin typeface="Arial"/>
                          <a:cs typeface="Arial"/>
                        </a:rPr>
                        <a:t>t+1 </a:t>
                      </a:r>
                      <a:r>
                        <a:rPr dirty="0" sz="1200">
                          <a:latin typeface="Arial"/>
                          <a:cs typeface="Arial"/>
                        </a:rPr>
                        <a:t>is conditionally</a:t>
                      </a:r>
                      <a:r>
                        <a:rPr dirty="0" sz="1200" spc="-35">
                          <a:latin typeface="Arial"/>
                          <a:cs typeface="Arial"/>
                        </a:rPr>
                        <a:t> </a:t>
                      </a:r>
                      <a:r>
                        <a:rPr dirty="0" sz="1200">
                          <a:latin typeface="Arial"/>
                          <a:cs typeface="Arial"/>
                        </a:rPr>
                        <a:t>independent</a:t>
                      </a:r>
                      <a:endParaRPr sz="1200">
                        <a:latin typeface="Arial"/>
                        <a:cs typeface="Arial"/>
                      </a:endParaRPr>
                    </a:p>
                  </a:txBody>
                  <a:tcPr marL="0" marR="0" marB="0" marT="15240">
                    <a:lnL w="6350">
                      <a:solidFill>
                        <a:srgbClr val="000000"/>
                      </a:solidFill>
                      <a:prstDash val="solid"/>
                    </a:lnL>
                    <a:lnB w="19050">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126111">
                <a:tc rowSpan="8">
                  <a:txBody>
                    <a:bodyPr/>
                    <a:lstStyle/>
                    <a:p>
                      <a:pPr>
                        <a:lnSpc>
                          <a:spcPct val="100000"/>
                        </a:lnSpc>
                      </a:pPr>
                      <a:endParaRPr sz="900">
                        <a:latin typeface="Times New Roman"/>
                        <a:cs typeface="Times New Roman"/>
                      </a:endParaRPr>
                    </a:p>
                    <a:p>
                      <a:pPr marL="12065">
                        <a:lnSpc>
                          <a:spcPts val="1000"/>
                        </a:lnSpc>
                      </a:pPr>
                      <a:r>
                        <a:rPr dirty="0" sz="900">
                          <a:latin typeface="Arial"/>
                          <a:cs typeface="Arial"/>
                        </a:rPr>
                        <a:t>=</a:t>
                      </a:r>
                      <a:r>
                        <a:rPr dirty="0" sz="900" spc="-10">
                          <a:latin typeface="Arial"/>
                          <a:cs typeface="Arial"/>
                        </a:rPr>
                        <a:t> </a:t>
                      </a:r>
                      <a:r>
                        <a:rPr dirty="0" sz="900">
                          <a:latin typeface="Arial"/>
                          <a:cs typeface="Arial"/>
                        </a:rPr>
                        <a:t>0</a:t>
                      </a:r>
                      <a:endParaRPr sz="900">
                        <a:latin typeface="Arial"/>
                        <a:cs typeface="Arial"/>
                      </a:endParaRPr>
                    </a:p>
                    <a:p>
                      <a:pPr algn="r" marR="251460">
                        <a:lnSpc>
                          <a:spcPts val="1839"/>
                        </a:lnSpc>
                      </a:pPr>
                      <a:r>
                        <a:rPr dirty="0" sz="900">
                          <a:latin typeface="Arial"/>
                          <a:cs typeface="Arial"/>
                        </a:rPr>
                        <a:t>=</a:t>
                      </a:r>
                      <a:r>
                        <a:rPr dirty="0" sz="900" spc="-90">
                          <a:latin typeface="Arial"/>
                          <a:cs typeface="Arial"/>
                        </a:rPr>
                        <a:t> </a:t>
                      </a:r>
                      <a:r>
                        <a:rPr dirty="0" sz="900" spc="-45">
                          <a:latin typeface="Arial"/>
                          <a:cs typeface="Arial"/>
                        </a:rPr>
                        <a:t>0</a:t>
                      </a:r>
                      <a:r>
                        <a:rPr dirty="0" baseline="-19097" sz="2400" spc="-67">
                          <a:latin typeface="Arial"/>
                          <a:cs typeface="Arial"/>
                        </a:rPr>
                        <a:t>q</a:t>
                      </a:r>
                      <a:r>
                        <a:rPr dirty="0" baseline="-50264" sz="1575" spc="-67">
                          <a:latin typeface="Arial"/>
                          <a:cs typeface="Arial"/>
                        </a:rPr>
                        <a:t>1</a:t>
                      </a:r>
                      <a:endParaRPr baseline="-50264" sz="1575">
                        <a:latin typeface="Arial"/>
                        <a:cs typeface="Arial"/>
                      </a:endParaRPr>
                    </a:p>
                    <a:p>
                      <a:pPr algn="r" marR="423545">
                        <a:lnSpc>
                          <a:spcPct val="100000"/>
                        </a:lnSpc>
                        <a:spcBef>
                          <a:spcPts val="409"/>
                        </a:spcBef>
                      </a:pPr>
                      <a:r>
                        <a:rPr dirty="0" sz="900">
                          <a:latin typeface="Arial"/>
                          <a:cs typeface="Arial"/>
                        </a:rPr>
                        <a:t>=</a:t>
                      </a:r>
                      <a:r>
                        <a:rPr dirty="0" sz="900" spc="-100">
                          <a:latin typeface="Arial"/>
                          <a:cs typeface="Arial"/>
                        </a:rPr>
                        <a:t> </a:t>
                      </a:r>
                      <a:r>
                        <a:rPr dirty="0" sz="900">
                          <a:latin typeface="Arial"/>
                          <a:cs typeface="Arial"/>
                        </a:rPr>
                        <a:t>1</a:t>
                      </a:r>
                      <a:endParaRPr sz="900">
                        <a:latin typeface="Arial"/>
                        <a:cs typeface="Arial"/>
                      </a:endParaRPr>
                    </a:p>
                    <a:p>
                      <a:pPr algn="r" marR="374015">
                        <a:lnSpc>
                          <a:spcPct val="100000"/>
                        </a:lnSpc>
                        <a:spcBef>
                          <a:spcPts val="760"/>
                        </a:spcBef>
                      </a:pPr>
                      <a:r>
                        <a:rPr dirty="0" sz="800">
                          <a:latin typeface="Arial"/>
                          <a:cs typeface="Arial"/>
                        </a:rPr>
                        <a:t>1/2</a:t>
                      </a:r>
                      <a:endParaRPr sz="800">
                        <a:latin typeface="Arial"/>
                        <a:cs typeface="Arial"/>
                      </a:endParaRPr>
                    </a:p>
                    <a:p>
                      <a:pPr algn="r" marR="251460">
                        <a:lnSpc>
                          <a:spcPts val="1739"/>
                        </a:lnSpc>
                        <a:spcBef>
                          <a:spcPts val="175"/>
                        </a:spcBef>
                      </a:pPr>
                      <a:r>
                        <a:rPr dirty="0" sz="1600" spc="-5">
                          <a:latin typeface="Arial"/>
                          <a:cs typeface="Arial"/>
                        </a:rPr>
                        <a:t>q</a:t>
                      </a:r>
                      <a:r>
                        <a:rPr dirty="0" baseline="-21164" sz="1575">
                          <a:latin typeface="Arial"/>
                          <a:cs typeface="Arial"/>
                        </a:rPr>
                        <a:t>2</a:t>
                      </a:r>
                      <a:endParaRPr baseline="-21164" sz="1575">
                        <a:latin typeface="Arial"/>
                        <a:cs typeface="Arial"/>
                      </a:endParaRPr>
                    </a:p>
                    <a:p>
                      <a:pPr marL="236220">
                        <a:lnSpc>
                          <a:spcPts val="780"/>
                        </a:lnSpc>
                      </a:pPr>
                      <a:r>
                        <a:rPr dirty="0" sz="800" spc="-5">
                          <a:latin typeface="Arial"/>
                          <a:cs typeface="Arial"/>
                        </a:rPr>
                        <a:t>1/3</a:t>
                      </a:r>
                      <a:endParaRPr sz="800">
                        <a:latin typeface="Arial"/>
                        <a:cs typeface="Arial"/>
                      </a:endParaRPr>
                    </a:p>
                    <a:p>
                      <a:pPr>
                        <a:lnSpc>
                          <a:spcPct val="100000"/>
                        </a:lnSpc>
                        <a:spcBef>
                          <a:spcPts val="45"/>
                        </a:spcBef>
                      </a:pPr>
                      <a:endParaRPr sz="950">
                        <a:latin typeface="Times New Roman"/>
                        <a:cs typeface="Times New Roman"/>
                      </a:endParaRPr>
                    </a:p>
                    <a:p>
                      <a:pPr marL="202565">
                        <a:lnSpc>
                          <a:spcPts val="720"/>
                        </a:lnSpc>
                        <a:spcBef>
                          <a:spcPts val="5"/>
                        </a:spcBef>
                      </a:pPr>
                      <a:r>
                        <a:rPr dirty="0" sz="800">
                          <a:latin typeface="Arial"/>
                          <a:cs typeface="Arial"/>
                        </a:rPr>
                        <a:t>1</a:t>
                      </a:r>
                      <a:endParaRPr sz="800">
                        <a:latin typeface="Arial"/>
                        <a:cs typeface="Arial"/>
                      </a:endParaRPr>
                    </a:p>
                  </a:txBody>
                  <a:tcPr marL="0" marR="0" marB="0" marT="0">
                    <a:lnR w="19050">
                      <a:solidFill>
                        <a:srgbClr val="000000"/>
                      </a:solidFill>
                      <a:prstDash val="solid"/>
                    </a:lnR>
                  </a:tcPr>
                </a:tc>
                <a:tc>
                  <a:txBody>
                    <a:bodyPr/>
                    <a:lstStyle/>
                    <a:p>
                      <a:pPr algn="ctr" marR="38100">
                        <a:lnSpc>
                          <a:spcPct val="100000"/>
                        </a:lnSpc>
                        <a:spcBef>
                          <a:spcPts val="165"/>
                        </a:spcBef>
                      </a:pPr>
                      <a:r>
                        <a:rPr dirty="0" sz="800">
                          <a:latin typeface="Arial"/>
                          <a:cs typeface="Arial"/>
                        </a:rPr>
                        <a:t>i</a:t>
                      </a:r>
                      <a:endParaRPr sz="800">
                        <a:latin typeface="Arial"/>
                        <a:cs typeface="Arial"/>
                      </a:endParaRPr>
                    </a:p>
                  </a:txBody>
                  <a:tcPr marL="0" marR="0" marB="0" marT="2095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CFFFF"/>
                    </a:solidFill>
                  </a:tcPr>
                </a:tc>
                <a:tc gridSpan="2">
                  <a:txBody>
                    <a:bodyPr/>
                    <a:lstStyle/>
                    <a:p>
                      <a:pPr marL="22860">
                        <a:lnSpc>
                          <a:spcPct val="100000"/>
                        </a:lnSpc>
                        <a:spcBef>
                          <a:spcPts val="165"/>
                        </a:spcBef>
                      </a:pPr>
                      <a:r>
                        <a:rPr dirty="0" sz="600" spc="-5">
                          <a:latin typeface="Arial"/>
                          <a:cs typeface="Arial"/>
                        </a:rPr>
                        <a:t>P(</a:t>
                      </a:r>
                      <a:r>
                        <a:rPr dirty="0" sz="800" spc="-5">
                          <a:latin typeface="Arial"/>
                          <a:cs typeface="Arial"/>
                        </a:rPr>
                        <a:t>q</a:t>
                      </a:r>
                      <a:r>
                        <a:rPr dirty="0" baseline="-20202" sz="825" spc="-7">
                          <a:latin typeface="Arial"/>
                          <a:cs typeface="Arial"/>
                        </a:rPr>
                        <a:t>t+1</a:t>
                      </a:r>
                      <a:r>
                        <a:rPr dirty="0" sz="800" spc="-5">
                          <a:latin typeface="Arial"/>
                          <a:cs typeface="Arial"/>
                        </a:rPr>
                        <a:t>=s</a:t>
                      </a:r>
                      <a:r>
                        <a:rPr dirty="0" baseline="-20202" sz="825" spc="-7">
                          <a:latin typeface="Arial"/>
                          <a:cs typeface="Arial"/>
                        </a:rPr>
                        <a:t>1</a:t>
                      </a:r>
                      <a:r>
                        <a:rPr dirty="0" sz="600" spc="-5">
                          <a:latin typeface="Arial"/>
                          <a:cs typeface="Arial"/>
                        </a:rPr>
                        <a:t>|q</a:t>
                      </a:r>
                      <a:r>
                        <a:rPr dirty="0" baseline="-20833" sz="600" spc="-7">
                          <a:latin typeface="Arial"/>
                          <a:cs typeface="Arial"/>
                        </a:rPr>
                        <a:t>t</a:t>
                      </a:r>
                      <a:r>
                        <a:rPr dirty="0" sz="600" spc="-5">
                          <a:latin typeface="Arial"/>
                          <a:cs typeface="Arial"/>
                        </a:rPr>
                        <a:t>=</a:t>
                      </a:r>
                      <a:r>
                        <a:rPr dirty="0" sz="800" spc="-5">
                          <a:latin typeface="Arial"/>
                          <a:cs typeface="Arial"/>
                        </a:rPr>
                        <a:t>s</a:t>
                      </a:r>
                      <a:r>
                        <a:rPr dirty="0" baseline="-20202" sz="825" spc="-7">
                          <a:latin typeface="Arial"/>
                          <a:cs typeface="Arial"/>
                        </a:rPr>
                        <a:t>i</a:t>
                      </a:r>
                      <a:r>
                        <a:rPr dirty="0" sz="800" spc="-5">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CFFFF"/>
                    </a:solidFill>
                  </a:tcPr>
                </a:tc>
                <a:tc hMerge="1">
                  <a:txBody>
                    <a:bodyPr/>
                    <a:lstStyle/>
                    <a:p>
                      <a:pPr/>
                    </a:p>
                  </a:txBody>
                  <a:tcPr marL="0" marR="0" marB="0" marT="0"/>
                </a:tc>
                <a:tc>
                  <a:txBody>
                    <a:bodyPr/>
                    <a:lstStyle/>
                    <a:p>
                      <a:pPr marL="22860">
                        <a:lnSpc>
                          <a:spcPct val="100000"/>
                        </a:lnSpc>
                        <a:spcBef>
                          <a:spcPts val="165"/>
                        </a:spcBef>
                      </a:pPr>
                      <a:r>
                        <a:rPr dirty="0" sz="600" spc="-5">
                          <a:latin typeface="Arial"/>
                          <a:cs typeface="Arial"/>
                        </a:rPr>
                        <a:t>P(</a:t>
                      </a:r>
                      <a:r>
                        <a:rPr dirty="0" sz="800" spc="-5">
                          <a:latin typeface="Arial"/>
                          <a:cs typeface="Arial"/>
                        </a:rPr>
                        <a:t>q</a:t>
                      </a:r>
                      <a:r>
                        <a:rPr dirty="0" baseline="-20202" sz="825" spc="-7">
                          <a:latin typeface="Arial"/>
                          <a:cs typeface="Arial"/>
                        </a:rPr>
                        <a:t>t+1</a:t>
                      </a:r>
                      <a:r>
                        <a:rPr dirty="0" sz="800" spc="-5">
                          <a:latin typeface="Arial"/>
                          <a:cs typeface="Arial"/>
                        </a:rPr>
                        <a:t>=s</a:t>
                      </a:r>
                      <a:r>
                        <a:rPr dirty="0" baseline="-20202" sz="825" spc="-7">
                          <a:latin typeface="Arial"/>
                          <a:cs typeface="Arial"/>
                        </a:rPr>
                        <a:t>2</a:t>
                      </a:r>
                      <a:r>
                        <a:rPr dirty="0" sz="600" spc="-5">
                          <a:latin typeface="Arial"/>
                          <a:cs typeface="Arial"/>
                        </a:rPr>
                        <a:t>|q</a:t>
                      </a:r>
                      <a:r>
                        <a:rPr dirty="0" baseline="-20833" sz="600" spc="-7">
                          <a:latin typeface="Arial"/>
                          <a:cs typeface="Arial"/>
                        </a:rPr>
                        <a:t>t</a:t>
                      </a:r>
                      <a:r>
                        <a:rPr dirty="0" sz="600" spc="-5">
                          <a:latin typeface="Arial"/>
                          <a:cs typeface="Arial"/>
                        </a:rPr>
                        <a:t>=</a:t>
                      </a:r>
                      <a:r>
                        <a:rPr dirty="0" sz="800" spc="-5">
                          <a:latin typeface="Arial"/>
                          <a:cs typeface="Arial"/>
                        </a:rPr>
                        <a:t>s</a:t>
                      </a:r>
                      <a:r>
                        <a:rPr dirty="0" baseline="-20202" sz="825" spc="-7">
                          <a:latin typeface="Arial"/>
                          <a:cs typeface="Arial"/>
                        </a:rPr>
                        <a:t>i</a:t>
                      </a:r>
                      <a:r>
                        <a:rPr dirty="0" sz="800" spc="-5">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CFFFF"/>
                    </a:solidFill>
                  </a:tcPr>
                </a:tc>
                <a:tc>
                  <a:txBody>
                    <a:bodyPr/>
                    <a:lstStyle/>
                    <a:p>
                      <a:pP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CFFFF"/>
                    </a:solidFill>
                  </a:tcPr>
                </a:tc>
                <a:tc>
                  <a:txBody>
                    <a:bodyPr/>
                    <a:lstStyle/>
                    <a:p>
                      <a:pPr marL="22860">
                        <a:lnSpc>
                          <a:spcPct val="100000"/>
                        </a:lnSpc>
                        <a:spcBef>
                          <a:spcPts val="165"/>
                        </a:spcBef>
                      </a:pPr>
                      <a:r>
                        <a:rPr dirty="0" sz="600" spc="-5">
                          <a:latin typeface="Arial"/>
                          <a:cs typeface="Arial"/>
                        </a:rPr>
                        <a:t>P(</a:t>
                      </a:r>
                      <a:r>
                        <a:rPr dirty="0" sz="800" spc="-5">
                          <a:latin typeface="Arial"/>
                          <a:cs typeface="Arial"/>
                        </a:rPr>
                        <a:t>q</a:t>
                      </a:r>
                      <a:r>
                        <a:rPr dirty="0" baseline="-20202" sz="825" spc="-7">
                          <a:latin typeface="Arial"/>
                          <a:cs typeface="Arial"/>
                        </a:rPr>
                        <a:t>t+1</a:t>
                      </a:r>
                      <a:r>
                        <a:rPr dirty="0" sz="800" spc="-5">
                          <a:latin typeface="Arial"/>
                          <a:cs typeface="Arial"/>
                        </a:rPr>
                        <a:t>=s</a:t>
                      </a:r>
                      <a:r>
                        <a:rPr dirty="0" baseline="-20202" sz="825" spc="-7">
                          <a:latin typeface="Arial"/>
                          <a:cs typeface="Arial"/>
                        </a:rPr>
                        <a:t>j</a:t>
                      </a:r>
                      <a:r>
                        <a:rPr dirty="0" sz="600" spc="-5">
                          <a:latin typeface="Arial"/>
                          <a:cs typeface="Arial"/>
                        </a:rPr>
                        <a:t>|q</a:t>
                      </a:r>
                      <a:r>
                        <a:rPr dirty="0" baseline="-20833" sz="600" spc="-7">
                          <a:latin typeface="Arial"/>
                          <a:cs typeface="Arial"/>
                        </a:rPr>
                        <a:t>t</a:t>
                      </a:r>
                      <a:r>
                        <a:rPr dirty="0" sz="600" spc="-5">
                          <a:latin typeface="Arial"/>
                          <a:cs typeface="Arial"/>
                        </a:rPr>
                        <a:t>=</a:t>
                      </a:r>
                      <a:r>
                        <a:rPr dirty="0" sz="800" spc="-5">
                          <a:latin typeface="Arial"/>
                          <a:cs typeface="Arial"/>
                        </a:rPr>
                        <a:t>s</a:t>
                      </a:r>
                      <a:r>
                        <a:rPr dirty="0" baseline="-20202" sz="825" spc="-7">
                          <a:latin typeface="Arial"/>
                          <a:cs typeface="Arial"/>
                        </a:rPr>
                        <a:t>i</a:t>
                      </a:r>
                      <a:r>
                        <a:rPr dirty="0" sz="800" spc="-5">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CFFFF"/>
                    </a:solidFill>
                  </a:tcPr>
                </a:tc>
                <a:tc>
                  <a:txBody>
                    <a:bodyPr/>
                    <a:lstStyle/>
                    <a:p>
                      <a:pPr algn="ct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CFFFF"/>
                    </a:solidFill>
                  </a:tcPr>
                </a:tc>
                <a:tc>
                  <a:txBody>
                    <a:bodyPr/>
                    <a:lstStyle/>
                    <a:p>
                      <a:pPr marL="22860">
                        <a:lnSpc>
                          <a:spcPct val="100000"/>
                        </a:lnSpc>
                        <a:spcBef>
                          <a:spcPts val="165"/>
                        </a:spcBef>
                      </a:pPr>
                      <a:r>
                        <a:rPr dirty="0" sz="600" spc="-5">
                          <a:latin typeface="Arial"/>
                          <a:cs typeface="Arial"/>
                        </a:rPr>
                        <a:t>P(</a:t>
                      </a:r>
                      <a:r>
                        <a:rPr dirty="0" sz="800" spc="-5">
                          <a:latin typeface="Arial"/>
                          <a:cs typeface="Arial"/>
                        </a:rPr>
                        <a:t>q</a:t>
                      </a:r>
                      <a:r>
                        <a:rPr dirty="0" baseline="-20202" sz="825" spc="-7">
                          <a:latin typeface="Arial"/>
                          <a:cs typeface="Arial"/>
                        </a:rPr>
                        <a:t>t+1</a:t>
                      </a:r>
                      <a:r>
                        <a:rPr dirty="0" sz="800" spc="-5">
                          <a:latin typeface="Arial"/>
                          <a:cs typeface="Arial"/>
                        </a:rPr>
                        <a:t>=s</a:t>
                      </a:r>
                      <a:r>
                        <a:rPr dirty="0" baseline="-20202" sz="825" spc="-7">
                          <a:latin typeface="Arial"/>
                          <a:cs typeface="Arial"/>
                        </a:rPr>
                        <a:t>N</a:t>
                      </a:r>
                      <a:r>
                        <a:rPr dirty="0" sz="600" spc="-5">
                          <a:latin typeface="Arial"/>
                          <a:cs typeface="Arial"/>
                        </a:rPr>
                        <a:t>|q</a:t>
                      </a:r>
                      <a:r>
                        <a:rPr dirty="0" baseline="-20833" sz="600" spc="-7">
                          <a:latin typeface="Arial"/>
                          <a:cs typeface="Arial"/>
                        </a:rPr>
                        <a:t>t</a:t>
                      </a:r>
                      <a:r>
                        <a:rPr dirty="0" sz="600" spc="-5">
                          <a:latin typeface="Arial"/>
                          <a:cs typeface="Arial"/>
                        </a:rPr>
                        <a:t>=</a:t>
                      </a:r>
                      <a:r>
                        <a:rPr dirty="0" sz="800" spc="-5">
                          <a:latin typeface="Arial"/>
                          <a:cs typeface="Arial"/>
                        </a:rPr>
                        <a:t>s</a:t>
                      </a:r>
                      <a:r>
                        <a:rPr dirty="0" baseline="-20202" sz="825" spc="-7">
                          <a:latin typeface="Arial"/>
                          <a:cs typeface="Arial"/>
                        </a:rPr>
                        <a:t>i</a:t>
                      </a:r>
                      <a:r>
                        <a:rPr dirty="0" sz="800" spc="-5">
                          <a:latin typeface="Arial"/>
                          <a:cs typeface="Arial"/>
                        </a:rPr>
                        <a:t>)</a:t>
                      </a:r>
                      <a:endParaRPr sz="800">
                        <a:latin typeface="Arial"/>
                        <a:cs typeface="Arial"/>
                      </a:endParaRPr>
                    </a:p>
                  </a:txBody>
                  <a:tcPr marL="0" marR="0" marB="0" marT="2095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CCFFFF"/>
                    </a:solidFill>
                  </a:tcPr>
                </a:tc>
              </a:tr>
              <a:tr h="197357">
                <a:tc vMerge="1">
                  <a:txBody>
                    <a:bodyPr/>
                    <a:lstStyle/>
                    <a:p>
                      <a:pPr/>
                    </a:p>
                  </a:txBody>
                  <a:tcPr marL="0" marR="0" marB="0" marT="0">
                    <a:lnR w="19050">
                      <a:solidFill>
                        <a:srgbClr val="000000"/>
                      </a:solidFill>
                      <a:prstDash val="solid"/>
                    </a:lnR>
                  </a:tcPr>
                </a:tc>
                <a:tc>
                  <a:txBody>
                    <a:bodyPr/>
                    <a:lstStyle/>
                    <a:p>
                      <a:pPr algn="ctr" marR="4445">
                        <a:lnSpc>
                          <a:spcPct val="100000"/>
                        </a:lnSpc>
                        <a:spcBef>
                          <a:spcPts val="165"/>
                        </a:spcBef>
                      </a:pPr>
                      <a:r>
                        <a:rPr dirty="0" sz="800">
                          <a:latin typeface="Arial"/>
                          <a:cs typeface="Arial"/>
                        </a:rPr>
                        <a:t>1</a:t>
                      </a:r>
                      <a:endParaRPr sz="800">
                        <a:latin typeface="Arial"/>
                        <a:cs typeface="Arial"/>
                      </a:endParaRPr>
                    </a:p>
                  </a:txBody>
                  <a:tcPr marL="0" marR="0" marB="0" marT="2095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gridSpan="2">
                  <a:txBody>
                    <a:bodyPr/>
                    <a:lstStyle/>
                    <a:p>
                      <a:pPr marL="22860">
                        <a:lnSpc>
                          <a:spcPts val="1050"/>
                        </a:lnSpc>
                        <a:spcBef>
                          <a:spcPts val="405"/>
                        </a:spcBef>
                      </a:pPr>
                      <a:r>
                        <a:rPr dirty="0" baseline="13888" sz="1500" spc="-7" i="1">
                          <a:latin typeface="Arial"/>
                          <a:cs typeface="Arial"/>
                        </a:rPr>
                        <a:t>a</a:t>
                      </a:r>
                      <a:r>
                        <a:rPr dirty="0" sz="650" spc="-5" i="1">
                          <a:latin typeface="Arial"/>
                          <a:cs typeface="Arial"/>
                        </a:rPr>
                        <a:t>11</a:t>
                      </a:r>
                      <a:endParaRPr sz="650">
                        <a:latin typeface="Arial"/>
                        <a:cs typeface="Arial"/>
                      </a:endParaRPr>
                    </a:p>
                  </a:txBody>
                  <a:tcPr marL="0" marR="0" marB="0" marT="514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hMerge="1">
                  <a:txBody>
                    <a:bodyPr/>
                    <a:lstStyle/>
                    <a:p>
                      <a:pPr/>
                    </a:p>
                  </a:txBody>
                  <a:tcPr marL="0" marR="0" marB="0" marT="0"/>
                </a:tc>
                <a:tc>
                  <a:txBody>
                    <a:bodyPr/>
                    <a:lstStyle/>
                    <a:p>
                      <a:pPr marL="22860">
                        <a:lnSpc>
                          <a:spcPts val="1050"/>
                        </a:lnSpc>
                        <a:spcBef>
                          <a:spcPts val="405"/>
                        </a:spcBef>
                      </a:pPr>
                      <a:r>
                        <a:rPr dirty="0" baseline="13888" sz="1500" spc="-7" i="1">
                          <a:latin typeface="Arial"/>
                          <a:cs typeface="Arial"/>
                        </a:rPr>
                        <a:t>a</a:t>
                      </a:r>
                      <a:r>
                        <a:rPr dirty="0" sz="650" spc="-5" i="1">
                          <a:latin typeface="Arial"/>
                          <a:cs typeface="Arial"/>
                        </a:rPr>
                        <a:t>12</a:t>
                      </a:r>
                      <a:endParaRPr sz="650">
                        <a:latin typeface="Arial"/>
                        <a:cs typeface="Arial"/>
                      </a:endParaRPr>
                    </a:p>
                  </a:txBody>
                  <a:tcPr marL="0" marR="0" marB="0" marT="514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ts val="1050"/>
                        </a:lnSpc>
                        <a:spcBef>
                          <a:spcPts val="405"/>
                        </a:spcBef>
                      </a:pPr>
                      <a:r>
                        <a:rPr dirty="0" baseline="13888" sz="1500" spc="-7" i="1">
                          <a:latin typeface="Arial"/>
                          <a:cs typeface="Arial"/>
                        </a:rPr>
                        <a:t>a</a:t>
                      </a:r>
                      <a:r>
                        <a:rPr dirty="0" sz="650" spc="-5" i="1">
                          <a:latin typeface="Arial"/>
                          <a:cs typeface="Arial"/>
                        </a:rPr>
                        <a:t>1j</a:t>
                      </a:r>
                      <a:endParaRPr sz="650">
                        <a:latin typeface="Arial"/>
                        <a:cs typeface="Arial"/>
                      </a:endParaRPr>
                    </a:p>
                  </a:txBody>
                  <a:tcPr marL="0" marR="0" marB="0" marT="514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algn="ct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ts val="1050"/>
                        </a:lnSpc>
                        <a:spcBef>
                          <a:spcPts val="405"/>
                        </a:spcBef>
                      </a:pPr>
                      <a:r>
                        <a:rPr dirty="0" baseline="13888" sz="1500" spc="-7" i="1">
                          <a:latin typeface="Arial"/>
                          <a:cs typeface="Arial"/>
                        </a:rPr>
                        <a:t>a</a:t>
                      </a:r>
                      <a:r>
                        <a:rPr dirty="0" sz="650" spc="-5" i="1">
                          <a:latin typeface="Arial"/>
                          <a:cs typeface="Arial"/>
                        </a:rPr>
                        <a:t>1N</a:t>
                      </a:r>
                      <a:endParaRPr sz="650">
                        <a:latin typeface="Arial"/>
                        <a:cs typeface="Arial"/>
                      </a:endParaRPr>
                    </a:p>
                  </a:txBody>
                  <a:tcPr marL="0" marR="0" marB="0" marT="5143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98120">
                <a:tc vMerge="1">
                  <a:txBody>
                    <a:bodyPr/>
                    <a:lstStyle/>
                    <a:p>
                      <a:pPr/>
                    </a:p>
                  </a:txBody>
                  <a:tcPr marL="0" marR="0" marB="0" marT="0">
                    <a:lnR w="19050">
                      <a:solidFill>
                        <a:srgbClr val="000000"/>
                      </a:solidFill>
                      <a:prstDash val="solid"/>
                    </a:lnR>
                  </a:tcPr>
                </a:tc>
                <a:tc>
                  <a:txBody>
                    <a:bodyPr/>
                    <a:lstStyle/>
                    <a:p>
                      <a:pPr algn="ctr" marR="4445">
                        <a:lnSpc>
                          <a:spcPct val="100000"/>
                        </a:lnSpc>
                        <a:spcBef>
                          <a:spcPts val="165"/>
                        </a:spcBef>
                      </a:pPr>
                      <a:r>
                        <a:rPr dirty="0" sz="800">
                          <a:latin typeface="Arial"/>
                          <a:cs typeface="Arial"/>
                        </a:rPr>
                        <a:t>2</a:t>
                      </a:r>
                      <a:endParaRPr sz="800">
                        <a:latin typeface="Arial"/>
                        <a:cs typeface="Arial"/>
                      </a:endParaRPr>
                    </a:p>
                  </a:txBody>
                  <a:tcPr marL="0" marR="0" marB="0" marT="2095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gridSpan="2">
                  <a:txBody>
                    <a:bodyPr/>
                    <a:lstStyle/>
                    <a:p>
                      <a:pPr marL="22860">
                        <a:lnSpc>
                          <a:spcPts val="1050"/>
                        </a:lnSpc>
                        <a:spcBef>
                          <a:spcPts val="409"/>
                        </a:spcBef>
                      </a:pPr>
                      <a:r>
                        <a:rPr dirty="0" baseline="13888" sz="1500" spc="-7" i="1">
                          <a:latin typeface="Arial"/>
                          <a:cs typeface="Arial"/>
                        </a:rPr>
                        <a:t>a</a:t>
                      </a:r>
                      <a:r>
                        <a:rPr dirty="0" sz="650" spc="-5" i="1">
                          <a:latin typeface="Arial"/>
                          <a:cs typeface="Arial"/>
                        </a:rPr>
                        <a:t>21</a:t>
                      </a:r>
                      <a:endParaRPr sz="650">
                        <a:latin typeface="Arial"/>
                        <a:cs typeface="Arial"/>
                      </a:endParaRPr>
                    </a:p>
                  </a:txBody>
                  <a:tcPr marL="0" marR="0" marB="0" marT="5206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hMerge="1">
                  <a:txBody>
                    <a:bodyPr/>
                    <a:lstStyle/>
                    <a:p>
                      <a:pPr/>
                    </a:p>
                  </a:txBody>
                  <a:tcPr marL="0" marR="0" marB="0" marT="0"/>
                </a:tc>
                <a:tc>
                  <a:txBody>
                    <a:bodyPr/>
                    <a:lstStyle/>
                    <a:p>
                      <a:pPr marL="22860">
                        <a:lnSpc>
                          <a:spcPts val="1050"/>
                        </a:lnSpc>
                        <a:spcBef>
                          <a:spcPts val="409"/>
                        </a:spcBef>
                      </a:pPr>
                      <a:r>
                        <a:rPr dirty="0" baseline="13888" sz="1500" spc="-7" i="1">
                          <a:latin typeface="Arial"/>
                          <a:cs typeface="Arial"/>
                        </a:rPr>
                        <a:t>a</a:t>
                      </a:r>
                      <a:r>
                        <a:rPr dirty="0" sz="650" spc="-5" i="1">
                          <a:latin typeface="Arial"/>
                          <a:cs typeface="Arial"/>
                        </a:rPr>
                        <a:t>22</a:t>
                      </a:r>
                      <a:endParaRPr sz="650">
                        <a:latin typeface="Arial"/>
                        <a:cs typeface="Arial"/>
                      </a:endParaRPr>
                    </a:p>
                  </a:txBody>
                  <a:tcPr marL="0" marR="0" marB="0" marT="5206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ts val="1050"/>
                        </a:lnSpc>
                        <a:spcBef>
                          <a:spcPts val="409"/>
                        </a:spcBef>
                      </a:pPr>
                      <a:r>
                        <a:rPr dirty="0" baseline="13888" sz="1500" spc="-7" i="1">
                          <a:latin typeface="Arial"/>
                          <a:cs typeface="Arial"/>
                        </a:rPr>
                        <a:t>a</a:t>
                      </a:r>
                      <a:r>
                        <a:rPr dirty="0" sz="650" spc="-5" i="1">
                          <a:latin typeface="Arial"/>
                          <a:cs typeface="Arial"/>
                        </a:rPr>
                        <a:t>2j</a:t>
                      </a:r>
                      <a:endParaRPr sz="650">
                        <a:latin typeface="Arial"/>
                        <a:cs typeface="Arial"/>
                      </a:endParaRPr>
                    </a:p>
                  </a:txBody>
                  <a:tcPr marL="0" marR="0" marB="0" marT="5206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algn="ct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ts val="1050"/>
                        </a:lnSpc>
                        <a:spcBef>
                          <a:spcPts val="409"/>
                        </a:spcBef>
                      </a:pPr>
                      <a:r>
                        <a:rPr dirty="0" baseline="13888" sz="1500" spc="-7" i="1">
                          <a:latin typeface="Arial"/>
                          <a:cs typeface="Arial"/>
                        </a:rPr>
                        <a:t>a</a:t>
                      </a:r>
                      <a:r>
                        <a:rPr dirty="0" sz="650" spc="-5" i="1">
                          <a:latin typeface="Arial"/>
                          <a:cs typeface="Arial"/>
                        </a:rPr>
                        <a:t>2N</a:t>
                      </a:r>
                      <a:endParaRPr sz="650">
                        <a:latin typeface="Arial"/>
                        <a:cs typeface="Arial"/>
                      </a:endParaRPr>
                    </a:p>
                  </a:txBody>
                  <a:tcPr marL="0" marR="0" marB="0" marT="52069">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97357">
                <a:tc vMerge="1">
                  <a:txBody>
                    <a:bodyPr/>
                    <a:lstStyle/>
                    <a:p>
                      <a:pPr/>
                    </a:p>
                  </a:txBody>
                  <a:tcPr marL="0" marR="0" marB="0" marT="0">
                    <a:lnR w="19050">
                      <a:solidFill>
                        <a:srgbClr val="000000"/>
                      </a:solidFill>
                      <a:prstDash val="solid"/>
                    </a:lnR>
                  </a:tcPr>
                </a:tc>
                <a:tc>
                  <a:txBody>
                    <a:bodyPr/>
                    <a:lstStyle/>
                    <a:p>
                      <a:pPr algn="ctr" marR="4445">
                        <a:lnSpc>
                          <a:spcPct val="100000"/>
                        </a:lnSpc>
                        <a:spcBef>
                          <a:spcPts val="160"/>
                        </a:spcBef>
                      </a:pPr>
                      <a:r>
                        <a:rPr dirty="0" sz="800">
                          <a:latin typeface="Arial"/>
                          <a:cs typeface="Arial"/>
                        </a:rPr>
                        <a:t>3</a:t>
                      </a:r>
                      <a:endParaRPr sz="800">
                        <a:latin typeface="Arial"/>
                        <a:cs typeface="Arial"/>
                      </a:endParaRPr>
                    </a:p>
                  </a:txBody>
                  <a:tcPr marL="0" marR="0" marB="0" marT="2032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gridSpan="2">
                  <a:txBody>
                    <a:bodyPr/>
                    <a:lstStyle/>
                    <a:p>
                      <a:pPr marL="22860">
                        <a:lnSpc>
                          <a:spcPts val="1050"/>
                        </a:lnSpc>
                        <a:spcBef>
                          <a:spcPts val="405"/>
                        </a:spcBef>
                      </a:pPr>
                      <a:r>
                        <a:rPr dirty="0" baseline="13888" sz="1500" spc="-7" i="1">
                          <a:latin typeface="Arial"/>
                          <a:cs typeface="Arial"/>
                        </a:rPr>
                        <a:t>a</a:t>
                      </a:r>
                      <a:r>
                        <a:rPr dirty="0" sz="650" spc="-5" i="1">
                          <a:latin typeface="Arial"/>
                          <a:cs typeface="Arial"/>
                        </a:rPr>
                        <a:t>31</a:t>
                      </a:r>
                      <a:endParaRPr sz="650">
                        <a:latin typeface="Arial"/>
                        <a:cs typeface="Arial"/>
                      </a:endParaRPr>
                    </a:p>
                  </a:txBody>
                  <a:tcPr marL="0" marR="0" marB="0" marT="514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hMerge="1">
                  <a:txBody>
                    <a:bodyPr/>
                    <a:lstStyle/>
                    <a:p>
                      <a:pPr/>
                    </a:p>
                  </a:txBody>
                  <a:tcPr marL="0" marR="0" marB="0" marT="0"/>
                </a:tc>
                <a:tc>
                  <a:txBody>
                    <a:bodyPr/>
                    <a:lstStyle/>
                    <a:p>
                      <a:pPr marL="22860">
                        <a:lnSpc>
                          <a:spcPts val="1050"/>
                        </a:lnSpc>
                        <a:spcBef>
                          <a:spcPts val="405"/>
                        </a:spcBef>
                      </a:pPr>
                      <a:r>
                        <a:rPr dirty="0" baseline="13888" sz="1500" spc="-7" i="1">
                          <a:latin typeface="Arial"/>
                          <a:cs typeface="Arial"/>
                        </a:rPr>
                        <a:t>a</a:t>
                      </a:r>
                      <a:r>
                        <a:rPr dirty="0" sz="650" spc="-5" i="1">
                          <a:latin typeface="Arial"/>
                          <a:cs typeface="Arial"/>
                        </a:rPr>
                        <a:t>32</a:t>
                      </a:r>
                      <a:endParaRPr sz="650">
                        <a:latin typeface="Arial"/>
                        <a:cs typeface="Arial"/>
                      </a:endParaRPr>
                    </a:p>
                  </a:txBody>
                  <a:tcPr marL="0" marR="0" marB="0" marT="514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ct val="100000"/>
                        </a:lnSpc>
                        <a:spcBef>
                          <a:spcPts val="160"/>
                        </a:spcBef>
                      </a:pPr>
                      <a:r>
                        <a:rPr dirty="0" sz="800">
                          <a:latin typeface="Arial"/>
                          <a:cs typeface="Arial"/>
                        </a:rPr>
                        <a:t>…</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ts val="1050"/>
                        </a:lnSpc>
                        <a:spcBef>
                          <a:spcPts val="405"/>
                        </a:spcBef>
                      </a:pPr>
                      <a:r>
                        <a:rPr dirty="0" baseline="13888" sz="1500" spc="-7" i="1">
                          <a:latin typeface="Arial"/>
                          <a:cs typeface="Arial"/>
                        </a:rPr>
                        <a:t>a</a:t>
                      </a:r>
                      <a:r>
                        <a:rPr dirty="0" sz="650" spc="-5" i="1">
                          <a:latin typeface="Arial"/>
                          <a:cs typeface="Arial"/>
                        </a:rPr>
                        <a:t>3j</a:t>
                      </a:r>
                      <a:endParaRPr sz="650">
                        <a:latin typeface="Arial"/>
                        <a:cs typeface="Arial"/>
                      </a:endParaRPr>
                    </a:p>
                  </a:txBody>
                  <a:tcPr marL="0" marR="0" marB="0" marT="514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algn="ctr" marL="22860">
                        <a:lnSpc>
                          <a:spcPct val="100000"/>
                        </a:lnSpc>
                        <a:spcBef>
                          <a:spcPts val="160"/>
                        </a:spcBef>
                      </a:pPr>
                      <a:r>
                        <a:rPr dirty="0" sz="800">
                          <a:latin typeface="Arial"/>
                          <a:cs typeface="Arial"/>
                        </a:rPr>
                        <a:t>…</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ts val="1050"/>
                        </a:lnSpc>
                        <a:spcBef>
                          <a:spcPts val="405"/>
                        </a:spcBef>
                      </a:pPr>
                      <a:r>
                        <a:rPr dirty="0" baseline="13888" sz="1500" spc="-7" i="1">
                          <a:latin typeface="Arial"/>
                          <a:cs typeface="Arial"/>
                        </a:rPr>
                        <a:t>a</a:t>
                      </a:r>
                      <a:r>
                        <a:rPr dirty="0" sz="650" spc="-5" i="1">
                          <a:latin typeface="Arial"/>
                          <a:cs typeface="Arial"/>
                        </a:rPr>
                        <a:t>3N</a:t>
                      </a:r>
                      <a:endParaRPr sz="650">
                        <a:latin typeface="Arial"/>
                        <a:cs typeface="Arial"/>
                      </a:endParaRPr>
                    </a:p>
                  </a:txBody>
                  <a:tcPr marL="0" marR="0" marB="0" marT="5143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67640">
                <a:tc vMerge="1">
                  <a:txBody>
                    <a:bodyPr/>
                    <a:lstStyle/>
                    <a:p>
                      <a:pPr/>
                    </a:p>
                  </a:txBody>
                  <a:tcPr marL="0" marR="0" marB="0" marT="0">
                    <a:lnR w="19050">
                      <a:solidFill>
                        <a:srgbClr val="000000"/>
                      </a:solidFill>
                      <a:prstDash val="solid"/>
                    </a:lnR>
                  </a:tcPr>
                </a:tc>
                <a:tc>
                  <a:txBody>
                    <a:bodyPr/>
                    <a:lstStyle/>
                    <a:p>
                      <a:pPr algn="ctr" marR="32384">
                        <a:lnSpc>
                          <a:spcPct val="100000"/>
                        </a:lnSpc>
                        <a:spcBef>
                          <a:spcPts val="165"/>
                        </a:spcBef>
                      </a:pPr>
                      <a:r>
                        <a:rPr dirty="0" sz="800">
                          <a:latin typeface="Arial"/>
                          <a:cs typeface="Arial"/>
                        </a:rPr>
                        <a:t>:</a:t>
                      </a:r>
                      <a:endParaRPr sz="800">
                        <a:latin typeface="Arial"/>
                        <a:cs typeface="Arial"/>
                      </a:endParaRPr>
                    </a:p>
                  </a:txBody>
                  <a:tcPr marL="0" marR="0" marB="0" marT="2095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gridSpan="2">
                  <a:txBody>
                    <a:bodyPr/>
                    <a:lstStyle/>
                    <a:p>
                      <a:pP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hMerge="1">
                  <a:txBody>
                    <a:bodyPr/>
                    <a:lstStyle/>
                    <a:p>
                      <a:pPr/>
                    </a:p>
                  </a:txBody>
                  <a:tcPr marL="0" marR="0" marB="0" marT="0"/>
                </a:tc>
                <a:tc>
                  <a:txBody>
                    <a:bodyPr/>
                    <a:lstStyle/>
                    <a:p>
                      <a:pP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marR="3175">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algn="ctr" marR="43815">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97357">
                <a:tc vMerge="1">
                  <a:txBody>
                    <a:bodyPr/>
                    <a:lstStyle/>
                    <a:p>
                      <a:pPr/>
                    </a:p>
                  </a:txBody>
                  <a:tcPr marL="0" marR="0" marB="0" marT="0">
                    <a:lnR w="19050">
                      <a:solidFill>
                        <a:srgbClr val="000000"/>
                      </a:solidFill>
                      <a:prstDash val="solid"/>
                    </a:lnR>
                  </a:tcPr>
                </a:tc>
                <a:tc>
                  <a:txBody>
                    <a:bodyPr/>
                    <a:lstStyle/>
                    <a:p>
                      <a:pPr algn="ctr" marR="38100">
                        <a:lnSpc>
                          <a:spcPct val="100000"/>
                        </a:lnSpc>
                        <a:spcBef>
                          <a:spcPts val="165"/>
                        </a:spcBef>
                      </a:pPr>
                      <a:r>
                        <a:rPr dirty="0" sz="800">
                          <a:latin typeface="Arial"/>
                          <a:cs typeface="Arial"/>
                        </a:rPr>
                        <a:t>i</a:t>
                      </a:r>
                      <a:endParaRPr sz="800">
                        <a:latin typeface="Arial"/>
                        <a:cs typeface="Arial"/>
                      </a:endParaRPr>
                    </a:p>
                  </a:txBody>
                  <a:tcPr marL="0" marR="0" marB="0" marT="2095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gridSpan="2">
                  <a:txBody>
                    <a:bodyPr/>
                    <a:lstStyle/>
                    <a:p>
                      <a:pPr marL="22860">
                        <a:lnSpc>
                          <a:spcPts val="1050"/>
                        </a:lnSpc>
                        <a:spcBef>
                          <a:spcPts val="405"/>
                        </a:spcBef>
                      </a:pPr>
                      <a:r>
                        <a:rPr dirty="0" baseline="13888" sz="1500" spc="-7" i="1">
                          <a:latin typeface="Arial"/>
                          <a:cs typeface="Arial"/>
                        </a:rPr>
                        <a:t>a</a:t>
                      </a:r>
                      <a:r>
                        <a:rPr dirty="0" sz="650" spc="-5" i="1">
                          <a:latin typeface="Arial"/>
                          <a:cs typeface="Arial"/>
                        </a:rPr>
                        <a:t>i1</a:t>
                      </a:r>
                      <a:endParaRPr sz="650">
                        <a:latin typeface="Arial"/>
                        <a:cs typeface="Arial"/>
                      </a:endParaRPr>
                    </a:p>
                  </a:txBody>
                  <a:tcPr marL="0" marR="0" marB="0" marT="514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hMerge="1">
                  <a:txBody>
                    <a:bodyPr/>
                    <a:lstStyle/>
                    <a:p>
                      <a:pPr/>
                    </a:p>
                  </a:txBody>
                  <a:tcPr marL="0" marR="0" marB="0" marT="0"/>
                </a:tc>
                <a:tc>
                  <a:txBody>
                    <a:bodyPr/>
                    <a:lstStyle/>
                    <a:p>
                      <a:pPr marL="22860">
                        <a:lnSpc>
                          <a:spcPts val="1050"/>
                        </a:lnSpc>
                        <a:spcBef>
                          <a:spcPts val="405"/>
                        </a:spcBef>
                      </a:pPr>
                      <a:r>
                        <a:rPr dirty="0" baseline="13888" sz="1500" spc="-7" i="1">
                          <a:latin typeface="Arial"/>
                          <a:cs typeface="Arial"/>
                        </a:rPr>
                        <a:t>a</a:t>
                      </a:r>
                      <a:r>
                        <a:rPr dirty="0" sz="650" spc="-5" i="1">
                          <a:latin typeface="Arial"/>
                          <a:cs typeface="Arial"/>
                        </a:rPr>
                        <a:t>i2</a:t>
                      </a:r>
                      <a:endParaRPr sz="650">
                        <a:latin typeface="Arial"/>
                        <a:cs typeface="Arial"/>
                      </a:endParaRPr>
                    </a:p>
                  </a:txBody>
                  <a:tcPr marL="0" marR="0" marB="0" marT="514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ts val="1050"/>
                        </a:lnSpc>
                        <a:spcBef>
                          <a:spcPts val="405"/>
                        </a:spcBef>
                      </a:pPr>
                      <a:r>
                        <a:rPr dirty="0" baseline="13888" sz="1500" i="1">
                          <a:latin typeface="Arial"/>
                          <a:cs typeface="Arial"/>
                        </a:rPr>
                        <a:t>a</a:t>
                      </a:r>
                      <a:r>
                        <a:rPr dirty="0" sz="650" i="1">
                          <a:latin typeface="Arial"/>
                          <a:cs typeface="Arial"/>
                        </a:rPr>
                        <a:t>ij</a:t>
                      </a:r>
                      <a:endParaRPr sz="650">
                        <a:latin typeface="Arial"/>
                        <a:cs typeface="Arial"/>
                      </a:endParaRPr>
                    </a:p>
                  </a:txBody>
                  <a:tcPr marL="0" marR="0" marB="0" marT="514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algn="ct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L="22860">
                        <a:lnSpc>
                          <a:spcPts val="1050"/>
                        </a:lnSpc>
                        <a:spcBef>
                          <a:spcPts val="405"/>
                        </a:spcBef>
                      </a:pPr>
                      <a:r>
                        <a:rPr dirty="0" baseline="13888" sz="1500" spc="-7" i="1">
                          <a:latin typeface="Arial"/>
                          <a:cs typeface="Arial"/>
                        </a:rPr>
                        <a:t>a</a:t>
                      </a:r>
                      <a:r>
                        <a:rPr dirty="0" sz="650" spc="-5" i="1">
                          <a:latin typeface="Arial"/>
                          <a:cs typeface="Arial"/>
                        </a:rPr>
                        <a:t>iN</a:t>
                      </a:r>
                      <a:endParaRPr sz="650">
                        <a:latin typeface="Arial"/>
                        <a:cs typeface="Arial"/>
                      </a:endParaRPr>
                    </a:p>
                  </a:txBody>
                  <a:tcPr marL="0" marR="0" marB="0" marT="5143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67640">
                <a:tc vMerge="1">
                  <a:txBody>
                    <a:bodyPr/>
                    <a:lstStyle/>
                    <a:p>
                      <a:pPr/>
                    </a:p>
                  </a:txBody>
                  <a:tcPr marL="0" marR="0" marB="0" marT="0">
                    <a:lnR w="19050">
                      <a:solidFill>
                        <a:srgbClr val="000000"/>
                      </a:solidFill>
                      <a:prstDash val="solid"/>
                    </a:lnR>
                  </a:tcPr>
                </a:tc>
                <a:tc>
                  <a:txBody>
                    <a:bodyPr/>
                    <a:lstStyle/>
                    <a:p>
                      <a:pPr>
                        <a:lnSpc>
                          <a:spcPct val="100000"/>
                        </a:lnSpc>
                      </a:pPr>
                      <a:endParaRPr sz="9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FFFF"/>
                    </a:solidFill>
                  </a:tcPr>
                </a:tc>
                <a:tc gridSpan="2">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hMerge="1">
                  <a:txBody>
                    <a:bodyPr/>
                    <a:lstStyle/>
                    <a:p>
                      <a:pPr/>
                    </a:p>
                  </a:txBody>
                  <a:tcPr marL="0" marR="0" marB="0" marT="0"/>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R="3175">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marR="12065">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FBFF"/>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EFFBFF"/>
                    </a:solidFill>
                  </a:tcPr>
                </a:tc>
              </a:tr>
              <a:tr h="198120">
                <a:tc vMerge="1">
                  <a:txBody>
                    <a:bodyPr/>
                    <a:lstStyle/>
                    <a:p>
                      <a:pPr/>
                    </a:p>
                  </a:txBody>
                  <a:tcPr marL="0" marR="0" marB="0" marT="0">
                    <a:lnR w="19050">
                      <a:solidFill>
                        <a:srgbClr val="000000"/>
                      </a:solidFill>
                      <a:prstDash val="solid"/>
                    </a:lnR>
                  </a:tcPr>
                </a:tc>
                <a:tc>
                  <a:txBody>
                    <a:bodyPr/>
                    <a:lstStyle/>
                    <a:p>
                      <a:pPr algn="ctr" marL="4445">
                        <a:lnSpc>
                          <a:spcPct val="100000"/>
                        </a:lnSpc>
                        <a:spcBef>
                          <a:spcPts val="165"/>
                        </a:spcBef>
                      </a:pPr>
                      <a:r>
                        <a:rPr dirty="0" sz="800">
                          <a:latin typeface="Arial"/>
                          <a:cs typeface="Arial"/>
                        </a:rPr>
                        <a:t>N</a:t>
                      </a:r>
                      <a:endParaRPr sz="800">
                        <a:latin typeface="Arial"/>
                        <a:cs typeface="Arial"/>
                      </a:endParaRPr>
                    </a:p>
                  </a:txBody>
                  <a:tcPr marL="0" marR="0" marB="0" marT="20955">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CCFFFF"/>
                    </a:solidFill>
                  </a:tcPr>
                </a:tc>
                <a:tc gridSpan="2">
                  <a:txBody>
                    <a:bodyPr/>
                    <a:lstStyle/>
                    <a:p>
                      <a:pPr marL="22860">
                        <a:lnSpc>
                          <a:spcPts val="1055"/>
                        </a:lnSpc>
                        <a:spcBef>
                          <a:spcPts val="400"/>
                        </a:spcBef>
                      </a:pPr>
                      <a:r>
                        <a:rPr dirty="0" baseline="13888" sz="1500" spc="-7" i="1">
                          <a:latin typeface="Arial"/>
                          <a:cs typeface="Arial"/>
                        </a:rPr>
                        <a:t>a</a:t>
                      </a:r>
                      <a:r>
                        <a:rPr dirty="0" sz="650" spc="-5" i="1">
                          <a:latin typeface="Arial"/>
                          <a:cs typeface="Arial"/>
                        </a:rPr>
                        <a:t>N1</a:t>
                      </a:r>
                      <a:endParaRPr sz="650">
                        <a:latin typeface="Arial"/>
                        <a:cs typeface="Arial"/>
                      </a:endParaRPr>
                    </a:p>
                  </a:txBody>
                  <a:tcPr marL="0" marR="0" marB="0" marT="5080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hMerge="1">
                  <a:txBody>
                    <a:bodyPr/>
                    <a:lstStyle/>
                    <a:p>
                      <a:pPr/>
                    </a:p>
                  </a:txBody>
                  <a:tcPr marL="0" marR="0" marB="0" marT="0"/>
                </a:tc>
                <a:tc>
                  <a:txBody>
                    <a:bodyPr/>
                    <a:lstStyle/>
                    <a:p>
                      <a:pPr marL="22860">
                        <a:lnSpc>
                          <a:spcPts val="1055"/>
                        </a:lnSpc>
                        <a:spcBef>
                          <a:spcPts val="400"/>
                        </a:spcBef>
                      </a:pPr>
                      <a:r>
                        <a:rPr dirty="0" baseline="13888" sz="1500" spc="-7" i="1">
                          <a:latin typeface="Arial"/>
                          <a:cs typeface="Arial"/>
                        </a:rPr>
                        <a:t>a</a:t>
                      </a:r>
                      <a:r>
                        <a:rPr dirty="0" sz="650" spc="-5" i="1">
                          <a:latin typeface="Arial"/>
                          <a:cs typeface="Arial"/>
                        </a:rPr>
                        <a:t>N2</a:t>
                      </a:r>
                      <a:endParaRPr sz="650">
                        <a:latin typeface="Arial"/>
                        <a:cs typeface="Arial"/>
                      </a:endParaRPr>
                    </a:p>
                  </a:txBody>
                  <a:tcPr marL="0" marR="0" marB="0" marT="5080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22860">
                        <a:lnSpc>
                          <a:spcPts val="1055"/>
                        </a:lnSpc>
                        <a:spcBef>
                          <a:spcPts val="400"/>
                        </a:spcBef>
                      </a:pPr>
                      <a:r>
                        <a:rPr dirty="0" baseline="13888" sz="1500" spc="-7" i="1">
                          <a:latin typeface="Arial"/>
                          <a:cs typeface="Arial"/>
                        </a:rPr>
                        <a:t>a</a:t>
                      </a:r>
                      <a:r>
                        <a:rPr dirty="0" sz="650" spc="-5" i="1">
                          <a:latin typeface="Arial"/>
                          <a:cs typeface="Arial"/>
                        </a:rPr>
                        <a:t>Nj</a:t>
                      </a:r>
                      <a:endParaRPr sz="650">
                        <a:latin typeface="Arial"/>
                        <a:cs typeface="Arial"/>
                      </a:endParaRPr>
                    </a:p>
                  </a:txBody>
                  <a:tcPr marL="0" marR="0" marB="0" marT="5080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algn="ctr" marL="22860">
                        <a:lnSpc>
                          <a:spcPct val="100000"/>
                        </a:lnSpc>
                        <a:spcBef>
                          <a:spcPts val="165"/>
                        </a:spcBef>
                      </a:pPr>
                      <a:r>
                        <a:rPr dirty="0" sz="800">
                          <a:latin typeface="Arial"/>
                          <a:cs typeface="Arial"/>
                        </a:rPr>
                        <a:t>…</a:t>
                      </a:r>
                      <a:endParaRPr sz="800">
                        <a:latin typeface="Arial"/>
                        <a:cs typeface="Arial"/>
                      </a:endParaRPr>
                    </a:p>
                  </a:txBody>
                  <a:tcPr marL="0" marR="0" marB="0" marT="2095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EFFBFF"/>
                    </a:solidFill>
                  </a:tcPr>
                </a:tc>
                <a:tc>
                  <a:txBody>
                    <a:bodyPr/>
                    <a:lstStyle/>
                    <a:p>
                      <a:pPr marL="22860">
                        <a:lnSpc>
                          <a:spcPts val="1055"/>
                        </a:lnSpc>
                        <a:spcBef>
                          <a:spcPts val="400"/>
                        </a:spcBef>
                      </a:pPr>
                      <a:r>
                        <a:rPr dirty="0" baseline="13888" sz="1500" spc="-7" i="1">
                          <a:latin typeface="Arial"/>
                          <a:cs typeface="Arial"/>
                        </a:rPr>
                        <a:t>a</a:t>
                      </a:r>
                      <a:r>
                        <a:rPr dirty="0" sz="650" spc="-5" i="1">
                          <a:latin typeface="Arial"/>
                          <a:cs typeface="Arial"/>
                        </a:rPr>
                        <a:t>NN</a:t>
                      </a:r>
                      <a:endParaRPr sz="650">
                        <a:latin typeface="Arial"/>
                        <a:cs typeface="Arial"/>
                      </a:endParaRPr>
                    </a:p>
                  </a:txBody>
                  <a:tcPr marL="0" marR="0" marB="0" marT="5080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EFFBFF"/>
                    </a:solidFill>
                  </a:tcPr>
                </a:tc>
              </a:tr>
            </a:tbl>
          </a:graphicData>
        </a:graphic>
      </p:graphicFrame>
      <p:sp>
        <p:nvSpPr>
          <p:cNvPr id="96" name="object 96"/>
          <p:cNvSpPr/>
          <p:nvPr/>
        </p:nvSpPr>
        <p:spPr>
          <a:xfrm>
            <a:off x="2859785" y="1978914"/>
            <a:ext cx="237744" cy="114300"/>
          </a:xfrm>
          <a:prstGeom prst="rect">
            <a:avLst/>
          </a:prstGeom>
          <a:blipFill>
            <a:blip r:embed="rId2" cstate="print"/>
            <a:stretch>
              <a:fillRect/>
            </a:stretch>
          </a:blipFill>
        </p:spPr>
        <p:txBody>
          <a:bodyPr wrap="square" lIns="0" tIns="0" rIns="0" bIns="0" rtlCol="0"/>
          <a:lstStyle/>
          <a:p/>
        </p:txBody>
      </p:sp>
      <p:sp>
        <p:nvSpPr>
          <p:cNvPr id="97" name="object 97"/>
          <p:cNvSpPr/>
          <p:nvPr/>
        </p:nvSpPr>
        <p:spPr>
          <a:xfrm>
            <a:off x="2801111" y="2545842"/>
            <a:ext cx="280670" cy="112395"/>
          </a:xfrm>
          <a:custGeom>
            <a:avLst/>
            <a:gdLst/>
            <a:ahLst/>
            <a:cxnLst/>
            <a:rect l="l" t="t" r="r" b="b"/>
            <a:pathLst>
              <a:path w="280669" h="112394">
                <a:moveTo>
                  <a:pt x="98298" y="761"/>
                </a:moveTo>
                <a:lnTo>
                  <a:pt x="0" y="82296"/>
                </a:lnTo>
                <a:lnTo>
                  <a:pt x="124206" y="112013"/>
                </a:lnTo>
                <a:lnTo>
                  <a:pt x="116575" y="79248"/>
                </a:lnTo>
                <a:lnTo>
                  <a:pt x="96774" y="79248"/>
                </a:lnTo>
                <a:lnTo>
                  <a:pt x="88392" y="41909"/>
                </a:lnTo>
                <a:lnTo>
                  <a:pt x="106896" y="37686"/>
                </a:lnTo>
                <a:lnTo>
                  <a:pt x="98298" y="761"/>
                </a:lnTo>
                <a:close/>
              </a:path>
              <a:path w="280669" h="112394">
                <a:moveTo>
                  <a:pt x="106896" y="37686"/>
                </a:moveTo>
                <a:lnTo>
                  <a:pt x="88392" y="41909"/>
                </a:lnTo>
                <a:lnTo>
                  <a:pt x="96774" y="79248"/>
                </a:lnTo>
                <a:lnTo>
                  <a:pt x="115576" y="74957"/>
                </a:lnTo>
                <a:lnTo>
                  <a:pt x="106896" y="37686"/>
                </a:lnTo>
                <a:close/>
              </a:path>
              <a:path w="280669" h="112394">
                <a:moveTo>
                  <a:pt x="115576" y="74957"/>
                </a:moveTo>
                <a:lnTo>
                  <a:pt x="96774" y="79248"/>
                </a:lnTo>
                <a:lnTo>
                  <a:pt x="116575" y="79248"/>
                </a:lnTo>
                <a:lnTo>
                  <a:pt x="115576" y="74957"/>
                </a:lnTo>
                <a:close/>
              </a:path>
              <a:path w="280669" h="112394">
                <a:moveTo>
                  <a:pt x="272033" y="0"/>
                </a:moveTo>
                <a:lnTo>
                  <a:pt x="106896" y="37686"/>
                </a:lnTo>
                <a:lnTo>
                  <a:pt x="115576" y="74957"/>
                </a:lnTo>
                <a:lnTo>
                  <a:pt x="280415" y="37337"/>
                </a:lnTo>
                <a:lnTo>
                  <a:pt x="272033" y="0"/>
                </a:lnTo>
                <a:close/>
              </a:path>
            </a:pathLst>
          </a:custGeom>
          <a:solidFill>
            <a:srgbClr val="3333CC"/>
          </a:solidFill>
        </p:spPr>
        <p:txBody>
          <a:bodyPr wrap="square" lIns="0" tIns="0" rIns="0" bIns="0" rtlCol="0"/>
          <a:lstStyle/>
          <a:p/>
        </p:txBody>
      </p:sp>
      <p:sp>
        <p:nvSpPr>
          <p:cNvPr id="98" name="object 98"/>
          <p:cNvSpPr/>
          <p:nvPr/>
        </p:nvSpPr>
        <p:spPr>
          <a:xfrm>
            <a:off x="2812542" y="3237738"/>
            <a:ext cx="288925" cy="114300"/>
          </a:xfrm>
          <a:custGeom>
            <a:avLst/>
            <a:gdLst/>
            <a:ahLst/>
            <a:cxnLst/>
            <a:rect l="l" t="t" r="r" b="b"/>
            <a:pathLst>
              <a:path w="288925" h="114300">
                <a:moveTo>
                  <a:pt x="115824" y="0"/>
                </a:moveTo>
                <a:lnTo>
                  <a:pt x="0" y="53339"/>
                </a:lnTo>
                <a:lnTo>
                  <a:pt x="112013" y="114300"/>
                </a:lnTo>
                <a:lnTo>
                  <a:pt x="113292" y="75956"/>
                </a:lnTo>
                <a:lnTo>
                  <a:pt x="94487" y="75437"/>
                </a:lnTo>
                <a:lnTo>
                  <a:pt x="95250" y="37337"/>
                </a:lnTo>
                <a:lnTo>
                  <a:pt x="114579" y="37337"/>
                </a:lnTo>
                <a:lnTo>
                  <a:pt x="115824" y="0"/>
                </a:lnTo>
                <a:close/>
              </a:path>
              <a:path w="288925" h="114300">
                <a:moveTo>
                  <a:pt x="114561" y="37870"/>
                </a:moveTo>
                <a:lnTo>
                  <a:pt x="113292" y="75956"/>
                </a:lnTo>
                <a:lnTo>
                  <a:pt x="288035" y="80771"/>
                </a:lnTo>
                <a:lnTo>
                  <a:pt x="288797" y="42671"/>
                </a:lnTo>
                <a:lnTo>
                  <a:pt x="114561" y="37870"/>
                </a:lnTo>
                <a:close/>
              </a:path>
              <a:path w="288925" h="114300">
                <a:moveTo>
                  <a:pt x="95250" y="37337"/>
                </a:moveTo>
                <a:lnTo>
                  <a:pt x="94487" y="75437"/>
                </a:lnTo>
                <a:lnTo>
                  <a:pt x="113292" y="75956"/>
                </a:lnTo>
                <a:lnTo>
                  <a:pt x="114561" y="37870"/>
                </a:lnTo>
                <a:lnTo>
                  <a:pt x="95250" y="37337"/>
                </a:lnTo>
                <a:close/>
              </a:path>
              <a:path w="288925" h="114300">
                <a:moveTo>
                  <a:pt x="114579" y="37337"/>
                </a:moveTo>
                <a:lnTo>
                  <a:pt x="95250" y="37337"/>
                </a:lnTo>
                <a:lnTo>
                  <a:pt x="114561" y="37870"/>
                </a:lnTo>
                <a:lnTo>
                  <a:pt x="114579" y="37337"/>
                </a:lnTo>
                <a:close/>
              </a:path>
            </a:pathLst>
          </a:custGeom>
          <a:solidFill>
            <a:srgbClr val="3333CC"/>
          </a:solidFill>
        </p:spPr>
        <p:txBody>
          <a:bodyPr wrap="square" lIns="0" tIns="0" rIns="0" bIns="0" rtlCol="0"/>
          <a:lstStyle/>
          <a:p/>
        </p:txBody>
      </p:sp>
      <p:sp>
        <p:nvSpPr>
          <p:cNvPr id="99" name="object 99"/>
          <p:cNvSpPr/>
          <p:nvPr/>
        </p:nvSpPr>
        <p:spPr>
          <a:xfrm>
            <a:off x="2827782" y="3404615"/>
            <a:ext cx="560070" cy="485775"/>
          </a:xfrm>
          <a:custGeom>
            <a:avLst/>
            <a:gdLst/>
            <a:ahLst/>
            <a:cxnLst/>
            <a:rect l="l" t="t" r="r" b="b"/>
            <a:pathLst>
              <a:path w="560070" h="485775">
                <a:moveTo>
                  <a:pt x="49530" y="367283"/>
                </a:moveTo>
                <a:lnTo>
                  <a:pt x="0" y="485393"/>
                </a:lnTo>
                <a:lnTo>
                  <a:pt x="124206" y="454151"/>
                </a:lnTo>
                <a:lnTo>
                  <a:pt x="109794" y="437387"/>
                </a:lnTo>
                <a:lnTo>
                  <a:pt x="85343" y="437387"/>
                </a:lnTo>
                <a:lnTo>
                  <a:pt x="60198" y="408431"/>
                </a:lnTo>
                <a:lnTo>
                  <a:pt x="74409" y="396225"/>
                </a:lnTo>
                <a:lnTo>
                  <a:pt x="49530" y="367283"/>
                </a:lnTo>
                <a:close/>
              </a:path>
              <a:path w="560070" h="485775">
                <a:moveTo>
                  <a:pt x="74409" y="396225"/>
                </a:moveTo>
                <a:lnTo>
                  <a:pt x="60198" y="408431"/>
                </a:lnTo>
                <a:lnTo>
                  <a:pt x="85343" y="437387"/>
                </a:lnTo>
                <a:lnTo>
                  <a:pt x="99399" y="425295"/>
                </a:lnTo>
                <a:lnTo>
                  <a:pt x="74409" y="396225"/>
                </a:lnTo>
                <a:close/>
              </a:path>
              <a:path w="560070" h="485775">
                <a:moveTo>
                  <a:pt x="99399" y="425295"/>
                </a:moveTo>
                <a:lnTo>
                  <a:pt x="85343" y="437387"/>
                </a:lnTo>
                <a:lnTo>
                  <a:pt x="109794" y="437387"/>
                </a:lnTo>
                <a:lnTo>
                  <a:pt x="99399" y="425295"/>
                </a:lnTo>
                <a:close/>
              </a:path>
              <a:path w="560070" h="485775">
                <a:moveTo>
                  <a:pt x="535685" y="0"/>
                </a:moveTo>
                <a:lnTo>
                  <a:pt x="74409" y="396225"/>
                </a:lnTo>
                <a:lnTo>
                  <a:pt x="99399" y="425295"/>
                </a:lnTo>
                <a:lnTo>
                  <a:pt x="560069" y="28955"/>
                </a:lnTo>
                <a:lnTo>
                  <a:pt x="535685" y="0"/>
                </a:lnTo>
                <a:close/>
              </a:path>
            </a:pathLst>
          </a:custGeom>
          <a:solidFill>
            <a:srgbClr val="3333CC"/>
          </a:solidFill>
        </p:spPr>
        <p:txBody>
          <a:bodyPr wrap="square" lIns="0" tIns="0" rIns="0" bIns="0" rtlCol="0"/>
          <a:lstStyle/>
          <a:p/>
        </p:txBody>
      </p:sp>
      <p:sp>
        <p:nvSpPr>
          <p:cNvPr id="100" name="object 100"/>
          <p:cNvSpPr/>
          <p:nvPr/>
        </p:nvSpPr>
        <p:spPr>
          <a:xfrm>
            <a:off x="4342638" y="3566921"/>
            <a:ext cx="1600200" cy="669290"/>
          </a:xfrm>
          <a:custGeom>
            <a:avLst/>
            <a:gdLst/>
            <a:ahLst/>
            <a:cxnLst/>
            <a:rect l="l" t="t" r="r" b="b"/>
            <a:pathLst>
              <a:path w="1600200" h="669289">
                <a:moveTo>
                  <a:pt x="1600200" y="211836"/>
                </a:moveTo>
                <a:lnTo>
                  <a:pt x="0" y="211836"/>
                </a:lnTo>
                <a:lnTo>
                  <a:pt x="0" y="669036"/>
                </a:lnTo>
                <a:lnTo>
                  <a:pt x="1600200" y="669036"/>
                </a:lnTo>
                <a:lnTo>
                  <a:pt x="1600200" y="211836"/>
                </a:lnTo>
                <a:close/>
              </a:path>
              <a:path w="1600200" h="669289">
                <a:moveTo>
                  <a:pt x="368046" y="0"/>
                </a:moveTo>
                <a:lnTo>
                  <a:pt x="266700" y="211836"/>
                </a:lnTo>
                <a:lnTo>
                  <a:pt x="666750" y="211836"/>
                </a:lnTo>
                <a:lnTo>
                  <a:pt x="368046" y="0"/>
                </a:lnTo>
                <a:close/>
              </a:path>
            </a:pathLst>
          </a:custGeom>
          <a:solidFill>
            <a:srgbClr val="FFFFCC"/>
          </a:solidFill>
        </p:spPr>
        <p:txBody>
          <a:bodyPr wrap="square" lIns="0" tIns="0" rIns="0" bIns="0" rtlCol="0"/>
          <a:lstStyle/>
          <a:p/>
        </p:txBody>
      </p:sp>
      <p:sp>
        <p:nvSpPr>
          <p:cNvPr id="101" name="object 101"/>
          <p:cNvSpPr/>
          <p:nvPr/>
        </p:nvSpPr>
        <p:spPr>
          <a:xfrm>
            <a:off x="4342638" y="3566921"/>
            <a:ext cx="1600200" cy="669290"/>
          </a:xfrm>
          <a:custGeom>
            <a:avLst/>
            <a:gdLst/>
            <a:ahLst/>
            <a:cxnLst/>
            <a:rect l="l" t="t" r="r" b="b"/>
            <a:pathLst>
              <a:path w="1600200" h="669289">
                <a:moveTo>
                  <a:pt x="0" y="211836"/>
                </a:moveTo>
                <a:lnTo>
                  <a:pt x="0" y="669036"/>
                </a:lnTo>
                <a:lnTo>
                  <a:pt x="1600200" y="669036"/>
                </a:lnTo>
                <a:lnTo>
                  <a:pt x="1600200" y="211836"/>
                </a:lnTo>
                <a:lnTo>
                  <a:pt x="666750" y="211836"/>
                </a:lnTo>
                <a:lnTo>
                  <a:pt x="368046" y="0"/>
                </a:lnTo>
                <a:lnTo>
                  <a:pt x="266700" y="211836"/>
                </a:lnTo>
                <a:lnTo>
                  <a:pt x="0" y="211836"/>
                </a:lnTo>
                <a:close/>
              </a:path>
            </a:pathLst>
          </a:custGeom>
          <a:ln w="6350">
            <a:solidFill>
              <a:srgbClr val="000000"/>
            </a:solidFill>
          </a:ln>
        </p:spPr>
        <p:txBody>
          <a:bodyPr wrap="square" lIns="0" tIns="0" rIns="0" bIns="0" rtlCol="0"/>
          <a:lstStyle/>
          <a:p/>
        </p:txBody>
      </p:sp>
      <p:sp>
        <p:nvSpPr>
          <p:cNvPr id="102" name="object 102"/>
          <p:cNvSpPr txBox="1"/>
          <p:nvPr/>
        </p:nvSpPr>
        <p:spPr>
          <a:xfrm>
            <a:off x="4875529" y="3788155"/>
            <a:ext cx="534670"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Notation:</a:t>
            </a:r>
            <a:endParaRPr sz="1000">
              <a:latin typeface="Arial"/>
              <a:cs typeface="Arial"/>
            </a:endParaRPr>
          </a:p>
        </p:txBody>
      </p:sp>
      <p:sp>
        <p:nvSpPr>
          <p:cNvPr id="103" name="object 103"/>
          <p:cNvSpPr txBox="1"/>
          <p:nvPr/>
        </p:nvSpPr>
        <p:spPr>
          <a:xfrm>
            <a:off x="4366257" y="3956719"/>
            <a:ext cx="1598295" cy="215900"/>
          </a:xfrm>
          <a:prstGeom prst="rect">
            <a:avLst/>
          </a:prstGeom>
        </p:spPr>
        <p:txBody>
          <a:bodyPr wrap="square" lIns="0" tIns="12065" rIns="0" bIns="0" rtlCol="0" vert="horz">
            <a:spAutoFit/>
          </a:bodyPr>
          <a:lstStyle/>
          <a:p>
            <a:pPr marL="38100">
              <a:lnSpc>
                <a:spcPct val="100000"/>
              </a:lnSpc>
              <a:spcBef>
                <a:spcPts val="95"/>
              </a:spcBef>
            </a:pPr>
            <a:r>
              <a:rPr dirty="0" sz="1250" i="1">
                <a:latin typeface="Times New Roman"/>
                <a:cs typeface="Times New Roman"/>
              </a:rPr>
              <a:t>a</a:t>
            </a:r>
            <a:r>
              <a:rPr dirty="0" baseline="-23809" sz="1050" i="1">
                <a:latin typeface="Times New Roman"/>
                <a:cs typeface="Times New Roman"/>
              </a:rPr>
              <a:t>ij </a:t>
            </a:r>
            <a:r>
              <a:rPr dirty="0" sz="1250" spc="-5">
                <a:latin typeface="Symbol"/>
                <a:cs typeface="Symbol"/>
              </a:rPr>
              <a:t></a:t>
            </a:r>
            <a:r>
              <a:rPr dirty="0" sz="1250" spc="-5">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 </a:t>
            </a:r>
            <a:r>
              <a:rPr dirty="0" baseline="-23809" sz="1050">
                <a:latin typeface="Symbol"/>
                <a:cs typeface="Symbol"/>
              </a:rPr>
              <a:t></a:t>
            </a:r>
            <a:r>
              <a:rPr dirty="0" baseline="-23809" sz="1050">
                <a:latin typeface="Times New Roman"/>
                <a:cs typeface="Times New Roman"/>
              </a:rPr>
              <a:t>1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 </a:t>
            </a:r>
            <a:r>
              <a:rPr dirty="0" baseline="-23809" sz="1050" spc="7" i="1">
                <a:latin typeface="Times New Roman"/>
                <a:cs typeface="Times New Roman"/>
              </a:rPr>
              <a:t>j </a:t>
            </a:r>
            <a:r>
              <a:rPr dirty="0" sz="1250" spc="-5">
                <a:latin typeface="Times New Roman"/>
                <a:cs typeface="Times New Roman"/>
              </a:rPr>
              <a:t>| </a:t>
            </a:r>
            <a:r>
              <a:rPr dirty="0" sz="1250" spc="-5" i="1">
                <a:latin typeface="Times New Roman"/>
                <a:cs typeface="Times New Roman"/>
              </a:rPr>
              <a:t>q</a:t>
            </a:r>
            <a:r>
              <a:rPr dirty="0" baseline="-23809" sz="1050" spc="-7" i="1">
                <a:latin typeface="Times New Roman"/>
                <a:cs typeface="Times New Roman"/>
              </a:rPr>
              <a:t>t </a:t>
            </a:r>
            <a:r>
              <a:rPr dirty="0" sz="1250" spc="-5">
                <a:latin typeface="Symbol"/>
                <a:cs typeface="Symbol"/>
              </a:rPr>
              <a:t></a:t>
            </a:r>
            <a:r>
              <a:rPr dirty="0" sz="1250" spc="-135">
                <a:latin typeface="Times New Roman"/>
                <a:cs typeface="Times New Roman"/>
              </a:rPr>
              <a:t> </a:t>
            </a:r>
            <a:r>
              <a:rPr dirty="0" sz="1250" i="1">
                <a:latin typeface="Times New Roman"/>
                <a:cs typeface="Times New Roman"/>
              </a:rPr>
              <a:t>s</a:t>
            </a:r>
            <a:r>
              <a:rPr dirty="0" baseline="-23809" sz="1050" i="1">
                <a:latin typeface="Times New Roman"/>
                <a:cs typeface="Times New Roman"/>
              </a:rPr>
              <a:t>i </a:t>
            </a:r>
            <a:r>
              <a:rPr dirty="0" sz="1250" spc="-5">
                <a:latin typeface="Times New Roman"/>
                <a:cs typeface="Times New Roman"/>
              </a:rPr>
              <a:t>)</a:t>
            </a:r>
            <a:endParaRPr sz="1250">
              <a:latin typeface="Times New Roman"/>
              <a:cs typeface="Times New Roman"/>
            </a:endParaRPr>
          </a:p>
        </p:txBody>
      </p:sp>
      <p:sp>
        <p:nvSpPr>
          <p:cNvPr id="104" name="object 104"/>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5" name="object 105"/>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06" name="object 106"/>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10</a:t>
            </a:r>
            <a:endParaRPr sz="450">
              <a:latin typeface="Tahoma"/>
              <a:cs typeface="Tahoma"/>
            </a:endParaRPr>
          </a:p>
        </p:txBody>
      </p:sp>
      <p:sp>
        <p:nvSpPr>
          <p:cNvPr id="107" name="object 107"/>
          <p:cNvSpPr txBox="1"/>
          <p:nvPr/>
        </p:nvSpPr>
        <p:spPr>
          <a:xfrm>
            <a:off x="3018535" y="5399786"/>
            <a:ext cx="1734820" cy="361315"/>
          </a:xfrm>
          <a:prstGeom prst="rect">
            <a:avLst/>
          </a:prstGeom>
        </p:spPr>
        <p:txBody>
          <a:bodyPr wrap="square" lIns="0" tIns="12700" rIns="0" bIns="0" rtlCol="0" vert="horz">
            <a:spAutoFit/>
          </a:bodyPr>
          <a:lstStyle/>
          <a:p>
            <a:pPr marL="12700">
              <a:lnSpc>
                <a:spcPct val="100000"/>
              </a:lnSpc>
              <a:spcBef>
                <a:spcPts val="100"/>
              </a:spcBef>
            </a:pPr>
            <a:r>
              <a:rPr dirty="0" sz="2200">
                <a:solidFill>
                  <a:srgbClr val="006500"/>
                </a:solidFill>
                <a:latin typeface="Arial"/>
                <a:cs typeface="Arial"/>
              </a:rPr>
              <a:t>A </a:t>
            </a:r>
            <a:r>
              <a:rPr dirty="0" sz="2200" spc="-5">
                <a:solidFill>
                  <a:srgbClr val="006500"/>
                </a:solidFill>
                <a:latin typeface="Arial"/>
                <a:cs typeface="Arial"/>
              </a:rPr>
              <a:t>Blind</a:t>
            </a:r>
            <a:r>
              <a:rPr dirty="0" sz="2200" spc="-80">
                <a:solidFill>
                  <a:srgbClr val="006500"/>
                </a:solidFill>
                <a:latin typeface="Arial"/>
                <a:cs typeface="Arial"/>
              </a:rPr>
              <a:t> </a:t>
            </a:r>
            <a:r>
              <a:rPr dirty="0" sz="2200" spc="-5">
                <a:solidFill>
                  <a:srgbClr val="006500"/>
                </a:solidFill>
                <a:latin typeface="Arial"/>
                <a:cs typeface="Arial"/>
              </a:rPr>
              <a:t>Robot</a:t>
            </a:r>
            <a:endParaRPr sz="2200">
              <a:latin typeface="Arial"/>
              <a:cs typeface="Arial"/>
            </a:endParaRPr>
          </a:p>
        </p:txBody>
      </p:sp>
      <p:graphicFrame>
        <p:nvGraphicFramePr>
          <p:cNvPr id="108" name="object 108"/>
          <p:cNvGraphicFramePr>
            <a:graphicFrameLocks noGrp="1"/>
          </p:cNvGraphicFramePr>
          <p:nvPr/>
        </p:nvGraphicFramePr>
        <p:xfrm>
          <a:off x="2888456" y="6995636"/>
          <a:ext cx="2192655" cy="1094105"/>
        </p:xfrm>
        <a:graphic>
          <a:graphicData uri="http://schemas.openxmlformats.org/drawingml/2006/table">
            <a:tbl>
              <a:tblPr firstRow="1" bandRow="1">
                <a:tableStyleId>{2D5ABB26-0587-4C30-8999-92F81FD0307C}</a:tableStyleId>
              </a:tblPr>
              <a:tblGrid>
                <a:gridCol w="361950"/>
                <a:gridCol w="361315"/>
                <a:gridCol w="362584"/>
                <a:gridCol w="361950"/>
                <a:gridCol w="361314"/>
                <a:gridCol w="361950"/>
              </a:tblGrid>
              <a:tr h="359663">
                <a:tc>
                  <a:txBody>
                    <a:bodyPr/>
                    <a:lstStyle/>
                    <a:p>
                      <a:pPr>
                        <a:lnSpc>
                          <a:spcPct val="100000"/>
                        </a:lnSpc>
                      </a:pPr>
                      <a:endParaRPr sz="9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marL="116205">
                        <a:lnSpc>
                          <a:spcPct val="100000"/>
                        </a:lnSpc>
                        <a:spcBef>
                          <a:spcPts val="140"/>
                        </a:spcBef>
                      </a:pPr>
                      <a:r>
                        <a:rPr dirty="0" sz="1400">
                          <a:latin typeface="Arial"/>
                          <a:cs typeface="Arial"/>
                        </a:rPr>
                        <a:t>R</a:t>
                      </a:r>
                      <a:endParaRPr sz="1400">
                        <a:latin typeface="Arial"/>
                        <a:cs typeface="Arial"/>
                      </a:endParaRPr>
                    </a:p>
                  </a:txBody>
                  <a:tcPr marL="0" marR="0" marB="0" marT="1778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F01"/>
                    </a:solidFill>
                  </a:tcPr>
                </a:tc>
              </a:tr>
              <a:tr h="360425">
                <a:tc>
                  <a:txBody>
                    <a:bodyPr/>
                    <a:lstStyle/>
                    <a:p>
                      <a:pPr>
                        <a:lnSpc>
                          <a:spcPct val="100000"/>
                        </a:lnSpc>
                      </a:pPr>
                      <a:endParaRPr sz="9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marL="115570">
                        <a:lnSpc>
                          <a:spcPct val="100000"/>
                        </a:lnSpc>
                        <a:spcBef>
                          <a:spcPts val="140"/>
                        </a:spcBef>
                      </a:pPr>
                      <a:r>
                        <a:rPr dirty="0" sz="1400">
                          <a:latin typeface="Arial"/>
                          <a:cs typeface="Arial"/>
                        </a:rPr>
                        <a:t>H</a:t>
                      </a:r>
                      <a:endParaRPr sz="1400">
                        <a:latin typeface="Arial"/>
                        <a:cs typeface="Arial"/>
                      </a:endParaRPr>
                    </a:p>
                  </a:txBody>
                  <a:tcPr marL="0" marR="0" marB="0" marT="177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F01"/>
                    </a:solidFill>
                  </a:tcPr>
                </a:tc>
              </a:tr>
              <a:tr h="359663">
                <a:tc>
                  <a:txBody>
                    <a:bodyPr/>
                    <a:lstStyle/>
                    <a:p>
                      <a:pPr>
                        <a:lnSpc>
                          <a:spcPct val="100000"/>
                        </a:lnSpc>
                      </a:pPr>
                      <a:endParaRPr sz="9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F01"/>
                    </a:solidFill>
                  </a:tcPr>
                </a:tc>
              </a:tr>
            </a:tbl>
          </a:graphicData>
        </a:graphic>
      </p:graphicFrame>
      <p:sp>
        <p:nvSpPr>
          <p:cNvPr id="109" name="object 109"/>
          <p:cNvSpPr txBox="1"/>
          <p:nvPr/>
        </p:nvSpPr>
        <p:spPr>
          <a:xfrm>
            <a:off x="2623820" y="8342630"/>
            <a:ext cx="664845" cy="178435"/>
          </a:xfrm>
          <a:prstGeom prst="rect">
            <a:avLst/>
          </a:prstGeom>
        </p:spPr>
        <p:txBody>
          <a:bodyPr wrap="square" lIns="0" tIns="12700" rIns="0" bIns="0" rtlCol="0" vert="horz">
            <a:spAutoFit/>
          </a:bodyPr>
          <a:lstStyle/>
          <a:p>
            <a:pPr marL="12700">
              <a:lnSpc>
                <a:spcPct val="100000"/>
              </a:lnSpc>
              <a:spcBef>
                <a:spcPts val="100"/>
              </a:spcBef>
            </a:pPr>
            <a:r>
              <a:rPr dirty="0" sz="1000" spc="-5" b="1">
                <a:latin typeface="Arial"/>
                <a:cs typeface="Arial"/>
              </a:rPr>
              <a:t>STATE </a:t>
            </a:r>
            <a:r>
              <a:rPr dirty="0" sz="1000" b="1">
                <a:latin typeface="Arial"/>
                <a:cs typeface="Arial"/>
              </a:rPr>
              <a:t>q</a:t>
            </a:r>
            <a:r>
              <a:rPr dirty="0" sz="1000" spc="-75" b="1">
                <a:latin typeface="Arial"/>
                <a:cs typeface="Arial"/>
              </a:rPr>
              <a:t> </a:t>
            </a:r>
            <a:r>
              <a:rPr dirty="0" sz="1000" b="1">
                <a:latin typeface="Arial"/>
                <a:cs typeface="Arial"/>
              </a:rPr>
              <a:t>=</a:t>
            </a:r>
            <a:endParaRPr sz="1000">
              <a:latin typeface="Arial"/>
              <a:cs typeface="Arial"/>
            </a:endParaRPr>
          </a:p>
        </p:txBody>
      </p:sp>
      <p:sp>
        <p:nvSpPr>
          <p:cNvPr id="110" name="object 110"/>
          <p:cNvSpPr txBox="1"/>
          <p:nvPr/>
        </p:nvSpPr>
        <p:spPr>
          <a:xfrm>
            <a:off x="3576316" y="8266430"/>
            <a:ext cx="1090930" cy="330835"/>
          </a:xfrm>
          <a:prstGeom prst="rect">
            <a:avLst/>
          </a:prstGeom>
        </p:spPr>
        <p:txBody>
          <a:bodyPr wrap="square" lIns="0" tIns="12700" rIns="0" bIns="0" rtlCol="0" vert="horz">
            <a:spAutoFit/>
          </a:bodyPr>
          <a:lstStyle/>
          <a:p>
            <a:pPr marL="12700" marR="5080">
              <a:lnSpc>
                <a:spcPct val="100000"/>
              </a:lnSpc>
              <a:spcBef>
                <a:spcPts val="100"/>
              </a:spcBef>
            </a:pPr>
            <a:r>
              <a:rPr dirty="0" sz="1000" spc="-5">
                <a:latin typeface="Arial"/>
                <a:cs typeface="Arial"/>
              </a:rPr>
              <a:t>Location of Robot,  Location of</a:t>
            </a:r>
            <a:r>
              <a:rPr dirty="0" sz="1000" spc="-85">
                <a:latin typeface="Arial"/>
                <a:cs typeface="Arial"/>
              </a:rPr>
              <a:t> </a:t>
            </a:r>
            <a:r>
              <a:rPr dirty="0" sz="1000" spc="-5">
                <a:latin typeface="Arial"/>
                <a:cs typeface="Arial"/>
              </a:rPr>
              <a:t>Human</a:t>
            </a:r>
            <a:endParaRPr sz="1000">
              <a:latin typeface="Arial"/>
              <a:cs typeface="Arial"/>
            </a:endParaRPr>
          </a:p>
        </p:txBody>
      </p:sp>
      <p:sp>
        <p:nvSpPr>
          <p:cNvPr id="111" name="object 111"/>
          <p:cNvSpPr/>
          <p:nvPr/>
        </p:nvSpPr>
        <p:spPr>
          <a:xfrm>
            <a:off x="3390900" y="8183880"/>
            <a:ext cx="152400" cy="228600"/>
          </a:xfrm>
          <a:custGeom>
            <a:avLst/>
            <a:gdLst/>
            <a:ahLst/>
            <a:cxnLst/>
            <a:rect l="l" t="t" r="r" b="b"/>
            <a:pathLst>
              <a:path w="152400" h="228600">
                <a:moveTo>
                  <a:pt x="152400" y="0"/>
                </a:moveTo>
                <a:lnTo>
                  <a:pt x="0" y="228600"/>
                </a:lnTo>
              </a:path>
            </a:pathLst>
          </a:custGeom>
          <a:ln w="3175">
            <a:solidFill>
              <a:srgbClr val="000000"/>
            </a:solidFill>
          </a:ln>
        </p:spPr>
        <p:txBody>
          <a:bodyPr wrap="square" lIns="0" tIns="0" rIns="0" bIns="0" rtlCol="0"/>
          <a:lstStyle/>
          <a:p/>
        </p:txBody>
      </p:sp>
      <p:sp>
        <p:nvSpPr>
          <p:cNvPr id="112" name="object 112"/>
          <p:cNvSpPr/>
          <p:nvPr/>
        </p:nvSpPr>
        <p:spPr>
          <a:xfrm>
            <a:off x="3390900" y="8412480"/>
            <a:ext cx="190500" cy="266700"/>
          </a:xfrm>
          <a:custGeom>
            <a:avLst/>
            <a:gdLst/>
            <a:ahLst/>
            <a:cxnLst/>
            <a:rect l="l" t="t" r="r" b="b"/>
            <a:pathLst>
              <a:path w="190500" h="266700">
                <a:moveTo>
                  <a:pt x="0" y="0"/>
                </a:moveTo>
                <a:lnTo>
                  <a:pt x="190500" y="266700"/>
                </a:lnTo>
              </a:path>
            </a:pathLst>
          </a:custGeom>
          <a:ln w="3175">
            <a:solidFill>
              <a:srgbClr val="000000"/>
            </a:solidFill>
          </a:ln>
        </p:spPr>
        <p:txBody>
          <a:bodyPr wrap="square" lIns="0" tIns="0" rIns="0" bIns="0" rtlCol="0"/>
          <a:lstStyle/>
          <a:p/>
        </p:txBody>
      </p:sp>
      <p:sp>
        <p:nvSpPr>
          <p:cNvPr id="113" name="object 113"/>
          <p:cNvSpPr/>
          <p:nvPr/>
        </p:nvSpPr>
        <p:spPr>
          <a:xfrm>
            <a:off x="4648200" y="8183880"/>
            <a:ext cx="190500" cy="228600"/>
          </a:xfrm>
          <a:custGeom>
            <a:avLst/>
            <a:gdLst/>
            <a:ahLst/>
            <a:cxnLst/>
            <a:rect l="l" t="t" r="r" b="b"/>
            <a:pathLst>
              <a:path w="190500" h="228600">
                <a:moveTo>
                  <a:pt x="0" y="0"/>
                </a:moveTo>
                <a:lnTo>
                  <a:pt x="190500" y="228600"/>
                </a:lnTo>
              </a:path>
            </a:pathLst>
          </a:custGeom>
          <a:ln w="3175">
            <a:solidFill>
              <a:srgbClr val="000000"/>
            </a:solidFill>
          </a:ln>
        </p:spPr>
        <p:txBody>
          <a:bodyPr wrap="square" lIns="0" tIns="0" rIns="0" bIns="0" rtlCol="0"/>
          <a:lstStyle/>
          <a:p/>
        </p:txBody>
      </p:sp>
      <p:sp>
        <p:nvSpPr>
          <p:cNvPr id="114" name="object 114"/>
          <p:cNvSpPr/>
          <p:nvPr/>
        </p:nvSpPr>
        <p:spPr>
          <a:xfrm>
            <a:off x="4648200" y="8412480"/>
            <a:ext cx="190500" cy="266700"/>
          </a:xfrm>
          <a:custGeom>
            <a:avLst/>
            <a:gdLst/>
            <a:ahLst/>
            <a:cxnLst/>
            <a:rect l="l" t="t" r="r" b="b"/>
            <a:pathLst>
              <a:path w="190500" h="266700">
                <a:moveTo>
                  <a:pt x="190500" y="0"/>
                </a:moveTo>
                <a:lnTo>
                  <a:pt x="0" y="266700"/>
                </a:lnTo>
              </a:path>
            </a:pathLst>
          </a:custGeom>
          <a:ln w="3175">
            <a:solidFill>
              <a:srgbClr val="000000"/>
            </a:solidFill>
          </a:ln>
        </p:spPr>
        <p:txBody>
          <a:bodyPr wrap="square" lIns="0" tIns="0" rIns="0" bIns="0" rtlCol="0"/>
          <a:lstStyle/>
          <a:p/>
        </p:txBody>
      </p:sp>
      <p:sp>
        <p:nvSpPr>
          <p:cNvPr id="115" name="object 115"/>
          <p:cNvSpPr txBox="1"/>
          <p:nvPr/>
        </p:nvSpPr>
        <p:spPr>
          <a:xfrm>
            <a:off x="4452620" y="6132830"/>
            <a:ext cx="977900" cy="635635"/>
          </a:xfrm>
          <a:prstGeom prst="rect">
            <a:avLst/>
          </a:prstGeom>
        </p:spPr>
        <p:txBody>
          <a:bodyPr wrap="square" lIns="0" tIns="12700" rIns="0" bIns="0" rtlCol="0" vert="horz">
            <a:spAutoFit/>
          </a:bodyPr>
          <a:lstStyle/>
          <a:p>
            <a:pPr marL="12700" marR="5080">
              <a:lnSpc>
                <a:spcPct val="100000"/>
              </a:lnSpc>
              <a:spcBef>
                <a:spcPts val="100"/>
              </a:spcBef>
            </a:pPr>
            <a:r>
              <a:rPr dirty="0" sz="1000">
                <a:latin typeface="Arial"/>
                <a:cs typeface="Arial"/>
              </a:rPr>
              <a:t>A </a:t>
            </a:r>
            <a:r>
              <a:rPr dirty="0" sz="1000" spc="-5">
                <a:latin typeface="Arial"/>
                <a:cs typeface="Arial"/>
              </a:rPr>
              <a:t>human and </a:t>
            </a:r>
            <a:r>
              <a:rPr dirty="0" sz="1000">
                <a:latin typeface="Arial"/>
                <a:cs typeface="Arial"/>
              </a:rPr>
              <a:t>a  </a:t>
            </a:r>
            <a:r>
              <a:rPr dirty="0" sz="1000" spc="-5">
                <a:latin typeface="Arial"/>
                <a:cs typeface="Arial"/>
              </a:rPr>
              <a:t>robot wander  around</a:t>
            </a:r>
            <a:r>
              <a:rPr dirty="0" sz="1000" spc="-85">
                <a:latin typeface="Arial"/>
                <a:cs typeface="Arial"/>
              </a:rPr>
              <a:t> </a:t>
            </a:r>
            <a:r>
              <a:rPr dirty="0" sz="1000" spc="-5">
                <a:latin typeface="Arial"/>
                <a:cs typeface="Arial"/>
              </a:rPr>
              <a:t>randomly  </a:t>
            </a:r>
            <a:r>
              <a:rPr dirty="0" sz="1000">
                <a:latin typeface="Arial"/>
                <a:cs typeface="Arial"/>
              </a:rPr>
              <a:t>on a</a:t>
            </a:r>
            <a:r>
              <a:rPr dirty="0" sz="1000" spc="-35">
                <a:latin typeface="Arial"/>
                <a:cs typeface="Arial"/>
              </a:rPr>
              <a:t> </a:t>
            </a:r>
            <a:r>
              <a:rPr dirty="0" sz="1000">
                <a:latin typeface="Arial"/>
                <a:cs typeface="Arial"/>
              </a:rPr>
              <a:t>grid…</a:t>
            </a:r>
            <a:endParaRPr sz="1000">
              <a:latin typeface="Arial"/>
              <a:cs typeface="Arial"/>
            </a:endParaRPr>
          </a:p>
        </p:txBody>
      </p:sp>
      <p:sp>
        <p:nvSpPr>
          <p:cNvPr id="116" name="object 116"/>
          <p:cNvSpPr/>
          <p:nvPr/>
        </p:nvSpPr>
        <p:spPr>
          <a:xfrm>
            <a:off x="2133600" y="6431279"/>
            <a:ext cx="495300" cy="38100"/>
          </a:xfrm>
          <a:custGeom>
            <a:avLst/>
            <a:gdLst/>
            <a:ahLst/>
            <a:cxnLst/>
            <a:rect l="l" t="t" r="r" b="b"/>
            <a:pathLst>
              <a:path w="495300" h="38100">
                <a:moveTo>
                  <a:pt x="0" y="38100"/>
                </a:moveTo>
                <a:lnTo>
                  <a:pt x="495300" y="0"/>
                </a:lnTo>
              </a:path>
            </a:pathLst>
          </a:custGeom>
          <a:ln w="3175">
            <a:solidFill>
              <a:srgbClr val="000000"/>
            </a:solidFill>
          </a:ln>
        </p:spPr>
        <p:txBody>
          <a:bodyPr wrap="square" lIns="0" tIns="0" rIns="0" bIns="0" rtlCol="0"/>
          <a:lstStyle/>
          <a:p/>
        </p:txBody>
      </p:sp>
      <p:sp>
        <p:nvSpPr>
          <p:cNvPr id="117" name="object 117"/>
          <p:cNvSpPr/>
          <p:nvPr/>
        </p:nvSpPr>
        <p:spPr>
          <a:xfrm>
            <a:off x="2057400" y="6659880"/>
            <a:ext cx="495300" cy="38100"/>
          </a:xfrm>
          <a:custGeom>
            <a:avLst/>
            <a:gdLst/>
            <a:ahLst/>
            <a:cxnLst/>
            <a:rect l="l" t="t" r="r" b="b"/>
            <a:pathLst>
              <a:path w="495300" h="38100">
                <a:moveTo>
                  <a:pt x="0" y="38100"/>
                </a:moveTo>
                <a:lnTo>
                  <a:pt x="495300" y="0"/>
                </a:lnTo>
              </a:path>
            </a:pathLst>
          </a:custGeom>
          <a:ln w="3175">
            <a:solidFill>
              <a:srgbClr val="000000"/>
            </a:solidFill>
          </a:ln>
        </p:spPr>
        <p:txBody>
          <a:bodyPr wrap="square" lIns="0" tIns="0" rIns="0" bIns="0" rtlCol="0"/>
          <a:lstStyle/>
          <a:p/>
        </p:txBody>
      </p:sp>
      <p:sp>
        <p:nvSpPr>
          <p:cNvPr id="118" name="object 118"/>
          <p:cNvSpPr/>
          <p:nvPr/>
        </p:nvSpPr>
        <p:spPr>
          <a:xfrm>
            <a:off x="2438400" y="6774180"/>
            <a:ext cx="266700" cy="38100"/>
          </a:xfrm>
          <a:custGeom>
            <a:avLst/>
            <a:gdLst/>
            <a:ahLst/>
            <a:cxnLst/>
            <a:rect l="l" t="t" r="r" b="b"/>
            <a:pathLst>
              <a:path w="266700" h="38100">
                <a:moveTo>
                  <a:pt x="0" y="38100"/>
                </a:moveTo>
                <a:lnTo>
                  <a:pt x="266700" y="0"/>
                </a:lnTo>
              </a:path>
            </a:pathLst>
          </a:custGeom>
          <a:ln w="3175">
            <a:solidFill>
              <a:srgbClr val="000000"/>
            </a:solidFill>
          </a:ln>
        </p:spPr>
        <p:txBody>
          <a:bodyPr wrap="square" lIns="0" tIns="0" rIns="0" bIns="0" rtlCol="0"/>
          <a:lstStyle/>
          <a:p/>
        </p:txBody>
      </p:sp>
      <p:sp>
        <p:nvSpPr>
          <p:cNvPr id="119" name="object 119"/>
          <p:cNvSpPr/>
          <p:nvPr/>
        </p:nvSpPr>
        <p:spPr>
          <a:xfrm>
            <a:off x="2438400" y="6926580"/>
            <a:ext cx="190500" cy="38100"/>
          </a:xfrm>
          <a:custGeom>
            <a:avLst/>
            <a:gdLst/>
            <a:ahLst/>
            <a:cxnLst/>
            <a:rect l="l" t="t" r="r" b="b"/>
            <a:pathLst>
              <a:path w="190500" h="38100">
                <a:moveTo>
                  <a:pt x="0" y="38100"/>
                </a:moveTo>
                <a:lnTo>
                  <a:pt x="190500" y="0"/>
                </a:lnTo>
              </a:path>
            </a:pathLst>
          </a:custGeom>
          <a:ln w="3175">
            <a:solidFill>
              <a:srgbClr val="000000"/>
            </a:solidFill>
          </a:ln>
        </p:spPr>
        <p:txBody>
          <a:bodyPr wrap="square" lIns="0" tIns="0" rIns="0" bIns="0" rtlCol="0"/>
          <a:lstStyle/>
          <a:p/>
        </p:txBody>
      </p:sp>
      <p:sp>
        <p:nvSpPr>
          <p:cNvPr id="120" name="object 120"/>
          <p:cNvSpPr/>
          <p:nvPr/>
        </p:nvSpPr>
        <p:spPr>
          <a:xfrm>
            <a:off x="2971800" y="6012179"/>
            <a:ext cx="457200" cy="876300"/>
          </a:xfrm>
          <a:custGeom>
            <a:avLst/>
            <a:gdLst/>
            <a:ahLst/>
            <a:cxnLst/>
            <a:rect l="l" t="t" r="r" b="b"/>
            <a:pathLst>
              <a:path w="457200" h="876300">
                <a:moveTo>
                  <a:pt x="228600" y="0"/>
                </a:moveTo>
                <a:lnTo>
                  <a:pt x="167745" y="3894"/>
                </a:lnTo>
                <a:lnTo>
                  <a:pt x="113114" y="14901"/>
                </a:lnTo>
                <a:lnTo>
                  <a:pt x="66865" y="32004"/>
                </a:lnTo>
                <a:lnTo>
                  <a:pt x="31157" y="54186"/>
                </a:lnTo>
                <a:lnTo>
                  <a:pt x="0" y="109728"/>
                </a:lnTo>
                <a:lnTo>
                  <a:pt x="0" y="766572"/>
                </a:lnTo>
                <a:lnTo>
                  <a:pt x="31157" y="822113"/>
                </a:lnTo>
                <a:lnTo>
                  <a:pt x="66865" y="844296"/>
                </a:lnTo>
                <a:lnTo>
                  <a:pt x="113114" y="861398"/>
                </a:lnTo>
                <a:lnTo>
                  <a:pt x="167745" y="872405"/>
                </a:lnTo>
                <a:lnTo>
                  <a:pt x="228600" y="876300"/>
                </a:lnTo>
                <a:lnTo>
                  <a:pt x="289454" y="872405"/>
                </a:lnTo>
                <a:lnTo>
                  <a:pt x="344085" y="861398"/>
                </a:lnTo>
                <a:lnTo>
                  <a:pt x="390334" y="844296"/>
                </a:lnTo>
                <a:lnTo>
                  <a:pt x="426042" y="822113"/>
                </a:lnTo>
                <a:lnTo>
                  <a:pt x="457200" y="766572"/>
                </a:lnTo>
                <a:lnTo>
                  <a:pt x="457200" y="109728"/>
                </a:lnTo>
                <a:lnTo>
                  <a:pt x="426042" y="54186"/>
                </a:lnTo>
                <a:lnTo>
                  <a:pt x="390334" y="32004"/>
                </a:lnTo>
                <a:lnTo>
                  <a:pt x="344085" y="14901"/>
                </a:lnTo>
                <a:lnTo>
                  <a:pt x="289454" y="3894"/>
                </a:lnTo>
                <a:lnTo>
                  <a:pt x="228600" y="0"/>
                </a:lnTo>
                <a:close/>
              </a:path>
            </a:pathLst>
          </a:custGeom>
          <a:ln w="6350">
            <a:solidFill>
              <a:srgbClr val="000000"/>
            </a:solidFill>
          </a:ln>
        </p:spPr>
        <p:txBody>
          <a:bodyPr wrap="square" lIns="0" tIns="0" rIns="0" bIns="0" rtlCol="0"/>
          <a:lstStyle/>
          <a:p/>
        </p:txBody>
      </p:sp>
      <p:sp>
        <p:nvSpPr>
          <p:cNvPr id="121" name="object 121"/>
          <p:cNvSpPr/>
          <p:nvPr/>
        </p:nvSpPr>
        <p:spPr>
          <a:xfrm>
            <a:off x="2971800" y="6121908"/>
            <a:ext cx="457200" cy="109220"/>
          </a:xfrm>
          <a:custGeom>
            <a:avLst/>
            <a:gdLst/>
            <a:ahLst/>
            <a:cxnLst/>
            <a:rect l="l" t="t" r="r" b="b"/>
            <a:pathLst>
              <a:path w="457200" h="109220">
                <a:moveTo>
                  <a:pt x="0" y="0"/>
                </a:moveTo>
                <a:lnTo>
                  <a:pt x="31157" y="55005"/>
                </a:lnTo>
                <a:lnTo>
                  <a:pt x="66865" y="77057"/>
                </a:lnTo>
                <a:lnTo>
                  <a:pt x="113114" y="94092"/>
                </a:lnTo>
                <a:lnTo>
                  <a:pt x="167745" y="105074"/>
                </a:lnTo>
                <a:lnTo>
                  <a:pt x="228600" y="108965"/>
                </a:lnTo>
                <a:lnTo>
                  <a:pt x="289454" y="105074"/>
                </a:lnTo>
                <a:lnTo>
                  <a:pt x="344085" y="94092"/>
                </a:lnTo>
                <a:lnTo>
                  <a:pt x="390334" y="77057"/>
                </a:lnTo>
                <a:lnTo>
                  <a:pt x="426042" y="55005"/>
                </a:lnTo>
                <a:lnTo>
                  <a:pt x="449050" y="28973"/>
                </a:lnTo>
                <a:lnTo>
                  <a:pt x="457200" y="0"/>
                </a:lnTo>
              </a:path>
            </a:pathLst>
          </a:custGeom>
          <a:ln w="6350">
            <a:solidFill>
              <a:srgbClr val="000000"/>
            </a:solidFill>
          </a:ln>
        </p:spPr>
        <p:txBody>
          <a:bodyPr wrap="square" lIns="0" tIns="0" rIns="0" bIns="0" rtlCol="0"/>
          <a:lstStyle/>
          <a:p/>
        </p:txBody>
      </p:sp>
      <p:sp>
        <p:nvSpPr>
          <p:cNvPr id="122" name="object 122"/>
          <p:cNvSpPr/>
          <p:nvPr/>
        </p:nvSpPr>
        <p:spPr>
          <a:xfrm>
            <a:off x="2968625" y="6847205"/>
            <a:ext cx="82550" cy="82550"/>
          </a:xfrm>
          <a:prstGeom prst="rect">
            <a:avLst/>
          </a:prstGeom>
          <a:blipFill>
            <a:blip r:embed="rId3" cstate="print"/>
            <a:stretch>
              <a:fillRect/>
            </a:stretch>
          </a:blipFill>
        </p:spPr>
        <p:txBody>
          <a:bodyPr wrap="square" lIns="0" tIns="0" rIns="0" bIns="0" rtlCol="0"/>
          <a:lstStyle/>
          <a:p/>
        </p:txBody>
      </p:sp>
      <p:sp>
        <p:nvSpPr>
          <p:cNvPr id="123" name="object 123"/>
          <p:cNvSpPr/>
          <p:nvPr/>
        </p:nvSpPr>
        <p:spPr>
          <a:xfrm>
            <a:off x="3349625" y="6847205"/>
            <a:ext cx="82550" cy="82550"/>
          </a:xfrm>
          <a:prstGeom prst="rect">
            <a:avLst/>
          </a:prstGeom>
          <a:blipFill>
            <a:blip r:embed="rId3" cstate="print"/>
            <a:stretch>
              <a:fillRect/>
            </a:stretch>
          </a:blipFill>
        </p:spPr>
        <p:txBody>
          <a:bodyPr wrap="square" lIns="0" tIns="0" rIns="0" bIns="0" rtlCol="0"/>
          <a:lstStyle/>
          <a:p/>
        </p:txBody>
      </p:sp>
      <p:sp>
        <p:nvSpPr>
          <p:cNvPr id="124" name="object 124"/>
          <p:cNvSpPr/>
          <p:nvPr/>
        </p:nvSpPr>
        <p:spPr>
          <a:xfrm>
            <a:off x="3235325" y="6313804"/>
            <a:ext cx="120650" cy="120650"/>
          </a:xfrm>
          <a:prstGeom prst="rect">
            <a:avLst/>
          </a:prstGeom>
          <a:blipFill>
            <a:blip r:embed="rId4" cstate="print"/>
            <a:stretch>
              <a:fillRect/>
            </a:stretch>
          </a:blipFill>
        </p:spPr>
        <p:txBody>
          <a:bodyPr wrap="square" lIns="0" tIns="0" rIns="0" bIns="0" rtlCol="0"/>
          <a:lstStyle/>
          <a:p/>
        </p:txBody>
      </p:sp>
      <p:sp>
        <p:nvSpPr>
          <p:cNvPr id="125" name="object 125"/>
          <p:cNvSpPr/>
          <p:nvPr/>
        </p:nvSpPr>
        <p:spPr>
          <a:xfrm>
            <a:off x="3387725" y="6237604"/>
            <a:ext cx="120650" cy="120650"/>
          </a:xfrm>
          <a:prstGeom prst="rect">
            <a:avLst/>
          </a:prstGeom>
          <a:blipFill>
            <a:blip r:embed="rId4" cstate="print"/>
            <a:stretch>
              <a:fillRect/>
            </a:stretch>
          </a:blipFill>
        </p:spPr>
        <p:txBody>
          <a:bodyPr wrap="square" lIns="0" tIns="0" rIns="0" bIns="0" rtlCol="0"/>
          <a:lstStyle/>
          <a:p/>
        </p:txBody>
      </p:sp>
      <p:sp>
        <p:nvSpPr>
          <p:cNvPr id="126" name="object 126"/>
          <p:cNvSpPr/>
          <p:nvPr/>
        </p:nvSpPr>
        <p:spPr>
          <a:xfrm>
            <a:off x="3200400" y="6202679"/>
            <a:ext cx="304800" cy="152400"/>
          </a:xfrm>
          <a:custGeom>
            <a:avLst/>
            <a:gdLst/>
            <a:ahLst/>
            <a:cxnLst/>
            <a:rect l="l" t="t" r="r" b="b"/>
            <a:pathLst>
              <a:path w="304800" h="152400">
                <a:moveTo>
                  <a:pt x="0" y="152400"/>
                </a:moveTo>
                <a:lnTo>
                  <a:pt x="304800" y="0"/>
                </a:lnTo>
              </a:path>
            </a:pathLst>
          </a:custGeom>
          <a:ln w="14287">
            <a:solidFill>
              <a:srgbClr val="000000"/>
            </a:solidFill>
          </a:ln>
        </p:spPr>
        <p:txBody>
          <a:bodyPr wrap="square" lIns="0" tIns="0" rIns="0" bIns="0" rtlCol="0"/>
          <a:lstStyle/>
          <a:p/>
        </p:txBody>
      </p:sp>
      <p:sp>
        <p:nvSpPr>
          <p:cNvPr id="127" name="object 127"/>
          <p:cNvSpPr/>
          <p:nvPr/>
        </p:nvSpPr>
        <p:spPr>
          <a:xfrm>
            <a:off x="3429000" y="6202679"/>
            <a:ext cx="76200" cy="0"/>
          </a:xfrm>
          <a:custGeom>
            <a:avLst/>
            <a:gdLst/>
            <a:ahLst/>
            <a:cxnLst/>
            <a:rect l="l" t="t" r="r" b="b"/>
            <a:pathLst>
              <a:path w="76200" h="0">
                <a:moveTo>
                  <a:pt x="76200" y="0"/>
                </a:moveTo>
                <a:lnTo>
                  <a:pt x="0" y="0"/>
                </a:lnTo>
              </a:path>
            </a:pathLst>
          </a:custGeom>
          <a:ln w="14287">
            <a:solidFill>
              <a:srgbClr val="000000"/>
            </a:solidFill>
          </a:ln>
        </p:spPr>
        <p:txBody>
          <a:bodyPr wrap="square" lIns="0" tIns="0" rIns="0" bIns="0" rtlCol="0"/>
          <a:lstStyle/>
          <a:p/>
        </p:txBody>
      </p:sp>
      <p:sp>
        <p:nvSpPr>
          <p:cNvPr id="128" name="object 128"/>
          <p:cNvSpPr/>
          <p:nvPr/>
        </p:nvSpPr>
        <p:spPr>
          <a:xfrm>
            <a:off x="3048000" y="6316979"/>
            <a:ext cx="152400" cy="38100"/>
          </a:xfrm>
          <a:custGeom>
            <a:avLst/>
            <a:gdLst/>
            <a:ahLst/>
            <a:cxnLst/>
            <a:rect l="l" t="t" r="r" b="b"/>
            <a:pathLst>
              <a:path w="152400" h="38100">
                <a:moveTo>
                  <a:pt x="152400" y="38100"/>
                </a:moveTo>
                <a:lnTo>
                  <a:pt x="0" y="0"/>
                </a:lnTo>
              </a:path>
            </a:pathLst>
          </a:custGeom>
          <a:ln w="14287">
            <a:solidFill>
              <a:srgbClr val="000000"/>
            </a:solidFill>
          </a:ln>
        </p:spPr>
        <p:txBody>
          <a:bodyPr wrap="square" lIns="0" tIns="0" rIns="0" bIns="0" rtlCol="0"/>
          <a:lstStyle/>
          <a:p/>
        </p:txBody>
      </p:sp>
      <p:sp>
        <p:nvSpPr>
          <p:cNvPr id="129" name="object 129"/>
          <p:cNvSpPr/>
          <p:nvPr/>
        </p:nvSpPr>
        <p:spPr>
          <a:xfrm>
            <a:off x="3009900" y="6316979"/>
            <a:ext cx="38100" cy="76200"/>
          </a:xfrm>
          <a:custGeom>
            <a:avLst/>
            <a:gdLst/>
            <a:ahLst/>
            <a:cxnLst/>
            <a:rect l="l" t="t" r="r" b="b"/>
            <a:pathLst>
              <a:path w="38100" h="76200">
                <a:moveTo>
                  <a:pt x="38100" y="0"/>
                </a:moveTo>
                <a:lnTo>
                  <a:pt x="0" y="76200"/>
                </a:lnTo>
              </a:path>
            </a:pathLst>
          </a:custGeom>
          <a:ln w="3175">
            <a:solidFill>
              <a:srgbClr val="000000"/>
            </a:solidFill>
          </a:ln>
        </p:spPr>
        <p:txBody>
          <a:bodyPr wrap="square" lIns="0" tIns="0" rIns="0" bIns="0" rtlCol="0"/>
          <a:lstStyle/>
          <a:p/>
        </p:txBody>
      </p:sp>
      <p:sp>
        <p:nvSpPr>
          <p:cNvPr id="130" name="object 130"/>
          <p:cNvSpPr/>
          <p:nvPr/>
        </p:nvSpPr>
        <p:spPr>
          <a:xfrm>
            <a:off x="3009900" y="6469379"/>
            <a:ext cx="0" cy="190500"/>
          </a:xfrm>
          <a:custGeom>
            <a:avLst/>
            <a:gdLst/>
            <a:ahLst/>
            <a:cxnLst/>
            <a:rect l="l" t="t" r="r" b="b"/>
            <a:pathLst>
              <a:path w="0" h="190500">
                <a:moveTo>
                  <a:pt x="0" y="0"/>
                </a:moveTo>
                <a:lnTo>
                  <a:pt x="0" y="190500"/>
                </a:lnTo>
              </a:path>
            </a:pathLst>
          </a:custGeom>
          <a:ln w="3175">
            <a:solidFill>
              <a:srgbClr val="000000"/>
            </a:solidFill>
          </a:ln>
        </p:spPr>
        <p:txBody>
          <a:bodyPr wrap="square" lIns="0" tIns="0" rIns="0" bIns="0" rtlCol="0"/>
          <a:lstStyle/>
          <a:p/>
        </p:txBody>
      </p:sp>
      <p:sp>
        <p:nvSpPr>
          <p:cNvPr id="131" name="object 131"/>
          <p:cNvSpPr/>
          <p:nvPr/>
        </p:nvSpPr>
        <p:spPr>
          <a:xfrm>
            <a:off x="3048000" y="6507480"/>
            <a:ext cx="0" cy="190500"/>
          </a:xfrm>
          <a:custGeom>
            <a:avLst/>
            <a:gdLst/>
            <a:ahLst/>
            <a:cxnLst/>
            <a:rect l="l" t="t" r="r" b="b"/>
            <a:pathLst>
              <a:path w="0" h="190500">
                <a:moveTo>
                  <a:pt x="0" y="0"/>
                </a:moveTo>
                <a:lnTo>
                  <a:pt x="0" y="190500"/>
                </a:lnTo>
              </a:path>
            </a:pathLst>
          </a:custGeom>
          <a:ln w="3175">
            <a:solidFill>
              <a:srgbClr val="000000"/>
            </a:solidFill>
          </a:ln>
        </p:spPr>
        <p:txBody>
          <a:bodyPr wrap="square" lIns="0" tIns="0" rIns="0" bIns="0" rtlCol="0"/>
          <a:lstStyle/>
          <a:p/>
        </p:txBody>
      </p:sp>
      <p:sp>
        <p:nvSpPr>
          <p:cNvPr id="132" name="object 132"/>
          <p:cNvSpPr/>
          <p:nvPr/>
        </p:nvSpPr>
        <p:spPr>
          <a:xfrm>
            <a:off x="3086100" y="6545580"/>
            <a:ext cx="0" cy="190500"/>
          </a:xfrm>
          <a:custGeom>
            <a:avLst/>
            <a:gdLst/>
            <a:ahLst/>
            <a:cxnLst/>
            <a:rect l="l" t="t" r="r" b="b"/>
            <a:pathLst>
              <a:path w="0" h="190500">
                <a:moveTo>
                  <a:pt x="0" y="0"/>
                </a:moveTo>
                <a:lnTo>
                  <a:pt x="0" y="190500"/>
                </a:lnTo>
              </a:path>
            </a:pathLst>
          </a:custGeom>
          <a:ln w="3175">
            <a:solidFill>
              <a:srgbClr val="000000"/>
            </a:solidFill>
          </a:ln>
        </p:spPr>
        <p:txBody>
          <a:bodyPr wrap="square" lIns="0" tIns="0" rIns="0" bIns="0" rtlCol="0"/>
          <a:lstStyle/>
          <a:p/>
        </p:txBody>
      </p:sp>
      <p:sp>
        <p:nvSpPr>
          <p:cNvPr id="133" name="object 133"/>
          <p:cNvSpPr/>
          <p:nvPr/>
        </p:nvSpPr>
        <p:spPr>
          <a:xfrm>
            <a:off x="5026152" y="7937754"/>
            <a:ext cx="1073150" cy="700405"/>
          </a:xfrm>
          <a:custGeom>
            <a:avLst/>
            <a:gdLst/>
            <a:ahLst/>
            <a:cxnLst/>
            <a:rect l="l" t="t" r="r" b="b"/>
            <a:pathLst>
              <a:path w="1073150" h="700404">
                <a:moveTo>
                  <a:pt x="0" y="197358"/>
                </a:moveTo>
                <a:lnTo>
                  <a:pt x="102108" y="700278"/>
                </a:lnTo>
                <a:lnTo>
                  <a:pt x="1072896" y="502158"/>
                </a:lnTo>
                <a:lnTo>
                  <a:pt x="970788" y="0"/>
                </a:lnTo>
                <a:lnTo>
                  <a:pt x="0" y="197358"/>
                </a:lnTo>
                <a:close/>
              </a:path>
            </a:pathLst>
          </a:custGeom>
          <a:ln w="9525">
            <a:solidFill>
              <a:srgbClr val="FF0000"/>
            </a:solidFill>
          </a:ln>
        </p:spPr>
        <p:txBody>
          <a:bodyPr wrap="square" lIns="0" tIns="0" rIns="0" bIns="0" rtlCol="0"/>
          <a:lstStyle/>
          <a:p/>
        </p:txBody>
      </p:sp>
      <p:sp>
        <p:nvSpPr>
          <p:cNvPr id="134" name="object 134"/>
          <p:cNvSpPr txBox="1"/>
          <p:nvPr/>
        </p:nvSpPr>
        <p:spPr>
          <a:xfrm rot="20940000">
            <a:off x="5083741" y="8087887"/>
            <a:ext cx="801438" cy="127000"/>
          </a:xfrm>
          <a:prstGeom prst="rect">
            <a:avLst/>
          </a:prstGeom>
        </p:spPr>
        <p:txBody>
          <a:bodyPr wrap="square" lIns="0" tIns="0" rIns="0" bIns="0" rtlCol="0" vert="horz">
            <a:spAutoFit/>
          </a:bodyPr>
          <a:lstStyle/>
          <a:p>
            <a:pPr>
              <a:lnSpc>
                <a:spcPts val="1000"/>
              </a:lnSpc>
            </a:pPr>
            <a:r>
              <a:rPr dirty="0" sz="1000" spc="-10">
                <a:solidFill>
                  <a:srgbClr val="FF0000"/>
                </a:solidFill>
                <a:latin typeface="Arial"/>
                <a:cs typeface="Arial"/>
              </a:rPr>
              <a:t>Note: </a:t>
            </a:r>
            <a:r>
              <a:rPr dirty="0" baseline="2777" sz="1500">
                <a:solidFill>
                  <a:srgbClr val="FF0000"/>
                </a:solidFill>
                <a:latin typeface="Arial"/>
                <a:cs typeface="Arial"/>
              </a:rPr>
              <a:t>N</a:t>
            </a:r>
            <a:r>
              <a:rPr dirty="0" baseline="2777" sz="1500" spc="-135">
                <a:solidFill>
                  <a:srgbClr val="FF0000"/>
                </a:solidFill>
                <a:latin typeface="Arial"/>
                <a:cs typeface="Arial"/>
              </a:rPr>
              <a:t> </a:t>
            </a:r>
            <a:r>
              <a:rPr dirty="0" baseline="2777" sz="1500" spc="-15">
                <a:solidFill>
                  <a:srgbClr val="FF0000"/>
                </a:solidFill>
                <a:latin typeface="Arial"/>
                <a:cs typeface="Arial"/>
              </a:rPr>
              <a:t>(num.</a:t>
            </a:r>
            <a:endParaRPr baseline="2777" sz="1500">
              <a:latin typeface="Arial"/>
              <a:cs typeface="Arial"/>
            </a:endParaRPr>
          </a:p>
        </p:txBody>
      </p:sp>
      <p:sp>
        <p:nvSpPr>
          <p:cNvPr id="135" name="object 135"/>
          <p:cNvSpPr txBox="1"/>
          <p:nvPr/>
        </p:nvSpPr>
        <p:spPr>
          <a:xfrm rot="20940000">
            <a:off x="5114342" y="8241150"/>
            <a:ext cx="762596" cy="127000"/>
          </a:xfrm>
          <a:prstGeom prst="rect">
            <a:avLst/>
          </a:prstGeom>
        </p:spPr>
        <p:txBody>
          <a:bodyPr wrap="square" lIns="0" tIns="0" rIns="0" bIns="0" rtlCol="0" vert="horz">
            <a:spAutoFit/>
          </a:bodyPr>
          <a:lstStyle/>
          <a:p>
            <a:pPr>
              <a:lnSpc>
                <a:spcPts val="1000"/>
              </a:lnSpc>
            </a:pPr>
            <a:r>
              <a:rPr dirty="0" sz="1000" spc="-15">
                <a:solidFill>
                  <a:srgbClr val="FF0000"/>
                </a:solidFill>
                <a:latin typeface="Arial"/>
                <a:cs typeface="Arial"/>
              </a:rPr>
              <a:t>states) </a:t>
            </a:r>
            <a:r>
              <a:rPr dirty="0" baseline="2777" sz="1500">
                <a:solidFill>
                  <a:srgbClr val="FF0000"/>
                </a:solidFill>
                <a:latin typeface="Arial"/>
                <a:cs typeface="Arial"/>
              </a:rPr>
              <a:t>= </a:t>
            </a:r>
            <a:r>
              <a:rPr dirty="0" baseline="2777" sz="1500" spc="-7">
                <a:solidFill>
                  <a:srgbClr val="FF0000"/>
                </a:solidFill>
                <a:latin typeface="Arial"/>
                <a:cs typeface="Arial"/>
              </a:rPr>
              <a:t>18</a:t>
            </a:r>
            <a:r>
              <a:rPr dirty="0" baseline="2777" sz="1500" spc="-142">
                <a:solidFill>
                  <a:srgbClr val="FF0000"/>
                </a:solidFill>
                <a:latin typeface="Arial"/>
                <a:cs typeface="Arial"/>
              </a:rPr>
              <a:t> </a:t>
            </a:r>
            <a:r>
              <a:rPr dirty="0" baseline="2777" sz="1500">
                <a:solidFill>
                  <a:srgbClr val="FF0000"/>
                </a:solidFill>
                <a:latin typeface="Arial"/>
                <a:cs typeface="Arial"/>
              </a:rPr>
              <a:t>*</a:t>
            </a:r>
            <a:endParaRPr baseline="2777" sz="1500">
              <a:latin typeface="Arial"/>
              <a:cs typeface="Arial"/>
            </a:endParaRPr>
          </a:p>
        </p:txBody>
      </p:sp>
      <p:sp>
        <p:nvSpPr>
          <p:cNvPr id="136" name="object 136"/>
          <p:cNvSpPr txBox="1"/>
          <p:nvPr/>
        </p:nvSpPr>
        <p:spPr>
          <a:xfrm rot="20940000">
            <a:off x="5144643" y="8415404"/>
            <a:ext cx="515171" cy="127000"/>
          </a:xfrm>
          <a:prstGeom prst="rect">
            <a:avLst/>
          </a:prstGeom>
        </p:spPr>
        <p:txBody>
          <a:bodyPr wrap="square" lIns="0" tIns="0" rIns="0" bIns="0" rtlCol="0" vert="horz">
            <a:spAutoFit/>
          </a:bodyPr>
          <a:lstStyle/>
          <a:p>
            <a:pPr>
              <a:lnSpc>
                <a:spcPts val="1000"/>
              </a:lnSpc>
            </a:pPr>
            <a:r>
              <a:rPr dirty="0" sz="1000" spc="-5">
                <a:solidFill>
                  <a:srgbClr val="FF0000"/>
                </a:solidFill>
                <a:latin typeface="Arial"/>
                <a:cs typeface="Arial"/>
              </a:rPr>
              <a:t>18 </a:t>
            </a:r>
            <a:r>
              <a:rPr dirty="0" sz="1000">
                <a:solidFill>
                  <a:srgbClr val="FF0000"/>
                </a:solidFill>
                <a:latin typeface="Arial"/>
                <a:cs typeface="Arial"/>
              </a:rPr>
              <a:t>=</a:t>
            </a:r>
            <a:r>
              <a:rPr dirty="0" sz="1000" spc="-105">
                <a:solidFill>
                  <a:srgbClr val="FF0000"/>
                </a:solidFill>
                <a:latin typeface="Arial"/>
                <a:cs typeface="Arial"/>
              </a:rPr>
              <a:t> </a:t>
            </a:r>
            <a:r>
              <a:rPr dirty="0" sz="1000" spc="-10">
                <a:solidFill>
                  <a:srgbClr val="FF0000"/>
                </a:solidFill>
                <a:latin typeface="Arial"/>
                <a:cs typeface="Arial"/>
              </a:rPr>
              <a:t>32</a:t>
            </a:r>
            <a:r>
              <a:rPr dirty="0" baseline="2777" sz="1500" spc="-15">
                <a:solidFill>
                  <a:srgbClr val="FF0000"/>
                </a:solidFill>
                <a:latin typeface="Arial"/>
                <a:cs typeface="Arial"/>
              </a:rPr>
              <a:t>4</a:t>
            </a:r>
            <a:endParaRPr baseline="2777" sz="1500">
              <a:latin typeface="Arial"/>
              <a:cs typeface="Arial"/>
            </a:endParaRPr>
          </a:p>
        </p:txBody>
      </p:sp>
      <p:sp>
        <p:nvSpPr>
          <p:cNvPr id="137" name="object 13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8" name="object 138"/>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11</a:t>
            </a:r>
            <a:endParaRPr sz="450">
              <a:latin typeface="Tahoma"/>
              <a:cs typeface="Tahoma"/>
            </a:endParaRPr>
          </a:p>
        </p:txBody>
      </p:sp>
      <p:sp>
        <p:nvSpPr>
          <p:cNvPr id="3" name="object 3"/>
          <p:cNvSpPr txBox="1">
            <a:spLocks noGrp="1"/>
          </p:cNvSpPr>
          <p:nvPr>
            <p:ph type="title"/>
          </p:nvPr>
        </p:nvSpPr>
        <p:spPr>
          <a:xfrm>
            <a:off x="1761235" y="1304036"/>
            <a:ext cx="2571750" cy="361315"/>
          </a:xfrm>
          <a:prstGeom prst="rect"/>
        </p:spPr>
        <p:txBody>
          <a:bodyPr wrap="square" lIns="0" tIns="12700" rIns="0" bIns="0" rtlCol="0" vert="horz">
            <a:spAutoFit/>
          </a:bodyPr>
          <a:lstStyle/>
          <a:p>
            <a:pPr marL="12700">
              <a:lnSpc>
                <a:spcPct val="100000"/>
              </a:lnSpc>
              <a:spcBef>
                <a:spcPts val="100"/>
              </a:spcBef>
            </a:pPr>
            <a:r>
              <a:rPr dirty="0" spc="-5"/>
              <a:t>Dynamics of</a:t>
            </a:r>
            <a:r>
              <a:rPr dirty="0" spc="-70"/>
              <a:t> </a:t>
            </a:r>
            <a:r>
              <a:rPr dirty="0" spc="-5"/>
              <a:t>System</a:t>
            </a:r>
          </a:p>
        </p:txBody>
      </p:sp>
      <p:graphicFrame>
        <p:nvGraphicFramePr>
          <p:cNvPr id="4" name="object 4"/>
          <p:cNvGraphicFramePr>
            <a:graphicFrameLocks noGrp="1"/>
          </p:cNvGraphicFramePr>
          <p:nvPr/>
        </p:nvGraphicFramePr>
        <p:xfrm>
          <a:off x="1859756" y="1865852"/>
          <a:ext cx="2192020" cy="969644"/>
        </p:xfrm>
        <a:graphic>
          <a:graphicData uri="http://schemas.openxmlformats.org/drawingml/2006/table">
            <a:tbl>
              <a:tblPr firstRow="1" bandRow="1">
                <a:tableStyleId>{2D5ABB26-0587-4C30-8999-92F81FD0307C}</a:tableStyleId>
              </a:tblPr>
              <a:tblGrid>
                <a:gridCol w="361315"/>
                <a:gridCol w="361950"/>
                <a:gridCol w="362584"/>
                <a:gridCol w="361315"/>
                <a:gridCol w="361949"/>
                <a:gridCol w="361314"/>
              </a:tblGrid>
              <a:tr h="318515">
                <a:tc>
                  <a:txBody>
                    <a:bodyPr/>
                    <a:lstStyle/>
                    <a:p>
                      <a:pPr>
                        <a:lnSpc>
                          <a:spcPct val="100000"/>
                        </a:lnSpc>
                      </a:pPr>
                      <a:endParaRPr sz="12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FFCF01"/>
                    </a:solidFill>
                  </a:tcPr>
                </a:tc>
                <a:tc>
                  <a:txBody>
                    <a:bodyPr/>
                    <a:lstStyle/>
                    <a:p>
                      <a:pPr marL="115570">
                        <a:lnSpc>
                          <a:spcPct val="100000"/>
                        </a:lnSpc>
                        <a:spcBef>
                          <a:spcPts val="140"/>
                        </a:spcBef>
                      </a:pPr>
                      <a:r>
                        <a:rPr dirty="0" sz="1400">
                          <a:latin typeface="Arial"/>
                          <a:cs typeface="Arial"/>
                        </a:rPr>
                        <a:t>R</a:t>
                      </a:r>
                      <a:endParaRPr sz="1400">
                        <a:latin typeface="Arial"/>
                        <a:cs typeface="Arial"/>
                      </a:endParaRPr>
                    </a:p>
                  </a:txBody>
                  <a:tcPr marL="0" marR="0" marB="0" marT="1778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solidFill>
                      <a:srgbClr val="FFCF01"/>
                    </a:solidFill>
                  </a:tcPr>
                </a:tc>
              </a:tr>
              <a:tr h="317754">
                <a:tc>
                  <a:txBody>
                    <a:bodyPr/>
                    <a:lstStyle/>
                    <a:p>
                      <a:pPr>
                        <a:lnSpc>
                          <a:spcPct val="100000"/>
                        </a:lnSpc>
                      </a:pPr>
                      <a:endParaRPr sz="1200">
                        <a:latin typeface="Times New Roman"/>
                        <a:cs typeface="Times New Roman"/>
                      </a:endParaRPr>
                    </a:p>
                  </a:txBody>
                  <a:tcPr marL="0" marR="0" marB="0" marT="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solidFill>
                      <a:srgbClr val="FFCF01"/>
                    </a:solidFill>
                  </a:tcPr>
                </a:tc>
              </a:tr>
              <a:tr h="318515">
                <a:tc>
                  <a:txBody>
                    <a:bodyPr/>
                    <a:lstStyle/>
                    <a:p>
                      <a:pPr marL="115570">
                        <a:lnSpc>
                          <a:spcPct val="100000"/>
                        </a:lnSpc>
                        <a:spcBef>
                          <a:spcPts val="145"/>
                        </a:spcBef>
                      </a:pPr>
                      <a:r>
                        <a:rPr dirty="0" sz="1400">
                          <a:latin typeface="Arial"/>
                          <a:cs typeface="Arial"/>
                        </a:rPr>
                        <a:t>H</a:t>
                      </a:r>
                      <a:endParaRPr sz="1400">
                        <a:latin typeface="Arial"/>
                        <a:cs typeface="Arial"/>
                      </a:endParaRPr>
                    </a:p>
                  </a:txBody>
                  <a:tcPr marL="0" marR="0" marB="0" marT="18415">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FCF01"/>
                    </a:solidFill>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FFCF01"/>
                    </a:solidFill>
                  </a:tcPr>
                </a:tc>
              </a:tr>
            </a:tbl>
          </a:graphicData>
        </a:graphic>
      </p:graphicFrame>
      <p:sp>
        <p:nvSpPr>
          <p:cNvPr id="5" name="object 5"/>
          <p:cNvSpPr txBox="1"/>
          <p:nvPr/>
        </p:nvSpPr>
        <p:spPr>
          <a:xfrm>
            <a:off x="1810511" y="1688844"/>
            <a:ext cx="302260" cy="178435"/>
          </a:xfrm>
          <a:prstGeom prst="rect">
            <a:avLst/>
          </a:prstGeom>
        </p:spPr>
        <p:txBody>
          <a:bodyPr wrap="square" lIns="0" tIns="12700" rIns="0" bIns="0" rtlCol="0" vert="horz">
            <a:spAutoFit/>
          </a:bodyPr>
          <a:lstStyle/>
          <a:p>
            <a:pPr marL="38100">
              <a:lnSpc>
                <a:spcPct val="100000"/>
              </a:lnSpc>
              <a:spcBef>
                <a:spcPts val="100"/>
              </a:spcBef>
            </a:pPr>
            <a:r>
              <a:rPr dirty="0" sz="1000">
                <a:latin typeface="Arial"/>
                <a:cs typeface="Arial"/>
              </a:rPr>
              <a:t>q</a:t>
            </a:r>
            <a:r>
              <a:rPr dirty="0" baseline="-21367" sz="975">
                <a:latin typeface="Arial"/>
                <a:cs typeface="Arial"/>
              </a:rPr>
              <a:t>0</a:t>
            </a:r>
            <a:r>
              <a:rPr dirty="0" baseline="-21367" sz="975" spc="60">
                <a:latin typeface="Arial"/>
                <a:cs typeface="Arial"/>
              </a:rPr>
              <a:t> </a:t>
            </a:r>
            <a:r>
              <a:rPr dirty="0" sz="1000">
                <a:latin typeface="Arial"/>
                <a:cs typeface="Arial"/>
              </a:rPr>
              <a:t>=</a:t>
            </a:r>
            <a:endParaRPr sz="1000">
              <a:latin typeface="Arial"/>
              <a:cs typeface="Arial"/>
            </a:endParaRPr>
          </a:p>
        </p:txBody>
      </p:sp>
      <p:sp>
        <p:nvSpPr>
          <p:cNvPr id="6" name="object 6"/>
          <p:cNvSpPr txBox="1"/>
          <p:nvPr/>
        </p:nvSpPr>
        <p:spPr>
          <a:xfrm>
            <a:off x="1671320" y="2869184"/>
            <a:ext cx="1490980" cy="238760"/>
          </a:xfrm>
          <a:prstGeom prst="rect">
            <a:avLst/>
          </a:prstGeom>
        </p:spPr>
        <p:txBody>
          <a:bodyPr wrap="square" lIns="0" tIns="12065" rIns="0" bIns="0" rtlCol="0" vert="horz">
            <a:spAutoFit/>
          </a:bodyPr>
          <a:lstStyle/>
          <a:p>
            <a:pPr marL="12700">
              <a:lnSpc>
                <a:spcPct val="100000"/>
              </a:lnSpc>
              <a:spcBef>
                <a:spcPts val="95"/>
              </a:spcBef>
            </a:pPr>
            <a:r>
              <a:rPr dirty="0" sz="1400" spc="-5">
                <a:solidFill>
                  <a:srgbClr val="009A00"/>
                </a:solidFill>
                <a:latin typeface="Arial"/>
                <a:cs typeface="Arial"/>
              </a:rPr>
              <a:t>Typical</a:t>
            </a:r>
            <a:r>
              <a:rPr dirty="0" sz="1400" spc="-25">
                <a:solidFill>
                  <a:srgbClr val="009A00"/>
                </a:solidFill>
                <a:latin typeface="Arial"/>
                <a:cs typeface="Arial"/>
              </a:rPr>
              <a:t> </a:t>
            </a:r>
            <a:r>
              <a:rPr dirty="0" sz="1400" spc="-5">
                <a:solidFill>
                  <a:srgbClr val="009A00"/>
                </a:solidFill>
                <a:latin typeface="Arial"/>
                <a:cs typeface="Arial"/>
              </a:rPr>
              <a:t>Questions:</a:t>
            </a:r>
            <a:endParaRPr sz="1400">
              <a:latin typeface="Arial"/>
              <a:cs typeface="Arial"/>
            </a:endParaRPr>
          </a:p>
        </p:txBody>
      </p:sp>
      <p:sp>
        <p:nvSpPr>
          <p:cNvPr id="7" name="object 7"/>
          <p:cNvSpPr txBox="1"/>
          <p:nvPr/>
        </p:nvSpPr>
        <p:spPr>
          <a:xfrm>
            <a:off x="1609597" y="3125986"/>
            <a:ext cx="4090670" cy="1517650"/>
          </a:xfrm>
          <a:prstGeom prst="rect">
            <a:avLst/>
          </a:prstGeom>
        </p:spPr>
        <p:txBody>
          <a:bodyPr wrap="square" lIns="0" tIns="12065" rIns="0" bIns="0" rtlCol="0" vert="horz">
            <a:spAutoFit/>
          </a:bodyPr>
          <a:lstStyle/>
          <a:p>
            <a:pPr marL="387350" marR="191135" indent="-85090">
              <a:lnSpc>
                <a:spcPct val="100000"/>
              </a:lnSpc>
              <a:spcBef>
                <a:spcPts val="95"/>
              </a:spcBef>
              <a:buClr>
                <a:srgbClr val="000000"/>
              </a:buClr>
              <a:buChar char="•"/>
              <a:tabLst>
                <a:tab pos="387985" algn="l"/>
              </a:tabLst>
            </a:pPr>
            <a:r>
              <a:rPr dirty="0" sz="1400" spc="-5">
                <a:solidFill>
                  <a:srgbClr val="009A00"/>
                </a:solidFill>
                <a:latin typeface="Arial"/>
                <a:cs typeface="Arial"/>
              </a:rPr>
              <a:t>“What’s the expected time until the human is  crushed like a</a:t>
            </a:r>
            <a:r>
              <a:rPr dirty="0" sz="1400" spc="5">
                <a:solidFill>
                  <a:srgbClr val="009A00"/>
                </a:solidFill>
                <a:latin typeface="Arial"/>
                <a:cs typeface="Arial"/>
              </a:rPr>
              <a:t> </a:t>
            </a:r>
            <a:r>
              <a:rPr dirty="0" sz="1400" spc="-5">
                <a:solidFill>
                  <a:srgbClr val="009A00"/>
                </a:solidFill>
                <a:latin typeface="Arial"/>
                <a:cs typeface="Arial"/>
              </a:rPr>
              <a:t>bug?”</a:t>
            </a:r>
            <a:endParaRPr sz="1400">
              <a:latin typeface="Arial"/>
              <a:cs typeface="Arial"/>
            </a:endParaRPr>
          </a:p>
          <a:p>
            <a:pPr marL="387350" marR="5080" indent="-85090">
              <a:lnSpc>
                <a:spcPct val="100000"/>
              </a:lnSpc>
              <a:spcBef>
                <a:spcPts val="345"/>
              </a:spcBef>
              <a:buClr>
                <a:srgbClr val="000000"/>
              </a:buClr>
              <a:buChar char="•"/>
              <a:tabLst>
                <a:tab pos="387985" algn="l"/>
              </a:tabLst>
            </a:pPr>
            <a:r>
              <a:rPr dirty="0" sz="1400" spc="-5">
                <a:solidFill>
                  <a:srgbClr val="009A00"/>
                </a:solidFill>
                <a:latin typeface="Arial"/>
                <a:cs typeface="Arial"/>
              </a:rPr>
              <a:t>“What’s the probability that the robot will hit the  left wall before it hits the</a:t>
            </a:r>
            <a:r>
              <a:rPr dirty="0" sz="1400" spc="25">
                <a:solidFill>
                  <a:srgbClr val="009A00"/>
                </a:solidFill>
                <a:latin typeface="Arial"/>
                <a:cs typeface="Arial"/>
              </a:rPr>
              <a:t> </a:t>
            </a:r>
            <a:r>
              <a:rPr dirty="0" sz="1400" spc="-5">
                <a:solidFill>
                  <a:srgbClr val="009A00"/>
                </a:solidFill>
                <a:latin typeface="Arial"/>
                <a:cs typeface="Arial"/>
              </a:rPr>
              <a:t>human?”</a:t>
            </a:r>
            <a:endParaRPr sz="1400">
              <a:latin typeface="Arial"/>
              <a:cs typeface="Arial"/>
            </a:endParaRPr>
          </a:p>
          <a:p>
            <a:pPr marL="387350" marR="142240" indent="-85090">
              <a:lnSpc>
                <a:spcPct val="100000"/>
              </a:lnSpc>
              <a:spcBef>
                <a:spcPts val="335"/>
              </a:spcBef>
              <a:buClr>
                <a:srgbClr val="000000"/>
              </a:buClr>
              <a:buChar char="•"/>
              <a:tabLst>
                <a:tab pos="387985" algn="l"/>
              </a:tabLst>
            </a:pPr>
            <a:r>
              <a:rPr dirty="0" sz="1400" spc="-5">
                <a:solidFill>
                  <a:srgbClr val="009A00"/>
                </a:solidFill>
                <a:latin typeface="Arial"/>
                <a:cs typeface="Arial"/>
              </a:rPr>
              <a:t>“What’s the probability Robot crushes human  on next time</a:t>
            </a:r>
            <a:r>
              <a:rPr dirty="0" sz="1400" spc="5">
                <a:solidFill>
                  <a:srgbClr val="009A00"/>
                </a:solidFill>
                <a:latin typeface="Arial"/>
                <a:cs typeface="Arial"/>
              </a:rPr>
              <a:t> </a:t>
            </a:r>
            <a:r>
              <a:rPr dirty="0" sz="1400" spc="-5">
                <a:solidFill>
                  <a:srgbClr val="009A00"/>
                </a:solidFill>
                <a:latin typeface="Arial"/>
                <a:cs typeface="Arial"/>
              </a:rPr>
              <a:t>step?”</a:t>
            </a:r>
            <a:endParaRPr sz="1400">
              <a:latin typeface="Arial"/>
              <a:cs typeface="Arial"/>
            </a:endParaRPr>
          </a:p>
          <a:p>
            <a:pPr marL="12700">
              <a:lnSpc>
                <a:spcPct val="100000"/>
              </a:lnSpc>
              <a:spcBef>
                <a:spcPts val="45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4452631" y="1421402"/>
            <a:ext cx="1479550" cy="1520190"/>
          </a:xfrm>
          <a:prstGeom prst="rect">
            <a:avLst/>
          </a:prstGeom>
        </p:spPr>
        <p:txBody>
          <a:bodyPr wrap="square" lIns="0" tIns="12065" rIns="0" bIns="0" rtlCol="0" vert="horz">
            <a:spAutoFit/>
          </a:bodyPr>
          <a:lstStyle/>
          <a:p>
            <a:pPr marL="12700" marR="5080">
              <a:lnSpc>
                <a:spcPct val="100000"/>
              </a:lnSpc>
              <a:spcBef>
                <a:spcPts val="95"/>
              </a:spcBef>
            </a:pPr>
            <a:r>
              <a:rPr dirty="0" sz="1400" spc="-5">
                <a:latin typeface="Arial"/>
                <a:cs typeface="Arial"/>
              </a:rPr>
              <a:t>Each timestep the  human moves  randomly to an  adjacent cell. And  Robot also moves  randomly to an  adjacent cell.</a:t>
            </a:r>
            <a:endParaRPr sz="1400">
              <a:latin typeface="Arial"/>
              <a:cs typeface="Arial"/>
            </a:endParaRPr>
          </a:p>
        </p:txBody>
      </p:sp>
      <p:sp>
        <p:nvSpPr>
          <p:cNvPr id="9" name="object 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 name="object 10"/>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12</a:t>
            </a:r>
            <a:endParaRPr sz="450">
              <a:latin typeface="Tahoma"/>
              <a:cs typeface="Tahoma"/>
            </a:endParaRPr>
          </a:p>
        </p:txBody>
      </p:sp>
      <p:sp>
        <p:nvSpPr>
          <p:cNvPr id="11" name="object 11"/>
          <p:cNvSpPr txBox="1"/>
          <p:nvPr/>
        </p:nvSpPr>
        <p:spPr>
          <a:xfrm>
            <a:off x="1836420" y="6741667"/>
            <a:ext cx="2558415" cy="1667510"/>
          </a:xfrm>
          <a:prstGeom prst="rect">
            <a:avLst/>
          </a:prstGeom>
        </p:spPr>
        <p:txBody>
          <a:bodyPr wrap="square" lIns="0" tIns="103505" rIns="0" bIns="0" rtlCol="0" vert="horz">
            <a:spAutoFit/>
          </a:bodyPr>
          <a:lstStyle/>
          <a:p>
            <a:pPr>
              <a:lnSpc>
                <a:spcPct val="100000"/>
              </a:lnSpc>
              <a:spcBef>
                <a:spcPts val="815"/>
              </a:spcBef>
            </a:pPr>
            <a:r>
              <a:rPr dirty="0" sz="1200">
                <a:solidFill>
                  <a:srgbClr val="FF0000"/>
                </a:solidFill>
                <a:latin typeface="Arial"/>
                <a:cs typeface="Arial"/>
              </a:rPr>
              <a:t>If robot </a:t>
            </a:r>
            <a:r>
              <a:rPr dirty="0" sz="1200" spc="-5">
                <a:solidFill>
                  <a:srgbClr val="FF0000"/>
                </a:solidFill>
                <a:latin typeface="Arial"/>
                <a:cs typeface="Arial"/>
              </a:rPr>
              <a:t>is</a:t>
            </a:r>
            <a:r>
              <a:rPr dirty="0" sz="1200" spc="-10">
                <a:solidFill>
                  <a:srgbClr val="FF0000"/>
                </a:solidFill>
                <a:latin typeface="Arial"/>
                <a:cs typeface="Arial"/>
              </a:rPr>
              <a:t> </a:t>
            </a:r>
            <a:r>
              <a:rPr dirty="0" sz="1200" spc="-5">
                <a:solidFill>
                  <a:srgbClr val="FF0000"/>
                </a:solidFill>
                <a:latin typeface="Arial"/>
                <a:cs typeface="Arial"/>
              </a:rPr>
              <a:t>omnipotent:</a:t>
            </a:r>
            <a:endParaRPr sz="1200">
              <a:latin typeface="Arial"/>
              <a:cs typeface="Arial"/>
            </a:endParaRPr>
          </a:p>
          <a:p>
            <a:pPr marL="228600" marR="5080">
              <a:lnSpc>
                <a:spcPct val="100000"/>
              </a:lnSpc>
              <a:spcBef>
                <a:spcPts val="710"/>
              </a:spcBef>
            </a:pPr>
            <a:r>
              <a:rPr dirty="0" sz="1200" spc="-5">
                <a:solidFill>
                  <a:srgbClr val="FF0000"/>
                </a:solidFill>
                <a:latin typeface="Arial"/>
                <a:cs typeface="Arial"/>
              </a:rPr>
              <a:t>(I.E. If robot knows state at time t),  can compute directly.</a:t>
            </a:r>
            <a:endParaRPr sz="1200">
              <a:latin typeface="Arial"/>
              <a:cs typeface="Arial"/>
            </a:endParaRPr>
          </a:p>
          <a:p>
            <a:pPr marR="448945">
              <a:lnSpc>
                <a:spcPct val="100000"/>
              </a:lnSpc>
              <a:spcBef>
                <a:spcPts val="715"/>
              </a:spcBef>
            </a:pPr>
            <a:r>
              <a:rPr dirty="0" sz="1200">
                <a:solidFill>
                  <a:srgbClr val="FF9A00"/>
                </a:solidFill>
                <a:latin typeface="Arial"/>
                <a:cs typeface="Arial"/>
              </a:rPr>
              <a:t>If robot </a:t>
            </a:r>
            <a:r>
              <a:rPr dirty="0" sz="1200" spc="-5">
                <a:solidFill>
                  <a:srgbClr val="FF9A00"/>
                </a:solidFill>
                <a:latin typeface="Arial"/>
                <a:cs typeface="Arial"/>
              </a:rPr>
              <a:t>has </a:t>
            </a:r>
            <a:r>
              <a:rPr dirty="0" sz="1200">
                <a:solidFill>
                  <a:srgbClr val="FF9A00"/>
                </a:solidFill>
                <a:latin typeface="Arial"/>
                <a:cs typeface="Arial"/>
              </a:rPr>
              <a:t>some sensors, </a:t>
            </a:r>
            <a:r>
              <a:rPr dirty="0" sz="1200" spc="-5">
                <a:solidFill>
                  <a:srgbClr val="FF9A00"/>
                </a:solidFill>
                <a:latin typeface="Arial"/>
                <a:cs typeface="Arial"/>
              </a:rPr>
              <a:t>but  incomplete state information</a:t>
            </a:r>
            <a:r>
              <a:rPr dirty="0" sz="1200" spc="-60">
                <a:solidFill>
                  <a:srgbClr val="FF9A00"/>
                </a:solidFill>
                <a:latin typeface="Arial"/>
                <a:cs typeface="Arial"/>
              </a:rPr>
              <a:t> </a:t>
            </a:r>
            <a:r>
              <a:rPr dirty="0" sz="1200">
                <a:solidFill>
                  <a:srgbClr val="FF9A00"/>
                </a:solidFill>
                <a:latin typeface="Arial"/>
                <a:cs typeface="Arial"/>
              </a:rPr>
              <a:t>…</a:t>
            </a:r>
            <a:endParaRPr sz="1200">
              <a:latin typeface="Arial"/>
              <a:cs typeface="Arial"/>
            </a:endParaRPr>
          </a:p>
          <a:p>
            <a:pPr marL="228600" marR="498475">
              <a:lnSpc>
                <a:spcPct val="100000"/>
              </a:lnSpc>
              <a:spcBef>
                <a:spcPts val="715"/>
              </a:spcBef>
            </a:pPr>
            <a:r>
              <a:rPr dirty="0" sz="1200">
                <a:solidFill>
                  <a:srgbClr val="FF9A00"/>
                </a:solidFill>
                <a:latin typeface="Arial"/>
                <a:cs typeface="Arial"/>
              </a:rPr>
              <a:t>Hidden Markov Models</a:t>
            </a:r>
            <a:r>
              <a:rPr dirty="0" sz="1200" spc="-100">
                <a:solidFill>
                  <a:srgbClr val="FF9A00"/>
                </a:solidFill>
                <a:latin typeface="Arial"/>
                <a:cs typeface="Arial"/>
              </a:rPr>
              <a:t> </a:t>
            </a:r>
            <a:r>
              <a:rPr dirty="0" sz="1200">
                <a:solidFill>
                  <a:srgbClr val="FF9A00"/>
                </a:solidFill>
                <a:latin typeface="Arial"/>
                <a:cs typeface="Arial"/>
              </a:rPr>
              <a:t>are  applicable!</a:t>
            </a:r>
            <a:endParaRPr sz="1200">
              <a:latin typeface="Arial"/>
              <a:cs typeface="Arial"/>
            </a:endParaRPr>
          </a:p>
        </p:txBody>
      </p:sp>
      <p:sp>
        <p:nvSpPr>
          <p:cNvPr id="12" name="object 12"/>
          <p:cNvSpPr/>
          <p:nvPr/>
        </p:nvSpPr>
        <p:spPr>
          <a:xfrm>
            <a:off x="4191000" y="6278879"/>
            <a:ext cx="1866900" cy="495300"/>
          </a:xfrm>
          <a:custGeom>
            <a:avLst/>
            <a:gdLst/>
            <a:ahLst/>
            <a:cxnLst/>
            <a:rect l="l" t="t" r="r" b="b"/>
            <a:pathLst>
              <a:path w="1866900" h="495300">
                <a:moveTo>
                  <a:pt x="1866900" y="309372"/>
                </a:moveTo>
                <a:lnTo>
                  <a:pt x="622553" y="309372"/>
                </a:lnTo>
                <a:lnTo>
                  <a:pt x="622553" y="495300"/>
                </a:lnTo>
                <a:lnTo>
                  <a:pt x="1866900" y="495300"/>
                </a:lnTo>
                <a:lnTo>
                  <a:pt x="1866900" y="309372"/>
                </a:lnTo>
                <a:close/>
              </a:path>
              <a:path w="1866900" h="495300">
                <a:moveTo>
                  <a:pt x="310896" y="123444"/>
                </a:moveTo>
                <a:lnTo>
                  <a:pt x="0" y="247650"/>
                </a:lnTo>
                <a:lnTo>
                  <a:pt x="310896" y="371094"/>
                </a:lnTo>
                <a:lnTo>
                  <a:pt x="310896" y="309372"/>
                </a:lnTo>
                <a:lnTo>
                  <a:pt x="1866900" y="309372"/>
                </a:lnTo>
                <a:lnTo>
                  <a:pt x="1866900" y="185928"/>
                </a:lnTo>
                <a:lnTo>
                  <a:pt x="310896" y="185928"/>
                </a:lnTo>
                <a:lnTo>
                  <a:pt x="310896" y="123444"/>
                </a:lnTo>
                <a:close/>
              </a:path>
              <a:path w="1866900" h="495300">
                <a:moveTo>
                  <a:pt x="1866900" y="0"/>
                </a:moveTo>
                <a:lnTo>
                  <a:pt x="622553" y="0"/>
                </a:lnTo>
                <a:lnTo>
                  <a:pt x="622553" y="185928"/>
                </a:lnTo>
                <a:lnTo>
                  <a:pt x="1866900" y="185928"/>
                </a:lnTo>
                <a:lnTo>
                  <a:pt x="1866900" y="0"/>
                </a:lnTo>
                <a:close/>
              </a:path>
            </a:pathLst>
          </a:custGeom>
          <a:solidFill>
            <a:srgbClr val="CCECFF"/>
          </a:solidFill>
        </p:spPr>
        <p:txBody>
          <a:bodyPr wrap="square" lIns="0" tIns="0" rIns="0" bIns="0" rtlCol="0"/>
          <a:lstStyle/>
          <a:p/>
        </p:txBody>
      </p:sp>
      <p:sp>
        <p:nvSpPr>
          <p:cNvPr id="13" name="object 13"/>
          <p:cNvSpPr/>
          <p:nvPr/>
        </p:nvSpPr>
        <p:spPr>
          <a:xfrm>
            <a:off x="4191000" y="6278879"/>
            <a:ext cx="1866900" cy="495300"/>
          </a:xfrm>
          <a:custGeom>
            <a:avLst/>
            <a:gdLst/>
            <a:ahLst/>
            <a:cxnLst/>
            <a:rect l="l" t="t" r="r" b="b"/>
            <a:pathLst>
              <a:path w="1866900" h="495300">
                <a:moveTo>
                  <a:pt x="622553" y="0"/>
                </a:moveTo>
                <a:lnTo>
                  <a:pt x="622553" y="185928"/>
                </a:lnTo>
                <a:lnTo>
                  <a:pt x="310896" y="185928"/>
                </a:lnTo>
                <a:lnTo>
                  <a:pt x="310896" y="123444"/>
                </a:lnTo>
                <a:lnTo>
                  <a:pt x="0" y="247650"/>
                </a:lnTo>
                <a:lnTo>
                  <a:pt x="310896" y="371094"/>
                </a:lnTo>
                <a:lnTo>
                  <a:pt x="310896" y="309372"/>
                </a:lnTo>
                <a:lnTo>
                  <a:pt x="622553" y="309372"/>
                </a:lnTo>
                <a:lnTo>
                  <a:pt x="622553" y="495300"/>
                </a:lnTo>
                <a:lnTo>
                  <a:pt x="1866900" y="495300"/>
                </a:lnTo>
                <a:lnTo>
                  <a:pt x="1866900" y="0"/>
                </a:lnTo>
                <a:lnTo>
                  <a:pt x="622553" y="0"/>
                </a:lnTo>
                <a:close/>
              </a:path>
            </a:pathLst>
          </a:custGeom>
          <a:ln w="3175">
            <a:solidFill>
              <a:srgbClr val="000000"/>
            </a:solidFill>
          </a:ln>
        </p:spPr>
        <p:txBody>
          <a:bodyPr wrap="square" lIns="0" tIns="0" rIns="0" bIns="0" rtlCol="0"/>
          <a:lstStyle/>
          <a:p/>
        </p:txBody>
      </p:sp>
      <p:sp>
        <p:nvSpPr>
          <p:cNvPr id="14" name="object 14"/>
          <p:cNvSpPr txBox="1"/>
          <p:nvPr/>
        </p:nvSpPr>
        <p:spPr>
          <a:xfrm>
            <a:off x="1722120" y="5392389"/>
            <a:ext cx="4333875" cy="1374140"/>
          </a:xfrm>
          <a:prstGeom prst="rect">
            <a:avLst/>
          </a:prstGeom>
        </p:spPr>
        <p:txBody>
          <a:bodyPr wrap="square" lIns="0" tIns="101600" rIns="0" bIns="0" rtlCol="0" vert="horz">
            <a:spAutoFit/>
          </a:bodyPr>
          <a:lstStyle/>
          <a:p>
            <a:pPr marL="1021715">
              <a:lnSpc>
                <a:spcPct val="100000"/>
              </a:lnSpc>
              <a:spcBef>
                <a:spcPts val="800"/>
              </a:spcBef>
            </a:pPr>
            <a:r>
              <a:rPr dirty="0" sz="2200" spc="-5">
                <a:solidFill>
                  <a:srgbClr val="006500"/>
                </a:solidFill>
                <a:latin typeface="Arial"/>
                <a:cs typeface="Arial"/>
              </a:rPr>
              <a:t>Example</a:t>
            </a:r>
            <a:r>
              <a:rPr dirty="0" sz="2200" spc="-10">
                <a:solidFill>
                  <a:srgbClr val="006500"/>
                </a:solidFill>
                <a:latin typeface="Arial"/>
                <a:cs typeface="Arial"/>
              </a:rPr>
              <a:t> </a:t>
            </a:r>
            <a:r>
              <a:rPr dirty="0" sz="2200" spc="-5">
                <a:solidFill>
                  <a:srgbClr val="006500"/>
                </a:solidFill>
                <a:latin typeface="Arial"/>
                <a:cs typeface="Arial"/>
              </a:rPr>
              <a:t>Question</a:t>
            </a:r>
            <a:endParaRPr sz="2200">
              <a:latin typeface="Arial"/>
              <a:cs typeface="Arial"/>
            </a:endParaRPr>
          </a:p>
          <a:p>
            <a:pPr marL="28575" marR="5080" indent="-29209">
              <a:lnSpc>
                <a:spcPct val="100000"/>
              </a:lnSpc>
              <a:spcBef>
                <a:spcPts val="384"/>
              </a:spcBef>
            </a:pPr>
            <a:r>
              <a:rPr dirty="0" sz="1200" spc="-5">
                <a:latin typeface="Arial"/>
                <a:cs typeface="Arial"/>
              </a:rPr>
              <a:t>“It’s currently time t, and human remains uncrushed. </a:t>
            </a:r>
            <a:r>
              <a:rPr dirty="0" sz="1200">
                <a:latin typeface="Arial"/>
                <a:cs typeface="Arial"/>
              </a:rPr>
              <a:t>What’s the  probability of crushing </a:t>
            </a:r>
            <a:r>
              <a:rPr dirty="0" sz="1200" spc="-5">
                <a:latin typeface="Arial"/>
                <a:cs typeface="Arial"/>
              </a:rPr>
              <a:t>occurring at time </a:t>
            </a:r>
            <a:r>
              <a:rPr dirty="0" sz="1200">
                <a:latin typeface="Arial"/>
                <a:cs typeface="Arial"/>
              </a:rPr>
              <a:t>t + 1</a:t>
            </a:r>
            <a:r>
              <a:rPr dirty="0" sz="1200" spc="-35">
                <a:latin typeface="Arial"/>
                <a:cs typeface="Arial"/>
              </a:rPr>
              <a:t> </a:t>
            </a:r>
            <a:r>
              <a:rPr dirty="0" sz="1200" spc="-5">
                <a:latin typeface="Arial"/>
                <a:cs typeface="Arial"/>
              </a:rPr>
              <a:t>?”</a:t>
            </a:r>
            <a:endParaRPr sz="1200">
              <a:latin typeface="Arial"/>
              <a:cs typeface="Arial"/>
            </a:endParaRPr>
          </a:p>
          <a:p>
            <a:pPr marL="113664">
              <a:lnSpc>
                <a:spcPts val="1245"/>
              </a:lnSpc>
              <a:spcBef>
                <a:spcPts val="420"/>
              </a:spcBef>
            </a:pPr>
            <a:r>
              <a:rPr dirty="0" sz="1200">
                <a:solidFill>
                  <a:srgbClr val="3333CC"/>
                </a:solidFill>
                <a:latin typeface="Arial"/>
                <a:cs typeface="Arial"/>
              </a:rPr>
              <a:t>If </a:t>
            </a:r>
            <a:r>
              <a:rPr dirty="0" sz="1200" spc="-5">
                <a:solidFill>
                  <a:srgbClr val="3333CC"/>
                </a:solidFill>
                <a:latin typeface="Arial"/>
                <a:cs typeface="Arial"/>
              </a:rPr>
              <a:t>robot is</a:t>
            </a:r>
            <a:r>
              <a:rPr dirty="0" sz="1200">
                <a:solidFill>
                  <a:srgbClr val="3333CC"/>
                </a:solidFill>
                <a:latin typeface="Arial"/>
                <a:cs typeface="Arial"/>
              </a:rPr>
              <a:t> </a:t>
            </a:r>
            <a:r>
              <a:rPr dirty="0" sz="1200" spc="-5">
                <a:solidFill>
                  <a:srgbClr val="3333CC"/>
                </a:solidFill>
                <a:latin typeface="Arial"/>
                <a:cs typeface="Arial"/>
              </a:rPr>
              <a:t>blind:</a:t>
            </a:r>
            <a:endParaRPr sz="1200">
              <a:latin typeface="Arial"/>
              <a:cs typeface="Arial"/>
            </a:endParaRPr>
          </a:p>
          <a:p>
            <a:pPr marL="3141980">
              <a:lnSpc>
                <a:spcPts val="1075"/>
              </a:lnSpc>
            </a:pPr>
            <a:r>
              <a:rPr dirty="0" sz="1200">
                <a:latin typeface="Arial"/>
                <a:cs typeface="Arial"/>
              </a:rPr>
              <a:t>We’ll </a:t>
            </a:r>
            <a:r>
              <a:rPr dirty="0" sz="1200" spc="-5">
                <a:latin typeface="Arial"/>
                <a:cs typeface="Arial"/>
              </a:rPr>
              <a:t>do </a:t>
            </a:r>
            <a:r>
              <a:rPr dirty="0" sz="1200">
                <a:latin typeface="Arial"/>
                <a:cs typeface="Arial"/>
              </a:rPr>
              <a:t>this</a:t>
            </a:r>
            <a:r>
              <a:rPr dirty="0" sz="1200" spc="-55">
                <a:latin typeface="Arial"/>
                <a:cs typeface="Arial"/>
              </a:rPr>
              <a:t> </a:t>
            </a:r>
            <a:r>
              <a:rPr dirty="0" sz="1200">
                <a:latin typeface="Arial"/>
                <a:cs typeface="Arial"/>
              </a:rPr>
              <a:t>first</a:t>
            </a:r>
            <a:endParaRPr sz="1200">
              <a:latin typeface="Arial"/>
              <a:cs typeface="Arial"/>
            </a:endParaRPr>
          </a:p>
          <a:p>
            <a:pPr marL="342265">
              <a:lnSpc>
                <a:spcPts val="1270"/>
              </a:lnSpc>
            </a:pPr>
            <a:r>
              <a:rPr dirty="0" sz="1200">
                <a:solidFill>
                  <a:srgbClr val="3333CC"/>
                </a:solidFill>
                <a:latin typeface="Arial"/>
                <a:cs typeface="Arial"/>
              </a:rPr>
              <a:t>We </a:t>
            </a:r>
            <a:r>
              <a:rPr dirty="0" sz="1200" spc="-5">
                <a:solidFill>
                  <a:srgbClr val="3333CC"/>
                </a:solidFill>
                <a:latin typeface="Arial"/>
                <a:cs typeface="Arial"/>
              </a:rPr>
              <a:t>can compute </a:t>
            </a:r>
            <a:r>
              <a:rPr dirty="0" sz="1200">
                <a:solidFill>
                  <a:srgbClr val="3333CC"/>
                </a:solidFill>
                <a:latin typeface="Arial"/>
                <a:cs typeface="Arial"/>
              </a:rPr>
              <a:t>this </a:t>
            </a:r>
            <a:r>
              <a:rPr dirty="0" sz="1200" spc="-5">
                <a:solidFill>
                  <a:srgbClr val="3333CC"/>
                </a:solidFill>
                <a:latin typeface="Arial"/>
                <a:cs typeface="Arial"/>
              </a:rPr>
              <a:t>in</a:t>
            </a:r>
            <a:r>
              <a:rPr dirty="0" sz="1200">
                <a:solidFill>
                  <a:srgbClr val="3333CC"/>
                </a:solidFill>
                <a:latin typeface="Arial"/>
                <a:cs typeface="Arial"/>
              </a:rPr>
              <a:t> </a:t>
            </a:r>
            <a:r>
              <a:rPr dirty="0" sz="1200" spc="-5">
                <a:solidFill>
                  <a:srgbClr val="3333CC"/>
                </a:solidFill>
                <a:latin typeface="Arial"/>
                <a:cs typeface="Arial"/>
              </a:rPr>
              <a:t>advance.</a:t>
            </a:r>
            <a:endParaRPr sz="1200">
              <a:latin typeface="Arial"/>
              <a:cs typeface="Arial"/>
            </a:endParaRPr>
          </a:p>
        </p:txBody>
      </p:sp>
      <p:sp>
        <p:nvSpPr>
          <p:cNvPr id="15" name="object 15"/>
          <p:cNvSpPr/>
          <p:nvPr/>
        </p:nvSpPr>
        <p:spPr>
          <a:xfrm>
            <a:off x="4419600" y="6888480"/>
            <a:ext cx="1638300" cy="495300"/>
          </a:xfrm>
          <a:custGeom>
            <a:avLst/>
            <a:gdLst/>
            <a:ahLst/>
            <a:cxnLst/>
            <a:rect l="l" t="t" r="r" b="b"/>
            <a:pathLst>
              <a:path w="1638300" h="495300">
                <a:moveTo>
                  <a:pt x="1638300" y="309372"/>
                </a:moveTo>
                <a:lnTo>
                  <a:pt x="546353" y="309372"/>
                </a:lnTo>
                <a:lnTo>
                  <a:pt x="546353" y="495300"/>
                </a:lnTo>
                <a:lnTo>
                  <a:pt x="1638300" y="495300"/>
                </a:lnTo>
                <a:lnTo>
                  <a:pt x="1638300" y="309372"/>
                </a:lnTo>
                <a:close/>
              </a:path>
              <a:path w="1638300" h="495300">
                <a:moveTo>
                  <a:pt x="272796" y="123444"/>
                </a:moveTo>
                <a:lnTo>
                  <a:pt x="0" y="247650"/>
                </a:lnTo>
                <a:lnTo>
                  <a:pt x="272796" y="371094"/>
                </a:lnTo>
                <a:lnTo>
                  <a:pt x="272796" y="309372"/>
                </a:lnTo>
                <a:lnTo>
                  <a:pt x="1638300" y="309372"/>
                </a:lnTo>
                <a:lnTo>
                  <a:pt x="1638300" y="185928"/>
                </a:lnTo>
                <a:lnTo>
                  <a:pt x="272796" y="185928"/>
                </a:lnTo>
                <a:lnTo>
                  <a:pt x="272796" y="123444"/>
                </a:lnTo>
                <a:close/>
              </a:path>
              <a:path w="1638300" h="495300">
                <a:moveTo>
                  <a:pt x="1638300" y="0"/>
                </a:moveTo>
                <a:lnTo>
                  <a:pt x="546353" y="0"/>
                </a:lnTo>
                <a:lnTo>
                  <a:pt x="546353" y="185928"/>
                </a:lnTo>
                <a:lnTo>
                  <a:pt x="1638300" y="185928"/>
                </a:lnTo>
                <a:lnTo>
                  <a:pt x="1638300" y="0"/>
                </a:lnTo>
                <a:close/>
              </a:path>
            </a:pathLst>
          </a:custGeom>
          <a:solidFill>
            <a:srgbClr val="FFCCFF"/>
          </a:solidFill>
        </p:spPr>
        <p:txBody>
          <a:bodyPr wrap="square" lIns="0" tIns="0" rIns="0" bIns="0" rtlCol="0"/>
          <a:lstStyle/>
          <a:p/>
        </p:txBody>
      </p:sp>
      <p:sp>
        <p:nvSpPr>
          <p:cNvPr id="16" name="object 16"/>
          <p:cNvSpPr/>
          <p:nvPr/>
        </p:nvSpPr>
        <p:spPr>
          <a:xfrm>
            <a:off x="4419600" y="6888480"/>
            <a:ext cx="1638300" cy="495300"/>
          </a:xfrm>
          <a:custGeom>
            <a:avLst/>
            <a:gdLst/>
            <a:ahLst/>
            <a:cxnLst/>
            <a:rect l="l" t="t" r="r" b="b"/>
            <a:pathLst>
              <a:path w="1638300" h="495300">
                <a:moveTo>
                  <a:pt x="546353" y="0"/>
                </a:moveTo>
                <a:lnTo>
                  <a:pt x="546353" y="185928"/>
                </a:lnTo>
                <a:lnTo>
                  <a:pt x="272796" y="185928"/>
                </a:lnTo>
                <a:lnTo>
                  <a:pt x="272796" y="123444"/>
                </a:lnTo>
                <a:lnTo>
                  <a:pt x="0" y="247650"/>
                </a:lnTo>
                <a:lnTo>
                  <a:pt x="272796" y="371094"/>
                </a:lnTo>
                <a:lnTo>
                  <a:pt x="272796" y="309372"/>
                </a:lnTo>
                <a:lnTo>
                  <a:pt x="546353" y="309372"/>
                </a:lnTo>
                <a:lnTo>
                  <a:pt x="546353" y="495300"/>
                </a:lnTo>
                <a:lnTo>
                  <a:pt x="1638300" y="495300"/>
                </a:lnTo>
                <a:lnTo>
                  <a:pt x="1638300" y="0"/>
                </a:lnTo>
                <a:lnTo>
                  <a:pt x="546353" y="0"/>
                </a:lnTo>
                <a:close/>
              </a:path>
            </a:pathLst>
          </a:custGeom>
          <a:ln w="3175">
            <a:solidFill>
              <a:srgbClr val="000000"/>
            </a:solidFill>
          </a:ln>
        </p:spPr>
        <p:txBody>
          <a:bodyPr wrap="square" lIns="0" tIns="0" rIns="0" bIns="0" rtlCol="0"/>
          <a:lstStyle/>
          <a:p/>
        </p:txBody>
      </p:sp>
      <p:sp>
        <p:nvSpPr>
          <p:cNvPr id="17" name="object 17"/>
          <p:cNvSpPr txBox="1"/>
          <p:nvPr/>
        </p:nvSpPr>
        <p:spPr>
          <a:xfrm>
            <a:off x="4996434" y="6881114"/>
            <a:ext cx="969010" cy="464820"/>
          </a:xfrm>
          <a:prstGeom prst="rect">
            <a:avLst/>
          </a:prstGeom>
        </p:spPr>
        <p:txBody>
          <a:bodyPr wrap="square" lIns="0" tIns="12700" rIns="0" bIns="0" rtlCol="0" vert="horz">
            <a:spAutoFit/>
          </a:bodyPr>
          <a:lstStyle/>
          <a:p>
            <a:pPr marL="74930" marR="5080" indent="-75565">
              <a:lnSpc>
                <a:spcPct val="120000"/>
              </a:lnSpc>
              <a:spcBef>
                <a:spcPts val="100"/>
              </a:spcBef>
            </a:pPr>
            <a:r>
              <a:rPr dirty="0" sz="1200" spc="-5">
                <a:latin typeface="Arial"/>
                <a:cs typeface="Arial"/>
              </a:rPr>
              <a:t>Too Easy.</a:t>
            </a:r>
            <a:r>
              <a:rPr dirty="0" sz="1200" spc="-90">
                <a:latin typeface="Arial"/>
                <a:cs typeface="Arial"/>
              </a:rPr>
              <a:t> </a:t>
            </a:r>
            <a:r>
              <a:rPr dirty="0" sz="1200" spc="-5">
                <a:latin typeface="Arial"/>
                <a:cs typeface="Arial"/>
              </a:rPr>
              <a:t>We  won’t do</a:t>
            </a:r>
            <a:r>
              <a:rPr dirty="0" sz="1200" spc="-60">
                <a:latin typeface="Arial"/>
                <a:cs typeface="Arial"/>
              </a:rPr>
              <a:t> </a:t>
            </a:r>
            <a:r>
              <a:rPr dirty="0" sz="1200">
                <a:latin typeface="Arial"/>
                <a:cs typeface="Arial"/>
              </a:rPr>
              <a:t>this</a:t>
            </a:r>
            <a:endParaRPr sz="1200">
              <a:latin typeface="Arial"/>
              <a:cs typeface="Arial"/>
            </a:endParaRPr>
          </a:p>
        </p:txBody>
      </p:sp>
      <p:sp>
        <p:nvSpPr>
          <p:cNvPr id="18" name="object 18"/>
          <p:cNvSpPr/>
          <p:nvPr/>
        </p:nvSpPr>
        <p:spPr>
          <a:xfrm>
            <a:off x="4533900" y="7574280"/>
            <a:ext cx="1447800" cy="495300"/>
          </a:xfrm>
          <a:custGeom>
            <a:avLst/>
            <a:gdLst/>
            <a:ahLst/>
            <a:cxnLst/>
            <a:rect l="l" t="t" r="r" b="b"/>
            <a:pathLst>
              <a:path w="1447800" h="495300">
                <a:moveTo>
                  <a:pt x="1447800" y="309372"/>
                </a:moveTo>
                <a:lnTo>
                  <a:pt x="482346" y="309372"/>
                </a:lnTo>
                <a:lnTo>
                  <a:pt x="482346" y="495300"/>
                </a:lnTo>
                <a:lnTo>
                  <a:pt x="1447800" y="495300"/>
                </a:lnTo>
                <a:lnTo>
                  <a:pt x="1447800" y="309372"/>
                </a:lnTo>
                <a:close/>
              </a:path>
              <a:path w="1447800" h="495300">
                <a:moveTo>
                  <a:pt x="241553" y="123444"/>
                </a:moveTo>
                <a:lnTo>
                  <a:pt x="0" y="247650"/>
                </a:lnTo>
                <a:lnTo>
                  <a:pt x="241553" y="371094"/>
                </a:lnTo>
                <a:lnTo>
                  <a:pt x="241553" y="309372"/>
                </a:lnTo>
                <a:lnTo>
                  <a:pt x="1447800" y="309372"/>
                </a:lnTo>
                <a:lnTo>
                  <a:pt x="1447800" y="185928"/>
                </a:lnTo>
                <a:lnTo>
                  <a:pt x="241553" y="185928"/>
                </a:lnTo>
                <a:lnTo>
                  <a:pt x="241553" y="123444"/>
                </a:lnTo>
                <a:close/>
              </a:path>
              <a:path w="1447800" h="495300">
                <a:moveTo>
                  <a:pt x="1447800" y="0"/>
                </a:moveTo>
                <a:lnTo>
                  <a:pt x="482346" y="0"/>
                </a:lnTo>
                <a:lnTo>
                  <a:pt x="482346" y="185928"/>
                </a:lnTo>
                <a:lnTo>
                  <a:pt x="1447800" y="185928"/>
                </a:lnTo>
                <a:lnTo>
                  <a:pt x="1447800" y="0"/>
                </a:lnTo>
                <a:close/>
              </a:path>
            </a:pathLst>
          </a:custGeom>
          <a:solidFill>
            <a:srgbClr val="FFFFCC"/>
          </a:solidFill>
        </p:spPr>
        <p:txBody>
          <a:bodyPr wrap="square" lIns="0" tIns="0" rIns="0" bIns="0" rtlCol="0"/>
          <a:lstStyle/>
          <a:p/>
        </p:txBody>
      </p:sp>
      <p:sp>
        <p:nvSpPr>
          <p:cNvPr id="19" name="object 19"/>
          <p:cNvSpPr/>
          <p:nvPr/>
        </p:nvSpPr>
        <p:spPr>
          <a:xfrm>
            <a:off x="4533900" y="7574280"/>
            <a:ext cx="1447800" cy="495300"/>
          </a:xfrm>
          <a:custGeom>
            <a:avLst/>
            <a:gdLst/>
            <a:ahLst/>
            <a:cxnLst/>
            <a:rect l="l" t="t" r="r" b="b"/>
            <a:pathLst>
              <a:path w="1447800" h="495300">
                <a:moveTo>
                  <a:pt x="482346" y="0"/>
                </a:moveTo>
                <a:lnTo>
                  <a:pt x="482346" y="185928"/>
                </a:lnTo>
                <a:lnTo>
                  <a:pt x="241553" y="185928"/>
                </a:lnTo>
                <a:lnTo>
                  <a:pt x="241553" y="123444"/>
                </a:lnTo>
                <a:lnTo>
                  <a:pt x="0" y="247650"/>
                </a:lnTo>
                <a:lnTo>
                  <a:pt x="241553" y="371094"/>
                </a:lnTo>
                <a:lnTo>
                  <a:pt x="241553" y="309372"/>
                </a:lnTo>
                <a:lnTo>
                  <a:pt x="482346" y="309372"/>
                </a:lnTo>
                <a:lnTo>
                  <a:pt x="482346" y="495300"/>
                </a:lnTo>
                <a:lnTo>
                  <a:pt x="1447800" y="495300"/>
                </a:lnTo>
                <a:lnTo>
                  <a:pt x="1447800" y="0"/>
                </a:lnTo>
                <a:lnTo>
                  <a:pt x="482346" y="0"/>
                </a:lnTo>
                <a:close/>
              </a:path>
            </a:pathLst>
          </a:custGeom>
          <a:ln w="3175">
            <a:solidFill>
              <a:srgbClr val="000000"/>
            </a:solidFill>
          </a:ln>
        </p:spPr>
        <p:txBody>
          <a:bodyPr wrap="square" lIns="0" tIns="0" rIns="0" bIns="0" rtlCol="0"/>
          <a:lstStyle/>
          <a:p/>
        </p:txBody>
      </p:sp>
      <p:sp>
        <p:nvSpPr>
          <p:cNvPr id="20" name="object 20"/>
          <p:cNvSpPr txBox="1"/>
          <p:nvPr/>
        </p:nvSpPr>
        <p:spPr>
          <a:xfrm>
            <a:off x="1622297" y="7566914"/>
            <a:ext cx="4234180" cy="1254125"/>
          </a:xfrm>
          <a:prstGeom prst="rect">
            <a:avLst/>
          </a:prstGeom>
        </p:spPr>
        <p:txBody>
          <a:bodyPr wrap="square" lIns="0" tIns="12700" rIns="0" bIns="0" rtlCol="0" vert="horz">
            <a:spAutoFit/>
          </a:bodyPr>
          <a:lstStyle/>
          <a:p>
            <a:pPr algn="r" marL="3521710" marR="5080" indent="-21590">
              <a:lnSpc>
                <a:spcPct val="120000"/>
              </a:lnSpc>
              <a:spcBef>
                <a:spcPts val="100"/>
              </a:spcBef>
            </a:pPr>
            <a:r>
              <a:rPr dirty="0" sz="1200" spc="-5">
                <a:latin typeface="Arial"/>
                <a:cs typeface="Arial"/>
              </a:rPr>
              <a:t>Main</a:t>
            </a:r>
            <a:r>
              <a:rPr dirty="0" sz="1200" spc="-95">
                <a:latin typeface="Arial"/>
                <a:cs typeface="Arial"/>
              </a:rPr>
              <a:t> </a:t>
            </a:r>
            <a:r>
              <a:rPr dirty="0" sz="1200" spc="-5">
                <a:latin typeface="Arial"/>
                <a:cs typeface="Arial"/>
              </a:rPr>
              <a:t>Body  </a:t>
            </a:r>
            <a:r>
              <a:rPr dirty="0" sz="1200">
                <a:latin typeface="Arial"/>
                <a:cs typeface="Arial"/>
              </a:rPr>
              <a:t>of</a:t>
            </a:r>
            <a:r>
              <a:rPr dirty="0" sz="1200" spc="-100">
                <a:latin typeface="Arial"/>
                <a:cs typeface="Arial"/>
              </a:rPr>
              <a:t> </a:t>
            </a:r>
            <a:r>
              <a:rPr dirty="0" sz="1200">
                <a:latin typeface="Arial"/>
                <a:cs typeface="Arial"/>
              </a:rPr>
              <a:t>Lecture</a:t>
            </a:r>
            <a:endParaRPr sz="12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40"/>
              </a:spcBef>
            </a:pPr>
            <a:endParaRPr sz="1000">
              <a:latin typeface="Times New Roman"/>
              <a:cs typeface="Times New Roman"/>
            </a:endParaRPr>
          </a:p>
          <a:p>
            <a:pPr>
              <a:lnSpc>
                <a:spcPct val="100000"/>
              </a:lnSpc>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 </a:t>
            </a:r>
            <a:r>
              <a:rPr dirty="0" sz="450" spc="-5">
                <a:solidFill>
                  <a:srgbClr val="1B1B1B"/>
                </a:solidFill>
                <a:latin typeface="Tahoma"/>
                <a:cs typeface="Tahoma"/>
              </a:rPr>
              <a:t>Moore</a:t>
            </a:r>
            <a:endParaRPr sz="450">
              <a:latin typeface="Tahoma"/>
              <a:cs typeface="Tahoma"/>
            </a:endParaRPr>
          </a:p>
        </p:txBody>
      </p:sp>
      <p:sp>
        <p:nvSpPr>
          <p:cNvPr id="21" name="object 2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2" name="object 22"/>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13</a:t>
            </a:r>
            <a:endParaRPr sz="450">
              <a:latin typeface="Tahoma"/>
              <a:cs typeface="Tahoma"/>
            </a:endParaRPr>
          </a:p>
        </p:txBody>
      </p:sp>
      <p:sp>
        <p:nvSpPr>
          <p:cNvPr id="4" name="object 4"/>
          <p:cNvSpPr txBox="1"/>
          <p:nvPr/>
        </p:nvSpPr>
        <p:spPr>
          <a:xfrm>
            <a:off x="1750060" y="1335277"/>
            <a:ext cx="4284345" cy="330200"/>
          </a:xfrm>
          <a:prstGeom prst="rect">
            <a:avLst/>
          </a:prstGeom>
        </p:spPr>
        <p:txBody>
          <a:bodyPr wrap="square" lIns="0" tIns="12065" rIns="0" bIns="0" rtlCol="0" vert="horz">
            <a:spAutoFit/>
          </a:bodyPr>
          <a:lstStyle/>
          <a:p>
            <a:pPr marL="25400">
              <a:lnSpc>
                <a:spcPct val="100000"/>
              </a:lnSpc>
              <a:spcBef>
                <a:spcPts val="95"/>
              </a:spcBef>
            </a:pPr>
            <a:r>
              <a:rPr dirty="0" sz="2000" spc="-5">
                <a:solidFill>
                  <a:srgbClr val="006500"/>
                </a:solidFill>
                <a:latin typeface="Arial"/>
                <a:cs typeface="Arial"/>
              </a:rPr>
              <a:t>What is P(q</a:t>
            </a:r>
            <a:r>
              <a:rPr dirty="0" baseline="-20576" sz="2025" spc="-7">
                <a:solidFill>
                  <a:srgbClr val="006500"/>
                </a:solidFill>
                <a:latin typeface="Arial"/>
                <a:cs typeface="Arial"/>
              </a:rPr>
              <a:t>t </a:t>
            </a:r>
            <a:r>
              <a:rPr dirty="0" sz="2000" spc="-5">
                <a:solidFill>
                  <a:srgbClr val="006500"/>
                </a:solidFill>
                <a:latin typeface="Arial"/>
                <a:cs typeface="Arial"/>
              </a:rPr>
              <a:t>=s)? slow, stupid</a:t>
            </a:r>
            <a:r>
              <a:rPr dirty="0" sz="2000" spc="-160">
                <a:solidFill>
                  <a:srgbClr val="006500"/>
                </a:solidFill>
                <a:latin typeface="Arial"/>
                <a:cs typeface="Arial"/>
              </a:rPr>
              <a:t> </a:t>
            </a:r>
            <a:r>
              <a:rPr dirty="0" sz="2000" spc="-5">
                <a:solidFill>
                  <a:srgbClr val="006500"/>
                </a:solidFill>
                <a:latin typeface="Arial"/>
                <a:cs typeface="Arial"/>
              </a:rPr>
              <a:t>answer</a:t>
            </a:r>
            <a:endParaRPr sz="2000">
              <a:latin typeface="Arial"/>
              <a:cs typeface="Arial"/>
            </a:endParaRPr>
          </a:p>
        </p:txBody>
      </p:sp>
      <p:sp>
        <p:nvSpPr>
          <p:cNvPr id="5" name="object 5"/>
          <p:cNvSpPr txBox="1"/>
          <p:nvPr/>
        </p:nvSpPr>
        <p:spPr>
          <a:xfrm>
            <a:off x="1696718" y="3726430"/>
            <a:ext cx="3376929" cy="238760"/>
          </a:xfrm>
          <a:prstGeom prst="rect">
            <a:avLst/>
          </a:prstGeom>
        </p:spPr>
        <p:txBody>
          <a:bodyPr wrap="square" lIns="0" tIns="12065" rIns="0" bIns="0" rtlCol="0" vert="horz">
            <a:spAutoFit/>
          </a:bodyPr>
          <a:lstStyle/>
          <a:p>
            <a:pPr marL="25400">
              <a:lnSpc>
                <a:spcPct val="100000"/>
              </a:lnSpc>
              <a:spcBef>
                <a:spcPts val="95"/>
              </a:spcBef>
            </a:pPr>
            <a:r>
              <a:rPr dirty="0" sz="1400" spc="-5">
                <a:solidFill>
                  <a:srgbClr val="3333CC"/>
                </a:solidFill>
                <a:latin typeface="Arial"/>
                <a:cs typeface="Arial"/>
              </a:rPr>
              <a:t>Step 2: Use this knowledge to get </a:t>
            </a:r>
            <a:r>
              <a:rPr dirty="0" sz="1400">
                <a:solidFill>
                  <a:srgbClr val="3333CC"/>
                </a:solidFill>
                <a:latin typeface="Arial"/>
                <a:cs typeface="Arial"/>
              </a:rPr>
              <a:t>P(q</a:t>
            </a:r>
            <a:r>
              <a:rPr dirty="0" baseline="-20467" sz="1425">
                <a:solidFill>
                  <a:srgbClr val="3333CC"/>
                </a:solidFill>
                <a:latin typeface="Arial"/>
                <a:cs typeface="Arial"/>
              </a:rPr>
              <a:t>t</a:t>
            </a:r>
            <a:r>
              <a:rPr dirty="0" baseline="-20467" sz="1425" spc="262">
                <a:solidFill>
                  <a:srgbClr val="3333CC"/>
                </a:solidFill>
                <a:latin typeface="Arial"/>
                <a:cs typeface="Arial"/>
              </a:rPr>
              <a:t> </a:t>
            </a:r>
            <a:r>
              <a:rPr dirty="0" sz="1400" spc="-5">
                <a:solidFill>
                  <a:srgbClr val="3333CC"/>
                </a:solidFill>
                <a:latin typeface="Arial"/>
                <a:cs typeface="Arial"/>
              </a:rPr>
              <a:t>=s)</a:t>
            </a:r>
            <a:endParaRPr sz="1400">
              <a:latin typeface="Arial"/>
              <a:cs typeface="Arial"/>
            </a:endParaRPr>
          </a:p>
        </p:txBody>
      </p:sp>
      <p:sp>
        <p:nvSpPr>
          <p:cNvPr id="6" name="object 6"/>
          <p:cNvSpPr txBox="1"/>
          <p:nvPr/>
        </p:nvSpPr>
        <p:spPr>
          <a:xfrm>
            <a:off x="1696720" y="1974596"/>
            <a:ext cx="4295775" cy="1478280"/>
          </a:xfrm>
          <a:prstGeom prst="rect">
            <a:avLst/>
          </a:prstGeom>
        </p:spPr>
        <p:txBody>
          <a:bodyPr wrap="square" lIns="0" tIns="12065" rIns="0" bIns="0" rtlCol="0" vert="horz">
            <a:spAutoFit/>
          </a:bodyPr>
          <a:lstStyle/>
          <a:p>
            <a:pPr marL="25400">
              <a:lnSpc>
                <a:spcPct val="100000"/>
              </a:lnSpc>
              <a:spcBef>
                <a:spcPts val="95"/>
              </a:spcBef>
            </a:pPr>
            <a:r>
              <a:rPr dirty="0" sz="1400" spc="-5">
                <a:solidFill>
                  <a:srgbClr val="3333CC"/>
                </a:solidFill>
                <a:latin typeface="Arial"/>
                <a:cs typeface="Arial"/>
              </a:rPr>
              <a:t>Step 1: Work out how to compute P(Q) for any path</a:t>
            </a:r>
            <a:r>
              <a:rPr dirty="0" sz="1400" spc="100">
                <a:solidFill>
                  <a:srgbClr val="3333CC"/>
                </a:solidFill>
                <a:latin typeface="Arial"/>
                <a:cs typeface="Arial"/>
              </a:rPr>
              <a:t> </a:t>
            </a:r>
            <a:r>
              <a:rPr dirty="0" sz="1400" spc="-5">
                <a:solidFill>
                  <a:srgbClr val="3333CC"/>
                </a:solidFill>
                <a:latin typeface="Arial"/>
                <a:cs typeface="Arial"/>
              </a:rPr>
              <a:t>Q</a:t>
            </a:r>
            <a:endParaRPr sz="1400">
              <a:latin typeface="Arial"/>
              <a:cs typeface="Arial"/>
            </a:endParaRPr>
          </a:p>
          <a:p>
            <a:pPr marL="196850">
              <a:lnSpc>
                <a:spcPct val="100000"/>
              </a:lnSpc>
              <a:spcBef>
                <a:spcPts val="5"/>
              </a:spcBef>
            </a:pPr>
            <a:r>
              <a:rPr dirty="0" sz="1400" spc="-5">
                <a:solidFill>
                  <a:srgbClr val="3333CC"/>
                </a:solidFill>
                <a:latin typeface="Arial"/>
                <a:cs typeface="Arial"/>
              </a:rPr>
              <a:t>= q</a:t>
            </a:r>
            <a:r>
              <a:rPr dirty="0" baseline="-20467" sz="1425" spc="-7">
                <a:solidFill>
                  <a:srgbClr val="3333CC"/>
                </a:solidFill>
                <a:latin typeface="Arial"/>
                <a:cs typeface="Arial"/>
              </a:rPr>
              <a:t>1 </a:t>
            </a:r>
            <a:r>
              <a:rPr dirty="0" sz="1400" spc="-5">
                <a:solidFill>
                  <a:srgbClr val="3333CC"/>
                </a:solidFill>
                <a:latin typeface="Arial"/>
                <a:cs typeface="Arial"/>
              </a:rPr>
              <a:t>q</a:t>
            </a:r>
            <a:r>
              <a:rPr dirty="0" baseline="-20467" sz="1425" spc="-7">
                <a:solidFill>
                  <a:srgbClr val="3333CC"/>
                </a:solidFill>
                <a:latin typeface="Arial"/>
                <a:cs typeface="Arial"/>
              </a:rPr>
              <a:t>2 </a:t>
            </a:r>
            <a:r>
              <a:rPr dirty="0" sz="1400" spc="-5">
                <a:solidFill>
                  <a:srgbClr val="3333CC"/>
                </a:solidFill>
                <a:latin typeface="Arial"/>
                <a:cs typeface="Arial"/>
              </a:rPr>
              <a:t>q</a:t>
            </a:r>
            <a:r>
              <a:rPr dirty="0" baseline="-20467" sz="1425" spc="-7">
                <a:solidFill>
                  <a:srgbClr val="3333CC"/>
                </a:solidFill>
                <a:latin typeface="Arial"/>
                <a:cs typeface="Arial"/>
              </a:rPr>
              <a:t>3 </a:t>
            </a:r>
            <a:r>
              <a:rPr dirty="0" sz="1400" spc="-5">
                <a:solidFill>
                  <a:srgbClr val="3333CC"/>
                </a:solidFill>
                <a:latin typeface="Arial"/>
                <a:cs typeface="Arial"/>
              </a:rPr>
              <a:t>..</a:t>
            </a:r>
            <a:r>
              <a:rPr dirty="0" sz="1400" spc="-250">
                <a:solidFill>
                  <a:srgbClr val="3333CC"/>
                </a:solidFill>
                <a:latin typeface="Arial"/>
                <a:cs typeface="Arial"/>
              </a:rPr>
              <a:t> </a:t>
            </a:r>
            <a:r>
              <a:rPr dirty="0" sz="1400" spc="-5">
                <a:solidFill>
                  <a:srgbClr val="3333CC"/>
                </a:solidFill>
                <a:latin typeface="Arial"/>
                <a:cs typeface="Arial"/>
              </a:rPr>
              <a:t>q</a:t>
            </a:r>
            <a:r>
              <a:rPr dirty="0" baseline="-20467" sz="1425" spc="-7">
                <a:solidFill>
                  <a:srgbClr val="3333CC"/>
                </a:solidFill>
                <a:latin typeface="Arial"/>
                <a:cs typeface="Arial"/>
              </a:rPr>
              <a:t>t</a:t>
            </a:r>
            <a:endParaRPr baseline="-20467" sz="1425">
              <a:latin typeface="Arial"/>
              <a:cs typeface="Arial"/>
            </a:endParaRPr>
          </a:p>
          <a:p>
            <a:pPr marL="253365" marR="438150">
              <a:lnSpc>
                <a:spcPts val="2020"/>
              </a:lnSpc>
              <a:spcBef>
                <a:spcPts val="120"/>
              </a:spcBef>
            </a:pPr>
            <a:r>
              <a:rPr dirty="0" sz="1400" spc="-5">
                <a:latin typeface="Arial"/>
                <a:cs typeface="Arial"/>
              </a:rPr>
              <a:t>Given we know the start state </a:t>
            </a:r>
            <a:r>
              <a:rPr dirty="0" sz="1400" spc="-10">
                <a:latin typeface="Arial"/>
                <a:cs typeface="Arial"/>
              </a:rPr>
              <a:t>q</a:t>
            </a:r>
            <a:r>
              <a:rPr dirty="0" baseline="-20467" sz="1425" spc="-15">
                <a:latin typeface="Arial"/>
                <a:cs typeface="Arial"/>
              </a:rPr>
              <a:t>1 </a:t>
            </a:r>
            <a:r>
              <a:rPr dirty="0" sz="1400" spc="-5">
                <a:solidFill>
                  <a:srgbClr val="00CC00"/>
                </a:solidFill>
                <a:latin typeface="Arial"/>
                <a:cs typeface="Arial"/>
              </a:rPr>
              <a:t>(i.e. </a:t>
            </a:r>
            <a:r>
              <a:rPr dirty="0" sz="1400">
                <a:solidFill>
                  <a:srgbClr val="00CC00"/>
                </a:solidFill>
                <a:latin typeface="Arial"/>
                <a:cs typeface="Arial"/>
              </a:rPr>
              <a:t>P(q</a:t>
            </a:r>
            <a:r>
              <a:rPr dirty="0" baseline="-20467" sz="1425">
                <a:solidFill>
                  <a:srgbClr val="00CC00"/>
                </a:solidFill>
                <a:latin typeface="Arial"/>
                <a:cs typeface="Arial"/>
              </a:rPr>
              <a:t>1</a:t>
            </a:r>
            <a:r>
              <a:rPr dirty="0" sz="1400">
                <a:solidFill>
                  <a:srgbClr val="00CC00"/>
                </a:solidFill>
                <a:latin typeface="Arial"/>
                <a:cs typeface="Arial"/>
              </a:rPr>
              <a:t>)=1)  </a:t>
            </a:r>
            <a:r>
              <a:rPr dirty="0" sz="1400" spc="-5">
                <a:latin typeface="Arial"/>
                <a:cs typeface="Arial"/>
              </a:rPr>
              <a:t>P(q</a:t>
            </a:r>
            <a:r>
              <a:rPr dirty="0" baseline="-20467" sz="1425" spc="-7">
                <a:latin typeface="Arial"/>
                <a:cs typeface="Arial"/>
              </a:rPr>
              <a:t>1</a:t>
            </a:r>
            <a:r>
              <a:rPr dirty="0" baseline="-20467" sz="1425" spc="187">
                <a:latin typeface="Arial"/>
                <a:cs typeface="Arial"/>
              </a:rPr>
              <a:t> </a:t>
            </a:r>
            <a:r>
              <a:rPr dirty="0" sz="1400" spc="-5">
                <a:latin typeface="Arial"/>
                <a:cs typeface="Arial"/>
              </a:rPr>
              <a:t>q</a:t>
            </a:r>
            <a:r>
              <a:rPr dirty="0" baseline="-20467" sz="1425" spc="-7">
                <a:latin typeface="Arial"/>
                <a:cs typeface="Arial"/>
              </a:rPr>
              <a:t>2</a:t>
            </a:r>
            <a:r>
              <a:rPr dirty="0" baseline="-20467" sz="1425" spc="195">
                <a:latin typeface="Arial"/>
                <a:cs typeface="Arial"/>
              </a:rPr>
              <a:t> </a:t>
            </a:r>
            <a:r>
              <a:rPr dirty="0" sz="1400" spc="-5">
                <a:latin typeface="Arial"/>
                <a:cs typeface="Arial"/>
              </a:rPr>
              <a:t>..</a:t>
            </a:r>
            <a:r>
              <a:rPr dirty="0" sz="1400" spc="5">
                <a:latin typeface="Arial"/>
                <a:cs typeface="Arial"/>
              </a:rPr>
              <a:t> </a:t>
            </a:r>
            <a:r>
              <a:rPr dirty="0" sz="1400" spc="-5">
                <a:latin typeface="Arial"/>
                <a:cs typeface="Arial"/>
              </a:rPr>
              <a:t>q</a:t>
            </a:r>
            <a:r>
              <a:rPr dirty="0" baseline="-20467" sz="1425" spc="-7">
                <a:latin typeface="Arial"/>
                <a:cs typeface="Arial"/>
              </a:rPr>
              <a:t>t</a:t>
            </a:r>
            <a:r>
              <a:rPr dirty="0" sz="1400" spc="-5">
                <a:latin typeface="Arial"/>
                <a:cs typeface="Arial"/>
              </a:rPr>
              <a:t>)</a:t>
            </a:r>
            <a:r>
              <a:rPr dirty="0" sz="1400">
                <a:latin typeface="Arial"/>
                <a:cs typeface="Arial"/>
              </a:rPr>
              <a:t> </a:t>
            </a:r>
            <a:r>
              <a:rPr dirty="0" sz="1400" spc="-5">
                <a:latin typeface="Arial"/>
                <a:cs typeface="Arial"/>
              </a:rPr>
              <a:t>=</a:t>
            </a:r>
            <a:r>
              <a:rPr dirty="0" sz="1400" spc="5">
                <a:latin typeface="Arial"/>
                <a:cs typeface="Arial"/>
              </a:rPr>
              <a:t> </a:t>
            </a:r>
            <a:r>
              <a:rPr dirty="0" sz="1400" spc="-5">
                <a:latin typeface="Arial"/>
                <a:cs typeface="Arial"/>
              </a:rPr>
              <a:t>P(q</a:t>
            </a:r>
            <a:r>
              <a:rPr dirty="0" baseline="-20467" sz="1425" spc="-7">
                <a:latin typeface="Arial"/>
                <a:cs typeface="Arial"/>
              </a:rPr>
              <a:t>1</a:t>
            </a:r>
            <a:r>
              <a:rPr dirty="0" baseline="-20467" sz="1425" spc="202">
                <a:latin typeface="Arial"/>
                <a:cs typeface="Arial"/>
              </a:rPr>
              <a:t> </a:t>
            </a:r>
            <a:r>
              <a:rPr dirty="0" sz="1400" spc="-5">
                <a:latin typeface="Arial"/>
                <a:cs typeface="Arial"/>
              </a:rPr>
              <a:t>q</a:t>
            </a:r>
            <a:r>
              <a:rPr dirty="0" baseline="-20467" sz="1425" spc="-7">
                <a:latin typeface="Arial"/>
                <a:cs typeface="Arial"/>
              </a:rPr>
              <a:t>2</a:t>
            </a:r>
            <a:r>
              <a:rPr dirty="0" baseline="-20467" sz="1425" spc="195">
                <a:latin typeface="Arial"/>
                <a:cs typeface="Arial"/>
              </a:rPr>
              <a:t> </a:t>
            </a:r>
            <a:r>
              <a:rPr dirty="0" sz="1400" spc="-5">
                <a:latin typeface="Arial"/>
                <a:cs typeface="Arial"/>
              </a:rPr>
              <a:t>..</a:t>
            </a:r>
            <a:r>
              <a:rPr dirty="0" sz="1400">
                <a:latin typeface="Arial"/>
                <a:cs typeface="Arial"/>
              </a:rPr>
              <a:t> </a:t>
            </a:r>
            <a:r>
              <a:rPr dirty="0" sz="1400" spc="-5">
                <a:latin typeface="Arial"/>
                <a:cs typeface="Arial"/>
              </a:rPr>
              <a:t>q</a:t>
            </a:r>
            <a:r>
              <a:rPr dirty="0" baseline="-20467" sz="1425" spc="-7">
                <a:latin typeface="Arial"/>
                <a:cs typeface="Arial"/>
              </a:rPr>
              <a:t>t-1</a:t>
            </a:r>
            <a:r>
              <a:rPr dirty="0" sz="1400" spc="-5">
                <a:latin typeface="Arial"/>
                <a:cs typeface="Arial"/>
              </a:rPr>
              <a:t>)</a:t>
            </a:r>
            <a:r>
              <a:rPr dirty="0" sz="1400">
                <a:latin typeface="Arial"/>
                <a:cs typeface="Arial"/>
              </a:rPr>
              <a:t> </a:t>
            </a:r>
            <a:r>
              <a:rPr dirty="0" sz="1400" spc="-5">
                <a:latin typeface="Arial"/>
                <a:cs typeface="Arial"/>
              </a:rPr>
              <a:t>P(q</a:t>
            </a:r>
            <a:r>
              <a:rPr dirty="0" baseline="-20467" sz="1425" spc="-7">
                <a:latin typeface="Arial"/>
                <a:cs typeface="Arial"/>
              </a:rPr>
              <a:t>t</a:t>
            </a:r>
            <a:r>
              <a:rPr dirty="0" sz="1400" spc="-5">
                <a:latin typeface="Arial"/>
                <a:cs typeface="Arial"/>
              </a:rPr>
              <a:t>|q</a:t>
            </a:r>
            <a:r>
              <a:rPr dirty="0" baseline="-20467" sz="1425" spc="-7">
                <a:latin typeface="Arial"/>
                <a:cs typeface="Arial"/>
              </a:rPr>
              <a:t>1</a:t>
            </a:r>
            <a:r>
              <a:rPr dirty="0" baseline="-20467" sz="1425" spc="195">
                <a:latin typeface="Arial"/>
                <a:cs typeface="Arial"/>
              </a:rPr>
              <a:t> </a:t>
            </a:r>
            <a:r>
              <a:rPr dirty="0" sz="1400">
                <a:latin typeface="Arial"/>
                <a:cs typeface="Arial"/>
              </a:rPr>
              <a:t>q</a:t>
            </a:r>
            <a:r>
              <a:rPr dirty="0" baseline="-20467" sz="1425">
                <a:latin typeface="Arial"/>
                <a:cs typeface="Arial"/>
              </a:rPr>
              <a:t>2</a:t>
            </a:r>
            <a:r>
              <a:rPr dirty="0" baseline="-20467" sz="1425" spc="195">
                <a:latin typeface="Arial"/>
                <a:cs typeface="Arial"/>
              </a:rPr>
              <a:t> </a:t>
            </a:r>
            <a:r>
              <a:rPr dirty="0" sz="1400" spc="-5">
                <a:latin typeface="Arial"/>
                <a:cs typeface="Arial"/>
              </a:rPr>
              <a:t>..</a:t>
            </a:r>
            <a:r>
              <a:rPr dirty="0" sz="1400" spc="5">
                <a:latin typeface="Arial"/>
                <a:cs typeface="Arial"/>
              </a:rPr>
              <a:t> </a:t>
            </a:r>
            <a:r>
              <a:rPr dirty="0" sz="1400" spc="-5">
                <a:latin typeface="Arial"/>
                <a:cs typeface="Arial"/>
              </a:rPr>
              <a:t>q</a:t>
            </a:r>
            <a:r>
              <a:rPr dirty="0" baseline="-20467" sz="1425" spc="-7">
                <a:latin typeface="Arial"/>
                <a:cs typeface="Arial"/>
              </a:rPr>
              <a:t>t-1</a:t>
            </a:r>
            <a:r>
              <a:rPr dirty="0" sz="1400" spc="-5">
                <a:latin typeface="Arial"/>
                <a:cs typeface="Arial"/>
              </a:rPr>
              <a:t>)</a:t>
            </a:r>
            <a:endParaRPr sz="1400">
              <a:latin typeface="Arial"/>
              <a:cs typeface="Arial"/>
            </a:endParaRPr>
          </a:p>
          <a:p>
            <a:pPr marL="1238885">
              <a:lnSpc>
                <a:spcPct val="100000"/>
              </a:lnSpc>
              <a:spcBef>
                <a:spcPts val="215"/>
              </a:spcBef>
              <a:tabLst>
                <a:tab pos="3514090" algn="l"/>
              </a:tabLst>
            </a:pPr>
            <a:r>
              <a:rPr dirty="0" sz="1400" spc="-5">
                <a:latin typeface="Arial"/>
                <a:cs typeface="Arial"/>
              </a:rPr>
              <a:t>= P(q</a:t>
            </a:r>
            <a:r>
              <a:rPr dirty="0" baseline="-20467" sz="1425" spc="-7">
                <a:latin typeface="Arial"/>
                <a:cs typeface="Arial"/>
              </a:rPr>
              <a:t>1  </a:t>
            </a:r>
            <a:r>
              <a:rPr dirty="0" sz="1400" spc="-5">
                <a:latin typeface="Arial"/>
                <a:cs typeface="Arial"/>
              </a:rPr>
              <a:t>q</a:t>
            </a:r>
            <a:r>
              <a:rPr dirty="0" baseline="-20467" sz="1425" spc="-7">
                <a:latin typeface="Arial"/>
                <a:cs typeface="Arial"/>
              </a:rPr>
              <a:t>2  </a:t>
            </a:r>
            <a:r>
              <a:rPr dirty="0" sz="1400" spc="-5">
                <a:latin typeface="Arial"/>
                <a:cs typeface="Arial"/>
              </a:rPr>
              <a:t>..</a:t>
            </a:r>
            <a:r>
              <a:rPr dirty="0" sz="1400" spc="-210">
                <a:latin typeface="Arial"/>
                <a:cs typeface="Arial"/>
              </a:rPr>
              <a:t> </a:t>
            </a:r>
            <a:r>
              <a:rPr dirty="0" sz="1400" spc="-5">
                <a:latin typeface="Arial"/>
                <a:cs typeface="Arial"/>
              </a:rPr>
              <a:t>q</a:t>
            </a:r>
            <a:r>
              <a:rPr dirty="0" baseline="-20467" sz="1425" spc="-7">
                <a:latin typeface="Arial"/>
                <a:cs typeface="Arial"/>
              </a:rPr>
              <a:t>t-1</a:t>
            </a:r>
            <a:r>
              <a:rPr dirty="0" sz="1400" spc="-5">
                <a:latin typeface="Arial"/>
                <a:cs typeface="Arial"/>
              </a:rPr>
              <a:t>)</a:t>
            </a:r>
            <a:r>
              <a:rPr dirty="0" sz="1400" spc="5">
                <a:latin typeface="Arial"/>
                <a:cs typeface="Arial"/>
              </a:rPr>
              <a:t> </a:t>
            </a:r>
            <a:r>
              <a:rPr dirty="0" sz="1400" spc="-5">
                <a:latin typeface="Arial"/>
                <a:cs typeface="Arial"/>
              </a:rPr>
              <a:t>P(q</a:t>
            </a:r>
            <a:r>
              <a:rPr dirty="0" baseline="-20467" sz="1425" spc="-7">
                <a:latin typeface="Arial"/>
                <a:cs typeface="Arial"/>
              </a:rPr>
              <a:t>t</a:t>
            </a:r>
            <a:r>
              <a:rPr dirty="0" sz="1400" spc="-5">
                <a:latin typeface="Arial"/>
                <a:cs typeface="Arial"/>
              </a:rPr>
              <a:t>|q</a:t>
            </a:r>
            <a:r>
              <a:rPr dirty="0" baseline="-20467" sz="1425" spc="-7">
                <a:latin typeface="Arial"/>
                <a:cs typeface="Arial"/>
              </a:rPr>
              <a:t>t-1</a:t>
            </a:r>
            <a:r>
              <a:rPr dirty="0" sz="1400" spc="-5">
                <a:latin typeface="Arial"/>
                <a:cs typeface="Arial"/>
              </a:rPr>
              <a:t>)	</a:t>
            </a:r>
            <a:r>
              <a:rPr dirty="0" baseline="5555" sz="1500" i="1">
                <a:solidFill>
                  <a:srgbClr val="FF0000"/>
                </a:solidFill>
                <a:latin typeface="Arial"/>
                <a:cs typeface="Arial"/>
              </a:rPr>
              <a:t>WHY?</a:t>
            </a:r>
            <a:endParaRPr baseline="5555" sz="1500">
              <a:latin typeface="Arial"/>
              <a:cs typeface="Arial"/>
            </a:endParaRPr>
          </a:p>
          <a:p>
            <a:pPr marL="1238885">
              <a:lnSpc>
                <a:spcPct val="100000"/>
              </a:lnSpc>
              <a:spcBef>
                <a:spcPts val="345"/>
              </a:spcBef>
            </a:pPr>
            <a:r>
              <a:rPr dirty="0" sz="1400" spc="-5">
                <a:latin typeface="Arial"/>
                <a:cs typeface="Arial"/>
              </a:rPr>
              <a:t>=</a:t>
            </a:r>
            <a:r>
              <a:rPr dirty="0" sz="1400">
                <a:latin typeface="Arial"/>
                <a:cs typeface="Arial"/>
              </a:rPr>
              <a:t> </a:t>
            </a:r>
            <a:r>
              <a:rPr dirty="0" sz="1400" spc="-5">
                <a:latin typeface="Arial"/>
                <a:cs typeface="Arial"/>
              </a:rPr>
              <a:t>P(q</a:t>
            </a:r>
            <a:r>
              <a:rPr dirty="0" baseline="-20467" sz="1425" spc="-7">
                <a:latin typeface="Arial"/>
                <a:cs typeface="Arial"/>
              </a:rPr>
              <a:t>2</a:t>
            </a:r>
            <a:r>
              <a:rPr dirty="0" sz="1400" spc="-5">
                <a:latin typeface="Arial"/>
                <a:cs typeface="Arial"/>
              </a:rPr>
              <a:t>|q</a:t>
            </a:r>
            <a:r>
              <a:rPr dirty="0" baseline="-20467" sz="1425" spc="-7">
                <a:latin typeface="Arial"/>
                <a:cs typeface="Arial"/>
              </a:rPr>
              <a:t>1</a:t>
            </a:r>
            <a:r>
              <a:rPr dirty="0" sz="1400" spc="-5">
                <a:latin typeface="Arial"/>
                <a:cs typeface="Arial"/>
              </a:rPr>
              <a:t>)P(q</a:t>
            </a:r>
            <a:r>
              <a:rPr dirty="0" baseline="-20467" sz="1425" spc="-7">
                <a:latin typeface="Arial"/>
                <a:cs typeface="Arial"/>
              </a:rPr>
              <a:t>3</a:t>
            </a:r>
            <a:r>
              <a:rPr dirty="0" sz="1400" spc="-5">
                <a:latin typeface="Arial"/>
                <a:cs typeface="Arial"/>
              </a:rPr>
              <a:t>|q</a:t>
            </a:r>
            <a:r>
              <a:rPr dirty="0" baseline="-20467" sz="1425" spc="-7">
                <a:latin typeface="Arial"/>
                <a:cs typeface="Arial"/>
              </a:rPr>
              <a:t>2</a:t>
            </a:r>
            <a:r>
              <a:rPr dirty="0" sz="1400" spc="-5">
                <a:latin typeface="Arial"/>
                <a:cs typeface="Arial"/>
              </a:rPr>
              <a:t>)…P(q</a:t>
            </a:r>
            <a:r>
              <a:rPr dirty="0" baseline="-20467" sz="1425" spc="-7">
                <a:latin typeface="Arial"/>
                <a:cs typeface="Arial"/>
              </a:rPr>
              <a:t>t</a:t>
            </a:r>
            <a:r>
              <a:rPr dirty="0" sz="1400" spc="-5">
                <a:latin typeface="Arial"/>
                <a:cs typeface="Arial"/>
              </a:rPr>
              <a:t>|q</a:t>
            </a:r>
            <a:r>
              <a:rPr dirty="0" baseline="-20467" sz="1425" spc="-7">
                <a:latin typeface="Arial"/>
                <a:cs typeface="Arial"/>
              </a:rPr>
              <a:t>t-1</a:t>
            </a:r>
            <a:r>
              <a:rPr dirty="0" sz="1400" spc="-5">
                <a:latin typeface="Arial"/>
                <a:cs typeface="Arial"/>
              </a:rPr>
              <a:t>)</a:t>
            </a:r>
            <a:endParaRPr sz="1400">
              <a:latin typeface="Arial"/>
              <a:cs typeface="Arial"/>
            </a:endParaRPr>
          </a:p>
        </p:txBody>
      </p:sp>
      <p:sp>
        <p:nvSpPr>
          <p:cNvPr id="7" name="object 7"/>
          <p:cNvSpPr txBox="1"/>
          <p:nvPr/>
        </p:nvSpPr>
        <p:spPr>
          <a:xfrm>
            <a:off x="2582921" y="3861593"/>
            <a:ext cx="2281555" cy="531495"/>
          </a:xfrm>
          <a:prstGeom prst="rect">
            <a:avLst/>
          </a:prstGeom>
        </p:spPr>
        <p:txBody>
          <a:bodyPr wrap="square" lIns="0" tIns="48260" rIns="0" bIns="0" rtlCol="0" vert="horz">
            <a:spAutoFit/>
          </a:bodyPr>
          <a:lstStyle/>
          <a:p>
            <a:pPr marL="25400">
              <a:lnSpc>
                <a:spcPct val="100000"/>
              </a:lnSpc>
              <a:spcBef>
                <a:spcPts val="380"/>
              </a:spcBef>
              <a:tabLst>
                <a:tab pos="1459230" algn="l"/>
              </a:tabLst>
            </a:pPr>
            <a:r>
              <a:rPr dirty="0" sz="1450" spc="15" i="1">
                <a:latin typeface="Times New Roman"/>
                <a:cs typeface="Times New Roman"/>
              </a:rPr>
              <a:t>P</a:t>
            </a:r>
            <a:r>
              <a:rPr dirty="0" sz="1450" spc="15">
                <a:latin typeface="Times New Roman"/>
                <a:cs typeface="Times New Roman"/>
              </a:rPr>
              <a:t>(</a:t>
            </a:r>
            <a:r>
              <a:rPr dirty="0" sz="1450" spc="15" i="1">
                <a:latin typeface="Times New Roman"/>
                <a:cs typeface="Times New Roman"/>
              </a:rPr>
              <a:t>q</a:t>
            </a:r>
            <a:r>
              <a:rPr dirty="0" baseline="-22875" sz="1275" spc="22" i="1">
                <a:latin typeface="Times New Roman"/>
                <a:cs typeface="Times New Roman"/>
              </a:rPr>
              <a:t>t   </a:t>
            </a:r>
            <a:r>
              <a:rPr dirty="0" sz="1450" spc="-5">
                <a:latin typeface="Symbol"/>
                <a:cs typeface="Symbol"/>
              </a:rPr>
              <a:t></a:t>
            </a:r>
            <a:r>
              <a:rPr dirty="0" sz="1450" spc="-155">
                <a:latin typeface="Times New Roman"/>
                <a:cs typeface="Times New Roman"/>
              </a:rPr>
              <a:t> </a:t>
            </a:r>
            <a:r>
              <a:rPr dirty="0" sz="1450" spc="20" i="1">
                <a:latin typeface="Times New Roman"/>
                <a:cs typeface="Times New Roman"/>
              </a:rPr>
              <a:t>s</a:t>
            </a:r>
            <a:r>
              <a:rPr dirty="0" sz="1450" spc="20">
                <a:latin typeface="Times New Roman"/>
                <a:cs typeface="Times New Roman"/>
              </a:rPr>
              <a:t>)</a:t>
            </a:r>
            <a:r>
              <a:rPr dirty="0" sz="1450" spc="-30">
                <a:latin typeface="Times New Roman"/>
                <a:cs typeface="Times New Roman"/>
              </a:rPr>
              <a:t> </a:t>
            </a:r>
            <a:r>
              <a:rPr dirty="0" sz="1450" spc="-5">
                <a:latin typeface="Symbol"/>
                <a:cs typeface="Symbol"/>
              </a:rPr>
              <a:t></a:t>
            </a:r>
            <a:r>
              <a:rPr dirty="0" sz="1450" spc="-5">
                <a:latin typeface="Times New Roman"/>
                <a:cs typeface="Times New Roman"/>
              </a:rPr>
              <a:t>	</a:t>
            </a:r>
            <a:r>
              <a:rPr dirty="0" baseline="-9043" sz="3225" spc="15">
                <a:latin typeface="Symbol"/>
                <a:cs typeface="Symbol"/>
              </a:rPr>
              <a:t></a:t>
            </a:r>
            <a:r>
              <a:rPr dirty="0" baseline="-9043" sz="3225" spc="-472">
                <a:latin typeface="Times New Roman"/>
                <a:cs typeface="Times New Roman"/>
              </a:rPr>
              <a:t> </a:t>
            </a:r>
            <a:r>
              <a:rPr dirty="0" sz="1450" spc="15" i="1">
                <a:latin typeface="Times New Roman"/>
                <a:cs typeface="Times New Roman"/>
              </a:rPr>
              <a:t>P</a:t>
            </a:r>
            <a:r>
              <a:rPr dirty="0" sz="1450" spc="15">
                <a:latin typeface="Times New Roman"/>
                <a:cs typeface="Times New Roman"/>
              </a:rPr>
              <a:t>(</a:t>
            </a:r>
            <a:r>
              <a:rPr dirty="0" sz="1450" spc="15" i="1">
                <a:latin typeface="Times New Roman"/>
                <a:cs typeface="Times New Roman"/>
              </a:rPr>
              <a:t>Q</a:t>
            </a:r>
            <a:r>
              <a:rPr dirty="0" sz="1450" spc="15">
                <a:latin typeface="Times New Roman"/>
                <a:cs typeface="Times New Roman"/>
              </a:rPr>
              <a:t>)</a:t>
            </a:r>
            <a:endParaRPr sz="1450">
              <a:latin typeface="Times New Roman"/>
              <a:cs typeface="Times New Roman"/>
            </a:endParaRPr>
          </a:p>
          <a:p>
            <a:pPr marL="866140">
              <a:lnSpc>
                <a:spcPct val="100000"/>
              </a:lnSpc>
              <a:spcBef>
                <a:spcPts val="100"/>
              </a:spcBef>
            </a:pPr>
            <a:r>
              <a:rPr dirty="0" sz="850" spc="-20" i="1">
                <a:latin typeface="Times New Roman"/>
                <a:cs typeface="Times New Roman"/>
              </a:rPr>
              <a:t>Q</a:t>
            </a:r>
            <a:r>
              <a:rPr dirty="0" sz="850" spc="-20">
                <a:latin typeface="Symbol"/>
                <a:cs typeface="Symbol"/>
              </a:rPr>
              <a:t></a:t>
            </a:r>
            <a:r>
              <a:rPr dirty="0" sz="850" spc="-20">
                <a:latin typeface="Times New Roman"/>
                <a:cs typeface="Times New Roman"/>
              </a:rPr>
              <a:t>Paths </a:t>
            </a:r>
            <a:r>
              <a:rPr dirty="0" sz="850" spc="-5">
                <a:latin typeface="Times New Roman"/>
                <a:cs typeface="Times New Roman"/>
              </a:rPr>
              <a:t>of length </a:t>
            </a:r>
            <a:r>
              <a:rPr dirty="0" sz="850" spc="-5" i="1">
                <a:latin typeface="Times New Roman"/>
                <a:cs typeface="Times New Roman"/>
              </a:rPr>
              <a:t>t </a:t>
            </a:r>
            <a:r>
              <a:rPr dirty="0" sz="850" spc="-5">
                <a:latin typeface="Times New Roman"/>
                <a:cs typeface="Times New Roman"/>
              </a:rPr>
              <a:t>that end in</a:t>
            </a:r>
            <a:r>
              <a:rPr dirty="0" sz="850" spc="-135">
                <a:latin typeface="Times New Roman"/>
                <a:cs typeface="Times New Roman"/>
              </a:rPr>
              <a:t> </a:t>
            </a:r>
            <a:r>
              <a:rPr dirty="0" sz="850" spc="-5" i="1">
                <a:latin typeface="Times New Roman"/>
                <a:cs typeface="Times New Roman"/>
              </a:rPr>
              <a:t>s</a:t>
            </a:r>
            <a:endParaRPr sz="850">
              <a:latin typeface="Times New Roman"/>
              <a:cs typeface="Times New Roman"/>
            </a:endParaRPr>
          </a:p>
        </p:txBody>
      </p:sp>
      <p:sp>
        <p:nvSpPr>
          <p:cNvPr id="8" name="object 8"/>
          <p:cNvSpPr/>
          <p:nvPr/>
        </p:nvSpPr>
        <p:spPr>
          <a:xfrm>
            <a:off x="4834128" y="3745229"/>
            <a:ext cx="1175385" cy="561340"/>
          </a:xfrm>
          <a:custGeom>
            <a:avLst/>
            <a:gdLst/>
            <a:ahLst/>
            <a:cxnLst/>
            <a:rect l="l" t="t" r="r" b="b"/>
            <a:pathLst>
              <a:path w="1175385" h="561339">
                <a:moveTo>
                  <a:pt x="474898" y="505206"/>
                </a:moveTo>
                <a:lnTo>
                  <a:pt x="236220" y="505206"/>
                </a:lnTo>
                <a:lnTo>
                  <a:pt x="249936" y="560832"/>
                </a:lnTo>
                <a:lnTo>
                  <a:pt x="474898" y="505206"/>
                </a:lnTo>
                <a:close/>
              </a:path>
              <a:path w="1175385" h="561339">
                <a:moveTo>
                  <a:pt x="1092708" y="0"/>
                </a:moveTo>
                <a:lnTo>
                  <a:pt x="167639" y="227837"/>
                </a:lnTo>
                <a:lnTo>
                  <a:pt x="215646" y="422148"/>
                </a:lnTo>
                <a:lnTo>
                  <a:pt x="0" y="512825"/>
                </a:lnTo>
                <a:lnTo>
                  <a:pt x="236220" y="505206"/>
                </a:lnTo>
                <a:lnTo>
                  <a:pt x="474898" y="505206"/>
                </a:lnTo>
                <a:lnTo>
                  <a:pt x="1175004" y="332994"/>
                </a:lnTo>
                <a:lnTo>
                  <a:pt x="1161288" y="277368"/>
                </a:lnTo>
                <a:lnTo>
                  <a:pt x="1140714" y="194310"/>
                </a:lnTo>
                <a:lnTo>
                  <a:pt x="1092708" y="0"/>
                </a:lnTo>
                <a:close/>
              </a:path>
            </a:pathLst>
          </a:custGeom>
          <a:solidFill>
            <a:srgbClr val="FFFFCC"/>
          </a:solidFill>
        </p:spPr>
        <p:txBody>
          <a:bodyPr wrap="square" lIns="0" tIns="0" rIns="0" bIns="0" rtlCol="0"/>
          <a:lstStyle/>
          <a:p/>
        </p:txBody>
      </p:sp>
      <p:sp>
        <p:nvSpPr>
          <p:cNvPr id="9" name="object 9"/>
          <p:cNvSpPr/>
          <p:nvPr/>
        </p:nvSpPr>
        <p:spPr>
          <a:xfrm>
            <a:off x="4834128" y="3745229"/>
            <a:ext cx="1175385" cy="561340"/>
          </a:xfrm>
          <a:custGeom>
            <a:avLst/>
            <a:gdLst/>
            <a:ahLst/>
            <a:cxnLst/>
            <a:rect l="l" t="t" r="r" b="b"/>
            <a:pathLst>
              <a:path w="1175385" h="561339">
                <a:moveTo>
                  <a:pt x="167639" y="227837"/>
                </a:moveTo>
                <a:lnTo>
                  <a:pt x="215646" y="422148"/>
                </a:lnTo>
                <a:lnTo>
                  <a:pt x="0" y="512825"/>
                </a:lnTo>
                <a:lnTo>
                  <a:pt x="236220" y="505206"/>
                </a:lnTo>
                <a:lnTo>
                  <a:pt x="249936" y="560832"/>
                </a:lnTo>
                <a:lnTo>
                  <a:pt x="403860" y="522732"/>
                </a:lnTo>
                <a:lnTo>
                  <a:pt x="635508" y="465582"/>
                </a:lnTo>
                <a:lnTo>
                  <a:pt x="1175004" y="332994"/>
                </a:lnTo>
                <a:lnTo>
                  <a:pt x="1161288" y="277368"/>
                </a:lnTo>
                <a:lnTo>
                  <a:pt x="1140714" y="194310"/>
                </a:lnTo>
                <a:lnTo>
                  <a:pt x="1092708" y="0"/>
                </a:lnTo>
                <a:lnTo>
                  <a:pt x="553212" y="132587"/>
                </a:lnTo>
                <a:lnTo>
                  <a:pt x="322325" y="189737"/>
                </a:lnTo>
                <a:lnTo>
                  <a:pt x="167639" y="227837"/>
                </a:lnTo>
                <a:close/>
              </a:path>
            </a:pathLst>
          </a:custGeom>
          <a:ln w="6349">
            <a:solidFill>
              <a:srgbClr val="000000"/>
            </a:solidFill>
          </a:ln>
        </p:spPr>
        <p:txBody>
          <a:bodyPr wrap="square" lIns="0" tIns="0" rIns="0" bIns="0" rtlCol="0"/>
          <a:lstStyle/>
          <a:p/>
        </p:txBody>
      </p:sp>
      <p:sp>
        <p:nvSpPr>
          <p:cNvPr id="10" name="object 10"/>
          <p:cNvSpPr txBox="1"/>
          <p:nvPr/>
        </p:nvSpPr>
        <p:spPr>
          <a:xfrm rot="20820000">
            <a:off x="5057137" y="3899345"/>
            <a:ext cx="858535" cy="127000"/>
          </a:xfrm>
          <a:prstGeom prst="rect">
            <a:avLst/>
          </a:prstGeom>
        </p:spPr>
        <p:txBody>
          <a:bodyPr wrap="square" lIns="0" tIns="0" rIns="0" bIns="0" rtlCol="0" vert="horz">
            <a:spAutoFit/>
          </a:bodyPr>
          <a:lstStyle/>
          <a:p>
            <a:pPr>
              <a:lnSpc>
                <a:spcPts val="1000"/>
              </a:lnSpc>
            </a:pPr>
            <a:r>
              <a:rPr dirty="0" sz="1000" spc="-20">
                <a:latin typeface="Arial"/>
                <a:cs typeface="Arial"/>
              </a:rPr>
              <a:t>Com</a:t>
            </a:r>
            <a:r>
              <a:rPr dirty="0" baseline="2777" sz="1500" spc="-30">
                <a:latin typeface="Arial"/>
                <a:cs typeface="Arial"/>
              </a:rPr>
              <a:t>putation</a:t>
            </a:r>
            <a:r>
              <a:rPr dirty="0" baseline="2777" sz="1500" spc="-89">
                <a:latin typeface="Arial"/>
                <a:cs typeface="Arial"/>
              </a:rPr>
              <a:t> </a:t>
            </a:r>
            <a:r>
              <a:rPr dirty="0" baseline="5555" sz="1500" spc="-15">
                <a:latin typeface="Arial"/>
                <a:cs typeface="Arial"/>
              </a:rPr>
              <a:t>is</a:t>
            </a:r>
            <a:endParaRPr baseline="5555" sz="1500">
              <a:latin typeface="Arial"/>
              <a:cs typeface="Arial"/>
            </a:endParaRPr>
          </a:p>
        </p:txBody>
      </p:sp>
      <p:sp>
        <p:nvSpPr>
          <p:cNvPr id="11" name="object 11"/>
          <p:cNvSpPr txBox="1"/>
          <p:nvPr/>
        </p:nvSpPr>
        <p:spPr>
          <a:xfrm rot="20820000">
            <a:off x="5093675" y="4046353"/>
            <a:ext cx="866071" cy="127000"/>
          </a:xfrm>
          <a:prstGeom prst="rect">
            <a:avLst/>
          </a:prstGeom>
        </p:spPr>
        <p:txBody>
          <a:bodyPr wrap="square" lIns="0" tIns="0" rIns="0" bIns="0" rtlCol="0" vert="horz">
            <a:spAutoFit/>
          </a:bodyPr>
          <a:lstStyle/>
          <a:p>
            <a:pPr>
              <a:lnSpc>
                <a:spcPts val="1000"/>
              </a:lnSpc>
            </a:pPr>
            <a:r>
              <a:rPr dirty="0" sz="1000" spc="-20">
                <a:latin typeface="Arial"/>
                <a:cs typeface="Arial"/>
              </a:rPr>
              <a:t>expo</a:t>
            </a:r>
            <a:r>
              <a:rPr dirty="0" baseline="2777" sz="1500" spc="-30">
                <a:latin typeface="Arial"/>
                <a:cs typeface="Arial"/>
              </a:rPr>
              <a:t>nential </a:t>
            </a:r>
            <a:r>
              <a:rPr dirty="0" baseline="2777" sz="1500" spc="-15">
                <a:latin typeface="Arial"/>
                <a:cs typeface="Arial"/>
              </a:rPr>
              <a:t>i</a:t>
            </a:r>
            <a:r>
              <a:rPr dirty="0" baseline="5555" sz="1500" spc="-15">
                <a:latin typeface="Arial"/>
                <a:cs typeface="Arial"/>
              </a:rPr>
              <a:t>n</a:t>
            </a:r>
            <a:r>
              <a:rPr dirty="0" baseline="5555" sz="1500" spc="-104">
                <a:latin typeface="Arial"/>
                <a:cs typeface="Arial"/>
              </a:rPr>
              <a:t> </a:t>
            </a:r>
            <a:r>
              <a:rPr dirty="0" baseline="5555" sz="1500">
                <a:latin typeface="Arial"/>
                <a:cs typeface="Arial"/>
              </a:rPr>
              <a:t>t</a:t>
            </a:r>
            <a:endParaRPr baseline="5555" sz="1500">
              <a:latin typeface="Arial"/>
              <a:cs typeface="Arial"/>
            </a:endParaRPr>
          </a:p>
        </p:txBody>
      </p:sp>
      <p:sp>
        <p:nvSpPr>
          <p:cNvPr id="12" name="object 1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4" name="object 14"/>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14</a:t>
            </a:r>
            <a:endParaRPr sz="450">
              <a:latin typeface="Tahoma"/>
              <a:cs typeface="Tahoma"/>
            </a:endParaRPr>
          </a:p>
        </p:txBody>
      </p:sp>
      <p:sp>
        <p:nvSpPr>
          <p:cNvPr id="15" name="object 15"/>
          <p:cNvSpPr txBox="1"/>
          <p:nvPr/>
        </p:nvSpPr>
        <p:spPr>
          <a:xfrm>
            <a:off x="1696720" y="5432125"/>
            <a:ext cx="4075429" cy="2040255"/>
          </a:xfrm>
          <a:prstGeom prst="rect">
            <a:avLst/>
          </a:prstGeom>
        </p:spPr>
        <p:txBody>
          <a:bodyPr wrap="square" lIns="0" tIns="92710" rIns="0" bIns="0" rtlCol="0" vert="horz">
            <a:spAutoFit/>
          </a:bodyPr>
          <a:lstStyle/>
          <a:p>
            <a:pPr marL="339725">
              <a:lnSpc>
                <a:spcPct val="100000"/>
              </a:lnSpc>
              <a:spcBef>
                <a:spcPts val="730"/>
              </a:spcBef>
            </a:pPr>
            <a:r>
              <a:rPr dirty="0" sz="2000" spc="-5">
                <a:solidFill>
                  <a:srgbClr val="006500"/>
                </a:solidFill>
                <a:latin typeface="Arial"/>
                <a:cs typeface="Arial"/>
              </a:rPr>
              <a:t>What is P(q</a:t>
            </a:r>
            <a:r>
              <a:rPr dirty="0" baseline="-20576" sz="2025" spc="-7">
                <a:solidFill>
                  <a:srgbClr val="006500"/>
                </a:solidFill>
                <a:latin typeface="Arial"/>
                <a:cs typeface="Arial"/>
              </a:rPr>
              <a:t>t </a:t>
            </a:r>
            <a:r>
              <a:rPr dirty="0" sz="2000" spc="-5">
                <a:solidFill>
                  <a:srgbClr val="006500"/>
                </a:solidFill>
                <a:latin typeface="Arial"/>
                <a:cs typeface="Arial"/>
              </a:rPr>
              <a:t>=s) ? Clever</a:t>
            </a:r>
            <a:r>
              <a:rPr dirty="0" sz="2000" spc="-170">
                <a:solidFill>
                  <a:srgbClr val="006500"/>
                </a:solidFill>
                <a:latin typeface="Arial"/>
                <a:cs typeface="Arial"/>
              </a:rPr>
              <a:t> </a:t>
            </a:r>
            <a:r>
              <a:rPr dirty="0" sz="2000" spc="-5">
                <a:solidFill>
                  <a:srgbClr val="006500"/>
                </a:solidFill>
                <a:latin typeface="Arial"/>
                <a:cs typeface="Arial"/>
              </a:rPr>
              <a:t>answer</a:t>
            </a:r>
            <a:endParaRPr sz="2000">
              <a:latin typeface="Arial"/>
              <a:cs typeface="Arial"/>
            </a:endParaRPr>
          </a:p>
          <a:p>
            <a:pPr marL="196215" indent="-171450">
              <a:lnSpc>
                <a:spcPct val="100000"/>
              </a:lnSpc>
              <a:spcBef>
                <a:spcPts val="380"/>
              </a:spcBef>
              <a:buChar char="•"/>
              <a:tabLst>
                <a:tab pos="196850" algn="l"/>
              </a:tabLst>
            </a:pPr>
            <a:r>
              <a:rPr dirty="0" sz="1200" spc="-5">
                <a:latin typeface="Arial"/>
                <a:cs typeface="Arial"/>
              </a:rPr>
              <a:t>For each state </a:t>
            </a:r>
            <a:r>
              <a:rPr dirty="0" sz="1200" spc="-5" i="1">
                <a:latin typeface="Arial"/>
                <a:cs typeface="Arial"/>
              </a:rPr>
              <a:t>s</a:t>
            </a:r>
            <a:r>
              <a:rPr dirty="0" baseline="-20833" sz="1200" spc="-7" i="1">
                <a:latin typeface="Arial"/>
                <a:cs typeface="Arial"/>
              </a:rPr>
              <a:t>i</a:t>
            </a:r>
            <a:r>
              <a:rPr dirty="0" sz="1200" spc="-5">
                <a:latin typeface="Arial"/>
                <a:cs typeface="Arial"/>
              </a:rPr>
              <a:t>,</a:t>
            </a:r>
            <a:r>
              <a:rPr dirty="0" sz="1200" spc="5">
                <a:latin typeface="Arial"/>
                <a:cs typeface="Arial"/>
              </a:rPr>
              <a:t> </a:t>
            </a:r>
            <a:r>
              <a:rPr dirty="0" sz="1200" spc="-5">
                <a:latin typeface="Arial"/>
                <a:cs typeface="Arial"/>
              </a:rPr>
              <a:t>define</a:t>
            </a:r>
            <a:endParaRPr sz="1200">
              <a:latin typeface="Arial"/>
              <a:cs typeface="Arial"/>
            </a:endParaRPr>
          </a:p>
          <a:p>
            <a:pPr marL="254000">
              <a:lnSpc>
                <a:spcPct val="100000"/>
              </a:lnSpc>
              <a:spcBef>
                <a:spcPts val="280"/>
              </a:spcBef>
            </a:pPr>
            <a:r>
              <a:rPr dirty="0" sz="1200" spc="-5" i="1">
                <a:latin typeface="Arial"/>
                <a:cs typeface="Arial"/>
              </a:rPr>
              <a:t>p</a:t>
            </a:r>
            <a:r>
              <a:rPr dirty="0" baseline="-20833" sz="1200" spc="-7" i="1">
                <a:latin typeface="Arial"/>
                <a:cs typeface="Arial"/>
              </a:rPr>
              <a:t>t</a:t>
            </a:r>
            <a:r>
              <a:rPr dirty="0" sz="1200" spc="-5" i="1">
                <a:latin typeface="Arial"/>
                <a:cs typeface="Arial"/>
              </a:rPr>
              <a:t>(i) </a:t>
            </a:r>
            <a:r>
              <a:rPr dirty="0" sz="1200" i="1">
                <a:latin typeface="Arial"/>
                <a:cs typeface="Arial"/>
              </a:rPr>
              <a:t>= </a:t>
            </a:r>
            <a:r>
              <a:rPr dirty="0" sz="1200" spc="-5">
                <a:latin typeface="Arial"/>
                <a:cs typeface="Arial"/>
              </a:rPr>
              <a:t>Prob. state is </a:t>
            </a:r>
            <a:r>
              <a:rPr dirty="0" sz="1200" spc="-10" i="1">
                <a:latin typeface="Arial"/>
                <a:cs typeface="Arial"/>
              </a:rPr>
              <a:t>s</a:t>
            </a:r>
            <a:r>
              <a:rPr dirty="0" baseline="-20833" sz="1200" spc="-15" i="1">
                <a:latin typeface="Arial"/>
                <a:cs typeface="Arial"/>
              </a:rPr>
              <a:t>i </a:t>
            </a:r>
            <a:r>
              <a:rPr dirty="0" sz="1200" spc="-5">
                <a:latin typeface="Arial"/>
                <a:cs typeface="Arial"/>
              </a:rPr>
              <a:t>at </a:t>
            </a:r>
            <a:r>
              <a:rPr dirty="0" sz="1200">
                <a:latin typeface="Arial"/>
                <a:cs typeface="Arial"/>
              </a:rPr>
              <a:t>time</a:t>
            </a:r>
            <a:r>
              <a:rPr dirty="0" sz="1200" spc="-105">
                <a:latin typeface="Arial"/>
                <a:cs typeface="Arial"/>
              </a:rPr>
              <a:t> </a:t>
            </a:r>
            <a:r>
              <a:rPr dirty="0" sz="1200" i="1">
                <a:latin typeface="Arial"/>
                <a:cs typeface="Arial"/>
              </a:rPr>
              <a:t>t</a:t>
            </a:r>
            <a:endParaRPr sz="1200">
              <a:latin typeface="Arial"/>
              <a:cs typeface="Arial"/>
            </a:endParaRPr>
          </a:p>
          <a:p>
            <a:pPr marL="590550">
              <a:lnSpc>
                <a:spcPct val="100000"/>
              </a:lnSpc>
              <a:spcBef>
                <a:spcPts val="290"/>
              </a:spcBef>
            </a:pPr>
            <a:r>
              <a:rPr dirty="0" sz="1200">
                <a:latin typeface="Arial"/>
                <a:cs typeface="Arial"/>
              </a:rPr>
              <a:t>= </a:t>
            </a:r>
            <a:r>
              <a:rPr dirty="0" sz="1200" spc="-5" i="1">
                <a:latin typeface="Arial"/>
                <a:cs typeface="Arial"/>
              </a:rPr>
              <a:t>P(q</a:t>
            </a:r>
            <a:r>
              <a:rPr dirty="0" baseline="-20833" sz="1200" spc="-7" i="1">
                <a:latin typeface="Arial"/>
                <a:cs typeface="Arial"/>
              </a:rPr>
              <a:t>t </a:t>
            </a:r>
            <a:r>
              <a:rPr dirty="0" sz="1200" i="1">
                <a:latin typeface="Arial"/>
                <a:cs typeface="Arial"/>
              </a:rPr>
              <a:t>=</a:t>
            </a:r>
            <a:r>
              <a:rPr dirty="0" sz="1200" spc="-114" i="1">
                <a:latin typeface="Arial"/>
                <a:cs typeface="Arial"/>
              </a:rPr>
              <a:t> </a:t>
            </a:r>
            <a:r>
              <a:rPr dirty="0" sz="1200" spc="-5" i="1">
                <a:latin typeface="Arial"/>
                <a:cs typeface="Arial"/>
              </a:rPr>
              <a:t>s</a:t>
            </a:r>
            <a:r>
              <a:rPr dirty="0" baseline="-20833" sz="1200" spc="-7" i="1">
                <a:latin typeface="Arial"/>
                <a:cs typeface="Arial"/>
              </a:rPr>
              <a:t>i</a:t>
            </a:r>
            <a:r>
              <a:rPr dirty="0" sz="1200" spc="-5" i="1">
                <a:latin typeface="Arial"/>
                <a:cs typeface="Arial"/>
              </a:rPr>
              <a:t>)</a:t>
            </a:r>
            <a:endParaRPr sz="1200">
              <a:latin typeface="Arial"/>
              <a:cs typeface="Arial"/>
            </a:endParaRPr>
          </a:p>
          <a:p>
            <a:pPr marL="196215" indent="-171450">
              <a:lnSpc>
                <a:spcPct val="100000"/>
              </a:lnSpc>
              <a:spcBef>
                <a:spcPts val="280"/>
              </a:spcBef>
              <a:buChar char="•"/>
              <a:tabLst>
                <a:tab pos="196850" algn="l"/>
              </a:tabLst>
            </a:pPr>
            <a:r>
              <a:rPr dirty="0" sz="1200" spc="-5">
                <a:latin typeface="Arial"/>
                <a:cs typeface="Arial"/>
              </a:rPr>
              <a:t>Easy </a:t>
            </a:r>
            <a:r>
              <a:rPr dirty="0" sz="1200">
                <a:latin typeface="Arial"/>
                <a:cs typeface="Arial"/>
              </a:rPr>
              <a:t>to </a:t>
            </a:r>
            <a:r>
              <a:rPr dirty="0" sz="1200" spc="-5">
                <a:latin typeface="Arial"/>
                <a:cs typeface="Arial"/>
              </a:rPr>
              <a:t>do inductive definition</a:t>
            </a:r>
            <a:endParaRPr sz="1200">
              <a:latin typeface="Arial"/>
              <a:cs typeface="Arial"/>
            </a:endParaRPr>
          </a:p>
          <a:p>
            <a:pPr marL="113030">
              <a:lnSpc>
                <a:spcPct val="100000"/>
              </a:lnSpc>
              <a:spcBef>
                <a:spcPts val="745"/>
              </a:spcBef>
              <a:tabLst>
                <a:tab pos="441959" algn="l"/>
              </a:tabLst>
            </a:pPr>
            <a:r>
              <a:rPr dirty="0" sz="1250" spc="-10">
                <a:latin typeface="Symbol"/>
                <a:cs typeface="Symbol"/>
              </a:rPr>
              <a:t></a:t>
            </a:r>
            <a:r>
              <a:rPr dirty="0" sz="1250" spc="-10" i="1">
                <a:latin typeface="Times New Roman"/>
                <a:cs typeface="Times New Roman"/>
              </a:rPr>
              <a:t>i	</a:t>
            </a:r>
            <a:r>
              <a:rPr dirty="0" sz="1250" spc="5" i="1">
                <a:latin typeface="Times New Roman"/>
                <a:cs typeface="Times New Roman"/>
              </a:rPr>
              <a:t>p</a:t>
            </a:r>
            <a:r>
              <a:rPr dirty="0" baseline="-23809" sz="1050" spc="7">
                <a:latin typeface="Times New Roman"/>
                <a:cs typeface="Times New Roman"/>
              </a:rPr>
              <a:t>0 </a:t>
            </a:r>
            <a:r>
              <a:rPr dirty="0" sz="1250" spc="5">
                <a:latin typeface="Times New Roman"/>
                <a:cs typeface="Times New Roman"/>
              </a:rPr>
              <a:t>(</a:t>
            </a:r>
            <a:r>
              <a:rPr dirty="0" sz="1250" spc="5" i="1">
                <a:latin typeface="Times New Roman"/>
                <a:cs typeface="Times New Roman"/>
              </a:rPr>
              <a:t>i</a:t>
            </a:r>
            <a:r>
              <a:rPr dirty="0" sz="1250" spc="5">
                <a:latin typeface="Times New Roman"/>
                <a:cs typeface="Times New Roman"/>
              </a:rPr>
              <a:t>)</a:t>
            </a:r>
            <a:r>
              <a:rPr dirty="0" sz="1250" spc="-75">
                <a:latin typeface="Times New Roman"/>
                <a:cs typeface="Times New Roman"/>
              </a:rPr>
              <a:t> </a:t>
            </a:r>
            <a:r>
              <a:rPr dirty="0" sz="1250" spc="-5">
                <a:latin typeface="Symbol"/>
                <a:cs typeface="Symbol"/>
              </a:rPr>
              <a:t></a:t>
            </a:r>
            <a:endParaRPr sz="1250">
              <a:latin typeface="Symbol"/>
              <a:cs typeface="Symbol"/>
            </a:endParaRPr>
          </a:p>
          <a:p>
            <a:pPr>
              <a:lnSpc>
                <a:spcPct val="100000"/>
              </a:lnSpc>
              <a:spcBef>
                <a:spcPts val="30"/>
              </a:spcBef>
            </a:pPr>
            <a:endParaRPr sz="1800">
              <a:latin typeface="Times New Roman"/>
              <a:cs typeface="Times New Roman"/>
            </a:endParaRPr>
          </a:p>
          <a:p>
            <a:pPr marL="129539">
              <a:lnSpc>
                <a:spcPct val="100000"/>
              </a:lnSpc>
              <a:tabLst>
                <a:tab pos="461009" algn="l"/>
              </a:tabLst>
            </a:pPr>
            <a:r>
              <a:rPr dirty="0" sz="1250" spc="-10">
                <a:latin typeface="Symbol"/>
                <a:cs typeface="Symbol"/>
              </a:rPr>
              <a:t></a:t>
            </a:r>
            <a:r>
              <a:rPr dirty="0" sz="1250" spc="-10" i="1">
                <a:latin typeface="Times New Roman"/>
                <a:cs typeface="Times New Roman"/>
              </a:rPr>
              <a:t>j	</a:t>
            </a:r>
            <a:r>
              <a:rPr dirty="0" sz="1250" spc="-5" i="1">
                <a:latin typeface="Times New Roman"/>
                <a:cs typeface="Times New Roman"/>
              </a:rPr>
              <a:t>p</a:t>
            </a:r>
            <a:r>
              <a:rPr dirty="0" baseline="-23809" sz="1050" spc="-7" i="1">
                <a:latin typeface="Times New Roman"/>
                <a:cs typeface="Times New Roman"/>
              </a:rPr>
              <a:t>t</a:t>
            </a:r>
            <a:r>
              <a:rPr dirty="0" baseline="-23809" sz="1050" spc="-150" i="1">
                <a:latin typeface="Times New Roman"/>
                <a:cs typeface="Times New Roman"/>
              </a:rPr>
              <a:t> </a:t>
            </a:r>
            <a:r>
              <a:rPr dirty="0" baseline="-23809" sz="1050">
                <a:latin typeface="Symbol"/>
                <a:cs typeface="Symbol"/>
              </a:rPr>
              <a:t></a:t>
            </a:r>
            <a:r>
              <a:rPr dirty="0" baseline="-23809" sz="1050">
                <a:latin typeface="Times New Roman"/>
                <a:cs typeface="Times New Roman"/>
              </a:rPr>
              <a:t>1</a:t>
            </a:r>
            <a:r>
              <a:rPr dirty="0" baseline="-23809" sz="1050" spc="-142">
                <a:latin typeface="Times New Roman"/>
                <a:cs typeface="Times New Roman"/>
              </a:rPr>
              <a:t> </a:t>
            </a:r>
            <a:r>
              <a:rPr dirty="0" sz="1250" spc="-5">
                <a:latin typeface="Times New Roman"/>
                <a:cs typeface="Times New Roman"/>
              </a:rPr>
              <a:t>(</a:t>
            </a:r>
            <a:r>
              <a:rPr dirty="0" sz="1250" spc="-45">
                <a:latin typeface="Times New Roman"/>
                <a:cs typeface="Times New Roman"/>
              </a:rPr>
              <a:t> </a:t>
            </a:r>
            <a:r>
              <a:rPr dirty="0" sz="1250" spc="25" i="1">
                <a:latin typeface="Times New Roman"/>
                <a:cs typeface="Times New Roman"/>
              </a:rPr>
              <a:t>j</a:t>
            </a:r>
            <a:r>
              <a:rPr dirty="0" sz="1250" spc="25">
                <a:latin typeface="Times New Roman"/>
                <a:cs typeface="Times New Roman"/>
              </a:rPr>
              <a:t>)</a:t>
            </a:r>
            <a:r>
              <a:rPr dirty="0" sz="1250" spc="-30">
                <a:latin typeface="Times New Roman"/>
                <a:cs typeface="Times New Roman"/>
              </a:rPr>
              <a:t> </a:t>
            </a:r>
            <a:r>
              <a:rPr dirty="0" sz="1250" spc="-5">
                <a:latin typeface="Symbol"/>
                <a:cs typeface="Symbol"/>
              </a:rPr>
              <a:t></a:t>
            </a:r>
            <a:r>
              <a:rPr dirty="0" sz="1250" spc="15">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42" i="1">
                <a:latin typeface="Times New Roman"/>
                <a:cs typeface="Times New Roman"/>
              </a:rPr>
              <a:t> </a:t>
            </a:r>
            <a:r>
              <a:rPr dirty="0" baseline="-23809" sz="1050">
                <a:latin typeface="Symbol"/>
                <a:cs typeface="Symbol"/>
              </a:rPr>
              <a:t></a:t>
            </a:r>
            <a:r>
              <a:rPr dirty="0" baseline="-23809" sz="1050">
                <a:latin typeface="Times New Roman"/>
                <a:cs typeface="Times New Roman"/>
              </a:rPr>
              <a:t>1</a:t>
            </a:r>
            <a:r>
              <a:rPr dirty="0" baseline="-23809" sz="1050" spc="7">
                <a:latin typeface="Times New Roman"/>
                <a:cs typeface="Times New Roman"/>
              </a:rPr>
              <a: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sz="1250" spc="-165" i="1">
                <a:latin typeface="Times New Roman"/>
                <a:cs typeface="Times New Roman"/>
              </a:rPr>
              <a:t> </a:t>
            </a:r>
            <a:r>
              <a:rPr dirty="0" baseline="-23809" sz="1050" spc="7" i="1">
                <a:latin typeface="Times New Roman"/>
                <a:cs typeface="Times New Roman"/>
              </a:rPr>
              <a:t>j</a:t>
            </a:r>
            <a:r>
              <a:rPr dirty="0" baseline="-23809" sz="1050" i="1">
                <a:latin typeface="Times New Roman"/>
                <a:cs typeface="Times New Roman"/>
              </a:rPr>
              <a:t> </a:t>
            </a:r>
            <a:r>
              <a:rPr dirty="0" sz="1250" spc="-5">
                <a:latin typeface="Times New Roman"/>
                <a:cs typeface="Times New Roman"/>
              </a:rPr>
              <a:t>)</a:t>
            </a:r>
            <a:r>
              <a:rPr dirty="0" sz="1250" spc="-30">
                <a:latin typeface="Times New Roman"/>
                <a:cs typeface="Times New Roman"/>
              </a:rPr>
              <a:t> </a:t>
            </a:r>
            <a:r>
              <a:rPr dirty="0" sz="1250" spc="-5">
                <a:latin typeface="Symbol"/>
                <a:cs typeface="Symbol"/>
              </a:rPr>
              <a:t></a:t>
            </a:r>
            <a:endParaRPr sz="1250">
              <a:latin typeface="Symbol"/>
              <a:cs typeface="Symbol"/>
            </a:endParaRPr>
          </a:p>
        </p:txBody>
      </p:sp>
      <p:sp>
        <p:nvSpPr>
          <p:cNvPr id="16" name="object 1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 name="object 17"/>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15</a:t>
            </a:r>
            <a:endParaRPr sz="450">
              <a:latin typeface="Tahoma"/>
              <a:cs typeface="Tahoma"/>
            </a:endParaRPr>
          </a:p>
        </p:txBody>
      </p:sp>
      <p:sp>
        <p:nvSpPr>
          <p:cNvPr id="4" name="object 4"/>
          <p:cNvSpPr txBox="1"/>
          <p:nvPr/>
        </p:nvSpPr>
        <p:spPr>
          <a:xfrm>
            <a:off x="1696720" y="1254840"/>
            <a:ext cx="4075429" cy="1298575"/>
          </a:xfrm>
          <a:prstGeom prst="rect">
            <a:avLst/>
          </a:prstGeom>
        </p:spPr>
        <p:txBody>
          <a:bodyPr wrap="square" lIns="0" tIns="92710" rIns="0" bIns="0" rtlCol="0" vert="horz">
            <a:spAutoFit/>
          </a:bodyPr>
          <a:lstStyle/>
          <a:p>
            <a:pPr marL="339725">
              <a:lnSpc>
                <a:spcPct val="100000"/>
              </a:lnSpc>
              <a:spcBef>
                <a:spcPts val="730"/>
              </a:spcBef>
            </a:pPr>
            <a:r>
              <a:rPr dirty="0" sz="2000" spc="-5">
                <a:solidFill>
                  <a:srgbClr val="006500"/>
                </a:solidFill>
                <a:latin typeface="Arial"/>
                <a:cs typeface="Arial"/>
              </a:rPr>
              <a:t>What is P(q</a:t>
            </a:r>
            <a:r>
              <a:rPr dirty="0" baseline="-20576" sz="2025" spc="-7">
                <a:solidFill>
                  <a:srgbClr val="006500"/>
                </a:solidFill>
                <a:latin typeface="Arial"/>
                <a:cs typeface="Arial"/>
              </a:rPr>
              <a:t>t </a:t>
            </a:r>
            <a:r>
              <a:rPr dirty="0" sz="2000" spc="-5">
                <a:solidFill>
                  <a:srgbClr val="006500"/>
                </a:solidFill>
                <a:latin typeface="Arial"/>
                <a:cs typeface="Arial"/>
              </a:rPr>
              <a:t>=s) ? Clever</a:t>
            </a:r>
            <a:r>
              <a:rPr dirty="0" sz="2000" spc="-170">
                <a:solidFill>
                  <a:srgbClr val="006500"/>
                </a:solidFill>
                <a:latin typeface="Arial"/>
                <a:cs typeface="Arial"/>
              </a:rPr>
              <a:t> </a:t>
            </a:r>
            <a:r>
              <a:rPr dirty="0" sz="2000" spc="-5">
                <a:solidFill>
                  <a:srgbClr val="006500"/>
                </a:solidFill>
                <a:latin typeface="Arial"/>
                <a:cs typeface="Arial"/>
              </a:rPr>
              <a:t>answer</a:t>
            </a:r>
            <a:endParaRPr sz="2000">
              <a:latin typeface="Arial"/>
              <a:cs typeface="Arial"/>
            </a:endParaRPr>
          </a:p>
          <a:p>
            <a:pPr marL="196215" indent="-171450">
              <a:lnSpc>
                <a:spcPct val="100000"/>
              </a:lnSpc>
              <a:spcBef>
                <a:spcPts val="380"/>
              </a:spcBef>
              <a:buChar char="•"/>
              <a:tabLst>
                <a:tab pos="196850" algn="l"/>
              </a:tabLst>
            </a:pPr>
            <a:r>
              <a:rPr dirty="0" sz="1200" spc="-5">
                <a:latin typeface="Arial"/>
                <a:cs typeface="Arial"/>
              </a:rPr>
              <a:t>For each state </a:t>
            </a:r>
            <a:r>
              <a:rPr dirty="0" sz="1200" spc="-5" i="1">
                <a:latin typeface="Arial"/>
                <a:cs typeface="Arial"/>
              </a:rPr>
              <a:t>s</a:t>
            </a:r>
            <a:r>
              <a:rPr dirty="0" baseline="-20833" sz="1200" spc="-7" i="1">
                <a:latin typeface="Arial"/>
                <a:cs typeface="Arial"/>
              </a:rPr>
              <a:t>i</a:t>
            </a:r>
            <a:r>
              <a:rPr dirty="0" sz="1200" spc="-5">
                <a:latin typeface="Arial"/>
                <a:cs typeface="Arial"/>
              </a:rPr>
              <a:t>,</a:t>
            </a:r>
            <a:r>
              <a:rPr dirty="0" sz="1200" spc="5">
                <a:latin typeface="Arial"/>
                <a:cs typeface="Arial"/>
              </a:rPr>
              <a:t> </a:t>
            </a:r>
            <a:r>
              <a:rPr dirty="0" sz="1200" spc="-5">
                <a:latin typeface="Arial"/>
                <a:cs typeface="Arial"/>
              </a:rPr>
              <a:t>define</a:t>
            </a:r>
            <a:endParaRPr sz="1200">
              <a:latin typeface="Arial"/>
              <a:cs typeface="Arial"/>
            </a:endParaRPr>
          </a:p>
          <a:p>
            <a:pPr marL="254000">
              <a:lnSpc>
                <a:spcPct val="100000"/>
              </a:lnSpc>
              <a:spcBef>
                <a:spcPts val="280"/>
              </a:spcBef>
            </a:pPr>
            <a:r>
              <a:rPr dirty="0" sz="1200" spc="-5" i="1">
                <a:latin typeface="Arial"/>
                <a:cs typeface="Arial"/>
              </a:rPr>
              <a:t>p</a:t>
            </a:r>
            <a:r>
              <a:rPr dirty="0" baseline="-20833" sz="1200" spc="-7" i="1">
                <a:latin typeface="Arial"/>
                <a:cs typeface="Arial"/>
              </a:rPr>
              <a:t>t</a:t>
            </a:r>
            <a:r>
              <a:rPr dirty="0" sz="1200" spc="-5" i="1">
                <a:latin typeface="Arial"/>
                <a:cs typeface="Arial"/>
              </a:rPr>
              <a:t>(i) </a:t>
            </a:r>
            <a:r>
              <a:rPr dirty="0" sz="1200" i="1">
                <a:latin typeface="Arial"/>
                <a:cs typeface="Arial"/>
              </a:rPr>
              <a:t>= </a:t>
            </a:r>
            <a:r>
              <a:rPr dirty="0" sz="1200" spc="-5">
                <a:latin typeface="Arial"/>
                <a:cs typeface="Arial"/>
              </a:rPr>
              <a:t>Prob. state is </a:t>
            </a:r>
            <a:r>
              <a:rPr dirty="0" sz="1200" spc="-10" i="1">
                <a:latin typeface="Arial"/>
                <a:cs typeface="Arial"/>
              </a:rPr>
              <a:t>s</a:t>
            </a:r>
            <a:r>
              <a:rPr dirty="0" baseline="-20833" sz="1200" spc="-15" i="1">
                <a:latin typeface="Arial"/>
                <a:cs typeface="Arial"/>
              </a:rPr>
              <a:t>i </a:t>
            </a:r>
            <a:r>
              <a:rPr dirty="0" sz="1200" spc="-5">
                <a:latin typeface="Arial"/>
                <a:cs typeface="Arial"/>
              </a:rPr>
              <a:t>at </a:t>
            </a:r>
            <a:r>
              <a:rPr dirty="0" sz="1200">
                <a:latin typeface="Arial"/>
                <a:cs typeface="Arial"/>
              </a:rPr>
              <a:t>time</a:t>
            </a:r>
            <a:r>
              <a:rPr dirty="0" sz="1200" spc="-105">
                <a:latin typeface="Arial"/>
                <a:cs typeface="Arial"/>
              </a:rPr>
              <a:t> </a:t>
            </a:r>
            <a:r>
              <a:rPr dirty="0" sz="1200" i="1">
                <a:latin typeface="Arial"/>
                <a:cs typeface="Arial"/>
              </a:rPr>
              <a:t>t</a:t>
            </a:r>
            <a:endParaRPr sz="1200">
              <a:latin typeface="Arial"/>
              <a:cs typeface="Arial"/>
            </a:endParaRPr>
          </a:p>
          <a:p>
            <a:pPr marL="590550">
              <a:lnSpc>
                <a:spcPct val="100000"/>
              </a:lnSpc>
              <a:spcBef>
                <a:spcPts val="290"/>
              </a:spcBef>
            </a:pPr>
            <a:r>
              <a:rPr dirty="0" sz="1200">
                <a:latin typeface="Arial"/>
                <a:cs typeface="Arial"/>
              </a:rPr>
              <a:t>= </a:t>
            </a:r>
            <a:r>
              <a:rPr dirty="0" sz="1200" spc="-5" i="1">
                <a:latin typeface="Arial"/>
                <a:cs typeface="Arial"/>
              </a:rPr>
              <a:t>P(q</a:t>
            </a:r>
            <a:r>
              <a:rPr dirty="0" baseline="-20833" sz="1200" spc="-7" i="1">
                <a:latin typeface="Arial"/>
                <a:cs typeface="Arial"/>
              </a:rPr>
              <a:t>t </a:t>
            </a:r>
            <a:r>
              <a:rPr dirty="0" sz="1200" i="1">
                <a:latin typeface="Arial"/>
                <a:cs typeface="Arial"/>
              </a:rPr>
              <a:t>=</a:t>
            </a:r>
            <a:r>
              <a:rPr dirty="0" sz="1200" spc="-114" i="1">
                <a:latin typeface="Arial"/>
                <a:cs typeface="Arial"/>
              </a:rPr>
              <a:t> </a:t>
            </a:r>
            <a:r>
              <a:rPr dirty="0" sz="1200" spc="-5" i="1">
                <a:latin typeface="Arial"/>
                <a:cs typeface="Arial"/>
              </a:rPr>
              <a:t>s</a:t>
            </a:r>
            <a:r>
              <a:rPr dirty="0" baseline="-20833" sz="1200" spc="-7" i="1">
                <a:latin typeface="Arial"/>
                <a:cs typeface="Arial"/>
              </a:rPr>
              <a:t>i</a:t>
            </a:r>
            <a:r>
              <a:rPr dirty="0" sz="1200" spc="-5" i="1">
                <a:latin typeface="Arial"/>
                <a:cs typeface="Arial"/>
              </a:rPr>
              <a:t>)</a:t>
            </a:r>
            <a:endParaRPr sz="1200">
              <a:latin typeface="Arial"/>
              <a:cs typeface="Arial"/>
            </a:endParaRPr>
          </a:p>
          <a:p>
            <a:pPr marL="196215" indent="-171450">
              <a:lnSpc>
                <a:spcPct val="100000"/>
              </a:lnSpc>
              <a:spcBef>
                <a:spcPts val="280"/>
              </a:spcBef>
              <a:buChar char="•"/>
              <a:tabLst>
                <a:tab pos="196850" algn="l"/>
              </a:tabLst>
            </a:pPr>
            <a:r>
              <a:rPr dirty="0" sz="1200" spc="-5">
                <a:latin typeface="Arial"/>
                <a:cs typeface="Arial"/>
              </a:rPr>
              <a:t>Easy </a:t>
            </a:r>
            <a:r>
              <a:rPr dirty="0" sz="1200">
                <a:latin typeface="Arial"/>
                <a:cs typeface="Arial"/>
              </a:rPr>
              <a:t>to </a:t>
            </a:r>
            <a:r>
              <a:rPr dirty="0" sz="1200" spc="-5">
                <a:latin typeface="Arial"/>
                <a:cs typeface="Arial"/>
              </a:rPr>
              <a:t>do inductive definition</a:t>
            </a:r>
            <a:endParaRPr sz="1200">
              <a:latin typeface="Arial"/>
              <a:cs typeface="Arial"/>
            </a:endParaRPr>
          </a:p>
        </p:txBody>
      </p:sp>
      <p:sp>
        <p:nvSpPr>
          <p:cNvPr id="5" name="object 5"/>
          <p:cNvSpPr txBox="1"/>
          <p:nvPr/>
        </p:nvSpPr>
        <p:spPr>
          <a:xfrm>
            <a:off x="2575560" y="2692405"/>
            <a:ext cx="91440" cy="215900"/>
          </a:xfrm>
          <a:prstGeom prst="rect">
            <a:avLst/>
          </a:prstGeom>
        </p:spPr>
        <p:txBody>
          <a:bodyPr wrap="square" lIns="0" tIns="12065" rIns="0" bIns="0" rtlCol="0" vert="horz">
            <a:spAutoFit/>
          </a:bodyPr>
          <a:lstStyle/>
          <a:p>
            <a:pPr>
              <a:lnSpc>
                <a:spcPct val="100000"/>
              </a:lnSpc>
              <a:spcBef>
                <a:spcPts val="95"/>
              </a:spcBef>
            </a:pPr>
            <a:r>
              <a:rPr dirty="0" sz="1250" spc="-225">
                <a:latin typeface="Symbol"/>
                <a:cs typeface="Symbol"/>
              </a:rPr>
              <a:t>⎨</a:t>
            </a:r>
            <a:endParaRPr sz="1250">
              <a:latin typeface="Symbol"/>
              <a:cs typeface="Symbol"/>
            </a:endParaRPr>
          </a:p>
        </p:txBody>
      </p:sp>
      <p:sp>
        <p:nvSpPr>
          <p:cNvPr id="6" name="object 6"/>
          <p:cNvSpPr txBox="1"/>
          <p:nvPr/>
        </p:nvSpPr>
        <p:spPr>
          <a:xfrm>
            <a:off x="2550160" y="2786139"/>
            <a:ext cx="219710" cy="215900"/>
          </a:xfrm>
          <a:prstGeom prst="rect">
            <a:avLst/>
          </a:prstGeom>
        </p:spPr>
        <p:txBody>
          <a:bodyPr wrap="square" lIns="0" tIns="12065" rIns="0" bIns="0" rtlCol="0" vert="horz">
            <a:spAutoFit/>
          </a:bodyPr>
          <a:lstStyle/>
          <a:p>
            <a:pPr marL="25400">
              <a:lnSpc>
                <a:spcPct val="100000"/>
              </a:lnSpc>
              <a:spcBef>
                <a:spcPts val="95"/>
              </a:spcBef>
            </a:pPr>
            <a:r>
              <a:rPr dirty="0" baseline="-13333" sz="1875" spc="-359">
                <a:latin typeface="Symbol"/>
                <a:cs typeface="Symbol"/>
              </a:rPr>
              <a:t>⎩</a:t>
            </a:r>
            <a:r>
              <a:rPr dirty="0" sz="1250" spc="-5">
                <a:latin typeface="Times New Roman"/>
                <a:cs typeface="Times New Roman"/>
              </a:rPr>
              <a:t>0</a:t>
            </a:r>
            <a:endParaRPr sz="1250">
              <a:latin typeface="Times New Roman"/>
              <a:cs typeface="Times New Roman"/>
            </a:endParaRPr>
          </a:p>
        </p:txBody>
      </p:sp>
      <p:sp>
        <p:nvSpPr>
          <p:cNvPr id="7" name="object 7"/>
          <p:cNvSpPr txBox="1"/>
          <p:nvPr/>
        </p:nvSpPr>
        <p:spPr>
          <a:xfrm>
            <a:off x="2197607" y="2770631"/>
            <a:ext cx="59055" cy="136525"/>
          </a:xfrm>
          <a:prstGeom prst="rect">
            <a:avLst/>
          </a:prstGeom>
        </p:spPr>
        <p:txBody>
          <a:bodyPr wrap="square" lIns="0" tIns="15875" rIns="0" bIns="0" rtlCol="0" vert="horz">
            <a:spAutoFit/>
          </a:bodyPr>
          <a:lstStyle/>
          <a:p>
            <a:pPr>
              <a:lnSpc>
                <a:spcPct val="100000"/>
              </a:lnSpc>
              <a:spcBef>
                <a:spcPts val="125"/>
              </a:spcBef>
            </a:pPr>
            <a:r>
              <a:rPr dirty="0" sz="700" spc="10">
                <a:latin typeface="Times New Roman"/>
                <a:cs typeface="Times New Roman"/>
              </a:rPr>
              <a:t>0</a:t>
            </a:r>
            <a:endParaRPr sz="700">
              <a:latin typeface="Times New Roman"/>
              <a:cs typeface="Times New Roman"/>
            </a:endParaRPr>
          </a:p>
        </p:txBody>
      </p:sp>
      <p:sp>
        <p:nvSpPr>
          <p:cNvPr id="8" name="object 8"/>
          <p:cNvSpPr txBox="1"/>
          <p:nvPr/>
        </p:nvSpPr>
        <p:spPr>
          <a:xfrm>
            <a:off x="1763021" y="2664985"/>
            <a:ext cx="1005840" cy="215900"/>
          </a:xfrm>
          <a:prstGeom prst="rect">
            <a:avLst/>
          </a:prstGeom>
        </p:spPr>
        <p:txBody>
          <a:bodyPr wrap="square" lIns="0" tIns="12065" rIns="0" bIns="0" rtlCol="0" vert="horz">
            <a:spAutoFit/>
          </a:bodyPr>
          <a:lstStyle/>
          <a:p>
            <a:pPr marL="25400">
              <a:lnSpc>
                <a:spcPct val="100000"/>
              </a:lnSpc>
              <a:spcBef>
                <a:spcPts val="95"/>
              </a:spcBef>
              <a:tabLst>
                <a:tab pos="354330" algn="l"/>
              </a:tabLst>
            </a:pPr>
            <a:r>
              <a:rPr dirty="0" sz="1250" spc="-10">
                <a:latin typeface="Symbol"/>
                <a:cs typeface="Symbol"/>
              </a:rPr>
              <a:t></a:t>
            </a:r>
            <a:r>
              <a:rPr dirty="0" sz="1250" spc="-10" i="1">
                <a:latin typeface="Times New Roman"/>
                <a:cs typeface="Times New Roman"/>
              </a:rPr>
              <a:t>i	</a:t>
            </a:r>
            <a:r>
              <a:rPr dirty="0" sz="1250" spc="-5" i="1">
                <a:latin typeface="Times New Roman"/>
                <a:cs typeface="Times New Roman"/>
              </a:rPr>
              <a:t>p </a:t>
            </a:r>
            <a:r>
              <a:rPr dirty="0" sz="1250" spc="10">
                <a:latin typeface="Times New Roman"/>
                <a:cs typeface="Times New Roman"/>
              </a:rPr>
              <a:t>(</a:t>
            </a:r>
            <a:r>
              <a:rPr dirty="0" sz="1250" spc="10" i="1">
                <a:latin typeface="Times New Roman"/>
                <a:cs typeface="Times New Roman"/>
              </a:rPr>
              <a:t>i</a:t>
            </a:r>
            <a:r>
              <a:rPr dirty="0" sz="1250" spc="10">
                <a:latin typeface="Times New Roman"/>
                <a:cs typeface="Times New Roman"/>
              </a:rPr>
              <a:t>) </a:t>
            </a:r>
            <a:r>
              <a:rPr dirty="0" sz="1250" spc="-5">
                <a:latin typeface="Symbol"/>
                <a:cs typeface="Symbol"/>
              </a:rPr>
              <a:t></a:t>
            </a:r>
            <a:r>
              <a:rPr dirty="0" sz="1250" spc="40">
                <a:latin typeface="Times New Roman"/>
                <a:cs typeface="Times New Roman"/>
              </a:rPr>
              <a:t> </a:t>
            </a:r>
            <a:r>
              <a:rPr dirty="0" baseline="37777" sz="1875" spc="-292">
                <a:latin typeface="Symbol"/>
                <a:cs typeface="Symbol"/>
              </a:rPr>
              <a:t>⎧</a:t>
            </a:r>
            <a:r>
              <a:rPr dirty="0" baseline="40000" sz="1875" spc="-292">
                <a:latin typeface="Times New Roman"/>
                <a:cs typeface="Times New Roman"/>
              </a:rPr>
              <a:t>1</a:t>
            </a:r>
            <a:endParaRPr baseline="40000" sz="1875">
              <a:latin typeface="Times New Roman"/>
              <a:cs typeface="Times New Roman"/>
            </a:endParaRPr>
          </a:p>
        </p:txBody>
      </p:sp>
      <p:sp>
        <p:nvSpPr>
          <p:cNvPr id="9" name="object 9"/>
          <p:cNvSpPr txBox="1"/>
          <p:nvPr/>
        </p:nvSpPr>
        <p:spPr>
          <a:xfrm>
            <a:off x="2132584" y="3079657"/>
            <a:ext cx="1482725" cy="215900"/>
          </a:xfrm>
          <a:prstGeom prst="rect">
            <a:avLst/>
          </a:prstGeom>
        </p:spPr>
        <p:txBody>
          <a:bodyPr wrap="square" lIns="0" tIns="12065" rIns="0" bIns="0" rtlCol="0" vert="horz">
            <a:spAutoFit/>
          </a:bodyPr>
          <a:lstStyle/>
          <a:p>
            <a:pPr marL="25400">
              <a:lnSpc>
                <a:spcPct val="100000"/>
              </a:lnSpc>
              <a:spcBef>
                <a:spcPts val="95"/>
              </a:spcBef>
            </a:pPr>
            <a:r>
              <a:rPr dirty="0" sz="1250" spc="-5" i="1">
                <a:latin typeface="Times New Roman"/>
                <a:cs typeface="Times New Roman"/>
              </a:rPr>
              <a:t>p</a:t>
            </a:r>
            <a:r>
              <a:rPr dirty="0" baseline="-23809" sz="1050" spc="-7" i="1">
                <a:latin typeface="Times New Roman"/>
                <a:cs typeface="Times New Roman"/>
              </a:rPr>
              <a:t>t</a:t>
            </a:r>
            <a:r>
              <a:rPr dirty="0" baseline="-23809" sz="1050" spc="-157" i="1">
                <a:latin typeface="Times New Roman"/>
                <a:cs typeface="Times New Roman"/>
              </a:rPr>
              <a:t> </a:t>
            </a:r>
            <a:r>
              <a:rPr dirty="0" baseline="-23809" sz="1050">
                <a:latin typeface="Symbol"/>
                <a:cs typeface="Symbol"/>
              </a:rPr>
              <a:t></a:t>
            </a:r>
            <a:r>
              <a:rPr dirty="0" baseline="-23809" sz="1050">
                <a:latin typeface="Times New Roman"/>
                <a:cs typeface="Times New Roman"/>
              </a:rPr>
              <a:t>1</a:t>
            </a:r>
            <a:r>
              <a:rPr dirty="0" baseline="-23809" sz="1050" spc="-142">
                <a:latin typeface="Times New Roman"/>
                <a:cs typeface="Times New Roman"/>
              </a:rPr>
              <a:t> </a:t>
            </a:r>
            <a:r>
              <a:rPr dirty="0" sz="1250" spc="-5">
                <a:latin typeface="Times New Roman"/>
                <a:cs typeface="Times New Roman"/>
              </a:rPr>
              <a:t>(</a:t>
            </a:r>
            <a:r>
              <a:rPr dirty="0" sz="1250" spc="-50">
                <a:latin typeface="Times New Roman"/>
                <a:cs typeface="Times New Roman"/>
              </a:rPr>
              <a:t> </a:t>
            </a:r>
            <a:r>
              <a:rPr dirty="0" sz="1250" spc="25" i="1">
                <a:latin typeface="Times New Roman"/>
                <a:cs typeface="Times New Roman"/>
              </a:rPr>
              <a:t>j</a:t>
            </a:r>
            <a:r>
              <a:rPr dirty="0" sz="1250" spc="25">
                <a:latin typeface="Times New Roman"/>
                <a:cs typeface="Times New Roman"/>
              </a:rPr>
              <a:t>)</a:t>
            </a:r>
            <a:r>
              <a:rPr dirty="0" sz="1250" spc="-30">
                <a:latin typeface="Times New Roman"/>
                <a:cs typeface="Times New Roman"/>
              </a:rPr>
              <a:t> </a:t>
            </a:r>
            <a:r>
              <a:rPr dirty="0" sz="1250" spc="-5">
                <a:latin typeface="Symbol"/>
                <a:cs typeface="Symbol"/>
              </a:rPr>
              <a:t></a:t>
            </a:r>
            <a:r>
              <a:rPr dirty="0" sz="1250" spc="10">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50" i="1">
                <a:latin typeface="Times New Roman"/>
                <a:cs typeface="Times New Roman"/>
              </a:rPr>
              <a:t> </a:t>
            </a:r>
            <a:r>
              <a:rPr dirty="0" baseline="-23809" sz="1050">
                <a:latin typeface="Symbol"/>
                <a:cs typeface="Symbol"/>
              </a:rPr>
              <a:t></a:t>
            </a:r>
            <a:r>
              <a:rPr dirty="0" baseline="-23809" sz="1050">
                <a:latin typeface="Times New Roman"/>
                <a:cs typeface="Times New Roman"/>
              </a:rPr>
              <a:t>1 </a:t>
            </a:r>
            <a:r>
              <a:rPr dirty="0" sz="1250" spc="-5">
                <a:latin typeface="Symbol"/>
                <a:cs typeface="Symbol"/>
              </a:rPr>
              <a:t></a:t>
            </a:r>
            <a:r>
              <a:rPr dirty="0" sz="1250" spc="-10">
                <a:latin typeface="Times New Roman"/>
                <a:cs typeface="Times New Roman"/>
              </a:rPr>
              <a:t> </a:t>
            </a:r>
            <a:r>
              <a:rPr dirty="0" sz="1250" spc="-5" i="1">
                <a:latin typeface="Times New Roman"/>
                <a:cs typeface="Times New Roman"/>
              </a:rPr>
              <a:t>s</a:t>
            </a:r>
            <a:r>
              <a:rPr dirty="0" sz="1250" spc="-170" i="1">
                <a:latin typeface="Times New Roman"/>
                <a:cs typeface="Times New Roman"/>
              </a:rPr>
              <a:t> </a:t>
            </a:r>
            <a:r>
              <a:rPr dirty="0" baseline="-23809" sz="1050" spc="7" i="1">
                <a:latin typeface="Times New Roman"/>
                <a:cs typeface="Times New Roman"/>
              </a:rPr>
              <a:t>j</a:t>
            </a:r>
            <a:r>
              <a:rPr dirty="0" baseline="-23809" sz="1050" i="1">
                <a:latin typeface="Times New Roman"/>
                <a:cs typeface="Times New Roman"/>
              </a:rPr>
              <a:t> </a:t>
            </a:r>
            <a:r>
              <a:rPr dirty="0" sz="1250" spc="-5">
                <a:latin typeface="Times New Roman"/>
                <a:cs typeface="Times New Roman"/>
              </a:rPr>
              <a:t>)</a:t>
            </a:r>
            <a:r>
              <a:rPr dirty="0" sz="1250" spc="-35">
                <a:latin typeface="Times New Roman"/>
                <a:cs typeface="Times New Roman"/>
              </a:rPr>
              <a:t> </a:t>
            </a:r>
            <a:r>
              <a:rPr dirty="0" sz="1250" spc="-5">
                <a:latin typeface="Symbol"/>
                <a:cs typeface="Symbol"/>
              </a:rPr>
              <a:t></a:t>
            </a:r>
            <a:endParaRPr sz="1250">
              <a:latin typeface="Symbol"/>
              <a:cs typeface="Symbol"/>
            </a:endParaRPr>
          </a:p>
        </p:txBody>
      </p:sp>
      <p:sp>
        <p:nvSpPr>
          <p:cNvPr id="10" name="object 10"/>
          <p:cNvSpPr txBox="1"/>
          <p:nvPr/>
        </p:nvSpPr>
        <p:spPr>
          <a:xfrm>
            <a:off x="1801122" y="2500846"/>
            <a:ext cx="2362200" cy="794385"/>
          </a:xfrm>
          <a:prstGeom prst="rect">
            <a:avLst/>
          </a:prstGeom>
        </p:spPr>
        <p:txBody>
          <a:bodyPr wrap="square" lIns="0" tIns="12700" rIns="0" bIns="0" rtlCol="0" vert="horz">
            <a:spAutoFit/>
          </a:bodyPr>
          <a:lstStyle/>
          <a:p>
            <a:pPr marL="1391920" marR="30480" indent="-318770">
              <a:lnSpc>
                <a:spcPct val="124800"/>
              </a:lnSpc>
              <a:spcBef>
                <a:spcPts val="100"/>
              </a:spcBef>
            </a:pPr>
            <a:r>
              <a:rPr dirty="0" sz="1250" spc="-5">
                <a:latin typeface="Times New Roman"/>
                <a:cs typeface="Times New Roman"/>
              </a:rPr>
              <a:t>if </a:t>
            </a:r>
            <a:r>
              <a:rPr dirty="0" sz="1250" spc="-5" i="1">
                <a:latin typeface="Times New Roman"/>
                <a:cs typeface="Times New Roman"/>
              </a:rPr>
              <a:t>s</a:t>
            </a:r>
            <a:r>
              <a:rPr dirty="0" baseline="-23809" sz="1050" spc="-7" i="1">
                <a:latin typeface="Times New Roman"/>
                <a:cs typeface="Times New Roman"/>
              </a:rPr>
              <a:t>i </a:t>
            </a:r>
            <a:r>
              <a:rPr dirty="0" sz="1250" spc="-5">
                <a:latin typeface="Times New Roman"/>
                <a:cs typeface="Times New Roman"/>
              </a:rPr>
              <a:t>is the start </a:t>
            </a:r>
            <a:r>
              <a:rPr dirty="0" sz="1250" spc="-10">
                <a:latin typeface="Times New Roman"/>
                <a:cs typeface="Times New Roman"/>
              </a:rPr>
              <a:t>state  </a:t>
            </a:r>
            <a:r>
              <a:rPr dirty="0" sz="1250" spc="-5">
                <a:latin typeface="Times New Roman"/>
                <a:cs typeface="Times New Roman"/>
              </a:rPr>
              <a:t>otherwise</a:t>
            </a:r>
            <a:endParaRPr sz="1250">
              <a:latin typeface="Times New Roman"/>
              <a:cs typeface="Times New Roman"/>
            </a:endParaRPr>
          </a:p>
          <a:p>
            <a:pPr marL="25400">
              <a:lnSpc>
                <a:spcPct val="100000"/>
              </a:lnSpc>
              <a:spcBef>
                <a:spcPts val="810"/>
              </a:spcBef>
            </a:pPr>
            <a:r>
              <a:rPr dirty="0" sz="1250" spc="-10">
                <a:latin typeface="Symbol"/>
                <a:cs typeface="Symbol"/>
              </a:rPr>
              <a:t></a:t>
            </a:r>
            <a:r>
              <a:rPr dirty="0" sz="1250" spc="-10" i="1">
                <a:latin typeface="Times New Roman"/>
                <a:cs typeface="Times New Roman"/>
              </a:rPr>
              <a:t>j</a:t>
            </a:r>
            <a:endParaRPr sz="1250">
              <a:latin typeface="Times New Roman"/>
              <a:cs typeface="Times New Roman"/>
            </a:endParaRPr>
          </a:p>
        </p:txBody>
      </p:sp>
      <p:sp>
        <p:nvSpPr>
          <p:cNvPr id="11" name="object 1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3" name="object 13"/>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16</a:t>
            </a:r>
            <a:endParaRPr sz="450">
              <a:latin typeface="Tahoma"/>
              <a:cs typeface="Tahoma"/>
            </a:endParaRPr>
          </a:p>
        </p:txBody>
      </p:sp>
      <p:sp>
        <p:nvSpPr>
          <p:cNvPr id="14" name="object 14"/>
          <p:cNvSpPr txBox="1"/>
          <p:nvPr/>
        </p:nvSpPr>
        <p:spPr>
          <a:xfrm>
            <a:off x="1696720" y="5432125"/>
            <a:ext cx="4075429" cy="1298575"/>
          </a:xfrm>
          <a:prstGeom prst="rect">
            <a:avLst/>
          </a:prstGeom>
        </p:spPr>
        <p:txBody>
          <a:bodyPr wrap="square" lIns="0" tIns="92710" rIns="0" bIns="0" rtlCol="0" vert="horz">
            <a:spAutoFit/>
          </a:bodyPr>
          <a:lstStyle/>
          <a:p>
            <a:pPr marL="339725">
              <a:lnSpc>
                <a:spcPct val="100000"/>
              </a:lnSpc>
              <a:spcBef>
                <a:spcPts val="730"/>
              </a:spcBef>
            </a:pPr>
            <a:r>
              <a:rPr dirty="0" sz="2000" spc="-5">
                <a:solidFill>
                  <a:srgbClr val="006500"/>
                </a:solidFill>
                <a:latin typeface="Arial"/>
                <a:cs typeface="Arial"/>
              </a:rPr>
              <a:t>What is P(q</a:t>
            </a:r>
            <a:r>
              <a:rPr dirty="0" baseline="-20576" sz="2025" spc="-7">
                <a:solidFill>
                  <a:srgbClr val="006500"/>
                </a:solidFill>
                <a:latin typeface="Arial"/>
                <a:cs typeface="Arial"/>
              </a:rPr>
              <a:t>t </a:t>
            </a:r>
            <a:r>
              <a:rPr dirty="0" sz="2000" spc="-5">
                <a:solidFill>
                  <a:srgbClr val="006500"/>
                </a:solidFill>
                <a:latin typeface="Arial"/>
                <a:cs typeface="Arial"/>
              </a:rPr>
              <a:t>=s) ? Clever</a:t>
            </a:r>
            <a:r>
              <a:rPr dirty="0" sz="2000" spc="-170">
                <a:solidFill>
                  <a:srgbClr val="006500"/>
                </a:solidFill>
                <a:latin typeface="Arial"/>
                <a:cs typeface="Arial"/>
              </a:rPr>
              <a:t> </a:t>
            </a:r>
            <a:r>
              <a:rPr dirty="0" sz="2000" spc="-5">
                <a:solidFill>
                  <a:srgbClr val="006500"/>
                </a:solidFill>
                <a:latin typeface="Arial"/>
                <a:cs typeface="Arial"/>
              </a:rPr>
              <a:t>answer</a:t>
            </a:r>
            <a:endParaRPr sz="2000">
              <a:latin typeface="Arial"/>
              <a:cs typeface="Arial"/>
            </a:endParaRPr>
          </a:p>
          <a:p>
            <a:pPr marL="196215" indent="-171450">
              <a:lnSpc>
                <a:spcPct val="100000"/>
              </a:lnSpc>
              <a:spcBef>
                <a:spcPts val="380"/>
              </a:spcBef>
              <a:buChar char="•"/>
              <a:tabLst>
                <a:tab pos="196850" algn="l"/>
              </a:tabLst>
            </a:pPr>
            <a:r>
              <a:rPr dirty="0" sz="1200" spc="-5">
                <a:latin typeface="Arial"/>
                <a:cs typeface="Arial"/>
              </a:rPr>
              <a:t>For each state </a:t>
            </a:r>
            <a:r>
              <a:rPr dirty="0" sz="1200" spc="-5" i="1">
                <a:latin typeface="Arial"/>
                <a:cs typeface="Arial"/>
              </a:rPr>
              <a:t>s</a:t>
            </a:r>
            <a:r>
              <a:rPr dirty="0" baseline="-20833" sz="1200" spc="-7" i="1">
                <a:latin typeface="Arial"/>
                <a:cs typeface="Arial"/>
              </a:rPr>
              <a:t>i</a:t>
            </a:r>
            <a:r>
              <a:rPr dirty="0" sz="1200" spc="-5">
                <a:latin typeface="Arial"/>
                <a:cs typeface="Arial"/>
              </a:rPr>
              <a:t>,</a:t>
            </a:r>
            <a:r>
              <a:rPr dirty="0" sz="1200" spc="5">
                <a:latin typeface="Arial"/>
                <a:cs typeface="Arial"/>
              </a:rPr>
              <a:t> </a:t>
            </a:r>
            <a:r>
              <a:rPr dirty="0" sz="1200" spc="-5">
                <a:latin typeface="Arial"/>
                <a:cs typeface="Arial"/>
              </a:rPr>
              <a:t>define</a:t>
            </a:r>
            <a:endParaRPr sz="1200">
              <a:latin typeface="Arial"/>
              <a:cs typeface="Arial"/>
            </a:endParaRPr>
          </a:p>
          <a:p>
            <a:pPr marL="254000">
              <a:lnSpc>
                <a:spcPct val="100000"/>
              </a:lnSpc>
              <a:spcBef>
                <a:spcPts val="280"/>
              </a:spcBef>
            </a:pPr>
            <a:r>
              <a:rPr dirty="0" sz="1200" spc="-5" i="1">
                <a:latin typeface="Arial"/>
                <a:cs typeface="Arial"/>
              </a:rPr>
              <a:t>p</a:t>
            </a:r>
            <a:r>
              <a:rPr dirty="0" baseline="-20833" sz="1200" spc="-7" i="1">
                <a:latin typeface="Arial"/>
                <a:cs typeface="Arial"/>
              </a:rPr>
              <a:t>t</a:t>
            </a:r>
            <a:r>
              <a:rPr dirty="0" sz="1200" spc="-5" i="1">
                <a:latin typeface="Arial"/>
                <a:cs typeface="Arial"/>
              </a:rPr>
              <a:t>(i) </a:t>
            </a:r>
            <a:r>
              <a:rPr dirty="0" sz="1200" i="1">
                <a:latin typeface="Arial"/>
                <a:cs typeface="Arial"/>
              </a:rPr>
              <a:t>= </a:t>
            </a:r>
            <a:r>
              <a:rPr dirty="0" sz="1200" spc="-5">
                <a:latin typeface="Arial"/>
                <a:cs typeface="Arial"/>
              </a:rPr>
              <a:t>Prob. state is </a:t>
            </a:r>
            <a:r>
              <a:rPr dirty="0" sz="1200" spc="-10" i="1">
                <a:latin typeface="Arial"/>
                <a:cs typeface="Arial"/>
              </a:rPr>
              <a:t>s</a:t>
            </a:r>
            <a:r>
              <a:rPr dirty="0" baseline="-20833" sz="1200" spc="-15" i="1">
                <a:latin typeface="Arial"/>
                <a:cs typeface="Arial"/>
              </a:rPr>
              <a:t>i </a:t>
            </a:r>
            <a:r>
              <a:rPr dirty="0" sz="1200" spc="-5">
                <a:latin typeface="Arial"/>
                <a:cs typeface="Arial"/>
              </a:rPr>
              <a:t>at </a:t>
            </a:r>
            <a:r>
              <a:rPr dirty="0" sz="1200">
                <a:latin typeface="Arial"/>
                <a:cs typeface="Arial"/>
              </a:rPr>
              <a:t>time</a:t>
            </a:r>
            <a:r>
              <a:rPr dirty="0" sz="1200" spc="-105">
                <a:latin typeface="Arial"/>
                <a:cs typeface="Arial"/>
              </a:rPr>
              <a:t> </a:t>
            </a:r>
            <a:r>
              <a:rPr dirty="0" sz="1200" i="1">
                <a:latin typeface="Arial"/>
                <a:cs typeface="Arial"/>
              </a:rPr>
              <a:t>t</a:t>
            </a:r>
            <a:endParaRPr sz="1200">
              <a:latin typeface="Arial"/>
              <a:cs typeface="Arial"/>
            </a:endParaRPr>
          </a:p>
          <a:p>
            <a:pPr marL="590550">
              <a:lnSpc>
                <a:spcPct val="100000"/>
              </a:lnSpc>
              <a:spcBef>
                <a:spcPts val="290"/>
              </a:spcBef>
            </a:pPr>
            <a:r>
              <a:rPr dirty="0" sz="1200">
                <a:latin typeface="Arial"/>
                <a:cs typeface="Arial"/>
              </a:rPr>
              <a:t>= </a:t>
            </a:r>
            <a:r>
              <a:rPr dirty="0" sz="1200" spc="-5" i="1">
                <a:latin typeface="Arial"/>
                <a:cs typeface="Arial"/>
              </a:rPr>
              <a:t>P(q</a:t>
            </a:r>
            <a:r>
              <a:rPr dirty="0" baseline="-20833" sz="1200" spc="-7" i="1">
                <a:latin typeface="Arial"/>
                <a:cs typeface="Arial"/>
              </a:rPr>
              <a:t>t </a:t>
            </a:r>
            <a:r>
              <a:rPr dirty="0" sz="1200" i="1">
                <a:latin typeface="Arial"/>
                <a:cs typeface="Arial"/>
              </a:rPr>
              <a:t>=</a:t>
            </a:r>
            <a:r>
              <a:rPr dirty="0" sz="1200" spc="-114" i="1">
                <a:latin typeface="Arial"/>
                <a:cs typeface="Arial"/>
              </a:rPr>
              <a:t> </a:t>
            </a:r>
            <a:r>
              <a:rPr dirty="0" sz="1200" spc="-5" i="1">
                <a:latin typeface="Arial"/>
                <a:cs typeface="Arial"/>
              </a:rPr>
              <a:t>s</a:t>
            </a:r>
            <a:r>
              <a:rPr dirty="0" baseline="-20833" sz="1200" spc="-7" i="1">
                <a:latin typeface="Arial"/>
                <a:cs typeface="Arial"/>
              </a:rPr>
              <a:t>i</a:t>
            </a:r>
            <a:r>
              <a:rPr dirty="0" sz="1200" spc="-5" i="1">
                <a:latin typeface="Arial"/>
                <a:cs typeface="Arial"/>
              </a:rPr>
              <a:t>)</a:t>
            </a:r>
            <a:endParaRPr sz="1200">
              <a:latin typeface="Arial"/>
              <a:cs typeface="Arial"/>
            </a:endParaRPr>
          </a:p>
          <a:p>
            <a:pPr marL="196215" indent="-171450">
              <a:lnSpc>
                <a:spcPct val="100000"/>
              </a:lnSpc>
              <a:spcBef>
                <a:spcPts val="280"/>
              </a:spcBef>
              <a:buChar char="•"/>
              <a:tabLst>
                <a:tab pos="196850" algn="l"/>
              </a:tabLst>
            </a:pPr>
            <a:r>
              <a:rPr dirty="0" sz="1200" spc="-5">
                <a:latin typeface="Arial"/>
                <a:cs typeface="Arial"/>
              </a:rPr>
              <a:t>Easy </a:t>
            </a:r>
            <a:r>
              <a:rPr dirty="0" sz="1200">
                <a:latin typeface="Arial"/>
                <a:cs typeface="Arial"/>
              </a:rPr>
              <a:t>to </a:t>
            </a:r>
            <a:r>
              <a:rPr dirty="0" sz="1200" spc="-5">
                <a:latin typeface="Arial"/>
                <a:cs typeface="Arial"/>
              </a:rPr>
              <a:t>do inductive definition</a:t>
            </a:r>
            <a:endParaRPr sz="1200">
              <a:latin typeface="Arial"/>
              <a:cs typeface="Arial"/>
            </a:endParaRPr>
          </a:p>
        </p:txBody>
      </p:sp>
      <p:sp>
        <p:nvSpPr>
          <p:cNvPr id="15" name="object 15"/>
          <p:cNvSpPr txBox="1"/>
          <p:nvPr/>
        </p:nvSpPr>
        <p:spPr>
          <a:xfrm>
            <a:off x="2575560" y="6869689"/>
            <a:ext cx="91440" cy="215900"/>
          </a:xfrm>
          <a:prstGeom prst="rect">
            <a:avLst/>
          </a:prstGeom>
        </p:spPr>
        <p:txBody>
          <a:bodyPr wrap="square" lIns="0" tIns="12065" rIns="0" bIns="0" rtlCol="0" vert="horz">
            <a:spAutoFit/>
          </a:bodyPr>
          <a:lstStyle/>
          <a:p>
            <a:pPr>
              <a:lnSpc>
                <a:spcPct val="100000"/>
              </a:lnSpc>
              <a:spcBef>
                <a:spcPts val="95"/>
              </a:spcBef>
            </a:pPr>
            <a:r>
              <a:rPr dirty="0" sz="1250" spc="-225">
                <a:latin typeface="Symbol"/>
                <a:cs typeface="Symbol"/>
              </a:rPr>
              <a:t>⎨</a:t>
            </a:r>
            <a:endParaRPr sz="1250">
              <a:latin typeface="Symbol"/>
              <a:cs typeface="Symbol"/>
            </a:endParaRPr>
          </a:p>
        </p:txBody>
      </p:sp>
      <p:sp>
        <p:nvSpPr>
          <p:cNvPr id="16" name="object 16"/>
          <p:cNvSpPr txBox="1"/>
          <p:nvPr/>
        </p:nvSpPr>
        <p:spPr>
          <a:xfrm>
            <a:off x="2550160" y="6963423"/>
            <a:ext cx="219710" cy="215900"/>
          </a:xfrm>
          <a:prstGeom prst="rect">
            <a:avLst/>
          </a:prstGeom>
        </p:spPr>
        <p:txBody>
          <a:bodyPr wrap="square" lIns="0" tIns="12065" rIns="0" bIns="0" rtlCol="0" vert="horz">
            <a:spAutoFit/>
          </a:bodyPr>
          <a:lstStyle/>
          <a:p>
            <a:pPr marL="25400">
              <a:lnSpc>
                <a:spcPct val="100000"/>
              </a:lnSpc>
              <a:spcBef>
                <a:spcPts val="95"/>
              </a:spcBef>
            </a:pPr>
            <a:r>
              <a:rPr dirty="0" baseline="-13333" sz="1875" spc="-359">
                <a:latin typeface="Symbol"/>
                <a:cs typeface="Symbol"/>
              </a:rPr>
              <a:t>⎩</a:t>
            </a:r>
            <a:r>
              <a:rPr dirty="0" sz="1250" spc="-5">
                <a:latin typeface="Times New Roman"/>
                <a:cs typeface="Times New Roman"/>
              </a:rPr>
              <a:t>0</a:t>
            </a:r>
            <a:endParaRPr sz="1250">
              <a:latin typeface="Times New Roman"/>
              <a:cs typeface="Times New Roman"/>
            </a:endParaRPr>
          </a:p>
        </p:txBody>
      </p:sp>
      <p:sp>
        <p:nvSpPr>
          <p:cNvPr id="17" name="object 17"/>
          <p:cNvSpPr txBox="1"/>
          <p:nvPr/>
        </p:nvSpPr>
        <p:spPr>
          <a:xfrm>
            <a:off x="2197607" y="6947916"/>
            <a:ext cx="59055" cy="136525"/>
          </a:xfrm>
          <a:prstGeom prst="rect">
            <a:avLst/>
          </a:prstGeom>
        </p:spPr>
        <p:txBody>
          <a:bodyPr wrap="square" lIns="0" tIns="15875" rIns="0" bIns="0" rtlCol="0" vert="horz">
            <a:spAutoFit/>
          </a:bodyPr>
          <a:lstStyle/>
          <a:p>
            <a:pPr>
              <a:lnSpc>
                <a:spcPct val="100000"/>
              </a:lnSpc>
              <a:spcBef>
                <a:spcPts val="125"/>
              </a:spcBef>
            </a:pPr>
            <a:r>
              <a:rPr dirty="0" sz="700" spc="10">
                <a:latin typeface="Times New Roman"/>
                <a:cs typeface="Times New Roman"/>
              </a:rPr>
              <a:t>0</a:t>
            </a:r>
            <a:endParaRPr sz="700">
              <a:latin typeface="Times New Roman"/>
              <a:cs typeface="Times New Roman"/>
            </a:endParaRPr>
          </a:p>
        </p:txBody>
      </p:sp>
      <p:sp>
        <p:nvSpPr>
          <p:cNvPr id="18" name="object 18"/>
          <p:cNvSpPr txBox="1"/>
          <p:nvPr/>
        </p:nvSpPr>
        <p:spPr>
          <a:xfrm>
            <a:off x="1763021" y="6842269"/>
            <a:ext cx="1005840" cy="215900"/>
          </a:xfrm>
          <a:prstGeom prst="rect">
            <a:avLst/>
          </a:prstGeom>
        </p:spPr>
        <p:txBody>
          <a:bodyPr wrap="square" lIns="0" tIns="12065" rIns="0" bIns="0" rtlCol="0" vert="horz">
            <a:spAutoFit/>
          </a:bodyPr>
          <a:lstStyle/>
          <a:p>
            <a:pPr marL="25400">
              <a:lnSpc>
                <a:spcPct val="100000"/>
              </a:lnSpc>
              <a:spcBef>
                <a:spcPts val="95"/>
              </a:spcBef>
              <a:tabLst>
                <a:tab pos="354330" algn="l"/>
              </a:tabLst>
            </a:pPr>
            <a:r>
              <a:rPr dirty="0" sz="1250" spc="-10">
                <a:latin typeface="Symbol"/>
                <a:cs typeface="Symbol"/>
              </a:rPr>
              <a:t></a:t>
            </a:r>
            <a:r>
              <a:rPr dirty="0" sz="1250" spc="-10" i="1">
                <a:latin typeface="Times New Roman"/>
                <a:cs typeface="Times New Roman"/>
              </a:rPr>
              <a:t>i	</a:t>
            </a:r>
            <a:r>
              <a:rPr dirty="0" sz="1250" spc="-5" i="1">
                <a:latin typeface="Times New Roman"/>
                <a:cs typeface="Times New Roman"/>
              </a:rPr>
              <a:t>p </a:t>
            </a:r>
            <a:r>
              <a:rPr dirty="0" sz="1250" spc="10">
                <a:latin typeface="Times New Roman"/>
                <a:cs typeface="Times New Roman"/>
              </a:rPr>
              <a:t>(</a:t>
            </a:r>
            <a:r>
              <a:rPr dirty="0" sz="1250" spc="10" i="1">
                <a:latin typeface="Times New Roman"/>
                <a:cs typeface="Times New Roman"/>
              </a:rPr>
              <a:t>i</a:t>
            </a:r>
            <a:r>
              <a:rPr dirty="0" sz="1250" spc="10">
                <a:latin typeface="Times New Roman"/>
                <a:cs typeface="Times New Roman"/>
              </a:rPr>
              <a:t>) </a:t>
            </a:r>
            <a:r>
              <a:rPr dirty="0" sz="1250" spc="-5">
                <a:latin typeface="Symbol"/>
                <a:cs typeface="Symbol"/>
              </a:rPr>
              <a:t></a:t>
            </a:r>
            <a:r>
              <a:rPr dirty="0" sz="1250" spc="40">
                <a:latin typeface="Times New Roman"/>
                <a:cs typeface="Times New Roman"/>
              </a:rPr>
              <a:t> </a:t>
            </a:r>
            <a:r>
              <a:rPr dirty="0" baseline="37777" sz="1875" spc="-292">
                <a:latin typeface="Symbol"/>
                <a:cs typeface="Symbol"/>
              </a:rPr>
              <a:t>⎧</a:t>
            </a:r>
            <a:r>
              <a:rPr dirty="0" baseline="40000" sz="1875" spc="-292">
                <a:latin typeface="Times New Roman"/>
                <a:cs typeface="Times New Roman"/>
              </a:rPr>
              <a:t>1</a:t>
            </a:r>
            <a:endParaRPr baseline="40000" sz="1875">
              <a:latin typeface="Times New Roman"/>
              <a:cs typeface="Times New Roman"/>
            </a:endParaRPr>
          </a:p>
        </p:txBody>
      </p:sp>
      <p:sp>
        <p:nvSpPr>
          <p:cNvPr id="19" name="object 19"/>
          <p:cNvSpPr txBox="1"/>
          <p:nvPr/>
        </p:nvSpPr>
        <p:spPr>
          <a:xfrm>
            <a:off x="1801122" y="6678130"/>
            <a:ext cx="2362200" cy="794385"/>
          </a:xfrm>
          <a:prstGeom prst="rect">
            <a:avLst/>
          </a:prstGeom>
        </p:spPr>
        <p:txBody>
          <a:bodyPr wrap="square" lIns="0" tIns="12700" rIns="0" bIns="0" rtlCol="0" vert="horz">
            <a:spAutoFit/>
          </a:bodyPr>
          <a:lstStyle/>
          <a:p>
            <a:pPr marL="1391920" marR="30480" indent="-318770">
              <a:lnSpc>
                <a:spcPct val="124800"/>
              </a:lnSpc>
              <a:spcBef>
                <a:spcPts val="100"/>
              </a:spcBef>
            </a:pPr>
            <a:r>
              <a:rPr dirty="0" sz="1250" spc="-5">
                <a:latin typeface="Times New Roman"/>
                <a:cs typeface="Times New Roman"/>
              </a:rPr>
              <a:t>if </a:t>
            </a:r>
            <a:r>
              <a:rPr dirty="0" sz="1250" spc="-5" i="1">
                <a:latin typeface="Times New Roman"/>
                <a:cs typeface="Times New Roman"/>
              </a:rPr>
              <a:t>s</a:t>
            </a:r>
            <a:r>
              <a:rPr dirty="0" baseline="-23809" sz="1050" spc="-7" i="1">
                <a:latin typeface="Times New Roman"/>
                <a:cs typeface="Times New Roman"/>
              </a:rPr>
              <a:t>i </a:t>
            </a:r>
            <a:r>
              <a:rPr dirty="0" sz="1250" spc="-5">
                <a:latin typeface="Times New Roman"/>
                <a:cs typeface="Times New Roman"/>
              </a:rPr>
              <a:t>is the start </a:t>
            </a:r>
            <a:r>
              <a:rPr dirty="0" sz="1250" spc="-10">
                <a:latin typeface="Times New Roman"/>
                <a:cs typeface="Times New Roman"/>
              </a:rPr>
              <a:t>state  </a:t>
            </a:r>
            <a:r>
              <a:rPr dirty="0" sz="1250" spc="-5">
                <a:latin typeface="Times New Roman"/>
                <a:cs typeface="Times New Roman"/>
              </a:rPr>
              <a:t>otherwise</a:t>
            </a:r>
            <a:endParaRPr sz="1250">
              <a:latin typeface="Times New Roman"/>
              <a:cs typeface="Times New Roman"/>
            </a:endParaRPr>
          </a:p>
          <a:p>
            <a:pPr marL="25400">
              <a:lnSpc>
                <a:spcPct val="100000"/>
              </a:lnSpc>
              <a:spcBef>
                <a:spcPts val="810"/>
              </a:spcBef>
            </a:pPr>
            <a:r>
              <a:rPr dirty="0" sz="1250" spc="-10">
                <a:latin typeface="Symbol"/>
                <a:cs typeface="Symbol"/>
              </a:rPr>
              <a:t></a:t>
            </a:r>
            <a:r>
              <a:rPr dirty="0" sz="1250" spc="-10" i="1">
                <a:latin typeface="Times New Roman"/>
                <a:cs typeface="Times New Roman"/>
              </a:rPr>
              <a:t>j</a:t>
            </a:r>
            <a:endParaRPr sz="1250">
              <a:latin typeface="Times New Roman"/>
              <a:cs typeface="Times New Roman"/>
            </a:endParaRPr>
          </a:p>
        </p:txBody>
      </p:sp>
      <p:sp>
        <p:nvSpPr>
          <p:cNvPr id="20" name="object 20"/>
          <p:cNvSpPr txBox="1"/>
          <p:nvPr/>
        </p:nvSpPr>
        <p:spPr>
          <a:xfrm>
            <a:off x="2283715" y="7533948"/>
            <a:ext cx="74930" cy="136525"/>
          </a:xfrm>
          <a:prstGeom prst="rect">
            <a:avLst/>
          </a:prstGeom>
        </p:spPr>
        <p:txBody>
          <a:bodyPr wrap="square" lIns="0" tIns="15875" rIns="0" bIns="0" rtlCol="0" vert="horz">
            <a:spAutoFit/>
          </a:bodyPr>
          <a:lstStyle/>
          <a:p>
            <a:pPr>
              <a:lnSpc>
                <a:spcPct val="100000"/>
              </a:lnSpc>
              <a:spcBef>
                <a:spcPts val="125"/>
              </a:spcBef>
            </a:pPr>
            <a:r>
              <a:rPr dirty="0" sz="700" spc="15" i="1">
                <a:latin typeface="Times New Roman"/>
                <a:cs typeface="Times New Roman"/>
              </a:rPr>
              <a:t>N</a:t>
            </a:r>
            <a:endParaRPr sz="700">
              <a:latin typeface="Times New Roman"/>
              <a:cs typeface="Times New Roman"/>
            </a:endParaRPr>
          </a:p>
        </p:txBody>
      </p:sp>
      <p:sp>
        <p:nvSpPr>
          <p:cNvPr id="21" name="object 21"/>
          <p:cNvSpPr txBox="1"/>
          <p:nvPr/>
        </p:nvSpPr>
        <p:spPr>
          <a:xfrm>
            <a:off x="2132584" y="7188073"/>
            <a:ext cx="1723389" cy="795020"/>
          </a:xfrm>
          <a:prstGeom prst="rect">
            <a:avLst/>
          </a:prstGeom>
        </p:spPr>
        <p:txBody>
          <a:bodyPr wrap="square" lIns="0" tIns="80645" rIns="0" bIns="0" rtlCol="0" vert="horz">
            <a:spAutoFit/>
          </a:bodyPr>
          <a:lstStyle/>
          <a:p>
            <a:pPr marL="25400">
              <a:lnSpc>
                <a:spcPct val="100000"/>
              </a:lnSpc>
              <a:spcBef>
                <a:spcPts val="635"/>
              </a:spcBef>
            </a:pPr>
            <a:r>
              <a:rPr dirty="0" sz="1250" spc="-5" i="1">
                <a:latin typeface="Times New Roman"/>
                <a:cs typeface="Times New Roman"/>
              </a:rPr>
              <a:t>p</a:t>
            </a:r>
            <a:r>
              <a:rPr dirty="0" baseline="-23809" sz="1050" spc="-7" i="1">
                <a:latin typeface="Times New Roman"/>
                <a:cs typeface="Times New Roman"/>
              </a:rPr>
              <a:t>t</a:t>
            </a:r>
            <a:r>
              <a:rPr dirty="0" baseline="-23809" sz="1050" spc="-157" i="1">
                <a:latin typeface="Times New Roman"/>
                <a:cs typeface="Times New Roman"/>
              </a:rPr>
              <a:t> </a:t>
            </a:r>
            <a:r>
              <a:rPr dirty="0" baseline="-23809" sz="1050">
                <a:latin typeface="Symbol"/>
                <a:cs typeface="Symbol"/>
              </a:rPr>
              <a:t></a:t>
            </a:r>
            <a:r>
              <a:rPr dirty="0" baseline="-23809" sz="1050">
                <a:latin typeface="Times New Roman"/>
                <a:cs typeface="Times New Roman"/>
              </a:rPr>
              <a:t>1</a:t>
            </a:r>
            <a:r>
              <a:rPr dirty="0" baseline="-23809" sz="1050" spc="-142">
                <a:latin typeface="Times New Roman"/>
                <a:cs typeface="Times New Roman"/>
              </a:rPr>
              <a:t> </a:t>
            </a:r>
            <a:r>
              <a:rPr dirty="0" sz="1250" spc="-5">
                <a:latin typeface="Times New Roman"/>
                <a:cs typeface="Times New Roman"/>
              </a:rPr>
              <a:t>(</a:t>
            </a:r>
            <a:r>
              <a:rPr dirty="0" sz="1250" spc="-45">
                <a:latin typeface="Times New Roman"/>
                <a:cs typeface="Times New Roman"/>
              </a:rPr>
              <a:t> </a:t>
            </a:r>
            <a:r>
              <a:rPr dirty="0" sz="1250" spc="25" i="1">
                <a:latin typeface="Times New Roman"/>
                <a:cs typeface="Times New Roman"/>
              </a:rPr>
              <a:t>j</a:t>
            </a:r>
            <a:r>
              <a:rPr dirty="0" sz="1250" spc="25">
                <a:latin typeface="Times New Roman"/>
                <a:cs typeface="Times New Roman"/>
              </a:rPr>
              <a:t>)</a:t>
            </a:r>
            <a:r>
              <a:rPr dirty="0" sz="1250" spc="-35">
                <a:latin typeface="Times New Roman"/>
                <a:cs typeface="Times New Roman"/>
              </a:rPr>
              <a:t> </a:t>
            </a:r>
            <a:r>
              <a:rPr dirty="0" sz="1250" spc="-5">
                <a:latin typeface="Symbol"/>
                <a:cs typeface="Symbol"/>
              </a:rPr>
              <a:t></a:t>
            </a:r>
            <a:r>
              <a:rPr dirty="0" sz="1250" spc="15">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50" i="1">
                <a:latin typeface="Times New Roman"/>
                <a:cs typeface="Times New Roman"/>
              </a:rPr>
              <a:t> </a:t>
            </a:r>
            <a:r>
              <a:rPr dirty="0" baseline="-23809" sz="1050">
                <a:latin typeface="Symbol"/>
                <a:cs typeface="Symbol"/>
              </a:rPr>
              <a:t></a:t>
            </a:r>
            <a:r>
              <a:rPr dirty="0" baseline="-23809" sz="1050">
                <a:latin typeface="Times New Roman"/>
                <a:cs typeface="Times New Roman"/>
              </a:rPr>
              <a:t>1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sz="1250" spc="-165" i="1">
                <a:latin typeface="Times New Roman"/>
                <a:cs typeface="Times New Roman"/>
              </a:rPr>
              <a:t> </a:t>
            </a:r>
            <a:r>
              <a:rPr dirty="0" baseline="-23809" sz="1050" spc="7" i="1">
                <a:latin typeface="Times New Roman"/>
                <a:cs typeface="Times New Roman"/>
              </a:rPr>
              <a:t>j</a:t>
            </a:r>
            <a:r>
              <a:rPr dirty="0" baseline="-23809" sz="1050" spc="-7" i="1">
                <a:latin typeface="Times New Roman"/>
                <a:cs typeface="Times New Roman"/>
              </a:rPr>
              <a:t> </a:t>
            </a:r>
            <a:r>
              <a:rPr dirty="0" sz="1250" spc="-5">
                <a:latin typeface="Times New Roman"/>
                <a:cs typeface="Times New Roman"/>
              </a:rPr>
              <a:t>)</a:t>
            </a:r>
            <a:r>
              <a:rPr dirty="0" sz="1250" spc="-30">
                <a:latin typeface="Times New Roman"/>
                <a:cs typeface="Times New Roman"/>
              </a:rPr>
              <a:t> </a:t>
            </a:r>
            <a:r>
              <a:rPr dirty="0" sz="1250" spc="-5">
                <a:latin typeface="Symbol"/>
                <a:cs typeface="Symbol"/>
              </a:rPr>
              <a:t></a:t>
            </a:r>
            <a:endParaRPr sz="1250">
              <a:latin typeface="Symbol"/>
              <a:cs typeface="Symbol"/>
            </a:endParaRPr>
          </a:p>
          <a:p>
            <a:pPr marL="99695">
              <a:lnSpc>
                <a:spcPct val="100000"/>
              </a:lnSpc>
              <a:spcBef>
                <a:spcPts val="835"/>
              </a:spcBef>
            </a:pPr>
            <a:r>
              <a:rPr dirty="0" baseline="-9009" sz="2775" spc="15">
                <a:latin typeface="Symbol"/>
                <a:cs typeface="Symbol"/>
              </a:rPr>
              <a:t></a:t>
            </a:r>
            <a:r>
              <a:rPr dirty="0" baseline="-9009" sz="2775" spc="-390">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50" i="1">
                <a:latin typeface="Times New Roman"/>
                <a:cs typeface="Times New Roman"/>
              </a:rPr>
              <a:t> </a:t>
            </a:r>
            <a:r>
              <a:rPr dirty="0" baseline="-23809" sz="1050" spc="-7">
                <a:latin typeface="Symbol"/>
                <a:cs typeface="Symbol"/>
              </a:rPr>
              <a:t></a:t>
            </a:r>
            <a:r>
              <a:rPr dirty="0" baseline="-23809" sz="1050" spc="-7">
                <a:latin typeface="Times New Roman"/>
                <a:cs typeface="Times New Roman"/>
              </a:rPr>
              <a:t>1</a:t>
            </a:r>
            <a:r>
              <a:rPr dirty="0" baseline="-23809" sz="1050" spc="7">
                <a:latin typeface="Times New Roman"/>
                <a:cs typeface="Times New Roman"/>
              </a:rPr>
              <a: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sz="1250" spc="-170" i="1">
                <a:latin typeface="Times New Roman"/>
                <a:cs typeface="Times New Roman"/>
              </a:rPr>
              <a:t> </a:t>
            </a:r>
            <a:r>
              <a:rPr dirty="0" baseline="-23809" sz="1050" spc="7" i="1">
                <a:latin typeface="Times New Roman"/>
                <a:cs typeface="Times New Roman"/>
              </a:rPr>
              <a:t>j</a:t>
            </a:r>
            <a:r>
              <a:rPr dirty="0" baseline="-23809" sz="1050" spc="22" i="1">
                <a:latin typeface="Times New Roman"/>
                <a:cs typeface="Times New Roman"/>
              </a:rPr>
              <a:t> </a:t>
            </a:r>
            <a:r>
              <a:rPr dirty="0" sz="1250" spc="-5">
                <a:latin typeface="Symbol"/>
                <a:cs typeface="Symbol"/>
              </a:rPr>
              <a:t></a:t>
            </a:r>
            <a:r>
              <a:rPr dirty="0" sz="1250" spc="-95">
                <a:latin typeface="Times New Roman"/>
                <a:cs typeface="Times New Roman"/>
              </a:rPr>
              <a:t> </a:t>
            </a:r>
            <a:r>
              <a:rPr dirty="0" sz="1250" spc="-5" i="1">
                <a:latin typeface="Times New Roman"/>
                <a:cs typeface="Times New Roman"/>
              </a:rPr>
              <a:t>q</a:t>
            </a:r>
            <a:r>
              <a:rPr dirty="0" baseline="-23809" sz="1050" spc="-7" i="1">
                <a:latin typeface="Times New Roman"/>
                <a:cs typeface="Times New Roman"/>
              </a:rPr>
              <a:t>t</a:t>
            </a:r>
            <a:r>
              <a:rPr dirty="0" baseline="-23809" sz="1050" spc="165" i="1">
                <a:latin typeface="Times New Roman"/>
                <a:cs typeface="Times New Roman"/>
              </a:rPr>
              <a:t> </a:t>
            </a:r>
            <a:r>
              <a:rPr dirty="0" sz="1250" spc="-5">
                <a:latin typeface="Symbol"/>
                <a:cs typeface="Symbol"/>
              </a:rPr>
              <a:t></a:t>
            </a:r>
            <a:r>
              <a:rPr dirty="0" sz="1250" spc="-10">
                <a:latin typeface="Times New Roman"/>
                <a:cs typeface="Times New Roman"/>
              </a:rPr>
              <a:t> </a:t>
            </a:r>
            <a:r>
              <a:rPr dirty="0" sz="1250" spc="-5" i="1">
                <a:latin typeface="Times New Roman"/>
                <a:cs typeface="Times New Roman"/>
              </a:rPr>
              <a:t>s</a:t>
            </a:r>
            <a:r>
              <a:rPr dirty="0" baseline="-23809" sz="1050" spc="-7" i="1">
                <a:latin typeface="Times New Roman"/>
                <a:cs typeface="Times New Roman"/>
              </a:rPr>
              <a:t>i</a:t>
            </a:r>
            <a:r>
              <a:rPr dirty="0" baseline="-23809" sz="1050" spc="-15" i="1">
                <a:latin typeface="Times New Roman"/>
                <a:cs typeface="Times New Roman"/>
              </a:rPr>
              <a:t> </a:t>
            </a:r>
            <a:r>
              <a:rPr dirty="0" sz="1250" spc="-5">
                <a:latin typeface="Times New Roman"/>
                <a:cs typeface="Times New Roman"/>
              </a:rPr>
              <a:t>)</a:t>
            </a:r>
            <a:r>
              <a:rPr dirty="0" sz="1250" spc="-35">
                <a:latin typeface="Times New Roman"/>
                <a:cs typeface="Times New Roman"/>
              </a:rPr>
              <a:t> </a:t>
            </a:r>
            <a:r>
              <a:rPr dirty="0" sz="1250" spc="-5">
                <a:latin typeface="Symbol"/>
                <a:cs typeface="Symbol"/>
              </a:rPr>
              <a:t></a:t>
            </a:r>
            <a:endParaRPr sz="1250">
              <a:latin typeface="Symbol"/>
              <a:cs typeface="Symbol"/>
            </a:endParaRPr>
          </a:p>
          <a:p>
            <a:pPr marL="124460">
              <a:lnSpc>
                <a:spcPct val="100000"/>
              </a:lnSpc>
              <a:spcBef>
                <a:spcPts val="120"/>
              </a:spcBef>
            </a:pPr>
            <a:r>
              <a:rPr dirty="0" sz="700" spc="15" i="1">
                <a:latin typeface="Times New Roman"/>
                <a:cs typeface="Times New Roman"/>
              </a:rPr>
              <a:t>i</a:t>
            </a:r>
            <a:r>
              <a:rPr dirty="0" sz="700" spc="15">
                <a:latin typeface="Symbol"/>
                <a:cs typeface="Symbol"/>
              </a:rPr>
              <a:t></a:t>
            </a:r>
            <a:r>
              <a:rPr dirty="0" sz="700" spc="15">
                <a:latin typeface="Times New Roman"/>
                <a:cs typeface="Times New Roman"/>
              </a:rPr>
              <a:t>1</a:t>
            </a:r>
            <a:endParaRPr sz="700">
              <a:latin typeface="Times New Roman"/>
              <a:cs typeface="Times New Roman"/>
            </a:endParaRPr>
          </a:p>
        </p:txBody>
      </p:sp>
      <p:sp>
        <p:nvSpPr>
          <p:cNvPr id="22" name="object 2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3" name="object 23"/>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17</a:t>
            </a:r>
            <a:endParaRPr sz="450">
              <a:latin typeface="Tahoma"/>
              <a:cs typeface="Tahoma"/>
            </a:endParaRPr>
          </a:p>
        </p:txBody>
      </p:sp>
      <p:sp>
        <p:nvSpPr>
          <p:cNvPr id="4" name="object 4"/>
          <p:cNvSpPr txBox="1"/>
          <p:nvPr/>
        </p:nvSpPr>
        <p:spPr>
          <a:xfrm>
            <a:off x="1696720" y="1254840"/>
            <a:ext cx="4075429" cy="1298575"/>
          </a:xfrm>
          <a:prstGeom prst="rect">
            <a:avLst/>
          </a:prstGeom>
        </p:spPr>
        <p:txBody>
          <a:bodyPr wrap="square" lIns="0" tIns="92710" rIns="0" bIns="0" rtlCol="0" vert="horz">
            <a:spAutoFit/>
          </a:bodyPr>
          <a:lstStyle/>
          <a:p>
            <a:pPr marL="339725">
              <a:lnSpc>
                <a:spcPct val="100000"/>
              </a:lnSpc>
              <a:spcBef>
                <a:spcPts val="730"/>
              </a:spcBef>
            </a:pPr>
            <a:r>
              <a:rPr dirty="0" sz="2000" spc="-5">
                <a:solidFill>
                  <a:srgbClr val="006500"/>
                </a:solidFill>
                <a:latin typeface="Arial"/>
                <a:cs typeface="Arial"/>
              </a:rPr>
              <a:t>What is P(q</a:t>
            </a:r>
            <a:r>
              <a:rPr dirty="0" baseline="-20576" sz="2025" spc="-7">
                <a:solidFill>
                  <a:srgbClr val="006500"/>
                </a:solidFill>
                <a:latin typeface="Arial"/>
                <a:cs typeface="Arial"/>
              </a:rPr>
              <a:t>t </a:t>
            </a:r>
            <a:r>
              <a:rPr dirty="0" sz="2000" spc="-5">
                <a:solidFill>
                  <a:srgbClr val="006500"/>
                </a:solidFill>
                <a:latin typeface="Arial"/>
                <a:cs typeface="Arial"/>
              </a:rPr>
              <a:t>=s) ? Clever</a:t>
            </a:r>
            <a:r>
              <a:rPr dirty="0" sz="2000" spc="-170">
                <a:solidFill>
                  <a:srgbClr val="006500"/>
                </a:solidFill>
                <a:latin typeface="Arial"/>
                <a:cs typeface="Arial"/>
              </a:rPr>
              <a:t> </a:t>
            </a:r>
            <a:r>
              <a:rPr dirty="0" sz="2000" spc="-5">
                <a:solidFill>
                  <a:srgbClr val="006500"/>
                </a:solidFill>
                <a:latin typeface="Arial"/>
                <a:cs typeface="Arial"/>
              </a:rPr>
              <a:t>answer</a:t>
            </a:r>
            <a:endParaRPr sz="2000">
              <a:latin typeface="Arial"/>
              <a:cs typeface="Arial"/>
            </a:endParaRPr>
          </a:p>
          <a:p>
            <a:pPr marL="196215" indent="-171450">
              <a:lnSpc>
                <a:spcPct val="100000"/>
              </a:lnSpc>
              <a:spcBef>
                <a:spcPts val="380"/>
              </a:spcBef>
              <a:buChar char="•"/>
              <a:tabLst>
                <a:tab pos="196850" algn="l"/>
              </a:tabLst>
            </a:pPr>
            <a:r>
              <a:rPr dirty="0" sz="1200" spc="-5">
                <a:latin typeface="Arial"/>
                <a:cs typeface="Arial"/>
              </a:rPr>
              <a:t>For each state </a:t>
            </a:r>
            <a:r>
              <a:rPr dirty="0" sz="1200" spc="-5" i="1">
                <a:latin typeface="Arial"/>
                <a:cs typeface="Arial"/>
              </a:rPr>
              <a:t>s</a:t>
            </a:r>
            <a:r>
              <a:rPr dirty="0" baseline="-20833" sz="1200" spc="-7" i="1">
                <a:latin typeface="Arial"/>
                <a:cs typeface="Arial"/>
              </a:rPr>
              <a:t>i</a:t>
            </a:r>
            <a:r>
              <a:rPr dirty="0" sz="1200" spc="-5">
                <a:latin typeface="Arial"/>
                <a:cs typeface="Arial"/>
              </a:rPr>
              <a:t>,</a:t>
            </a:r>
            <a:r>
              <a:rPr dirty="0" sz="1200" spc="5">
                <a:latin typeface="Arial"/>
                <a:cs typeface="Arial"/>
              </a:rPr>
              <a:t> </a:t>
            </a:r>
            <a:r>
              <a:rPr dirty="0" sz="1200" spc="-5">
                <a:latin typeface="Arial"/>
                <a:cs typeface="Arial"/>
              </a:rPr>
              <a:t>define</a:t>
            </a:r>
            <a:endParaRPr sz="1200">
              <a:latin typeface="Arial"/>
              <a:cs typeface="Arial"/>
            </a:endParaRPr>
          </a:p>
          <a:p>
            <a:pPr marL="254000">
              <a:lnSpc>
                <a:spcPct val="100000"/>
              </a:lnSpc>
              <a:spcBef>
                <a:spcPts val="280"/>
              </a:spcBef>
            </a:pPr>
            <a:r>
              <a:rPr dirty="0" sz="1200" spc="-5" i="1">
                <a:latin typeface="Arial"/>
                <a:cs typeface="Arial"/>
              </a:rPr>
              <a:t>p</a:t>
            </a:r>
            <a:r>
              <a:rPr dirty="0" baseline="-20833" sz="1200" spc="-7" i="1">
                <a:latin typeface="Arial"/>
                <a:cs typeface="Arial"/>
              </a:rPr>
              <a:t>t</a:t>
            </a:r>
            <a:r>
              <a:rPr dirty="0" sz="1200" spc="-5" i="1">
                <a:latin typeface="Arial"/>
                <a:cs typeface="Arial"/>
              </a:rPr>
              <a:t>(i) </a:t>
            </a:r>
            <a:r>
              <a:rPr dirty="0" sz="1200" i="1">
                <a:latin typeface="Arial"/>
                <a:cs typeface="Arial"/>
              </a:rPr>
              <a:t>= </a:t>
            </a:r>
            <a:r>
              <a:rPr dirty="0" sz="1200" spc="-5">
                <a:latin typeface="Arial"/>
                <a:cs typeface="Arial"/>
              </a:rPr>
              <a:t>Prob. state is </a:t>
            </a:r>
            <a:r>
              <a:rPr dirty="0" sz="1200" spc="-10" i="1">
                <a:latin typeface="Arial"/>
                <a:cs typeface="Arial"/>
              </a:rPr>
              <a:t>s</a:t>
            </a:r>
            <a:r>
              <a:rPr dirty="0" baseline="-20833" sz="1200" spc="-15" i="1">
                <a:latin typeface="Arial"/>
                <a:cs typeface="Arial"/>
              </a:rPr>
              <a:t>i </a:t>
            </a:r>
            <a:r>
              <a:rPr dirty="0" sz="1200" spc="-5">
                <a:latin typeface="Arial"/>
                <a:cs typeface="Arial"/>
              </a:rPr>
              <a:t>at </a:t>
            </a:r>
            <a:r>
              <a:rPr dirty="0" sz="1200">
                <a:latin typeface="Arial"/>
                <a:cs typeface="Arial"/>
              </a:rPr>
              <a:t>time</a:t>
            </a:r>
            <a:r>
              <a:rPr dirty="0" sz="1200" spc="-105">
                <a:latin typeface="Arial"/>
                <a:cs typeface="Arial"/>
              </a:rPr>
              <a:t> </a:t>
            </a:r>
            <a:r>
              <a:rPr dirty="0" sz="1200" i="1">
                <a:latin typeface="Arial"/>
                <a:cs typeface="Arial"/>
              </a:rPr>
              <a:t>t</a:t>
            </a:r>
            <a:endParaRPr sz="1200">
              <a:latin typeface="Arial"/>
              <a:cs typeface="Arial"/>
            </a:endParaRPr>
          </a:p>
          <a:p>
            <a:pPr marL="590550">
              <a:lnSpc>
                <a:spcPct val="100000"/>
              </a:lnSpc>
              <a:spcBef>
                <a:spcPts val="290"/>
              </a:spcBef>
            </a:pPr>
            <a:r>
              <a:rPr dirty="0" sz="1200">
                <a:latin typeface="Arial"/>
                <a:cs typeface="Arial"/>
              </a:rPr>
              <a:t>= </a:t>
            </a:r>
            <a:r>
              <a:rPr dirty="0" sz="1200" spc="-5" i="1">
                <a:latin typeface="Arial"/>
                <a:cs typeface="Arial"/>
              </a:rPr>
              <a:t>P(q</a:t>
            </a:r>
            <a:r>
              <a:rPr dirty="0" baseline="-20833" sz="1200" spc="-7" i="1">
                <a:latin typeface="Arial"/>
                <a:cs typeface="Arial"/>
              </a:rPr>
              <a:t>t </a:t>
            </a:r>
            <a:r>
              <a:rPr dirty="0" sz="1200" i="1">
                <a:latin typeface="Arial"/>
                <a:cs typeface="Arial"/>
              </a:rPr>
              <a:t>=</a:t>
            </a:r>
            <a:r>
              <a:rPr dirty="0" sz="1200" spc="-114" i="1">
                <a:latin typeface="Arial"/>
                <a:cs typeface="Arial"/>
              </a:rPr>
              <a:t> </a:t>
            </a:r>
            <a:r>
              <a:rPr dirty="0" sz="1200" spc="-5" i="1">
                <a:latin typeface="Arial"/>
                <a:cs typeface="Arial"/>
              </a:rPr>
              <a:t>s</a:t>
            </a:r>
            <a:r>
              <a:rPr dirty="0" baseline="-20833" sz="1200" spc="-7" i="1">
                <a:latin typeface="Arial"/>
                <a:cs typeface="Arial"/>
              </a:rPr>
              <a:t>i</a:t>
            </a:r>
            <a:r>
              <a:rPr dirty="0" sz="1200" spc="-5" i="1">
                <a:latin typeface="Arial"/>
                <a:cs typeface="Arial"/>
              </a:rPr>
              <a:t>)</a:t>
            </a:r>
            <a:endParaRPr sz="1200">
              <a:latin typeface="Arial"/>
              <a:cs typeface="Arial"/>
            </a:endParaRPr>
          </a:p>
          <a:p>
            <a:pPr marL="196215" indent="-171450">
              <a:lnSpc>
                <a:spcPct val="100000"/>
              </a:lnSpc>
              <a:spcBef>
                <a:spcPts val="280"/>
              </a:spcBef>
              <a:buChar char="•"/>
              <a:tabLst>
                <a:tab pos="196850" algn="l"/>
              </a:tabLst>
            </a:pPr>
            <a:r>
              <a:rPr dirty="0" sz="1200" spc="-5">
                <a:latin typeface="Arial"/>
                <a:cs typeface="Arial"/>
              </a:rPr>
              <a:t>Easy </a:t>
            </a:r>
            <a:r>
              <a:rPr dirty="0" sz="1200">
                <a:latin typeface="Arial"/>
                <a:cs typeface="Arial"/>
              </a:rPr>
              <a:t>to </a:t>
            </a:r>
            <a:r>
              <a:rPr dirty="0" sz="1200" spc="-5">
                <a:latin typeface="Arial"/>
                <a:cs typeface="Arial"/>
              </a:rPr>
              <a:t>do inductive definition</a:t>
            </a:r>
            <a:endParaRPr sz="1200">
              <a:latin typeface="Arial"/>
              <a:cs typeface="Arial"/>
            </a:endParaRPr>
          </a:p>
        </p:txBody>
      </p:sp>
      <p:sp>
        <p:nvSpPr>
          <p:cNvPr id="5" name="object 5"/>
          <p:cNvSpPr txBox="1"/>
          <p:nvPr/>
        </p:nvSpPr>
        <p:spPr>
          <a:xfrm>
            <a:off x="2575560" y="2692405"/>
            <a:ext cx="91440" cy="215900"/>
          </a:xfrm>
          <a:prstGeom prst="rect">
            <a:avLst/>
          </a:prstGeom>
        </p:spPr>
        <p:txBody>
          <a:bodyPr wrap="square" lIns="0" tIns="12065" rIns="0" bIns="0" rtlCol="0" vert="horz">
            <a:spAutoFit/>
          </a:bodyPr>
          <a:lstStyle/>
          <a:p>
            <a:pPr>
              <a:lnSpc>
                <a:spcPct val="100000"/>
              </a:lnSpc>
              <a:spcBef>
                <a:spcPts val="95"/>
              </a:spcBef>
            </a:pPr>
            <a:r>
              <a:rPr dirty="0" sz="1250" spc="-225">
                <a:latin typeface="Symbol"/>
                <a:cs typeface="Symbol"/>
              </a:rPr>
              <a:t>⎨</a:t>
            </a:r>
            <a:endParaRPr sz="1250">
              <a:latin typeface="Symbol"/>
              <a:cs typeface="Symbol"/>
            </a:endParaRPr>
          </a:p>
        </p:txBody>
      </p:sp>
      <p:sp>
        <p:nvSpPr>
          <p:cNvPr id="6" name="object 6"/>
          <p:cNvSpPr txBox="1"/>
          <p:nvPr/>
        </p:nvSpPr>
        <p:spPr>
          <a:xfrm>
            <a:off x="2550160" y="2786139"/>
            <a:ext cx="219710" cy="215900"/>
          </a:xfrm>
          <a:prstGeom prst="rect">
            <a:avLst/>
          </a:prstGeom>
        </p:spPr>
        <p:txBody>
          <a:bodyPr wrap="square" lIns="0" tIns="12065" rIns="0" bIns="0" rtlCol="0" vert="horz">
            <a:spAutoFit/>
          </a:bodyPr>
          <a:lstStyle/>
          <a:p>
            <a:pPr marL="25400">
              <a:lnSpc>
                <a:spcPct val="100000"/>
              </a:lnSpc>
              <a:spcBef>
                <a:spcPts val="95"/>
              </a:spcBef>
            </a:pPr>
            <a:r>
              <a:rPr dirty="0" baseline="-13333" sz="1875" spc="-359">
                <a:latin typeface="Symbol"/>
                <a:cs typeface="Symbol"/>
              </a:rPr>
              <a:t>⎩</a:t>
            </a:r>
            <a:r>
              <a:rPr dirty="0" sz="1250" spc="-5">
                <a:latin typeface="Times New Roman"/>
                <a:cs typeface="Times New Roman"/>
              </a:rPr>
              <a:t>0</a:t>
            </a:r>
            <a:endParaRPr sz="1250">
              <a:latin typeface="Times New Roman"/>
              <a:cs typeface="Times New Roman"/>
            </a:endParaRPr>
          </a:p>
        </p:txBody>
      </p:sp>
      <p:sp>
        <p:nvSpPr>
          <p:cNvPr id="7" name="object 7"/>
          <p:cNvSpPr txBox="1"/>
          <p:nvPr/>
        </p:nvSpPr>
        <p:spPr>
          <a:xfrm>
            <a:off x="2197607" y="2770685"/>
            <a:ext cx="59055" cy="136525"/>
          </a:xfrm>
          <a:prstGeom prst="rect">
            <a:avLst/>
          </a:prstGeom>
        </p:spPr>
        <p:txBody>
          <a:bodyPr wrap="square" lIns="0" tIns="15875" rIns="0" bIns="0" rtlCol="0" vert="horz">
            <a:spAutoFit/>
          </a:bodyPr>
          <a:lstStyle/>
          <a:p>
            <a:pPr>
              <a:lnSpc>
                <a:spcPct val="100000"/>
              </a:lnSpc>
              <a:spcBef>
                <a:spcPts val="125"/>
              </a:spcBef>
            </a:pPr>
            <a:r>
              <a:rPr dirty="0" sz="700" spc="10">
                <a:latin typeface="Times New Roman"/>
                <a:cs typeface="Times New Roman"/>
              </a:rPr>
              <a:t>0</a:t>
            </a:r>
            <a:endParaRPr sz="700">
              <a:latin typeface="Times New Roman"/>
              <a:cs typeface="Times New Roman"/>
            </a:endParaRPr>
          </a:p>
        </p:txBody>
      </p:sp>
      <p:sp>
        <p:nvSpPr>
          <p:cNvPr id="8" name="object 8"/>
          <p:cNvSpPr txBox="1"/>
          <p:nvPr/>
        </p:nvSpPr>
        <p:spPr>
          <a:xfrm>
            <a:off x="1763021" y="2664985"/>
            <a:ext cx="1005840" cy="215900"/>
          </a:xfrm>
          <a:prstGeom prst="rect">
            <a:avLst/>
          </a:prstGeom>
        </p:spPr>
        <p:txBody>
          <a:bodyPr wrap="square" lIns="0" tIns="12065" rIns="0" bIns="0" rtlCol="0" vert="horz">
            <a:spAutoFit/>
          </a:bodyPr>
          <a:lstStyle/>
          <a:p>
            <a:pPr marL="25400">
              <a:lnSpc>
                <a:spcPct val="100000"/>
              </a:lnSpc>
              <a:spcBef>
                <a:spcPts val="95"/>
              </a:spcBef>
              <a:tabLst>
                <a:tab pos="354330" algn="l"/>
              </a:tabLst>
            </a:pPr>
            <a:r>
              <a:rPr dirty="0" sz="1250" spc="-10">
                <a:latin typeface="Symbol"/>
                <a:cs typeface="Symbol"/>
              </a:rPr>
              <a:t></a:t>
            </a:r>
            <a:r>
              <a:rPr dirty="0" sz="1250" spc="-10" i="1">
                <a:latin typeface="Times New Roman"/>
                <a:cs typeface="Times New Roman"/>
              </a:rPr>
              <a:t>i	</a:t>
            </a:r>
            <a:r>
              <a:rPr dirty="0" sz="1250" spc="-5" i="1">
                <a:latin typeface="Times New Roman"/>
                <a:cs typeface="Times New Roman"/>
              </a:rPr>
              <a:t>p </a:t>
            </a:r>
            <a:r>
              <a:rPr dirty="0" sz="1250" spc="10">
                <a:latin typeface="Times New Roman"/>
                <a:cs typeface="Times New Roman"/>
              </a:rPr>
              <a:t>(</a:t>
            </a:r>
            <a:r>
              <a:rPr dirty="0" sz="1250" spc="10" i="1">
                <a:latin typeface="Times New Roman"/>
                <a:cs typeface="Times New Roman"/>
              </a:rPr>
              <a:t>i</a:t>
            </a:r>
            <a:r>
              <a:rPr dirty="0" sz="1250" spc="10">
                <a:latin typeface="Times New Roman"/>
                <a:cs typeface="Times New Roman"/>
              </a:rPr>
              <a:t>) </a:t>
            </a:r>
            <a:r>
              <a:rPr dirty="0" sz="1250" spc="-5">
                <a:latin typeface="Symbol"/>
                <a:cs typeface="Symbol"/>
              </a:rPr>
              <a:t></a:t>
            </a:r>
            <a:r>
              <a:rPr dirty="0" sz="1250" spc="40">
                <a:latin typeface="Times New Roman"/>
                <a:cs typeface="Times New Roman"/>
              </a:rPr>
              <a:t> </a:t>
            </a:r>
            <a:r>
              <a:rPr dirty="0" baseline="37777" sz="1875" spc="-292">
                <a:latin typeface="Symbol"/>
                <a:cs typeface="Symbol"/>
              </a:rPr>
              <a:t>⎧</a:t>
            </a:r>
            <a:r>
              <a:rPr dirty="0" baseline="40000" sz="1875" spc="-292">
                <a:latin typeface="Times New Roman"/>
                <a:cs typeface="Times New Roman"/>
              </a:rPr>
              <a:t>1</a:t>
            </a:r>
            <a:endParaRPr baseline="40000" sz="1875">
              <a:latin typeface="Times New Roman"/>
              <a:cs typeface="Times New Roman"/>
            </a:endParaRPr>
          </a:p>
        </p:txBody>
      </p:sp>
      <p:sp>
        <p:nvSpPr>
          <p:cNvPr id="9" name="object 9"/>
          <p:cNvSpPr txBox="1"/>
          <p:nvPr/>
        </p:nvSpPr>
        <p:spPr>
          <a:xfrm>
            <a:off x="1801118" y="2500846"/>
            <a:ext cx="2362200" cy="794385"/>
          </a:xfrm>
          <a:prstGeom prst="rect">
            <a:avLst/>
          </a:prstGeom>
        </p:spPr>
        <p:txBody>
          <a:bodyPr wrap="square" lIns="0" tIns="12700" rIns="0" bIns="0" rtlCol="0" vert="horz">
            <a:spAutoFit/>
          </a:bodyPr>
          <a:lstStyle/>
          <a:p>
            <a:pPr marL="1391920" marR="30480" indent="-318770">
              <a:lnSpc>
                <a:spcPct val="124800"/>
              </a:lnSpc>
              <a:spcBef>
                <a:spcPts val="100"/>
              </a:spcBef>
            </a:pPr>
            <a:r>
              <a:rPr dirty="0" sz="1250" spc="-5">
                <a:latin typeface="Times New Roman"/>
                <a:cs typeface="Times New Roman"/>
              </a:rPr>
              <a:t>if </a:t>
            </a:r>
            <a:r>
              <a:rPr dirty="0" sz="1250" spc="-5" i="1">
                <a:latin typeface="Times New Roman"/>
                <a:cs typeface="Times New Roman"/>
              </a:rPr>
              <a:t>s</a:t>
            </a:r>
            <a:r>
              <a:rPr dirty="0" baseline="-23809" sz="1050" spc="-7" i="1">
                <a:latin typeface="Times New Roman"/>
                <a:cs typeface="Times New Roman"/>
              </a:rPr>
              <a:t>i </a:t>
            </a:r>
            <a:r>
              <a:rPr dirty="0" sz="1250" spc="-5">
                <a:latin typeface="Times New Roman"/>
                <a:cs typeface="Times New Roman"/>
              </a:rPr>
              <a:t>is the start </a:t>
            </a:r>
            <a:r>
              <a:rPr dirty="0" sz="1250" spc="-10">
                <a:latin typeface="Times New Roman"/>
                <a:cs typeface="Times New Roman"/>
              </a:rPr>
              <a:t>state  </a:t>
            </a:r>
            <a:r>
              <a:rPr dirty="0" sz="1250" spc="-5">
                <a:latin typeface="Times New Roman"/>
                <a:cs typeface="Times New Roman"/>
              </a:rPr>
              <a:t>otherwise</a:t>
            </a:r>
            <a:endParaRPr sz="1250">
              <a:latin typeface="Times New Roman"/>
              <a:cs typeface="Times New Roman"/>
            </a:endParaRPr>
          </a:p>
          <a:p>
            <a:pPr marL="25400">
              <a:lnSpc>
                <a:spcPct val="100000"/>
              </a:lnSpc>
              <a:spcBef>
                <a:spcPts val="810"/>
              </a:spcBef>
            </a:pPr>
            <a:r>
              <a:rPr dirty="0" sz="1250" spc="-10">
                <a:latin typeface="Symbol"/>
                <a:cs typeface="Symbol"/>
              </a:rPr>
              <a:t></a:t>
            </a:r>
            <a:r>
              <a:rPr dirty="0" sz="1250" spc="-10" i="1">
                <a:latin typeface="Times New Roman"/>
                <a:cs typeface="Times New Roman"/>
              </a:rPr>
              <a:t>j</a:t>
            </a:r>
            <a:endParaRPr sz="1250">
              <a:latin typeface="Times New Roman"/>
              <a:cs typeface="Times New Roman"/>
            </a:endParaRPr>
          </a:p>
        </p:txBody>
      </p:sp>
      <p:sp>
        <p:nvSpPr>
          <p:cNvPr id="10" name="object 10"/>
          <p:cNvSpPr txBox="1"/>
          <p:nvPr/>
        </p:nvSpPr>
        <p:spPr>
          <a:xfrm>
            <a:off x="2283715" y="3356666"/>
            <a:ext cx="74930" cy="136525"/>
          </a:xfrm>
          <a:prstGeom prst="rect">
            <a:avLst/>
          </a:prstGeom>
        </p:spPr>
        <p:txBody>
          <a:bodyPr wrap="square" lIns="0" tIns="15875" rIns="0" bIns="0" rtlCol="0" vert="horz">
            <a:spAutoFit/>
          </a:bodyPr>
          <a:lstStyle/>
          <a:p>
            <a:pPr>
              <a:lnSpc>
                <a:spcPct val="100000"/>
              </a:lnSpc>
              <a:spcBef>
                <a:spcPts val="125"/>
              </a:spcBef>
            </a:pPr>
            <a:r>
              <a:rPr dirty="0" sz="700" spc="15" i="1">
                <a:latin typeface="Times New Roman"/>
                <a:cs typeface="Times New Roman"/>
              </a:rPr>
              <a:t>N</a:t>
            </a:r>
            <a:endParaRPr sz="700">
              <a:latin typeface="Times New Roman"/>
              <a:cs typeface="Times New Roman"/>
            </a:endParaRPr>
          </a:p>
        </p:txBody>
      </p:sp>
      <p:sp>
        <p:nvSpPr>
          <p:cNvPr id="11" name="object 11"/>
          <p:cNvSpPr txBox="1"/>
          <p:nvPr/>
        </p:nvSpPr>
        <p:spPr>
          <a:xfrm>
            <a:off x="2257048" y="3669084"/>
            <a:ext cx="138430" cy="136525"/>
          </a:xfrm>
          <a:prstGeom prst="rect">
            <a:avLst/>
          </a:prstGeom>
        </p:spPr>
        <p:txBody>
          <a:bodyPr wrap="square" lIns="0" tIns="15875" rIns="0" bIns="0" rtlCol="0" vert="horz">
            <a:spAutoFit/>
          </a:bodyPr>
          <a:lstStyle/>
          <a:p>
            <a:pPr>
              <a:lnSpc>
                <a:spcPct val="100000"/>
              </a:lnSpc>
              <a:spcBef>
                <a:spcPts val="125"/>
              </a:spcBef>
            </a:pPr>
            <a:r>
              <a:rPr dirty="0" sz="700" spc="65" i="1">
                <a:latin typeface="Times New Roman"/>
                <a:cs typeface="Times New Roman"/>
              </a:rPr>
              <a:t>i</a:t>
            </a:r>
            <a:r>
              <a:rPr dirty="0" sz="700" spc="-25">
                <a:latin typeface="Symbol"/>
                <a:cs typeface="Symbol"/>
              </a:rPr>
              <a:t></a:t>
            </a:r>
            <a:r>
              <a:rPr dirty="0" sz="700" spc="10">
                <a:latin typeface="Times New Roman"/>
                <a:cs typeface="Times New Roman"/>
              </a:rPr>
              <a:t>1</a:t>
            </a:r>
            <a:endParaRPr sz="700">
              <a:latin typeface="Times New Roman"/>
              <a:cs typeface="Times New Roman"/>
            </a:endParaRPr>
          </a:p>
        </p:txBody>
      </p:sp>
      <p:sp>
        <p:nvSpPr>
          <p:cNvPr id="12" name="object 12"/>
          <p:cNvSpPr txBox="1"/>
          <p:nvPr/>
        </p:nvSpPr>
        <p:spPr>
          <a:xfrm>
            <a:off x="2132593" y="3010702"/>
            <a:ext cx="1723389" cy="673100"/>
          </a:xfrm>
          <a:prstGeom prst="rect">
            <a:avLst/>
          </a:prstGeom>
        </p:spPr>
        <p:txBody>
          <a:bodyPr wrap="square" lIns="0" tIns="81280" rIns="0" bIns="0" rtlCol="0" vert="horz">
            <a:spAutoFit/>
          </a:bodyPr>
          <a:lstStyle/>
          <a:p>
            <a:pPr marL="25400">
              <a:lnSpc>
                <a:spcPct val="100000"/>
              </a:lnSpc>
              <a:spcBef>
                <a:spcPts val="640"/>
              </a:spcBef>
            </a:pPr>
            <a:r>
              <a:rPr dirty="0" sz="1250" spc="-5" i="1">
                <a:latin typeface="Times New Roman"/>
                <a:cs typeface="Times New Roman"/>
              </a:rPr>
              <a:t>p</a:t>
            </a:r>
            <a:r>
              <a:rPr dirty="0" baseline="-23809" sz="1050" spc="-7" i="1">
                <a:latin typeface="Times New Roman"/>
                <a:cs typeface="Times New Roman"/>
              </a:rPr>
              <a:t>t</a:t>
            </a:r>
            <a:r>
              <a:rPr dirty="0" baseline="-23809" sz="1050" spc="-157" i="1">
                <a:latin typeface="Times New Roman"/>
                <a:cs typeface="Times New Roman"/>
              </a:rPr>
              <a:t> </a:t>
            </a:r>
            <a:r>
              <a:rPr dirty="0" baseline="-23809" sz="1050">
                <a:latin typeface="Symbol"/>
                <a:cs typeface="Symbol"/>
              </a:rPr>
              <a:t></a:t>
            </a:r>
            <a:r>
              <a:rPr dirty="0" baseline="-23809" sz="1050">
                <a:latin typeface="Times New Roman"/>
                <a:cs typeface="Times New Roman"/>
              </a:rPr>
              <a:t>1</a:t>
            </a:r>
            <a:r>
              <a:rPr dirty="0" baseline="-23809" sz="1050" spc="-142">
                <a:latin typeface="Times New Roman"/>
                <a:cs typeface="Times New Roman"/>
              </a:rPr>
              <a:t> </a:t>
            </a:r>
            <a:r>
              <a:rPr dirty="0" sz="1250" spc="-5">
                <a:latin typeface="Times New Roman"/>
                <a:cs typeface="Times New Roman"/>
              </a:rPr>
              <a:t>(</a:t>
            </a:r>
            <a:r>
              <a:rPr dirty="0" sz="1250" spc="-45">
                <a:latin typeface="Times New Roman"/>
                <a:cs typeface="Times New Roman"/>
              </a:rPr>
              <a:t> </a:t>
            </a:r>
            <a:r>
              <a:rPr dirty="0" sz="1250" spc="25" i="1">
                <a:latin typeface="Times New Roman"/>
                <a:cs typeface="Times New Roman"/>
              </a:rPr>
              <a:t>j</a:t>
            </a:r>
            <a:r>
              <a:rPr dirty="0" sz="1250" spc="25">
                <a:latin typeface="Times New Roman"/>
                <a:cs typeface="Times New Roman"/>
              </a:rPr>
              <a:t>)</a:t>
            </a:r>
            <a:r>
              <a:rPr dirty="0" sz="1250" spc="-35">
                <a:latin typeface="Times New Roman"/>
                <a:cs typeface="Times New Roman"/>
              </a:rPr>
              <a:t> </a:t>
            </a:r>
            <a:r>
              <a:rPr dirty="0" sz="1250" spc="-5">
                <a:latin typeface="Symbol"/>
                <a:cs typeface="Symbol"/>
              </a:rPr>
              <a:t></a:t>
            </a:r>
            <a:r>
              <a:rPr dirty="0" sz="1250" spc="15">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50" i="1">
                <a:latin typeface="Times New Roman"/>
                <a:cs typeface="Times New Roman"/>
              </a:rPr>
              <a:t> </a:t>
            </a:r>
            <a:r>
              <a:rPr dirty="0" baseline="-23809" sz="1050">
                <a:latin typeface="Symbol"/>
                <a:cs typeface="Symbol"/>
              </a:rPr>
              <a:t></a:t>
            </a:r>
            <a:r>
              <a:rPr dirty="0" baseline="-23809" sz="1050">
                <a:latin typeface="Times New Roman"/>
                <a:cs typeface="Times New Roman"/>
              </a:rPr>
              <a:t>1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sz="1250" spc="-165" i="1">
                <a:latin typeface="Times New Roman"/>
                <a:cs typeface="Times New Roman"/>
              </a:rPr>
              <a:t> </a:t>
            </a:r>
            <a:r>
              <a:rPr dirty="0" baseline="-23809" sz="1050" spc="7" i="1">
                <a:latin typeface="Times New Roman"/>
                <a:cs typeface="Times New Roman"/>
              </a:rPr>
              <a:t>j</a:t>
            </a:r>
            <a:r>
              <a:rPr dirty="0" baseline="-23809" sz="1050" spc="-7" i="1">
                <a:latin typeface="Times New Roman"/>
                <a:cs typeface="Times New Roman"/>
              </a:rPr>
              <a:t> </a:t>
            </a:r>
            <a:r>
              <a:rPr dirty="0" sz="1250" spc="-5">
                <a:latin typeface="Times New Roman"/>
                <a:cs typeface="Times New Roman"/>
              </a:rPr>
              <a:t>)</a:t>
            </a:r>
            <a:r>
              <a:rPr dirty="0" sz="1250" spc="-30">
                <a:latin typeface="Times New Roman"/>
                <a:cs typeface="Times New Roman"/>
              </a:rPr>
              <a:t> </a:t>
            </a:r>
            <a:r>
              <a:rPr dirty="0" sz="1250" spc="-5">
                <a:latin typeface="Symbol"/>
                <a:cs typeface="Symbol"/>
              </a:rPr>
              <a:t></a:t>
            </a:r>
            <a:endParaRPr sz="1250">
              <a:latin typeface="Symbol"/>
              <a:cs typeface="Symbol"/>
            </a:endParaRPr>
          </a:p>
          <a:p>
            <a:pPr marL="99695">
              <a:lnSpc>
                <a:spcPct val="100000"/>
              </a:lnSpc>
              <a:spcBef>
                <a:spcPts val="830"/>
              </a:spcBef>
            </a:pPr>
            <a:r>
              <a:rPr dirty="0" baseline="-9009" sz="2775" spc="15">
                <a:latin typeface="Symbol"/>
                <a:cs typeface="Symbol"/>
              </a:rPr>
              <a:t></a:t>
            </a:r>
            <a:r>
              <a:rPr dirty="0" baseline="-9009" sz="2775" spc="-390">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50" i="1">
                <a:latin typeface="Times New Roman"/>
                <a:cs typeface="Times New Roman"/>
              </a:rPr>
              <a:t> </a:t>
            </a:r>
            <a:r>
              <a:rPr dirty="0" baseline="-23809" sz="1050" spc="-7">
                <a:latin typeface="Symbol"/>
                <a:cs typeface="Symbol"/>
              </a:rPr>
              <a:t></a:t>
            </a:r>
            <a:r>
              <a:rPr dirty="0" baseline="-23809" sz="1050" spc="-7">
                <a:latin typeface="Times New Roman"/>
                <a:cs typeface="Times New Roman"/>
              </a:rPr>
              <a:t>1</a:t>
            </a:r>
            <a:r>
              <a:rPr dirty="0" baseline="-23809" sz="1050" spc="7">
                <a:latin typeface="Times New Roman"/>
                <a:cs typeface="Times New Roman"/>
              </a:rPr>
              <a: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sz="1250" spc="-170" i="1">
                <a:latin typeface="Times New Roman"/>
                <a:cs typeface="Times New Roman"/>
              </a:rPr>
              <a:t> </a:t>
            </a:r>
            <a:r>
              <a:rPr dirty="0" baseline="-23809" sz="1050" spc="7" i="1">
                <a:latin typeface="Times New Roman"/>
                <a:cs typeface="Times New Roman"/>
              </a:rPr>
              <a:t>j</a:t>
            </a:r>
            <a:r>
              <a:rPr dirty="0" baseline="-23809" sz="1050" spc="22" i="1">
                <a:latin typeface="Times New Roman"/>
                <a:cs typeface="Times New Roman"/>
              </a:rPr>
              <a:t> </a:t>
            </a:r>
            <a:r>
              <a:rPr dirty="0" sz="1250" spc="-5">
                <a:latin typeface="Symbol"/>
                <a:cs typeface="Symbol"/>
              </a:rPr>
              <a:t></a:t>
            </a:r>
            <a:r>
              <a:rPr dirty="0" sz="1250" spc="-95">
                <a:latin typeface="Times New Roman"/>
                <a:cs typeface="Times New Roman"/>
              </a:rPr>
              <a:t> </a:t>
            </a:r>
            <a:r>
              <a:rPr dirty="0" sz="1250" spc="-5" i="1">
                <a:latin typeface="Times New Roman"/>
                <a:cs typeface="Times New Roman"/>
              </a:rPr>
              <a:t>q</a:t>
            </a:r>
            <a:r>
              <a:rPr dirty="0" baseline="-23809" sz="1050" spc="-7" i="1">
                <a:latin typeface="Times New Roman"/>
                <a:cs typeface="Times New Roman"/>
              </a:rPr>
              <a:t>t</a:t>
            </a:r>
            <a:r>
              <a:rPr dirty="0" baseline="-23809" sz="1050" spc="165" i="1">
                <a:latin typeface="Times New Roman"/>
                <a:cs typeface="Times New Roman"/>
              </a:rPr>
              <a:t> </a:t>
            </a:r>
            <a:r>
              <a:rPr dirty="0" sz="1250" spc="-5">
                <a:latin typeface="Symbol"/>
                <a:cs typeface="Symbol"/>
              </a:rPr>
              <a:t></a:t>
            </a:r>
            <a:r>
              <a:rPr dirty="0" sz="1250" spc="-10">
                <a:latin typeface="Times New Roman"/>
                <a:cs typeface="Times New Roman"/>
              </a:rPr>
              <a:t> </a:t>
            </a:r>
            <a:r>
              <a:rPr dirty="0" sz="1250" spc="-5" i="1">
                <a:latin typeface="Times New Roman"/>
                <a:cs typeface="Times New Roman"/>
              </a:rPr>
              <a:t>s</a:t>
            </a:r>
            <a:r>
              <a:rPr dirty="0" baseline="-23809" sz="1050" spc="-7" i="1">
                <a:latin typeface="Times New Roman"/>
                <a:cs typeface="Times New Roman"/>
              </a:rPr>
              <a:t>i</a:t>
            </a:r>
            <a:r>
              <a:rPr dirty="0" baseline="-23809" sz="1050" spc="-15" i="1">
                <a:latin typeface="Times New Roman"/>
                <a:cs typeface="Times New Roman"/>
              </a:rPr>
              <a:t> </a:t>
            </a:r>
            <a:r>
              <a:rPr dirty="0" sz="1250" spc="-5">
                <a:latin typeface="Times New Roman"/>
                <a:cs typeface="Times New Roman"/>
              </a:rPr>
              <a:t>)</a:t>
            </a:r>
            <a:r>
              <a:rPr dirty="0" sz="1250" spc="-35">
                <a:latin typeface="Times New Roman"/>
                <a:cs typeface="Times New Roman"/>
              </a:rPr>
              <a:t> </a:t>
            </a:r>
            <a:r>
              <a:rPr dirty="0" sz="1250" spc="-5">
                <a:latin typeface="Symbol"/>
                <a:cs typeface="Symbol"/>
              </a:rPr>
              <a:t></a:t>
            </a:r>
            <a:endParaRPr sz="1250">
              <a:latin typeface="Symbol"/>
              <a:cs typeface="Symbol"/>
            </a:endParaRPr>
          </a:p>
        </p:txBody>
      </p:sp>
      <p:sp>
        <p:nvSpPr>
          <p:cNvPr id="13" name="object 13"/>
          <p:cNvSpPr txBox="1"/>
          <p:nvPr/>
        </p:nvSpPr>
        <p:spPr>
          <a:xfrm>
            <a:off x="2474215" y="3851966"/>
            <a:ext cx="74930" cy="136525"/>
          </a:xfrm>
          <a:prstGeom prst="rect">
            <a:avLst/>
          </a:prstGeom>
        </p:spPr>
        <p:txBody>
          <a:bodyPr wrap="square" lIns="0" tIns="15875" rIns="0" bIns="0" rtlCol="0" vert="horz">
            <a:spAutoFit/>
          </a:bodyPr>
          <a:lstStyle/>
          <a:p>
            <a:pPr>
              <a:lnSpc>
                <a:spcPct val="100000"/>
              </a:lnSpc>
              <a:spcBef>
                <a:spcPts val="125"/>
              </a:spcBef>
            </a:pPr>
            <a:r>
              <a:rPr dirty="0" sz="700" spc="15" i="1">
                <a:latin typeface="Times New Roman"/>
                <a:cs typeface="Times New Roman"/>
              </a:rPr>
              <a:t>N</a:t>
            </a:r>
            <a:endParaRPr sz="700">
              <a:latin typeface="Times New Roman"/>
              <a:cs typeface="Times New Roman"/>
            </a:endParaRPr>
          </a:p>
        </p:txBody>
      </p:sp>
      <p:sp>
        <p:nvSpPr>
          <p:cNvPr id="14" name="object 14"/>
          <p:cNvSpPr txBox="1"/>
          <p:nvPr/>
        </p:nvSpPr>
        <p:spPr>
          <a:xfrm>
            <a:off x="2397760" y="3840136"/>
            <a:ext cx="2204085" cy="461009"/>
          </a:xfrm>
          <a:prstGeom prst="rect">
            <a:avLst/>
          </a:prstGeom>
        </p:spPr>
        <p:txBody>
          <a:bodyPr wrap="square" lIns="0" tIns="43180" rIns="0" bIns="0" rtlCol="0" vert="horz">
            <a:spAutoFit/>
          </a:bodyPr>
          <a:lstStyle/>
          <a:p>
            <a:pPr marL="25400">
              <a:lnSpc>
                <a:spcPct val="100000"/>
              </a:lnSpc>
              <a:spcBef>
                <a:spcPts val="340"/>
              </a:spcBef>
            </a:pPr>
            <a:r>
              <a:rPr dirty="0" baseline="-9009" sz="2775" spc="15">
                <a:latin typeface="Symbol"/>
                <a:cs typeface="Symbol"/>
              </a:rPr>
              <a:t></a:t>
            </a:r>
            <a:r>
              <a:rPr dirty="0" baseline="-9009" sz="2775" spc="-390">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50" i="1">
                <a:latin typeface="Times New Roman"/>
                <a:cs typeface="Times New Roman"/>
              </a:rPr>
              <a:t> </a:t>
            </a:r>
            <a:r>
              <a:rPr dirty="0" baseline="-23809" sz="1050" spc="-7">
                <a:latin typeface="Symbol"/>
                <a:cs typeface="Symbol"/>
              </a:rPr>
              <a:t></a:t>
            </a:r>
            <a:r>
              <a:rPr dirty="0" baseline="-23809" sz="1050" spc="-7">
                <a:latin typeface="Times New Roman"/>
                <a:cs typeface="Times New Roman"/>
              </a:rPr>
              <a:t>1</a:t>
            </a:r>
            <a:r>
              <a:rPr dirty="0" baseline="-23809" sz="1050" spc="22">
                <a:latin typeface="Times New Roman"/>
                <a:cs typeface="Times New Roman"/>
              </a:rPr>
              <a:t> </a:t>
            </a:r>
            <a:r>
              <a:rPr dirty="0" sz="1250" spc="-5">
                <a:latin typeface="Symbol"/>
                <a:cs typeface="Symbol"/>
              </a:rPr>
              <a:t></a:t>
            </a:r>
            <a:r>
              <a:rPr dirty="0" sz="1250" spc="-10">
                <a:latin typeface="Times New Roman"/>
                <a:cs typeface="Times New Roman"/>
              </a:rPr>
              <a:t> </a:t>
            </a:r>
            <a:r>
              <a:rPr dirty="0" sz="1250" spc="-5" i="1">
                <a:latin typeface="Times New Roman"/>
                <a:cs typeface="Times New Roman"/>
              </a:rPr>
              <a:t>s</a:t>
            </a:r>
            <a:r>
              <a:rPr dirty="0" sz="1250" spc="-160" i="1">
                <a:latin typeface="Times New Roman"/>
                <a:cs typeface="Times New Roman"/>
              </a:rPr>
              <a:t> </a:t>
            </a:r>
            <a:r>
              <a:rPr dirty="0" baseline="-23809" sz="1050" spc="7" i="1">
                <a:latin typeface="Times New Roman"/>
                <a:cs typeface="Times New Roman"/>
              </a:rPr>
              <a:t>j</a:t>
            </a:r>
            <a:r>
              <a:rPr dirty="0" baseline="-23809" sz="1050" spc="15" i="1">
                <a:latin typeface="Times New Roman"/>
                <a:cs typeface="Times New Roman"/>
              </a:rPr>
              <a:t> </a:t>
            </a:r>
            <a:r>
              <a:rPr dirty="0" sz="1250" spc="-5">
                <a:latin typeface="Times New Roman"/>
                <a:cs typeface="Times New Roman"/>
              </a:rPr>
              <a:t>|</a:t>
            </a:r>
            <a:r>
              <a:rPr dirty="0" sz="1250" spc="-80">
                <a:latin typeface="Times New Roman"/>
                <a:cs typeface="Times New Roman"/>
              </a:rPr>
              <a:t> </a:t>
            </a:r>
            <a:r>
              <a:rPr dirty="0" sz="1250" spc="-5" i="1">
                <a:latin typeface="Times New Roman"/>
                <a:cs typeface="Times New Roman"/>
              </a:rPr>
              <a:t>q</a:t>
            </a:r>
            <a:r>
              <a:rPr dirty="0" baseline="-23809" sz="1050" spc="-7" i="1">
                <a:latin typeface="Times New Roman"/>
                <a:cs typeface="Times New Roman"/>
              </a:rPr>
              <a:t>t</a:t>
            </a:r>
            <a:r>
              <a:rPr dirty="0" baseline="-23809" sz="1050" spc="165" i="1">
                <a:latin typeface="Times New Roman"/>
                <a:cs typeface="Times New Roman"/>
              </a:rPr>
              <a:t> </a:t>
            </a:r>
            <a:r>
              <a:rPr dirty="0" sz="1250" spc="-5">
                <a:latin typeface="Symbol"/>
                <a:cs typeface="Symbol"/>
              </a:rPr>
              <a:t></a:t>
            </a:r>
            <a:r>
              <a:rPr dirty="0" sz="1250" spc="-5">
                <a:latin typeface="Times New Roman"/>
                <a:cs typeface="Times New Roman"/>
              </a:rPr>
              <a:t> </a:t>
            </a:r>
            <a:r>
              <a:rPr dirty="0" sz="1250" i="1">
                <a:latin typeface="Times New Roman"/>
                <a:cs typeface="Times New Roman"/>
              </a:rPr>
              <a:t>s</a:t>
            </a:r>
            <a:r>
              <a:rPr dirty="0" baseline="-23809" sz="1050" i="1">
                <a:latin typeface="Times New Roman"/>
                <a:cs typeface="Times New Roman"/>
              </a:rPr>
              <a:t>i</a:t>
            </a:r>
            <a:r>
              <a:rPr dirty="0" baseline="-23809" sz="1050" spc="-30" i="1">
                <a:latin typeface="Times New Roman"/>
                <a:cs typeface="Times New Roman"/>
              </a:rPr>
              <a:t> </a:t>
            </a:r>
            <a:r>
              <a:rPr dirty="0" sz="1250" spc="25">
                <a:latin typeface="Times New Roman"/>
                <a:cs typeface="Times New Roman"/>
              </a:rPr>
              <a:t>)</a:t>
            </a:r>
            <a:r>
              <a:rPr dirty="0" sz="1250" spc="25" i="1">
                <a:latin typeface="Times New Roman"/>
                <a:cs typeface="Times New Roman"/>
              </a:rPr>
              <a:t>P</a:t>
            </a:r>
            <a:r>
              <a:rPr dirty="0" sz="1250" spc="25">
                <a:latin typeface="Times New Roman"/>
                <a:cs typeface="Times New Roman"/>
              </a:rPr>
              <a:t>(</a:t>
            </a:r>
            <a:r>
              <a:rPr dirty="0" sz="1250" spc="25" i="1">
                <a:latin typeface="Times New Roman"/>
                <a:cs typeface="Times New Roman"/>
              </a:rPr>
              <a:t>q</a:t>
            </a:r>
            <a:r>
              <a:rPr dirty="0" baseline="-23809" sz="1050" spc="37" i="1">
                <a:latin typeface="Times New Roman"/>
                <a:cs typeface="Times New Roman"/>
              </a:rPr>
              <a:t>t</a:t>
            </a:r>
            <a:r>
              <a:rPr dirty="0" baseline="-23809" sz="1050" spc="127" i="1">
                <a:latin typeface="Times New Roman"/>
                <a:cs typeface="Times New Roman"/>
              </a:rPr>
              <a: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baseline="-23809" sz="1050" spc="-7" i="1">
                <a:latin typeface="Times New Roman"/>
                <a:cs typeface="Times New Roman"/>
              </a:rPr>
              <a:t>i</a:t>
            </a:r>
            <a:r>
              <a:rPr dirty="0" baseline="-23809" sz="1050" spc="-22" i="1">
                <a:latin typeface="Times New Roman"/>
                <a:cs typeface="Times New Roman"/>
              </a:rPr>
              <a:t> </a:t>
            </a:r>
            <a:r>
              <a:rPr dirty="0" sz="1250" spc="-5">
                <a:latin typeface="Times New Roman"/>
                <a:cs typeface="Times New Roman"/>
              </a:rPr>
              <a:t>)</a:t>
            </a:r>
            <a:r>
              <a:rPr dirty="0" sz="1250" spc="-30">
                <a:latin typeface="Times New Roman"/>
                <a:cs typeface="Times New Roman"/>
              </a:rPr>
              <a:t> </a:t>
            </a:r>
            <a:r>
              <a:rPr dirty="0" sz="1250" spc="-5">
                <a:latin typeface="Symbol"/>
                <a:cs typeface="Symbol"/>
              </a:rPr>
              <a:t></a:t>
            </a:r>
            <a:endParaRPr sz="1250">
              <a:latin typeface="Symbol"/>
              <a:cs typeface="Symbol"/>
            </a:endParaRPr>
          </a:p>
          <a:p>
            <a:pPr marL="49530">
              <a:lnSpc>
                <a:spcPct val="100000"/>
              </a:lnSpc>
              <a:spcBef>
                <a:spcPts val="120"/>
              </a:spcBef>
            </a:pPr>
            <a:r>
              <a:rPr dirty="0" sz="700" spc="15" i="1">
                <a:latin typeface="Times New Roman"/>
                <a:cs typeface="Times New Roman"/>
              </a:rPr>
              <a:t>i</a:t>
            </a:r>
            <a:r>
              <a:rPr dirty="0" sz="700" spc="15">
                <a:latin typeface="Symbol"/>
                <a:cs typeface="Symbol"/>
              </a:rPr>
              <a:t></a:t>
            </a:r>
            <a:r>
              <a:rPr dirty="0" sz="700" spc="15">
                <a:latin typeface="Times New Roman"/>
                <a:cs typeface="Times New Roman"/>
              </a:rPr>
              <a:t>1</a:t>
            </a:r>
            <a:endParaRPr sz="700">
              <a:latin typeface="Times New Roman"/>
              <a:cs typeface="Times New Roman"/>
            </a:endParaRPr>
          </a:p>
        </p:txBody>
      </p:sp>
      <p:sp>
        <p:nvSpPr>
          <p:cNvPr id="15" name="object 15"/>
          <p:cNvSpPr txBox="1"/>
          <p:nvPr/>
        </p:nvSpPr>
        <p:spPr>
          <a:xfrm>
            <a:off x="4760215" y="3851966"/>
            <a:ext cx="74930" cy="136525"/>
          </a:xfrm>
          <a:prstGeom prst="rect">
            <a:avLst/>
          </a:prstGeom>
        </p:spPr>
        <p:txBody>
          <a:bodyPr wrap="square" lIns="0" tIns="15875" rIns="0" bIns="0" rtlCol="0" vert="horz">
            <a:spAutoFit/>
          </a:bodyPr>
          <a:lstStyle/>
          <a:p>
            <a:pPr>
              <a:lnSpc>
                <a:spcPct val="100000"/>
              </a:lnSpc>
              <a:spcBef>
                <a:spcPts val="125"/>
              </a:spcBef>
            </a:pPr>
            <a:r>
              <a:rPr dirty="0" sz="700" spc="15" i="1">
                <a:latin typeface="Times New Roman"/>
                <a:cs typeface="Times New Roman"/>
              </a:rPr>
              <a:t>N</a:t>
            </a:r>
            <a:endParaRPr sz="700">
              <a:latin typeface="Times New Roman"/>
              <a:cs typeface="Times New Roman"/>
            </a:endParaRPr>
          </a:p>
        </p:txBody>
      </p:sp>
      <p:sp>
        <p:nvSpPr>
          <p:cNvPr id="16" name="object 16"/>
          <p:cNvSpPr txBox="1"/>
          <p:nvPr/>
        </p:nvSpPr>
        <p:spPr>
          <a:xfrm>
            <a:off x="4683759" y="3840136"/>
            <a:ext cx="698500" cy="461009"/>
          </a:xfrm>
          <a:prstGeom prst="rect">
            <a:avLst/>
          </a:prstGeom>
        </p:spPr>
        <p:txBody>
          <a:bodyPr wrap="square" lIns="0" tIns="43180" rIns="0" bIns="0" rtlCol="0" vert="horz">
            <a:spAutoFit/>
          </a:bodyPr>
          <a:lstStyle/>
          <a:p>
            <a:pPr marL="25400">
              <a:lnSpc>
                <a:spcPct val="100000"/>
              </a:lnSpc>
              <a:spcBef>
                <a:spcPts val="340"/>
              </a:spcBef>
            </a:pPr>
            <a:r>
              <a:rPr dirty="0" baseline="-9009" sz="2775" spc="15">
                <a:latin typeface="Symbol"/>
                <a:cs typeface="Symbol"/>
              </a:rPr>
              <a:t></a:t>
            </a:r>
            <a:r>
              <a:rPr dirty="0" baseline="-9009" sz="2775" spc="-382">
                <a:latin typeface="Times New Roman"/>
                <a:cs typeface="Times New Roman"/>
              </a:rPr>
              <a:t> </a:t>
            </a:r>
            <a:r>
              <a:rPr dirty="0" sz="1250" i="1">
                <a:latin typeface="Times New Roman"/>
                <a:cs typeface="Times New Roman"/>
              </a:rPr>
              <a:t>a</a:t>
            </a:r>
            <a:r>
              <a:rPr dirty="0" baseline="-23809" sz="1050" i="1">
                <a:latin typeface="Times New Roman"/>
                <a:cs typeface="Times New Roman"/>
              </a:rPr>
              <a:t>ij </a:t>
            </a:r>
            <a:r>
              <a:rPr dirty="0" sz="1250" spc="-5" i="1">
                <a:latin typeface="Times New Roman"/>
                <a:cs typeface="Times New Roman"/>
              </a:rPr>
              <a:t>p</a:t>
            </a:r>
            <a:r>
              <a:rPr dirty="0" baseline="-23809" sz="1050" spc="-7" i="1">
                <a:latin typeface="Times New Roman"/>
                <a:cs typeface="Times New Roman"/>
              </a:rPr>
              <a:t>t </a:t>
            </a:r>
            <a:r>
              <a:rPr dirty="0" sz="1250" spc="5">
                <a:latin typeface="Times New Roman"/>
                <a:cs typeface="Times New Roman"/>
              </a:rPr>
              <a:t>(</a:t>
            </a:r>
            <a:r>
              <a:rPr dirty="0" sz="1250" spc="5" i="1">
                <a:latin typeface="Times New Roman"/>
                <a:cs typeface="Times New Roman"/>
              </a:rPr>
              <a:t>i</a:t>
            </a:r>
            <a:r>
              <a:rPr dirty="0" sz="1250" spc="5">
                <a:latin typeface="Times New Roman"/>
                <a:cs typeface="Times New Roman"/>
              </a:rPr>
              <a:t>)</a:t>
            </a:r>
            <a:endParaRPr sz="1250">
              <a:latin typeface="Times New Roman"/>
              <a:cs typeface="Times New Roman"/>
            </a:endParaRPr>
          </a:p>
          <a:p>
            <a:pPr marL="49530">
              <a:lnSpc>
                <a:spcPct val="100000"/>
              </a:lnSpc>
              <a:spcBef>
                <a:spcPts val="120"/>
              </a:spcBef>
            </a:pPr>
            <a:r>
              <a:rPr dirty="0" sz="700" spc="15" i="1">
                <a:latin typeface="Times New Roman"/>
                <a:cs typeface="Times New Roman"/>
              </a:rPr>
              <a:t>i</a:t>
            </a:r>
            <a:r>
              <a:rPr dirty="0" sz="700" spc="15">
                <a:latin typeface="Symbol"/>
                <a:cs typeface="Symbol"/>
              </a:rPr>
              <a:t></a:t>
            </a:r>
            <a:r>
              <a:rPr dirty="0" sz="700" spc="15">
                <a:latin typeface="Times New Roman"/>
                <a:cs typeface="Times New Roman"/>
              </a:rPr>
              <a:t>1</a:t>
            </a:r>
            <a:endParaRPr sz="700">
              <a:latin typeface="Times New Roman"/>
              <a:cs typeface="Times New Roman"/>
            </a:endParaRPr>
          </a:p>
        </p:txBody>
      </p:sp>
      <p:sp>
        <p:nvSpPr>
          <p:cNvPr id="17" name="object 17"/>
          <p:cNvSpPr/>
          <p:nvPr/>
        </p:nvSpPr>
        <p:spPr>
          <a:xfrm>
            <a:off x="4457700" y="3282696"/>
            <a:ext cx="1600200" cy="723900"/>
          </a:xfrm>
          <a:custGeom>
            <a:avLst/>
            <a:gdLst/>
            <a:ahLst/>
            <a:cxnLst/>
            <a:rect l="l" t="t" r="r" b="b"/>
            <a:pathLst>
              <a:path w="1600200" h="723900">
                <a:moveTo>
                  <a:pt x="666750" y="457200"/>
                </a:moveTo>
                <a:lnTo>
                  <a:pt x="266700" y="457200"/>
                </a:lnTo>
                <a:lnTo>
                  <a:pt x="492251" y="723900"/>
                </a:lnTo>
                <a:lnTo>
                  <a:pt x="666750" y="457200"/>
                </a:lnTo>
                <a:close/>
              </a:path>
              <a:path w="1600200" h="723900">
                <a:moveTo>
                  <a:pt x="1600200" y="0"/>
                </a:moveTo>
                <a:lnTo>
                  <a:pt x="0" y="0"/>
                </a:lnTo>
                <a:lnTo>
                  <a:pt x="0" y="457200"/>
                </a:lnTo>
                <a:lnTo>
                  <a:pt x="1600200" y="457200"/>
                </a:lnTo>
                <a:lnTo>
                  <a:pt x="1600200" y="0"/>
                </a:lnTo>
                <a:close/>
              </a:path>
            </a:pathLst>
          </a:custGeom>
          <a:solidFill>
            <a:srgbClr val="FFFFCC"/>
          </a:solidFill>
        </p:spPr>
        <p:txBody>
          <a:bodyPr wrap="square" lIns="0" tIns="0" rIns="0" bIns="0" rtlCol="0"/>
          <a:lstStyle/>
          <a:p/>
        </p:txBody>
      </p:sp>
      <p:sp>
        <p:nvSpPr>
          <p:cNvPr id="18" name="object 18"/>
          <p:cNvSpPr/>
          <p:nvPr/>
        </p:nvSpPr>
        <p:spPr>
          <a:xfrm>
            <a:off x="4457700" y="3282696"/>
            <a:ext cx="1600200" cy="723900"/>
          </a:xfrm>
          <a:custGeom>
            <a:avLst/>
            <a:gdLst/>
            <a:ahLst/>
            <a:cxnLst/>
            <a:rect l="l" t="t" r="r" b="b"/>
            <a:pathLst>
              <a:path w="1600200" h="723900">
                <a:moveTo>
                  <a:pt x="0" y="0"/>
                </a:moveTo>
                <a:lnTo>
                  <a:pt x="0" y="457200"/>
                </a:lnTo>
                <a:lnTo>
                  <a:pt x="266700" y="457200"/>
                </a:lnTo>
                <a:lnTo>
                  <a:pt x="492251" y="723900"/>
                </a:lnTo>
                <a:lnTo>
                  <a:pt x="666750" y="457200"/>
                </a:lnTo>
                <a:lnTo>
                  <a:pt x="1600200" y="457200"/>
                </a:lnTo>
                <a:lnTo>
                  <a:pt x="1600200" y="0"/>
                </a:lnTo>
                <a:lnTo>
                  <a:pt x="266700" y="0"/>
                </a:lnTo>
                <a:lnTo>
                  <a:pt x="0" y="0"/>
                </a:lnTo>
                <a:close/>
              </a:path>
            </a:pathLst>
          </a:custGeom>
          <a:ln w="6350">
            <a:solidFill>
              <a:srgbClr val="000000"/>
            </a:solidFill>
          </a:ln>
        </p:spPr>
        <p:txBody>
          <a:bodyPr wrap="square" lIns="0" tIns="0" rIns="0" bIns="0" rtlCol="0"/>
          <a:lstStyle/>
          <a:p/>
        </p:txBody>
      </p:sp>
      <p:sp>
        <p:nvSpPr>
          <p:cNvPr id="19" name="object 19"/>
          <p:cNvSpPr txBox="1"/>
          <p:nvPr/>
        </p:nvSpPr>
        <p:spPr>
          <a:xfrm>
            <a:off x="4494016" y="3279409"/>
            <a:ext cx="1585595" cy="396875"/>
          </a:xfrm>
          <a:prstGeom prst="rect">
            <a:avLst/>
          </a:prstGeom>
        </p:spPr>
        <p:txBody>
          <a:bodyPr wrap="square" lIns="0" tIns="25400" rIns="0" bIns="0" rtlCol="0" vert="horz">
            <a:spAutoFit/>
          </a:bodyPr>
          <a:lstStyle/>
          <a:p>
            <a:pPr algn="ctr" marR="48895">
              <a:lnSpc>
                <a:spcPct val="100000"/>
              </a:lnSpc>
              <a:spcBef>
                <a:spcPts val="200"/>
              </a:spcBef>
            </a:pPr>
            <a:r>
              <a:rPr dirty="0" sz="1000" spc="-5">
                <a:latin typeface="Arial"/>
                <a:cs typeface="Arial"/>
              </a:rPr>
              <a:t>Remember,</a:t>
            </a:r>
            <a:endParaRPr sz="1000">
              <a:latin typeface="Arial"/>
              <a:cs typeface="Arial"/>
            </a:endParaRPr>
          </a:p>
          <a:p>
            <a:pPr algn="ctr" marR="5080">
              <a:lnSpc>
                <a:spcPct val="100000"/>
              </a:lnSpc>
              <a:spcBef>
                <a:spcPts val="120"/>
              </a:spcBef>
            </a:pPr>
            <a:r>
              <a:rPr dirty="0" sz="1250" i="1">
                <a:latin typeface="Times New Roman"/>
                <a:cs typeface="Times New Roman"/>
              </a:rPr>
              <a:t>a</a:t>
            </a:r>
            <a:r>
              <a:rPr dirty="0" baseline="-23809" sz="1050" i="1">
                <a:latin typeface="Times New Roman"/>
                <a:cs typeface="Times New Roman"/>
              </a:rPr>
              <a:t>ij </a:t>
            </a:r>
            <a:r>
              <a:rPr dirty="0" sz="1250" spc="-5">
                <a:latin typeface="Symbol"/>
                <a:cs typeface="Symbol"/>
              </a:rPr>
              <a:t></a:t>
            </a:r>
            <a:r>
              <a:rPr dirty="0" sz="1250" spc="-5">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 </a:t>
            </a:r>
            <a:r>
              <a:rPr dirty="0" baseline="-23809" sz="1050">
                <a:latin typeface="Symbol"/>
                <a:cs typeface="Symbol"/>
              </a:rPr>
              <a:t></a:t>
            </a:r>
            <a:r>
              <a:rPr dirty="0" baseline="-23809" sz="1050">
                <a:latin typeface="Times New Roman"/>
                <a:cs typeface="Times New Roman"/>
              </a:rPr>
              <a:t>1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 </a:t>
            </a:r>
            <a:r>
              <a:rPr dirty="0" baseline="-23809" sz="1050" spc="7" i="1">
                <a:latin typeface="Times New Roman"/>
                <a:cs typeface="Times New Roman"/>
              </a:rPr>
              <a:t>j </a:t>
            </a:r>
            <a:r>
              <a:rPr dirty="0" sz="1250" spc="-5">
                <a:latin typeface="Times New Roman"/>
                <a:cs typeface="Times New Roman"/>
              </a:rPr>
              <a:t>| </a:t>
            </a:r>
            <a:r>
              <a:rPr dirty="0" sz="1250" spc="-5" i="1">
                <a:latin typeface="Times New Roman"/>
                <a:cs typeface="Times New Roman"/>
              </a:rPr>
              <a:t>q</a:t>
            </a:r>
            <a:r>
              <a:rPr dirty="0" baseline="-23809" sz="1050" spc="-7" i="1">
                <a:latin typeface="Times New Roman"/>
                <a:cs typeface="Times New Roman"/>
              </a:rPr>
              <a:t>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baseline="-23809" sz="1050" spc="-7" i="1">
                <a:latin typeface="Times New Roman"/>
                <a:cs typeface="Times New Roman"/>
              </a:rPr>
              <a:t>i</a:t>
            </a:r>
            <a:r>
              <a:rPr dirty="0" baseline="-23809" sz="1050" spc="-187" i="1">
                <a:latin typeface="Times New Roman"/>
                <a:cs typeface="Times New Roman"/>
              </a:rPr>
              <a:t> </a:t>
            </a:r>
            <a:r>
              <a:rPr dirty="0" sz="1250" spc="-5">
                <a:latin typeface="Times New Roman"/>
                <a:cs typeface="Times New Roman"/>
              </a:rPr>
              <a:t>)</a:t>
            </a:r>
            <a:endParaRPr sz="1250">
              <a:latin typeface="Times New Roman"/>
              <a:cs typeface="Times New Roman"/>
            </a:endParaRPr>
          </a:p>
        </p:txBody>
      </p:sp>
      <p:sp>
        <p:nvSpPr>
          <p:cNvPr id="20" name="object 2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1" name="object 21"/>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22" name="object 22"/>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18</a:t>
            </a:r>
            <a:endParaRPr sz="450">
              <a:latin typeface="Tahoma"/>
              <a:cs typeface="Tahoma"/>
            </a:endParaRPr>
          </a:p>
        </p:txBody>
      </p:sp>
      <p:sp>
        <p:nvSpPr>
          <p:cNvPr id="23" name="object 23"/>
          <p:cNvSpPr/>
          <p:nvPr/>
        </p:nvSpPr>
        <p:spPr>
          <a:xfrm>
            <a:off x="4937759" y="6797802"/>
            <a:ext cx="1059180" cy="459740"/>
          </a:xfrm>
          <a:custGeom>
            <a:avLst/>
            <a:gdLst/>
            <a:ahLst/>
            <a:cxnLst/>
            <a:rect l="l" t="t" r="r" b="b"/>
            <a:pathLst>
              <a:path w="1059179" h="459740">
                <a:moveTo>
                  <a:pt x="91439" y="374904"/>
                </a:moveTo>
                <a:lnTo>
                  <a:pt x="15239" y="433578"/>
                </a:lnTo>
                <a:lnTo>
                  <a:pt x="107441" y="459486"/>
                </a:lnTo>
                <a:lnTo>
                  <a:pt x="102684" y="434340"/>
                </a:lnTo>
                <a:lnTo>
                  <a:pt x="88391" y="434340"/>
                </a:lnTo>
                <a:lnTo>
                  <a:pt x="82295" y="406146"/>
                </a:lnTo>
                <a:lnTo>
                  <a:pt x="96822" y="403356"/>
                </a:lnTo>
                <a:lnTo>
                  <a:pt x="91439" y="374904"/>
                </a:lnTo>
                <a:close/>
              </a:path>
              <a:path w="1059179" h="459740">
                <a:moveTo>
                  <a:pt x="96822" y="403356"/>
                </a:moveTo>
                <a:lnTo>
                  <a:pt x="82295" y="406146"/>
                </a:lnTo>
                <a:lnTo>
                  <a:pt x="88391" y="434340"/>
                </a:lnTo>
                <a:lnTo>
                  <a:pt x="102181" y="431680"/>
                </a:lnTo>
                <a:lnTo>
                  <a:pt x="96822" y="403356"/>
                </a:lnTo>
                <a:close/>
              </a:path>
              <a:path w="1059179" h="459740">
                <a:moveTo>
                  <a:pt x="102181" y="431680"/>
                </a:moveTo>
                <a:lnTo>
                  <a:pt x="88391" y="434340"/>
                </a:lnTo>
                <a:lnTo>
                  <a:pt x="102684" y="434340"/>
                </a:lnTo>
                <a:lnTo>
                  <a:pt x="102181" y="431680"/>
                </a:lnTo>
                <a:close/>
              </a:path>
              <a:path w="1059179" h="459740">
                <a:moveTo>
                  <a:pt x="1002791" y="229362"/>
                </a:moveTo>
                <a:lnTo>
                  <a:pt x="96822" y="403356"/>
                </a:lnTo>
                <a:lnTo>
                  <a:pt x="102181" y="431680"/>
                </a:lnTo>
                <a:lnTo>
                  <a:pt x="1005821" y="257385"/>
                </a:lnTo>
                <a:lnTo>
                  <a:pt x="1002791" y="229362"/>
                </a:lnTo>
                <a:close/>
              </a:path>
              <a:path w="1059179" h="459740">
                <a:moveTo>
                  <a:pt x="15248" y="228682"/>
                </a:moveTo>
                <a:lnTo>
                  <a:pt x="5334" y="230886"/>
                </a:lnTo>
                <a:lnTo>
                  <a:pt x="0" y="237744"/>
                </a:lnTo>
                <a:lnTo>
                  <a:pt x="762" y="244602"/>
                </a:lnTo>
                <a:lnTo>
                  <a:pt x="1524" y="252222"/>
                </a:lnTo>
                <a:lnTo>
                  <a:pt x="7619" y="257556"/>
                </a:lnTo>
                <a:lnTo>
                  <a:pt x="855988" y="257556"/>
                </a:lnTo>
                <a:lnTo>
                  <a:pt x="859956" y="256794"/>
                </a:lnTo>
                <a:lnTo>
                  <a:pt x="18287" y="256794"/>
                </a:lnTo>
                <a:lnTo>
                  <a:pt x="15248" y="228682"/>
                </a:lnTo>
                <a:close/>
              </a:path>
              <a:path w="1059179" h="459740">
                <a:moveTo>
                  <a:pt x="1005821" y="257385"/>
                </a:moveTo>
                <a:lnTo>
                  <a:pt x="1004937" y="257556"/>
                </a:lnTo>
                <a:lnTo>
                  <a:pt x="1005839" y="257556"/>
                </a:lnTo>
                <a:lnTo>
                  <a:pt x="1005821" y="257385"/>
                </a:lnTo>
                <a:close/>
              </a:path>
              <a:path w="1059179" h="459740">
                <a:moveTo>
                  <a:pt x="1014222" y="229362"/>
                </a:moveTo>
                <a:lnTo>
                  <a:pt x="1002791" y="229362"/>
                </a:lnTo>
                <a:lnTo>
                  <a:pt x="1005821" y="257385"/>
                </a:lnTo>
                <a:lnTo>
                  <a:pt x="1008888" y="256794"/>
                </a:lnTo>
                <a:lnTo>
                  <a:pt x="1015745" y="256031"/>
                </a:lnTo>
                <a:lnTo>
                  <a:pt x="1021079" y="249174"/>
                </a:lnTo>
                <a:lnTo>
                  <a:pt x="1020317" y="241554"/>
                </a:lnTo>
                <a:lnTo>
                  <a:pt x="1019555" y="234696"/>
                </a:lnTo>
                <a:lnTo>
                  <a:pt x="1014222" y="229362"/>
                </a:lnTo>
                <a:close/>
              </a:path>
              <a:path w="1059179" h="459740">
                <a:moveTo>
                  <a:pt x="1040891" y="762"/>
                </a:moveTo>
                <a:lnTo>
                  <a:pt x="15248" y="228682"/>
                </a:lnTo>
                <a:lnTo>
                  <a:pt x="18287" y="256794"/>
                </a:lnTo>
                <a:lnTo>
                  <a:pt x="1043931" y="28873"/>
                </a:lnTo>
                <a:lnTo>
                  <a:pt x="1040891" y="762"/>
                </a:lnTo>
                <a:close/>
              </a:path>
              <a:path w="1059179" h="459740">
                <a:moveTo>
                  <a:pt x="1013460" y="228600"/>
                </a:moveTo>
                <a:lnTo>
                  <a:pt x="145161" y="228600"/>
                </a:lnTo>
                <a:lnTo>
                  <a:pt x="18287" y="256794"/>
                </a:lnTo>
                <a:lnTo>
                  <a:pt x="859956" y="256794"/>
                </a:lnTo>
                <a:lnTo>
                  <a:pt x="1002791" y="229362"/>
                </a:lnTo>
                <a:lnTo>
                  <a:pt x="1014222" y="229362"/>
                </a:lnTo>
                <a:lnTo>
                  <a:pt x="1013460" y="228600"/>
                </a:lnTo>
                <a:close/>
              </a:path>
              <a:path w="1059179" h="459740">
                <a:moveTo>
                  <a:pt x="15621" y="228600"/>
                </a:moveTo>
                <a:lnTo>
                  <a:pt x="15239" y="228600"/>
                </a:lnTo>
                <a:lnTo>
                  <a:pt x="15621" y="228600"/>
                </a:lnTo>
                <a:close/>
              </a:path>
              <a:path w="1059179" h="459740">
                <a:moveTo>
                  <a:pt x="1051560" y="0"/>
                </a:moveTo>
                <a:lnTo>
                  <a:pt x="15239" y="0"/>
                </a:lnTo>
                <a:lnTo>
                  <a:pt x="15239" y="28956"/>
                </a:lnTo>
                <a:lnTo>
                  <a:pt x="914018" y="28956"/>
                </a:lnTo>
                <a:lnTo>
                  <a:pt x="1040891" y="762"/>
                </a:lnTo>
                <a:lnTo>
                  <a:pt x="1052430" y="762"/>
                </a:lnTo>
                <a:lnTo>
                  <a:pt x="1051560" y="0"/>
                </a:lnTo>
                <a:close/>
              </a:path>
              <a:path w="1059179" h="459740">
                <a:moveTo>
                  <a:pt x="1043931" y="28873"/>
                </a:moveTo>
                <a:lnTo>
                  <a:pt x="1043559" y="28956"/>
                </a:lnTo>
                <a:lnTo>
                  <a:pt x="1043939" y="28956"/>
                </a:lnTo>
                <a:close/>
              </a:path>
              <a:path w="1059179" h="459740">
                <a:moveTo>
                  <a:pt x="1052430" y="762"/>
                </a:moveTo>
                <a:lnTo>
                  <a:pt x="1040891" y="762"/>
                </a:lnTo>
                <a:lnTo>
                  <a:pt x="1043931" y="28873"/>
                </a:lnTo>
                <a:lnTo>
                  <a:pt x="1053845" y="26670"/>
                </a:lnTo>
                <a:lnTo>
                  <a:pt x="1059179" y="19812"/>
                </a:lnTo>
                <a:lnTo>
                  <a:pt x="1058417" y="12954"/>
                </a:lnTo>
                <a:lnTo>
                  <a:pt x="1057655" y="5334"/>
                </a:lnTo>
                <a:lnTo>
                  <a:pt x="1052430" y="762"/>
                </a:lnTo>
                <a:close/>
              </a:path>
            </a:pathLst>
          </a:custGeom>
          <a:solidFill>
            <a:srgbClr val="FFCF01"/>
          </a:solidFill>
        </p:spPr>
        <p:txBody>
          <a:bodyPr wrap="square" lIns="0" tIns="0" rIns="0" bIns="0" rtlCol="0"/>
          <a:lstStyle/>
          <a:p/>
        </p:txBody>
      </p:sp>
      <p:sp>
        <p:nvSpPr>
          <p:cNvPr id="24" name="object 24"/>
          <p:cNvSpPr/>
          <p:nvPr/>
        </p:nvSpPr>
        <p:spPr>
          <a:xfrm>
            <a:off x="4975859" y="7217664"/>
            <a:ext cx="1059180" cy="285115"/>
          </a:xfrm>
          <a:custGeom>
            <a:avLst/>
            <a:gdLst/>
            <a:ahLst/>
            <a:cxnLst/>
            <a:rect l="l" t="t" r="r" b="b"/>
            <a:pathLst>
              <a:path w="1059179" h="285115">
                <a:moveTo>
                  <a:pt x="973519" y="227838"/>
                </a:moveTo>
                <a:lnTo>
                  <a:pt x="928115" y="227838"/>
                </a:lnTo>
                <a:lnTo>
                  <a:pt x="928115" y="256032"/>
                </a:lnTo>
                <a:lnTo>
                  <a:pt x="914386" y="256043"/>
                </a:lnTo>
                <a:lnTo>
                  <a:pt x="915162" y="284988"/>
                </a:lnTo>
                <a:lnTo>
                  <a:pt x="999743" y="240030"/>
                </a:lnTo>
                <a:lnTo>
                  <a:pt x="973519" y="227838"/>
                </a:lnTo>
                <a:close/>
              </a:path>
              <a:path w="1059179" h="285115">
                <a:moveTo>
                  <a:pt x="15248" y="227920"/>
                </a:moveTo>
                <a:lnTo>
                  <a:pt x="5334" y="230124"/>
                </a:lnTo>
                <a:lnTo>
                  <a:pt x="0" y="236982"/>
                </a:lnTo>
                <a:lnTo>
                  <a:pt x="762" y="243840"/>
                </a:lnTo>
                <a:lnTo>
                  <a:pt x="1524" y="251460"/>
                </a:lnTo>
                <a:lnTo>
                  <a:pt x="7619" y="256794"/>
                </a:lnTo>
                <a:lnTo>
                  <a:pt x="914386" y="256043"/>
                </a:lnTo>
                <a:lnTo>
                  <a:pt x="18287" y="256032"/>
                </a:lnTo>
                <a:lnTo>
                  <a:pt x="15248" y="227920"/>
                </a:lnTo>
                <a:close/>
              </a:path>
              <a:path w="1059179" h="285115">
                <a:moveTo>
                  <a:pt x="912876" y="199644"/>
                </a:moveTo>
                <a:lnTo>
                  <a:pt x="914386" y="256043"/>
                </a:lnTo>
                <a:lnTo>
                  <a:pt x="928115" y="256032"/>
                </a:lnTo>
                <a:lnTo>
                  <a:pt x="928115" y="227838"/>
                </a:lnTo>
                <a:lnTo>
                  <a:pt x="973519" y="227838"/>
                </a:lnTo>
                <a:lnTo>
                  <a:pt x="912876" y="199644"/>
                </a:lnTo>
                <a:close/>
              </a:path>
              <a:path w="1059179" h="285115">
                <a:moveTo>
                  <a:pt x="1040891" y="0"/>
                </a:moveTo>
                <a:lnTo>
                  <a:pt x="15248" y="227920"/>
                </a:lnTo>
                <a:lnTo>
                  <a:pt x="18287" y="256032"/>
                </a:lnTo>
                <a:lnTo>
                  <a:pt x="1046988" y="27432"/>
                </a:lnTo>
                <a:lnTo>
                  <a:pt x="1054607" y="25908"/>
                </a:lnTo>
                <a:lnTo>
                  <a:pt x="1059179" y="19050"/>
                </a:lnTo>
                <a:lnTo>
                  <a:pt x="1058570" y="16002"/>
                </a:lnTo>
                <a:lnTo>
                  <a:pt x="1030224" y="16002"/>
                </a:lnTo>
                <a:lnTo>
                  <a:pt x="1027938" y="7620"/>
                </a:lnTo>
                <a:lnTo>
                  <a:pt x="1036948" y="5915"/>
                </a:lnTo>
                <a:lnTo>
                  <a:pt x="1040891" y="0"/>
                </a:lnTo>
                <a:close/>
              </a:path>
              <a:path w="1059179" h="285115">
                <a:moveTo>
                  <a:pt x="913631" y="227838"/>
                </a:moveTo>
                <a:lnTo>
                  <a:pt x="145161" y="227838"/>
                </a:lnTo>
                <a:lnTo>
                  <a:pt x="18287" y="256032"/>
                </a:lnTo>
                <a:lnTo>
                  <a:pt x="914386" y="256032"/>
                </a:lnTo>
                <a:lnTo>
                  <a:pt x="913631" y="227838"/>
                </a:lnTo>
                <a:close/>
              </a:path>
              <a:path w="1059179" h="285115">
                <a:moveTo>
                  <a:pt x="15621" y="227838"/>
                </a:moveTo>
                <a:lnTo>
                  <a:pt x="15239" y="227838"/>
                </a:lnTo>
                <a:lnTo>
                  <a:pt x="15621" y="227838"/>
                </a:lnTo>
                <a:close/>
              </a:path>
              <a:path w="1059179" h="285115">
                <a:moveTo>
                  <a:pt x="1036948" y="5915"/>
                </a:moveTo>
                <a:lnTo>
                  <a:pt x="1027938" y="7620"/>
                </a:lnTo>
                <a:lnTo>
                  <a:pt x="1030224" y="16002"/>
                </a:lnTo>
                <a:lnTo>
                  <a:pt x="1036948" y="5915"/>
                </a:lnTo>
                <a:close/>
              </a:path>
              <a:path w="1059179" h="285115">
                <a:moveTo>
                  <a:pt x="1056131" y="2286"/>
                </a:moveTo>
                <a:lnTo>
                  <a:pt x="1036948" y="5915"/>
                </a:lnTo>
                <a:lnTo>
                  <a:pt x="1030224" y="16002"/>
                </a:lnTo>
                <a:lnTo>
                  <a:pt x="1058570" y="16002"/>
                </a:lnTo>
                <a:lnTo>
                  <a:pt x="1057655" y="11430"/>
                </a:lnTo>
                <a:lnTo>
                  <a:pt x="1056131" y="2286"/>
                </a:lnTo>
                <a:close/>
              </a:path>
            </a:pathLst>
          </a:custGeom>
          <a:solidFill>
            <a:srgbClr val="FFCF01"/>
          </a:solidFill>
        </p:spPr>
        <p:txBody>
          <a:bodyPr wrap="square" lIns="0" tIns="0" rIns="0" bIns="0" rtlCol="0"/>
          <a:lstStyle/>
          <a:p/>
        </p:txBody>
      </p:sp>
      <p:sp>
        <p:nvSpPr>
          <p:cNvPr id="25" name="object 25"/>
          <p:cNvSpPr txBox="1"/>
          <p:nvPr/>
        </p:nvSpPr>
        <p:spPr>
          <a:xfrm>
            <a:off x="1998726" y="5512561"/>
            <a:ext cx="3773804" cy="330200"/>
          </a:xfrm>
          <a:prstGeom prst="rect">
            <a:avLst/>
          </a:prstGeom>
        </p:spPr>
        <p:txBody>
          <a:bodyPr wrap="square" lIns="0" tIns="12065" rIns="0" bIns="0" rtlCol="0" vert="horz">
            <a:spAutoFit/>
          </a:bodyPr>
          <a:lstStyle/>
          <a:p>
            <a:pPr marL="38100">
              <a:lnSpc>
                <a:spcPct val="100000"/>
              </a:lnSpc>
              <a:spcBef>
                <a:spcPts val="95"/>
              </a:spcBef>
            </a:pPr>
            <a:r>
              <a:rPr dirty="0" sz="2000" spc="-5">
                <a:solidFill>
                  <a:srgbClr val="006500"/>
                </a:solidFill>
                <a:latin typeface="Arial"/>
                <a:cs typeface="Arial"/>
              </a:rPr>
              <a:t>What is P(q</a:t>
            </a:r>
            <a:r>
              <a:rPr dirty="0" baseline="-20576" sz="2025" spc="-7">
                <a:solidFill>
                  <a:srgbClr val="006500"/>
                </a:solidFill>
                <a:latin typeface="Arial"/>
                <a:cs typeface="Arial"/>
              </a:rPr>
              <a:t>t </a:t>
            </a:r>
            <a:r>
              <a:rPr dirty="0" sz="2000" spc="-5">
                <a:solidFill>
                  <a:srgbClr val="006500"/>
                </a:solidFill>
                <a:latin typeface="Arial"/>
                <a:cs typeface="Arial"/>
              </a:rPr>
              <a:t>=s) ? Clever</a:t>
            </a:r>
            <a:r>
              <a:rPr dirty="0" sz="2000" spc="-170">
                <a:solidFill>
                  <a:srgbClr val="006500"/>
                </a:solidFill>
                <a:latin typeface="Arial"/>
                <a:cs typeface="Arial"/>
              </a:rPr>
              <a:t> </a:t>
            </a:r>
            <a:r>
              <a:rPr dirty="0" sz="2000" spc="-5">
                <a:solidFill>
                  <a:srgbClr val="006500"/>
                </a:solidFill>
                <a:latin typeface="Arial"/>
                <a:cs typeface="Arial"/>
              </a:rPr>
              <a:t>answer</a:t>
            </a:r>
            <a:endParaRPr sz="2000">
              <a:latin typeface="Arial"/>
              <a:cs typeface="Arial"/>
            </a:endParaRPr>
          </a:p>
        </p:txBody>
      </p:sp>
      <p:sp>
        <p:nvSpPr>
          <p:cNvPr id="26" name="object 26"/>
          <p:cNvSpPr txBox="1"/>
          <p:nvPr/>
        </p:nvSpPr>
        <p:spPr>
          <a:xfrm>
            <a:off x="1684020" y="5865367"/>
            <a:ext cx="1861820" cy="208279"/>
          </a:xfrm>
          <a:prstGeom prst="rect">
            <a:avLst/>
          </a:prstGeom>
        </p:spPr>
        <p:txBody>
          <a:bodyPr wrap="square" lIns="0" tIns="12700" rIns="0" bIns="0" rtlCol="0" vert="horz">
            <a:spAutoFit/>
          </a:bodyPr>
          <a:lstStyle/>
          <a:p>
            <a:pPr marL="208915" indent="-171450">
              <a:lnSpc>
                <a:spcPct val="100000"/>
              </a:lnSpc>
              <a:spcBef>
                <a:spcPts val="100"/>
              </a:spcBef>
              <a:buChar char="•"/>
              <a:tabLst>
                <a:tab pos="209550" algn="l"/>
              </a:tabLst>
            </a:pPr>
            <a:r>
              <a:rPr dirty="0" sz="1200" spc="-5">
                <a:latin typeface="Arial"/>
                <a:cs typeface="Arial"/>
              </a:rPr>
              <a:t>For each state </a:t>
            </a:r>
            <a:r>
              <a:rPr dirty="0" sz="1200" spc="-5" i="1">
                <a:latin typeface="Arial"/>
                <a:cs typeface="Arial"/>
              </a:rPr>
              <a:t>s</a:t>
            </a:r>
            <a:r>
              <a:rPr dirty="0" baseline="-20833" sz="1200" spc="-7" i="1">
                <a:latin typeface="Arial"/>
                <a:cs typeface="Arial"/>
              </a:rPr>
              <a:t>i</a:t>
            </a:r>
            <a:r>
              <a:rPr dirty="0" sz="1200" spc="-5">
                <a:latin typeface="Arial"/>
                <a:cs typeface="Arial"/>
              </a:rPr>
              <a:t>,</a:t>
            </a:r>
            <a:r>
              <a:rPr dirty="0" sz="1200" spc="-50">
                <a:latin typeface="Arial"/>
                <a:cs typeface="Arial"/>
              </a:rPr>
              <a:t> </a:t>
            </a:r>
            <a:r>
              <a:rPr dirty="0" sz="1200" spc="-5">
                <a:latin typeface="Arial"/>
                <a:cs typeface="Arial"/>
              </a:rPr>
              <a:t>define</a:t>
            </a:r>
            <a:endParaRPr sz="1200">
              <a:latin typeface="Arial"/>
              <a:cs typeface="Arial"/>
            </a:endParaRPr>
          </a:p>
        </p:txBody>
      </p:sp>
      <p:sp>
        <p:nvSpPr>
          <p:cNvPr id="27" name="object 27"/>
          <p:cNvSpPr txBox="1"/>
          <p:nvPr/>
        </p:nvSpPr>
        <p:spPr>
          <a:xfrm>
            <a:off x="2022601" y="6173214"/>
            <a:ext cx="1393190" cy="147320"/>
          </a:xfrm>
          <a:prstGeom prst="rect">
            <a:avLst/>
          </a:prstGeom>
        </p:spPr>
        <p:txBody>
          <a:bodyPr wrap="square" lIns="0" tIns="12065" rIns="0" bIns="0" rtlCol="0" vert="horz">
            <a:spAutoFit/>
          </a:bodyPr>
          <a:lstStyle/>
          <a:p>
            <a:pPr marL="12700">
              <a:lnSpc>
                <a:spcPct val="100000"/>
              </a:lnSpc>
              <a:spcBef>
                <a:spcPts val="95"/>
              </a:spcBef>
              <a:tabLst>
                <a:tab pos="1356995" algn="l"/>
              </a:tabLst>
            </a:pPr>
            <a:r>
              <a:rPr dirty="0" sz="800" spc="-5" i="1">
                <a:latin typeface="Arial"/>
                <a:cs typeface="Arial"/>
              </a:rPr>
              <a:t>t</a:t>
            </a:r>
            <a:r>
              <a:rPr dirty="0" sz="800" spc="-5" i="1">
                <a:latin typeface="Arial"/>
                <a:cs typeface="Arial"/>
              </a:rPr>
              <a:t>	</a:t>
            </a:r>
            <a:r>
              <a:rPr dirty="0" sz="800" spc="-5" i="1">
                <a:latin typeface="Arial"/>
                <a:cs typeface="Arial"/>
              </a:rPr>
              <a:t>i</a:t>
            </a:r>
            <a:endParaRPr sz="800">
              <a:latin typeface="Arial"/>
              <a:cs typeface="Arial"/>
            </a:endParaRPr>
          </a:p>
        </p:txBody>
      </p:sp>
      <p:sp>
        <p:nvSpPr>
          <p:cNvPr id="28" name="object 28"/>
          <p:cNvSpPr txBox="1"/>
          <p:nvPr/>
        </p:nvSpPr>
        <p:spPr>
          <a:xfrm>
            <a:off x="1938020" y="6084061"/>
            <a:ext cx="2060575" cy="208279"/>
          </a:xfrm>
          <a:prstGeom prst="rect">
            <a:avLst/>
          </a:prstGeom>
        </p:spPr>
        <p:txBody>
          <a:bodyPr wrap="square" lIns="0" tIns="12700" rIns="0" bIns="0" rtlCol="0" vert="horz">
            <a:spAutoFit/>
          </a:bodyPr>
          <a:lstStyle/>
          <a:p>
            <a:pPr marL="12700">
              <a:lnSpc>
                <a:spcPct val="100000"/>
              </a:lnSpc>
              <a:spcBef>
                <a:spcPts val="100"/>
              </a:spcBef>
            </a:pPr>
            <a:r>
              <a:rPr dirty="0" sz="1200" spc="-5" i="1">
                <a:latin typeface="Arial"/>
                <a:cs typeface="Arial"/>
              </a:rPr>
              <a:t>p (i) </a:t>
            </a:r>
            <a:r>
              <a:rPr dirty="0" sz="1200" i="1">
                <a:latin typeface="Arial"/>
                <a:cs typeface="Arial"/>
              </a:rPr>
              <a:t>= </a:t>
            </a:r>
            <a:r>
              <a:rPr dirty="0" sz="1200" spc="-5">
                <a:latin typeface="Arial"/>
                <a:cs typeface="Arial"/>
              </a:rPr>
              <a:t>Prob. state is </a:t>
            </a:r>
            <a:r>
              <a:rPr dirty="0" sz="1200" i="1">
                <a:latin typeface="Arial"/>
                <a:cs typeface="Arial"/>
              </a:rPr>
              <a:t>s </a:t>
            </a:r>
            <a:r>
              <a:rPr dirty="0" sz="1200" spc="-5">
                <a:latin typeface="Arial"/>
                <a:cs typeface="Arial"/>
              </a:rPr>
              <a:t>at </a:t>
            </a:r>
            <a:r>
              <a:rPr dirty="0" sz="1200">
                <a:latin typeface="Arial"/>
                <a:cs typeface="Arial"/>
              </a:rPr>
              <a:t>time </a:t>
            </a:r>
            <a:r>
              <a:rPr dirty="0" sz="1200" i="1">
                <a:latin typeface="Arial"/>
                <a:cs typeface="Arial"/>
              </a:rPr>
              <a:t>t</a:t>
            </a:r>
            <a:endParaRPr sz="1200">
              <a:latin typeface="Arial"/>
              <a:cs typeface="Arial"/>
            </a:endParaRPr>
          </a:p>
        </p:txBody>
      </p:sp>
      <p:sp>
        <p:nvSpPr>
          <p:cNvPr id="29" name="object 29"/>
          <p:cNvSpPr txBox="1"/>
          <p:nvPr/>
        </p:nvSpPr>
        <p:spPr>
          <a:xfrm>
            <a:off x="1684020" y="6267702"/>
            <a:ext cx="2265045" cy="462915"/>
          </a:xfrm>
          <a:prstGeom prst="rect">
            <a:avLst/>
          </a:prstGeom>
        </p:spPr>
        <p:txBody>
          <a:bodyPr wrap="square" lIns="0" tIns="48260" rIns="0" bIns="0" rtlCol="0" vert="horz">
            <a:spAutoFit/>
          </a:bodyPr>
          <a:lstStyle/>
          <a:p>
            <a:pPr marL="603250">
              <a:lnSpc>
                <a:spcPct val="100000"/>
              </a:lnSpc>
              <a:spcBef>
                <a:spcPts val="380"/>
              </a:spcBef>
            </a:pPr>
            <a:r>
              <a:rPr dirty="0" sz="1200">
                <a:latin typeface="Arial"/>
                <a:cs typeface="Arial"/>
              </a:rPr>
              <a:t>= </a:t>
            </a:r>
            <a:r>
              <a:rPr dirty="0" sz="1200" spc="-5" i="1">
                <a:latin typeface="Arial"/>
                <a:cs typeface="Arial"/>
              </a:rPr>
              <a:t>P(q</a:t>
            </a:r>
            <a:r>
              <a:rPr dirty="0" baseline="-20833" sz="1200" spc="-7" i="1">
                <a:latin typeface="Arial"/>
                <a:cs typeface="Arial"/>
              </a:rPr>
              <a:t>t </a:t>
            </a:r>
            <a:r>
              <a:rPr dirty="0" sz="1200" i="1">
                <a:latin typeface="Arial"/>
                <a:cs typeface="Arial"/>
              </a:rPr>
              <a:t>=</a:t>
            </a:r>
            <a:r>
              <a:rPr dirty="0" sz="1200" spc="-120" i="1">
                <a:latin typeface="Arial"/>
                <a:cs typeface="Arial"/>
              </a:rPr>
              <a:t> </a:t>
            </a:r>
            <a:r>
              <a:rPr dirty="0" sz="1200" spc="-5" i="1">
                <a:latin typeface="Arial"/>
                <a:cs typeface="Arial"/>
              </a:rPr>
              <a:t>s</a:t>
            </a:r>
            <a:r>
              <a:rPr dirty="0" baseline="-20833" sz="1200" spc="-7" i="1">
                <a:latin typeface="Arial"/>
                <a:cs typeface="Arial"/>
              </a:rPr>
              <a:t>i</a:t>
            </a:r>
            <a:r>
              <a:rPr dirty="0" sz="1200" spc="-5" i="1">
                <a:latin typeface="Arial"/>
                <a:cs typeface="Arial"/>
              </a:rPr>
              <a:t>)</a:t>
            </a:r>
            <a:endParaRPr sz="1200">
              <a:latin typeface="Arial"/>
              <a:cs typeface="Arial"/>
            </a:endParaRPr>
          </a:p>
          <a:p>
            <a:pPr marL="208915" indent="-171450">
              <a:lnSpc>
                <a:spcPct val="100000"/>
              </a:lnSpc>
              <a:spcBef>
                <a:spcPts val="284"/>
              </a:spcBef>
              <a:buChar char="•"/>
              <a:tabLst>
                <a:tab pos="209550" algn="l"/>
              </a:tabLst>
            </a:pPr>
            <a:r>
              <a:rPr dirty="0" sz="1200" spc="-5">
                <a:latin typeface="Arial"/>
                <a:cs typeface="Arial"/>
              </a:rPr>
              <a:t>Easy </a:t>
            </a:r>
            <a:r>
              <a:rPr dirty="0" sz="1200">
                <a:latin typeface="Arial"/>
                <a:cs typeface="Arial"/>
              </a:rPr>
              <a:t>to </a:t>
            </a:r>
            <a:r>
              <a:rPr dirty="0" sz="1200" spc="-5">
                <a:latin typeface="Arial"/>
                <a:cs typeface="Arial"/>
              </a:rPr>
              <a:t>do inductive</a:t>
            </a:r>
            <a:r>
              <a:rPr dirty="0" sz="1200" spc="-55">
                <a:latin typeface="Arial"/>
                <a:cs typeface="Arial"/>
              </a:rPr>
              <a:t> </a:t>
            </a:r>
            <a:r>
              <a:rPr dirty="0" sz="1200" spc="-5">
                <a:latin typeface="Arial"/>
                <a:cs typeface="Arial"/>
              </a:rPr>
              <a:t>definition</a:t>
            </a:r>
            <a:endParaRPr sz="1200">
              <a:latin typeface="Arial"/>
              <a:cs typeface="Arial"/>
            </a:endParaRPr>
          </a:p>
        </p:txBody>
      </p:sp>
      <p:sp>
        <p:nvSpPr>
          <p:cNvPr id="30" name="object 30"/>
          <p:cNvSpPr/>
          <p:nvPr/>
        </p:nvSpPr>
        <p:spPr>
          <a:xfrm>
            <a:off x="4229100" y="5821679"/>
            <a:ext cx="1790700" cy="571500"/>
          </a:xfrm>
          <a:custGeom>
            <a:avLst/>
            <a:gdLst/>
            <a:ahLst/>
            <a:cxnLst/>
            <a:rect l="l" t="t" r="r" b="b"/>
            <a:pathLst>
              <a:path w="1790700" h="571500">
                <a:moveTo>
                  <a:pt x="0" y="571500"/>
                </a:moveTo>
                <a:lnTo>
                  <a:pt x="1790700" y="571500"/>
                </a:lnTo>
                <a:lnTo>
                  <a:pt x="1790700" y="0"/>
                </a:lnTo>
                <a:lnTo>
                  <a:pt x="0" y="0"/>
                </a:lnTo>
                <a:lnTo>
                  <a:pt x="0" y="571500"/>
                </a:lnTo>
                <a:close/>
              </a:path>
            </a:pathLst>
          </a:custGeom>
          <a:solidFill>
            <a:srgbClr val="EAEAEA"/>
          </a:solidFill>
        </p:spPr>
        <p:txBody>
          <a:bodyPr wrap="square" lIns="0" tIns="0" rIns="0" bIns="0" rtlCol="0"/>
          <a:lstStyle/>
          <a:p/>
        </p:txBody>
      </p:sp>
      <p:sp>
        <p:nvSpPr>
          <p:cNvPr id="31" name="object 31"/>
          <p:cNvSpPr/>
          <p:nvPr/>
        </p:nvSpPr>
        <p:spPr>
          <a:xfrm>
            <a:off x="4229100" y="5821679"/>
            <a:ext cx="1790700" cy="571500"/>
          </a:xfrm>
          <a:custGeom>
            <a:avLst/>
            <a:gdLst/>
            <a:ahLst/>
            <a:cxnLst/>
            <a:rect l="l" t="t" r="r" b="b"/>
            <a:pathLst>
              <a:path w="1790700" h="571500">
                <a:moveTo>
                  <a:pt x="1790700" y="0"/>
                </a:moveTo>
                <a:lnTo>
                  <a:pt x="0" y="0"/>
                </a:lnTo>
                <a:lnTo>
                  <a:pt x="0" y="571500"/>
                </a:lnTo>
                <a:lnTo>
                  <a:pt x="1790700" y="571500"/>
                </a:lnTo>
                <a:lnTo>
                  <a:pt x="1790700" y="0"/>
                </a:lnTo>
                <a:close/>
              </a:path>
            </a:pathLst>
          </a:custGeom>
          <a:ln w="4762">
            <a:solidFill>
              <a:srgbClr val="000000"/>
            </a:solidFill>
          </a:ln>
        </p:spPr>
        <p:txBody>
          <a:bodyPr wrap="square" lIns="0" tIns="0" rIns="0" bIns="0" rtlCol="0"/>
          <a:lstStyle/>
          <a:p/>
        </p:txBody>
      </p:sp>
      <p:sp>
        <p:nvSpPr>
          <p:cNvPr id="32" name="object 32"/>
          <p:cNvSpPr txBox="1"/>
          <p:nvPr/>
        </p:nvSpPr>
        <p:spPr>
          <a:xfrm>
            <a:off x="4265167" y="5800144"/>
            <a:ext cx="1630045" cy="543560"/>
          </a:xfrm>
          <a:prstGeom prst="rect">
            <a:avLst/>
          </a:prstGeom>
        </p:spPr>
        <p:txBody>
          <a:bodyPr wrap="square" lIns="0" tIns="43180" rIns="0" bIns="0" rtlCol="0" vert="horz">
            <a:spAutoFit/>
          </a:bodyPr>
          <a:lstStyle/>
          <a:p>
            <a:pPr marL="183515" indent="-171450">
              <a:lnSpc>
                <a:spcPct val="100000"/>
              </a:lnSpc>
              <a:spcBef>
                <a:spcPts val="340"/>
              </a:spcBef>
              <a:buChar char="•"/>
              <a:tabLst>
                <a:tab pos="184150" algn="l"/>
              </a:tabLst>
            </a:pPr>
            <a:r>
              <a:rPr dirty="0" sz="1000" spc="-5">
                <a:latin typeface="Arial"/>
                <a:cs typeface="Arial"/>
              </a:rPr>
              <a:t>Computation is</a:t>
            </a:r>
            <a:r>
              <a:rPr dirty="0" sz="1000" spc="-25">
                <a:latin typeface="Arial"/>
                <a:cs typeface="Arial"/>
              </a:rPr>
              <a:t> </a:t>
            </a:r>
            <a:r>
              <a:rPr dirty="0" sz="1000">
                <a:latin typeface="Arial"/>
                <a:cs typeface="Arial"/>
              </a:rPr>
              <a:t>simple.</a:t>
            </a:r>
            <a:endParaRPr sz="1000">
              <a:latin typeface="Arial"/>
              <a:cs typeface="Arial"/>
            </a:endParaRPr>
          </a:p>
          <a:p>
            <a:pPr marL="183515" marR="5080" indent="-171450">
              <a:lnSpc>
                <a:spcPct val="100000"/>
              </a:lnSpc>
              <a:spcBef>
                <a:spcPts val="240"/>
              </a:spcBef>
              <a:buChar char="•"/>
              <a:tabLst>
                <a:tab pos="184150" algn="l"/>
              </a:tabLst>
            </a:pPr>
            <a:r>
              <a:rPr dirty="0" sz="1000" spc="-5">
                <a:latin typeface="Arial"/>
                <a:cs typeface="Arial"/>
              </a:rPr>
              <a:t>Just fill in </a:t>
            </a:r>
            <a:r>
              <a:rPr dirty="0" sz="1000" spc="-5">
                <a:solidFill>
                  <a:srgbClr val="3333CC"/>
                </a:solidFill>
                <a:latin typeface="Arial"/>
                <a:cs typeface="Arial"/>
              </a:rPr>
              <a:t>this </a:t>
            </a:r>
            <a:r>
              <a:rPr dirty="0" sz="1000">
                <a:latin typeface="Arial"/>
                <a:cs typeface="Arial"/>
              </a:rPr>
              <a:t>table </a:t>
            </a:r>
            <a:r>
              <a:rPr dirty="0" sz="1000" spc="-5">
                <a:latin typeface="Arial"/>
                <a:cs typeface="Arial"/>
              </a:rPr>
              <a:t>in </a:t>
            </a:r>
            <a:r>
              <a:rPr dirty="0" sz="1000" spc="-5">
                <a:solidFill>
                  <a:srgbClr val="FFCF01"/>
                </a:solidFill>
                <a:latin typeface="Arial"/>
                <a:cs typeface="Arial"/>
              </a:rPr>
              <a:t>this </a:t>
            </a:r>
            <a:r>
              <a:rPr dirty="0" sz="1000" spc="-5">
                <a:latin typeface="Arial"/>
                <a:cs typeface="Arial"/>
              </a:rPr>
              <a:t> order:</a:t>
            </a:r>
            <a:endParaRPr sz="1000">
              <a:latin typeface="Arial"/>
              <a:cs typeface="Arial"/>
            </a:endParaRPr>
          </a:p>
        </p:txBody>
      </p:sp>
      <p:sp>
        <p:nvSpPr>
          <p:cNvPr id="33" name="object 33"/>
          <p:cNvSpPr txBox="1"/>
          <p:nvPr/>
        </p:nvSpPr>
        <p:spPr>
          <a:xfrm>
            <a:off x="2562860" y="6869689"/>
            <a:ext cx="104139" cy="215900"/>
          </a:xfrm>
          <a:prstGeom prst="rect">
            <a:avLst/>
          </a:prstGeom>
        </p:spPr>
        <p:txBody>
          <a:bodyPr wrap="square" lIns="0" tIns="12065" rIns="0" bIns="0" rtlCol="0" vert="horz">
            <a:spAutoFit/>
          </a:bodyPr>
          <a:lstStyle/>
          <a:p>
            <a:pPr marL="12700">
              <a:lnSpc>
                <a:spcPct val="100000"/>
              </a:lnSpc>
              <a:spcBef>
                <a:spcPts val="95"/>
              </a:spcBef>
            </a:pPr>
            <a:r>
              <a:rPr dirty="0" sz="1250" spc="-225">
                <a:latin typeface="Symbol"/>
                <a:cs typeface="Symbol"/>
              </a:rPr>
              <a:t>⎨</a:t>
            </a:r>
            <a:endParaRPr sz="1250">
              <a:latin typeface="Symbol"/>
              <a:cs typeface="Symbol"/>
            </a:endParaRPr>
          </a:p>
        </p:txBody>
      </p:sp>
      <p:sp>
        <p:nvSpPr>
          <p:cNvPr id="34" name="object 34"/>
          <p:cNvSpPr txBox="1"/>
          <p:nvPr/>
        </p:nvSpPr>
        <p:spPr>
          <a:xfrm>
            <a:off x="2537460" y="6963423"/>
            <a:ext cx="232410" cy="215900"/>
          </a:xfrm>
          <a:prstGeom prst="rect">
            <a:avLst/>
          </a:prstGeom>
        </p:spPr>
        <p:txBody>
          <a:bodyPr wrap="square" lIns="0" tIns="12065" rIns="0" bIns="0" rtlCol="0" vert="horz">
            <a:spAutoFit/>
          </a:bodyPr>
          <a:lstStyle/>
          <a:p>
            <a:pPr marL="38100">
              <a:lnSpc>
                <a:spcPct val="100000"/>
              </a:lnSpc>
              <a:spcBef>
                <a:spcPts val="95"/>
              </a:spcBef>
            </a:pPr>
            <a:r>
              <a:rPr dirty="0" baseline="-13333" sz="1875" spc="-359">
                <a:latin typeface="Symbol"/>
                <a:cs typeface="Symbol"/>
              </a:rPr>
              <a:t>⎩</a:t>
            </a:r>
            <a:r>
              <a:rPr dirty="0" sz="1250" spc="-5">
                <a:latin typeface="Times New Roman"/>
                <a:cs typeface="Times New Roman"/>
              </a:rPr>
              <a:t>0</a:t>
            </a:r>
            <a:endParaRPr sz="1250">
              <a:latin typeface="Times New Roman"/>
              <a:cs typeface="Times New Roman"/>
            </a:endParaRPr>
          </a:p>
        </p:txBody>
      </p:sp>
      <p:sp>
        <p:nvSpPr>
          <p:cNvPr id="35" name="object 35"/>
          <p:cNvSpPr txBox="1"/>
          <p:nvPr/>
        </p:nvSpPr>
        <p:spPr>
          <a:xfrm>
            <a:off x="2184907" y="6947970"/>
            <a:ext cx="71755" cy="136525"/>
          </a:xfrm>
          <a:prstGeom prst="rect">
            <a:avLst/>
          </a:prstGeom>
        </p:spPr>
        <p:txBody>
          <a:bodyPr wrap="square" lIns="0" tIns="15875" rIns="0" bIns="0" rtlCol="0" vert="horz">
            <a:spAutoFit/>
          </a:bodyPr>
          <a:lstStyle/>
          <a:p>
            <a:pPr marL="12700">
              <a:lnSpc>
                <a:spcPct val="100000"/>
              </a:lnSpc>
              <a:spcBef>
                <a:spcPts val="125"/>
              </a:spcBef>
            </a:pPr>
            <a:r>
              <a:rPr dirty="0" sz="700" spc="10">
                <a:latin typeface="Times New Roman"/>
                <a:cs typeface="Times New Roman"/>
              </a:rPr>
              <a:t>0</a:t>
            </a:r>
            <a:endParaRPr sz="700">
              <a:latin typeface="Times New Roman"/>
              <a:cs typeface="Times New Roman"/>
            </a:endParaRPr>
          </a:p>
        </p:txBody>
      </p:sp>
      <p:sp>
        <p:nvSpPr>
          <p:cNvPr id="36" name="object 36"/>
          <p:cNvSpPr txBox="1"/>
          <p:nvPr/>
        </p:nvSpPr>
        <p:spPr>
          <a:xfrm>
            <a:off x="1750321" y="6842269"/>
            <a:ext cx="1018540" cy="215900"/>
          </a:xfrm>
          <a:prstGeom prst="rect">
            <a:avLst/>
          </a:prstGeom>
        </p:spPr>
        <p:txBody>
          <a:bodyPr wrap="square" lIns="0" tIns="12065" rIns="0" bIns="0" rtlCol="0" vert="horz">
            <a:spAutoFit/>
          </a:bodyPr>
          <a:lstStyle/>
          <a:p>
            <a:pPr marL="38100">
              <a:lnSpc>
                <a:spcPct val="100000"/>
              </a:lnSpc>
              <a:spcBef>
                <a:spcPts val="95"/>
              </a:spcBef>
              <a:tabLst>
                <a:tab pos="367030" algn="l"/>
              </a:tabLst>
            </a:pPr>
            <a:r>
              <a:rPr dirty="0" sz="1250" spc="-10">
                <a:latin typeface="Symbol"/>
                <a:cs typeface="Symbol"/>
              </a:rPr>
              <a:t></a:t>
            </a:r>
            <a:r>
              <a:rPr dirty="0" sz="1250" spc="-10" i="1">
                <a:latin typeface="Times New Roman"/>
                <a:cs typeface="Times New Roman"/>
              </a:rPr>
              <a:t>i	</a:t>
            </a:r>
            <a:r>
              <a:rPr dirty="0" sz="1250" spc="-5" i="1">
                <a:latin typeface="Times New Roman"/>
                <a:cs typeface="Times New Roman"/>
              </a:rPr>
              <a:t>p </a:t>
            </a:r>
            <a:r>
              <a:rPr dirty="0" sz="1250" spc="10">
                <a:latin typeface="Times New Roman"/>
                <a:cs typeface="Times New Roman"/>
              </a:rPr>
              <a:t>(</a:t>
            </a:r>
            <a:r>
              <a:rPr dirty="0" sz="1250" spc="10" i="1">
                <a:latin typeface="Times New Roman"/>
                <a:cs typeface="Times New Roman"/>
              </a:rPr>
              <a:t>i</a:t>
            </a:r>
            <a:r>
              <a:rPr dirty="0" sz="1250" spc="10">
                <a:latin typeface="Times New Roman"/>
                <a:cs typeface="Times New Roman"/>
              </a:rPr>
              <a:t>) </a:t>
            </a:r>
            <a:r>
              <a:rPr dirty="0" sz="1250" spc="-5">
                <a:latin typeface="Symbol"/>
                <a:cs typeface="Symbol"/>
              </a:rPr>
              <a:t></a:t>
            </a:r>
            <a:r>
              <a:rPr dirty="0" sz="1250" spc="40">
                <a:latin typeface="Times New Roman"/>
                <a:cs typeface="Times New Roman"/>
              </a:rPr>
              <a:t> </a:t>
            </a:r>
            <a:r>
              <a:rPr dirty="0" baseline="37777" sz="1875" spc="-292">
                <a:latin typeface="Symbol"/>
                <a:cs typeface="Symbol"/>
              </a:rPr>
              <a:t>⎧</a:t>
            </a:r>
            <a:r>
              <a:rPr dirty="0" baseline="40000" sz="1875" spc="-292">
                <a:latin typeface="Times New Roman"/>
                <a:cs typeface="Times New Roman"/>
              </a:rPr>
              <a:t>1</a:t>
            </a:r>
            <a:endParaRPr baseline="40000" sz="1875">
              <a:latin typeface="Times New Roman"/>
              <a:cs typeface="Times New Roman"/>
            </a:endParaRPr>
          </a:p>
        </p:txBody>
      </p:sp>
      <p:sp>
        <p:nvSpPr>
          <p:cNvPr id="37" name="object 37"/>
          <p:cNvSpPr txBox="1"/>
          <p:nvPr/>
        </p:nvSpPr>
        <p:spPr>
          <a:xfrm>
            <a:off x="2836922" y="6678130"/>
            <a:ext cx="1325880" cy="501015"/>
          </a:xfrm>
          <a:prstGeom prst="rect">
            <a:avLst/>
          </a:prstGeom>
        </p:spPr>
        <p:txBody>
          <a:bodyPr wrap="square" lIns="0" tIns="12700" rIns="0" bIns="0" rtlCol="0" vert="horz">
            <a:spAutoFit/>
          </a:bodyPr>
          <a:lstStyle/>
          <a:p>
            <a:pPr marL="356235" marR="30480" indent="-318770">
              <a:lnSpc>
                <a:spcPct val="124800"/>
              </a:lnSpc>
              <a:spcBef>
                <a:spcPts val="100"/>
              </a:spcBef>
            </a:pPr>
            <a:r>
              <a:rPr dirty="0" sz="1250" spc="-5">
                <a:latin typeface="Times New Roman"/>
                <a:cs typeface="Times New Roman"/>
              </a:rPr>
              <a:t>if </a:t>
            </a:r>
            <a:r>
              <a:rPr dirty="0" sz="1250" spc="-5" i="1">
                <a:latin typeface="Times New Roman"/>
                <a:cs typeface="Times New Roman"/>
              </a:rPr>
              <a:t>s</a:t>
            </a:r>
            <a:r>
              <a:rPr dirty="0" baseline="-23809" sz="1050" spc="-7" i="1">
                <a:latin typeface="Times New Roman"/>
                <a:cs typeface="Times New Roman"/>
              </a:rPr>
              <a:t>i </a:t>
            </a:r>
            <a:r>
              <a:rPr dirty="0" sz="1250" spc="-5">
                <a:latin typeface="Times New Roman"/>
                <a:cs typeface="Times New Roman"/>
              </a:rPr>
              <a:t>is the start </a:t>
            </a:r>
            <a:r>
              <a:rPr dirty="0" sz="1250" spc="-10">
                <a:latin typeface="Times New Roman"/>
                <a:cs typeface="Times New Roman"/>
              </a:rPr>
              <a:t>state  </a:t>
            </a:r>
            <a:r>
              <a:rPr dirty="0" sz="1250" spc="-5">
                <a:latin typeface="Times New Roman"/>
                <a:cs typeface="Times New Roman"/>
              </a:rPr>
              <a:t>otherwise</a:t>
            </a:r>
            <a:endParaRPr sz="1250">
              <a:latin typeface="Times New Roman"/>
              <a:cs typeface="Times New Roman"/>
            </a:endParaRPr>
          </a:p>
        </p:txBody>
      </p:sp>
      <p:sp>
        <p:nvSpPr>
          <p:cNvPr id="38" name="object 38"/>
          <p:cNvSpPr txBox="1"/>
          <p:nvPr/>
        </p:nvSpPr>
        <p:spPr>
          <a:xfrm>
            <a:off x="2271015" y="7533948"/>
            <a:ext cx="87630" cy="136525"/>
          </a:xfrm>
          <a:prstGeom prst="rect">
            <a:avLst/>
          </a:prstGeom>
        </p:spPr>
        <p:txBody>
          <a:bodyPr wrap="square" lIns="0" tIns="15875" rIns="0" bIns="0" rtlCol="0" vert="horz">
            <a:spAutoFit/>
          </a:bodyPr>
          <a:lstStyle/>
          <a:p>
            <a:pPr marL="12700">
              <a:lnSpc>
                <a:spcPct val="100000"/>
              </a:lnSpc>
              <a:spcBef>
                <a:spcPts val="125"/>
              </a:spcBef>
            </a:pPr>
            <a:r>
              <a:rPr dirty="0" sz="700" spc="15" i="1">
                <a:latin typeface="Times New Roman"/>
                <a:cs typeface="Times New Roman"/>
              </a:rPr>
              <a:t>N</a:t>
            </a:r>
            <a:endParaRPr sz="700">
              <a:latin typeface="Times New Roman"/>
              <a:cs typeface="Times New Roman"/>
            </a:endParaRPr>
          </a:p>
        </p:txBody>
      </p:sp>
      <p:sp>
        <p:nvSpPr>
          <p:cNvPr id="39" name="object 39"/>
          <p:cNvSpPr txBox="1"/>
          <p:nvPr/>
        </p:nvSpPr>
        <p:spPr>
          <a:xfrm>
            <a:off x="2244348" y="7846367"/>
            <a:ext cx="151130" cy="136525"/>
          </a:xfrm>
          <a:prstGeom prst="rect">
            <a:avLst/>
          </a:prstGeom>
        </p:spPr>
        <p:txBody>
          <a:bodyPr wrap="square" lIns="0" tIns="15875" rIns="0" bIns="0" rtlCol="0" vert="horz">
            <a:spAutoFit/>
          </a:bodyPr>
          <a:lstStyle/>
          <a:p>
            <a:pPr marL="12700">
              <a:lnSpc>
                <a:spcPct val="100000"/>
              </a:lnSpc>
              <a:spcBef>
                <a:spcPts val="125"/>
              </a:spcBef>
            </a:pPr>
            <a:r>
              <a:rPr dirty="0" sz="700" spc="65" i="1">
                <a:latin typeface="Times New Roman"/>
                <a:cs typeface="Times New Roman"/>
              </a:rPr>
              <a:t>i</a:t>
            </a:r>
            <a:r>
              <a:rPr dirty="0" sz="700" spc="-25">
                <a:latin typeface="Symbol"/>
                <a:cs typeface="Symbol"/>
              </a:rPr>
              <a:t></a:t>
            </a:r>
            <a:r>
              <a:rPr dirty="0" sz="700" spc="10">
                <a:latin typeface="Times New Roman"/>
                <a:cs typeface="Times New Roman"/>
              </a:rPr>
              <a:t>1</a:t>
            </a:r>
            <a:endParaRPr sz="700">
              <a:latin typeface="Times New Roman"/>
              <a:cs typeface="Times New Roman"/>
            </a:endParaRPr>
          </a:p>
        </p:txBody>
      </p:sp>
      <p:sp>
        <p:nvSpPr>
          <p:cNvPr id="40" name="object 40"/>
          <p:cNvSpPr txBox="1"/>
          <p:nvPr/>
        </p:nvSpPr>
        <p:spPr>
          <a:xfrm>
            <a:off x="1788418" y="7187983"/>
            <a:ext cx="2080260" cy="673100"/>
          </a:xfrm>
          <a:prstGeom prst="rect">
            <a:avLst/>
          </a:prstGeom>
        </p:spPr>
        <p:txBody>
          <a:bodyPr wrap="square" lIns="0" tIns="81280" rIns="0" bIns="0" rtlCol="0" vert="horz">
            <a:spAutoFit/>
          </a:bodyPr>
          <a:lstStyle/>
          <a:p>
            <a:pPr marL="38100">
              <a:lnSpc>
                <a:spcPct val="100000"/>
              </a:lnSpc>
              <a:spcBef>
                <a:spcPts val="640"/>
              </a:spcBef>
              <a:tabLst>
                <a:tab pos="368935" algn="l"/>
              </a:tabLst>
            </a:pPr>
            <a:r>
              <a:rPr dirty="0" sz="1250" spc="-10">
                <a:latin typeface="Symbol"/>
                <a:cs typeface="Symbol"/>
              </a:rPr>
              <a:t></a:t>
            </a:r>
            <a:r>
              <a:rPr dirty="0" sz="1250" spc="-10" i="1">
                <a:latin typeface="Times New Roman"/>
                <a:cs typeface="Times New Roman"/>
              </a:rPr>
              <a:t>j	</a:t>
            </a:r>
            <a:r>
              <a:rPr dirty="0" sz="1250" spc="-5" i="1">
                <a:latin typeface="Times New Roman"/>
                <a:cs typeface="Times New Roman"/>
              </a:rPr>
              <a:t>p</a:t>
            </a:r>
            <a:r>
              <a:rPr dirty="0" baseline="-23809" sz="1050" spc="-7" i="1">
                <a:latin typeface="Times New Roman"/>
                <a:cs typeface="Times New Roman"/>
              </a:rPr>
              <a:t>t</a:t>
            </a:r>
            <a:r>
              <a:rPr dirty="0" baseline="-23809" sz="1050" spc="-157" i="1">
                <a:latin typeface="Times New Roman"/>
                <a:cs typeface="Times New Roman"/>
              </a:rPr>
              <a:t> </a:t>
            </a:r>
            <a:r>
              <a:rPr dirty="0" baseline="-23809" sz="1050">
                <a:latin typeface="Symbol"/>
                <a:cs typeface="Symbol"/>
              </a:rPr>
              <a:t></a:t>
            </a:r>
            <a:r>
              <a:rPr dirty="0" baseline="-23809" sz="1050">
                <a:latin typeface="Times New Roman"/>
                <a:cs typeface="Times New Roman"/>
              </a:rPr>
              <a:t>1</a:t>
            </a:r>
            <a:r>
              <a:rPr dirty="0" baseline="-23809" sz="1050" spc="-142">
                <a:latin typeface="Times New Roman"/>
                <a:cs typeface="Times New Roman"/>
              </a:rPr>
              <a:t> </a:t>
            </a:r>
            <a:r>
              <a:rPr dirty="0" sz="1250" spc="-5">
                <a:latin typeface="Times New Roman"/>
                <a:cs typeface="Times New Roman"/>
              </a:rPr>
              <a:t>(</a:t>
            </a:r>
            <a:r>
              <a:rPr dirty="0" sz="1250" spc="-45">
                <a:latin typeface="Times New Roman"/>
                <a:cs typeface="Times New Roman"/>
              </a:rPr>
              <a:t> </a:t>
            </a:r>
            <a:r>
              <a:rPr dirty="0" sz="1250" spc="25" i="1">
                <a:latin typeface="Times New Roman"/>
                <a:cs typeface="Times New Roman"/>
              </a:rPr>
              <a:t>j</a:t>
            </a:r>
            <a:r>
              <a:rPr dirty="0" sz="1250" spc="25">
                <a:latin typeface="Times New Roman"/>
                <a:cs typeface="Times New Roman"/>
              </a:rPr>
              <a:t>)</a:t>
            </a:r>
            <a:r>
              <a:rPr dirty="0" sz="1250" spc="-30">
                <a:latin typeface="Times New Roman"/>
                <a:cs typeface="Times New Roman"/>
              </a:rPr>
              <a:t> </a:t>
            </a:r>
            <a:r>
              <a:rPr dirty="0" sz="1250" spc="-5">
                <a:latin typeface="Symbol"/>
                <a:cs typeface="Symbol"/>
              </a:rPr>
              <a:t></a:t>
            </a:r>
            <a:r>
              <a:rPr dirty="0" sz="1250" spc="10">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50" i="1">
                <a:latin typeface="Times New Roman"/>
                <a:cs typeface="Times New Roman"/>
              </a:rPr>
              <a:t> </a:t>
            </a:r>
            <a:r>
              <a:rPr dirty="0" baseline="-23809" sz="1050">
                <a:latin typeface="Symbol"/>
                <a:cs typeface="Symbol"/>
              </a:rPr>
              <a:t></a:t>
            </a:r>
            <a:r>
              <a:rPr dirty="0" baseline="-23809" sz="1050">
                <a:latin typeface="Times New Roman"/>
                <a:cs typeface="Times New Roman"/>
              </a:rPr>
              <a:t>1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sz="1250" spc="-165" i="1">
                <a:latin typeface="Times New Roman"/>
                <a:cs typeface="Times New Roman"/>
              </a:rPr>
              <a:t> </a:t>
            </a:r>
            <a:r>
              <a:rPr dirty="0" baseline="-23809" sz="1050" spc="7" i="1">
                <a:latin typeface="Times New Roman"/>
                <a:cs typeface="Times New Roman"/>
              </a:rPr>
              <a:t>j</a:t>
            </a:r>
            <a:r>
              <a:rPr dirty="0" baseline="-23809" sz="1050" i="1">
                <a:latin typeface="Times New Roman"/>
                <a:cs typeface="Times New Roman"/>
              </a:rPr>
              <a:t> </a:t>
            </a:r>
            <a:r>
              <a:rPr dirty="0" sz="1250" spc="-5">
                <a:latin typeface="Times New Roman"/>
                <a:cs typeface="Times New Roman"/>
              </a:rPr>
              <a:t>)</a:t>
            </a:r>
            <a:r>
              <a:rPr dirty="0" sz="1250" spc="-35">
                <a:latin typeface="Times New Roman"/>
                <a:cs typeface="Times New Roman"/>
              </a:rPr>
              <a:t> </a:t>
            </a:r>
            <a:r>
              <a:rPr dirty="0" sz="1250" spc="-5">
                <a:latin typeface="Symbol"/>
                <a:cs typeface="Symbol"/>
              </a:rPr>
              <a:t></a:t>
            </a:r>
            <a:endParaRPr sz="1250">
              <a:latin typeface="Symbol"/>
              <a:cs typeface="Symbol"/>
            </a:endParaRPr>
          </a:p>
          <a:p>
            <a:pPr marL="443865">
              <a:lnSpc>
                <a:spcPct val="100000"/>
              </a:lnSpc>
              <a:spcBef>
                <a:spcPts val="830"/>
              </a:spcBef>
            </a:pPr>
            <a:r>
              <a:rPr dirty="0" baseline="-9009" sz="2775" spc="15">
                <a:latin typeface="Symbol"/>
                <a:cs typeface="Symbol"/>
              </a:rPr>
              <a:t></a:t>
            </a:r>
            <a:r>
              <a:rPr dirty="0" baseline="-9009" sz="2775" spc="-390">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50" i="1">
                <a:latin typeface="Times New Roman"/>
                <a:cs typeface="Times New Roman"/>
              </a:rPr>
              <a:t> </a:t>
            </a:r>
            <a:r>
              <a:rPr dirty="0" baseline="-23809" sz="1050" spc="-7">
                <a:latin typeface="Symbol"/>
                <a:cs typeface="Symbol"/>
              </a:rPr>
              <a:t></a:t>
            </a:r>
            <a:r>
              <a:rPr dirty="0" baseline="-23809" sz="1050" spc="-7">
                <a:latin typeface="Times New Roman"/>
                <a:cs typeface="Times New Roman"/>
              </a:rPr>
              <a:t>1</a:t>
            </a:r>
            <a:r>
              <a:rPr dirty="0" baseline="-23809" sz="1050" spc="7">
                <a:latin typeface="Times New Roman"/>
                <a:cs typeface="Times New Roman"/>
              </a:rPr>
              <a: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sz="1250" spc="-165" i="1">
                <a:latin typeface="Times New Roman"/>
                <a:cs typeface="Times New Roman"/>
              </a:rPr>
              <a:t> </a:t>
            </a:r>
            <a:r>
              <a:rPr dirty="0" baseline="-23809" sz="1050" spc="7" i="1">
                <a:latin typeface="Times New Roman"/>
                <a:cs typeface="Times New Roman"/>
              </a:rPr>
              <a:t>j</a:t>
            </a:r>
            <a:r>
              <a:rPr dirty="0" baseline="-23809" sz="1050" spc="15" i="1">
                <a:latin typeface="Times New Roman"/>
                <a:cs typeface="Times New Roman"/>
              </a:rPr>
              <a:t> </a:t>
            </a:r>
            <a:r>
              <a:rPr dirty="0" sz="1250" spc="-5">
                <a:latin typeface="Symbol"/>
                <a:cs typeface="Symbol"/>
              </a:rPr>
              <a:t></a:t>
            </a:r>
            <a:r>
              <a:rPr dirty="0" sz="1250" spc="-95">
                <a:latin typeface="Times New Roman"/>
                <a:cs typeface="Times New Roman"/>
              </a:rPr>
              <a:t> </a:t>
            </a:r>
            <a:r>
              <a:rPr dirty="0" sz="1250" spc="-5" i="1">
                <a:latin typeface="Times New Roman"/>
                <a:cs typeface="Times New Roman"/>
              </a:rPr>
              <a:t>q</a:t>
            </a:r>
            <a:r>
              <a:rPr dirty="0" baseline="-23809" sz="1050" spc="-7" i="1">
                <a:latin typeface="Times New Roman"/>
                <a:cs typeface="Times New Roman"/>
              </a:rPr>
              <a:t>t</a:t>
            </a:r>
            <a:r>
              <a:rPr dirty="0" baseline="-23809" sz="1050" spc="165" i="1">
                <a:latin typeface="Times New Roman"/>
                <a:cs typeface="Times New Roman"/>
              </a:rPr>
              <a:t> </a:t>
            </a:r>
            <a:r>
              <a:rPr dirty="0" sz="1250" spc="-5">
                <a:latin typeface="Symbol"/>
                <a:cs typeface="Symbol"/>
              </a:rPr>
              <a:t></a:t>
            </a:r>
            <a:r>
              <a:rPr dirty="0" sz="1250" spc="-10">
                <a:latin typeface="Times New Roman"/>
                <a:cs typeface="Times New Roman"/>
              </a:rPr>
              <a:t> </a:t>
            </a:r>
            <a:r>
              <a:rPr dirty="0" sz="1250" spc="-5" i="1">
                <a:latin typeface="Times New Roman"/>
                <a:cs typeface="Times New Roman"/>
              </a:rPr>
              <a:t>s</a:t>
            </a:r>
            <a:r>
              <a:rPr dirty="0" baseline="-23809" sz="1050" spc="-7" i="1">
                <a:latin typeface="Times New Roman"/>
                <a:cs typeface="Times New Roman"/>
              </a:rPr>
              <a:t>i</a:t>
            </a:r>
            <a:r>
              <a:rPr dirty="0" baseline="-23809" sz="1050" spc="-15" i="1">
                <a:latin typeface="Times New Roman"/>
                <a:cs typeface="Times New Roman"/>
              </a:rPr>
              <a:t> </a:t>
            </a:r>
            <a:r>
              <a:rPr dirty="0" sz="1250" spc="-5">
                <a:latin typeface="Times New Roman"/>
                <a:cs typeface="Times New Roman"/>
              </a:rPr>
              <a:t>)</a:t>
            </a:r>
            <a:r>
              <a:rPr dirty="0" sz="1250" spc="-35">
                <a:latin typeface="Times New Roman"/>
                <a:cs typeface="Times New Roman"/>
              </a:rPr>
              <a:t> </a:t>
            </a:r>
            <a:r>
              <a:rPr dirty="0" sz="1250" spc="-5">
                <a:latin typeface="Symbol"/>
                <a:cs typeface="Symbol"/>
              </a:rPr>
              <a:t></a:t>
            </a:r>
            <a:endParaRPr sz="1250">
              <a:latin typeface="Symbol"/>
              <a:cs typeface="Symbol"/>
            </a:endParaRPr>
          </a:p>
        </p:txBody>
      </p:sp>
      <p:sp>
        <p:nvSpPr>
          <p:cNvPr id="41" name="object 41"/>
          <p:cNvSpPr txBox="1"/>
          <p:nvPr/>
        </p:nvSpPr>
        <p:spPr>
          <a:xfrm>
            <a:off x="2461515" y="8029239"/>
            <a:ext cx="87630" cy="136525"/>
          </a:xfrm>
          <a:prstGeom prst="rect">
            <a:avLst/>
          </a:prstGeom>
        </p:spPr>
        <p:txBody>
          <a:bodyPr wrap="square" lIns="0" tIns="15875" rIns="0" bIns="0" rtlCol="0" vert="horz">
            <a:spAutoFit/>
          </a:bodyPr>
          <a:lstStyle/>
          <a:p>
            <a:pPr marL="12700">
              <a:lnSpc>
                <a:spcPct val="100000"/>
              </a:lnSpc>
              <a:spcBef>
                <a:spcPts val="125"/>
              </a:spcBef>
            </a:pPr>
            <a:r>
              <a:rPr dirty="0" sz="700" spc="15" i="1">
                <a:latin typeface="Times New Roman"/>
                <a:cs typeface="Times New Roman"/>
              </a:rPr>
              <a:t>N</a:t>
            </a:r>
            <a:endParaRPr sz="700">
              <a:latin typeface="Times New Roman"/>
              <a:cs typeface="Times New Roman"/>
            </a:endParaRPr>
          </a:p>
        </p:txBody>
      </p:sp>
      <p:sp>
        <p:nvSpPr>
          <p:cNvPr id="42" name="object 42"/>
          <p:cNvSpPr txBox="1"/>
          <p:nvPr/>
        </p:nvSpPr>
        <p:spPr>
          <a:xfrm>
            <a:off x="2385060" y="8017443"/>
            <a:ext cx="2216785" cy="461009"/>
          </a:xfrm>
          <a:prstGeom prst="rect">
            <a:avLst/>
          </a:prstGeom>
        </p:spPr>
        <p:txBody>
          <a:bodyPr wrap="square" lIns="0" tIns="43180" rIns="0" bIns="0" rtlCol="0" vert="horz">
            <a:spAutoFit/>
          </a:bodyPr>
          <a:lstStyle/>
          <a:p>
            <a:pPr marL="38100">
              <a:lnSpc>
                <a:spcPct val="100000"/>
              </a:lnSpc>
              <a:spcBef>
                <a:spcPts val="340"/>
              </a:spcBef>
            </a:pPr>
            <a:r>
              <a:rPr dirty="0" baseline="-9009" sz="2775" spc="15">
                <a:latin typeface="Symbol"/>
                <a:cs typeface="Symbol"/>
              </a:rPr>
              <a:t></a:t>
            </a:r>
            <a:r>
              <a:rPr dirty="0" baseline="-9009" sz="2775" spc="-390">
                <a:latin typeface="Times New Roman"/>
                <a:cs typeface="Times New Roman"/>
              </a:rPr>
              <a:t> </a:t>
            </a:r>
            <a:r>
              <a:rPr dirty="0" sz="1250" spc="10" i="1">
                <a:latin typeface="Times New Roman"/>
                <a:cs typeface="Times New Roman"/>
              </a:rPr>
              <a:t>P</a:t>
            </a:r>
            <a:r>
              <a:rPr dirty="0" sz="1250" spc="10">
                <a:latin typeface="Times New Roman"/>
                <a:cs typeface="Times New Roman"/>
              </a:rPr>
              <a:t>(</a:t>
            </a:r>
            <a:r>
              <a:rPr dirty="0" sz="1250" spc="10" i="1">
                <a:latin typeface="Times New Roman"/>
                <a:cs typeface="Times New Roman"/>
              </a:rPr>
              <a:t>q</a:t>
            </a:r>
            <a:r>
              <a:rPr dirty="0" baseline="-23809" sz="1050" spc="15" i="1">
                <a:latin typeface="Times New Roman"/>
                <a:cs typeface="Times New Roman"/>
              </a:rPr>
              <a:t>t</a:t>
            </a:r>
            <a:r>
              <a:rPr dirty="0" baseline="-23809" sz="1050" spc="-150" i="1">
                <a:latin typeface="Times New Roman"/>
                <a:cs typeface="Times New Roman"/>
              </a:rPr>
              <a:t> </a:t>
            </a:r>
            <a:r>
              <a:rPr dirty="0" baseline="-23809" sz="1050" spc="-7">
                <a:latin typeface="Symbol"/>
                <a:cs typeface="Symbol"/>
              </a:rPr>
              <a:t></a:t>
            </a:r>
            <a:r>
              <a:rPr dirty="0" baseline="-23809" sz="1050" spc="-7">
                <a:latin typeface="Times New Roman"/>
                <a:cs typeface="Times New Roman"/>
              </a:rPr>
              <a:t>1</a:t>
            </a:r>
            <a:r>
              <a:rPr dirty="0" baseline="-23809" sz="1050" spc="22">
                <a:latin typeface="Times New Roman"/>
                <a:cs typeface="Times New Roman"/>
              </a:rPr>
              <a:t> </a:t>
            </a:r>
            <a:r>
              <a:rPr dirty="0" sz="1250" spc="-5">
                <a:latin typeface="Symbol"/>
                <a:cs typeface="Symbol"/>
              </a:rPr>
              <a:t></a:t>
            </a:r>
            <a:r>
              <a:rPr dirty="0" sz="1250" spc="-10">
                <a:latin typeface="Times New Roman"/>
                <a:cs typeface="Times New Roman"/>
              </a:rPr>
              <a:t> </a:t>
            </a:r>
            <a:r>
              <a:rPr dirty="0" sz="1250" spc="-5" i="1">
                <a:latin typeface="Times New Roman"/>
                <a:cs typeface="Times New Roman"/>
              </a:rPr>
              <a:t>s</a:t>
            </a:r>
            <a:r>
              <a:rPr dirty="0" sz="1250" spc="-160" i="1">
                <a:latin typeface="Times New Roman"/>
                <a:cs typeface="Times New Roman"/>
              </a:rPr>
              <a:t> </a:t>
            </a:r>
            <a:r>
              <a:rPr dirty="0" baseline="-23809" sz="1050" spc="7" i="1">
                <a:latin typeface="Times New Roman"/>
                <a:cs typeface="Times New Roman"/>
              </a:rPr>
              <a:t>j</a:t>
            </a:r>
            <a:r>
              <a:rPr dirty="0" baseline="-23809" sz="1050" spc="15" i="1">
                <a:latin typeface="Times New Roman"/>
                <a:cs typeface="Times New Roman"/>
              </a:rPr>
              <a:t> </a:t>
            </a:r>
            <a:r>
              <a:rPr dirty="0" sz="1250" spc="-5">
                <a:latin typeface="Times New Roman"/>
                <a:cs typeface="Times New Roman"/>
              </a:rPr>
              <a:t>|</a:t>
            </a:r>
            <a:r>
              <a:rPr dirty="0" sz="1250" spc="-80">
                <a:latin typeface="Times New Roman"/>
                <a:cs typeface="Times New Roman"/>
              </a:rPr>
              <a:t> </a:t>
            </a:r>
            <a:r>
              <a:rPr dirty="0" sz="1250" spc="-5" i="1">
                <a:latin typeface="Times New Roman"/>
                <a:cs typeface="Times New Roman"/>
              </a:rPr>
              <a:t>q</a:t>
            </a:r>
            <a:r>
              <a:rPr dirty="0" baseline="-23809" sz="1050" spc="-7" i="1">
                <a:latin typeface="Times New Roman"/>
                <a:cs typeface="Times New Roman"/>
              </a:rPr>
              <a:t>t</a:t>
            </a:r>
            <a:r>
              <a:rPr dirty="0" baseline="-23809" sz="1050" spc="165" i="1">
                <a:latin typeface="Times New Roman"/>
                <a:cs typeface="Times New Roman"/>
              </a:rPr>
              <a:t> </a:t>
            </a:r>
            <a:r>
              <a:rPr dirty="0" sz="1250" spc="-5">
                <a:latin typeface="Symbol"/>
                <a:cs typeface="Symbol"/>
              </a:rPr>
              <a:t></a:t>
            </a:r>
            <a:r>
              <a:rPr dirty="0" sz="1250" spc="-5">
                <a:latin typeface="Times New Roman"/>
                <a:cs typeface="Times New Roman"/>
              </a:rPr>
              <a:t> </a:t>
            </a:r>
            <a:r>
              <a:rPr dirty="0" sz="1250" i="1">
                <a:latin typeface="Times New Roman"/>
                <a:cs typeface="Times New Roman"/>
              </a:rPr>
              <a:t>s</a:t>
            </a:r>
            <a:r>
              <a:rPr dirty="0" baseline="-23809" sz="1050" i="1">
                <a:latin typeface="Times New Roman"/>
                <a:cs typeface="Times New Roman"/>
              </a:rPr>
              <a:t>i</a:t>
            </a:r>
            <a:r>
              <a:rPr dirty="0" baseline="-23809" sz="1050" spc="-30" i="1">
                <a:latin typeface="Times New Roman"/>
                <a:cs typeface="Times New Roman"/>
              </a:rPr>
              <a:t> </a:t>
            </a:r>
            <a:r>
              <a:rPr dirty="0" sz="1250" spc="25">
                <a:latin typeface="Times New Roman"/>
                <a:cs typeface="Times New Roman"/>
              </a:rPr>
              <a:t>)</a:t>
            </a:r>
            <a:r>
              <a:rPr dirty="0" sz="1250" spc="25" i="1">
                <a:latin typeface="Times New Roman"/>
                <a:cs typeface="Times New Roman"/>
              </a:rPr>
              <a:t>P</a:t>
            </a:r>
            <a:r>
              <a:rPr dirty="0" sz="1250" spc="25">
                <a:latin typeface="Times New Roman"/>
                <a:cs typeface="Times New Roman"/>
              </a:rPr>
              <a:t>(</a:t>
            </a:r>
            <a:r>
              <a:rPr dirty="0" sz="1250" spc="25" i="1">
                <a:latin typeface="Times New Roman"/>
                <a:cs typeface="Times New Roman"/>
              </a:rPr>
              <a:t>q</a:t>
            </a:r>
            <a:r>
              <a:rPr dirty="0" baseline="-23809" sz="1050" spc="37" i="1">
                <a:latin typeface="Times New Roman"/>
                <a:cs typeface="Times New Roman"/>
              </a:rPr>
              <a:t>t</a:t>
            </a:r>
            <a:r>
              <a:rPr dirty="0" baseline="-23809" sz="1050" spc="127" i="1">
                <a:latin typeface="Times New Roman"/>
                <a:cs typeface="Times New Roman"/>
              </a:rPr>
              <a:t> </a:t>
            </a:r>
            <a:r>
              <a:rPr dirty="0" sz="1250" spc="-5">
                <a:latin typeface="Symbol"/>
                <a:cs typeface="Symbol"/>
              </a:rPr>
              <a:t></a:t>
            </a:r>
            <a:r>
              <a:rPr dirty="0" sz="1250" spc="-5">
                <a:latin typeface="Times New Roman"/>
                <a:cs typeface="Times New Roman"/>
              </a:rPr>
              <a:t> </a:t>
            </a:r>
            <a:r>
              <a:rPr dirty="0" sz="1250" spc="-5" i="1">
                <a:latin typeface="Times New Roman"/>
                <a:cs typeface="Times New Roman"/>
              </a:rPr>
              <a:t>s</a:t>
            </a:r>
            <a:r>
              <a:rPr dirty="0" baseline="-23809" sz="1050" spc="-7" i="1">
                <a:latin typeface="Times New Roman"/>
                <a:cs typeface="Times New Roman"/>
              </a:rPr>
              <a:t>i</a:t>
            </a:r>
            <a:r>
              <a:rPr dirty="0" baseline="-23809" sz="1050" spc="-22" i="1">
                <a:latin typeface="Times New Roman"/>
                <a:cs typeface="Times New Roman"/>
              </a:rPr>
              <a:t> </a:t>
            </a:r>
            <a:r>
              <a:rPr dirty="0" sz="1250" spc="-5">
                <a:latin typeface="Times New Roman"/>
                <a:cs typeface="Times New Roman"/>
              </a:rPr>
              <a:t>)</a:t>
            </a:r>
            <a:r>
              <a:rPr dirty="0" sz="1250" spc="-30">
                <a:latin typeface="Times New Roman"/>
                <a:cs typeface="Times New Roman"/>
              </a:rPr>
              <a:t> </a:t>
            </a:r>
            <a:r>
              <a:rPr dirty="0" sz="1250" spc="-5">
                <a:latin typeface="Symbol"/>
                <a:cs typeface="Symbol"/>
              </a:rPr>
              <a:t></a:t>
            </a:r>
            <a:endParaRPr sz="1250">
              <a:latin typeface="Symbol"/>
              <a:cs typeface="Symbol"/>
            </a:endParaRPr>
          </a:p>
          <a:p>
            <a:pPr marL="62230">
              <a:lnSpc>
                <a:spcPct val="100000"/>
              </a:lnSpc>
              <a:spcBef>
                <a:spcPts val="120"/>
              </a:spcBef>
            </a:pPr>
            <a:r>
              <a:rPr dirty="0" sz="700" spc="15" i="1">
                <a:latin typeface="Times New Roman"/>
                <a:cs typeface="Times New Roman"/>
              </a:rPr>
              <a:t>i</a:t>
            </a:r>
            <a:r>
              <a:rPr dirty="0" sz="700" spc="15">
                <a:latin typeface="Symbol"/>
                <a:cs typeface="Symbol"/>
              </a:rPr>
              <a:t></a:t>
            </a:r>
            <a:r>
              <a:rPr dirty="0" sz="700" spc="15">
                <a:latin typeface="Times New Roman"/>
                <a:cs typeface="Times New Roman"/>
              </a:rPr>
              <a:t>1</a:t>
            </a:r>
            <a:endParaRPr sz="700">
              <a:latin typeface="Times New Roman"/>
              <a:cs typeface="Times New Roman"/>
            </a:endParaRPr>
          </a:p>
        </p:txBody>
      </p:sp>
      <p:sp>
        <p:nvSpPr>
          <p:cNvPr id="43" name="object 43"/>
          <p:cNvSpPr txBox="1"/>
          <p:nvPr/>
        </p:nvSpPr>
        <p:spPr>
          <a:xfrm>
            <a:off x="4747515" y="8029248"/>
            <a:ext cx="87630" cy="136525"/>
          </a:xfrm>
          <a:prstGeom prst="rect">
            <a:avLst/>
          </a:prstGeom>
        </p:spPr>
        <p:txBody>
          <a:bodyPr wrap="square" lIns="0" tIns="15875" rIns="0" bIns="0" rtlCol="0" vert="horz">
            <a:spAutoFit/>
          </a:bodyPr>
          <a:lstStyle/>
          <a:p>
            <a:pPr marL="12700">
              <a:lnSpc>
                <a:spcPct val="100000"/>
              </a:lnSpc>
              <a:spcBef>
                <a:spcPts val="125"/>
              </a:spcBef>
            </a:pPr>
            <a:r>
              <a:rPr dirty="0" sz="700" spc="15" i="1">
                <a:latin typeface="Times New Roman"/>
                <a:cs typeface="Times New Roman"/>
              </a:rPr>
              <a:t>N</a:t>
            </a:r>
            <a:endParaRPr sz="700">
              <a:latin typeface="Times New Roman"/>
              <a:cs typeface="Times New Roman"/>
            </a:endParaRPr>
          </a:p>
        </p:txBody>
      </p:sp>
      <p:sp>
        <p:nvSpPr>
          <p:cNvPr id="44" name="object 44"/>
          <p:cNvSpPr txBox="1"/>
          <p:nvPr/>
        </p:nvSpPr>
        <p:spPr>
          <a:xfrm>
            <a:off x="4671059" y="8017419"/>
            <a:ext cx="711200" cy="461009"/>
          </a:xfrm>
          <a:prstGeom prst="rect">
            <a:avLst/>
          </a:prstGeom>
        </p:spPr>
        <p:txBody>
          <a:bodyPr wrap="square" lIns="0" tIns="43180" rIns="0" bIns="0" rtlCol="0" vert="horz">
            <a:spAutoFit/>
          </a:bodyPr>
          <a:lstStyle/>
          <a:p>
            <a:pPr marL="38100">
              <a:lnSpc>
                <a:spcPct val="100000"/>
              </a:lnSpc>
              <a:spcBef>
                <a:spcPts val="340"/>
              </a:spcBef>
            </a:pPr>
            <a:r>
              <a:rPr dirty="0" baseline="-9009" sz="2775" spc="15">
                <a:latin typeface="Symbol"/>
                <a:cs typeface="Symbol"/>
              </a:rPr>
              <a:t></a:t>
            </a:r>
            <a:r>
              <a:rPr dirty="0" baseline="-9009" sz="2775" spc="-382">
                <a:latin typeface="Times New Roman"/>
                <a:cs typeface="Times New Roman"/>
              </a:rPr>
              <a:t> </a:t>
            </a:r>
            <a:r>
              <a:rPr dirty="0" sz="1250" i="1">
                <a:latin typeface="Times New Roman"/>
                <a:cs typeface="Times New Roman"/>
              </a:rPr>
              <a:t>a</a:t>
            </a:r>
            <a:r>
              <a:rPr dirty="0" baseline="-23809" sz="1050" i="1">
                <a:latin typeface="Times New Roman"/>
                <a:cs typeface="Times New Roman"/>
              </a:rPr>
              <a:t>ij </a:t>
            </a:r>
            <a:r>
              <a:rPr dirty="0" sz="1250" spc="-5" i="1">
                <a:latin typeface="Times New Roman"/>
                <a:cs typeface="Times New Roman"/>
              </a:rPr>
              <a:t>p</a:t>
            </a:r>
            <a:r>
              <a:rPr dirty="0" baseline="-23809" sz="1050" spc="-7" i="1">
                <a:latin typeface="Times New Roman"/>
                <a:cs typeface="Times New Roman"/>
              </a:rPr>
              <a:t>t </a:t>
            </a:r>
            <a:r>
              <a:rPr dirty="0" sz="1250" spc="5">
                <a:latin typeface="Times New Roman"/>
                <a:cs typeface="Times New Roman"/>
              </a:rPr>
              <a:t>(</a:t>
            </a:r>
            <a:r>
              <a:rPr dirty="0" sz="1250" spc="5" i="1">
                <a:latin typeface="Times New Roman"/>
                <a:cs typeface="Times New Roman"/>
              </a:rPr>
              <a:t>i</a:t>
            </a:r>
            <a:r>
              <a:rPr dirty="0" sz="1250" spc="5">
                <a:latin typeface="Times New Roman"/>
                <a:cs typeface="Times New Roman"/>
              </a:rPr>
              <a:t>)</a:t>
            </a:r>
            <a:endParaRPr sz="1250">
              <a:latin typeface="Times New Roman"/>
              <a:cs typeface="Times New Roman"/>
            </a:endParaRPr>
          </a:p>
          <a:p>
            <a:pPr marL="62230">
              <a:lnSpc>
                <a:spcPct val="100000"/>
              </a:lnSpc>
              <a:spcBef>
                <a:spcPts val="120"/>
              </a:spcBef>
            </a:pPr>
            <a:r>
              <a:rPr dirty="0" sz="700" spc="15" i="1">
                <a:latin typeface="Times New Roman"/>
                <a:cs typeface="Times New Roman"/>
              </a:rPr>
              <a:t>i</a:t>
            </a:r>
            <a:r>
              <a:rPr dirty="0" sz="700" spc="15">
                <a:latin typeface="Symbol"/>
                <a:cs typeface="Symbol"/>
              </a:rPr>
              <a:t></a:t>
            </a:r>
            <a:r>
              <a:rPr dirty="0" sz="700" spc="15">
                <a:latin typeface="Times New Roman"/>
                <a:cs typeface="Times New Roman"/>
              </a:rPr>
              <a:t>1</a:t>
            </a:r>
            <a:endParaRPr sz="700">
              <a:latin typeface="Times New Roman"/>
              <a:cs typeface="Times New Roman"/>
            </a:endParaRPr>
          </a:p>
        </p:txBody>
      </p:sp>
      <p:graphicFrame>
        <p:nvGraphicFramePr>
          <p:cNvPr id="45" name="object 45"/>
          <p:cNvGraphicFramePr>
            <a:graphicFrameLocks noGrp="1"/>
          </p:cNvGraphicFramePr>
          <p:nvPr/>
        </p:nvGraphicFramePr>
        <p:xfrm>
          <a:off x="4454525" y="6504305"/>
          <a:ext cx="1685925" cy="1060450"/>
        </p:xfrm>
        <a:graphic>
          <a:graphicData uri="http://schemas.openxmlformats.org/drawingml/2006/table">
            <a:tbl>
              <a:tblPr firstRow="1" bandRow="1">
                <a:tableStyleId>{2D5ABB26-0587-4C30-8999-92F81FD0307C}</a:tableStyleId>
              </a:tblPr>
              <a:tblGrid>
                <a:gridCol w="335915"/>
                <a:gridCol w="333375"/>
                <a:gridCol w="336550"/>
                <a:gridCol w="333375"/>
                <a:gridCol w="335915"/>
              </a:tblGrid>
              <a:tr h="211074">
                <a:tc>
                  <a:txBody>
                    <a:bodyPr/>
                    <a:lstStyle/>
                    <a:p>
                      <a:pPr marL="45720">
                        <a:lnSpc>
                          <a:spcPct val="100000"/>
                        </a:lnSpc>
                        <a:spcBef>
                          <a:spcPts val="155"/>
                        </a:spcBef>
                      </a:pPr>
                      <a:r>
                        <a:rPr dirty="0" sz="900" i="1">
                          <a:latin typeface="Arial"/>
                          <a:cs typeface="Arial"/>
                        </a:rPr>
                        <a:t>t</a:t>
                      </a:r>
                      <a:endParaRPr sz="900">
                        <a:latin typeface="Arial"/>
                        <a:cs typeface="Arial"/>
                      </a:endParaRPr>
                    </a:p>
                  </a:txBody>
                  <a:tcPr marL="0" marR="0" marB="0" marT="19685">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solidFill>
                      <a:srgbClr val="E9F8FF"/>
                    </a:solidFill>
                  </a:tcPr>
                </a:tc>
                <a:tc>
                  <a:txBody>
                    <a:bodyPr/>
                    <a:lstStyle/>
                    <a:p>
                      <a:pPr marL="45720">
                        <a:lnSpc>
                          <a:spcPct val="100000"/>
                        </a:lnSpc>
                        <a:spcBef>
                          <a:spcPts val="155"/>
                        </a:spcBef>
                      </a:pPr>
                      <a:r>
                        <a:rPr dirty="0" sz="900" spc="-5" i="1">
                          <a:latin typeface="Arial"/>
                          <a:cs typeface="Arial"/>
                        </a:rPr>
                        <a:t>p</a:t>
                      </a:r>
                      <a:r>
                        <a:rPr dirty="0" baseline="-23148" sz="900" spc="-7" i="1">
                          <a:latin typeface="Arial"/>
                          <a:cs typeface="Arial"/>
                        </a:rPr>
                        <a:t>t</a:t>
                      </a:r>
                      <a:r>
                        <a:rPr dirty="0" sz="900" spc="-5" i="1">
                          <a:latin typeface="Arial"/>
                          <a:cs typeface="Arial"/>
                        </a:rPr>
                        <a:t>(1)</a:t>
                      </a:r>
                      <a:endParaRPr sz="900">
                        <a:latin typeface="Arial"/>
                        <a:cs typeface="Arial"/>
                      </a:endParaRPr>
                    </a:p>
                  </a:txBody>
                  <a:tcPr marL="0" marR="0" marB="0" marT="19685">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solidFill>
                      <a:srgbClr val="E9F8FF"/>
                    </a:solidFill>
                  </a:tcPr>
                </a:tc>
                <a:tc>
                  <a:txBody>
                    <a:bodyPr/>
                    <a:lstStyle/>
                    <a:p>
                      <a:pPr marL="46355">
                        <a:lnSpc>
                          <a:spcPct val="100000"/>
                        </a:lnSpc>
                        <a:spcBef>
                          <a:spcPts val="155"/>
                        </a:spcBef>
                      </a:pPr>
                      <a:r>
                        <a:rPr dirty="0" sz="900" spc="-5" i="1">
                          <a:latin typeface="Arial"/>
                          <a:cs typeface="Arial"/>
                        </a:rPr>
                        <a:t>p</a:t>
                      </a:r>
                      <a:r>
                        <a:rPr dirty="0" baseline="-23148" sz="900" spc="-7" i="1">
                          <a:latin typeface="Arial"/>
                          <a:cs typeface="Arial"/>
                        </a:rPr>
                        <a:t>t</a:t>
                      </a:r>
                      <a:r>
                        <a:rPr dirty="0" sz="900" spc="-5" i="1">
                          <a:latin typeface="Arial"/>
                          <a:cs typeface="Arial"/>
                        </a:rPr>
                        <a:t>(2)</a:t>
                      </a:r>
                      <a:endParaRPr sz="900">
                        <a:latin typeface="Arial"/>
                        <a:cs typeface="Arial"/>
                      </a:endParaRPr>
                    </a:p>
                  </a:txBody>
                  <a:tcPr marL="0" marR="0" marB="0" marT="19685">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solidFill>
                      <a:srgbClr val="E9F8FF"/>
                    </a:solidFill>
                  </a:tcPr>
                </a:tc>
                <a:tc>
                  <a:txBody>
                    <a:bodyPr/>
                    <a:lstStyle/>
                    <a:p>
                      <a:pPr marL="45720">
                        <a:lnSpc>
                          <a:spcPct val="100000"/>
                        </a:lnSpc>
                        <a:spcBef>
                          <a:spcPts val="155"/>
                        </a:spcBef>
                      </a:pPr>
                      <a:r>
                        <a:rPr dirty="0" sz="900">
                          <a:latin typeface="Arial"/>
                          <a:cs typeface="Arial"/>
                        </a:rPr>
                        <a:t>…</a:t>
                      </a:r>
                      <a:endParaRPr sz="900">
                        <a:latin typeface="Arial"/>
                        <a:cs typeface="Arial"/>
                      </a:endParaRPr>
                    </a:p>
                  </a:txBody>
                  <a:tcPr marL="0" marR="0" marB="0" marT="19685">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solidFill>
                      <a:srgbClr val="E9F8FF"/>
                    </a:solidFill>
                  </a:tcPr>
                </a:tc>
                <a:tc>
                  <a:txBody>
                    <a:bodyPr/>
                    <a:lstStyle/>
                    <a:p>
                      <a:pPr marL="46355">
                        <a:lnSpc>
                          <a:spcPct val="100000"/>
                        </a:lnSpc>
                        <a:spcBef>
                          <a:spcPts val="155"/>
                        </a:spcBef>
                      </a:pPr>
                      <a:r>
                        <a:rPr dirty="0" sz="900" spc="-5" i="1">
                          <a:latin typeface="Arial"/>
                          <a:cs typeface="Arial"/>
                        </a:rPr>
                        <a:t>p</a:t>
                      </a:r>
                      <a:r>
                        <a:rPr dirty="0" baseline="-23148" sz="900" spc="-7" i="1">
                          <a:latin typeface="Arial"/>
                          <a:cs typeface="Arial"/>
                        </a:rPr>
                        <a:t>t</a:t>
                      </a:r>
                      <a:r>
                        <a:rPr dirty="0" sz="900" spc="-5" i="1">
                          <a:latin typeface="Arial"/>
                          <a:cs typeface="Arial"/>
                        </a:rPr>
                        <a:t>(N)</a:t>
                      </a:r>
                      <a:endParaRPr sz="900">
                        <a:latin typeface="Arial"/>
                        <a:cs typeface="Arial"/>
                      </a:endParaRPr>
                    </a:p>
                  </a:txBody>
                  <a:tcPr marL="0" marR="0" marB="0" marT="19685">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solidFill>
                      <a:srgbClr val="E9F8FF"/>
                    </a:solidFill>
                  </a:tcPr>
                </a:tc>
              </a:tr>
              <a:tr h="210312">
                <a:tc>
                  <a:txBody>
                    <a:bodyPr/>
                    <a:lstStyle/>
                    <a:p>
                      <a:pPr marL="45720">
                        <a:lnSpc>
                          <a:spcPct val="100000"/>
                        </a:lnSpc>
                        <a:spcBef>
                          <a:spcPts val="160"/>
                        </a:spcBef>
                      </a:pPr>
                      <a:r>
                        <a:rPr dirty="0" sz="900">
                          <a:latin typeface="Arial"/>
                          <a:cs typeface="Arial"/>
                        </a:rPr>
                        <a:t>0</a:t>
                      </a:r>
                      <a:endParaRPr sz="900">
                        <a:latin typeface="Arial"/>
                        <a:cs typeface="Arial"/>
                      </a:endParaRPr>
                    </a:p>
                  </a:txBody>
                  <a:tcPr marL="0" marR="0" marB="0" marT="2032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solidFill>
                      <a:srgbClr val="E9F8FF"/>
                    </a:solidFill>
                  </a:tcPr>
                </a:tc>
                <a:tc>
                  <a:txBody>
                    <a:bodyPr/>
                    <a:lstStyle/>
                    <a:p>
                      <a:pPr marL="45085">
                        <a:lnSpc>
                          <a:spcPct val="100000"/>
                        </a:lnSpc>
                        <a:spcBef>
                          <a:spcPts val="160"/>
                        </a:spcBef>
                      </a:pPr>
                      <a:r>
                        <a:rPr dirty="0" sz="900">
                          <a:latin typeface="Arial"/>
                          <a:cs typeface="Arial"/>
                        </a:rPr>
                        <a:t>0</a:t>
                      </a:r>
                      <a:endParaRPr sz="900">
                        <a:latin typeface="Arial"/>
                        <a:cs typeface="Arial"/>
                      </a:endParaRPr>
                    </a:p>
                  </a:txBody>
                  <a:tcPr marL="0" marR="0" marB="0" marT="2032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marL="46355">
                        <a:lnSpc>
                          <a:spcPct val="100000"/>
                        </a:lnSpc>
                        <a:spcBef>
                          <a:spcPts val="160"/>
                        </a:spcBef>
                      </a:pPr>
                      <a:r>
                        <a:rPr dirty="0" sz="900">
                          <a:latin typeface="Arial"/>
                          <a:cs typeface="Arial"/>
                        </a:rPr>
                        <a:t>1</a:t>
                      </a:r>
                      <a:endParaRPr sz="900">
                        <a:latin typeface="Arial"/>
                        <a:cs typeface="Arial"/>
                      </a:endParaRPr>
                    </a:p>
                  </a:txBody>
                  <a:tcPr marL="0" marR="0" marB="0" marT="2032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marL="46355">
                        <a:lnSpc>
                          <a:spcPct val="100000"/>
                        </a:lnSpc>
                        <a:spcBef>
                          <a:spcPts val="160"/>
                        </a:spcBef>
                      </a:pPr>
                      <a:r>
                        <a:rPr dirty="0" sz="900">
                          <a:latin typeface="Arial"/>
                          <a:cs typeface="Arial"/>
                        </a:rPr>
                        <a:t>0</a:t>
                      </a:r>
                      <a:endParaRPr sz="900">
                        <a:latin typeface="Arial"/>
                        <a:cs typeface="Arial"/>
                      </a:endParaRPr>
                    </a:p>
                  </a:txBody>
                  <a:tcPr marL="0" marR="0" marB="0" marT="2032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r>
              <a:tr h="211073">
                <a:tc>
                  <a:txBody>
                    <a:bodyPr/>
                    <a:lstStyle/>
                    <a:p>
                      <a:pPr marL="45720">
                        <a:lnSpc>
                          <a:spcPct val="100000"/>
                        </a:lnSpc>
                        <a:spcBef>
                          <a:spcPts val="160"/>
                        </a:spcBef>
                      </a:pPr>
                      <a:r>
                        <a:rPr dirty="0" sz="900">
                          <a:latin typeface="Arial"/>
                          <a:cs typeface="Arial"/>
                        </a:rPr>
                        <a:t>1</a:t>
                      </a:r>
                      <a:endParaRPr sz="900">
                        <a:latin typeface="Arial"/>
                        <a:cs typeface="Arial"/>
                      </a:endParaRPr>
                    </a:p>
                  </a:txBody>
                  <a:tcPr marL="0" marR="0" marB="0" marT="2032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solidFill>
                      <a:srgbClr val="E9F8FF"/>
                    </a:solidFill>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r>
              <a:tr h="210312">
                <a:tc>
                  <a:txBody>
                    <a:bodyPr/>
                    <a:lstStyle/>
                    <a:p>
                      <a:pPr marL="45720">
                        <a:lnSpc>
                          <a:spcPct val="100000"/>
                        </a:lnSpc>
                        <a:spcBef>
                          <a:spcPts val="160"/>
                        </a:spcBef>
                      </a:pPr>
                      <a:r>
                        <a:rPr dirty="0" sz="900">
                          <a:latin typeface="Arial"/>
                          <a:cs typeface="Arial"/>
                        </a:rPr>
                        <a:t>:</a:t>
                      </a:r>
                      <a:endParaRPr sz="900">
                        <a:latin typeface="Arial"/>
                        <a:cs typeface="Arial"/>
                      </a:endParaRPr>
                    </a:p>
                  </a:txBody>
                  <a:tcPr marL="0" marR="0" marB="0" marT="2032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solidFill>
                      <a:srgbClr val="E9F8FF"/>
                    </a:solidFill>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r>
              <a:tr h="211074">
                <a:tc>
                  <a:txBody>
                    <a:bodyPr/>
                    <a:lstStyle/>
                    <a:p>
                      <a:pPr marL="45720">
                        <a:lnSpc>
                          <a:spcPct val="100000"/>
                        </a:lnSpc>
                        <a:spcBef>
                          <a:spcPts val="409"/>
                        </a:spcBef>
                      </a:pPr>
                      <a:r>
                        <a:rPr dirty="0" baseline="15432" sz="1350" spc="-7">
                          <a:latin typeface="Arial"/>
                          <a:cs typeface="Arial"/>
                        </a:rPr>
                        <a:t>t</a:t>
                      </a:r>
                      <a:r>
                        <a:rPr dirty="0" sz="600" spc="-5">
                          <a:latin typeface="Arial"/>
                          <a:cs typeface="Arial"/>
                        </a:rPr>
                        <a:t>final</a:t>
                      </a:r>
                      <a:endParaRPr sz="600">
                        <a:latin typeface="Arial"/>
                        <a:cs typeface="Arial"/>
                      </a:endParaRPr>
                    </a:p>
                  </a:txBody>
                  <a:tcPr marL="0" marR="0" marB="0" marT="52069">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solidFill>
                      <a:srgbClr val="E9F8FF"/>
                    </a:solidFill>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c>
                  <a:txBody>
                    <a:bodyPr/>
                    <a:lstStyle/>
                    <a:p>
                      <a:pPr>
                        <a:lnSpc>
                          <a:spcPct val="100000"/>
                        </a:lnSpc>
                      </a:pPr>
                      <a:endParaRPr sz="1100">
                        <a:latin typeface="Times New Roman"/>
                        <a:cs typeface="Times New Roman"/>
                      </a:endParaRPr>
                    </a:p>
                  </a:txBody>
                  <a:tcPr marL="0" marR="0" marB="0" marT="0">
                    <a:lnL w="6350">
                      <a:solidFill>
                        <a:srgbClr val="3333CC"/>
                      </a:solidFill>
                      <a:prstDash val="solid"/>
                    </a:lnL>
                    <a:lnR w="6350">
                      <a:solidFill>
                        <a:srgbClr val="3333CC"/>
                      </a:solidFill>
                      <a:prstDash val="solid"/>
                    </a:lnR>
                    <a:lnT w="6350">
                      <a:solidFill>
                        <a:srgbClr val="3333CC"/>
                      </a:solidFill>
                      <a:prstDash val="solid"/>
                    </a:lnT>
                    <a:lnB w="6350">
                      <a:solidFill>
                        <a:srgbClr val="3333CC"/>
                      </a:solidFill>
                      <a:prstDash val="solid"/>
                    </a:lnB>
                  </a:tcPr>
                </a:tc>
              </a:tr>
            </a:tbl>
          </a:graphicData>
        </a:graphic>
      </p:graphicFrame>
      <p:sp>
        <p:nvSpPr>
          <p:cNvPr id="46" name="object 46"/>
          <p:cNvSpPr/>
          <p:nvPr/>
        </p:nvSpPr>
        <p:spPr>
          <a:xfrm>
            <a:off x="5586221" y="6179058"/>
            <a:ext cx="299085" cy="603885"/>
          </a:xfrm>
          <a:custGeom>
            <a:avLst/>
            <a:gdLst/>
            <a:ahLst/>
            <a:cxnLst/>
            <a:rect l="l" t="t" r="r" b="b"/>
            <a:pathLst>
              <a:path w="299085" h="603884">
                <a:moveTo>
                  <a:pt x="0" y="556259"/>
                </a:moveTo>
                <a:lnTo>
                  <a:pt x="762" y="603503"/>
                </a:lnTo>
                <a:lnTo>
                  <a:pt x="38862" y="574547"/>
                </a:lnTo>
                <a:lnTo>
                  <a:pt x="22860" y="574547"/>
                </a:lnTo>
                <a:lnTo>
                  <a:pt x="9905" y="568451"/>
                </a:lnTo>
                <a:lnTo>
                  <a:pt x="12781" y="562274"/>
                </a:lnTo>
                <a:lnTo>
                  <a:pt x="0" y="556259"/>
                </a:lnTo>
                <a:close/>
              </a:path>
              <a:path w="299085" h="603884">
                <a:moveTo>
                  <a:pt x="12781" y="562274"/>
                </a:moveTo>
                <a:lnTo>
                  <a:pt x="9905" y="568451"/>
                </a:lnTo>
                <a:lnTo>
                  <a:pt x="22860" y="574547"/>
                </a:lnTo>
                <a:lnTo>
                  <a:pt x="25707" y="568357"/>
                </a:lnTo>
                <a:lnTo>
                  <a:pt x="12781" y="562274"/>
                </a:lnTo>
                <a:close/>
              </a:path>
              <a:path w="299085" h="603884">
                <a:moveTo>
                  <a:pt x="25707" y="568357"/>
                </a:moveTo>
                <a:lnTo>
                  <a:pt x="22860" y="574547"/>
                </a:lnTo>
                <a:lnTo>
                  <a:pt x="38862" y="574547"/>
                </a:lnTo>
                <a:lnTo>
                  <a:pt x="25707" y="568357"/>
                </a:lnTo>
                <a:close/>
              </a:path>
              <a:path w="299085" h="603884">
                <a:moveTo>
                  <a:pt x="266700" y="178307"/>
                </a:moveTo>
                <a:lnTo>
                  <a:pt x="260138" y="182871"/>
                </a:lnTo>
                <a:lnTo>
                  <a:pt x="252888" y="190509"/>
                </a:lnTo>
                <a:lnTo>
                  <a:pt x="246258" y="198714"/>
                </a:lnTo>
                <a:lnTo>
                  <a:pt x="222726" y="230153"/>
                </a:lnTo>
                <a:lnTo>
                  <a:pt x="202811" y="249083"/>
                </a:lnTo>
                <a:lnTo>
                  <a:pt x="180741" y="265773"/>
                </a:lnTo>
                <a:lnTo>
                  <a:pt x="155448" y="284225"/>
                </a:lnTo>
                <a:lnTo>
                  <a:pt x="122440" y="317716"/>
                </a:lnTo>
                <a:lnTo>
                  <a:pt x="93504" y="354314"/>
                </a:lnTo>
                <a:lnTo>
                  <a:pt x="69185" y="393902"/>
                </a:lnTo>
                <a:lnTo>
                  <a:pt x="50027" y="436365"/>
                </a:lnTo>
                <a:lnTo>
                  <a:pt x="36575" y="481583"/>
                </a:lnTo>
                <a:lnTo>
                  <a:pt x="35813" y="482345"/>
                </a:lnTo>
                <a:lnTo>
                  <a:pt x="35813" y="483107"/>
                </a:lnTo>
                <a:lnTo>
                  <a:pt x="32031" y="504738"/>
                </a:lnTo>
                <a:lnTo>
                  <a:pt x="26503" y="526956"/>
                </a:lnTo>
                <a:lnTo>
                  <a:pt x="19152" y="548585"/>
                </a:lnTo>
                <a:lnTo>
                  <a:pt x="12781" y="562274"/>
                </a:lnTo>
                <a:lnTo>
                  <a:pt x="25707" y="568357"/>
                </a:lnTo>
                <a:lnTo>
                  <a:pt x="32648" y="553272"/>
                </a:lnTo>
                <a:lnTo>
                  <a:pt x="40057" y="531090"/>
                </a:lnTo>
                <a:lnTo>
                  <a:pt x="45725" y="508348"/>
                </a:lnTo>
                <a:lnTo>
                  <a:pt x="50140" y="486155"/>
                </a:lnTo>
                <a:lnTo>
                  <a:pt x="49529" y="486155"/>
                </a:lnTo>
                <a:lnTo>
                  <a:pt x="60334" y="452105"/>
                </a:lnTo>
                <a:lnTo>
                  <a:pt x="82028" y="398077"/>
                </a:lnTo>
                <a:lnTo>
                  <a:pt x="123599" y="339694"/>
                </a:lnTo>
                <a:lnTo>
                  <a:pt x="159400" y="299189"/>
                </a:lnTo>
                <a:lnTo>
                  <a:pt x="212462" y="259469"/>
                </a:lnTo>
                <a:lnTo>
                  <a:pt x="229538" y="243630"/>
                </a:lnTo>
                <a:lnTo>
                  <a:pt x="244239" y="225991"/>
                </a:lnTo>
                <a:lnTo>
                  <a:pt x="268528" y="193293"/>
                </a:lnTo>
                <a:lnTo>
                  <a:pt x="270132" y="193293"/>
                </a:lnTo>
                <a:lnTo>
                  <a:pt x="276605" y="188213"/>
                </a:lnTo>
                <a:lnTo>
                  <a:pt x="277367" y="188213"/>
                </a:lnTo>
                <a:lnTo>
                  <a:pt x="277367" y="187451"/>
                </a:lnTo>
                <a:lnTo>
                  <a:pt x="281698" y="179069"/>
                </a:lnTo>
                <a:lnTo>
                  <a:pt x="265938" y="179069"/>
                </a:lnTo>
                <a:lnTo>
                  <a:pt x="266700" y="178307"/>
                </a:lnTo>
                <a:close/>
              </a:path>
              <a:path w="299085" h="603884">
                <a:moveTo>
                  <a:pt x="50291" y="485393"/>
                </a:moveTo>
                <a:lnTo>
                  <a:pt x="49529" y="486155"/>
                </a:lnTo>
                <a:lnTo>
                  <a:pt x="50140" y="486155"/>
                </a:lnTo>
                <a:lnTo>
                  <a:pt x="50291" y="485393"/>
                </a:lnTo>
                <a:close/>
              </a:path>
              <a:path w="299085" h="603884">
                <a:moveTo>
                  <a:pt x="270132" y="193293"/>
                </a:moveTo>
                <a:lnTo>
                  <a:pt x="268528" y="193293"/>
                </a:lnTo>
                <a:lnTo>
                  <a:pt x="269290" y="193954"/>
                </a:lnTo>
                <a:lnTo>
                  <a:pt x="270132" y="193293"/>
                </a:lnTo>
                <a:close/>
              </a:path>
              <a:path w="299085" h="603884">
                <a:moveTo>
                  <a:pt x="284156" y="95373"/>
                </a:moveTo>
                <a:lnTo>
                  <a:pt x="282870" y="111663"/>
                </a:lnTo>
                <a:lnTo>
                  <a:pt x="281620" y="127839"/>
                </a:lnTo>
                <a:lnTo>
                  <a:pt x="279387" y="143913"/>
                </a:lnTo>
                <a:lnTo>
                  <a:pt x="275081" y="160781"/>
                </a:lnTo>
                <a:lnTo>
                  <a:pt x="271272" y="169163"/>
                </a:lnTo>
                <a:lnTo>
                  <a:pt x="269748" y="172212"/>
                </a:lnTo>
                <a:lnTo>
                  <a:pt x="268224" y="174497"/>
                </a:lnTo>
                <a:lnTo>
                  <a:pt x="267462" y="176783"/>
                </a:lnTo>
                <a:lnTo>
                  <a:pt x="266700" y="178307"/>
                </a:lnTo>
                <a:lnTo>
                  <a:pt x="265938" y="179069"/>
                </a:lnTo>
                <a:lnTo>
                  <a:pt x="281698" y="179069"/>
                </a:lnTo>
                <a:lnTo>
                  <a:pt x="287784" y="167290"/>
                </a:lnTo>
                <a:lnTo>
                  <a:pt x="293674" y="143679"/>
                </a:lnTo>
                <a:lnTo>
                  <a:pt x="296745" y="119095"/>
                </a:lnTo>
                <a:lnTo>
                  <a:pt x="298574" y="97536"/>
                </a:lnTo>
                <a:lnTo>
                  <a:pt x="284988" y="97536"/>
                </a:lnTo>
                <a:lnTo>
                  <a:pt x="284156" y="95373"/>
                </a:lnTo>
                <a:close/>
              </a:path>
              <a:path w="299085" h="603884">
                <a:moveTo>
                  <a:pt x="284225" y="94487"/>
                </a:moveTo>
                <a:lnTo>
                  <a:pt x="284156" y="95373"/>
                </a:lnTo>
                <a:lnTo>
                  <a:pt x="284988" y="97536"/>
                </a:lnTo>
                <a:lnTo>
                  <a:pt x="284225" y="94487"/>
                </a:lnTo>
                <a:close/>
              </a:path>
              <a:path w="299085" h="603884">
                <a:moveTo>
                  <a:pt x="298703" y="94487"/>
                </a:moveTo>
                <a:lnTo>
                  <a:pt x="284225" y="94487"/>
                </a:lnTo>
                <a:lnTo>
                  <a:pt x="284988" y="97536"/>
                </a:lnTo>
                <a:lnTo>
                  <a:pt x="298574" y="97536"/>
                </a:lnTo>
                <a:lnTo>
                  <a:pt x="298703" y="96012"/>
                </a:lnTo>
                <a:lnTo>
                  <a:pt x="298703" y="94487"/>
                </a:lnTo>
                <a:close/>
              </a:path>
              <a:path w="299085" h="603884">
                <a:moveTo>
                  <a:pt x="272243" y="61767"/>
                </a:moveTo>
                <a:lnTo>
                  <a:pt x="275081" y="68579"/>
                </a:lnTo>
                <a:lnTo>
                  <a:pt x="278129" y="78486"/>
                </a:lnTo>
                <a:lnTo>
                  <a:pt x="281177" y="87629"/>
                </a:lnTo>
                <a:lnTo>
                  <a:pt x="284156" y="95373"/>
                </a:lnTo>
                <a:lnTo>
                  <a:pt x="284225" y="94487"/>
                </a:lnTo>
                <a:lnTo>
                  <a:pt x="298703" y="94487"/>
                </a:lnTo>
                <a:lnTo>
                  <a:pt x="298703" y="93725"/>
                </a:lnTo>
                <a:lnTo>
                  <a:pt x="297941" y="92963"/>
                </a:lnTo>
                <a:lnTo>
                  <a:pt x="294893" y="83057"/>
                </a:lnTo>
                <a:lnTo>
                  <a:pt x="291845" y="73913"/>
                </a:lnTo>
                <a:lnTo>
                  <a:pt x="288036" y="64007"/>
                </a:lnTo>
                <a:lnTo>
                  <a:pt x="287782" y="63245"/>
                </a:lnTo>
                <a:lnTo>
                  <a:pt x="274319" y="63245"/>
                </a:lnTo>
                <a:lnTo>
                  <a:pt x="272243" y="61767"/>
                </a:lnTo>
                <a:close/>
              </a:path>
              <a:path w="299085" h="603884">
                <a:moveTo>
                  <a:pt x="271272" y="59436"/>
                </a:moveTo>
                <a:lnTo>
                  <a:pt x="272243" y="61767"/>
                </a:lnTo>
                <a:lnTo>
                  <a:pt x="274319" y="63245"/>
                </a:lnTo>
                <a:lnTo>
                  <a:pt x="271272" y="59436"/>
                </a:lnTo>
                <a:close/>
              </a:path>
              <a:path w="299085" h="603884">
                <a:moveTo>
                  <a:pt x="286512" y="59436"/>
                </a:moveTo>
                <a:lnTo>
                  <a:pt x="271272" y="59436"/>
                </a:lnTo>
                <a:lnTo>
                  <a:pt x="274319" y="63245"/>
                </a:lnTo>
                <a:lnTo>
                  <a:pt x="287782" y="63245"/>
                </a:lnTo>
                <a:lnTo>
                  <a:pt x="286512" y="59436"/>
                </a:lnTo>
                <a:close/>
              </a:path>
              <a:path w="299085" h="603884">
                <a:moveTo>
                  <a:pt x="214122" y="0"/>
                </a:moveTo>
                <a:lnTo>
                  <a:pt x="239358" y="37952"/>
                </a:lnTo>
                <a:lnTo>
                  <a:pt x="272243" y="61767"/>
                </a:lnTo>
                <a:lnTo>
                  <a:pt x="271272" y="59436"/>
                </a:lnTo>
                <a:lnTo>
                  <a:pt x="286512" y="59436"/>
                </a:lnTo>
                <a:lnTo>
                  <a:pt x="284988" y="54863"/>
                </a:lnTo>
                <a:lnTo>
                  <a:pt x="283463" y="51815"/>
                </a:lnTo>
                <a:lnTo>
                  <a:pt x="281939" y="51053"/>
                </a:lnTo>
                <a:lnTo>
                  <a:pt x="281177" y="50291"/>
                </a:lnTo>
                <a:lnTo>
                  <a:pt x="280415" y="50291"/>
                </a:lnTo>
                <a:lnTo>
                  <a:pt x="278891" y="48767"/>
                </a:lnTo>
                <a:lnTo>
                  <a:pt x="277367" y="48005"/>
                </a:lnTo>
                <a:lnTo>
                  <a:pt x="272795" y="44957"/>
                </a:lnTo>
                <a:lnTo>
                  <a:pt x="271272" y="44195"/>
                </a:lnTo>
                <a:lnTo>
                  <a:pt x="256913" y="33250"/>
                </a:lnTo>
                <a:lnTo>
                  <a:pt x="214122" y="0"/>
                </a:lnTo>
                <a:close/>
              </a:path>
            </a:pathLst>
          </a:custGeom>
          <a:solidFill>
            <a:srgbClr val="FFCF01"/>
          </a:solidFill>
        </p:spPr>
        <p:txBody>
          <a:bodyPr wrap="square" lIns="0" tIns="0" rIns="0" bIns="0" rtlCol="0"/>
          <a:lstStyle/>
          <a:p/>
        </p:txBody>
      </p:sp>
      <p:sp>
        <p:nvSpPr>
          <p:cNvPr id="47" name="object 47"/>
          <p:cNvSpPr/>
          <p:nvPr/>
        </p:nvSpPr>
        <p:spPr>
          <a:xfrm>
            <a:off x="4985003" y="6187440"/>
            <a:ext cx="135255" cy="326390"/>
          </a:xfrm>
          <a:custGeom>
            <a:avLst/>
            <a:gdLst/>
            <a:ahLst/>
            <a:cxnLst/>
            <a:rect l="l" t="t" r="r" b="b"/>
            <a:pathLst>
              <a:path w="135254" h="326390">
                <a:moveTo>
                  <a:pt x="0" y="280415"/>
                </a:moveTo>
                <a:lnTo>
                  <a:pt x="12192" y="326136"/>
                </a:lnTo>
                <a:lnTo>
                  <a:pt x="38877" y="292608"/>
                </a:lnTo>
                <a:lnTo>
                  <a:pt x="26670" y="292608"/>
                </a:lnTo>
                <a:lnTo>
                  <a:pt x="12954" y="290322"/>
                </a:lnTo>
                <a:lnTo>
                  <a:pt x="14379" y="283291"/>
                </a:lnTo>
                <a:lnTo>
                  <a:pt x="0" y="280415"/>
                </a:lnTo>
                <a:close/>
              </a:path>
              <a:path w="135254" h="326390">
                <a:moveTo>
                  <a:pt x="14379" y="283291"/>
                </a:moveTo>
                <a:lnTo>
                  <a:pt x="12954" y="290322"/>
                </a:lnTo>
                <a:lnTo>
                  <a:pt x="26670" y="292608"/>
                </a:lnTo>
                <a:lnTo>
                  <a:pt x="28251" y="286066"/>
                </a:lnTo>
                <a:lnTo>
                  <a:pt x="14379" y="283291"/>
                </a:lnTo>
                <a:close/>
              </a:path>
              <a:path w="135254" h="326390">
                <a:moveTo>
                  <a:pt x="28251" y="286066"/>
                </a:moveTo>
                <a:lnTo>
                  <a:pt x="26670" y="292608"/>
                </a:lnTo>
                <a:lnTo>
                  <a:pt x="38877" y="292608"/>
                </a:lnTo>
                <a:lnTo>
                  <a:pt x="41910" y="288798"/>
                </a:lnTo>
                <a:lnTo>
                  <a:pt x="28251" y="286066"/>
                </a:lnTo>
                <a:close/>
              </a:path>
              <a:path w="135254" h="326390">
                <a:moveTo>
                  <a:pt x="131294" y="88392"/>
                </a:moveTo>
                <a:lnTo>
                  <a:pt x="117348" y="88392"/>
                </a:lnTo>
                <a:lnTo>
                  <a:pt x="116586" y="89915"/>
                </a:lnTo>
                <a:lnTo>
                  <a:pt x="113804" y="94805"/>
                </a:lnTo>
                <a:lnTo>
                  <a:pt x="110617" y="101587"/>
                </a:lnTo>
                <a:lnTo>
                  <a:pt x="105156" y="106680"/>
                </a:lnTo>
                <a:lnTo>
                  <a:pt x="102870" y="109727"/>
                </a:lnTo>
                <a:lnTo>
                  <a:pt x="100584" y="112013"/>
                </a:lnTo>
                <a:lnTo>
                  <a:pt x="100584" y="112775"/>
                </a:lnTo>
                <a:lnTo>
                  <a:pt x="99060" y="114300"/>
                </a:lnTo>
                <a:lnTo>
                  <a:pt x="96290" y="122493"/>
                </a:lnTo>
                <a:lnTo>
                  <a:pt x="90720" y="132988"/>
                </a:lnTo>
                <a:lnTo>
                  <a:pt x="84177" y="143282"/>
                </a:lnTo>
                <a:lnTo>
                  <a:pt x="78486" y="150875"/>
                </a:lnTo>
                <a:lnTo>
                  <a:pt x="78486" y="151637"/>
                </a:lnTo>
                <a:lnTo>
                  <a:pt x="77724" y="152400"/>
                </a:lnTo>
                <a:lnTo>
                  <a:pt x="74678" y="159847"/>
                </a:lnTo>
                <a:lnTo>
                  <a:pt x="71037" y="167397"/>
                </a:lnTo>
                <a:lnTo>
                  <a:pt x="66929" y="174686"/>
                </a:lnTo>
                <a:lnTo>
                  <a:pt x="60020" y="185026"/>
                </a:lnTo>
                <a:lnTo>
                  <a:pt x="60579" y="185800"/>
                </a:lnTo>
                <a:lnTo>
                  <a:pt x="57150" y="189737"/>
                </a:lnTo>
                <a:lnTo>
                  <a:pt x="57150" y="190500"/>
                </a:lnTo>
                <a:lnTo>
                  <a:pt x="56387" y="191262"/>
                </a:lnTo>
                <a:lnTo>
                  <a:pt x="53444" y="199909"/>
                </a:lnTo>
                <a:lnTo>
                  <a:pt x="48006" y="210026"/>
                </a:lnTo>
                <a:lnTo>
                  <a:pt x="41614" y="219904"/>
                </a:lnTo>
                <a:lnTo>
                  <a:pt x="35813" y="227837"/>
                </a:lnTo>
                <a:lnTo>
                  <a:pt x="35813" y="228600"/>
                </a:lnTo>
                <a:lnTo>
                  <a:pt x="35051" y="229362"/>
                </a:lnTo>
                <a:lnTo>
                  <a:pt x="29450" y="243978"/>
                </a:lnTo>
                <a:lnTo>
                  <a:pt x="22340" y="259370"/>
                </a:lnTo>
                <a:lnTo>
                  <a:pt x="16062" y="274998"/>
                </a:lnTo>
                <a:lnTo>
                  <a:pt x="14379" y="283291"/>
                </a:lnTo>
                <a:lnTo>
                  <a:pt x="28251" y="286066"/>
                </a:lnTo>
                <a:lnTo>
                  <a:pt x="30358" y="277350"/>
                </a:lnTo>
                <a:lnTo>
                  <a:pt x="36147" y="262775"/>
                </a:lnTo>
                <a:lnTo>
                  <a:pt x="42722" y="248448"/>
                </a:lnTo>
                <a:lnTo>
                  <a:pt x="48768" y="233934"/>
                </a:lnTo>
                <a:lnTo>
                  <a:pt x="49424" y="233934"/>
                </a:lnTo>
                <a:lnTo>
                  <a:pt x="53969" y="226605"/>
                </a:lnTo>
                <a:lnTo>
                  <a:pt x="60207" y="216836"/>
                </a:lnTo>
                <a:lnTo>
                  <a:pt x="65868" y="206662"/>
                </a:lnTo>
                <a:lnTo>
                  <a:pt x="69396" y="197643"/>
                </a:lnTo>
                <a:lnTo>
                  <a:pt x="69507" y="196672"/>
                </a:lnTo>
                <a:lnTo>
                  <a:pt x="73812" y="190220"/>
                </a:lnTo>
                <a:lnTo>
                  <a:pt x="90783" y="159258"/>
                </a:lnTo>
                <a:lnTo>
                  <a:pt x="91440" y="157734"/>
                </a:lnTo>
                <a:lnTo>
                  <a:pt x="92201" y="156972"/>
                </a:lnTo>
                <a:lnTo>
                  <a:pt x="92963" y="154686"/>
                </a:lnTo>
                <a:lnTo>
                  <a:pt x="96774" y="150875"/>
                </a:lnTo>
                <a:lnTo>
                  <a:pt x="99822" y="144780"/>
                </a:lnTo>
                <a:lnTo>
                  <a:pt x="103453" y="138967"/>
                </a:lnTo>
                <a:lnTo>
                  <a:pt x="107203" y="132245"/>
                </a:lnTo>
                <a:lnTo>
                  <a:pt x="110501" y="125313"/>
                </a:lnTo>
                <a:lnTo>
                  <a:pt x="112775" y="118872"/>
                </a:lnTo>
                <a:lnTo>
                  <a:pt x="113537" y="118872"/>
                </a:lnTo>
                <a:lnTo>
                  <a:pt x="130301" y="92963"/>
                </a:lnTo>
                <a:lnTo>
                  <a:pt x="131294" y="88392"/>
                </a:lnTo>
                <a:close/>
              </a:path>
              <a:path w="135254" h="326390">
                <a:moveTo>
                  <a:pt x="49424" y="233934"/>
                </a:moveTo>
                <a:lnTo>
                  <a:pt x="48768" y="233934"/>
                </a:lnTo>
                <a:lnTo>
                  <a:pt x="48006" y="236220"/>
                </a:lnTo>
                <a:lnTo>
                  <a:pt x="49424" y="233934"/>
                </a:lnTo>
                <a:close/>
              </a:path>
              <a:path w="135254" h="326390">
                <a:moveTo>
                  <a:pt x="70104" y="195834"/>
                </a:moveTo>
                <a:lnTo>
                  <a:pt x="69396" y="197643"/>
                </a:lnTo>
                <a:lnTo>
                  <a:pt x="69342" y="198120"/>
                </a:lnTo>
                <a:lnTo>
                  <a:pt x="70104" y="195834"/>
                </a:lnTo>
                <a:close/>
              </a:path>
              <a:path w="135254" h="326390">
                <a:moveTo>
                  <a:pt x="91440" y="157734"/>
                </a:moveTo>
                <a:lnTo>
                  <a:pt x="90678" y="159258"/>
                </a:lnTo>
                <a:lnTo>
                  <a:pt x="91440" y="157734"/>
                </a:lnTo>
                <a:close/>
              </a:path>
              <a:path w="135254" h="326390">
                <a:moveTo>
                  <a:pt x="113537" y="118872"/>
                </a:moveTo>
                <a:lnTo>
                  <a:pt x="112775" y="118872"/>
                </a:lnTo>
                <a:lnTo>
                  <a:pt x="112013" y="121158"/>
                </a:lnTo>
                <a:lnTo>
                  <a:pt x="112775" y="119634"/>
                </a:lnTo>
                <a:lnTo>
                  <a:pt x="113537" y="118872"/>
                </a:lnTo>
                <a:close/>
              </a:path>
              <a:path w="135254" h="326390">
                <a:moveTo>
                  <a:pt x="116643" y="89667"/>
                </a:moveTo>
                <a:lnTo>
                  <a:pt x="116506" y="89915"/>
                </a:lnTo>
                <a:lnTo>
                  <a:pt x="116643" y="89667"/>
                </a:lnTo>
                <a:close/>
              </a:path>
              <a:path w="135254" h="326390">
                <a:moveTo>
                  <a:pt x="117348" y="88392"/>
                </a:moveTo>
                <a:lnTo>
                  <a:pt x="116643" y="89667"/>
                </a:lnTo>
                <a:lnTo>
                  <a:pt x="116586" y="89915"/>
                </a:lnTo>
                <a:lnTo>
                  <a:pt x="117348" y="88392"/>
                </a:lnTo>
                <a:close/>
              </a:path>
              <a:path w="135254" h="326390">
                <a:moveTo>
                  <a:pt x="134874" y="48006"/>
                </a:moveTo>
                <a:lnTo>
                  <a:pt x="120396" y="48006"/>
                </a:lnTo>
                <a:lnTo>
                  <a:pt x="120396" y="50292"/>
                </a:lnTo>
                <a:lnTo>
                  <a:pt x="120202" y="50292"/>
                </a:lnTo>
                <a:lnTo>
                  <a:pt x="119575" y="57703"/>
                </a:lnTo>
                <a:lnTo>
                  <a:pt x="119424" y="68994"/>
                </a:lnTo>
                <a:lnTo>
                  <a:pt x="118806" y="80268"/>
                </a:lnTo>
                <a:lnTo>
                  <a:pt x="116643" y="89667"/>
                </a:lnTo>
                <a:lnTo>
                  <a:pt x="117348" y="88392"/>
                </a:lnTo>
                <a:lnTo>
                  <a:pt x="131294" y="88392"/>
                </a:lnTo>
                <a:lnTo>
                  <a:pt x="132620" y="82280"/>
                </a:lnTo>
                <a:lnTo>
                  <a:pt x="133473" y="71380"/>
                </a:lnTo>
                <a:lnTo>
                  <a:pt x="133884" y="60413"/>
                </a:lnTo>
                <a:lnTo>
                  <a:pt x="134804" y="50292"/>
                </a:lnTo>
                <a:lnTo>
                  <a:pt x="120396" y="50292"/>
                </a:lnTo>
                <a:lnTo>
                  <a:pt x="120249" y="49741"/>
                </a:lnTo>
                <a:lnTo>
                  <a:pt x="134854" y="49741"/>
                </a:lnTo>
                <a:lnTo>
                  <a:pt x="134874" y="48006"/>
                </a:lnTo>
                <a:close/>
              </a:path>
              <a:path w="135254" h="326390">
                <a:moveTo>
                  <a:pt x="120396" y="48006"/>
                </a:moveTo>
                <a:lnTo>
                  <a:pt x="120249" y="49741"/>
                </a:lnTo>
                <a:lnTo>
                  <a:pt x="120396" y="50292"/>
                </a:lnTo>
                <a:lnTo>
                  <a:pt x="120396" y="48006"/>
                </a:lnTo>
                <a:close/>
              </a:path>
              <a:path w="135254" h="326390">
                <a:moveTo>
                  <a:pt x="121920" y="0"/>
                </a:moveTo>
                <a:lnTo>
                  <a:pt x="108204" y="3048"/>
                </a:lnTo>
                <a:lnTo>
                  <a:pt x="110490" y="15239"/>
                </a:lnTo>
                <a:lnTo>
                  <a:pt x="113537" y="27432"/>
                </a:lnTo>
                <a:lnTo>
                  <a:pt x="117348" y="38862"/>
                </a:lnTo>
                <a:lnTo>
                  <a:pt x="120249" y="49741"/>
                </a:lnTo>
                <a:lnTo>
                  <a:pt x="120396" y="48006"/>
                </a:lnTo>
                <a:lnTo>
                  <a:pt x="134874" y="48006"/>
                </a:lnTo>
                <a:lnTo>
                  <a:pt x="134874" y="47244"/>
                </a:lnTo>
                <a:lnTo>
                  <a:pt x="134112" y="46482"/>
                </a:lnTo>
                <a:lnTo>
                  <a:pt x="131063" y="35051"/>
                </a:lnTo>
                <a:lnTo>
                  <a:pt x="127254" y="23622"/>
                </a:lnTo>
                <a:lnTo>
                  <a:pt x="124206" y="12192"/>
                </a:lnTo>
                <a:lnTo>
                  <a:pt x="121920" y="0"/>
                </a:lnTo>
                <a:close/>
              </a:path>
            </a:pathLst>
          </a:custGeom>
          <a:solidFill>
            <a:srgbClr val="3333CC"/>
          </a:solidFill>
        </p:spPr>
        <p:txBody>
          <a:bodyPr wrap="square" lIns="0" tIns="0" rIns="0" bIns="0" rtlCol="0"/>
          <a:lstStyle/>
          <a:p/>
        </p:txBody>
      </p:sp>
      <p:sp>
        <p:nvSpPr>
          <p:cNvPr id="48" name="object 4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9" name="object 49"/>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26</a:t>
            </a:fl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awm</dc:creator>
  <dc:title>Microsoft PowerPoint - hmm14.ppt</dc:title>
  <dcterms:created xsi:type="dcterms:W3CDTF">2019-03-23T11:38:19Z</dcterms:created>
  <dcterms:modified xsi:type="dcterms:W3CDTF">2019-03-23T11:38:19Z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2005-11-15T00:00:00Z</vt:filetime>
  </property>
  <property fmtid="{D5CDD505-2E9C-101B-9397-08002B2CF9AE}" pid="3" name="Creator">
    <vt:lpwstr>PScript5.dll Version 5.2.2</vt:lpwstr>
  </property>
  <property fmtid="{D5CDD505-2E9C-101B-9397-08002B2CF9AE}" pid="4" name="LastSaved">
    <vt:filetime>2019-03-23T00:00:00Z</vt:filetime>
  </property>
</Properties>
</file>