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Default Extension="jpg" ContentType="image/jpg"/>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Default Extension="png" ContentType="image/png"/>
  <Override PartName="/ppt/slides/slide10.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7772400" cy="1005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idx="2" sz="half"/>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006500"/>
                </a:solidFill>
                <a:latin typeface="Tahoma"/>
                <a:cs typeface="Tahoma"/>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61107" y="1348230"/>
            <a:ext cx="3173729" cy="361314"/>
          </a:xfrm>
          <a:prstGeom prst="rect">
            <a:avLst/>
          </a:prstGeom>
        </p:spPr>
        <p:txBody>
          <a:bodyPr wrap="square" lIns="0" tIns="0" rIns="0" bIns="0">
            <a:spAutoFit/>
          </a:bodyPr>
          <a:lstStyle>
            <a:lvl1pPr>
              <a:defRPr sz="2200" b="0" i="0">
                <a:solidFill>
                  <a:srgbClr val="006500"/>
                </a:solidFill>
                <a:latin typeface="Tahoma"/>
                <a:cs typeface="Tahoma"/>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7211312" y="9570893"/>
            <a:ext cx="261620" cy="225425"/>
          </a:xfrm>
          <a:prstGeom prst="rect">
            <a:avLst/>
          </a:prstGeom>
        </p:spPr>
        <p:txBody>
          <a:bodyPr wrap="square" lIns="0" tIns="0" rIns="0" bIns="0">
            <a:spAutoFit/>
          </a:bodyPr>
          <a:lstStyle>
            <a:lvl1pPr>
              <a:defRPr sz="1300" b="1" i="0">
                <a:solidFill>
                  <a:schemeClr val="tx1"/>
                </a:solidFill>
                <a:latin typeface="Tahoma"/>
                <a:cs typeface="Tahoma"/>
              </a:defRPr>
            </a:lvl1pPr>
          </a:lstStyle>
          <a:p>
            <a:pPr marL="25400">
              <a:lnSpc>
                <a:spcPct val="100000"/>
              </a:lnSpc>
              <a:spcBef>
                <a:spcPts val="100"/>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cs.cmu.edu/%7Eawm" TargetMode="External"/><Relationship Id="rId3" Type="http://schemas.openxmlformats.org/officeDocument/2006/relationships/hyperlink" Target="mailto:awm@cs.cmu.edu" TargetMode="External"/><Relationship Id="rId4" Type="http://schemas.openxmlformats.org/officeDocument/2006/relationships/hyperlink" Target="http://www.cs.cmu.edu/%7Eawm/tutorial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06296" y="1231391"/>
            <a:ext cx="4559300" cy="3416300"/>
          </a:xfrm>
          <a:prstGeom prst="rect">
            <a:avLst/>
          </a:prstGeom>
          <a:ln w="12953">
            <a:solidFill>
              <a:srgbClr val="000000"/>
            </a:solidFill>
          </a:ln>
        </p:spPr>
        <p:txBody>
          <a:bodyPr wrap="square" lIns="0" tIns="0" rIns="0" bIns="0" rtlCol="0" vert="horz">
            <a:spAutoFit/>
          </a:bodyPr>
          <a:lstStyle/>
          <a:p>
            <a:pPr>
              <a:lnSpc>
                <a:spcPct val="100000"/>
              </a:lnSpc>
            </a:pPr>
            <a:endParaRPr sz="3600">
              <a:latin typeface="Times New Roman"/>
              <a:cs typeface="Times New Roman"/>
            </a:endParaRPr>
          </a:p>
          <a:p>
            <a:pPr algn="ctr" marL="227965">
              <a:lnSpc>
                <a:spcPct val="100000"/>
              </a:lnSpc>
              <a:spcBef>
                <a:spcPts val="2820"/>
              </a:spcBef>
            </a:pPr>
            <a:r>
              <a:rPr dirty="0" sz="3000" spc="-5" b="1">
                <a:solidFill>
                  <a:srgbClr val="006500"/>
                </a:solidFill>
                <a:latin typeface="Tahoma"/>
                <a:cs typeface="Tahoma"/>
              </a:rPr>
              <a:t>Information</a:t>
            </a:r>
            <a:r>
              <a:rPr dirty="0" sz="3000" spc="-15" b="1">
                <a:solidFill>
                  <a:srgbClr val="006500"/>
                </a:solidFill>
                <a:latin typeface="Tahoma"/>
                <a:cs typeface="Tahoma"/>
              </a:rPr>
              <a:t> </a:t>
            </a:r>
            <a:r>
              <a:rPr dirty="0" sz="3000" spc="-5" b="1">
                <a:solidFill>
                  <a:srgbClr val="006500"/>
                </a:solidFill>
                <a:latin typeface="Tahoma"/>
                <a:cs typeface="Tahoma"/>
              </a:rPr>
              <a:t>Gain</a:t>
            </a:r>
            <a:endParaRPr sz="3000">
              <a:latin typeface="Tahoma"/>
              <a:cs typeface="Tahoma"/>
            </a:endParaRPr>
          </a:p>
          <a:p>
            <a:pPr algn="ctr" marL="1711960" marR="1476375">
              <a:lnSpc>
                <a:spcPct val="119600"/>
              </a:lnSpc>
              <a:spcBef>
                <a:spcPts val="2475"/>
              </a:spcBef>
            </a:pPr>
            <a:r>
              <a:rPr dirty="0" sz="1200" spc="-5" b="1">
                <a:latin typeface="Tahoma"/>
                <a:cs typeface="Tahoma"/>
              </a:rPr>
              <a:t>Andrew W.</a:t>
            </a:r>
            <a:r>
              <a:rPr dirty="0" sz="1200" spc="-70" b="1">
                <a:latin typeface="Tahoma"/>
                <a:cs typeface="Tahoma"/>
              </a:rPr>
              <a:t> </a:t>
            </a:r>
            <a:r>
              <a:rPr dirty="0" sz="1200" spc="-10" b="1">
                <a:latin typeface="Tahoma"/>
                <a:cs typeface="Tahoma"/>
              </a:rPr>
              <a:t>Moore  </a:t>
            </a:r>
            <a:r>
              <a:rPr dirty="0" sz="1200" spc="-5" b="1">
                <a:latin typeface="Tahoma"/>
                <a:cs typeface="Tahoma"/>
              </a:rPr>
              <a:t>Professor</a:t>
            </a:r>
            <a:endParaRPr sz="1200">
              <a:latin typeface="Tahoma"/>
              <a:cs typeface="Tahoma"/>
            </a:endParaRPr>
          </a:p>
          <a:p>
            <a:pPr algn="ctr" marL="1327150" marR="1091565">
              <a:lnSpc>
                <a:spcPct val="119600"/>
              </a:lnSpc>
              <a:spcBef>
                <a:spcPts val="5"/>
              </a:spcBef>
            </a:pPr>
            <a:r>
              <a:rPr dirty="0" sz="1200" spc="-5" b="1">
                <a:latin typeface="Tahoma"/>
                <a:cs typeface="Tahoma"/>
              </a:rPr>
              <a:t>School of</a:t>
            </a:r>
            <a:r>
              <a:rPr dirty="0" sz="1200" spc="10" b="1">
                <a:latin typeface="Tahoma"/>
                <a:cs typeface="Tahoma"/>
              </a:rPr>
              <a:t> </a:t>
            </a:r>
            <a:r>
              <a:rPr dirty="0" sz="1200" spc="-5" b="1">
                <a:latin typeface="Tahoma"/>
                <a:cs typeface="Tahoma"/>
              </a:rPr>
              <a:t>Computer</a:t>
            </a:r>
            <a:r>
              <a:rPr dirty="0" sz="1200" spc="15" b="1">
                <a:latin typeface="Tahoma"/>
                <a:cs typeface="Tahoma"/>
              </a:rPr>
              <a:t> </a:t>
            </a:r>
            <a:r>
              <a:rPr dirty="0" sz="1200" spc="-5" b="1">
                <a:latin typeface="Tahoma"/>
                <a:cs typeface="Tahoma"/>
              </a:rPr>
              <a:t>Science </a:t>
            </a:r>
            <a:r>
              <a:rPr dirty="0" sz="1200" spc="-5" b="1">
                <a:latin typeface="Tahoma"/>
                <a:cs typeface="Tahoma"/>
              </a:rPr>
              <a:t> </a:t>
            </a:r>
            <a:r>
              <a:rPr dirty="0" sz="1200" spc="-5" b="1">
                <a:latin typeface="Tahoma"/>
                <a:cs typeface="Tahoma"/>
              </a:rPr>
              <a:t>Carnegie Mellon</a:t>
            </a:r>
            <a:r>
              <a:rPr dirty="0" sz="1200" spc="-70" b="1">
                <a:latin typeface="Tahoma"/>
                <a:cs typeface="Tahoma"/>
              </a:rPr>
              <a:t> </a:t>
            </a:r>
            <a:r>
              <a:rPr dirty="0" sz="1200" b="1">
                <a:latin typeface="Tahoma"/>
                <a:cs typeface="Tahoma"/>
              </a:rPr>
              <a:t>University</a:t>
            </a:r>
            <a:endParaRPr sz="1200">
              <a:latin typeface="Tahoma"/>
              <a:cs typeface="Tahoma"/>
            </a:endParaRPr>
          </a:p>
          <a:p>
            <a:pPr algn="ctr" marL="1846580" marR="1611630">
              <a:lnSpc>
                <a:spcPct val="120600"/>
              </a:lnSpc>
              <a:spcBef>
                <a:spcPts val="15"/>
              </a:spcBef>
            </a:pPr>
            <a:r>
              <a:rPr dirty="0" sz="800" spc="-5">
                <a:latin typeface="Tahoma"/>
                <a:cs typeface="Tahoma"/>
                <a:hlinkClick r:id="rId2"/>
              </a:rPr>
              <a:t>www.cs.cmu.edu/~awm </a:t>
            </a:r>
            <a:r>
              <a:rPr dirty="0" sz="800" spc="-5">
                <a:latin typeface="Tahoma"/>
                <a:cs typeface="Tahoma"/>
              </a:rPr>
              <a:t> </a:t>
            </a:r>
            <a:r>
              <a:rPr dirty="0" sz="800" spc="-5">
                <a:latin typeface="Tahoma"/>
                <a:cs typeface="Tahoma"/>
                <a:hlinkClick r:id="rId3"/>
              </a:rPr>
              <a:t>awm@cs.cmu.edu</a:t>
            </a:r>
            <a:endParaRPr sz="800">
              <a:latin typeface="Tahoma"/>
              <a:cs typeface="Tahoma"/>
            </a:endParaRPr>
          </a:p>
          <a:p>
            <a:pPr algn="ctr" marL="227965">
              <a:lnSpc>
                <a:spcPct val="100000"/>
              </a:lnSpc>
              <a:spcBef>
                <a:spcPts val="190"/>
              </a:spcBef>
            </a:pPr>
            <a:r>
              <a:rPr dirty="0" sz="800" spc="-5">
                <a:latin typeface="Tahoma"/>
                <a:cs typeface="Tahoma"/>
              </a:rPr>
              <a:t>412-268-7599</a:t>
            </a:r>
            <a:endParaRPr sz="800">
              <a:latin typeface="Tahoma"/>
              <a:cs typeface="Tahoma"/>
            </a:endParaRPr>
          </a:p>
          <a:p>
            <a:pPr>
              <a:lnSpc>
                <a:spcPct val="100000"/>
              </a:lnSpc>
            </a:pPr>
            <a:endParaRPr sz="900">
              <a:latin typeface="Times New Roman"/>
              <a:cs typeface="Times New Roman"/>
            </a:endParaRPr>
          </a:p>
          <a:p>
            <a:pPr>
              <a:lnSpc>
                <a:spcPct val="100000"/>
              </a:lnSpc>
              <a:spcBef>
                <a:spcPts val="20"/>
              </a:spcBef>
            </a:pPr>
            <a:endParaRPr sz="750">
              <a:latin typeface="Times New Roman"/>
              <a:cs typeface="Times New Roman"/>
            </a:endParaRPr>
          </a:p>
          <a:p>
            <a:pPr marL="660400">
              <a:lnSpc>
                <a:spcPct val="100000"/>
              </a:lnSpc>
            </a:pPr>
            <a:r>
              <a:rPr dirty="0" sz="700" spc="-5">
                <a:solidFill>
                  <a:srgbClr val="1C1C1C"/>
                </a:solidFill>
                <a:latin typeface="Tahoma"/>
                <a:cs typeface="Tahoma"/>
              </a:rPr>
              <a:t>Copyright </a:t>
            </a:r>
            <a:r>
              <a:rPr dirty="0" sz="700">
                <a:solidFill>
                  <a:srgbClr val="1C1C1C"/>
                </a:solidFill>
                <a:latin typeface="Tahoma"/>
                <a:cs typeface="Tahoma"/>
              </a:rPr>
              <a:t>© </a:t>
            </a:r>
            <a:r>
              <a:rPr dirty="0" sz="700" spc="-5">
                <a:solidFill>
                  <a:srgbClr val="1C1C1C"/>
                </a:solidFill>
                <a:latin typeface="Tahoma"/>
                <a:cs typeface="Tahoma"/>
              </a:rPr>
              <a:t>2001, 2003, Andrew </a:t>
            </a:r>
            <a:r>
              <a:rPr dirty="0" sz="700">
                <a:solidFill>
                  <a:srgbClr val="1C1C1C"/>
                </a:solidFill>
                <a:latin typeface="Tahoma"/>
                <a:cs typeface="Tahoma"/>
              </a:rPr>
              <a:t>W.</a:t>
            </a:r>
            <a:r>
              <a:rPr dirty="0" sz="700" spc="-10">
                <a:solidFill>
                  <a:srgbClr val="1C1C1C"/>
                </a:solidFill>
                <a:latin typeface="Tahoma"/>
                <a:cs typeface="Tahoma"/>
              </a:rPr>
              <a:t> </a:t>
            </a:r>
            <a:r>
              <a:rPr dirty="0" sz="700" spc="-5">
                <a:solidFill>
                  <a:srgbClr val="1C1C1C"/>
                </a:solidFill>
                <a:latin typeface="Tahoma"/>
                <a:cs typeface="Tahoma"/>
              </a:rPr>
              <a:t>Moore</a:t>
            </a:r>
            <a:endParaRPr sz="700">
              <a:latin typeface="Tahoma"/>
              <a:cs typeface="Tahoma"/>
            </a:endParaRPr>
          </a:p>
        </p:txBody>
      </p:sp>
      <p:sp>
        <p:nvSpPr>
          <p:cNvPr id="3" name="object 3"/>
          <p:cNvSpPr txBox="1"/>
          <p:nvPr/>
        </p:nvSpPr>
        <p:spPr>
          <a:xfrm>
            <a:off x="4457700" y="1301496"/>
            <a:ext cx="1638300" cy="809625"/>
          </a:xfrm>
          <a:prstGeom prst="rect">
            <a:avLst/>
          </a:prstGeom>
          <a:ln w="3175">
            <a:solidFill>
              <a:srgbClr val="010101"/>
            </a:solidFill>
          </a:ln>
        </p:spPr>
        <p:txBody>
          <a:bodyPr wrap="square" lIns="0" tIns="22225" rIns="0" bIns="0" rtlCol="0" vert="horz">
            <a:spAutoFit/>
          </a:bodyPr>
          <a:lstStyle/>
          <a:p>
            <a:pPr marL="46355" marR="57785">
              <a:lnSpc>
                <a:spcPct val="100000"/>
              </a:lnSpc>
              <a:spcBef>
                <a:spcPts val="175"/>
              </a:spcBef>
            </a:pPr>
            <a:r>
              <a:rPr dirty="0" sz="500" spc="-5">
                <a:latin typeface="Tahoma"/>
                <a:cs typeface="Tahoma"/>
              </a:rPr>
              <a:t>Note to other teachers and users of these slides.  Andrew would be delighted if you found this source  material useful in giving your own lectures. Feel free  to use these slides verbatim, or to modify them to fit  your own needs. PowerPoint originals are available. If  you </a:t>
            </a:r>
            <a:r>
              <a:rPr dirty="0" sz="500">
                <a:latin typeface="Tahoma"/>
                <a:cs typeface="Tahoma"/>
              </a:rPr>
              <a:t>make </a:t>
            </a:r>
            <a:r>
              <a:rPr dirty="0" sz="500" spc="-5">
                <a:latin typeface="Tahoma"/>
                <a:cs typeface="Tahoma"/>
              </a:rPr>
              <a:t>use of a significant portion of these slides in  your own lecture, please include this message, or the  following link to the source </a:t>
            </a:r>
            <a:r>
              <a:rPr dirty="0" sz="500" spc="-10">
                <a:latin typeface="Tahoma"/>
                <a:cs typeface="Tahoma"/>
              </a:rPr>
              <a:t>repository </a:t>
            </a:r>
            <a:r>
              <a:rPr dirty="0" sz="500" spc="-5">
                <a:latin typeface="Tahoma"/>
                <a:cs typeface="Tahoma"/>
              </a:rPr>
              <a:t>of Andrew’s  tutorials: </a:t>
            </a:r>
            <a:r>
              <a:rPr dirty="0" u="sng" sz="500" spc="-5">
                <a:solidFill>
                  <a:srgbClr val="FF0000"/>
                </a:solidFill>
                <a:uFill>
                  <a:solidFill>
                    <a:srgbClr val="FF0000"/>
                  </a:solidFill>
                </a:uFill>
                <a:latin typeface="Tahoma"/>
                <a:cs typeface="Tahoma"/>
                <a:hlinkClick r:id="rId4"/>
              </a:rPr>
              <a:t>http://www.cs.cmu.edu/~awm/tutorials</a:t>
            </a:r>
            <a:r>
              <a:rPr dirty="0" sz="500" spc="15">
                <a:solidFill>
                  <a:srgbClr val="FF0000"/>
                </a:solidFill>
                <a:latin typeface="Tahoma"/>
                <a:cs typeface="Tahoma"/>
                <a:hlinkClick r:id="rId4"/>
              </a:rPr>
              <a:t> </a:t>
            </a:r>
            <a:r>
              <a:rPr dirty="0" sz="500" spc="-5">
                <a:latin typeface="Tahoma"/>
                <a:cs typeface="Tahoma"/>
              </a:rPr>
              <a:t>.</a:t>
            </a:r>
            <a:endParaRPr sz="500">
              <a:latin typeface="Tahoma"/>
              <a:cs typeface="Tahoma"/>
            </a:endParaRPr>
          </a:p>
          <a:p>
            <a:pPr marL="46355">
              <a:lnSpc>
                <a:spcPct val="100000"/>
              </a:lnSpc>
            </a:pPr>
            <a:r>
              <a:rPr dirty="0" sz="500" spc="-5">
                <a:latin typeface="Tahoma"/>
                <a:cs typeface="Tahoma"/>
              </a:rPr>
              <a:t>Comments and corrections gratefully</a:t>
            </a:r>
            <a:r>
              <a:rPr dirty="0" sz="500" spc="15">
                <a:latin typeface="Tahoma"/>
                <a:cs typeface="Tahoma"/>
              </a:rPr>
              <a:t> </a:t>
            </a:r>
            <a:r>
              <a:rPr dirty="0" sz="500" spc="-5">
                <a:latin typeface="Tahoma"/>
                <a:cs typeface="Tahoma"/>
              </a:rPr>
              <a:t>received.</a:t>
            </a:r>
            <a:endParaRPr sz="500">
              <a:latin typeface="Tahoma"/>
              <a:cs typeface="Tahoma"/>
            </a:endParaRPr>
          </a:p>
        </p:txBody>
      </p:sp>
      <p:sp>
        <p:nvSpPr>
          <p:cNvPr id="5" name="object 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graphicFrame>
        <p:nvGraphicFramePr>
          <p:cNvPr id="4" name="object 4"/>
          <p:cNvGraphicFramePr>
            <a:graphicFrameLocks noGrp="1"/>
          </p:cNvGraphicFramePr>
          <p:nvPr/>
        </p:nvGraphicFramePr>
        <p:xfrm>
          <a:off x="1596437" y="5402198"/>
          <a:ext cx="4589780" cy="3429000"/>
        </p:xfrm>
        <a:graphic>
          <a:graphicData uri="http://schemas.openxmlformats.org/drawingml/2006/table">
            <a:tbl>
              <a:tblPr firstRow="1" bandRow="1">
                <a:tableStyleId>{2D5ABB26-0587-4C30-8999-92F81FD0307C}</a:tableStyleId>
              </a:tblPr>
              <a:tblGrid>
                <a:gridCol w="1136650"/>
                <a:gridCol w="1143000"/>
                <a:gridCol w="1143000"/>
                <a:gridCol w="1136014"/>
              </a:tblGrid>
              <a:tr h="1213103">
                <a:tc gridSpan="4">
                  <a:txBody>
                    <a:bodyPr/>
                    <a:lstStyle/>
                    <a:p>
                      <a:pPr algn="ctr" marR="69850">
                        <a:lnSpc>
                          <a:spcPct val="100000"/>
                        </a:lnSpc>
                        <a:spcBef>
                          <a:spcPts val="2220"/>
                        </a:spcBef>
                      </a:pPr>
                      <a:r>
                        <a:rPr dirty="0" sz="2200" spc="-5">
                          <a:solidFill>
                            <a:srgbClr val="006500"/>
                          </a:solidFill>
                          <a:latin typeface="Tahoma"/>
                          <a:cs typeface="Tahoma"/>
                        </a:rPr>
                        <a:t>Bits</a:t>
                      </a:r>
                      <a:endParaRPr sz="2200">
                        <a:latin typeface="Tahoma"/>
                        <a:cs typeface="Tahoma"/>
                      </a:endParaRPr>
                    </a:p>
                    <a:p>
                      <a:pPr marL="153670" marR="322580">
                        <a:lnSpc>
                          <a:spcPts val="2320"/>
                        </a:lnSpc>
                      </a:pPr>
                      <a:r>
                        <a:rPr dirty="0" sz="1200">
                          <a:latin typeface="Tahoma"/>
                          <a:cs typeface="Tahoma"/>
                        </a:rPr>
                        <a:t>You are watching a </a:t>
                      </a:r>
                      <a:r>
                        <a:rPr dirty="0" sz="1200" spc="-5">
                          <a:latin typeface="Tahoma"/>
                          <a:cs typeface="Tahoma"/>
                        </a:rPr>
                        <a:t>set </a:t>
                      </a:r>
                      <a:r>
                        <a:rPr dirty="0" sz="1200">
                          <a:latin typeface="Tahoma"/>
                          <a:cs typeface="Tahoma"/>
                        </a:rPr>
                        <a:t>of </a:t>
                      </a:r>
                      <a:r>
                        <a:rPr dirty="0" sz="1200" spc="-5">
                          <a:latin typeface="Tahoma"/>
                          <a:cs typeface="Tahoma"/>
                        </a:rPr>
                        <a:t>independent random samples </a:t>
                      </a:r>
                      <a:r>
                        <a:rPr dirty="0" sz="1200">
                          <a:latin typeface="Tahoma"/>
                          <a:cs typeface="Tahoma"/>
                        </a:rPr>
                        <a:t>of X  </a:t>
                      </a:r>
                      <a:r>
                        <a:rPr dirty="0" sz="1200" spc="-5">
                          <a:latin typeface="Tahoma"/>
                          <a:cs typeface="Tahoma"/>
                        </a:rPr>
                        <a:t>You see that </a:t>
                      </a:r>
                      <a:r>
                        <a:rPr dirty="0" sz="1200">
                          <a:latin typeface="Tahoma"/>
                          <a:cs typeface="Tahoma"/>
                        </a:rPr>
                        <a:t>X has </a:t>
                      </a:r>
                      <a:r>
                        <a:rPr dirty="0" sz="1200" spc="-5">
                          <a:latin typeface="Tahoma"/>
                          <a:cs typeface="Tahoma"/>
                        </a:rPr>
                        <a:t>four </a:t>
                      </a:r>
                      <a:r>
                        <a:rPr dirty="0" sz="1200">
                          <a:latin typeface="Tahoma"/>
                          <a:cs typeface="Tahoma"/>
                        </a:rPr>
                        <a:t>possible</a:t>
                      </a:r>
                      <a:r>
                        <a:rPr dirty="0" sz="1200" spc="5">
                          <a:latin typeface="Tahoma"/>
                          <a:cs typeface="Tahoma"/>
                        </a:rPr>
                        <a:t> </a:t>
                      </a:r>
                      <a:r>
                        <a:rPr dirty="0" sz="1200" spc="-5">
                          <a:latin typeface="Tahoma"/>
                          <a:cs typeface="Tahoma"/>
                        </a:rPr>
                        <a:t>values</a:t>
                      </a:r>
                      <a:endParaRPr sz="1200">
                        <a:latin typeface="Tahoma"/>
                        <a:cs typeface="Tahoma"/>
                      </a:endParaRPr>
                    </a:p>
                  </a:txBody>
                  <a:tcPr marL="0" marR="0" marB="0" marT="281940">
                    <a:lnL w="19050">
                      <a:solidFill>
                        <a:srgbClr val="000000"/>
                      </a:solidFill>
                      <a:prstDash val="solid"/>
                    </a:lnL>
                    <a:lnR w="19050">
                      <a:solidFill>
                        <a:srgbClr val="000000"/>
                      </a:solidFill>
                      <a:prstDash val="solid"/>
                    </a:lnR>
                    <a:lnT w="19050">
                      <a:solidFill>
                        <a:srgbClr val="000000"/>
                      </a:solidFill>
                      <a:prstDash val="solid"/>
                    </a:lnT>
                    <a:lnB w="19050">
                      <a:solidFill>
                        <a:srgbClr val="010101"/>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419100">
                <a:tc>
                  <a:txBody>
                    <a:bodyPr/>
                    <a:lstStyle/>
                    <a:p>
                      <a:pPr marL="39370">
                        <a:lnSpc>
                          <a:spcPct val="100000"/>
                        </a:lnSpc>
                        <a:spcBef>
                          <a:spcPts val="140"/>
                        </a:spcBef>
                      </a:pPr>
                      <a:r>
                        <a:rPr dirty="0" sz="1400" spc="-5">
                          <a:latin typeface="Arial"/>
                          <a:cs typeface="Arial"/>
                        </a:rPr>
                        <a:t>P(X=A) =</a:t>
                      </a:r>
                      <a:r>
                        <a:rPr dirty="0" sz="1400" spc="-30">
                          <a:latin typeface="Arial"/>
                          <a:cs typeface="Arial"/>
                        </a:rPr>
                        <a:t> </a:t>
                      </a:r>
                      <a:r>
                        <a:rPr dirty="0" sz="1400" spc="-5">
                          <a:latin typeface="Arial"/>
                          <a:cs typeface="Arial"/>
                        </a:rPr>
                        <a:t>1/4</a:t>
                      </a:r>
                      <a:endParaRPr sz="1400">
                        <a:latin typeface="Arial"/>
                        <a:cs typeface="Arial"/>
                      </a:endParaRPr>
                    </a:p>
                  </a:txBody>
                  <a:tcPr marL="0" marR="0" marB="0" marT="17780">
                    <a:lnL w="28575">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45085">
                        <a:lnSpc>
                          <a:spcPct val="100000"/>
                        </a:lnSpc>
                        <a:spcBef>
                          <a:spcPts val="140"/>
                        </a:spcBef>
                      </a:pPr>
                      <a:r>
                        <a:rPr dirty="0" sz="1400" spc="-5">
                          <a:latin typeface="Arial"/>
                          <a:cs typeface="Arial"/>
                        </a:rPr>
                        <a:t>P(X=B) =</a:t>
                      </a:r>
                      <a:r>
                        <a:rPr dirty="0" sz="1400" spc="-35">
                          <a:latin typeface="Arial"/>
                          <a:cs typeface="Arial"/>
                        </a:rPr>
                        <a:t> </a:t>
                      </a:r>
                      <a:r>
                        <a:rPr dirty="0" sz="1400" spc="-5">
                          <a:latin typeface="Arial"/>
                          <a:cs typeface="Arial"/>
                        </a:rPr>
                        <a:t>1/4</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45720">
                        <a:lnSpc>
                          <a:spcPct val="100000"/>
                        </a:lnSpc>
                        <a:spcBef>
                          <a:spcPts val="140"/>
                        </a:spcBef>
                      </a:pPr>
                      <a:r>
                        <a:rPr dirty="0" sz="1400" spc="-5">
                          <a:latin typeface="Arial"/>
                          <a:cs typeface="Arial"/>
                        </a:rPr>
                        <a:t>P(X=C) =</a:t>
                      </a:r>
                      <a:r>
                        <a:rPr dirty="0" sz="1400" spc="-25">
                          <a:latin typeface="Arial"/>
                          <a:cs typeface="Arial"/>
                        </a:rPr>
                        <a:t> </a:t>
                      </a:r>
                      <a:r>
                        <a:rPr dirty="0" sz="1400" spc="-5">
                          <a:latin typeface="Arial"/>
                          <a:cs typeface="Arial"/>
                        </a:rPr>
                        <a:t>1/4</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46355">
                        <a:lnSpc>
                          <a:spcPct val="100000"/>
                        </a:lnSpc>
                        <a:spcBef>
                          <a:spcPts val="140"/>
                        </a:spcBef>
                      </a:pPr>
                      <a:r>
                        <a:rPr dirty="0" sz="1400" spc="-5">
                          <a:latin typeface="Arial"/>
                          <a:cs typeface="Arial"/>
                        </a:rPr>
                        <a:t>P(X=D) =</a:t>
                      </a:r>
                      <a:r>
                        <a:rPr dirty="0" sz="1400" spc="-40">
                          <a:latin typeface="Arial"/>
                          <a:cs typeface="Arial"/>
                        </a:rPr>
                        <a:t> </a:t>
                      </a:r>
                      <a:r>
                        <a:rPr dirty="0" sz="1400" spc="-5">
                          <a:latin typeface="Arial"/>
                          <a:cs typeface="Arial"/>
                        </a:rPr>
                        <a:t>1/4</a:t>
                      </a:r>
                      <a:endParaRPr sz="1400">
                        <a:latin typeface="Arial"/>
                        <a:cs typeface="Arial"/>
                      </a:endParaRPr>
                    </a:p>
                  </a:txBody>
                  <a:tcPr marL="0" marR="0" marB="0" marT="17780">
                    <a:lnL w="635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tr>
              <a:tr h="1783842">
                <a:tc gridSpan="4">
                  <a:txBody>
                    <a:bodyPr/>
                    <a:lstStyle/>
                    <a:p>
                      <a:pPr>
                        <a:lnSpc>
                          <a:spcPct val="100000"/>
                        </a:lnSpc>
                        <a:spcBef>
                          <a:spcPts val="15"/>
                        </a:spcBef>
                      </a:pPr>
                      <a:endParaRPr sz="2000">
                        <a:latin typeface="Times New Roman"/>
                        <a:cs typeface="Times New Roman"/>
                      </a:endParaRPr>
                    </a:p>
                    <a:p>
                      <a:pPr marL="153670">
                        <a:lnSpc>
                          <a:spcPct val="100000"/>
                        </a:lnSpc>
                      </a:pPr>
                      <a:r>
                        <a:rPr dirty="0" sz="1200" spc="-5">
                          <a:latin typeface="Tahoma"/>
                          <a:cs typeface="Tahoma"/>
                        </a:rPr>
                        <a:t>So </a:t>
                      </a:r>
                      <a:r>
                        <a:rPr dirty="0" sz="1200">
                          <a:latin typeface="Tahoma"/>
                          <a:cs typeface="Tahoma"/>
                        </a:rPr>
                        <a:t>you might </a:t>
                      </a:r>
                      <a:r>
                        <a:rPr dirty="0" sz="1200" spc="-5">
                          <a:latin typeface="Tahoma"/>
                          <a:cs typeface="Tahoma"/>
                        </a:rPr>
                        <a:t>see: BAACBADCDADDDA…</a:t>
                      </a:r>
                      <a:endParaRPr sz="1200">
                        <a:latin typeface="Tahoma"/>
                        <a:cs typeface="Tahoma"/>
                      </a:endParaRPr>
                    </a:p>
                    <a:p>
                      <a:pPr marL="153670" marR="271145">
                        <a:lnSpc>
                          <a:spcPct val="100000"/>
                        </a:lnSpc>
                        <a:spcBef>
                          <a:spcPts val="409"/>
                        </a:spcBef>
                      </a:pPr>
                      <a:r>
                        <a:rPr dirty="0" sz="1200" spc="-5">
                          <a:latin typeface="Tahoma"/>
                          <a:cs typeface="Tahoma"/>
                        </a:rPr>
                        <a:t>You transmit </a:t>
                      </a:r>
                      <a:r>
                        <a:rPr dirty="0" sz="1200">
                          <a:latin typeface="Tahoma"/>
                          <a:cs typeface="Tahoma"/>
                        </a:rPr>
                        <a:t>data over a binary </a:t>
                      </a:r>
                      <a:r>
                        <a:rPr dirty="0" sz="1200" spc="-5">
                          <a:latin typeface="Tahoma"/>
                          <a:cs typeface="Tahoma"/>
                        </a:rPr>
                        <a:t>serial </a:t>
                      </a:r>
                      <a:r>
                        <a:rPr dirty="0" sz="1200">
                          <a:latin typeface="Tahoma"/>
                          <a:cs typeface="Tahoma"/>
                        </a:rPr>
                        <a:t>link. </a:t>
                      </a:r>
                      <a:r>
                        <a:rPr dirty="0" sz="1200" spc="-5">
                          <a:latin typeface="Tahoma"/>
                          <a:cs typeface="Tahoma"/>
                        </a:rPr>
                        <a:t>You can encode  each reading </a:t>
                      </a:r>
                      <a:r>
                        <a:rPr dirty="0" sz="1200">
                          <a:latin typeface="Tahoma"/>
                          <a:cs typeface="Tahoma"/>
                        </a:rPr>
                        <a:t>with </a:t>
                      </a:r>
                      <a:r>
                        <a:rPr dirty="0" sz="1200" spc="-5">
                          <a:latin typeface="Tahoma"/>
                          <a:cs typeface="Tahoma"/>
                        </a:rPr>
                        <a:t>two </a:t>
                      </a:r>
                      <a:r>
                        <a:rPr dirty="0" sz="1200">
                          <a:latin typeface="Tahoma"/>
                          <a:cs typeface="Tahoma"/>
                        </a:rPr>
                        <a:t>bits </a:t>
                      </a:r>
                      <a:r>
                        <a:rPr dirty="0" sz="1200" spc="-5">
                          <a:latin typeface="Tahoma"/>
                          <a:cs typeface="Tahoma"/>
                        </a:rPr>
                        <a:t>(e.g. </a:t>
                      </a:r>
                      <a:r>
                        <a:rPr dirty="0" sz="1200">
                          <a:latin typeface="Tahoma"/>
                          <a:cs typeface="Tahoma"/>
                        </a:rPr>
                        <a:t>A = 00, B = 01, C = 10, D =  </a:t>
                      </a:r>
                      <a:r>
                        <a:rPr dirty="0" sz="1200" spc="-5">
                          <a:latin typeface="Tahoma"/>
                          <a:cs typeface="Tahoma"/>
                        </a:rPr>
                        <a:t>11)</a:t>
                      </a:r>
                      <a:endParaRPr sz="1200">
                        <a:latin typeface="Tahoma"/>
                        <a:cs typeface="Tahoma"/>
                      </a:endParaRPr>
                    </a:p>
                    <a:p>
                      <a:pPr>
                        <a:lnSpc>
                          <a:spcPct val="100000"/>
                        </a:lnSpc>
                        <a:spcBef>
                          <a:spcPts val="50"/>
                        </a:spcBef>
                      </a:pPr>
                      <a:endParaRPr sz="1700">
                        <a:latin typeface="Times New Roman"/>
                        <a:cs typeface="Times New Roman"/>
                      </a:endParaRPr>
                    </a:p>
                    <a:p>
                      <a:pPr marL="153670">
                        <a:lnSpc>
                          <a:spcPct val="100000"/>
                        </a:lnSpc>
                        <a:spcBef>
                          <a:spcPts val="5"/>
                        </a:spcBef>
                      </a:pPr>
                      <a:r>
                        <a:rPr dirty="0" sz="1200">
                          <a:latin typeface="Tahoma"/>
                          <a:cs typeface="Tahoma"/>
                        </a:rPr>
                        <a:t>0100001001001110110011111100…</a:t>
                      </a:r>
                      <a:endParaRPr sz="1200">
                        <a:latin typeface="Tahoma"/>
                        <a:cs typeface="Tahoma"/>
                      </a:endParaRPr>
                    </a:p>
                    <a:p>
                      <a:pPr marL="153670">
                        <a:lnSpc>
                          <a:spcPct val="100000"/>
                        </a:lnSpc>
                        <a:spcBef>
                          <a:spcPts val="870"/>
                        </a:spcBef>
                        <a:tabLst>
                          <a:tab pos="350583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Information Gain: </a:t>
                      </a:r>
                      <a:r>
                        <a:rPr dirty="0" sz="600">
                          <a:latin typeface="Tahoma"/>
                          <a:cs typeface="Tahoma"/>
                        </a:rPr>
                        <a:t>Slide</a:t>
                      </a:r>
                      <a:r>
                        <a:rPr dirty="0" sz="600" spc="-5">
                          <a:latin typeface="Tahoma"/>
                          <a:cs typeface="Tahoma"/>
                        </a:rPr>
                        <a:t> </a:t>
                      </a:r>
                      <a:r>
                        <a:rPr dirty="0" sz="600">
                          <a:latin typeface="Tahoma"/>
                          <a:cs typeface="Tahoma"/>
                        </a:rPr>
                        <a:t>2</a:t>
                      </a:r>
                      <a:endParaRPr sz="600">
                        <a:latin typeface="Tahoma"/>
                        <a:cs typeface="Tahoma"/>
                      </a:endParaRPr>
                    </a:p>
                  </a:txBody>
                  <a:tcPr marL="0" marR="0" marB="0" marT="1905">
                    <a:lnL w="19050">
                      <a:solidFill>
                        <a:srgbClr val="000000"/>
                      </a:solidFill>
                      <a:prstDash val="solid"/>
                    </a:lnL>
                    <a:lnR w="19050">
                      <a:solidFill>
                        <a:srgbClr val="000000"/>
                      </a:solidFill>
                      <a:prstDash val="solid"/>
                    </a:lnR>
                    <a:lnT w="19050">
                      <a:solidFill>
                        <a:srgbClr val="010101"/>
                      </a:solidFill>
                      <a:prstDash val="solid"/>
                    </a:lnT>
                    <a:lnB w="190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a:t>Relative </a:t>
            </a:r>
            <a:r>
              <a:rPr dirty="0" spc="-5"/>
              <a:t>Information</a:t>
            </a:r>
            <a:r>
              <a:rPr dirty="0" spc="-75"/>
              <a:t> </a:t>
            </a:r>
            <a:r>
              <a:rPr dirty="0" spc="-5"/>
              <a:t>Gain</a:t>
            </a:r>
          </a:p>
        </p:txBody>
      </p:sp>
      <p:sp>
        <p:nvSpPr>
          <p:cNvPr id="4" name="object 4"/>
          <p:cNvSpPr txBox="1"/>
          <p:nvPr/>
        </p:nvSpPr>
        <p:spPr>
          <a:xfrm>
            <a:off x="3119120" y="1729231"/>
            <a:ext cx="2854325" cy="1488440"/>
          </a:xfrm>
          <a:prstGeom prst="rect">
            <a:avLst/>
          </a:prstGeom>
        </p:spPr>
        <p:txBody>
          <a:bodyPr wrap="square" lIns="0" tIns="12700" rIns="0" bIns="0" rtlCol="0" vert="horz">
            <a:spAutoFit/>
          </a:bodyPr>
          <a:lstStyle/>
          <a:p>
            <a:pPr marL="12700" marR="238125">
              <a:lnSpc>
                <a:spcPct val="100000"/>
              </a:lnSpc>
              <a:spcBef>
                <a:spcPts val="100"/>
              </a:spcBef>
            </a:pPr>
            <a:r>
              <a:rPr dirty="0" sz="1200" spc="-5" b="1">
                <a:latin typeface="Tahoma"/>
                <a:cs typeface="Tahoma"/>
              </a:rPr>
              <a:t>Definition of Relative Information  </a:t>
            </a:r>
            <a:r>
              <a:rPr dirty="0" sz="1200" spc="-10" b="1">
                <a:latin typeface="Tahoma"/>
                <a:cs typeface="Tahoma"/>
              </a:rPr>
              <a:t>Gain:</a:t>
            </a:r>
            <a:endParaRPr sz="1200">
              <a:latin typeface="Tahoma"/>
              <a:cs typeface="Tahoma"/>
            </a:endParaRPr>
          </a:p>
          <a:p>
            <a:pPr marL="12700" marR="5080">
              <a:lnSpc>
                <a:spcPct val="98500"/>
              </a:lnSpc>
              <a:spcBef>
                <a:spcPts val="685"/>
              </a:spcBef>
            </a:pPr>
            <a:r>
              <a:rPr dirty="0" sz="1250" spc="-25" i="1">
                <a:latin typeface="Tahoma"/>
                <a:cs typeface="Tahoma"/>
              </a:rPr>
              <a:t>RIG(Y</a:t>
            </a:r>
            <a:r>
              <a:rPr dirty="0" sz="1200" spc="-25" b="1">
                <a:latin typeface="Tahoma"/>
                <a:cs typeface="Tahoma"/>
              </a:rPr>
              <a:t>|</a:t>
            </a:r>
            <a:r>
              <a:rPr dirty="0" sz="1250" spc="-25" i="1">
                <a:latin typeface="Tahoma"/>
                <a:cs typeface="Tahoma"/>
              </a:rPr>
              <a:t>X) </a:t>
            </a:r>
            <a:r>
              <a:rPr dirty="0" sz="1200">
                <a:latin typeface="Tahoma"/>
                <a:cs typeface="Tahoma"/>
              </a:rPr>
              <a:t>= </a:t>
            </a:r>
            <a:r>
              <a:rPr dirty="0" sz="1200" spc="-5" b="1">
                <a:latin typeface="Tahoma"/>
                <a:cs typeface="Tahoma"/>
              </a:rPr>
              <a:t>I </a:t>
            </a:r>
            <a:r>
              <a:rPr dirty="0" sz="1200" b="1">
                <a:latin typeface="Tahoma"/>
                <a:cs typeface="Tahoma"/>
              </a:rPr>
              <a:t>must </a:t>
            </a:r>
            <a:r>
              <a:rPr dirty="0" sz="1200" spc="-5" b="1">
                <a:latin typeface="Tahoma"/>
                <a:cs typeface="Tahoma"/>
              </a:rPr>
              <a:t>transmit </a:t>
            </a:r>
            <a:r>
              <a:rPr dirty="0" sz="1250" spc="-25" i="1">
                <a:latin typeface="Tahoma"/>
                <a:cs typeface="Tahoma"/>
              </a:rPr>
              <a:t>Y, </a:t>
            </a:r>
            <a:r>
              <a:rPr dirty="0" sz="1200" b="1">
                <a:latin typeface="Tahoma"/>
                <a:cs typeface="Tahoma"/>
              </a:rPr>
              <a:t>what  </a:t>
            </a:r>
            <a:r>
              <a:rPr dirty="0" sz="1200" spc="-5" b="1">
                <a:latin typeface="Tahoma"/>
                <a:cs typeface="Tahoma"/>
              </a:rPr>
              <a:t>fraction of </a:t>
            </a:r>
            <a:r>
              <a:rPr dirty="0" sz="1200" b="1">
                <a:latin typeface="Tahoma"/>
                <a:cs typeface="Tahoma"/>
              </a:rPr>
              <a:t>the bits </a:t>
            </a:r>
            <a:r>
              <a:rPr dirty="0" sz="1200" spc="-5" b="1">
                <a:latin typeface="Tahoma"/>
                <a:cs typeface="Tahoma"/>
              </a:rPr>
              <a:t>on average would  </a:t>
            </a:r>
            <a:r>
              <a:rPr dirty="0" sz="1200" b="1">
                <a:latin typeface="Tahoma"/>
                <a:cs typeface="Tahoma"/>
              </a:rPr>
              <a:t>it save me </a:t>
            </a:r>
            <a:r>
              <a:rPr dirty="0" sz="1200" spc="-5" b="1">
                <a:latin typeface="Tahoma"/>
                <a:cs typeface="Tahoma"/>
              </a:rPr>
              <a:t>if both ends of </a:t>
            </a:r>
            <a:r>
              <a:rPr dirty="0" sz="1200" b="1">
                <a:latin typeface="Tahoma"/>
                <a:cs typeface="Tahoma"/>
              </a:rPr>
              <a:t>the line  knew</a:t>
            </a:r>
            <a:r>
              <a:rPr dirty="0" sz="1200" spc="-5" b="1">
                <a:latin typeface="Tahoma"/>
                <a:cs typeface="Tahoma"/>
              </a:rPr>
              <a:t> </a:t>
            </a:r>
            <a:r>
              <a:rPr dirty="0" sz="1250" spc="-20" i="1">
                <a:latin typeface="Tahoma"/>
                <a:cs typeface="Tahoma"/>
              </a:rPr>
              <a:t>X</a:t>
            </a:r>
            <a:r>
              <a:rPr dirty="0" sz="1200" spc="-20" b="1">
                <a:latin typeface="Tahoma"/>
                <a:cs typeface="Tahoma"/>
              </a:rPr>
              <a:t>?</a:t>
            </a:r>
            <a:endParaRPr sz="1200">
              <a:latin typeface="Tahoma"/>
              <a:cs typeface="Tahoma"/>
            </a:endParaRPr>
          </a:p>
          <a:p>
            <a:pPr marL="12700">
              <a:lnSpc>
                <a:spcPct val="100000"/>
              </a:lnSpc>
              <a:spcBef>
                <a:spcPts val="655"/>
              </a:spcBef>
            </a:pPr>
            <a:r>
              <a:rPr dirty="0" sz="1250" spc="-25" i="1">
                <a:latin typeface="Tahoma"/>
                <a:cs typeface="Tahoma"/>
              </a:rPr>
              <a:t>RIG(Y</a:t>
            </a:r>
            <a:r>
              <a:rPr dirty="0" sz="1200" spc="-25" b="1">
                <a:latin typeface="Tahoma"/>
                <a:cs typeface="Tahoma"/>
              </a:rPr>
              <a:t>|</a:t>
            </a:r>
            <a:r>
              <a:rPr dirty="0" sz="1250" spc="-25" i="1">
                <a:latin typeface="Tahoma"/>
                <a:cs typeface="Tahoma"/>
              </a:rPr>
              <a:t>X) </a:t>
            </a:r>
            <a:r>
              <a:rPr dirty="0" sz="1200" spc="-5" b="1">
                <a:latin typeface="Tahoma"/>
                <a:cs typeface="Tahoma"/>
              </a:rPr>
              <a:t>= </a:t>
            </a:r>
            <a:r>
              <a:rPr dirty="0" sz="1250" spc="-30" i="1">
                <a:latin typeface="Tahoma"/>
                <a:cs typeface="Tahoma"/>
              </a:rPr>
              <a:t>H(Y) </a:t>
            </a:r>
            <a:r>
              <a:rPr dirty="0" sz="1250" spc="-20" i="1">
                <a:latin typeface="Tahoma"/>
                <a:cs typeface="Tahoma"/>
              </a:rPr>
              <a:t>- </a:t>
            </a:r>
            <a:r>
              <a:rPr dirty="0" sz="1250" spc="-35" i="1">
                <a:latin typeface="Tahoma"/>
                <a:cs typeface="Tahoma"/>
              </a:rPr>
              <a:t>H(Y </a:t>
            </a:r>
            <a:r>
              <a:rPr dirty="0" sz="1200" b="1">
                <a:latin typeface="Tahoma"/>
                <a:cs typeface="Tahoma"/>
              </a:rPr>
              <a:t>| </a:t>
            </a:r>
            <a:r>
              <a:rPr dirty="0" sz="1250" spc="-25" i="1">
                <a:latin typeface="Tahoma"/>
                <a:cs typeface="Tahoma"/>
              </a:rPr>
              <a:t>X) </a:t>
            </a:r>
            <a:r>
              <a:rPr dirty="0" sz="1250" spc="-20" i="1">
                <a:latin typeface="Tahoma"/>
                <a:cs typeface="Tahoma"/>
              </a:rPr>
              <a:t>/ </a:t>
            </a:r>
            <a:r>
              <a:rPr dirty="0" sz="1250" spc="-30" i="1">
                <a:latin typeface="Tahoma"/>
                <a:cs typeface="Tahoma"/>
              </a:rPr>
              <a:t>H(Y)</a:t>
            </a:r>
            <a:endParaRPr sz="1250">
              <a:latin typeface="Tahoma"/>
              <a:cs typeface="Tahoma"/>
            </a:endParaRPr>
          </a:p>
        </p:txBody>
      </p:sp>
      <p:sp>
        <p:nvSpPr>
          <p:cNvPr id="5" name="object 5"/>
          <p:cNvSpPr txBox="1"/>
          <p:nvPr/>
        </p:nvSpPr>
        <p:spPr>
          <a:xfrm>
            <a:off x="1633220" y="1654099"/>
            <a:ext cx="1368425" cy="482600"/>
          </a:xfrm>
          <a:prstGeom prst="rect">
            <a:avLst/>
          </a:prstGeom>
        </p:spPr>
        <p:txBody>
          <a:bodyPr wrap="square" lIns="0" tIns="88900" rIns="0" bIns="0" rtlCol="0" vert="horz">
            <a:spAutoFit/>
          </a:bodyPr>
          <a:lstStyle/>
          <a:p>
            <a:pPr marL="12700">
              <a:lnSpc>
                <a:spcPct val="100000"/>
              </a:lnSpc>
              <a:spcBef>
                <a:spcPts val="700"/>
              </a:spcBef>
            </a:pPr>
            <a:r>
              <a:rPr dirty="0" sz="1000" b="1">
                <a:latin typeface="Tahoma"/>
                <a:cs typeface="Tahoma"/>
              </a:rPr>
              <a:t>X = </a:t>
            </a:r>
            <a:r>
              <a:rPr dirty="0" sz="1000" spc="-5" b="1">
                <a:latin typeface="Tahoma"/>
                <a:cs typeface="Tahoma"/>
              </a:rPr>
              <a:t>College</a:t>
            </a:r>
            <a:r>
              <a:rPr dirty="0" sz="1000" spc="-25" b="1">
                <a:latin typeface="Tahoma"/>
                <a:cs typeface="Tahoma"/>
              </a:rPr>
              <a:t> </a:t>
            </a:r>
            <a:r>
              <a:rPr dirty="0" sz="1000" spc="-5" b="1">
                <a:latin typeface="Tahoma"/>
                <a:cs typeface="Tahoma"/>
              </a:rPr>
              <a:t>Major</a:t>
            </a:r>
            <a:endParaRPr sz="1000">
              <a:latin typeface="Tahoma"/>
              <a:cs typeface="Tahoma"/>
            </a:endParaRPr>
          </a:p>
          <a:p>
            <a:pPr marL="12700">
              <a:lnSpc>
                <a:spcPct val="100000"/>
              </a:lnSpc>
              <a:spcBef>
                <a:spcPts val="600"/>
              </a:spcBef>
            </a:pPr>
            <a:r>
              <a:rPr dirty="0" sz="1000" b="1">
                <a:latin typeface="Tahoma"/>
                <a:cs typeface="Tahoma"/>
              </a:rPr>
              <a:t>Y = </a:t>
            </a:r>
            <a:r>
              <a:rPr dirty="0" sz="1000" spc="-5" b="1">
                <a:latin typeface="Tahoma"/>
                <a:cs typeface="Tahoma"/>
              </a:rPr>
              <a:t>Likes</a:t>
            </a:r>
            <a:r>
              <a:rPr dirty="0" sz="1000" spc="-75" b="1">
                <a:latin typeface="Tahoma"/>
                <a:cs typeface="Tahoma"/>
              </a:rPr>
              <a:t> </a:t>
            </a:r>
            <a:r>
              <a:rPr dirty="0" sz="1000" spc="-5" b="1">
                <a:latin typeface="Tahoma"/>
                <a:cs typeface="Tahoma"/>
              </a:rPr>
              <a:t>“Gladiator”</a:t>
            </a:r>
            <a:endParaRPr sz="1000">
              <a:latin typeface="Tahoma"/>
              <a:cs typeface="Tahoma"/>
            </a:endParaRPr>
          </a:p>
        </p:txBody>
      </p:sp>
      <p:sp>
        <p:nvSpPr>
          <p:cNvPr id="6" name="object 6"/>
          <p:cNvSpPr txBox="1"/>
          <p:nvPr/>
        </p:nvSpPr>
        <p:spPr>
          <a:xfrm>
            <a:off x="3271520" y="3367531"/>
            <a:ext cx="736600" cy="208279"/>
          </a:xfrm>
          <a:prstGeom prst="rect">
            <a:avLst/>
          </a:prstGeom>
        </p:spPr>
        <p:txBody>
          <a:bodyPr wrap="square" lIns="0" tIns="12700" rIns="0" bIns="0" rtlCol="0" vert="horz">
            <a:spAutoFit/>
          </a:bodyPr>
          <a:lstStyle/>
          <a:p>
            <a:pPr marL="12700">
              <a:lnSpc>
                <a:spcPct val="100000"/>
              </a:lnSpc>
              <a:spcBef>
                <a:spcPts val="100"/>
              </a:spcBef>
            </a:pPr>
            <a:r>
              <a:rPr dirty="0" sz="1200" spc="-5" b="1">
                <a:latin typeface="Tahoma"/>
                <a:cs typeface="Tahoma"/>
              </a:rPr>
              <a:t>Example:</a:t>
            </a:r>
            <a:endParaRPr sz="1200">
              <a:latin typeface="Tahoma"/>
              <a:cs typeface="Tahoma"/>
            </a:endParaRPr>
          </a:p>
        </p:txBody>
      </p:sp>
      <p:sp>
        <p:nvSpPr>
          <p:cNvPr id="7" name="object 7"/>
          <p:cNvSpPr txBox="1"/>
          <p:nvPr/>
        </p:nvSpPr>
        <p:spPr>
          <a:xfrm>
            <a:off x="3271520" y="3551383"/>
            <a:ext cx="2842895" cy="1042669"/>
          </a:xfrm>
          <a:prstGeom prst="rect">
            <a:avLst/>
          </a:prstGeom>
        </p:spPr>
        <p:txBody>
          <a:bodyPr wrap="square" lIns="0" tIns="95885" rIns="0" bIns="0" rtlCol="0" vert="horz">
            <a:spAutoFit/>
          </a:bodyPr>
          <a:lstStyle/>
          <a:p>
            <a:pPr marL="273685" indent="-261620">
              <a:lnSpc>
                <a:spcPct val="100000"/>
              </a:lnSpc>
              <a:spcBef>
                <a:spcPts val="755"/>
              </a:spcBef>
              <a:buSzPct val="96000"/>
              <a:buFont typeface="Tahoma"/>
              <a:buChar char="•"/>
              <a:tabLst>
                <a:tab pos="273685" algn="l"/>
                <a:tab pos="274320" algn="l"/>
              </a:tabLst>
            </a:pPr>
            <a:r>
              <a:rPr dirty="0" sz="1250" spc="-30" b="1" i="1">
                <a:latin typeface="Tahoma"/>
                <a:cs typeface="Tahoma"/>
              </a:rPr>
              <a:t>H(Y</a:t>
            </a:r>
            <a:r>
              <a:rPr dirty="0" sz="1200" spc="-30" b="1">
                <a:latin typeface="Tahoma"/>
                <a:cs typeface="Tahoma"/>
              </a:rPr>
              <a:t>|</a:t>
            </a:r>
            <a:r>
              <a:rPr dirty="0" sz="1250" spc="-30" b="1" i="1">
                <a:latin typeface="Tahoma"/>
                <a:cs typeface="Tahoma"/>
              </a:rPr>
              <a:t>X) </a:t>
            </a:r>
            <a:r>
              <a:rPr dirty="0" sz="1250" spc="-45" b="1" i="1">
                <a:latin typeface="Tahoma"/>
                <a:cs typeface="Tahoma"/>
              </a:rPr>
              <a:t>=</a:t>
            </a:r>
            <a:r>
              <a:rPr dirty="0" sz="1250" spc="-15" b="1" i="1">
                <a:latin typeface="Tahoma"/>
                <a:cs typeface="Tahoma"/>
              </a:rPr>
              <a:t> </a:t>
            </a:r>
            <a:r>
              <a:rPr dirty="0" sz="1250" spc="-30" b="1" i="1">
                <a:latin typeface="Tahoma"/>
                <a:cs typeface="Tahoma"/>
              </a:rPr>
              <a:t>0.5</a:t>
            </a:r>
            <a:endParaRPr sz="1250">
              <a:latin typeface="Tahoma"/>
              <a:cs typeface="Tahoma"/>
            </a:endParaRPr>
          </a:p>
          <a:p>
            <a:pPr marL="273685" indent="-261620">
              <a:lnSpc>
                <a:spcPct val="100000"/>
              </a:lnSpc>
              <a:spcBef>
                <a:spcPts val="660"/>
              </a:spcBef>
              <a:buSzPct val="96000"/>
              <a:buFont typeface="Tahoma"/>
              <a:buChar char="•"/>
              <a:tabLst>
                <a:tab pos="273685" algn="l"/>
                <a:tab pos="274320" algn="l"/>
              </a:tabLst>
            </a:pPr>
            <a:r>
              <a:rPr dirty="0" sz="1250" spc="-35" b="1" i="1">
                <a:latin typeface="Tahoma"/>
                <a:cs typeface="Tahoma"/>
              </a:rPr>
              <a:t>H(Y) </a:t>
            </a:r>
            <a:r>
              <a:rPr dirty="0" sz="1250" spc="-45" b="1" i="1">
                <a:latin typeface="Tahoma"/>
                <a:cs typeface="Tahoma"/>
              </a:rPr>
              <a:t>=</a:t>
            </a:r>
            <a:r>
              <a:rPr dirty="0" sz="1250" b="1" i="1">
                <a:latin typeface="Tahoma"/>
                <a:cs typeface="Tahoma"/>
              </a:rPr>
              <a:t> </a:t>
            </a:r>
            <a:r>
              <a:rPr dirty="0" sz="1250" spc="-35" b="1" i="1">
                <a:latin typeface="Tahoma"/>
                <a:cs typeface="Tahoma"/>
              </a:rPr>
              <a:t>1</a:t>
            </a:r>
            <a:endParaRPr sz="1250">
              <a:latin typeface="Tahoma"/>
              <a:cs typeface="Tahoma"/>
            </a:endParaRPr>
          </a:p>
          <a:p>
            <a:pPr marL="273685" indent="-261620">
              <a:lnSpc>
                <a:spcPct val="100000"/>
              </a:lnSpc>
              <a:spcBef>
                <a:spcPts val="655"/>
              </a:spcBef>
              <a:buSzPct val="96000"/>
              <a:buFont typeface="Tahoma"/>
              <a:buChar char="•"/>
              <a:tabLst>
                <a:tab pos="273685" algn="l"/>
                <a:tab pos="274320" algn="l"/>
              </a:tabLst>
            </a:pPr>
            <a:r>
              <a:rPr dirty="0" sz="1250" spc="-35" b="1" i="1">
                <a:latin typeface="Tahoma"/>
                <a:cs typeface="Tahoma"/>
              </a:rPr>
              <a:t>Thus </a:t>
            </a:r>
            <a:r>
              <a:rPr dirty="0" sz="1250" spc="-30" b="1" i="1">
                <a:latin typeface="Tahoma"/>
                <a:cs typeface="Tahoma"/>
              </a:rPr>
              <a:t>IG(Y</a:t>
            </a:r>
            <a:r>
              <a:rPr dirty="0" sz="1200" spc="-30" b="1">
                <a:latin typeface="Tahoma"/>
                <a:cs typeface="Tahoma"/>
              </a:rPr>
              <a:t>|</a:t>
            </a:r>
            <a:r>
              <a:rPr dirty="0" sz="1250" spc="-30" b="1" i="1">
                <a:latin typeface="Tahoma"/>
                <a:cs typeface="Tahoma"/>
              </a:rPr>
              <a:t>X) </a:t>
            </a:r>
            <a:r>
              <a:rPr dirty="0" sz="1250" spc="-45" b="1" i="1">
                <a:latin typeface="Tahoma"/>
                <a:cs typeface="Tahoma"/>
              </a:rPr>
              <a:t>= </a:t>
            </a:r>
            <a:r>
              <a:rPr dirty="0" sz="1250" spc="-30" b="1" i="1">
                <a:latin typeface="Tahoma"/>
                <a:cs typeface="Tahoma"/>
              </a:rPr>
              <a:t>(1 </a:t>
            </a:r>
            <a:r>
              <a:rPr dirty="0" sz="1250" spc="-35" b="1" i="1">
                <a:latin typeface="Tahoma"/>
                <a:cs typeface="Tahoma"/>
              </a:rPr>
              <a:t>– </a:t>
            </a:r>
            <a:r>
              <a:rPr dirty="0" sz="1250" spc="-30" b="1" i="1">
                <a:latin typeface="Tahoma"/>
                <a:cs typeface="Tahoma"/>
              </a:rPr>
              <a:t>0.5)/1 </a:t>
            </a:r>
            <a:r>
              <a:rPr dirty="0" sz="1250" spc="-45" b="1" i="1">
                <a:latin typeface="Tahoma"/>
                <a:cs typeface="Tahoma"/>
              </a:rPr>
              <a:t>=</a:t>
            </a:r>
            <a:r>
              <a:rPr dirty="0" sz="1250" spc="25" b="1" i="1">
                <a:latin typeface="Tahoma"/>
                <a:cs typeface="Tahoma"/>
              </a:rPr>
              <a:t> </a:t>
            </a:r>
            <a:r>
              <a:rPr dirty="0" sz="1250" spc="-30" b="1" i="1">
                <a:latin typeface="Tahoma"/>
                <a:cs typeface="Tahoma"/>
              </a:rPr>
              <a:t>0.5</a:t>
            </a:r>
            <a:endParaRPr sz="1250">
              <a:latin typeface="Tahoma"/>
              <a:cs typeface="Tahoma"/>
            </a:endParaRPr>
          </a:p>
          <a:p>
            <a:pPr marL="1798320">
              <a:lnSpc>
                <a:spcPct val="100000"/>
              </a:lnSpc>
              <a:spcBef>
                <a:spcPts val="815"/>
              </a:spcBef>
            </a:pPr>
            <a:r>
              <a:rPr dirty="0" sz="600" spc="-5">
                <a:latin typeface="Tahoma"/>
                <a:cs typeface="Tahoma"/>
              </a:rPr>
              <a:t>Information Gain: </a:t>
            </a:r>
            <a:r>
              <a:rPr dirty="0" sz="600">
                <a:latin typeface="Tahoma"/>
                <a:cs typeface="Tahoma"/>
              </a:rPr>
              <a:t>Slide</a:t>
            </a:r>
            <a:r>
              <a:rPr dirty="0" sz="600" spc="-5">
                <a:latin typeface="Tahoma"/>
                <a:cs typeface="Tahoma"/>
              </a:rPr>
              <a:t> </a:t>
            </a:r>
            <a:r>
              <a:rPr dirty="0" sz="600">
                <a:latin typeface="Tahoma"/>
                <a:cs typeface="Tahoma"/>
              </a:rPr>
              <a:t>19</a:t>
            </a:r>
            <a:endParaRPr sz="600">
              <a:latin typeface="Tahoma"/>
              <a:cs typeface="Tahoma"/>
            </a:endParaRPr>
          </a:p>
        </p:txBody>
      </p:sp>
      <p:graphicFrame>
        <p:nvGraphicFramePr>
          <p:cNvPr id="8" name="object 8"/>
          <p:cNvGraphicFramePr>
            <a:graphicFrameLocks noGrp="1"/>
          </p:cNvGraphicFramePr>
          <p:nvPr/>
        </p:nvGraphicFramePr>
        <p:xfrm>
          <a:off x="1783556" y="2627852"/>
          <a:ext cx="1240790" cy="1793239"/>
        </p:xfrm>
        <a:graphic>
          <a:graphicData uri="http://schemas.openxmlformats.org/drawingml/2006/table">
            <a:tbl>
              <a:tblPr firstRow="1" bandRow="1">
                <a:tableStyleId>{2D5ABB26-0587-4C30-8999-92F81FD0307C}</a:tableStyleId>
              </a:tblPr>
              <a:tblGrid>
                <a:gridCol w="609600"/>
                <a:gridCol w="609600"/>
              </a:tblGrid>
              <a:tr h="197357">
                <a:tc>
                  <a:txBody>
                    <a:bodyPr/>
                    <a:lstStyle/>
                    <a:p>
                      <a:pPr algn="ctr">
                        <a:lnSpc>
                          <a:spcPct val="100000"/>
                        </a:lnSpc>
                        <a:spcBef>
                          <a:spcPts val="175"/>
                        </a:spcBef>
                      </a:pPr>
                      <a:r>
                        <a:rPr dirty="0" sz="1000" b="1">
                          <a:latin typeface="Tahoma"/>
                          <a:cs typeface="Tahoma"/>
                        </a:rPr>
                        <a:t>X</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solidFill>
                      <a:srgbClr val="FFCF02"/>
                    </a:solidFill>
                  </a:tcPr>
                </a:tc>
                <a:tc>
                  <a:txBody>
                    <a:bodyPr/>
                    <a:lstStyle/>
                    <a:p>
                      <a:pPr algn="ctr">
                        <a:lnSpc>
                          <a:spcPct val="100000"/>
                        </a:lnSpc>
                        <a:spcBef>
                          <a:spcPts val="175"/>
                        </a:spcBef>
                      </a:pPr>
                      <a:r>
                        <a:rPr dirty="0" sz="1000" b="1">
                          <a:latin typeface="Tahoma"/>
                          <a:cs typeface="Tahoma"/>
                        </a:rPr>
                        <a:t>Y</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solidFill>
                      <a:srgbClr val="FFCF02"/>
                    </a:solidFill>
                  </a:tcPr>
                </a:tc>
              </a:tr>
              <a:tr h="198120">
                <a:tc>
                  <a:txBody>
                    <a:bodyPr/>
                    <a:lstStyle/>
                    <a:p>
                      <a:pPr marL="45720">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spc="-5" b="1">
                          <a:solidFill>
                            <a:srgbClr val="FF0000"/>
                          </a:solidFill>
                          <a:latin typeface="Tahoma"/>
                          <a:cs typeface="Tahoma"/>
                        </a:rPr>
                        <a:t>Yes</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720">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19">
                <a:tc>
                  <a:txBody>
                    <a:bodyPr/>
                    <a:lstStyle/>
                    <a:p>
                      <a:pPr marL="45720">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b="1">
                          <a:solidFill>
                            <a:srgbClr val="FF0000"/>
                          </a:solidFill>
                          <a:latin typeface="Tahoma"/>
                          <a:cs typeface="Tahoma"/>
                        </a:rPr>
                        <a:t>No</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FF0000"/>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20">
                <a:tc>
                  <a:txBody>
                    <a:bodyPr/>
                    <a:lstStyle/>
                    <a:p>
                      <a:pPr marL="45720">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720">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75"/>
                        </a:spcBef>
                      </a:pPr>
                      <a:r>
                        <a:rPr dirty="0" sz="1000" spc="-5" b="1">
                          <a:solidFill>
                            <a:srgbClr val="FF0000"/>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9" name="object 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 name="object 10"/>
          <p:cNvSpPr txBox="1"/>
          <p:nvPr/>
        </p:nvSpPr>
        <p:spPr>
          <a:xfrm>
            <a:off x="1606296" y="5408676"/>
            <a:ext cx="4559300" cy="3416300"/>
          </a:xfrm>
          <a:prstGeom prst="rect">
            <a:avLst/>
          </a:prstGeom>
          <a:ln w="12953">
            <a:solidFill>
              <a:srgbClr val="000000"/>
            </a:solidFill>
          </a:ln>
        </p:spPr>
        <p:txBody>
          <a:bodyPr wrap="square" lIns="0" tIns="159385" rIns="0" bIns="0" rtlCol="0" vert="horz">
            <a:spAutoFit/>
          </a:bodyPr>
          <a:lstStyle/>
          <a:p>
            <a:pPr marL="274320">
              <a:lnSpc>
                <a:spcPct val="100000"/>
              </a:lnSpc>
              <a:spcBef>
                <a:spcPts val="1255"/>
              </a:spcBef>
            </a:pPr>
            <a:r>
              <a:rPr dirty="0" sz="2000" spc="-5">
                <a:solidFill>
                  <a:srgbClr val="006500"/>
                </a:solidFill>
                <a:latin typeface="Tahoma"/>
                <a:cs typeface="Tahoma"/>
              </a:rPr>
              <a:t>What is Information Gain used</a:t>
            </a:r>
            <a:r>
              <a:rPr dirty="0" sz="2000" spc="15">
                <a:solidFill>
                  <a:srgbClr val="006500"/>
                </a:solidFill>
                <a:latin typeface="Tahoma"/>
                <a:cs typeface="Tahoma"/>
              </a:rPr>
              <a:t> </a:t>
            </a:r>
            <a:r>
              <a:rPr dirty="0" sz="2000" spc="-10">
                <a:solidFill>
                  <a:srgbClr val="006500"/>
                </a:solidFill>
                <a:latin typeface="Tahoma"/>
                <a:cs typeface="Tahoma"/>
              </a:rPr>
              <a:t>for?</a:t>
            </a:r>
            <a:endParaRPr sz="2000">
              <a:latin typeface="Tahoma"/>
              <a:cs typeface="Tahoma"/>
            </a:endParaRPr>
          </a:p>
          <a:p>
            <a:pPr algn="just" marL="153670" marR="312420">
              <a:lnSpc>
                <a:spcPct val="100000"/>
              </a:lnSpc>
              <a:spcBef>
                <a:spcPts val="1864"/>
              </a:spcBef>
            </a:pPr>
            <a:r>
              <a:rPr dirty="0" sz="1400" spc="-5">
                <a:latin typeface="Tahoma"/>
                <a:cs typeface="Tahoma"/>
              </a:rPr>
              <a:t>Suppose you are trying to predict whether someone  is going live past 80 years. From historical </a:t>
            </a:r>
            <a:r>
              <a:rPr dirty="0" sz="1400">
                <a:latin typeface="Tahoma"/>
                <a:cs typeface="Tahoma"/>
              </a:rPr>
              <a:t>data </a:t>
            </a:r>
            <a:r>
              <a:rPr dirty="0" sz="1400" spc="-5">
                <a:latin typeface="Tahoma"/>
                <a:cs typeface="Tahoma"/>
              </a:rPr>
              <a:t>you  might find…</a:t>
            </a:r>
            <a:endParaRPr sz="1400">
              <a:latin typeface="Tahoma"/>
              <a:cs typeface="Tahoma"/>
            </a:endParaRPr>
          </a:p>
          <a:p>
            <a:pPr marL="382270">
              <a:lnSpc>
                <a:spcPct val="100000"/>
              </a:lnSpc>
              <a:spcBef>
                <a:spcPts val="855"/>
              </a:spcBef>
            </a:pPr>
            <a:r>
              <a:rPr dirty="0" sz="1400" spc="-5">
                <a:latin typeface="Tahoma"/>
                <a:cs typeface="Tahoma"/>
              </a:rPr>
              <a:t>•IG(LongLife | </a:t>
            </a:r>
            <a:r>
              <a:rPr dirty="0" sz="1400">
                <a:latin typeface="Tahoma"/>
                <a:cs typeface="Tahoma"/>
              </a:rPr>
              <a:t>HairColor) </a:t>
            </a:r>
            <a:r>
              <a:rPr dirty="0" sz="1400" spc="-5">
                <a:latin typeface="Tahoma"/>
                <a:cs typeface="Tahoma"/>
              </a:rPr>
              <a:t>=</a:t>
            </a:r>
            <a:r>
              <a:rPr dirty="0" sz="1400" spc="5">
                <a:latin typeface="Tahoma"/>
                <a:cs typeface="Tahoma"/>
              </a:rPr>
              <a:t> </a:t>
            </a:r>
            <a:r>
              <a:rPr dirty="0" sz="1400">
                <a:latin typeface="Tahoma"/>
                <a:cs typeface="Tahoma"/>
              </a:rPr>
              <a:t>0.01</a:t>
            </a:r>
            <a:endParaRPr sz="1400">
              <a:latin typeface="Tahoma"/>
              <a:cs typeface="Tahoma"/>
            </a:endParaRPr>
          </a:p>
          <a:p>
            <a:pPr marL="382270">
              <a:lnSpc>
                <a:spcPct val="100000"/>
              </a:lnSpc>
              <a:spcBef>
                <a:spcPts val="844"/>
              </a:spcBef>
            </a:pPr>
            <a:r>
              <a:rPr dirty="0" sz="1400" spc="-5">
                <a:latin typeface="Tahoma"/>
                <a:cs typeface="Tahoma"/>
              </a:rPr>
              <a:t>•IG(LongLife | Smoker) =</a:t>
            </a:r>
            <a:r>
              <a:rPr dirty="0" sz="1400" spc="10">
                <a:latin typeface="Tahoma"/>
                <a:cs typeface="Tahoma"/>
              </a:rPr>
              <a:t> </a:t>
            </a:r>
            <a:r>
              <a:rPr dirty="0" sz="1400" spc="-5">
                <a:latin typeface="Tahoma"/>
                <a:cs typeface="Tahoma"/>
              </a:rPr>
              <a:t>0.2</a:t>
            </a:r>
            <a:endParaRPr sz="1400">
              <a:latin typeface="Tahoma"/>
              <a:cs typeface="Tahoma"/>
            </a:endParaRPr>
          </a:p>
          <a:p>
            <a:pPr marL="382270">
              <a:lnSpc>
                <a:spcPct val="100000"/>
              </a:lnSpc>
              <a:spcBef>
                <a:spcPts val="840"/>
              </a:spcBef>
            </a:pPr>
            <a:r>
              <a:rPr dirty="0" sz="1400" spc="-5">
                <a:latin typeface="Tahoma"/>
                <a:cs typeface="Tahoma"/>
              </a:rPr>
              <a:t>•IG(LongLife | Gender) =</a:t>
            </a:r>
            <a:r>
              <a:rPr dirty="0" sz="1400" spc="15">
                <a:latin typeface="Tahoma"/>
                <a:cs typeface="Tahoma"/>
              </a:rPr>
              <a:t> </a:t>
            </a:r>
            <a:r>
              <a:rPr dirty="0" sz="1400" spc="-5">
                <a:latin typeface="Tahoma"/>
                <a:cs typeface="Tahoma"/>
              </a:rPr>
              <a:t>0.25</a:t>
            </a:r>
            <a:endParaRPr sz="1400">
              <a:latin typeface="Tahoma"/>
              <a:cs typeface="Tahoma"/>
            </a:endParaRPr>
          </a:p>
          <a:p>
            <a:pPr marL="382270">
              <a:lnSpc>
                <a:spcPct val="100000"/>
              </a:lnSpc>
              <a:spcBef>
                <a:spcPts val="844"/>
              </a:spcBef>
            </a:pPr>
            <a:r>
              <a:rPr dirty="0" sz="1400" spc="-5">
                <a:latin typeface="Tahoma"/>
                <a:cs typeface="Tahoma"/>
              </a:rPr>
              <a:t>•IG(LongLife | LastDigitOfSSN) =</a:t>
            </a:r>
            <a:r>
              <a:rPr dirty="0" sz="1400" spc="25">
                <a:latin typeface="Tahoma"/>
                <a:cs typeface="Tahoma"/>
              </a:rPr>
              <a:t> </a:t>
            </a:r>
            <a:r>
              <a:rPr dirty="0" sz="1400" spc="-5">
                <a:latin typeface="Tahoma"/>
                <a:cs typeface="Tahoma"/>
              </a:rPr>
              <a:t>0.00001</a:t>
            </a:r>
            <a:endParaRPr sz="1400">
              <a:latin typeface="Tahoma"/>
              <a:cs typeface="Tahoma"/>
            </a:endParaRPr>
          </a:p>
          <a:p>
            <a:pPr marL="153670" marR="159385">
              <a:lnSpc>
                <a:spcPct val="100000"/>
              </a:lnSpc>
              <a:spcBef>
                <a:spcPts val="850"/>
              </a:spcBef>
            </a:pPr>
            <a:r>
              <a:rPr dirty="0" sz="1400" spc="-5">
                <a:latin typeface="Tahoma"/>
                <a:cs typeface="Tahoma"/>
              </a:rPr>
              <a:t>IG tells you how interesting a 2-d </a:t>
            </a:r>
            <a:r>
              <a:rPr dirty="0" sz="1400" spc="-10">
                <a:latin typeface="Tahoma"/>
                <a:cs typeface="Tahoma"/>
              </a:rPr>
              <a:t>contingency </a:t>
            </a:r>
            <a:r>
              <a:rPr dirty="0" sz="1400" spc="-5">
                <a:latin typeface="Tahoma"/>
                <a:cs typeface="Tahoma"/>
              </a:rPr>
              <a:t>table is  going to</a:t>
            </a:r>
            <a:r>
              <a:rPr dirty="0" sz="1400" spc="5">
                <a:latin typeface="Tahoma"/>
                <a:cs typeface="Tahoma"/>
              </a:rPr>
              <a:t> </a:t>
            </a:r>
            <a:r>
              <a:rPr dirty="0" sz="1400" spc="-5">
                <a:latin typeface="Tahoma"/>
                <a:cs typeface="Tahoma"/>
              </a:rPr>
              <a:t>be.</a:t>
            </a:r>
            <a:endParaRPr sz="1400">
              <a:latin typeface="Tahoma"/>
              <a:cs typeface="Tahoma"/>
            </a:endParaRPr>
          </a:p>
          <a:p>
            <a:pPr marL="153670">
              <a:lnSpc>
                <a:spcPct val="100000"/>
              </a:lnSpc>
              <a:spcBef>
                <a:spcPts val="780"/>
              </a:spcBef>
              <a:tabLst>
                <a:tab pos="346392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Information Gain: </a:t>
            </a:r>
            <a:r>
              <a:rPr dirty="0" sz="600">
                <a:latin typeface="Tahoma"/>
                <a:cs typeface="Tahoma"/>
              </a:rPr>
              <a:t>Slide 20</a:t>
            </a:r>
            <a:endParaRPr sz="600">
              <a:latin typeface="Tahoma"/>
              <a:cs typeface="Tahoma"/>
            </a:endParaRPr>
          </a:p>
        </p:txBody>
      </p:sp>
      <p:sp>
        <p:nvSpPr>
          <p:cNvPr id="11" name="object 11"/>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graphicFrame>
        <p:nvGraphicFramePr>
          <p:cNvPr id="2" name="object 2"/>
          <p:cNvGraphicFramePr>
            <a:graphicFrameLocks noGrp="1"/>
          </p:cNvGraphicFramePr>
          <p:nvPr/>
        </p:nvGraphicFramePr>
        <p:xfrm>
          <a:off x="1596437" y="1224914"/>
          <a:ext cx="4589780" cy="3429000"/>
        </p:xfrm>
        <a:graphic>
          <a:graphicData uri="http://schemas.openxmlformats.org/drawingml/2006/table">
            <a:tbl>
              <a:tblPr firstRow="1" bandRow="1">
                <a:tableStyleId>{2D5ABB26-0587-4C30-8999-92F81FD0307C}</a:tableStyleId>
              </a:tblPr>
              <a:tblGrid>
                <a:gridCol w="1136650"/>
                <a:gridCol w="1143000"/>
                <a:gridCol w="1143000"/>
                <a:gridCol w="1136014"/>
              </a:tblGrid>
              <a:tr h="1213103">
                <a:tc gridSpan="4">
                  <a:txBody>
                    <a:bodyPr/>
                    <a:lstStyle/>
                    <a:p>
                      <a:pPr algn="ctr" marR="70485">
                        <a:lnSpc>
                          <a:spcPct val="100000"/>
                        </a:lnSpc>
                        <a:spcBef>
                          <a:spcPts val="2220"/>
                        </a:spcBef>
                      </a:pPr>
                      <a:r>
                        <a:rPr dirty="0" sz="2200" spc="-5">
                          <a:solidFill>
                            <a:srgbClr val="006500"/>
                          </a:solidFill>
                          <a:latin typeface="Tahoma"/>
                          <a:cs typeface="Tahoma"/>
                        </a:rPr>
                        <a:t>Fewer Bits</a:t>
                      </a:r>
                      <a:endParaRPr sz="2200">
                        <a:latin typeface="Tahoma"/>
                        <a:cs typeface="Tahoma"/>
                      </a:endParaRPr>
                    </a:p>
                    <a:p>
                      <a:pPr marL="153670">
                        <a:lnSpc>
                          <a:spcPct val="100000"/>
                        </a:lnSpc>
                        <a:spcBef>
                          <a:spcPts val="660"/>
                        </a:spcBef>
                      </a:pPr>
                      <a:r>
                        <a:rPr dirty="0" sz="1200" spc="-5">
                          <a:latin typeface="Tahoma"/>
                          <a:cs typeface="Tahoma"/>
                        </a:rPr>
                        <a:t>Someone tells </a:t>
                      </a:r>
                      <a:r>
                        <a:rPr dirty="0" sz="1200">
                          <a:latin typeface="Tahoma"/>
                          <a:cs typeface="Tahoma"/>
                        </a:rPr>
                        <a:t>you </a:t>
                      </a:r>
                      <a:r>
                        <a:rPr dirty="0" sz="1200" spc="-5">
                          <a:latin typeface="Tahoma"/>
                          <a:cs typeface="Tahoma"/>
                        </a:rPr>
                        <a:t>that the probabilities </a:t>
                      </a:r>
                      <a:r>
                        <a:rPr dirty="0" sz="1200">
                          <a:latin typeface="Tahoma"/>
                          <a:cs typeface="Tahoma"/>
                        </a:rPr>
                        <a:t>are not</a:t>
                      </a:r>
                      <a:r>
                        <a:rPr dirty="0" sz="1200" spc="5">
                          <a:latin typeface="Tahoma"/>
                          <a:cs typeface="Tahoma"/>
                        </a:rPr>
                        <a:t> </a:t>
                      </a:r>
                      <a:r>
                        <a:rPr dirty="0" sz="1200" spc="-5">
                          <a:latin typeface="Tahoma"/>
                          <a:cs typeface="Tahoma"/>
                        </a:rPr>
                        <a:t>equal</a:t>
                      </a:r>
                      <a:endParaRPr sz="1200">
                        <a:latin typeface="Tahoma"/>
                        <a:cs typeface="Tahoma"/>
                      </a:endParaRPr>
                    </a:p>
                  </a:txBody>
                  <a:tcPr marL="0" marR="0" marB="0" marT="281940">
                    <a:lnL w="19050">
                      <a:solidFill>
                        <a:srgbClr val="000000"/>
                      </a:solidFill>
                      <a:prstDash val="solid"/>
                    </a:lnL>
                    <a:lnR w="19050">
                      <a:solidFill>
                        <a:srgbClr val="000000"/>
                      </a:solidFill>
                      <a:prstDash val="solid"/>
                    </a:lnR>
                    <a:lnT w="19050">
                      <a:solidFill>
                        <a:srgbClr val="000000"/>
                      </a:solidFill>
                      <a:prstDash val="solid"/>
                    </a:lnT>
                    <a:lnB w="19050">
                      <a:solidFill>
                        <a:srgbClr val="010101"/>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419100">
                <a:tc>
                  <a:txBody>
                    <a:bodyPr/>
                    <a:lstStyle/>
                    <a:p>
                      <a:pPr marL="39370">
                        <a:lnSpc>
                          <a:spcPct val="100000"/>
                        </a:lnSpc>
                        <a:spcBef>
                          <a:spcPts val="140"/>
                        </a:spcBef>
                      </a:pPr>
                      <a:r>
                        <a:rPr dirty="0" sz="1400" spc="-5">
                          <a:latin typeface="Arial"/>
                          <a:cs typeface="Arial"/>
                        </a:rPr>
                        <a:t>P(X=A) =</a:t>
                      </a:r>
                      <a:r>
                        <a:rPr dirty="0" sz="1400" spc="-30">
                          <a:latin typeface="Arial"/>
                          <a:cs typeface="Arial"/>
                        </a:rPr>
                        <a:t> </a:t>
                      </a:r>
                      <a:r>
                        <a:rPr dirty="0" sz="1400" spc="-5">
                          <a:latin typeface="Arial"/>
                          <a:cs typeface="Arial"/>
                        </a:rPr>
                        <a:t>1/2</a:t>
                      </a:r>
                      <a:endParaRPr sz="1400">
                        <a:latin typeface="Arial"/>
                        <a:cs typeface="Arial"/>
                      </a:endParaRPr>
                    </a:p>
                  </a:txBody>
                  <a:tcPr marL="0" marR="0" marB="0" marT="17780">
                    <a:lnL w="28575">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45085">
                        <a:lnSpc>
                          <a:spcPct val="100000"/>
                        </a:lnSpc>
                        <a:spcBef>
                          <a:spcPts val="140"/>
                        </a:spcBef>
                      </a:pPr>
                      <a:r>
                        <a:rPr dirty="0" sz="1400" spc="-5">
                          <a:latin typeface="Arial"/>
                          <a:cs typeface="Arial"/>
                        </a:rPr>
                        <a:t>P(X=B) =</a:t>
                      </a:r>
                      <a:r>
                        <a:rPr dirty="0" sz="1400" spc="-35">
                          <a:latin typeface="Arial"/>
                          <a:cs typeface="Arial"/>
                        </a:rPr>
                        <a:t> </a:t>
                      </a:r>
                      <a:r>
                        <a:rPr dirty="0" sz="1400" spc="-5">
                          <a:latin typeface="Arial"/>
                          <a:cs typeface="Arial"/>
                        </a:rPr>
                        <a:t>1/4</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45720">
                        <a:lnSpc>
                          <a:spcPct val="100000"/>
                        </a:lnSpc>
                        <a:spcBef>
                          <a:spcPts val="140"/>
                        </a:spcBef>
                      </a:pPr>
                      <a:r>
                        <a:rPr dirty="0" sz="1400" spc="-5">
                          <a:latin typeface="Arial"/>
                          <a:cs typeface="Arial"/>
                        </a:rPr>
                        <a:t>P(X=C) =</a:t>
                      </a:r>
                      <a:r>
                        <a:rPr dirty="0" sz="1400" spc="-25">
                          <a:latin typeface="Arial"/>
                          <a:cs typeface="Arial"/>
                        </a:rPr>
                        <a:t> </a:t>
                      </a:r>
                      <a:r>
                        <a:rPr dirty="0" sz="1400" spc="-5">
                          <a:latin typeface="Arial"/>
                          <a:cs typeface="Arial"/>
                        </a:rPr>
                        <a:t>1/8</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46355">
                        <a:lnSpc>
                          <a:spcPct val="100000"/>
                        </a:lnSpc>
                        <a:spcBef>
                          <a:spcPts val="140"/>
                        </a:spcBef>
                      </a:pPr>
                      <a:r>
                        <a:rPr dirty="0" sz="1400" spc="-5">
                          <a:latin typeface="Arial"/>
                          <a:cs typeface="Arial"/>
                        </a:rPr>
                        <a:t>P(X=D) =</a:t>
                      </a:r>
                      <a:r>
                        <a:rPr dirty="0" sz="1400" spc="-40">
                          <a:latin typeface="Arial"/>
                          <a:cs typeface="Arial"/>
                        </a:rPr>
                        <a:t> </a:t>
                      </a:r>
                      <a:r>
                        <a:rPr dirty="0" sz="1400" spc="-5">
                          <a:latin typeface="Arial"/>
                          <a:cs typeface="Arial"/>
                        </a:rPr>
                        <a:t>1/8</a:t>
                      </a:r>
                      <a:endParaRPr sz="1400">
                        <a:latin typeface="Arial"/>
                        <a:cs typeface="Arial"/>
                      </a:endParaRPr>
                    </a:p>
                  </a:txBody>
                  <a:tcPr marL="0" marR="0" marB="0" marT="17780">
                    <a:lnL w="635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tr>
              <a:tr h="1783842">
                <a:tc gridSpan="4">
                  <a:txBody>
                    <a:bodyPr/>
                    <a:lstStyle/>
                    <a:p>
                      <a:pPr>
                        <a:lnSpc>
                          <a:spcPct val="100000"/>
                        </a:lnSpc>
                        <a:spcBef>
                          <a:spcPts val="10"/>
                        </a:spcBef>
                      </a:pPr>
                      <a:endParaRPr sz="2400">
                        <a:latin typeface="Times New Roman"/>
                        <a:cs typeface="Times New Roman"/>
                      </a:endParaRPr>
                    </a:p>
                    <a:p>
                      <a:pPr marL="153670">
                        <a:lnSpc>
                          <a:spcPct val="100000"/>
                        </a:lnSpc>
                      </a:pPr>
                      <a:r>
                        <a:rPr dirty="0" sz="1800">
                          <a:latin typeface="Tahoma"/>
                          <a:cs typeface="Tahoma"/>
                        </a:rPr>
                        <a:t>It’s</a:t>
                      </a:r>
                      <a:r>
                        <a:rPr dirty="0" sz="1800" spc="-5">
                          <a:latin typeface="Tahoma"/>
                          <a:cs typeface="Tahoma"/>
                        </a:rPr>
                        <a:t> </a:t>
                      </a:r>
                      <a:r>
                        <a:rPr dirty="0" sz="1800">
                          <a:latin typeface="Tahoma"/>
                          <a:cs typeface="Tahoma"/>
                        </a:rPr>
                        <a:t>possible…</a:t>
                      </a:r>
                      <a:endParaRPr sz="1800">
                        <a:latin typeface="Tahoma"/>
                        <a:cs typeface="Tahoma"/>
                      </a:endParaRPr>
                    </a:p>
                    <a:p>
                      <a:pPr>
                        <a:lnSpc>
                          <a:spcPct val="100000"/>
                        </a:lnSpc>
                        <a:spcBef>
                          <a:spcPts val="5"/>
                        </a:spcBef>
                      </a:pPr>
                      <a:endParaRPr sz="1900">
                        <a:latin typeface="Times New Roman"/>
                        <a:cs typeface="Times New Roman"/>
                      </a:endParaRPr>
                    </a:p>
                    <a:p>
                      <a:pPr marL="408940">
                        <a:lnSpc>
                          <a:spcPct val="100000"/>
                        </a:lnSpc>
                      </a:pPr>
                      <a:r>
                        <a:rPr dirty="0" sz="1200" spc="-5">
                          <a:latin typeface="Tahoma"/>
                          <a:cs typeface="Tahoma"/>
                        </a:rPr>
                        <a:t>…to invent </a:t>
                      </a:r>
                      <a:r>
                        <a:rPr dirty="0" sz="1200">
                          <a:latin typeface="Tahoma"/>
                          <a:cs typeface="Tahoma"/>
                        </a:rPr>
                        <a:t>a </a:t>
                      </a:r>
                      <a:r>
                        <a:rPr dirty="0" sz="1200" spc="-5">
                          <a:latin typeface="Tahoma"/>
                          <a:cs typeface="Tahoma"/>
                        </a:rPr>
                        <a:t>coding for </a:t>
                      </a:r>
                      <a:r>
                        <a:rPr dirty="0" sz="1200">
                          <a:latin typeface="Tahoma"/>
                          <a:cs typeface="Tahoma"/>
                        </a:rPr>
                        <a:t>your </a:t>
                      </a:r>
                      <a:r>
                        <a:rPr dirty="0" sz="1200" spc="-5">
                          <a:latin typeface="Tahoma"/>
                          <a:cs typeface="Tahoma"/>
                        </a:rPr>
                        <a:t>transmission that </a:t>
                      </a:r>
                      <a:r>
                        <a:rPr dirty="0" sz="1200">
                          <a:latin typeface="Tahoma"/>
                          <a:cs typeface="Tahoma"/>
                        </a:rPr>
                        <a:t>only uses</a:t>
                      </a:r>
                      <a:endParaRPr sz="1200">
                        <a:latin typeface="Tahoma"/>
                        <a:cs typeface="Tahoma"/>
                      </a:endParaRPr>
                    </a:p>
                    <a:p>
                      <a:pPr marL="408305">
                        <a:lnSpc>
                          <a:spcPct val="100000"/>
                        </a:lnSpc>
                      </a:pPr>
                      <a:r>
                        <a:rPr dirty="0" sz="1200">
                          <a:latin typeface="Tahoma"/>
                          <a:cs typeface="Tahoma"/>
                        </a:rPr>
                        <a:t>1.75 bits </a:t>
                      </a:r>
                      <a:r>
                        <a:rPr dirty="0" sz="1200" spc="-5">
                          <a:latin typeface="Tahoma"/>
                          <a:cs typeface="Tahoma"/>
                        </a:rPr>
                        <a:t>on </a:t>
                      </a:r>
                      <a:r>
                        <a:rPr dirty="0" sz="1200">
                          <a:latin typeface="Tahoma"/>
                          <a:cs typeface="Tahoma"/>
                        </a:rPr>
                        <a:t>average per </a:t>
                      </a:r>
                      <a:r>
                        <a:rPr dirty="0" sz="1200" spc="-5">
                          <a:latin typeface="Tahoma"/>
                          <a:cs typeface="Tahoma"/>
                        </a:rPr>
                        <a:t>symbol.</a:t>
                      </a:r>
                      <a:r>
                        <a:rPr dirty="0" sz="1200" spc="-10">
                          <a:latin typeface="Tahoma"/>
                          <a:cs typeface="Tahoma"/>
                        </a:rPr>
                        <a:t> </a:t>
                      </a:r>
                      <a:r>
                        <a:rPr dirty="0" sz="1200" spc="-5">
                          <a:latin typeface="Tahoma"/>
                          <a:cs typeface="Tahoma"/>
                        </a:rPr>
                        <a:t>How?</a:t>
                      </a:r>
                      <a:endParaRPr sz="1200">
                        <a:latin typeface="Tahoma"/>
                        <a:cs typeface="Tahoma"/>
                      </a:endParaRPr>
                    </a:p>
                    <a:p>
                      <a:pPr>
                        <a:lnSpc>
                          <a:spcPct val="100000"/>
                        </a:lnSpc>
                      </a:pPr>
                      <a:endParaRPr sz="1400">
                        <a:latin typeface="Times New Roman"/>
                        <a:cs typeface="Times New Roman"/>
                      </a:endParaRPr>
                    </a:p>
                    <a:p>
                      <a:pPr marL="153670">
                        <a:lnSpc>
                          <a:spcPct val="100000"/>
                        </a:lnSpc>
                        <a:spcBef>
                          <a:spcPts val="1195"/>
                        </a:spcBef>
                        <a:tabLst>
                          <a:tab pos="350583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Information Gain: </a:t>
                      </a:r>
                      <a:r>
                        <a:rPr dirty="0" sz="600">
                          <a:latin typeface="Tahoma"/>
                          <a:cs typeface="Tahoma"/>
                        </a:rPr>
                        <a:t>Slide</a:t>
                      </a:r>
                      <a:r>
                        <a:rPr dirty="0" sz="600" spc="-5">
                          <a:latin typeface="Tahoma"/>
                          <a:cs typeface="Tahoma"/>
                        </a:rPr>
                        <a:t> </a:t>
                      </a:r>
                      <a:r>
                        <a:rPr dirty="0" sz="600">
                          <a:latin typeface="Tahoma"/>
                          <a:cs typeface="Tahoma"/>
                        </a:rPr>
                        <a:t>3</a:t>
                      </a:r>
                      <a:endParaRPr sz="600">
                        <a:latin typeface="Tahoma"/>
                        <a:cs typeface="Tahoma"/>
                      </a:endParaRPr>
                    </a:p>
                  </a:txBody>
                  <a:tcPr marL="0" marR="0" marB="0" marT="1270">
                    <a:lnL w="19050">
                      <a:solidFill>
                        <a:srgbClr val="000000"/>
                      </a:solidFill>
                      <a:prstDash val="solid"/>
                    </a:lnL>
                    <a:lnR w="19050">
                      <a:solidFill>
                        <a:srgbClr val="000000"/>
                      </a:solidFill>
                      <a:prstDash val="solid"/>
                    </a:lnR>
                    <a:lnT w="19050">
                      <a:solidFill>
                        <a:srgbClr val="010101"/>
                      </a:solidFill>
                      <a:prstDash val="solid"/>
                    </a:lnT>
                    <a:lnB w="190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graphicFrame>
        <p:nvGraphicFramePr>
          <p:cNvPr id="3" name="object 3"/>
          <p:cNvGraphicFramePr>
            <a:graphicFrameLocks noGrp="1"/>
          </p:cNvGraphicFramePr>
          <p:nvPr/>
        </p:nvGraphicFramePr>
        <p:xfrm>
          <a:off x="3616325" y="7376636"/>
          <a:ext cx="703580" cy="744855"/>
        </p:xfrm>
        <a:graphic>
          <a:graphicData uri="http://schemas.openxmlformats.org/drawingml/2006/table">
            <a:tbl>
              <a:tblPr firstRow="1" bandRow="1">
                <a:tableStyleId>{2D5ABB26-0587-4C30-8999-92F81FD0307C}</a:tableStyleId>
              </a:tblPr>
              <a:tblGrid>
                <a:gridCol w="342900"/>
                <a:gridCol w="342900"/>
              </a:tblGrid>
              <a:tr h="182880">
                <a:tc>
                  <a:txBody>
                    <a:bodyPr/>
                    <a:lstStyle/>
                    <a:p>
                      <a:pPr marL="45720">
                        <a:lnSpc>
                          <a:spcPct val="100000"/>
                        </a:lnSpc>
                        <a:spcBef>
                          <a:spcPts val="175"/>
                        </a:spcBef>
                      </a:pPr>
                      <a:r>
                        <a:rPr dirty="0" sz="900">
                          <a:latin typeface="Tahoma"/>
                          <a:cs typeface="Tahoma"/>
                        </a:rPr>
                        <a:t>A</a:t>
                      </a:r>
                      <a:endParaRPr sz="900">
                        <a:latin typeface="Tahoma"/>
                        <a:cs typeface="Tahoma"/>
                      </a:endParaRPr>
                    </a:p>
                  </a:txBody>
                  <a:tcPr marL="0" marR="0" marB="0" marT="22225">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75"/>
                        </a:spcBef>
                      </a:pPr>
                      <a:r>
                        <a:rPr dirty="0" sz="900">
                          <a:latin typeface="Tahoma"/>
                          <a:cs typeface="Tahoma"/>
                        </a:rPr>
                        <a:t>0</a:t>
                      </a:r>
                      <a:endParaRPr sz="900">
                        <a:latin typeface="Tahoma"/>
                        <a:cs typeface="Tahoma"/>
                      </a:endParaRPr>
                    </a:p>
                  </a:txBody>
                  <a:tcPr marL="0" marR="0" marB="0" marT="2222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182117">
                <a:tc>
                  <a:txBody>
                    <a:bodyPr/>
                    <a:lstStyle/>
                    <a:p>
                      <a:pPr marL="45720">
                        <a:lnSpc>
                          <a:spcPct val="100000"/>
                        </a:lnSpc>
                        <a:spcBef>
                          <a:spcPts val="175"/>
                        </a:spcBef>
                      </a:pPr>
                      <a:r>
                        <a:rPr dirty="0" sz="900">
                          <a:latin typeface="Tahoma"/>
                          <a:cs typeface="Tahoma"/>
                        </a:rPr>
                        <a:t>B</a:t>
                      </a:r>
                      <a:endParaRPr sz="900">
                        <a:latin typeface="Tahoma"/>
                        <a:cs typeface="Tahoma"/>
                      </a:endParaRPr>
                    </a:p>
                  </a:txBody>
                  <a:tcPr marL="0" marR="0" marB="0" marT="2222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75"/>
                        </a:spcBef>
                      </a:pPr>
                      <a:r>
                        <a:rPr dirty="0" sz="900">
                          <a:latin typeface="Tahoma"/>
                          <a:cs typeface="Tahoma"/>
                        </a:rPr>
                        <a:t>10</a:t>
                      </a:r>
                      <a:endParaRPr sz="9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82880">
                <a:tc>
                  <a:txBody>
                    <a:bodyPr/>
                    <a:lstStyle/>
                    <a:p>
                      <a:pPr marL="45720">
                        <a:lnSpc>
                          <a:spcPct val="100000"/>
                        </a:lnSpc>
                        <a:spcBef>
                          <a:spcPts val="180"/>
                        </a:spcBef>
                      </a:pPr>
                      <a:r>
                        <a:rPr dirty="0" sz="900">
                          <a:latin typeface="Tahoma"/>
                          <a:cs typeface="Tahoma"/>
                        </a:rPr>
                        <a:t>C</a:t>
                      </a:r>
                      <a:endParaRPr sz="900">
                        <a:latin typeface="Tahoma"/>
                        <a:cs typeface="Tahoma"/>
                      </a:endParaRPr>
                    </a:p>
                  </a:txBody>
                  <a:tcPr marL="0" marR="0" marB="0" marT="2286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80"/>
                        </a:spcBef>
                      </a:pPr>
                      <a:r>
                        <a:rPr dirty="0" sz="900">
                          <a:latin typeface="Tahoma"/>
                          <a:cs typeface="Tahoma"/>
                        </a:rPr>
                        <a:t>110</a:t>
                      </a:r>
                      <a:endParaRPr sz="9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82118">
                <a:tc>
                  <a:txBody>
                    <a:bodyPr/>
                    <a:lstStyle/>
                    <a:p>
                      <a:pPr marL="45720">
                        <a:lnSpc>
                          <a:spcPct val="100000"/>
                        </a:lnSpc>
                        <a:spcBef>
                          <a:spcPts val="170"/>
                        </a:spcBef>
                      </a:pPr>
                      <a:r>
                        <a:rPr dirty="0" sz="900">
                          <a:latin typeface="Tahoma"/>
                          <a:cs typeface="Tahoma"/>
                        </a:rPr>
                        <a:t>D</a:t>
                      </a:r>
                      <a:endParaRPr sz="900">
                        <a:latin typeface="Tahoma"/>
                        <a:cs typeface="Tahoma"/>
                      </a:endParaRPr>
                    </a:p>
                  </a:txBody>
                  <a:tcPr marL="0" marR="0" marB="0" marT="2159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720">
                        <a:lnSpc>
                          <a:spcPct val="100000"/>
                        </a:lnSpc>
                        <a:spcBef>
                          <a:spcPts val="170"/>
                        </a:spcBef>
                      </a:pPr>
                      <a:r>
                        <a:rPr dirty="0" sz="900">
                          <a:latin typeface="Tahoma"/>
                          <a:cs typeface="Tahoma"/>
                        </a:rPr>
                        <a:t>111</a:t>
                      </a:r>
                      <a:endParaRPr sz="900">
                        <a:latin typeface="Tahoma"/>
                        <a:cs typeface="Tahoma"/>
                      </a:endParaRPr>
                    </a:p>
                  </a:txBody>
                  <a:tcPr marL="0" marR="0" marB="0" marT="2159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graphicFrame>
        <p:nvGraphicFramePr>
          <p:cNvPr id="4" name="object 4"/>
          <p:cNvGraphicFramePr>
            <a:graphicFrameLocks noGrp="1"/>
          </p:cNvGraphicFramePr>
          <p:nvPr/>
        </p:nvGraphicFramePr>
        <p:xfrm>
          <a:off x="1596437" y="5402198"/>
          <a:ext cx="4589780" cy="3429000"/>
        </p:xfrm>
        <a:graphic>
          <a:graphicData uri="http://schemas.openxmlformats.org/drawingml/2006/table">
            <a:tbl>
              <a:tblPr firstRow="1" bandRow="1">
                <a:tableStyleId>{2D5ABB26-0587-4C30-8999-92F81FD0307C}</a:tableStyleId>
              </a:tblPr>
              <a:tblGrid>
                <a:gridCol w="1136650"/>
                <a:gridCol w="1143000"/>
                <a:gridCol w="1143000"/>
                <a:gridCol w="1136014"/>
              </a:tblGrid>
              <a:tr h="832103">
                <a:tc gridSpan="4">
                  <a:txBody>
                    <a:bodyPr/>
                    <a:lstStyle/>
                    <a:p>
                      <a:pPr algn="ctr" marR="70485">
                        <a:lnSpc>
                          <a:spcPct val="100000"/>
                        </a:lnSpc>
                        <a:spcBef>
                          <a:spcPts val="1019"/>
                        </a:spcBef>
                      </a:pPr>
                      <a:r>
                        <a:rPr dirty="0" sz="2200" spc="-5">
                          <a:solidFill>
                            <a:srgbClr val="006500"/>
                          </a:solidFill>
                          <a:latin typeface="Tahoma"/>
                          <a:cs typeface="Tahoma"/>
                        </a:rPr>
                        <a:t>Fewer Bits</a:t>
                      </a:r>
                      <a:endParaRPr sz="2200">
                        <a:latin typeface="Tahoma"/>
                        <a:cs typeface="Tahoma"/>
                      </a:endParaRPr>
                    </a:p>
                    <a:p>
                      <a:pPr marL="153670">
                        <a:lnSpc>
                          <a:spcPct val="100000"/>
                        </a:lnSpc>
                        <a:spcBef>
                          <a:spcPts val="335"/>
                        </a:spcBef>
                      </a:pPr>
                      <a:r>
                        <a:rPr dirty="0" sz="1200" spc="-5">
                          <a:latin typeface="Tahoma"/>
                          <a:cs typeface="Tahoma"/>
                        </a:rPr>
                        <a:t>Someone tells </a:t>
                      </a:r>
                      <a:r>
                        <a:rPr dirty="0" sz="1200">
                          <a:latin typeface="Tahoma"/>
                          <a:cs typeface="Tahoma"/>
                        </a:rPr>
                        <a:t>you </a:t>
                      </a:r>
                      <a:r>
                        <a:rPr dirty="0" sz="1200" spc="-5">
                          <a:latin typeface="Tahoma"/>
                          <a:cs typeface="Tahoma"/>
                        </a:rPr>
                        <a:t>that the probabilities </a:t>
                      </a:r>
                      <a:r>
                        <a:rPr dirty="0" sz="1200">
                          <a:latin typeface="Tahoma"/>
                          <a:cs typeface="Tahoma"/>
                        </a:rPr>
                        <a:t>are not</a:t>
                      </a:r>
                      <a:r>
                        <a:rPr dirty="0" sz="1200" spc="5">
                          <a:latin typeface="Tahoma"/>
                          <a:cs typeface="Tahoma"/>
                        </a:rPr>
                        <a:t> </a:t>
                      </a:r>
                      <a:r>
                        <a:rPr dirty="0" sz="1200" spc="-5">
                          <a:latin typeface="Tahoma"/>
                          <a:cs typeface="Tahoma"/>
                        </a:rPr>
                        <a:t>equal</a:t>
                      </a:r>
                      <a:endParaRPr sz="1200">
                        <a:latin typeface="Tahoma"/>
                        <a:cs typeface="Tahoma"/>
                      </a:endParaRPr>
                    </a:p>
                  </a:txBody>
                  <a:tcPr marL="0" marR="0" marB="0" marT="129539">
                    <a:lnL w="19050">
                      <a:solidFill>
                        <a:srgbClr val="000000"/>
                      </a:solidFill>
                      <a:prstDash val="solid"/>
                    </a:lnL>
                    <a:lnR w="19050">
                      <a:solidFill>
                        <a:srgbClr val="000000"/>
                      </a:solidFill>
                      <a:prstDash val="solid"/>
                    </a:lnR>
                    <a:lnT w="19050">
                      <a:solidFill>
                        <a:srgbClr val="000000"/>
                      </a:solidFill>
                      <a:prstDash val="solid"/>
                    </a:lnT>
                    <a:lnB w="19050">
                      <a:solidFill>
                        <a:srgbClr val="010101"/>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304800">
                <a:tc>
                  <a:txBody>
                    <a:bodyPr/>
                    <a:lstStyle/>
                    <a:p>
                      <a:pPr marL="39370">
                        <a:lnSpc>
                          <a:spcPct val="100000"/>
                        </a:lnSpc>
                        <a:spcBef>
                          <a:spcPts val="140"/>
                        </a:spcBef>
                      </a:pPr>
                      <a:r>
                        <a:rPr dirty="0" sz="1400" spc="-5">
                          <a:latin typeface="Arial"/>
                          <a:cs typeface="Arial"/>
                        </a:rPr>
                        <a:t>P(X=A) =</a:t>
                      </a:r>
                      <a:r>
                        <a:rPr dirty="0" sz="1400" spc="-30">
                          <a:latin typeface="Arial"/>
                          <a:cs typeface="Arial"/>
                        </a:rPr>
                        <a:t> </a:t>
                      </a:r>
                      <a:r>
                        <a:rPr dirty="0" sz="1400" spc="-5">
                          <a:latin typeface="Arial"/>
                          <a:cs typeface="Arial"/>
                        </a:rPr>
                        <a:t>1/2</a:t>
                      </a:r>
                      <a:endParaRPr sz="1400">
                        <a:latin typeface="Arial"/>
                        <a:cs typeface="Arial"/>
                      </a:endParaRPr>
                    </a:p>
                  </a:txBody>
                  <a:tcPr marL="0" marR="0" marB="0" marT="17780">
                    <a:lnL w="28575">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45085">
                        <a:lnSpc>
                          <a:spcPct val="100000"/>
                        </a:lnSpc>
                        <a:spcBef>
                          <a:spcPts val="140"/>
                        </a:spcBef>
                      </a:pPr>
                      <a:r>
                        <a:rPr dirty="0" sz="1400" spc="-5">
                          <a:latin typeface="Arial"/>
                          <a:cs typeface="Arial"/>
                        </a:rPr>
                        <a:t>P(X=B) =</a:t>
                      </a:r>
                      <a:r>
                        <a:rPr dirty="0" sz="1400" spc="-35">
                          <a:latin typeface="Arial"/>
                          <a:cs typeface="Arial"/>
                        </a:rPr>
                        <a:t> </a:t>
                      </a:r>
                      <a:r>
                        <a:rPr dirty="0" sz="1400" spc="-5">
                          <a:latin typeface="Arial"/>
                          <a:cs typeface="Arial"/>
                        </a:rPr>
                        <a:t>1/4</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45720">
                        <a:lnSpc>
                          <a:spcPct val="100000"/>
                        </a:lnSpc>
                        <a:spcBef>
                          <a:spcPts val="140"/>
                        </a:spcBef>
                      </a:pPr>
                      <a:r>
                        <a:rPr dirty="0" sz="1400" spc="-5">
                          <a:latin typeface="Arial"/>
                          <a:cs typeface="Arial"/>
                        </a:rPr>
                        <a:t>P(X=C) =</a:t>
                      </a:r>
                      <a:r>
                        <a:rPr dirty="0" sz="1400" spc="-25">
                          <a:latin typeface="Arial"/>
                          <a:cs typeface="Arial"/>
                        </a:rPr>
                        <a:t> </a:t>
                      </a:r>
                      <a:r>
                        <a:rPr dirty="0" sz="1400" spc="-5">
                          <a:latin typeface="Arial"/>
                          <a:cs typeface="Arial"/>
                        </a:rPr>
                        <a:t>1/8</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46355">
                        <a:lnSpc>
                          <a:spcPct val="100000"/>
                        </a:lnSpc>
                        <a:spcBef>
                          <a:spcPts val="140"/>
                        </a:spcBef>
                      </a:pPr>
                      <a:r>
                        <a:rPr dirty="0" sz="1400" spc="-5">
                          <a:latin typeface="Arial"/>
                          <a:cs typeface="Arial"/>
                        </a:rPr>
                        <a:t>P(X=D) =</a:t>
                      </a:r>
                      <a:r>
                        <a:rPr dirty="0" sz="1400" spc="-40">
                          <a:latin typeface="Arial"/>
                          <a:cs typeface="Arial"/>
                        </a:rPr>
                        <a:t> </a:t>
                      </a:r>
                      <a:r>
                        <a:rPr dirty="0" sz="1400" spc="-5">
                          <a:latin typeface="Arial"/>
                          <a:cs typeface="Arial"/>
                        </a:rPr>
                        <a:t>1/8</a:t>
                      </a:r>
                      <a:endParaRPr sz="1400">
                        <a:latin typeface="Arial"/>
                        <a:cs typeface="Arial"/>
                      </a:endParaRPr>
                    </a:p>
                  </a:txBody>
                  <a:tcPr marL="0" marR="0" marB="0" marT="17780">
                    <a:lnL w="635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tr>
              <a:tr h="2279142">
                <a:tc gridSpan="4">
                  <a:txBody>
                    <a:bodyPr/>
                    <a:lstStyle/>
                    <a:p>
                      <a:pPr marL="153670">
                        <a:lnSpc>
                          <a:spcPct val="100000"/>
                        </a:lnSpc>
                        <a:spcBef>
                          <a:spcPts val="254"/>
                        </a:spcBef>
                      </a:pPr>
                      <a:r>
                        <a:rPr dirty="0" sz="1800">
                          <a:latin typeface="Tahoma"/>
                          <a:cs typeface="Tahoma"/>
                        </a:rPr>
                        <a:t>It’s</a:t>
                      </a:r>
                      <a:r>
                        <a:rPr dirty="0" sz="1800" spc="-5">
                          <a:latin typeface="Tahoma"/>
                          <a:cs typeface="Tahoma"/>
                        </a:rPr>
                        <a:t> </a:t>
                      </a:r>
                      <a:r>
                        <a:rPr dirty="0" sz="1800">
                          <a:latin typeface="Tahoma"/>
                          <a:cs typeface="Tahoma"/>
                        </a:rPr>
                        <a:t>possible…</a:t>
                      </a:r>
                      <a:endParaRPr sz="1800">
                        <a:latin typeface="Tahoma"/>
                        <a:cs typeface="Tahoma"/>
                      </a:endParaRPr>
                    </a:p>
                    <a:p>
                      <a:pPr marL="408940">
                        <a:lnSpc>
                          <a:spcPct val="100000"/>
                        </a:lnSpc>
                        <a:spcBef>
                          <a:spcPts val="470"/>
                        </a:spcBef>
                      </a:pPr>
                      <a:r>
                        <a:rPr dirty="0" sz="1200" spc="-5">
                          <a:latin typeface="Tahoma"/>
                          <a:cs typeface="Tahoma"/>
                        </a:rPr>
                        <a:t>…to invent </a:t>
                      </a:r>
                      <a:r>
                        <a:rPr dirty="0" sz="1200">
                          <a:latin typeface="Tahoma"/>
                          <a:cs typeface="Tahoma"/>
                        </a:rPr>
                        <a:t>a </a:t>
                      </a:r>
                      <a:r>
                        <a:rPr dirty="0" sz="1200" spc="-5">
                          <a:latin typeface="Tahoma"/>
                          <a:cs typeface="Tahoma"/>
                        </a:rPr>
                        <a:t>coding for </a:t>
                      </a:r>
                      <a:r>
                        <a:rPr dirty="0" sz="1200">
                          <a:latin typeface="Tahoma"/>
                          <a:cs typeface="Tahoma"/>
                        </a:rPr>
                        <a:t>your </a:t>
                      </a:r>
                      <a:r>
                        <a:rPr dirty="0" sz="1200" spc="-5">
                          <a:latin typeface="Tahoma"/>
                          <a:cs typeface="Tahoma"/>
                        </a:rPr>
                        <a:t>transmission that </a:t>
                      </a:r>
                      <a:r>
                        <a:rPr dirty="0" sz="1200">
                          <a:latin typeface="Tahoma"/>
                          <a:cs typeface="Tahoma"/>
                        </a:rPr>
                        <a:t>only uses</a:t>
                      </a:r>
                      <a:endParaRPr sz="1200">
                        <a:latin typeface="Tahoma"/>
                        <a:cs typeface="Tahoma"/>
                      </a:endParaRPr>
                    </a:p>
                    <a:p>
                      <a:pPr marL="408305">
                        <a:lnSpc>
                          <a:spcPct val="100000"/>
                        </a:lnSpc>
                      </a:pPr>
                      <a:r>
                        <a:rPr dirty="0" sz="1200">
                          <a:latin typeface="Tahoma"/>
                          <a:cs typeface="Tahoma"/>
                        </a:rPr>
                        <a:t>1.75 bits </a:t>
                      </a:r>
                      <a:r>
                        <a:rPr dirty="0" sz="1200" spc="-5">
                          <a:latin typeface="Tahoma"/>
                          <a:cs typeface="Tahoma"/>
                        </a:rPr>
                        <a:t>on </a:t>
                      </a:r>
                      <a:r>
                        <a:rPr dirty="0" sz="1200">
                          <a:latin typeface="Tahoma"/>
                          <a:cs typeface="Tahoma"/>
                        </a:rPr>
                        <a:t>average per </a:t>
                      </a:r>
                      <a:r>
                        <a:rPr dirty="0" sz="1200" spc="-5">
                          <a:latin typeface="Tahoma"/>
                          <a:cs typeface="Tahoma"/>
                        </a:rPr>
                        <a:t>symbol.</a:t>
                      </a:r>
                      <a:r>
                        <a:rPr dirty="0" sz="1200" spc="-10">
                          <a:latin typeface="Tahoma"/>
                          <a:cs typeface="Tahoma"/>
                        </a:rPr>
                        <a:t> </a:t>
                      </a:r>
                      <a:r>
                        <a:rPr dirty="0" sz="1200" spc="-5">
                          <a:latin typeface="Tahoma"/>
                          <a:cs typeface="Tahoma"/>
                        </a:rPr>
                        <a:t>How?</a:t>
                      </a:r>
                      <a:endParaRPr sz="1200">
                        <a:latin typeface="Tahoma"/>
                        <a:cs typeface="Tahoma"/>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a:lnSpc>
                          <a:spcPct val="100000"/>
                        </a:lnSpc>
                      </a:pPr>
                      <a:endParaRPr sz="1400">
                        <a:latin typeface="Times New Roman"/>
                        <a:cs typeface="Times New Roman"/>
                      </a:endParaRPr>
                    </a:p>
                    <a:p>
                      <a:pPr marL="408940">
                        <a:lnSpc>
                          <a:spcPct val="100000"/>
                        </a:lnSpc>
                        <a:spcBef>
                          <a:spcPts val="860"/>
                        </a:spcBef>
                      </a:pPr>
                      <a:r>
                        <a:rPr dirty="0" sz="1200">
                          <a:latin typeface="Tahoma"/>
                          <a:cs typeface="Tahoma"/>
                        </a:rPr>
                        <a:t>(This is </a:t>
                      </a:r>
                      <a:r>
                        <a:rPr dirty="0" sz="1200" spc="-5">
                          <a:latin typeface="Tahoma"/>
                          <a:cs typeface="Tahoma"/>
                        </a:rPr>
                        <a:t>just </a:t>
                      </a:r>
                      <a:r>
                        <a:rPr dirty="0" sz="1200">
                          <a:latin typeface="Tahoma"/>
                          <a:cs typeface="Tahoma"/>
                        </a:rPr>
                        <a:t>one of </a:t>
                      </a:r>
                      <a:r>
                        <a:rPr dirty="0" sz="1200" spc="-5">
                          <a:latin typeface="Tahoma"/>
                          <a:cs typeface="Tahoma"/>
                        </a:rPr>
                        <a:t>several</a:t>
                      </a:r>
                      <a:r>
                        <a:rPr dirty="0" sz="1200" spc="-15">
                          <a:latin typeface="Tahoma"/>
                          <a:cs typeface="Tahoma"/>
                        </a:rPr>
                        <a:t> </a:t>
                      </a:r>
                      <a:r>
                        <a:rPr dirty="0" sz="1200">
                          <a:latin typeface="Tahoma"/>
                          <a:cs typeface="Tahoma"/>
                        </a:rPr>
                        <a:t>ways)</a:t>
                      </a:r>
                      <a:endParaRPr sz="1200">
                        <a:latin typeface="Tahoma"/>
                        <a:cs typeface="Tahoma"/>
                      </a:endParaRPr>
                    </a:p>
                    <a:p>
                      <a:pPr marL="153670">
                        <a:lnSpc>
                          <a:spcPct val="100000"/>
                        </a:lnSpc>
                        <a:spcBef>
                          <a:spcPts val="590"/>
                        </a:spcBef>
                        <a:tabLst>
                          <a:tab pos="350583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Information Gain: </a:t>
                      </a:r>
                      <a:r>
                        <a:rPr dirty="0" sz="600">
                          <a:latin typeface="Tahoma"/>
                          <a:cs typeface="Tahoma"/>
                        </a:rPr>
                        <a:t>Slide</a:t>
                      </a:r>
                      <a:r>
                        <a:rPr dirty="0" sz="600" spc="-5">
                          <a:latin typeface="Tahoma"/>
                          <a:cs typeface="Tahoma"/>
                        </a:rPr>
                        <a:t> </a:t>
                      </a:r>
                      <a:r>
                        <a:rPr dirty="0" sz="600">
                          <a:latin typeface="Tahoma"/>
                          <a:cs typeface="Tahoma"/>
                        </a:rPr>
                        <a:t>4</a:t>
                      </a:r>
                      <a:endParaRPr sz="600">
                        <a:latin typeface="Tahoma"/>
                        <a:cs typeface="Tahoma"/>
                      </a:endParaRPr>
                    </a:p>
                  </a:txBody>
                  <a:tcPr marL="0" marR="0" marB="0" marT="32384">
                    <a:lnL w="19050">
                      <a:solidFill>
                        <a:srgbClr val="000000"/>
                      </a:solidFill>
                      <a:prstDash val="solid"/>
                    </a:lnL>
                    <a:lnR w="19050">
                      <a:solidFill>
                        <a:srgbClr val="000000"/>
                      </a:solidFill>
                      <a:prstDash val="solid"/>
                    </a:lnR>
                    <a:lnT w="19050">
                      <a:solidFill>
                        <a:srgbClr val="010101"/>
                      </a:solidFill>
                      <a:prstDash val="solid"/>
                    </a:lnT>
                    <a:lnB w="190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3220" y="1177503"/>
            <a:ext cx="3158490" cy="690245"/>
          </a:xfrm>
          <a:prstGeom prst="rect"/>
        </p:spPr>
        <p:txBody>
          <a:bodyPr wrap="square" lIns="0" tIns="107314" rIns="0" bIns="0" rtlCol="0" vert="horz">
            <a:spAutoFit/>
          </a:bodyPr>
          <a:lstStyle/>
          <a:p>
            <a:pPr marL="1572895">
              <a:lnSpc>
                <a:spcPct val="100000"/>
              </a:lnSpc>
              <a:spcBef>
                <a:spcPts val="844"/>
              </a:spcBef>
            </a:pPr>
            <a:r>
              <a:rPr dirty="0" spc="-5"/>
              <a:t>Fewer</a:t>
            </a:r>
            <a:r>
              <a:rPr dirty="0" spc="-20"/>
              <a:t> </a:t>
            </a:r>
            <a:r>
              <a:rPr dirty="0" spc="-5"/>
              <a:t>Bits</a:t>
            </a:r>
          </a:p>
          <a:p>
            <a:pPr marL="12700">
              <a:lnSpc>
                <a:spcPct val="100000"/>
              </a:lnSpc>
              <a:spcBef>
                <a:spcPts val="405"/>
              </a:spcBef>
            </a:pPr>
            <a:r>
              <a:rPr dirty="0" sz="1200" spc="-5">
                <a:solidFill>
                  <a:srgbClr val="000000"/>
                </a:solidFill>
              </a:rPr>
              <a:t>Suppose there </a:t>
            </a:r>
            <a:r>
              <a:rPr dirty="0" sz="1200">
                <a:solidFill>
                  <a:srgbClr val="000000"/>
                </a:solidFill>
              </a:rPr>
              <a:t>are </a:t>
            </a:r>
            <a:r>
              <a:rPr dirty="0" sz="1200" spc="-5">
                <a:solidFill>
                  <a:srgbClr val="000000"/>
                </a:solidFill>
              </a:rPr>
              <a:t>three equally </a:t>
            </a:r>
            <a:r>
              <a:rPr dirty="0" sz="1200">
                <a:solidFill>
                  <a:srgbClr val="000000"/>
                </a:solidFill>
              </a:rPr>
              <a:t>likely</a:t>
            </a:r>
            <a:r>
              <a:rPr dirty="0" sz="1200" spc="-55">
                <a:solidFill>
                  <a:srgbClr val="000000"/>
                </a:solidFill>
              </a:rPr>
              <a:t> </a:t>
            </a:r>
            <a:r>
              <a:rPr dirty="0" sz="1200" spc="-5">
                <a:solidFill>
                  <a:srgbClr val="000000"/>
                </a:solidFill>
              </a:rPr>
              <a:t>values…</a:t>
            </a:r>
            <a:endParaRPr sz="1200"/>
          </a:p>
        </p:txBody>
      </p:sp>
      <p:sp>
        <p:nvSpPr>
          <p:cNvPr id="3" name="object 3"/>
          <p:cNvSpPr txBox="1"/>
          <p:nvPr/>
        </p:nvSpPr>
        <p:spPr>
          <a:xfrm>
            <a:off x="1888489" y="2463800"/>
            <a:ext cx="3242310" cy="208279"/>
          </a:xfrm>
          <a:prstGeom prst="rect">
            <a:avLst/>
          </a:prstGeom>
        </p:spPr>
        <p:txBody>
          <a:bodyPr wrap="square" lIns="0" tIns="12700" rIns="0" bIns="0" rtlCol="0" vert="horz">
            <a:spAutoFit/>
          </a:bodyPr>
          <a:lstStyle/>
          <a:p>
            <a:pPr marL="12700">
              <a:lnSpc>
                <a:spcPct val="100000"/>
              </a:lnSpc>
              <a:spcBef>
                <a:spcPts val="100"/>
              </a:spcBef>
            </a:pPr>
            <a:r>
              <a:rPr dirty="0" sz="1200" spc="-5">
                <a:latin typeface="Tahoma"/>
                <a:cs typeface="Tahoma"/>
              </a:rPr>
              <a:t>Here’s </a:t>
            </a:r>
            <a:r>
              <a:rPr dirty="0" sz="1200">
                <a:latin typeface="Tahoma"/>
                <a:cs typeface="Tahoma"/>
              </a:rPr>
              <a:t>a naïve </a:t>
            </a:r>
            <a:r>
              <a:rPr dirty="0" sz="1200" spc="-5">
                <a:latin typeface="Tahoma"/>
                <a:cs typeface="Tahoma"/>
              </a:rPr>
              <a:t>coding, costing </a:t>
            </a:r>
            <a:r>
              <a:rPr dirty="0" sz="1200">
                <a:latin typeface="Tahoma"/>
                <a:cs typeface="Tahoma"/>
              </a:rPr>
              <a:t>2 </a:t>
            </a:r>
            <a:r>
              <a:rPr dirty="0" sz="1200" spc="-5">
                <a:latin typeface="Tahoma"/>
                <a:cs typeface="Tahoma"/>
              </a:rPr>
              <a:t>bits </a:t>
            </a:r>
            <a:r>
              <a:rPr dirty="0" sz="1200">
                <a:latin typeface="Tahoma"/>
                <a:cs typeface="Tahoma"/>
              </a:rPr>
              <a:t>per</a:t>
            </a:r>
            <a:r>
              <a:rPr dirty="0" sz="1200" spc="-10">
                <a:latin typeface="Tahoma"/>
                <a:cs typeface="Tahoma"/>
              </a:rPr>
              <a:t> </a:t>
            </a:r>
            <a:r>
              <a:rPr dirty="0" sz="1200" spc="-5">
                <a:latin typeface="Tahoma"/>
                <a:cs typeface="Tahoma"/>
              </a:rPr>
              <a:t>symbol</a:t>
            </a:r>
            <a:endParaRPr sz="1200">
              <a:latin typeface="Tahoma"/>
              <a:cs typeface="Tahoma"/>
            </a:endParaRPr>
          </a:p>
        </p:txBody>
      </p:sp>
      <p:sp>
        <p:nvSpPr>
          <p:cNvPr id="4" name="object 4"/>
          <p:cNvSpPr txBox="1"/>
          <p:nvPr/>
        </p:nvSpPr>
        <p:spPr>
          <a:xfrm>
            <a:off x="1747520" y="3598417"/>
            <a:ext cx="4224655" cy="995680"/>
          </a:xfrm>
          <a:prstGeom prst="rect">
            <a:avLst/>
          </a:prstGeom>
        </p:spPr>
        <p:txBody>
          <a:bodyPr wrap="square" lIns="0" tIns="49530" rIns="0" bIns="0" rtlCol="0" vert="horz">
            <a:spAutoFit/>
          </a:bodyPr>
          <a:lstStyle/>
          <a:p>
            <a:pPr marL="152400" marR="327660" indent="635">
              <a:lnSpc>
                <a:spcPct val="79600"/>
              </a:lnSpc>
              <a:spcBef>
                <a:spcPts val="390"/>
              </a:spcBef>
            </a:pPr>
            <a:r>
              <a:rPr dirty="0" sz="1200">
                <a:latin typeface="Tahoma"/>
                <a:cs typeface="Tahoma"/>
              </a:rPr>
              <a:t>Can </a:t>
            </a:r>
            <a:r>
              <a:rPr dirty="0" sz="1200" spc="-5">
                <a:latin typeface="Tahoma"/>
                <a:cs typeface="Tahoma"/>
              </a:rPr>
              <a:t>you think </a:t>
            </a:r>
            <a:r>
              <a:rPr dirty="0" sz="1200">
                <a:latin typeface="Tahoma"/>
                <a:cs typeface="Tahoma"/>
              </a:rPr>
              <a:t>of a </a:t>
            </a:r>
            <a:r>
              <a:rPr dirty="0" sz="1200" spc="-5">
                <a:latin typeface="Tahoma"/>
                <a:cs typeface="Tahoma"/>
              </a:rPr>
              <a:t>coding that would need only </a:t>
            </a:r>
            <a:r>
              <a:rPr dirty="0" sz="1200">
                <a:latin typeface="Tahoma"/>
                <a:cs typeface="Tahoma"/>
              </a:rPr>
              <a:t>1.6 </a:t>
            </a:r>
            <a:r>
              <a:rPr dirty="0" sz="1200" spc="-5">
                <a:latin typeface="Tahoma"/>
                <a:cs typeface="Tahoma"/>
              </a:rPr>
              <a:t>bits  </a:t>
            </a:r>
            <a:r>
              <a:rPr dirty="0" sz="1200">
                <a:latin typeface="Tahoma"/>
                <a:cs typeface="Tahoma"/>
              </a:rPr>
              <a:t>per </a:t>
            </a:r>
            <a:r>
              <a:rPr dirty="0" sz="1200" spc="-5">
                <a:latin typeface="Tahoma"/>
                <a:cs typeface="Tahoma"/>
              </a:rPr>
              <a:t>symbol on average?</a:t>
            </a:r>
            <a:endParaRPr sz="1200">
              <a:latin typeface="Tahoma"/>
              <a:cs typeface="Tahoma"/>
            </a:endParaRPr>
          </a:p>
          <a:p>
            <a:pPr>
              <a:lnSpc>
                <a:spcPct val="100000"/>
              </a:lnSpc>
            </a:pPr>
            <a:endParaRPr sz="1500">
              <a:latin typeface="Times New Roman"/>
              <a:cs typeface="Times New Roman"/>
            </a:endParaRPr>
          </a:p>
          <a:p>
            <a:pPr marL="152400" marR="445134" indent="635">
              <a:lnSpc>
                <a:spcPct val="80000"/>
              </a:lnSpc>
            </a:pPr>
            <a:r>
              <a:rPr dirty="0" sz="1200" spc="-5">
                <a:latin typeface="Tahoma"/>
                <a:cs typeface="Tahoma"/>
              </a:rPr>
              <a:t>In theory, </a:t>
            </a:r>
            <a:r>
              <a:rPr dirty="0" sz="1200">
                <a:latin typeface="Tahoma"/>
                <a:cs typeface="Tahoma"/>
              </a:rPr>
              <a:t>it </a:t>
            </a:r>
            <a:r>
              <a:rPr dirty="0" sz="1200" spc="-5">
                <a:latin typeface="Tahoma"/>
                <a:cs typeface="Tahoma"/>
              </a:rPr>
              <a:t>can </a:t>
            </a:r>
            <a:r>
              <a:rPr dirty="0" sz="1200">
                <a:latin typeface="Tahoma"/>
                <a:cs typeface="Tahoma"/>
              </a:rPr>
              <a:t>in </a:t>
            </a:r>
            <a:r>
              <a:rPr dirty="0" sz="1200" spc="-5">
                <a:latin typeface="Tahoma"/>
                <a:cs typeface="Tahoma"/>
              </a:rPr>
              <a:t>fact </a:t>
            </a:r>
            <a:r>
              <a:rPr dirty="0" sz="1200">
                <a:latin typeface="Tahoma"/>
                <a:cs typeface="Tahoma"/>
              </a:rPr>
              <a:t>be done </a:t>
            </a:r>
            <a:r>
              <a:rPr dirty="0" sz="1200" spc="-5">
                <a:latin typeface="Tahoma"/>
                <a:cs typeface="Tahoma"/>
              </a:rPr>
              <a:t>with </a:t>
            </a:r>
            <a:r>
              <a:rPr dirty="0" sz="1200">
                <a:latin typeface="Tahoma"/>
                <a:cs typeface="Tahoma"/>
              </a:rPr>
              <a:t>1.58496 bits per  </a:t>
            </a:r>
            <a:r>
              <a:rPr dirty="0" sz="1200" spc="-5">
                <a:latin typeface="Tahoma"/>
                <a:cs typeface="Tahoma"/>
              </a:rPr>
              <a:t>symbol</a:t>
            </a:r>
            <a:r>
              <a:rPr dirty="0" sz="1000" spc="-5">
                <a:latin typeface="Tahoma"/>
                <a:cs typeface="Tahoma"/>
              </a:rPr>
              <a:t>.</a:t>
            </a:r>
            <a:endParaRPr sz="1000">
              <a:latin typeface="Tahoma"/>
              <a:cs typeface="Tahoma"/>
            </a:endParaRPr>
          </a:p>
          <a:p>
            <a:pPr marL="12700">
              <a:lnSpc>
                <a:spcPct val="100000"/>
              </a:lnSpc>
              <a:spcBef>
                <a:spcPts val="305"/>
              </a:spcBef>
              <a:tabLst>
                <a:tab pos="3364229"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Information Gain: </a:t>
            </a:r>
            <a:r>
              <a:rPr dirty="0" sz="600">
                <a:latin typeface="Tahoma"/>
                <a:cs typeface="Tahoma"/>
              </a:rPr>
              <a:t>Slide</a:t>
            </a:r>
            <a:r>
              <a:rPr dirty="0" sz="600" spc="-25">
                <a:latin typeface="Tahoma"/>
                <a:cs typeface="Tahoma"/>
              </a:rPr>
              <a:t> </a:t>
            </a:r>
            <a:r>
              <a:rPr dirty="0" sz="600">
                <a:latin typeface="Tahoma"/>
                <a:cs typeface="Tahoma"/>
              </a:rPr>
              <a:t>5</a:t>
            </a:r>
            <a:endParaRPr sz="600">
              <a:latin typeface="Tahoma"/>
              <a:cs typeface="Tahoma"/>
            </a:endParaRPr>
          </a:p>
        </p:txBody>
      </p:sp>
      <p:graphicFrame>
        <p:nvGraphicFramePr>
          <p:cNvPr id="5" name="object 5"/>
          <p:cNvGraphicFramePr>
            <a:graphicFrameLocks noGrp="1"/>
          </p:cNvGraphicFramePr>
          <p:nvPr/>
        </p:nvGraphicFramePr>
        <p:xfrm>
          <a:off x="2202656" y="2018252"/>
          <a:ext cx="3450590" cy="319405"/>
        </p:xfrm>
        <a:graphic>
          <a:graphicData uri="http://schemas.openxmlformats.org/drawingml/2006/table">
            <a:tbl>
              <a:tblPr firstRow="1" bandRow="1">
                <a:tableStyleId>{2D5ABB26-0587-4C30-8999-92F81FD0307C}</a:tableStyleId>
              </a:tblPr>
              <a:tblGrid>
                <a:gridCol w="1143000"/>
                <a:gridCol w="1143000"/>
                <a:gridCol w="1143000"/>
              </a:tblGrid>
              <a:tr h="304800">
                <a:tc>
                  <a:txBody>
                    <a:bodyPr/>
                    <a:lstStyle/>
                    <a:p>
                      <a:pPr marL="56515">
                        <a:lnSpc>
                          <a:spcPct val="100000"/>
                        </a:lnSpc>
                        <a:spcBef>
                          <a:spcPts val="140"/>
                        </a:spcBef>
                      </a:pPr>
                      <a:r>
                        <a:rPr dirty="0" sz="1400" spc="-5">
                          <a:latin typeface="Arial"/>
                          <a:cs typeface="Arial"/>
                        </a:rPr>
                        <a:t>P(X=A) =</a:t>
                      </a:r>
                      <a:r>
                        <a:rPr dirty="0" sz="1400" spc="-30">
                          <a:latin typeface="Arial"/>
                          <a:cs typeface="Arial"/>
                        </a:rPr>
                        <a:t> </a:t>
                      </a:r>
                      <a:r>
                        <a:rPr dirty="0" sz="1400" spc="-5">
                          <a:latin typeface="Arial"/>
                          <a:cs typeface="Arial"/>
                        </a:rPr>
                        <a:t>1/3</a:t>
                      </a:r>
                      <a:endParaRPr sz="1400">
                        <a:latin typeface="Arial"/>
                        <a:cs typeface="Arial"/>
                      </a:endParaRPr>
                    </a:p>
                  </a:txBody>
                  <a:tcPr marL="0" marR="0" marB="0" marT="17780">
                    <a:lnL w="190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57150">
                        <a:lnSpc>
                          <a:spcPct val="100000"/>
                        </a:lnSpc>
                        <a:spcBef>
                          <a:spcPts val="140"/>
                        </a:spcBef>
                      </a:pPr>
                      <a:r>
                        <a:rPr dirty="0" sz="1400" spc="-5">
                          <a:latin typeface="Arial"/>
                          <a:cs typeface="Arial"/>
                        </a:rPr>
                        <a:t>P(X=B) =</a:t>
                      </a:r>
                      <a:r>
                        <a:rPr dirty="0" sz="1400" spc="-30">
                          <a:latin typeface="Arial"/>
                          <a:cs typeface="Arial"/>
                        </a:rPr>
                        <a:t> </a:t>
                      </a:r>
                      <a:r>
                        <a:rPr dirty="0" sz="1400" spc="-5">
                          <a:latin typeface="Arial"/>
                          <a:cs typeface="Arial"/>
                        </a:rPr>
                        <a:t>1/3</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52069">
                        <a:lnSpc>
                          <a:spcPct val="100000"/>
                        </a:lnSpc>
                        <a:spcBef>
                          <a:spcPts val="140"/>
                        </a:spcBef>
                      </a:pPr>
                      <a:r>
                        <a:rPr dirty="0" sz="1400" spc="-5">
                          <a:latin typeface="Arial"/>
                          <a:cs typeface="Arial"/>
                        </a:rPr>
                        <a:t>P(X=C) =</a:t>
                      </a:r>
                      <a:r>
                        <a:rPr dirty="0" sz="1400" spc="-35">
                          <a:latin typeface="Arial"/>
                          <a:cs typeface="Arial"/>
                        </a:rPr>
                        <a:t> </a:t>
                      </a:r>
                      <a:r>
                        <a:rPr dirty="0" sz="1400" spc="-5">
                          <a:latin typeface="Arial"/>
                          <a:cs typeface="Arial"/>
                        </a:rPr>
                        <a:t>1/3</a:t>
                      </a:r>
                      <a:endParaRPr sz="1400">
                        <a:latin typeface="Arial"/>
                        <a:cs typeface="Arial"/>
                      </a:endParaRPr>
                    </a:p>
                  </a:txBody>
                  <a:tcPr marL="0" marR="0" marB="0" marT="17780">
                    <a:lnL w="6350">
                      <a:solidFill>
                        <a:srgbClr val="010101"/>
                      </a:solidFill>
                      <a:prstDash val="solid"/>
                    </a:lnL>
                    <a:lnR w="19050">
                      <a:solidFill>
                        <a:srgbClr val="010101"/>
                      </a:solidFill>
                      <a:prstDash val="solid"/>
                    </a:lnR>
                    <a:lnT w="19050">
                      <a:solidFill>
                        <a:srgbClr val="010101"/>
                      </a:solidFill>
                      <a:prstDash val="solid"/>
                    </a:lnT>
                    <a:lnB w="19050">
                      <a:solidFill>
                        <a:srgbClr val="010101"/>
                      </a:solidFill>
                      <a:prstDash val="solid"/>
                    </a:lnB>
                  </a:tcPr>
                </a:tc>
              </a:tr>
            </a:tbl>
          </a:graphicData>
        </a:graphic>
      </p:graphicFrame>
      <p:graphicFrame>
        <p:nvGraphicFramePr>
          <p:cNvPr id="6" name="object 6"/>
          <p:cNvGraphicFramePr>
            <a:graphicFrameLocks noGrp="1"/>
          </p:cNvGraphicFramePr>
          <p:nvPr/>
        </p:nvGraphicFramePr>
        <p:xfrm>
          <a:off x="3616325" y="2856452"/>
          <a:ext cx="703580" cy="586105"/>
        </p:xfrm>
        <a:graphic>
          <a:graphicData uri="http://schemas.openxmlformats.org/drawingml/2006/table">
            <a:tbl>
              <a:tblPr firstRow="1" bandRow="1">
                <a:tableStyleId>{2D5ABB26-0587-4C30-8999-92F81FD0307C}</a:tableStyleId>
              </a:tblPr>
              <a:tblGrid>
                <a:gridCol w="342900"/>
                <a:gridCol w="342900"/>
              </a:tblGrid>
              <a:tr h="182879">
                <a:tc>
                  <a:txBody>
                    <a:bodyPr/>
                    <a:lstStyle/>
                    <a:p>
                      <a:pPr marL="45720">
                        <a:lnSpc>
                          <a:spcPct val="100000"/>
                        </a:lnSpc>
                        <a:spcBef>
                          <a:spcPts val="170"/>
                        </a:spcBef>
                      </a:pPr>
                      <a:r>
                        <a:rPr dirty="0" sz="900">
                          <a:latin typeface="Tahoma"/>
                          <a:cs typeface="Tahoma"/>
                        </a:rPr>
                        <a:t>A</a:t>
                      </a:r>
                      <a:endParaRPr sz="900">
                        <a:latin typeface="Tahoma"/>
                        <a:cs typeface="Tahoma"/>
                      </a:endParaRPr>
                    </a:p>
                  </a:txBody>
                  <a:tcPr marL="0" marR="0" marB="0" marT="21590">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tcPr>
                </a:tc>
                <a:tc>
                  <a:txBody>
                    <a:bodyPr/>
                    <a:lstStyle/>
                    <a:p>
                      <a:pPr marL="45720">
                        <a:lnSpc>
                          <a:spcPct val="100000"/>
                        </a:lnSpc>
                        <a:spcBef>
                          <a:spcPts val="170"/>
                        </a:spcBef>
                      </a:pPr>
                      <a:r>
                        <a:rPr dirty="0" sz="900">
                          <a:latin typeface="Tahoma"/>
                          <a:cs typeface="Tahoma"/>
                        </a:rPr>
                        <a:t>00</a:t>
                      </a:r>
                      <a:endParaRPr sz="900">
                        <a:latin typeface="Tahoma"/>
                        <a:cs typeface="Tahoma"/>
                      </a:endParaRPr>
                    </a:p>
                  </a:txBody>
                  <a:tcPr marL="0" marR="0" marB="0" marT="21590">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tcPr>
                </a:tc>
              </a:tr>
              <a:tr h="182118">
                <a:tc>
                  <a:txBody>
                    <a:bodyPr/>
                    <a:lstStyle/>
                    <a:p>
                      <a:pPr marL="45720">
                        <a:lnSpc>
                          <a:spcPct val="100000"/>
                        </a:lnSpc>
                        <a:spcBef>
                          <a:spcPts val="170"/>
                        </a:spcBef>
                      </a:pPr>
                      <a:r>
                        <a:rPr dirty="0" sz="900">
                          <a:latin typeface="Tahoma"/>
                          <a:cs typeface="Tahoma"/>
                        </a:rPr>
                        <a:t>B</a:t>
                      </a:r>
                      <a:endParaRPr sz="900">
                        <a:latin typeface="Tahoma"/>
                        <a:cs typeface="Tahoma"/>
                      </a:endParaRPr>
                    </a:p>
                  </a:txBody>
                  <a:tcPr marL="0" marR="0" marB="0" marT="2159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70"/>
                        </a:spcBef>
                      </a:pPr>
                      <a:r>
                        <a:rPr dirty="0" sz="900">
                          <a:latin typeface="Tahoma"/>
                          <a:cs typeface="Tahoma"/>
                        </a:rPr>
                        <a:t>01</a:t>
                      </a:r>
                      <a:endParaRPr sz="900">
                        <a:latin typeface="Tahoma"/>
                        <a:cs typeface="Tahoma"/>
                      </a:endParaRPr>
                    </a:p>
                  </a:txBody>
                  <a:tcPr marL="0" marR="0" marB="0" marT="2159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06501">
                <a:tc>
                  <a:txBody>
                    <a:bodyPr/>
                    <a:lstStyle/>
                    <a:p>
                      <a:pPr marL="45720">
                        <a:lnSpc>
                          <a:spcPct val="100000"/>
                        </a:lnSpc>
                        <a:spcBef>
                          <a:spcPts val="180"/>
                        </a:spcBef>
                      </a:pPr>
                      <a:r>
                        <a:rPr dirty="0" sz="900">
                          <a:latin typeface="Tahoma"/>
                          <a:cs typeface="Tahoma"/>
                        </a:rPr>
                        <a:t>C</a:t>
                      </a:r>
                      <a:endParaRPr sz="900">
                        <a:latin typeface="Tahoma"/>
                        <a:cs typeface="Tahoma"/>
                      </a:endParaRPr>
                    </a:p>
                  </a:txBody>
                  <a:tcPr marL="0" marR="0" marB="0" marT="2286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720">
                        <a:lnSpc>
                          <a:spcPct val="100000"/>
                        </a:lnSpc>
                        <a:spcBef>
                          <a:spcPts val="180"/>
                        </a:spcBef>
                      </a:pPr>
                      <a:r>
                        <a:rPr dirty="0" sz="900">
                          <a:latin typeface="Tahoma"/>
                          <a:cs typeface="Tahoma"/>
                        </a:rPr>
                        <a:t>10</a:t>
                      </a:r>
                      <a:endParaRPr sz="9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7" name="object 7"/>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graphicFrame>
        <p:nvGraphicFramePr>
          <p:cNvPr id="8" name="object 8"/>
          <p:cNvGraphicFramePr>
            <a:graphicFrameLocks noGrp="1"/>
          </p:cNvGraphicFramePr>
          <p:nvPr/>
        </p:nvGraphicFramePr>
        <p:xfrm>
          <a:off x="1596437" y="5402198"/>
          <a:ext cx="4589780" cy="3429000"/>
        </p:xfrm>
        <a:graphic>
          <a:graphicData uri="http://schemas.openxmlformats.org/drawingml/2006/table">
            <a:tbl>
              <a:tblPr firstRow="1" bandRow="1">
                <a:tableStyleId>{2D5ABB26-0587-4C30-8999-92F81FD0307C}</a:tableStyleId>
              </a:tblPr>
              <a:tblGrid>
                <a:gridCol w="1136650"/>
                <a:gridCol w="1409700"/>
                <a:gridCol w="723900"/>
                <a:gridCol w="1288414"/>
              </a:tblGrid>
              <a:tr h="832103">
                <a:tc gridSpan="4">
                  <a:txBody>
                    <a:bodyPr/>
                    <a:lstStyle/>
                    <a:p>
                      <a:pPr algn="ctr" marR="69850">
                        <a:lnSpc>
                          <a:spcPct val="100000"/>
                        </a:lnSpc>
                        <a:spcBef>
                          <a:spcPts val="720"/>
                        </a:spcBef>
                      </a:pPr>
                      <a:r>
                        <a:rPr dirty="0" sz="2200" spc="-5">
                          <a:solidFill>
                            <a:srgbClr val="006500"/>
                          </a:solidFill>
                          <a:latin typeface="Tahoma"/>
                          <a:cs typeface="Tahoma"/>
                        </a:rPr>
                        <a:t>General</a:t>
                      </a:r>
                      <a:r>
                        <a:rPr dirty="0" sz="2200" spc="-15">
                          <a:solidFill>
                            <a:srgbClr val="006500"/>
                          </a:solidFill>
                          <a:latin typeface="Tahoma"/>
                          <a:cs typeface="Tahoma"/>
                        </a:rPr>
                        <a:t> </a:t>
                      </a:r>
                      <a:r>
                        <a:rPr dirty="0" sz="2200" spc="-5">
                          <a:solidFill>
                            <a:srgbClr val="006500"/>
                          </a:solidFill>
                          <a:latin typeface="Tahoma"/>
                          <a:cs typeface="Tahoma"/>
                        </a:rPr>
                        <a:t>Case</a:t>
                      </a:r>
                      <a:endParaRPr sz="2200">
                        <a:latin typeface="Tahoma"/>
                        <a:cs typeface="Tahoma"/>
                      </a:endParaRPr>
                    </a:p>
                    <a:p>
                      <a:pPr marL="39370">
                        <a:lnSpc>
                          <a:spcPct val="100000"/>
                        </a:lnSpc>
                        <a:spcBef>
                          <a:spcPts val="885"/>
                        </a:spcBef>
                      </a:pPr>
                      <a:r>
                        <a:rPr dirty="0" sz="1200" spc="-5">
                          <a:latin typeface="Tahoma"/>
                          <a:cs typeface="Tahoma"/>
                        </a:rPr>
                        <a:t>Suppose </a:t>
                      </a:r>
                      <a:r>
                        <a:rPr dirty="0" sz="1200">
                          <a:latin typeface="Tahoma"/>
                          <a:cs typeface="Tahoma"/>
                        </a:rPr>
                        <a:t>X </a:t>
                      </a:r>
                      <a:r>
                        <a:rPr dirty="0" sz="1200" spc="-5">
                          <a:latin typeface="Tahoma"/>
                          <a:cs typeface="Tahoma"/>
                        </a:rPr>
                        <a:t>can </a:t>
                      </a:r>
                      <a:r>
                        <a:rPr dirty="0" sz="1200">
                          <a:latin typeface="Tahoma"/>
                          <a:cs typeface="Tahoma"/>
                        </a:rPr>
                        <a:t>have </a:t>
                      </a:r>
                      <a:r>
                        <a:rPr dirty="0" sz="1200" spc="-5">
                          <a:latin typeface="Tahoma"/>
                          <a:cs typeface="Tahoma"/>
                        </a:rPr>
                        <a:t>one of </a:t>
                      </a:r>
                      <a:r>
                        <a:rPr dirty="0" sz="1250" spc="-45" i="1">
                          <a:latin typeface="Tahoma"/>
                          <a:cs typeface="Tahoma"/>
                        </a:rPr>
                        <a:t>m </a:t>
                      </a:r>
                      <a:r>
                        <a:rPr dirty="0" sz="1200" spc="-5">
                          <a:latin typeface="Tahoma"/>
                          <a:cs typeface="Tahoma"/>
                        </a:rPr>
                        <a:t>values… </a:t>
                      </a:r>
                      <a:r>
                        <a:rPr dirty="0" sz="1250" spc="-25" i="1">
                          <a:latin typeface="Tahoma"/>
                          <a:cs typeface="Tahoma"/>
                        </a:rPr>
                        <a:t>V</a:t>
                      </a:r>
                      <a:r>
                        <a:rPr dirty="0" baseline="-19607" sz="1275" spc="-37" i="1">
                          <a:latin typeface="Tahoma"/>
                          <a:cs typeface="Tahoma"/>
                        </a:rPr>
                        <a:t>1, </a:t>
                      </a:r>
                      <a:r>
                        <a:rPr dirty="0" sz="1250" spc="-25" i="1">
                          <a:latin typeface="Tahoma"/>
                          <a:cs typeface="Tahoma"/>
                        </a:rPr>
                        <a:t>V</a:t>
                      </a:r>
                      <a:r>
                        <a:rPr dirty="0" baseline="-19607" sz="1275" spc="-37" i="1">
                          <a:latin typeface="Tahoma"/>
                          <a:cs typeface="Tahoma"/>
                        </a:rPr>
                        <a:t>2, </a:t>
                      </a:r>
                      <a:r>
                        <a:rPr dirty="0" baseline="-19607" sz="1275" spc="-67" i="1">
                          <a:latin typeface="Tahoma"/>
                          <a:cs typeface="Tahoma"/>
                        </a:rPr>
                        <a:t>…</a:t>
                      </a:r>
                      <a:r>
                        <a:rPr dirty="0" baseline="-19607" sz="1275" spc="60" i="1">
                          <a:latin typeface="Tahoma"/>
                          <a:cs typeface="Tahoma"/>
                        </a:rPr>
                        <a:t> </a:t>
                      </a:r>
                      <a:r>
                        <a:rPr dirty="0" sz="1250" spc="-40" i="1">
                          <a:latin typeface="Tahoma"/>
                          <a:cs typeface="Tahoma"/>
                        </a:rPr>
                        <a:t>V</a:t>
                      </a:r>
                      <a:r>
                        <a:rPr dirty="0" baseline="-19607" sz="1275" spc="-60" i="1">
                          <a:latin typeface="Tahoma"/>
                          <a:cs typeface="Tahoma"/>
                        </a:rPr>
                        <a:t>m</a:t>
                      </a:r>
                      <a:endParaRPr baseline="-19607" sz="1275">
                        <a:latin typeface="Tahoma"/>
                        <a:cs typeface="Tahoma"/>
                      </a:endParaRPr>
                    </a:p>
                  </a:txBody>
                  <a:tcPr marL="0" marR="0" marB="0" marT="91440">
                    <a:lnL w="19050">
                      <a:solidFill>
                        <a:srgbClr val="000000"/>
                      </a:solidFill>
                      <a:prstDash val="solid"/>
                    </a:lnL>
                    <a:lnR w="19050">
                      <a:solidFill>
                        <a:srgbClr val="000000"/>
                      </a:solidFill>
                      <a:prstDash val="solid"/>
                    </a:lnR>
                    <a:lnT w="19050">
                      <a:solidFill>
                        <a:srgbClr val="000000"/>
                      </a:solidFill>
                      <a:prstDash val="solid"/>
                    </a:lnT>
                    <a:lnB w="19050">
                      <a:solidFill>
                        <a:srgbClr val="010101"/>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266700">
                <a:tc>
                  <a:txBody>
                    <a:bodyPr/>
                    <a:lstStyle/>
                    <a:p>
                      <a:pPr marL="57785">
                        <a:lnSpc>
                          <a:spcPct val="100000"/>
                        </a:lnSpc>
                        <a:spcBef>
                          <a:spcPts val="140"/>
                        </a:spcBef>
                      </a:pPr>
                      <a:r>
                        <a:rPr dirty="0" sz="1400" spc="-5" i="1">
                          <a:latin typeface="Arial"/>
                          <a:cs typeface="Arial"/>
                        </a:rPr>
                        <a:t>P(X=V</a:t>
                      </a:r>
                      <a:r>
                        <a:rPr dirty="0" baseline="-20467" sz="1425" spc="-7" i="1">
                          <a:latin typeface="Arial"/>
                          <a:cs typeface="Arial"/>
                        </a:rPr>
                        <a:t>1</a:t>
                      </a:r>
                      <a:r>
                        <a:rPr dirty="0" sz="1400" spc="-5" i="1">
                          <a:latin typeface="Arial"/>
                          <a:cs typeface="Arial"/>
                        </a:rPr>
                        <a:t>) =</a:t>
                      </a:r>
                      <a:r>
                        <a:rPr dirty="0" sz="1400" spc="-45" i="1">
                          <a:latin typeface="Arial"/>
                          <a:cs typeface="Arial"/>
                        </a:rPr>
                        <a:t> </a:t>
                      </a:r>
                      <a:r>
                        <a:rPr dirty="0" sz="1400" spc="-5" i="1">
                          <a:latin typeface="Arial"/>
                          <a:cs typeface="Arial"/>
                        </a:rPr>
                        <a:t>p</a:t>
                      </a:r>
                      <a:r>
                        <a:rPr dirty="0" baseline="-20467" sz="1425" spc="-7" i="1">
                          <a:latin typeface="Arial"/>
                          <a:cs typeface="Arial"/>
                        </a:rPr>
                        <a:t>1</a:t>
                      </a:r>
                      <a:endParaRPr baseline="-20467" sz="1425">
                        <a:latin typeface="Arial"/>
                        <a:cs typeface="Arial"/>
                      </a:endParaRPr>
                    </a:p>
                  </a:txBody>
                  <a:tcPr marL="0" marR="0" marB="0" marT="17780">
                    <a:lnL w="28575">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196850">
                        <a:lnSpc>
                          <a:spcPct val="100000"/>
                        </a:lnSpc>
                        <a:spcBef>
                          <a:spcPts val="140"/>
                        </a:spcBef>
                      </a:pPr>
                      <a:r>
                        <a:rPr dirty="0" sz="1400" spc="-5" i="1">
                          <a:latin typeface="Arial"/>
                          <a:cs typeface="Arial"/>
                        </a:rPr>
                        <a:t>P(X=V</a:t>
                      </a:r>
                      <a:r>
                        <a:rPr dirty="0" baseline="-20467" sz="1425" spc="-7" i="1">
                          <a:latin typeface="Arial"/>
                          <a:cs typeface="Arial"/>
                        </a:rPr>
                        <a:t>2</a:t>
                      </a:r>
                      <a:r>
                        <a:rPr dirty="0" sz="1400" spc="-5" i="1">
                          <a:latin typeface="Arial"/>
                          <a:cs typeface="Arial"/>
                        </a:rPr>
                        <a:t>) =</a:t>
                      </a:r>
                      <a:r>
                        <a:rPr dirty="0" sz="1400" spc="-25" i="1">
                          <a:latin typeface="Arial"/>
                          <a:cs typeface="Arial"/>
                        </a:rPr>
                        <a:t> </a:t>
                      </a:r>
                      <a:r>
                        <a:rPr dirty="0" sz="1400" spc="-5" i="1">
                          <a:latin typeface="Arial"/>
                          <a:cs typeface="Arial"/>
                        </a:rPr>
                        <a:t>p</a:t>
                      </a:r>
                      <a:r>
                        <a:rPr dirty="0" baseline="-20467" sz="1425" spc="-7" i="1">
                          <a:latin typeface="Arial"/>
                          <a:cs typeface="Arial"/>
                        </a:rPr>
                        <a:t>2</a:t>
                      </a:r>
                      <a:endParaRPr baseline="-20467" sz="1425">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algn="ctr">
                        <a:lnSpc>
                          <a:spcPct val="100000"/>
                        </a:lnSpc>
                        <a:spcBef>
                          <a:spcPts val="140"/>
                        </a:spcBef>
                      </a:pPr>
                      <a:r>
                        <a:rPr dirty="0" sz="1400" spc="-5">
                          <a:latin typeface="Arial"/>
                          <a:cs typeface="Arial"/>
                        </a:rPr>
                        <a:t>….</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140"/>
                        </a:spcBef>
                      </a:pPr>
                      <a:r>
                        <a:rPr dirty="0" sz="1400" spc="-5" i="1">
                          <a:latin typeface="Arial"/>
                          <a:cs typeface="Arial"/>
                        </a:rPr>
                        <a:t>P(X=V</a:t>
                      </a:r>
                      <a:r>
                        <a:rPr dirty="0" baseline="-20467" sz="1425" spc="-7" i="1">
                          <a:latin typeface="Arial"/>
                          <a:cs typeface="Arial"/>
                        </a:rPr>
                        <a:t>m</a:t>
                      </a:r>
                      <a:r>
                        <a:rPr dirty="0" sz="1400" spc="-5" i="1">
                          <a:latin typeface="Arial"/>
                          <a:cs typeface="Arial"/>
                        </a:rPr>
                        <a:t>) =</a:t>
                      </a:r>
                      <a:r>
                        <a:rPr dirty="0" sz="1400" spc="-35" i="1">
                          <a:latin typeface="Arial"/>
                          <a:cs typeface="Arial"/>
                        </a:rPr>
                        <a:t> </a:t>
                      </a:r>
                      <a:r>
                        <a:rPr dirty="0" sz="1400" i="1">
                          <a:latin typeface="Arial"/>
                          <a:cs typeface="Arial"/>
                        </a:rPr>
                        <a:t>p</a:t>
                      </a:r>
                      <a:r>
                        <a:rPr dirty="0" baseline="-20467" sz="1425" i="1">
                          <a:latin typeface="Arial"/>
                          <a:cs typeface="Arial"/>
                        </a:rPr>
                        <a:t>m</a:t>
                      </a:r>
                      <a:endParaRPr baseline="-20467" sz="1425">
                        <a:latin typeface="Arial"/>
                        <a:cs typeface="Arial"/>
                      </a:endParaRPr>
                    </a:p>
                  </a:txBody>
                  <a:tcPr marL="0" marR="0" marB="0" marT="17780">
                    <a:lnL w="635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tr>
              <a:tr h="2317242">
                <a:tc gridSpan="4">
                  <a:txBody>
                    <a:bodyPr/>
                    <a:lstStyle/>
                    <a:p>
                      <a:pPr marL="209550" marR="266700" indent="-170180">
                        <a:lnSpc>
                          <a:spcPct val="100000"/>
                        </a:lnSpc>
                        <a:spcBef>
                          <a:spcPts val="530"/>
                        </a:spcBef>
                      </a:pPr>
                      <a:r>
                        <a:rPr dirty="0" sz="1200">
                          <a:latin typeface="Tahoma"/>
                          <a:cs typeface="Tahoma"/>
                        </a:rPr>
                        <a:t>What’s </a:t>
                      </a:r>
                      <a:r>
                        <a:rPr dirty="0" sz="1200" spc="-5">
                          <a:latin typeface="Tahoma"/>
                          <a:cs typeface="Tahoma"/>
                        </a:rPr>
                        <a:t>the smallest </a:t>
                      </a:r>
                      <a:r>
                        <a:rPr dirty="0" sz="1200">
                          <a:latin typeface="Tahoma"/>
                          <a:cs typeface="Tahoma"/>
                        </a:rPr>
                        <a:t>possible </a:t>
                      </a:r>
                      <a:r>
                        <a:rPr dirty="0" sz="1200" spc="-5">
                          <a:latin typeface="Tahoma"/>
                          <a:cs typeface="Tahoma"/>
                        </a:rPr>
                        <a:t>number </a:t>
                      </a:r>
                      <a:r>
                        <a:rPr dirty="0" sz="1200">
                          <a:latin typeface="Tahoma"/>
                          <a:cs typeface="Tahoma"/>
                        </a:rPr>
                        <a:t>of </a:t>
                      </a:r>
                      <a:r>
                        <a:rPr dirty="0" sz="1200" spc="-5">
                          <a:latin typeface="Tahoma"/>
                          <a:cs typeface="Tahoma"/>
                        </a:rPr>
                        <a:t>bits, </a:t>
                      </a:r>
                      <a:r>
                        <a:rPr dirty="0" sz="1200">
                          <a:latin typeface="Tahoma"/>
                          <a:cs typeface="Tahoma"/>
                        </a:rPr>
                        <a:t>on </a:t>
                      </a:r>
                      <a:r>
                        <a:rPr dirty="0" sz="1200" spc="-5">
                          <a:latin typeface="Tahoma"/>
                          <a:cs typeface="Tahoma"/>
                        </a:rPr>
                        <a:t>average, </a:t>
                      </a:r>
                      <a:r>
                        <a:rPr dirty="0" sz="1200">
                          <a:latin typeface="Tahoma"/>
                          <a:cs typeface="Tahoma"/>
                        </a:rPr>
                        <a:t>per  </a:t>
                      </a:r>
                      <a:r>
                        <a:rPr dirty="0" sz="1200" spc="-5">
                          <a:latin typeface="Tahoma"/>
                          <a:cs typeface="Tahoma"/>
                        </a:rPr>
                        <a:t>symbol, </a:t>
                      </a:r>
                      <a:r>
                        <a:rPr dirty="0" sz="1200">
                          <a:latin typeface="Tahoma"/>
                          <a:cs typeface="Tahoma"/>
                        </a:rPr>
                        <a:t>needed </a:t>
                      </a:r>
                      <a:r>
                        <a:rPr dirty="0" sz="1200" spc="-5">
                          <a:latin typeface="Tahoma"/>
                          <a:cs typeface="Tahoma"/>
                        </a:rPr>
                        <a:t>to transmit </a:t>
                      </a:r>
                      <a:r>
                        <a:rPr dirty="0" sz="1200">
                          <a:latin typeface="Tahoma"/>
                          <a:cs typeface="Tahoma"/>
                        </a:rPr>
                        <a:t>a </a:t>
                      </a:r>
                      <a:r>
                        <a:rPr dirty="0" sz="1200" spc="-5">
                          <a:latin typeface="Tahoma"/>
                          <a:cs typeface="Tahoma"/>
                        </a:rPr>
                        <a:t>stream </a:t>
                      </a:r>
                      <a:r>
                        <a:rPr dirty="0" sz="1200">
                          <a:latin typeface="Tahoma"/>
                          <a:cs typeface="Tahoma"/>
                        </a:rPr>
                        <a:t>of </a:t>
                      </a:r>
                      <a:r>
                        <a:rPr dirty="0" sz="1200" spc="-5">
                          <a:latin typeface="Tahoma"/>
                          <a:cs typeface="Tahoma"/>
                        </a:rPr>
                        <a:t>symbols </a:t>
                      </a:r>
                      <a:r>
                        <a:rPr dirty="0" sz="1200">
                          <a:latin typeface="Tahoma"/>
                          <a:cs typeface="Tahoma"/>
                        </a:rPr>
                        <a:t>drawn </a:t>
                      </a:r>
                      <a:r>
                        <a:rPr dirty="0" sz="1200" spc="-5">
                          <a:latin typeface="Tahoma"/>
                          <a:cs typeface="Tahoma"/>
                        </a:rPr>
                        <a:t>from  </a:t>
                      </a:r>
                      <a:r>
                        <a:rPr dirty="0" sz="1200">
                          <a:latin typeface="Tahoma"/>
                          <a:cs typeface="Tahoma"/>
                        </a:rPr>
                        <a:t>X’s distribution?</a:t>
                      </a:r>
                      <a:r>
                        <a:rPr dirty="0" sz="1200" spc="-5">
                          <a:latin typeface="Tahoma"/>
                          <a:cs typeface="Tahoma"/>
                        </a:rPr>
                        <a:t> It’s</a:t>
                      </a:r>
                      <a:endParaRPr sz="1200">
                        <a:latin typeface="Tahoma"/>
                        <a:cs typeface="Tahoma"/>
                      </a:endParaRPr>
                    </a:p>
                    <a:p>
                      <a:pPr marL="367665">
                        <a:lnSpc>
                          <a:spcPct val="100000"/>
                        </a:lnSpc>
                        <a:spcBef>
                          <a:spcPts val="240"/>
                        </a:spcBef>
                      </a:pPr>
                      <a:r>
                        <a:rPr dirty="0" sz="1350" spc="-5" i="1">
                          <a:latin typeface="Times New Roman"/>
                          <a:cs typeface="Times New Roman"/>
                        </a:rPr>
                        <a:t>H </a:t>
                      </a:r>
                      <a:r>
                        <a:rPr dirty="0" sz="1350" spc="-5">
                          <a:latin typeface="Times New Roman"/>
                          <a:cs typeface="Times New Roman"/>
                        </a:rPr>
                        <a:t>( </a:t>
                      </a:r>
                      <a:r>
                        <a:rPr dirty="0" sz="1350" spc="-5" i="1">
                          <a:latin typeface="Times New Roman"/>
                          <a:cs typeface="Times New Roman"/>
                        </a:rPr>
                        <a:t>X </a:t>
                      </a:r>
                      <a:r>
                        <a:rPr dirty="0" sz="1350" spc="-5">
                          <a:latin typeface="Times New Roman"/>
                          <a:cs typeface="Times New Roman"/>
                        </a:rPr>
                        <a:t>) </a:t>
                      </a:r>
                      <a:r>
                        <a:rPr dirty="0" sz="1350" spc="-5">
                          <a:latin typeface="Symbol"/>
                          <a:cs typeface="Symbol"/>
                        </a:rPr>
                        <a:t></a:t>
                      </a:r>
                      <a:r>
                        <a:rPr dirty="0" sz="1350" spc="-5">
                          <a:latin typeface="Times New Roman"/>
                          <a:cs typeface="Times New Roman"/>
                        </a:rPr>
                        <a:t> </a:t>
                      </a:r>
                      <a:r>
                        <a:rPr dirty="0" sz="1350" spc="-5">
                          <a:latin typeface="Symbol"/>
                          <a:cs typeface="Symbol"/>
                        </a:rPr>
                        <a:t></a:t>
                      </a:r>
                      <a:r>
                        <a:rPr dirty="0" sz="1350" spc="-5">
                          <a:latin typeface="Times New Roman"/>
                          <a:cs typeface="Times New Roman"/>
                        </a:rPr>
                        <a:t> </a:t>
                      </a:r>
                      <a:r>
                        <a:rPr dirty="0" sz="1350" spc="-35" i="1">
                          <a:latin typeface="Times New Roman"/>
                          <a:cs typeface="Times New Roman"/>
                        </a:rPr>
                        <a:t>p</a:t>
                      </a:r>
                      <a:r>
                        <a:rPr dirty="0" baseline="-25925" sz="1125" spc="-52">
                          <a:latin typeface="Times New Roman"/>
                          <a:cs typeface="Times New Roman"/>
                        </a:rPr>
                        <a:t>1 </a:t>
                      </a:r>
                      <a:r>
                        <a:rPr dirty="0" sz="1350" spc="20">
                          <a:latin typeface="Times New Roman"/>
                          <a:cs typeface="Times New Roman"/>
                        </a:rPr>
                        <a:t>log</a:t>
                      </a:r>
                      <a:r>
                        <a:rPr dirty="0" baseline="-25925" sz="1125" spc="30">
                          <a:latin typeface="Times New Roman"/>
                          <a:cs typeface="Times New Roman"/>
                        </a:rPr>
                        <a:t>2 </a:t>
                      </a:r>
                      <a:r>
                        <a:rPr dirty="0" sz="1350" spc="-30" i="1">
                          <a:latin typeface="Times New Roman"/>
                          <a:cs typeface="Times New Roman"/>
                        </a:rPr>
                        <a:t>p</a:t>
                      </a:r>
                      <a:r>
                        <a:rPr dirty="0" baseline="-25925" sz="1125" spc="-44">
                          <a:latin typeface="Times New Roman"/>
                          <a:cs typeface="Times New Roman"/>
                        </a:rPr>
                        <a:t>1 </a:t>
                      </a:r>
                      <a:r>
                        <a:rPr dirty="0" sz="1350" spc="-5">
                          <a:latin typeface="Symbol"/>
                          <a:cs typeface="Symbol"/>
                        </a:rPr>
                        <a:t></a:t>
                      </a:r>
                      <a:r>
                        <a:rPr dirty="0" sz="1350" spc="-5">
                          <a:latin typeface="Times New Roman"/>
                          <a:cs typeface="Times New Roman"/>
                        </a:rPr>
                        <a:t> </a:t>
                      </a:r>
                      <a:r>
                        <a:rPr dirty="0" sz="1350" spc="10" i="1">
                          <a:latin typeface="Times New Roman"/>
                          <a:cs typeface="Times New Roman"/>
                        </a:rPr>
                        <a:t>p</a:t>
                      </a:r>
                      <a:r>
                        <a:rPr dirty="0" baseline="-25925" sz="1125" spc="15">
                          <a:latin typeface="Times New Roman"/>
                          <a:cs typeface="Times New Roman"/>
                        </a:rPr>
                        <a:t>2 </a:t>
                      </a:r>
                      <a:r>
                        <a:rPr dirty="0" sz="1350" spc="20">
                          <a:latin typeface="Times New Roman"/>
                          <a:cs typeface="Times New Roman"/>
                        </a:rPr>
                        <a:t>log</a:t>
                      </a:r>
                      <a:r>
                        <a:rPr dirty="0" baseline="-25925" sz="1125" spc="30">
                          <a:latin typeface="Times New Roman"/>
                          <a:cs typeface="Times New Roman"/>
                        </a:rPr>
                        <a:t>2 </a:t>
                      </a:r>
                      <a:r>
                        <a:rPr dirty="0" sz="1350" spc="10" i="1">
                          <a:latin typeface="Times New Roman"/>
                          <a:cs typeface="Times New Roman"/>
                        </a:rPr>
                        <a:t>p</a:t>
                      </a:r>
                      <a:r>
                        <a:rPr dirty="0" baseline="-25925" sz="1125" spc="15">
                          <a:latin typeface="Times New Roman"/>
                          <a:cs typeface="Times New Roman"/>
                        </a:rPr>
                        <a:t>2 </a:t>
                      </a:r>
                      <a:r>
                        <a:rPr dirty="0" sz="1350" spc="220">
                          <a:latin typeface="Symbol"/>
                          <a:cs typeface="Symbol"/>
                        </a:rPr>
                        <a:t></a:t>
                      </a:r>
                      <a:r>
                        <a:rPr dirty="0" sz="1350" spc="220">
                          <a:latin typeface="Arial"/>
                          <a:cs typeface="Arial"/>
                        </a:rPr>
                        <a:t>K</a:t>
                      </a:r>
                      <a:r>
                        <a:rPr dirty="0" sz="1350" spc="220">
                          <a:latin typeface="Symbol"/>
                          <a:cs typeface="Symbol"/>
                        </a:rPr>
                        <a:t></a:t>
                      </a:r>
                      <a:r>
                        <a:rPr dirty="0" sz="1350" spc="220">
                          <a:latin typeface="Times New Roman"/>
                          <a:cs typeface="Times New Roman"/>
                        </a:rPr>
                        <a:t> </a:t>
                      </a:r>
                      <a:r>
                        <a:rPr dirty="0" sz="1350" spc="15" i="1">
                          <a:latin typeface="Times New Roman"/>
                          <a:cs typeface="Times New Roman"/>
                        </a:rPr>
                        <a:t>p</a:t>
                      </a:r>
                      <a:r>
                        <a:rPr dirty="0" baseline="-25925" sz="1125" spc="22" i="1">
                          <a:latin typeface="Times New Roman"/>
                          <a:cs typeface="Times New Roman"/>
                        </a:rPr>
                        <a:t>m </a:t>
                      </a:r>
                      <a:r>
                        <a:rPr dirty="0" sz="1350" spc="20">
                          <a:latin typeface="Times New Roman"/>
                          <a:cs typeface="Times New Roman"/>
                        </a:rPr>
                        <a:t>log</a:t>
                      </a:r>
                      <a:r>
                        <a:rPr dirty="0" baseline="-25925" sz="1125" spc="30">
                          <a:latin typeface="Times New Roman"/>
                          <a:cs typeface="Times New Roman"/>
                        </a:rPr>
                        <a:t>2</a:t>
                      </a:r>
                      <a:r>
                        <a:rPr dirty="0" baseline="-25925" sz="1125" spc="187">
                          <a:latin typeface="Times New Roman"/>
                          <a:cs typeface="Times New Roman"/>
                        </a:rPr>
                        <a:t> </a:t>
                      </a:r>
                      <a:r>
                        <a:rPr dirty="0" sz="1350" spc="15" i="1">
                          <a:latin typeface="Times New Roman"/>
                          <a:cs typeface="Times New Roman"/>
                        </a:rPr>
                        <a:t>p</a:t>
                      </a:r>
                      <a:r>
                        <a:rPr dirty="0" baseline="-25925" sz="1125" spc="22" i="1">
                          <a:latin typeface="Times New Roman"/>
                          <a:cs typeface="Times New Roman"/>
                        </a:rPr>
                        <a:t>m</a:t>
                      </a:r>
                      <a:endParaRPr baseline="-25925" sz="1125">
                        <a:latin typeface="Times New Roman"/>
                        <a:cs typeface="Times New Roman"/>
                      </a:endParaRPr>
                    </a:p>
                    <a:p>
                      <a:pPr marL="1125855">
                        <a:lnSpc>
                          <a:spcPts val="530"/>
                        </a:lnSpc>
                        <a:spcBef>
                          <a:spcPts val="325"/>
                        </a:spcBef>
                      </a:pPr>
                      <a:r>
                        <a:rPr dirty="0" sz="800" i="1">
                          <a:latin typeface="Times New Roman"/>
                          <a:cs typeface="Times New Roman"/>
                        </a:rPr>
                        <a:t>m</a:t>
                      </a:r>
                      <a:endParaRPr sz="800">
                        <a:latin typeface="Times New Roman"/>
                        <a:cs typeface="Times New Roman"/>
                      </a:endParaRPr>
                    </a:p>
                    <a:p>
                      <a:pPr marL="821055">
                        <a:lnSpc>
                          <a:spcPts val="2150"/>
                        </a:lnSpc>
                      </a:pPr>
                      <a:r>
                        <a:rPr dirty="0" sz="1400" spc="15">
                          <a:latin typeface="Symbol"/>
                          <a:cs typeface="Symbol"/>
                        </a:rPr>
                        <a:t></a:t>
                      </a:r>
                      <a:r>
                        <a:rPr dirty="0" sz="1400" spc="15">
                          <a:latin typeface="Times New Roman"/>
                          <a:cs typeface="Times New Roman"/>
                        </a:rPr>
                        <a:t> </a:t>
                      </a:r>
                      <a:r>
                        <a:rPr dirty="0" sz="1400" spc="20">
                          <a:latin typeface="Symbol"/>
                          <a:cs typeface="Symbol"/>
                        </a:rPr>
                        <a:t></a:t>
                      </a:r>
                      <a:r>
                        <a:rPr dirty="0" baseline="-9043" sz="3225" spc="30">
                          <a:latin typeface="Symbol"/>
                          <a:cs typeface="Symbol"/>
                        </a:rPr>
                        <a:t></a:t>
                      </a:r>
                      <a:r>
                        <a:rPr dirty="0" baseline="-9043" sz="3225" spc="-630">
                          <a:latin typeface="Times New Roman"/>
                          <a:cs typeface="Times New Roman"/>
                        </a:rPr>
                        <a:t> </a:t>
                      </a:r>
                      <a:r>
                        <a:rPr dirty="0" sz="1400" spc="15" i="1">
                          <a:latin typeface="Times New Roman"/>
                          <a:cs typeface="Times New Roman"/>
                        </a:rPr>
                        <a:t>p </a:t>
                      </a:r>
                      <a:r>
                        <a:rPr dirty="0" baseline="-24305" sz="1200" spc="15" i="1">
                          <a:latin typeface="Times New Roman"/>
                          <a:cs typeface="Times New Roman"/>
                        </a:rPr>
                        <a:t>j </a:t>
                      </a:r>
                      <a:r>
                        <a:rPr dirty="0" sz="1400" spc="35">
                          <a:latin typeface="Times New Roman"/>
                          <a:cs typeface="Times New Roman"/>
                        </a:rPr>
                        <a:t>log</a:t>
                      </a:r>
                      <a:r>
                        <a:rPr dirty="0" baseline="-24305" sz="1200" spc="52">
                          <a:latin typeface="Times New Roman"/>
                          <a:cs typeface="Times New Roman"/>
                        </a:rPr>
                        <a:t>2 </a:t>
                      </a:r>
                      <a:r>
                        <a:rPr dirty="0" sz="1400" spc="15" i="1">
                          <a:latin typeface="Times New Roman"/>
                          <a:cs typeface="Times New Roman"/>
                        </a:rPr>
                        <a:t>p </a:t>
                      </a:r>
                      <a:r>
                        <a:rPr dirty="0" baseline="-24305" sz="1200" spc="15" i="1">
                          <a:latin typeface="Times New Roman"/>
                          <a:cs typeface="Times New Roman"/>
                        </a:rPr>
                        <a:t>j</a:t>
                      </a:r>
                      <a:endParaRPr baseline="-24305" sz="1200">
                        <a:latin typeface="Times New Roman"/>
                        <a:cs typeface="Times New Roman"/>
                      </a:endParaRPr>
                    </a:p>
                    <a:p>
                      <a:pPr marL="1105535">
                        <a:lnSpc>
                          <a:spcPct val="100000"/>
                        </a:lnSpc>
                        <a:spcBef>
                          <a:spcPts val="145"/>
                        </a:spcBef>
                      </a:pPr>
                      <a:r>
                        <a:rPr dirty="0" sz="800" spc="10" i="1">
                          <a:latin typeface="Times New Roman"/>
                          <a:cs typeface="Times New Roman"/>
                        </a:rPr>
                        <a:t>j</a:t>
                      </a:r>
                      <a:r>
                        <a:rPr dirty="0" sz="800" spc="-120" i="1">
                          <a:latin typeface="Times New Roman"/>
                          <a:cs typeface="Times New Roman"/>
                        </a:rPr>
                        <a:t> </a:t>
                      </a:r>
                      <a:r>
                        <a:rPr dirty="0" sz="800" spc="-5">
                          <a:latin typeface="Symbol"/>
                          <a:cs typeface="Symbol"/>
                        </a:rPr>
                        <a:t></a:t>
                      </a:r>
                      <a:r>
                        <a:rPr dirty="0" sz="800" spc="-5">
                          <a:latin typeface="Times New Roman"/>
                          <a:cs typeface="Times New Roman"/>
                        </a:rPr>
                        <a:t>1</a:t>
                      </a:r>
                      <a:endParaRPr sz="800">
                        <a:latin typeface="Times New Roman"/>
                        <a:cs typeface="Times New Roman"/>
                      </a:endParaRPr>
                    </a:p>
                    <a:p>
                      <a:pPr>
                        <a:lnSpc>
                          <a:spcPct val="100000"/>
                        </a:lnSpc>
                        <a:spcBef>
                          <a:spcPts val="50"/>
                        </a:spcBef>
                      </a:pPr>
                      <a:endParaRPr sz="1100">
                        <a:latin typeface="Times New Roman"/>
                        <a:cs typeface="Times New Roman"/>
                      </a:endParaRPr>
                    </a:p>
                    <a:p>
                      <a:pPr marL="39370">
                        <a:lnSpc>
                          <a:spcPct val="100000"/>
                        </a:lnSpc>
                      </a:pPr>
                      <a:r>
                        <a:rPr dirty="0" sz="1200">
                          <a:latin typeface="Tahoma"/>
                          <a:cs typeface="Tahoma"/>
                        </a:rPr>
                        <a:t>H(X) = </a:t>
                      </a:r>
                      <a:r>
                        <a:rPr dirty="0" sz="1200" spc="-5">
                          <a:latin typeface="Tahoma"/>
                          <a:cs typeface="Tahoma"/>
                        </a:rPr>
                        <a:t>The entropy </a:t>
                      </a:r>
                      <a:r>
                        <a:rPr dirty="0" sz="1200">
                          <a:latin typeface="Tahoma"/>
                          <a:cs typeface="Tahoma"/>
                        </a:rPr>
                        <a:t>of</a:t>
                      </a:r>
                      <a:r>
                        <a:rPr dirty="0" sz="1200" spc="-5">
                          <a:latin typeface="Tahoma"/>
                          <a:cs typeface="Tahoma"/>
                        </a:rPr>
                        <a:t> </a:t>
                      </a:r>
                      <a:r>
                        <a:rPr dirty="0" sz="1200">
                          <a:latin typeface="Tahoma"/>
                          <a:cs typeface="Tahoma"/>
                        </a:rPr>
                        <a:t>X</a:t>
                      </a:r>
                      <a:endParaRPr sz="1200">
                        <a:latin typeface="Tahoma"/>
                        <a:cs typeface="Tahoma"/>
                      </a:endParaRPr>
                    </a:p>
                    <a:p>
                      <a:pPr marL="209550" indent="-170180">
                        <a:lnSpc>
                          <a:spcPct val="100000"/>
                        </a:lnSpc>
                        <a:spcBef>
                          <a:spcPts val="240"/>
                        </a:spcBef>
                        <a:buClr>
                          <a:srgbClr val="000000"/>
                        </a:buClr>
                        <a:buChar char="•"/>
                        <a:tabLst>
                          <a:tab pos="209550" algn="l"/>
                        </a:tabLst>
                      </a:pPr>
                      <a:r>
                        <a:rPr dirty="0" sz="1000" spc="-5">
                          <a:solidFill>
                            <a:srgbClr val="3333CC"/>
                          </a:solidFill>
                          <a:latin typeface="Tahoma"/>
                          <a:cs typeface="Tahoma"/>
                        </a:rPr>
                        <a:t>“High Entropy” means </a:t>
                      </a:r>
                      <a:r>
                        <a:rPr dirty="0" sz="1000">
                          <a:solidFill>
                            <a:srgbClr val="3333CC"/>
                          </a:solidFill>
                          <a:latin typeface="Tahoma"/>
                          <a:cs typeface="Tahoma"/>
                        </a:rPr>
                        <a:t>X is </a:t>
                      </a:r>
                      <a:r>
                        <a:rPr dirty="0" sz="1000" spc="-5">
                          <a:solidFill>
                            <a:srgbClr val="3333CC"/>
                          </a:solidFill>
                          <a:latin typeface="Tahoma"/>
                          <a:cs typeface="Tahoma"/>
                        </a:rPr>
                        <a:t>from </a:t>
                      </a:r>
                      <a:r>
                        <a:rPr dirty="0" sz="1000">
                          <a:solidFill>
                            <a:srgbClr val="3333CC"/>
                          </a:solidFill>
                          <a:latin typeface="Tahoma"/>
                          <a:cs typeface="Tahoma"/>
                        </a:rPr>
                        <a:t>a </a:t>
                      </a:r>
                      <a:r>
                        <a:rPr dirty="0" sz="1000" spc="-5">
                          <a:solidFill>
                            <a:srgbClr val="3333CC"/>
                          </a:solidFill>
                          <a:latin typeface="Tahoma"/>
                          <a:cs typeface="Tahoma"/>
                        </a:rPr>
                        <a:t>uniform (boring)</a:t>
                      </a:r>
                      <a:r>
                        <a:rPr dirty="0" sz="1000" spc="20">
                          <a:solidFill>
                            <a:srgbClr val="3333CC"/>
                          </a:solidFill>
                          <a:latin typeface="Tahoma"/>
                          <a:cs typeface="Tahoma"/>
                        </a:rPr>
                        <a:t> </a:t>
                      </a:r>
                      <a:r>
                        <a:rPr dirty="0" sz="1000">
                          <a:solidFill>
                            <a:srgbClr val="3333CC"/>
                          </a:solidFill>
                          <a:latin typeface="Tahoma"/>
                          <a:cs typeface="Tahoma"/>
                        </a:rPr>
                        <a:t>distribution</a:t>
                      </a:r>
                      <a:endParaRPr sz="1000">
                        <a:latin typeface="Tahoma"/>
                        <a:cs typeface="Tahoma"/>
                      </a:endParaRPr>
                    </a:p>
                    <a:p>
                      <a:pPr marL="209550" indent="-170180">
                        <a:lnSpc>
                          <a:spcPct val="100000"/>
                        </a:lnSpc>
                        <a:spcBef>
                          <a:spcPts val="240"/>
                        </a:spcBef>
                        <a:buClr>
                          <a:srgbClr val="000000"/>
                        </a:buClr>
                        <a:buChar char="•"/>
                        <a:tabLst>
                          <a:tab pos="209550" algn="l"/>
                        </a:tabLst>
                      </a:pPr>
                      <a:r>
                        <a:rPr dirty="0" sz="1000" spc="-5">
                          <a:solidFill>
                            <a:srgbClr val="FF0000"/>
                          </a:solidFill>
                          <a:latin typeface="Tahoma"/>
                          <a:cs typeface="Tahoma"/>
                        </a:rPr>
                        <a:t>“Low Entropy” means </a:t>
                      </a:r>
                      <a:r>
                        <a:rPr dirty="0" sz="1000">
                          <a:solidFill>
                            <a:srgbClr val="FF0000"/>
                          </a:solidFill>
                          <a:latin typeface="Tahoma"/>
                          <a:cs typeface="Tahoma"/>
                        </a:rPr>
                        <a:t>X is </a:t>
                      </a:r>
                      <a:r>
                        <a:rPr dirty="0" sz="1000" spc="-5">
                          <a:solidFill>
                            <a:srgbClr val="FF0000"/>
                          </a:solidFill>
                          <a:latin typeface="Tahoma"/>
                          <a:cs typeface="Tahoma"/>
                        </a:rPr>
                        <a:t>from </a:t>
                      </a:r>
                      <a:r>
                        <a:rPr dirty="0" sz="1000">
                          <a:solidFill>
                            <a:srgbClr val="FF0000"/>
                          </a:solidFill>
                          <a:latin typeface="Tahoma"/>
                          <a:cs typeface="Tahoma"/>
                        </a:rPr>
                        <a:t>varied </a:t>
                      </a:r>
                      <a:r>
                        <a:rPr dirty="0" sz="1000" spc="-5">
                          <a:solidFill>
                            <a:srgbClr val="FF0000"/>
                          </a:solidFill>
                          <a:latin typeface="Tahoma"/>
                          <a:cs typeface="Tahoma"/>
                        </a:rPr>
                        <a:t>(peaks and valleys)</a:t>
                      </a:r>
                      <a:r>
                        <a:rPr dirty="0" sz="1000" spc="5">
                          <a:solidFill>
                            <a:srgbClr val="FF0000"/>
                          </a:solidFill>
                          <a:latin typeface="Tahoma"/>
                          <a:cs typeface="Tahoma"/>
                        </a:rPr>
                        <a:t> </a:t>
                      </a:r>
                      <a:r>
                        <a:rPr dirty="0" sz="1000">
                          <a:solidFill>
                            <a:srgbClr val="FF0000"/>
                          </a:solidFill>
                          <a:latin typeface="Tahoma"/>
                          <a:cs typeface="Tahoma"/>
                        </a:rPr>
                        <a:t>distribution</a:t>
                      </a:r>
                      <a:endParaRPr sz="1000">
                        <a:latin typeface="Tahoma"/>
                        <a:cs typeface="Tahoma"/>
                      </a:endParaRPr>
                    </a:p>
                    <a:p>
                      <a:pPr marL="153670">
                        <a:lnSpc>
                          <a:spcPct val="100000"/>
                        </a:lnSpc>
                        <a:spcBef>
                          <a:spcPts val="545"/>
                        </a:spcBef>
                        <a:tabLst>
                          <a:tab pos="350583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Information Gain: </a:t>
                      </a:r>
                      <a:r>
                        <a:rPr dirty="0" sz="600">
                          <a:latin typeface="Tahoma"/>
                          <a:cs typeface="Tahoma"/>
                        </a:rPr>
                        <a:t>Slide</a:t>
                      </a:r>
                      <a:r>
                        <a:rPr dirty="0" sz="600" spc="-5">
                          <a:latin typeface="Tahoma"/>
                          <a:cs typeface="Tahoma"/>
                        </a:rPr>
                        <a:t> </a:t>
                      </a:r>
                      <a:r>
                        <a:rPr dirty="0" sz="600">
                          <a:latin typeface="Tahoma"/>
                          <a:cs typeface="Tahoma"/>
                        </a:rPr>
                        <a:t>6</a:t>
                      </a:r>
                      <a:endParaRPr sz="600">
                        <a:latin typeface="Tahoma"/>
                        <a:cs typeface="Tahoma"/>
                      </a:endParaRPr>
                    </a:p>
                  </a:txBody>
                  <a:tcPr marL="0" marR="0" marB="0" marT="67310">
                    <a:lnL w="19050">
                      <a:solidFill>
                        <a:srgbClr val="000000"/>
                      </a:solidFill>
                      <a:prstDash val="solid"/>
                    </a:lnL>
                    <a:lnR w="19050">
                      <a:solidFill>
                        <a:srgbClr val="000000"/>
                      </a:solidFill>
                      <a:prstDash val="solid"/>
                    </a:lnR>
                    <a:lnT w="19050">
                      <a:solidFill>
                        <a:srgbClr val="010101"/>
                      </a:solidFill>
                      <a:prstDash val="solid"/>
                    </a:lnT>
                    <a:lnB w="190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
        <p:nvSpPr>
          <p:cNvPr id="9" name="object 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00300" y="2634995"/>
            <a:ext cx="1524000" cy="1489710"/>
          </a:xfrm>
          <a:custGeom>
            <a:avLst/>
            <a:gdLst/>
            <a:ahLst/>
            <a:cxnLst/>
            <a:rect l="l" t="t" r="r" b="b"/>
            <a:pathLst>
              <a:path w="1524000" h="1489710">
                <a:moveTo>
                  <a:pt x="634745" y="533400"/>
                </a:moveTo>
                <a:lnTo>
                  <a:pt x="253745" y="533400"/>
                </a:lnTo>
                <a:lnTo>
                  <a:pt x="157733" y="1489709"/>
                </a:lnTo>
                <a:lnTo>
                  <a:pt x="634745" y="533400"/>
                </a:lnTo>
                <a:close/>
              </a:path>
              <a:path w="1524000" h="1489710">
                <a:moveTo>
                  <a:pt x="1524000" y="0"/>
                </a:moveTo>
                <a:lnTo>
                  <a:pt x="0" y="0"/>
                </a:lnTo>
                <a:lnTo>
                  <a:pt x="0" y="533400"/>
                </a:lnTo>
                <a:lnTo>
                  <a:pt x="1524000" y="533400"/>
                </a:lnTo>
                <a:lnTo>
                  <a:pt x="1524000" y="0"/>
                </a:lnTo>
                <a:close/>
              </a:path>
            </a:pathLst>
          </a:custGeom>
          <a:solidFill>
            <a:srgbClr val="E3FFE3"/>
          </a:solidFill>
        </p:spPr>
        <p:txBody>
          <a:bodyPr wrap="square" lIns="0" tIns="0" rIns="0" bIns="0" rtlCol="0"/>
          <a:lstStyle/>
          <a:p/>
        </p:txBody>
      </p:sp>
      <p:sp>
        <p:nvSpPr>
          <p:cNvPr id="3" name="object 3"/>
          <p:cNvSpPr/>
          <p:nvPr/>
        </p:nvSpPr>
        <p:spPr>
          <a:xfrm>
            <a:off x="2400300" y="2634995"/>
            <a:ext cx="1524000" cy="1489710"/>
          </a:xfrm>
          <a:custGeom>
            <a:avLst/>
            <a:gdLst/>
            <a:ahLst/>
            <a:cxnLst/>
            <a:rect l="l" t="t" r="r" b="b"/>
            <a:pathLst>
              <a:path w="1524000" h="1489710">
                <a:moveTo>
                  <a:pt x="0" y="0"/>
                </a:moveTo>
                <a:lnTo>
                  <a:pt x="0" y="533400"/>
                </a:lnTo>
                <a:lnTo>
                  <a:pt x="253745" y="533400"/>
                </a:lnTo>
                <a:lnTo>
                  <a:pt x="157733" y="1489709"/>
                </a:lnTo>
                <a:lnTo>
                  <a:pt x="634745" y="533400"/>
                </a:lnTo>
                <a:lnTo>
                  <a:pt x="1524000" y="533400"/>
                </a:lnTo>
                <a:lnTo>
                  <a:pt x="1524000" y="0"/>
                </a:lnTo>
                <a:lnTo>
                  <a:pt x="253745" y="0"/>
                </a:lnTo>
                <a:lnTo>
                  <a:pt x="0" y="0"/>
                </a:lnTo>
                <a:close/>
              </a:path>
            </a:pathLst>
          </a:custGeom>
          <a:ln w="6350">
            <a:solidFill>
              <a:srgbClr val="010101"/>
            </a:solidFill>
          </a:ln>
        </p:spPr>
        <p:txBody>
          <a:bodyPr wrap="square" lIns="0" tIns="0" rIns="0" bIns="0" rtlCol="0"/>
          <a:lstStyle/>
          <a:p/>
        </p:txBody>
      </p:sp>
      <p:sp>
        <p:nvSpPr>
          <p:cNvPr id="4" name="object 4"/>
          <p:cNvSpPr/>
          <p:nvPr/>
        </p:nvSpPr>
        <p:spPr>
          <a:xfrm>
            <a:off x="4267200" y="2292095"/>
            <a:ext cx="1524000" cy="2007870"/>
          </a:xfrm>
          <a:custGeom>
            <a:avLst/>
            <a:gdLst/>
            <a:ahLst/>
            <a:cxnLst/>
            <a:rect l="l" t="t" r="r" b="b"/>
            <a:pathLst>
              <a:path w="1524000" h="2007870">
                <a:moveTo>
                  <a:pt x="1270253" y="838200"/>
                </a:moveTo>
                <a:lnTo>
                  <a:pt x="889253" y="838200"/>
                </a:lnTo>
                <a:lnTo>
                  <a:pt x="1298448" y="2007869"/>
                </a:lnTo>
                <a:lnTo>
                  <a:pt x="1270253" y="838200"/>
                </a:lnTo>
                <a:close/>
              </a:path>
              <a:path w="1524000" h="2007870">
                <a:moveTo>
                  <a:pt x="1524000" y="0"/>
                </a:moveTo>
                <a:lnTo>
                  <a:pt x="0" y="0"/>
                </a:lnTo>
                <a:lnTo>
                  <a:pt x="0" y="838200"/>
                </a:lnTo>
                <a:lnTo>
                  <a:pt x="1524000" y="838200"/>
                </a:lnTo>
                <a:lnTo>
                  <a:pt x="1524000" y="0"/>
                </a:lnTo>
                <a:close/>
              </a:path>
            </a:pathLst>
          </a:custGeom>
          <a:solidFill>
            <a:srgbClr val="FFD7D7"/>
          </a:solidFill>
        </p:spPr>
        <p:txBody>
          <a:bodyPr wrap="square" lIns="0" tIns="0" rIns="0" bIns="0" rtlCol="0"/>
          <a:lstStyle/>
          <a:p/>
        </p:txBody>
      </p:sp>
      <p:sp>
        <p:nvSpPr>
          <p:cNvPr id="5" name="object 5"/>
          <p:cNvSpPr/>
          <p:nvPr/>
        </p:nvSpPr>
        <p:spPr>
          <a:xfrm>
            <a:off x="4267200" y="2292095"/>
            <a:ext cx="1524000" cy="2007870"/>
          </a:xfrm>
          <a:custGeom>
            <a:avLst/>
            <a:gdLst/>
            <a:ahLst/>
            <a:cxnLst/>
            <a:rect l="l" t="t" r="r" b="b"/>
            <a:pathLst>
              <a:path w="1524000" h="2007870">
                <a:moveTo>
                  <a:pt x="0" y="0"/>
                </a:moveTo>
                <a:lnTo>
                  <a:pt x="0" y="838200"/>
                </a:lnTo>
                <a:lnTo>
                  <a:pt x="889253" y="838200"/>
                </a:lnTo>
                <a:lnTo>
                  <a:pt x="1298448" y="2007869"/>
                </a:lnTo>
                <a:lnTo>
                  <a:pt x="1270253" y="838200"/>
                </a:lnTo>
                <a:lnTo>
                  <a:pt x="1524000" y="838200"/>
                </a:lnTo>
                <a:lnTo>
                  <a:pt x="1524000" y="0"/>
                </a:lnTo>
                <a:lnTo>
                  <a:pt x="889253" y="0"/>
                </a:lnTo>
                <a:lnTo>
                  <a:pt x="0" y="0"/>
                </a:lnTo>
                <a:close/>
              </a:path>
            </a:pathLst>
          </a:custGeom>
          <a:ln w="6350">
            <a:solidFill>
              <a:srgbClr val="010101"/>
            </a:solidFill>
          </a:ln>
        </p:spPr>
        <p:txBody>
          <a:bodyPr wrap="square" lIns="0" tIns="0" rIns="0" bIns="0" rtlCol="0"/>
          <a:lstStyle/>
          <a:p/>
        </p:txBody>
      </p:sp>
      <p:graphicFrame>
        <p:nvGraphicFramePr>
          <p:cNvPr id="6" name="object 6"/>
          <p:cNvGraphicFramePr>
            <a:graphicFrameLocks noGrp="1"/>
          </p:cNvGraphicFramePr>
          <p:nvPr/>
        </p:nvGraphicFramePr>
        <p:xfrm>
          <a:off x="1596437" y="1224914"/>
          <a:ext cx="4589780" cy="3429000"/>
        </p:xfrm>
        <a:graphic>
          <a:graphicData uri="http://schemas.openxmlformats.org/drawingml/2006/table">
            <a:tbl>
              <a:tblPr firstRow="1" bandRow="1">
                <a:tableStyleId>{2D5ABB26-0587-4C30-8999-92F81FD0307C}</a:tableStyleId>
              </a:tblPr>
              <a:tblGrid>
                <a:gridCol w="1136650"/>
                <a:gridCol w="1409700"/>
                <a:gridCol w="723900"/>
                <a:gridCol w="1288414"/>
              </a:tblGrid>
              <a:tr h="832103">
                <a:tc gridSpan="4">
                  <a:txBody>
                    <a:bodyPr/>
                    <a:lstStyle/>
                    <a:p>
                      <a:pPr algn="ctr" marR="69850">
                        <a:lnSpc>
                          <a:spcPct val="100000"/>
                        </a:lnSpc>
                        <a:spcBef>
                          <a:spcPts val="720"/>
                        </a:spcBef>
                      </a:pPr>
                      <a:r>
                        <a:rPr dirty="0" sz="2200" spc="-5">
                          <a:solidFill>
                            <a:srgbClr val="006500"/>
                          </a:solidFill>
                          <a:latin typeface="Tahoma"/>
                          <a:cs typeface="Tahoma"/>
                        </a:rPr>
                        <a:t>General</a:t>
                      </a:r>
                      <a:r>
                        <a:rPr dirty="0" sz="2200" spc="-15">
                          <a:solidFill>
                            <a:srgbClr val="006500"/>
                          </a:solidFill>
                          <a:latin typeface="Tahoma"/>
                          <a:cs typeface="Tahoma"/>
                        </a:rPr>
                        <a:t> </a:t>
                      </a:r>
                      <a:r>
                        <a:rPr dirty="0" sz="2200" spc="-5">
                          <a:solidFill>
                            <a:srgbClr val="006500"/>
                          </a:solidFill>
                          <a:latin typeface="Tahoma"/>
                          <a:cs typeface="Tahoma"/>
                        </a:rPr>
                        <a:t>Case</a:t>
                      </a:r>
                      <a:endParaRPr sz="2200">
                        <a:latin typeface="Tahoma"/>
                        <a:cs typeface="Tahoma"/>
                      </a:endParaRPr>
                    </a:p>
                    <a:p>
                      <a:pPr marL="39370">
                        <a:lnSpc>
                          <a:spcPct val="100000"/>
                        </a:lnSpc>
                        <a:spcBef>
                          <a:spcPts val="885"/>
                        </a:spcBef>
                      </a:pPr>
                      <a:r>
                        <a:rPr dirty="0" sz="1200" spc="-5">
                          <a:latin typeface="Tahoma"/>
                          <a:cs typeface="Tahoma"/>
                        </a:rPr>
                        <a:t>Suppose </a:t>
                      </a:r>
                      <a:r>
                        <a:rPr dirty="0" sz="1200">
                          <a:latin typeface="Tahoma"/>
                          <a:cs typeface="Tahoma"/>
                        </a:rPr>
                        <a:t>X </a:t>
                      </a:r>
                      <a:r>
                        <a:rPr dirty="0" sz="1200" spc="-5">
                          <a:latin typeface="Tahoma"/>
                          <a:cs typeface="Tahoma"/>
                        </a:rPr>
                        <a:t>can </a:t>
                      </a:r>
                      <a:r>
                        <a:rPr dirty="0" sz="1200">
                          <a:latin typeface="Tahoma"/>
                          <a:cs typeface="Tahoma"/>
                        </a:rPr>
                        <a:t>have </a:t>
                      </a:r>
                      <a:r>
                        <a:rPr dirty="0" sz="1200" spc="-5">
                          <a:latin typeface="Tahoma"/>
                          <a:cs typeface="Tahoma"/>
                        </a:rPr>
                        <a:t>one of </a:t>
                      </a:r>
                      <a:r>
                        <a:rPr dirty="0" sz="1250" spc="-45" i="1">
                          <a:latin typeface="Tahoma"/>
                          <a:cs typeface="Tahoma"/>
                        </a:rPr>
                        <a:t>m </a:t>
                      </a:r>
                      <a:r>
                        <a:rPr dirty="0" sz="1200" spc="-5">
                          <a:latin typeface="Tahoma"/>
                          <a:cs typeface="Tahoma"/>
                        </a:rPr>
                        <a:t>values… </a:t>
                      </a:r>
                      <a:r>
                        <a:rPr dirty="0" sz="1250" spc="-25" i="1">
                          <a:latin typeface="Tahoma"/>
                          <a:cs typeface="Tahoma"/>
                        </a:rPr>
                        <a:t>V</a:t>
                      </a:r>
                      <a:r>
                        <a:rPr dirty="0" baseline="-19607" sz="1275" spc="-37" i="1">
                          <a:latin typeface="Tahoma"/>
                          <a:cs typeface="Tahoma"/>
                        </a:rPr>
                        <a:t>1, </a:t>
                      </a:r>
                      <a:r>
                        <a:rPr dirty="0" sz="1250" spc="-25" i="1">
                          <a:latin typeface="Tahoma"/>
                          <a:cs typeface="Tahoma"/>
                        </a:rPr>
                        <a:t>V</a:t>
                      </a:r>
                      <a:r>
                        <a:rPr dirty="0" baseline="-19607" sz="1275" spc="-37" i="1">
                          <a:latin typeface="Tahoma"/>
                          <a:cs typeface="Tahoma"/>
                        </a:rPr>
                        <a:t>2, </a:t>
                      </a:r>
                      <a:r>
                        <a:rPr dirty="0" baseline="-19607" sz="1275" spc="-67" i="1">
                          <a:latin typeface="Tahoma"/>
                          <a:cs typeface="Tahoma"/>
                        </a:rPr>
                        <a:t>…</a:t>
                      </a:r>
                      <a:r>
                        <a:rPr dirty="0" baseline="-19607" sz="1275" spc="60" i="1">
                          <a:latin typeface="Tahoma"/>
                          <a:cs typeface="Tahoma"/>
                        </a:rPr>
                        <a:t> </a:t>
                      </a:r>
                      <a:r>
                        <a:rPr dirty="0" sz="1250" spc="-40" i="1">
                          <a:latin typeface="Tahoma"/>
                          <a:cs typeface="Tahoma"/>
                        </a:rPr>
                        <a:t>V</a:t>
                      </a:r>
                      <a:r>
                        <a:rPr dirty="0" baseline="-19607" sz="1275" spc="-60" i="1">
                          <a:latin typeface="Tahoma"/>
                          <a:cs typeface="Tahoma"/>
                        </a:rPr>
                        <a:t>m</a:t>
                      </a:r>
                      <a:endParaRPr baseline="-19607" sz="1275">
                        <a:latin typeface="Tahoma"/>
                        <a:cs typeface="Tahoma"/>
                      </a:endParaRPr>
                    </a:p>
                  </a:txBody>
                  <a:tcPr marL="0" marR="0" marB="0" marT="91440">
                    <a:lnL w="19050">
                      <a:solidFill>
                        <a:srgbClr val="000000"/>
                      </a:solidFill>
                      <a:prstDash val="solid"/>
                    </a:lnL>
                    <a:lnR w="19050">
                      <a:solidFill>
                        <a:srgbClr val="000000"/>
                      </a:solidFill>
                      <a:prstDash val="solid"/>
                    </a:lnR>
                    <a:lnT w="19050">
                      <a:solidFill>
                        <a:srgbClr val="000000"/>
                      </a:solidFill>
                      <a:prstDash val="solid"/>
                    </a:lnT>
                    <a:lnB w="19050">
                      <a:solidFill>
                        <a:srgbClr val="010101"/>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266700">
                <a:tc>
                  <a:txBody>
                    <a:bodyPr/>
                    <a:lstStyle/>
                    <a:p>
                      <a:pPr marL="57785">
                        <a:lnSpc>
                          <a:spcPct val="100000"/>
                        </a:lnSpc>
                        <a:spcBef>
                          <a:spcPts val="140"/>
                        </a:spcBef>
                      </a:pPr>
                      <a:r>
                        <a:rPr dirty="0" sz="1400" spc="-5" i="1">
                          <a:latin typeface="Arial"/>
                          <a:cs typeface="Arial"/>
                        </a:rPr>
                        <a:t>P(X=V</a:t>
                      </a:r>
                      <a:r>
                        <a:rPr dirty="0" baseline="-20467" sz="1425" spc="-7" i="1">
                          <a:latin typeface="Arial"/>
                          <a:cs typeface="Arial"/>
                        </a:rPr>
                        <a:t>1</a:t>
                      </a:r>
                      <a:r>
                        <a:rPr dirty="0" sz="1400" spc="-5" i="1">
                          <a:latin typeface="Arial"/>
                          <a:cs typeface="Arial"/>
                        </a:rPr>
                        <a:t>) =</a:t>
                      </a:r>
                      <a:r>
                        <a:rPr dirty="0" sz="1400" spc="-45" i="1">
                          <a:latin typeface="Arial"/>
                          <a:cs typeface="Arial"/>
                        </a:rPr>
                        <a:t> </a:t>
                      </a:r>
                      <a:r>
                        <a:rPr dirty="0" sz="1400" spc="-5" i="1">
                          <a:latin typeface="Arial"/>
                          <a:cs typeface="Arial"/>
                        </a:rPr>
                        <a:t>p</a:t>
                      </a:r>
                      <a:r>
                        <a:rPr dirty="0" baseline="-20467" sz="1425" spc="-7" i="1">
                          <a:latin typeface="Arial"/>
                          <a:cs typeface="Arial"/>
                        </a:rPr>
                        <a:t>1</a:t>
                      </a:r>
                      <a:endParaRPr baseline="-20467" sz="1425">
                        <a:latin typeface="Arial"/>
                        <a:cs typeface="Arial"/>
                      </a:endParaRPr>
                    </a:p>
                  </a:txBody>
                  <a:tcPr marL="0" marR="0" marB="0" marT="17780">
                    <a:lnL w="28575">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196850">
                        <a:lnSpc>
                          <a:spcPct val="100000"/>
                        </a:lnSpc>
                        <a:spcBef>
                          <a:spcPts val="140"/>
                        </a:spcBef>
                      </a:pPr>
                      <a:r>
                        <a:rPr dirty="0" sz="1400" spc="-5" i="1">
                          <a:latin typeface="Arial"/>
                          <a:cs typeface="Arial"/>
                        </a:rPr>
                        <a:t>P(X=V</a:t>
                      </a:r>
                      <a:r>
                        <a:rPr dirty="0" baseline="-20467" sz="1425" spc="-7" i="1">
                          <a:latin typeface="Arial"/>
                          <a:cs typeface="Arial"/>
                        </a:rPr>
                        <a:t>2</a:t>
                      </a:r>
                      <a:r>
                        <a:rPr dirty="0" sz="1400" spc="-5" i="1">
                          <a:latin typeface="Arial"/>
                          <a:cs typeface="Arial"/>
                        </a:rPr>
                        <a:t>) =</a:t>
                      </a:r>
                      <a:r>
                        <a:rPr dirty="0" sz="1400" spc="-25" i="1">
                          <a:latin typeface="Arial"/>
                          <a:cs typeface="Arial"/>
                        </a:rPr>
                        <a:t> </a:t>
                      </a:r>
                      <a:r>
                        <a:rPr dirty="0" sz="1400" spc="-5" i="1">
                          <a:latin typeface="Arial"/>
                          <a:cs typeface="Arial"/>
                        </a:rPr>
                        <a:t>p</a:t>
                      </a:r>
                      <a:r>
                        <a:rPr dirty="0" baseline="-20467" sz="1425" spc="-7" i="1">
                          <a:latin typeface="Arial"/>
                          <a:cs typeface="Arial"/>
                        </a:rPr>
                        <a:t>2</a:t>
                      </a:r>
                      <a:endParaRPr baseline="-20467" sz="1425">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algn="ctr">
                        <a:lnSpc>
                          <a:spcPct val="100000"/>
                        </a:lnSpc>
                        <a:spcBef>
                          <a:spcPts val="140"/>
                        </a:spcBef>
                      </a:pPr>
                      <a:r>
                        <a:rPr dirty="0" sz="1400" spc="-5">
                          <a:latin typeface="Arial"/>
                          <a:cs typeface="Arial"/>
                        </a:rPr>
                        <a:t>….</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140"/>
                        </a:spcBef>
                      </a:pPr>
                      <a:r>
                        <a:rPr dirty="0" sz="1400" spc="-5" i="1">
                          <a:latin typeface="Arial"/>
                          <a:cs typeface="Arial"/>
                        </a:rPr>
                        <a:t>P(X=V</a:t>
                      </a:r>
                      <a:r>
                        <a:rPr dirty="0" baseline="-20467" sz="1425" spc="-7" i="1">
                          <a:latin typeface="Arial"/>
                          <a:cs typeface="Arial"/>
                        </a:rPr>
                        <a:t>m</a:t>
                      </a:r>
                      <a:r>
                        <a:rPr dirty="0" sz="1400" spc="-5" i="1">
                          <a:latin typeface="Arial"/>
                          <a:cs typeface="Arial"/>
                        </a:rPr>
                        <a:t>) =</a:t>
                      </a:r>
                      <a:r>
                        <a:rPr dirty="0" sz="1400" spc="-35" i="1">
                          <a:latin typeface="Arial"/>
                          <a:cs typeface="Arial"/>
                        </a:rPr>
                        <a:t> </a:t>
                      </a:r>
                      <a:r>
                        <a:rPr dirty="0" sz="1400" i="1">
                          <a:latin typeface="Arial"/>
                          <a:cs typeface="Arial"/>
                        </a:rPr>
                        <a:t>p</a:t>
                      </a:r>
                      <a:r>
                        <a:rPr dirty="0" baseline="-20467" sz="1425" i="1">
                          <a:latin typeface="Arial"/>
                          <a:cs typeface="Arial"/>
                        </a:rPr>
                        <a:t>m</a:t>
                      </a:r>
                      <a:endParaRPr baseline="-20467" sz="1425">
                        <a:latin typeface="Arial"/>
                        <a:cs typeface="Arial"/>
                      </a:endParaRPr>
                    </a:p>
                  </a:txBody>
                  <a:tcPr marL="0" marR="0" marB="0" marT="17780">
                    <a:lnL w="635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tr>
              <a:tr h="2317242">
                <a:tc gridSpan="4">
                  <a:txBody>
                    <a:bodyPr/>
                    <a:lstStyle/>
                    <a:p>
                      <a:pPr algn="r" marR="428625">
                        <a:lnSpc>
                          <a:spcPts val="905"/>
                        </a:lnSpc>
                        <a:spcBef>
                          <a:spcPts val="530"/>
                        </a:spcBef>
                      </a:pPr>
                      <a:r>
                        <a:rPr dirty="0" sz="1200">
                          <a:latin typeface="Tahoma"/>
                          <a:cs typeface="Tahoma"/>
                        </a:rPr>
                        <a:t>What’s </a:t>
                      </a:r>
                      <a:r>
                        <a:rPr dirty="0" sz="1200" spc="-5">
                          <a:latin typeface="Tahoma"/>
                          <a:cs typeface="Tahoma"/>
                        </a:rPr>
                        <a:t>the smallest </a:t>
                      </a:r>
                      <a:r>
                        <a:rPr dirty="0" sz="1200">
                          <a:latin typeface="Tahoma"/>
                          <a:cs typeface="Tahoma"/>
                        </a:rPr>
                        <a:t>possible </a:t>
                      </a:r>
                      <a:r>
                        <a:rPr dirty="0" sz="1200" spc="-5">
                          <a:latin typeface="Tahoma"/>
                          <a:cs typeface="Tahoma"/>
                        </a:rPr>
                        <a:t>number </a:t>
                      </a:r>
                      <a:r>
                        <a:rPr dirty="0" sz="1200">
                          <a:latin typeface="Tahoma"/>
                          <a:cs typeface="Tahoma"/>
                        </a:rPr>
                        <a:t>of </a:t>
                      </a:r>
                      <a:r>
                        <a:rPr dirty="0" baseline="47222" sz="1500">
                          <a:latin typeface="Tahoma"/>
                          <a:cs typeface="Tahoma"/>
                        </a:rPr>
                        <a:t>A histogram </a:t>
                      </a:r>
                      <a:r>
                        <a:rPr dirty="0" baseline="47222" sz="1500" spc="-7">
                          <a:latin typeface="Tahoma"/>
                          <a:cs typeface="Tahoma"/>
                        </a:rPr>
                        <a:t>of the </a:t>
                      </a:r>
                      <a:r>
                        <a:rPr dirty="0" sz="1200">
                          <a:latin typeface="Tahoma"/>
                          <a:cs typeface="Tahoma"/>
                        </a:rPr>
                        <a:t>,</a:t>
                      </a:r>
                      <a:r>
                        <a:rPr dirty="0" sz="1200" spc="-60">
                          <a:latin typeface="Tahoma"/>
                          <a:cs typeface="Tahoma"/>
                        </a:rPr>
                        <a:t> </a:t>
                      </a:r>
                      <a:r>
                        <a:rPr dirty="0" sz="1200">
                          <a:latin typeface="Tahoma"/>
                          <a:cs typeface="Tahoma"/>
                        </a:rPr>
                        <a:t>per</a:t>
                      </a:r>
                      <a:endParaRPr sz="1200">
                        <a:latin typeface="Tahoma"/>
                        <a:cs typeface="Tahoma"/>
                      </a:endParaRPr>
                    </a:p>
                    <a:p>
                      <a:pPr algn="r" marR="483234">
                        <a:lnSpc>
                          <a:spcPts val="720"/>
                        </a:lnSpc>
                      </a:pPr>
                      <a:r>
                        <a:rPr dirty="0" sz="1000" spc="-220">
                          <a:latin typeface="Tahoma"/>
                          <a:cs typeface="Tahoma"/>
                        </a:rPr>
                        <a:t>f</a:t>
                      </a:r>
                      <a:r>
                        <a:rPr dirty="0" baseline="16203" sz="1800" spc="-330">
                          <a:latin typeface="Tahoma"/>
                          <a:cs typeface="Tahoma"/>
                        </a:rPr>
                        <a:t>b</a:t>
                      </a:r>
                      <a:r>
                        <a:rPr dirty="0" sz="1000" spc="-220">
                          <a:latin typeface="Tahoma"/>
                          <a:cs typeface="Tahoma"/>
                        </a:rPr>
                        <a:t>re</a:t>
                      </a:r>
                      <a:r>
                        <a:rPr dirty="0" baseline="16203" sz="1800" spc="-330">
                          <a:latin typeface="Tahoma"/>
                          <a:cs typeface="Tahoma"/>
                        </a:rPr>
                        <a:t>it</a:t>
                      </a:r>
                      <a:r>
                        <a:rPr dirty="0" sz="1000" spc="-220">
                          <a:latin typeface="Tahoma"/>
                          <a:cs typeface="Tahoma"/>
                        </a:rPr>
                        <a:t>q</a:t>
                      </a:r>
                      <a:r>
                        <a:rPr dirty="0" baseline="16203" sz="1800" spc="-330">
                          <a:latin typeface="Tahoma"/>
                          <a:cs typeface="Tahoma"/>
                        </a:rPr>
                        <a:t>s</a:t>
                      </a:r>
                      <a:r>
                        <a:rPr dirty="0" sz="1000" spc="-220">
                          <a:latin typeface="Tahoma"/>
                          <a:cs typeface="Tahoma"/>
                        </a:rPr>
                        <a:t>u</a:t>
                      </a:r>
                      <a:r>
                        <a:rPr dirty="0" baseline="16203" sz="1800" spc="-330">
                          <a:latin typeface="Tahoma"/>
                          <a:cs typeface="Tahoma"/>
                        </a:rPr>
                        <a:t>,</a:t>
                      </a:r>
                      <a:r>
                        <a:rPr dirty="0" sz="1000" spc="-220">
                          <a:latin typeface="Tahoma"/>
                          <a:cs typeface="Tahoma"/>
                        </a:rPr>
                        <a:t>e</a:t>
                      </a:r>
                      <a:r>
                        <a:rPr dirty="0" baseline="16203" sz="1800" spc="-330">
                          <a:latin typeface="Tahoma"/>
                          <a:cs typeface="Tahoma"/>
                        </a:rPr>
                        <a:t>o</a:t>
                      </a:r>
                      <a:r>
                        <a:rPr dirty="0" sz="1000" spc="-220">
                          <a:latin typeface="Tahoma"/>
                          <a:cs typeface="Tahoma"/>
                        </a:rPr>
                        <a:t>n</a:t>
                      </a:r>
                      <a:r>
                        <a:rPr dirty="0" baseline="16203" sz="1800" spc="-330">
                          <a:latin typeface="Tahoma"/>
                          <a:cs typeface="Tahoma"/>
                        </a:rPr>
                        <a:t>n</a:t>
                      </a:r>
                      <a:r>
                        <a:rPr dirty="0" sz="1000" spc="-220">
                          <a:latin typeface="Tahoma"/>
                          <a:cs typeface="Tahoma"/>
                        </a:rPr>
                        <a:t>cy</a:t>
                      </a:r>
                      <a:r>
                        <a:rPr dirty="0" baseline="16203" sz="1800" spc="-330">
                          <a:latin typeface="Tahoma"/>
                          <a:cs typeface="Tahoma"/>
                        </a:rPr>
                        <a:t>a</a:t>
                      </a:r>
                      <a:r>
                        <a:rPr dirty="0" sz="1000" spc="-220">
                          <a:latin typeface="Tahoma"/>
                          <a:cs typeface="Tahoma"/>
                        </a:rPr>
                        <a:t>d</a:t>
                      </a:r>
                      <a:r>
                        <a:rPr dirty="0" baseline="16203" sz="1800" spc="-330">
                          <a:latin typeface="Tahoma"/>
                          <a:cs typeface="Tahoma"/>
                        </a:rPr>
                        <a:t>v</a:t>
                      </a:r>
                      <a:r>
                        <a:rPr dirty="0" sz="1000" spc="-220">
                          <a:latin typeface="Tahoma"/>
                          <a:cs typeface="Tahoma"/>
                        </a:rPr>
                        <a:t>is</a:t>
                      </a:r>
                      <a:r>
                        <a:rPr dirty="0" baseline="16203" sz="1800" spc="-330">
                          <a:latin typeface="Tahoma"/>
                          <a:cs typeface="Tahoma"/>
                        </a:rPr>
                        <a:t>e</a:t>
                      </a:r>
                      <a:r>
                        <a:rPr dirty="0" sz="1000" spc="-220">
                          <a:latin typeface="Tahoma"/>
                          <a:cs typeface="Tahoma"/>
                        </a:rPr>
                        <a:t>tr</a:t>
                      </a:r>
                      <a:r>
                        <a:rPr dirty="0" baseline="16203" sz="1800" spc="-330">
                          <a:latin typeface="Tahoma"/>
                          <a:cs typeface="Tahoma"/>
                        </a:rPr>
                        <a:t>r</a:t>
                      </a:r>
                      <a:r>
                        <a:rPr dirty="0" sz="1000" spc="-220">
                          <a:latin typeface="Tahoma"/>
                          <a:cs typeface="Tahoma"/>
                        </a:rPr>
                        <a:t>i</a:t>
                      </a:r>
                      <a:r>
                        <a:rPr dirty="0" baseline="16203" sz="1800" spc="-330">
                          <a:latin typeface="Tahoma"/>
                          <a:cs typeface="Tahoma"/>
                        </a:rPr>
                        <a:t>a</a:t>
                      </a:r>
                      <a:r>
                        <a:rPr dirty="0" sz="1000" spc="-220">
                          <a:latin typeface="Tahoma"/>
                          <a:cs typeface="Tahoma"/>
                        </a:rPr>
                        <a:t>b</a:t>
                      </a:r>
                      <a:r>
                        <a:rPr dirty="0" baseline="16203" sz="1800" spc="-330">
                          <a:latin typeface="Tahoma"/>
                          <a:cs typeface="Tahoma"/>
                        </a:rPr>
                        <a:t>g</a:t>
                      </a:r>
                      <a:r>
                        <a:rPr dirty="0" sz="1000" spc="-220">
                          <a:latin typeface="Tahoma"/>
                          <a:cs typeface="Tahoma"/>
                        </a:rPr>
                        <a:t>ut</a:t>
                      </a:r>
                      <a:r>
                        <a:rPr dirty="0" baseline="16203" sz="1800" spc="-330">
                          <a:latin typeface="Tahoma"/>
                          <a:cs typeface="Tahoma"/>
                        </a:rPr>
                        <a:t>e</a:t>
                      </a:r>
                      <a:r>
                        <a:rPr dirty="0" sz="1000" spc="-220">
                          <a:latin typeface="Tahoma"/>
                          <a:cs typeface="Tahoma"/>
                        </a:rPr>
                        <a:t>ion  </a:t>
                      </a:r>
                      <a:r>
                        <a:rPr dirty="0" sz="1000" spc="-145">
                          <a:latin typeface="Tahoma"/>
                          <a:cs typeface="Tahoma"/>
                        </a:rPr>
                        <a:t> </a:t>
                      </a:r>
                      <a:r>
                        <a:rPr dirty="0" sz="1000" spc="-40">
                          <a:latin typeface="Tahoma"/>
                          <a:cs typeface="Tahoma"/>
                        </a:rPr>
                        <a:t>of</a:t>
                      </a:r>
                      <a:endParaRPr sz="1000">
                        <a:latin typeface="Tahoma"/>
                        <a:cs typeface="Tahoma"/>
                      </a:endParaRPr>
                    </a:p>
                    <a:p>
                      <a:pPr marL="209550">
                        <a:lnSpc>
                          <a:spcPts val="1255"/>
                        </a:lnSpc>
                      </a:pPr>
                      <a:r>
                        <a:rPr dirty="0" sz="1200" spc="-5">
                          <a:latin typeface="Tahoma"/>
                          <a:cs typeface="Tahoma"/>
                        </a:rPr>
                        <a:t>symbol, </a:t>
                      </a:r>
                      <a:r>
                        <a:rPr dirty="0" sz="1200" spc="-235">
                          <a:latin typeface="Tahoma"/>
                          <a:cs typeface="Tahoma"/>
                        </a:rPr>
                        <a:t>n</a:t>
                      </a:r>
                      <a:r>
                        <a:rPr dirty="0" baseline="-25000" sz="1500" spc="-352">
                          <a:latin typeface="Tahoma"/>
                          <a:cs typeface="Tahoma"/>
                        </a:rPr>
                        <a:t>A</a:t>
                      </a:r>
                      <a:r>
                        <a:rPr dirty="0" sz="1200" spc="-235">
                          <a:latin typeface="Tahoma"/>
                          <a:cs typeface="Tahoma"/>
                        </a:rPr>
                        <a:t>ee</a:t>
                      </a:r>
                      <a:r>
                        <a:rPr dirty="0" baseline="-25000" sz="1500" spc="-352">
                          <a:latin typeface="Tahoma"/>
                          <a:cs typeface="Tahoma"/>
                        </a:rPr>
                        <a:t>h</a:t>
                      </a:r>
                      <a:r>
                        <a:rPr dirty="0" sz="1200" spc="-235">
                          <a:latin typeface="Tahoma"/>
                          <a:cs typeface="Tahoma"/>
                        </a:rPr>
                        <a:t>d</a:t>
                      </a:r>
                      <a:r>
                        <a:rPr dirty="0" baseline="-25000" sz="1500" spc="-352">
                          <a:latin typeface="Tahoma"/>
                          <a:cs typeface="Tahoma"/>
                        </a:rPr>
                        <a:t>is</a:t>
                      </a:r>
                      <a:r>
                        <a:rPr dirty="0" sz="1200" spc="-235">
                          <a:latin typeface="Tahoma"/>
                          <a:cs typeface="Tahoma"/>
                        </a:rPr>
                        <a:t>e</a:t>
                      </a:r>
                      <a:r>
                        <a:rPr dirty="0" baseline="-25000" sz="1500" spc="-352">
                          <a:latin typeface="Tahoma"/>
                          <a:cs typeface="Tahoma"/>
                        </a:rPr>
                        <a:t>to</a:t>
                      </a:r>
                      <a:r>
                        <a:rPr dirty="0" sz="1200" spc="-235">
                          <a:latin typeface="Tahoma"/>
                          <a:cs typeface="Tahoma"/>
                        </a:rPr>
                        <a:t>d</a:t>
                      </a:r>
                      <a:r>
                        <a:rPr dirty="0" baseline="-25000" sz="1500" spc="-352">
                          <a:latin typeface="Tahoma"/>
                          <a:cs typeface="Tahoma"/>
                        </a:rPr>
                        <a:t>gr</a:t>
                      </a:r>
                      <a:r>
                        <a:rPr dirty="0" sz="1200" spc="-235">
                          <a:latin typeface="Tahoma"/>
                          <a:cs typeface="Tahoma"/>
                        </a:rPr>
                        <a:t>t</a:t>
                      </a:r>
                      <a:r>
                        <a:rPr dirty="0" baseline="-25000" sz="1500" spc="-352">
                          <a:latin typeface="Tahoma"/>
                          <a:cs typeface="Tahoma"/>
                        </a:rPr>
                        <a:t>a</a:t>
                      </a:r>
                      <a:r>
                        <a:rPr dirty="0" sz="1200" spc="-235">
                          <a:latin typeface="Tahoma"/>
                          <a:cs typeface="Tahoma"/>
                        </a:rPr>
                        <a:t>o</a:t>
                      </a:r>
                      <a:r>
                        <a:rPr dirty="0" baseline="-25000" sz="1500" spc="-352">
                          <a:latin typeface="Tahoma"/>
                          <a:cs typeface="Tahoma"/>
                        </a:rPr>
                        <a:t>m</a:t>
                      </a:r>
                      <a:r>
                        <a:rPr dirty="0" sz="1200" spc="-235">
                          <a:latin typeface="Tahoma"/>
                          <a:cs typeface="Tahoma"/>
                        </a:rPr>
                        <a:t>tr</a:t>
                      </a:r>
                      <a:r>
                        <a:rPr dirty="0" baseline="-25000" sz="1500" spc="-352">
                          <a:latin typeface="Tahoma"/>
                          <a:cs typeface="Tahoma"/>
                        </a:rPr>
                        <a:t>o</a:t>
                      </a:r>
                      <a:r>
                        <a:rPr dirty="0" sz="1200" spc="-235">
                          <a:latin typeface="Tahoma"/>
                          <a:cs typeface="Tahoma"/>
                        </a:rPr>
                        <a:t>a</a:t>
                      </a:r>
                      <a:r>
                        <a:rPr dirty="0" baseline="-25000" sz="1500" spc="-352">
                          <a:latin typeface="Tahoma"/>
                          <a:cs typeface="Tahoma"/>
                        </a:rPr>
                        <a:t>f </a:t>
                      </a:r>
                      <a:r>
                        <a:rPr dirty="0" sz="1200" spc="-185">
                          <a:latin typeface="Tahoma"/>
                          <a:cs typeface="Tahoma"/>
                        </a:rPr>
                        <a:t>n</a:t>
                      </a:r>
                      <a:r>
                        <a:rPr dirty="0" baseline="-25000" sz="1500" spc="-277">
                          <a:latin typeface="Tahoma"/>
                          <a:cs typeface="Tahoma"/>
                        </a:rPr>
                        <a:t>th</a:t>
                      </a:r>
                      <a:r>
                        <a:rPr dirty="0" sz="1200" spc="-185">
                          <a:latin typeface="Tahoma"/>
                          <a:cs typeface="Tahoma"/>
                        </a:rPr>
                        <a:t>s</a:t>
                      </a:r>
                      <a:r>
                        <a:rPr dirty="0" baseline="-25000" sz="1500" spc="-277">
                          <a:latin typeface="Tahoma"/>
                          <a:cs typeface="Tahoma"/>
                        </a:rPr>
                        <a:t>e</a:t>
                      </a:r>
                      <a:r>
                        <a:rPr dirty="0" sz="1200" spc="-185">
                          <a:latin typeface="Tahoma"/>
                          <a:cs typeface="Tahoma"/>
                        </a:rPr>
                        <a:t>mit </a:t>
                      </a:r>
                      <a:r>
                        <a:rPr dirty="0" sz="1200">
                          <a:latin typeface="Tahoma"/>
                          <a:cs typeface="Tahoma"/>
                        </a:rPr>
                        <a:t>a </a:t>
                      </a:r>
                      <a:r>
                        <a:rPr dirty="0" sz="1200" spc="-5">
                          <a:latin typeface="Tahoma"/>
                          <a:cs typeface="Tahoma"/>
                        </a:rPr>
                        <a:t>stream</a:t>
                      </a:r>
                      <a:r>
                        <a:rPr dirty="0" sz="1200" spc="-195">
                          <a:latin typeface="Tahoma"/>
                          <a:cs typeface="Tahoma"/>
                        </a:rPr>
                        <a:t> </a:t>
                      </a:r>
                      <a:r>
                        <a:rPr dirty="0" baseline="-8333" sz="1500" spc="-322">
                          <a:latin typeface="Tahoma"/>
                          <a:cs typeface="Tahoma"/>
                        </a:rPr>
                        <a:t>v</a:t>
                      </a:r>
                      <a:r>
                        <a:rPr dirty="0" sz="1200" spc="-215">
                          <a:latin typeface="Tahoma"/>
                          <a:cs typeface="Tahoma"/>
                        </a:rPr>
                        <a:t>o</a:t>
                      </a:r>
                      <a:r>
                        <a:rPr dirty="0" baseline="-8333" sz="1500" spc="-322">
                          <a:latin typeface="Tahoma"/>
                          <a:cs typeface="Tahoma"/>
                        </a:rPr>
                        <a:t>a</a:t>
                      </a:r>
                      <a:r>
                        <a:rPr dirty="0" sz="1200" spc="-215">
                          <a:latin typeface="Tahoma"/>
                          <a:cs typeface="Tahoma"/>
                        </a:rPr>
                        <a:t>f</a:t>
                      </a:r>
                      <a:r>
                        <a:rPr dirty="0" baseline="-8333" sz="1500" spc="-322">
                          <a:latin typeface="Tahoma"/>
                          <a:cs typeface="Tahoma"/>
                        </a:rPr>
                        <a:t>lu</a:t>
                      </a:r>
                      <a:r>
                        <a:rPr dirty="0" sz="1200" spc="-215">
                          <a:latin typeface="Tahoma"/>
                          <a:cs typeface="Tahoma"/>
                        </a:rPr>
                        <a:t>s</a:t>
                      </a:r>
                      <a:r>
                        <a:rPr dirty="0" baseline="-8333" sz="1500" spc="-322">
                          <a:latin typeface="Tahoma"/>
                          <a:cs typeface="Tahoma"/>
                        </a:rPr>
                        <a:t>e</a:t>
                      </a:r>
                      <a:r>
                        <a:rPr dirty="0" sz="1200" spc="-215">
                          <a:latin typeface="Tahoma"/>
                          <a:cs typeface="Tahoma"/>
                        </a:rPr>
                        <a:t>y</a:t>
                      </a:r>
                      <a:r>
                        <a:rPr dirty="0" baseline="-8333" sz="1500" spc="-322">
                          <a:latin typeface="Tahoma"/>
                          <a:cs typeface="Tahoma"/>
                        </a:rPr>
                        <a:t>s</a:t>
                      </a:r>
                      <a:r>
                        <a:rPr dirty="0" sz="1200" spc="-215">
                          <a:latin typeface="Tahoma"/>
                          <a:cs typeface="Tahoma"/>
                        </a:rPr>
                        <a:t>m</a:t>
                      </a:r>
                      <a:r>
                        <a:rPr dirty="0" baseline="-8333" sz="1500" spc="-322">
                          <a:latin typeface="Tahoma"/>
                          <a:cs typeface="Tahoma"/>
                        </a:rPr>
                        <a:t>of</a:t>
                      </a:r>
                      <a:r>
                        <a:rPr dirty="0" sz="1200" spc="-215">
                          <a:latin typeface="Tahoma"/>
                          <a:cs typeface="Tahoma"/>
                        </a:rPr>
                        <a:t>b</a:t>
                      </a:r>
                      <a:r>
                        <a:rPr dirty="0" baseline="-8333" sz="1500" spc="-322">
                          <a:latin typeface="Tahoma"/>
                          <a:cs typeface="Tahoma"/>
                        </a:rPr>
                        <a:t>X</a:t>
                      </a:r>
                      <a:r>
                        <a:rPr dirty="0" sz="1200" spc="-215">
                          <a:latin typeface="Tahoma"/>
                          <a:cs typeface="Tahoma"/>
                        </a:rPr>
                        <a:t>ol</a:t>
                      </a:r>
                      <a:r>
                        <a:rPr dirty="0" baseline="-8333" sz="1500" spc="-322">
                          <a:latin typeface="Tahoma"/>
                          <a:cs typeface="Tahoma"/>
                        </a:rPr>
                        <a:t>w</a:t>
                      </a:r>
                      <a:r>
                        <a:rPr dirty="0" sz="1200" spc="-215">
                          <a:latin typeface="Tahoma"/>
                          <a:cs typeface="Tahoma"/>
                        </a:rPr>
                        <a:t>s</a:t>
                      </a:r>
                      <a:r>
                        <a:rPr dirty="0" baseline="-8333" sz="1500" spc="-322">
                          <a:latin typeface="Tahoma"/>
                          <a:cs typeface="Tahoma"/>
                        </a:rPr>
                        <a:t>o</a:t>
                      </a:r>
                      <a:r>
                        <a:rPr dirty="0" sz="1200" spc="-215">
                          <a:latin typeface="Tahoma"/>
                          <a:cs typeface="Tahoma"/>
                        </a:rPr>
                        <a:t>d</a:t>
                      </a:r>
                      <a:r>
                        <a:rPr dirty="0" baseline="-8333" sz="1500" spc="-322">
                          <a:latin typeface="Tahoma"/>
                          <a:cs typeface="Tahoma"/>
                        </a:rPr>
                        <a:t>u</a:t>
                      </a:r>
                      <a:r>
                        <a:rPr dirty="0" sz="1200" spc="-215">
                          <a:latin typeface="Tahoma"/>
                          <a:cs typeface="Tahoma"/>
                        </a:rPr>
                        <a:t>r</a:t>
                      </a:r>
                      <a:r>
                        <a:rPr dirty="0" baseline="-8333" sz="1500" spc="-322">
                          <a:latin typeface="Tahoma"/>
                          <a:cs typeface="Tahoma"/>
                        </a:rPr>
                        <a:t>ld</a:t>
                      </a:r>
                      <a:r>
                        <a:rPr dirty="0" sz="1200" spc="-215">
                          <a:latin typeface="Tahoma"/>
                          <a:cs typeface="Tahoma"/>
                        </a:rPr>
                        <a:t>aw</a:t>
                      </a:r>
                      <a:r>
                        <a:rPr dirty="0" baseline="-8333" sz="1500" spc="-322">
                          <a:latin typeface="Tahoma"/>
                          <a:cs typeface="Tahoma"/>
                        </a:rPr>
                        <a:t>ha</a:t>
                      </a:r>
                      <a:r>
                        <a:rPr dirty="0" sz="1200" spc="-215">
                          <a:latin typeface="Tahoma"/>
                          <a:cs typeface="Tahoma"/>
                        </a:rPr>
                        <a:t>n</a:t>
                      </a:r>
                      <a:r>
                        <a:rPr dirty="0" baseline="-8333" sz="1500" spc="-322">
                          <a:latin typeface="Tahoma"/>
                          <a:cs typeface="Tahoma"/>
                        </a:rPr>
                        <a:t>ve</a:t>
                      </a:r>
                      <a:r>
                        <a:rPr dirty="0" sz="1200" spc="-215">
                          <a:latin typeface="Tahoma"/>
                          <a:cs typeface="Tahoma"/>
                        </a:rPr>
                        <a:t>from</a:t>
                      </a:r>
                      <a:endParaRPr sz="1200">
                        <a:latin typeface="Tahoma"/>
                        <a:cs typeface="Tahoma"/>
                      </a:endParaRPr>
                    </a:p>
                    <a:p>
                      <a:pPr marL="209550">
                        <a:lnSpc>
                          <a:spcPct val="100000"/>
                        </a:lnSpc>
                        <a:spcBef>
                          <a:spcPts val="190"/>
                        </a:spcBef>
                        <a:tabLst>
                          <a:tab pos="2710180" algn="l"/>
                        </a:tabLst>
                      </a:pPr>
                      <a:r>
                        <a:rPr dirty="0" baseline="9259" sz="1800">
                          <a:latin typeface="Tahoma"/>
                          <a:cs typeface="Tahoma"/>
                        </a:rPr>
                        <a:t>X’s</a:t>
                      </a:r>
                      <a:r>
                        <a:rPr dirty="0" baseline="9259" sz="1800" spc="60">
                          <a:latin typeface="Tahoma"/>
                          <a:cs typeface="Tahoma"/>
                        </a:rPr>
                        <a:t> </a:t>
                      </a:r>
                      <a:r>
                        <a:rPr dirty="0" baseline="9259" sz="1800" spc="-195">
                          <a:latin typeface="Tahoma"/>
                          <a:cs typeface="Tahoma"/>
                        </a:rPr>
                        <a:t>distrib</a:t>
                      </a:r>
                      <a:r>
                        <a:rPr dirty="0" sz="1000" spc="-130">
                          <a:latin typeface="Tahoma"/>
                          <a:cs typeface="Tahoma"/>
                        </a:rPr>
                        <a:t>f</a:t>
                      </a:r>
                      <a:r>
                        <a:rPr dirty="0" baseline="9259" sz="1800" spc="-195">
                          <a:latin typeface="Tahoma"/>
                          <a:cs typeface="Tahoma"/>
                        </a:rPr>
                        <a:t>u</a:t>
                      </a:r>
                      <a:r>
                        <a:rPr dirty="0" sz="1000" spc="-130">
                          <a:latin typeface="Tahoma"/>
                          <a:cs typeface="Tahoma"/>
                        </a:rPr>
                        <a:t>re</a:t>
                      </a:r>
                      <a:r>
                        <a:rPr dirty="0" baseline="9259" sz="1800" spc="-195">
                          <a:latin typeface="Tahoma"/>
                          <a:cs typeface="Tahoma"/>
                        </a:rPr>
                        <a:t>ti</a:t>
                      </a:r>
                      <a:r>
                        <a:rPr dirty="0" sz="1000" spc="-130">
                          <a:latin typeface="Tahoma"/>
                          <a:cs typeface="Tahoma"/>
                        </a:rPr>
                        <a:t>q</a:t>
                      </a:r>
                      <a:r>
                        <a:rPr dirty="0" baseline="9259" sz="1800" spc="-195">
                          <a:latin typeface="Tahoma"/>
                          <a:cs typeface="Tahoma"/>
                        </a:rPr>
                        <a:t>o</a:t>
                      </a:r>
                      <a:r>
                        <a:rPr dirty="0" sz="1000" spc="-130">
                          <a:latin typeface="Tahoma"/>
                          <a:cs typeface="Tahoma"/>
                        </a:rPr>
                        <a:t>u</a:t>
                      </a:r>
                      <a:r>
                        <a:rPr dirty="0" baseline="9259" sz="1800" spc="-195">
                          <a:latin typeface="Tahoma"/>
                          <a:cs typeface="Tahoma"/>
                        </a:rPr>
                        <a:t>n</a:t>
                      </a:r>
                      <a:r>
                        <a:rPr dirty="0" sz="1000" spc="-130">
                          <a:latin typeface="Tahoma"/>
                          <a:cs typeface="Tahoma"/>
                        </a:rPr>
                        <a:t>e</a:t>
                      </a:r>
                      <a:r>
                        <a:rPr dirty="0" baseline="9259" sz="1800" spc="-195">
                          <a:latin typeface="Tahoma"/>
                          <a:cs typeface="Tahoma"/>
                        </a:rPr>
                        <a:t>?</a:t>
                      </a:r>
                      <a:r>
                        <a:rPr dirty="0" sz="1000" spc="-130">
                          <a:latin typeface="Tahoma"/>
                          <a:cs typeface="Tahoma"/>
                        </a:rPr>
                        <a:t>nc</a:t>
                      </a:r>
                      <a:r>
                        <a:rPr dirty="0" baseline="9259" sz="1800" spc="-195">
                          <a:latin typeface="Tahoma"/>
                          <a:cs typeface="Tahoma"/>
                        </a:rPr>
                        <a:t>I</a:t>
                      </a:r>
                      <a:r>
                        <a:rPr dirty="0" sz="1000" spc="-130">
                          <a:latin typeface="Tahoma"/>
                          <a:cs typeface="Tahoma"/>
                        </a:rPr>
                        <a:t>y</a:t>
                      </a:r>
                      <a:r>
                        <a:rPr dirty="0" baseline="9259" sz="1800" spc="-195">
                          <a:latin typeface="Tahoma"/>
                          <a:cs typeface="Tahoma"/>
                        </a:rPr>
                        <a:t>t’</a:t>
                      </a:r>
                      <a:r>
                        <a:rPr dirty="0" sz="1000" spc="-130">
                          <a:latin typeface="Tahoma"/>
                          <a:cs typeface="Tahoma"/>
                        </a:rPr>
                        <a:t>d</a:t>
                      </a:r>
                      <a:r>
                        <a:rPr dirty="0" baseline="9259" sz="1800" spc="-195">
                          <a:latin typeface="Tahoma"/>
                          <a:cs typeface="Tahoma"/>
                        </a:rPr>
                        <a:t>s</a:t>
                      </a:r>
                      <a:r>
                        <a:rPr dirty="0" sz="1000" spc="-130">
                          <a:latin typeface="Tahoma"/>
                          <a:cs typeface="Tahoma"/>
                        </a:rPr>
                        <a:t>istribution</a:t>
                      </a:r>
                      <a:r>
                        <a:rPr dirty="0" sz="1000" spc="30">
                          <a:latin typeface="Tahoma"/>
                          <a:cs typeface="Tahoma"/>
                        </a:rPr>
                        <a:t> </a:t>
                      </a:r>
                      <a:r>
                        <a:rPr dirty="0" sz="1000" spc="-5">
                          <a:latin typeface="Tahoma"/>
                          <a:cs typeface="Tahoma"/>
                        </a:rPr>
                        <a:t>of	</a:t>
                      </a:r>
                      <a:r>
                        <a:rPr dirty="0" baseline="16666" sz="1500">
                          <a:latin typeface="Tahoma"/>
                          <a:cs typeface="Tahoma"/>
                        </a:rPr>
                        <a:t>many </a:t>
                      </a:r>
                      <a:r>
                        <a:rPr dirty="0" baseline="16666" sz="1500" spc="-7">
                          <a:latin typeface="Tahoma"/>
                          <a:cs typeface="Tahoma"/>
                        </a:rPr>
                        <a:t>lows and </a:t>
                      </a:r>
                      <a:r>
                        <a:rPr dirty="0" baseline="16666" sz="1500">
                          <a:latin typeface="Tahoma"/>
                          <a:cs typeface="Tahoma"/>
                        </a:rPr>
                        <a:t>one</a:t>
                      </a:r>
                      <a:r>
                        <a:rPr dirty="0" baseline="16666" sz="1500" spc="-15">
                          <a:latin typeface="Tahoma"/>
                          <a:cs typeface="Tahoma"/>
                        </a:rPr>
                        <a:t> </a:t>
                      </a:r>
                      <a:r>
                        <a:rPr dirty="0" baseline="16666" sz="1500">
                          <a:latin typeface="Tahoma"/>
                          <a:cs typeface="Tahoma"/>
                        </a:rPr>
                        <a:t>or</a:t>
                      </a:r>
                      <a:endParaRPr baseline="16666" sz="1500">
                        <a:latin typeface="Tahoma"/>
                        <a:cs typeface="Tahoma"/>
                      </a:endParaRPr>
                    </a:p>
                    <a:p>
                      <a:pPr marL="367665">
                        <a:lnSpc>
                          <a:spcPts val="980"/>
                        </a:lnSpc>
                        <a:spcBef>
                          <a:spcPts val="50"/>
                        </a:spcBef>
                      </a:pPr>
                      <a:r>
                        <a:rPr dirty="0" sz="1350" spc="-5" i="1">
                          <a:latin typeface="Times New Roman"/>
                          <a:cs typeface="Times New Roman"/>
                        </a:rPr>
                        <a:t>H </a:t>
                      </a:r>
                      <a:r>
                        <a:rPr dirty="0" sz="1350" spc="-5">
                          <a:latin typeface="Times New Roman"/>
                          <a:cs typeface="Times New Roman"/>
                        </a:rPr>
                        <a:t>( </a:t>
                      </a:r>
                      <a:r>
                        <a:rPr dirty="0" sz="1350" spc="-5" i="1">
                          <a:latin typeface="Times New Roman"/>
                          <a:cs typeface="Times New Roman"/>
                        </a:rPr>
                        <a:t>X </a:t>
                      </a:r>
                      <a:r>
                        <a:rPr dirty="0" sz="1350" spc="-5">
                          <a:latin typeface="Times New Roman"/>
                          <a:cs typeface="Times New Roman"/>
                        </a:rPr>
                        <a:t>) </a:t>
                      </a:r>
                      <a:r>
                        <a:rPr dirty="0" sz="1350" spc="-225">
                          <a:latin typeface="Symbol"/>
                          <a:cs typeface="Symbol"/>
                        </a:rPr>
                        <a:t></a:t>
                      </a:r>
                      <a:r>
                        <a:rPr dirty="0" baseline="25000" sz="1500" spc="-337">
                          <a:latin typeface="Tahoma"/>
                          <a:cs typeface="Tahoma"/>
                        </a:rPr>
                        <a:t>va</a:t>
                      </a:r>
                      <a:r>
                        <a:rPr dirty="0" sz="1350" spc="-225">
                          <a:latin typeface="Symbol"/>
                          <a:cs typeface="Symbol"/>
                        </a:rPr>
                        <a:t></a:t>
                      </a:r>
                      <a:r>
                        <a:rPr dirty="0" baseline="25000" sz="1500" spc="-337">
                          <a:latin typeface="Tahoma"/>
                          <a:cs typeface="Tahoma"/>
                        </a:rPr>
                        <a:t>lu</a:t>
                      </a:r>
                      <a:r>
                        <a:rPr dirty="0" sz="1350" spc="-225" i="1">
                          <a:latin typeface="Times New Roman"/>
                          <a:cs typeface="Times New Roman"/>
                        </a:rPr>
                        <a:t>p</a:t>
                      </a:r>
                      <a:r>
                        <a:rPr dirty="0" baseline="25000" sz="1500" spc="-337">
                          <a:latin typeface="Tahoma"/>
                          <a:cs typeface="Tahoma"/>
                        </a:rPr>
                        <a:t>es </a:t>
                      </a:r>
                      <a:r>
                        <a:rPr dirty="0" sz="1350" spc="-254">
                          <a:latin typeface="Times New Roman"/>
                          <a:cs typeface="Times New Roman"/>
                        </a:rPr>
                        <a:t>l</a:t>
                      </a:r>
                      <a:r>
                        <a:rPr dirty="0" baseline="25000" sz="1500" spc="-382">
                          <a:latin typeface="Tahoma"/>
                          <a:cs typeface="Tahoma"/>
                        </a:rPr>
                        <a:t>o</a:t>
                      </a:r>
                      <a:r>
                        <a:rPr dirty="0" sz="1350" spc="-254">
                          <a:latin typeface="Times New Roman"/>
                          <a:cs typeface="Times New Roman"/>
                        </a:rPr>
                        <a:t>o</a:t>
                      </a:r>
                      <a:r>
                        <a:rPr dirty="0" baseline="25000" sz="1500" spc="-382">
                          <a:latin typeface="Tahoma"/>
                          <a:cs typeface="Tahoma"/>
                        </a:rPr>
                        <a:t>f </a:t>
                      </a:r>
                      <a:r>
                        <a:rPr dirty="0" sz="1350" spc="-250">
                          <a:latin typeface="Times New Roman"/>
                          <a:cs typeface="Times New Roman"/>
                        </a:rPr>
                        <a:t>g</a:t>
                      </a:r>
                      <a:r>
                        <a:rPr dirty="0" baseline="25000" sz="1500" spc="-375">
                          <a:latin typeface="Tahoma"/>
                          <a:cs typeface="Tahoma"/>
                        </a:rPr>
                        <a:t>X </a:t>
                      </a:r>
                      <a:r>
                        <a:rPr dirty="0" baseline="25000" sz="1500" spc="-315">
                          <a:latin typeface="Tahoma"/>
                          <a:cs typeface="Tahoma"/>
                        </a:rPr>
                        <a:t>w</a:t>
                      </a:r>
                      <a:r>
                        <a:rPr dirty="0" sz="1350" spc="-210" i="1">
                          <a:latin typeface="Times New Roman"/>
                          <a:cs typeface="Times New Roman"/>
                        </a:rPr>
                        <a:t>p</a:t>
                      </a:r>
                      <a:r>
                        <a:rPr dirty="0" baseline="25000" sz="1500" spc="-315">
                          <a:latin typeface="Tahoma"/>
                          <a:cs typeface="Tahoma"/>
                        </a:rPr>
                        <a:t>oul</a:t>
                      </a:r>
                      <a:r>
                        <a:rPr dirty="0" sz="1350" spc="-210">
                          <a:latin typeface="Symbol"/>
                          <a:cs typeface="Symbol"/>
                        </a:rPr>
                        <a:t></a:t>
                      </a:r>
                      <a:r>
                        <a:rPr dirty="0" baseline="25000" sz="1500" spc="-315">
                          <a:latin typeface="Tahoma"/>
                          <a:cs typeface="Tahoma"/>
                        </a:rPr>
                        <a:t>d </a:t>
                      </a:r>
                      <a:r>
                        <a:rPr dirty="0" baseline="25000" sz="1500" spc="-345">
                          <a:latin typeface="Tahoma"/>
                          <a:cs typeface="Tahoma"/>
                        </a:rPr>
                        <a:t>b</a:t>
                      </a:r>
                      <a:r>
                        <a:rPr dirty="0" sz="1350" spc="-229" i="1">
                          <a:latin typeface="Times New Roman"/>
                          <a:cs typeface="Times New Roman"/>
                        </a:rPr>
                        <a:t>p</a:t>
                      </a:r>
                      <a:r>
                        <a:rPr dirty="0" baseline="25000" sz="1500" spc="-345">
                          <a:latin typeface="Tahoma"/>
                          <a:cs typeface="Tahoma"/>
                        </a:rPr>
                        <a:t>e </a:t>
                      </a:r>
                      <a:r>
                        <a:rPr dirty="0" baseline="25000" sz="1500" spc="-300">
                          <a:latin typeface="Tahoma"/>
                          <a:cs typeface="Tahoma"/>
                        </a:rPr>
                        <a:t>f</a:t>
                      </a:r>
                      <a:r>
                        <a:rPr dirty="0" sz="1350" spc="-200">
                          <a:latin typeface="Times New Roman"/>
                          <a:cs typeface="Times New Roman"/>
                        </a:rPr>
                        <a:t>l</a:t>
                      </a:r>
                      <a:r>
                        <a:rPr dirty="0" baseline="25000" sz="1500" spc="-300">
                          <a:latin typeface="Tahoma"/>
                          <a:cs typeface="Tahoma"/>
                        </a:rPr>
                        <a:t>l</a:t>
                      </a:r>
                      <a:r>
                        <a:rPr dirty="0" sz="1350" spc="-200">
                          <a:latin typeface="Times New Roman"/>
                          <a:cs typeface="Times New Roman"/>
                        </a:rPr>
                        <a:t>o</a:t>
                      </a:r>
                      <a:r>
                        <a:rPr dirty="0" baseline="25000" sz="1500" spc="-300">
                          <a:latin typeface="Tahoma"/>
                          <a:cs typeface="Tahoma"/>
                        </a:rPr>
                        <a:t>at</a:t>
                      </a:r>
                      <a:r>
                        <a:rPr dirty="0" sz="1350" spc="-200">
                          <a:latin typeface="Times New Roman"/>
                          <a:cs typeface="Times New Roman"/>
                        </a:rPr>
                        <a:t>g </a:t>
                      </a:r>
                      <a:r>
                        <a:rPr dirty="0" sz="1350" spc="-5" i="1">
                          <a:latin typeface="Times New Roman"/>
                          <a:cs typeface="Times New Roman"/>
                        </a:rPr>
                        <a:t>p </a:t>
                      </a:r>
                      <a:r>
                        <a:rPr dirty="0" sz="1350" spc="-5">
                          <a:latin typeface="Symbol"/>
                          <a:cs typeface="Symbol"/>
                        </a:rPr>
                        <a:t></a:t>
                      </a:r>
                      <a:r>
                        <a:rPr dirty="0" sz="1350" spc="-5">
                          <a:latin typeface="Times New Roman"/>
                          <a:cs typeface="Times New Roman"/>
                        </a:rPr>
                        <a:t> </a:t>
                      </a:r>
                      <a:r>
                        <a:rPr dirty="0" baseline="41666" sz="1500" spc="-172">
                          <a:latin typeface="Tahoma"/>
                          <a:cs typeface="Tahoma"/>
                        </a:rPr>
                        <a:t>two</a:t>
                      </a:r>
                      <a:r>
                        <a:rPr dirty="0" sz="1350" spc="-114">
                          <a:latin typeface="Symbol"/>
                          <a:cs typeface="Symbol"/>
                        </a:rPr>
                        <a:t></a:t>
                      </a:r>
                      <a:r>
                        <a:rPr dirty="0" baseline="41666" sz="1500" spc="-172">
                          <a:latin typeface="Tahoma"/>
                          <a:cs typeface="Tahoma"/>
                        </a:rPr>
                        <a:t>h</a:t>
                      </a:r>
                      <a:r>
                        <a:rPr dirty="0" sz="1350" spc="-114" i="1">
                          <a:latin typeface="Times New Roman"/>
                          <a:cs typeface="Times New Roman"/>
                        </a:rPr>
                        <a:t>p</a:t>
                      </a:r>
                      <a:r>
                        <a:rPr dirty="0" baseline="41666" sz="1500" spc="-172">
                          <a:latin typeface="Tahoma"/>
                          <a:cs typeface="Tahoma"/>
                        </a:rPr>
                        <a:t>ighs</a:t>
                      </a:r>
                      <a:r>
                        <a:rPr dirty="0" sz="1350" spc="-114">
                          <a:latin typeface="Times New Roman"/>
                          <a:cs typeface="Times New Roman"/>
                        </a:rPr>
                        <a:t>log</a:t>
                      </a:r>
                      <a:r>
                        <a:rPr dirty="0" sz="1350" spc="15">
                          <a:latin typeface="Times New Roman"/>
                          <a:cs typeface="Times New Roman"/>
                        </a:rPr>
                        <a:t> </a:t>
                      </a:r>
                      <a:r>
                        <a:rPr dirty="0" sz="1350" spc="-5" i="1">
                          <a:latin typeface="Times New Roman"/>
                          <a:cs typeface="Times New Roman"/>
                        </a:rPr>
                        <a:t>p</a:t>
                      </a:r>
                      <a:endParaRPr sz="1350">
                        <a:latin typeface="Times New Roman"/>
                        <a:cs typeface="Times New Roman"/>
                      </a:endParaRPr>
                    </a:p>
                    <a:p>
                      <a:pPr marL="1148715">
                        <a:lnSpc>
                          <a:spcPts val="969"/>
                        </a:lnSpc>
                        <a:tabLst>
                          <a:tab pos="1457325" algn="l"/>
                          <a:tab pos="1645285" algn="l"/>
                          <a:tab pos="1964689" algn="l"/>
                          <a:tab pos="2280920" algn="l"/>
                          <a:tab pos="2479675" algn="l"/>
                          <a:tab pos="2682875" algn="l"/>
                          <a:tab pos="3100705" algn="l"/>
                          <a:tab pos="3441065" algn="l"/>
                          <a:tab pos="3639820" algn="l"/>
                        </a:tabLst>
                      </a:pPr>
                      <a:r>
                        <a:rPr dirty="0" sz="750" spc="15">
                          <a:latin typeface="Times New Roman"/>
                          <a:cs typeface="Times New Roman"/>
                        </a:rPr>
                        <a:t>1	2	1	2	2	2	</a:t>
                      </a:r>
                      <a:r>
                        <a:rPr dirty="0" baseline="14403" sz="2025" spc="660">
                          <a:latin typeface="Arial"/>
                          <a:cs typeface="Arial"/>
                        </a:rPr>
                        <a:t>K	</a:t>
                      </a:r>
                      <a:r>
                        <a:rPr dirty="0" sz="750" spc="20" i="1">
                          <a:latin typeface="Times New Roman"/>
                          <a:cs typeface="Times New Roman"/>
                        </a:rPr>
                        <a:t>m	</a:t>
                      </a:r>
                      <a:r>
                        <a:rPr dirty="0" sz="750" spc="15">
                          <a:latin typeface="Times New Roman"/>
                          <a:cs typeface="Times New Roman"/>
                        </a:rPr>
                        <a:t>2	</a:t>
                      </a:r>
                      <a:r>
                        <a:rPr dirty="0" sz="750" spc="20" i="1">
                          <a:latin typeface="Times New Roman"/>
                          <a:cs typeface="Times New Roman"/>
                        </a:rPr>
                        <a:t>m</a:t>
                      </a:r>
                      <a:endParaRPr sz="750">
                        <a:latin typeface="Times New Roman"/>
                        <a:cs typeface="Times New Roman"/>
                      </a:endParaRPr>
                    </a:p>
                    <a:p>
                      <a:pPr marL="1125855">
                        <a:lnSpc>
                          <a:spcPts val="525"/>
                        </a:lnSpc>
                      </a:pPr>
                      <a:r>
                        <a:rPr dirty="0" sz="800" i="1">
                          <a:latin typeface="Times New Roman"/>
                          <a:cs typeface="Times New Roman"/>
                        </a:rPr>
                        <a:t>m</a:t>
                      </a:r>
                      <a:endParaRPr sz="800">
                        <a:latin typeface="Times New Roman"/>
                        <a:cs typeface="Times New Roman"/>
                      </a:endParaRPr>
                    </a:p>
                    <a:p>
                      <a:pPr marL="821055">
                        <a:lnSpc>
                          <a:spcPts val="2150"/>
                        </a:lnSpc>
                      </a:pPr>
                      <a:r>
                        <a:rPr dirty="0" sz="1400" spc="15">
                          <a:latin typeface="Symbol"/>
                          <a:cs typeface="Symbol"/>
                        </a:rPr>
                        <a:t></a:t>
                      </a:r>
                      <a:r>
                        <a:rPr dirty="0" sz="1400" spc="15">
                          <a:latin typeface="Times New Roman"/>
                          <a:cs typeface="Times New Roman"/>
                        </a:rPr>
                        <a:t> </a:t>
                      </a:r>
                      <a:r>
                        <a:rPr dirty="0" sz="1400" spc="20">
                          <a:latin typeface="Symbol"/>
                          <a:cs typeface="Symbol"/>
                        </a:rPr>
                        <a:t></a:t>
                      </a:r>
                      <a:r>
                        <a:rPr dirty="0" baseline="-9043" sz="3225" spc="30">
                          <a:latin typeface="Symbol"/>
                          <a:cs typeface="Symbol"/>
                        </a:rPr>
                        <a:t></a:t>
                      </a:r>
                      <a:r>
                        <a:rPr dirty="0" baseline="-9043" sz="3225" spc="-630">
                          <a:latin typeface="Times New Roman"/>
                          <a:cs typeface="Times New Roman"/>
                        </a:rPr>
                        <a:t> </a:t>
                      </a:r>
                      <a:r>
                        <a:rPr dirty="0" sz="1400" spc="15" i="1">
                          <a:latin typeface="Times New Roman"/>
                          <a:cs typeface="Times New Roman"/>
                        </a:rPr>
                        <a:t>p </a:t>
                      </a:r>
                      <a:r>
                        <a:rPr dirty="0" baseline="-24305" sz="1200" spc="15" i="1">
                          <a:latin typeface="Times New Roman"/>
                          <a:cs typeface="Times New Roman"/>
                        </a:rPr>
                        <a:t>j </a:t>
                      </a:r>
                      <a:r>
                        <a:rPr dirty="0" sz="1400" spc="35">
                          <a:latin typeface="Times New Roman"/>
                          <a:cs typeface="Times New Roman"/>
                        </a:rPr>
                        <a:t>log</a:t>
                      </a:r>
                      <a:r>
                        <a:rPr dirty="0" baseline="-24305" sz="1200" spc="52">
                          <a:latin typeface="Times New Roman"/>
                          <a:cs typeface="Times New Roman"/>
                        </a:rPr>
                        <a:t>2 </a:t>
                      </a:r>
                      <a:r>
                        <a:rPr dirty="0" sz="1400" spc="15" i="1">
                          <a:latin typeface="Times New Roman"/>
                          <a:cs typeface="Times New Roman"/>
                        </a:rPr>
                        <a:t>p </a:t>
                      </a:r>
                      <a:r>
                        <a:rPr dirty="0" baseline="-24305" sz="1200" spc="15" i="1">
                          <a:latin typeface="Times New Roman"/>
                          <a:cs typeface="Times New Roman"/>
                        </a:rPr>
                        <a:t>j</a:t>
                      </a:r>
                      <a:endParaRPr baseline="-24305" sz="1200">
                        <a:latin typeface="Times New Roman"/>
                        <a:cs typeface="Times New Roman"/>
                      </a:endParaRPr>
                    </a:p>
                    <a:p>
                      <a:pPr marL="1105535">
                        <a:lnSpc>
                          <a:spcPct val="100000"/>
                        </a:lnSpc>
                        <a:spcBef>
                          <a:spcPts val="145"/>
                        </a:spcBef>
                      </a:pPr>
                      <a:r>
                        <a:rPr dirty="0" sz="800" spc="10" i="1">
                          <a:latin typeface="Times New Roman"/>
                          <a:cs typeface="Times New Roman"/>
                        </a:rPr>
                        <a:t>j</a:t>
                      </a:r>
                      <a:r>
                        <a:rPr dirty="0" sz="800" spc="-120" i="1">
                          <a:latin typeface="Times New Roman"/>
                          <a:cs typeface="Times New Roman"/>
                        </a:rPr>
                        <a:t> </a:t>
                      </a:r>
                      <a:r>
                        <a:rPr dirty="0" sz="800" spc="-5">
                          <a:latin typeface="Symbol"/>
                          <a:cs typeface="Symbol"/>
                        </a:rPr>
                        <a:t></a:t>
                      </a:r>
                      <a:r>
                        <a:rPr dirty="0" sz="800" spc="-5">
                          <a:latin typeface="Times New Roman"/>
                          <a:cs typeface="Times New Roman"/>
                        </a:rPr>
                        <a:t>1</a:t>
                      </a:r>
                      <a:endParaRPr sz="800">
                        <a:latin typeface="Times New Roman"/>
                        <a:cs typeface="Times New Roman"/>
                      </a:endParaRPr>
                    </a:p>
                    <a:p>
                      <a:pPr>
                        <a:lnSpc>
                          <a:spcPct val="100000"/>
                        </a:lnSpc>
                        <a:spcBef>
                          <a:spcPts val="50"/>
                        </a:spcBef>
                      </a:pPr>
                      <a:endParaRPr sz="1100">
                        <a:latin typeface="Times New Roman"/>
                        <a:cs typeface="Times New Roman"/>
                      </a:endParaRPr>
                    </a:p>
                    <a:p>
                      <a:pPr marL="39370">
                        <a:lnSpc>
                          <a:spcPct val="100000"/>
                        </a:lnSpc>
                        <a:spcBef>
                          <a:spcPts val="5"/>
                        </a:spcBef>
                      </a:pPr>
                      <a:r>
                        <a:rPr dirty="0" sz="1200">
                          <a:latin typeface="Tahoma"/>
                          <a:cs typeface="Tahoma"/>
                        </a:rPr>
                        <a:t>H(X) = </a:t>
                      </a:r>
                      <a:r>
                        <a:rPr dirty="0" sz="1200" spc="-5">
                          <a:latin typeface="Tahoma"/>
                          <a:cs typeface="Tahoma"/>
                        </a:rPr>
                        <a:t>The entropy </a:t>
                      </a:r>
                      <a:r>
                        <a:rPr dirty="0" sz="1200">
                          <a:latin typeface="Tahoma"/>
                          <a:cs typeface="Tahoma"/>
                        </a:rPr>
                        <a:t>of</a:t>
                      </a:r>
                      <a:r>
                        <a:rPr dirty="0" sz="1200" spc="-5">
                          <a:latin typeface="Tahoma"/>
                          <a:cs typeface="Tahoma"/>
                        </a:rPr>
                        <a:t> </a:t>
                      </a:r>
                      <a:r>
                        <a:rPr dirty="0" sz="1200">
                          <a:latin typeface="Tahoma"/>
                          <a:cs typeface="Tahoma"/>
                        </a:rPr>
                        <a:t>X</a:t>
                      </a:r>
                      <a:endParaRPr sz="1200">
                        <a:latin typeface="Tahoma"/>
                        <a:cs typeface="Tahoma"/>
                      </a:endParaRPr>
                    </a:p>
                    <a:p>
                      <a:pPr marL="209550" indent="-170180">
                        <a:lnSpc>
                          <a:spcPct val="100000"/>
                        </a:lnSpc>
                        <a:spcBef>
                          <a:spcPts val="240"/>
                        </a:spcBef>
                        <a:buClr>
                          <a:srgbClr val="000000"/>
                        </a:buClr>
                        <a:buChar char="•"/>
                        <a:tabLst>
                          <a:tab pos="209550" algn="l"/>
                        </a:tabLst>
                      </a:pPr>
                      <a:r>
                        <a:rPr dirty="0" sz="1000" spc="-5">
                          <a:solidFill>
                            <a:srgbClr val="3333CC"/>
                          </a:solidFill>
                          <a:latin typeface="Tahoma"/>
                          <a:cs typeface="Tahoma"/>
                        </a:rPr>
                        <a:t>“High Entropy” means </a:t>
                      </a:r>
                      <a:r>
                        <a:rPr dirty="0" sz="1000">
                          <a:solidFill>
                            <a:srgbClr val="3333CC"/>
                          </a:solidFill>
                          <a:latin typeface="Tahoma"/>
                          <a:cs typeface="Tahoma"/>
                        </a:rPr>
                        <a:t>X is </a:t>
                      </a:r>
                      <a:r>
                        <a:rPr dirty="0" sz="1000" spc="-5">
                          <a:solidFill>
                            <a:srgbClr val="3333CC"/>
                          </a:solidFill>
                          <a:latin typeface="Tahoma"/>
                          <a:cs typeface="Tahoma"/>
                        </a:rPr>
                        <a:t>from </a:t>
                      </a:r>
                      <a:r>
                        <a:rPr dirty="0" sz="1000">
                          <a:solidFill>
                            <a:srgbClr val="3333CC"/>
                          </a:solidFill>
                          <a:latin typeface="Tahoma"/>
                          <a:cs typeface="Tahoma"/>
                        </a:rPr>
                        <a:t>a </a:t>
                      </a:r>
                      <a:r>
                        <a:rPr dirty="0" sz="1000" spc="-5">
                          <a:solidFill>
                            <a:srgbClr val="3333CC"/>
                          </a:solidFill>
                          <a:latin typeface="Tahoma"/>
                          <a:cs typeface="Tahoma"/>
                        </a:rPr>
                        <a:t>uniform (boring)</a:t>
                      </a:r>
                      <a:r>
                        <a:rPr dirty="0" sz="1000" spc="20">
                          <a:solidFill>
                            <a:srgbClr val="3333CC"/>
                          </a:solidFill>
                          <a:latin typeface="Tahoma"/>
                          <a:cs typeface="Tahoma"/>
                        </a:rPr>
                        <a:t> </a:t>
                      </a:r>
                      <a:r>
                        <a:rPr dirty="0" sz="1000">
                          <a:solidFill>
                            <a:srgbClr val="3333CC"/>
                          </a:solidFill>
                          <a:latin typeface="Tahoma"/>
                          <a:cs typeface="Tahoma"/>
                        </a:rPr>
                        <a:t>distribution</a:t>
                      </a:r>
                      <a:endParaRPr sz="1000">
                        <a:latin typeface="Tahoma"/>
                        <a:cs typeface="Tahoma"/>
                      </a:endParaRPr>
                    </a:p>
                    <a:p>
                      <a:pPr marL="209550" indent="-170180">
                        <a:lnSpc>
                          <a:spcPct val="100000"/>
                        </a:lnSpc>
                        <a:spcBef>
                          <a:spcPts val="240"/>
                        </a:spcBef>
                        <a:buClr>
                          <a:srgbClr val="000000"/>
                        </a:buClr>
                        <a:buChar char="•"/>
                        <a:tabLst>
                          <a:tab pos="209550" algn="l"/>
                        </a:tabLst>
                      </a:pPr>
                      <a:r>
                        <a:rPr dirty="0" sz="1000" spc="-5">
                          <a:solidFill>
                            <a:srgbClr val="FF0000"/>
                          </a:solidFill>
                          <a:latin typeface="Tahoma"/>
                          <a:cs typeface="Tahoma"/>
                        </a:rPr>
                        <a:t>“Low Entropy” means </a:t>
                      </a:r>
                      <a:r>
                        <a:rPr dirty="0" sz="1000">
                          <a:solidFill>
                            <a:srgbClr val="FF0000"/>
                          </a:solidFill>
                          <a:latin typeface="Tahoma"/>
                          <a:cs typeface="Tahoma"/>
                        </a:rPr>
                        <a:t>X is </a:t>
                      </a:r>
                      <a:r>
                        <a:rPr dirty="0" sz="1000" spc="-5">
                          <a:solidFill>
                            <a:srgbClr val="FF0000"/>
                          </a:solidFill>
                          <a:latin typeface="Tahoma"/>
                          <a:cs typeface="Tahoma"/>
                        </a:rPr>
                        <a:t>from </a:t>
                      </a:r>
                      <a:r>
                        <a:rPr dirty="0" sz="1000">
                          <a:solidFill>
                            <a:srgbClr val="FF0000"/>
                          </a:solidFill>
                          <a:latin typeface="Tahoma"/>
                          <a:cs typeface="Tahoma"/>
                        </a:rPr>
                        <a:t>varied </a:t>
                      </a:r>
                      <a:r>
                        <a:rPr dirty="0" sz="1000" spc="-5">
                          <a:solidFill>
                            <a:srgbClr val="FF0000"/>
                          </a:solidFill>
                          <a:latin typeface="Tahoma"/>
                          <a:cs typeface="Tahoma"/>
                        </a:rPr>
                        <a:t>(peaks and valleys)</a:t>
                      </a:r>
                      <a:r>
                        <a:rPr dirty="0" sz="1000" spc="5">
                          <a:solidFill>
                            <a:srgbClr val="FF0000"/>
                          </a:solidFill>
                          <a:latin typeface="Tahoma"/>
                          <a:cs typeface="Tahoma"/>
                        </a:rPr>
                        <a:t> </a:t>
                      </a:r>
                      <a:r>
                        <a:rPr dirty="0" sz="1000">
                          <a:solidFill>
                            <a:srgbClr val="FF0000"/>
                          </a:solidFill>
                          <a:latin typeface="Tahoma"/>
                          <a:cs typeface="Tahoma"/>
                        </a:rPr>
                        <a:t>distribution</a:t>
                      </a:r>
                      <a:endParaRPr sz="1000">
                        <a:latin typeface="Tahoma"/>
                        <a:cs typeface="Tahoma"/>
                      </a:endParaRPr>
                    </a:p>
                    <a:p>
                      <a:pPr marL="153670">
                        <a:lnSpc>
                          <a:spcPct val="100000"/>
                        </a:lnSpc>
                        <a:spcBef>
                          <a:spcPts val="545"/>
                        </a:spcBef>
                        <a:tabLst>
                          <a:tab pos="350583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Information Gain: </a:t>
                      </a:r>
                      <a:r>
                        <a:rPr dirty="0" sz="600">
                          <a:latin typeface="Tahoma"/>
                          <a:cs typeface="Tahoma"/>
                        </a:rPr>
                        <a:t>Slide</a:t>
                      </a:r>
                      <a:r>
                        <a:rPr dirty="0" sz="600" spc="-5">
                          <a:latin typeface="Tahoma"/>
                          <a:cs typeface="Tahoma"/>
                        </a:rPr>
                        <a:t> </a:t>
                      </a:r>
                      <a:r>
                        <a:rPr dirty="0" sz="600">
                          <a:latin typeface="Tahoma"/>
                          <a:cs typeface="Tahoma"/>
                        </a:rPr>
                        <a:t>7</a:t>
                      </a:r>
                      <a:endParaRPr sz="600">
                        <a:latin typeface="Tahoma"/>
                        <a:cs typeface="Tahoma"/>
                      </a:endParaRPr>
                    </a:p>
                  </a:txBody>
                  <a:tcPr marL="0" marR="0" marB="0" marT="67310">
                    <a:lnL w="19050">
                      <a:solidFill>
                        <a:srgbClr val="000000"/>
                      </a:solidFill>
                      <a:prstDash val="solid"/>
                    </a:lnL>
                    <a:lnR w="19050">
                      <a:solidFill>
                        <a:srgbClr val="000000"/>
                      </a:solidFill>
                      <a:prstDash val="solid"/>
                    </a:lnR>
                    <a:lnT w="19050">
                      <a:solidFill>
                        <a:srgbClr val="010101"/>
                      </a:solidFill>
                      <a:prstDash val="solid"/>
                    </a:lnT>
                    <a:lnB w="190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
        <p:nvSpPr>
          <p:cNvPr id="7" name="object 7"/>
          <p:cNvSpPr/>
          <p:nvPr/>
        </p:nvSpPr>
        <p:spPr>
          <a:xfrm>
            <a:off x="2400300" y="6812280"/>
            <a:ext cx="1524000" cy="1489710"/>
          </a:xfrm>
          <a:custGeom>
            <a:avLst/>
            <a:gdLst/>
            <a:ahLst/>
            <a:cxnLst/>
            <a:rect l="l" t="t" r="r" b="b"/>
            <a:pathLst>
              <a:path w="1524000" h="1489709">
                <a:moveTo>
                  <a:pt x="634745" y="533400"/>
                </a:moveTo>
                <a:lnTo>
                  <a:pt x="253745" y="533400"/>
                </a:lnTo>
                <a:lnTo>
                  <a:pt x="157733" y="1489710"/>
                </a:lnTo>
                <a:lnTo>
                  <a:pt x="634745" y="533400"/>
                </a:lnTo>
                <a:close/>
              </a:path>
              <a:path w="1524000" h="1489709">
                <a:moveTo>
                  <a:pt x="1524000" y="0"/>
                </a:moveTo>
                <a:lnTo>
                  <a:pt x="0" y="0"/>
                </a:lnTo>
                <a:lnTo>
                  <a:pt x="0" y="533400"/>
                </a:lnTo>
                <a:lnTo>
                  <a:pt x="1524000" y="533400"/>
                </a:lnTo>
                <a:lnTo>
                  <a:pt x="1524000" y="0"/>
                </a:lnTo>
                <a:close/>
              </a:path>
            </a:pathLst>
          </a:custGeom>
          <a:solidFill>
            <a:srgbClr val="E3FFE3"/>
          </a:solidFill>
        </p:spPr>
        <p:txBody>
          <a:bodyPr wrap="square" lIns="0" tIns="0" rIns="0" bIns="0" rtlCol="0"/>
          <a:lstStyle/>
          <a:p/>
        </p:txBody>
      </p:sp>
      <p:sp>
        <p:nvSpPr>
          <p:cNvPr id="8" name="object 8"/>
          <p:cNvSpPr/>
          <p:nvPr/>
        </p:nvSpPr>
        <p:spPr>
          <a:xfrm>
            <a:off x="2400300" y="6812280"/>
            <a:ext cx="1524000" cy="1489710"/>
          </a:xfrm>
          <a:custGeom>
            <a:avLst/>
            <a:gdLst/>
            <a:ahLst/>
            <a:cxnLst/>
            <a:rect l="l" t="t" r="r" b="b"/>
            <a:pathLst>
              <a:path w="1524000" h="1489709">
                <a:moveTo>
                  <a:pt x="0" y="0"/>
                </a:moveTo>
                <a:lnTo>
                  <a:pt x="0" y="533400"/>
                </a:lnTo>
                <a:lnTo>
                  <a:pt x="253745" y="533400"/>
                </a:lnTo>
                <a:lnTo>
                  <a:pt x="157733" y="1489710"/>
                </a:lnTo>
                <a:lnTo>
                  <a:pt x="634745" y="533400"/>
                </a:lnTo>
                <a:lnTo>
                  <a:pt x="1524000" y="533400"/>
                </a:lnTo>
                <a:lnTo>
                  <a:pt x="1524000" y="0"/>
                </a:lnTo>
                <a:lnTo>
                  <a:pt x="253745" y="0"/>
                </a:lnTo>
                <a:lnTo>
                  <a:pt x="0" y="0"/>
                </a:lnTo>
                <a:close/>
              </a:path>
            </a:pathLst>
          </a:custGeom>
          <a:ln w="6350">
            <a:solidFill>
              <a:srgbClr val="010101"/>
            </a:solidFill>
          </a:ln>
        </p:spPr>
        <p:txBody>
          <a:bodyPr wrap="square" lIns="0" tIns="0" rIns="0" bIns="0" rtlCol="0"/>
          <a:lstStyle/>
          <a:p/>
        </p:txBody>
      </p:sp>
      <p:sp>
        <p:nvSpPr>
          <p:cNvPr id="9" name="object 9"/>
          <p:cNvSpPr/>
          <p:nvPr/>
        </p:nvSpPr>
        <p:spPr>
          <a:xfrm>
            <a:off x="4267200" y="6469379"/>
            <a:ext cx="1524000" cy="2007870"/>
          </a:xfrm>
          <a:custGeom>
            <a:avLst/>
            <a:gdLst/>
            <a:ahLst/>
            <a:cxnLst/>
            <a:rect l="l" t="t" r="r" b="b"/>
            <a:pathLst>
              <a:path w="1524000" h="2007870">
                <a:moveTo>
                  <a:pt x="1270253" y="838200"/>
                </a:moveTo>
                <a:lnTo>
                  <a:pt x="889253" y="838200"/>
                </a:lnTo>
                <a:lnTo>
                  <a:pt x="1298448" y="2007870"/>
                </a:lnTo>
                <a:lnTo>
                  <a:pt x="1270253" y="838200"/>
                </a:lnTo>
                <a:close/>
              </a:path>
              <a:path w="1524000" h="2007870">
                <a:moveTo>
                  <a:pt x="1524000" y="0"/>
                </a:moveTo>
                <a:lnTo>
                  <a:pt x="0" y="0"/>
                </a:lnTo>
                <a:lnTo>
                  <a:pt x="0" y="838200"/>
                </a:lnTo>
                <a:lnTo>
                  <a:pt x="1524000" y="838200"/>
                </a:lnTo>
                <a:lnTo>
                  <a:pt x="1524000" y="0"/>
                </a:lnTo>
                <a:close/>
              </a:path>
            </a:pathLst>
          </a:custGeom>
          <a:solidFill>
            <a:srgbClr val="FFD7D7"/>
          </a:solidFill>
        </p:spPr>
        <p:txBody>
          <a:bodyPr wrap="square" lIns="0" tIns="0" rIns="0" bIns="0" rtlCol="0"/>
          <a:lstStyle/>
          <a:p/>
        </p:txBody>
      </p:sp>
      <p:sp>
        <p:nvSpPr>
          <p:cNvPr id="10" name="object 10"/>
          <p:cNvSpPr/>
          <p:nvPr/>
        </p:nvSpPr>
        <p:spPr>
          <a:xfrm>
            <a:off x="4267200" y="6469379"/>
            <a:ext cx="1524000" cy="2007870"/>
          </a:xfrm>
          <a:custGeom>
            <a:avLst/>
            <a:gdLst/>
            <a:ahLst/>
            <a:cxnLst/>
            <a:rect l="l" t="t" r="r" b="b"/>
            <a:pathLst>
              <a:path w="1524000" h="2007870">
                <a:moveTo>
                  <a:pt x="0" y="0"/>
                </a:moveTo>
                <a:lnTo>
                  <a:pt x="0" y="838200"/>
                </a:lnTo>
                <a:lnTo>
                  <a:pt x="889253" y="838200"/>
                </a:lnTo>
                <a:lnTo>
                  <a:pt x="1298448" y="2007870"/>
                </a:lnTo>
                <a:lnTo>
                  <a:pt x="1270253" y="838200"/>
                </a:lnTo>
                <a:lnTo>
                  <a:pt x="1524000" y="838200"/>
                </a:lnTo>
                <a:lnTo>
                  <a:pt x="1524000" y="0"/>
                </a:lnTo>
                <a:lnTo>
                  <a:pt x="889253" y="0"/>
                </a:lnTo>
                <a:lnTo>
                  <a:pt x="0" y="0"/>
                </a:lnTo>
                <a:close/>
              </a:path>
            </a:pathLst>
          </a:custGeom>
          <a:ln w="6350">
            <a:solidFill>
              <a:srgbClr val="010101"/>
            </a:solidFill>
          </a:ln>
        </p:spPr>
        <p:txBody>
          <a:bodyPr wrap="square" lIns="0" tIns="0" rIns="0" bIns="0" rtlCol="0"/>
          <a:lstStyle/>
          <a:p/>
        </p:txBody>
      </p:sp>
      <p:sp>
        <p:nvSpPr>
          <p:cNvPr id="11" name="object 11"/>
          <p:cNvSpPr/>
          <p:nvPr/>
        </p:nvSpPr>
        <p:spPr>
          <a:xfrm>
            <a:off x="2939795" y="7356347"/>
            <a:ext cx="1403985" cy="751840"/>
          </a:xfrm>
          <a:custGeom>
            <a:avLst/>
            <a:gdLst/>
            <a:ahLst/>
            <a:cxnLst/>
            <a:rect l="l" t="t" r="r" b="b"/>
            <a:pathLst>
              <a:path w="1403985" h="751840">
                <a:moveTo>
                  <a:pt x="1403604" y="217931"/>
                </a:moveTo>
                <a:lnTo>
                  <a:pt x="32004" y="217931"/>
                </a:lnTo>
                <a:lnTo>
                  <a:pt x="32004" y="751332"/>
                </a:lnTo>
                <a:lnTo>
                  <a:pt x="1403604" y="751332"/>
                </a:lnTo>
                <a:lnTo>
                  <a:pt x="1403604" y="217931"/>
                </a:lnTo>
                <a:close/>
              </a:path>
              <a:path w="1403985" h="751840">
                <a:moveTo>
                  <a:pt x="0" y="0"/>
                </a:moveTo>
                <a:lnTo>
                  <a:pt x="260604" y="217931"/>
                </a:lnTo>
                <a:lnTo>
                  <a:pt x="603504" y="217931"/>
                </a:lnTo>
                <a:lnTo>
                  <a:pt x="0" y="0"/>
                </a:lnTo>
                <a:close/>
              </a:path>
            </a:pathLst>
          </a:custGeom>
          <a:solidFill>
            <a:srgbClr val="E3FFE3"/>
          </a:solidFill>
        </p:spPr>
        <p:txBody>
          <a:bodyPr wrap="square" lIns="0" tIns="0" rIns="0" bIns="0" rtlCol="0"/>
          <a:lstStyle/>
          <a:p/>
        </p:txBody>
      </p:sp>
      <p:sp>
        <p:nvSpPr>
          <p:cNvPr id="12" name="object 12"/>
          <p:cNvSpPr/>
          <p:nvPr/>
        </p:nvSpPr>
        <p:spPr>
          <a:xfrm>
            <a:off x="2939795" y="7356347"/>
            <a:ext cx="1403985" cy="751840"/>
          </a:xfrm>
          <a:custGeom>
            <a:avLst/>
            <a:gdLst/>
            <a:ahLst/>
            <a:cxnLst/>
            <a:rect l="l" t="t" r="r" b="b"/>
            <a:pathLst>
              <a:path w="1403985" h="751840">
                <a:moveTo>
                  <a:pt x="32004" y="217931"/>
                </a:moveTo>
                <a:lnTo>
                  <a:pt x="32004" y="751332"/>
                </a:lnTo>
                <a:lnTo>
                  <a:pt x="1403604" y="751332"/>
                </a:lnTo>
                <a:lnTo>
                  <a:pt x="1403604" y="217931"/>
                </a:lnTo>
                <a:lnTo>
                  <a:pt x="603504" y="217931"/>
                </a:lnTo>
                <a:lnTo>
                  <a:pt x="0" y="0"/>
                </a:lnTo>
                <a:lnTo>
                  <a:pt x="260604" y="217931"/>
                </a:lnTo>
                <a:lnTo>
                  <a:pt x="32004" y="217931"/>
                </a:lnTo>
                <a:close/>
              </a:path>
            </a:pathLst>
          </a:custGeom>
          <a:ln w="6350">
            <a:solidFill>
              <a:srgbClr val="010101"/>
            </a:solidFill>
          </a:ln>
        </p:spPr>
        <p:txBody>
          <a:bodyPr wrap="square" lIns="0" tIns="0" rIns="0" bIns="0" rtlCol="0"/>
          <a:lstStyle/>
          <a:p/>
        </p:txBody>
      </p:sp>
      <p:sp>
        <p:nvSpPr>
          <p:cNvPr id="13" name="object 13"/>
          <p:cNvSpPr/>
          <p:nvPr/>
        </p:nvSpPr>
        <p:spPr>
          <a:xfrm>
            <a:off x="4533900" y="7195566"/>
            <a:ext cx="1524000" cy="912494"/>
          </a:xfrm>
          <a:custGeom>
            <a:avLst/>
            <a:gdLst/>
            <a:ahLst/>
            <a:cxnLst/>
            <a:rect l="l" t="t" r="r" b="b"/>
            <a:pathLst>
              <a:path w="1524000" h="912495">
                <a:moveTo>
                  <a:pt x="1524000" y="416813"/>
                </a:moveTo>
                <a:lnTo>
                  <a:pt x="0" y="416813"/>
                </a:lnTo>
                <a:lnTo>
                  <a:pt x="0" y="912113"/>
                </a:lnTo>
                <a:lnTo>
                  <a:pt x="1524000" y="912113"/>
                </a:lnTo>
                <a:lnTo>
                  <a:pt x="1524000" y="416813"/>
                </a:lnTo>
                <a:close/>
              </a:path>
              <a:path w="1524000" h="912495">
                <a:moveTo>
                  <a:pt x="344424" y="0"/>
                </a:moveTo>
                <a:lnTo>
                  <a:pt x="253746" y="416813"/>
                </a:lnTo>
                <a:lnTo>
                  <a:pt x="634746" y="416813"/>
                </a:lnTo>
                <a:lnTo>
                  <a:pt x="344424" y="0"/>
                </a:lnTo>
                <a:close/>
              </a:path>
            </a:pathLst>
          </a:custGeom>
          <a:solidFill>
            <a:srgbClr val="FFD7D7"/>
          </a:solidFill>
        </p:spPr>
        <p:txBody>
          <a:bodyPr wrap="square" lIns="0" tIns="0" rIns="0" bIns="0" rtlCol="0"/>
          <a:lstStyle/>
          <a:p/>
        </p:txBody>
      </p:sp>
      <p:sp>
        <p:nvSpPr>
          <p:cNvPr id="14" name="object 14"/>
          <p:cNvSpPr/>
          <p:nvPr/>
        </p:nvSpPr>
        <p:spPr>
          <a:xfrm>
            <a:off x="4533900" y="7195566"/>
            <a:ext cx="1524000" cy="912494"/>
          </a:xfrm>
          <a:custGeom>
            <a:avLst/>
            <a:gdLst/>
            <a:ahLst/>
            <a:cxnLst/>
            <a:rect l="l" t="t" r="r" b="b"/>
            <a:pathLst>
              <a:path w="1524000" h="912495">
                <a:moveTo>
                  <a:pt x="0" y="416813"/>
                </a:moveTo>
                <a:lnTo>
                  <a:pt x="0" y="912113"/>
                </a:lnTo>
                <a:lnTo>
                  <a:pt x="1524000" y="912113"/>
                </a:lnTo>
                <a:lnTo>
                  <a:pt x="1524000" y="416813"/>
                </a:lnTo>
                <a:lnTo>
                  <a:pt x="634746" y="416813"/>
                </a:lnTo>
                <a:lnTo>
                  <a:pt x="344424" y="0"/>
                </a:lnTo>
                <a:lnTo>
                  <a:pt x="253746" y="416813"/>
                </a:lnTo>
                <a:lnTo>
                  <a:pt x="0" y="416813"/>
                </a:lnTo>
                <a:close/>
              </a:path>
            </a:pathLst>
          </a:custGeom>
          <a:ln w="6350">
            <a:solidFill>
              <a:srgbClr val="010101"/>
            </a:solidFill>
          </a:ln>
        </p:spPr>
        <p:txBody>
          <a:bodyPr wrap="square" lIns="0" tIns="0" rIns="0" bIns="0" rtlCol="0"/>
          <a:lstStyle/>
          <a:p/>
        </p:txBody>
      </p:sp>
      <p:graphicFrame>
        <p:nvGraphicFramePr>
          <p:cNvPr id="15" name="object 15"/>
          <p:cNvGraphicFramePr>
            <a:graphicFrameLocks noGrp="1"/>
          </p:cNvGraphicFramePr>
          <p:nvPr/>
        </p:nvGraphicFramePr>
        <p:xfrm>
          <a:off x="1596437" y="5402198"/>
          <a:ext cx="4589780" cy="3429000"/>
        </p:xfrm>
        <a:graphic>
          <a:graphicData uri="http://schemas.openxmlformats.org/drawingml/2006/table">
            <a:tbl>
              <a:tblPr firstRow="1" bandRow="1">
                <a:tableStyleId>{2D5ABB26-0587-4C30-8999-92F81FD0307C}</a:tableStyleId>
              </a:tblPr>
              <a:tblGrid>
                <a:gridCol w="1136650"/>
                <a:gridCol w="1409700"/>
                <a:gridCol w="723900"/>
                <a:gridCol w="1288414"/>
              </a:tblGrid>
              <a:tr h="832103">
                <a:tc gridSpan="4">
                  <a:txBody>
                    <a:bodyPr/>
                    <a:lstStyle/>
                    <a:p>
                      <a:pPr algn="ctr" marR="69850">
                        <a:lnSpc>
                          <a:spcPct val="100000"/>
                        </a:lnSpc>
                        <a:spcBef>
                          <a:spcPts val="720"/>
                        </a:spcBef>
                      </a:pPr>
                      <a:r>
                        <a:rPr dirty="0" sz="2200" spc="-5">
                          <a:solidFill>
                            <a:srgbClr val="006500"/>
                          </a:solidFill>
                          <a:latin typeface="Tahoma"/>
                          <a:cs typeface="Tahoma"/>
                        </a:rPr>
                        <a:t>General</a:t>
                      </a:r>
                      <a:r>
                        <a:rPr dirty="0" sz="2200" spc="-15">
                          <a:solidFill>
                            <a:srgbClr val="006500"/>
                          </a:solidFill>
                          <a:latin typeface="Tahoma"/>
                          <a:cs typeface="Tahoma"/>
                        </a:rPr>
                        <a:t> </a:t>
                      </a:r>
                      <a:r>
                        <a:rPr dirty="0" sz="2200" spc="-5">
                          <a:solidFill>
                            <a:srgbClr val="006500"/>
                          </a:solidFill>
                          <a:latin typeface="Tahoma"/>
                          <a:cs typeface="Tahoma"/>
                        </a:rPr>
                        <a:t>Case</a:t>
                      </a:r>
                      <a:endParaRPr sz="2200">
                        <a:latin typeface="Tahoma"/>
                        <a:cs typeface="Tahoma"/>
                      </a:endParaRPr>
                    </a:p>
                    <a:p>
                      <a:pPr marL="39370">
                        <a:lnSpc>
                          <a:spcPct val="100000"/>
                        </a:lnSpc>
                        <a:spcBef>
                          <a:spcPts val="885"/>
                        </a:spcBef>
                      </a:pPr>
                      <a:r>
                        <a:rPr dirty="0" sz="1200" spc="-5">
                          <a:latin typeface="Tahoma"/>
                          <a:cs typeface="Tahoma"/>
                        </a:rPr>
                        <a:t>Suppose </a:t>
                      </a:r>
                      <a:r>
                        <a:rPr dirty="0" sz="1200">
                          <a:latin typeface="Tahoma"/>
                          <a:cs typeface="Tahoma"/>
                        </a:rPr>
                        <a:t>X </a:t>
                      </a:r>
                      <a:r>
                        <a:rPr dirty="0" sz="1200" spc="-5">
                          <a:latin typeface="Tahoma"/>
                          <a:cs typeface="Tahoma"/>
                        </a:rPr>
                        <a:t>can </a:t>
                      </a:r>
                      <a:r>
                        <a:rPr dirty="0" sz="1200">
                          <a:latin typeface="Tahoma"/>
                          <a:cs typeface="Tahoma"/>
                        </a:rPr>
                        <a:t>have </a:t>
                      </a:r>
                      <a:r>
                        <a:rPr dirty="0" sz="1200" spc="-5">
                          <a:latin typeface="Tahoma"/>
                          <a:cs typeface="Tahoma"/>
                        </a:rPr>
                        <a:t>one of </a:t>
                      </a:r>
                      <a:r>
                        <a:rPr dirty="0" sz="1250" spc="-45" i="1">
                          <a:latin typeface="Tahoma"/>
                          <a:cs typeface="Tahoma"/>
                        </a:rPr>
                        <a:t>m </a:t>
                      </a:r>
                      <a:r>
                        <a:rPr dirty="0" sz="1200" spc="-5">
                          <a:latin typeface="Tahoma"/>
                          <a:cs typeface="Tahoma"/>
                        </a:rPr>
                        <a:t>values… </a:t>
                      </a:r>
                      <a:r>
                        <a:rPr dirty="0" sz="1250" spc="-25" i="1">
                          <a:latin typeface="Tahoma"/>
                          <a:cs typeface="Tahoma"/>
                        </a:rPr>
                        <a:t>V</a:t>
                      </a:r>
                      <a:r>
                        <a:rPr dirty="0" baseline="-19607" sz="1275" spc="-37" i="1">
                          <a:latin typeface="Tahoma"/>
                          <a:cs typeface="Tahoma"/>
                        </a:rPr>
                        <a:t>1, </a:t>
                      </a:r>
                      <a:r>
                        <a:rPr dirty="0" sz="1250" spc="-25" i="1">
                          <a:latin typeface="Tahoma"/>
                          <a:cs typeface="Tahoma"/>
                        </a:rPr>
                        <a:t>V</a:t>
                      </a:r>
                      <a:r>
                        <a:rPr dirty="0" baseline="-19607" sz="1275" spc="-37" i="1">
                          <a:latin typeface="Tahoma"/>
                          <a:cs typeface="Tahoma"/>
                        </a:rPr>
                        <a:t>2, </a:t>
                      </a:r>
                      <a:r>
                        <a:rPr dirty="0" baseline="-19607" sz="1275" spc="-67" i="1">
                          <a:latin typeface="Tahoma"/>
                          <a:cs typeface="Tahoma"/>
                        </a:rPr>
                        <a:t>…</a:t>
                      </a:r>
                      <a:r>
                        <a:rPr dirty="0" baseline="-19607" sz="1275" spc="60" i="1">
                          <a:latin typeface="Tahoma"/>
                          <a:cs typeface="Tahoma"/>
                        </a:rPr>
                        <a:t> </a:t>
                      </a:r>
                      <a:r>
                        <a:rPr dirty="0" sz="1250" spc="-40" i="1">
                          <a:latin typeface="Tahoma"/>
                          <a:cs typeface="Tahoma"/>
                        </a:rPr>
                        <a:t>V</a:t>
                      </a:r>
                      <a:r>
                        <a:rPr dirty="0" baseline="-19607" sz="1275" spc="-60" i="1">
                          <a:latin typeface="Tahoma"/>
                          <a:cs typeface="Tahoma"/>
                        </a:rPr>
                        <a:t>m</a:t>
                      </a:r>
                      <a:endParaRPr baseline="-19607" sz="1275">
                        <a:latin typeface="Tahoma"/>
                        <a:cs typeface="Tahoma"/>
                      </a:endParaRPr>
                    </a:p>
                  </a:txBody>
                  <a:tcPr marL="0" marR="0" marB="0" marT="91440">
                    <a:lnL w="19050">
                      <a:solidFill>
                        <a:srgbClr val="000000"/>
                      </a:solidFill>
                      <a:prstDash val="solid"/>
                    </a:lnL>
                    <a:lnR w="19050">
                      <a:solidFill>
                        <a:srgbClr val="000000"/>
                      </a:solidFill>
                      <a:prstDash val="solid"/>
                    </a:lnR>
                    <a:lnT w="19050">
                      <a:solidFill>
                        <a:srgbClr val="000000"/>
                      </a:solidFill>
                      <a:prstDash val="solid"/>
                    </a:lnT>
                    <a:lnB w="19050">
                      <a:solidFill>
                        <a:srgbClr val="010101"/>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r h="266700">
                <a:tc>
                  <a:txBody>
                    <a:bodyPr/>
                    <a:lstStyle/>
                    <a:p>
                      <a:pPr marL="57785">
                        <a:lnSpc>
                          <a:spcPct val="100000"/>
                        </a:lnSpc>
                        <a:spcBef>
                          <a:spcPts val="140"/>
                        </a:spcBef>
                      </a:pPr>
                      <a:r>
                        <a:rPr dirty="0" sz="1400" spc="-5" i="1">
                          <a:latin typeface="Arial"/>
                          <a:cs typeface="Arial"/>
                        </a:rPr>
                        <a:t>P(X=V</a:t>
                      </a:r>
                      <a:r>
                        <a:rPr dirty="0" baseline="-20467" sz="1425" spc="-7" i="1">
                          <a:latin typeface="Arial"/>
                          <a:cs typeface="Arial"/>
                        </a:rPr>
                        <a:t>1</a:t>
                      </a:r>
                      <a:r>
                        <a:rPr dirty="0" sz="1400" spc="-5" i="1">
                          <a:latin typeface="Arial"/>
                          <a:cs typeface="Arial"/>
                        </a:rPr>
                        <a:t>) =</a:t>
                      </a:r>
                      <a:r>
                        <a:rPr dirty="0" sz="1400" spc="-45" i="1">
                          <a:latin typeface="Arial"/>
                          <a:cs typeface="Arial"/>
                        </a:rPr>
                        <a:t> </a:t>
                      </a:r>
                      <a:r>
                        <a:rPr dirty="0" sz="1400" spc="-5" i="1">
                          <a:latin typeface="Arial"/>
                          <a:cs typeface="Arial"/>
                        </a:rPr>
                        <a:t>p</a:t>
                      </a:r>
                      <a:r>
                        <a:rPr dirty="0" baseline="-20467" sz="1425" spc="-7" i="1">
                          <a:latin typeface="Arial"/>
                          <a:cs typeface="Arial"/>
                        </a:rPr>
                        <a:t>1</a:t>
                      </a:r>
                      <a:endParaRPr baseline="-20467" sz="1425">
                        <a:latin typeface="Arial"/>
                        <a:cs typeface="Arial"/>
                      </a:endParaRPr>
                    </a:p>
                  </a:txBody>
                  <a:tcPr marL="0" marR="0" marB="0" marT="17780">
                    <a:lnL w="28575">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196850">
                        <a:lnSpc>
                          <a:spcPct val="100000"/>
                        </a:lnSpc>
                        <a:spcBef>
                          <a:spcPts val="140"/>
                        </a:spcBef>
                      </a:pPr>
                      <a:r>
                        <a:rPr dirty="0" sz="1400" spc="-5" i="1">
                          <a:latin typeface="Arial"/>
                          <a:cs typeface="Arial"/>
                        </a:rPr>
                        <a:t>P(X=V</a:t>
                      </a:r>
                      <a:r>
                        <a:rPr dirty="0" baseline="-20467" sz="1425" spc="-7" i="1">
                          <a:latin typeface="Arial"/>
                          <a:cs typeface="Arial"/>
                        </a:rPr>
                        <a:t>2</a:t>
                      </a:r>
                      <a:r>
                        <a:rPr dirty="0" sz="1400" spc="-5" i="1">
                          <a:latin typeface="Arial"/>
                          <a:cs typeface="Arial"/>
                        </a:rPr>
                        <a:t>) =</a:t>
                      </a:r>
                      <a:r>
                        <a:rPr dirty="0" sz="1400" spc="-25" i="1">
                          <a:latin typeface="Arial"/>
                          <a:cs typeface="Arial"/>
                        </a:rPr>
                        <a:t> </a:t>
                      </a:r>
                      <a:r>
                        <a:rPr dirty="0" sz="1400" spc="-5" i="1">
                          <a:latin typeface="Arial"/>
                          <a:cs typeface="Arial"/>
                        </a:rPr>
                        <a:t>p</a:t>
                      </a:r>
                      <a:r>
                        <a:rPr dirty="0" baseline="-20467" sz="1425" spc="-7" i="1">
                          <a:latin typeface="Arial"/>
                          <a:cs typeface="Arial"/>
                        </a:rPr>
                        <a:t>2</a:t>
                      </a:r>
                      <a:endParaRPr baseline="-20467" sz="1425">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algn="ctr">
                        <a:lnSpc>
                          <a:spcPct val="100000"/>
                        </a:lnSpc>
                        <a:spcBef>
                          <a:spcPts val="140"/>
                        </a:spcBef>
                      </a:pPr>
                      <a:r>
                        <a:rPr dirty="0" sz="1400" spc="-5">
                          <a:latin typeface="Arial"/>
                          <a:cs typeface="Arial"/>
                        </a:rPr>
                        <a:t>….</a:t>
                      </a:r>
                      <a:endParaRPr sz="1400">
                        <a:latin typeface="Arial"/>
                        <a:cs typeface="Arial"/>
                      </a:endParaRPr>
                    </a:p>
                  </a:txBody>
                  <a:tcPr marL="0" marR="0" marB="0" marT="17780">
                    <a:lnL w="6350">
                      <a:solidFill>
                        <a:srgbClr val="010101"/>
                      </a:solidFill>
                      <a:prstDash val="solid"/>
                    </a:lnL>
                    <a:lnR w="6350">
                      <a:solidFill>
                        <a:srgbClr val="010101"/>
                      </a:solidFill>
                      <a:prstDash val="solid"/>
                    </a:lnR>
                    <a:lnT w="19050">
                      <a:solidFill>
                        <a:srgbClr val="010101"/>
                      </a:solidFill>
                      <a:prstDash val="solid"/>
                    </a:lnT>
                    <a:lnB w="19050">
                      <a:solidFill>
                        <a:srgbClr val="010101"/>
                      </a:solidFill>
                      <a:prstDash val="solid"/>
                    </a:lnB>
                  </a:tcPr>
                </a:tc>
                <a:tc>
                  <a:txBody>
                    <a:bodyPr/>
                    <a:lstStyle/>
                    <a:p>
                      <a:pPr marL="106045">
                        <a:lnSpc>
                          <a:spcPct val="100000"/>
                        </a:lnSpc>
                        <a:spcBef>
                          <a:spcPts val="140"/>
                        </a:spcBef>
                      </a:pPr>
                      <a:r>
                        <a:rPr dirty="0" sz="1400" spc="-5" i="1">
                          <a:latin typeface="Arial"/>
                          <a:cs typeface="Arial"/>
                        </a:rPr>
                        <a:t>P(X=V</a:t>
                      </a:r>
                      <a:r>
                        <a:rPr dirty="0" baseline="-20467" sz="1425" spc="-7" i="1">
                          <a:latin typeface="Arial"/>
                          <a:cs typeface="Arial"/>
                        </a:rPr>
                        <a:t>m</a:t>
                      </a:r>
                      <a:r>
                        <a:rPr dirty="0" sz="1400" spc="-5" i="1">
                          <a:latin typeface="Arial"/>
                          <a:cs typeface="Arial"/>
                        </a:rPr>
                        <a:t>) =</a:t>
                      </a:r>
                      <a:r>
                        <a:rPr dirty="0" sz="1400" spc="-35" i="1">
                          <a:latin typeface="Arial"/>
                          <a:cs typeface="Arial"/>
                        </a:rPr>
                        <a:t> </a:t>
                      </a:r>
                      <a:r>
                        <a:rPr dirty="0" sz="1400" i="1">
                          <a:latin typeface="Arial"/>
                          <a:cs typeface="Arial"/>
                        </a:rPr>
                        <a:t>p</a:t>
                      </a:r>
                      <a:r>
                        <a:rPr dirty="0" baseline="-20467" sz="1425" i="1">
                          <a:latin typeface="Arial"/>
                          <a:cs typeface="Arial"/>
                        </a:rPr>
                        <a:t>m</a:t>
                      </a:r>
                      <a:endParaRPr baseline="-20467" sz="1425">
                        <a:latin typeface="Arial"/>
                        <a:cs typeface="Arial"/>
                      </a:endParaRPr>
                    </a:p>
                  </a:txBody>
                  <a:tcPr marL="0" marR="0" marB="0" marT="17780">
                    <a:lnL w="6350">
                      <a:solidFill>
                        <a:srgbClr val="010101"/>
                      </a:solidFill>
                      <a:prstDash val="solid"/>
                    </a:lnL>
                    <a:lnR w="28575">
                      <a:solidFill>
                        <a:srgbClr val="010101"/>
                      </a:solidFill>
                      <a:prstDash val="solid"/>
                    </a:lnR>
                    <a:lnT w="19050">
                      <a:solidFill>
                        <a:srgbClr val="010101"/>
                      </a:solidFill>
                      <a:prstDash val="solid"/>
                    </a:lnT>
                    <a:lnB w="19050">
                      <a:solidFill>
                        <a:srgbClr val="010101"/>
                      </a:solidFill>
                      <a:prstDash val="solid"/>
                    </a:lnB>
                  </a:tcPr>
                </a:tc>
              </a:tr>
              <a:tr h="2317242">
                <a:tc gridSpan="4">
                  <a:txBody>
                    <a:bodyPr/>
                    <a:lstStyle/>
                    <a:p>
                      <a:pPr algn="r" marR="428625">
                        <a:lnSpc>
                          <a:spcPts val="905"/>
                        </a:lnSpc>
                        <a:spcBef>
                          <a:spcPts val="530"/>
                        </a:spcBef>
                      </a:pPr>
                      <a:r>
                        <a:rPr dirty="0" sz="1200">
                          <a:latin typeface="Tahoma"/>
                          <a:cs typeface="Tahoma"/>
                        </a:rPr>
                        <a:t>What’s </a:t>
                      </a:r>
                      <a:r>
                        <a:rPr dirty="0" sz="1200" spc="-5">
                          <a:latin typeface="Tahoma"/>
                          <a:cs typeface="Tahoma"/>
                        </a:rPr>
                        <a:t>the smallest </a:t>
                      </a:r>
                      <a:r>
                        <a:rPr dirty="0" sz="1200">
                          <a:latin typeface="Tahoma"/>
                          <a:cs typeface="Tahoma"/>
                        </a:rPr>
                        <a:t>possible </a:t>
                      </a:r>
                      <a:r>
                        <a:rPr dirty="0" sz="1200" spc="-5">
                          <a:latin typeface="Tahoma"/>
                          <a:cs typeface="Tahoma"/>
                        </a:rPr>
                        <a:t>number </a:t>
                      </a:r>
                      <a:r>
                        <a:rPr dirty="0" sz="1200">
                          <a:latin typeface="Tahoma"/>
                          <a:cs typeface="Tahoma"/>
                        </a:rPr>
                        <a:t>of </a:t>
                      </a:r>
                      <a:r>
                        <a:rPr dirty="0" baseline="47222" sz="1500">
                          <a:latin typeface="Tahoma"/>
                          <a:cs typeface="Tahoma"/>
                        </a:rPr>
                        <a:t>A histogram </a:t>
                      </a:r>
                      <a:r>
                        <a:rPr dirty="0" baseline="47222" sz="1500" spc="-7">
                          <a:latin typeface="Tahoma"/>
                          <a:cs typeface="Tahoma"/>
                        </a:rPr>
                        <a:t>of the </a:t>
                      </a:r>
                      <a:r>
                        <a:rPr dirty="0" sz="1200">
                          <a:latin typeface="Tahoma"/>
                          <a:cs typeface="Tahoma"/>
                        </a:rPr>
                        <a:t>,</a:t>
                      </a:r>
                      <a:r>
                        <a:rPr dirty="0" sz="1200" spc="-60">
                          <a:latin typeface="Tahoma"/>
                          <a:cs typeface="Tahoma"/>
                        </a:rPr>
                        <a:t> </a:t>
                      </a:r>
                      <a:r>
                        <a:rPr dirty="0" sz="1200">
                          <a:latin typeface="Tahoma"/>
                          <a:cs typeface="Tahoma"/>
                        </a:rPr>
                        <a:t>per</a:t>
                      </a:r>
                      <a:endParaRPr sz="1200">
                        <a:latin typeface="Tahoma"/>
                        <a:cs typeface="Tahoma"/>
                      </a:endParaRPr>
                    </a:p>
                    <a:p>
                      <a:pPr algn="r" marR="483234">
                        <a:lnSpc>
                          <a:spcPts val="720"/>
                        </a:lnSpc>
                      </a:pPr>
                      <a:r>
                        <a:rPr dirty="0" sz="1000" spc="-220">
                          <a:latin typeface="Tahoma"/>
                          <a:cs typeface="Tahoma"/>
                        </a:rPr>
                        <a:t>f</a:t>
                      </a:r>
                      <a:r>
                        <a:rPr dirty="0" baseline="16203" sz="1800" spc="-330">
                          <a:latin typeface="Tahoma"/>
                          <a:cs typeface="Tahoma"/>
                        </a:rPr>
                        <a:t>b</a:t>
                      </a:r>
                      <a:r>
                        <a:rPr dirty="0" sz="1000" spc="-220">
                          <a:latin typeface="Tahoma"/>
                          <a:cs typeface="Tahoma"/>
                        </a:rPr>
                        <a:t>re</a:t>
                      </a:r>
                      <a:r>
                        <a:rPr dirty="0" baseline="16203" sz="1800" spc="-330">
                          <a:latin typeface="Tahoma"/>
                          <a:cs typeface="Tahoma"/>
                        </a:rPr>
                        <a:t>it</a:t>
                      </a:r>
                      <a:r>
                        <a:rPr dirty="0" sz="1000" spc="-220">
                          <a:latin typeface="Tahoma"/>
                          <a:cs typeface="Tahoma"/>
                        </a:rPr>
                        <a:t>q</a:t>
                      </a:r>
                      <a:r>
                        <a:rPr dirty="0" baseline="16203" sz="1800" spc="-330">
                          <a:latin typeface="Tahoma"/>
                          <a:cs typeface="Tahoma"/>
                        </a:rPr>
                        <a:t>s</a:t>
                      </a:r>
                      <a:r>
                        <a:rPr dirty="0" sz="1000" spc="-220">
                          <a:latin typeface="Tahoma"/>
                          <a:cs typeface="Tahoma"/>
                        </a:rPr>
                        <a:t>u</a:t>
                      </a:r>
                      <a:r>
                        <a:rPr dirty="0" baseline="16203" sz="1800" spc="-330">
                          <a:latin typeface="Tahoma"/>
                          <a:cs typeface="Tahoma"/>
                        </a:rPr>
                        <a:t>,</a:t>
                      </a:r>
                      <a:r>
                        <a:rPr dirty="0" sz="1000" spc="-220">
                          <a:latin typeface="Tahoma"/>
                          <a:cs typeface="Tahoma"/>
                        </a:rPr>
                        <a:t>e</a:t>
                      </a:r>
                      <a:r>
                        <a:rPr dirty="0" baseline="16203" sz="1800" spc="-330">
                          <a:latin typeface="Tahoma"/>
                          <a:cs typeface="Tahoma"/>
                        </a:rPr>
                        <a:t>o</a:t>
                      </a:r>
                      <a:r>
                        <a:rPr dirty="0" sz="1000" spc="-220">
                          <a:latin typeface="Tahoma"/>
                          <a:cs typeface="Tahoma"/>
                        </a:rPr>
                        <a:t>n</a:t>
                      </a:r>
                      <a:r>
                        <a:rPr dirty="0" baseline="16203" sz="1800" spc="-330">
                          <a:latin typeface="Tahoma"/>
                          <a:cs typeface="Tahoma"/>
                        </a:rPr>
                        <a:t>n</a:t>
                      </a:r>
                      <a:r>
                        <a:rPr dirty="0" sz="1000" spc="-220">
                          <a:latin typeface="Tahoma"/>
                          <a:cs typeface="Tahoma"/>
                        </a:rPr>
                        <a:t>cy</a:t>
                      </a:r>
                      <a:r>
                        <a:rPr dirty="0" baseline="16203" sz="1800" spc="-330">
                          <a:latin typeface="Tahoma"/>
                          <a:cs typeface="Tahoma"/>
                        </a:rPr>
                        <a:t>a</a:t>
                      </a:r>
                      <a:r>
                        <a:rPr dirty="0" sz="1000" spc="-220">
                          <a:latin typeface="Tahoma"/>
                          <a:cs typeface="Tahoma"/>
                        </a:rPr>
                        <a:t>d</a:t>
                      </a:r>
                      <a:r>
                        <a:rPr dirty="0" baseline="16203" sz="1800" spc="-330">
                          <a:latin typeface="Tahoma"/>
                          <a:cs typeface="Tahoma"/>
                        </a:rPr>
                        <a:t>v</a:t>
                      </a:r>
                      <a:r>
                        <a:rPr dirty="0" sz="1000" spc="-220">
                          <a:latin typeface="Tahoma"/>
                          <a:cs typeface="Tahoma"/>
                        </a:rPr>
                        <a:t>is</a:t>
                      </a:r>
                      <a:r>
                        <a:rPr dirty="0" baseline="16203" sz="1800" spc="-330">
                          <a:latin typeface="Tahoma"/>
                          <a:cs typeface="Tahoma"/>
                        </a:rPr>
                        <a:t>e</a:t>
                      </a:r>
                      <a:r>
                        <a:rPr dirty="0" sz="1000" spc="-220">
                          <a:latin typeface="Tahoma"/>
                          <a:cs typeface="Tahoma"/>
                        </a:rPr>
                        <a:t>tr</a:t>
                      </a:r>
                      <a:r>
                        <a:rPr dirty="0" baseline="16203" sz="1800" spc="-330">
                          <a:latin typeface="Tahoma"/>
                          <a:cs typeface="Tahoma"/>
                        </a:rPr>
                        <a:t>r</a:t>
                      </a:r>
                      <a:r>
                        <a:rPr dirty="0" sz="1000" spc="-220">
                          <a:latin typeface="Tahoma"/>
                          <a:cs typeface="Tahoma"/>
                        </a:rPr>
                        <a:t>i</a:t>
                      </a:r>
                      <a:r>
                        <a:rPr dirty="0" baseline="16203" sz="1800" spc="-330">
                          <a:latin typeface="Tahoma"/>
                          <a:cs typeface="Tahoma"/>
                        </a:rPr>
                        <a:t>a</a:t>
                      </a:r>
                      <a:r>
                        <a:rPr dirty="0" sz="1000" spc="-220">
                          <a:latin typeface="Tahoma"/>
                          <a:cs typeface="Tahoma"/>
                        </a:rPr>
                        <a:t>b</a:t>
                      </a:r>
                      <a:r>
                        <a:rPr dirty="0" baseline="16203" sz="1800" spc="-330">
                          <a:latin typeface="Tahoma"/>
                          <a:cs typeface="Tahoma"/>
                        </a:rPr>
                        <a:t>g</a:t>
                      </a:r>
                      <a:r>
                        <a:rPr dirty="0" sz="1000" spc="-220">
                          <a:latin typeface="Tahoma"/>
                          <a:cs typeface="Tahoma"/>
                        </a:rPr>
                        <a:t>ut</a:t>
                      </a:r>
                      <a:r>
                        <a:rPr dirty="0" baseline="16203" sz="1800" spc="-330">
                          <a:latin typeface="Tahoma"/>
                          <a:cs typeface="Tahoma"/>
                        </a:rPr>
                        <a:t>e</a:t>
                      </a:r>
                      <a:r>
                        <a:rPr dirty="0" sz="1000" spc="-220">
                          <a:latin typeface="Tahoma"/>
                          <a:cs typeface="Tahoma"/>
                        </a:rPr>
                        <a:t>ion  </a:t>
                      </a:r>
                      <a:r>
                        <a:rPr dirty="0" sz="1000" spc="-145">
                          <a:latin typeface="Tahoma"/>
                          <a:cs typeface="Tahoma"/>
                        </a:rPr>
                        <a:t> </a:t>
                      </a:r>
                      <a:r>
                        <a:rPr dirty="0" sz="1000" spc="-40">
                          <a:latin typeface="Tahoma"/>
                          <a:cs typeface="Tahoma"/>
                        </a:rPr>
                        <a:t>of</a:t>
                      </a:r>
                      <a:endParaRPr sz="1000">
                        <a:latin typeface="Tahoma"/>
                        <a:cs typeface="Tahoma"/>
                      </a:endParaRPr>
                    </a:p>
                    <a:p>
                      <a:pPr marL="209550">
                        <a:lnSpc>
                          <a:spcPts val="1255"/>
                        </a:lnSpc>
                      </a:pPr>
                      <a:r>
                        <a:rPr dirty="0" sz="1200" spc="-5">
                          <a:latin typeface="Tahoma"/>
                          <a:cs typeface="Tahoma"/>
                        </a:rPr>
                        <a:t>symbol, </a:t>
                      </a:r>
                      <a:r>
                        <a:rPr dirty="0" sz="1200" spc="-235">
                          <a:latin typeface="Tahoma"/>
                          <a:cs typeface="Tahoma"/>
                        </a:rPr>
                        <a:t>n</a:t>
                      </a:r>
                      <a:r>
                        <a:rPr dirty="0" baseline="-25000" sz="1500" spc="-352">
                          <a:latin typeface="Tahoma"/>
                          <a:cs typeface="Tahoma"/>
                        </a:rPr>
                        <a:t>A</a:t>
                      </a:r>
                      <a:r>
                        <a:rPr dirty="0" sz="1200" spc="-235">
                          <a:latin typeface="Tahoma"/>
                          <a:cs typeface="Tahoma"/>
                        </a:rPr>
                        <a:t>ee</a:t>
                      </a:r>
                      <a:r>
                        <a:rPr dirty="0" baseline="-25000" sz="1500" spc="-352">
                          <a:latin typeface="Tahoma"/>
                          <a:cs typeface="Tahoma"/>
                        </a:rPr>
                        <a:t>h</a:t>
                      </a:r>
                      <a:r>
                        <a:rPr dirty="0" sz="1200" spc="-235">
                          <a:latin typeface="Tahoma"/>
                          <a:cs typeface="Tahoma"/>
                        </a:rPr>
                        <a:t>d</a:t>
                      </a:r>
                      <a:r>
                        <a:rPr dirty="0" baseline="-25000" sz="1500" spc="-352">
                          <a:latin typeface="Tahoma"/>
                          <a:cs typeface="Tahoma"/>
                        </a:rPr>
                        <a:t>is</a:t>
                      </a:r>
                      <a:r>
                        <a:rPr dirty="0" sz="1200" spc="-235">
                          <a:latin typeface="Tahoma"/>
                          <a:cs typeface="Tahoma"/>
                        </a:rPr>
                        <a:t>e</a:t>
                      </a:r>
                      <a:r>
                        <a:rPr dirty="0" baseline="-25000" sz="1500" spc="-352">
                          <a:latin typeface="Tahoma"/>
                          <a:cs typeface="Tahoma"/>
                        </a:rPr>
                        <a:t>to</a:t>
                      </a:r>
                      <a:r>
                        <a:rPr dirty="0" sz="1200" spc="-235">
                          <a:latin typeface="Tahoma"/>
                          <a:cs typeface="Tahoma"/>
                        </a:rPr>
                        <a:t>d</a:t>
                      </a:r>
                      <a:r>
                        <a:rPr dirty="0" baseline="-25000" sz="1500" spc="-352">
                          <a:latin typeface="Tahoma"/>
                          <a:cs typeface="Tahoma"/>
                        </a:rPr>
                        <a:t>gr</a:t>
                      </a:r>
                      <a:r>
                        <a:rPr dirty="0" sz="1200" spc="-235">
                          <a:latin typeface="Tahoma"/>
                          <a:cs typeface="Tahoma"/>
                        </a:rPr>
                        <a:t>t</a:t>
                      </a:r>
                      <a:r>
                        <a:rPr dirty="0" baseline="-25000" sz="1500" spc="-352">
                          <a:latin typeface="Tahoma"/>
                          <a:cs typeface="Tahoma"/>
                        </a:rPr>
                        <a:t>a</a:t>
                      </a:r>
                      <a:r>
                        <a:rPr dirty="0" sz="1200" spc="-235">
                          <a:latin typeface="Tahoma"/>
                          <a:cs typeface="Tahoma"/>
                        </a:rPr>
                        <a:t>o</a:t>
                      </a:r>
                      <a:r>
                        <a:rPr dirty="0" baseline="-25000" sz="1500" spc="-352">
                          <a:latin typeface="Tahoma"/>
                          <a:cs typeface="Tahoma"/>
                        </a:rPr>
                        <a:t>m</a:t>
                      </a:r>
                      <a:r>
                        <a:rPr dirty="0" sz="1200" spc="-235">
                          <a:latin typeface="Tahoma"/>
                          <a:cs typeface="Tahoma"/>
                        </a:rPr>
                        <a:t>tr</a:t>
                      </a:r>
                      <a:r>
                        <a:rPr dirty="0" baseline="-25000" sz="1500" spc="-352">
                          <a:latin typeface="Tahoma"/>
                          <a:cs typeface="Tahoma"/>
                        </a:rPr>
                        <a:t>o</a:t>
                      </a:r>
                      <a:r>
                        <a:rPr dirty="0" sz="1200" spc="-235">
                          <a:latin typeface="Tahoma"/>
                          <a:cs typeface="Tahoma"/>
                        </a:rPr>
                        <a:t>a</a:t>
                      </a:r>
                      <a:r>
                        <a:rPr dirty="0" baseline="-25000" sz="1500" spc="-352">
                          <a:latin typeface="Tahoma"/>
                          <a:cs typeface="Tahoma"/>
                        </a:rPr>
                        <a:t>f </a:t>
                      </a:r>
                      <a:r>
                        <a:rPr dirty="0" sz="1200" spc="-185">
                          <a:latin typeface="Tahoma"/>
                          <a:cs typeface="Tahoma"/>
                        </a:rPr>
                        <a:t>n</a:t>
                      </a:r>
                      <a:r>
                        <a:rPr dirty="0" baseline="-25000" sz="1500" spc="-277">
                          <a:latin typeface="Tahoma"/>
                          <a:cs typeface="Tahoma"/>
                        </a:rPr>
                        <a:t>th</a:t>
                      </a:r>
                      <a:r>
                        <a:rPr dirty="0" sz="1200" spc="-185">
                          <a:latin typeface="Tahoma"/>
                          <a:cs typeface="Tahoma"/>
                        </a:rPr>
                        <a:t>s</a:t>
                      </a:r>
                      <a:r>
                        <a:rPr dirty="0" baseline="-25000" sz="1500" spc="-277">
                          <a:latin typeface="Tahoma"/>
                          <a:cs typeface="Tahoma"/>
                        </a:rPr>
                        <a:t>e</a:t>
                      </a:r>
                      <a:r>
                        <a:rPr dirty="0" sz="1200" spc="-185">
                          <a:latin typeface="Tahoma"/>
                          <a:cs typeface="Tahoma"/>
                        </a:rPr>
                        <a:t>mit </a:t>
                      </a:r>
                      <a:r>
                        <a:rPr dirty="0" sz="1200">
                          <a:latin typeface="Tahoma"/>
                          <a:cs typeface="Tahoma"/>
                        </a:rPr>
                        <a:t>a </a:t>
                      </a:r>
                      <a:r>
                        <a:rPr dirty="0" sz="1200" spc="-5">
                          <a:latin typeface="Tahoma"/>
                          <a:cs typeface="Tahoma"/>
                        </a:rPr>
                        <a:t>stream</a:t>
                      </a:r>
                      <a:r>
                        <a:rPr dirty="0" sz="1200" spc="-195">
                          <a:latin typeface="Tahoma"/>
                          <a:cs typeface="Tahoma"/>
                        </a:rPr>
                        <a:t> </a:t>
                      </a:r>
                      <a:r>
                        <a:rPr dirty="0" baseline="-8333" sz="1500" spc="-322">
                          <a:latin typeface="Tahoma"/>
                          <a:cs typeface="Tahoma"/>
                        </a:rPr>
                        <a:t>v</a:t>
                      </a:r>
                      <a:r>
                        <a:rPr dirty="0" sz="1200" spc="-215">
                          <a:latin typeface="Tahoma"/>
                          <a:cs typeface="Tahoma"/>
                        </a:rPr>
                        <a:t>o</a:t>
                      </a:r>
                      <a:r>
                        <a:rPr dirty="0" baseline="-8333" sz="1500" spc="-322">
                          <a:latin typeface="Tahoma"/>
                          <a:cs typeface="Tahoma"/>
                        </a:rPr>
                        <a:t>a</a:t>
                      </a:r>
                      <a:r>
                        <a:rPr dirty="0" sz="1200" spc="-215">
                          <a:latin typeface="Tahoma"/>
                          <a:cs typeface="Tahoma"/>
                        </a:rPr>
                        <a:t>f</a:t>
                      </a:r>
                      <a:r>
                        <a:rPr dirty="0" baseline="-8333" sz="1500" spc="-322">
                          <a:latin typeface="Tahoma"/>
                          <a:cs typeface="Tahoma"/>
                        </a:rPr>
                        <a:t>lu</a:t>
                      </a:r>
                      <a:r>
                        <a:rPr dirty="0" sz="1200" spc="-215">
                          <a:latin typeface="Tahoma"/>
                          <a:cs typeface="Tahoma"/>
                        </a:rPr>
                        <a:t>s</a:t>
                      </a:r>
                      <a:r>
                        <a:rPr dirty="0" baseline="-8333" sz="1500" spc="-322">
                          <a:latin typeface="Tahoma"/>
                          <a:cs typeface="Tahoma"/>
                        </a:rPr>
                        <a:t>e</a:t>
                      </a:r>
                      <a:r>
                        <a:rPr dirty="0" sz="1200" spc="-215">
                          <a:latin typeface="Tahoma"/>
                          <a:cs typeface="Tahoma"/>
                        </a:rPr>
                        <a:t>y</a:t>
                      </a:r>
                      <a:r>
                        <a:rPr dirty="0" baseline="-8333" sz="1500" spc="-322">
                          <a:latin typeface="Tahoma"/>
                          <a:cs typeface="Tahoma"/>
                        </a:rPr>
                        <a:t>s</a:t>
                      </a:r>
                      <a:r>
                        <a:rPr dirty="0" sz="1200" spc="-215">
                          <a:latin typeface="Tahoma"/>
                          <a:cs typeface="Tahoma"/>
                        </a:rPr>
                        <a:t>m</a:t>
                      </a:r>
                      <a:r>
                        <a:rPr dirty="0" baseline="-8333" sz="1500" spc="-322">
                          <a:latin typeface="Tahoma"/>
                          <a:cs typeface="Tahoma"/>
                        </a:rPr>
                        <a:t>of</a:t>
                      </a:r>
                      <a:r>
                        <a:rPr dirty="0" sz="1200" spc="-215">
                          <a:latin typeface="Tahoma"/>
                          <a:cs typeface="Tahoma"/>
                        </a:rPr>
                        <a:t>b</a:t>
                      </a:r>
                      <a:r>
                        <a:rPr dirty="0" baseline="-8333" sz="1500" spc="-322">
                          <a:latin typeface="Tahoma"/>
                          <a:cs typeface="Tahoma"/>
                        </a:rPr>
                        <a:t>X</a:t>
                      </a:r>
                      <a:r>
                        <a:rPr dirty="0" sz="1200" spc="-215">
                          <a:latin typeface="Tahoma"/>
                          <a:cs typeface="Tahoma"/>
                        </a:rPr>
                        <a:t>ol</a:t>
                      </a:r>
                      <a:r>
                        <a:rPr dirty="0" baseline="-8333" sz="1500" spc="-322">
                          <a:latin typeface="Tahoma"/>
                          <a:cs typeface="Tahoma"/>
                        </a:rPr>
                        <a:t>w</a:t>
                      </a:r>
                      <a:r>
                        <a:rPr dirty="0" sz="1200" spc="-215">
                          <a:latin typeface="Tahoma"/>
                          <a:cs typeface="Tahoma"/>
                        </a:rPr>
                        <a:t>s</a:t>
                      </a:r>
                      <a:r>
                        <a:rPr dirty="0" baseline="-8333" sz="1500" spc="-322">
                          <a:latin typeface="Tahoma"/>
                          <a:cs typeface="Tahoma"/>
                        </a:rPr>
                        <a:t>o</a:t>
                      </a:r>
                      <a:r>
                        <a:rPr dirty="0" sz="1200" spc="-215">
                          <a:latin typeface="Tahoma"/>
                          <a:cs typeface="Tahoma"/>
                        </a:rPr>
                        <a:t>d</a:t>
                      </a:r>
                      <a:r>
                        <a:rPr dirty="0" baseline="-8333" sz="1500" spc="-322">
                          <a:latin typeface="Tahoma"/>
                          <a:cs typeface="Tahoma"/>
                        </a:rPr>
                        <a:t>u</a:t>
                      </a:r>
                      <a:r>
                        <a:rPr dirty="0" sz="1200" spc="-215">
                          <a:latin typeface="Tahoma"/>
                          <a:cs typeface="Tahoma"/>
                        </a:rPr>
                        <a:t>r</a:t>
                      </a:r>
                      <a:r>
                        <a:rPr dirty="0" baseline="-8333" sz="1500" spc="-322">
                          <a:latin typeface="Tahoma"/>
                          <a:cs typeface="Tahoma"/>
                        </a:rPr>
                        <a:t>ld</a:t>
                      </a:r>
                      <a:r>
                        <a:rPr dirty="0" sz="1200" spc="-215">
                          <a:latin typeface="Tahoma"/>
                          <a:cs typeface="Tahoma"/>
                        </a:rPr>
                        <a:t>aw</a:t>
                      </a:r>
                      <a:r>
                        <a:rPr dirty="0" baseline="-8333" sz="1500" spc="-322">
                          <a:latin typeface="Tahoma"/>
                          <a:cs typeface="Tahoma"/>
                        </a:rPr>
                        <a:t>ha</a:t>
                      </a:r>
                      <a:r>
                        <a:rPr dirty="0" sz="1200" spc="-215">
                          <a:latin typeface="Tahoma"/>
                          <a:cs typeface="Tahoma"/>
                        </a:rPr>
                        <a:t>n</a:t>
                      </a:r>
                      <a:r>
                        <a:rPr dirty="0" baseline="-8333" sz="1500" spc="-322">
                          <a:latin typeface="Tahoma"/>
                          <a:cs typeface="Tahoma"/>
                        </a:rPr>
                        <a:t>ve</a:t>
                      </a:r>
                      <a:r>
                        <a:rPr dirty="0" sz="1200" spc="-215">
                          <a:latin typeface="Tahoma"/>
                          <a:cs typeface="Tahoma"/>
                        </a:rPr>
                        <a:t>from</a:t>
                      </a:r>
                      <a:endParaRPr sz="1200">
                        <a:latin typeface="Tahoma"/>
                        <a:cs typeface="Tahoma"/>
                      </a:endParaRPr>
                    </a:p>
                    <a:p>
                      <a:pPr marL="209550">
                        <a:lnSpc>
                          <a:spcPct val="100000"/>
                        </a:lnSpc>
                        <a:spcBef>
                          <a:spcPts val="190"/>
                        </a:spcBef>
                        <a:tabLst>
                          <a:tab pos="2710180" algn="l"/>
                        </a:tabLst>
                      </a:pPr>
                      <a:r>
                        <a:rPr dirty="0" baseline="9259" sz="1800">
                          <a:latin typeface="Tahoma"/>
                          <a:cs typeface="Tahoma"/>
                        </a:rPr>
                        <a:t>X’s</a:t>
                      </a:r>
                      <a:r>
                        <a:rPr dirty="0" baseline="9259" sz="1800" spc="60">
                          <a:latin typeface="Tahoma"/>
                          <a:cs typeface="Tahoma"/>
                        </a:rPr>
                        <a:t> </a:t>
                      </a:r>
                      <a:r>
                        <a:rPr dirty="0" baseline="9259" sz="1800" spc="-195">
                          <a:latin typeface="Tahoma"/>
                          <a:cs typeface="Tahoma"/>
                        </a:rPr>
                        <a:t>distrib</a:t>
                      </a:r>
                      <a:r>
                        <a:rPr dirty="0" sz="1000" spc="-130">
                          <a:latin typeface="Tahoma"/>
                          <a:cs typeface="Tahoma"/>
                        </a:rPr>
                        <a:t>f</a:t>
                      </a:r>
                      <a:r>
                        <a:rPr dirty="0" baseline="9259" sz="1800" spc="-195">
                          <a:latin typeface="Tahoma"/>
                          <a:cs typeface="Tahoma"/>
                        </a:rPr>
                        <a:t>u</a:t>
                      </a:r>
                      <a:r>
                        <a:rPr dirty="0" sz="1000" spc="-130">
                          <a:latin typeface="Tahoma"/>
                          <a:cs typeface="Tahoma"/>
                        </a:rPr>
                        <a:t>re</a:t>
                      </a:r>
                      <a:r>
                        <a:rPr dirty="0" baseline="9259" sz="1800" spc="-195">
                          <a:latin typeface="Tahoma"/>
                          <a:cs typeface="Tahoma"/>
                        </a:rPr>
                        <a:t>ti</a:t>
                      </a:r>
                      <a:r>
                        <a:rPr dirty="0" sz="1000" spc="-130">
                          <a:latin typeface="Tahoma"/>
                          <a:cs typeface="Tahoma"/>
                        </a:rPr>
                        <a:t>q</a:t>
                      </a:r>
                      <a:r>
                        <a:rPr dirty="0" baseline="9259" sz="1800" spc="-195">
                          <a:latin typeface="Tahoma"/>
                          <a:cs typeface="Tahoma"/>
                        </a:rPr>
                        <a:t>o</a:t>
                      </a:r>
                      <a:r>
                        <a:rPr dirty="0" sz="1000" spc="-130">
                          <a:latin typeface="Tahoma"/>
                          <a:cs typeface="Tahoma"/>
                        </a:rPr>
                        <a:t>u</a:t>
                      </a:r>
                      <a:r>
                        <a:rPr dirty="0" baseline="9259" sz="1800" spc="-195">
                          <a:latin typeface="Tahoma"/>
                          <a:cs typeface="Tahoma"/>
                        </a:rPr>
                        <a:t>n</a:t>
                      </a:r>
                      <a:r>
                        <a:rPr dirty="0" sz="1000" spc="-130">
                          <a:latin typeface="Tahoma"/>
                          <a:cs typeface="Tahoma"/>
                        </a:rPr>
                        <a:t>e</a:t>
                      </a:r>
                      <a:r>
                        <a:rPr dirty="0" baseline="9259" sz="1800" spc="-195">
                          <a:latin typeface="Tahoma"/>
                          <a:cs typeface="Tahoma"/>
                        </a:rPr>
                        <a:t>?</a:t>
                      </a:r>
                      <a:r>
                        <a:rPr dirty="0" sz="1000" spc="-130">
                          <a:latin typeface="Tahoma"/>
                          <a:cs typeface="Tahoma"/>
                        </a:rPr>
                        <a:t>nc</a:t>
                      </a:r>
                      <a:r>
                        <a:rPr dirty="0" baseline="9259" sz="1800" spc="-195">
                          <a:latin typeface="Tahoma"/>
                          <a:cs typeface="Tahoma"/>
                        </a:rPr>
                        <a:t>I</a:t>
                      </a:r>
                      <a:r>
                        <a:rPr dirty="0" sz="1000" spc="-130">
                          <a:latin typeface="Tahoma"/>
                          <a:cs typeface="Tahoma"/>
                        </a:rPr>
                        <a:t>y</a:t>
                      </a:r>
                      <a:r>
                        <a:rPr dirty="0" baseline="9259" sz="1800" spc="-195">
                          <a:latin typeface="Tahoma"/>
                          <a:cs typeface="Tahoma"/>
                        </a:rPr>
                        <a:t>t’</a:t>
                      </a:r>
                      <a:r>
                        <a:rPr dirty="0" sz="1000" spc="-130">
                          <a:latin typeface="Tahoma"/>
                          <a:cs typeface="Tahoma"/>
                        </a:rPr>
                        <a:t>d</a:t>
                      </a:r>
                      <a:r>
                        <a:rPr dirty="0" baseline="9259" sz="1800" spc="-195">
                          <a:latin typeface="Tahoma"/>
                          <a:cs typeface="Tahoma"/>
                        </a:rPr>
                        <a:t>s</a:t>
                      </a:r>
                      <a:r>
                        <a:rPr dirty="0" sz="1000" spc="-130">
                          <a:latin typeface="Tahoma"/>
                          <a:cs typeface="Tahoma"/>
                        </a:rPr>
                        <a:t>istribution</a:t>
                      </a:r>
                      <a:r>
                        <a:rPr dirty="0" sz="1000" spc="30">
                          <a:latin typeface="Tahoma"/>
                          <a:cs typeface="Tahoma"/>
                        </a:rPr>
                        <a:t> </a:t>
                      </a:r>
                      <a:r>
                        <a:rPr dirty="0" sz="1000" spc="-5">
                          <a:latin typeface="Tahoma"/>
                          <a:cs typeface="Tahoma"/>
                        </a:rPr>
                        <a:t>of	</a:t>
                      </a:r>
                      <a:r>
                        <a:rPr dirty="0" baseline="16666" sz="1500">
                          <a:latin typeface="Tahoma"/>
                          <a:cs typeface="Tahoma"/>
                        </a:rPr>
                        <a:t>many </a:t>
                      </a:r>
                      <a:r>
                        <a:rPr dirty="0" baseline="16666" sz="1500" spc="-7">
                          <a:latin typeface="Tahoma"/>
                          <a:cs typeface="Tahoma"/>
                        </a:rPr>
                        <a:t>lows and </a:t>
                      </a:r>
                      <a:r>
                        <a:rPr dirty="0" baseline="16666" sz="1500">
                          <a:latin typeface="Tahoma"/>
                          <a:cs typeface="Tahoma"/>
                        </a:rPr>
                        <a:t>one</a:t>
                      </a:r>
                      <a:r>
                        <a:rPr dirty="0" baseline="16666" sz="1500" spc="-15">
                          <a:latin typeface="Tahoma"/>
                          <a:cs typeface="Tahoma"/>
                        </a:rPr>
                        <a:t> </a:t>
                      </a:r>
                      <a:r>
                        <a:rPr dirty="0" baseline="16666" sz="1500">
                          <a:latin typeface="Tahoma"/>
                          <a:cs typeface="Tahoma"/>
                        </a:rPr>
                        <a:t>or</a:t>
                      </a:r>
                      <a:endParaRPr baseline="16666" sz="1500">
                        <a:latin typeface="Tahoma"/>
                        <a:cs typeface="Tahoma"/>
                      </a:endParaRPr>
                    </a:p>
                    <a:p>
                      <a:pPr marL="367665">
                        <a:lnSpc>
                          <a:spcPts val="980"/>
                        </a:lnSpc>
                        <a:spcBef>
                          <a:spcPts val="55"/>
                        </a:spcBef>
                      </a:pPr>
                      <a:r>
                        <a:rPr dirty="0" sz="1350" spc="-5" i="1">
                          <a:latin typeface="Times New Roman"/>
                          <a:cs typeface="Times New Roman"/>
                        </a:rPr>
                        <a:t>H </a:t>
                      </a:r>
                      <a:r>
                        <a:rPr dirty="0" sz="1350" spc="-5">
                          <a:latin typeface="Times New Roman"/>
                          <a:cs typeface="Times New Roman"/>
                        </a:rPr>
                        <a:t>( </a:t>
                      </a:r>
                      <a:r>
                        <a:rPr dirty="0" sz="1350" spc="-5" i="1">
                          <a:latin typeface="Times New Roman"/>
                          <a:cs typeface="Times New Roman"/>
                        </a:rPr>
                        <a:t>X </a:t>
                      </a:r>
                      <a:r>
                        <a:rPr dirty="0" sz="1350" spc="-5">
                          <a:latin typeface="Times New Roman"/>
                          <a:cs typeface="Times New Roman"/>
                        </a:rPr>
                        <a:t>) </a:t>
                      </a:r>
                      <a:r>
                        <a:rPr dirty="0" sz="1350" spc="-225">
                          <a:latin typeface="Symbol"/>
                          <a:cs typeface="Symbol"/>
                        </a:rPr>
                        <a:t></a:t>
                      </a:r>
                      <a:r>
                        <a:rPr dirty="0" baseline="25000" sz="1500" spc="-337">
                          <a:latin typeface="Tahoma"/>
                          <a:cs typeface="Tahoma"/>
                        </a:rPr>
                        <a:t>va</a:t>
                      </a:r>
                      <a:r>
                        <a:rPr dirty="0" sz="1350" spc="-225">
                          <a:latin typeface="Symbol"/>
                          <a:cs typeface="Symbol"/>
                        </a:rPr>
                        <a:t></a:t>
                      </a:r>
                      <a:r>
                        <a:rPr dirty="0" baseline="25000" sz="1500" spc="-337">
                          <a:latin typeface="Tahoma"/>
                          <a:cs typeface="Tahoma"/>
                        </a:rPr>
                        <a:t>lu</a:t>
                      </a:r>
                      <a:r>
                        <a:rPr dirty="0" sz="1350" spc="-225" i="1">
                          <a:latin typeface="Times New Roman"/>
                          <a:cs typeface="Times New Roman"/>
                        </a:rPr>
                        <a:t>p</a:t>
                      </a:r>
                      <a:r>
                        <a:rPr dirty="0" baseline="25000" sz="1500" spc="-337">
                          <a:latin typeface="Tahoma"/>
                          <a:cs typeface="Tahoma"/>
                        </a:rPr>
                        <a:t>es </a:t>
                      </a:r>
                      <a:r>
                        <a:rPr dirty="0" sz="1350" spc="-254">
                          <a:latin typeface="Times New Roman"/>
                          <a:cs typeface="Times New Roman"/>
                        </a:rPr>
                        <a:t>l</a:t>
                      </a:r>
                      <a:r>
                        <a:rPr dirty="0" baseline="25000" sz="1500" spc="-382">
                          <a:latin typeface="Tahoma"/>
                          <a:cs typeface="Tahoma"/>
                        </a:rPr>
                        <a:t>o</a:t>
                      </a:r>
                      <a:r>
                        <a:rPr dirty="0" sz="1350" spc="-254">
                          <a:latin typeface="Times New Roman"/>
                          <a:cs typeface="Times New Roman"/>
                        </a:rPr>
                        <a:t>o</a:t>
                      </a:r>
                      <a:r>
                        <a:rPr dirty="0" baseline="25000" sz="1500" spc="-382">
                          <a:latin typeface="Tahoma"/>
                          <a:cs typeface="Tahoma"/>
                        </a:rPr>
                        <a:t>f </a:t>
                      </a:r>
                      <a:r>
                        <a:rPr dirty="0" sz="1350" spc="-250">
                          <a:latin typeface="Times New Roman"/>
                          <a:cs typeface="Times New Roman"/>
                        </a:rPr>
                        <a:t>g</a:t>
                      </a:r>
                      <a:r>
                        <a:rPr dirty="0" baseline="25000" sz="1500" spc="-375">
                          <a:latin typeface="Tahoma"/>
                          <a:cs typeface="Tahoma"/>
                        </a:rPr>
                        <a:t>X </a:t>
                      </a:r>
                      <a:r>
                        <a:rPr dirty="0" baseline="25000" sz="1500" spc="-315">
                          <a:latin typeface="Tahoma"/>
                          <a:cs typeface="Tahoma"/>
                        </a:rPr>
                        <a:t>w</a:t>
                      </a:r>
                      <a:r>
                        <a:rPr dirty="0" sz="1350" spc="-210" i="1">
                          <a:latin typeface="Times New Roman"/>
                          <a:cs typeface="Times New Roman"/>
                        </a:rPr>
                        <a:t>p</a:t>
                      </a:r>
                      <a:r>
                        <a:rPr dirty="0" baseline="25000" sz="1500" spc="-315">
                          <a:latin typeface="Tahoma"/>
                          <a:cs typeface="Tahoma"/>
                        </a:rPr>
                        <a:t>oul</a:t>
                      </a:r>
                      <a:r>
                        <a:rPr dirty="0" sz="1350" spc="-210">
                          <a:latin typeface="Symbol"/>
                          <a:cs typeface="Symbol"/>
                        </a:rPr>
                        <a:t></a:t>
                      </a:r>
                      <a:r>
                        <a:rPr dirty="0" baseline="25000" sz="1500" spc="-315">
                          <a:latin typeface="Tahoma"/>
                          <a:cs typeface="Tahoma"/>
                        </a:rPr>
                        <a:t>d </a:t>
                      </a:r>
                      <a:r>
                        <a:rPr dirty="0" baseline="25000" sz="1500" spc="-345">
                          <a:latin typeface="Tahoma"/>
                          <a:cs typeface="Tahoma"/>
                        </a:rPr>
                        <a:t>b</a:t>
                      </a:r>
                      <a:r>
                        <a:rPr dirty="0" sz="1350" spc="-229" i="1">
                          <a:latin typeface="Times New Roman"/>
                          <a:cs typeface="Times New Roman"/>
                        </a:rPr>
                        <a:t>p</a:t>
                      </a:r>
                      <a:r>
                        <a:rPr dirty="0" baseline="25000" sz="1500" spc="-345">
                          <a:latin typeface="Tahoma"/>
                          <a:cs typeface="Tahoma"/>
                        </a:rPr>
                        <a:t>e </a:t>
                      </a:r>
                      <a:r>
                        <a:rPr dirty="0" baseline="25000" sz="1500" spc="-300">
                          <a:latin typeface="Tahoma"/>
                          <a:cs typeface="Tahoma"/>
                        </a:rPr>
                        <a:t>f</a:t>
                      </a:r>
                      <a:r>
                        <a:rPr dirty="0" sz="1350" spc="-200">
                          <a:latin typeface="Times New Roman"/>
                          <a:cs typeface="Times New Roman"/>
                        </a:rPr>
                        <a:t>l</a:t>
                      </a:r>
                      <a:r>
                        <a:rPr dirty="0" baseline="25000" sz="1500" spc="-300">
                          <a:latin typeface="Tahoma"/>
                          <a:cs typeface="Tahoma"/>
                        </a:rPr>
                        <a:t>l</a:t>
                      </a:r>
                      <a:r>
                        <a:rPr dirty="0" sz="1350" spc="-200">
                          <a:latin typeface="Times New Roman"/>
                          <a:cs typeface="Times New Roman"/>
                        </a:rPr>
                        <a:t>o</a:t>
                      </a:r>
                      <a:r>
                        <a:rPr dirty="0" baseline="25000" sz="1500" spc="-300">
                          <a:latin typeface="Tahoma"/>
                          <a:cs typeface="Tahoma"/>
                        </a:rPr>
                        <a:t>at</a:t>
                      </a:r>
                      <a:r>
                        <a:rPr dirty="0" sz="1350" spc="-200">
                          <a:latin typeface="Times New Roman"/>
                          <a:cs typeface="Times New Roman"/>
                        </a:rPr>
                        <a:t>g </a:t>
                      </a:r>
                      <a:r>
                        <a:rPr dirty="0" sz="1350" spc="-5" i="1">
                          <a:latin typeface="Times New Roman"/>
                          <a:cs typeface="Times New Roman"/>
                        </a:rPr>
                        <a:t>p </a:t>
                      </a:r>
                      <a:r>
                        <a:rPr dirty="0" sz="1350" spc="-5">
                          <a:latin typeface="Symbol"/>
                          <a:cs typeface="Symbol"/>
                        </a:rPr>
                        <a:t></a:t>
                      </a:r>
                      <a:r>
                        <a:rPr dirty="0" sz="1350" spc="-5">
                          <a:latin typeface="Times New Roman"/>
                          <a:cs typeface="Times New Roman"/>
                        </a:rPr>
                        <a:t> </a:t>
                      </a:r>
                      <a:r>
                        <a:rPr dirty="0" baseline="41666" sz="1500" spc="-172">
                          <a:latin typeface="Tahoma"/>
                          <a:cs typeface="Tahoma"/>
                        </a:rPr>
                        <a:t>two</a:t>
                      </a:r>
                      <a:r>
                        <a:rPr dirty="0" sz="1350" spc="-114">
                          <a:latin typeface="Symbol"/>
                          <a:cs typeface="Symbol"/>
                        </a:rPr>
                        <a:t></a:t>
                      </a:r>
                      <a:r>
                        <a:rPr dirty="0" baseline="41666" sz="1500" spc="-172">
                          <a:latin typeface="Tahoma"/>
                          <a:cs typeface="Tahoma"/>
                        </a:rPr>
                        <a:t>h</a:t>
                      </a:r>
                      <a:r>
                        <a:rPr dirty="0" sz="1350" spc="-114" i="1">
                          <a:latin typeface="Times New Roman"/>
                          <a:cs typeface="Times New Roman"/>
                        </a:rPr>
                        <a:t>p</a:t>
                      </a:r>
                      <a:r>
                        <a:rPr dirty="0" baseline="41666" sz="1500" spc="-172">
                          <a:latin typeface="Tahoma"/>
                          <a:cs typeface="Tahoma"/>
                        </a:rPr>
                        <a:t>ighs</a:t>
                      </a:r>
                      <a:r>
                        <a:rPr dirty="0" sz="1350" spc="-114">
                          <a:latin typeface="Times New Roman"/>
                          <a:cs typeface="Times New Roman"/>
                        </a:rPr>
                        <a:t>log</a:t>
                      </a:r>
                      <a:r>
                        <a:rPr dirty="0" sz="1350" spc="15">
                          <a:latin typeface="Times New Roman"/>
                          <a:cs typeface="Times New Roman"/>
                        </a:rPr>
                        <a:t> </a:t>
                      </a:r>
                      <a:r>
                        <a:rPr dirty="0" sz="1350" spc="-5" i="1">
                          <a:latin typeface="Times New Roman"/>
                          <a:cs typeface="Times New Roman"/>
                        </a:rPr>
                        <a:t>p</a:t>
                      </a:r>
                      <a:endParaRPr sz="1350">
                        <a:latin typeface="Times New Roman"/>
                        <a:cs typeface="Times New Roman"/>
                      </a:endParaRPr>
                    </a:p>
                    <a:p>
                      <a:pPr marL="1148715">
                        <a:lnSpc>
                          <a:spcPts val="969"/>
                        </a:lnSpc>
                        <a:tabLst>
                          <a:tab pos="1457325" algn="l"/>
                          <a:tab pos="1645285" algn="l"/>
                          <a:tab pos="1964689" algn="l"/>
                          <a:tab pos="2280920" algn="l"/>
                          <a:tab pos="2479675" algn="l"/>
                          <a:tab pos="2682875" algn="l"/>
                          <a:tab pos="3100705" algn="l"/>
                          <a:tab pos="3441065" algn="l"/>
                          <a:tab pos="3639820" algn="l"/>
                        </a:tabLst>
                      </a:pPr>
                      <a:r>
                        <a:rPr dirty="0" sz="750" spc="15">
                          <a:latin typeface="Times New Roman"/>
                          <a:cs typeface="Times New Roman"/>
                        </a:rPr>
                        <a:t>1	2	1	2	2	2	</a:t>
                      </a:r>
                      <a:r>
                        <a:rPr dirty="0" baseline="14403" sz="2025" spc="660">
                          <a:latin typeface="Arial"/>
                          <a:cs typeface="Arial"/>
                        </a:rPr>
                        <a:t>K	</a:t>
                      </a:r>
                      <a:r>
                        <a:rPr dirty="0" sz="750" spc="20" i="1">
                          <a:latin typeface="Times New Roman"/>
                          <a:cs typeface="Times New Roman"/>
                        </a:rPr>
                        <a:t>m	</a:t>
                      </a:r>
                      <a:r>
                        <a:rPr dirty="0" sz="750" spc="15">
                          <a:latin typeface="Times New Roman"/>
                          <a:cs typeface="Times New Roman"/>
                        </a:rPr>
                        <a:t>2	</a:t>
                      </a:r>
                      <a:r>
                        <a:rPr dirty="0" sz="750" spc="20" i="1">
                          <a:latin typeface="Times New Roman"/>
                          <a:cs typeface="Times New Roman"/>
                        </a:rPr>
                        <a:t>m</a:t>
                      </a:r>
                      <a:endParaRPr sz="750">
                        <a:latin typeface="Times New Roman"/>
                        <a:cs typeface="Times New Roman"/>
                      </a:endParaRPr>
                    </a:p>
                    <a:p>
                      <a:pPr marL="1125855">
                        <a:lnSpc>
                          <a:spcPts val="705"/>
                        </a:lnSpc>
                      </a:pPr>
                      <a:r>
                        <a:rPr dirty="0" sz="800" i="1">
                          <a:latin typeface="Times New Roman"/>
                          <a:cs typeface="Times New Roman"/>
                        </a:rPr>
                        <a:t>m</a:t>
                      </a:r>
                      <a:endParaRPr sz="800">
                        <a:latin typeface="Times New Roman"/>
                        <a:cs typeface="Times New Roman"/>
                      </a:endParaRPr>
                    </a:p>
                    <a:p>
                      <a:pPr algn="ctr" marL="299720">
                        <a:lnSpc>
                          <a:spcPts val="2190"/>
                        </a:lnSpc>
                        <a:tabLst>
                          <a:tab pos="2455545" algn="l"/>
                        </a:tabLst>
                      </a:pPr>
                      <a:r>
                        <a:rPr dirty="0" baseline="13888" sz="2100" spc="22">
                          <a:latin typeface="Symbol"/>
                          <a:cs typeface="Symbol"/>
                        </a:rPr>
                        <a:t></a:t>
                      </a:r>
                      <a:r>
                        <a:rPr dirty="0" baseline="13888" sz="2100" spc="-22">
                          <a:latin typeface="Times New Roman"/>
                          <a:cs typeface="Times New Roman"/>
                        </a:rPr>
                        <a:t> </a:t>
                      </a:r>
                      <a:r>
                        <a:rPr dirty="0" baseline="13888" sz="2100" spc="30">
                          <a:latin typeface="Symbol"/>
                          <a:cs typeface="Symbol"/>
                        </a:rPr>
                        <a:t></a:t>
                      </a:r>
                      <a:r>
                        <a:rPr dirty="0" sz="2150" spc="20">
                          <a:latin typeface="Symbol"/>
                          <a:cs typeface="Symbol"/>
                        </a:rPr>
                        <a:t></a:t>
                      </a:r>
                      <a:r>
                        <a:rPr dirty="0" sz="2150" spc="-160">
                          <a:latin typeface="Times New Roman"/>
                          <a:cs typeface="Times New Roman"/>
                        </a:rPr>
                        <a:t> </a:t>
                      </a:r>
                      <a:r>
                        <a:rPr dirty="0" baseline="13888" sz="2100" spc="22" i="1">
                          <a:latin typeface="Times New Roman"/>
                          <a:cs typeface="Times New Roman"/>
                        </a:rPr>
                        <a:t>p</a:t>
                      </a:r>
                      <a:r>
                        <a:rPr dirty="0" baseline="13888" sz="2100" spc="-337" i="1">
                          <a:latin typeface="Times New Roman"/>
                          <a:cs typeface="Times New Roman"/>
                        </a:rPr>
                        <a:t> </a:t>
                      </a:r>
                      <a:r>
                        <a:rPr dirty="0" baseline="2777" sz="1500" spc="-277">
                          <a:latin typeface="Tahoma"/>
                          <a:cs typeface="Tahoma"/>
                        </a:rPr>
                        <a:t>.</a:t>
                      </a:r>
                      <a:r>
                        <a:rPr dirty="0" sz="800" spc="-185" i="1">
                          <a:latin typeface="Times New Roman"/>
                          <a:cs typeface="Times New Roman"/>
                        </a:rPr>
                        <a:t>j</a:t>
                      </a:r>
                      <a:r>
                        <a:rPr dirty="0" baseline="2777" sz="1500" spc="-277">
                          <a:latin typeface="Tahoma"/>
                          <a:cs typeface="Tahoma"/>
                        </a:rPr>
                        <a:t>.a</a:t>
                      </a:r>
                      <a:r>
                        <a:rPr dirty="0" baseline="13888" sz="2100" spc="-277">
                          <a:latin typeface="Times New Roman"/>
                          <a:cs typeface="Times New Roman"/>
                        </a:rPr>
                        <a:t>lo</a:t>
                      </a:r>
                      <a:r>
                        <a:rPr dirty="0" baseline="2777" sz="1500" spc="-277">
                          <a:latin typeface="Tahoma"/>
                          <a:cs typeface="Tahoma"/>
                        </a:rPr>
                        <a:t>nd</a:t>
                      </a:r>
                      <a:r>
                        <a:rPr dirty="0" baseline="13888" sz="2100" spc="-277">
                          <a:latin typeface="Times New Roman"/>
                          <a:cs typeface="Times New Roman"/>
                        </a:rPr>
                        <a:t>g</a:t>
                      </a:r>
                      <a:r>
                        <a:rPr dirty="0" baseline="2777" sz="1500" spc="-277">
                          <a:latin typeface="Tahoma"/>
                          <a:cs typeface="Tahoma"/>
                        </a:rPr>
                        <a:t>s</a:t>
                      </a:r>
                      <a:r>
                        <a:rPr dirty="0" sz="800" spc="-185">
                          <a:latin typeface="Times New Roman"/>
                          <a:cs typeface="Times New Roman"/>
                        </a:rPr>
                        <a:t>2</a:t>
                      </a:r>
                      <a:r>
                        <a:rPr dirty="0" baseline="2777" sz="1500" spc="-277">
                          <a:latin typeface="Tahoma"/>
                          <a:cs typeface="Tahoma"/>
                        </a:rPr>
                        <a:t>o</a:t>
                      </a:r>
                      <a:r>
                        <a:rPr dirty="0" baseline="13888" sz="2100" spc="-277" i="1">
                          <a:latin typeface="Times New Roman"/>
                          <a:cs typeface="Times New Roman"/>
                        </a:rPr>
                        <a:t>p</a:t>
                      </a:r>
                      <a:r>
                        <a:rPr dirty="0" baseline="2777" sz="1500" spc="-277">
                          <a:latin typeface="Tahoma"/>
                          <a:cs typeface="Tahoma"/>
                        </a:rPr>
                        <a:t>th</a:t>
                      </a:r>
                      <a:r>
                        <a:rPr dirty="0" sz="800" spc="-185" i="1">
                          <a:latin typeface="Times New Roman"/>
                          <a:cs typeface="Times New Roman"/>
                        </a:rPr>
                        <a:t>j         </a:t>
                      </a:r>
                      <a:r>
                        <a:rPr dirty="0" baseline="2777" sz="1500">
                          <a:latin typeface="Tahoma"/>
                          <a:cs typeface="Tahoma"/>
                        </a:rPr>
                        <a:t>e</a:t>
                      </a:r>
                      <a:r>
                        <a:rPr dirty="0" baseline="2777" sz="1500" spc="7">
                          <a:latin typeface="Tahoma"/>
                          <a:cs typeface="Tahoma"/>
                        </a:rPr>
                        <a:t> </a:t>
                      </a:r>
                      <a:r>
                        <a:rPr dirty="0" baseline="2777" sz="1500" spc="-7">
                          <a:latin typeface="Tahoma"/>
                          <a:cs typeface="Tahoma"/>
                        </a:rPr>
                        <a:t>values	</a:t>
                      </a:r>
                      <a:r>
                        <a:rPr dirty="0" baseline="-13888" sz="1500" spc="-7">
                          <a:latin typeface="Tahoma"/>
                          <a:cs typeface="Tahoma"/>
                        </a:rPr>
                        <a:t>..and </a:t>
                      </a:r>
                      <a:r>
                        <a:rPr dirty="0" baseline="-13888" sz="1500">
                          <a:latin typeface="Tahoma"/>
                          <a:cs typeface="Tahoma"/>
                        </a:rPr>
                        <a:t>so </a:t>
                      </a:r>
                      <a:r>
                        <a:rPr dirty="0" baseline="-13888" sz="1500" spc="-7">
                          <a:latin typeface="Tahoma"/>
                          <a:cs typeface="Tahoma"/>
                        </a:rPr>
                        <a:t>the</a:t>
                      </a:r>
                      <a:r>
                        <a:rPr dirty="0" baseline="-13888" sz="1500" spc="-30">
                          <a:latin typeface="Tahoma"/>
                          <a:cs typeface="Tahoma"/>
                        </a:rPr>
                        <a:t> </a:t>
                      </a:r>
                      <a:r>
                        <a:rPr dirty="0" baseline="-13888" sz="1500" spc="-7">
                          <a:latin typeface="Tahoma"/>
                          <a:cs typeface="Tahoma"/>
                        </a:rPr>
                        <a:t>values</a:t>
                      </a:r>
                      <a:endParaRPr baseline="-13888" sz="1500">
                        <a:latin typeface="Tahoma"/>
                        <a:cs typeface="Tahoma"/>
                      </a:endParaRPr>
                    </a:p>
                    <a:p>
                      <a:pPr marL="1105535">
                        <a:lnSpc>
                          <a:spcPts val="1060"/>
                        </a:lnSpc>
                        <a:tabLst>
                          <a:tab pos="1414780" algn="l"/>
                          <a:tab pos="2976880" algn="l"/>
                        </a:tabLst>
                      </a:pPr>
                      <a:r>
                        <a:rPr dirty="0" baseline="10416" sz="1200" spc="15" i="1">
                          <a:latin typeface="Times New Roman"/>
                          <a:cs typeface="Times New Roman"/>
                        </a:rPr>
                        <a:t>j</a:t>
                      </a:r>
                      <a:r>
                        <a:rPr dirty="0" baseline="10416" sz="1200" spc="-172" i="1">
                          <a:latin typeface="Times New Roman"/>
                          <a:cs typeface="Times New Roman"/>
                        </a:rPr>
                        <a:t> </a:t>
                      </a:r>
                      <a:r>
                        <a:rPr dirty="0" baseline="10416" sz="1200" spc="-7">
                          <a:latin typeface="Symbol"/>
                          <a:cs typeface="Symbol"/>
                        </a:rPr>
                        <a:t></a:t>
                      </a:r>
                      <a:r>
                        <a:rPr dirty="0" baseline="10416" sz="1200" spc="-7">
                          <a:latin typeface="Times New Roman"/>
                          <a:cs typeface="Times New Roman"/>
                        </a:rPr>
                        <a:t>1	</a:t>
                      </a:r>
                      <a:r>
                        <a:rPr dirty="0" sz="1000" spc="-5">
                          <a:latin typeface="Tahoma"/>
                          <a:cs typeface="Tahoma"/>
                        </a:rPr>
                        <a:t>sampled from</a:t>
                      </a:r>
                      <a:r>
                        <a:rPr dirty="0" sz="1000">
                          <a:latin typeface="Tahoma"/>
                          <a:cs typeface="Tahoma"/>
                        </a:rPr>
                        <a:t> it</a:t>
                      </a:r>
                      <a:r>
                        <a:rPr dirty="0" sz="1000" spc="5">
                          <a:latin typeface="Tahoma"/>
                          <a:cs typeface="Tahoma"/>
                        </a:rPr>
                        <a:t> </a:t>
                      </a:r>
                      <a:r>
                        <a:rPr dirty="0" sz="1000" spc="-5">
                          <a:latin typeface="Tahoma"/>
                          <a:cs typeface="Tahoma"/>
                        </a:rPr>
                        <a:t>would	</a:t>
                      </a:r>
                      <a:r>
                        <a:rPr dirty="0" baseline="-16666" sz="1500" spc="-7">
                          <a:latin typeface="Tahoma"/>
                          <a:cs typeface="Tahoma"/>
                        </a:rPr>
                        <a:t>sampled from </a:t>
                      </a:r>
                      <a:r>
                        <a:rPr dirty="0" baseline="-16666" sz="1500">
                          <a:latin typeface="Tahoma"/>
                          <a:cs typeface="Tahoma"/>
                        </a:rPr>
                        <a:t>it</a:t>
                      </a:r>
                      <a:r>
                        <a:rPr dirty="0" baseline="-16666" sz="1500" spc="-37">
                          <a:latin typeface="Tahoma"/>
                          <a:cs typeface="Tahoma"/>
                        </a:rPr>
                        <a:t> </a:t>
                      </a:r>
                      <a:r>
                        <a:rPr dirty="0" baseline="-16666" sz="1500" spc="-7">
                          <a:latin typeface="Tahoma"/>
                          <a:cs typeface="Tahoma"/>
                        </a:rPr>
                        <a:t>would</a:t>
                      </a:r>
                      <a:endParaRPr baseline="-16666" sz="1500">
                        <a:latin typeface="Tahoma"/>
                        <a:cs typeface="Tahoma"/>
                      </a:endParaRPr>
                    </a:p>
                    <a:p>
                      <a:pPr marL="1414780">
                        <a:lnSpc>
                          <a:spcPts val="1170"/>
                        </a:lnSpc>
                        <a:tabLst>
                          <a:tab pos="2976880" algn="l"/>
                        </a:tabLst>
                      </a:pPr>
                      <a:r>
                        <a:rPr dirty="0" sz="1000">
                          <a:latin typeface="Tahoma"/>
                          <a:cs typeface="Tahoma"/>
                        </a:rPr>
                        <a:t>be all </a:t>
                      </a:r>
                      <a:r>
                        <a:rPr dirty="0" sz="1000" spc="-5">
                          <a:latin typeface="Tahoma"/>
                          <a:cs typeface="Tahoma"/>
                        </a:rPr>
                        <a:t>over</a:t>
                      </a:r>
                      <a:r>
                        <a:rPr dirty="0" sz="1000" spc="5">
                          <a:latin typeface="Tahoma"/>
                          <a:cs typeface="Tahoma"/>
                        </a:rPr>
                        <a:t> </a:t>
                      </a:r>
                      <a:r>
                        <a:rPr dirty="0" sz="1000" spc="-5">
                          <a:latin typeface="Tahoma"/>
                          <a:cs typeface="Tahoma"/>
                        </a:rPr>
                        <a:t>the</a:t>
                      </a:r>
                      <a:r>
                        <a:rPr dirty="0" sz="1000">
                          <a:latin typeface="Tahoma"/>
                          <a:cs typeface="Tahoma"/>
                        </a:rPr>
                        <a:t> place	</a:t>
                      </a:r>
                      <a:r>
                        <a:rPr dirty="0" baseline="-16666" sz="1500">
                          <a:latin typeface="Tahoma"/>
                          <a:cs typeface="Tahoma"/>
                        </a:rPr>
                        <a:t>be </a:t>
                      </a:r>
                      <a:r>
                        <a:rPr dirty="0" baseline="-16666" sz="1500" spc="-7">
                          <a:latin typeface="Tahoma"/>
                          <a:cs typeface="Tahoma"/>
                        </a:rPr>
                        <a:t>more</a:t>
                      </a:r>
                      <a:r>
                        <a:rPr dirty="0" baseline="-16666" sz="1500" spc="-22">
                          <a:latin typeface="Tahoma"/>
                          <a:cs typeface="Tahoma"/>
                        </a:rPr>
                        <a:t> </a:t>
                      </a:r>
                      <a:r>
                        <a:rPr dirty="0" baseline="-16666" sz="1500" spc="-7">
                          <a:latin typeface="Tahoma"/>
                          <a:cs typeface="Tahoma"/>
                        </a:rPr>
                        <a:t>predictable</a:t>
                      </a:r>
                      <a:endParaRPr baseline="-16666" sz="1500">
                        <a:latin typeface="Tahoma"/>
                        <a:cs typeface="Tahoma"/>
                      </a:endParaRPr>
                    </a:p>
                    <a:p>
                      <a:pPr marL="39370">
                        <a:lnSpc>
                          <a:spcPts val="1410"/>
                        </a:lnSpc>
                      </a:pPr>
                      <a:r>
                        <a:rPr dirty="0" sz="1200">
                          <a:latin typeface="Tahoma"/>
                          <a:cs typeface="Tahoma"/>
                        </a:rPr>
                        <a:t>H(X) = </a:t>
                      </a:r>
                      <a:r>
                        <a:rPr dirty="0" sz="1200" spc="-5">
                          <a:latin typeface="Tahoma"/>
                          <a:cs typeface="Tahoma"/>
                        </a:rPr>
                        <a:t>The entropy </a:t>
                      </a:r>
                      <a:r>
                        <a:rPr dirty="0" sz="1200">
                          <a:latin typeface="Tahoma"/>
                          <a:cs typeface="Tahoma"/>
                        </a:rPr>
                        <a:t>of</a:t>
                      </a:r>
                      <a:r>
                        <a:rPr dirty="0" sz="1200" spc="-5">
                          <a:latin typeface="Tahoma"/>
                          <a:cs typeface="Tahoma"/>
                        </a:rPr>
                        <a:t> </a:t>
                      </a:r>
                      <a:r>
                        <a:rPr dirty="0" sz="1200">
                          <a:latin typeface="Tahoma"/>
                          <a:cs typeface="Tahoma"/>
                        </a:rPr>
                        <a:t>X</a:t>
                      </a:r>
                      <a:endParaRPr sz="1200">
                        <a:latin typeface="Tahoma"/>
                        <a:cs typeface="Tahoma"/>
                      </a:endParaRPr>
                    </a:p>
                    <a:p>
                      <a:pPr marL="209550" indent="-170180">
                        <a:lnSpc>
                          <a:spcPct val="100000"/>
                        </a:lnSpc>
                        <a:spcBef>
                          <a:spcPts val="240"/>
                        </a:spcBef>
                        <a:buClr>
                          <a:srgbClr val="000000"/>
                        </a:buClr>
                        <a:buChar char="•"/>
                        <a:tabLst>
                          <a:tab pos="209550" algn="l"/>
                        </a:tabLst>
                      </a:pPr>
                      <a:r>
                        <a:rPr dirty="0" sz="1000" spc="-5">
                          <a:solidFill>
                            <a:srgbClr val="3333CC"/>
                          </a:solidFill>
                          <a:latin typeface="Tahoma"/>
                          <a:cs typeface="Tahoma"/>
                        </a:rPr>
                        <a:t>“High Entropy” means </a:t>
                      </a:r>
                      <a:r>
                        <a:rPr dirty="0" sz="1000">
                          <a:solidFill>
                            <a:srgbClr val="3333CC"/>
                          </a:solidFill>
                          <a:latin typeface="Tahoma"/>
                          <a:cs typeface="Tahoma"/>
                        </a:rPr>
                        <a:t>X is </a:t>
                      </a:r>
                      <a:r>
                        <a:rPr dirty="0" sz="1000" spc="-5">
                          <a:solidFill>
                            <a:srgbClr val="3333CC"/>
                          </a:solidFill>
                          <a:latin typeface="Tahoma"/>
                          <a:cs typeface="Tahoma"/>
                        </a:rPr>
                        <a:t>from </a:t>
                      </a:r>
                      <a:r>
                        <a:rPr dirty="0" sz="1000">
                          <a:solidFill>
                            <a:srgbClr val="3333CC"/>
                          </a:solidFill>
                          <a:latin typeface="Tahoma"/>
                          <a:cs typeface="Tahoma"/>
                        </a:rPr>
                        <a:t>a </a:t>
                      </a:r>
                      <a:r>
                        <a:rPr dirty="0" sz="1000" spc="-5">
                          <a:solidFill>
                            <a:srgbClr val="3333CC"/>
                          </a:solidFill>
                          <a:latin typeface="Tahoma"/>
                          <a:cs typeface="Tahoma"/>
                        </a:rPr>
                        <a:t>uniform (boring)</a:t>
                      </a:r>
                      <a:r>
                        <a:rPr dirty="0" sz="1000" spc="20">
                          <a:solidFill>
                            <a:srgbClr val="3333CC"/>
                          </a:solidFill>
                          <a:latin typeface="Tahoma"/>
                          <a:cs typeface="Tahoma"/>
                        </a:rPr>
                        <a:t> </a:t>
                      </a:r>
                      <a:r>
                        <a:rPr dirty="0" sz="1000">
                          <a:solidFill>
                            <a:srgbClr val="3333CC"/>
                          </a:solidFill>
                          <a:latin typeface="Tahoma"/>
                          <a:cs typeface="Tahoma"/>
                        </a:rPr>
                        <a:t>distribution</a:t>
                      </a:r>
                      <a:endParaRPr sz="1000">
                        <a:latin typeface="Tahoma"/>
                        <a:cs typeface="Tahoma"/>
                      </a:endParaRPr>
                    </a:p>
                    <a:p>
                      <a:pPr marL="209550" indent="-170180">
                        <a:lnSpc>
                          <a:spcPct val="100000"/>
                        </a:lnSpc>
                        <a:spcBef>
                          <a:spcPts val="240"/>
                        </a:spcBef>
                        <a:buClr>
                          <a:srgbClr val="000000"/>
                        </a:buClr>
                        <a:buChar char="•"/>
                        <a:tabLst>
                          <a:tab pos="209550" algn="l"/>
                        </a:tabLst>
                      </a:pPr>
                      <a:r>
                        <a:rPr dirty="0" sz="1000" spc="-5">
                          <a:solidFill>
                            <a:srgbClr val="FF0000"/>
                          </a:solidFill>
                          <a:latin typeface="Tahoma"/>
                          <a:cs typeface="Tahoma"/>
                        </a:rPr>
                        <a:t>“Low Entropy” means </a:t>
                      </a:r>
                      <a:r>
                        <a:rPr dirty="0" sz="1000">
                          <a:solidFill>
                            <a:srgbClr val="FF0000"/>
                          </a:solidFill>
                          <a:latin typeface="Tahoma"/>
                          <a:cs typeface="Tahoma"/>
                        </a:rPr>
                        <a:t>X is </a:t>
                      </a:r>
                      <a:r>
                        <a:rPr dirty="0" sz="1000" spc="-5">
                          <a:solidFill>
                            <a:srgbClr val="FF0000"/>
                          </a:solidFill>
                          <a:latin typeface="Tahoma"/>
                          <a:cs typeface="Tahoma"/>
                        </a:rPr>
                        <a:t>from </a:t>
                      </a:r>
                      <a:r>
                        <a:rPr dirty="0" sz="1000">
                          <a:solidFill>
                            <a:srgbClr val="FF0000"/>
                          </a:solidFill>
                          <a:latin typeface="Tahoma"/>
                          <a:cs typeface="Tahoma"/>
                        </a:rPr>
                        <a:t>varied </a:t>
                      </a:r>
                      <a:r>
                        <a:rPr dirty="0" sz="1000" spc="-5">
                          <a:solidFill>
                            <a:srgbClr val="FF0000"/>
                          </a:solidFill>
                          <a:latin typeface="Tahoma"/>
                          <a:cs typeface="Tahoma"/>
                        </a:rPr>
                        <a:t>(peaks and valleys)</a:t>
                      </a:r>
                      <a:r>
                        <a:rPr dirty="0" sz="1000" spc="5">
                          <a:solidFill>
                            <a:srgbClr val="FF0000"/>
                          </a:solidFill>
                          <a:latin typeface="Tahoma"/>
                          <a:cs typeface="Tahoma"/>
                        </a:rPr>
                        <a:t> </a:t>
                      </a:r>
                      <a:r>
                        <a:rPr dirty="0" sz="1000">
                          <a:solidFill>
                            <a:srgbClr val="FF0000"/>
                          </a:solidFill>
                          <a:latin typeface="Tahoma"/>
                          <a:cs typeface="Tahoma"/>
                        </a:rPr>
                        <a:t>distribution</a:t>
                      </a:r>
                      <a:endParaRPr sz="1000">
                        <a:latin typeface="Tahoma"/>
                        <a:cs typeface="Tahoma"/>
                      </a:endParaRPr>
                    </a:p>
                    <a:p>
                      <a:pPr marL="153670">
                        <a:lnSpc>
                          <a:spcPct val="100000"/>
                        </a:lnSpc>
                        <a:spcBef>
                          <a:spcPts val="545"/>
                        </a:spcBef>
                        <a:tabLst>
                          <a:tab pos="3505835"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Information Gain: </a:t>
                      </a:r>
                      <a:r>
                        <a:rPr dirty="0" sz="600">
                          <a:latin typeface="Tahoma"/>
                          <a:cs typeface="Tahoma"/>
                        </a:rPr>
                        <a:t>Slide</a:t>
                      </a:r>
                      <a:r>
                        <a:rPr dirty="0" sz="600" spc="-5">
                          <a:latin typeface="Tahoma"/>
                          <a:cs typeface="Tahoma"/>
                        </a:rPr>
                        <a:t> </a:t>
                      </a:r>
                      <a:r>
                        <a:rPr dirty="0" sz="600">
                          <a:latin typeface="Tahoma"/>
                          <a:cs typeface="Tahoma"/>
                        </a:rPr>
                        <a:t>8</a:t>
                      </a:r>
                      <a:endParaRPr sz="600">
                        <a:latin typeface="Tahoma"/>
                        <a:cs typeface="Tahoma"/>
                      </a:endParaRPr>
                    </a:p>
                  </a:txBody>
                  <a:tcPr marL="0" marR="0" marB="0" marT="67310">
                    <a:lnL w="19050">
                      <a:solidFill>
                        <a:srgbClr val="000000"/>
                      </a:solidFill>
                      <a:prstDash val="solid"/>
                    </a:lnL>
                    <a:lnR w="19050">
                      <a:solidFill>
                        <a:srgbClr val="000000"/>
                      </a:solidFill>
                      <a:prstDash val="solid"/>
                    </a:lnR>
                    <a:lnT w="19050">
                      <a:solidFill>
                        <a:srgbClr val="010101"/>
                      </a:solidFill>
                      <a:prstDash val="solid"/>
                    </a:lnT>
                    <a:lnB w="19050">
                      <a:solidFill>
                        <a:srgbClr val="000000"/>
                      </a:solidFill>
                      <a:prstDash val="solid"/>
                    </a:lnB>
                  </a:tcPr>
                </a:tc>
                <a:tc hMerge="1">
                  <a:txBody>
                    <a:bodyPr/>
                    <a:lstStyle/>
                    <a:p>
                      <a:pPr/>
                    </a:p>
                  </a:txBody>
                  <a:tcPr marL="0" marR="0" marB="0" marT="0"/>
                </a:tc>
                <a:tc hMerge="1">
                  <a:txBody>
                    <a:bodyPr/>
                    <a:lstStyle/>
                    <a:p>
                      <a:pPr/>
                    </a:p>
                  </a:txBody>
                  <a:tcPr marL="0" marR="0" marB="0" marT="0"/>
                </a:tc>
                <a:tc hMerge="1">
                  <a:txBody>
                    <a:bodyPr/>
                    <a:lstStyle/>
                    <a:p>
                      <a:pPr/>
                    </a:p>
                  </a:txBody>
                  <a:tcPr marL="0" marR="0" marB="0" marT="0"/>
                </a:tc>
              </a:tr>
            </a:tbl>
          </a:graphicData>
        </a:graphic>
      </p:graphicFrame>
      <p:sp>
        <p:nvSpPr>
          <p:cNvPr id="16" name="object 1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5112258" y="4477003"/>
            <a:ext cx="859790"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Information Gain: </a:t>
            </a:r>
            <a:r>
              <a:rPr dirty="0" sz="600">
                <a:latin typeface="Tahoma"/>
                <a:cs typeface="Tahoma"/>
              </a:rPr>
              <a:t>Slide</a:t>
            </a:r>
            <a:r>
              <a:rPr dirty="0" sz="600" spc="-25">
                <a:latin typeface="Tahoma"/>
                <a:cs typeface="Tahoma"/>
              </a:rPr>
              <a:t> </a:t>
            </a:r>
            <a:r>
              <a:rPr dirty="0" sz="600">
                <a:latin typeface="Tahoma"/>
                <a:cs typeface="Tahoma"/>
              </a:rPr>
              <a:t>9</a:t>
            </a:r>
            <a:endParaRPr sz="600">
              <a:latin typeface="Tahoma"/>
              <a:cs typeface="Tahoma"/>
            </a:endParaRPr>
          </a:p>
        </p:txBody>
      </p:sp>
      <p:sp>
        <p:nvSpPr>
          <p:cNvPr id="4" name="object 4"/>
          <p:cNvSpPr txBox="1">
            <a:spLocks noGrp="1"/>
          </p:cNvSpPr>
          <p:nvPr>
            <p:ph type="title"/>
          </p:nvPr>
        </p:nvSpPr>
        <p:spPr>
          <a:xfrm>
            <a:off x="2526792" y="1500630"/>
            <a:ext cx="2655570" cy="361315"/>
          </a:xfrm>
          <a:prstGeom prst="rect"/>
        </p:spPr>
        <p:txBody>
          <a:bodyPr wrap="square" lIns="0" tIns="12700" rIns="0" bIns="0" rtlCol="0" vert="horz">
            <a:spAutoFit/>
          </a:bodyPr>
          <a:lstStyle/>
          <a:p>
            <a:pPr>
              <a:lnSpc>
                <a:spcPct val="100000"/>
              </a:lnSpc>
              <a:spcBef>
                <a:spcPts val="100"/>
              </a:spcBef>
            </a:pPr>
            <a:r>
              <a:rPr dirty="0" spc="-5"/>
              <a:t>Entropy </a:t>
            </a:r>
            <a:r>
              <a:rPr dirty="0"/>
              <a:t>in a</a:t>
            </a:r>
            <a:r>
              <a:rPr dirty="0" spc="-85"/>
              <a:t> </a:t>
            </a:r>
            <a:r>
              <a:rPr dirty="0"/>
              <a:t>nut-shell</a:t>
            </a:r>
          </a:p>
        </p:txBody>
      </p:sp>
      <p:sp>
        <p:nvSpPr>
          <p:cNvPr id="5" name="object 5"/>
          <p:cNvSpPr/>
          <p:nvPr/>
        </p:nvSpPr>
        <p:spPr>
          <a:xfrm>
            <a:off x="1828799" y="1911095"/>
            <a:ext cx="1635052" cy="1670303"/>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3657599" y="1987295"/>
            <a:ext cx="2405568" cy="1585722"/>
          </a:xfrm>
          <a:prstGeom prst="rect">
            <a:avLst/>
          </a:prstGeom>
          <a:blipFill>
            <a:blip r:embed="rId3" cstate="print"/>
            <a:stretch>
              <a:fillRect/>
            </a:stretch>
          </a:blipFill>
        </p:spPr>
        <p:txBody>
          <a:bodyPr wrap="square" lIns="0" tIns="0" rIns="0" bIns="0" rtlCol="0"/>
          <a:lstStyle/>
          <a:p/>
        </p:txBody>
      </p:sp>
      <p:sp>
        <p:nvSpPr>
          <p:cNvPr id="7" name="object 7"/>
          <p:cNvSpPr txBox="1"/>
          <p:nvPr/>
        </p:nvSpPr>
        <p:spPr>
          <a:xfrm>
            <a:off x="1874520" y="3787394"/>
            <a:ext cx="713740"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Low</a:t>
            </a:r>
            <a:r>
              <a:rPr dirty="0" sz="1000" spc="-70">
                <a:latin typeface="Tahoma"/>
                <a:cs typeface="Tahoma"/>
              </a:rPr>
              <a:t> </a:t>
            </a:r>
            <a:r>
              <a:rPr dirty="0" sz="1000">
                <a:latin typeface="Tahoma"/>
                <a:cs typeface="Tahoma"/>
              </a:rPr>
              <a:t>Entropy</a:t>
            </a:r>
            <a:endParaRPr sz="1000">
              <a:latin typeface="Tahoma"/>
              <a:cs typeface="Tahoma"/>
            </a:endParaRPr>
          </a:p>
        </p:txBody>
      </p:sp>
      <p:sp>
        <p:nvSpPr>
          <p:cNvPr id="8" name="object 8"/>
          <p:cNvSpPr txBox="1"/>
          <p:nvPr/>
        </p:nvSpPr>
        <p:spPr>
          <a:xfrm>
            <a:off x="3665243" y="3787394"/>
            <a:ext cx="742950" cy="178435"/>
          </a:xfrm>
          <a:prstGeom prst="rect">
            <a:avLst/>
          </a:prstGeom>
        </p:spPr>
        <p:txBody>
          <a:bodyPr wrap="square" lIns="0" tIns="12700" rIns="0" bIns="0" rtlCol="0" vert="horz">
            <a:spAutoFit/>
          </a:bodyPr>
          <a:lstStyle/>
          <a:p>
            <a:pPr>
              <a:lnSpc>
                <a:spcPct val="100000"/>
              </a:lnSpc>
              <a:spcBef>
                <a:spcPts val="100"/>
              </a:spcBef>
            </a:pPr>
            <a:r>
              <a:rPr dirty="0" sz="1000">
                <a:latin typeface="Tahoma"/>
                <a:cs typeface="Tahoma"/>
              </a:rPr>
              <a:t>High</a:t>
            </a:r>
            <a:r>
              <a:rPr dirty="0" sz="1000" spc="-70">
                <a:latin typeface="Tahoma"/>
                <a:cs typeface="Tahoma"/>
              </a:rPr>
              <a:t> </a:t>
            </a:r>
            <a:r>
              <a:rPr dirty="0" sz="1000">
                <a:latin typeface="Tahoma"/>
                <a:cs typeface="Tahoma"/>
              </a:rPr>
              <a:t>Entropy</a:t>
            </a:r>
            <a:endParaRPr sz="1000">
              <a:latin typeface="Tahoma"/>
              <a:cs typeface="Tahoma"/>
            </a:endParaRPr>
          </a:p>
        </p:txBody>
      </p:sp>
      <p:sp>
        <p:nvSpPr>
          <p:cNvPr id="9" name="object 9"/>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0" name="object 10"/>
          <p:cNvSpPr/>
          <p:nvPr/>
        </p:nvSpPr>
        <p:spPr>
          <a:xfrm>
            <a:off x="1828799" y="6088379"/>
            <a:ext cx="1635052" cy="1670303"/>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3657599" y="6164579"/>
            <a:ext cx="2405568" cy="1585722"/>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4533900" y="7728966"/>
            <a:ext cx="1371600" cy="912494"/>
          </a:xfrm>
          <a:custGeom>
            <a:avLst/>
            <a:gdLst/>
            <a:ahLst/>
            <a:cxnLst/>
            <a:rect l="l" t="t" r="r" b="b"/>
            <a:pathLst>
              <a:path w="1371600" h="912495">
                <a:moveTo>
                  <a:pt x="1371600" y="340613"/>
                </a:moveTo>
                <a:lnTo>
                  <a:pt x="0" y="340613"/>
                </a:lnTo>
                <a:lnTo>
                  <a:pt x="0" y="912113"/>
                </a:lnTo>
                <a:lnTo>
                  <a:pt x="1371600" y="912113"/>
                </a:lnTo>
                <a:lnTo>
                  <a:pt x="1371600" y="340613"/>
                </a:lnTo>
                <a:close/>
              </a:path>
              <a:path w="1371600" h="912495">
                <a:moveTo>
                  <a:pt x="565403" y="0"/>
                </a:moveTo>
                <a:lnTo>
                  <a:pt x="228600" y="340613"/>
                </a:lnTo>
                <a:lnTo>
                  <a:pt x="571500" y="340613"/>
                </a:lnTo>
                <a:lnTo>
                  <a:pt x="565403" y="0"/>
                </a:lnTo>
                <a:close/>
              </a:path>
            </a:pathLst>
          </a:custGeom>
          <a:solidFill>
            <a:srgbClr val="E3FFE3"/>
          </a:solidFill>
        </p:spPr>
        <p:txBody>
          <a:bodyPr wrap="square" lIns="0" tIns="0" rIns="0" bIns="0" rtlCol="0"/>
          <a:lstStyle/>
          <a:p/>
        </p:txBody>
      </p:sp>
      <p:sp>
        <p:nvSpPr>
          <p:cNvPr id="13" name="object 13"/>
          <p:cNvSpPr/>
          <p:nvPr/>
        </p:nvSpPr>
        <p:spPr>
          <a:xfrm>
            <a:off x="4533900" y="7728966"/>
            <a:ext cx="1371600" cy="912494"/>
          </a:xfrm>
          <a:custGeom>
            <a:avLst/>
            <a:gdLst/>
            <a:ahLst/>
            <a:cxnLst/>
            <a:rect l="l" t="t" r="r" b="b"/>
            <a:pathLst>
              <a:path w="1371600" h="912495">
                <a:moveTo>
                  <a:pt x="0" y="340613"/>
                </a:moveTo>
                <a:lnTo>
                  <a:pt x="0" y="912113"/>
                </a:lnTo>
                <a:lnTo>
                  <a:pt x="1371600" y="912113"/>
                </a:lnTo>
                <a:lnTo>
                  <a:pt x="1371600" y="340613"/>
                </a:lnTo>
                <a:lnTo>
                  <a:pt x="571500" y="340613"/>
                </a:lnTo>
                <a:lnTo>
                  <a:pt x="565403" y="0"/>
                </a:lnTo>
                <a:lnTo>
                  <a:pt x="228600" y="340613"/>
                </a:lnTo>
                <a:lnTo>
                  <a:pt x="0" y="340613"/>
                </a:lnTo>
                <a:close/>
              </a:path>
            </a:pathLst>
          </a:custGeom>
          <a:ln w="6350">
            <a:solidFill>
              <a:srgbClr val="010101"/>
            </a:solidFill>
          </a:ln>
        </p:spPr>
        <p:txBody>
          <a:bodyPr wrap="square" lIns="0" tIns="0" rIns="0" bIns="0" rtlCol="0"/>
          <a:lstStyle/>
          <a:p/>
        </p:txBody>
      </p:sp>
      <p:sp>
        <p:nvSpPr>
          <p:cNvPr id="14" name="object 14"/>
          <p:cNvSpPr/>
          <p:nvPr/>
        </p:nvSpPr>
        <p:spPr>
          <a:xfrm>
            <a:off x="2705100" y="7691628"/>
            <a:ext cx="1143000" cy="988060"/>
          </a:xfrm>
          <a:custGeom>
            <a:avLst/>
            <a:gdLst/>
            <a:ahLst/>
            <a:cxnLst/>
            <a:rect l="l" t="t" r="r" b="b"/>
            <a:pathLst>
              <a:path w="1143000" h="988059">
                <a:moveTo>
                  <a:pt x="1143000" y="454152"/>
                </a:moveTo>
                <a:lnTo>
                  <a:pt x="0" y="454152"/>
                </a:lnTo>
                <a:lnTo>
                  <a:pt x="0" y="987552"/>
                </a:lnTo>
                <a:lnTo>
                  <a:pt x="1143000" y="987552"/>
                </a:lnTo>
                <a:lnTo>
                  <a:pt x="1143000" y="454152"/>
                </a:lnTo>
                <a:close/>
              </a:path>
              <a:path w="1143000" h="988059">
                <a:moveTo>
                  <a:pt x="20574" y="0"/>
                </a:moveTo>
                <a:lnTo>
                  <a:pt x="190500" y="454152"/>
                </a:lnTo>
                <a:lnTo>
                  <a:pt x="476250" y="454152"/>
                </a:lnTo>
                <a:lnTo>
                  <a:pt x="20574" y="0"/>
                </a:lnTo>
                <a:close/>
              </a:path>
            </a:pathLst>
          </a:custGeom>
          <a:solidFill>
            <a:srgbClr val="FFD7D7"/>
          </a:solidFill>
        </p:spPr>
        <p:txBody>
          <a:bodyPr wrap="square" lIns="0" tIns="0" rIns="0" bIns="0" rtlCol="0"/>
          <a:lstStyle/>
          <a:p/>
        </p:txBody>
      </p:sp>
      <p:sp>
        <p:nvSpPr>
          <p:cNvPr id="15" name="object 15"/>
          <p:cNvSpPr/>
          <p:nvPr/>
        </p:nvSpPr>
        <p:spPr>
          <a:xfrm>
            <a:off x="2705100" y="7691628"/>
            <a:ext cx="1143000" cy="988060"/>
          </a:xfrm>
          <a:custGeom>
            <a:avLst/>
            <a:gdLst/>
            <a:ahLst/>
            <a:cxnLst/>
            <a:rect l="l" t="t" r="r" b="b"/>
            <a:pathLst>
              <a:path w="1143000" h="988059">
                <a:moveTo>
                  <a:pt x="0" y="454152"/>
                </a:moveTo>
                <a:lnTo>
                  <a:pt x="0" y="987552"/>
                </a:lnTo>
                <a:lnTo>
                  <a:pt x="1143000" y="987552"/>
                </a:lnTo>
                <a:lnTo>
                  <a:pt x="1143000" y="454152"/>
                </a:lnTo>
                <a:lnTo>
                  <a:pt x="476250" y="454152"/>
                </a:lnTo>
                <a:lnTo>
                  <a:pt x="20574" y="0"/>
                </a:lnTo>
                <a:lnTo>
                  <a:pt x="190500" y="454152"/>
                </a:lnTo>
                <a:lnTo>
                  <a:pt x="0" y="454152"/>
                </a:lnTo>
                <a:close/>
              </a:path>
            </a:pathLst>
          </a:custGeom>
          <a:ln w="6350">
            <a:solidFill>
              <a:srgbClr val="010101"/>
            </a:solidFill>
          </a:ln>
        </p:spPr>
        <p:txBody>
          <a:bodyPr wrap="square" lIns="0" tIns="0" rIns="0" bIns="0" rtlCol="0"/>
          <a:lstStyle/>
          <a:p/>
        </p:txBody>
      </p:sp>
      <p:sp>
        <p:nvSpPr>
          <p:cNvPr id="16" name="object 16"/>
          <p:cNvSpPr txBox="1"/>
          <p:nvPr/>
        </p:nvSpPr>
        <p:spPr>
          <a:xfrm>
            <a:off x="1606296" y="5408676"/>
            <a:ext cx="4559300" cy="3416300"/>
          </a:xfrm>
          <a:prstGeom prst="rect">
            <a:avLst/>
          </a:prstGeom>
          <a:ln w="12953">
            <a:solidFill>
              <a:srgbClr val="000000"/>
            </a:solidFill>
          </a:ln>
        </p:spPr>
        <p:txBody>
          <a:bodyPr wrap="square" lIns="0" tIns="281940" rIns="0" bIns="0" rtlCol="0" vert="horz">
            <a:spAutoFit/>
          </a:bodyPr>
          <a:lstStyle/>
          <a:p>
            <a:pPr algn="ctr" marR="67310">
              <a:lnSpc>
                <a:spcPct val="100000"/>
              </a:lnSpc>
              <a:spcBef>
                <a:spcPts val="2220"/>
              </a:spcBef>
            </a:pPr>
            <a:r>
              <a:rPr dirty="0" sz="2200" spc="-5">
                <a:solidFill>
                  <a:srgbClr val="006500"/>
                </a:solidFill>
                <a:latin typeface="Tahoma"/>
                <a:cs typeface="Tahoma"/>
              </a:rPr>
              <a:t>Entropy </a:t>
            </a:r>
            <a:r>
              <a:rPr dirty="0" sz="2200">
                <a:solidFill>
                  <a:srgbClr val="006500"/>
                </a:solidFill>
                <a:latin typeface="Tahoma"/>
                <a:cs typeface="Tahoma"/>
              </a:rPr>
              <a:t>in a</a:t>
            </a:r>
            <a:r>
              <a:rPr dirty="0" sz="2200" spc="-30">
                <a:solidFill>
                  <a:srgbClr val="006500"/>
                </a:solidFill>
                <a:latin typeface="Tahoma"/>
                <a:cs typeface="Tahoma"/>
              </a:rPr>
              <a:t> </a:t>
            </a:r>
            <a:r>
              <a:rPr dirty="0" sz="2200">
                <a:solidFill>
                  <a:srgbClr val="006500"/>
                </a:solidFill>
                <a:latin typeface="Tahoma"/>
                <a:cs typeface="Tahoma"/>
              </a:rPr>
              <a:t>nut-shell</a:t>
            </a:r>
            <a:endParaRPr sz="2200">
              <a:latin typeface="Tahoma"/>
              <a:cs typeface="Tahoma"/>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a:lnSpc>
                <a:spcPct val="100000"/>
              </a:lnSpc>
              <a:spcBef>
                <a:spcPts val="15"/>
              </a:spcBef>
            </a:pPr>
            <a:endParaRPr sz="2950">
              <a:latin typeface="Times New Roman"/>
              <a:cs typeface="Times New Roman"/>
            </a:endParaRPr>
          </a:p>
          <a:p>
            <a:pPr marL="267970">
              <a:lnSpc>
                <a:spcPts val="1065"/>
              </a:lnSpc>
              <a:tabLst>
                <a:tab pos="2058670" algn="l"/>
              </a:tabLst>
            </a:pPr>
            <a:r>
              <a:rPr dirty="0" sz="1000">
                <a:latin typeface="Tahoma"/>
                <a:cs typeface="Tahoma"/>
              </a:rPr>
              <a:t>Low Entropy	High Entropy</a:t>
            </a:r>
            <a:endParaRPr sz="1000">
              <a:latin typeface="Tahoma"/>
              <a:cs typeface="Tahoma"/>
            </a:endParaRPr>
          </a:p>
          <a:p>
            <a:pPr marL="1148080">
              <a:lnSpc>
                <a:spcPts val="825"/>
              </a:lnSpc>
              <a:tabLst>
                <a:tab pos="2976880" algn="l"/>
              </a:tabLst>
            </a:pPr>
            <a:r>
              <a:rPr dirty="0" baseline="-41666" sz="1200" spc="-7">
                <a:latin typeface="Tahoma"/>
                <a:cs typeface="Tahoma"/>
              </a:rPr>
              <a:t>..the</a:t>
            </a:r>
            <a:r>
              <a:rPr dirty="0" baseline="-41666" sz="1200" spc="7">
                <a:latin typeface="Tahoma"/>
                <a:cs typeface="Tahoma"/>
              </a:rPr>
              <a:t> </a:t>
            </a:r>
            <a:r>
              <a:rPr dirty="0" baseline="-41666" sz="1200" spc="-15">
                <a:latin typeface="Tahoma"/>
                <a:cs typeface="Tahoma"/>
              </a:rPr>
              <a:t>values</a:t>
            </a:r>
            <a:r>
              <a:rPr dirty="0" baseline="-41666" sz="1200" spc="7">
                <a:latin typeface="Tahoma"/>
                <a:cs typeface="Tahoma"/>
              </a:rPr>
              <a:t> </a:t>
            </a:r>
            <a:r>
              <a:rPr dirty="0" baseline="-41666" sz="1200" spc="-7">
                <a:latin typeface="Tahoma"/>
                <a:cs typeface="Tahoma"/>
              </a:rPr>
              <a:t>(locations	</a:t>
            </a:r>
            <a:r>
              <a:rPr dirty="0" sz="800" spc="-5">
                <a:latin typeface="Tahoma"/>
                <a:cs typeface="Tahoma"/>
              </a:rPr>
              <a:t>..the values (locations</a:t>
            </a:r>
            <a:r>
              <a:rPr dirty="0" sz="800" spc="5">
                <a:latin typeface="Tahoma"/>
                <a:cs typeface="Tahoma"/>
              </a:rPr>
              <a:t> </a:t>
            </a:r>
            <a:r>
              <a:rPr dirty="0" sz="800" spc="-5">
                <a:latin typeface="Tahoma"/>
                <a:cs typeface="Tahoma"/>
              </a:rPr>
              <a:t>of</a:t>
            </a:r>
            <a:endParaRPr sz="800">
              <a:latin typeface="Tahoma"/>
              <a:cs typeface="Tahoma"/>
            </a:endParaRPr>
          </a:p>
          <a:p>
            <a:pPr marL="1148080">
              <a:lnSpc>
                <a:spcPct val="100000"/>
              </a:lnSpc>
              <a:tabLst>
                <a:tab pos="2976880" algn="l"/>
              </a:tabLst>
            </a:pPr>
            <a:r>
              <a:rPr dirty="0" baseline="-41666" sz="1200" spc="-7">
                <a:latin typeface="Tahoma"/>
                <a:cs typeface="Tahoma"/>
              </a:rPr>
              <a:t>of</a:t>
            </a:r>
            <a:r>
              <a:rPr dirty="0" baseline="-41666" sz="1200" spc="7">
                <a:latin typeface="Tahoma"/>
                <a:cs typeface="Tahoma"/>
              </a:rPr>
              <a:t> </a:t>
            </a:r>
            <a:r>
              <a:rPr dirty="0" baseline="-41666" sz="1200" spc="-7">
                <a:latin typeface="Tahoma"/>
                <a:cs typeface="Tahoma"/>
              </a:rPr>
              <a:t>soup)</a:t>
            </a:r>
            <a:r>
              <a:rPr dirty="0" baseline="-41666" sz="1200" spc="7">
                <a:latin typeface="Tahoma"/>
                <a:cs typeface="Tahoma"/>
              </a:rPr>
              <a:t> </a:t>
            </a:r>
            <a:r>
              <a:rPr dirty="0" baseline="-41666" sz="1200" spc="-7">
                <a:latin typeface="Tahoma"/>
                <a:cs typeface="Tahoma"/>
              </a:rPr>
              <a:t>sampled	</a:t>
            </a:r>
            <a:r>
              <a:rPr dirty="0" sz="800" spc="-5">
                <a:latin typeface="Tahoma"/>
                <a:cs typeface="Tahoma"/>
              </a:rPr>
              <a:t>soup) unpredictable...</a:t>
            </a:r>
            <a:endParaRPr sz="800">
              <a:latin typeface="Tahoma"/>
              <a:cs typeface="Tahoma"/>
            </a:endParaRPr>
          </a:p>
          <a:p>
            <a:pPr marL="1148080">
              <a:lnSpc>
                <a:spcPct val="100000"/>
              </a:lnSpc>
              <a:spcBef>
                <a:spcPts val="5"/>
              </a:spcBef>
              <a:tabLst>
                <a:tab pos="2976880" algn="l"/>
              </a:tabLst>
            </a:pPr>
            <a:r>
              <a:rPr dirty="0" baseline="-41666" sz="1200" spc="-15">
                <a:latin typeface="Tahoma"/>
                <a:cs typeface="Tahoma"/>
              </a:rPr>
              <a:t>entirely</a:t>
            </a:r>
            <a:r>
              <a:rPr dirty="0" baseline="-41666" sz="1200" spc="22">
                <a:latin typeface="Tahoma"/>
                <a:cs typeface="Tahoma"/>
              </a:rPr>
              <a:t> </a:t>
            </a:r>
            <a:r>
              <a:rPr dirty="0" baseline="-41666" sz="1200" spc="-7">
                <a:latin typeface="Tahoma"/>
                <a:cs typeface="Tahoma"/>
              </a:rPr>
              <a:t>from</a:t>
            </a:r>
            <a:r>
              <a:rPr dirty="0" baseline="-41666" sz="1200" spc="22">
                <a:latin typeface="Tahoma"/>
                <a:cs typeface="Tahoma"/>
              </a:rPr>
              <a:t> </a:t>
            </a:r>
            <a:r>
              <a:rPr dirty="0" baseline="-41666" sz="1200" spc="-7">
                <a:latin typeface="Tahoma"/>
                <a:cs typeface="Tahoma"/>
              </a:rPr>
              <a:t>within	</a:t>
            </a:r>
            <a:r>
              <a:rPr dirty="0" sz="800" spc="-5">
                <a:latin typeface="Tahoma"/>
                <a:cs typeface="Tahoma"/>
              </a:rPr>
              <a:t>almost uniformly</a:t>
            </a:r>
            <a:r>
              <a:rPr dirty="0" sz="800">
                <a:latin typeface="Tahoma"/>
                <a:cs typeface="Tahoma"/>
              </a:rPr>
              <a:t> </a:t>
            </a:r>
            <a:r>
              <a:rPr dirty="0" sz="800" spc="-5">
                <a:latin typeface="Tahoma"/>
                <a:cs typeface="Tahoma"/>
              </a:rPr>
              <a:t>sampled</a:t>
            </a:r>
            <a:endParaRPr sz="800">
              <a:latin typeface="Tahoma"/>
              <a:cs typeface="Tahoma"/>
            </a:endParaRPr>
          </a:p>
          <a:p>
            <a:pPr marL="1148080">
              <a:lnSpc>
                <a:spcPct val="100000"/>
              </a:lnSpc>
              <a:tabLst>
                <a:tab pos="2976880" algn="l"/>
              </a:tabLst>
            </a:pPr>
            <a:r>
              <a:rPr dirty="0" baseline="-41666" sz="1200" spc="-7">
                <a:latin typeface="Tahoma"/>
                <a:cs typeface="Tahoma"/>
              </a:rPr>
              <a:t>the</a:t>
            </a:r>
            <a:r>
              <a:rPr dirty="0" baseline="-41666" sz="1200">
                <a:latin typeface="Tahoma"/>
                <a:cs typeface="Tahoma"/>
              </a:rPr>
              <a:t> </a:t>
            </a:r>
            <a:r>
              <a:rPr dirty="0" baseline="-41666" sz="1200" spc="-7">
                <a:latin typeface="Tahoma"/>
                <a:cs typeface="Tahoma"/>
              </a:rPr>
              <a:t>soup</a:t>
            </a:r>
            <a:r>
              <a:rPr dirty="0" baseline="-41666" sz="1200" spc="15">
                <a:latin typeface="Tahoma"/>
                <a:cs typeface="Tahoma"/>
              </a:rPr>
              <a:t> </a:t>
            </a:r>
            <a:r>
              <a:rPr dirty="0" baseline="-41666" sz="1200" spc="-7">
                <a:latin typeface="Tahoma"/>
                <a:cs typeface="Tahoma"/>
              </a:rPr>
              <a:t>bowl	</a:t>
            </a:r>
            <a:r>
              <a:rPr dirty="0" sz="800" spc="-5">
                <a:latin typeface="Tahoma"/>
                <a:cs typeface="Tahoma"/>
              </a:rPr>
              <a:t>throughout our dining</a:t>
            </a:r>
            <a:r>
              <a:rPr dirty="0" sz="800" spc="5">
                <a:latin typeface="Tahoma"/>
                <a:cs typeface="Tahoma"/>
              </a:rPr>
              <a:t> </a:t>
            </a:r>
            <a:r>
              <a:rPr dirty="0" sz="800" spc="-5">
                <a:latin typeface="Tahoma"/>
                <a:cs typeface="Tahoma"/>
              </a:rPr>
              <a:t>room</a:t>
            </a:r>
            <a:endParaRPr sz="800">
              <a:latin typeface="Tahoma"/>
              <a:cs typeface="Tahoma"/>
            </a:endParaRPr>
          </a:p>
          <a:p>
            <a:pPr algn="ctr" marR="43815">
              <a:lnSpc>
                <a:spcPct val="100000"/>
              </a:lnSpc>
              <a:spcBef>
                <a:spcPts val="650"/>
              </a:spcBef>
              <a:tabLst>
                <a:tab pos="3309620" algn="l"/>
              </a:tabLst>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a:t>
            </a:r>
            <a:r>
              <a:rPr dirty="0" sz="600" spc="60">
                <a:solidFill>
                  <a:srgbClr val="1C1C1C"/>
                </a:solidFill>
                <a:latin typeface="Tahoma"/>
                <a:cs typeface="Tahoma"/>
              </a:rPr>
              <a:t> </a:t>
            </a:r>
            <a:r>
              <a:rPr dirty="0" sz="600" spc="-5">
                <a:solidFill>
                  <a:srgbClr val="1C1C1C"/>
                </a:solidFill>
                <a:latin typeface="Tahoma"/>
                <a:cs typeface="Tahoma"/>
              </a:rPr>
              <a:t>W.</a:t>
            </a:r>
            <a:r>
              <a:rPr dirty="0" sz="600" spc="10">
                <a:solidFill>
                  <a:srgbClr val="1C1C1C"/>
                </a:solidFill>
                <a:latin typeface="Tahoma"/>
                <a:cs typeface="Tahoma"/>
              </a:rPr>
              <a:t> </a:t>
            </a:r>
            <a:r>
              <a:rPr dirty="0" sz="600" spc="-5">
                <a:solidFill>
                  <a:srgbClr val="1C1C1C"/>
                </a:solidFill>
                <a:latin typeface="Tahoma"/>
                <a:cs typeface="Tahoma"/>
              </a:rPr>
              <a:t>Moore	</a:t>
            </a:r>
            <a:r>
              <a:rPr dirty="0" sz="600" spc="-5">
                <a:latin typeface="Tahoma"/>
                <a:cs typeface="Tahoma"/>
              </a:rPr>
              <a:t>Information Gain: </a:t>
            </a:r>
            <a:r>
              <a:rPr dirty="0" sz="600">
                <a:latin typeface="Tahoma"/>
                <a:cs typeface="Tahoma"/>
              </a:rPr>
              <a:t>Slide 10</a:t>
            </a:r>
            <a:endParaRPr sz="600">
              <a:latin typeface="Tahoma"/>
              <a:cs typeface="Tahoma"/>
            </a:endParaRPr>
          </a:p>
        </p:txBody>
      </p:sp>
      <p:sp>
        <p:nvSpPr>
          <p:cNvPr id="17" name="object 17"/>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5057647" y="4477003"/>
            <a:ext cx="915035"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Information Gain: </a:t>
            </a:r>
            <a:r>
              <a:rPr dirty="0" sz="600">
                <a:latin typeface="Tahoma"/>
                <a:cs typeface="Tahoma"/>
              </a:rPr>
              <a:t>Slide</a:t>
            </a:r>
            <a:r>
              <a:rPr dirty="0" sz="600" spc="-20">
                <a:latin typeface="Tahoma"/>
                <a:cs typeface="Tahoma"/>
              </a:rPr>
              <a:t> </a:t>
            </a:r>
            <a:r>
              <a:rPr dirty="0" sz="600">
                <a:latin typeface="Tahoma"/>
                <a:cs typeface="Tahoma"/>
              </a:rPr>
              <a:t>11</a:t>
            </a:r>
            <a:endParaRPr sz="600">
              <a:latin typeface="Tahoma"/>
              <a:cs typeface="Tahoma"/>
            </a:endParaRPr>
          </a:p>
        </p:txBody>
      </p:sp>
      <p:sp>
        <p:nvSpPr>
          <p:cNvPr id="4" name="object 4"/>
          <p:cNvSpPr txBox="1"/>
          <p:nvPr/>
        </p:nvSpPr>
        <p:spPr>
          <a:xfrm>
            <a:off x="1633220" y="1448054"/>
            <a:ext cx="4426585" cy="718185"/>
          </a:xfrm>
          <a:prstGeom prst="rect">
            <a:avLst/>
          </a:prstGeom>
        </p:spPr>
        <p:txBody>
          <a:bodyPr wrap="square" lIns="0" tIns="12700" rIns="0" bIns="0" rtlCol="0" vert="horz">
            <a:spAutoFit/>
          </a:bodyPr>
          <a:lstStyle/>
          <a:p>
            <a:pPr algn="ctr" marL="3175">
              <a:lnSpc>
                <a:spcPct val="100000"/>
              </a:lnSpc>
              <a:spcBef>
                <a:spcPts val="100"/>
              </a:spcBef>
            </a:pPr>
            <a:r>
              <a:rPr dirty="0" sz="1800" spc="-5">
                <a:solidFill>
                  <a:srgbClr val="006500"/>
                </a:solidFill>
                <a:latin typeface="Tahoma"/>
                <a:cs typeface="Tahoma"/>
              </a:rPr>
              <a:t>Specific </a:t>
            </a:r>
            <a:r>
              <a:rPr dirty="0" sz="1800">
                <a:solidFill>
                  <a:srgbClr val="006500"/>
                </a:solidFill>
                <a:latin typeface="Tahoma"/>
                <a:cs typeface="Tahoma"/>
              </a:rPr>
              <a:t>Conditional </a:t>
            </a:r>
            <a:r>
              <a:rPr dirty="0" sz="1800" spc="-5">
                <a:solidFill>
                  <a:srgbClr val="006500"/>
                </a:solidFill>
                <a:latin typeface="Tahoma"/>
                <a:cs typeface="Tahoma"/>
              </a:rPr>
              <a:t>Entropy</a:t>
            </a:r>
            <a:r>
              <a:rPr dirty="0" sz="1800" spc="-40">
                <a:solidFill>
                  <a:srgbClr val="006500"/>
                </a:solidFill>
                <a:latin typeface="Tahoma"/>
                <a:cs typeface="Tahoma"/>
              </a:rPr>
              <a:t> </a:t>
            </a:r>
            <a:r>
              <a:rPr dirty="0" sz="1800" spc="-5">
                <a:solidFill>
                  <a:srgbClr val="006500"/>
                </a:solidFill>
                <a:latin typeface="Tahoma"/>
                <a:cs typeface="Tahoma"/>
              </a:rPr>
              <a:t>H(Y|X=v)</a:t>
            </a:r>
            <a:endParaRPr sz="1800">
              <a:latin typeface="Tahoma"/>
              <a:cs typeface="Tahoma"/>
            </a:endParaRPr>
          </a:p>
          <a:p>
            <a:pPr algn="ctr">
              <a:lnSpc>
                <a:spcPct val="100000"/>
              </a:lnSpc>
              <a:spcBef>
                <a:spcPts val="1850"/>
              </a:spcBef>
            </a:pPr>
            <a:r>
              <a:rPr dirty="0" sz="1200" spc="-5" b="1">
                <a:latin typeface="Tahoma"/>
                <a:cs typeface="Tahoma"/>
              </a:rPr>
              <a:t>Suppose I’m trying to predict output Y and I </a:t>
            </a:r>
            <a:r>
              <a:rPr dirty="0" sz="1200" b="1">
                <a:latin typeface="Tahoma"/>
                <a:cs typeface="Tahoma"/>
              </a:rPr>
              <a:t>have </a:t>
            </a:r>
            <a:r>
              <a:rPr dirty="0" sz="1200" spc="-5" b="1">
                <a:latin typeface="Tahoma"/>
                <a:cs typeface="Tahoma"/>
              </a:rPr>
              <a:t>input</a:t>
            </a:r>
            <a:r>
              <a:rPr dirty="0" sz="1200" spc="135" b="1">
                <a:latin typeface="Tahoma"/>
                <a:cs typeface="Tahoma"/>
              </a:rPr>
              <a:t> </a:t>
            </a:r>
            <a:r>
              <a:rPr dirty="0" sz="1200" b="1">
                <a:latin typeface="Tahoma"/>
                <a:cs typeface="Tahoma"/>
              </a:rPr>
              <a:t>X</a:t>
            </a:r>
            <a:endParaRPr sz="1200">
              <a:latin typeface="Tahoma"/>
              <a:cs typeface="Tahoma"/>
            </a:endParaRPr>
          </a:p>
        </p:txBody>
      </p:sp>
      <p:sp>
        <p:nvSpPr>
          <p:cNvPr id="5" name="object 5"/>
          <p:cNvSpPr txBox="1"/>
          <p:nvPr/>
        </p:nvSpPr>
        <p:spPr>
          <a:xfrm>
            <a:off x="3157220" y="2225293"/>
            <a:ext cx="2499360" cy="2160905"/>
          </a:xfrm>
          <a:prstGeom prst="rect">
            <a:avLst/>
          </a:prstGeom>
        </p:spPr>
        <p:txBody>
          <a:bodyPr wrap="square" lIns="0" tIns="12700" rIns="0" bIns="0" rtlCol="0" vert="horz">
            <a:spAutoFit/>
          </a:bodyPr>
          <a:lstStyle/>
          <a:p>
            <a:pPr marL="12700" marR="320040">
              <a:lnSpc>
                <a:spcPct val="100000"/>
              </a:lnSpc>
              <a:spcBef>
                <a:spcPts val="100"/>
              </a:spcBef>
            </a:pPr>
            <a:r>
              <a:rPr dirty="0" sz="1000" spc="-5" b="1">
                <a:latin typeface="Tahoma"/>
                <a:cs typeface="Tahoma"/>
              </a:rPr>
              <a:t>Let’s assume this reflects the </a:t>
            </a:r>
            <a:r>
              <a:rPr dirty="0" sz="1000" spc="-10" b="1">
                <a:latin typeface="Tahoma"/>
                <a:cs typeface="Tahoma"/>
              </a:rPr>
              <a:t>true  </a:t>
            </a:r>
            <a:r>
              <a:rPr dirty="0" sz="1000" spc="-5" b="1">
                <a:latin typeface="Tahoma"/>
                <a:cs typeface="Tahoma"/>
              </a:rPr>
              <a:t>probabilities</a:t>
            </a:r>
            <a:endParaRPr sz="1000">
              <a:latin typeface="Tahoma"/>
              <a:cs typeface="Tahoma"/>
            </a:endParaRPr>
          </a:p>
          <a:p>
            <a:pPr marL="12700">
              <a:lnSpc>
                <a:spcPct val="100000"/>
              </a:lnSpc>
              <a:spcBef>
                <a:spcPts val="600"/>
              </a:spcBef>
            </a:pPr>
            <a:r>
              <a:rPr dirty="0" sz="1000" spc="-5" b="1">
                <a:latin typeface="Tahoma"/>
                <a:cs typeface="Tahoma"/>
              </a:rPr>
              <a:t>E.G. From this data we</a:t>
            </a:r>
            <a:r>
              <a:rPr dirty="0" sz="1000" spc="-25" b="1">
                <a:latin typeface="Tahoma"/>
                <a:cs typeface="Tahoma"/>
              </a:rPr>
              <a:t> </a:t>
            </a:r>
            <a:r>
              <a:rPr dirty="0" sz="1000" spc="-5" b="1">
                <a:latin typeface="Tahoma"/>
                <a:cs typeface="Tahoma"/>
              </a:rPr>
              <a:t>estimate</a:t>
            </a:r>
            <a:endParaRPr sz="1000">
              <a:latin typeface="Tahoma"/>
              <a:cs typeface="Tahoma"/>
            </a:endParaRPr>
          </a:p>
          <a:p>
            <a:pPr marL="338455" indent="-98425">
              <a:lnSpc>
                <a:spcPct val="100000"/>
              </a:lnSpc>
              <a:spcBef>
                <a:spcPts val="550"/>
              </a:spcBef>
              <a:buSzPct val="95238"/>
              <a:buFont typeface="Tahoma"/>
              <a:buChar char="•"/>
              <a:tabLst>
                <a:tab pos="339090" algn="l"/>
              </a:tabLst>
            </a:pPr>
            <a:r>
              <a:rPr dirty="0" sz="1050" spc="-30" i="1">
                <a:latin typeface="Tahoma"/>
                <a:cs typeface="Tahoma"/>
              </a:rPr>
              <a:t>P(LikeG </a:t>
            </a:r>
            <a:r>
              <a:rPr dirty="0" sz="1050" spc="-35" i="1">
                <a:latin typeface="Tahoma"/>
                <a:cs typeface="Tahoma"/>
              </a:rPr>
              <a:t>= </a:t>
            </a:r>
            <a:r>
              <a:rPr dirty="0" sz="1050" spc="-30" i="1">
                <a:latin typeface="Tahoma"/>
                <a:cs typeface="Tahoma"/>
              </a:rPr>
              <a:t>Yes) </a:t>
            </a:r>
            <a:r>
              <a:rPr dirty="0" sz="1050" spc="-35" i="1">
                <a:latin typeface="Tahoma"/>
                <a:cs typeface="Tahoma"/>
              </a:rPr>
              <a:t>=</a:t>
            </a:r>
            <a:r>
              <a:rPr dirty="0" sz="1050" spc="5" i="1">
                <a:latin typeface="Tahoma"/>
                <a:cs typeface="Tahoma"/>
              </a:rPr>
              <a:t> </a:t>
            </a:r>
            <a:r>
              <a:rPr dirty="0" sz="1050" spc="-30" i="1">
                <a:latin typeface="Tahoma"/>
                <a:cs typeface="Tahoma"/>
              </a:rPr>
              <a:t>0.5</a:t>
            </a:r>
            <a:endParaRPr sz="1050">
              <a:latin typeface="Tahoma"/>
              <a:cs typeface="Tahoma"/>
            </a:endParaRPr>
          </a:p>
          <a:p>
            <a:pPr marL="338455" indent="-97790">
              <a:lnSpc>
                <a:spcPct val="100000"/>
              </a:lnSpc>
              <a:spcBef>
                <a:spcPts val="540"/>
              </a:spcBef>
              <a:buSzPct val="95238"/>
              <a:buFont typeface="Tahoma"/>
              <a:buChar char="•"/>
              <a:tabLst>
                <a:tab pos="339090" algn="l"/>
              </a:tabLst>
            </a:pPr>
            <a:r>
              <a:rPr dirty="0" sz="1050" spc="-30" i="1">
                <a:latin typeface="Tahoma"/>
                <a:cs typeface="Tahoma"/>
              </a:rPr>
              <a:t>P(Major </a:t>
            </a:r>
            <a:r>
              <a:rPr dirty="0" sz="1050" spc="-35" i="1">
                <a:latin typeface="Tahoma"/>
                <a:cs typeface="Tahoma"/>
              </a:rPr>
              <a:t>= </a:t>
            </a:r>
            <a:r>
              <a:rPr dirty="0" sz="1050" spc="-30" i="1">
                <a:latin typeface="Tahoma"/>
                <a:cs typeface="Tahoma"/>
              </a:rPr>
              <a:t>Math </a:t>
            </a:r>
            <a:r>
              <a:rPr dirty="0" sz="1050" spc="-35" i="1">
                <a:latin typeface="Tahoma"/>
                <a:cs typeface="Tahoma"/>
              </a:rPr>
              <a:t>&amp; </a:t>
            </a:r>
            <a:r>
              <a:rPr dirty="0" sz="1050" spc="-30" i="1">
                <a:latin typeface="Tahoma"/>
                <a:cs typeface="Tahoma"/>
              </a:rPr>
              <a:t>LikeG </a:t>
            </a:r>
            <a:r>
              <a:rPr dirty="0" sz="1050" spc="-35" i="1">
                <a:latin typeface="Tahoma"/>
                <a:cs typeface="Tahoma"/>
              </a:rPr>
              <a:t>= </a:t>
            </a:r>
            <a:r>
              <a:rPr dirty="0" sz="1050" spc="-30" i="1">
                <a:latin typeface="Tahoma"/>
                <a:cs typeface="Tahoma"/>
              </a:rPr>
              <a:t>No) </a:t>
            </a:r>
            <a:r>
              <a:rPr dirty="0" sz="1050" spc="-35" i="1">
                <a:latin typeface="Tahoma"/>
                <a:cs typeface="Tahoma"/>
              </a:rPr>
              <a:t>=</a:t>
            </a:r>
            <a:r>
              <a:rPr dirty="0" sz="1050" spc="25" i="1">
                <a:latin typeface="Tahoma"/>
                <a:cs typeface="Tahoma"/>
              </a:rPr>
              <a:t> </a:t>
            </a:r>
            <a:r>
              <a:rPr dirty="0" sz="1050" spc="-30" i="1">
                <a:latin typeface="Tahoma"/>
                <a:cs typeface="Tahoma"/>
              </a:rPr>
              <a:t>0.25</a:t>
            </a:r>
            <a:endParaRPr sz="1050">
              <a:latin typeface="Tahoma"/>
              <a:cs typeface="Tahoma"/>
            </a:endParaRPr>
          </a:p>
          <a:p>
            <a:pPr marL="338455" indent="-97790">
              <a:lnSpc>
                <a:spcPct val="100000"/>
              </a:lnSpc>
              <a:spcBef>
                <a:spcPts val="540"/>
              </a:spcBef>
              <a:buSzPct val="95238"/>
              <a:buFont typeface="Tahoma"/>
              <a:buChar char="•"/>
              <a:tabLst>
                <a:tab pos="339090" algn="l"/>
              </a:tabLst>
            </a:pPr>
            <a:r>
              <a:rPr dirty="0" sz="1050" spc="-30" i="1">
                <a:latin typeface="Tahoma"/>
                <a:cs typeface="Tahoma"/>
              </a:rPr>
              <a:t>P(Major </a:t>
            </a:r>
            <a:r>
              <a:rPr dirty="0" sz="1050" spc="-35" i="1">
                <a:latin typeface="Tahoma"/>
                <a:cs typeface="Tahoma"/>
              </a:rPr>
              <a:t>= </a:t>
            </a:r>
            <a:r>
              <a:rPr dirty="0" sz="1050" spc="-30" i="1">
                <a:latin typeface="Tahoma"/>
                <a:cs typeface="Tahoma"/>
              </a:rPr>
              <a:t>Math) </a:t>
            </a:r>
            <a:r>
              <a:rPr dirty="0" sz="1050" spc="-35" i="1">
                <a:latin typeface="Tahoma"/>
                <a:cs typeface="Tahoma"/>
              </a:rPr>
              <a:t>=</a:t>
            </a:r>
            <a:r>
              <a:rPr dirty="0" sz="1050" i="1">
                <a:latin typeface="Tahoma"/>
                <a:cs typeface="Tahoma"/>
              </a:rPr>
              <a:t> </a:t>
            </a:r>
            <a:r>
              <a:rPr dirty="0" sz="1050" spc="-30" i="1">
                <a:latin typeface="Tahoma"/>
                <a:cs typeface="Tahoma"/>
              </a:rPr>
              <a:t>0.5</a:t>
            </a:r>
            <a:endParaRPr sz="1050">
              <a:latin typeface="Tahoma"/>
              <a:cs typeface="Tahoma"/>
            </a:endParaRPr>
          </a:p>
          <a:p>
            <a:pPr marL="338455" indent="-97790">
              <a:lnSpc>
                <a:spcPct val="100000"/>
              </a:lnSpc>
              <a:spcBef>
                <a:spcPts val="540"/>
              </a:spcBef>
              <a:buSzPct val="95238"/>
              <a:buFont typeface="Tahoma"/>
              <a:buChar char="•"/>
              <a:tabLst>
                <a:tab pos="339090" algn="l"/>
              </a:tabLst>
            </a:pPr>
            <a:r>
              <a:rPr dirty="0" sz="1050" spc="-30" i="1">
                <a:latin typeface="Tahoma"/>
                <a:cs typeface="Tahoma"/>
              </a:rPr>
              <a:t>P(LikeG </a:t>
            </a:r>
            <a:r>
              <a:rPr dirty="0" sz="1050" spc="-35" i="1">
                <a:latin typeface="Tahoma"/>
                <a:cs typeface="Tahoma"/>
              </a:rPr>
              <a:t>= </a:t>
            </a:r>
            <a:r>
              <a:rPr dirty="0" sz="1050" spc="-30" i="1">
                <a:latin typeface="Tahoma"/>
                <a:cs typeface="Tahoma"/>
              </a:rPr>
              <a:t>Yes </a:t>
            </a:r>
            <a:r>
              <a:rPr dirty="0" sz="1000">
                <a:latin typeface="Tahoma"/>
                <a:cs typeface="Tahoma"/>
              </a:rPr>
              <a:t>| </a:t>
            </a:r>
            <a:r>
              <a:rPr dirty="0" sz="1050" spc="-30" i="1">
                <a:latin typeface="Tahoma"/>
                <a:cs typeface="Tahoma"/>
              </a:rPr>
              <a:t>Major </a:t>
            </a:r>
            <a:r>
              <a:rPr dirty="0" sz="1050" spc="-35" i="1">
                <a:latin typeface="Tahoma"/>
                <a:cs typeface="Tahoma"/>
              </a:rPr>
              <a:t>= </a:t>
            </a:r>
            <a:r>
              <a:rPr dirty="0" sz="1050" spc="-25" i="1">
                <a:latin typeface="Tahoma"/>
                <a:cs typeface="Tahoma"/>
              </a:rPr>
              <a:t>History) </a:t>
            </a:r>
            <a:r>
              <a:rPr dirty="0" sz="1050" spc="-35" i="1">
                <a:latin typeface="Tahoma"/>
                <a:cs typeface="Tahoma"/>
              </a:rPr>
              <a:t>=</a:t>
            </a:r>
            <a:r>
              <a:rPr dirty="0" sz="1050" spc="-10" i="1">
                <a:latin typeface="Tahoma"/>
                <a:cs typeface="Tahoma"/>
              </a:rPr>
              <a:t> </a:t>
            </a:r>
            <a:r>
              <a:rPr dirty="0" sz="1050" spc="-30" i="1">
                <a:latin typeface="Tahoma"/>
                <a:cs typeface="Tahoma"/>
              </a:rPr>
              <a:t>0</a:t>
            </a:r>
            <a:endParaRPr sz="1050">
              <a:latin typeface="Tahoma"/>
              <a:cs typeface="Tahoma"/>
            </a:endParaRPr>
          </a:p>
          <a:p>
            <a:pPr marL="12700">
              <a:lnSpc>
                <a:spcPct val="100000"/>
              </a:lnSpc>
              <a:spcBef>
                <a:spcPts val="590"/>
              </a:spcBef>
            </a:pPr>
            <a:r>
              <a:rPr dirty="0" sz="1000" spc="-5" b="1">
                <a:latin typeface="Tahoma"/>
                <a:cs typeface="Tahoma"/>
              </a:rPr>
              <a:t>Note:</a:t>
            </a:r>
            <a:endParaRPr sz="1000">
              <a:latin typeface="Tahoma"/>
              <a:cs typeface="Tahoma"/>
            </a:endParaRPr>
          </a:p>
          <a:p>
            <a:pPr marL="336550" indent="-95885">
              <a:lnSpc>
                <a:spcPct val="100000"/>
              </a:lnSpc>
              <a:spcBef>
                <a:spcPts val="550"/>
              </a:spcBef>
              <a:buSzPct val="95238"/>
              <a:buFont typeface="Tahoma"/>
              <a:buChar char="•"/>
              <a:tabLst>
                <a:tab pos="336550" algn="l"/>
              </a:tabLst>
            </a:pPr>
            <a:r>
              <a:rPr dirty="0" sz="1050" spc="-30" i="1">
                <a:latin typeface="Tahoma"/>
                <a:cs typeface="Tahoma"/>
              </a:rPr>
              <a:t>H(X) </a:t>
            </a:r>
            <a:r>
              <a:rPr dirty="0" sz="1050" spc="-35" i="1">
                <a:latin typeface="Tahoma"/>
                <a:cs typeface="Tahoma"/>
              </a:rPr>
              <a:t>=</a:t>
            </a:r>
            <a:r>
              <a:rPr dirty="0" sz="1050" spc="-10" i="1">
                <a:latin typeface="Tahoma"/>
                <a:cs typeface="Tahoma"/>
              </a:rPr>
              <a:t> </a:t>
            </a:r>
            <a:r>
              <a:rPr dirty="0" sz="1050" spc="-30" i="1">
                <a:latin typeface="Tahoma"/>
                <a:cs typeface="Tahoma"/>
              </a:rPr>
              <a:t>1.5</a:t>
            </a:r>
            <a:endParaRPr sz="1050">
              <a:latin typeface="Tahoma"/>
              <a:cs typeface="Tahoma"/>
            </a:endParaRPr>
          </a:p>
          <a:p>
            <a:pPr marL="299720" indent="-59055">
              <a:lnSpc>
                <a:spcPct val="100000"/>
              </a:lnSpc>
              <a:spcBef>
                <a:spcPts val="540"/>
              </a:spcBef>
              <a:buSzPct val="95238"/>
              <a:buFont typeface="Tahoma"/>
              <a:buChar char="•"/>
              <a:tabLst>
                <a:tab pos="300355" algn="l"/>
              </a:tabLst>
            </a:pPr>
            <a:r>
              <a:rPr dirty="0" sz="1050" spc="-30" i="1">
                <a:latin typeface="Tahoma"/>
                <a:cs typeface="Tahoma"/>
              </a:rPr>
              <a:t>H(Y) </a:t>
            </a:r>
            <a:r>
              <a:rPr dirty="0" sz="1050" spc="-35" i="1">
                <a:latin typeface="Tahoma"/>
                <a:cs typeface="Tahoma"/>
              </a:rPr>
              <a:t>=</a:t>
            </a:r>
            <a:r>
              <a:rPr dirty="0" sz="1050" spc="-10" i="1">
                <a:latin typeface="Tahoma"/>
                <a:cs typeface="Tahoma"/>
              </a:rPr>
              <a:t> </a:t>
            </a:r>
            <a:r>
              <a:rPr dirty="0" sz="1050" spc="-30" i="1">
                <a:latin typeface="Tahoma"/>
                <a:cs typeface="Tahoma"/>
              </a:rPr>
              <a:t>1</a:t>
            </a:r>
            <a:endParaRPr sz="1050">
              <a:latin typeface="Tahoma"/>
              <a:cs typeface="Tahoma"/>
            </a:endParaRPr>
          </a:p>
        </p:txBody>
      </p:sp>
      <p:sp>
        <p:nvSpPr>
          <p:cNvPr id="6" name="object 6"/>
          <p:cNvSpPr txBox="1"/>
          <p:nvPr/>
        </p:nvSpPr>
        <p:spPr>
          <a:xfrm>
            <a:off x="1633220" y="2149399"/>
            <a:ext cx="1368425" cy="482600"/>
          </a:xfrm>
          <a:prstGeom prst="rect">
            <a:avLst/>
          </a:prstGeom>
        </p:spPr>
        <p:txBody>
          <a:bodyPr wrap="square" lIns="0" tIns="88900" rIns="0" bIns="0" rtlCol="0" vert="horz">
            <a:spAutoFit/>
          </a:bodyPr>
          <a:lstStyle/>
          <a:p>
            <a:pPr marL="12700">
              <a:lnSpc>
                <a:spcPct val="100000"/>
              </a:lnSpc>
              <a:spcBef>
                <a:spcPts val="700"/>
              </a:spcBef>
            </a:pPr>
            <a:r>
              <a:rPr dirty="0" sz="1000" b="1">
                <a:latin typeface="Tahoma"/>
                <a:cs typeface="Tahoma"/>
              </a:rPr>
              <a:t>X = </a:t>
            </a:r>
            <a:r>
              <a:rPr dirty="0" sz="1000" spc="-5" b="1">
                <a:latin typeface="Tahoma"/>
                <a:cs typeface="Tahoma"/>
              </a:rPr>
              <a:t>College</a:t>
            </a:r>
            <a:r>
              <a:rPr dirty="0" sz="1000" spc="-25" b="1">
                <a:latin typeface="Tahoma"/>
                <a:cs typeface="Tahoma"/>
              </a:rPr>
              <a:t> </a:t>
            </a:r>
            <a:r>
              <a:rPr dirty="0" sz="1000" spc="-5" b="1">
                <a:latin typeface="Tahoma"/>
                <a:cs typeface="Tahoma"/>
              </a:rPr>
              <a:t>Major</a:t>
            </a:r>
            <a:endParaRPr sz="1000">
              <a:latin typeface="Tahoma"/>
              <a:cs typeface="Tahoma"/>
            </a:endParaRPr>
          </a:p>
          <a:p>
            <a:pPr marL="12700">
              <a:lnSpc>
                <a:spcPct val="100000"/>
              </a:lnSpc>
              <a:spcBef>
                <a:spcPts val="600"/>
              </a:spcBef>
            </a:pPr>
            <a:r>
              <a:rPr dirty="0" sz="1000" b="1">
                <a:latin typeface="Tahoma"/>
                <a:cs typeface="Tahoma"/>
              </a:rPr>
              <a:t>Y = </a:t>
            </a:r>
            <a:r>
              <a:rPr dirty="0" sz="1000" spc="-5" b="1">
                <a:latin typeface="Tahoma"/>
                <a:cs typeface="Tahoma"/>
              </a:rPr>
              <a:t>Likes</a:t>
            </a:r>
            <a:r>
              <a:rPr dirty="0" sz="1000" spc="-75" b="1">
                <a:latin typeface="Tahoma"/>
                <a:cs typeface="Tahoma"/>
              </a:rPr>
              <a:t> </a:t>
            </a:r>
            <a:r>
              <a:rPr dirty="0" sz="1000" spc="-5" b="1">
                <a:latin typeface="Tahoma"/>
                <a:cs typeface="Tahoma"/>
              </a:rPr>
              <a:t>“Gladiator”</a:t>
            </a:r>
            <a:endParaRPr sz="1000">
              <a:latin typeface="Tahoma"/>
              <a:cs typeface="Tahoma"/>
            </a:endParaRPr>
          </a:p>
        </p:txBody>
      </p:sp>
      <p:graphicFrame>
        <p:nvGraphicFramePr>
          <p:cNvPr id="7" name="object 7"/>
          <p:cNvGraphicFramePr>
            <a:graphicFrameLocks noGrp="1"/>
          </p:cNvGraphicFramePr>
          <p:nvPr/>
        </p:nvGraphicFramePr>
        <p:xfrm>
          <a:off x="1783556" y="2627852"/>
          <a:ext cx="1240790" cy="1793239"/>
        </p:xfrm>
        <a:graphic>
          <a:graphicData uri="http://schemas.openxmlformats.org/drawingml/2006/table">
            <a:tbl>
              <a:tblPr firstRow="1" bandRow="1">
                <a:tableStyleId>{2D5ABB26-0587-4C30-8999-92F81FD0307C}</a:tableStyleId>
              </a:tblPr>
              <a:tblGrid>
                <a:gridCol w="609600"/>
                <a:gridCol w="609600"/>
              </a:tblGrid>
              <a:tr h="197357">
                <a:tc>
                  <a:txBody>
                    <a:bodyPr/>
                    <a:lstStyle/>
                    <a:p>
                      <a:pPr algn="ctr">
                        <a:lnSpc>
                          <a:spcPct val="100000"/>
                        </a:lnSpc>
                        <a:spcBef>
                          <a:spcPts val="175"/>
                        </a:spcBef>
                      </a:pPr>
                      <a:r>
                        <a:rPr dirty="0" sz="1000" b="1">
                          <a:latin typeface="Tahoma"/>
                          <a:cs typeface="Tahoma"/>
                        </a:rPr>
                        <a:t>X</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solidFill>
                      <a:srgbClr val="FFCF02"/>
                    </a:solidFill>
                  </a:tcPr>
                </a:tc>
                <a:tc>
                  <a:txBody>
                    <a:bodyPr/>
                    <a:lstStyle/>
                    <a:p>
                      <a:pPr algn="ctr">
                        <a:lnSpc>
                          <a:spcPct val="100000"/>
                        </a:lnSpc>
                        <a:spcBef>
                          <a:spcPts val="175"/>
                        </a:spcBef>
                      </a:pPr>
                      <a:r>
                        <a:rPr dirty="0" sz="1000" b="1">
                          <a:latin typeface="Tahoma"/>
                          <a:cs typeface="Tahoma"/>
                        </a:rPr>
                        <a:t>Y</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solidFill>
                      <a:srgbClr val="FFCF02"/>
                    </a:solidFill>
                  </a:tcPr>
                </a:tc>
              </a:tr>
              <a:tr h="198120">
                <a:tc>
                  <a:txBody>
                    <a:bodyPr/>
                    <a:lstStyle/>
                    <a:p>
                      <a:pPr marL="45085">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spc="-5" b="1">
                          <a:solidFill>
                            <a:srgbClr val="FF0000"/>
                          </a:solidFill>
                          <a:latin typeface="Tahoma"/>
                          <a:cs typeface="Tahoma"/>
                        </a:rPr>
                        <a:t>Yes</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085">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19">
                <a:tc>
                  <a:txBody>
                    <a:bodyPr/>
                    <a:lstStyle/>
                    <a:p>
                      <a:pPr marL="45085">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b="1">
                          <a:solidFill>
                            <a:srgbClr val="FF0000"/>
                          </a:solidFill>
                          <a:latin typeface="Tahoma"/>
                          <a:cs typeface="Tahoma"/>
                        </a:rPr>
                        <a:t>No</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FF0000"/>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20">
                <a:tc>
                  <a:txBody>
                    <a:bodyPr/>
                    <a:lstStyle/>
                    <a:p>
                      <a:pPr marL="45085">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085">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75"/>
                        </a:spcBef>
                      </a:pPr>
                      <a:r>
                        <a:rPr dirty="0" sz="1000" spc="-5" b="1">
                          <a:solidFill>
                            <a:srgbClr val="FF0000"/>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1747520" y="8654286"/>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0" name="object 10"/>
          <p:cNvSpPr txBox="1"/>
          <p:nvPr/>
        </p:nvSpPr>
        <p:spPr>
          <a:xfrm>
            <a:off x="5057647" y="8654286"/>
            <a:ext cx="915035"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Information Gain: </a:t>
            </a:r>
            <a:r>
              <a:rPr dirty="0" sz="600">
                <a:latin typeface="Tahoma"/>
                <a:cs typeface="Tahoma"/>
              </a:rPr>
              <a:t>Slide</a:t>
            </a:r>
            <a:r>
              <a:rPr dirty="0" sz="600" spc="-20">
                <a:latin typeface="Tahoma"/>
                <a:cs typeface="Tahoma"/>
              </a:rPr>
              <a:t> </a:t>
            </a:r>
            <a:r>
              <a:rPr dirty="0" sz="600">
                <a:latin typeface="Tahoma"/>
                <a:cs typeface="Tahoma"/>
              </a:rPr>
              <a:t>12</a:t>
            </a:r>
            <a:endParaRPr sz="600">
              <a:latin typeface="Tahoma"/>
              <a:cs typeface="Tahoma"/>
            </a:endParaRPr>
          </a:p>
        </p:txBody>
      </p:sp>
      <p:sp>
        <p:nvSpPr>
          <p:cNvPr id="11" name="object 11"/>
          <p:cNvSpPr txBox="1"/>
          <p:nvPr/>
        </p:nvSpPr>
        <p:spPr>
          <a:xfrm>
            <a:off x="3157220" y="6097015"/>
            <a:ext cx="2696845" cy="1031875"/>
          </a:xfrm>
          <a:prstGeom prst="rect">
            <a:avLst/>
          </a:prstGeom>
        </p:spPr>
        <p:txBody>
          <a:bodyPr wrap="square" lIns="0" tIns="12700" rIns="0" bIns="0" rtlCol="0" vert="horz">
            <a:spAutoFit/>
          </a:bodyPr>
          <a:lstStyle/>
          <a:p>
            <a:pPr marL="12700" marR="167005">
              <a:lnSpc>
                <a:spcPct val="100000"/>
              </a:lnSpc>
              <a:spcBef>
                <a:spcPts val="100"/>
              </a:spcBef>
            </a:pPr>
            <a:r>
              <a:rPr dirty="0" sz="1200" spc="-5" b="1">
                <a:latin typeface="Tahoma"/>
                <a:cs typeface="Tahoma"/>
              </a:rPr>
              <a:t>Definition of Specific Conditional  </a:t>
            </a:r>
            <a:r>
              <a:rPr dirty="0" sz="1200" spc="-10" b="1">
                <a:latin typeface="Tahoma"/>
                <a:cs typeface="Tahoma"/>
              </a:rPr>
              <a:t>Entropy:</a:t>
            </a:r>
            <a:endParaRPr sz="1200">
              <a:latin typeface="Tahoma"/>
              <a:cs typeface="Tahoma"/>
            </a:endParaRPr>
          </a:p>
          <a:p>
            <a:pPr marL="12700" marR="5080" indent="36830">
              <a:lnSpc>
                <a:spcPct val="97800"/>
              </a:lnSpc>
              <a:spcBef>
                <a:spcPts val="695"/>
              </a:spcBef>
            </a:pPr>
            <a:r>
              <a:rPr dirty="0" sz="1250" spc="-35" i="1">
                <a:latin typeface="Tahoma"/>
                <a:cs typeface="Tahoma"/>
              </a:rPr>
              <a:t>H(Y </a:t>
            </a:r>
            <a:r>
              <a:rPr dirty="0" sz="1200" spc="-25">
                <a:latin typeface="Tahoma"/>
                <a:cs typeface="Tahoma"/>
              </a:rPr>
              <a:t>|</a:t>
            </a:r>
            <a:r>
              <a:rPr dirty="0" sz="1250" spc="-25" i="1">
                <a:latin typeface="Tahoma"/>
                <a:cs typeface="Tahoma"/>
              </a:rPr>
              <a:t>X=v) </a:t>
            </a:r>
            <a:r>
              <a:rPr dirty="0" sz="1200">
                <a:latin typeface="Tahoma"/>
                <a:cs typeface="Tahoma"/>
              </a:rPr>
              <a:t>= </a:t>
            </a:r>
            <a:r>
              <a:rPr dirty="0" sz="1200" spc="-5" b="1">
                <a:latin typeface="Tahoma"/>
                <a:cs typeface="Tahoma"/>
              </a:rPr>
              <a:t>The entropy of </a:t>
            </a:r>
            <a:r>
              <a:rPr dirty="0" sz="1250" spc="-30" i="1">
                <a:latin typeface="Tahoma"/>
                <a:cs typeface="Tahoma"/>
              </a:rPr>
              <a:t>Y  </a:t>
            </a:r>
            <a:r>
              <a:rPr dirty="0" sz="1200" spc="-5" b="1">
                <a:latin typeface="Tahoma"/>
                <a:cs typeface="Tahoma"/>
              </a:rPr>
              <a:t>among only those records in which  </a:t>
            </a:r>
            <a:r>
              <a:rPr dirty="0" sz="1250" spc="-30" i="1">
                <a:latin typeface="Tahoma"/>
                <a:cs typeface="Tahoma"/>
              </a:rPr>
              <a:t>X </a:t>
            </a:r>
            <a:r>
              <a:rPr dirty="0" sz="1200" b="1">
                <a:latin typeface="Tahoma"/>
                <a:cs typeface="Tahoma"/>
              </a:rPr>
              <a:t>has </a:t>
            </a:r>
            <a:r>
              <a:rPr dirty="0" sz="1200" spc="-5" b="1">
                <a:latin typeface="Tahoma"/>
                <a:cs typeface="Tahoma"/>
              </a:rPr>
              <a:t>value</a:t>
            </a:r>
            <a:r>
              <a:rPr dirty="0" sz="1200" spc="-25" b="1">
                <a:latin typeface="Tahoma"/>
                <a:cs typeface="Tahoma"/>
              </a:rPr>
              <a:t> </a:t>
            </a:r>
            <a:r>
              <a:rPr dirty="0" sz="1250" spc="-25" i="1">
                <a:latin typeface="Tahoma"/>
                <a:cs typeface="Tahoma"/>
              </a:rPr>
              <a:t>v</a:t>
            </a:r>
            <a:endParaRPr sz="1250">
              <a:latin typeface="Tahoma"/>
              <a:cs typeface="Tahoma"/>
            </a:endParaRPr>
          </a:p>
        </p:txBody>
      </p:sp>
      <p:sp>
        <p:nvSpPr>
          <p:cNvPr id="12" name="object 12"/>
          <p:cNvSpPr txBox="1"/>
          <p:nvPr/>
        </p:nvSpPr>
        <p:spPr>
          <a:xfrm>
            <a:off x="1633220" y="6021883"/>
            <a:ext cx="1368425" cy="482600"/>
          </a:xfrm>
          <a:prstGeom prst="rect">
            <a:avLst/>
          </a:prstGeom>
        </p:spPr>
        <p:txBody>
          <a:bodyPr wrap="square" lIns="0" tIns="88900" rIns="0" bIns="0" rtlCol="0" vert="horz">
            <a:spAutoFit/>
          </a:bodyPr>
          <a:lstStyle/>
          <a:p>
            <a:pPr marL="12700">
              <a:lnSpc>
                <a:spcPct val="100000"/>
              </a:lnSpc>
              <a:spcBef>
                <a:spcPts val="700"/>
              </a:spcBef>
            </a:pPr>
            <a:r>
              <a:rPr dirty="0" sz="1000" b="1">
                <a:latin typeface="Tahoma"/>
                <a:cs typeface="Tahoma"/>
              </a:rPr>
              <a:t>X = </a:t>
            </a:r>
            <a:r>
              <a:rPr dirty="0" sz="1000" spc="-5" b="1">
                <a:latin typeface="Tahoma"/>
                <a:cs typeface="Tahoma"/>
              </a:rPr>
              <a:t>College</a:t>
            </a:r>
            <a:r>
              <a:rPr dirty="0" sz="1000" spc="-25" b="1">
                <a:latin typeface="Tahoma"/>
                <a:cs typeface="Tahoma"/>
              </a:rPr>
              <a:t> </a:t>
            </a:r>
            <a:r>
              <a:rPr dirty="0" sz="1000" spc="-5" b="1">
                <a:latin typeface="Tahoma"/>
                <a:cs typeface="Tahoma"/>
              </a:rPr>
              <a:t>Major</a:t>
            </a:r>
            <a:endParaRPr sz="1000">
              <a:latin typeface="Tahoma"/>
              <a:cs typeface="Tahoma"/>
            </a:endParaRPr>
          </a:p>
          <a:p>
            <a:pPr marL="12700">
              <a:lnSpc>
                <a:spcPct val="100000"/>
              </a:lnSpc>
              <a:spcBef>
                <a:spcPts val="600"/>
              </a:spcBef>
            </a:pPr>
            <a:r>
              <a:rPr dirty="0" sz="1000" b="1">
                <a:latin typeface="Tahoma"/>
                <a:cs typeface="Tahoma"/>
              </a:rPr>
              <a:t>Y = </a:t>
            </a:r>
            <a:r>
              <a:rPr dirty="0" sz="1000" spc="-5" b="1">
                <a:latin typeface="Tahoma"/>
                <a:cs typeface="Tahoma"/>
              </a:rPr>
              <a:t>Likes</a:t>
            </a:r>
            <a:r>
              <a:rPr dirty="0" sz="1000" spc="-75" b="1">
                <a:latin typeface="Tahoma"/>
                <a:cs typeface="Tahoma"/>
              </a:rPr>
              <a:t> </a:t>
            </a:r>
            <a:r>
              <a:rPr dirty="0" sz="1000" spc="-5" b="1">
                <a:latin typeface="Tahoma"/>
                <a:cs typeface="Tahoma"/>
              </a:rPr>
              <a:t>“Gladiator”</a:t>
            </a:r>
            <a:endParaRPr sz="1000">
              <a:latin typeface="Tahoma"/>
              <a:cs typeface="Tahoma"/>
            </a:endParaRPr>
          </a:p>
        </p:txBody>
      </p:sp>
      <p:graphicFrame>
        <p:nvGraphicFramePr>
          <p:cNvPr id="13" name="object 13"/>
          <p:cNvGraphicFramePr>
            <a:graphicFrameLocks noGrp="1"/>
          </p:cNvGraphicFramePr>
          <p:nvPr/>
        </p:nvGraphicFramePr>
        <p:xfrm>
          <a:off x="1783556" y="6805136"/>
          <a:ext cx="1240790" cy="1793239"/>
        </p:xfrm>
        <a:graphic>
          <a:graphicData uri="http://schemas.openxmlformats.org/drawingml/2006/table">
            <a:tbl>
              <a:tblPr firstRow="1" bandRow="1">
                <a:tableStyleId>{2D5ABB26-0587-4C30-8999-92F81FD0307C}</a:tableStyleId>
              </a:tblPr>
              <a:tblGrid>
                <a:gridCol w="609600"/>
                <a:gridCol w="609600"/>
              </a:tblGrid>
              <a:tr h="197358">
                <a:tc>
                  <a:txBody>
                    <a:bodyPr/>
                    <a:lstStyle/>
                    <a:p>
                      <a:pPr algn="ctr">
                        <a:lnSpc>
                          <a:spcPct val="100000"/>
                        </a:lnSpc>
                        <a:spcBef>
                          <a:spcPts val="175"/>
                        </a:spcBef>
                      </a:pPr>
                      <a:r>
                        <a:rPr dirty="0" sz="1000" b="1">
                          <a:latin typeface="Tahoma"/>
                          <a:cs typeface="Tahoma"/>
                        </a:rPr>
                        <a:t>X</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solidFill>
                      <a:srgbClr val="FFCF02"/>
                    </a:solidFill>
                  </a:tcPr>
                </a:tc>
                <a:tc>
                  <a:txBody>
                    <a:bodyPr/>
                    <a:lstStyle/>
                    <a:p>
                      <a:pPr algn="ctr">
                        <a:lnSpc>
                          <a:spcPct val="100000"/>
                        </a:lnSpc>
                        <a:spcBef>
                          <a:spcPts val="175"/>
                        </a:spcBef>
                      </a:pPr>
                      <a:r>
                        <a:rPr dirty="0" sz="1000" b="1">
                          <a:latin typeface="Tahoma"/>
                          <a:cs typeface="Tahoma"/>
                        </a:rPr>
                        <a:t>Y</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solidFill>
                      <a:srgbClr val="FFCF02"/>
                    </a:solidFill>
                  </a:tcPr>
                </a:tc>
              </a:tr>
              <a:tr h="198119">
                <a:tc>
                  <a:txBody>
                    <a:bodyPr/>
                    <a:lstStyle/>
                    <a:p>
                      <a:pPr marL="45085">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spc="-5" b="1">
                          <a:solidFill>
                            <a:srgbClr val="FF0000"/>
                          </a:solidFill>
                          <a:latin typeface="Tahoma"/>
                          <a:cs typeface="Tahoma"/>
                        </a:rPr>
                        <a:t>Yes</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085">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19">
                <a:tc>
                  <a:txBody>
                    <a:bodyPr/>
                    <a:lstStyle/>
                    <a:p>
                      <a:pPr marL="45085">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b="1">
                          <a:solidFill>
                            <a:srgbClr val="FF0000"/>
                          </a:solidFill>
                          <a:latin typeface="Tahoma"/>
                          <a:cs typeface="Tahoma"/>
                        </a:rPr>
                        <a:t>No</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FF0000"/>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20">
                <a:tc>
                  <a:txBody>
                    <a:bodyPr/>
                    <a:lstStyle/>
                    <a:p>
                      <a:pPr marL="45085">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75"/>
                        </a:spcBef>
                      </a:pPr>
                      <a:r>
                        <a:rPr dirty="0" sz="1000" spc="-5" b="1">
                          <a:solidFill>
                            <a:srgbClr val="FF0000"/>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14" name="object 14"/>
          <p:cNvSpPr txBox="1"/>
          <p:nvPr/>
        </p:nvSpPr>
        <p:spPr>
          <a:xfrm>
            <a:off x="1916683" y="5625338"/>
            <a:ext cx="3862704"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6500"/>
                </a:solidFill>
                <a:latin typeface="Tahoma"/>
                <a:cs typeface="Tahoma"/>
              </a:rPr>
              <a:t>Specific </a:t>
            </a:r>
            <a:r>
              <a:rPr dirty="0" sz="1800">
                <a:solidFill>
                  <a:srgbClr val="006500"/>
                </a:solidFill>
                <a:latin typeface="Tahoma"/>
                <a:cs typeface="Tahoma"/>
              </a:rPr>
              <a:t>Conditional </a:t>
            </a:r>
            <a:r>
              <a:rPr dirty="0" sz="1800" spc="-5">
                <a:solidFill>
                  <a:srgbClr val="006500"/>
                </a:solidFill>
                <a:latin typeface="Tahoma"/>
                <a:cs typeface="Tahoma"/>
              </a:rPr>
              <a:t>Entropy</a:t>
            </a:r>
            <a:r>
              <a:rPr dirty="0" sz="1800" spc="-80">
                <a:solidFill>
                  <a:srgbClr val="006500"/>
                </a:solidFill>
                <a:latin typeface="Tahoma"/>
                <a:cs typeface="Tahoma"/>
              </a:rPr>
              <a:t> </a:t>
            </a:r>
            <a:r>
              <a:rPr dirty="0" sz="1800" spc="-5">
                <a:solidFill>
                  <a:srgbClr val="006500"/>
                </a:solidFill>
                <a:latin typeface="Tahoma"/>
                <a:cs typeface="Tahoma"/>
              </a:rPr>
              <a:t>H(Y|X=v)</a:t>
            </a:r>
            <a:endParaRPr sz="1800">
              <a:latin typeface="Tahoma"/>
              <a:cs typeface="Tahoma"/>
            </a:endParaRPr>
          </a:p>
        </p:txBody>
      </p:sp>
      <p:sp>
        <p:nvSpPr>
          <p:cNvPr id="15" name="object 1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 name="object 1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5057647" y="4477003"/>
            <a:ext cx="915035"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Information Gain: </a:t>
            </a:r>
            <a:r>
              <a:rPr dirty="0" sz="600">
                <a:latin typeface="Tahoma"/>
                <a:cs typeface="Tahoma"/>
              </a:rPr>
              <a:t>Slide</a:t>
            </a:r>
            <a:r>
              <a:rPr dirty="0" sz="600" spc="-20">
                <a:latin typeface="Tahoma"/>
                <a:cs typeface="Tahoma"/>
              </a:rPr>
              <a:t> </a:t>
            </a:r>
            <a:r>
              <a:rPr dirty="0" sz="600">
                <a:latin typeface="Tahoma"/>
                <a:cs typeface="Tahoma"/>
              </a:rPr>
              <a:t>13</a:t>
            </a:r>
            <a:endParaRPr sz="600">
              <a:latin typeface="Tahoma"/>
              <a:cs typeface="Tahoma"/>
            </a:endParaRPr>
          </a:p>
        </p:txBody>
      </p:sp>
      <p:sp>
        <p:nvSpPr>
          <p:cNvPr id="4" name="object 4"/>
          <p:cNvSpPr txBox="1"/>
          <p:nvPr/>
        </p:nvSpPr>
        <p:spPr>
          <a:xfrm>
            <a:off x="3157220" y="1919731"/>
            <a:ext cx="2696845" cy="2037714"/>
          </a:xfrm>
          <a:prstGeom prst="rect">
            <a:avLst/>
          </a:prstGeom>
        </p:spPr>
        <p:txBody>
          <a:bodyPr wrap="square" lIns="0" tIns="12700" rIns="0" bIns="0" rtlCol="0" vert="horz">
            <a:spAutoFit/>
          </a:bodyPr>
          <a:lstStyle/>
          <a:p>
            <a:pPr marL="12700" marR="167005">
              <a:lnSpc>
                <a:spcPct val="100000"/>
              </a:lnSpc>
              <a:spcBef>
                <a:spcPts val="100"/>
              </a:spcBef>
            </a:pPr>
            <a:r>
              <a:rPr dirty="0" sz="1200" spc="-5" b="1">
                <a:latin typeface="Tahoma"/>
                <a:cs typeface="Tahoma"/>
              </a:rPr>
              <a:t>Definition of Specific Conditional  </a:t>
            </a:r>
            <a:r>
              <a:rPr dirty="0" sz="1200" spc="-10" b="1">
                <a:latin typeface="Tahoma"/>
                <a:cs typeface="Tahoma"/>
              </a:rPr>
              <a:t>Entropy:</a:t>
            </a:r>
            <a:endParaRPr sz="1200">
              <a:latin typeface="Tahoma"/>
              <a:cs typeface="Tahoma"/>
            </a:endParaRPr>
          </a:p>
          <a:p>
            <a:pPr marL="12700" marR="5080" indent="36830">
              <a:lnSpc>
                <a:spcPct val="97800"/>
              </a:lnSpc>
              <a:spcBef>
                <a:spcPts val="695"/>
              </a:spcBef>
            </a:pPr>
            <a:r>
              <a:rPr dirty="0" sz="1250" spc="-35" i="1">
                <a:latin typeface="Tahoma"/>
                <a:cs typeface="Tahoma"/>
              </a:rPr>
              <a:t>H(Y </a:t>
            </a:r>
            <a:r>
              <a:rPr dirty="0" sz="1200" spc="-25">
                <a:latin typeface="Tahoma"/>
                <a:cs typeface="Tahoma"/>
              </a:rPr>
              <a:t>|</a:t>
            </a:r>
            <a:r>
              <a:rPr dirty="0" sz="1250" spc="-25" i="1">
                <a:latin typeface="Tahoma"/>
                <a:cs typeface="Tahoma"/>
              </a:rPr>
              <a:t>X=v) </a:t>
            </a:r>
            <a:r>
              <a:rPr dirty="0" sz="1200">
                <a:latin typeface="Tahoma"/>
                <a:cs typeface="Tahoma"/>
              </a:rPr>
              <a:t>= </a:t>
            </a:r>
            <a:r>
              <a:rPr dirty="0" sz="1200" spc="-5" b="1">
                <a:latin typeface="Tahoma"/>
                <a:cs typeface="Tahoma"/>
              </a:rPr>
              <a:t>The entropy of </a:t>
            </a:r>
            <a:r>
              <a:rPr dirty="0" sz="1250" spc="-30" i="1">
                <a:latin typeface="Tahoma"/>
                <a:cs typeface="Tahoma"/>
              </a:rPr>
              <a:t>Y  </a:t>
            </a:r>
            <a:r>
              <a:rPr dirty="0" sz="1200" spc="-5" b="1">
                <a:latin typeface="Tahoma"/>
                <a:cs typeface="Tahoma"/>
              </a:rPr>
              <a:t>among only those records in which  </a:t>
            </a:r>
            <a:r>
              <a:rPr dirty="0" sz="1250" spc="-30" i="1">
                <a:latin typeface="Tahoma"/>
                <a:cs typeface="Tahoma"/>
              </a:rPr>
              <a:t>X </a:t>
            </a:r>
            <a:r>
              <a:rPr dirty="0" sz="1200" b="1">
                <a:latin typeface="Tahoma"/>
                <a:cs typeface="Tahoma"/>
              </a:rPr>
              <a:t>has </a:t>
            </a:r>
            <a:r>
              <a:rPr dirty="0" sz="1200" spc="-5" b="1">
                <a:latin typeface="Tahoma"/>
                <a:cs typeface="Tahoma"/>
              </a:rPr>
              <a:t>value</a:t>
            </a:r>
            <a:r>
              <a:rPr dirty="0" sz="1200" spc="-25" b="1">
                <a:latin typeface="Tahoma"/>
                <a:cs typeface="Tahoma"/>
              </a:rPr>
              <a:t> </a:t>
            </a:r>
            <a:r>
              <a:rPr dirty="0" sz="1250" spc="-25" i="1">
                <a:latin typeface="Tahoma"/>
                <a:cs typeface="Tahoma"/>
              </a:rPr>
              <a:t>v</a:t>
            </a:r>
            <a:endParaRPr sz="1250">
              <a:latin typeface="Tahoma"/>
              <a:cs typeface="Tahoma"/>
            </a:endParaRPr>
          </a:p>
          <a:p>
            <a:pPr marL="12700">
              <a:lnSpc>
                <a:spcPct val="100000"/>
              </a:lnSpc>
              <a:spcBef>
                <a:spcPts val="705"/>
              </a:spcBef>
            </a:pPr>
            <a:r>
              <a:rPr dirty="0" sz="1200" spc="-5" b="1">
                <a:latin typeface="Tahoma"/>
                <a:cs typeface="Tahoma"/>
              </a:rPr>
              <a:t>Example:</a:t>
            </a:r>
            <a:endParaRPr sz="1200">
              <a:latin typeface="Tahoma"/>
              <a:cs typeface="Tahoma"/>
            </a:endParaRPr>
          </a:p>
          <a:p>
            <a:pPr marL="127000" indent="-114300">
              <a:lnSpc>
                <a:spcPct val="100000"/>
              </a:lnSpc>
              <a:spcBef>
                <a:spcPts val="869"/>
              </a:spcBef>
              <a:buClr>
                <a:srgbClr val="000000"/>
              </a:buClr>
              <a:buSzPct val="114285"/>
              <a:buFont typeface="Tahoma"/>
              <a:buChar char="•"/>
              <a:tabLst>
                <a:tab pos="127000" algn="l"/>
              </a:tabLst>
            </a:pPr>
            <a:r>
              <a:rPr dirty="0" sz="1050" spc="-30" i="1">
                <a:solidFill>
                  <a:srgbClr val="FF0000"/>
                </a:solidFill>
                <a:latin typeface="Tahoma"/>
                <a:cs typeface="Tahoma"/>
              </a:rPr>
              <a:t>H(Y|X=Math) </a:t>
            </a:r>
            <a:r>
              <a:rPr dirty="0" sz="1000">
                <a:solidFill>
                  <a:srgbClr val="FF0000"/>
                </a:solidFill>
                <a:latin typeface="Tahoma"/>
                <a:cs typeface="Tahoma"/>
              </a:rPr>
              <a:t>=</a:t>
            </a:r>
            <a:r>
              <a:rPr dirty="0" sz="1000" spc="-5">
                <a:solidFill>
                  <a:srgbClr val="FF0000"/>
                </a:solidFill>
                <a:latin typeface="Tahoma"/>
                <a:cs typeface="Tahoma"/>
              </a:rPr>
              <a:t> </a:t>
            </a:r>
            <a:r>
              <a:rPr dirty="0" sz="1050" spc="-30" i="1">
                <a:solidFill>
                  <a:srgbClr val="FF0000"/>
                </a:solidFill>
                <a:latin typeface="Tahoma"/>
                <a:cs typeface="Tahoma"/>
              </a:rPr>
              <a:t>1</a:t>
            </a:r>
            <a:endParaRPr sz="1050">
              <a:latin typeface="Tahoma"/>
              <a:cs typeface="Tahoma"/>
            </a:endParaRPr>
          </a:p>
          <a:p>
            <a:pPr marL="109855" indent="-97790">
              <a:lnSpc>
                <a:spcPct val="100000"/>
              </a:lnSpc>
              <a:spcBef>
                <a:spcPts val="585"/>
              </a:spcBef>
              <a:buClr>
                <a:srgbClr val="000000"/>
              </a:buClr>
              <a:buSzPct val="95238"/>
              <a:buFont typeface="Tahoma"/>
              <a:buChar char="•"/>
              <a:tabLst>
                <a:tab pos="110489" algn="l"/>
              </a:tabLst>
            </a:pPr>
            <a:r>
              <a:rPr dirty="0" sz="1050" spc="-30" i="1">
                <a:solidFill>
                  <a:srgbClr val="3333CC"/>
                </a:solidFill>
                <a:latin typeface="Tahoma"/>
                <a:cs typeface="Tahoma"/>
              </a:rPr>
              <a:t>H(Y|X=History) </a:t>
            </a:r>
            <a:r>
              <a:rPr dirty="0" sz="1000">
                <a:solidFill>
                  <a:srgbClr val="3333CC"/>
                </a:solidFill>
                <a:latin typeface="Tahoma"/>
                <a:cs typeface="Tahoma"/>
              </a:rPr>
              <a:t>= </a:t>
            </a:r>
            <a:r>
              <a:rPr dirty="0" sz="1050" spc="-30" i="1">
                <a:solidFill>
                  <a:srgbClr val="3333CC"/>
                </a:solidFill>
                <a:latin typeface="Tahoma"/>
                <a:cs typeface="Tahoma"/>
              </a:rPr>
              <a:t>0</a:t>
            </a:r>
            <a:endParaRPr sz="1050">
              <a:latin typeface="Tahoma"/>
              <a:cs typeface="Tahoma"/>
            </a:endParaRPr>
          </a:p>
          <a:p>
            <a:pPr marL="109855" indent="-97790">
              <a:lnSpc>
                <a:spcPct val="100000"/>
              </a:lnSpc>
              <a:spcBef>
                <a:spcPts val="540"/>
              </a:spcBef>
              <a:buClr>
                <a:srgbClr val="000000"/>
              </a:buClr>
              <a:buSzPct val="95238"/>
              <a:buFont typeface="Tahoma"/>
              <a:buChar char="•"/>
              <a:tabLst>
                <a:tab pos="110489" algn="l"/>
              </a:tabLst>
            </a:pPr>
            <a:r>
              <a:rPr dirty="0" sz="1050" spc="-35" i="1">
                <a:solidFill>
                  <a:srgbClr val="048D0A"/>
                </a:solidFill>
                <a:latin typeface="Tahoma"/>
                <a:cs typeface="Tahoma"/>
              </a:rPr>
              <a:t>H(Y|X=CS) </a:t>
            </a:r>
            <a:r>
              <a:rPr dirty="0" sz="1000">
                <a:solidFill>
                  <a:srgbClr val="048D0A"/>
                </a:solidFill>
                <a:latin typeface="Tahoma"/>
                <a:cs typeface="Tahoma"/>
              </a:rPr>
              <a:t>=</a:t>
            </a:r>
            <a:r>
              <a:rPr dirty="0" sz="1000" spc="5">
                <a:solidFill>
                  <a:srgbClr val="048D0A"/>
                </a:solidFill>
                <a:latin typeface="Tahoma"/>
                <a:cs typeface="Tahoma"/>
              </a:rPr>
              <a:t> </a:t>
            </a:r>
            <a:r>
              <a:rPr dirty="0" sz="1050" spc="-30" i="1">
                <a:solidFill>
                  <a:srgbClr val="048D0A"/>
                </a:solidFill>
                <a:latin typeface="Tahoma"/>
                <a:cs typeface="Tahoma"/>
              </a:rPr>
              <a:t>0</a:t>
            </a:r>
            <a:endParaRPr sz="1050">
              <a:latin typeface="Tahoma"/>
              <a:cs typeface="Tahoma"/>
            </a:endParaRPr>
          </a:p>
        </p:txBody>
      </p:sp>
      <p:sp>
        <p:nvSpPr>
          <p:cNvPr id="5" name="object 5"/>
          <p:cNvSpPr txBox="1"/>
          <p:nvPr/>
        </p:nvSpPr>
        <p:spPr>
          <a:xfrm>
            <a:off x="1633220" y="1844599"/>
            <a:ext cx="1368425" cy="482600"/>
          </a:xfrm>
          <a:prstGeom prst="rect">
            <a:avLst/>
          </a:prstGeom>
        </p:spPr>
        <p:txBody>
          <a:bodyPr wrap="square" lIns="0" tIns="88900" rIns="0" bIns="0" rtlCol="0" vert="horz">
            <a:spAutoFit/>
          </a:bodyPr>
          <a:lstStyle/>
          <a:p>
            <a:pPr marL="12700">
              <a:lnSpc>
                <a:spcPct val="100000"/>
              </a:lnSpc>
              <a:spcBef>
                <a:spcPts val="700"/>
              </a:spcBef>
            </a:pPr>
            <a:r>
              <a:rPr dirty="0" sz="1000" b="1">
                <a:latin typeface="Tahoma"/>
                <a:cs typeface="Tahoma"/>
              </a:rPr>
              <a:t>X = </a:t>
            </a:r>
            <a:r>
              <a:rPr dirty="0" sz="1000" spc="-5" b="1">
                <a:latin typeface="Tahoma"/>
                <a:cs typeface="Tahoma"/>
              </a:rPr>
              <a:t>College</a:t>
            </a:r>
            <a:r>
              <a:rPr dirty="0" sz="1000" spc="-25" b="1">
                <a:latin typeface="Tahoma"/>
                <a:cs typeface="Tahoma"/>
              </a:rPr>
              <a:t> </a:t>
            </a:r>
            <a:r>
              <a:rPr dirty="0" sz="1000" spc="-5" b="1">
                <a:latin typeface="Tahoma"/>
                <a:cs typeface="Tahoma"/>
              </a:rPr>
              <a:t>Major</a:t>
            </a:r>
            <a:endParaRPr sz="1000">
              <a:latin typeface="Tahoma"/>
              <a:cs typeface="Tahoma"/>
            </a:endParaRPr>
          </a:p>
          <a:p>
            <a:pPr marL="12700">
              <a:lnSpc>
                <a:spcPct val="100000"/>
              </a:lnSpc>
              <a:spcBef>
                <a:spcPts val="600"/>
              </a:spcBef>
            </a:pPr>
            <a:r>
              <a:rPr dirty="0" sz="1000" b="1">
                <a:latin typeface="Tahoma"/>
                <a:cs typeface="Tahoma"/>
              </a:rPr>
              <a:t>Y = </a:t>
            </a:r>
            <a:r>
              <a:rPr dirty="0" sz="1000" spc="-5" b="1">
                <a:latin typeface="Tahoma"/>
                <a:cs typeface="Tahoma"/>
              </a:rPr>
              <a:t>Likes</a:t>
            </a:r>
            <a:r>
              <a:rPr dirty="0" sz="1000" spc="-75" b="1">
                <a:latin typeface="Tahoma"/>
                <a:cs typeface="Tahoma"/>
              </a:rPr>
              <a:t> </a:t>
            </a:r>
            <a:r>
              <a:rPr dirty="0" sz="1000" spc="-5" b="1">
                <a:latin typeface="Tahoma"/>
                <a:cs typeface="Tahoma"/>
              </a:rPr>
              <a:t>“Gladiator”</a:t>
            </a:r>
            <a:endParaRPr sz="1000">
              <a:latin typeface="Tahoma"/>
              <a:cs typeface="Tahoma"/>
            </a:endParaRPr>
          </a:p>
        </p:txBody>
      </p:sp>
      <p:graphicFrame>
        <p:nvGraphicFramePr>
          <p:cNvPr id="6" name="object 6"/>
          <p:cNvGraphicFramePr>
            <a:graphicFrameLocks noGrp="1"/>
          </p:cNvGraphicFramePr>
          <p:nvPr/>
        </p:nvGraphicFramePr>
        <p:xfrm>
          <a:off x="1783556" y="2627852"/>
          <a:ext cx="1240790" cy="1793239"/>
        </p:xfrm>
        <a:graphic>
          <a:graphicData uri="http://schemas.openxmlformats.org/drawingml/2006/table">
            <a:tbl>
              <a:tblPr firstRow="1" bandRow="1">
                <a:tableStyleId>{2D5ABB26-0587-4C30-8999-92F81FD0307C}</a:tableStyleId>
              </a:tblPr>
              <a:tblGrid>
                <a:gridCol w="609600"/>
                <a:gridCol w="609600"/>
              </a:tblGrid>
              <a:tr h="197357">
                <a:tc>
                  <a:txBody>
                    <a:bodyPr/>
                    <a:lstStyle/>
                    <a:p>
                      <a:pPr algn="ctr">
                        <a:lnSpc>
                          <a:spcPct val="100000"/>
                        </a:lnSpc>
                        <a:spcBef>
                          <a:spcPts val="175"/>
                        </a:spcBef>
                      </a:pPr>
                      <a:r>
                        <a:rPr dirty="0" sz="1000" b="1">
                          <a:latin typeface="Tahoma"/>
                          <a:cs typeface="Tahoma"/>
                        </a:rPr>
                        <a:t>X</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solidFill>
                      <a:srgbClr val="FFCF02"/>
                    </a:solidFill>
                  </a:tcPr>
                </a:tc>
                <a:tc>
                  <a:txBody>
                    <a:bodyPr/>
                    <a:lstStyle/>
                    <a:p>
                      <a:pPr algn="ctr">
                        <a:lnSpc>
                          <a:spcPct val="100000"/>
                        </a:lnSpc>
                        <a:spcBef>
                          <a:spcPts val="175"/>
                        </a:spcBef>
                      </a:pPr>
                      <a:r>
                        <a:rPr dirty="0" sz="1000" b="1">
                          <a:latin typeface="Tahoma"/>
                          <a:cs typeface="Tahoma"/>
                        </a:rPr>
                        <a:t>Y</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solidFill>
                      <a:srgbClr val="FFCF02"/>
                    </a:solidFill>
                  </a:tcPr>
                </a:tc>
              </a:tr>
              <a:tr h="198120">
                <a:tc>
                  <a:txBody>
                    <a:bodyPr/>
                    <a:lstStyle/>
                    <a:p>
                      <a:pPr marL="45085">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spc="-5" b="1">
                          <a:solidFill>
                            <a:srgbClr val="FF0000"/>
                          </a:solidFill>
                          <a:latin typeface="Tahoma"/>
                          <a:cs typeface="Tahoma"/>
                        </a:rPr>
                        <a:t>Yes</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085">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19">
                <a:tc>
                  <a:txBody>
                    <a:bodyPr/>
                    <a:lstStyle/>
                    <a:p>
                      <a:pPr marL="45085">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b="1">
                          <a:solidFill>
                            <a:srgbClr val="FF0000"/>
                          </a:solidFill>
                          <a:latin typeface="Tahoma"/>
                          <a:cs typeface="Tahoma"/>
                        </a:rPr>
                        <a:t>No</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FF0000"/>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20">
                <a:tc>
                  <a:txBody>
                    <a:bodyPr/>
                    <a:lstStyle/>
                    <a:p>
                      <a:pPr marL="45085">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085">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75"/>
                        </a:spcBef>
                      </a:pPr>
                      <a:r>
                        <a:rPr dirty="0" sz="1000" spc="-5" b="1">
                          <a:solidFill>
                            <a:srgbClr val="FF0000"/>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7" name="object 7"/>
          <p:cNvSpPr txBox="1"/>
          <p:nvPr/>
        </p:nvSpPr>
        <p:spPr>
          <a:xfrm>
            <a:off x="1916683" y="1448054"/>
            <a:ext cx="3862704" cy="299720"/>
          </a:xfrm>
          <a:prstGeom prst="rect">
            <a:avLst/>
          </a:prstGeom>
        </p:spPr>
        <p:txBody>
          <a:bodyPr wrap="square" lIns="0" tIns="12700" rIns="0" bIns="0" rtlCol="0" vert="horz">
            <a:spAutoFit/>
          </a:bodyPr>
          <a:lstStyle/>
          <a:p>
            <a:pPr marL="12700">
              <a:lnSpc>
                <a:spcPct val="100000"/>
              </a:lnSpc>
              <a:spcBef>
                <a:spcPts val="100"/>
              </a:spcBef>
            </a:pPr>
            <a:r>
              <a:rPr dirty="0" sz="1800" spc="-5">
                <a:solidFill>
                  <a:srgbClr val="006500"/>
                </a:solidFill>
                <a:latin typeface="Tahoma"/>
                <a:cs typeface="Tahoma"/>
              </a:rPr>
              <a:t>Specific </a:t>
            </a:r>
            <a:r>
              <a:rPr dirty="0" sz="1800">
                <a:solidFill>
                  <a:srgbClr val="006500"/>
                </a:solidFill>
                <a:latin typeface="Tahoma"/>
                <a:cs typeface="Tahoma"/>
              </a:rPr>
              <a:t>Conditional </a:t>
            </a:r>
            <a:r>
              <a:rPr dirty="0" sz="1800" spc="-5">
                <a:solidFill>
                  <a:srgbClr val="006500"/>
                </a:solidFill>
                <a:latin typeface="Tahoma"/>
                <a:cs typeface="Tahoma"/>
              </a:rPr>
              <a:t>Entropy</a:t>
            </a:r>
            <a:r>
              <a:rPr dirty="0" sz="1800" spc="-80">
                <a:solidFill>
                  <a:srgbClr val="006500"/>
                </a:solidFill>
                <a:latin typeface="Tahoma"/>
                <a:cs typeface="Tahoma"/>
              </a:rPr>
              <a:t> </a:t>
            </a:r>
            <a:r>
              <a:rPr dirty="0" sz="1800" spc="-5">
                <a:solidFill>
                  <a:srgbClr val="006500"/>
                </a:solidFill>
                <a:latin typeface="Tahoma"/>
                <a:cs typeface="Tahoma"/>
              </a:rPr>
              <a:t>H(Y|X=v)</a:t>
            </a:r>
            <a:endParaRPr sz="1800">
              <a:latin typeface="Tahoma"/>
              <a:cs typeface="Tahoma"/>
            </a:endParaRPr>
          </a:p>
        </p:txBody>
      </p:sp>
      <p:sp>
        <p:nvSpPr>
          <p:cNvPr id="8" name="object 8"/>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9" name="object 9"/>
          <p:cNvSpPr txBox="1"/>
          <p:nvPr/>
        </p:nvSpPr>
        <p:spPr>
          <a:xfrm>
            <a:off x="1747520" y="8654286"/>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0" name="object 10"/>
          <p:cNvSpPr txBox="1"/>
          <p:nvPr/>
        </p:nvSpPr>
        <p:spPr>
          <a:xfrm>
            <a:off x="5057647" y="8654286"/>
            <a:ext cx="915035"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Information Gain: </a:t>
            </a:r>
            <a:r>
              <a:rPr dirty="0" sz="600">
                <a:latin typeface="Tahoma"/>
                <a:cs typeface="Tahoma"/>
              </a:rPr>
              <a:t>Slide</a:t>
            </a:r>
            <a:r>
              <a:rPr dirty="0" sz="600" spc="-20">
                <a:latin typeface="Tahoma"/>
                <a:cs typeface="Tahoma"/>
              </a:rPr>
              <a:t> </a:t>
            </a:r>
            <a:r>
              <a:rPr dirty="0" sz="600">
                <a:latin typeface="Tahoma"/>
                <a:cs typeface="Tahoma"/>
              </a:rPr>
              <a:t>14</a:t>
            </a:r>
            <a:endParaRPr sz="600">
              <a:latin typeface="Tahoma"/>
              <a:cs typeface="Tahoma"/>
            </a:endParaRPr>
          </a:p>
        </p:txBody>
      </p:sp>
      <p:sp>
        <p:nvSpPr>
          <p:cNvPr id="11" name="object 11"/>
          <p:cNvSpPr txBox="1"/>
          <p:nvPr/>
        </p:nvSpPr>
        <p:spPr>
          <a:xfrm>
            <a:off x="2171192" y="5525516"/>
            <a:ext cx="3355340" cy="361315"/>
          </a:xfrm>
          <a:prstGeom prst="rect">
            <a:avLst/>
          </a:prstGeom>
        </p:spPr>
        <p:txBody>
          <a:bodyPr wrap="square" lIns="0" tIns="12700" rIns="0" bIns="0" rtlCol="0" vert="horz">
            <a:spAutoFit/>
          </a:bodyPr>
          <a:lstStyle/>
          <a:p>
            <a:pPr marL="12700">
              <a:lnSpc>
                <a:spcPct val="100000"/>
              </a:lnSpc>
              <a:spcBef>
                <a:spcPts val="100"/>
              </a:spcBef>
            </a:pPr>
            <a:r>
              <a:rPr dirty="0" sz="2200">
                <a:solidFill>
                  <a:srgbClr val="006500"/>
                </a:solidFill>
                <a:latin typeface="Tahoma"/>
                <a:cs typeface="Tahoma"/>
              </a:rPr>
              <a:t>Conditional </a:t>
            </a:r>
            <a:r>
              <a:rPr dirty="0" sz="2200" spc="-5">
                <a:solidFill>
                  <a:srgbClr val="006500"/>
                </a:solidFill>
                <a:latin typeface="Tahoma"/>
                <a:cs typeface="Tahoma"/>
              </a:rPr>
              <a:t>Entropy</a:t>
            </a:r>
            <a:r>
              <a:rPr dirty="0" sz="2200" spc="-70">
                <a:solidFill>
                  <a:srgbClr val="006500"/>
                </a:solidFill>
                <a:latin typeface="Tahoma"/>
                <a:cs typeface="Tahoma"/>
              </a:rPr>
              <a:t> </a:t>
            </a:r>
            <a:r>
              <a:rPr dirty="0" sz="2200" spc="-5">
                <a:solidFill>
                  <a:srgbClr val="006500"/>
                </a:solidFill>
                <a:latin typeface="Tahoma"/>
                <a:cs typeface="Tahoma"/>
              </a:rPr>
              <a:t>H(Y|X)</a:t>
            </a:r>
            <a:endParaRPr sz="2200">
              <a:latin typeface="Tahoma"/>
              <a:cs typeface="Tahoma"/>
            </a:endParaRPr>
          </a:p>
        </p:txBody>
      </p:sp>
      <p:sp>
        <p:nvSpPr>
          <p:cNvPr id="12" name="object 12"/>
          <p:cNvSpPr txBox="1"/>
          <p:nvPr/>
        </p:nvSpPr>
        <p:spPr>
          <a:xfrm>
            <a:off x="3131820" y="6097776"/>
            <a:ext cx="2922905" cy="2451100"/>
          </a:xfrm>
          <a:prstGeom prst="rect">
            <a:avLst/>
          </a:prstGeom>
        </p:spPr>
        <p:txBody>
          <a:bodyPr wrap="square" lIns="0" tIns="12065" rIns="0" bIns="0" rtlCol="0" vert="horz">
            <a:spAutoFit/>
          </a:bodyPr>
          <a:lstStyle/>
          <a:p>
            <a:pPr marL="38100" marR="695325">
              <a:lnSpc>
                <a:spcPct val="100000"/>
              </a:lnSpc>
              <a:spcBef>
                <a:spcPts val="95"/>
              </a:spcBef>
            </a:pPr>
            <a:r>
              <a:rPr dirty="0" sz="1400" spc="-5" b="1">
                <a:latin typeface="Tahoma"/>
                <a:cs typeface="Tahoma"/>
              </a:rPr>
              <a:t>Definition of Conditional  </a:t>
            </a:r>
            <a:r>
              <a:rPr dirty="0" sz="1400" spc="-10" b="1">
                <a:latin typeface="Tahoma"/>
                <a:cs typeface="Tahoma"/>
              </a:rPr>
              <a:t>Entropy:</a:t>
            </a:r>
            <a:endParaRPr sz="1400">
              <a:latin typeface="Tahoma"/>
              <a:cs typeface="Tahoma"/>
            </a:endParaRPr>
          </a:p>
          <a:p>
            <a:pPr marL="38100" marR="443230" indent="-635">
              <a:lnSpc>
                <a:spcPts val="1689"/>
              </a:lnSpc>
              <a:spcBef>
                <a:spcPts val="894"/>
              </a:spcBef>
            </a:pPr>
            <a:r>
              <a:rPr dirty="0" sz="1450" spc="-35" i="1">
                <a:latin typeface="Tahoma"/>
                <a:cs typeface="Tahoma"/>
              </a:rPr>
              <a:t>H(Y </a:t>
            </a:r>
            <a:r>
              <a:rPr dirty="0" sz="1400" spc="-20">
                <a:latin typeface="Tahoma"/>
                <a:cs typeface="Tahoma"/>
              </a:rPr>
              <a:t>|</a:t>
            </a:r>
            <a:r>
              <a:rPr dirty="0" sz="1450" spc="-20" i="1">
                <a:latin typeface="Tahoma"/>
                <a:cs typeface="Tahoma"/>
              </a:rPr>
              <a:t>X) </a:t>
            </a:r>
            <a:r>
              <a:rPr dirty="0" sz="1400" spc="-5">
                <a:latin typeface="Tahoma"/>
                <a:cs typeface="Tahoma"/>
              </a:rPr>
              <a:t>= The average specific  conditional entropy of</a:t>
            </a:r>
            <a:r>
              <a:rPr dirty="0" sz="1400" spc="25">
                <a:latin typeface="Tahoma"/>
                <a:cs typeface="Tahoma"/>
              </a:rPr>
              <a:t> </a:t>
            </a:r>
            <a:r>
              <a:rPr dirty="0" sz="1450" spc="-30" i="1">
                <a:latin typeface="Tahoma"/>
                <a:cs typeface="Tahoma"/>
              </a:rPr>
              <a:t>Y</a:t>
            </a:r>
            <a:endParaRPr sz="1450">
              <a:latin typeface="Tahoma"/>
              <a:cs typeface="Tahoma"/>
            </a:endParaRPr>
          </a:p>
          <a:p>
            <a:pPr marL="38100" marR="79375">
              <a:lnSpc>
                <a:spcPct val="96000"/>
              </a:lnSpc>
              <a:spcBef>
                <a:spcPts val="850"/>
              </a:spcBef>
            </a:pPr>
            <a:r>
              <a:rPr dirty="0" sz="1400" spc="-5">
                <a:latin typeface="Tahoma"/>
                <a:cs typeface="Tahoma"/>
              </a:rPr>
              <a:t>= </a:t>
            </a:r>
            <a:r>
              <a:rPr dirty="0" sz="1200">
                <a:latin typeface="Tahoma"/>
                <a:cs typeface="Tahoma"/>
              </a:rPr>
              <a:t>if </a:t>
            </a:r>
            <a:r>
              <a:rPr dirty="0" sz="1200" spc="-5">
                <a:latin typeface="Tahoma"/>
                <a:cs typeface="Tahoma"/>
              </a:rPr>
              <a:t>you choose </a:t>
            </a:r>
            <a:r>
              <a:rPr dirty="0" sz="1200">
                <a:latin typeface="Tahoma"/>
                <a:cs typeface="Tahoma"/>
              </a:rPr>
              <a:t>a </a:t>
            </a:r>
            <a:r>
              <a:rPr dirty="0" sz="1200" spc="-5">
                <a:latin typeface="Tahoma"/>
                <a:cs typeface="Tahoma"/>
              </a:rPr>
              <a:t>record </a:t>
            </a:r>
            <a:r>
              <a:rPr dirty="0" sz="1200">
                <a:latin typeface="Tahoma"/>
                <a:cs typeface="Tahoma"/>
              </a:rPr>
              <a:t>at </a:t>
            </a:r>
            <a:r>
              <a:rPr dirty="0" sz="1200" spc="-5">
                <a:latin typeface="Tahoma"/>
                <a:cs typeface="Tahoma"/>
              </a:rPr>
              <a:t>random what  will </a:t>
            </a:r>
            <a:r>
              <a:rPr dirty="0" sz="1200">
                <a:latin typeface="Tahoma"/>
                <a:cs typeface="Tahoma"/>
              </a:rPr>
              <a:t>be </a:t>
            </a:r>
            <a:r>
              <a:rPr dirty="0" sz="1200" spc="-5">
                <a:latin typeface="Tahoma"/>
                <a:cs typeface="Tahoma"/>
              </a:rPr>
              <a:t>the conditional entropy </a:t>
            </a:r>
            <a:r>
              <a:rPr dirty="0" sz="1200">
                <a:latin typeface="Tahoma"/>
                <a:cs typeface="Tahoma"/>
              </a:rPr>
              <a:t>of </a:t>
            </a:r>
            <a:r>
              <a:rPr dirty="0" sz="1250" spc="-20" i="1">
                <a:latin typeface="Tahoma"/>
                <a:cs typeface="Tahoma"/>
              </a:rPr>
              <a:t>Y</a:t>
            </a:r>
            <a:r>
              <a:rPr dirty="0" sz="1200" spc="-20">
                <a:latin typeface="Tahoma"/>
                <a:cs typeface="Tahoma"/>
              </a:rPr>
              <a:t>,  </a:t>
            </a:r>
            <a:r>
              <a:rPr dirty="0" sz="1200" spc="-5">
                <a:latin typeface="Tahoma"/>
                <a:cs typeface="Tahoma"/>
              </a:rPr>
              <a:t>conditioned on </a:t>
            </a:r>
            <a:r>
              <a:rPr dirty="0" sz="1200">
                <a:latin typeface="Tahoma"/>
                <a:cs typeface="Tahoma"/>
              </a:rPr>
              <a:t>that </a:t>
            </a:r>
            <a:r>
              <a:rPr dirty="0" sz="1200" spc="-5">
                <a:latin typeface="Tahoma"/>
                <a:cs typeface="Tahoma"/>
              </a:rPr>
              <a:t>row’s </a:t>
            </a:r>
            <a:r>
              <a:rPr dirty="0" sz="1200">
                <a:latin typeface="Tahoma"/>
                <a:cs typeface="Tahoma"/>
              </a:rPr>
              <a:t>value </a:t>
            </a:r>
            <a:r>
              <a:rPr dirty="0" sz="1200" spc="-5">
                <a:latin typeface="Tahoma"/>
                <a:cs typeface="Tahoma"/>
              </a:rPr>
              <a:t>of</a:t>
            </a:r>
            <a:r>
              <a:rPr dirty="0" sz="1200" spc="5">
                <a:latin typeface="Tahoma"/>
                <a:cs typeface="Tahoma"/>
              </a:rPr>
              <a:t> </a:t>
            </a:r>
            <a:r>
              <a:rPr dirty="0" sz="1250" spc="-30" i="1">
                <a:latin typeface="Tahoma"/>
                <a:cs typeface="Tahoma"/>
              </a:rPr>
              <a:t>X</a:t>
            </a:r>
            <a:endParaRPr sz="1250">
              <a:latin typeface="Tahoma"/>
              <a:cs typeface="Tahoma"/>
            </a:endParaRPr>
          </a:p>
          <a:p>
            <a:pPr marL="38100" marR="30480">
              <a:lnSpc>
                <a:spcPts val="1440"/>
              </a:lnSpc>
              <a:spcBef>
                <a:spcPts val="755"/>
              </a:spcBef>
            </a:pPr>
            <a:r>
              <a:rPr dirty="0" sz="1200">
                <a:latin typeface="Tahoma"/>
                <a:cs typeface="Tahoma"/>
              </a:rPr>
              <a:t>= </a:t>
            </a:r>
            <a:r>
              <a:rPr dirty="0" sz="1200" spc="-5">
                <a:latin typeface="Tahoma"/>
                <a:cs typeface="Tahoma"/>
              </a:rPr>
              <a:t>Expected </a:t>
            </a:r>
            <a:r>
              <a:rPr dirty="0" sz="1200">
                <a:latin typeface="Tahoma"/>
                <a:cs typeface="Tahoma"/>
              </a:rPr>
              <a:t>number of bits </a:t>
            </a:r>
            <a:r>
              <a:rPr dirty="0" sz="1200" spc="-5">
                <a:latin typeface="Tahoma"/>
                <a:cs typeface="Tahoma"/>
              </a:rPr>
              <a:t>to transmit </a:t>
            </a:r>
            <a:r>
              <a:rPr dirty="0" sz="1250" spc="-30" i="1">
                <a:latin typeface="Tahoma"/>
                <a:cs typeface="Tahoma"/>
              </a:rPr>
              <a:t>Y </a:t>
            </a:r>
            <a:r>
              <a:rPr dirty="0" sz="1200" spc="-5">
                <a:latin typeface="Tahoma"/>
                <a:cs typeface="Tahoma"/>
              </a:rPr>
              <a:t>if  </a:t>
            </a:r>
            <a:r>
              <a:rPr dirty="0" sz="1200">
                <a:latin typeface="Tahoma"/>
                <a:cs typeface="Tahoma"/>
              </a:rPr>
              <a:t>both </a:t>
            </a:r>
            <a:r>
              <a:rPr dirty="0" sz="1200" spc="-5">
                <a:latin typeface="Tahoma"/>
                <a:cs typeface="Tahoma"/>
              </a:rPr>
              <a:t>sides will </a:t>
            </a:r>
            <a:r>
              <a:rPr dirty="0" sz="1200">
                <a:latin typeface="Tahoma"/>
                <a:cs typeface="Tahoma"/>
              </a:rPr>
              <a:t>know </a:t>
            </a:r>
            <a:r>
              <a:rPr dirty="0" sz="1200" spc="-5">
                <a:latin typeface="Tahoma"/>
                <a:cs typeface="Tahoma"/>
              </a:rPr>
              <a:t>the value </a:t>
            </a:r>
            <a:r>
              <a:rPr dirty="0" sz="1200">
                <a:latin typeface="Tahoma"/>
                <a:cs typeface="Tahoma"/>
              </a:rPr>
              <a:t>of</a:t>
            </a:r>
            <a:r>
              <a:rPr dirty="0" sz="1200" spc="-20">
                <a:latin typeface="Tahoma"/>
                <a:cs typeface="Tahoma"/>
              </a:rPr>
              <a:t> </a:t>
            </a:r>
            <a:r>
              <a:rPr dirty="0" sz="1250" spc="-30" i="1">
                <a:latin typeface="Tahoma"/>
                <a:cs typeface="Tahoma"/>
              </a:rPr>
              <a:t>X</a:t>
            </a:r>
            <a:endParaRPr sz="1250">
              <a:latin typeface="Tahoma"/>
              <a:cs typeface="Tahoma"/>
            </a:endParaRPr>
          </a:p>
          <a:p>
            <a:pPr marL="38100">
              <a:lnSpc>
                <a:spcPct val="100000"/>
              </a:lnSpc>
              <a:spcBef>
                <a:spcPts val="745"/>
              </a:spcBef>
            </a:pPr>
            <a:r>
              <a:rPr dirty="0" sz="1400" spc="-5">
                <a:latin typeface="Tahoma"/>
                <a:cs typeface="Tahoma"/>
              </a:rPr>
              <a:t>= </a:t>
            </a:r>
            <a:r>
              <a:rPr dirty="0" sz="1400" spc="-10">
                <a:latin typeface="Tahoma"/>
                <a:cs typeface="Tahoma"/>
              </a:rPr>
              <a:t>Σ</a:t>
            </a:r>
            <a:r>
              <a:rPr dirty="0" baseline="-19444" sz="1500" spc="-15" i="1">
                <a:latin typeface="Tahoma"/>
                <a:cs typeface="Tahoma"/>
              </a:rPr>
              <a:t>j </a:t>
            </a:r>
            <a:r>
              <a:rPr dirty="0" sz="1450" spc="-25" i="1">
                <a:latin typeface="Tahoma"/>
                <a:cs typeface="Tahoma"/>
              </a:rPr>
              <a:t>Prob(X=v</a:t>
            </a:r>
            <a:r>
              <a:rPr dirty="0" baseline="-19444" sz="1500" spc="-37" i="1">
                <a:latin typeface="Tahoma"/>
                <a:cs typeface="Tahoma"/>
              </a:rPr>
              <a:t>j</a:t>
            </a:r>
            <a:r>
              <a:rPr dirty="0" sz="1450" spc="-25" i="1">
                <a:latin typeface="Tahoma"/>
                <a:cs typeface="Tahoma"/>
              </a:rPr>
              <a:t>) </a:t>
            </a:r>
            <a:r>
              <a:rPr dirty="0" sz="1450" spc="-30" i="1">
                <a:latin typeface="Tahoma"/>
                <a:cs typeface="Tahoma"/>
              </a:rPr>
              <a:t>H(Y </a:t>
            </a:r>
            <a:r>
              <a:rPr dirty="0" sz="1400" spc="-5">
                <a:latin typeface="Tahoma"/>
                <a:cs typeface="Tahoma"/>
              </a:rPr>
              <a:t>| </a:t>
            </a:r>
            <a:r>
              <a:rPr dirty="0" sz="1450" spc="-35" i="1">
                <a:latin typeface="Tahoma"/>
                <a:cs typeface="Tahoma"/>
              </a:rPr>
              <a:t>X </a:t>
            </a:r>
            <a:r>
              <a:rPr dirty="0" sz="1450" spc="-40" i="1">
                <a:latin typeface="Tahoma"/>
                <a:cs typeface="Tahoma"/>
              </a:rPr>
              <a:t>=</a:t>
            </a:r>
            <a:r>
              <a:rPr dirty="0" sz="1450" spc="-30" i="1">
                <a:latin typeface="Tahoma"/>
                <a:cs typeface="Tahoma"/>
              </a:rPr>
              <a:t> </a:t>
            </a:r>
            <a:r>
              <a:rPr dirty="0" sz="1450" spc="-25" i="1">
                <a:latin typeface="Tahoma"/>
                <a:cs typeface="Tahoma"/>
              </a:rPr>
              <a:t>v</a:t>
            </a:r>
            <a:r>
              <a:rPr dirty="0" baseline="-19444" sz="1500" spc="-37" i="1">
                <a:latin typeface="Tahoma"/>
                <a:cs typeface="Tahoma"/>
              </a:rPr>
              <a:t>j</a:t>
            </a:r>
            <a:r>
              <a:rPr dirty="0" sz="1450" spc="-25" i="1">
                <a:latin typeface="Tahoma"/>
                <a:cs typeface="Tahoma"/>
              </a:rPr>
              <a:t>)</a:t>
            </a:r>
            <a:endParaRPr sz="1450">
              <a:latin typeface="Tahoma"/>
              <a:cs typeface="Tahoma"/>
            </a:endParaRPr>
          </a:p>
        </p:txBody>
      </p:sp>
      <p:sp>
        <p:nvSpPr>
          <p:cNvPr id="13" name="object 13"/>
          <p:cNvSpPr txBox="1"/>
          <p:nvPr/>
        </p:nvSpPr>
        <p:spPr>
          <a:xfrm>
            <a:off x="1633220" y="6021883"/>
            <a:ext cx="1368425" cy="482600"/>
          </a:xfrm>
          <a:prstGeom prst="rect">
            <a:avLst/>
          </a:prstGeom>
        </p:spPr>
        <p:txBody>
          <a:bodyPr wrap="square" lIns="0" tIns="88900" rIns="0" bIns="0" rtlCol="0" vert="horz">
            <a:spAutoFit/>
          </a:bodyPr>
          <a:lstStyle/>
          <a:p>
            <a:pPr marL="12700">
              <a:lnSpc>
                <a:spcPct val="100000"/>
              </a:lnSpc>
              <a:spcBef>
                <a:spcPts val="700"/>
              </a:spcBef>
            </a:pPr>
            <a:r>
              <a:rPr dirty="0" sz="1000" b="1">
                <a:latin typeface="Tahoma"/>
                <a:cs typeface="Tahoma"/>
              </a:rPr>
              <a:t>X = </a:t>
            </a:r>
            <a:r>
              <a:rPr dirty="0" sz="1000" spc="-5" b="1">
                <a:latin typeface="Tahoma"/>
                <a:cs typeface="Tahoma"/>
              </a:rPr>
              <a:t>College</a:t>
            </a:r>
            <a:r>
              <a:rPr dirty="0" sz="1000" spc="-25" b="1">
                <a:latin typeface="Tahoma"/>
                <a:cs typeface="Tahoma"/>
              </a:rPr>
              <a:t> </a:t>
            </a:r>
            <a:r>
              <a:rPr dirty="0" sz="1000" spc="-5" b="1">
                <a:latin typeface="Tahoma"/>
                <a:cs typeface="Tahoma"/>
              </a:rPr>
              <a:t>Major</a:t>
            </a:r>
            <a:endParaRPr sz="1000">
              <a:latin typeface="Tahoma"/>
              <a:cs typeface="Tahoma"/>
            </a:endParaRPr>
          </a:p>
          <a:p>
            <a:pPr marL="12700">
              <a:lnSpc>
                <a:spcPct val="100000"/>
              </a:lnSpc>
              <a:spcBef>
                <a:spcPts val="600"/>
              </a:spcBef>
            </a:pPr>
            <a:r>
              <a:rPr dirty="0" sz="1000" b="1">
                <a:latin typeface="Tahoma"/>
                <a:cs typeface="Tahoma"/>
              </a:rPr>
              <a:t>Y = </a:t>
            </a:r>
            <a:r>
              <a:rPr dirty="0" sz="1000" spc="-5" b="1">
                <a:latin typeface="Tahoma"/>
                <a:cs typeface="Tahoma"/>
              </a:rPr>
              <a:t>Likes</a:t>
            </a:r>
            <a:r>
              <a:rPr dirty="0" sz="1000" spc="-75" b="1">
                <a:latin typeface="Tahoma"/>
                <a:cs typeface="Tahoma"/>
              </a:rPr>
              <a:t> </a:t>
            </a:r>
            <a:r>
              <a:rPr dirty="0" sz="1000" spc="-5" b="1">
                <a:latin typeface="Tahoma"/>
                <a:cs typeface="Tahoma"/>
              </a:rPr>
              <a:t>“Gladiator”</a:t>
            </a:r>
            <a:endParaRPr sz="1000">
              <a:latin typeface="Tahoma"/>
              <a:cs typeface="Tahoma"/>
            </a:endParaRPr>
          </a:p>
        </p:txBody>
      </p:sp>
      <p:graphicFrame>
        <p:nvGraphicFramePr>
          <p:cNvPr id="14" name="object 14"/>
          <p:cNvGraphicFramePr>
            <a:graphicFrameLocks noGrp="1"/>
          </p:cNvGraphicFramePr>
          <p:nvPr/>
        </p:nvGraphicFramePr>
        <p:xfrm>
          <a:off x="1783556" y="6805136"/>
          <a:ext cx="1240790" cy="1793239"/>
        </p:xfrm>
        <a:graphic>
          <a:graphicData uri="http://schemas.openxmlformats.org/drawingml/2006/table">
            <a:tbl>
              <a:tblPr firstRow="1" bandRow="1">
                <a:tableStyleId>{2D5ABB26-0587-4C30-8999-92F81FD0307C}</a:tableStyleId>
              </a:tblPr>
              <a:tblGrid>
                <a:gridCol w="609600"/>
                <a:gridCol w="609600"/>
              </a:tblGrid>
              <a:tr h="197358">
                <a:tc>
                  <a:txBody>
                    <a:bodyPr/>
                    <a:lstStyle/>
                    <a:p>
                      <a:pPr algn="ctr">
                        <a:lnSpc>
                          <a:spcPct val="100000"/>
                        </a:lnSpc>
                        <a:spcBef>
                          <a:spcPts val="175"/>
                        </a:spcBef>
                      </a:pPr>
                      <a:r>
                        <a:rPr dirty="0" sz="1000" b="1">
                          <a:latin typeface="Tahoma"/>
                          <a:cs typeface="Tahoma"/>
                        </a:rPr>
                        <a:t>X</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solidFill>
                      <a:srgbClr val="FFCF02"/>
                    </a:solidFill>
                  </a:tcPr>
                </a:tc>
                <a:tc>
                  <a:txBody>
                    <a:bodyPr/>
                    <a:lstStyle/>
                    <a:p>
                      <a:pPr algn="ctr">
                        <a:lnSpc>
                          <a:spcPct val="100000"/>
                        </a:lnSpc>
                        <a:spcBef>
                          <a:spcPts val="175"/>
                        </a:spcBef>
                      </a:pPr>
                      <a:r>
                        <a:rPr dirty="0" sz="1000" b="1">
                          <a:latin typeface="Tahoma"/>
                          <a:cs typeface="Tahoma"/>
                        </a:rPr>
                        <a:t>Y</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solidFill>
                      <a:srgbClr val="FFCF02"/>
                    </a:solidFill>
                  </a:tcPr>
                </a:tc>
              </a:tr>
              <a:tr h="198119">
                <a:tc>
                  <a:txBody>
                    <a:bodyPr/>
                    <a:lstStyle/>
                    <a:p>
                      <a:pPr marL="45085">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spc="-5" b="1">
                          <a:solidFill>
                            <a:srgbClr val="FF0000"/>
                          </a:solidFill>
                          <a:latin typeface="Tahoma"/>
                          <a:cs typeface="Tahoma"/>
                        </a:rPr>
                        <a:t>Yes</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085">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19">
                <a:tc>
                  <a:txBody>
                    <a:bodyPr/>
                    <a:lstStyle/>
                    <a:p>
                      <a:pPr marL="45085">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b="1">
                          <a:solidFill>
                            <a:srgbClr val="FF0000"/>
                          </a:solidFill>
                          <a:latin typeface="Tahoma"/>
                          <a:cs typeface="Tahoma"/>
                        </a:rPr>
                        <a:t>No</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FF0000"/>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20">
                <a:tc>
                  <a:txBody>
                    <a:bodyPr/>
                    <a:lstStyle/>
                    <a:p>
                      <a:pPr marL="45085">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085">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75"/>
                        </a:spcBef>
                      </a:pPr>
                      <a:r>
                        <a:rPr dirty="0" sz="1000" spc="-5" b="1">
                          <a:solidFill>
                            <a:srgbClr val="FF0000"/>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15" name="object 15"/>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6" name="object 16"/>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47520" y="4477003"/>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5057647" y="4477003"/>
            <a:ext cx="915035"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Information Gain: </a:t>
            </a:r>
            <a:r>
              <a:rPr dirty="0" sz="600">
                <a:latin typeface="Tahoma"/>
                <a:cs typeface="Tahoma"/>
              </a:rPr>
              <a:t>Slide</a:t>
            </a:r>
            <a:r>
              <a:rPr dirty="0" sz="600" spc="-20">
                <a:latin typeface="Tahoma"/>
                <a:cs typeface="Tahoma"/>
              </a:rPr>
              <a:t> </a:t>
            </a:r>
            <a:r>
              <a:rPr dirty="0" sz="600">
                <a:latin typeface="Tahoma"/>
                <a:cs typeface="Tahoma"/>
              </a:rPr>
              <a:t>15</a:t>
            </a:r>
            <a:endParaRPr sz="600">
              <a:latin typeface="Tahoma"/>
              <a:cs typeface="Tahoma"/>
            </a:endParaRPr>
          </a:p>
        </p:txBody>
      </p:sp>
      <p:sp>
        <p:nvSpPr>
          <p:cNvPr id="4" name="object 4"/>
          <p:cNvSpPr txBox="1">
            <a:spLocks noGrp="1"/>
          </p:cNvSpPr>
          <p:nvPr>
            <p:ph type="title"/>
          </p:nvPr>
        </p:nvSpPr>
        <p:spPr>
          <a:xfrm>
            <a:off x="2631439" y="1348230"/>
            <a:ext cx="2435860" cy="361315"/>
          </a:xfrm>
          <a:prstGeom prst="rect"/>
        </p:spPr>
        <p:txBody>
          <a:bodyPr wrap="square" lIns="0" tIns="12700" rIns="0" bIns="0" rtlCol="0" vert="horz">
            <a:spAutoFit/>
          </a:bodyPr>
          <a:lstStyle/>
          <a:p>
            <a:pPr marL="12700">
              <a:lnSpc>
                <a:spcPct val="100000"/>
              </a:lnSpc>
              <a:spcBef>
                <a:spcPts val="100"/>
              </a:spcBef>
            </a:pPr>
            <a:r>
              <a:rPr dirty="0"/>
              <a:t>Conditional</a:t>
            </a:r>
            <a:r>
              <a:rPr dirty="0" spc="-75"/>
              <a:t> </a:t>
            </a:r>
            <a:r>
              <a:rPr dirty="0" spc="-5"/>
              <a:t>Entropy</a:t>
            </a:r>
          </a:p>
        </p:txBody>
      </p:sp>
      <p:sp>
        <p:nvSpPr>
          <p:cNvPr id="5" name="object 5"/>
          <p:cNvSpPr txBox="1"/>
          <p:nvPr/>
        </p:nvSpPr>
        <p:spPr>
          <a:xfrm>
            <a:off x="1633220" y="1654099"/>
            <a:ext cx="1368425" cy="482600"/>
          </a:xfrm>
          <a:prstGeom prst="rect">
            <a:avLst/>
          </a:prstGeom>
        </p:spPr>
        <p:txBody>
          <a:bodyPr wrap="square" lIns="0" tIns="88900" rIns="0" bIns="0" rtlCol="0" vert="horz">
            <a:spAutoFit/>
          </a:bodyPr>
          <a:lstStyle/>
          <a:p>
            <a:pPr marL="12700">
              <a:lnSpc>
                <a:spcPct val="100000"/>
              </a:lnSpc>
              <a:spcBef>
                <a:spcPts val="700"/>
              </a:spcBef>
            </a:pPr>
            <a:r>
              <a:rPr dirty="0" sz="1000" b="1">
                <a:latin typeface="Tahoma"/>
                <a:cs typeface="Tahoma"/>
              </a:rPr>
              <a:t>X = </a:t>
            </a:r>
            <a:r>
              <a:rPr dirty="0" sz="1000" spc="-5" b="1">
                <a:latin typeface="Tahoma"/>
                <a:cs typeface="Tahoma"/>
              </a:rPr>
              <a:t>College</a:t>
            </a:r>
            <a:r>
              <a:rPr dirty="0" sz="1000" spc="-25" b="1">
                <a:latin typeface="Tahoma"/>
                <a:cs typeface="Tahoma"/>
              </a:rPr>
              <a:t> </a:t>
            </a:r>
            <a:r>
              <a:rPr dirty="0" sz="1000" spc="-5" b="1">
                <a:latin typeface="Tahoma"/>
                <a:cs typeface="Tahoma"/>
              </a:rPr>
              <a:t>Major</a:t>
            </a:r>
            <a:endParaRPr sz="1000">
              <a:latin typeface="Tahoma"/>
              <a:cs typeface="Tahoma"/>
            </a:endParaRPr>
          </a:p>
          <a:p>
            <a:pPr marL="12700">
              <a:lnSpc>
                <a:spcPct val="100000"/>
              </a:lnSpc>
              <a:spcBef>
                <a:spcPts val="600"/>
              </a:spcBef>
            </a:pPr>
            <a:r>
              <a:rPr dirty="0" sz="1000" b="1">
                <a:latin typeface="Tahoma"/>
                <a:cs typeface="Tahoma"/>
              </a:rPr>
              <a:t>Y = </a:t>
            </a:r>
            <a:r>
              <a:rPr dirty="0" sz="1000" spc="-5" b="1">
                <a:latin typeface="Tahoma"/>
                <a:cs typeface="Tahoma"/>
              </a:rPr>
              <a:t>Likes</a:t>
            </a:r>
            <a:r>
              <a:rPr dirty="0" sz="1000" spc="-75" b="1">
                <a:latin typeface="Tahoma"/>
                <a:cs typeface="Tahoma"/>
              </a:rPr>
              <a:t> </a:t>
            </a:r>
            <a:r>
              <a:rPr dirty="0" sz="1000" spc="-5" b="1">
                <a:latin typeface="Tahoma"/>
                <a:cs typeface="Tahoma"/>
              </a:rPr>
              <a:t>“Gladiator”</a:t>
            </a:r>
            <a:endParaRPr sz="1000">
              <a:latin typeface="Tahoma"/>
              <a:cs typeface="Tahoma"/>
            </a:endParaRPr>
          </a:p>
        </p:txBody>
      </p:sp>
      <p:sp>
        <p:nvSpPr>
          <p:cNvPr id="6" name="object 6"/>
          <p:cNvSpPr txBox="1"/>
          <p:nvPr/>
        </p:nvSpPr>
        <p:spPr>
          <a:xfrm>
            <a:off x="3093720" y="1651632"/>
            <a:ext cx="2646045" cy="1391285"/>
          </a:xfrm>
          <a:prstGeom prst="rect">
            <a:avLst/>
          </a:prstGeom>
        </p:spPr>
        <p:txBody>
          <a:bodyPr wrap="square" lIns="0" tIns="90170" rIns="0" bIns="0" rtlCol="0" vert="horz">
            <a:spAutoFit/>
          </a:bodyPr>
          <a:lstStyle/>
          <a:p>
            <a:pPr marL="303530" indent="-266065">
              <a:lnSpc>
                <a:spcPct val="100000"/>
              </a:lnSpc>
              <a:spcBef>
                <a:spcPts val="710"/>
              </a:spcBef>
            </a:pPr>
            <a:r>
              <a:rPr dirty="0" sz="1200" spc="-5" b="1">
                <a:latin typeface="Tahoma"/>
                <a:cs typeface="Tahoma"/>
              </a:rPr>
              <a:t>Definition of Conditional</a:t>
            </a:r>
            <a:r>
              <a:rPr dirty="0" sz="1200" spc="-35" b="1">
                <a:latin typeface="Tahoma"/>
                <a:cs typeface="Tahoma"/>
              </a:rPr>
              <a:t> </a:t>
            </a:r>
            <a:r>
              <a:rPr dirty="0" sz="1200" spc="-5" b="1">
                <a:latin typeface="Tahoma"/>
                <a:cs typeface="Tahoma"/>
              </a:rPr>
              <a:t>Entropy:</a:t>
            </a:r>
            <a:endParaRPr sz="1200">
              <a:latin typeface="Tahoma"/>
              <a:cs typeface="Tahoma"/>
            </a:endParaRPr>
          </a:p>
          <a:p>
            <a:pPr marL="266065" marR="62230" indent="36830">
              <a:lnSpc>
                <a:spcPts val="1440"/>
              </a:lnSpc>
              <a:spcBef>
                <a:spcPts val="760"/>
              </a:spcBef>
            </a:pPr>
            <a:r>
              <a:rPr dirty="0" sz="1250" spc="-25" i="1">
                <a:latin typeface="Tahoma"/>
                <a:cs typeface="Tahoma"/>
              </a:rPr>
              <a:t>H(Y</a:t>
            </a:r>
            <a:r>
              <a:rPr dirty="0" sz="1200" spc="-25">
                <a:latin typeface="Tahoma"/>
                <a:cs typeface="Tahoma"/>
              </a:rPr>
              <a:t>|</a:t>
            </a:r>
            <a:r>
              <a:rPr dirty="0" sz="1250" spc="-25" i="1">
                <a:latin typeface="Tahoma"/>
                <a:cs typeface="Tahoma"/>
              </a:rPr>
              <a:t>X) </a:t>
            </a:r>
            <a:r>
              <a:rPr dirty="0" sz="1200">
                <a:latin typeface="Tahoma"/>
                <a:cs typeface="Tahoma"/>
              </a:rPr>
              <a:t>= The average </a:t>
            </a:r>
            <a:r>
              <a:rPr dirty="0" sz="1200" spc="-5">
                <a:latin typeface="Tahoma"/>
                <a:cs typeface="Tahoma"/>
              </a:rPr>
              <a:t>conditional  entropy of</a:t>
            </a:r>
            <a:r>
              <a:rPr dirty="0" sz="1200">
                <a:latin typeface="Tahoma"/>
                <a:cs typeface="Tahoma"/>
              </a:rPr>
              <a:t> </a:t>
            </a:r>
            <a:r>
              <a:rPr dirty="0" sz="1250" spc="-30" i="1">
                <a:latin typeface="Tahoma"/>
                <a:cs typeface="Tahoma"/>
              </a:rPr>
              <a:t>Y</a:t>
            </a:r>
            <a:endParaRPr sz="1250">
              <a:latin typeface="Tahoma"/>
              <a:cs typeface="Tahoma"/>
            </a:endParaRPr>
          </a:p>
          <a:p>
            <a:pPr marL="266700">
              <a:lnSpc>
                <a:spcPct val="100000"/>
              </a:lnSpc>
              <a:spcBef>
                <a:spcPts val="620"/>
              </a:spcBef>
            </a:pPr>
            <a:r>
              <a:rPr dirty="0" sz="1200">
                <a:latin typeface="Tahoma"/>
                <a:cs typeface="Tahoma"/>
              </a:rPr>
              <a:t>= </a:t>
            </a:r>
            <a:r>
              <a:rPr dirty="0" sz="1200" spc="-25">
                <a:latin typeface="Tahoma"/>
                <a:cs typeface="Tahoma"/>
              </a:rPr>
              <a:t>Σ</a:t>
            </a:r>
            <a:r>
              <a:rPr dirty="0" baseline="-19607" sz="1275" spc="-37" i="1">
                <a:latin typeface="Tahoma"/>
                <a:cs typeface="Tahoma"/>
              </a:rPr>
              <a:t>j</a:t>
            </a:r>
            <a:r>
              <a:rPr dirty="0" sz="1250" spc="-25" i="1">
                <a:latin typeface="Tahoma"/>
                <a:cs typeface="Tahoma"/>
              </a:rPr>
              <a:t>Prob(X=v</a:t>
            </a:r>
            <a:r>
              <a:rPr dirty="0" baseline="-19607" sz="1275" spc="-37" i="1">
                <a:latin typeface="Tahoma"/>
                <a:cs typeface="Tahoma"/>
              </a:rPr>
              <a:t>j</a:t>
            </a:r>
            <a:r>
              <a:rPr dirty="0" sz="1250" spc="-25" i="1">
                <a:latin typeface="Tahoma"/>
                <a:cs typeface="Tahoma"/>
              </a:rPr>
              <a:t>) </a:t>
            </a:r>
            <a:r>
              <a:rPr dirty="0" sz="1250" spc="-30" i="1">
                <a:latin typeface="Tahoma"/>
                <a:cs typeface="Tahoma"/>
              </a:rPr>
              <a:t>H(Y </a:t>
            </a:r>
            <a:r>
              <a:rPr dirty="0" sz="1200">
                <a:latin typeface="Tahoma"/>
                <a:cs typeface="Tahoma"/>
              </a:rPr>
              <a:t>| </a:t>
            </a:r>
            <a:r>
              <a:rPr dirty="0" sz="1250" spc="-30" i="1">
                <a:latin typeface="Tahoma"/>
                <a:cs typeface="Tahoma"/>
              </a:rPr>
              <a:t>X </a:t>
            </a:r>
            <a:r>
              <a:rPr dirty="0" sz="1250" spc="-40" i="1">
                <a:latin typeface="Tahoma"/>
                <a:cs typeface="Tahoma"/>
              </a:rPr>
              <a:t>=</a:t>
            </a:r>
            <a:r>
              <a:rPr dirty="0" sz="1250" spc="5" i="1">
                <a:latin typeface="Tahoma"/>
                <a:cs typeface="Tahoma"/>
              </a:rPr>
              <a:t> </a:t>
            </a:r>
            <a:r>
              <a:rPr dirty="0" sz="1250" spc="-25" i="1">
                <a:latin typeface="Tahoma"/>
                <a:cs typeface="Tahoma"/>
              </a:rPr>
              <a:t>v</a:t>
            </a:r>
            <a:r>
              <a:rPr dirty="0" baseline="-19607" sz="1275" spc="-37" i="1">
                <a:latin typeface="Tahoma"/>
                <a:cs typeface="Tahoma"/>
              </a:rPr>
              <a:t>j</a:t>
            </a:r>
            <a:r>
              <a:rPr dirty="0" sz="1250" spc="-25" i="1">
                <a:latin typeface="Tahoma"/>
                <a:cs typeface="Tahoma"/>
              </a:rPr>
              <a:t>)</a:t>
            </a:r>
            <a:endParaRPr sz="1250">
              <a:latin typeface="Tahoma"/>
              <a:cs typeface="Tahoma"/>
            </a:endParaRPr>
          </a:p>
          <a:p>
            <a:pPr marL="190500">
              <a:lnSpc>
                <a:spcPct val="100000"/>
              </a:lnSpc>
              <a:spcBef>
                <a:spcPts val="1500"/>
              </a:spcBef>
            </a:pPr>
            <a:r>
              <a:rPr dirty="0" sz="1200" spc="-5" b="1">
                <a:latin typeface="Tahoma"/>
                <a:cs typeface="Tahoma"/>
              </a:rPr>
              <a:t>Example:</a:t>
            </a:r>
            <a:endParaRPr sz="1200">
              <a:latin typeface="Tahoma"/>
              <a:cs typeface="Tahoma"/>
            </a:endParaRPr>
          </a:p>
        </p:txBody>
      </p:sp>
      <p:graphicFrame>
        <p:nvGraphicFramePr>
          <p:cNvPr id="7" name="object 7"/>
          <p:cNvGraphicFramePr>
            <a:graphicFrameLocks noGrp="1"/>
          </p:cNvGraphicFramePr>
          <p:nvPr/>
        </p:nvGraphicFramePr>
        <p:xfrm>
          <a:off x="3231356" y="3085052"/>
          <a:ext cx="2688590" cy="988694"/>
        </p:xfrm>
        <a:graphic>
          <a:graphicData uri="http://schemas.openxmlformats.org/drawingml/2006/table">
            <a:tbl>
              <a:tblPr firstRow="1" bandRow="1">
                <a:tableStyleId>{2D5ABB26-0587-4C30-8999-92F81FD0307C}</a:tableStyleId>
              </a:tblPr>
              <a:tblGrid>
                <a:gridCol w="762000"/>
                <a:gridCol w="914400"/>
                <a:gridCol w="990600"/>
              </a:tblGrid>
              <a:tr h="197357">
                <a:tc>
                  <a:txBody>
                    <a:bodyPr/>
                    <a:lstStyle/>
                    <a:p>
                      <a:pPr algn="ctr">
                        <a:lnSpc>
                          <a:spcPct val="100000"/>
                        </a:lnSpc>
                        <a:spcBef>
                          <a:spcPts val="125"/>
                        </a:spcBef>
                      </a:pPr>
                      <a:r>
                        <a:rPr dirty="0" sz="1050" spc="-15" b="1" i="1">
                          <a:latin typeface="Tahoma"/>
                          <a:cs typeface="Tahoma"/>
                        </a:rPr>
                        <a:t>v</a:t>
                      </a:r>
                      <a:r>
                        <a:rPr dirty="0" baseline="-21367" sz="975" spc="-22" b="1" i="1">
                          <a:latin typeface="Tahoma"/>
                          <a:cs typeface="Tahoma"/>
                        </a:rPr>
                        <a:t>j</a:t>
                      </a:r>
                      <a:endParaRPr baseline="-21367" sz="975">
                        <a:latin typeface="Tahoma"/>
                        <a:cs typeface="Tahoma"/>
                      </a:endParaRPr>
                    </a:p>
                  </a:txBody>
                  <a:tcPr marL="0" marR="0" marB="0" marT="1587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solidFill>
                      <a:srgbClr val="FFCF02"/>
                    </a:solidFill>
                  </a:tcPr>
                </a:tc>
                <a:tc>
                  <a:txBody>
                    <a:bodyPr/>
                    <a:lstStyle/>
                    <a:p>
                      <a:pPr marL="101600">
                        <a:lnSpc>
                          <a:spcPct val="100000"/>
                        </a:lnSpc>
                        <a:spcBef>
                          <a:spcPts val="125"/>
                        </a:spcBef>
                      </a:pPr>
                      <a:r>
                        <a:rPr dirty="0" sz="1050" spc="-30" b="1" i="1">
                          <a:latin typeface="Tahoma"/>
                          <a:cs typeface="Tahoma"/>
                        </a:rPr>
                        <a:t>Prob(X=v</a:t>
                      </a:r>
                      <a:r>
                        <a:rPr dirty="0" baseline="-21367" sz="975" spc="-44" b="1" i="1">
                          <a:latin typeface="Tahoma"/>
                          <a:cs typeface="Tahoma"/>
                        </a:rPr>
                        <a:t>j</a:t>
                      </a:r>
                      <a:r>
                        <a:rPr dirty="0" sz="1050" spc="-30" b="1" i="1">
                          <a:latin typeface="Tahoma"/>
                          <a:cs typeface="Tahoma"/>
                        </a:rPr>
                        <a:t>)</a:t>
                      </a:r>
                      <a:endParaRPr sz="1050">
                        <a:latin typeface="Tahoma"/>
                        <a:cs typeface="Tahoma"/>
                      </a:endParaRPr>
                    </a:p>
                  </a:txBody>
                  <a:tcPr marL="0" marR="0" marB="0" marT="15875">
                    <a:lnL w="63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solidFill>
                      <a:srgbClr val="FFCF02"/>
                    </a:solidFill>
                  </a:tcPr>
                </a:tc>
                <a:tc>
                  <a:txBody>
                    <a:bodyPr/>
                    <a:lstStyle/>
                    <a:p>
                      <a:pPr marL="45720">
                        <a:lnSpc>
                          <a:spcPct val="100000"/>
                        </a:lnSpc>
                        <a:spcBef>
                          <a:spcPts val="125"/>
                        </a:spcBef>
                      </a:pPr>
                      <a:r>
                        <a:rPr dirty="0" sz="1050" spc="-35" b="1" i="1">
                          <a:latin typeface="Tahoma"/>
                          <a:cs typeface="Tahoma"/>
                        </a:rPr>
                        <a:t>H(Y </a:t>
                      </a:r>
                      <a:r>
                        <a:rPr dirty="0" sz="1000" b="1">
                          <a:latin typeface="Tahoma"/>
                          <a:cs typeface="Tahoma"/>
                        </a:rPr>
                        <a:t>| </a:t>
                      </a:r>
                      <a:r>
                        <a:rPr dirty="0" sz="1050" spc="-35" b="1" i="1">
                          <a:latin typeface="Tahoma"/>
                          <a:cs typeface="Tahoma"/>
                        </a:rPr>
                        <a:t>X </a:t>
                      </a:r>
                      <a:r>
                        <a:rPr dirty="0" sz="1050" spc="-40" b="1" i="1">
                          <a:latin typeface="Tahoma"/>
                          <a:cs typeface="Tahoma"/>
                        </a:rPr>
                        <a:t>=</a:t>
                      </a:r>
                      <a:r>
                        <a:rPr dirty="0" sz="1050" spc="-20" b="1" i="1">
                          <a:latin typeface="Tahoma"/>
                          <a:cs typeface="Tahoma"/>
                        </a:rPr>
                        <a:t> </a:t>
                      </a:r>
                      <a:r>
                        <a:rPr dirty="0" sz="1050" spc="-25" b="1" i="1">
                          <a:latin typeface="Tahoma"/>
                          <a:cs typeface="Tahoma"/>
                        </a:rPr>
                        <a:t>v</a:t>
                      </a:r>
                      <a:r>
                        <a:rPr dirty="0" baseline="-21367" sz="975" spc="-37" b="1" i="1">
                          <a:latin typeface="Tahoma"/>
                          <a:cs typeface="Tahoma"/>
                        </a:rPr>
                        <a:t>j</a:t>
                      </a:r>
                      <a:r>
                        <a:rPr dirty="0" sz="1050" spc="-25" b="1" i="1">
                          <a:latin typeface="Tahoma"/>
                          <a:cs typeface="Tahoma"/>
                        </a:rPr>
                        <a:t>)</a:t>
                      </a:r>
                      <a:endParaRPr sz="1050">
                        <a:latin typeface="Tahoma"/>
                        <a:cs typeface="Tahoma"/>
                      </a:endParaRPr>
                    </a:p>
                  </a:txBody>
                  <a:tcPr marL="0" marR="0" marB="0" marT="1587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solidFill>
                      <a:srgbClr val="FFCF02"/>
                    </a:solidFill>
                  </a:tcPr>
                </a:tc>
              </a:tr>
              <a:tr h="259079">
                <a:tc>
                  <a:txBody>
                    <a:bodyPr/>
                    <a:lstStyle/>
                    <a:p>
                      <a:pPr marL="45720">
                        <a:lnSpc>
                          <a:spcPct val="100000"/>
                        </a:lnSpc>
                        <a:spcBef>
                          <a:spcPts val="175"/>
                        </a:spcBef>
                      </a:pPr>
                      <a:r>
                        <a:rPr dirty="0" sz="1400" spc="-5">
                          <a:solidFill>
                            <a:srgbClr val="FF0000"/>
                          </a:solidFill>
                          <a:latin typeface="Tahoma"/>
                          <a:cs typeface="Tahoma"/>
                        </a:rPr>
                        <a:t>Math</a:t>
                      </a:r>
                      <a:endParaRPr sz="14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75"/>
                        </a:spcBef>
                      </a:pPr>
                      <a:r>
                        <a:rPr dirty="0" sz="1400" spc="-5">
                          <a:solidFill>
                            <a:srgbClr val="FF0000"/>
                          </a:solidFill>
                          <a:latin typeface="Tahoma"/>
                          <a:cs typeface="Tahoma"/>
                        </a:rPr>
                        <a:t>0.5</a:t>
                      </a:r>
                      <a:endParaRPr sz="1400">
                        <a:latin typeface="Tahoma"/>
                        <a:cs typeface="Tahoma"/>
                      </a:endParaRPr>
                    </a:p>
                  </a:txBody>
                  <a:tcPr marL="0" marR="0" marB="0" marT="22225">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75"/>
                        </a:spcBef>
                      </a:pPr>
                      <a:r>
                        <a:rPr dirty="0" sz="1400">
                          <a:solidFill>
                            <a:srgbClr val="FF0000"/>
                          </a:solidFill>
                          <a:latin typeface="Tahoma"/>
                          <a:cs typeface="Tahoma"/>
                        </a:rPr>
                        <a:t>1</a:t>
                      </a:r>
                      <a:endParaRPr sz="14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59080">
                <a:tc>
                  <a:txBody>
                    <a:bodyPr/>
                    <a:lstStyle/>
                    <a:p>
                      <a:pPr marL="45720">
                        <a:lnSpc>
                          <a:spcPct val="100000"/>
                        </a:lnSpc>
                        <a:spcBef>
                          <a:spcPts val="170"/>
                        </a:spcBef>
                      </a:pPr>
                      <a:r>
                        <a:rPr dirty="0" sz="1400" spc="-5">
                          <a:solidFill>
                            <a:srgbClr val="3333CC"/>
                          </a:solidFill>
                          <a:latin typeface="Tahoma"/>
                          <a:cs typeface="Tahoma"/>
                        </a:rPr>
                        <a:t>History</a:t>
                      </a:r>
                      <a:endParaRPr sz="1400">
                        <a:latin typeface="Tahoma"/>
                        <a:cs typeface="Tahoma"/>
                      </a:endParaRPr>
                    </a:p>
                  </a:txBody>
                  <a:tcPr marL="0" marR="0" marB="0" marT="2159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70"/>
                        </a:spcBef>
                      </a:pPr>
                      <a:r>
                        <a:rPr dirty="0" sz="1400" spc="-5">
                          <a:solidFill>
                            <a:srgbClr val="3333CC"/>
                          </a:solidFill>
                          <a:latin typeface="Tahoma"/>
                          <a:cs typeface="Tahoma"/>
                        </a:rPr>
                        <a:t>0.25</a:t>
                      </a:r>
                      <a:endParaRPr sz="1400">
                        <a:latin typeface="Tahoma"/>
                        <a:cs typeface="Tahoma"/>
                      </a:endParaRPr>
                    </a:p>
                  </a:txBody>
                  <a:tcPr marL="0" marR="0" marB="0" marT="21590">
                    <a:lnL w="63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720">
                        <a:lnSpc>
                          <a:spcPct val="100000"/>
                        </a:lnSpc>
                        <a:spcBef>
                          <a:spcPts val="170"/>
                        </a:spcBef>
                      </a:pPr>
                      <a:r>
                        <a:rPr dirty="0" sz="1400">
                          <a:solidFill>
                            <a:srgbClr val="3333CC"/>
                          </a:solidFill>
                          <a:latin typeface="Tahoma"/>
                          <a:cs typeface="Tahoma"/>
                        </a:rPr>
                        <a:t>0</a:t>
                      </a:r>
                      <a:endParaRPr sz="1400">
                        <a:latin typeface="Tahoma"/>
                        <a:cs typeface="Tahoma"/>
                      </a:endParaRPr>
                    </a:p>
                  </a:txBody>
                  <a:tcPr marL="0" marR="0" marB="0" marT="2159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258318">
                <a:tc>
                  <a:txBody>
                    <a:bodyPr/>
                    <a:lstStyle/>
                    <a:p>
                      <a:pPr marL="45720">
                        <a:lnSpc>
                          <a:spcPct val="100000"/>
                        </a:lnSpc>
                        <a:spcBef>
                          <a:spcPts val="170"/>
                        </a:spcBef>
                      </a:pPr>
                      <a:r>
                        <a:rPr dirty="0" sz="1400" spc="-5">
                          <a:solidFill>
                            <a:srgbClr val="048D0A"/>
                          </a:solidFill>
                          <a:latin typeface="Tahoma"/>
                          <a:cs typeface="Tahoma"/>
                        </a:rPr>
                        <a:t>CS</a:t>
                      </a:r>
                      <a:endParaRPr sz="1400">
                        <a:latin typeface="Tahoma"/>
                        <a:cs typeface="Tahoma"/>
                      </a:endParaRPr>
                    </a:p>
                  </a:txBody>
                  <a:tcPr marL="0" marR="0" marB="0" marT="21590">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720">
                        <a:lnSpc>
                          <a:spcPct val="100000"/>
                        </a:lnSpc>
                        <a:spcBef>
                          <a:spcPts val="170"/>
                        </a:spcBef>
                      </a:pPr>
                      <a:r>
                        <a:rPr dirty="0" sz="1400" spc="-5">
                          <a:solidFill>
                            <a:srgbClr val="048D0A"/>
                          </a:solidFill>
                          <a:latin typeface="Tahoma"/>
                          <a:cs typeface="Tahoma"/>
                        </a:rPr>
                        <a:t>0.25</a:t>
                      </a:r>
                      <a:endParaRPr sz="1400">
                        <a:latin typeface="Tahoma"/>
                        <a:cs typeface="Tahoma"/>
                      </a:endParaRPr>
                    </a:p>
                  </a:txBody>
                  <a:tcPr marL="0" marR="0" marB="0" marT="21590">
                    <a:lnL w="63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720">
                        <a:lnSpc>
                          <a:spcPct val="100000"/>
                        </a:lnSpc>
                        <a:spcBef>
                          <a:spcPts val="170"/>
                        </a:spcBef>
                      </a:pPr>
                      <a:r>
                        <a:rPr dirty="0" sz="1400">
                          <a:solidFill>
                            <a:srgbClr val="048D0A"/>
                          </a:solidFill>
                          <a:latin typeface="Tahoma"/>
                          <a:cs typeface="Tahoma"/>
                        </a:rPr>
                        <a:t>0</a:t>
                      </a:r>
                      <a:endParaRPr sz="1400">
                        <a:latin typeface="Tahoma"/>
                        <a:cs typeface="Tahoma"/>
                      </a:endParaRPr>
                    </a:p>
                  </a:txBody>
                  <a:tcPr marL="0" marR="0" marB="0" marT="21590">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8" name="object 8"/>
          <p:cNvSpPr txBox="1"/>
          <p:nvPr/>
        </p:nvSpPr>
        <p:spPr>
          <a:xfrm>
            <a:off x="3119120" y="4161156"/>
            <a:ext cx="2586990" cy="187325"/>
          </a:xfrm>
          <a:prstGeom prst="rect">
            <a:avLst/>
          </a:prstGeom>
        </p:spPr>
        <p:txBody>
          <a:bodyPr wrap="square" lIns="0" tIns="13335" rIns="0" bIns="0" rtlCol="0" vert="horz">
            <a:spAutoFit/>
          </a:bodyPr>
          <a:lstStyle/>
          <a:p>
            <a:pPr marL="12700">
              <a:lnSpc>
                <a:spcPct val="100000"/>
              </a:lnSpc>
              <a:spcBef>
                <a:spcPts val="105"/>
              </a:spcBef>
            </a:pPr>
            <a:r>
              <a:rPr dirty="0" sz="1050" spc="-25" i="1">
                <a:latin typeface="Tahoma"/>
                <a:cs typeface="Tahoma"/>
              </a:rPr>
              <a:t>H(Y</a:t>
            </a:r>
            <a:r>
              <a:rPr dirty="0" sz="1000" spc="-25">
                <a:latin typeface="Tahoma"/>
                <a:cs typeface="Tahoma"/>
              </a:rPr>
              <a:t>|</a:t>
            </a:r>
            <a:r>
              <a:rPr dirty="0" sz="1050" spc="-25" i="1">
                <a:latin typeface="Tahoma"/>
                <a:cs typeface="Tahoma"/>
              </a:rPr>
              <a:t>X) </a:t>
            </a:r>
            <a:r>
              <a:rPr dirty="0" sz="1000">
                <a:latin typeface="Tahoma"/>
                <a:cs typeface="Tahoma"/>
              </a:rPr>
              <a:t>= </a:t>
            </a:r>
            <a:r>
              <a:rPr dirty="0" sz="1050" spc="-30" i="1">
                <a:latin typeface="Tahoma"/>
                <a:cs typeface="Tahoma"/>
              </a:rPr>
              <a:t>0.5 * 1 </a:t>
            </a:r>
            <a:r>
              <a:rPr dirty="0" sz="1050" spc="-35" i="1">
                <a:latin typeface="Tahoma"/>
                <a:cs typeface="Tahoma"/>
              </a:rPr>
              <a:t>+ </a:t>
            </a:r>
            <a:r>
              <a:rPr dirty="0" sz="1050" spc="-30" i="1">
                <a:latin typeface="Tahoma"/>
                <a:cs typeface="Tahoma"/>
              </a:rPr>
              <a:t>0.25 * 0 </a:t>
            </a:r>
            <a:r>
              <a:rPr dirty="0" sz="1050" spc="-35" i="1">
                <a:latin typeface="Tahoma"/>
                <a:cs typeface="Tahoma"/>
              </a:rPr>
              <a:t>+ </a:t>
            </a:r>
            <a:r>
              <a:rPr dirty="0" sz="1050" spc="-30" i="1">
                <a:latin typeface="Tahoma"/>
                <a:cs typeface="Tahoma"/>
              </a:rPr>
              <a:t>0.25 * 0 </a:t>
            </a:r>
            <a:r>
              <a:rPr dirty="0" sz="1050" spc="-35" i="1">
                <a:latin typeface="Tahoma"/>
                <a:cs typeface="Tahoma"/>
              </a:rPr>
              <a:t>=</a:t>
            </a:r>
            <a:r>
              <a:rPr dirty="0" sz="1050" spc="55" i="1">
                <a:latin typeface="Tahoma"/>
                <a:cs typeface="Tahoma"/>
              </a:rPr>
              <a:t> </a:t>
            </a:r>
            <a:r>
              <a:rPr dirty="0" sz="1050" spc="-30" i="1">
                <a:latin typeface="Tahoma"/>
                <a:cs typeface="Tahoma"/>
              </a:rPr>
              <a:t>0.5</a:t>
            </a:r>
            <a:endParaRPr sz="1050">
              <a:latin typeface="Tahoma"/>
              <a:cs typeface="Tahoma"/>
            </a:endParaRPr>
          </a:p>
        </p:txBody>
      </p:sp>
      <p:graphicFrame>
        <p:nvGraphicFramePr>
          <p:cNvPr id="9" name="object 9"/>
          <p:cNvGraphicFramePr>
            <a:graphicFrameLocks noGrp="1"/>
          </p:cNvGraphicFramePr>
          <p:nvPr/>
        </p:nvGraphicFramePr>
        <p:xfrm>
          <a:off x="1783556" y="2627852"/>
          <a:ext cx="1240790" cy="1793239"/>
        </p:xfrm>
        <a:graphic>
          <a:graphicData uri="http://schemas.openxmlformats.org/drawingml/2006/table">
            <a:tbl>
              <a:tblPr firstRow="1" bandRow="1">
                <a:tableStyleId>{2D5ABB26-0587-4C30-8999-92F81FD0307C}</a:tableStyleId>
              </a:tblPr>
              <a:tblGrid>
                <a:gridCol w="609600"/>
                <a:gridCol w="609600"/>
              </a:tblGrid>
              <a:tr h="197357">
                <a:tc>
                  <a:txBody>
                    <a:bodyPr/>
                    <a:lstStyle/>
                    <a:p>
                      <a:pPr algn="ctr">
                        <a:lnSpc>
                          <a:spcPct val="100000"/>
                        </a:lnSpc>
                        <a:spcBef>
                          <a:spcPts val="175"/>
                        </a:spcBef>
                      </a:pPr>
                      <a:r>
                        <a:rPr dirty="0" sz="1000" b="1">
                          <a:latin typeface="Tahoma"/>
                          <a:cs typeface="Tahoma"/>
                        </a:rPr>
                        <a:t>X</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solidFill>
                      <a:srgbClr val="FFCF02"/>
                    </a:solidFill>
                  </a:tcPr>
                </a:tc>
                <a:tc>
                  <a:txBody>
                    <a:bodyPr/>
                    <a:lstStyle/>
                    <a:p>
                      <a:pPr algn="ctr">
                        <a:lnSpc>
                          <a:spcPct val="100000"/>
                        </a:lnSpc>
                        <a:spcBef>
                          <a:spcPts val="175"/>
                        </a:spcBef>
                      </a:pPr>
                      <a:r>
                        <a:rPr dirty="0" sz="1000" b="1">
                          <a:latin typeface="Tahoma"/>
                          <a:cs typeface="Tahoma"/>
                        </a:rPr>
                        <a:t>Y</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solidFill>
                      <a:srgbClr val="FFCF02"/>
                    </a:solidFill>
                  </a:tcPr>
                </a:tc>
              </a:tr>
              <a:tr h="198120">
                <a:tc>
                  <a:txBody>
                    <a:bodyPr/>
                    <a:lstStyle/>
                    <a:p>
                      <a:pPr marL="45720">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spc="-5" b="1">
                          <a:solidFill>
                            <a:srgbClr val="FF0000"/>
                          </a:solidFill>
                          <a:latin typeface="Tahoma"/>
                          <a:cs typeface="Tahoma"/>
                        </a:rPr>
                        <a:t>Yes</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720">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19">
                <a:tc>
                  <a:txBody>
                    <a:bodyPr/>
                    <a:lstStyle/>
                    <a:p>
                      <a:pPr marL="45720">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b="1">
                          <a:solidFill>
                            <a:srgbClr val="FF0000"/>
                          </a:solidFill>
                          <a:latin typeface="Tahoma"/>
                          <a:cs typeface="Tahoma"/>
                        </a:rPr>
                        <a:t>No</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FF0000"/>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20">
                <a:tc>
                  <a:txBody>
                    <a:bodyPr/>
                    <a:lstStyle/>
                    <a:p>
                      <a:pPr marL="45720">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720">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75"/>
                        </a:spcBef>
                      </a:pPr>
                      <a:r>
                        <a:rPr dirty="0" sz="1000" spc="-5" b="1">
                          <a:solidFill>
                            <a:srgbClr val="FF0000"/>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10" name="object 10"/>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1" name="object 11"/>
          <p:cNvSpPr txBox="1"/>
          <p:nvPr/>
        </p:nvSpPr>
        <p:spPr>
          <a:xfrm>
            <a:off x="1747520" y="8654286"/>
            <a:ext cx="1495425" cy="116839"/>
          </a:xfrm>
          <a:prstGeom prst="rect">
            <a:avLst/>
          </a:prstGeom>
        </p:spPr>
        <p:txBody>
          <a:bodyPr wrap="square" lIns="0" tIns="12700" rIns="0" bIns="0" rtlCol="0" vert="horz">
            <a:spAutoFit/>
          </a:bodyPr>
          <a:lstStyle/>
          <a:p>
            <a:pPr marL="12700">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12" name="object 12"/>
          <p:cNvSpPr txBox="1"/>
          <p:nvPr/>
        </p:nvSpPr>
        <p:spPr>
          <a:xfrm>
            <a:off x="5057647" y="8654286"/>
            <a:ext cx="915035" cy="116839"/>
          </a:xfrm>
          <a:prstGeom prst="rect">
            <a:avLst/>
          </a:prstGeom>
        </p:spPr>
        <p:txBody>
          <a:bodyPr wrap="square" lIns="0" tIns="12700" rIns="0" bIns="0" rtlCol="0" vert="horz">
            <a:spAutoFit/>
          </a:bodyPr>
          <a:lstStyle/>
          <a:p>
            <a:pPr marL="12700">
              <a:lnSpc>
                <a:spcPct val="100000"/>
              </a:lnSpc>
              <a:spcBef>
                <a:spcPts val="100"/>
              </a:spcBef>
            </a:pPr>
            <a:r>
              <a:rPr dirty="0" sz="600" spc="-5">
                <a:latin typeface="Tahoma"/>
                <a:cs typeface="Tahoma"/>
              </a:rPr>
              <a:t>Information Gain: </a:t>
            </a:r>
            <a:r>
              <a:rPr dirty="0" sz="600">
                <a:latin typeface="Tahoma"/>
                <a:cs typeface="Tahoma"/>
              </a:rPr>
              <a:t>Slide</a:t>
            </a:r>
            <a:r>
              <a:rPr dirty="0" sz="600" spc="-20">
                <a:latin typeface="Tahoma"/>
                <a:cs typeface="Tahoma"/>
              </a:rPr>
              <a:t> </a:t>
            </a:r>
            <a:r>
              <a:rPr dirty="0" sz="600">
                <a:latin typeface="Tahoma"/>
                <a:cs typeface="Tahoma"/>
              </a:rPr>
              <a:t>16</a:t>
            </a:r>
            <a:endParaRPr sz="600">
              <a:latin typeface="Tahoma"/>
              <a:cs typeface="Tahoma"/>
            </a:endParaRPr>
          </a:p>
        </p:txBody>
      </p:sp>
      <p:sp>
        <p:nvSpPr>
          <p:cNvPr id="13" name="object 13"/>
          <p:cNvSpPr txBox="1"/>
          <p:nvPr/>
        </p:nvSpPr>
        <p:spPr>
          <a:xfrm>
            <a:off x="2790698" y="5525516"/>
            <a:ext cx="2112010" cy="361315"/>
          </a:xfrm>
          <a:prstGeom prst="rect">
            <a:avLst/>
          </a:prstGeom>
        </p:spPr>
        <p:txBody>
          <a:bodyPr wrap="square" lIns="0" tIns="12700" rIns="0" bIns="0" rtlCol="0" vert="horz">
            <a:spAutoFit/>
          </a:bodyPr>
          <a:lstStyle/>
          <a:p>
            <a:pPr marL="12700">
              <a:lnSpc>
                <a:spcPct val="100000"/>
              </a:lnSpc>
              <a:spcBef>
                <a:spcPts val="100"/>
              </a:spcBef>
            </a:pPr>
            <a:r>
              <a:rPr dirty="0" sz="2200" spc="-5">
                <a:solidFill>
                  <a:srgbClr val="006500"/>
                </a:solidFill>
                <a:latin typeface="Tahoma"/>
                <a:cs typeface="Tahoma"/>
              </a:rPr>
              <a:t>Information</a:t>
            </a:r>
            <a:r>
              <a:rPr dirty="0" sz="2200" spc="-70">
                <a:solidFill>
                  <a:srgbClr val="006500"/>
                </a:solidFill>
                <a:latin typeface="Tahoma"/>
                <a:cs typeface="Tahoma"/>
              </a:rPr>
              <a:t> </a:t>
            </a:r>
            <a:r>
              <a:rPr dirty="0" sz="2200" spc="-5">
                <a:solidFill>
                  <a:srgbClr val="006500"/>
                </a:solidFill>
                <a:latin typeface="Tahoma"/>
                <a:cs typeface="Tahoma"/>
              </a:rPr>
              <a:t>Gain</a:t>
            </a:r>
            <a:endParaRPr sz="2200">
              <a:latin typeface="Tahoma"/>
              <a:cs typeface="Tahoma"/>
            </a:endParaRPr>
          </a:p>
        </p:txBody>
      </p:sp>
      <p:sp>
        <p:nvSpPr>
          <p:cNvPr id="14" name="object 14"/>
          <p:cNvSpPr txBox="1"/>
          <p:nvPr/>
        </p:nvSpPr>
        <p:spPr>
          <a:xfrm>
            <a:off x="3119120" y="5828918"/>
            <a:ext cx="2701925" cy="1383030"/>
          </a:xfrm>
          <a:prstGeom prst="rect">
            <a:avLst/>
          </a:prstGeom>
        </p:spPr>
        <p:txBody>
          <a:bodyPr wrap="square" lIns="0" tIns="90170" rIns="0" bIns="0" rtlCol="0" vert="horz">
            <a:spAutoFit/>
          </a:bodyPr>
          <a:lstStyle/>
          <a:p>
            <a:pPr marL="12700">
              <a:lnSpc>
                <a:spcPct val="100000"/>
              </a:lnSpc>
              <a:spcBef>
                <a:spcPts val="710"/>
              </a:spcBef>
            </a:pPr>
            <a:r>
              <a:rPr dirty="0" sz="1200" spc="-5" b="1">
                <a:latin typeface="Tahoma"/>
                <a:cs typeface="Tahoma"/>
              </a:rPr>
              <a:t>Definition of Information</a:t>
            </a:r>
            <a:r>
              <a:rPr dirty="0" sz="1200" spc="20" b="1">
                <a:latin typeface="Tahoma"/>
                <a:cs typeface="Tahoma"/>
              </a:rPr>
              <a:t> </a:t>
            </a:r>
            <a:r>
              <a:rPr dirty="0" sz="1200" spc="-5" b="1">
                <a:latin typeface="Tahoma"/>
                <a:cs typeface="Tahoma"/>
              </a:rPr>
              <a:t>Gain:</a:t>
            </a:r>
            <a:endParaRPr sz="1200">
              <a:latin typeface="Tahoma"/>
              <a:cs typeface="Tahoma"/>
            </a:endParaRPr>
          </a:p>
          <a:p>
            <a:pPr marL="241300" marR="5080" indent="36830">
              <a:lnSpc>
                <a:spcPct val="98500"/>
              </a:lnSpc>
              <a:spcBef>
                <a:spcPts val="685"/>
              </a:spcBef>
            </a:pPr>
            <a:r>
              <a:rPr dirty="0" sz="1250" spc="-25" i="1">
                <a:latin typeface="Tahoma"/>
                <a:cs typeface="Tahoma"/>
              </a:rPr>
              <a:t>IG(Y</a:t>
            </a:r>
            <a:r>
              <a:rPr dirty="0" sz="1200" spc="-25" b="1">
                <a:latin typeface="Tahoma"/>
                <a:cs typeface="Tahoma"/>
              </a:rPr>
              <a:t>|</a:t>
            </a:r>
            <a:r>
              <a:rPr dirty="0" sz="1250" spc="-25" i="1">
                <a:latin typeface="Tahoma"/>
                <a:cs typeface="Tahoma"/>
              </a:rPr>
              <a:t>X) </a:t>
            </a:r>
            <a:r>
              <a:rPr dirty="0" sz="1200">
                <a:latin typeface="Tahoma"/>
                <a:cs typeface="Tahoma"/>
              </a:rPr>
              <a:t>= </a:t>
            </a:r>
            <a:r>
              <a:rPr dirty="0" sz="1200" spc="-5" b="1">
                <a:latin typeface="Tahoma"/>
                <a:cs typeface="Tahoma"/>
              </a:rPr>
              <a:t>I </a:t>
            </a:r>
            <a:r>
              <a:rPr dirty="0" sz="1200" b="1">
                <a:latin typeface="Tahoma"/>
                <a:cs typeface="Tahoma"/>
              </a:rPr>
              <a:t>must transmit </a:t>
            </a:r>
            <a:r>
              <a:rPr dirty="0" sz="1250" spc="-25" i="1">
                <a:latin typeface="Tahoma"/>
                <a:cs typeface="Tahoma"/>
              </a:rPr>
              <a:t>Y.  </a:t>
            </a:r>
            <a:r>
              <a:rPr dirty="0" sz="1200" spc="-5" b="1">
                <a:latin typeface="Tahoma"/>
                <a:cs typeface="Tahoma"/>
              </a:rPr>
              <a:t>How </a:t>
            </a:r>
            <a:r>
              <a:rPr dirty="0" sz="1200" b="1">
                <a:latin typeface="Tahoma"/>
                <a:cs typeface="Tahoma"/>
              </a:rPr>
              <a:t>many bits </a:t>
            </a:r>
            <a:r>
              <a:rPr dirty="0" sz="1200" spc="-5" b="1">
                <a:latin typeface="Tahoma"/>
                <a:cs typeface="Tahoma"/>
              </a:rPr>
              <a:t>on </a:t>
            </a:r>
            <a:r>
              <a:rPr dirty="0" sz="1200" b="1">
                <a:latin typeface="Tahoma"/>
                <a:cs typeface="Tahoma"/>
              </a:rPr>
              <a:t>average  </a:t>
            </a:r>
            <a:r>
              <a:rPr dirty="0" sz="1200" spc="-5" b="1">
                <a:latin typeface="Tahoma"/>
                <a:cs typeface="Tahoma"/>
              </a:rPr>
              <a:t>would it </a:t>
            </a:r>
            <a:r>
              <a:rPr dirty="0" sz="1200" b="1">
                <a:latin typeface="Tahoma"/>
                <a:cs typeface="Tahoma"/>
              </a:rPr>
              <a:t>save me </a:t>
            </a:r>
            <a:r>
              <a:rPr dirty="0" sz="1200" spc="-5" b="1">
                <a:latin typeface="Tahoma"/>
                <a:cs typeface="Tahoma"/>
              </a:rPr>
              <a:t>if both ends </a:t>
            </a:r>
            <a:r>
              <a:rPr dirty="0" sz="1200" spc="-10" b="1">
                <a:latin typeface="Tahoma"/>
                <a:cs typeface="Tahoma"/>
              </a:rPr>
              <a:t>of  </a:t>
            </a:r>
            <a:r>
              <a:rPr dirty="0" sz="1200" spc="-5" b="1">
                <a:latin typeface="Tahoma"/>
                <a:cs typeface="Tahoma"/>
              </a:rPr>
              <a:t>the </a:t>
            </a:r>
            <a:r>
              <a:rPr dirty="0" sz="1200" b="1">
                <a:latin typeface="Tahoma"/>
                <a:cs typeface="Tahoma"/>
              </a:rPr>
              <a:t>line </a:t>
            </a:r>
            <a:r>
              <a:rPr dirty="0" sz="1200" spc="-5" b="1">
                <a:latin typeface="Tahoma"/>
                <a:cs typeface="Tahoma"/>
              </a:rPr>
              <a:t>knew</a:t>
            </a:r>
            <a:r>
              <a:rPr dirty="0" sz="1200" spc="-15" b="1">
                <a:latin typeface="Tahoma"/>
                <a:cs typeface="Tahoma"/>
              </a:rPr>
              <a:t> </a:t>
            </a:r>
            <a:r>
              <a:rPr dirty="0" sz="1250" spc="-20" i="1">
                <a:latin typeface="Tahoma"/>
                <a:cs typeface="Tahoma"/>
              </a:rPr>
              <a:t>X</a:t>
            </a:r>
            <a:r>
              <a:rPr dirty="0" sz="1200" spc="-20" b="1">
                <a:latin typeface="Tahoma"/>
                <a:cs typeface="Tahoma"/>
              </a:rPr>
              <a:t>?</a:t>
            </a:r>
            <a:endParaRPr sz="1200">
              <a:latin typeface="Tahoma"/>
              <a:cs typeface="Tahoma"/>
            </a:endParaRPr>
          </a:p>
          <a:p>
            <a:pPr marL="241300">
              <a:lnSpc>
                <a:spcPct val="100000"/>
              </a:lnSpc>
              <a:spcBef>
                <a:spcPts val="655"/>
              </a:spcBef>
            </a:pPr>
            <a:r>
              <a:rPr dirty="0" sz="1250" spc="-25" i="1">
                <a:latin typeface="Tahoma"/>
                <a:cs typeface="Tahoma"/>
              </a:rPr>
              <a:t>IG(Y</a:t>
            </a:r>
            <a:r>
              <a:rPr dirty="0" sz="1200" spc="-25" b="1">
                <a:latin typeface="Tahoma"/>
                <a:cs typeface="Tahoma"/>
              </a:rPr>
              <a:t>|</a:t>
            </a:r>
            <a:r>
              <a:rPr dirty="0" sz="1250" spc="-25" i="1">
                <a:latin typeface="Tahoma"/>
                <a:cs typeface="Tahoma"/>
              </a:rPr>
              <a:t>X) </a:t>
            </a:r>
            <a:r>
              <a:rPr dirty="0" sz="1200" spc="-5" b="1">
                <a:latin typeface="Tahoma"/>
                <a:cs typeface="Tahoma"/>
              </a:rPr>
              <a:t>= </a:t>
            </a:r>
            <a:r>
              <a:rPr dirty="0" sz="1250" spc="-30" i="1">
                <a:latin typeface="Tahoma"/>
                <a:cs typeface="Tahoma"/>
              </a:rPr>
              <a:t>H(Y) </a:t>
            </a:r>
            <a:r>
              <a:rPr dirty="0" sz="1250" spc="-20" i="1">
                <a:latin typeface="Tahoma"/>
                <a:cs typeface="Tahoma"/>
              </a:rPr>
              <a:t>- </a:t>
            </a:r>
            <a:r>
              <a:rPr dirty="0" sz="1250" spc="-30" i="1">
                <a:latin typeface="Tahoma"/>
                <a:cs typeface="Tahoma"/>
              </a:rPr>
              <a:t>H(Y </a:t>
            </a:r>
            <a:r>
              <a:rPr dirty="0" sz="1200" b="1">
                <a:latin typeface="Tahoma"/>
                <a:cs typeface="Tahoma"/>
              </a:rPr>
              <a:t>|</a:t>
            </a:r>
            <a:r>
              <a:rPr dirty="0" sz="1200" spc="-15" b="1">
                <a:latin typeface="Tahoma"/>
                <a:cs typeface="Tahoma"/>
              </a:rPr>
              <a:t> </a:t>
            </a:r>
            <a:r>
              <a:rPr dirty="0" sz="1250" spc="-30" i="1">
                <a:latin typeface="Tahoma"/>
                <a:cs typeface="Tahoma"/>
              </a:rPr>
              <a:t>X)</a:t>
            </a:r>
            <a:endParaRPr sz="1250">
              <a:latin typeface="Tahoma"/>
              <a:cs typeface="Tahoma"/>
            </a:endParaRPr>
          </a:p>
        </p:txBody>
      </p:sp>
      <p:sp>
        <p:nvSpPr>
          <p:cNvPr id="15" name="object 15"/>
          <p:cNvSpPr txBox="1"/>
          <p:nvPr/>
        </p:nvSpPr>
        <p:spPr>
          <a:xfrm>
            <a:off x="1633220" y="5831383"/>
            <a:ext cx="1368425" cy="482600"/>
          </a:xfrm>
          <a:prstGeom prst="rect">
            <a:avLst/>
          </a:prstGeom>
        </p:spPr>
        <p:txBody>
          <a:bodyPr wrap="square" lIns="0" tIns="88900" rIns="0" bIns="0" rtlCol="0" vert="horz">
            <a:spAutoFit/>
          </a:bodyPr>
          <a:lstStyle/>
          <a:p>
            <a:pPr marL="12700">
              <a:lnSpc>
                <a:spcPct val="100000"/>
              </a:lnSpc>
              <a:spcBef>
                <a:spcPts val="700"/>
              </a:spcBef>
            </a:pPr>
            <a:r>
              <a:rPr dirty="0" sz="1000" b="1">
                <a:latin typeface="Tahoma"/>
                <a:cs typeface="Tahoma"/>
              </a:rPr>
              <a:t>X = </a:t>
            </a:r>
            <a:r>
              <a:rPr dirty="0" sz="1000" spc="-5" b="1">
                <a:latin typeface="Tahoma"/>
                <a:cs typeface="Tahoma"/>
              </a:rPr>
              <a:t>College</a:t>
            </a:r>
            <a:r>
              <a:rPr dirty="0" sz="1000" spc="-25" b="1">
                <a:latin typeface="Tahoma"/>
                <a:cs typeface="Tahoma"/>
              </a:rPr>
              <a:t> </a:t>
            </a:r>
            <a:r>
              <a:rPr dirty="0" sz="1000" spc="-5" b="1">
                <a:latin typeface="Tahoma"/>
                <a:cs typeface="Tahoma"/>
              </a:rPr>
              <a:t>Major</a:t>
            </a:r>
            <a:endParaRPr sz="1000">
              <a:latin typeface="Tahoma"/>
              <a:cs typeface="Tahoma"/>
            </a:endParaRPr>
          </a:p>
          <a:p>
            <a:pPr marL="12700">
              <a:lnSpc>
                <a:spcPct val="100000"/>
              </a:lnSpc>
              <a:spcBef>
                <a:spcPts val="600"/>
              </a:spcBef>
            </a:pPr>
            <a:r>
              <a:rPr dirty="0" sz="1000" b="1">
                <a:latin typeface="Tahoma"/>
                <a:cs typeface="Tahoma"/>
              </a:rPr>
              <a:t>Y = </a:t>
            </a:r>
            <a:r>
              <a:rPr dirty="0" sz="1000" spc="-5" b="1">
                <a:latin typeface="Tahoma"/>
                <a:cs typeface="Tahoma"/>
              </a:rPr>
              <a:t>Likes</a:t>
            </a:r>
            <a:r>
              <a:rPr dirty="0" sz="1000" spc="-75" b="1">
                <a:latin typeface="Tahoma"/>
                <a:cs typeface="Tahoma"/>
              </a:rPr>
              <a:t> </a:t>
            </a:r>
            <a:r>
              <a:rPr dirty="0" sz="1000" spc="-5" b="1">
                <a:latin typeface="Tahoma"/>
                <a:cs typeface="Tahoma"/>
              </a:rPr>
              <a:t>“Gladiator”</a:t>
            </a:r>
            <a:endParaRPr sz="1000">
              <a:latin typeface="Tahoma"/>
              <a:cs typeface="Tahoma"/>
            </a:endParaRPr>
          </a:p>
        </p:txBody>
      </p:sp>
      <p:sp>
        <p:nvSpPr>
          <p:cNvPr id="16" name="object 16"/>
          <p:cNvSpPr txBox="1"/>
          <p:nvPr/>
        </p:nvSpPr>
        <p:spPr>
          <a:xfrm>
            <a:off x="3271520" y="7263638"/>
            <a:ext cx="2646680" cy="1120775"/>
          </a:xfrm>
          <a:prstGeom prst="rect">
            <a:avLst/>
          </a:prstGeom>
        </p:spPr>
        <p:txBody>
          <a:bodyPr wrap="square" lIns="0" tIns="102870" rIns="0" bIns="0" rtlCol="0" vert="horz">
            <a:spAutoFit/>
          </a:bodyPr>
          <a:lstStyle/>
          <a:p>
            <a:pPr marL="12700">
              <a:lnSpc>
                <a:spcPct val="100000"/>
              </a:lnSpc>
              <a:spcBef>
                <a:spcPts val="810"/>
              </a:spcBef>
            </a:pPr>
            <a:r>
              <a:rPr dirty="0" sz="1200" spc="-5" b="1">
                <a:latin typeface="Tahoma"/>
                <a:cs typeface="Tahoma"/>
              </a:rPr>
              <a:t>Example:</a:t>
            </a:r>
            <a:endParaRPr sz="1200">
              <a:latin typeface="Tahoma"/>
              <a:cs typeface="Tahoma"/>
            </a:endParaRPr>
          </a:p>
          <a:p>
            <a:pPr marL="400050" indent="-159385">
              <a:lnSpc>
                <a:spcPct val="100000"/>
              </a:lnSpc>
              <a:spcBef>
                <a:spcPts val="715"/>
              </a:spcBef>
              <a:buFont typeface="Tahoma"/>
              <a:buChar char="•"/>
              <a:tabLst>
                <a:tab pos="400685" algn="l"/>
              </a:tabLst>
            </a:pPr>
            <a:r>
              <a:rPr dirty="0" sz="1200" spc="-5" b="1">
                <a:latin typeface="Tahoma"/>
                <a:cs typeface="Tahoma"/>
              </a:rPr>
              <a:t>H(Y) =</a:t>
            </a:r>
            <a:r>
              <a:rPr dirty="0" sz="1200" b="1">
                <a:latin typeface="Tahoma"/>
                <a:cs typeface="Tahoma"/>
              </a:rPr>
              <a:t> 1</a:t>
            </a:r>
            <a:endParaRPr sz="1200">
              <a:latin typeface="Tahoma"/>
              <a:cs typeface="Tahoma"/>
            </a:endParaRPr>
          </a:p>
          <a:p>
            <a:pPr marL="400050" indent="-159385">
              <a:lnSpc>
                <a:spcPct val="100000"/>
              </a:lnSpc>
              <a:spcBef>
                <a:spcPts val="720"/>
              </a:spcBef>
              <a:buFont typeface="Tahoma"/>
              <a:buChar char="•"/>
              <a:tabLst>
                <a:tab pos="400685" algn="l"/>
              </a:tabLst>
            </a:pPr>
            <a:r>
              <a:rPr dirty="0" sz="1200" spc="-5" b="1">
                <a:latin typeface="Tahoma"/>
                <a:cs typeface="Tahoma"/>
              </a:rPr>
              <a:t>H(Y|X) =</a:t>
            </a:r>
            <a:r>
              <a:rPr dirty="0" sz="1200" spc="-10" b="1">
                <a:latin typeface="Tahoma"/>
                <a:cs typeface="Tahoma"/>
              </a:rPr>
              <a:t> </a:t>
            </a:r>
            <a:r>
              <a:rPr dirty="0" sz="1200" spc="-5" b="1">
                <a:latin typeface="Tahoma"/>
                <a:cs typeface="Tahoma"/>
              </a:rPr>
              <a:t>0.5</a:t>
            </a:r>
            <a:endParaRPr sz="1200">
              <a:latin typeface="Tahoma"/>
              <a:cs typeface="Tahoma"/>
            </a:endParaRPr>
          </a:p>
          <a:p>
            <a:pPr marL="400050" indent="-159385">
              <a:lnSpc>
                <a:spcPct val="100000"/>
              </a:lnSpc>
              <a:spcBef>
                <a:spcPts val="715"/>
              </a:spcBef>
              <a:buFont typeface="Tahoma"/>
              <a:buChar char="•"/>
              <a:tabLst>
                <a:tab pos="400685" algn="l"/>
              </a:tabLst>
            </a:pPr>
            <a:r>
              <a:rPr dirty="0" sz="1200" spc="-5" b="1">
                <a:latin typeface="Tahoma"/>
                <a:cs typeface="Tahoma"/>
              </a:rPr>
              <a:t>Thus IG(Y|X) = </a:t>
            </a:r>
            <a:r>
              <a:rPr dirty="0" sz="1200" b="1">
                <a:latin typeface="Tahoma"/>
                <a:cs typeface="Tahoma"/>
              </a:rPr>
              <a:t>1 – </a:t>
            </a:r>
            <a:r>
              <a:rPr dirty="0" sz="1200" spc="-5" b="1">
                <a:latin typeface="Tahoma"/>
                <a:cs typeface="Tahoma"/>
              </a:rPr>
              <a:t>0.5 =</a:t>
            </a:r>
            <a:r>
              <a:rPr dirty="0" sz="1200" spc="-40" b="1">
                <a:latin typeface="Tahoma"/>
                <a:cs typeface="Tahoma"/>
              </a:rPr>
              <a:t> </a:t>
            </a:r>
            <a:r>
              <a:rPr dirty="0" sz="1200" b="1">
                <a:latin typeface="Tahoma"/>
                <a:cs typeface="Tahoma"/>
              </a:rPr>
              <a:t>0.5</a:t>
            </a:r>
            <a:endParaRPr sz="1200">
              <a:latin typeface="Tahoma"/>
              <a:cs typeface="Tahoma"/>
            </a:endParaRPr>
          </a:p>
        </p:txBody>
      </p:sp>
      <p:graphicFrame>
        <p:nvGraphicFramePr>
          <p:cNvPr id="17" name="object 17"/>
          <p:cNvGraphicFramePr>
            <a:graphicFrameLocks noGrp="1"/>
          </p:cNvGraphicFramePr>
          <p:nvPr/>
        </p:nvGraphicFramePr>
        <p:xfrm>
          <a:off x="1783556" y="6805136"/>
          <a:ext cx="1240790" cy="1793239"/>
        </p:xfrm>
        <a:graphic>
          <a:graphicData uri="http://schemas.openxmlformats.org/drawingml/2006/table">
            <a:tbl>
              <a:tblPr firstRow="1" bandRow="1">
                <a:tableStyleId>{2D5ABB26-0587-4C30-8999-92F81FD0307C}</a:tableStyleId>
              </a:tblPr>
              <a:tblGrid>
                <a:gridCol w="609600"/>
                <a:gridCol w="609600"/>
              </a:tblGrid>
              <a:tr h="197358">
                <a:tc>
                  <a:txBody>
                    <a:bodyPr/>
                    <a:lstStyle/>
                    <a:p>
                      <a:pPr algn="ctr">
                        <a:lnSpc>
                          <a:spcPct val="100000"/>
                        </a:lnSpc>
                        <a:spcBef>
                          <a:spcPts val="175"/>
                        </a:spcBef>
                      </a:pPr>
                      <a:r>
                        <a:rPr dirty="0" sz="1000" b="1">
                          <a:latin typeface="Tahoma"/>
                          <a:cs typeface="Tahoma"/>
                        </a:rPr>
                        <a:t>X</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19050">
                      <a:solidFill>
                        <a:srgbClr val="010101"/>
                      </a:solidFill>
                      <a:prstDash val="solid"/>
                    </a:lnT>
                    <a:lnB w="6350">
                      <a:solidFill>
                        <a:srgbClr val="010101"/>
                      </a:solidFill>
                      <a:prstDash val="solid"/>
                    </a:lnB>
                    <a:solidFill>
                      <a:srgbClr val="FFCF02"/>
                    </a:solidFill>
                  </a:tcPr>
                </a:tc>
                <a:tc>
                  <a:txBody>
                    <a:bodyPr/>
                    <a:lstStyle/>
                    <a:p>
                      <a:pPr algn="ctr">
                        <a:lnSpc>
                          <a:spcPct val="100000"/>
                        </a:lnSpc>
                        <a:spcBef>
                          <a:spcPts val="175"/>
                        </a:spcBef>
                      </a:pPr>
                      <a:r>
                        <a:rPr dirty="0" sz="1000" b="1">
                          <a:latin typeface="Tahoma"/>
                          <a:cs typeface="Tahoma"/>
                        </a:rPr>
                        <a:t>Y</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19050">
                      <a:solidFill>
                        <a:srgbClr val="010101"/>
                      </a:solidFill>
                      <a:prstDash val="solid"/>
                    </a:lnT>
                    <a:lnB w="6350">
                      <a:solidFill>
                        <a:srgbClr val="010101"/>
                      </a:solidFill>
                      <a:prstDash val="solid"/>
                    </a:lnB>
                    <a:solidFill>
                      <a:srgbClr val="FFCF02"/>
                    </a:solidFill>
                  </a:tcPr>
                </a:tc>
              </a:tr>
              <a:tr h="198119">
                <a:tc>
                  <a:txBody>
                    <a:bodyPr/>
                    <a:lstStyle/>
                    <a:p>
                      <a:pPr marL="45720">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spc="-5" b="1">
                          <a:solidFill>
                            <a:srgbClr val="FF0000"/>
                          </a:solidFill>
                          <a:latin typeface="Tahoma"/>
                          <a:cs typeface="Tahoma"/>
                        </a:rPr>
                        <a:t>Yes</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8">
                <a:tc>
                  <a:txBody>
                    <a:bodyPr/>
                    <a:lstStyle/>
                    <a:p>
                      <a:pPr marL="45720">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19">
                <a:tc>
                  <a:txBody>
                    <a:bodyPr/>
                    <a:lstStyle/>
                    <a:p>
                      <a:pPr marL="45720">
                        <a:lnSpc>
                          <a:spcPct val="100000"/>
                        </a:lnSpc>
                        <a:spcBef>
                          <a:spcPts val="180"/>
                        </a:spcBef>
                      </a:pPr>
                      <a:r>
                        <a:rPr dirty="0" sz="1000" spc="-5" b="1">
                          <a:solidFill>
                            <a:srgbClr val="FF0000"/>
                          </a:solidFill>
                          <a:latin typeface="Tahoma"/>
                          <a:cs typeface="Tahoma"/>
                        </a:rPr>
                        <a:t>Math</a:t>
                      </a:r>
                      <a:endParaRPr sz="1000">
                        <a:latin typeface="Tahoma"/>
                        <a:cs typeface="Tahoma"/>
                      </a:endParaRPr>
                    </a:p>
                  </a:txBody>
                  <a:tcPr marL="0" marR="0" marB="0" marT="22860">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80"/>
                        </a:spcBef>
                      </a:pPr>
                      <a:r>
                        <a:rPr dirty="0" sz="1000" b="1">
                          <a:solidFill>
                            <a:srgbClr val="FF0000"/>
                          </a:solidFill>
                          <a:latin typeface="Tahoma"/>
                          <a:cs typeface="Tahoma"/>
                        </a:rPr>
                        <a:t>No</a:t>
                      </a:r>
                      <a:endParaRPr sz="1000">
                        <a:latin typeface="Tahoma"/>
                        <a:cs typeface="Tahoma"/>
                      </a:endParaRPr>
                    </a:p>
                  </a:txBody>
                  <a:tcPr marL="0" marR="0" marB="0" marT="22860">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FF0000"/>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8120">
                <a:tc>
                  <a:txBody>
                    <a:bodyPr/>
                    <a:lstStyle/>
                    <a:p>
                      <a:pPr marL="45720">
                        <a:lnSpc>
                          <a:spcPct val="100000"/>
                        </a:lnSpc>
                        <a:spcBef>
                          <a:spcPts val="175"/>
                        </a:spcBef>
                      </a:pPr>
                      <a:r>
                        <a:rPr dirty="0" sz="1000" spc="-5" b="1">
                          <a:solidFill>
                            <a:srgbClr val="048D0A"/>
                          </a:solidFill>
                          <a:latin typeface="Tahoma"/>
                          <a:cs typeface="Tahoma"/>
                        </a:rPr>
                        <a:t>CS</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spc="-5" b="1">
                          <a:solidFill>
                            <a:srgbClr val="048D0A"/>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33339A"/>
                          </a:solidFill>
                          <a:latin typeface="Tahoma"/>
                          <a:cs typeface="Tahoma"/>
                        </a:rPr>
                        <a:t>History</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6350">
                      <a:solidFill>
                        <a:srgbClr val="010101"/>
                      </a:solidFill>
                      <a:prstDash val="solid"/>
                    </a:lnB>
                  </a:tcPr>
                </a:tc>
                <a:tc>
                  <a:txBody>
                    <a:bodyPr/>
                    <a:lstStyle/>
                    <a:p>
                      <a:pPr marL="45085">
                        <a:lnSpc>
                          <a:spcPct val="100000"/>
                        </a:lnSpc>
                        <a:spcBef>
                          <a:spcPts val="175"/>
                        </a:spcBef>
                      </a:pPr>
                      <a:r>
                        <a:rPr dirty="0" sz="1000" b="1">
                          <a:solidFill>
                            <a:srgbClr val="33339A"/>
                          </a:solidFill>
                          <a:latin typeface="Tahoma"/>
                          <a:cs typeface="Tahoma"/>
                        </a:rPr>
                        <a:t>No</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6350">
                      <a:solidFill>
                        <a:srgbClr val="010101"/>
                      </a:solidFill>
                      <a:prstDash val="solid"/>
                    </a:lnB>
                  </a:tcPr>
                </a:tc>
              </a:tr>
              <a:tr h="197357">
                <a:tc>
                  <a:txBody>
                    <a:bodyPr/>
                    <a:lstStyle/>
                    <a:p>
                      <a:pPr marL="45720">
                        <a:lnSpc>
                          <a:spcPct val="100000"/>
                        </a:lnSpc>
                        <a:spcBef>
                          <a:spcPts val="175"/>
                        </a:spcBef>
                      </a:pPr>
                      <a:r>
                        <a:rPr dirty="0" sz="1000" spc="-5" b="1">
                          <a:solidFill>
                            <a:srgbClr val="FF0000"/>
                          </a:solidFill>
                          <a:latin typeface="Tahoma"/>
                          <a:cs typeface="Tahoma"/>
                        </a:rPr>
                        <a:t>Math</a:t>
                      </a:r>
                      <a:endParaRPr sz="1000">
                        <a:latin typeface="Tahoma"/>
                        <a:cs typeface="Tahoma"/>
                      </a:endParaRPr>
                    </a:p>
                  </a:txBody>
                  <a:tcPr marL="0" marR="0" marB="0" marT="22225">
                    <a:lnL w="19050">
                      <a:solidFill>
                        <a:srgbClr val="010101"/>
                      </a:solidFill>
                      <a:prstDash val="solid"/>
                    </a:lnL>
                    <a:lnR w="6350">
                      <a:solidFill>
                        <a:srgbClr val="010101"/>
                      </a:solidFill>
                      <a:prstDash val="solid"/>
                    </a:lnR>
                    <a:lnT w="6350">
                      <a:solidFill>
                        <a:srgbClr val="010101"/>
                      </a:solidFill>
                      <a:prstDash val="solid"/>
                    </a:lnT>
                    <a:lnB w="19050">
                      <a:solidFill>
                        <a:srgbClr val="010101"/>
                      </a:solidFill>
                      <a:prstDash val="solid"/>
                    </a:lnB>
                  </a:tcPr>
                </a:tc>
                <a:tc>
                  <a:txBody>
                    <a:bodyPr/>
                    <a:lstStyle/>
                    <a:p>
                      <a:pPr marL="45085">
                        <a:lnSpc>
                          <a:spcPct val="100000"/>
                        </a:lnSpc>
                        <a:spcBef>
                          <a:spcPts val="175"/>
                        </a:spcBef>
                      </a:pPr>
                      <a:r>
                        <a:rPr dirty="0" sz="1000" spc="-5" b="1">
                          <a:solidFill>
                            <a:srgbClr val="FF0000"/>
                          </a:solidFill>
                          <a:latin typeface="Tahoma"/>
                          <a:cs typeface="Tahoma"/>
                        </a:rPr>
                        <a:t>Yes</a:t>
                      </a:r>
                      <a:endParaRPr sz="1000">
                        <a:latin typeface="Tahoma"/>
                        <a:cs typeface="Tahoma"/>
                      </a:endParaRPr>
                    </a:p>
                  </a:txBody>
                  <a:tcPr marL="0" marR="0" marB="0" marT="22225">
                    <a:lnL w="6350">
                      <a:solidFill>
                        <a:srgbClr val="010101"/>
                      </a:solidFill>
                      <a:prstDash val="solid"/>
                    </a:lnL>
                    <a:lnR w="19050">
                      <a:solidFill>
                        <a:srgbClr val="010101"/>
                      </a:solidFill>
                      <a:prstDash val="solid"/>
                    </a:lnR>
                    <a:lnT w="6350">
                      <a:solidFill>
                        <a:srgbClr val="010101"/>
                      </a:solidFill>
                      <a:prstDash val="solid"/>
                    </a:lnT>
                    <a:lnB w="19050">
                      <a:solidFill>
                        <a:srgbClr val="010101"/>
                      </a:solidFill>
                      <a:prstDash val="solid"/>
                    </a:lnB>
                  </a:tcPr>
                </a:tc>
              </a:tr>
            </a:tbl>
          </a:graphicData>
        </a:graphic>
      </p:graphicFrame>
      <p:sp>
        <p:nvSpPr>
          <p:cNvPr id="18" name="object 18"/>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9" name="object 19"/>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60220" y="4477003"/>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3" name="object 3"/>
          <p:cNvSpPr txBox="1"/>
          <p:nvPr/>
        </p:nvSpPr>
        <p:spPr>
          <a:xfrm>
            <a:off x="5070347" y="4477003"/>
            <a:ext cx="90233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Information Gain: </a:t>
            </a:r>
            <a:r>
              <a:rPr dirty="0" sz="600">
                <a:latin typeface="Tahoma"/>
                <a:cs typeface="Tahoma"/>
              </a:rPr>
              <a:t>Slide</a:t>
            </a:r>
            <a:r>
              <a:rPr dirty="0" sz="600" spc="-20">
                <a:latin typeface="Tahoma"/>
                <a:cs typeface="Tahoma"/>
              </a:rPr>
              <a:t> </a:t>
            </a:r>
            <a:r>
              <a:rPr dirty="0" sz="600">
                <a:latin typeface="Tahoma"/>
                <a:cs typeface="Tahoma"/>
              </a:rPr>
              <a:t>17</a:t>
            </a:r>
            <a:endParaRPr sz="600">
              <a:latin typeface="Tahoma"/>
              <a:cs typeface="Tahoma"/>
            </a:endParaRPr>
          </a:p>
        </p:txBody>
      </p:sp>
      <p:sp>
        <p:nvSpPr>
          <p:cNvPr id="4" name="object 4"/>
          <p:cNvSpPr txBox="1">
            <a:spLocks noGrp="1"/>
          </p:cNvSpPr>
          <p:nvPr>
            <p:ph type="title"/>
          </p:nvPr>
        </p:nvSpPr>
        <p:spPr>
          <a:xfrm>
            <a:off x="2239517" y="1500630"/>
            <a:ext cx="3228975" cy="361315"/>
          </a:xfrm>
          <a:prstGeom prst="rect"/>
        </p:spPr>
        <p:txBody>
          <a:bodyPr wrap="square" lIns="0" tIns="12700" rIns="0" bIns="0" rtlCol="0" vert="horz">
            <a:spAutoFit/>
          </a:bodyPr>
          <a:lstStyle/>
          <a:p>
            <a:pPr>
              <a:lnSpc>
                <a:spcPct val="100000"/>
              </a:lnSpc>
              <a:spcBef>
                <a:spcPts val="100"/>
              </a:spcBef>
            </a:pPr>
            <a:r>
              <a:rPr dirty="0" spc="-5"/>
              <a:t>Information Gain</a:t>
            </a:r>
            <a:r>
              <a:rPr dirty="0" spc="-70"/>
              <a:t> </a:t>
            </a:r>
            <a:r>
              <a:rPr dirty="0" spc="-5"/>
              <a:t>Example</a:t>
            </a:r>
          </a:p>
        </p:txBody>
      </p:sp>
      <p:sp>
        <p:nvSpPr>
          <p:cNvPr id="5" name="object 5"/>
          <p:cNvSpPr/>
          <p:nvPr/>
        </p:nvSpPr>
        <p:spPr>
          <a:xfrm>
            <a:off x="1957577" y="2419350"/>
            <a:ext cx="3857244" cy="104013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1606296" y="1231391"/>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7" name="object 7"/>
          <p:cNvSpPr txBox="1"/>
          <p:nvPr/>
        </p:nvSpPr>
        <p:spPr>
          <a:xfrm>
            <a:off x="1760220" y="8654286"/>
            <a:ext cx="1482725" cy="116839"/>
          </a:xfrm>
          <a:prstGeom prst="rect">
            <a:avLst/>
          </a:prstGeom>
        </p:spPr>
        <p:txBody>
          <a:bodyPr wrap="square" lIns="0" tIns="12700" rIns="0" bIns="0" rtlCol="0" vert="horz">
            <a:spAutoFit/>
          </a:bodyPr>
          <a:lstStyle/>
          <a:p>
            <a:pPr>
              <a:lnSpc>
                <a:spcPct val="100000"/>
              </a:lnSpc>
              <a:spcBef>
                <a:spcPts val="100"/>
              </a:spcBef>
            </a:pPr>
            <a:r>
              <a:rPr dirty="0" sz="600" spc="-5">
                <a:solidFill>
                  <a:srgbClr val="1C1C1C"/>
                </a:solidFill>
                <a:latin typeface="Tahoma"/>
                <a:cs typeface="Tahoma"/>
              </a:rPr>
              <a:t>Copyright </a:t>
            </a:r>
            <a:r>
              <a:rPr dirty="0" sz="600">
                <a:solidFill>
                  <a:srgbClr val="1C1C1C"/>
                </a:solidFill>
                <a:latin typeface="Tahoma"/>
                <a:cs typeface="Tahoma"/>
              </a:rPr>
              <a:t>© </a:t>
            </a:r>
            <a:r>
              <a:rPr dirty="0" sz="600" spc="-5">
                <a:solidFill>
                  <a:srgbClr val="1C1C1C"/>
                </a:solidFill>
                <a:latin typeface="Tahoma"/>
                <a:cs typeface="Tahoma"/>
              </a:rPr>
              <a:t>2001, 2003, Andrew W.</a:t>
            </a:r>
            <a:r>
              <a:rPr dirty="0" sz="600">
                <a:solidFill>
                  <a:srgbClr val="1C1C1C"/>
                </a:solidFill>
                <a:latin typeface="Tahoma"/>
                <a:cs typeface="Tahoma"/>
              </a:rPr>
              <a:t> </a:t>
            </a:r>
            <a:r>
              <a:rPr dirty="0" sz="600" spc="-5">
                <a:solidFill>
                  <a:srgbClr val="1C1C1C"/>
                </a:solidFill>
                <a:latin typeface="Tahoma"/>
                <a:cs typeface="Tahoma"/>
              </a:rPr>
              <a:t>Moore</a:t>
            </a:r>
            <a:endParaRPr sz="600">
              <a:latin typeface="Tahoma"/>
              <a:cs typeface="Tahoma"/>
            </a:endParaRPr>
          </a:p>
        </p:txBody>
      </p:sp>
      <p:sp>
        <p:nvSpPr>
          <p:cNvPr id="8" name="object 8"/>
          <p:cNvSpPr txBox="1"/>
          <p:nvPr/>
        </p:nvSpPr>
        <p:spPr>
          <a:xfrm>
            <a:off x="5070347" y="8654286"/>
            <a:ext cx="902335" cy="116839"/>
          </a:xfrm>
          <a:prstGeom prst="rect">
            <a:avLst/>
          </a:prstGeom>
        </p:spPr>
        <p:txBody>
          <a:bodyPr wrap="square" lIns="0" tIns="12700" rIns="0" bIns="0" rtlCol="0" vert="horz">
            <a:spAutoFit/>
          </a:bodyPr>
          <a:lstStyle/>
          <a:p>
            <a:pPr>
              <a:lnSpc>
                <a:spcPct val="100000"/>
              </a:lnSpc>
              <a:spcBef>
                <a:spcPts val="100"/>
              </a:spcBef>
            </a:pPr>
            <a:r>
              <a:rPr dirty="0" sz="600" spc="-5">
                <a:latin typeface="Tahoma"/>
                <a:cs typeface="Tahoma"/>
              </a:rPr>
              <a:t>Information Gain: </a:t>
            </a:r>
            <a:r>
              <a:rPr dirty="0" sz="600">
                <a:latin typeface="Tahoma"/>
                <a:cs typeface="Tahoma"/>
              </a:rPr>
              <a:t>Slide</a:t>
            </a:r>
            <a:r>
              <a:rPr dirty="0" sz="600" spc="-20">
                <a:latin typeface="Tahoma"/>
                <a:cs typeface="Tahoma"/>
              </a:rPr>
              <a:t> </a:t>
            </a:r>
            <a:r>
              <a:rPr dirty="0" sz="600">
                <a:latin typeface="Tahoma"/>
                <a:cs typeface="Tahoma"/>
              </a:rPr>
              <a:t>18</a:t>
            </a:r>
            <a:endParaRPr sz="600">
              <a:latin typeface="Tahoma"/>
              <a:cs typeface="Tahoma"/>
            </a:endParaRPr>
          </a:p>
        </p:txBody>
      </p:sp>
      <p:sp>
        <p:nvSpPr>
          <p:cNvPr id="9" name="object 9"/>
          <p:cNvSpPr txBox="1"/>
          <p:nvPr/>
        </p:nvSpPr>
        <p:spPr>
          <a:xfrm>
            <a:off x="2801873" y="5677916"/>
            <a:ext cx="2105025" cy="361315"/>
          </a:xfrm>
          <a:prstGeom prst="rect">
            <a:avLst/>
          </a:prstGeom>
        </p:spPr>
        <p:txBody>
          <a:bodyPr wrap="square" lIns="0" tIns="12700" rIns="0" bIns="0" rtlCol="0" vert="horz">
            <a:spAutoFit/>
          </a:bodyPr>
          <a:lstStyle/>
          <a:p>
            <a:pPr>
              <a:lnSpc>
                <a:spcPct val="100000"/>
              </a:lnSpc>
              <a:spcBef>
                <a:spcPts val="100"/>
              </a:spcBef>
            </a:pPr>
            <a:r>
              <a:rPr dirty="0" sz="2200">
                <a:solidFill>
                  <a:srgbClr val="006500"/>
                </a:solidFill>
                <a:latin typeface="Tahoma"/>
                <a:cs typeface="Tahoma"/>
              </a:rPr>
              <a:t>Another</a:t>
            </a:r>
            <a:r>
              <a:rPr dirty="0" sz="2200" spc="-75">
                <a:solidFill>
                  <a:srgbClr val="006500"/>
                </a:solidFill>
                <a:latin typeface="Tahoma"/>
                <a:cs typeface="Tahoma"/>
              </a:rPr>
              <a:t> </a:t>
            </a:r>
            <a:r>
              <a:rPr dirty="0" sz="2200" spc="-5">
                <a:solidFill>
                  <a:srgbClr val="006500"/>
                </a:solidFill>
                <a:latin typeface="Tahoma"/>
                <a:cs typeface="Tahoma"/>
              </a:rPr>
              <a:t>example</a:t>
            </a:r>
            <a:endParaRPr sz="2200">
              <a:latin typeface="Tahoma"/>
              <a:cs typeface="Tahoma"/>
            </a:endParaRPr>
          </a:p>
        </p:txBody>
      </p:sp>
      <p:sp>
        <p:nvSpPr>
          <p:cNvPr id="10" name="object 10"/>
          <p:cNvSpPr/>
          <p:nvPr/>
        </p:nvSpPr>
        <p:spPr>
          <a:xfrm>
            <a:off x="1957577" y="6164579"/>
            <a:ext cx="3857243" cy="2325623"/>
          </a:xfrm>
          <a:prstGeom prst="rect">
            <a:avLst/>
          </a:prstGeom>
          <a:blipFill>
            <a:blip r:embed="rId3" cstate="print"/>
            <a:stretch>
              <a:fillRect/>
            </a:stretch>
          </a:blipFill>
        </p:spPr>
        <p:txBody>
          <a:bodyPr wrap="square" lIns="0" tIns="0" rIns="0" bIns="0" rtlCol="0"/>
          <a:lstStyle/>
          <a:p/>
        </p:txBody>
      </p:sp>
      <p:sp>
        <p:nvSpPr>
          <p:cNvPr id="11" name="object 11"/>
          <p:cNvSpPr/>
          <p:nvPr/>
        </p:nvSpPr>
        <p:spPr>
          <a:xfrm>
            <a:off x="1606296" y="5408676"/>
            <a:ext cx="4559300" cy="3416300"/>
          </a:xfrm>
          <a:custGeom>
            <a:avLst/>
            <a:gdLst/>
            <a:ahLst/>
            <a:cxnLst/>
            <a:rect l="l" t="t" r="r" b="b"/>
            <a:pathLst>
              <a:path w="4559300" h="3416300">
                <a:moveTo>
                  <a:pt x="4559046" y="0"/>
                </a:moveTo>
                <a:lnTo>
                  <a:pt x="0" y="0"/>
                </a:lnTo>
                <a:lnTo>
                  <a:pt x="0" y="3416046"/>
                </a:lnTo>
                <a:lnTo>
                  <a:pt x="4559046" y="3416046"/>
                </a:lnTo>
                <a:lnTo>
                  <a:pt x="4559046" y="0"/>
                </a:lnTo>
                <a:close/>
              </a:path>
            </a:pathLst>
          </a:custGeom>
          <a:ln w="12954">
            <a:solidFill>
              <a:srgbClr val="000000"/>
            </a:solidFill>
          </a:ln>
        </p:spPr>
        <p:txBody>
          <a:bodyPr wrap="square" lIns="0" tIns="0" rIns="0" bIns="0" rtlCol="0"/>
          <a:lstStyle/>
          <a:p/>
        </p:txBody>
      </p:sp>
      <p:sp>
        <p:nvSpPr>
          <p:cNvPr id="12" name="object 12"/>
          <p:cNvSpPr txBox="1">
            <a:spLocks noGrp="1"/>
          </p:cNvSpPr>
          <p:nvPr>
            <p:ph type="sldNum" idx="7" sz="quarter"/>
          </p:nvPr>
        </p:nvSpPr>
        <p:spPr>
          <a:prstGeom prst="rect"/>
        </p:spPr>
        <p:txBody>
          <a:bodyPr wrap="square" lIns="0" tIns="12700" rIns="0" bIns="0" rtlCol="0" vert="horz">
            <a:spAutoFit/>
          </a:bodyPr>
          <a:lstStyle/>
          <a:p>
            <a:pPr marL="25400">
              <a:lnSpc>
                <a:spcPct val="100000"/>
              </a:lnSpc>
              <a:spcBef>
                <a:spcPts val="100"/>
              </a:spcBef>
            </a:pPr>
            <a:fld id="{81D60167-4931-47E6-BA6A-407CBD079E47}" type="slidenum">
              <a:rPr dirty="0"/>
              <a:t>10</a:t>
            </a:fl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awm</dc:creator>
  <dc:title>Microsoft PowerPoint - infogain11</dc:title>
  <dcterms:created xsi:type="dcterms:W3CDTF">2019-03-23T11:38:23Z</dcterms:created>
  <dcterms:modified xsi:type="dcterms:W3CDTF">2019-03-23T11:38:23Z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2004-10-19T00:00:00Z</vt:filetime>
  </property>
  <property fmtid="{D5CDD505-2E9C-101B-9397-08002B2CF9AE}" pid="3" name="Creator">
    <vt:lpwstr>PScript5.dll Version 5.2</vt:lpwstr>
  </property>
  <property fmtid="{D5CDD505-2E9C-101B-9397-08002B2CF9AE}" pid="4" name="LastSaved">
    <vt:filetime>2019-03-23T00:00:00Z</vt:filetime>
  </property>
</Properties>
</file>