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Default Extension="jpg" ContentType="image/jpg"/>
  <Override PartName="/ppt/slides/slide3.xml" ContentType="application/vnd.openxmlformats-officedocument.presentationml.slide+xml"/>
  <Override PartName="/ppt/slides/slide4.xml" ContentType="application/vnd.openxmlformats-officedocument.presentationml.slide+xml"/>
  <Default Extension="png" ContentType="image/png"/>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006500"/>
                </a:solidFill>
                <a:latin typeface="Tahoma"/>
                <a:cs typeface="Tahoma"/>
              </a:defRPr>
            </a:lvl1pPr>
          </a:lstStyle>
          <a:p/>
        </p:txBody>
      </p:sp>
      <p:sp>
        <p:nvSpPr>
          <p:cNvPr id="3" name="Holder 3"/>
          <p:cNvSpPr>
            <a:spLocks noGrp="1"/>
          </p:cNvSpPr>
          <p:nvPr>
            <p:ph type="body" idx="1"/>
          </p:nvPr>
        </p:nvSpPr>
        <p:spPr/>
        <p:txBody>
          <a:bodyPr lIns="0" tIns="0" rIns="0" bIns="0"/>
          <a:lstStyle>
            <a:lvl1pPr>
              <a:defRPr sz="1200" b="1" i="0">
                <a:solidFill>
                  <a:schemeClr val="tx1"/>
                </a:solidFill>
                <a:latin typeface="Tahoma"/>
                <a:cs typeface="Tahoma"/>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006500"/>
                </a:solidFill>
                <a:latin typeface="Tahoma"/>
                <a:cs typeface="Tahoma"/>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006500"/>
                </a:solidFill>
                <a:latin typeface="Tahoma"/>
                <a:cs typeface="Tahoma"/>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60573" y="1386330"/>
            <a:ext cx="2573020" cy="361314"/>
          </a:xfrm>
          <a:prstGeom prst="rect">
            <a:avLst/>
          </a:prstGeom>
        </p:spPr>
        <p:txBody>
          <a:bodyPr wrap="square" lIns="0" tIns="0" rIns="0" bIns="0">
            <a:spAutoFit/>
          </a:bodyPr>
          <a:lstStyle>
            <a:lvl1pPr>
              <a:defRPr sz="2200" b="1" i="0">
                <a:solidFill>
                  <a:srgbClr val="006500"/>
                </a:solidFill>
                <a:latin typeface="Tahoma"/>
                <a:cs typeface="Tahoma"/>
              </a:defRPr>
            </a:lvl1pPr>
          </a:lstStyle>
          <a:p/>
        </p:txBody>
      </p:sp>
      <p:sp>
        <p:nvSpPr>
          <p:cNvPr id="3" name="Holder 3"/>
          <p:cNvSpPr>
            <a:spLocks noGrp="1"/>
          </p:cNvSpPr>
          <p:nvPr>
            <p:ph type="body" idx="1"/>
          </p:nvPr>
        </p:nvSpPr>
        <p:spPr>
          <a:xfrm>
            <a:off x="1734820" y="1741644"/>
            <a:ext cx="4092575" cy="2608579"/>
          </a:xfrm>
          <a:prstGeom prst="rect">
            <a:avLst/>
          </a:prstGeom>
        </p:spPr>
        <p:txBody>
          <a:bodyPr wrap="square" lIns="0" tIns="0" rIns="0" bIns="0">
            <a:spAutoFit/>
          </a:bodyPr>
          <a:lstStyle>
            <a:lvl1pPr>
              <a:defRPr sz="1200" b="1" i="0">
                <a:solidFill>
                  <a:schemeClr val="tx1"/>
                </a:solidFill>
                <a:latin typeface="Tahoma"/>
                <a:cs typeface="Tahoma"/>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41030" y="9570893"/>
            <a:ext cx="232409" cy="225425"/>
          </a:xfrm>
          <a:prstGeom prst="rect">
            <a:avLst/>
          </a:prstGeom>
        </p:spPr>
        <p:txBody>
          <a:bodyPr wrap="square" lIns="0" tIns="0" rIns="0" bIns="0">
            <a:spAutoFit/>
          </a:bodyPr>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 Id="rId5" Type="http://schemas.openxmlformats.org/officeDocument/2006/relationships/hyperlink" Target="http://www.cs.cmu.edu/%7Eawm/vizie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 Id="rId3" Type="http://schemas.openxmlformats.org/officeDocument/2006/relationships/image" Target="../media/image28.jpg"/><Relationship Id="rId4" Type="http://schemas.openxmlformats.org/officeDocument/2006/relationships/image" Target="../media/image29.jpg"/><Relationship Id="rId5" Type="http://schemas.openxmlformats.org/officeDocument/2006/relationships/image" Target="../media/image30.jpg"/><Relationship Id="rId6" Type="http://schemas.openxmlformats.org/officeDocument/2006/relationships/image" Target="../media/image3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jpg"/><Relationship Id="rId3" Type="http://schemas.openxmlformats.org/officeDocument/2006/relationships/image" Target="../media/image33.jpg"/><Relationship Id="rId4" Type="http://schemas.openxmlformats.org/officeDocument/2006/relationships/image" Target="../media/image34.jpg"/><Relationship Id="rId5" Type="http://schemas.openxmlformats.org/officeDocument/2006/relationships/image" Target="../media/image35.jpg"/><Relationship Id="rId6" Type="http://schemas.openxmlformats.org/officeDocument/2006/relationships/image" Target="../media/image36.jpg"/><Relationship Id="rId7" Type="http://schemas.openxmlformats.org/officeDocument/2006/relationships/image" Target="../media/image37.jpg"/><Relationship Id="rId8" Type="http://schemas.openxmlformats.org/officeDocument/2006/relationships/hyperlink" Target="http://www.cs.cmu.edu/%7Eawm/viz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g"/><Relationship Id="rId3" Type="http://schemas.openxmlformats.org/officeDocument/2006/relationships/image" Target="../media/image40.jpg"/><Relationship Id="rId4" Type="http://schemas.openxmlformats.org/officeDocument/2006/relationships/image" Target="../media/image4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2.png"/><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5.jpg"/><Relationship Id="rId3" Type="http://schemas.openxmlformats.org/officeDocument/2006/relationships/image" Target="../media/image46.jpg"/><Relationship Id="rId4" Type="http://schemas.openxmlformats.org/officeDocument/2006/relationships/image" Target="../media/image47.jpg"/><Relationship Id="rId5" Type="http://schemas.openxmlformats.org/officeDocument/2006/relationships/hyperlink" Target="http://www.cs.cmu.edu/%7Eawm/vizier" TargetMode="External"/><Relationship Id="rId6" Type="http://schemas.openxmlformats.org/officeDocument/2006/relationships/image" Target="../media/image48.jpg"/><Relationship Id="rId7" Type="http://schemas.openxmlformats.org/officeDocument/2006/relationships/image" Target="../media/image49.jpg"/><Relationship Id="rId8" Type="http://schemas.openxmlformats.org/officeDocument/2006/relationships/image" Target="../media/image5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hyperlink" Target="http://www.cs.cmu.edu/%7Eawm/vizi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hyperlink" Target="http://www.cs.cmu.edu/%7Eawm/vizier" TargetMode="External"/><Relationship Id="rId4" Type="http://schemas.openxmlformats.org/officeDocument/2006/relationships/image" Target="../media/image52.jpg"/><Relationship Id="rId5" Type="http://schemas.openxmlformats.org/officeDocument/2006/relationships/image" Target="../media/image5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g"/><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jpg"/><Relationship Id="rId5" Type="http://schemas.openxmlformats.org/officeDocument/2006/relationships/image" Target="../media/image20.jpg"/><Relationship Id="rId6"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 Id="rId3" Type="http://schemas.openxmlformats.org/officeDocument/2006/relationships/image" Target="../media/image23.jpg"/><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68580" rIns="0" bIns="0" rtlCol="0" vert="horz">
            <a:spAutoFit/>
          </a:bodyPr>
          <a:lstStyle/>
          <a:p>
            <a:pPr algn="ctr" marL="1052830" marR="820419">
              <a:lnSpc>
                <a:spcPct val="100000"/>
              </a:lnSpc>
              <a:spcBef>
                <a:spcPts val="540"/>
              </a:spcBef>
            </a:pPr>
            <a:r>
              <a:rPr dirty="0" sz="2700" spc="-5" b="1">
                <a:solidFill>
                  <a:srgbClr val="006500"/>
                </a:solidFill>
                <a:latin typeface="Tahoma"/>
                <a:cs typeface="Tahoma"/>
              </a:rPr>
              <a:t>Instance-based  </a:t>
            </a:r>
            <a:r>
              <a:rPr dirty="0" sz="2700" b="1">
                <a:solidFill>
                  <a:srgbClr val="006500"/>
                </a:solidFill>
                <a:latin typeface="Tahoma"/>
                <a:cs typeface="Tahoma"/>
              </a:rPr>
              <a:t>learning</a:t>
            </a:r>
            <a:endParaRPr sz="2700">
              <a:latin typeface="Tahoma"/>
              <a:cs typeface="Tahoma"/>
            </a:endParaRPr>
          </a:p>
          <a:p>
            <a:pPr algn="ctr" marL="226695">
              <a:lnSpc>
                <a:spcPts val="1680"/>
              </a:lnSpc>
            </a:pPr>
            <a:r>
              <a:rPr dirty="0" sz="1400" spc="-5" b="1">
                <a:solidFill>
                  <a:srgbClr val="006500"/>
                </a:solidFill>
                <a:latin typeface="Tahoma"/>
                <a:cs typeface="Tahoma"/>
              </a:rPr>
              <a:t>(a.k.a. memory-based) (a.k.a.</a:t>
            </a:r>
            <a:r>
              <a:rPr dirty="0" sz="1400" spc="25" b="1">
                <a:solidFill>
                  <a:srgbClr val="006500"/>
                </a:solidFill>
                <a:latin typeface="Tahoma"/>
                <a:cs typeface="Tahoma"/>
              </a:rPr>
              <a:t> </a:t>
            </a:r>
            <a:r>
              <a:rPr dirty="0" sz="1400" spc="-5" b="1">
                <a:solidFill>
                  <a:srgbClr val="006500"/>
                </a:solidFill>
                <a:latin typeface="Tahoma"/>
                <a:cs typeface="Tahoma"/>
              </a:rPr>
              <a:t>non-</a:t>
            </a:r>
            <a:endParaRPr sz="1400">
              <a:latin typeface="Tahoma"/>
              <a:cs typeface="Tahoma"/>
            </a:endParaRPr>
          </a:p>
          <a:p>
            <a:pPr algn="ctr" marL="797560" marR="563245">
              <a:lnSpc>
                <a:spcPct val="100000"/>
              </a:lnSpc>
              <a:spcBef>
                <a:spcPts val="5"/>
              </a:spcBef>
            </a:pPr>
            <a:r>
              <a:rPr dirty="0" sz="1400" spc="-5" b="1">
                <a:solidFill>
                  <a:srgbClr val="006500"/>
                </a:solidFill>
                <a:latin typeface="Tahoma"/>
                <a:cs typeface="Tahoma"/>
              </a:rPr>
              <a:t>parametric regression) (a.k.a. case-  based) (a.k.a kernel-based)</a:t>
            </a:r>
            <a:endParaRPr sz="1400">
              <a:latin typeface="Tahoma"/>
              <a:cs typeface="Tahoma"/>
            </a:endParaRPr>
          </a:p>
          <a:p>
            <a:pPr algn="ctr" marL="1711960" marR="1475740">
              <a:lnSpc>
                <a:spcPct val="119600"/>
              </a:lnSpc>
              <a:spcBef>
                <a:spcPts val="975"/>
              </a:spcBef>
            </a:pPr>
            <a:r>
              <a:rPr dirty="0" sz="1200" b="1">
                <a:latin typeface="Tahoma"/>
                <a:cs typeface="Tahoma"/>
              </a:rPr>
              <a:t>Andrew </a:t>
            </a:r>
            <a:r>
              <a:rPr dirty="0" sz="1200" spc="-5" b="1">
                <a:latin typeface="Tahoma"/>
                <a:cs typeface="Tahoma"/>
              </a:rPr>
              <a:t>W.</a:t>
            </a:r>
            <a:r>
              <a:rPr dirty="0" sz="1200" spc="-105" b="1">
                <a:latin typeface="Tahoma"/>
                <a:cs typeface="Tahoma"/>
              </a:rPr>
              <a:t> </a:t>
            </a:r>
            <a:r>
              <a:rPr dirty="0" sz="1200" spc="-5" b="1">
                <a:latin typeface="Tahoma"/>
                <a:cs typeface="Tahoma"/>
              </a:rPr>
              <a:t>Moore  Professor</a:t>
            </a:r>
            <a:endParaRPr sz="1200">
              <a:latin typeface="Tahoma"/>
              <a:cs typeface="Tahoma"/>
            </a:endParaRPr>
          </a:p>
          <a:p>
            <a:pPr algn="ctr" marL="1327150" marR="1092200">
              <a:lnSpc>
                <a:spcPct val="119600"/>
              </a:lnSpc>
              <a:spcBef>
                <a:spcPts val="5"/>
              </a:spcBef>
            </a:pPr>
            <a:r>
              <a:rPr dirty="0" sz="1200" spc="-5" b="1">
                <a:latin typeface="Tahoma"/>
                <a:cs typeface="Tahoma"/>
              </a:rPr>
              <a:t>School of Computer</a:t>
            </a:r>
            <a:r>
              <a:rPr dirty="0" sz="1200" spc="-70" b="1">
                <a:latin typeface="Tahoma"/>
                <a:cs typeface="Tahoma"/>
              </a:rPr>
              <a:t> </a:t>
            </a:r>
            <a:r>
              <a:rPr dirty="0" sz="1200" spc="-5" b="1">
                <a:latin typeface="Tahoma"/>
                <a:cs typeface="Tahoma"/>
              </a:rPr>
              <a:t>Science  Carnegie Mellon</a:t>
            </a:r>
            <a:r>
              <a:rPr dirty="0" sz="1200" spc="-70" b="1">
                <a:latin typeface="Tahoma"/>
                <a:cs typeface="Tahoma"/>
              </a:rPr>
              <a:t> </a:t>
            </a:r>
            <a:r>
              <a:rPr dirty="0" sz="1200" b="1">
                <a:latin typeface="Tahoma"/>
                <a:cs typeface="Tahoma"/>
              </a:rPr>
              <a:t>University</a:t>
            </a:r>
            <a:endParaRPr sz="1200">
              <a:latin typeface="Tahoma"/>
              <a:cs typeface="Tahoma"/>
            </a:endParaRPr>
          </a:p>
          <a:p>
            <a:pPr algn="ctr" marL="1846580" marR="1611630">
              <a:lnSpc>
                <a:spcPct val="120600"/>
              </a:lnSpc>
              <a:spcBef>
                <a:spcPts val="10"/>
              </a:spcBef>
            </a:pPr>
            <a:r>
              <a:rPr dirty="0" sz="800" spc="-5">
                <a:latin typeface="Tahoma"/>
                <a:cs typeface="Tahoma"/>
                <a:hlinkClick r:id="rId2"/>
              </a:rPr>
              <a:t>www.cs.cmu.edu/~awm </a:t>
            </a:r>
            <a:r>
              <a:rPr dirty="0" sz="800" spc="-5">
                <a:latin typeface="Tahoma"/>
                <a:cs typeface="Tahoma"/>
              </a:rPr>
              <a:t> </a:t>
            </a:r>
            <a:r>
              <a:rPr dirty="0" sz="800" spc="-5">
                <a:latin typeface="Tahoma"/>
                <a:cs typeface="Tahoma"/>
                <a:hlinkClick r:id="rId3"/>
              </a:rPr>
              <a:t>awm@cs.cmu.edu</a:t>
            </a:r>
            <a:endParaRPr sz="800">
              <a:latin typeface="Tahoma"/>
              <a:cs typeface="Tahoma"/>
            </a:endParaRPr>
          </a:p>
          <a:p>
            <a:pPr algn="ctr" marL="227965">
              <a:lnSpc>
                <a:spcPct val="100000"/>
              </a:lnSpc>
              <a:spcBef>
                <a:spcPts val="190"/>
              </a:spcBef>
            </a:pPr>
            <a:r>
              <a:rPr dirty="0" sz="800" spc="-5">
                <a:latin typeface="Tahoma"/>
                <a:cs typeface="Tahoma"/>
              </a:rPr>
              <a:t>412-268-7599</a:t>
            </a:r>
            <a:endParaRPr sz="800">
              <a:latin typeface="Tahoma"/>
              <a:cs typeface="Tahoma"/>
            </a:endParaRPr>
          </a:p>
          <a:p>
            <a:pPr>
              <a:lnSpc>
                <a:spcPct val="100000"/>
              </a:lnSpc>
            </a:pPr>
            <a:endParaRPr sz="900">
              <a:latin typeface="Times New Roman"/>
              <a:cs typeface="Times New Roman"/>
            </a:endParaRPr>
          </a:p>
          <a:p>
            <a:pPr>
              <a:lnSpc>
                <a:spcPct val="100000"/>
              </a:lnSpc>
              <a:spcBef>
                <a:spcPts val="20"/>
              </a:spcBef>
            </a:pPr>
            <a:endParaRPr sz="750">
              <a:latin typeface="Times New Roman"/>
              <a:cs typeface="Times New Roman"/>
            </a:endParaRPr>
          </a:p>
          <a:p>
            <a:pPr marL="565150">
              <a:lnSpc>
                <a:spcPct val="100000"/>
              </a:lnSpc>
            </a:pPr>
            <a:r>
              <a:rPr dirty="0" sz="700" spc="-5">
                <a:solidFill>
                  <a:srgbClr val="1C1C1C"/>
                </a:solidFill>
                <a:latin typeface="Tahoma"/>
                <a:cs typeface="Tahoma"/>
              </a:rPr>
              <a:t>Copyright </a:t>
            </a:r>
            <a:r>
              <a:rPr dirty="0" sz="700">
                <a:solidFill>
                  <a:srgbClr val="1C1C1C"/>
                </a:solidFill>
                <a:latin typeface="Tahoma"/>
                <a:cs typeface="Tahoma"/>
              </a:rPr>
              <a:t>© </a:t>
            </a:r>
            <a:r>
              <a:rPr dirty="0" sz="700" spc="-5">
                <a:solidFill>
                  <a:srgbClr val="1C1C1C"/>
                </a:solidFill>
                <a:latin typeface="Tahoma"/>
                <a:cs typeface="Tahoma"/>
              </a:rPr>
              <a:t>2001, 2005, Andrew </a:t>
            </a:r>
            <a:r>
              <a:rPr dirty="0" sz="700">
                <a:solidFill>
                  <a:srgbClr val="1C1C1C"/>
                </a:solidFill>
                <a:latin typeface="Tahoma"/>
                <a:cs typeface="Tahoma"/>
              </a:rPr>
              <a:t>W.</a:t>
            </a:r>
            <a:r>
              <a:rPr dirty="0" sz="700" spc="-10">
                <a:solidFill>
                  <a:srgbClr val="1C1C1C"/>
                </a:solidFill>
                <a:latin typeface="Tahoma"/>
                <a:cs typeface="Tahoma"/>
              </a:rPr>
              <a:t> </a:t>
            </a:r>
            <a:r>
              <a:rPr dirty="0" sz="700" spc="-5">
                <a:solidFill>
                  <a:srgbClr val="1C1C1C"/>
                </a:solidFill>
                <a:latin typeface="Tahoma"/>
                <a:cs typeface="Tahoma"/>
              </a:rPr>
              <a:t>Moore</a:t>
            </a:r>
            <a:endParaRPr sz="700">
              <a:latin typeface="Tahoma"/>
              <a:cs typeface="Tahoma"/>
            </a:endParaRPr>
          </a:p>
        </p:txBody>
      </p:sp>
      <p:sp>
        <p:nvSpPr>
          <p:cNvPr id="3" name="object 3"/>
          <p:cNvSpPr txBox="1"/>
          <p:nvPr/>
        </p:nvSpPr>
        <p:spPr>
          <a:xfrm>
            <a:off x="1676400" y="3015995"/>
            <a:ext cx="1219200" cy="1190625"/>
          </a:xfrm>
          <a:prstGeom prst="rect">
            <a:avLst/>
          </a:prstGeom>
          <a:ln w="3175">
            <a:solidFill>
              <a:srgbClr val="010101"/>
            </a:solidFill>
          </a:ln>
        </p:spPr>
        <p:txBody>
          <a:bodyPr wrap="square" lIns="0" tIns="22225" rIns="0" bIns="0" rtlCol="0" vert="horz">
            <a:spAutoFit/>
          </a:bodyPr>
          <a:lstStyle/>
          <a:p>
            <a:pPr marL="46355" marR="47625">
              <a:lnSpc>
                <a:spcPct val="100000"/>
              </a:lnSpc>
              <a:spcBef>
                <a:spcPts val="175"/>
              </a:spcBef>
            </a:pPr>
            <a:r>
              <a:rPr dirty="0" sz="500" spc="-5">
                <a:latin typeface="Tahoma"/>
                <a:cs typeface="Tahoma"/>
              </a:rPr>
              <a:t>Note to other teachers and users of  these slides. Andrew would be  delighted if you found this source  material useful in giving your own  lectures. Feel free to use these slides  verbatim, or to modify them to fit your  own needs. PowerPoint originals are  available. If you make use of a  significant portion of these slides in  your own lecture, please include this  message, or the following link to the  source repository of Andrew’s tutorials:  </a:t>
            </a:r>
            <a:r>
              <a:rPr dirty="0" u="sng" sz="500" spc="-5">
                <a:solidFill>
                  <a:srgbClr val="FF0000"/>
                </a:solidFill>
                <a:uFill>
                  <a:solidFill>
                    <a:srgbClr val="FF0000"/>
                  </a:solidFill>
                </a:uFill>
                <a:latin typeface="Tahoma"/>
                <a:cs typeface="Tahoma"/>
                <a:hlinkClick r:id="rId4"/>
              </a:rPr>
              <a:t>http://www.cs.cmu.edu/~awm/tutorials</a:t>
            </a:r>
            <a:endParaRPr sz="500">
              <a:latin typeface="Tahoma"/>
              <a:cs typeface="Tahoma"/>
            </a:endParaRPr>
          </a:p>
          <a:p>
            <a:pPr marL="46355" marR="96520">
              <a:lnSpc>
                <a:spcPct val="100000"/>
              </a:lnSpc>
            </a:pPr>
            <a:r>
              <a:rPr dirty="0" sz="500" spc="-5">
                <a:latin typeface="Tahoma"/>
                <a:cs typeface="Tahoma"/>
              </a:rPr>
              <a:t>. Comments and corrections gratefully  received.</a:t>
            </a:r>
            <a:endParaRPr sz="500">
              <a:latin typeface="Tahoma"/>
              <a:cs typeface="Tahoma"/>
            </a:endParaRPr>
          </a:p>
        </p:txBody>
      </p:sp>
      <p:sp>
        <p:nvSpPr>
          <p:cNvPr id="4" name="object 4"/>
          <p:cNvSpPr txBox="1"/>
          <p:nvPr/>
        </p:nvSpPr>
        <p:spPr>
          <a:xfrm>
            <a:off x="4572000" y="3983735"/>
            <a:ext cx="1524000" cy="594360"/>
          </a:xfrm>
          <a:prstGeom prst="rect">
            <a:avLst/>
          </a:prstGeom>
          <a:solidFill>
            <a:srgbClr val="CCFF67"/>
          </a:solidFill>
        </p:spPr>
        <p:txBody>
          <a:bodyPr wrap="square" lIns="0" tIns="22860" rIns="0" bIns="0" rtlCol="0" vert="horz">
            <a:spAutoFit/>
          </a:bodyPr>
          <a:lstStyle/>
          <a:p>
            <a:pPr marL="45720" marR="64135">
              <a:lnSpc>
                <a:spcPct val="100000"/>
              </a:lnSpc>
              <a:spcBef>
                <a:spcPts val="180"/>
              </a:spcBef>
            </a:pPr>
            <a:r>
              <a:rPr dirty="0" sz="600" spc="-5">
                <a:latin typeface="Tahoma"/>
                <a:cs typeface="Tahoma"/>
              </a:rPr>
              <a:t>Software to play with </a:t>
            </a:r>
            <a:r>
              <a:rPr dirty="0" sz="600">
                <a:latin typeface="Tahoma"/>
                <a:cs typeface="Tahoma"/>
              </a:rPr>
              <a:t>the </a:t>
            </a:r>
            <a:r>
              <a:rPr dirty="0" sz="600" spc="-5">
                <a:latin typeface="Tahoma"/>
                <a:cs typeface="Tahoma"/>
              </a:rPr>
              <a:t>algorithms </a:t>
            </a:r>
            <a:r>
              <a:rPr dirty="0" sz="600">
                <a:latin typeface="Tahoma"/>
                <a:cs typeface="Tahoma"/>
              </a:rPr>
              <a:t>in  </a:t>
            </a:r>
            <a:r>
              <a:rPr dirty="0" sz="600" spc="-5">
                <a:latin typeface="Tahoma"/>
                <a:cs typeface="Tahoma"/>
              </a:rPr>
              <a:t>this tutorial, and example data are  available from:  </a:t>
            </a:r>
            <a:r>
              <a:rPr dirty="0" u="sng" sz="600" spc="-5">
                <a:solidFill>
                  <a:srgbClr val="FF0000"/>
                </a:solidFill>
                <a:uFill>
                  <a:solidFill>
                    <a:srgbClr val="FF0000"/>
                  </a:solidFill>
                </a:uFill>
                <a:latin typeface="Tahoma"/>
                <a:cs typeface="Tahoma"/>
                <a:hlinkClick r:id="rId5"/>
              </a:rPr>
              <a:t>http://www.cs.cmu.edu/~awm/vizier</a:t>
            </a:r>
            <a:r>
              <a:rPr dirty="0" sz="600" spc="-5">
                <a:solidFill>
                  <a:srgbClr val="FF0000"/>
                </a:solidFill>
                <a:latin typeface="Tahoma"/>
                <a:cs typeface="Tahoma"/>
                <a:hlinkClick r:id="rId5"/>
              </a:rPr>
              <a:t> </a:t>
            </a:r>
            <a:r>
              <a:rPr dirty="0" sz="600">
                <a:latin typeface="Tahoma"/>
                <a:cs typeface="Tahoma"/>
              </a:rPr>
              <a:t>.  </a:t>
            </a:r>
            <a:r>
              <a:rPr dirty="0" sz="600" spc="-5">
                <a:latin typeface="Tahoma"/>
                <a:cs typeface="Tahoma"/>
              </a:rPr>
              <a:t>The example </a:t>
            </a:r>
            <a:r>
              <a:rPr dirty="0" sz="600">
                <a:latin typeface="Tahoma"/>
                <a:cs typeface="Tahoma"/>
              </a:rPr>
              <a:t>figures in </a:t>
            </a:r>
            <a:r>
              <a:rPr dirty="0" sz="600" spc="-5">
                <a:latin typeface="Tahoma"/>
                <a:cs typeface="Tahoma"/>
              </a:rPr>
              <a:t>this slide-set were  created with </a:t>
            </a:r>
            <a:r>
              <a:rPr dirty="0" sz="600">
                <a:latin typeface="Tahoma"/>
                <a:cs typeface="Tahoma"/>
              </a:rPr>
              <a:t>the </a:t>
            </a:r>
            <a:r>
              <a:rPr dirty="0" sz="600" spc="-5">
                <a:latin typeface="Tahoma"/>
                <a:cs typeface="Tahoma"/>
              </a:rPr>
              <a:t>same software and data.</a:t>
            </a:r>
            <a:endParaRPr sz="600">
              <a:latin typeface="Tahoma"/>
              <a:cs typeface="Tahoma"/>
            </a:endParaRPr>
          </a:p>
        </p:txBody>
      </p:sp>
      <p:sp>
        <p:nvSpPr>
          <p:cNvPr id="5" name="object 5"/>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6" name="object 6"/>
          <p:cNvSpPr txBox="1"/>
          <p:nvPr/>
        </p:nvSpPr>
        <p:spPr>
          <a:xfrm>
            <a:off x="4873752" y="8654286"/>
            <a:ext cx="109791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2</a:t>
            </a:r>
            <a:endParaRPr sz="600">
              <a:latin typeface="Tahoma"/>
              <a:cs typeface="Tahoma"/>
            </a:endParaRPr>
          </a:p>
        </p:txBody>
      </p:sp>
      <p:sp>
        <p:nvSpPr>
          <p:cNvPr id="7" name="object 7"/>
          <p:cNvSpPr txBox="1"/>
          <p:nvPr/>
        </p:nvSpPr>
        <p:spPr>
          <a:xfrm>
            <a:off x="1760220" y="5545172"/>
            <a:ext cx="4201160" cy="2499995"/>
          </a:xfrm>
          <a:prstGeom prst="rect">
            <a:avLst/>
          </a:prstGeom>
        </p:spPr>
        <p:txBody>
          <a:bodyPr wrap="square" lIns="0" tIns="145415" rIns="0" bIns="0" rtlCol="0" vert="horz">
            <a:spAutoFit/>
          </a:bodyPr>
          <a:lstStyle/>
          <a:p>
            <a:pPr algn="ctr" marR="17145">
              <a:lnSpc>
                <a:spcPct val="100000"/>
              </a:lnSpc>
              <a:spcBef>
                <a:spcPts val="1145"/>
              </a:spcBef>
            </a:pPr>
            <a:r>
              <a:rPr dirty="0" sz="2200" spc="-5">
                <a:solidFill>
                  <a:srgbClr val="006500"/>
                </a:solidFill>
                <a:latin typeface="Tahoma"/>
                <a:cs typeface="Tahoma"/>
              </a:rPr>
              <a:t>Overview</a:t>
            </a:r>
            <a:endParaRPr sz="2200">
              <a:latin typeface="Tahoma"/>
              <a:cs typeface="Tahoma"/>
            </a:endParaRPr>
          </a:p>
          <a:p>
            <a:pPr marL="171450" indent="-172085">
              <a:lnSpc>
                <a:spcPct val="100000"/>
              </a:lnSpc>
              <a:spcBef>
                <a:spcPts val="665"/>
              </a:spcBef>
              <a:buChar char="•"/>
              <a:tabLst>
                <a:tab pos="172085" algn="l"/>
              </a:tabLst>
            </a:pPr>
            <a:r>
              <a:rPr dirty="0" sz="1400" spc="-5">
                <a:latin typeface="Tahoma"/>
                <a:cs typeface="Tahoma"/>
              </a:rPr>
              <a:t>What do we want a regressor to</a:t>
            </a:r>
            <a:r>
              <a:rPr dirty="0" sz="1400" spc="40">
                <a:latin typeface="Tahoma"/>
                <a:cs typeface="Tahoma"/>
              </a:rPr>
              <a:t> </a:t>
            </a:r>
            <a:r>
              <a:rPr dirty="0" sz="1400" spc="-5">
                <a:latin typeface="Tahoma"/>
                <a:cs typeface="Tahoma"/>
              </a:rPr>
              <a:t>do?</a:t>
            </a:r>
            <a:endParaRPr sz="1400">
              <a:latin typeface="Tahoma"/>
              <a:cs typeface="Tahoma"/>
            </a:endParaRPr>
          </a:p>
          <a:p>
            <a:pPr marL="171450" marR="5080" indent="-171450">
              <a:lnSpc>
                <a:spcPct val="100000"/>
              </a:lnSpc>
              <a:spcBef>
                <a:spcPts val="5"/>
              </a:spcBef>
              <a:buChar char="•"/>
              <a:tabLst>
                <a:tab pos="172085" algn="l"/>
              </a:tabLst>
            </a:pPr>
            <a:r>
              <a:rPr dirty="0" sz="1400" spc="-5">
                <a:latin typeface="Tahoma"/>
                <a:cs typeface="Tahoma"/>
              </a:rPr>
              <a:t>Why </a:t>
            </a:r>
            <a:r>
              <a:rPr dirty="0" sz="1400">
                <a:latin typeface="Tahoma"/>
                <a:cs typeface="Tahoma"/>
              </a:rPr>
              <a:t>not </a:t>
            </a:r>
            <a:r>
              <a:rPr dirty="0" sz="1400" spc="-5">
                <a:latin typeface="Tahoma"/>
                <a:cs typeface="Tahoma"/>
              </a:rPr>
              <a:t>stick with polynomial regression? Why not  just “join the</a:t>
            </a:r>
            <a:r>
              <a:rPr dirty="0" sz="1400" spc="5">
                <a:latin typeface="Tahoma"/>
                <a:cs typeface="Tahoma"/>
              </a:rPr>
              <a:t> </a:t>
            </a:r>
            <a:r>
              <a:rPr dirty="0" sz="1400" spc="-5">
                <a:latin typeface="Tahoma"/>
                <a:cs typeface="Tahoma"/>
              </a:rPr>
              <a:t>dots”?</a:t>
            </a:r>
            <a:endParaRPr sz="1400">
              <a:latin typeface="Tahoma"/>
              <a:cs typeface="Tahoma"/>
            </a:endParaRPr>
          </a:p>
          <a:p>
            <a:pPr marL="171450" indent="-172085">
              <a:lnSpc>
                <a:spcPct val="100000"/>
              </a:lnSpc>
              <a:buChar char="•"/>
              <a:tabLst>
                <a:tab pos="172085" algn="l"/>
              </a:tabLst>
            </a:pPr>
            <a:r>
              <a:rPr dirty="0" sz="1400" spc="-5">
                <a:latin typeface="Tahoma"/>
                <a:cs typeface="Tahoma"/>
              </a:rPr>
              <a:t>What’s k-nearest-neighbor all</a:t>
            </a:r>
            <a:r>
              <a:rPr dirty="0" sz="1400" spc="25">
                <a:latin typeface="Tahoma"/>
                <a:cs typeface="Tahoma"/>
              </a:rPr>
              <a:t> </a:t>
            </a:r>
            <a:r>
              <a:rPr dirty="0" sz="1400" spc="-5">
                <a:latin typeface="Tahoma"/>
                <a:cs typeface="Tahoma"/>
              </a:rPr>
              <a:t>about?</a:t>
            </a:r>
            <a:endParaRPr sz="1400">
              <a:latin typeface="Tahoma"/>
              <a:cs typeface="Tahoma"/>
            </a:endParaRPr>
          </a:p>
          <a:p>
            <a:pPr marL="171450" marR="66040" indent="-171450">
              <a:lnSpc>
                <a:spcPct val="100000"/>
              </a:lnSpc>
              <a:buChar char="•"/>
              <a:tabLst>
                <a:tab pos="172085" algn="l"/>
              </a:tabLst>
            </a:pPr>
            <a:r>
              <a:rPr dirty="0" sz="1400" spc="-5">
                <a:latin typeface="Tahoma"/>
                <a:cs typeface="Tahoma"/>
              </a:rPr>
              <a:t>And how about kernel regression, locally weighted  regression?</a:t>
            </a:r>
            <a:endParaRPr sz="1400">
              <a:latin typeface="Tahoma"/>
              <a:cs typeface="Tahoma"/>
            </a:endParaRPr>
          </a:p>
          <a:p>
            <a:pPr marL="171450" indent="-172085">
              <a:lnSpc>
                <a:spcPct val="100000"/>
              </a:lnSpc>
              <a:spcBef>
                <a:spcPts val="5"/>
              </a:spcBef>
              <a:buChar char="•"/>
              <a:tabLst>
                <a:tab pos="172085" algn="l"/>
              </a:tabLst>
            </a:pPr>
            <a:r>
              <a:rPr dirty="0" sz="1400" spc="-5">
                <a:latin typeface="Tahoma"/>
                <a:cs typeface="Tahoma"/>
              </a:rPr>
              <a:t>Hmm. But what about multivariate</a:t>
            </a:r>
            <a:r>
              <a:rPr dirty="0" sz="1400" spc="40">
                <a:latin typeface="Tahoma"/>
                <a:cs typeface="Tahoma"/>
              </a:rPr>
              <a:t> </a:t>
            </a:r>
            <a:r>
              <a:rPr dirty="0" sz="1400" spc="-5">
                <a:latin typeface="Tahoma"/>
                <a:cs typeface="Tahoma"/>
              </a:rPr>
              <a:t>fitting?</a:t>
            </a:r>
            <a:endParaRPr sz="1400">
              <a:latin typeface="Tahoma"/>
              <a:cs typeface="Tahoma"/>
            </a:endParaRPr>
          </a:p>
          <a:p>
            <a:pPr marL="171450" marR="186690" indent="-171450">
              <a:lnSpc>
                <a:spcPct val="100000"/>
              </a:lnSpc>
              <a:buChar char="•"/>
              <a:tabLst>
                <a:tab pos="172085" algn="l"/>
              </a:tabLst>
            </a:pPr>
            <a:r>
              <a:rPr dirty="0" sz="1400" spc="-5">
                <a:latin typeface="Tahoma"/>
                <a:cs typeface="Tahoma"/>
              </a:rPr>
              <a:t>And how do you </a:t>
            </a:r>
            <a:r>
              <a:rPr dirty="0" sz="1400" spc="-10">
                <a:latin typeface="Tahoma"/>
                <a:cs typeface="Tahoma"/>
              </a:rPr>
              <a:t>compute </a:t>
            </a:r>
            <a:r>
              <a:rPr dirty="0" sz="1400" spc="-5">
                <a:latin typeface="Tahoma"/>
                <a:cs typeface="Tahoma"/>
              </a:rPr>
              <a:t>all that stuff? And why  </a:t>
            </a:r>
            <a:r>
              <a:rPr dirty="0" sz="1400" spc="-10">
                <a:latin typeface="Tahoma"/>
                <a:cs typeface="Tahoma"/>
              </a:rPr>
              <a:t>should </a:t>
            </a:r>
            <a:r>
              <a:rPr dirty="0" sz="1400" spc="-5">
                <a:latin typeface="Tahoma"/>
                <a:cs typeface="Tahoma"/>
              </a:rPr>
              <a:t>I</a:t>
            </a:r>
            <a:r>
              <a:rPr dirty="0" sz="1400" spc="5">
                <a:latin typeface="Tahoma"/>
                <a:cs typeface="Tahoma"/>
              </a:rPr>
              <a:t> </a:t>
            </a:r>
            <a:r>
              <a:rPr dirty="0" sz="1400">
                <a:latin typeface="Tahoma"/>
                <a:cs typeface="Tahoma"/>
              </a:rPr>
              <a:t>care?</a:t>
            </a:r>
            <a:endParaRPr sz="1400">
              <a:latin typeface="Tahoma"/>
              <a:cs typeface="Tahoma"/>
            </a:endParaRPr>
          </a:p>
        </p:txBody>
      </p:sp>
      <p:sp>
        <p:nvSpPr>
          <p:cNvPr id="8" name="object 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19</a:t>
            </a:r>
            <a:endParaRPr sz="60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5"/>
              <a:t>Kernel</a:t>
            </a:r>
            <a:r>
              <a:rPr dirty="0" spc="-65"/>
              <a:t> </a:t>
            </a:r>
            <a:r>
              <a:rPr dirty="0" spc="-5"/>
              <a:t>Regression</a:t>
            </a:r>
          </a:p>
        </p:txBody>
      </p:sp>
      <p:sp>
        <p:nvSpPr>
          <p:cNvPr id="5" name="object 5"/>
          <p:cNvSpPr txBox="1">
            <a:spLocks noGrp="1"/>
          </p:cNvSpPr>
          <p:nvPr>
            <p:ph type="body" idx="1"/>
          </p:nvPr>
        </p:nvSpPr>
        <p:spPr>
          <a:prstGeom prst="rect"/>
        </p:spPr>
        <p:txBody>
          <a:bodyPr wrap="square" lIns="0" tIns="38100" rIns="0" bIns="0" rtlCol="0" vert="horz">
            <a:spAutoFit/>
          </a:bodyPr>
          <a:lstStyle/>
          <a:p>
            <a:pPr marL="25400">
              <a:lnSpc>
                <a:spcPct val="100000"/>
              </a:lnSpc>
              <a:spcBef>
                <a:spcPts val="300"/>
              </a:spcBef>
            </a:pPr>
            <a:r>
              <a:rPr dirty="0"/>
              <a:t>Four things make a </a:t>
            </a:r>
            <a:r>
              <a:rPr dirty="0" spc="-5"/>
              <a:t>memory </a:t>
            </a:r>
            <a:r>
              <a:rPr dirty="0"/>
              <a:t>based</a:t>
            </a:r>
            <a:r>
              <a:rPr dirty="0" spc="-15"/>
              <a:t> </a:t>
            </a:r>
            <a:r>
              <a:rPr dirty="0"/>
              <a:t>learner:</a:t>
            </a:r>
          </a:p>
          <a:p>
            <a:pPr marL="330200" indent="-304800">
              <a:lnSpc>
                <a:spcPts val="1495"/>
              </a:lnSpc>
              <a:spcBef>
                <a:spcPts val="234"/>
              </a:spcBef>
              <a:buClr>
                <a:srgbClr val="33339A"/>
              </a:buClr>
              <a:buAutoNum type="arabicPeriod"/>
              <a:tabLst>
                <a:tab pos="329565" algn="l"/>
                <a:tab pos="330200" algn="l"/>
              </a:tabLst>
            </a:pPr>
            <a:r>
              <a:rPr dirty="0" sz="1250" spc="-30" b="0" i="1">
                <a:latin typeface="Tahoma"/>
                <a:cs typeface="Tahoma"/>
              </a:rPr>
              <a:t>A </a:t>
            </a:r>
            <a:r>
              <a:rPr dirty="0" sz="1250" spc="-25" b="0" i="1">
                <a:latin typeface="Tahoma"/>
                <a:cs typeface="Tahoma"/>
              </a:rPr>
              <a:t>distance</a:t>
            </a:r>
            <a:r>
              <a:rPr dirty="0" sz="1250" spc="-5" b="0" i="1">
                <a:latin typeface="Tahoma"/>
                <a:cs typeface="Tahoma"/>
              </a:rPr>
              <a:t> </a:t>
            </a:r>
            <a:r>
              <a:rPr dirty="0" sz="1250" spc="-25" b="0" i="1">
                <a:latin typeface="Tahoma"/>
                <a:cs typeface="Tahoma"/>
              </a:rPr>
              <a:t>metric</a:t>
            </a:r>
            <a:endParaRPr sz="1250">
              <a:latin typeface="Tahoma"/>
              <a:cs typeface="Tahoma"/>
            </a:endParaRPr>
          </a:p>
          <a:p>
            <a:pPr marL="482600">
              <a:lnSpc>
                <a:spcPts val="1435"/>
              </a:lnSpc>
            </a:pPr>
            <a:r>
              <a:rPr dirty="0" b="0">
                <a:latin typeface="Tahoma"/>
                <a:cs typeface="Tahoma"/>
              </a:rPr>
              <a:t>Scaled</a:t>
            </a:r>
            <a:r>
              <a:rPr dirty="0" spc="-5" b="0">
                <a:latin typeface="Tahoma"/>
                <a:cs typeface="Tahoma"/>
              </a:rPr>
              <a:t> </a:t>
            </a:r>
            <a:r>
              <a:rPr dirty="0" b="0">
                <a:latin typeface="Tahoma"/>
                <a:cs typeface="Tahoma"/>
              </a:rPr>
              <a:t>Euclidian</a:t>
            </a:r>
          </a:p>
          <a:p>
            <a:pPr marL="330200" indent="-304800">
              <a:lnSpc>
                <a:spcPts val="1495"/>
              </a:lnSpc>
              <a:spcBef>
                <a:spcPts val="229"/>
              </a:spcBef>
              <a:buClr>
                <a:srgbClr val="33339A"/>
              </a:buClr>
              <a:buAutoNum type="arabicPeriod" startAt="2"/>
              <a:tabLst>
                <a:tab pos="329565" algn="l"/>
                <a:tab pos="330200" algn="l"/>
              </a:tabLst>
            </a:pPr>
            <a:r>
              <a:rPr dirty="0" sz="1250" spc="-40" b="0" i="1">
                <a:latin typeface="Tahoma"/>
                <a:cs typeface="Tahoma"/>
              </a:rPr>
              <a:t>How </a:t>
            </a:r>
            <a:r>
              <a:rPr dirty="0" sz="1250" spc="-35" b="0" i="1">
                <a:latin typeface="Tahoma"/>
                <a:cs typeface="Tahoma"/>
              </a:rPr>
              <a:t>many </a:t>
            </a:r>
            <a:r>
              <a:rPr dirty="0" sz="1250" spc="-30" b="0" i="1">
                <a:latin typeface="Tahoma"/>
                <a:cs typeface="Tahoma"/>
              </a:rPr>
              <a:t>nearby neighbors </a:t>
            </a:r>
            <a:r>
              <a:rPr dirty="0" sz="1250" spc="-25" b="0" i="1">
                <a:latin typeface="Tahoma"/>
                <a:cs typeface="Tahoma"/>
              </a:rPr>
              <a:t>to look</a:t>
            </a:r>
            <a:r>
              <a:rPr dirty="0" sz="1250" spc="60" b="0" i="1">
                <a:latin typeface="Tahoma"/>
                <a:cs typeface="Tahoma"/>
              </a:rPr>
              <a:t> </a:t>
            </a:r>
            <a:r>
              <a:rPr dirty="0" sz="1250" spc="-25" b="0" i="1">
                <a:latin typeface="Tahoma"/>
                <a:cs typeface="Tahoma"/>
              </a:rPr>
              <a:t>at?</a:t>
            </a:r>
            <a:endParaRPr sz="1250">
              <a:latin typeface="Tahoma"/>
              <a:cs typeface="Tahoma"/>
            </a:endParaRPr>
          </a:p>
          <a:p>
            <a:pPr marL="482600">
              <a:lnSpc>
                <a:spcPts val="1435"/>
              </a:lnSpc>
            </a:pPr>
            <a:r>
              <a:rPr dirty="0" b="0">
                <a:latin typeface="Tahoma"/>
                <a:cs typeface="Tahoma"/>
              </a:rPr>
              <a:t>All of</a:t>
            </a:r>
            <a:r>
              <a:rPr dirty="0" spc="-5" b="0">
                <a:latin typeface="Tahoma"/>
                <a:cs typeface="Tahoma"/>
              </a:rPr>
              <a:t> them</a:t>
            </a:r>
          </a:p>
          <a:p>
            <a:pPr marL="329565" marR="1622425" indent="-329565">
              <a:lnSpc>
                <a:spcPts val="1440"/>
              </a:lnSpc>
              <a:spcBef>
                <a:spcPts val="330"/>
              </a:spcBef>
              <a:buClr>
                <a:srgbClr val="33339A"/>
              </a:buClr>
              <a:buAutoNum type="arabicPeriod" startAt="3"/>
              <a:tabLst>
                <a:tab pos="329565" algn="l"/>
                <a:tab pos="330200" algn="l"/>
              </a:tabLst>
            </a:pPr>
            <a:r>
              <a:rPr dirty="0" sz="1250" spc="-30" b="0" i="1">
                <a:latin typeface="Tahoma"/>
                <a:cs typeface="Tahoma"/>
              </a:rPr>
              <a:t>A </a:t>
            </a:r>
            <a:r>
              <a:rPr dirty="0" sz="1250" spc="-25" b="0" i="1">
                <a:latin typeface="Tahoma"/>
                <a:cs typeface="Tahoma"/>
              </a:rPr>
              <a:t>weighting function (optional)  </a:t>
            </a:r>
            <a:r>
              <a:rPr dirty="0" sz="1250" spc="-30" b="0" i="1">
                <a:latin typeface="Tahoma"/>
                <a:cs typeface="Tahoma"/>
              </a:rPr>
              <a:t>w</a:t>
            </a:r>
            <a:r>
              <a:rPr dirty="0" baseline="-19607" sz="1275" spc="-44" b="0" i="1">
                <a:latin typeface="Tahoma"/>
                <a:cs typeface="Tahoma"/>
              </a:rPr>
              <a:t>i </a:t>
            </a:r>
            <a:r>
              <a:rPr dirty="0" sz="1250" spc="-40" b="0" i="1">
                <a:latin typeface="Tahoma"/>
                <a:cs typeface="Tahoma"/>
              </a:rPr>
              <a:t>= </a:t>
            </a:r>
            <a:r>
              <a:rPr dirty="0" sz="1250" spc="-25" b="0" i="1">
                <a:latin typeface="Tahoma"/>
                <a:cs typeface="Tahoma"/>
              </a:rPr>
              <a:t>exp(-D(x</a:t>
            </a:r>
            <a:r>
              <a:rPr dirty="0" baseline="-19607" sz="1275" spc="-37" b="0" i="1">
                <a:latin typeface="Tahoma"/>
                <a:cs typeface="Tahoma"/>
              </a:rPr>
              <a:t>i</a:t>
            </a:r>
            <a:r>
              <a:rPr dirty="0" sz="1250" spc="-25" b="0" i="1">
                <a:latin typeface="Tahoma"/>
                <a:cs typeface="Tahoma"/>
              </a:rPr>
              <a:t>, </a:t>
            </a:r>
            <a:r>
              <a:rPr dirty="0" sz="1250" spc="-30" b="0" i="1">
                <a:latin typeface="Tahoma"/>
                <a:cs typeface="Tahoma"/>
              </a:rPr>
              <a:t>query)</a:t>
            </a:r>
            <a:r>
              <a:rPr dirty="0" baseline="22875" sz="1275" spc="-44" b="0" i="1">
                <a:latin typeface="Tahoma"/>
                <a:cs typeface="Tahoma"/>
              </a:rPr>
              <a:t>2 </a:t>
            </a:r>
            <a:r>
              <a:rPr dirty="0" sz="1250" spc="-20" b="0" i="1">
                <a:latin typeface="Tahoma"/>
                <a:cs typeface="Tahoma"/>
              </a:rPr>
              <a:t>/</a:t>
            </a:r>
            <a:r>
              <a:rPr dirty="0" sz="1250" spc="-210" b="0" i="1">
                <a:latin typeface="Tahoma"/>
                <a:cs typeface="Tahoma"/>
              </a:rPr>
              <a:t> </a:t>
            </a:r>
            <a:r>
              <a:rPr dirty="0" sz="1250" spc="-30" b="0" i="1">
                <a:latin typeface="Tahoma"/>
                <a:cs typeface="Tahoma"/>
              </a:rPr>
              <a:t>K</a:t>
            </a:r>
            <a:r>
              <a:rPr dirty="0" baseline="-19607" sz="1275" spc="-44" b="0" i="1">
                <a:latin typeface="Tahoma"/>
                <a:cs typeface="Tahoma"/>
              </a:rPr>
              <a:t>w</a:t>
            </a:r>
            <a:r>
              <a:rPr dirty="0" baseline="22875" sz="1275" spc="-44" b="0" i="1">
                <a:latin typeface="Tahoma"/>
                <a:cs typeface="Tahoma"/>
              </a:rPr>
              <a:t>2</a:t>
            </a:r>
            <a:r>
              <a:rPr dirty="0" sz="1250" spc="-30" b="0" i="1">
                <a:latin typeface="Tahoma"/>
                <a:cs typeface="Tahoma"/>
              </a:rPr>
              <a:t>)</a:t>
            </a:r>
            <a:endParaRPr sz="1250">
              <a:latin typeface="Tahoma"/>
              <a:cs typeface="Tahoma"/>
            </a:endParaRPr>
          </a:p>
          <a:p>
            <a:pPr marL="901700" marR="17780" indent="-190500">
              <a:lnSpc>
                <a:spcPct val="100000"/>
              </a:lnSpc>
              <a:spcBef>
                <a:spcPts val="240"/>
              </a:spcBef>
            </a:pPr>
            <a:r>
              <a:rPr dirty="0" spc="-5" b="0">
                <a:solidFill>
                  <a:srgbClr val="33CC33"/>
                </a:solidFill>
                <a:latin typeface="Tahoma"/>
                <a:cs typeface="Tahoma"/>
              </a:rPr>
              <a:t>Nearby </a:t>
            </a:r>
            <a:r>
              <a:rPr dirty="0" b="0">
                <a:solidFill>
                  <a:srgbClr val="33CC33"/>
                </a:solidFill>
                <a:latin typeface="Tahoma"/>
                <a:cs typeface="Tahoma"/>
              </a:rPr>
              <a:t>points </a:t>
            </a:r>
            <a:r>
              <a:rPr dirty="0" spc="-5" b="0">
                <a:solidFill>
                  <a:srgbClr val="33CC33"/>
                </a:solidFill>
                <a:latin typeface="Tahoma"/>
                <a:cs typeface="Tahoma"/>
              </a:rPr>
              <a:t>to the </a:t>
            </a:r>
            <a:r>
              <a:rPr dirty="0" b="0">
                <a:solidFill>
                  <a:srgbClr val="33CC33"/>
                </a:solidFill>
                <a:latin typeface="Tahoma"/>
                <a:cs typeface="Tahoma"/>
              </a:rPr>
              <a:t>query are </a:t>
            </a:r>
            <a:r>
              <a:rPr dirty="0" spc="-5" b="0">
                <a:solidFill>
                  <a:srgbClr val="33CC33"/>
                </a:solidFill>
                <a:latin typeface="Tahoma"/>
                <a:cs typeface="Tahoma"/>
              </a:rPr>
              <a:t>weighted strongly,  far points weakly. </a:t>
            </a:r>
            <a:r>
              <a:rPr dirty="0" b="0">
                <a:solidFill>
                  <a:srgbClr val="33CC33"/>
                </a:solidFill>
                <a:latin typeface="Tahoma"/>
                <a:cs typeface="Tahoma"/>
              </a:rPr>
              <a:t>The K</a:t>
            </a:r>
            <a:r>
              <a:rPr dirty="0" baseline="-20833" sz="1200" b="0">
                <a:solidFill>
                  <a:srgbClr val="33CC33"/>
                </a:solidFill>
                <a:latin typeface="Tahoma"/>
                <a:cs typeface="Tahoma"/>
              </a:rPr>
              <a:t>W </a:t>
            </a:r>
            <a:r>
              <a:rPr dirty="0" sz="1200" spc="-5" b="0">
                <a:solidFill>
                  <a:srgbClr val="33CC33"/>
                </a:solidFill>
                <a:latin typeface="Tahoma"/>
                <a:cs typeface="Tahoma"/>
              </a:rPr>
              <a:t>parameter </a:t>
            </a:r>
            <a:r>
              <a:rPr dirty="0" sz="1200" b="0">
                <a:solidFill>
                  <a:srgbClr val="33CC33"/>
                </a:solidFill>
                <a:latin typeface="Tahoma"/>
                <a:cs typeface="Tahoma"/>
              </a:rPr>
              <a:t>is </a:t>
            </a:r>
            <a:r>
              <a:rPr dirty="0" sz="1200" spc="-5" b="0">
                <a:solidFill>
                  <a:srgbClr val="33CC33"/>
                </a:solidFill>
                <a:latin typeface="Tahoma"/>
                <a:cs typeface="Tahoma"/>
              </a:rPr>
              <a:t>the  </a:t>
            </a:r>
            <a:r>
              <a:rPr dirty="0" sz="1200">
                <a:solidFill>
                  <a:srgbClr val="33CC33"/>
                </a:solidFill>
              </a:rPr>
              <a:t>Kernel </a:t>
            </a:r>
            <a:r>
              <a:rPr dirty="0" sz="1200" spc="-5">
                <a:solidFill>
                  <a:srgbClr val="33CC33"/>
                </a:solidFill>
              </a:rPr>
              <a:t>Width</a:t>
            </a:r>
            <a:r>
              <a:rPr dirty="0" sz="1200" spc="-5" b="0">
                <a:solidFill>
                  <a:srgbClr val="33CC33"/>
                </a:solidFill>
                <a:latin typeface="Tahoma"/>
                <a:cs typeface="Tahoma"/>
              </a:rPr>
              <a:t>. </a:t>
            </a:r>
            <a:r>
              <a:rPr dirty="0" sz="1200" b="0">
                <a:solidFill>
                  <a:srgbClr val="33CC33"/>
                </a:solidFill>
                <a:latin typeface="Tahoma"/>
                <a:cs typeface="Tahoma"/>
              </a:rPr>
              <a:t>Very</a:t>
            </a:r>
            <a:r>
              <a:rPr dirty="0" sz="1200" spc="-5" b="0">
                <a:solidFill>
                  <a:srgbClr val="33CC33"/>
                </a:solidFill>
                <a:latin typeface="Tahoma"/>
                <a:cs typeface="Tahoma"/>
              </a:rPr>
              <a:t> </a:t>
            </a:r>
            <a:r>
              <a:rPr dirty="0" sz="1200" b="0">
                <a:solidFill>
                  <a:srgbClr val="33CC33"/>
                </a:solidFill>
                <a:latin typeface="Tahoma"/>
                <a:cs typeface="Tahoma"/>
              </a:rPr>
              <a:t>important.</a:t>
            </a:r>
            <a:endParaRPr sz="1200">
              <a:latin typeface="Tahoma"/>
              <a:cs typeface="Tahoma"/>
            </a:endParaRPr>
          </a:p>
          <a:p>
            <a:pPr marL="330200" indent="-304800">
              <a:lnSpc>
                <a:spcPts val="1495"/>
              </a:lnSpc>
              <a:spcBef>
                <a:spcPts val="225"/>
              </a:spcBef>
              <a:buClr>
                <a:srgbClr val="33339A"/>
              </a:buClr>
              <a:buAutoNum type="arabicPeriod" startAt="4"/>
              <a:tabLst>
                <a:tab pos="329565" algn="l"/>
                <a:tab pos="330200" algn="l"/>
              </a:tabLst>
            </a:pPr>
            <a:r>
              <a:rPr dirty="0" sz="1250" spc="-40" b="0" i="1">
                <a:latin typeface="Tahoma"/>
                <a:cs typeface="Tahoma"/>
              </a:rPr>
              <a:t>How </a:t>
            </a:r>
            <a:r>
              <a:rPr dirty="0" sz="1250" spc="-25" b="0" i="1">
                <a:latin typeface="Tahoma"/>
                <a:cs typeface="Tahoma"/>
              </a:rPr>
              <a:t>to </a:t>
            </a:r>
            <a:r>
              <a:rPr dirty="0" sz="1250" spc="-20" b="0" i="1">
                <a:latin typeface="Tahoma"/>
                <a:cs typeface="Tahoma"/>
              </a:rPr>
              <a:t>fit </a:t>
            </a:r>
            <a:r>
              <a:rPr dirty="0" sz="1250" spc="-30" b="0" i="1">
                <a:latin typeface="Tahoma"/>
                <a:cs typeface="Tahoma"/>
              </a:rPr>
              <a:t>with the </a:t>
            </a:r>
            <a:r>
              <a:rPr dirty="0" sz="1250" spc="-25" b="0" i="1">
                <a:latin typeface="Tahoma"/>
                <a:cs typeface="Tahoma"/>
              </a:rPr>
              <a:t>local</a:t>
            </a:r>
            <a:r>
              <a:rPr dirty="0" sz="1250" spc="50" b="0" i="1">
                <a:latin typeface="Tahoma"/>
                <a:cs typeface="Tahoma"/>
              </a:rPr>
              <a:t> </a:t>
            </a:r>
            <a:r>
              <a:rPr dirty="0" sz="1250" spc="-30" b="0" i="1">
                <a:latin typeface="Tahoma"/>
                <a:cs typeface="Tahoma"/>
              </a:rPr>
              <a:t>points?</a:t>
            </a:r>
            <a:endParaRPr sz="1250">
              <a:latin typeface="Tahoma"/>
              <a:cs typeface="Tahoma"/>
            </a:endParaRPr>
          </a:p>
          <a:p>
            <a:pPr marL="482600" marR="586740">
              <a:lnSpc>
                <a:spcPts val="1430"/>
              </a:lnSpc>
              <a:spcBef>
                <a:spcPts val="50"/>
              </a:spcBef>
            </a:pPr>
            <a:r>
              <a:rPr dirty="0" b="0">
                <a:latin typeface="Tahoma"/>
                <a:cs typeface="Tahoma"/>
              </a:rPr>
              <a:t>Predict the weighted </a:t>
            </a:r>
            <a:r>
              <a:rPr dirty="0" spc="-5" b="0">
                <a:latin typeface="Tahoma"/>
                <a:cs typeface="Tahoma"/>
              </a:rPr>
              <a:t>average of the</a:t>
            </a:r>
            <a:r>
              <a:rPr dirty="0" spc="-95" b="0">
                <a:latin typeface="Tahoma"/>
                <a:cs typeface="Tahoma"/>
              </a:rPr>
              <a:t> </a:t>
            </a:r>
            <a:r>
              <a:rPr dirty="0" spc="-5" b="0">
                <a:latin typeface="Tahoma"/>
                <a:cs typeface="Tahoma"/>
              </a:rPr>
              <a:t>outputs:  </a:t>
            </a:r>
            <a:r>
              <a:rPr dirty="0" b="0">
                <a:latin typeface="Tahoma"/>
                <a:cs typeface="Tahoma"/>
              </a:rPr>
              <a:t>predict = </a:t>
            </a:r>
            <a:r>
              <a:rPr dirty="0" spc="-25" b="0">
                <a:latin typeface="Tahoma"/>
                <a:cs typeface="Tahoma"/>
              </a:rPr>
              <a:t>Σ</a:t>
            </a:r>
            <a:r>
              <a:rPr dirty="0" sz="1250" spc="-25" b="0" i="1">
                <a:latin typeface="Tahoma"/>
                <a:cs typeface="Tahoma"/>
              </a:rPr>
              <a:t>w</a:t>
            </a:r>
            <a:r>
              <a:rPr dirty="0" baseline="-19607" sz="1275" spc="-37" b="0" i="1">
                <a:latin typeface="Tahoma"/>
                <a:cs typeface="Tahoma"/>
              </a:rPr>
              <a:t>i</a:t>
            </a:r>
            <a:r>
              <a:rPr dirty="0" sz="1250" spc="-25" b="0" i="1">
                <a:latin typeface="Tahoma"/>
                <a:cs typeface="Tahoma"/>
              </a:rPr>
              <a:t>y</a:t>
            </a:r>
            <a:r>
              <a:rPr dirty="0" baseline="-19607" sz="1275" spc="-37" b="0" i="1">
                <a:latin typeface="Tahoma"/>
                <a:cs typeface="Tahoma"/>
              </a:rPr>
              <a:t>i </a:t>
            </a:r>
            <a:r>
              <a:rPr dirty="0" sz="1250" spc="-20" b="0" i="1">
                <a:latin typeface="Tahoma"/>
                <a:cs typeface="Tahoma"/>
              </a:rPr>
              <a:t>/</a:t>
            </a:r>
            <a:r>
              <a:rPr dirty="0" sz="1250" spc="-145" b="0" i="1">
                <a:latin typeface="Tahoma"/>
                <a:cs typeface="Tahoma"/>
              </a:rPr>
              <a:t> </a:t>
            </a:r>
            <a:r>
              <a:rPr dirty="0" sz="1200" spc="-20" b="0">
                <a:latin typeface="Tahoma"/>
                <a:cs typeface="Tahoma"/>
              </a:rPr>
              <a:t>Σ</a:t>
            </a:r>
            <a:r>
              <a:rPr dirty="0" sz="1250" spc="-20" b="0" i="1">
                <a:latin typeface="Tahoma"/>
                <a:cs typeface="Tahoma"/>
              </a:rPr>
              <a:t>w</a:t>
            </a:r>
            <a:r>
              <a:rPr dirty="0" baseline="-19607" sz="1275" spc="-30" b="0" i="1">
                <a:latin typeface="Tahoma"/>
                <a:cs typeface="Tahoma"/>
              </a:rPr>
              <a:t>i</a:t>
            </a:r>
            <a:endParaRPr baseline="-19607" sz="1275">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20</a:t>
            </a:r>
            <a:endParaRPr sz="600">
              <a:latin typeface="Tahoma"/>
              <a:cs typeface="Tahoma"/>
            </a:endParaRPr>
          </a:p>
        </p:txBody>
      </p:sp>
      <p:sp>
        <p:nvSpPr>
          <p:cNvPr id="8" name="object 8"/>
          <p:cNvSpPr txBox="1"/>
          <p:nvPr/>
        </p:nvSpPr>
        <p:spPr>
          <a:xfrm>
            <a:off x="2062733" y="5525516"/>
            <a:ext cx="358711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Kernel </a:t>
            </a:r>
            <a:r>
              <a:rPr dirty="0" sz="2200">
                <a:solidFill>
                  <a:srgbClr val="006500"/>
                </a:solidFill>
                <a:latin typeface="Tahoma"/>
                <a:cs typeface="Tahoma"/>
              </a:rPr>
              <a:t>Regression in</a:t>
            </a:r>
            <a:r>
              <a:rPr dirty="0" sz="2200" spc="-65">
                <a:solidFill>
                  <a:srgbClr val="006500"/>
                </a:solidFill>
                <a:latin typeface="Tahoma"/>
                <a:cs typeface="Tahoma"/>
              </a:rPr>
              <a:t> </a:t>
            </a:r>
            <a:r>
              <a:rPr dirty="0" sz="2200" spc="-5">
                <a:solidFill>
                  <a:srgbClr val="006500"/>
                </a:solidFill>
                <a:latin typeface="Tahoma"/>
                <a:cs typeface="Tahoma"/>
              </a:rPr>
              <a:t>Pictures</a:t>
            </a:r>
            <a:endParaRPr sz="2200">
              <a:latin typeface="Tahoma"/>
              <a:cs typeface="Tahoma"/>
            </a:endParaRPr>
          </a:p>
        </p:txBody>
      </p:sp>
      <p:sp>
        <p:nvSpPr>
          <p:cNvPr id="9" name="object 9"/>
          <p:cNvSpPr/>
          <p:nvPr/>
        </p:nvSpPr>
        <p:spPr>
          <a:xfrm>
            <a:off x="1676399" y="5935979"/>
            <a:ext cx="1796525" cy="1787651"/>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3619499" y="5935979"/>
            <a:ext cx="2467355" cy="2449830"/>
          </a:xfrm>
          <a:prstGeom prst="rect">
            <a:avLst/>
          </a:prstGeom>
          <a:blipFill>
            <a:blip r:embed="rId3" cstate="print"/>
            <a:stretch>
              <a:fillRect/>
            </a:stretch>
          </a:blipFill>
        </p:spPr>
        <p:txBody>
          <a:bodyPr wrap="square" lIns="0" tIns="0" rIns="0" bIns="0" rtlCol="0"/>
          <a:lstStyle/>
          <a:p/>
        </p:txBody>
      </p:sp>
      <p:sp>
        <p:nvSpPr>
          <p:cNvPr id="11" name="object 11"/>
          <p:cNvSpPr txBox="1"/>
          <p:nvPr/>
        </p:nvSpPr>
        <p:spPr>
          <a:xfrm>
            <a:off x="1785620" y="7755128"/>
            <a:ext cx="1727200" cy="574675"/>
          </a:xfrm>
          <a:prstGeom prst="rect">
            <a:avLst/>
          </a:prstGeom>
        </p:spPr>
        <p:txBody>
          <a:bodyPr wrap="square" lIns="0" tIns="36195" rIns="0" bIns="0" rtlCol="0" vert="horz">
            <a:spAutoFit/>
          </a:bodyPr>
          <a:lstStyle/>
          <a:p>
            <a:pPr marL="12700" marR="1189355">
              <a:lnSpc>
                <a:spcPts val="1019"/>
              </a:lnSpc>
              <a:spcBef>
                <a:spcPts val="285"/>
              </a:spcBef>
            </a:pPr>
            <a:r>
              <a:rPr dirty="0" sz="1000" spc="-5">
                <a:latin typeface="Tahoma"/>
                <a:cs typeface="Tahoma"/>
              </a:rPr>
              <a:t>Take this  </a:t>
            </a:r>
            <a:r>
              <a:rPr dirty="0" sz="1000" spc="-5">
                <a:latin typeface="Tahoma"/>
                <a:cs typeface="Tahoma"/>
              </a:rPr>
              <a:t>dataset…</a:t>
            </a:r>
            <a:endParaRPr sz="1000">
              <a:latin typeface="Tahoma"/>
              <a:cs typeface="Tahoma"/>
            </a:endParaRPr>
          </a:p>
          <a:p>
            <a:pPr marL="697865" marR="43180">
              <a:lnSpc>
                <a:spcPts val="1019"/>
              </a:lnSpc>
              <a:spcBef>
                <a:spcPts val="60"/>
              </a:spcBef>
            </a:pPr>
            <a:r>
              <a:rPr dirty="0" sz="1000" spc="-5">
                <a:latin typeface="Tahoma"/>
                <a:cs typeface="Tahoma"/>
              </a:rPr>
              <a:t>..and do </a:t>
            </a:r>
            <a:r>
              <a:rPr dirty="0" sz="1000">
                <a:latin typeface="Tahoma"/>
                <a:cs typeface="Tahoma"/>
              </a:rPr>
              <a:t>a </a:t>
            </a:r>
            <a:r>
              <a:rPr dirty="0" sz="1000" spc="-5">
                <a:latin typeface="Tahoma"/>
                <a:cs typeface="Tahoma"/>
              </a:rPr>
              <a:t>kernel  </a:t>
            </a:r>
            <a:r>
              <a:rPr dirty="0" sz="1000">
                <a:latin typeface="Tahoma"/>
                <a:cs typeface="Tahoma"/>
              </a:rPr>
              <a:t>prediction </a:t>
            </a:r>
            <a:r>
              <a:rPr dirty="0" sz="1000" spc="-5">
                <a:latin typeface="Tahoma"/>
                <a:cs typeface="Tahoma"/>
              </a:rPr>
              <a:t>with</a:t>
            </a:r>
            <a:r>
              <a:rPr dirty="0" sz="1000" spc="-65">
                <a:latin typeface="Tahoma"/>
                <a:cs typeface="Tahoma"/>
              </a:rPr>
              <a:t> </a:t>
            </a:r>
            <a:r>
              <a:rPr dirty="0" sz="1000" spc="-10">
                <a:latin typeface="Tahoma"/>
                <a:cs typeface="Tahoma"/>
              </a:rPr>
              <a:t>x</a:t>
            </a:r>
            <a:r>
              <a:rPr dirty="0" baseline="-21367" sz="975" spc="-15">
                <a:latin typeface="Tahoma"/>
                <a:cs typeface="Tahoma"/>
              </a:rPr>
              <a:t>q</a:t>
            </a:r>
            <a:endParaRPr baseline="-21367" sz="975">
              <a:latin typeface="Tahoma"/>
              <a:cs typeface="Tahoma"/>
            </a:endParaRPr>
          </a:p>
        </p:txBody>
      </p:sp>
      <p:sp>
        <p:nvSpPr>
          <p:cNvPr id="12" name="object 12"/>
          <p:cNvSpPr txBox="1"/>
          <p:nvPr/>
        </p:nvSpPr>
        <p:spPr>
          <a:xfrm>
            <a:off x="1734820" y="8280907"/>
            <a:ext cx="1618615" cy="490220"/>
          </a:xfrm>
          <a:prstGeom prst="rect">
            <a:avLst/>
          </a:prstGeom>
        </p:spPr>
        <p:txBody>
          <a:bodyPr wrap="square" lIns="0" tIns="12700" rIns="0" bIns="0" rtlCol="0" vert="horz">
            <a:spAutoFit/>
          </a:bodyPr>
          <a:lstStyle/>
          <a:p>
            <a:pPr marL="749300">
              <a:lnSpc>
                <a:spcPts val="1105"/>
              </a:lnSpc>
              <a:spcBef>
                <a:spcPts val="100"/>
              </a:spcBef>
            </a:pPr>
            <a:r>
              <a:rPr dirty="0" sz="1000" spc="-5">
                <a:latin typeface="Tahoma"/>
                <a:cs typeface="Tahoma"/>
              </a:rPr>
              <a:t>(query) </a:t>
            </a:r>
            <a:r>
              <a:rPr dirty="0" sz="1000">
                <a:latin typeface="Tahoma"/>
                <a:cs typeface="Tahoma"/>
              </a:rPr>
              <a:t>=</a:t>
            </a:r>
            <a:r>
              <a:rPr dirty="0" sz="1000" spc="-45">
                <a:latin typeface="Tahoma"/>
                <a:cs typeface="Tahoma"/>
              </a:rPr>
              <a:t> </a:t>
            </a:r>
            <a:r>
              <a:rPr dirty="0" sz="1000" spc="-10">
                <a:latin typeface="Tahoma"/>
                <a:cs typeface="Tahoma"/>
              </a:rPr>
              <a:t>310,</a:t>
            </a:r>
            <a:endParaRPr sz="1000">
              <a:latin typeface="Tahoma"/>
              <a:cs typeface="Tahoma"/>
            </a:endParaRPr>
          </a:p>
          <a:p>
            <a:pPr marL="749300">
              <a:lnSpc>
                <a:spcPts val="1105"/>
              </a:lnSpc>
            </a:pPr>
            <a:r>
              <a:rPr dirty="0" sz="1000" spc="-5">
                <a:latin typeface="Tahoma"/>
                <a:cs typeface="Tahoma"/>
              </a:rPr>
              <a:t>K</a:t>
            </a:r>
            <a:r>
              <a:rPr dirty="0" baseline="-21367" sz="975" spc="-7">
                <a:latin typeface="Tahoma"/>
                <a:cs typeface="Tahoma"/>
              </a:rPr>
              <a:t>w </a:t>
            </a:r>
            <a:r>
              <a:rPr dirty="0" sz="1000">
                <a:latin typeface="Tahoma"/>
                <a:cs typeface="Tahoma"/>
              </a:rPr>
              <a:t>=</a:t>
            </a:r>
            <a:r>
              <a:rPr dirty="0" sz="1000" spc="-114">
                <a:latin typeface="Tahoma"/>
                <a:cs typeface="Tahoma"/>
              </a:rPr>
              <a:t> </a:t>
            </a:r>
            <a:r>
              <a:rPr dirty="0" sz="1000" spc="-5">
                <a:latin typeface="Tahoma"/>
                <a:cs typeface="Tahoma"/>
              </a:rPr>
              <a:t>50.</a:t>
            </a:r>
            <a:endParaRPr sz="1000">
              <a:latin typeface="Tahoma"/>
              <a:cs typeface="Tahoma"/>
            </a:endParaRPr>
          </a:p>
          <a:p>
            <a:pPr marL="25400">
              <a:lnSpc>
                <a:spcPct val="100000"/>
              </a:lnSpc>
              <a:spcBef>
                <a:spcPts val="725"/>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3" name="object 13"/>
          <p:cNvSpPr/>
          <p:nvPr/>
        </p:nvSpPr>
        <p:spPr>
          <a:xfrm>
            <a:off x="3200400" y="8450580"/>
            <a:ext cx="1028700" cy="228600"/>
          </a:xfrm>
          <a:custGeom>
            <a:avLst/>
            <a:gdLst/>
            <a:ahLst/>
            <a:cxnLst/>
            <a:rect l="l" t="t" r="r" b="b"/>
            <a:pathLst>
              <a:path w="1028700" h="228600">
                <a:moveTo>
                  <a:pt x="228600" y="76200"/>
                </a:moveTo>
                <a:lnTo>
                  <a:pt x="0" y="76200"/>
                </a:lnTo>
                <a:lnTo>
                  <a:pt x="4963" y="98642"/>
                </a:lnTo>
                <a:lnTo>
                  <a:pt x="42539" y="140297"/>
                </a:lnTo>
                <a:lnTo>
                  <a:pt x="112238" y="176044"/>
                </a:lnTo>
                <a:lnTo>
                  <a:pt x="157357" y="191101"/>
                </a:lnTo>
                <a:lnTo>
                  <a:pt x="208374" y="203959"/>
                </a:lnTo>
                <a:lnTo>
                  <a:pt x="264578" y="214379"/>
                </a:lnTo>
                <a:lnTo>
                  <a:pt x="325257" y="222119"/>
                </a:lnTo>
                <a:lnTo>
                  <a:pt x="389702" y="226939"/>
                </a:lnTo>
                <a:lnTo>
                  <a:pt x="457200" y="228600"/>
                </a:lnTo>
                <a:lnTo>
                  <a:pt x="524697" y="226939"/>
                </a:lnTo>
                <a:lnTo>
                  <a:pt x="589142" y="222119"/>
                </a:lnTo>
                <a:lnTo>
                  <a:pt x="649821" y="214379"/>
                </a:lnTo>
                <a:lnTo>
                  <a:pt x="706025" y="203959"/>
                </a:lnTo>
                <a:lnTo>
                  <a:pt x="757042" y="191101"/>
                </a:lnTo>
                <a:lnTo>
                  <a:pt x="802161" y="176044"/>
                </a:lnTo>
                <a:lnTo>
                  <a:pt x="840670" y="159029"/>
                </a:lnTo>
                <a:lnTo>
                  <a:pt x="851709" y="152400"/>
                </a:lnTo>
                <a:lnTo>
                  <a:pt x="457200" y="152400"/>
                </a:lnTo>
                <a:lnTo>
                  <a:pt x="384852" y="148498"/>
                </a:lnTo>
                <a:lnTo>
                  <a:pt x="322088" y="137647"/>
                </a:lnTo>
                <a:lnTo>
                  <a:pt x="272637" y="121127"/>
                </a:lnTo>
                <a:lnTo>
                  <a:pt x="240231" y="100218"/>
                </a:lnTo>
                <a:lnTo>
                  <a:pt x="228600" y="76200"/>
                </a:lnTo>
                <a:close/>
              </a:path>
              <a:path w="1028700" h="228600">
                <a:moveTo>
                  <a:pt x="914400" y="76200"/>
                </a:moveTo>
                <a:lnTo>
                  <a:pt x="685800" y="76200"/>
                </a:lnTo>
                <a:lnTo>
                  <a:pt x="674168" y="100218"/>
                </a:lnTo>
                <a:lnTo>
                  <a:pt x="641762" y="121127"/>
                </a:lnTo>
                <a:lnTo>
                  <a:pt x="592311" y="137647"/>
                </a:lnTo>
                <a:lnTo>
                  <a:pt x="529547" y="148498"/>
                </a:lnTo>
                <a:lnTo>
                  <a:pt x="457200" y="152400"/>
                </a:lnTo>
                <a:lnTo>
                  <a:pt x="851709" y="152400"/>
                </a:lnTo>
                <a:lnTo>
                  <a:pt x="871860" y="140297"/>
                </a:lnTo>
                <a:lnTo>
                  <a:pt x="895019" y="120087"/>
                </a:lnTo>
                <a:lnTo>
                  <a:pt x="909436" y="98642"/>
                </a:lnTo>
                <a:lnTo>
                  <a:pt x="914400" y="76200"/>
                </a:lnTo>
                <a:close/>
              </a:path>
              <a:path w="1028700" h="228600">
                <a:moveTo>
                  <a:pt x="800100" y="0"/>
                </a:moveTo>
                <a:lnTo>
                  <a:pt x="571500" y="76200"/>
                </a:lnTo>
                <a:lnTo>
                  <a:pt x="1028700" y="76200"/>
                </a:lnTo>
                <a:lnTo>
                  <a:pt x="800100" y="0"/>
                </a:lnTo>
                <a:close/>
              </a:path>
            </a:pathLst>
          </a:custGeom>
          <a:solidFill>
            <a:srgbClr val="885D87"/>
          </a:solidFill>
        </p:spPr>
        <p:txBody>
          <a:bodyPr wrap="square" lIns="0" tIns="0" rIns="0" bIns="0" rtlCol="0"/>
          <a:lstStyle/>
          <a:p/>
        </p:txBody>
      </p:sp>
      <p:sp>
        <p:nvSpPr>
          <p:cNvPr id="14" name="object 14"/>
          <p:cNvSpPr/>
          <p:nvPr/>
        </p:nvSpPr>
        <p:spPr>
          <a:xfrm>
            <a:off x="3200400" y="8450580"/>
            <a:ext cx="1028700" cy="228600"/>
          </a:xfrm>
          <a:custGeom>
            <a:avLst/>
            <a:gdLst/>
            <a:ahLst/>
            <a:cxnLst/>
            <a:rect l="l" t="t" r="r" b="b"/>
            <a:pathLst>
              <a:path w="1028700" h="228600">
                <a:moveTo>
                  <a:pt x="685800" y="76200"/>
                </a:moveTo>
                <a:lnTo>
                  <a:pt x="641762" y="121127"/>
                </a:lnTo>
                <a:lnTo>
                  <a:pt x="592311" y="137647"/>
                </a:lnTo>
                <a:lnTo>
                  <a:pt x="529547" y="148498"/>
                </a:lnTo>
                <a:lnTo>
                  <a:pt x="457200" y="152400"/>
                </a:lnTo>
                <a:lnTo>
                  <a:pt x="384852" y="148498"/>
                </a:lnTo>
                <a:lnTo>
                  <a:pt x="322088" y="137647"/>
                </a:lnTo>
                <a:lnTo>
                  <a:pt x="272637" y="121127"/>
                </a:lnTo>
                <a:lnTo>
                  <a:pt x="240231" y="100218"/>
                </a:lnTo>
                <a:lnTo>
                  <a:pt x="228600" y="76200"/>
                </a:lnTo>
                <a:lnTo>
                  <a:pt x="0" y="76200"/>
                </a:lnTo>
                <a:lnTo>
                  <a:pt x="19380" y="120087"/>
                </a:lnTo>
                <a:lnTo>
                  <a:pt x="73729" y="159029"/>
                </a:lnTo>
                <a:lnTo>
                  <a:pt x="112238" y="176044"/>
                </a:lnTo>
                <a:lnTo>
                  <a:pt x="157357" y="191101"/>
                </a:lnTo>
                <a:lnTo>
                  <a:pt x="208374" y="203959"/>
                </a:lnTo>
                <a:lnTo>
                  <a:pt x="264578" y="214379"/>
                </a:lnTo>
                <a:lnTo>
                  <a:pt x="325257" y="222119"/>
                </a:lnTo>
                <a:lnTo>
                  <a:pt x="389702" y="226939"/>
                </a:lnTo>
                <a:lnTo>
                  <a:pt x="457200" y="228600"/>
                </a:lnTo>
                <a:lnTo>
                  <a:pt x="524697" y="226939"/>
                </a:lnTo>
                <a:lnTo>
                  <a:pt x="589142" y="222119"/>
                </a:lnTo>
                <a:lnTo>
                  <a:pt x="649821" y="214379"/>
                </a:lnTo>
                <a:lnTo>
                  <a:pt x="706025" y="203959"/>
                </a:lnTo>
                <a:lnTo>
                  <a:pt x="757042" y="191101"/>
                </a:lnTo>
                <a:lnTo>
                  <a:pt x="802161" y="176044"/>
                </a:lnTo>
                <a:lnTo>
                  <a:pt x="840670" y="159029"/>
                </a:lnTo>
                <a:lnTo>
                  <a:pt x="895019" y="120087"/>
                </a:lnTo>
                <a:lnTo>
                  <a:pt x="914400" y="76200"/>
                </a:lnTo>
                <a:lnTo>
                  <a:pt x="1028700" y="76200"/>
                </a:lnTo>
                <a:lnTo>
                  <a:pt x="800100" y="0"/>
                </a:lnTo>
                <a:lnTo>
                  <a:pt x="571500" y="76200"/>
                </a:lnTo>
                <a:lnTo>
                  <a:pt x="685800" y="76200"/>
                </a:lnTo>
                <a:close/>
              </a:path>
            </a:pathLst>
          </a:custGeom>
          <a:ln w="6350">
            <a:solidFill>
              <a:srgbClr val="010101"/>
            </a:solidFill>
          </a:ln>
        </p:spPr>
        <p:txBody>
          <a:bodyPr wrap="square" lIns="0" tIns="0" rIns="0" bIns="0" rtlCol="0"/>
          <a:lstStyle/>
          <a:p/>
        </p:txBody>
      </p:sp>
      <p:sp>
        <p:nvSpPr>
          <p:cNvPr id="15" name="object 15"/>
          <p:cNvSpPr/>
          <p:nvPr/>
        </p:nvSpPr>
        <p:spPr>
          <a:xfrm>
            <a:off x="2438400" y="7726680"/>
            <a:ext cx="381000" cy="266700"/>
          </a:xfrm>
          <a:custGeom>
            <a:avLst/>
            <a:gdLst/>
            <a:ahLst/>
            <a:cxnLst/>
            <a:rect l="l" t="t" r="r" b="b"/>
            <a:pathLst>
              <a:path w="381000" h="266700">
                <a:moveTo>
                  <a:pt x="326898" y="89154"/>
                </a:moveTo>
                <a:lnTo>
                  <a:pt x="217931" y="89154"/>
                </a:lnTo>
                <a:lnTo>
                  <a:pt x="217931" y="177546"/>
                </a:lnTo>
                <a:lnTo>
                  <a:pt x="0" y="177546"/>
                </a:lnTo>
                <a:lnTo>
                  <a:pt x="0" y="266700"/>
                </a:lnTo>
                <a:lnTo>
                  <a:pt x="326898" y="266700"/>
                </a:lnTo>
                <a:lnTo>
                  <a:pt x="326898" y="89154"/>
                </a:lnTo>
                <a:close/>
              </a:path>
              <a:path w="381000" h="266700">
                <a:moveTo>
                  <a:pt x="272033" y="0"/>
                </a:moveTo>
                <a:lnTo>
                  <a:pt x="163068" y="89154"/>
                </a:lnTo>
                <a:lnTo>
                  <a:pt x="381000" y="89154"/>
                </a:lnTo>
                <a:lnTo>
                  <a:pt x="272033" y="0"/>
                </a:lnTo>
                <a:close/>
              </a:path>
            </a:pathLst>
          </a:custGeom>
          <a:solidFill>
            <a:srgbClr val="ADC6C7"/>
          </a:solidFill>
        </p:spPr>
        <p:txBody>
          <a:bodyPr wrap="square" lIns="0" tIns="0" rIns="0" bIns="0" rtlCol="0"/>
          <a:lstStyle/>
          <a:p/>
        </p:txBody>
      </p:sp>
      <p:sp>
        <p:nvSpPr>
          <p:cNvPr id="16" name="object 16"/>
          <p:cNvSpPr/>
          <p:nvPr/>
        </p:nvSpPr>
        <p:spPr>
          <a:xfrm>
            <a:off x="2438400" y="7726680"/>
            <a:ext cx="381000" cy="266700"/>
          </a:xfrm>
          <a:custGeom>
            <a:avLst/>
            <a:gdLst/>
            <a:ahLst/>
            <a:cxnLst/>
            <a:rect l="l" t="t" r="r" b="b"/>
            <a:pathLst>
              <a:path w="381000" h="266700">
                <a:moveTo>
                  <a:pt x="272033" y="0"/>
                </a:moveTo>
                <a:lnTo>
                  <a:pt x="163068" y="89154"/>
                </a:lnTo>
                <a:lnTo>
                  <a:pt x="217931" y="89154"/>
                </a:lnTo>
                <a:lnTo>
                  <a:pt x="217931" y="177546"/>
                </a:lnTo>
                <a:lnTo>
                  <a:pt x="0" y="177546"/>
                </a:lnTo>
                <a:lnTo>
                  <a:pt x="0" y="266700"/>
                </a:lnTo>
                <a:lnTo>
                  <a:pt x="326898" y="266700"/>
                </a:lnTo>
                <a:lnTo>
                  <a:pt x="326898" y="89154"/>
                </a:lnTo>
                <a:lnTo>
                  <a:pt x="381000" y="89154"/>
                </a:lnTo>
                <a:lnTo>
                  <a:pt x="272033" y="0"/>
                </a:lnTo>
                <a:close/>
              </a:path>
            </a:pathLst>
          </a:custGeom>
          <a:ln w="6350">
            <a:solidFill>
              <a:srgbClr val="010101"/>
            </a:solidFill>
          </a:ln>
        </p:spPr>
        <p:txBody>
          <a:bodyPr wrap="square" lIns="0" tIns="0" rIns="0" bIns="0" rtlCol="0"/>
          <a:lstStyle/>
          <a:p/>
        </p:txBody>
      </p:sp>
      <p:sp>
        <p:nvSpPr>
          <p:cNvPr id="17" name="object 1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21</a:t>
            </a:r>
            <a:endParaRPr sz="600">
              <a:latin typeface="Tahoma"/>
              <a:cs typeface="Tahoma"/>
            </a:endParaRPr>
          </a:p>
        </p:txBody>
      </p:sp>
      <p:sp>
        <p:nvSpPr>
          <p:cNvPr id="4" name="object 4"/>
          <p:cNvSpPr txBox="1">
            <a:spLocks noGrp="1"/>
          </p:cNvSpPr>
          <p:nvPr>
            <p:ph type="title"/>
          </p:nvPr>
        </p:nvSpPr>
        <p:spPr>
          <a:xfrm>
            <a:off x="2728722" y="1348230"/>
            <a:ext cx="2252980" cy="361315"/>
          </a:xfrm>
          <a:prstGeom prst="rect"/>
        </p:spPr>
        <p:txBody>
          <a:bodyPr wrap="square" lIns="0" tIns="12700" rIns="0" bIns="0" rtlCol="0" vert="horz">
            <a:spAutoFit/>
          </a:bodyPr>
          <a:lstStyle/>
          <a:p>
            <a:pPr>
              <a:lnSpc>
                <a:spcPct val="100000"/>
              </a:lnSpc>
              <a:spcBef>
                <a:spcPts val="100"/>
              </a:spcBef>
            </a:pPr>
            <a:r>
              <a:rPr dirty="0" b="0">
                <a:latin typeface="Tahoma"/>
                <a:cs typeface="Tahoma"/>
              </a:rPr>
              <a:t>Varying </a:t>
            </a:r>
            <a:r>
              <a:rPr dirty="0" spc="-5" b="0">
                <a:latin typeface="Tahoma"/>
                <a:cs typeface="Tahoma"/>
              </a:rPr>
              <a:t>the</a:t>
            </a:r>
            <a:r>
              <a:rPr dirty="0" spc="-80" b="0">
                <a:latin typeface="Tahoma"/>
                <a:cs typeface="Tahoma"/>
              </a:rPr>
              <a:t> </a:t>
            </a:r>
            <a:r>
              <a:rPr dirty="0" b="0">
                <a:latin typeface="Tahoma"/>
                <a:cs typeface="Tahoma"/>
              </a:rPr>
              <a:t>Query</a:t>
            </a:r>
          </a:p>
        </p:txBody>
      </p:sp>
      <p:sp>
        <p:nvSpPr>
          <p:cNvPr id="5" name="object 5"/>
          <p:cNvSpPr/>
          <p:nvPr/>
        </p:nvSpPr>
        <p:spPr>
          <a:xfrm>
            <a:off x="1714499" y="1834895"/>
            <a:ext cx="2104902" cy="210921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924299" y="1834895"/>
            <a:ext cx="2111494" cy="2109977"/>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1849120" y="4044665"/>
            <a:ext cx="652780" cy="219075"/>
          </a:xfrm>
          <a:prstGeom prst="rect">
            <a:avLst/>
          </a:prstGeom>
        </p:spPr>
        <p:txBody>
          <a:bodyPr wrap="square" lIns="0" tIns="14604" rIns="0" bIns="0" rtlCol="0" vert="horz">
            <a:spAutoFit/>
          </a:bodyPr>
          <a:lstStyle/>
          <a:p>
            <a:pPr marL="25400">
              <a:lnSpc>
                <a:spcPct val="100000"/>
              </a:lnSpc>
              <a:spcBef>
                <a:spcPts val="114"/>
              </a:spcBef>
            </a:pPr>
            <a:r>
              <a:rPr dirty="0" sz="1250" spc="-30" i="1">
                <a:latin typeface="Tahoma"/>
                <a:cs typeface="Tahoma"/>
              </a:rPr>
              <a:t>x</a:t>
            </a:r>
            <a:r>
              <a:rPr dirty="0" baseline="-19607" sz="1275" spc="-44" i="1">
                <a:latin typeface="Tahoma"/>
                <a:cs typeface="Tahoma"/>
              </a:rPr>
              <a:t>q </a:t>
            </a:r>
            <a:r>
              <a:rPr dirty="0" sz="1200">
                <a:latin typeface="Tahoma"/>
                <a:cs typeface="Tahoma"/>
              </a:rPr>
              <a:t>=</a:t>
            </a:r>
            <a:r>
              <a:rPr dirty="0" sz="1200" spc="-160">
                <a:latin typeface="Tahoma"/>
                <a:cs typeface="Tahoma"/>
              </a:rPr>
              <a:t> </a:t>
            </a:r>
            <a:r>
              <a:rPr dirty="0" sz="1200">
                <a:latin typeface="Tahoma"/>
                <a:cs typeface="Tahoma"/>
              </a:rPr>
              <a:t>150</a:t>
            </a:r>
            <a:endParaRPr sz="1200">
              <a:latin typeface="Tahoma"/>
              <a:cs typeface="Tahoma"/>
            </a:endParaRPr>
          </a:p>
        </p:txBody>
      </p:sp>
      <p:sp>
        <p:nvSpPr>
          <p:cNvPr id="8" name="object 8"/>
          <p:cNvSpPr txBox="1"/>
          <p:nvPr/>
        </p:nvSpPr>
        <p:spPr>
          <a:xfrm>
            <a:off x="4097020" y="4044665"/>
            <a:ext cx="652780" cy="219075"/>
          </a:xfrm>
          <a:prstGeom prst="rect">
            <a:avLst/>
          </a:prstGeom>
        </p:spPr>
        <p:txBody>
          <a:bodyPr wrap="square" lIns="0" tIns="14604" rIns="0" bIns="0" rtlCol="0" vert="horz">
            <a:spAutoFit/>
          </a:bodyPr>
          <a:lstStyle/>
          <a:p>
            <a:pPr marL="25400">
              <a:lnSpc>
                <a:spcPct val="100000"/>
              </a:lnSpc>
              <a:spcBef>
                <a:spcPts val="114"/>
              </a:spcBef>
            </a:pPr>
            <a:r>
              <a:rPr dirty="0" sz="1250" spc="-30" i="1">
                <a:latin typeface="Tahoma"/>
                <a:cs typeface="Tahoma"/>
              </a:rPr>
              <a:t>x</a:t>
            </a:r>
            <a:r>
              <a:rPr dirty="0" baseline="-19607" sz="1275" spc="-44" i="1">
                <a:latin typeface="Tahoma"/>
                <a:cs typeface="Tahoma"/>
              </a:rPr>
              <a:t>q </a:t>
            </a:r>
            <a:r>
              <a:rPr dirty="0" sz="1200">
                <a:latin typeface="Tahoma"/>
                <a:cs typeface="Tahoma"/>
              </a:rPr>
              <a:t>=</a:t>
            </a:r>
            <a:r>
              <a:rPr dirty="0" sz="1200" spc="-160">
                <a:latin typeface="Tahoma"/>
                <a:cs typeface="Tahoma"/>
              </a:rPr>
              <a:t> </a:t>
            </a:r>
            <a:r>
              <a:rPr dirty="0" sz="1200">
                <a:latin typeface="Tahoma"/>
                <a:cs typeface="Tahoma"/>
              </a:rPr>
              <a:t>395</a:t>
            </a:r>
            <a:endParaRPr sz="1200">
              <a:latin typeface="Tahoma"/>
              <a:cs typeface="Tahoma"/>
            </a:endParaRPr>
          </a:p>
        </p:txBody>
      </p:sp>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p:nvPr/>
        </p:nvSpPr>
        <p:spPr>
          <a:xfrm>
            <a:off x="1760220" y="8654286"/>
            <a:ext cx="4211320" cy="116839"/>
          </a:xfrm>
          <a:prstGeom prst="rect">
            <a:avLst/>
          </a:prstGeom>
        </p:spPr>
        <p:txBody>
          <a:bodyPr wrap="square" lIns="0" tIns="12700" rIns="0" bIns="0" rtlCol="0" vert="horz">
            <a:spAutoFit/>
          </a:bodyPr>
          <a:lstStyle/>
          <a:p>
            <a:pPr>
              <a:lnSpc>
                <a:spcPct val="100000"/>
              </a:lnSpc>
              <a:spcBef>
                <a:spcPts val="100"/>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40">
                <a:latin typeface="Tahoma"/>
                <a:cs typeface="Tahoma"/>
              </a:rPr>
              <a:t> </a:t>
            </a:r>
            <a:r>
              <a:rPr dirty="0" sz="600">
                <a:latin typeface="Tahoma"/>
                <a:cs typeface="Tahoma"/>
              </a:rPr>
              <a:t>22</a:t>
            </a:r>
            <a:endParaRPr sz="600">
              <a:latin typeface="Tahoma"/>
              <a:cs typeface="Tahoma"/>
            </a:endParaRPr>
          </a:p>
        </p:txBody>
      </p:sp>
      <p:sp>
        <p:nvSpPr>
          <p:cNvPr id="11" name="object 11"/>
          <p:cNvSpPr txBox="1"/>
          <p:nvPr/>
        </p:nvSpPr>
        <p:spPr>
          <a:xfrm>
            <a:off x="2341626" y="5677916"/>
            <a:ext cx="3027045" cy="36131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Tahoma"/>
                <a:cs typeface="Tahoma"/>
              </a:rPr>
              <a:t>Varying </a:t>
            </a:r>
            <a:r>
              <a:rPr dirty="0" sz="2200" spc="-5">
                <a:solidFill>
                  <a:srgbClr val="006500"/>
                </a:solidFill>
                <a:latin typeface="Tahoma"/>
                <a:cs typeface="Tahoma"/>
              </a:rPr>
              <a:t>the kernel</a:t>
            </a:r>
            <a:r>
              <a:rPr dirty="0" sz="2200" spc="-70">
                <a:solidFill>
                  <a:srgbClr val="006500"/>
                </a:solidFill>
                <a:latin typeface="Tahoma"/>
                <a:cs typeface="Tahoma"/>
              </a:rPr>
              <a:t> </a:t>
            </a:r>
            <a:r>
              <a:rPr dirty="0" sz="2200" spc="-5">
                <a:solidFill>
                  <a:srgbClr val="006500"/>
                </a:solidFill>
                <a:latin typeface="Tahoma"/>
                <a:cs typeface="Tahoma"/>
              </a:rPr>
              <a:t>width</a:t>
            </a:r>
            <a:endParaRPr sz="2200">
              <a:latin typeface="Tahoma"/>
              <a:cs typeface="Tahoma"/>
            </a:endParaRPr>
          </a:p>
        </p:txBody>
      </p:sp>
      <p:sp>
        <p:nvSpPr>
          <p:cNvPr id="12" name="object 12"/>
          <p:cNvSpPr/>
          <p:nvPr/>
        </p:nvSpPr>
        <p:spPr>
          <a:xfrm>
            <a:off x="1752599" y="6040373"/>
            <a:ext cx="1336044" cy="1324355"/>
          </a:xfrm>
          <a:prstGeom prst="rect">
            <a:avLst/>
          </a:prstGeom>
          <a:blipFill>
            <a:blip r:embed="rId4" cstate="print"/>
            <a:stretch>
              <a:fillRect/>
            </a:stretch>
          </a:blipFill>
        </p:spPr>
        <p:txBody>
          <a:bodyPr wrap="square" lIns="0" tIns="0" rIns="0" bIns="0" rtlCol="0"/>
          <a:lstStyle/>
          <a:p/>
        </p:txBody>
      </p:sp>
      <p:sp>
        <p:nvSpPr>
          <p:cNvPr id="13" name="object 13"/>
          <p:cNvSpPr txBox="1"/>
          <p:nvPr/>
        </p:nvSpPr>
        <p:spPr>
          <a:xfrm>
            <a:off x="1734820" y="8130030"/>
            <a:ext cx="4217670" cy="178435"/>
          </a:xfrm>
          <a:prstGeom prst="rect">
            <a:avLst/>
          </a:prstGeom>
        </p:spPr>
        <p:txBody>
          <a:bodyPr wrap="square" lIns="0" tIns="12700" rIns="0" bIns="0" rtlCol="0" vert="horz">
            <a:spAutoFit/>
          </a:bodyPr>
          <a:lstStyle/>
          <a:p>
            <a:pPr marL="25400">
              <a:lnSpc>
                <a:spcPct val="100000"/>
              </a:lnSpc>
              <a:spcBef>
                <a:spcPts val="100"/>
              </a:spcBef>
            </a:pPr>
            <a:r>
              <a:rPr dirty="0" sz="1000" spc="-5" b="1">
                <a:latin typeface="Tahoma"/>
                <a:cs typeface="Tahoma"/>
              </a:rPr>
              <a:t>Increasing the kernel width </a:t>
            </a:r>
            <a:r>
              <a:rPr dirty="0" sz="1000" spc="-10" b="1">
                <a:latin typeface="Tahoma"/>
                <a:cs typeface="Tahoma"/>
              </a:rPr>
              <a:t>K</a:t>
            </a:r>
            <a:r>
              <a:rPr dirty="0" baseline="-21367" sz="975" spc="-15" b="1">
                <a:latin typeface="Tahoma"/>
                <a:cs typeface="Tahoma"/>
              </a:rPr>
              <a:t>w </a:t>
            </a:r>
            <a:r>
              <a:rPr dirty="0" sz="1000" b="1">
                <a:latin typeface="Tahoma"/>
                <a:cs typeface="Tahoma"/>
              </a:rPr>
              <a:t>means </a:t>
            </a:r>
            <a:r>
              <a:rPr dirty="0" sz="1000" spc="-5" b="1">
                <a:latin typeface="Tahoma"/>
                <a:cs typeface="Tahoma"/>
              </a:rPr>
              <a:t>further away points get</a:t>
            </a:r>
            <a:r>
              <a:rPr dirty="0" sz="1000" spc="-90" b="1">
                <a:latin typeface="Tahoma"/>
                <a:cs typeface="Tahoma"/>
              </a:rPr>
              <a:t> </a:t>
            </a:r>
            <a:r>
              <a:rPr dirty="0" sz="1000" spc="-5" b="1">
                <a:latin typeface="Tahoma"/>
                <a:cs typeface="Tahoma"/>
              </a:rPr>
              <a:t>an</a:t>
            </a:r>
            <a:endParaRPr sz="1000">
              <a:latin typeface="Tahoma"/>
              <a:cs typeface="Tahoma"/>
            </a:endParaRPr>
          </a:p>
        </p:txBody>
      </p:sp>
      <p:sp>
        <p:nvSpPr>
          <p:cNvPr id="14" name="object 14"/>
          <p:cNvSpPr txBox="1"/>
          <p:nvPr/>
        </p:nvSpPr>
        <p:spPr>
          <a:xfrm>
            <a:off x="1734824" y="8207299"/>
            <a:ext cx="3339465" cy="420370"/>
          </a:xfrm>
          <a:prstGeom prst="rect">
            <a:avLst/>
          </a:prstGeom>
        </p:spPr>
        <p:txBody>
          <a:bodyPr wrap="square" lIns="0" tIns="57150" rIns="0" bIns="0" rtlCol="0" vert="horz">
            <a:spAutoFit/>
          </a:bodyPr>
          <a:lstStyle/>
          <a:p>
            <a:pPr marL="25400">
              <a:lnSpc>
                <a:spcPct val="100000"/>
              </a:lnSpc>
              <a:spcBef>
                <a:spcPts val="450"/>
              </a:spcBef>
            </a:pPr>
            <a:r>
              <a:rPr dirty="0" sz="1000" spc="-5" b="1">
                <a:latin typeface="Tahoma"/>
                <a:cs typeface="Tahoma"/>
              </a:rPr>
              <a:t>opportunity </a:t>
            </a:r>
            <a:r>
              <a:rPr dirty="0" sz="1000" b="1">
                <a:latin typeface="Tahoma"/>
                <a:cs typeface="Tahoma"/>
              </a:rPr>
              <a:t>to </a:t>
            </a:r>
            <a:r>
              <a:rPr dirty="0" sz="1000" spc="-10" b="1">
                <a:latin typeface="Tahoma"/>
                <a:cs typeface="Tahoma"/>
              </a:rPr>
              <a:t>influence </a:t>
            </a:r>
            <a:r>
              <a:rPr dirty="0" sz="1000" spc="-5" b="1">
                <a:latin typeface="Tahoma"/>
                <a:cs typeface="Tahoma"/>
              </a:rPr>
              <a:t>you.</a:t>
            </a:r>
            <a:endParaRPr sz="1000">
              <a:latin typeface="Tahoma"/>
              <a:cs typeface="Tahoma"/>
            </a:endParaRPr>
          </a:p>
          <a:p>
            <a:pPr marL="25400">
              <a:lnSpc>
                <a:spcPct val="100000"/>
              </a:lnSpc>
              <a:spcBef>
                <a:spcPts val="355"/>
              </a:spcBef>
            </a:pPr>
            <a:r>
              <a:rPr dirty="0" sz="1000">
                <a:latin typeface="Tahoma"/>
                <a:cs typeface="Tahoma"/>
              </a:rPr>
              <a:t>As </a:t>
            </a:r>
            <a:r>
              <a:rPr dirty="0" sz="1000" spc="5">
                <a:latin typeface="Tahoma"/>
                <a:cs typeface="Tahoma"/>
              </a:rPr>
              <a:t>K</a:t>
            </a:r>
            <a:r>
              <a:rPr dirty="0" baseline="-21367" sz="975" spc="7">
                <a:latin typeface="Tahoma"/>
                <a:cs typeface="Tahoma"/>
              </a:rPr>
              <a:t>w</a:t>
            </a:r>
            <a:r>
              <a:rPr dirty="0" sz="1000" spc="5">
                <a:latin typeface="Wingdings"/>
                <a:cs typeface="Wingdings"/>
              </a:rPr>
              <a:t>€</a:t>
            </a:r>
            <a:r>
              <a:rPr dirty="0" sz="1000" spc="5">
                <a:latin typeface="Tahoma"/>
                <a:cs typeface="Tahoma"/>
              </a:rPr>
              <a:t>infinity, </a:t>
            </a:r>
            <a:r>
              <a:rPr dirty="0" sz="1000" spc="-5">
                <a:latin typeface="Tahoma"/>
                <a:cs typeface="Tahoma"/>
              </a:rPr>
              <a:t>the prediction tends to the global</a:t>
            </a:r>
            <a:r>
              <a:rPr dirty="0" sz="1000" spc="-20">
                <a:latin typeface="Tahoma"/>
                <a:cs typeface="Tahoma"/>
              </a:rPr>
              <a:t> </a:t>
            </a:r>
            <a:r>
              <a:rPr dirty="0" sz="1000" spc="-5">
                <a:latin typeface="Tahoma"/>
                <a:cs typeface="Tahoma"/>
              </a:rPr>
              <a:t>average.</a:t>
            </a:r>
            <a:endParaRPr sz="1000">
              <a:latin typeface="Tahoma"/>
              <a:cs typeface="Tahoma"/>
            </a:endParaRPr>
          </a:p>
        </p:txBody>
      </p:sp>
      <p:sp>
        <p:nvSpPr>
          <p:cNvPr id="15" name="object 15"/>
          <p:cNvSpPr/>
          <p:nvPr/>
        </p:nvSpPr>
        <p:spPr>
          <a:xfrm>
            <a:off x="3200399" y="6050279"/>
            <a:ext cx="1297451" cy="1293114"/>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4610099" y="6050279"/>
            <a:ext cx="1299845" cy="1293114"/>
          </a:xfrm>
          <a:prstGeom prst="rect">
            <a:avLst/>
          </a:prstGeom>
          <a:blipFill>
            <a:blip r:embed="rId6" cstate="print"/>
            <a:stretch>
              <a:fillRect/>
            </a:stretch>
          </a:blipFill>
        </p:spPr>
        <p:txBody>
          <a:bodyPr wrap="square" lIns="0" tIns="0" rIns="0" bIns="0" rtlCol="0"/>
          <a:lstStyle/>
          <a:p/>
        </p:txBody>
      </p:sp>
      <p:sp>
        <p:nvSpPr>
          <p:cNvPr id="17" name="object 17"/>
          <p:cNvSpPr txBox="1"/>
          <p:nvPr/>
        </p:nvSpPr>
        <p:spPr>
          <a:xfrm>
            <a:off x="4554220" y="7392130"/>
            <a:ext cx="958850" cy="219075"/>
          </a:xfrm>
          <a:prstGeom prst="rect">
            <a:avLst/>
          </a:prstGeom>
        </p:spPr>
        <p:txBody>
          <a:bodyPr wrap="square" lIns="0" tIns="14604" rIns="0" bIns="0" rtlCol="0" vert="horz">
            <a:spAutoFit/>
          </a:bodyPr>
          <a:lstStyle/>
          <a:p>
            <a:pPr marL="25400">
              <a:lnSpc>
                <a:spcPct val="100000"/>
              </a:lnSpc>
              <a:spcBef>
                <a:spcPts val="114"/>
              </a:spcBef>
            </a:pPr>
            <a:r>
              <a:rPr dirty="0" sz="1250" spc="-30" i="1">
                <a:latin typeface="Tahoma"/>
                <a:cs typeface="Tahoma"/>
              </a:rPr>
              <a:t>x</a:t>
            </a:r>
            <a:r>
              <a:rPr dirty="0" baseline="-19607" sz="1275" spc="-44" i="1">
                <a:latin typeface="Tahoma"/>
                <a:cs typeface="Tahoma"/>
              </a:rPr>
              <a:t>q </a:t>
            </a:r>
            <a:r>
              <a:rPr dirty="0" sz="1250" spc="-40" i="1">
                <a:latin typeface="Tahoma"/>
                <a:cs typeface="Tahoma"/>
              </a:rPr>
              <a:t>= </a:t>
            </a:r>
            <a:r>
              <a:rPr dirty="0" sz="1200" spc="-5">
                <a:latin typeface="Tahoma"/>
                <a:cs typeface="Tahoma"/>
              </a:rPr>
              <a:t>310</a:t>
            </a:r>
            <a:r>
              <a:rPr dirty="0" sz="1200" spc="-25">
                <a:latin typeface="Tahoma"/>
                <a:cs typeface="Tahoma"/>
              </a:rPr>
              <a:t> </a:t>
            </a:r>
            <a:r>
              <a:rPr dirty="0" sz="1200" spc="-5">
                <a:latin typeface="Tahoma"/>
                <a:cs typeface="Tahoma"/>
              </a:rPr>
              <a:t>(the</a:t>
            </a:r>
            <a:endParaRPr sz="1200">
              <a:latin typeface="Tahoma"/>
              <a:cs typeface="Tahoma"/>
            </a:endParaRPr>
          </a:p>
        </p:txBody>
      </p:sp>
      <p:sp>
        <p:nvSpPr>
          <p:cNvPr id="18" name="object 18"/>
          <p:cNvSpPr txBox="1"/>
          <p:nvPr/>
        </p:nvSpPr>
        <p:spPr>
          <a:xfrm>
            <a:off x="4554220" y="7521414"/>
            <a:ext cx="685165" cy="454659"/>
          </a:xfrm>
          <a:prstGeom prst="rect">
            <a:avLst/>
          </a:prstGeom>
        </p:spPr>
        <p:txBody>
          <a:bodyPr wrap="square" lIns="0" tIns="38100" rIns="0" bIns="0" rtlCol="0" vert="horz">
            <a:spAutoFit/>
          </a:bodyPr>
          <a:lstStyle/>
          <a:p>
            <a:pPr marL="25400">
              <a:lnSpc>
                <a:spcPct val="100000"/>
              </a:lnSpc>
              <a:spcBef>
                <a:spcPts val="300"/>
              </a:spcBef>
            </a:pPr>
            <a:r>
              <a:rPr dirty="0" sz="1200" spc="-5">
                <a:latin typeface="Tahoma"/>
                <a:cs typeface="Tahoma"/>
              </a:rPr>
              <a:t>same)</a:t>
            </a:r>
            <a:endParaRPr sz="1200">
              <a:latin typeface="Tahoma"/>
              <a:cs typeface="Tahoma"/>
            </a:endParaRPr>
          </a:p>
          <a:p>
            <a:pPr marL="25400">
              <a:lnSpc>
                <a:spcPct val="100000"/>
              </a:lnSpc>
              <a:spcBef>
                <a:spcPts val="234"/>
              </a:spcBef>
            </a:pPr>
            <a:r>
              <a:rPr dirty="0" sz="1250" spc="-20" i="1">
                <a:latin typeface="Tahoma"/>
                <a:cs typeface="Tahoma"/>
              </a:rPr>
              <a:t>K</a:t>
            </a:r>
            <a:r>
              <a:rPr dirty="0" baseline="-20833" sz="1200" spc="-30">
                <a:latin typeface="Tahoma"/>
                <a:cs typeface="Tahoma"/>
              </a:rPr>
              <a:t>W </a:t>
            </a:r>
            <a:r>
              <a:rPr dirty="0" sz="1200">
                <a:latin typeface="Tahoma"/>
                <a:cs typeface="Tahoma"/>
              </a:rPr>
              <a:t>=</a:t>
            </a:r>
            <a:r>
              <a:rPr dirty="0" sz="1200" spc="-45">
                <a:latin typeface="Tahoma"/>
                <a:cs typeface="Tahoma"/>
              </a:rPr>
              <a:t> </a:t>
            </a:r>
            <a:r>
              <a:rPr dirty="0" sz="1200" spc="-5">
                <a:latin typeface="Tahoma"/>
                <a:cs typeface="Tahoma"/>
              </a:rPr>
              <a:t>150</a:t>
            </a:r>
            <a:endParaRPr sz="1200">
              <a:latin typeface="Tahoma"/>
              <a:cs typeface="Tahoma"/>
            </a:endParaRPr>
          </a:p>
        </p:txBody>
      </p:sp>
      <p:sp>
        <p:nvSpPr>
          <p:cNvPr id="19" name="object 19"/>
          <p:cNvSpPr txBox="1"/>
          <p:nvPr/>
        </p:nvSpPr>
        <p:spPr>
          <a:xfrm>
            <a:off x="3144520" y="7392130"/>
            <a:ext cx="958850" cy="219075"/>
          </a:xfrm>
          <a:prstGeom prst="rect">
            <a:avLst/>
          </a:prstGeom>
        </p:spPr>
        <p:txBody>
          <a:bodyPr wrap="square" lIns="0" tIns="14604" rIns="0" bIns="0" rtlCol="0" vert="horz">
            <a:spAutoFit/>
          </a:bodyPr>
          <a:lstStyle/>
          <a:p>
            <a:pPr marL="25400">
              <a:lnSpc>
                <a:spcPct val="100000"/>
              </a:lnSpc>
              <a:spcBef>
                <a:spcPts val="114"/>
              </a:spcBef>
            </a:pPr>
            <a:r>
              <a:rPr dirty="0" sz="1250" spc="-30" i="1">
                <a:latin typeface="Tahoma"/>
                <a:cs typeface="Tahoma"/>
              </a:rPr>
              <a:t>x</a:t>
            </a:r>
            <a:r>
              <a:rPr dirty="0" baseline="-19607" sz="1275" spc="-44" i="1">
                <a:latin typeface="Tahoma"/>
                <a:cs typeface="Tahoma"/>
              </a:rPr>
              <a:t>q </a:t>
            </a:r>
            <a:r>
              <a:rPr dirty="0" sz="1250" spc="-40" i="1">
                <a:latin typeface="Tahoma"/>
                <a:cs typeface="Tahoma"/>
              </a:rPr>
              <a:t>= </a:t>
            </a:r>
            <a:r>
              <a:rPr dirty="0" sz="1200" spc="-5">
                <a:latin typeface="Tahoma"/>
                <a:cs typeface="Tahoma"/>
              </a:rPr>
              <a:t>310</a:t>
            </a:r>
            <a:r>
              <a:rPr dirty="0" sz="1200" spc="-25">
                <a:latin typeface="Tahoma"/>
                <a:cs typeface="Tahoma"/>
              </a:rPr>
              <a:t> </a:t>
            </a:r>
            <a:r>
              <a:rPr dirty="0" sz="1200" spc="-5">
                <a:latin typeface="Tahoma"/>
                <a:cs typeface="Tahoma"/>
              </a:rPr>
              <a:t>(the</a:t>
            </a:r>
            <a:endParaRPr sz="1200">
              <a:latin typeface="Tahoma"/>
              <a:cs typeface="Tahoma"/>
            </a:endParaRPr>
          </a:p>
        </p:txBody>
      </p:sp>
      <p:sp>
        <p:nvSpPr>
          <p:cNvPr id="20" name="object 20"/>
          <p:cNvSpPr txBox="1"/>
          <p:nvPr/>
        </p:nvSpPr>
        <p:spPr>
          <a:xfrm>
            <a:off x="3144520" y="7521414"/>
            <a:ext cx="685165" cy="454659"/>
          </a:xfrm>
          <a:prstGeom prst="rect">
            <a:avLst/>
          </a:prstGeom>
        </p:spPr>
        <p:txBody>
          <a:bodyPr wrap="square" lIns="0" tIns="38100" rIns="0" bIns="0" rtlCol="0" vert="horz">
            <a:spAutoFit/>
          </a:bodyPr>
          <a:lstStyle/>
          <a:p>
            <a:pPr marL="25400">
              <a:lnSpc>
                <a:spcPct val="100000"/>
              </a:lnSpc>
              <a:spcBef>
                <a:spcPts val="300"/>
              </a:spcBef>
            </a:pPr>
            <a:r>
              <a:rPr dirty="0" sz="1200" spc="-5">
                <a:latin typeface="Tahoma"/>
                <a:cs typeface="Tahoma"/>
              </a:rPr>
              <a:t>same)</a:t>
            </a:r>
            <a:endParaRPr sz="1200">
              <a:latin typeface="Tahoma"/>
              <a:cs typeface="Tahoma"/>
            </a:endParaRPr>
          </a:p>
          <a:p>
            <a:pPr marL="25400">
              <a:lnSpc>
                <a:spcPct val="100000"/>
              </a:lnSpc>
              <a:spcBef>
                <a:spcPts val="234"/>
              </a:spcBef>
            </a:pPr>
            <a:r>
              <a:rPr dirty="0" sz="1250" spc="-20" i="1">
                <a:latin typeface="Tahoma"/>
                <a:cs typeface="Tahoma"/>
              </a:rPr>
              <a:t>K</a:t>
            </a:r>
            <a:r>
              <a:rPr dirty="0" baseline="-20833" sz="1200" spc="-30">
                <a:latin typeface="Tahoma"/>
                <a:cs typeface="Tahoma"/>
              </a:rPr>
              <a:t>W </a:t>
            </a:r>
            <a:r>
              <a:rPr dirty="0" sz="1200">
                <a:latin typeface="Tahoma"/>
                <a:cs typeface="Tahoma"/>
              </a:rPr>
              <a:t>=</a:t>
            </a:r>
            <a:r>
              <a:rPr dirty="0" sz="1200" spc="-45">
                <a:latin typeface="Tahoma"/>
                <a:cs typeface="Tahoma"/>
              </a:rPr>
              <a:t> </a:t>
            </a:r>
            <a:r>
              <a:rPr dirty="0" sz="1200" spc="-5">
                <a:latin typeface="Tahoma"/>
                <a:cs typeface="Tahoma"/>
              </a:rPr>
              <a:t>100</a:t>
            </a:r>
            <a:endParaRPr sz="1200">
              <a:latin typeface="Tahoma"/>
              <a:cs typeface="Tahoma"/>
            </a:endParaRPr>
          </a:p>
        </p:txBody>
      </p:sp>
      <p:sp>
        <p:nvSpPr>
          <p:cNvPr id="21" name="object 21"/>
          <p:cNvSpPr txBox="1"/>
          <p:nvPr/>
        </p:nvSpPr>
        <p:spPr>
          <a:xfrm>
            <a:off x="1734820" y="7392130"/>
            <a:ext cx="636270" cy="219075"/>
          </a:xfrm>
          <a:prstGeom prst="rect">
            <a:avLst/>
          </a:prstGeom>
        </p:spPr>
        <p:txBody>
          <a:bodyPr wrap="square" lIns="0" tIns="14604" rIns="0" bIns="0" rtlCol="0" vert="horz">
            <a:spAutoFit/>
          </a:bodyPr>
          <a:lstStyle/>
          <a:p>
            <a:pPr marL="25400">
              <a:lnSpc>
                <a:spcPct val="100000"/>
              </a:lnSpc>
              <a:spcBef>
                <a:spcPts val="114"/>
              </a:spcBef>
            </a:pPr>
            <a:r>
              <a:rPr dirty="0" sz="1250" spc="-30" i="1">
                <a:latin typeface="Tahoma"/>
                <a:cs typeface="Tahoma"/>
              </a:rPr>
              <a:t>x</a:t>
            </a:r>
            <a:r>
              <a:rPr dirty="0" baseline="-19607" sz="1275" spc="-44" i="1">
                <a:latin typeface="Tahoma"/>
                <a:cs typeface="Tahoma"/>
              </a:rPr>
              <a:t>q </a:t>
            </a:r>
            <a:r>
              <a:rPr dirty="0" sz="1250" spc="-40" i="1">
                <a:latin typeface="Tahoma"/>
                <a:cs typeface="Tahoma"/>
              </a:rPr>
              <a:t>=</a:t>
            </a:r>
            <a:r>
              <a:rPr dirty="0" sz="1250" spc="-60" i="1">
                <a:latin typeface="Tahoma"/>
                <a:cs typeface="Tahoma"/>
              </a:rPr>
              <a:t> </a:t>
            </a:r>
            <a:r>
              <a:rPr dirty="0" sz="1200" spc="-5">
                <a:latin typeface="Tahoma"/>
                <a:cs typeface="Tahoma"/>
              </a:rPr>
              <a:t>310</a:t>
            </a:r>
            <a:endParaRPr sz="1200">
              <a:latin typeface="Tahoma"/>
              <a:cs typeface="Tahoma"/>
            </a:endParaRPr>
          </a:p>
        </p:txBody>
      </p:sp>
      <p:sp>
        <p:nvSpPr>
          <p:cNvPr id="22" name="object 22"/>
          <p:cNvSpPr txBox="1"/>
          <p:nvPr/>
        </p:nvSpPr>
        <p:spPr>
          <a:xfrm>
            <a:off x="1734820" y="7610823"/>
            <a:ext cx="1108710" cy="219075"/>
          </a:xfrm>
          <a:prstGeom prst="rect">
            <a:avLst/>
          </a:prstGeom>
        </p:spPr>
        <p:txBody>
          <a:bodyPr wrap="square" lIns="0" tIns="14604" rIns="0" bIns="0" rtlCol="0" vert="horz">
            <a:spAutoFit/>
          </a:bodyPr>
          <a:lstStyle/>
          <a:p>
            <a:pPr marL="25400">
              <a:lnSpc>
                <a:spcPct val="100000"/>
              </a:lnSpc>
              <a:spcBef>
                <a:spcPts val="114"/>
              </a:spcBef>
            </a:pPr>
            <a:r>
              <a:rPr dirty="0" sz="1250" spc="-20" i="1">
                <a:latin typeface="Tahoma"/>
                <a:cs typeface="Tahoma"/>
              </a:rPr>
              <a:t>K</a:t>
            </a:r>
            <a:r>
              <a:rPr dirty="0" baseline="-20833" sz="1200" spc="-30">
                <a:latin typeface="Tahoma"/>
                <a:cs typeface="Tahoma"/>
              </a:rPr>
              <a:t>W </a:t>
            </a:r>
            <a:r>
              <a:rPr dirty="0" sz="1200">
                <a:latin typeface="Tahoma"/>
                <a:cs typeface="Tahoma"/>
              </a:rPr>
              <a:t>= </a:t>
            </a:r>
            <a:r>
              <a:rPr dirty="0" sz="1200" spc="-5">
                <a:latin typeface="Tahoma"/>
                <a:cs typeface="Tahoma"/>
              </a:rPr>
              <a:t>50 </a:t>
            </a:r>
            <a:r>
              <a:rPr dirty="0" sz="1000" spc="-5">
                <a:latin typeface="Tahoma"/>
                <a:cs typeface="Tahoma"/>
              </a:rPr>
              <a:t>(see</a:t>
            </a:r>
            <a:r>
              <a:rPr dirty="0" sz="1000" spc="-30">
                <a:latin typeface="Tahoma"/>
                <a:cs typeface="Tahoma"/>
              </a:rPr>
              <a:t> </a:t>
            </a:r>
            <a:r>
              <a:rPr dirty="0" sz="1000" spc="-5">
                <a:latin typeface="Tahoma"/>
                <a:cs typeface="Tahoma"/>
              </a:rPr>
              <a:t>the</a:t>
            </a:r>
            <a:endParaRPr sz="1000">
              <a:latin typeface="Tahoma"/>
              <a:cs typeface="Tahoma"/>
            </a:endParaRPr>
          </a:p>
        </p:txBody>
      </p:sp>
      <p:sp>
        <p:nvSpPr>
          <p:cNvPr id="23" name="object 23"/>
          <p:cNvSpPr txBox="1"/>
          <p:nvPr/>
        </p:nvSpPr>
        <p:spPr>
          <a:xfrm>
            <a:off x="1760218" y="7771127"/>
            <a:ext cx="1271270" cy="300355"/>
          </a:xfrm>
          <a:prstGeom prst="rect">
            <a:avLst/>
          </a:prstGeom>
        </p:spPr>
        <p:txBody>
          <a:bodyPr wrap="square" lIns="0" tIns="42544" rIns="0" bIns="0" rtlCol="0" vert="horz">
            <a:spAutoFit/>
          </a:bodyPr>
          <a:lstStyle/>
          <a:p>
            <a:pPr marR="5080">
              <a:lnSpc>
                <a:spcPts val="960"/>
              </a:lnSpc>
              <a:spcBef>
                <a:spcPts val="334"/>
              </a:spcBef>
            </a:pPr>
            <a:r>
              <a:rPr dirty="0" sz="1000">
                <a:latin typeface="Tahoma"/>
                <a:cs typeface="Tahoma"/>
              </a:rPr>
              <a:t>double arrow at </a:t>
            </a:r>
            <a:r>
              <a:rPr dirty="0" sz="1000" spc="-5">
                <a:latin typeface="Tahoma"/>
                <a:cs typeface="Tahoma"/>
              </a:rPr>
              <a:t>top</a:t>
            </a:r>
            <a:r>
              <a:rPr dirty="0" sz="1000" spc="-95">
                <a:latin typeface="Tahoma"/>
                <a:cs typeface="Tahoma"/>
              </a:rPr>
              <a:t> </a:t>
            </a:r>
            <a:r>
              <a:rPr dirty="0" sz="1000">
                <a:latin typeface="Tahoma"/>
                <a:cs typeface="Tahoma"/>
              </a:rPr>
              <a:t>of  </a:t>
            </a:r>
            <a:r>
              <a:rPr dirty="0" sz="1000" spc="-5">
                <a:latin typeface="Tahoma"/>
                <a:cs typeface="Tahoma"/>
              </a:rPr>
              <a:t>diagram)</a:t>
            </a:r>
            <a:endParaRPr sz="1000">
              <a:latin typeface="Tahoma"/>
              <a:cs typeface="Tahoma"/>
            </a:endParaRPr>
          </a:p>
        </p:txBody>
      </p:sp>
      <p:sp>
        <p:nvSpPr>
          <p:cNvPr id="24" name="object 2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5" name="object 2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4211320" cy="116839"/>
          </a:xfrm>
          <a:prstGeom prst="rect">
            <a:avLst/>
          </a:prstGeom>
        </p:spPr>
        <p:txBody>
          <a:bodyPr wrap="square" lIns="0" tIns="12700" rIns="0" bIns="0" rtlCol="0" vert="horz">
            <a:spAutoFit/>
          </a:bodyPr>
          <a:lstStyle/>
          <a:p>
            <a:pPr>
              <a:lnSpc>
                <a:spcPct val="100000"/>
              </a:lnSpc>
              <a:spcBef>
                <a:spcPts val="100"/>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40">
                <a:latin typeface="Tahoma"/>
                <a:cs typeface="Tahoma"/>
              </a:rPr>
              <a:t> </a:t>
            </a:r>
            <a:r>
              <a:rPr dirty="0" sz="600">
                <a:latin typeface="Tahoma"/>
                <a:cs typeface="Tahoma"/>
              </a:rPr>
              <a:t>23</a:t>
            </a:r>
            <a:endParaRPr sz="600">
              <a:latin typeface="Tahoma"/>
              <a:cs typeface="Tahoma"/>
            </a:endParaRPr>
          </a:p>
        </p:txBody>
      </p:sp>
      <p:sp>
        <p:nvSpPr>
          <p:cNvPr id="3" name="object 3"/>
          <p:cNvSpPr txBox="1"/>
          <p:nvPr/>
        </p:nvSpPr>
        <p:spPr>
          <a:xfrm>
            <a:off x="1936242" y="1531111"/>
            <a:ext cx="3834765" cy="330200"/>
          </a:xfrm>
          <a:prstGeom prst="rect">
            <a:avLst/>
          </a:prstGeom>
        </p:spPr>
        <p:txBody>
          <a:bodyPr wrap="square" lIns="0" tIns="12065" rIns="0" bIns="0" rtlCol="0" vert="horz">
            <a:spAutoFit/>
          </a:bodyPr>
          <a:lstStyle/>
          <a:p>
            <a:pPr>
              <a:lnSpc>
                <a:spcPct val="100000"/>
              </a:lnSpc>
              <a:spcBef>
                <a:spcPts val="95"/>
              </a:spcBef>
            </a:pPr>
            <a:r>
              <a:rPr dirty="0" sz="2000" spc="-5" b="1">
                <a:solidFill>
                  <a:srgbClr val="006500"/>
                </a:solidFill>
                <a:latin typeface="Tahoma"/>
                <a:cs typeface="Tahoma"/>
              </a:rPr>
              <a:t>Kernel Regression</a:t>
            </a:r>
            <a:r>
              <a:rPr dirty="0" sz="2000" spc="10" b="1">
                <a:solidFill>
                  <a:srgbClr val="006500"/>
                </a:solidFill>
                <a:latin typeface="Tahoma"/>
                <a:cs typeface="Tahoma"/>
              </a:rPr>
              <a:t> </a:t>
            </a:r>
            <a:r>
              <a:rPr dirty="0" sz="2000" spc="-5" b="1">
                <a:solidFill>
                  <a:srgbClr val="006500"/>
                </a:solidFill>
                <a:latin typeface="Tahoma"/>
                <a:cs typeface="Tahoma"/>
              </a:rPr>
              <a:t>Predictions</a:t>
            </a:r>
            <a:endParaRPr sz="2000">
              <a:latin typeface="Tahoma"/>
              <a:cs typeface="Tahoma"/>
            </a:endParaRPr>
          </a:p>
        </p:txBody>
      </p:sp>
      <p:sp>
        <p:nvSpPr>
          <p:cNvPr id="4" name="object 4"/>
          <p:cNvSpPr/>
          <p:nvPr/>
        </p:nvSpPr>
        <p:spPr>
          <a:xfrm>
            <a:off x="1866899" y="1911095"/>
            <a:ext cx="1245113" cy="1238249"/>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1722120" y="3833114"/>
            <a:ext cx="4036060" cy="554990"/>
          </a:xfrm>
          <a:prstGeom prst="rect">
            <a:avLst/>
          </a:prstGeom>
        </p:spPr>
        <p:txBody>
          <a:bodyPr wrap="square" lIns="0" tIns="48895" rIns="0" bIns="0" rtlCol="0" vert="horz">
            <a:spAutoFit/>
          </a:bodyPr>
          <a:lstStyle/>
          <a:p>
            <a:pPr marL="38100" marR="43180">
              <a:lnSpc>
                <a:spcPct val="80000"/>
              </a:lnSpc>
              <a:spcBef>
                <a:spcPts val="385"/>
              </a:spcBef>
            </a:pPr>
            <a:r>
              <a:rPr dirty="0" sz="1200" spc="-5" b="1">
                <a:latin typeface="Tahoma"/>
                <a:cs typeface="Tahoma"/>
              </a:rPr>
              <a:t>Increasing </a:t>
            </a:r>
            <a:r>
              <a:rPr dirty="0" sz="1200" b="1">
                <a:latin typeface="Tahoma"/>
                <a:cs typeface="Tahoma"/>
              </a:rPr>
              <a:t>the kernel width </a:t>
            </a:r>
            <a:r>
              <a:rPr dirty="0" sz="1200" spc="-10" b="1">
                <a:latin typeface="Tahoma"/>
                <a:cs typeface="Tahoma"/>
              </a:rPr>
              <a:t>K</a:t>
            </a:r>
            <a:r>
              <a:rPr dirty="0" baseline="-20833" sz="1200" spc="-15" b="1">
                <a:latin typeface="Tahoma"/>
                <a:cs typeface="Tahoma"/>
              </a:rPr>
              <a:t>w </a:t>
            </a:r>
            <a:r>
              <a:rPr dirty="0" sz="1200" b="1">
                <a:latin typeface="Tahoma"/>
                <a:cs typeface="Tahoma"/>
              </a:rPr>
              <a:t>means </a:t>
            </a:r>
            <a:r>
              <a:rPr dirty="0" sz="1200" spc="-5" b="1">
                <a:latin typeface="Tahoma"/>
                <a:cs typeface="Tahoma"/>
              </a:rPr>
              <a:t>further </a:t>
            </a:r>
            <a:r>
              <a:rPr dirty="0" sz="1200" b="1">
                <a:latin typeface="Tahoma"/>
                <a:cs typeface="Tahoma"/>
              </a:rPr>
              <a:t>away  </a:t>
            </a:r>
            <a:r>
              <a:rPr dirty="0" sz="1200" spc="-5" b="1">
                <a:latin typeface="Tahoma"/>
                <a:cs typeface="Tahoma"/>
              </a:rPr>
              <a:t>points get </a:t>
            </a:r>
            <a:r>
              <a:rPr dirty="0" sz="1200" b="1">
                <a:latin typeface="Tahoma"/>
                <a:cs typeface="Tahoma"/>
              </a:rPr>
              <a:t>an opportunity to influence</a:t>
            </a:r>
            <a:r>
              <a:rPr dirty="0" sz="1200" spc="-20" b="1">
                <a:latin typeface="Tahoma"/>
                <a:cs typeface="Tahoma"/>
              </a:rPr>
              <a:t> </a:t>
            </a:r>
            <a:r>
              <a:rPr dirty="0" sz="1200" b="1">
                <a:latin typeface="Tahoma"/>
                <a:cs typeface="Tahoma"/>
              </a:rPr>
              <a:t>you.</a:t>
            </a:r>
            <a:endParaRPr sz="1200">
              <a:latin typeface="Tahoma"/>
              <a:cs typeface="Tahoma"/>
            </a:endParaRPr>
          </a:p>
          <a:p>
            <a:pPr marL="38100">
              <a:lnSpc>
                <a:spcPct val="100000"/>
              </a:lnSpc>
              <a:spcBef>
                <a:spcPts val="140"/>
              </a:spcBef>
            </a:pPr>
            <a:r>
              <a:rPr dirty="0" sz="1200">
                <a:latin typeface="Tahoma"/>
                <a:cs typeface="Tahoma"/>
              </a:rPr>
              <a:t>As </a:t>
            </a:r>
            <a:r>
              <a:rPr dirty="0" sz="1200" spc="5">
                <a:latin typeface="Tahoma"/>
                <a:cs typeface="Tahoma"/>
              </a:rPr>
              <a:t>K</a:t>
            </a:r>
            <a:r>
              <a:rPr dirty="0" baseline="-20833" sz="1200" spc="7">
                <a:latin typeface="Tahoma"/>
                <a:cs typeface="Tahoma"/>
              </a:rPr>
              <a:t>w</a:t>
            </a:r>
            <a:r>
              <a:rPr dirty="0" sz="1200" spc="5">
                <a:latin typeface="Wingdings"/>
                <a:cs typeface="Wingdings"/>
              </a:rPr>
              <a:t>€</a:t>
            </a:r>
            <a:r>
              <a:rPr dirty="0" sz="1200" spc="5">
                <a:latin typeface="Tahoma"/>
                <a:cs typeface="Tahoma"/>
              </a:rPr>
              <a:t>infinity, </a:t>
            </a:r>
            <a:r>
              <a:rPr dirty="0" sz="1200" spc="-5">
                <a:latin typeface="Tahoma"/>
                <a:cs typeface="Tahoma"/>
              </a:rPr>
              <a:t>the prediction tends to the </a:t>
            </a:r>
            <a:r>
              <a:rPr dirty="0" sz="1200">
                <a:latin typeface="Tahoma"/>
                <a:cs typeface="Tahoma"/>
              </a:rPr>
              <a:t>global</a:t>
            </a:r>
            <a:r>
              <a:rPr dirty="0" sz="1200" spc="10">
                <a:latin typeface="Tahoma"/>
                <a:cs typeface="Tahoma"/>
              </a:rPr>
              <a:t> </a:t>
            </a:r>
            <a:r>
              <a:rPr dirty="0" sz="1200" spc="-5">
                <a:latin typeface="Tahoma"/>
                <a:cs typeface="Tahoma"/>
              </a:rPr>
              <a:t>average.</a:t>
            </a:r>
            <a:endParaRPr sz="1200">
              <a:latin typeface="Tahoma"/>
              <a:cs typeface="Tahoma"/>
            </a:endParaRPr>
          </a:p>
        </p:txBody>
      </p:sp>
      <p:sp>
        <p:nvSpPr>
          <p:cNvPr id="6" name="object 6"/>
          <p:cNvSpPr/>
          <p:nvPr/>
        </p:nvSpPr>
        <p:spPr>
          <a:xfrm>
            <a:off x="3238499" y="1911095"/>
            <a:ext cx="1232211" cy="1238250"/>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4648199" y="1911095"/>
            <a:ext cx="1261289" cy="1255776"/>
          </a:xfrm>
          <a:prstGeom prst="rect">
            <a:avLst/>
          </a:prstGeom>
          <a:blipFill>
            <a:blip r:embed="rId4" cstate="print"/>
            <a:stretch>
              <a:fillRect/>
            </a:stretch>
          </a:blipFill>
        </p:spPr>
        <p:txBody>
          <a:bodyPr wrap="square" lIns="0" tIns="0" rIns="0" bIns="0" rtlCol="0"/>
          <a:lstStyle/>
          <a:p/>
        </p:txBody>
      </p:sp>
      <p:sp>
        <p:nvSpPr>
          <p:cNvPr id="8" name="object 8"/>
          <p:cNvSpPr txBox="1"/>
          <p:nvPr/>
        </p:nvSpPr>
        <p:spPr>
          <a:xfrm>
            <a:off x="4580128" y="3205797"/>
            <a:ext cx="600075" cy="250825"/>
          </a:xfrm>
          <a:prstGeom prst="rect">
            <a:avLst/>
          </a:prstGeom>
        </p:spPr>
        <p:txBody>
          <a:bodyPr wrap="square" lIns="0" tIns="15875" rIns="0" bIns="0" rtlCol="0" vert="horz">
            <a:spAutoFit/>
          </a:bodyPr>
          <a:lstStyle/>
          <a:p>
            <a:pPr marL="25400">
              <a:lnSpc>
                <a:spcPct val="100000"/>
              </a:lnSpc>
              <a:spcBef>
                <a:spcPts val="125"/>
              </a:spcBef>
            </a:pPr>
            <a:r>
              <a:rPr dirty="0" sz="1450" spc="-40" i="1">
                <a:latin typeface="Tahoma"/>
                <a:cs typeface="Tahoma"/>
              </a:rPr>
              <a:t>K</a:t>
            </a:r>
            <a:r>
              <a:rPr dirty="0" baseline="-19444" sz="1500" spc="-60" i="1">
                <a:latin typeface="Tahoma"/>
                <a:cs typeface="Tahoma"/>
              </a:rPr>
              <a:t>W</a:t>
            </a:r>
            <a:r>
              <a:rPr dirty="0" sz="1450" spc="-40" i="1">
                <a:latin typeface="Tahoma"/>
                <a:cs typeface="Tahoma"/>
              </a:rPr>
              <a:t>=80</a:t>
            </a:r>
            <a:endParaRPr sz="1450">
              <a:latin typeface="Tahoma"/>
              <a:cs typeface="Tahoma"/>
            </a:endParaRPr>
          </a:p>
        </p:txBody>
      </p:sp>
      <p:sp>
        <p:nvSpPr>
          <p:cNvPr id="9" name="object 9"/>
          <p:cNvSpPr txBox="1"/>
          <p:nvPr/>
        </p:nvSpPr>
        <p:spPr>
          <a:xfrm>
            <a:off x="3195575" y="3205797"/>
            <a:ext cx="600075" cy="250825"/>
          </a:xfrm>
          <a:prstGeom prst="rect">
            <a:avLst/>
          </a:prstGeom>
        </p:spPr>
        <p:txBody>
          <a:bodyPr wrap="square" lIns="0" tIns="15875" rIns="0" bIns="0" rtlCol="0" vert="horz">
            <a:spAutoFit/>
          </a:bodyPr>
          <a:lstStyle/>
          <a:p>
            <a:pPr marL="25400">
              <a:lnSpc>
                <a:spcPct val="100000"/>
              </a:lnSpc>
              <a:spcBef>
                <a:spcPts val="125"/>
              </a:spcBef>
            </a:pPr>
            <a:r>
              <a:rPr dirty="0" sz="1450" spc="-40" i="1">
                <a:latin typeface="Tahoma"/>
                <a:cs typeface="Tahoma"/>
              </a:rPr>
              <a:t>K</a:t>
            </a:r>
            <a:r>
              <a:rPr dirty="0" baseline="-19444" sz="1500" spc="-60" i="1">
                <a:latin typeface="Tahoma"/>
                <a:cs typeface="Tahoma"/>
              </a:rPr>
              <a:t>W</a:t>
            </a:r>
            <a:r>
              <a:rPr dirty="0" sz="1450" spc="-40" i="1">
                <a:latin typeface="Tahoma"/>
                <a:cs typeface="Tahoma"/>
              </a:rPr>
              <a:t>=20</a:t>
            </a:r>
            <a:endParaRPr sz="1450">
              <a:latin typeface="Tahoma"/>
              <a:cs typeface="Tahoma"/>
            </a:endParaRPr>
          </a:p>
        </p:txBody>
      </p:sp>
      <p:sp>
        <p:nvSpPr>
          <p:cNvPr id="10" name="object 10"/>
          <p:cNvSpPr txBox="1"/>
          <p:nvPr/>
        </p:nvSpPr>
        <p:spPr>
          <a:xfrm>
            <a:off x="1811021" y="3205797"/>
            <a:ext cx="600075" cy="250825"/>
          </a:xfrm>
          <a:prstGeom prst="rect">
            <a:avLst/>
          </a:prstGeom>
        </p:spPr>
        <p:txBody>
          <a:bodyPr wrap="square" lIns="0" tIns="15875" rIns="0" bIns="0" rtlCol="0" vert="horz">
            <a:spAutoFit/>
          </a:bodyPr>
          <a:lstStyle/>
          <a:p>
            <a:pPr marL="25400">
              <a:lnSpc>
                <a:spcPct val="100000"/>
              </a:lnSpc>
              <a:spcBef>
                <a:spcPts val="125"/>
              </a:spcBef>
            </a:pPr>
            <a:r>
              <a:rPr dirty="0" sz="1450" spc="-40" i="1">
                <a:latin typeface="Tahoma"/>
                <a:cs typeface="Tahoma"/>
              </a:rPr>
              <a:t>K</a:t>
            </a:r>
            <a:r>
              <a:rPr dirty="0" baseline="-19444" sz="1500" spc="-60" i="1">
                <a:latin typeface="Tahoma"/>
                <a:cs typeface="Tahoma"/>
              </a:rPr>
              <a:t>W</a:t>
            </a:r>
            <a:r>
              <a:rPr dirty="0" sz="1450" spc="-40" i="1">
                <a:latin typeface="Tahoma"/>
                <a:cs typeface="Tahoma"/>
              </a:rPr>
              <a:t>=10</a:t>
            </a:r>
            <a:endParaRPr sz="1450">
              <a:latin typeface="Tahoma"/>
              <a:cs typeface="Tahoma"/>
            </a:endParaRPr>
          </a:p>
        </p:txBody>
      </p:sp>
      <p:sp>
        <p:nvSpPr>
          <p:cNvPr id="11" name="object 1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p:nvPr/>
        </p:nvSpPr>
        <p:spPr>
          <a:xfrm>
            <a:off x="1846326" y="5708395"/>
            <a:ext cx="4015740"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6500"/>
                </a:solidFill>
                <a:latin typeface="Tahoma"/>
                <a:cs typeface="Tahoma"/>
              </a:rPr>
              <a:t>Kernel Regression on our test</a:t>
            </a:r>
            <a:r>
              <a:rPr dirty="0" sz="2000" spc="20">
                <a:solidFill>
                  <a:srgbClr val="006500"/>
                </a:solidFill>
                <a:latin typeface="Tahoma"/>
                <a:cs typeface="Tahoma"/>
              </a:rPr>
              <a:t> </a:t>
            </a:r>
            <a:r>
              <a:rPr dirty="0" sz="2000" spc="-10">
                <a:solidFill>
                  <a:srgbClr val="006500"/>
                </a:solidFill>
                <a:latin typeface="Tahoma"/>
                <a:cs typeface="Tahoma"/>
              </a:rPr>
              <a:t>cases</a:t>
            </a:r>
            <a:endParaRPr sz="2000">
              <a:latin typeface="Tahoma"/>
              <a:cs typeface="Tahoma"/>
            </a:endParaRPr>
          </a:p>
        </p:txBody>
      </p:sp>
      <p:sp>
        <p:nvSpPr>
          <p:cNvPr id="13" name="object 13"/>
          <p:cNvSpPr/>
          <p:nvPr/>
        </p:nvSpPr>
        <p:spPr>
          <a:xfrm>
            <a:off x="4648199" y="6088379"/>
            <a:ext cx="1244289" cy="1238249"/>
          </a:xfrm>
          <a:prstGeom prst="rect">
            <a:avLst/>
          </a:prstGeom>
          <a:blipFill>
            <a:blip r:embed="rId5" cstate="print"/>
            <a:stretch>
              <a:fillRect/>
            </a:stretch>
          </a:blipFill>
        </p:spPr>
        <p:txBody>
          <a:bodyPr wrap="square" lIns="0" tIns="0" rIns="0" bIns="0" rtlCol="0"/>
          <a:lstStyle/>
          <a:p/>
        </p:txBody>
      </p:sp>
      <p:sp>
        <p:nvSpPr>
          <p:cNvPr id="14" name="object 14"/>
          <p:cNvSpPr/>
          <p:nvPr/>
        </p:nvSpPr>
        <p:spPr>
          <a:xfrm>
            <a:off x="1828799" y="6088379"/>
            <a:ext cx="1238321" cy="1238250"/>
          </a:xfrm>
          <a:prstGeom prst="rect">
            <a:avLst/>
          </a:prstGeom>
          <a:blipFill>
            <a:blip r:embed="rId6" cstate="print"/>
            <a:stretch>
              <a:fillRect/>
            </a:stretch>
          </a:blipFill>
        </p:spPr>
        <p:txBody>
          <a:bodyPr wrap="square" lIns="0" tIns="0" rIns="0" bIns="0" rtlCol="0"/>
          <a:lstStyle/>
          <a:p/>
        </p:txBody>
      </p:sp>
      <p:sp>
        <p:nvSpPr>
          <p:cNvPr id="15" name="object 15"/>
          <p:cNvSpPr/>
          <p:nvPr/>
        </p:nvSpPr>
        <p:spPr>
          <a:xfrm>
            <a:off x="3276599" y="6088379"/>
            <a:ext cx="1243631" cy="1238250"/>
          </a:xfrm>
          <a:prstGeom prst="rect">
            <a:avLst/>
          </a:prstGeom>
          <a:blipFill>
            <a:blip r:embed="rId7" cstate="print"/>
            <a:stretch>
              <a:fillRect/>
            </a:stretch>
          </a:blipFill>
        </p:spPr>
        <p:txBody>
          <a:bodyPr wrap="square" lIns="0" tIns="0" rIns="0" bIns="0" rtlCol="0"/>
          <a:lstStyle/>
          <a:p/>
        </p:txBody>
      </p:sp>
      <p:sp>
        <p:nvSpPr>
          <p:cNvPr id="16" name="object 16"/>
          <p:cNvSpPr txBox="1"/>
          <p:nvPr/>
        </p:nvSpPr>
        <p:spPr>
          <a:xfrm>
            <a:off x="3208014" y="7601951"/>
            <a:ext cx="2891790" cy="178435"/>
          </a:xfrm>
          <a:prstGeom prst="rect">
            <a:avLst/>
          </a:prstGeom>
        </p:spPr>
        <p:txBody>
          <a:bodyPr wrap="square" lIns="0" tIns="12700" rIns="0" bIns="0" rtlCol="0" vert="horz">
            <a:spAutoFit/>
          </a:bodyPr>
          <a:lstStyle/>
          <a:p>
            <a:pPr>
              <a:lnSpc>
                <a:spcPct val="100000"/>
              </a:lnSpc>
              <a:spcBef>
                <a:spcPts val="100"/>
              </a:spcBef>
              <a:tabLst>
                <a:tab pos="1675764" algn="l"/>
              </a:tabLst>
            </a:pPr>
            <a:r>
              <a:rPr dirty="0" sz="1000">
                <a:latin typeface="Tahoma"/>
                <a:cs typeface="Tahoma"/>
              </a:rPr>
              <a:t>Quite </a:t>
            </a:r>
            <a:r>
              <a:rPr dirty="0" sz="1000" spc="-5">
                <a:latin typeface="Tahoma"/>
                <a:cs typeface="Tahoma"/>
              </a:rPr>
              <a:t>splendid.</a:t>
            </a:r>
            <a:r>
              <a:rPr dirty="0" sz="1000">
                <a:latin typeface="Tahoma"/>
                <a:cs typeface="Tahoma"/>
              </a:rPr>
              <a:t> </a:t>
            </a:r>
            <a:r>
              <a:rPr dirty="0" sz="1000" spc="-5">
                <a:latin typeface="Tahoma"/>
                <a:cs typeface="Tahoma"/>
              </a:rPr>
              <a:t>Well</a:t>
            </a:r>
            <a:r>
              <a:rPr dirty="0" sz="1000">
                <a:latin typeface="Tahoma"/>
                <a:cs typeface="Tahoma"/>
              </a:rPr>
              <a:t> </a:t>
            </a:r>
            <a:r>
              <a:rPr dirty="0" sz="1000" spc="-5">
                <a:latin typeface="Tahoma"/>
                <a:cs typeface="Tahoma"/>
              </a:rPr>
              <a:t>done,	Nice and smooth,</a:t>
            </a:r>
            <a:r>
              <a:rPr dirty="0" sz="1000" spc="-65">
                <a:latin typeface="Tahoma"/>
                <a:cs typeface="Tahoma"/>
              </a:rPr>
              <a:t> </a:t>
            </a:r>
            <a:r>
              <a:rPr dirty="0" sz="1000">
                <a:latin typeface="Tahoma"/>
                <a:cs typeface="Tahoma"/>
              </a:rPr>
              <a:t>but</a:t>
            </a:r>
            <a:endParaRPr sz="1000">
              <a:latin typeface="Tahoma"/>
              <a:cs typeface="Tahoma"/>
            </a:endParaRPr>
          </a:p>
        </p:txBody>
      </p:sp>
      <p:sp>
        <p:nvSpPr>
          <p:cNvPr id="17" name="object 17"/>
          <p:cNvSpPr txBox="1"/>
          <p:nvPr/>
        </p:nvSpPr>
        <p:spPr>
          <a:xfrm>
            <a:off x="3208014" y="7739105"/>
            <a:ext cx="2502535" cy="178435"/>
          </a:xfrm>
          <a:prstGeom prst="rect">
            <a:avLst/>
          </a:prstGeom>
        </p:spPr>
        <p:txBody>
          <a:bodyPr wrap="square" lIns="0" tIns="12700" rIns="0" bIns="0" rtlCol="0" vert="horz">
            <a:spAutoFit/>
          </a:bodyPr>
          <a:lstStyle/>
          <a:p>
            <a:pPr>
              <a:lnSpc>
                <a:spcPct val="100000"/>
              </a:lnSpc>
              <a:spcBef>
                <a:spcPts val="100"/>
              </a:spcBef>
              <a:tabLst>
                <a:tab pos="1675764" algn="l"/>
              </a:tabLst>
            </a:pPr>
            <a:r>
              <a:rPr dirty="0" sz="1000" spc="-5">
                <a:latin typeface="Tahoma"/>
                <a:cs typeface="Tahoma"/>
              </a:rPr>
              <a:t>kernel</a:t>
            </a:r>
            <a:r>
              <a:rPr dirty="0" sz="1000">
                <a:latin typeface="Tahoma"/>
                <a:cs typeface="Tahoma"/>
              </a:rPr>
              <a:t> </a:t>
            </a:r>
            <a:r>
              <a:rPr dirty="0" sz="1000" spc="-5">
                <a:latin typeface="Tahoma"/>
                <a:cs typeface="Tahoma"/>
              </a:rPr>
              <a:t>regression. The	</a:t>
            </a:r>
            <a:r>
              <a:rPr dirty="0" sz="1000">
                <a:latin typeface="Tahoma"/>
                <a:cs typeface="Tahoma"/>
              </a:rPr>
              <a:t>are </a:t>
            </a:r>
            <a:r>
              <a:rPr dirty="0" sz="1000" spc="-5">
                <a:latin typeface="Tahoma"/>
                <a:cs typeface="Tahoma"/>
              </a:rPr>
              <a:t>the</a:t>
            </a:r>
            <a:r>
              <a:rPr dirty="0" sz="1000" spc="-70">
                <a:latin typeface="Tahoma"/>
                <a:cs typeface="Tahoma"/>
              </a:rPr>
              <a:t> </a:t>
            </a:r>
            <a:r>
              <a:rPr dirty="0" sz="1000" spc="-5">
                <a:latin typeface="Tahoma"/>
                <a:cs typeface="Tahoma"/>
              </a:rPr>
              <a:t>bumps</a:t>
            </a:r>
            <a:endParaRPr sz="1000">
              <a:latin typeface="Tahoma"/>
              <a:cs typeface="Tahoma"/>
            </a:endParaRPr>
          </a:p>
        </p:txBody>
      </p:sp>
      <p:sp>
        <p:nvSpPr>
          <p:cNvPr id="18" name="object 18"/>
          <p:cNvSpPr txBox="1"/>
          <p:nvPr/>
        </p:nvSpPr>
        <p:spPr>
          <a:xfrm>
            <a:off x="3182614" y="7876260"/>
            <a:ext cx="2739390" cy="316230"/>
          </a:xfrm>
          <a:prstGeom prst="rect">
            <a:avLst/>
          </a:prstGeom>
        </p:spPr>
        <p:txBody>
          <a:bodyPr wrap="square" lIns="0" tIns="29209" rIns="0" bIns="0" rtlCol="0" vert="horz">
            <a:spAutoFit/>
          </a:bodyPr>
          <a:lstStyle/>
          <a:p>
            <a:pPr marL="25400" marR="30480">
              <a:lnSpc>
                <a:spcPts val="1090"/>
              </a:lnSpc>
              <a:spcBef>
                <a:spcPts val="229"/>
              </a:spcBef>
              <a:tabLst>
                <a:tab pos="1701164" algn="l"/>
              </a:tabLst>
            </a:pPr>
            <a:r>
              <a:rPr dirty="0" sz="1000">
                <a:latin typeface="Tahoma"/>
                <a:cs typeface="Tahoma"/>
              </a:rPr>
              <a:t>author </a:t>
            </a:r>
            <a:r>
              <a:rPr dirty="0" sz="1000" spc="-10">
                <a:latin typeface="Tahoma"/>
                <a:cs typeface="Tahoma"/>
              </a:rPr>
              <a:t>needed</a:t>
            </a:r>
            <a:r>
              <a:rPr dirty="0" sz="1000" spc="15">
                <a:latin typeface="Tahoma"/>
                <a:cs typeface="Tahoma"/>
              </a:rPr>
              <a:t> </a:t>
            </a:r>
            <a:r>
              <a:rPr dirty="0" sz="1000" spc="-5">
                <a:latin typeface="Tahoma"/>
                <a:cs typeface="Tahoma"/>
              </a:rPr>
              <a:t>to</a:t>
            </a:r>
            <a:r>
              <a:rPr dirty="0" sz="1000" spc="5">
                <a:latin typeface="Tahoma"/>
                <a:cs typeface="Tahoma"/>
              </a:rPr>
              <a:t> </a:t>
            </a:r>
            <a:r>
              <a:rPr dirty="0" sz="1000" spc="-5">
                <a:latin typeface="Tahoma"/>
                <a:cs typeface="Tahoma"/>
              </a:rPr>
              <a:t>choose	justified, or </a:t>
            </a:r>
            <a:r>
              <a:rPr dirty="0" sz="1000">
                <a:latin typeface="Tahoma"/>
                <a:cs typeface="Tahoma"/>
              </a:rPr>
              <a:t>is </a:t>
            </a:r>
            <a:r>
              <a:rPr dirty="0" sz="1000" spc="-5">
                <a:latin typeface="Tahoma"/>
                <a:cs typeface="Tahoma"/>
              </a:rPr>
              <a:t>this  the right K</a:t>
            </a:r>
            <a:r>
              <a:rPr dirty="0" baseline="-21367" sz="975" spc="-7">
                <a:latin typeface="Tahoma"/>
                <a:cs typeface="Tahoma"/>
              </a:rPr>
              <a:t>W </a:t>
            </a:r>
            <a:r>
              <a:rPr dirty="0" sz="1000">
                <a:latin typeface="Tahoma"/>
                <a:cs typeface="Tahoma"/>
              </a:rPr>
              <a:t>to achieve </a:t>
            </a:r>
            <a:r>
              <a:rPr dirty="0" sz="1000" spc="-5">
                <a:latin typeface="Tahoma"/>
                <a:cs typeface="Tahoma"/>
              </a:rPr>
              <a:t>this.</a:t>
            </a:r>
            <a:r>
              <a:rPr dirty="0" sz="1000" spc="210">
                <a:latin typeface="Tahoma"/>
                <a:cs typeface="Tahoma"/>
              </a:rPr>
              <a:t> </a:t>
            </a:r>
            <a:r>
              <a:rPr dirty="0" sz="1000" spc="-5">
                <a:latin typeface="Tahoma"/>
                <a:cs typeface="Tahoma"/>
              </a:rPr>
              <a:t>overfitting?</a:t>
            </a:r>
            <a:endParaRPr sz="1000">
              <a:latin typeface="Tahoma"/>
              <a:cs typeface="Tahoma"/>
            </a:endParaRPr>
          </a:p>
        </p:txBody>
      </p:sp>
      <p:sp>
        <p:nvSpPr>
          <p:cNvPr id="19" name="object 19"/>
          <p:cNvSpPr txBox="1"/>
          <p:nvPr/>
        </p:nvSpPr>
        <p:spPr>
          <a:xfrm>
            <a:off x="1645926" y="7418328"/>
            <a:ext cx="4428490" cy="178435"/>
          </a:xfrm>
          <a:prstGeom prst="rect">
            <a:avLst/>
          </a:prstGeom>
        </p:spPr>
        <p:txBody>
          <a:bodyPr wrap="square" lIns="0" tIns="12700" rIns="0" bIns="0" rtlCol="0" vert="horz">
            <a:spAutoFit/>
          </a:bodyPr>
          <a:lstStyle/>
          <a:p>
            <a:pPr>
              <a:lnSpc>
                <a:spcPct val="100000"/>
              </a:lnSpc>
              <a:spcBef>
                <a:spcPts val="100"/>
              </a:spcBef>
              <a:tabLst>
                <a:tab pos="1561465" algn="l"/>
                <a:tab pos="3237865" algn="l"/>
              </a:tabLst>
            </a:pPr>
            <a:r>
              <a:rPr dirty="0" sz="1000" spc="-5">
                <a:latin typeface="Tahoma"/>
                <a:cs typeface="Tahoma"/>
              </a:rPr>
              <a:t>KW=1/32 </a:t>
            </a:r>
            <a:r>
              <a:rPr dirty="0" sz="1000">
                <a:latin typeface="Tahoma"/>
                <a:cs typeface="Tahoma"/>
              </a:rPr>
              <a:t>of</a:t>
            </a:r>
            <a:r>
              <a:rPr dirty="0" sz="1000" spc="20">
                <a:latin typeface="Tahoma"/>
                <a:cs typeface="Tahoma"/>
              </a:rPr>
              <a:t> </a:t>
            </a:r>
            <a:r>
              <a:rPr dirty="0" sz="1000" spc="-5">
                <a:latin typeface="Tahoma"/>
                <a:cs typeface="Tahoma"/>
              </a:rPr>
              <a:t>x-axis</a:t>
            </a:r>
            <a:r>
              <a:rPr dirty="0" sz="1000" spc="15">
                <a:latin typeface="Tahoma"/>
                <a:cs typeface="Tahoma"/>
              </a:rPr>
              <a:t> </a:t>
            </a:r>
            <a:r>
              <a:rPr dirty="0" sz="1000" spc="-5">
                <a:latin typeface="Tahoma"/>
                <a:cs typeface="Tahoma"/>
              </a:rPr>
              <a:t>width.	KW=1/32 </a:t>
            </a:r>
            <a:r>
              <a:rPr dirty="0" sz="1000">
                <a:latin typeface="Tahoma"/>
                <a:cs typeface="Tahoma"/>
              </a:rPr>
              <a:t>of</a:t>
            </a:r>
            <a:r>
              <a:rPr dirty="0" sz="1000" spc="25">
                <a:latin typeface="Tahoma"/>
                <a:cs typeface="Tahoma"/>
              </a:rPr>
              <a:t> </a:t>
            </a:r>
            <a:r>
              <a:rPr dirty="0" sz="1000" spc="-5">
                <a:latin typeface="Tahoma"/>
                <a:cs typeface="Tahoma"/>
              </a:rPr>
              <a:t>x-axis</a:t>
            </a:r>
            <a:r>
              <a:rPr dirty="0" sz="1000" spc="15">
                <a:latin typeface="Tahoma"/>
                <a:cs typeface="Tahoma"/>
              </a:rPr>
              <a:t> </a:t>
            </a:r>
            <a:r>
              <a:rPr dirty="0" sz="1000" spc="-5">
                <a:latin typeface="Tahoma"/>
                <a:cs typeface="Tahoma"/>
              </a:rPr>
              <a:t>width.	KW=1/16 </a:t>
            </a:r>
            <a:r>
              <a:rPr dirty="0" sz="1000">
                <a:latin typeface="Tahoma"/>
                <a:cs typeface="Tahoma"/>
              </a:rPr>
              <a:t>axis</a:t>
            </a:r>
            <a:r>
              <a:rPr dirty="0" sz="1000" spc="-60">
                <a:latin typeface="Tahoma"/>
                <a:cs typeface="Tahoma"/>
              </a:rPr>
              <a:t> </a:t>
            </a:r>
            <a:r>
              <a:rPr dirty="0" sz="1000" spc="-5">
                <a:latin typeface="Tahoma"/>
                <a:cs typeface="Tahoma"/>
              </a:rPr>
              <a:t>width.</a:t>
            </a:r>
            <a:endParaRPr sz="1000">
              <a:latin typeface="Tahoma"/>
              <a:cs typeface="Tahoma"/>
            </a:endParaRPr>
          </a:p>
        </p:txBody>
      </p:sp>
      <p:sp>
        <p:nvSpPr>
          <p:cNvPr id="20" name="object 20"/>
          <p:cNvSpPr txBox="1"/>
          <p:nvPr/>
        </p:nvSpPr>
        <p:spPr>
          <a:xfrm>
            <a:off x="1645926" y="7601968"/>
            <a:ext cx="1394460" cy="590550"/>
          </a:xfrm>
          <a:prstGeom prst="rect">
            <a:avLst/>
          </a:prstGeom>
        </p:spPr>
        <p:txBody>
          <a:bodyPr wrap="square" lIns="0" tIns="27939" rIns="0" bIns="0" rtlCol="0" vert="horz">
            <a:spAutoFit/>
          </a:bodyPr>
          <a:lstStyle/>
          <a:p>
            <a:pPr marR="5080">
              <a:lnSpc>
                <a:spcPct val="90200"/>
              </a:lnSpc>
              <a:spcBef>
                <a:spcPts val="219"/>
              </a:spcBef>
            </a:pPr>
            <a:r>
              <a:rPr dirty="0" sz="1000">
                <a:latin typeface="Tahoma"/>
                <a:cs typeface="Tahoma"/>
              </a:rPr>
              <a:t>It’s nice </a:t>
            </a:r>
            <a:r>
              <a:rPr dirty="0" sz="1000" spc="-5">
                <a:latin typeface="Tahoma"/>
                <a:cs typeface="Tahoma"/>
              </a:rPr>
              <a:t>to see </a:t>
            </a:r>
            <a:r>
              <a:rPr dirty="0" sz="1000">
                <a:latin typeface="Tahoma"/>
                <a:cs typeface="Tahoma"/>
              </a:rPr>
              <a:t>a</a:t>
            </a:r>
            <a:r>
              <a:rPr dirty="0" sz="1000" spc="-55">
                <a:latin typeface="Tahoma"/>
                <a:cs typeface="Tahoma"/>
              </a:rPr>
              <a:t> </a:t>
            </a:r>
            <a:r>
              <a:rPr dirty="0" sz="1000" spc="-5">
                <a:latin typeface="Tahoma"/>
                <a:cs typeface="Tahoma"/>
              </a:rPr>
              <a:t>smooth  curve </a:t>
            </a:r>
            <a:r>
              <a:rPr dirty="0" sz="1000">
                <a:latin typeface="Tahoma"/>
                <a:cs typeface="Tahoma"/>
              </a:rPr>
              <a:t>at last. </a:t>
            </a:r>
            <a:r>
              <a:rPr dirty="0" sz="1000" spc="-5">
                <a:latin typeface="Tahoma"/>
                <a:cs typeface="Tahoma"/>
              </a:rPr>
              <a:t>But rather  bumpy. If Kw gets any  </a:t>
            </a:r>
            <a:r>
              <a:rPr dirty="0" sz="1000">
                <a:latin typeface="Tahoma"/>
                <a:cs typeface="Tahoma"/>
              </a:rPr>
              <a:t>higher, </a:t>
            </a:r>
            <a:r>
              <a:rPr dirty="0" sz="1000" spc="-5">
                <a:latin typeface="Tahoma"/>
                <a:cs typeface="Tahoma"/>
              </a:rPr>
              <a:t>the fit </a:t>
            </a:r>
            <a:r>
              <a:rPr dirty="0" sz="1000">
                <a:latin typeface="Tahoma"/>
                <a:cs typeface="Tahoma"/>
              </a:rPr>
              <a:t>is</a:t>
            </a:r>
            <a:r>
              <a:rPr dirty="0" sz="1000" spc="-35">
                <a:latin typeface="Tahoma"/>
                <a:cs typeface="Tahoma"/>
              </a:rPr>
              <a:t> </a:t>
            </a:r>
            <a:r>
              <a:rPr dirty="0" sz="1000" spc="-5">
                <a:latin typeface="Tahoma"/>
                <a:cs typeface="Tahoma"/>
              </a:rPr>
              <a:t>poor.</a:t>
            </a:r>
            <a:endParaRPr sz="1000">
              <a:latin typeface="Tahoma"/>
              <a:cs typeface="Tahoma"/>
            </a:endParaRPr>
          </a:p>
        </p:txBody>
      </p:sp>
      <p:sp>
        <p:nvSpPr>
          <p:cNvPr id="21" name="object 21"/>
          <p:cNvSpPr txBox="1"/>
          <p:nvPr/>
        </p:nvSpPr>
        <p:spPr>
          <a:xfrm>
            <a:off x="1734820" y="8307566"/>
            <a:ext cx="4262120" cy="464184"/>
          </a:xfrm>
          <a:prstGeom prst="rect">
            <a:avLst/>
          </a:prstGeom>
        </p:spPr>
        <p:txBody>
          <a:bodyPr wrap="square" lIns="0" tIns="12700" rIns="0" bIns="0" rtlCol="0" vert="horz">
            <a:spAutoFit/>
          </a:bodyPr>
          <a:lstStyle/>
          <a:p>
            <a:pPr marL="215900" marR="198120">
              <a:lnSpc>
                <a:spcPct val="100000"/>
              </a:lnSpc>
              <a:spcBef>
                <a:spcPts val="100"/>
              </a:spcBef>
            </a:pPr>
            <a:r>
              <a:rPr dirty="0" sz="1000" spc="-5">
                <a:solidFill>
                  <a:srgbClr val="FF0000"/>
                </a:solidFill>
                <a:latin typeface="Tahoma"/>
                <a:cs typeface="Tahoma"/>
              </a:rPr>
              <a:t>Choosing </a:t>
            </a:r>
            <a:r>
              <a:rPr dirty="0" sz="1000">
                <a:solidFill>
                  <a:srgbClr val="FF0000"/>
                </a:solidFill>
                <a:latin typeface="Tahoma"/>
                <a:cs typeface="Tahoma"/>
              </a:rPr>
              <a:t>a </a:t>
            </a:r>
            <a:r>
              <a:rPr dirty="0" sz="1000" spc="-5">
                <a:solidFill>
                  <a:srgbClr val="FF0000"/>
                </a:solidFill>
                <a:latin typeface="Tahoma"/>
                <a:cs typeface="Tahoma"/>
              </a:rPr>
              <a:t>good K</a:t>
            </a:r>
            <a:r>
              <a:rPr dirty="0" baseline="-21367" sz="975" spc="-7">
                <a:solidFill>
                  <a:srgbClr val="FF0000"/>
                </a:solidFill>
                <a:latin typeface="Tahoma"/>
                <a:cs typeface="Tahoma"/>
              </a:rPr>
              <a:t>w </a:t>
            </a:r>
            <a:r>
              <a:rPr dirty="0" sz="1000">
                <a:solidFill>
                  <a:srgbClr val="FF0000"/>
                </a:solidFill>
                <a:latin typeface="Tahoma"/>
                <a:cs typeface="Tahoma"/>
              </a:rPr>
              <a:t>is </a:t>
            </a:r>
            <a:r>
              <a:rPr dirty="0" sz="1000" spc="-5">
                <a:solidFill>
                  <a:srgbClr val="FF0000"/>
                </a:solidFill>
                <a:latin typeface="Tahoma"/>
                <a:cs typeface="Tahoma"/>
              </a:rPr>
              <a:t>important. Not just for </a:t>
            </a:r>
            <a:r>
              <a:rPr dirty="0" sz="1000">
                <a:solidFill>
                  <a:srgbClr val="FF0000"/>
                </a:solidFill>
                <a:latin typeface="Tahoma"/>
                <a:cs typeface="Tahoma"/>
              </a:rPr>
              <a:t>Kernel Regression, </a:t>
            </a:r>
            <a:r>
              <a:rPr dirty="0" sz="1000" spc="-5">
                <a:solidFill>
                  <a:srgbClr val="FF0000"/>
                </a:solidFill>
                <a:latin typeface="Tahoma"/>
                <a:cs typeface="Tahoma"/>
              </a:rPr>
              <a:t>but  for all the </a:t>
            </a:r>
            <a:r>
              <a:rPr dirty="0" sz="1000">
                <a:solidFill>
                  <a:srgbClr val="FF0000"/>
                </a:solidFill>
                <a:latin typeface="Tahoma"/>
                <a:cs typeface="Tahoma"/>
              </a:rPr>
              <a:t>locally </a:t>
            </a:r>
            <a:r>
              <a:rPr dirty="0" sz="1000" spc="-5">
                <a:solidFill>
                  <a:srgbClr val="FF0000"/>
                </a:solidFill>
                <a:latin typeface="Tahoma"/>
                <a:cs typeface="Tahoma"/>
              </a:rPr>
              <a:t>weighted </a:t>
            </a:r>
            <a:r>
              <a:rPr dirty="0" sz="1000">
                <a:solidFill>
                  <a:srgbClr val="FF0000"/>
                </a:solidFill>
                <a:latin typeface="Tahoma"/>
                <a:cs typeface="Tahoma"/>
              </a:rPr>
              <a:t>learners </a:t>
            </a:r>
            <a:r>
              <a:rPr dirty="0" sz="1000" spc="-5">
                <a:solidFill>
                  <a:srgbClr val="FF0000"/>
                </a:solidFill>
                <a:latin typeface="Tahoma"/>
                <a:cs typeface="Tahoma"/>
              </a:rPr>
              <a:t>we’re about to</a:t>
            </a:r>
            <a:r>
              <a:rPr dirty="0" sz="1000" spc="-20">
                <a:solidFill>
                  <a:srgbClr val="FF0000"/>
                </a:solidFill>
                <a:latin typeface="Tahoma"/>
                <a:cs typeface="Tahoma"/>
              </a:rPr>
              <a:t> </a:t>
            </a:r>
            <a:r>
              <a:rPr dirty="0" sz="1000" spc="-5">
                <a:solidFill>
                  <a:srgbClr val="FF0000"/>
                </a:solidFill>
                <a:latin typeface="Tahoma"/>
                <a:cs typeface="Tahoma"/>
              </a:rPr>
              <a:t>see.</a:t>
            </a:r>
            <a:endParaRPr sz="1000">
              <a:latin typeface="Tahoma"/>
              <a:cs typeface="Tahoma"/>
            </a:endParaRPr>
          </a:p>
          <a:p>
            <a:pPr marL="25400">
              <a:lnSpc>
                <a:spcPct val="100000"/>
              </a:lnSpc>
              <a:spcBef>
                <a:spcPts val="330"/>
              </a:spcBef>
              <a:tabLst>
                <a:tab pos="30968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35">
                <a:latin typeface="Tahoma"/>
                <a:cs typeface="Tahoma"/>
              </a:rPr>
              <a:t> </a:t>
            </a:r>
            <a:r>
              <a:rPr dirty="0" sz="600">
                <a:latin typeface="Tahoma"/>
                <a:cs typeface="Tahoma"/>
              </a:rPr>
              <a:t>24</a:t>
            </a:r>
            <a:endParaRPr sz="600">
              <a:latin typeface="Tahoma"/>
              <a:cs typeface="Tahoma"/>
            </a:endParaRPr>
          </a:p>
        </p:txBody>
      </p:sp>
      <p:sp>
        <p:nvSpPr>
          <p:cNvPr id="22" name="object 22"/>
          <p:cNvSpPr txBox="1"/>
          <p:nvPr/>
        </p:nvSpPr>
        <p:spPr>
          <a:xfrm>
            <a:off x="1676400" y="5478779"/>
            <a:ext cx="4419600" cy="290830"/>
          </a:xfrm>
          <a:prstGeom prst="rect">
            <a:avLst/>
          </a:prstGeom>
          <a:solidFill>
            <a:srgbClr val="CCFF67"/>
          </a:solidFill>
        </p:spPr>
        <p:txBody>
          <a:bodyPr wrap="square" lIns="0" tIns="22860" rIns="0" bIns="0" rtlCol="0" vert="horz">
            <a:spAutoFit/>
          </a:bodyPr>
          <a:lstStyle/>
          <a:p>
            <a:pPr marL="45085" marR="73025">
              <a:lnSpc>
                <a:spcPct val="100000"/>
              </a:lnSpc>
              <a:spcBef>
                <a:spcPts val="180"/>
              </a:spcBef>
            </a:pPr>
            <a:r>
              <a:rPr dirty="0" sz="800" spc="-5">
                <a:latin typeface="Tahoma"/>
                <a:cs typeface="Tahoma"/>
              </a:rPr>
              <a:t>Software and data for the algorithms in this tutorial: </a:t>
            </a:r>
            <a:r>
              <a:rPr dirty="0" u="sng" sz="800" spc="-5">
                <a:solidFill>
                  <a:srgbClr val="FF0000"/>
                </a:solidFill>
                <a:uFill>
                  <a:solidFill>
                    <a:srgbClr val="FF0000"/>
                  </a:solidFill>
                </a:uFill>
                <a:latin typeface="Tahoma"/>
                <a:cs typeface="Tahoma"/>
                <a:hlinkClick r:id="rId8"/>
              </a:rPr>
              <a:t>http://www.cs.cmu.edu/~awm/vizier</a:t>
            </a:r>
            <a:r>
              <a:rPr dirty="0" sz="800" spc="-5">
                <a:solidFill>
                  <a:srgbClr val="FF0000"/>
                </a:solidFill>
                <a:latin typeface="Tahoma"/>
                <a:cs typeface="Tahoma"/>
                <a:hlinkClick r:id="rId8"/>
              </a:rPr>
              <a:t> </a:t>
            </a:r>
            <a:r>
              <a:rPr dirty="0" sz="800" spc="-5">
                <a:latin typeface="Tahoma"/>
                <a:cs typeface="Tahoma"/>
              </a:rPr>
              <a:t>. </a:t>
            </a:r>
            <a:r>
              <a:rPr dirty="0" sz="800" spc="-10">
                <a:latin typeface="Tahoma"/>
                <a:cs typeface="Tahoma"/>
              </a:rPr>
              <a:t>The  </a:t>
            </a:r>
            <a:r>
              <a:rPr dirty="0" sz="800" spc="-5">
                <a:latin typeface="Tahoma"/>
                <a:cs typeface="Tahoma"/>
              </a:rPr>
              <a:t>example figures in this slide-set were </a:t>
            </a:r>
            <a:r>
              <a:rPr dirty="0" sz="800" spc="-10">
                <a:latin typeface="Tahoma"/>
                <a:cs typeface="Tahoma"/>
              </a:rPr>
              <a:t>created </a:t>
            </a:r>
            <a:r>
              <a:rPr dirty="0" sz="800" spc="-5">
                <a:latin typeface="Tahoma"/>
                <a:cs typeface="Tahoma"/>
              </a:rPr>
              <a:t>with the same software and</a:t>
            </a:r>
            <a:r>
              <a:rPr dirty="0" sz="800" spc="80">
                <a:latin typeface="Tahoma"/>
                <a:cs typeface="Tahoma"/>
              </a:rPr>
              <a:t> </a:t>
            </a:r>
            <a:r>
              <a:rPr dirty="0" sz="800" spc="-5">
                <a:latin typeface="Tahoma"/>
                <a:cs typeface="Tahoma"/>
              </a:rPr>
              <a:t>data.</a:t>
            </a:r>
            <a:endParaRPr sz="800">
              <a:latin typeface="Tahoma"/>
              <a:cs typeface="Tahoma"/>
            </a:endParaRPr>
          </a:p>
        </p:txBody>
      </p:sp>
      <p:sp>
        <p:nvSpPr>
          <p:cNvPr id="23" name="object 2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25</a:t>
            </a:r>
            <a:endParaRPr sz="600">
              <a:latin typeface="Tahoma"/>
              <a:cs typeface="Tahoma"/>
            </a:endParaRPr>
          </a:p>
        </p:txBody>
      </p:sp>
      <p:sp>
        <p:nvSpPr>
          <p:cNvPr id="4" name="object 4"/>
          <p:cNvSpPr txBox="1">
            <a:spLocks noGrp="1"/>
          </p:cNvSpPr>
          <p:nvPr>
            <p:ph type="title"/>
          </p:nvPr>
        </p:nvSpPr>
        <p:spPr>
          <a:xfrm>
            <a:off x="2611627" y="1348230"/>
            <a:ext cx="2472055" cy="361315"/>
          </a:xfrm>
          <a:prstGeom prst="rect"/>
        </p:spPr>
        <p:txBody>
          <a:bodyPr wrap="square" lIns="0" tIns="12700" rIns="0" bIns="0" rtlCol="0" vert="horz">
            <a:spAutoFit/>
          </a:bodyPr>
          <a:lstStyle/>
          <a:p>
            <a:pPr marL="12700">
              <a:lnSpc>
                <a:spcPct val="100000"/>
              </a:lnSpc>
              <a:spcBef>
                <a:spcPts val="100"/>
              </a:spcBef>
            </a:pPr>
            <a:r>
              <a:rPr dirty="0" spc="-5" b="0">
                <a:latin typeface="Tahoma"/>
                <a:cs typeface="Tahoma"/>
              </a:rPr>
              <a:t>Weighting</a:t>
            </a:r>
            <a:r>
              <a:rPr dirty="0" spc="-65" b="0">
                <a:latin typeface="Tahoma"/>
                <a:cs typeface="Tahoma"/>
              </a:rPr>
              <a:t> </a:t>
            </a:r>
            <a:r>
              <a:rPr dirty="0" spc="-5" b="0">
                <a:latin typeface="Tahoma"/>
                <a:cs typeface="Tahoma"/>
              </a:rPr>
              <a:t>functions</a:t>
            </a:r>
          </a:p>
        </p:txBody>
      </p:sp>
      <p:sp>
        <p:nvSpPr>
          <p:cNvPr id="5" name="object 5"/>
          <p:cNvSpPr txBox="1"/>
          <p:nvPr/>
        </p:nvSpPr>
        <p:spPr>
          <a:xfrm>
            <a:off x="1734820" y="1919731"/>
            <a:ext cx="1486535" cy="1614170"/>
          </a:xfrm>
          <a:prstGeom prst="rect">
            <a:avLst/>
          </a:prstGeom>
        </p:spPr>
        <p:txBody>
          <a:bodyPr wrap="square" lIns="0" tIns="12700" rIns="0" bIns="0" rtlCol="0" vert="horz">
            <a:spAutoFit/>
          </a:bodyPr>
          <a:lstStyle/>
          <a:p>
            <a:pPr marL="25400">
              <a:lnSpc>
                <a:spcPct val="100000"/>
              </a:lnSpc>
              <a:spcBef>
                <a:spcPts val="100"/>
              </a:spcBef>
            </a:pPr>
            <a:r>
              <a:rPr dirty="0" sz="1200">
                <a:latin typeface="Tahoma"/>
                <a:cs typeface="Tahoma"/>
              </a:rPr>
              <a:t>Let</a:t>
            </a:r>
            <a:endParaRPr sz="1200">
              <a:latin typeface="Tahoma"/>
              <a:cs typeface="Tahoma"/>
            </a:endParaRPr>
          </a:p>
          <a:p>
            <a:pPr marL="25400">
              <a:lnSpc>
                <a:spcPct val="100000"/>
              </a:lnSpc>
              <a:spcBef>
                <a:spcPts val="1240"/>
              </a:spcBef>
            </a:pPr>
            <a:r>
              <a:rPr dirty="0" sz="1250" spc="-30" i="1">
                <a:latin typeface="Tahoma"/>
                <a:cs typeface="Tahoma"/>
              </a:rPr>
              <a:t>d=D(x</a:t>
            </a:r>
            <a:r>
              <a:rPr dirty="0" baseline="-19607" sz="1275" spc="-44" i="1">
                <a:latin typeface="Tahoma"/>
                <a:cs typeface="Tahoma"/>
              </a:rPr>
              <a:t>i</a:t>
            </a:r>
            <a:r>
              <a:rPr dirty="0" sz="1250" spc="-30" i="1">
                <a:latin typeface="Tahoma"/>
                <a:cs typeface="Tahoma"/>
              </a:rPr>
              <a:t>,x</a:t>
            </a:r>
            <a:r>
              <a:rPr dirty="0" baseline="-19607" sz="1275" spc="-44" i="1">
                <a:latin typeface="Tahoma"/>
                <a:cs typeface="Tahoma"/>
              </a:rPr>
              <a:t>query</a:t>
            </a:r>
            <a:r>
              <a:rPr dirty="0" sz="1250" spc="-30" i="1">
                <a:latin typeface="Tahoma"/>
                <a:cs typeface="Tahoma"/>
              </a:rPr>
              <a:t>)/K</a:t>
            </a:r>
            <a:r>
              <a:rPr dirty="0" baseline="-19607" sz="1275" spc="-44" i="1">
                <a:latin typeface="Tahoma"/>
                <a:cs typeface="Tahoma"/>
              </a:rPr>
              <a:t>W</a:t>
            </a:r>
            <a:endParaRPr baseline="-19607" sz="1275">
              <a:latin typeface="Tahoma"/>
              <a:cs typeface="Tahoma"/>
            </a:endParaRPr>
          </a:p>
          <a:p>
            <a:pPr marL="25400" marR="17780">
              <a:lnSpc>
                <a:spcPct val="100000"/>
              </a:lnSpc>
              <a:spcBef>
                <a:spcPts val="1280"/>
              </a:spcBef>
            </a:pPr>
            <a:r>
              <a:rPr dirty="0" sz="1200" spc="-5">
                <a:latin typeface="Tahoma"/>
                <a:cs typeface="Tahoma"/>
              </a:rPr>
              <a:t>Then </a:t>
            </a:r>
            <a:r>
              <a:rPr dirty="0" sz="1200">
                <a:latin typeface="Tahoma"/>
                <a:cs typeface="Tahoma"/>
              </a:rPr>
              <a:t>here </a:t>
            </a:r>
            <a:r>
              <a:rPr dirty="0" sz="1200" spc="-5">
                <a:latin typeface="Tahoma"/>
                <a:cs typeface="Tahoma"/>
              </a:rPr>
              <a:t>are some  commonly </a:t>
            </a:r>
            <a:r>
              <a:rPr dirty="0" sz="1200">
                <a:latin typeface="Tahoma"/>
                <a:cs typeface="Tahoma"/>
              </a:rPr>
              <a:t>used  weighting</a:t>
            </a:r>
            <a:r>
              <a:rPr dirty="0" sz="1200" spc="-65">
                <a:latin typeface="Tahoma"/>
                <a:cs typeface="Tahoma"/>
              </a:rPr>
              <a:t> </a:t>
            </a:r>
            <a:r>
              <a:rPr dirty="0" sz="1200" spc="-5">
                <a:latin typeface="Tahoma"/>
                <a:cs typeface="Tahoma"/>
              </a:rPr>
              <a:t>functions…</a:t>
            </a:r>
            <a:endParaRPr sz="1200">
              <a:latin typeface="Tahoma"/>
              <a:cs typeface="Tahoma"/>
            </a:endParaRPr>
          </a:p>
          <a:p>
            <a:pPr>
              <a:lnSpc>
                <a:spcPct val="100000"/>
              </a:lnSpc>
              <a:spcBef>
                <a:spcPts val="25"/>
              </a:spcBef>
            </a:pPr>
            <a:endParaRPr sz="1100">
              <a:latin typeface="Times New Roman"/>
              <a:cs typeface="Times New Roman"/>
            </a:endParaRPr>
          </a:p>
          <a:p>
            <a:pPr marL="25400">
              <a:lnSpc>
                <a:spcPct val="100000"/>
              </a:lnSpc>
            </a:pPr>
            <a:r>
              <a:rPr dirty="0" sz="1200">
                <a:latin typeface="Tahoma"/>
                <a:cs typeface="Tahoma"/>
              </a:rPr>
              <a:t>(we use a</a:t>
            </a:r>
            <a:r>
              <a:rPr dirty="0" sz="1200" spc="-60">
                <a:latin typeface="Tahoma"/>
                <a:cs typeface="Tahoma"/>
              </a:rPr>
              <a:t> </a:t>
            </a:r>
            <a:r>
              <a:rPr dirty="0" sz="1200" spc="-5">
                <a:latin typeface="Tahoma"/>
                <a:cs typeface="Tahoma"/>
              </a:rPr>
              <a:t>Gaussian)</a:t>
            </a:r>
            <a:endParaRPr sz="1200">
              <a:latin typeface="Tahoma"/>
              <a:cs typeface="Tahoma"/>
            </a:endParaRPr>
          </a:p>
        </p:txBody>
      </p:sp>
      <p:sp>
        <p:nvSpPr>
          <p:cNvPr id="6" name="object 6"/>
          <p:cNvSpPr/>
          <p:nvPr/>
        </p:nvSpPr>
        <p:spPr>
          <a:xfrm>
            <a:off x="3581399" y="1949195"/>
            <a:ext cx="2437637" cy="2446781"/>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2129789" y="3580638"/>
            <a:ext cx="1299210" cy="540385"/>
          </a:xfrm>
          <a:custGeom>
            <a:avLst/>
            <a:gdLst/>
            <a:ahLst/>
            <a:cxnLst/>
            <a:rect l="l" t="t" r="r" b="b"/>
            <a:pathLst>
              <a:path w="1299210" h="540385">
                <a:moveTo>
                  <a:pt x="79248" y="0"/>
                </a:moveTo>
                <a:lnTo>
                  <a:pt x="70866" y="8382"/>
                </a:lnTo>
                <a:lnTo>
                  <a:pt x="62484" y="16001"/>
                </a:lnTo>
                <a:lnTo>
                  <a:pt x="58674" y="20574"/>
                </a:lnTo>
                <a:lnTo>
                  <a:pt x="36576" y="69341"/>
                </a:lnTo>
                <a:lnTo>
                  <a:pt x="23622" y="133350"/>
                </a:lnTo>
                <a:lnTo>
                  <a:pt x="16002" y="163829"/>
                </a:lnTo>
                <a:lnTo>
                  <a:pt x="11430" y="201929"/>
                </a:lnTo>
                <a:lnTo>
                  <a:pt x="8382" y="220979"/>
                </a:lnTo>
                <a:lnTo>
                  <a:pt x="3810" y="260603"/>
                </a:lnTo>
                <a:lnTo>
                  <a:pt x="762" y="301751"/>
                </a:lnTo>
                <a:lnTo>
                  <a:pt x="0" y="322325"/>
                </a:lnTo>
                <a:lnTo>
                  <a:pt x="762" y="342900"/>
                </a:lnTo>
                <a:lnTo>
                  <a:pt x="5334" y="382524"/>
                </a:lnTo>
                <a:lnTo>
                  <a:pt x="20574" y="429006"/>
                </a:lnTo>
                <a:lnTo>
                  <a:pt x="41910" y="461772"/>
                </a:lnTo>
                <a:lnTo>
                  <a:pt x="74676" y="489203"/>
                </a:lnTo>
                <a:lnTo>
                  <a:pt x="108204" y="508253"/>
                </a:lnTo>
                <a:lnTo>
                  <a:pt x="115062" y="510539"/>
                </a:lnTo>
                <a:lnTo>
                  <a:pt x="121920" y="513588"/>
                </a:lnTo>
                <a:lnTo>
                  <a:pt x="144780" y="522732"/>
                </a:lnTo>
                <a:lnTo>
                  <a:pt x="152400" y="525017"/>
                </a:lnTo>
                <a:lnTo>
                  <a:pt x="159258" y="528065"/>
                </a:lnTo>
                <a:lnTo>
                  <a:pt x="166878" y="530351"/>
                </a:lnTo>
                <a:lnTo>
                  <a:pt x="179070" y="534924"/>
                </a:lnTo>
                <a:lnTo>
                  <a:pt x="188214" y="537972"/>
                </a:lnTo>
                <a:lnTo>
                  <a:pt x="189737" y="538734"/>
                </a:lnTo>
                <a:lnTo>
                  <a:pt x="191262" y="538734"/>
                </a:lnTo>
                <a:lnTo>
                  <a:pt x="192786" y="539496"/>
                </a:lnTo>
                <a:lnTo>
                  <a:pt x="193548" y="539496"/>
                </a:lnTo>
                <a:lnTo>
                  <a:pt x="195072" y="540258"/>
                </a:lnTo>
                <a:lnTo>
                  <a:pt x="198120" y="540258"/>
                </a:lnTo>
                <a:lnTo>
                  <a:pt x="344424" y="529589"/>
                </a:lnTo>
                <a:lnTo>
                  <a:pt x="381000" y="527303"/>
                </a:lnTo>
                <a:lnTo>
                  <a:pt x="445579" y="521970"/>
                </a:lnTo>
                <a:lnTo>
                  <a:pt x="200406" y="521970"/>
                </a:lnTo>
                <a:lnTo>
                  <a:pt x="199644" y="521208"/>
                </a:lnTo>
                <a:lnTo>
                  <a:pt x="196596" y="521208"/>
                </a:lnTo>
                <a:lnTo>
                  <a:pt x="198591" y="521062"/>
                </a:lnTo>
                <a:lnTo>
                  <a:pt x="197358" y="520446"/>
                </a:lnTo>
                <a:lnTo>
                  <a:pt x="195834" y="520446"/>
                </a:lnTo>
                <a:lnTo>
                  <a:pt x="194310" y="519684"/>
                </a:lnTo>
                <a:lnTo>
                  <a:pt x="185166" y="516636"/>
                </a:lnTo>
                <a:lnTo>
                  <a:pt x="172974" y="512063"/>
                </a:lnTo>
                <a:lnTo>
                  <a:pt x="166116" y="509777"/>
                </a:lnTo>
                <a:lnTo>
                  <a:pt x="158496" y="507491"/>
                </a:lnTo>
                <a:lnTo>
                  <a:pt x="151637" y="504444"/>
                </a:lnTo>
                <a:lnTo>
                  <a:pt x="136398" y="499110"/>
                </a:lnTo>
                <a:lnTo>
                  <a:pt x="128778" y="496062"/>
                </a:lnTo>
                <a:lnTo>
                  <a:pt x="122682" y="493775"/>
                </a:lnTo>
                <a:lnTo>
                  <a:pt x="115824" y="490727"/>
                </a:lnTo>
                <a:lnTo>
                  <a:pt x="73914" y="465582"/>
                </a:lnTo>
                <a:lnTo>
                  <a:pt x="41910" y="429006"/>
                </a:lnTo>
                <a:lnTo>
                  <a:pt x="25908" y="387858"/>
                </a:lnTo>
                <a:lnTo>
                  <a:pt x="20574" y="351282"/>
                </a:lnTo>
                <a:lnTo>
                  <a:pt x="19812" y="342138"/>
                </a:lnTo>
                <a:lnTo>
                  <a:pt x="19050" y="323088"/>
                </a:lnTo>
                <a:lnTo>
                  <a:pt x="19812" y="303275"/>
                </a:lnTo>
                <a:lnTo>
                  <a:pt x="21336" y="282701"/>
                </a:lnTo>
                <a:lnTo>
                  <a:pt x="22860" y="262889"/>
                </a:lnTo>
                <a:lnTo>
                  <a:pt x="27432" y="223265"/>
                </a:lnTo>
                <a:lnTo>
                  <a:pt x="30480" y="204215"/>
                </a:lnTo>
                <a:lnTo>
                  <a:pt x="32766" y="185165"/>
                </a:lnTo>
                <a:lnTo>
                  <a:pt x="34290" y="168401"/>
                </a:lnTo>
                <a:lnTo>
                  <a:pt x="38862" y="153162"/>
                </a:lnTo>
                <a:lnTo>
                  <a:pt x="48006" y="105156"/>
                </a:lnTo>
                <a:lnTo>
                  <a:pt x="61722" y="51815"/>
                </a:lnTo>
                <a:lnTo>
                  <a:pt x="84582" y="22098"/>
                </a:lnTo>
                <a:lnTo>
                  <a:pt x="92964" y="13715"/>
                </a:lnTo>
                <a:lnTo>
                  <a:pt x="79248" y="0"/>
                </a:lnTo>
                <a:close/>
              </a:path>
              <a:path w="1299210" h="540385">
                <a:moveTo>
                  <a:pt x="1254316" y="111879"/>
                </a:moveTo>
                <a:lnTo>
                  <a:pt x="1247394" y="118110"/>
                </a:lnTo>
                <a:lnTo>
                  <a:pt x="1238250" y="124206"/>
                </a:lnTo>
                <a:lnTo>
                  <a:pt x="1210818" y="144779"/>
                </a:lnTo>
                <a:lnTo>
                  <a:pt x="1202436" y="151637"/>
                </a:lnTo>
                <a:lnTo>
                  <a:pt x="1193292" y="158496"/>
                </a:lnTo>
                <a:lnTo>
                  <a:pt x="1184910" y="166877"/>
                </a:lnTo>
                <a:lnTo>
                  <a:pt x="1177289" y="175260"/>
                </a:lnTo>
                <a:lnTo>
                  <a:pt x="1170432" y="183641"/>
                </a:lnTo>
                <a:lnTo>
                  <a:pt x="1155192" y="202691"/>
                </a:lnTo>
                <a:lnTo>
                  <a:pt x="1139189" y="223265"/>
                </a:lnTo>
                <a:lnTo>
                  <a:pt x="1123188" y="243077"/>
                </a:lnTo>
                <a:lnTo>
                  <a:pt x="1105662" y="262889"/>
                </a:lnTo>
                <a:lnTo>
                  <a:pt x="1097280" y="272796"/>
                </a:lnTo>
                <a:lnTo>
                  <a:pt x="1078992" y="291084"/>
                </a:lnTo>
                <a:lnTo>
                  <a:pt x="1041654" y="322325"/>
                </a:lnTo>
                <a:lnTo>
                  <a:pt x="1006602" y="342138"/>
                </a:lnTo>
                <a:lnTo>
                  <a:pt x="963168" y="359663"/>
                </a:lnTo>
                <a:lnTo>
                  <a:pt x="947928" y="364236"/>
                </a:lnTo>
                <a:lnTo>
                  <a:pt x="931926" y="369570"/>
                </a:lnTo>
                <a:lnTo>
                  <a:pt x="915924" y="374141"/>
                </a:lnTo>
                <a:lnTo>
                  <a:pt x="883158" y="382524"/>
                </a:lnTo>
                <a:lnTo>
                  <a:pt x="867156" y="386334"/>
                </a:lnTo>
                <a:lnTo>
                  <a:pt x="851154" y="390906"/>
                </a:lnTo>
                <a:lnTo>
                  <a:pt x="835152" y="394715"/>
                </a:lnTo>
                <a:lnTo>
                  <a:pt x="819912" y="399288"/>
                </a:lnTo>
                <a:lnTo>
                  <a:pt x="804672" y="403098"/>
                </a:lnTo>
                <a:lnTo>
                  <a:pt x="790956" y="407670"/>
                </a:lnTo>
                <a:lnTo>
                  <a:pt x="776478" y="412241"/>
                </a:lnTo>
                <a:lnTo>
                  <a:pt x="729996" y="423672"/>
                </a:lnTo>
                <a:lnTo>
                  <a:pt x="714756" y="428244"/>
                </a:lnTo>
                <a:lnTo>
                  <a:pt x="699516" y="432053"/>
                </a:lnTo>
                <a:lnTo>
                  <a:pt x="684276" y="436625"/>
                </a:lnTo>
                <a:lnTo>
                  <a:pt x="669036" y="441960"/>
                </a:lnTo>
                <a:lnTo>
                  <a:pt x="646176" y="451103"/>
                </a:lnTo>
                <a:lnTo>
                  <a:pt x="624078" y="459486"/>
                </a:lnTo>
                <a:lnTo>
                  <a:pt x="557784" y="483870"/>
                </a:lnTo>
                <a:lnTo>
                  <a:pt x="512826" y="495300"/>
                </a:lnTo>
                <a:lnTo>
                  <a:pt x="452628" y="502158"/>
                </a:lnTo>
                <a:lnTo>
                  <a:pt x="379476" y="508253"/>
                </a:lnTo>
                <a:lnTo>
                  <a:pt x="342900" y="510539"/>
                </a:lnTo>
                <a:lnTo>
                  <a:pt x="198591" y="521062"/>
                </a:lnTo>
                <a:lnTo>
                  <a:pt x="198882" y="521208"/>
                </a:lnTo>
                <a:lnTo>
                  <a:pt x="199644" y="521208"/>
                </a:lnTo>
                <a:lnTo>
                  <a:pt x="200406" y="521970"/>
                </a:lnTo>
                <a:lnTo>
                  <a:pt x="445579" y="521970"/>
                </a:lnTo>
                <a:lnTo>
                  <a:pt x="454914" y="521208"/>
                </a:lnTo>
                <a:lnTo>
                  <a:pt x="503682" y="515874"/>
                </a:lnTo>
                <a:lnTo>
                  <a:pt x="551688" y="505967"/>
                </a:lnTo>
                <a:lnTo>
                  <a:pt x="608838" y="486156"/>
                </a:lnTo>
                <a:lnTo>
                  <a:pt x="653796" y="468629"/>
                </a:lnTo>
                <a:lnTo>
                  <a:pt x="675894" y="460248"/>
                </a:lnTo>
                <a:lnTo>
                  <a:pt x="690372" y="454913"/>
                </a:lnTo>
                <a:lnTo>
                  <a:pt x="704850" y="450341"/>
                </a:lnTo>
                <a:lnTo>
                  <a:pt x="735330" y="442722"/>
                </a:lnTo>
                <a:lnTo>
                  <a:pt x="765810" y="434339"/>
                </a:lnTo>
                <a:lnTo>
                  <a:pt x="781050" y="430529"/>
                </a:lnTo>
                <a:lnTo>
                  <a:pt x="796290" y="425958"/>
                </a:lnTo>
                <a:lnTo>
                  <a:pt x="810768" y="421386"/>
                </a:lnTo>
                <a:lnTo>
                  <a:pt x="825246" y="417575"/>
                </a:lnTo>
                <a:lnTo>
                  <a:pt x="840486" y="413003"/>
                </a:lnTo>
                <a:lnTo>
                  <a:pt x="855726" y="409194"/>
                </a:lnTo>
                <a:lnTo>
                  <a:pt x="871728" y="405384"/>
                </a:lnTo>
                <a:lnTo>
                  <a:pt x="888492" y="400812"/>
                </a:lnTo>
                <a:lnTo>
                  <a:pt x="937260" y="387858"/>
                </a:lnTo>
                <a:lnTo>
                  <a:pt x="985266" y="371856"/>
                </a:lnTo>
                <a:lnTo>
                  <a:pt x="1027938" y="352806"/>
                </a:lnTo>
                <a:lnTo>
                  <a:pt x="1062228" y="330708"/>
                </a:lnTo>
                <a:lnTo>
                  <a:pt x="1091946" y="304800"/>
                </a:lnTo>
                <a:lnTo>
                  <a:pt x="1120140" y="275844"/>
                </a:lnTo>
                <a:lnTo>
                  <a:pt x="1154430" y="234696"/>
                </a:lnTo>
                <a:lnTo>
                  <a:pt x="1170432" y="214884"/>
                </a:lnTo>
                <a:lnTo>
                  <a:pt x="1185672" y="195072"/>
                </a:lnTo>
                <a:lnTo>
                  <a:pt x="1191768" y="186689"/>
                </a:lnTo>
                <a:lnTo>
                  <a:pt x="1198626" y="179832"/>
                </a:lnTo>
                <a:lnTo>
                  <a:pt x="1206246" y="172974"/>
                </a:lnTo>
                <a:lnTo>
                  <a:pt x="1223010" y="159258"/>
                </a:lnTo>
                <a:lnTo>
                  <a:pt x="1231392" y="153162"/>
                </a:lnTo>
                <a:lnTo>
                  <a:pt x="1249680" y="140208"/>
                </a:lnTo>
                <a:lnTo>
                  <a:pt x="1258062" y="133350"/>
                </a:lnTo>
                <a:lnTo>
                  <a:pt x="1267206" y="126491"/>
                </a:lnTo>
                <a:lnTo>
                  <a:pt x="1267968" y="125729"/>
                </a:lnTo>
                <a:lnTo>
                  <a:pt x="1268932" y="124668"/>
                </a:lnTo>
                <a:lnTo>
                  <a:pt x="1255340" y="112775"/>
                </a:lnTo>
                <a:lnTo>
                  <a:pt x="1254252" y="112775"/>
                </a:lnTo>
                <a:lnTo>
                  <a:pt x="1254583" y="112113"/>
                </a:lnTo>
                <a:lnTo>
                  <a:pt x="1254316" y="111879"/>
                </a:lnTo>
                <a:close/>
              </a:path>
              <a:path w="1299210" h="540385">
                <a:moveTo>
                  <a:pt x="198591" y="521062"/>
                </a:moveTo>
                <a:lnTo>
                  <a:pt x="196596" y="521208"/>
                </a:lnTo>
                <a:lnTo>
                  <a:pt x="198882" y="521208"/>
                </a:lnTo>
                <a:lnTo>
                  <a:pt x="198591" y="521062"/>
                </a:lnTo>
                <a:close/>
              </a:path>
              <a:path w="1299210" h="540385">
                <a:moveTo>
                  <a:pt x="1291505" y="105156"/>
                </a:moveTo>
                <a:lnTo>
                  <a:pt x="1261110" y="105156"/>
                </a:lnTo>
                <a:lnTo>
                  <a:pt x="1275588" y="117348"/>
                </a:lnTo>
                <a:lnTo>
                  <a:pt x="1268932" y="124668"/>
                </a:lnTo>
                <a:lnTo>
                  <a:pt x="1283208" y="137160"/>
                </a:lnTo>
                <a:lnTo>
                  <a:pt x="1291505" y="105156"/>
                </a:lnTo>
                <a:close/>
              </a:path>
              <a:path w="1299210" h="540385">
                <a:moveTo>
                  <a:pt x="1261110" y="105156"/>
                </a:moveTo>
                <a:lnTo>
                  <a:pt x="1254731" y="112243"/>
                </a:lnTo>
                <a:lnTo>
                  <a:pt x="1268932" y="124668"/>
                </a:lnTo>
                <a:lnTo>
                  <a:pt x="1275588" y="117348"/>
                </a:lnTo>
                <a:lnTo>
                  <a:pt x="1261110" y="105156"/>
                </a:lnTo>
                <a:close/>
              </a:path>
              <a:path w="1299210" h="540385">
                <a:moveTo>
                  <a:pt x="1254731" y="112243"/>
                </a:moveTo>
                <a:lnTo>
                  <a:pt x="1254252" y="112775"/>
                </a:lnTo>
                <a:lnTo>
                  <a:pt x="1255340" y="112775"/>
                </a:lnTo>
                <a:lnTo>
                  <a:pt x="1254731" y="112243"/>
                </a:lnTo>
                <a:close/>
              </a:path>
              <a:path w="1299210" h="540385">
                <a:moveTo>
                  <a:pt x="1255623" y="111251"/>
                </a:moveTo>
                <a:lnTo>
                  <a:pt x="1255014" y="111251"/>
                </a:lnTo>
                <a:lnTo>
                  <a:pt x="1254583" y="112113"/>
                </a:lnTo>
                <a:lnTo>
                  <a:pt x="1254731" y="112243"/>
                </a:lnTo>
                <a:lnTo>
                  <a:pt x="1255623" y="111251"/>
                </a:lnTo>
                <a:close/>
              </a:path>
              <a:path w="1299210" h="540385">
                <a:moveTo>
                  <a:pt x="1255014" y="111251"/>
                </a:moveTo>
                <a:lnTo>
                  <a:pt x="1254316" y="111879"/>
                </a:lnTo>
                <a:lnTo>
                  <a:pt x="1254583" y="112113"/>
                </a:lnTo>
                <a:lnTo>
                  <a:pt x="1255014" y="111251"/>
                </a:lnTo>
                <a:close/>
              </a:path>
              <a:path w="1299210" h="540385">
                <a:moveTo>
                  <a:pt x="1299210" y="75437"/>
                </a:moveTo>
                <a:lnTo>
                  <a:pt x="1240536" y="99822"/>
                </a:lnTo>
                <a:lnTo>
                  <a:pt x="1254316" y="111879"/>
                </a:lnTo>
                <a:lnTo>
                  <a:pt x="1255014" y="111251"/>
                </a:lnTo>
                <a:lnTo>
                  <a:pt x="1255623" y="111251"/>
                </a:lnTo>
                <a:lnTo>
                  <a:pt x="1261110" y="105156"/>
                </a:lnTo>
                <a:lnTo>
                  <a:pt x="1291505" y="105156"/>
                </a:lnTo>
                <a:lnTo>
                  <a:pt x="1299210" y="75437"/>
                </a:lnTo>
                <a:close/>
              </a:path>
            </a:pathLst>
          </a:custGeom>
          <a:solidFill>
            <a:srgbClr val="FF0101"/>
          </a:solidFill>
        </p:spPr>
        <p:txBody>
          <a:bodyPr wrap="square" lIns="0" tIns="0" rIns="0" bIns="0" rtlCol="0"/>
          <a:lstStyle/>
          <a:p/>
        </p:txBody>
      </p:sp>
      <p:sp>
        <p:nvSpPr>
          <p:cNvPr id="8" name="object 8"/>
          <p:cNvSpPr/>
          <p:nvPr/>
        </p:nvSpPr>
        <p:spPr>
          <a:xfrm>
            <a:off x="3390900" y="2673095"/>
            <a:ext cx="1219200" cy="952500"/>
          </a:xfrm>
          <a:custGeom>
            <a:avLst/>
            <a:gdLst/>
            <a:ahLst/>
            <a:cxnLst/>
            <a:rect l="l" t="t" r="r" b="b"/>
            <a:pathLst>
              <a:path w="1219200" h="952500">
                <a:moveTo>
                  <a:pt x="74675" y="760476"/>
                </a:moveTo>
                <a:lnTo>
                  <a:pt x="63398" y="708154"/>
                </a:lnTo>
                <a:lnTo>
                  <a:pt x="49377" y="656270"/>
                </a:lnTo>
                <a:lnTo>
                  <a:pt x="33528" y="604717"/>
                </a:lnTo>
                <a:lnTo>
                  <a:pt x="16764" y="553382"/>
                </a:lnTo>
                <a:lnTo>
                  <a:pt x="0" y="502157"/>
                </a:lnTo>
                <a:lnTo>
                  <a:pt x="3218" y="453316"/>
                </a:lnTo>
                <a:lnTo>
                  <a:pt x="5998" y="404585"/>
                </a:lnTo>
                <a:lnTo>
                  <a:pt x="8997" y="355890"/>
                </a:lnTo>
                <a:lnTo>
                  <a:pt x="12874" y="307159"/>
                </a:lnTo>
                <a:lnTo>
                  <a:pt x="18287" y="258318"/>
                </a:lnTo>
                <a:lnTo>
                  <a:pt x="32325" y="230778"/>
                </a:lnTo>
                <a:lnTo>
                  <a:pt x="37337" y="221742"/>
                </a:lnTo>
                <a:lnTo>
                  <a:pt x="40302" y="212467"/>
                </a:lnTo>
                <a:lnTo>
                  <a:pt x="45053" y="196691"/>
                </a:lnTo>
                <a:lnTo>
                  <a:pt x="50518" y="180486"/>
                </a:lnTo>
                <a:lnTo>
                  <a:pt x="86458" y="138996"/>
                </a:lnTo>
                <a:lnTo>
                  <a:pt x="123265" y="111228"/>
                </a:lnTo>
                <a:lnTo>
                  <a:pt x="164804" y="86424"/>
                </a:lnTo>
                <a:lnTo>
                  <a:pt x="209835" y="64389"/>
                </a:lnTo>
                <a:lnTo>
                  <a:pt x="257116" y="44925"/>
                </a:lnTo>
                <a:lnTo>
                  <a:pt x="305407" y="27836"/>
                </a:lnTo>
                <a:lnTo>
                  <a:pt x="353465" y="12927"/>
                </a:lnTo>
                <a:lnTo>
                  <a:pt x="400050" y="0"/>
                </a:lnTo>
                <a:lnTo>
                  <a:pt x="448913" y="1622"/>
                </a:lnTo>
                <a:lnTo>
                  <a:pt x="497776" y="3119"/>
                </a:lnTo>
                <a:lnTo>
                  <a:pt x="546639" y="4580"/>
                </a:lnTo>
                <a:lnTo>
                  <a:pt x="595502" y="6096"/>
                </a:lnTo>
                <a:lnTo>
                  <a:pt x="644366" y="7753"/>
                </a:lnTo>
                <a:lnTo>
                  <a:pt x="693229" y="9644"/>
                </a:lnTo>
                <a:lnTo>
                  <a:pt x="742092" y="11855"/>
                </a:lnTo>
                <a:lnTo>
                  <a:pt x="790955" y="14477"/>
                </a:lnTo>
                <a:lnTo>
                  <a:pt x="841036" y="22706"/>
                </a:lnTo>
                <a:lnTo>
                  <a:pt x="884719" y="38786"/>
                </a:lnTo>
                <a:lnTo>
                  <a:pt x="923817" y="60584"/>
                </a:lnTo>
                <a:lnTo>
                  <a:pt x="960142" y="85968"/>
                </a:lnTo>
                <a:lnTo>
                  <a:pt x="995507" y="112804"/>
                </a:lnTo>
                <a:lnTo>
                  <a:pt x="1031725" y="138961"/>
                </a:lnTo>
                <a:lnTo>
                  <a:pt x="1070610" y="162305"/>
                </a:lnTo>
                <a:lnTo>
                  <a:pt x="1084016" y="181022"/>
                </a:lnTo>
                <a:lnTo>
                  <a:pt x="1093279" y="195452"/>
                </a:lnTo>
                <a:lnTo>
                  <a:pt x="1105114" y="208168"/>
                </a:lnTo>
                <a:lnTo>
                  <a:pt x="1126236" y="221742"/>
                </a:lnTo>
                <a:lnTo>
                  <a:pt x="1137356" y="233041"/>
                </a:lnTo>
                <a:lnTo>
                  <a:pt x="1150048" y="243554"/>
                </a:lnTo>
                <a:lnTo>
                  <a:pt x="1176182" y="272724"/>
                </a:lnTo>
                <a:lnTo>
                  <a:pt x="1179683" y="288012"/>
                </a:lnTo>
                <a:lnTo>
                  <a:pt x="1181862" y="295655"/>
                </a:lnTo>
                <a:lnTo>
                  <a:pt x="1194875" y="335911"/>
                </a:lnTo>
                <a:lnTo>
                  <a:pt x="1204817" y="375951"/>
                </a:lnTo>
                <a:lnTo>
                  <a:pt x="1212615" y="416421"/>
                </a:lnTo>
                <a:lnTo>
                  <a:pt x="1219200" y="457961"/>
                </a:lnTo>
                <a:lnTo>
                  <a:pt x="1215608" y="508663"/>
                </a:lnTo>
                <a:lnTo>
                  <a:pt x="1212059" y="561565"/>
                </a:lnTo>
                <a:lnTo>
                  <a:pt x="1206817" y="615315"/>
                </a:lnTo>
                <a:lnTo>
                  <a:pt x="1198146" y="668556"/>
                </a:lnTo>
                <a:lnTo>
                  <a:pt x="1184310" y="719934"/>
                </a:lnTo>
                <a:lnTo>
                  <a:pt x="1163574" y="768096"/>
                </a:lnTo>
                <a:lnTo>
                  <a:pt x="1140618" y="805338"/>
                </a:lnTo>
                <a:lnTo>
                  <a:pt x="1128748" y="823495"/>
                </a:lnTo>
                <a:lnTo>
                  <a:pt x="1117091" y="842009"/>
                </a:lnTo>
                <a:lnTo>
                  <a:pt x="1114794" y="847605"/>
                </a:lnTo>
                <a:lnTo>
                  <a:pt x="1113567" y="853630"/>
                </a:lnTo>
                <a:lnTo>
                  <a:pt x="1111627" y="859369"/>
                </a:lnTo>
                <a:lnTo>
                  <a:pt x="1107186" y="864107"/>
                </a:lnTo>
                <a:lnTo>
                  <a:pt x="1098899" y="867322"/>
                </a:lnTo>
                <a:lnTo>
                  <a:pt x="1089469" y="868680"/>
                </a:lnTo>
                <a:lnTo>
                  <a:pt x="1079753" y="869465"/>
                </a:lnTo>
                <a:lnTo>
                  <a:pt x="1070610" y="870965"/>
                </a:lnTo>
                <a:lnTo>
                  <a:pt x="1031700" y="885717"/>
                </a:lnTo>
                <a:lnTo>
                  <a:pt x="991933" y="902684"/>
                </a:lnTo>
                <a:lnTo>
                  <a:pt x="951880" y="918650"/>
                </a:lnTo>
                <a:lnTo>
                  <a:pt x="912113" y="930401"/>
                </a:lnTo>
                <a:lnTo>
                  <a:pt x="865850" y="938441"/>
                </a:lnTo>
                <a:lnTo>
                  <a:pt x="816581" y="943920"/>
                </a:lnTo>
                <a:lnTo>
                  <a:pt x="766000" y="947451"/>
                </a:lnTo>
                <a:lnTo>
                  <a:pt x="715800" y="949649"/>
                </a:lnTo>
                <a:lnTo>
                  <a:pt x="667674" y="951127"/>
                </a:lnTo>
                <a:lnTo>
                  <a:pt x="623315" y="952500"/>
                </a:lnTo>
                <a:lnTo>
                  <a:pt x="574823" y="944802"/>
                </a:lnTo>
                <a:lnTo>
                  <a:pt x="527981" y="933845"/>
                </a:lnTo>
                <a:lnTo>
                  <a:pt x="482155" y="920686"/>
                </a:lnTo>
                <a:lnTo>
                  <a:pt x="436710" y="906384"/>
                </a:lnTo>
                <a:lnTo>
                  <a:pt x="391011" y="891998"/>
                </a:lnTo>
                <a:lnTo>
                  <a:pt x="344424" y="878585"/>
                </a:lnTo>
                <a:lnTo>
                  <a:pt x="336911" y="875573"/>
                </a:lnTo>
                <a:lnTo>
                  <a:pt x="330041" y="871632"/>
                </a:lnTo>
                <a:lnTo>
                  <a:pt x="323314" y="867548"/>
                </a:lnTo>
                <a:lnTo>
                  <a:pt x="316229" y="864107"/>
                </a:lnTo>
                <a:lnTo>
                  <a:pt x="307395" y="861631"/>
                </a:lnTo>
                <a:lnTo>
                  <a:pt x="298132" y="859726"/>
                </a:lnTo>
                <a:lnTo>
                  <a:pt x="288583" y="858107"/>
                </a:lnTo>
                <a:lnTo>
                  <a:pt x="278891" y="856487"/>
                </a:lnTo>
                <a:lnTo>
                  <a:pt x="262878" y="848737"/>
                </a:lnTo>
                <a:lnTo>
                  <a:pt x="214122" y="826770"/>
                </a:lnTo>
                <a:lnTo>
                  <a:pt x="180153" y="796444"/>
                </a:lnTo>
                <a:lnTo>
                  <a:pt x="167639" y="782574"/>
                </a:lnTo>
                <a:lnTo>
                  <a:pt x="142994" y="760737"/>
                </a:lnTo>
                <a:lnTo>
                  <a:pt x="117919" y="740473"/>
                </a:lnTo>
                <a:lnTo>
                  <a:pt x="91987" y="721066"/>
                </a:lnTo>
                <a:lnTo>
                  <a:pt x="64770" y="701801"/>
                </a:lnTo>
                <a:lnTo>
                  <a:pt x="32682" y="673786"/>
                </a:lnTo>
                <a:lnTo>
                  <a:pt x="20097" y="657701"/>
                </a:lnTo>
                <a:lnTo>
                  <a:pt x="13656" y="654331"/>
                </a:lnTo>
                <a:lnTo>
                  <a:pt x="0" y="664463"/>
                </a:lnTo>
              </a:path>
            </a:pathLst>
          </a:custGeom>
          <a:ln w="19050">
            <a:solidFill>
              <a:srgbClr val="FF0101"/>
            </a:solidFill>
          </a:ln>
        </p:spPr>
        <p:txBody>
          <a:bodyPr wrap="square" lIns="0" tIns="0" rIns="0" bIns="0" rtlCol="0"/>
          <a:lstStyle/>
          <a:p/>
        </p:txBody>
      </p:sp>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1" name="object 11"/>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26</a:t>
            </a:r>
            <a:endParaRPr sz="600">
              <a:latin typeface="Tahoma"/>
              <a:cs typeface="Tahoma"/>
            </a:endParaRPr>
          </a:p>
        </p:txBody>
      </p:sp>
      <p:sp>
        <p:nvSpPr>
          <p:cNvPr id="12" name="object 12"/>
          <p:cNvSpPr txBox="1"/>
          <p:nvPr/>
        </p:nvSpPr>
        <p:spPr>
          <a:xfrm>
            <a:off x="1734820" y="5525516"/>
            <a:ext cx="3374390" cy="2185670"/>
          </a:xfrm>
          <a:prstGeom prst="rect">
            <a:avLst/>
          </a:prstGeom>
        </p:spPr>
        <p:txBody>
          <a:bodyPr wrap="square" lIns="0" tIns="12700" rIns="0" bIns="0" rtlCol="0" vert="horz">
            <a:spAutoFit/>
          </a:bodyPr>
          <a:lstStyle/>
          <a:p>
            <a:pPr marL="889000">
              <a:lnSpc>
                <a:spcPct val="100000"/>
              </a:lnSpc>
              <a:spcBef>
                <a:spcPts val="100"/>
              </a:spcBef>
            </a:pPr>
            <a:r>
              <a:rPr dirty="0" sz="2200" spc="-5">
                <a:solidFill>
                  <a:srgbClr val="006500"/>
                </a:solidFill>
                <a:latin typeface="Tahoma"/>
                <a:cs typeface="Tahoma"/>
              </a:rPr>
              <a:t>Weighting</a:t>
            </a:r>
            <a:r>
              <a:rPr dirty="0" sz="2200" spc="-55">
                <a:solidFill>
                  <a:srgbClr val="006500"/>
                </a:solidFill>
                <a:latin typeface="Tahoma"/>
                <a:cs typeface="Tahoma"/>
              </a:rPr>
              <a:t> </a:t>
            </a:r>
            <a:r>
              <a:rPr dirty="0" sz="2200" spc="-5">
                <a:solidFill>
                  <a:srgbClr val="006500"/>
                </a:solidFill>
                <a:latin typeface="Tahoma"/>
                <a:cs typeface="Tahoma"/>
              </a:rPr>
              <a:t>functions</a:t>
            </a:r>
            <a:endParaRPr sz="2200">
              <a:latin typeface="Tahoma"/>
              <a:cs typeface="Tahoma"/>
            </a:endParaRPr>
          </a:p>
          <a:p>
            <a:pPr marL="25400">
              <a:lnSpc>
                <a:spcPct val="100000"/>
              </a:lnSpc>
              <a:spcBef>
                <a:spcPts val="1860"/>
              </a:spcBef>
            </a:pPr>
            <a:r>
              <a:rPr dirty="0" sz="1200">
                <a:latin typeface="Tahoma"/>
                <a:cs typeface="Tahoma"/>
              </a:rPr>
              <a:t>Let</a:t>
            </a:r>
            <a:endParaRPr sz="1200">
              <a:latin typeface="Tahoma"/>
              <a:cs typeface="Tahoma"/>
            </a:endParaRPr>
          </a:p>
          <a:p>
            <a:pPr marL="25400">
              <a:lnSpc>
                <a:spcPct val="100000"/>
              </a:lnSpc>
              <a:spcBef>
                <a:spcPts val="1240"/>
              </a:spcBef>
            </a:pPr>
            <a:r>
              <a:rPr dirty="0" sz="1250" spc="-30" i="1">
                <a:latin typeface="Tahoma"/>
                <a:cs typeface="Tahoma"/>
              </a:rPr>
              <a:t>d=D(x</a:t>
            </a:r>
            <a:r>
              <a:rPr dirty="0" baseline="-19607" sz="1275" spc="-44" i="1">
                <a:latin typeface="Tahoma"/>
                <a:cs typeface="Tahoma"/>
              </a:rPr>
              <a:t>i</a:t>
            </a:r>
            <a:r>
              <a:rPr dirty="0" sz="1250" spc="-30" i="1">
                <a:latin typeface="Tahoma"/>
                <a:cs typeface="Tahoma"/>
              </a:rPr>
              <a:t>,x</a:t>
            </a:r>
            <a:r>
              <a:rPr dirty="0" baseline="-19607" sz="1275" spc="-44" i="1">
                <a:latin typeface="Tahoma"/>
                <a:cs typeface="Tahoma"/>
              </a:rPr>
              <a:t>query</a:t>
            </a:r>
            <a:r>
              <a:rPr dirty="0" sz="1250" spc="-30" i="1">
                <a:latin typeface="Tahoma"/>
                <a:cs typeface="Tahoma"/>
              </a:rPr>
              <a:t>)/K</a:t>
            </a:r>
            <a:r>
              <a:rPr dirty="0" baseline="-19607" sz="1275" spc="-44" i="1">
                <a:latin typeface="Tahoma"/>
                <a:cs typeface="Tahoma"/>
              </a:rPr>
              <a:t>W</a:t>
            </a:r>
            <a:endParaRPr baseline="-19607" sz="1275">
              <a:latin typeface="Tahoma"/>
              <a:cs typeface="Tahoma"/>
            </a:endParaRPr>
          </a:p>
          <a:p>
            <a:pPr marL="25400" marR="1905635">
              <a:lnSpc>
                <a:spcPct val="100000"/>
              </a:lnSpc>
              <a:spcBef>
                <a:spcPts val="1280"/>
              </a:spcBef>
            </a:pPr>
            <a:r>
              <a:rPr dirty="0" sz="1200" spc="-5">
                <a:latin typeface="Tahoma"/>
                <a:cs typeface="Tahoma"/>
              </a:rPr>
              <a:t>Then </a:t>
            </a:r>
            <a:r>
              <a:rPr dirty="0" sz="1200">
                <a:latin typeface="Tahoma"/>
                <a:cs typeface="Tahoma"/>
              </a:rPr>
              <a:t>here </a:t>
            </a:r>
            <a:r>
              <a:rPr dirty="0" sz="1200" spc="-5">
                <a:latin typeface="Tahoma"/>
                <a:cs typeface="Tahoma"/>
              </a:rPr>
              <a:t>are some  commonly </a:t>
            </a:r>
            <a:r>
              <a:rPr dirty="0" sz="1200">
                <a:latin typeface="Tahoma"/>
                <a:cs typeface="Tahoma"/>
              </a:rPr>
              <a:t>used  weighting</a:t>
            </a:r>
            <a:r>
              <a:rPr dirty="0" sz="1200" spc="-65">
                <a:latin typeface="Tahoma"/>
                <a:cs typeface="Tahoma"/>
              </a:rPr>
              <a:t> </a:t>
            </a:r>
            <a:r>
              <a:rPr dirty="0" sz="1200" spc="-5">
                <a:latin typeface="Tahoma"/>
                <a:cs typeface="Tahoma"/>
              </a:rPr>
              <a:t>functions…</a:t>
            </a:r>
            <a:endParaRPr sz="1200">
              <a:latin typeface="Tahoma"/>
              <a:cs typeface="Tahoma"/>
            </a:endParaRPr>
          </a:p>
          <a:p>
            <a:pPr>
              <a:lnSpc>
                <a:spcPct val="100000"/>
              </a:lnSpc>
              <a:spcBef>
                <a:spcPts val="25"/>
              </a:spcBef>
            </a:pPr>
            <a:endParaRPr sz="1100">
              <a:latin typeface="Times New Roman"/>
              <a:cs typeface="Times New Roman"/>
            </a:endParaRPr>
          </a:p>
          <a:p>
            <a:pPr marL="25400">
              <a:lnSpc>
                <a:spcPct val="100000"/>
              </a:lnSpc>
            </a:pPr>
            <a:r>
              <a:rPr dirty="0" sz="1200">
                <a:latin typeface="Tahoma"/>
                <a:cs typeface="Tahoma"/>
              </a:rPr>
              <a:t>(we use a</a:t>
            </a:r>
            <a:r>
              <a:rPr dirty="0" sz="1200" spc="-10">
                <a:latin typeface="Tahoma"/>
                <a:cs typeface="Tahoma"/>
              </a:rPr>
              <a:t> </a:t>
            </a:r>
            <a:r>
              <a:rPr dirty="0" sz="1200" spc="-5">
                <a:latin typeface="Tahoma"/>
                <a:cs typeface="Tahoma"/>
              </a:rPr>
              <a:t>Gaussian)</a:t>
            </a:r>
            <a:endParaRPr sz="1200">
              <a:latin typeface="Tahoma"/>
              <a:cs typeface="Tahoma"/>
            </a:endParaRPr>
          </a:p>
        </p:txBody>
      </p:sp>
      <p:sp>
        <p:nvSpPr>
          <p:cNvPr id="13" name="object 13"/>
          <p:cNvSpPr/>
          <p:nvPr/>
        </p:nvSpPr>
        <p:spPr>
          <a:xfrm>
            <a:off x="3581399" y="6126479"/>
            <a:ext cx="2437637" cy="2446781"/>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2129789" y="7757921"/>
            <a:ext cx="1299210" cy="540385"/>
          </a:xfrm>
          <a:custGeom>
            <a:avLst/>
            <a:gdLst/>
            <a:ahLst/>
            <a:cxnLst/>
            <a:rect l="l" t="t" r="r" b="b"/>
            <a:pathLst>
              <a:path w="1299210" h="540384">
                <a:moveTo>
                  <a:pt x="79248" y="0"/>
                </a:moveTo>
                <a:lnTo>
                  <a:pt x="70866" y="8381"/>
                </a:lnTo>
                <a:lnTo>
                  <a:pt x="62484" y="16001"/>
                </a:lnTo>
                <a:lnTo>
                  <a:pt x="58674" y="20573"/>
                </a:lnTo>
                <a:lnTo>
                  <a:pt x="36576" y="69341"/>
                </a:lnTo>
                <a:lnTo>
                  <a:pt x="23622" y="133350"/>
                </a:lnTo>
                <a:lnTo>
                  <a:pt x="16002" y="163829"/>
                </a:lnTo>
                <a:lnTo>
                  <a:pt x="11430" y="201929"/>
                </a:lnTo>
                <a:lnTo>
                  <a:pt x="8382" y="220979"/>
                </a:lnTo>
                <a:lnTo>
                  <a:pt x="3810" y="260603"/>
                </a:lnTo>
                <a:lnTo>
                  <a:pt x="762" y="301751"/>
                </a:lnTo>
                <a:lnTo>
                  <a:pt x="0" y="322325"/>
                </a:lnTo>
                <a:lnTo>
                  <a:pt x="762" y="342900"/>
                </a:lnTo>
                <a:lnTo>
                  <a:pt x="5334" y="382523"/>
                </a:lnTo>
                <a:lnTo>
                  <a:pt x="20574" y="429005"/>
                </a:lnTo>
                <a:lnTo>
                  <a:pt x="41910" y="461771"/>
                </a:lnTo>
                <a:lnTo>
                  <a:pt x="74676" y="489203"/>
                </a:lnTo>
                <a:lnTo>
                  <a:pt x="108204" y="508253"/>
                </a:lnTo>
                <a:lnTo>
                  <a:pt x="115062" y="510539"/>
                </a:lnTo>
                <a:lnTo>
                  <a:pt x="121920" y="513588"/>
                </a:lnTo>
                <a:lnTo>
                  <a:pt x="144780" y="522731"/>
                </a:lnTo>
                <a:lnTo>
                  <a:pt x="152400" y="525017"/>
                </a:lnTo>
                <a:lnTo>
                  <a:pt x="159258" y="528065"/>
                </a:lnTo>
                <a:lnTo>
                  <a:pt x="166878" y="530351"/>
                </a:lnTo>
                <a:lnTo>
                  <a:pt x="179070" y="534923"/>
                </a:lnTo>
                <a:lnTo>
                  <a:pt x="188214" y="537971"/>
                </a:lnTo>
                <a:lnTo>
                  <a:pt x="189737" y="538733"/>
                </a:lnTo>
                <a:lnTo>
                  <a:pt x="191262" y="538733"/>
                </a:lnTo>
                <a:lnTo>
                  <a:pt x="192786" y="539495"/>
                </a:lnTo>
                <a:lnTo>
                  <a:pt x="193548" y="539495"/>
                </a:lnTo>
                <a:lnTo>
                  <a:pt x="195072" y="540257"/>
                </a:lnTo>
                <a:lnTo>
                  <a:pt x="198120" y="540257"/>
                </a:lnTo>
                <a:lnTo>
                  <a:pt x="344424" y="529589"/>
                </a:lnTo>
                <a:lnTo>
                  <a:pt x="381000" y="527303"/>
                </a:lnTo>
                <a:lnTo>
                  <a:pt x="445579" y="521969"/>
                </a:lnTo>
                <a:lnTo>
                  <a:pt x="200406" y="521969"/>
                </a:lnTo>
                <a:lnTo>
                  <a:pt x="199644" y="521207"/>
                </a:lnTo>
                <a:lnTo>
                  <a:pt x="196596" y="521207"/>
                </a:lnTo>
                <a:lnTo>
                  <a:pt x="198591" y="521062"/>
                </a:lnTo>
                <a:lnTo>
                  <a:pt x="197358" y="520445"/>
                </a:lnTo>
                <a:lnTo>
                  <a:pt x="195834" y="520445"/>
                </a:lnTo>
                <a:lnTo>
                  <a:pt x="194310" y="519683"/>
                </a:lnTo>
                <a:lnTo>
                  <a:pt x="185166" y="516635"/>
                </a:lnTo>
                <a:lnTo>
                  <a:pt x="172974" y="512063"/>
                </a:lnTo>
                <a:lnTo>
                  <a:pt x="166116" y="509777"/>
                </a:lnTo>
                <a:lnTo>
                  <a:pt x="158496" y="507491"/>
                </a:lnTo>
                <a:lnTo>
                  <a:pt x="151637" y="504444"/>
                </a:lnTo>
                <a:lnTo>
                  <a:pt x="136398" y="499109"/>
                </a:lnTo>
                <a:lnTo>
                  <a:pt x="128778" y="496061"/>
                </a:lnTo>
                <a:lnTo>
                  <a:pt x="122682" y="493775"/>
                </a:lnTo>
                <a:lnTo>
                  <a:pt x="115824" y="490727"/>
                </a:lnTo>
                <a:lnTo>
                  <a:pt x="73914" y="465581"/>
                </a:lnTo>
                <a:lnTo>
                  <a:pt x="41910" y="429005"/>
                </a:lnTo>
                <a:lnTo>
                  <a:pt x="25908" y="387857"/>
                </a:lnTo>
                <a:lnTo>
                  <a:pt x="20574" y="351281"/>
                </a:lnTo>
                <a:lnTo>
                  <a:pt x="19812" y="342138"/>
                </a:lnTo>
                <a:lnTo>
                  <a:pt x="19050" y="323088"/>
                </a:lnTo>
                <a:lnTo>
                  <a:pt x="19812" y="303275"/>
                </a:lnTo>
                <a:lnTo>
                  <a:pt x="21336" y="282701"/>
                </a:lnTo>
                <a:lnTo>
                  <a:pt x="22860" y="262889"/>
                </a:lnTo>
                <a:lnTo>
                  <a:pt x="27432" y="223265"/>
                </a:lnTo>
                <a:lnTo>
                  <a:pt x="30480" y="204215"/>
                </a:lnTo>
                <a:lnTo>
                  <a:pt x="32766" y="185165"/>
                </a:lnTo>
                <a:lnTo>
                  <a:pt x="34290" y="168401"/>
                </a:lnTo>
                <a:lnTo>
                  <a:pt x="38862" y="153161"/>
                </a:lnTo>
                <a:lnTo>
                  <a:pt x="48006" y="105155"/>
                </a:lnTo>
                <a:lnTo>
                  <a:pt x="61722" y="51815"/>
                </a:lnTo>
                <a:lnTo>
                  <a:pt x="84582" y="22097"/>
                </a:lnTo>
                <a:lnTo>
                  <a:pt x="92964" y="13715"/>
                </a:lnTo>
                <a:lnTo>
                  <a:pt x="79248" y="0"/>
                </a:lnTo>
                <a:close/>
              </a:path>
              <a:path w="1299210" h="540384">
                <a:moveTo>
                  <a:pt x="1254316" y="111879"/>
                </a:moveTo>
                <a:lnTo>
                  <a:pt x="1247394" y="118109"/>
                </a:lnTo>
                <a:lnTo>
                  <a:pt x="1238250" y="124205"/>
                </a:lnTo>
                <a:lnTo>
                  <a:pt x="1210818" y="144779"/>
                </a:lnTo>
                <a:lnTo>
                  <a:pt x="1202436" y="151637"/>
                </a:lnTo>
                <a:lnTo>
                  <a:pt x="1193292" y="158495"/>
                </a:lnTo>
                <a:lnTo>
                  <a:pt x="1184910" y="166877"/>
                </a:lnTo>
                <a:lnTo>
                  <a:pt x="1177289" y="175259"/>
                </a:lnTo>
                <a:lnTo>
                  <a:pt x="1170432" y="183641"/>
                </a:lnTo>
                <a:lnTo>
                  <a:pt x="1155192" y="202691"/>
                </a:lnTo>
                <a:lnTo>
                  <a:pt x="1139189" y="223265"/>
                </a:lnTo>
                <a:lnTo>
                  <a:pt x="1123188" y="243077"/>
                </a:lnTo>
                <a:lnTo>
                  <a:pt x="1105662" y="262889"/>
                </a:lnTo>
                <a:lnTo>
                  <a:pt x="1097280" y="272795"/>
                </a:lnTo>
                <a:lnTo>
                  <a:pt x="1078992" y="291083"/>
                </a:lnTo>
                <a:lnTo>
                  <a:pt x="1041654" y="322325"/>
                </a:lnTo>
                <a:lnTo>
                  <a:pt x="1006602" y="342138"/>
                </a:lnTo>
                <a:lnTo>
                  <a:pt x="963168" y="359663"/>
                </a:lnTo>
                <a:lnTo>
                  <a:pt x="947928" y="364235"/>
                </a:lnTo>
                <a:lnTo>
                  <a:pt x="931926" y="369569"/>
                </a:lnTo>
                <a:lnTo>
                  <a:pt x="915924" y="374141"/>
                </a:lnTo>
                <a:lnTo>
                  <a:pt x="883158" y="382523"/>
                </a:lnTo>
                <a:lnTo>
                  <a:pt x="867156" y="386333"/>
                </a:lnTo>
                <a:lnTo>
                  <a:pt x="851154" y="390905"/>
                </a:lnTo>
                <a:lnTo>
                  <a:pt x="835152" y="394715"/>
                </a:lnTo>
                <a:lnTo>
                  <a:pt x="819912" y="399288"/>
                </a:lnTo>
                <a:lnTo>
                  <a:pt x="804672" y="403097"/>
                </a:lnTo>
                <a:lnTo>
                  <a:pt x="790956" y="407669"/>
                </a:lnTo>
                <a:lnTo>
                  <a:pt x="776478" y="412241"/>
                </a:lnTo>
                <a:lnTo>
                  <a:pt x="729996" y="423671"/>
                </a:lnTo>
                <a:lnTo>
                  <a:pt x="714756" y="428244"/>
                </a:lnTo>
                <a:lnTo>
                  <a:pt x="699516" y="432053"/>
                </a:lnTo>
                <a:lnTo>
                  <a:pt x="684276" y="436625"/>
                </a:lnTo>
                <a:lnTo>
                  <a:pt x="669036" y="441959"/>
                </a:lnTo>
                <a:lnTo>
                  <a:pt x="646176" y="451103"/>
                </a:lnTo>
                <a:lnTo>
                  <a:pt x="624078" y="459485"/>
                </a:lnTo>
                <a:lnTo>
                  <a:pt x="557784" y="483869"/>
                </a:lnTo>
                <a:lnTo>
                  <a:pt x="512826" y="495300"/>
                </a:lnTo>
                <a:lnTo>
                  <a:pt x="452628" y="502157"/>
                </a:lnTo>
                <a:lnTo>
                  <a:pt x="379476" y="508253"/>
                </a:lnTo>
                <a:lnTo>
                  <a:pt x="342900" y="510539"/>
                </a:lnTo>
                <a:lnTo>
                  <a:pt x="198591" y="521062"/>
                </a:lnTo>
                <a:lnTo>
                  <a:pt x="198882" y="521207"/>
                </a:lnTo>
                <a:lnTo>
                  <a:pt x="199644" y="521207"/>
                </a:lnTo>
                <a:lnTo>
                  <a:pt x="200406" y="521969"/>
                </a:lnTo>
                <a:lnTo>
                  <a:pt x="445579" y="521969"/>
                </a:lnTo>
                <a:lnTo>
                  <a:pt x="454914" y="521207"/>
                </a:lnTo>
                <a:lnTo>
                  <a:pt x="503682" y="515873"/>
                </a:lnTo>
                <a:lnTo>
                  <a:pt x="551688" y="505967"/>
                </a:lnTo>
                <a:lnTo>
                  <a:pt x="608838" y="486155"/>
                </a:lnTo>
                <a:lnTo>
                  <a:pt x="653796" y="468629"/>
                </a:lnTo>
                <a:lnTo>
                  <a:pt x="675894" y="460247"/>
                </a:lnTo>
                <a:lnTo>
                  <a:pt x="690372" y="454913"/>
                </a:lnTo>
                <a:lnTo>
                  <a:pt x="704850" y="450341"/>
                </a:lnTo>
                <a:lnTo>
                  <a:pt x="735330" y="442721"/>
                </a:lnTo>
                <a:lnTo>
                  <a:pt x="765810" y="434339"/>
                </a:lnTo>
                <a:lnTo>
                  <a:pt x="781050" y="430529"/>
                </a:lnTo>
                <a:lnTo>
                  <a:pt x="796290" y="425957"/>
                </a:lnTo>
                <a:lnTo>
                  <a:pt x="810768" y="421385"/>
                </a:lnTo>
                <a:lnTo>
                  <a:pt x="825246" y="417575"/>
                </a:lnTo>
                <a:lnTo>
                  <a:pt x="840486" y="413003"/>
                </a:lnTo>
                <a:lnTo>
                  <a:pt x="855726" y="409194"/>
                </a:lnTo>
                <a:lnTo>
                  <a:pt x="871728" y="405383"/>
                </a:lnTo>
                <a:lnTo>
                  <a:pt x="888492" y="400811"/>
                </a:lnTo>
                <a:lnTo>
                  <a:pt x="937260" y="387857"/>
                </a:lnTo>
                <a:lnTo>
                  <a:pt x="985266" y="371855"/>
                </a:lnTo>
                <a:lnTo>
                  <a:pt x="1027938" y="352805"/>
                </a:lnTo>
                <a:lnTo>
                  <a:pt x="1062228" y="330707"/>
                </a:lnTo>
                <a:lnTo>
                  <a:pt x="1091946" y="304800"/>
                </a:lnTo>
                <a:lnTo>
                  <a:pt x="1120140" y="275844"/>
                </a:lnTo>
                <a:lnTo>
                  <a:pt x="1154430" y="234695"/>
                </a:lnTo>
                <a:lnTo>
                  <a:pt x="1170432" y="214883"/>
                </a:lnTo>
                <a:lnTo>
                  <a:pt x="1185672" y="195071"/>
                </a:lnTo>
                <a:lnTo>
                  <a:pt x="1191768" y="186689"/>
                </a:lnTo>
                <a:lnTo>
                  <a:pt x="1198626" y="179831"/>
                </a:lnTo>
                <a:lnTo>
                  <a:pt x="1206246" y="172973"/>
                </a:lnTo>
                <a:lnTo>
                  <a:pt x="1223010" y="159257"/>
                </a:lnTo>
                <a:lnTo>
                  <a:pt x="1231392" y="153161"/>
                </a:lnTo>
                <a:lnTo>
                  <a:pt x="1249680" y="140207"/>
                </a:lnTo>
                <a:lnTo>
                  <a:pt x="1258062" y="133350"/>
                </a:lnTo>
                <a:lnTo>
                  <a:pt x="1267206" y="126491"/>
                </a:lnTo>
                <a:lnTo>
                  <a:pt x="1267968" y="125729"/>
                </a:lnTo>
                <a:lnTo>
                  <a:pt x="1268932" y="124668"/>
                </a:lnTo>
                <a:lnTo>
                  <a:pt x="1255340" y="112775"/>
                </a:lnTo>
                <a:lnTo>
                  <a:pt x="1254252" y="112775"/>
                </a:lnTo>
                <a:lnTo>
                  <a:pt x="1254583" y="112113"/>
                </a:lnTo>
                <a:lnTo>
                  <a:pt x="1254316" y="111879"/>
                </a:lnTo>
                <a:close/>
              </a:path>
              <a:path w="1299210" h="540384">
                <a:moveTo>
                  <a:pt x="198591" y="521062"/>
                </a:moveTo>
                <a:lnTo>
                  <a:pt x="196596" y="521207"/>
                </a:lnTo>
                <a:lnTo>
                  <a:pt x="198882" y="521207"/>
                </a:lnTo>
                <a:lnTo>
                  <a:pt x="198591" y="521062"/>
                </a:lnTo>
                <a:close/>
              </a:path>
              <a:path w="1299210" h="540384">
                <a:moveTo>
                  <a:pt x="1291505" y="105155"/>
                </a:moveTo>
                <a:lnTo>
                  <a:pt x="1261110" y="105155"/>
                </a:lnTo>
                <a:lnTo>
                  <a:pt x="1275588" y="117347"/>
                </a:lnTo>
                <a:lnTo>
                  <a:pt x="1268932" y="124668"/>
                </a:lnTo>
                <a:lnTo>
                  <a:pt x="1283208" y="137159"/>
                </a:lnTo>
                <a:lnTo>
                  <a:pt x="1291505" y="105155"/>
                </a:lnTo>
                <a:close/>
              </a:path>
              <a:path w="1299210" h="540384">
                <a:moveTo>
                  <a:pt x="1261110" y="105155"/>
                </a:moveTo>
                <a:lnTo>
                  <a:pt x="1254731" y="112243"/>
                </a:lnTo>
                <a:lnTo>
                  <a:pt x="1268932" y="124668"/>
                </a:lnTo>
                <a:lnTo>
                  <a:pt x="1275588" y="117347"/>
                </a:lnTo>
                <a:lnTo>
                  <a:pt x="1261110" y="105155"/>
                </a:lnTo>
                <a:close/>
              </a:path>
              <a:path w="1299210" h="540384">
                <a:moveTo>
                  <a:pt x="1254731" y="112243"/>
                </a:moveTo>
                <a:lnTo>
                  <a:pt x="1254252" y="112775"/>
                </a:lnTo>
                <a:lnTo>
                  <a:pt x="1255340" y="112775"/>
                </a:lnTo>
                <a:lnTo>
                  <a:pt x="1254731" y="112243"/>
                </a:lnTo>
                <a:close/>
              </a:path>
              <a:path w="1299210" h="540384">
                <a:moveTo>
                  <a:pt x="1255623" y="111251"/>
                </a:moveTo>
                <a:lnTo>
                  <a:pt x="1255014" y="111251"/>
                </a:lnTo>
                <a:lnTo>
                  <a:pt x="1254583" y="112113"/>
                </a:lnTo>
                <a:lnTo>
                  <a:pt x="1254731" y="112243"/>
                </a:lnTo>
                <a:lnTo>
                  <a:pt x="1255623" y="111251"/>
                </a:lnTo>
                <a:close/>
              </a:path>
              <a:path w="1299210" h="540384">
                <a:moveTo>
                  <a:pt x="1255014" y="111251"/>
                </a:moveTo>
                <a:lnTo>
                  <a:pt x="1254316" y="111879"/>
                </a:lnTo>
                <a:lnTo>
                  <a:pt x="1254583" y="112113"/>
                </a:lnTo>
                <a:lnTo>
                  <a:pt x="1255014" y="111251"/>
                </a:lnTo>
                <a:close/>
              </a:path>
              <a:path w="1299210" h="540384">
                <a:moveTo>
                  <a:pt x="1299210" y="75437"/>
                </a:moveTo>
                <a:lnTo>
                  <a:pt x="1240536" y="99821"/>
                </a:lnTo>
                <a:lnTo>
                  <a:pt x="1254316" y="111879"/>
                </a:lnTo>
                <a:lnTo>
                  <a:pt x="1255014" y="111251"/>
                </a:lnTo>
                <a:lnTo>
                  <a:pt x="1255623" y="111251"/>
                </a:lnTo>
                <a:lnTo>
                  <a:pt x="1261110" y="105155"/>
                </a:lnTo>
                <a:lnTo>
                  <a:pt x="1291505" y="105155"/>
                </a:lnTo>
                <a:lnTo>
                  <a:pt x="1299210" y="75437"/>
                </a:lnTo>
                <a:close/>
              </a:path>
            </a:pathLst>
          </a:custGeom>
          <a:solidFill>
            <a:srgbClr val="FF0101"/>
          </a:solidFill>
        </p:spPr>
        <p:txBody>
          <a:bodyPr wrap="square" lIns="0" tIns="0" rIns="0" bIns="0" rtlCol="0"/>
          <a:lstStyle/>
          <a:p/>
        </p:txBody>
      </p:sp>
      <p:sp>
        <p:nvSpPr>
          <p:cNvPr id="15" name="object 15"/>
          <p:cNvSpPr/>
          <p:nvPr/>
        </p:nvSpPr>
        <p:spPr>
          <a:xfrm>
            <a:off x="3390900" y="6850380"/>
            <a:ext cx="1219200" cy="952500"/>
          </a:xfrm>
          <a:custGeom>
            <a:avLst/>
            <a:gdLst/>
            <a:ahLst/>
            <a:cxnLst/>
            <a:rect l="l" t="t" r="r" b="b"/>
            <a:pathLst>
              <a:path w="1219200" h="952500">
                <a:moveTo>
                  <a:pt x="74675" y="760476"/>
                </a:moveTo>
                <a:lnTo>
                  <a:pt x="63398" y="708154"/>
                </a:lnTo>
                <a:lnTo>
                  <a:pt x="49377" y="656270"/>
                </a:lnTo>
                <a:lnTo>
                  <a:pt x="33528" y="604717"/>
                </a:lnTo>
                <a:lnTo>
                  <a:pt x="16764" y="553382"/>
                </a:lnTo>
                <a:lnTo>
                  <a:pt x="0" y="502158"/>
                </a:lnTo>
                <a:lnTo>
                  <a:pt x="3218" y="453316"/>
                </a:lnTo>
                <a:lnTo>
                  <a:pt x="5998" y="404585"/>
                </a:lnTo>
                <a:lnTo>
                  <a:pt x="8997" y="355890"/>
                </a:lnTo>
                <a:lnTo>
                  <a:pt x="12874" y="307159"/>
                </a:lnTo>
                <a:lnTo>
                  <a:pt x="18287" y="258318"/>
                </a:lnTo>
                <a:lnTo>
                  <a:pt x="32325" y="230778"/>
                </a:lnTo>
                <a:lnTo>
                  <a:pt x="37337" y="221742"/>
                </a:lnTo>
                <a:lnTo>
                  <a:pt x="40302" y="212467"/>
                </a:lnTo>
                <a:lnTo>
                  <a:pt x="45053" y="196691"/>
                </a:lnTo>
                <a:lnTo>
                  <a:pt x="50518" y="180486"/>
                </a:lnTo>
                <a:lnTo>
                  <a:pt x="86458" y="138996"/>
                </a:lnTo>
                <a:lnTo>
                  <a:pt x="123265" y="111228"/>
                </a:lnTo>
                <a:lnTo>
                  <a:pt x="164804" y="86424"/>
                </a:lnTo>
                <a:lnTo>
                  <a:pt x="209835" y="64389"/>
                </a:lnTo>
                <a:lnTo>
                  <a:pt x="257116" y="44925"/>
                </a:lnTo>
                <a:lnTo>
                  <a:pt x="305407" y="27836"/>
                </a:lnTo>
                <a:lnTo>
                  <a:pt x="353465" y="12927"/>
                </a:lnTo>
                <a:lnTo>
                  <a:pt x="400050" y="0"/>
                </a:lnTo>
                <a:lnTo>
                  <a:pt x="448913" y="1622"/>
                </a:lnTo>
                <a:lnTo>
                  <a:pt x="497776" y="3119"/>
                </a:lnTo>
                <a:lnTo>
                  <a:pt x="546639" y="4580"/>
                </a:lnTo>
                <a:lnTo>
                  <a:pt x="595502" y="6096"/>
                </a:lnTo>
                <a:lnTo>
                  <a:pt x="644366" y="7753"/>
                </a:lnTo>
                <a:lnTo>
                  <a:pt x="693229" y="9644"/>
                </a:lnTo>
                <a:lnTo>
                  <a:pt x="742092" y="11855"/>
                </a:lnTo>
                <a:lnTo>
                  <a:pt x="790955" y="14478"/>
                </a:lnTo>
                <a:lnTo>
                  <a:pt x="841036" y="22706"/>
                </a:lnTo>
                <a:lnTo>
                  <a:pt x="884719" y="38786"/>
                </a:lnTo>
                <a:lnTo>
                  <a:pt x="923817" y="60584"/>
                </a:lnTo>
                <a:lnTo>
                  <a:pt x="960142" y="85968"/>
                </a:lnTo>
                <a:lnTo>
                  <a:pt x="995507" y="112804"/>
                </a:lnTo>
                <a:lnTo>
                  <a:pt x="1031725" y="138961"/>
                </a:lnTo>
                <a:lnTo>
                  <a:pt x="1070610" y="162306"/>
                </a:lnTo>
                <a:lnTo>
                  <a:pt x="1084016" y="181022"/>
                </a:lnTo>
                <a:lnTo>
                  <a:pt x="1093279" y="195453"/>
                </a:lnTo>
                <a:lnTo>
                  <a:pt x="1105114" y="208168"/>
                </a:lnTo>
                <a:lnTo>
                  <a:pt x="1126236" y="221742"/>
                </a:lnTo>
                <a:lnTo>
                  <a:pt x="1137356" y="233041"/>
                </a:lnTo>
                <a:lnTo>
                  <a:pt x="1150048" y="243554"/>
                </a:lnTo>
                <a:lnTo>
                  <a:pt x="1176182" y="272724"/>
                </a:lnTo>
                <a:lnTo>
                  <a:pt x="1179683" y="288012"/>
                </a:lnTo>
                <a:lnTo>
                  <a:pt x="1181862" y="295656"/>
                </a:lnTo>
                <a:lnTo>
                  <a:pt x="1194875" y="335911"/>
                </a:lnTo>
                <a:lnTo>
                  <a:pt x="1204817" y="375951"/>
                </a:lnTo>
                <a:lnTo>
                  <a:pt x="1212615" y="416421"/>
                </a:lnTo>
                <a:lnTo>
                  <a:pt x="1219200" y="457962"/>
                </a:lnTo>
                <a:lnTo>
                  <a:pt x="1215608" y="508663"/>
                </a:lnTo>
                <a:lnTo>
                  <a:pt x="1212059" y="561565"/>
                </a:lnTo>
                <a:lnTo>
                  <a:pt x="1206817" y="615315"/>
                </a:lnTo>
                <a:lnTo>
                  <a:pt x="1198146" y="668556"/>
                </a:lnTo>
                <a:lnTo>
                  <a:pt x="1184310" y="719934"/>
                </a:lnTo>
                <a:lnTo>
                  <a:pt x="1163574" y="768096"/>
                </a:lnTo>
                <a:lnTo>
                  <a:pt x="1140618" y="805338"/>
                </a:lnTo>
                <a:lnTo>
                  <a:pt x="1128748" y="823495"/>
                </a:lnTo>
                <a:lnTo>
                  <a:pt x="1117091" y="842010"/>
                </a:lnTo>
                <a:lnTo>
                  <a:pt x="1114794" y="847605"/>
                </a:lnTo>
                <a:lnTo>
                  <a:pt x="1113567" y="853630"/>
                </a:lnTo>
                <a:lnTo>
                  <a:pt x="1111627" y="859369"/>
                </a:lnTo>
                <a:lnTo>
                  <a:pt x="1107186" y="864108"/>
                </a:lnTo>
                <a:lnTo>
                  <a:pt x="1098899" y="867322"/>
                </a:lnTo>
                <a:lnTo>
                  <a:pt x="1089469" y="868680"/>
                </a:lnTo>
                <a:lnTo>
                  <a:pt x="1079753" y="869465"/>
                </a:lnTo>
                <a:lnTo>
                  <a:pt x="1070610" y="870966"/>
                </a:lnTo>
                <a:lnTo>
                  <a:pt x="1031700" y="885717"/>
                </a:lnTo>
                <a:lnTo>
                  <a:pt x="991933" y="902684"/>
                </a:lnTo>
                <a:lnTo>
                  <a:pt x="951880" y="918650"/>
                </a:lnTo>
                <a:lnTo>
                  <a:pt x="912113" y="930402"/>
                </a:lnTo>
                <a:lnTo>
                  <a:pt x="865850" y="938441"/>
                </a:lnTo>
                <a:lnTo>
                  <a:pt x="816581" y="943920"/>
                </a:lnTo>
                <a:lnTo>
                  <a:pt x="766000" y="947451"/>
                </a:lnTo>
                <a:lnTo>
                  <a:pt x="715800" y="949649"/>
                </a:lnTo>
                <a:lnTo>
                  <a:pt x="667674" y="951127"/>
                </a:lnTo>
                <a:lnTo>
                  <a:pt x="623315" y="952500"/>
                </a:lnTo>
                <a:lnTo>
                  <a:pt x="574823" y="944802"/>
                </a:lnTo>
                <a:lnTo>
                  <a:pt x="527981" y="933845"/>
                </a:lnTo>
                <a:lnTo>
                  <a:pt x="482155" y="920686"/>
                </a:lnTo>
                <a:lnTo>
                  <a:pt x="436710" y="906384"/>
                </a:lnTo>
                <a:lnTo>
                  <a:pt x="391011" y="891998"/>
                </a:lnTo>
                <a:lnTo>
                  <a:pt x="344424" y="878586"/>
                </a:lnTo>
                <a:lnTo>
                  <a:pt x="336911" y="875573"/>
                </a:lnTo>
                <a:lnTo>
                  <a:pt x="330041" y="871632"/>
                </a:lnTo>
                <a:lnTo>
                  <a:pt x="323314" y="867548"/>
                </a:lnTo>
                <a:lnTo>
                  <a:pt x="316229" y="864108"/>
                </a:lnTo>
                <a:lnTo>
                  <a:pt x="307395" y="861631"/>
                </a:lnTo>
                <a:lnTo>
                  <a:pt x="298132" y="859726"/>
                </a:lnTo>
                <a:lnTo>
                  <a:pt x="288583" y="858107"/>
                </a:lnTo>
                <a:lnTo>
                  <a:pt x="278891" y="856488"/>
                </a:lnTo>
                <a:lnTo>
                  <a:pt x="262878" y="848737"/>
                </a:lnTo>
                <a:lnTo>
                  <a:pt x="214122" y="826770"/>
                </a:lnTo>
                <a:lnTo>
                  <a:pt x="180153" y="796444"/>
                </a:lnTo>
                <a:lnTo>
                  <a:pt x="167639" y="782574"/>
                </a:lnTo>
                <a:lnTo>
                  <a:pt x="142994" y="760737"/>
                </a:lnTo>
                <a:lnTo>
                  <a:pt x="117919" y="740473"/>
                </a:lnTo>
                <a:lnTo>
                  <a:pt x="91987" y="721066"/>
                </a:lnTo>
                <a:lnTo>
                  <a:pt x="64770" y="701802"/>
                </a:lnTo>
                <a:lnTo>
                  <a:pt x="32682" y="673786"/>
                </a:lnTo>
                <a:lnTo>
                  <a:pt x="20097" y="657701"/>
                </a:lnTo>
                <a:lnTo>
                  <a:pt x="13656" y="654331"/>
                </a:lnTo>
                <a:lnTo>
                  <a:pt x="0" y="664464"/>
                </a:lnTo>
              </a:path>
            </a:pathLst>
          </a:custGeom>
          <a:ln w="19050">
            <a:solidFill>
              <a:srgbClr val="FF0101"/>
            </a:solidFill>
          </a:ln>
        </p:spPr>
        <p:txBody>
          <a:bodyPr wrap="square" lIns="0" tIns="0" rIns="0" bIns="0" rtlCol="0"/>
          <a:lstStyle/>
          <a:p/>
        </p:txBody>
      </p:sp>
      <p:sp>
        <p:nvSpPr>
          <p:cNvPr id="16" name="object 16"/>
          <p:cNvSpPr txBox="1"/>
          <p:nvPr/>
        </p:nvSpPr>
        <p:spPr>
          <a:xfrm>
            <a:off x="3886200" y="6926580"/>
            <a:ext cx="2209800" cy="1242060"/>
          </a:xfrm>
          <a:prstGeom prst="rect">
            <a:avLst/>
          </a:prstGeom>
          <a:solidFill>
            <a:srgbClr val="FFFFCC"/>
          </a:solidFill>
          <a:ln w="9525">
            <a:solidFill>
              <a:srgbClr val="FF0101"/>
            </a:solidFill>
          </a:ln>
        </p:spPr>
        <p:txBody>
          <a:bodyPr wrap="square" lIns="0" tIns="25400" rIns="0" bIns="0" rtlCol="0" vert="horz">
            <a:spAutoFit/>
          </a:bodyPr>
          <a:lstStyle/>
          <a:p>
            <a:pPr marL="50800">
              <a:lnSpc>
                <a:spcPct val="100000"/>
              </a:lnSpc>
              <a:spcBef>
                <a:spcPts val="200"/>
              </a:spcBef>
            </a:pPr>
            <a:r>
              <a:rPr dirty="0" sz="1200" spc="-5">
                <a:latin typeface="Tahoma"/>
                <a:cs typeface="Tahoma"/>
              </a:rPr>
              <a:t>Newsflash:</a:t>
            </a:r>
            <a:endParaRPr sz="1200">
              <a:latin typeface="Tahoma"/>
              <a:cs typeface="Tahoma"/>
            </a:endParaRPr>
          </a:p>
          <a:p>
            <a:pPr marL="50800" marR="122555">
              <a:lnSpc>
                <a:spcPct val="100000"/>
              </a:lnSpc>
              <a:spcBef>
                <a:spcPts val="715"/>
              </a:spcBef>
            </a:pPr>
            <a:r>
              <a:rPr dirty="0" sz="1200">
                <a:latin typeface="Tahoma"/>
                <a:cs typeface="Tahoma"/>
              </a:rPr>
              <a:t>The </a:t>
            </a:r>
            <a:r>
              <a:rPr dirty="0" sz="1200" spc="-5">
                <a:latin typeface="Tahoma"/>
                <a:cs typeface="Tahoma"/>
              </a:rPr>
              <a:t>word </a:t>
            </a:r>
            <a:r>
              <a:rPr dirty="0" sz="1200">
                <a:latin typeface="Tahoma"/>
                <a:cs typeface="Tahoma"/>
              </a:rPr>
              <a:t>on </a:t>
            </a:r>
            <a:r>
              <a:rPr dirty="0" sz="1200" spc="-5">
                <a:latin typeface="Tahoma"/>
                <a:cs typeface="Tahoma"/>
              </a:rPr>
              <a:t>the street from  recent </a:t>
            </a:r>
            <a:r>
              <a:rPr dirty="0" sz="1200">
                <a:latin typeface="Tahoma"/>
                <a:cs typeface="Tahoma"/>
              </a:rPr>
              <a:t>non-parametric  </a:t>
            </a:r>
            <a:r>
              <a:rPr dirty="0" sz="1200" spc="-5">
                <a:latin typeface="Tahoma"/>
                <a:cs typeface="Tahoma"/>
              </a:rPr>
              <a:t>statistics </a:t>
            </a:r>
            <a:r>
              <a:rPr dirty="0" sz="1200">
                <a:latin typeface="Tahoma"/>
                <a:cs typeface="Tahoma"/>
              </a:rPr>
              <a:t>papers is </a:t>
            </a:r>
            <a:r>
              <a:rPr dirty="0" sz="1200" spc="-5">
                <a:latin typeface="Tahoma"/>
                <a:cs typeface="Tahoma"/>
              </a:rPr>
              <a:t>that the  </a:t>
            </a:r>
            <a:r>
              <a:rPr dirty="0" sz="1200">
                <a:latin typeface="Tahoma"/>
                <a:cs typeface="Tahoma"/>
              </a:rPr>
              <a:t>precise </a:t>
            </a:r>
            <a:r>
              <a:rPr dirty="0" sz="1200" spc="-5">
                <a:latin typeface="Tahoma"/>
                <a:cs typeface="Tahoma"/>
              </a:rPr>
              <a:t>choice </a:t>
            </a:r>
            <a:r>
              <a:rPr dirty="0" sz="1200">
                <a:latin typeface="Tahoma"/>
                <a:cs typeface="Tahoma"/>
              </a:rPr>
              <a:t>of kernel</a:t>
            </a:r>
            <a:r>
              <a:rPr dirty="0" sz="1200" spc="-90">
                <a:latin typeface="Tahoma"/>
                <a:cs typeface="Tahoma"/>
              </a:rPr>
              <a:t> </a:t>
            </a:r>
            <a:r>
              <a:rPr dirty="0" sz="1200" spc="-5">
                <a:latin typeface="Tahoma"/>
                <a:cs typeface="Tahoma"/>
              </a:rPr>
              <a:t>shape  </a:t>
            </a:r>
            <a:r>
              <a:rPr dirty="0" sz="1200">
                <a:latin typeface="Tahoma"/>
                <a:cs typeface="Tahoma"/>
              </a:rPr>
              <a:t>doesn’t </a:t>
            </a:r>
            <a:r>
              <a:rPr dirty="0" sz="1200" spc="-5">
                <a:latin typeface="Tahoma"/>
                <a:cs typeface="Tahoma"/>
              </a:rPr>
              <a:t>matter</a:t>
            </a:r>
            <a:r>
              <a:rPr dirty="0" sz="1200" spc="-15">
                <a:latin typeface="Tahoma"/>
                <a:cs typeface="Tahoma"/>
              </a:rPr>
              <a:t> </a:t>
            </a:r>
            <a:r>
              <a:rPr dirty="0" sz="1200" spc="-5">
                <a:latin typeface="Tahoma"/>
                <a:cs typeface="Tahoma"/>
              </a:rPr>
              <a:t>much.</a:t>
            </a:r>
            <a:endParaRPr sz="1200">
              <a:latin typeface="Tahoma"/>
              <a:cs typeface="Tahoma"/>
            </a:endParaRPr>
          </a:p>
        </p:txBody>
      </p:sp>
      <p:sp>
        <p:nvSpPr>
          <p:cNvPr id="17" name="object 1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1689" y="1340610"/>
            <a:ext cx="3527425" cy="330200"/>
          </a:xfrm>
          <a:prstGeom prst="rect"/>
        </p:spPr>
        <p:txBody>
          <a:bodyPr wrap="square" lIns="0" tIns="12065" rIns="0" bIns="0" rtlCol="0" vert="horz">
            <a:spAutoFit/>
          </a:bodyPr>
          <a:lstStyle/>
          <a:p>
            <a:pPr>
              <a:lnSpc>
                <a:spcPct val="100000"/>
              </a:lnSpc>
              <a:spcBef>
                <a:spcPts val="95"/>
              </a:spcBef>
            </a:pPr>
            <a:r>
              <a:rPr dirty="0" sz="2000" spc="-5" b="0">
                <a:latin typeface="Tahoma"/>
                <a:cs typeface="Tahoma"/>
              </a:rPr>
              <a:t>Kernel Regression can look</a:t>
            </a:r>
            <a:r>
              <a:rPr dirty="0" sz="2000" spc="5" b="0">
                <a:latin typeface="Tahoma"/>
                <a:cs typeface="Tahoma"/>
              </a:rPr>
              <a:t> </a:t>
            </a:r>
            <a:r>
              <a:rPr dirty="0" sz="2000" spc="-5" b="0">
                <a:latin typeface="Tahoma"/>
                <a:cs typeface="Tahoma"/>
              </a:rPr>
              <a:t>bad</a:t>
            </a:r>
            <a:endParaRPr sz="2000">
              <a:latin typeface="Tahoma"/>
              <a:cs typeface="Tahoma"/>
            </a:endParaRPr>
          </a:p>
        </p:txBody>
      </p:sp>
      <p:sp>
        <p:nvSpPr>
          <p:cNvPr id="3" name="object 3"/>
          <p:cNvSpPr txBox="1"/>
          <p:nvPr/>
        </p:nvSpPr>
        <p:spPr>
          <a:xfrm>
            <a:off x="4668773" y="3177031"/>
            <a:ext cx="1299210" cy="870585"/>
          </a:xfrm>
          <a:prstGeom prst="rect">
            <a:avLst/>
          </a:prstGeom>
        </p:spPr>
        <p:txBody>
          <a:bodyPr wrap="square" lIns="0" tIns="12700" rIns="0" bIns="0" rtlCol="0" vert="horz">
            <a:spAutoFit/>
          </a:bodyPr>
          <a:lstStyle/>
          <a:p>
            <a:pPr>
              <a:lnSpc>
                <a:spcPct val="100000"/>
              </a:lnSpc>
              <a:spcBef>
                <a:spcPts val="100"/>
              </a:spcBef>
            </a:pPr>
            <a:r>
              <a:rPr dirty="0" sz="1200">
                <a:latin typeface="Tahoma"/>
                <a:cs typeface="Tahoma"/>
              </a:rPr>
              <a:t>KW =</a:t>
            </a:r>
            <a:r>
              <a:rPr dirty="0" sz="1200" spc="-20">
                <a:latin typeface="Tahoma"/>
                <a:cs typeface="Tahoma"/>
              </a:rPr>
              <a:t> </a:t>
            </a:r>
            <a:r>
              <a:rPr dirty="0" sz="1200">
                <a:latin typeface="Tahoma"/>
                <a:cs typeface="Tahoma"/>
              </a:rPr>
              <a:t>Best.</a:t>
            </a:r>
            <a:endParaRPr sz="1200">
              <a:latin typeface="Tahoma"/>
              <a:cs typeface="Tahoma"/>
            </a:endParaRPr>
          </a:p>
          <a:p>
            <a:pPr marR="5080">
              <a:lnSpc>
                <a:spcPct val="84800"/>
              </a:lnSpc>
              <a:spcBef>
                <a:spcPts val="1135"/>
              </a:spcBef>
            </a:pPr>
            <a:r>
              <a:rPr dirty="0" sz="1000" spc="-5">
                <a:latin typeface="Tahoma"/>
                <a:cs typeface="Tahoma"/>
              </a:rPr>
              <a:t>Three noisy </a:t>
            </a:r>
            <a:r>
              <a:rPr dirty="0" sz="1000">
                <a:latin typeface="Tahoma"/>
                <a:cs typeface="Tahoma"/>
              </a:rPr>
              <a:t>linear  </a:t>
            </a:r>
            <a:r>
              <a:rPr dirty="0" sz="1000" spc="-5">
                <a:latin typeface="Tahoma"/>
                <a:cs typeface="Tahoma"/>
              </a:rPr>
              <a:t>segments. But best  kernel regression</a:t>
            </a:r>
            <a:r>
              <a:rPr dirty="0" sz="1000" spc="-70">
                <a:latin typeface="Tahoma"/>
                <a:cs typeface="Tahoma"/>
              </a:rPr>
              <a:t> </a:t>
            </a:r>
            <a:r>
              <a:rPr dirty="0" sz="1000">
                <a:latin typeface="Tahoma"/>
                <a:cs typeface="Tahoma"/>
              </a:rPr>
              <a:t>gives  poor</a:t>
            </a:r>
            <a:r>
              <a:rPr dirty="0" sz="1000" spc="-10">
                <a:latin typeface="Tahoma"/>
                <a:cs typeface="Tahoma"/>
              </a:rPr>
              <a:t> </a:t>
            </a:r>
            <a:r>
              <a:rPr dirty="0" sz="1000" spc="-5">
                <a:latin typeface="Tahoma"/>
                <a:cs typeface="Tahoma"/>
              </a:rPr>
              <a:t>gradients.</a:t>
            </a:r>
            <a:endParaRPr sz="1000">
              <a:latin typeface="Tahoma"/>
              <a:cs typeface="Tahoma"/>
            </a:endParaRPr>
          </a:p>
        </p:txBody>
      </p:sp>
      <p:sp>
        <p:nvSpPr>
          <p:cNvPr id="4" name="object 4"/>
          <p:cNvSpPr txBox="1"/>
          <p:nvPr/>
        </p:nvSpPr>
        <p:spPr>
          <a:xfrm>
            <a:off x="3233927" y="3177031"/>
            <a:ext cx="1247775" cy="1000125"/>
          </a:xfrm>
          <a:prstGeom prst="rect">
            <a:avLst/>
          </a:prstGeom>
        </p:spPr>
        <p:txBody>
          <a:bodyPr wrap="square" lIns="0" tIns="12700" rIns="0" bIns="0" rtlCol="0" vert="horz">
            <a:spAutoFit/>
          </a:bodyPr>
          <a:lstStyle/>
          <a:p>
            <a:pPr>
              <a:lnSpc>
                <a:spcPct val="100000"/>
              </a:lnSpc>
              <a:spcBef>
                <a:spcPts val="100"/>
              </a:spcBef>
            </a:pPr>
            <a:r>
              <a:rPr dirty="0" sz="1200">
                <a:latin typeface="Tahoma"/>
                <a:cs typeface="Tahoma"/>
              </a:rPr>
              <a:t>KW =</a:t>
            </a:r>
            <a:r>
              <a:rPr dirty="0" sz="1200" spc="-20">
                <a:latin typeface="Tahoma"/>
                <a:cs typeface="Tahoma"/>
              </a:rPr>
              <a:t> </a:t>
            </a:r>
            <a:r>
              <a:rPr dirty="0" sz="1200">
                <a:latin typeface="Tahoma"/>
                <a:cs typeface="Tahoma"/>
              </a:rPr>
              <a:t>Best.</a:t>
            </a:r>
            <a:endParaRPr sz="1200">
              <a:latin typeface="Tahoma"/>
              <a:cs typeface="Tahoma"/>
            </a:endParaRPr>
          </a:p>
          <a:p>
            <a:pPr marR="5080">
              <a:lnSpc>
                <a:spcPct val="84900"/>
              </a:lnSpc>
              <a:spcBef>
                <a:spcPts val="1135"/>
              </a:spcBef>
            </a:pPr>
            <a:r>
              <a:rPr dirty="0" sz="1000">
                <a:latin typeface="Tahoma"/>
                <a:cs typeface="Tahoma"/>
              </a:rPr>
              <a:t>Also </a:t>
            </a:r>
            <a:r>
              <a:rPr dirty="0" sz="1000" spc="-5">
                <a:latin typeface="Tahoma"/>
                <a:cs typeface="Tahoma"/>
              </a:rPr>
              <a:t>much too </a:t>
            </a:r>
            <a:r>
              <a:rPr dirty="0" sz="1000">
                <a:latin typeface="Tahoma"/>
                <a:cs typeface="Tahoma"/>
              </a:rPr>
              <a:t>local.  </a:t>
            </a:r>
            <a:r>
              <a:rPr dirty="0" sz="1000" spc="-5">
                <a:latin typeface="Tahoma"/>
                <a:cs typeface="Tahoma"/>
              </a:rPr>
              <a:t>Why wouldn’t  </a:t>
            </a:r>
            <a:r>
              <a:rPr dirty="0" sz="1000">
                <a:latin typeface="Tahoma"/>
                <a:cs typeface="Tahoma"/>
              </a:rPr>
              <a:t>increasing </a:t>
            </a:r>
            <a:r>
              <a:rPr dirty="0" sz="1000" spc="-5">
                <a:latin typeface="Tahoma"/>
                <a:cs typeface="Tahoma"/>
              </a:rPr>
              <a:t>Kw </a:t>
            </a:r>
            <a:r>
              <a:rPr dirty="0" sz="1000">
                <a:latin typeface="Tahoma"/>
                <a:cs typeface="Tahoma"/>
              </a:rPr>
              <a:t>help?  </a:t>
            </a:r>
            <a:r>
              <a:rPr dirty="0" sz="1000" spc="-5">
                <a:latin typeface="Tahoma"/>
                <a:cs typeface="Tahoma"/>
              </a:rPr>
              <a:t>Because then it</a:t>
            </a:r>
            <a:r>
              <a:rPr dirty="0" sz="1000" spc="-70">
                <a:latin typeface="Tahoma"/>
                <a:cs typeface="Tahoma"/>
              </a:rPr>
              <a:t> </a:t>
            </a:r>
            <a:r>
              <a:rPr dirty="0" sz="1000" spc="-5">
                <a:latin typeface="Tahoma"/>
                <a:cs typeface="Tahoma"/>
              </a:rPr>
              <a:t>would  all be</a:t>
            </a:r>
            <a:r>
              <a:rPr dirty="0" sz="1000" spc="-25">
                <a:latin typeface="Tahoma"/>
                <a:cs typeface="Tahoma"/>
              </a:rPr>
              <a:t> </a:t>
            </a:r>
            <a:r>
              <a:rPr dirty="0" sz="1000" spc="-5">
                <a:latin typeface="Tahoma"/>
                <a:cs typeface="Tahoma"/>
              </a:rPr>
              <a:t>“smeared”.</a:t>
            </a:r>
            <a:endParaRPr sz="1000">
              <a:latin typeface="Tahoma"/>
              <a:cs typeface="Tahoma"/>
            </a:endParaRPr>
          </a:p>
        </p:txBody>
      </p:sp>
      <p:sp>
        <p:nvSpPr>
          <p:cNvPr id="5" name="object 5"/>
          <p:cNvSpPr txBox="1"/>
          <p:nvPr/>
        </p:nvSpPr>
        <p:spPr>
          <a:xfrm>
            <a:off x="1798320" y="3177031"/>
            <a:ext cx="1280160" cy="1000125"/>
          </a:xfrm>
          <a:prstGeom prst="rect">
            <a:avLst/>
          </a:prstGeom>
        </p:spPr>
        <p:txBody>
          <a:bodyPr wrap="square" lIns="0" tIns="12700" rIns="0" bIns="0" rtlCol="0" vert="horz">
            <a:spAutoFit/>
          </a:bodyPr>
          <a:lstStyle/>
          <a:p>
            <a:pPr>
              <a:lnSpc>
                <a:spcPct val="100000"/>
              </a:lnSpc>
              <a:spcBef>
                <a:spcPts val="100"/>
              </a:spcBef>
            </a:pPr>
            <a:r>
              <a:rPr dirty="0" sz="1200">
                <a:latin typeface="Tahoma"/>
                <a:cs typeface="Tahoma"/>
              </a:rPr>
              <a:t>KW =</a:t>
            </a:r>
            <a:r>
              <a:rPr dirty="0" sz="1200" spc="-20">
                <a:latin typeface="Tahoma"/>
                <a:cs typeface="Tahoma"/>
              </a:rPr>
              <a:t> </a:t>
            </a:r>
            <a:r>
              <a:rPr dirty="0" sz="1200">
                <a:latin typeface="Tahoma"/>
                <a:cs typeface="Tahoma"/>
              </a:rPr>
              <a:t>Best.</a:t>
            </a:r>
            <a:endParaRPr sz="1200">
              <a:latin typeface="Tahoma"/>
              <a:cs typeface="Tahoma"/>
            </a:endParaRPr>
          </a:p>
          <a:p>
            <a:pPr marR="5080">
              <a:lnSpc>
                <a:spcPct val="84900"/>
              </a:lnSpc>
              <a:spcBef>
                <a:spcPts val="1135"/>
              </a:spcBef>
            </a:pPr>
            <a:r>
              <a:rPr dirty="0" sz="1000">
                <a:latin typeface="Tahoma"/>
                <a:cs typeface="Tahoma"/>
              </a:rPr>
              <a:t>Clearly not </a:t>
            </a:r>
            <a:r>
              <a:rPr dirty="0" sz="1000" spc="-5">
                <a:latin typeface="Tahoma"/>
                <a:cs typeface="Tahoma"/>
              </a:rPr>
              <a:t>capturing  the simple structure </a:t>
            </a:r>
            <a:r>
              <a:rPr dirty="0" sz="1000">
                <a:latin typeface="Tahoma"/>
                <a:cs typeface="Tahoma"/>
              </a:rPr>
              <a:t>of  </a:t>
            </a:r>
            <a:r>
              <a:rPr dirty="0" sz="1000" spc="-5">
                <a:latin typeface="Tahoma"/>
                <a:cs typeface="Tahoma"/>
              </a:rPr>
              <a:t>the data.. Note the  complete </a:t>
            </a:r>
            <a:r>
              <a:rPr dirty="0" sz="1000">
                <a:latin typeface="Tahoma"/>
                <a:cs typeface="Tahoma"/>
              </a:rPr>
              <a:t>failure </a:t>
            </a:r>
            <a:r>
              <a:rPr dirty="0" sz="1000" spc="-5">
                <a:latin typeface="Tahoma"/>
                <a:cs typeface="Tahoma"/>
              </a:rPr>
              <a:t>to  </a:t>
            </a:r>
            <a:r>
              <a:rPr dirty="0" sz="1000">
                <a:latin typeface="Tahoma"/>
                <a:cs typeface="Tahoma"/>
              </a:rPr>
              <a:t>extrapolate at</a:t>
            </a:r>
            <a:r>
              <a:rPr dirty="0" sz="1000" spc="-50">
                <a:latin typeface="Tahoma"/>
                <a:cs typeface="Tahoma"/>
              </a:rPr>
              <a:t> </a:t>
            </a:r>
            <a:r>
              <a:rPr dirty="0" sz="1000" spc="-5">
                <a:latin typeface="Tahoma"/>
                <a:cs typeface="Tahoma"/>
              </a:rPr>
              <a:t>edges.</a:t>
            </a:r>
            <a:endParaRPr sz="1000">
              <a:latin typeface="Tahoma"/>
              <a:cs typeface="Tahoma"/>
            </a:endParaRPr>
          </a:p>
        </p:txBody>
      </p:sp>
      <p:sp>
        <p:nvSpPr>
          <p:cNvPr id="6" name="object 6"/>
          <p:cNvSpPr/>
          <p:nvPr/>
        </p:nvSpPr>
        <p:spPr>
          <a:xfrm>
            <a:off x="4648199" y="1911095"/>
            <a:ext cx="1237529" cy="1238250"/>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238499" y="1911095"/>
            <a:ext cx="1237529" cy="123825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790699" y="1911095"/>
            <a:ext cx="1236725" cy="1238250"/>
          </a:xfrm>
          <a:prstGeom prst="rect">
            <a:avLst/>
          </a:prstGeom>
          <a:blipFill>
            <a:blip r:embed="rId4" cstate="print"/>
            <a:stretch>
              <a:fillRect/>
            </a:stretch>
          </a:blipFill>
        </p:spPr>
        <p:txBody>
          <a:bodyPr wrap="square" lIns="0" tIns="0" rIns="0" bIns="0" rtlCol="0"/>
          <a:lstStyle/>
          <a:p/>
        </p:txBody>
      </p:sp>
      <p:sp>
        <p:nvSpPr>
          <p:cNvPr id="9" name="object 9"/>
          <p:cNvSpPr txBox="1"/>
          <p:nvPr/>
        </p:nvSpPr>
        <p:spPr>
          <a:xfrm>
            <a:off x="1760220" y="4244594"/>
            <a:ext cx="4211320" cy="349250"/>
          </a:xfrm>
          <a:prstGeom prst="rect">
            <a:avLst/>
          </a:prstGeom>
        </p:spPr>
        <p:txBody>
          <a:bodyPr wrap="square" lIns="0" tIns="12700" rIns="0" bIns="0" rtlCol="0" vert="horz">
            <a:spAutoFit/>
          </a:bodyPr>
          <a:lstStyle/>
          <a:p>
            <a:pPr>
              <a:lnSpc>
                <a:spcPct val="100000"/>
              </a:lnSpc>
              <a:spcBef>
                <a:spcPts val="100"/>
              </a:spcBef>
            </a:pPr>
            <a:r>
              <a:rPr dirty="0" sz="1000" spc="-5" b="1">
                <a:solidFill>
                  <a:srgbClr val="FF0000"/>
                </a:solidFill>
                <a:latin typeface="Tahoma"/>
                <a:cs typeface="Tahoma"/>
              </a:rPr>
              <a:t>Time </a:t>
            </a:r>
            <a:r>
              <a:rPr dirty="0" sz="1000" b="1">
                <a:solidFill>
                  <a:srgbClr val="FF0000"/>
                </a:solidFill>
                <a:latin typeface="Tahoma"/>
                <a:cs typeface="Tahoma"/>
              </a:rPr>
              <a:t>to try </a:t>
            </a:r>
            <a:r>
              <a:rPr dirty="0" sz="1000" spc="-5" b="1">
                <a:solidFill>
                  <a:srgbClr val="FF0000"/>
                </a:solidFill>
                <a:latin typeface="Tahoma"/>
                <a:cs typeface="Tahoma"/>
              </a:rPr>
              <a:t>something </a:t>
            </a:r>
            <a:r>
              <a:rPr dirty="0" sz="1000" b="1">
                <a:solidFill>
                  <a:srgbClr val="FF0000"/>
                </a:solidFill>
                <a:latin typeface="Tahoma"/>
                <a:cs typeface="Tahoma"/>
              </a:rPr>
              <a:t>more</a:t>
            </a:r>
            <a:r>
              <a:rPr dirty="0" sz="1000" spc="-15" b="1">
                <a:solidFill>
                  <a:srgbClr val="FF0000"/>
                </a:solidFill>
                <a:latin typeface="Tahoma"/>
                <a:cs typeface="Tahoma"/>
              </a:rPr>
              <a:t> </a:t>
            </a:r>
            <a:r>
              <a:rPr dirty="0" sz="1000" spc="-5" b="1">
                <a:solidFill>
                  <a:srgbClr val="FF0000"/>
                </a:solidFill>
                <a:latin typeface="Tahoma"/>
                <a:cs typeface="Tahoma"/>
              </a:rPr>
              <a:t>powerful…</a:t>
            </a:r>
            <a:endParaRPr sz="1000">
              <a:latin typeface="Tahoma"/>
              <a:cs typeface="Tahoma"/>
            </a:endParaRPr>
          </a:p>
          <a:p>
            <a:pPr>
              <a:lnSpc>
                <a:spcPct val="100000"/>
              </a:lnSpc>
              <a:spcBef>
                <a:spcPts val="630"/>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40">
                <a:latin typeface="Tahoma"/>
                <a:cs typeface="Tahoma"/>
              </a:rPr>
              <a:t> </a:t>
            </a:r>
            <a:r>
              <a:rPr dirty="0" sz="600">
                <a:latin typeface="Tahoma"/>
                <a:cs typeface="Tahoma"/>
              </a:rPr>
              <a:t>27</a:t>
            </a:r>
            <a:endParaRPr sz="600">
              <a:latin typeface="Tahoma"/>
              <a:cs typeface="Tahoma"/>
            </a:endParaRPr>
          </a:p>
        </p:txBody>
      </p:sp>
      <p:sp>
        <p:nvSpPr>
          <p:cNvPr id="10" name="object 1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2" name="object 12"/>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28</a:t>
            </a:r>
            <a:endParaRPr sz="600">
              <a:latin typeface="Tahoma"/>
              <a:cs typeface="Tahoma"/>
            </a:endParaRPr>
          </a:p>
        </p:txBody>
      </p:sp>
      <p:sp>
        <p:nvSpPr>
          <p:cNvPr id="13" name="object 13"/>
          <p:cNvSpPr txBox="1"/>
          <p:nvPr/>
        </p:nvSpPr>
        <p:spPr>
          <a:xfrm>
            <a:off x="1645920" y="5477297"/>
            <a:ext cx="4100829" cy="3048000"/>
          </a:xfrm>
          <a:prstGeom prst="rect">
            <a:avLst/>
          </a:prstGeom>
        </p:spPr>
        <p:txBody>
          <a:bodyPr wrap="square" lIns="0" tIns="52069" rIns="0" bIns="0" rtlCol="0" vert="horz">
            <a:spAutoFit/>
          </a:bodyPr>
          <a:lstStyle/>
          <a:p>
            <a:pPr marL="1193165" marR="321310" indent="-558800">
              <a:lnSpc>
                <a:spcPts val="3970"/>
              </a:lnSpc>
              <a:spcBef>
                <a:spcPts val="409"/>
              </a:spcBef>
            </a:pPr>
            <a:r>
              <a:rPr dirty="0" sz="3450" spc="-65" i="1">
                <a:solidFill>
                  <a:srgbClr val="006500"/>
                </a:solidFill>
                <a:latin typeface="Tahoma"/>
                <a:cs typeface="Tahoma"/>
              </a:rPr>
              <a:t>Locally</a:t>
            </a:r>
            <a:r>
              <a:rPr dirty="0" sz="3450" spc="-130" i="1">
                <a:solidFill>
                  <a:srgbClr val="006500"/>
                </a:solidFill>
                <a:latin typeface="Tahoma"/>
                <a:cs typeface="Tahoma"/>
              </a:rPr>
              <a:t> </a:t>
            </a:r>
            <a:r>
              <a:rPr dirty="0" sz="3450" spc="-80" i="1">
                <a:solidFill>
                  <a:srgbClr val="006500"/>
                </a:solidFill>
                <a:latin typeface="Tahoma"/>
                <a:cs typeface="Tahoma"/>
              </a:rPr>
              <a:t>Weighted  </a:t>
            </a:r>
            <a:r>
              <a:rPr dirty="0" sz="3450" spc="-75" i="1">
                <a:solidFill>
                  <a:srgbClr val="006500"/>
                </a:solidFill>
                <a:latin typeface="Tahoma"/>
                <a:cs typeface="Tahoma"/>
              </a:rPr>
              <a:t>Regression</a:t>
            </a:r>
            <a:endParaRPr sz="3450">
              <a:latin typeface="Tahoma"/>
              <a:cs typeface="Tahoma"/>
            </a:endParaRPr>
          </a:p>
          <a:p>
            <a:pPr>
              <a:lnSpc>
                <a:spcPct val="100000"/>
              </a:lnSpc>
              <a:spcBef>
                <a:spcPts val="530"/>
              </a:spcBef>
            </a:pPr>
            <a:r>
              <a:rPr dirty="0" sz="1400" spc="-5" b="1">
                <a:latin typeface="Tahoma"/>
                <a:cs typeface="Tahoma"/>
              </a:rPr>
              <a:t>Kernel Regression:</a:t>
            </a:r>
            <a:endParaRPr sz="1400">
              <a:latin typeface="Tahoma"/>
              <a:cs typeface="Tahoma"/>
            </a:endParaRPr>
          </a:p>
          <a:p>
            <a:pPr marL="456565" marR="436880">
              <a:lnSpc>
                <a:spcPts val="1510"/>
              </a:lnSpc>
              <a:spcBef>
                <a:spcPts val="400"/>
              </a:spcBef>
            </a:pPr>
            <a:r>
              <a:rPr dirty="0" sz="1400" spc="-5">
                <a:latin typeface="Tahoma"/>
                <a:cs typeface="Tahoma"/>
              </a:rPr>
              <a:t>Take a </a:t>
            </a:r>
            <a:r>
              <a:rPr dirty="0" sz="1400">
                <a:latin typeface="Tahoma"/>
                <a:cs typeface="Tahoma"/>
              </a:rPr>
              <a:t>very </a:t>
            </a:r>
            <a:r>
              <a:rPr dirty="0" sz="1400" spc="-5">
                <a:latin typeface="Tahoma"/>
                <a:cs typeface="Tahoma"/>
              </a:rPr>
              <a:t>very conservative function  approximator called AVERAGING. Locally  </a:t>
            </a:r>
            <a:r>
              <a:rPr dirty="0" sz="1400" spc="-10">
                <a:latin typeface="Tahoma"/>
                <a:cs typeface="Tahoma"/>
              </a:rPr>
              <a:t>weight</a:t>
            </a:r>
            <a:r>
              <a:rPr dirty="0" sz="1400" spc="-5">
                <a:latin typeface="Tahoma"/>
                <a:cs typeface="Tahoma"/>
              </a:rPr>
              <a:t> it.</a:t>
            </a:r>
            <a:endParaRPr sz="1400">
              <a:latin typeface="Tahoma"/>
              <a:cs typeface="Tahoma"/>
            </a:endParaRPr>
          </a:p>
          <a:p>
            <a:pPr>
              <a:lnSpc>
                <a:spcPct val="100000"/>
              </a:lnSpc>
              <a:spcBef>
                <a:spcPts val="285"/>
              </a:spcBef>
            </a:pPr>
            <a:r>
              <a:rPr dirty="0" sz="1400" spc="-5" b="1">
                <a:latin typeface="Tahoma"/>
                <a:cs typeface="Tahoma"/>
              </a:rPr>
              <a:t>Locally Weighted</a:t>
            </a:r>
            <a:r>
              <a:rPr dirty="0" sz="1400" b="1">
                <a:latin typeface="Tahoma"/>
                <a:cs typeface="Tahoma"/>
              </a:rPr>
              <a:t> </a:t>
            </a:r>
            <a:r>
              <a:rPr dirty="0" sz="1400" spc="-5" b="1">
                <a:latin typeface="Tahoma"/>
                <a:cs typeface="Tahoma"/>
              </a:rPr>
              <a:t>Regression:</a:t>
            </a:r>
            <a:endParaRPr sz="1400">
              <a:latin typeface="Tahoma"/>
              <a:cs typeface="Tahoma"/>
            </a:endParaRPr>
          </a:p>
          <a:p>
            <a:pPr marL="456565" marR="5080">
              <a:lnSpc>
                <a:spcPts val="1510"/>
              </a:lnSpc>
              <a:spcBef>
                <a:spcPts val="395"/>
              </a:spcBef>
            </a:pPr>
            <a:r>
              <a:rPr dirty="0" sz="1400" spc="-5">
                <a:latin typeface="Tahoma"/>
                <a:cs typeface="Tahoma"/>
              </a:rPr>
              <a:t>Take a conservative function approximator  called LINEAR REGRESSION. Locally weight</a:t>
            </a:r>
            <a:r>
              <a:rPr dirty="0" sz="1400" spc="70">
                <a:latin typeface="Tahoma"/>
                <a:cs typeface="Tahoma"/>
              </a:rPr>
              <a:t> </a:t>
            </a:r>
            <a:r>
              <a:rPr dirty="0" sz="1400" spc="-5">
                <a:latin typeface="Tahoma"/>
                <a:cs typeface="Tahoma"/>
              </a:rPr>
              <a:t>it.</a:t>
            </a:r>
            <a:endParaRPr sz="1400">
              <a:latin typeface="Tahoma"/>
              <a:cs typeface="Tahoma"/>
            </a:endParaRPr>
          </a:p>
          <a:p>
            <a:pPr>
              <a:lnSpc>
                <a:spcPct val="100000"/>
              </a:lnSpc>
              <a:spcBef>
                <a:spcPts val="40"/>
              </a:spcBef>
            </a:pPr>
            <a:endParaRPr sz="1500">
              <a:latin typeface="Times New Roman"/>
              <a:cs typeface="Times New Roman"/>
            </a:endParaRPr>
          </a:p>
          <a:p>
            <a:pPr marL="1304290">
              <a:lnSpc>
                <a:spcPct val="100000"/>
              </a:lnSpc>
            </a:pPr>
            <a:r>
              <a:rPr dirty="0" sz="1050" spc="-20" i="1">
                <a:latin typeface="Tahoma"/>
                <a:cs typeface="Tahoma"/>
              </a:rPr>
              <a:t>Let’s </a:t>
            </a:r>
            <a:r>
              <a:rPr dirty="0" sz="1050" spc="-30" i="1">
                <a:latin typeface="Tahoma"/>
                <a:cs typeface="Tahoma"/>
              </a:rPr>
              <a:t>Review </a:t>
            </a:r>
            <a:r>
              <a:rPr dirty="0" sz="1050" spc="-25" i="1">
                <a:latin typeface="Tahoma"/>
                <a:cs typeface="Tahoma"/>
              </a:rPr>
              <a:t>Linear</a:t>
            </a:r>
            <a:r>
              <a:rPr dirty="0" sz="1050" spc="-15" i="1">
                <a:latin typeface="Tahoma"/>
                <a:cs typeface="Tahoma"/>
              </a:rPr>
              <a:t> </a:t>
            </a:r>
            <a:r>
              <a:rPr dirty="0" sz="1050" spc="-30" i="1">
                <a:latin typeface="Tahoma"/>
                <a:cs typeface="Tahoma"/>
              </a:rPr>
              <a:t>Regression….</a:t>
            </a:r>
            <a:endParaRPr sz="1050">
              <a:latin typeface="Tahoma"/>
              <a:cs typeface="Tahoma"/>
            </a:endParaRPr>
          </a:p>
        </p:txBody>
      </p:sp>
      <p:sp>
        <p:nvSpPr>
          <p:cNvPr id="14" name="object 1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5" name="object 1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129539" rIns="0" bIns="0" rtlCol="0" vert="horz">
            <a:spAutoFit/>
          </a:bodyPr>
          <a:lstStyle/>
          <a:p>
            <a:pPr marL="375285">
              <a:lnSpc>
                <a:spcPct val="100000"/>
              </a:lnSpc>
              <a:spcBef>
                <a:spcPts val="1019"/>
              </a:spcBef>
            </a:pPr>
            <a:r>
              <a:rPr dirty="0" sz="2200" spc="-5">
                <a:solidFill>
                  <a:srgbClr val="006500"/>
                </a:solidFill>
                <a:latin typeface="Tahoma"/>
                <a:cs typeface="Tahoma"/>
              </a:rPr>
              <a:t>Unweighted </a:t>
            </a:r>
            <a:r>
              <a:rPr dirty="0" sz="2200">
                <a:solidFill>
                  <a:srgbClr val="006500"/>
                </a:solidFill>
                <a:latin typeface="Tahoma"/>
                <a:cs typeface="Tahoma"/>
              </a:rPr>
              <a:t>Linear</a:t>
            </a:r>
            <a:r>
              <a:rPr dirty="0" sz="2200" spc="-15">
                <a:solidFill>
                  <a:srgbClr val="006500"/>
                </a:solidFill>
                <a:latin typeface="Tahoma"/>
                <a:cs typeface="Tahoma"/>
              </a:rPr>
              <a:t> </a:t>
            </a:r>
            <a:r>
              <a:rPr dirty="0" sz="2200" spc="-5">
                <a:solidFill>
                  <a:srgbClr val="006500"/>
                </a:solidFill>
                <a:latin typeface="Tahoma"/>
                <a:cs typeface="Tahoma"/>
              </a:rPr>
              <a:t>Regression</a:t>
            </a:r>
            <a:endParaRPr sz="2200">
              <a:latin typeface="Tahoma"/>
              <a:cs typeface="Tahoma"/>
            </a:endParaRPr>
          </a:p>
          <a:p>
            <a:pPr marL="430530">
              <a:lnSpc>
                <a:spcPct val="100000"/>
              </a:lnSpc>
              <a:spcBef>
                <a:spcPts val="359"/>
              </a:spcBef>
            </a:pPr>
            <a:r>
              <a:rPr dirty="0" sz="1200" spc="-5">
                <a:latin typeface="Tahoma"/>
                <a:cs typeface="Tahoma"/>
              </a:rPr>
              <a:t>You’re </a:t>
            </a:r>
            <a:r>
              <a:rPr dirty="0" sz="1200">
                <a:latin typeface="Tahoma"/>
                <a:cs typeface="Tahoma"/>
              </a:rPr>
              <a:t>lying asleep in </a:t>
            </a:r>
            <a:r>
              <a:rPr dirty="0" sz="1200" spc="-10">
                <a:latin typeface="Tahoma"/>
                <a:cs typeface="Tahoma"/>
              </a:rPr>
              <a:t>bed. </a:t>
            </a:r>
            <a:r>
              <a:rPr dirty="0" sz="1200" spc="-5">
                <a:latin typeface="Tahoma"/>
                <a:cs typeface="Tahoma"/>
              </a:rPr>
              <a:t>Then </a:t>
            </a:r>
            <a:r>
              <a:rPr dirty="0" sz="1200">
                <a:latin typeface="Tahoma"/>
                <a:cs typeface="Tahoma"/>
              </a:rPr>
              <a:t>Nature wakes</a:t>
            </a:r>
            <a:r>
              <a:rPr dirty="0" sz="1200" spc="-10">
                <a:latin typeface="Tahoma"/>
                <a:cs typeface="Tahoma"/>
              </a:rPr>
              <a:t> </a:t>
            </a:r>
            <a:r>
              <a:rPr dirty="0" sz="1200">
                <a:latin typeface="Tahoma"/>
                <a:cs typeface="Tahoma"/>
              </a:rPr>
              <a:t>you.</a:t>
            </a:r>
            <a:endParaRPr sz="1200">
              <a:latin typeface="Tahoma"/>
              <a:cs typeface="Tahoma"/>
            </a:endParaRPr>
          </a:p>
          <a:p>
            <a:pPr marL="191770">
              <a:lnSpc>
                <a:spcPct val="100000"/>
              </a:lnSpc>
              <a:spcBef>
                <a:spcPts val="500"/>
              </a:spcBef>
            </a:pPr>
            <a:r>
              <a:rPr dirty="0" sz="1200" spc="-5" b="1">
                <a:solidFill>
                  <a:srgbClr val="FF0000"/>
                </a:solidFill>
                <a:latin typeface="Tahoma"/>
                <a:cs typeface="Tahoma"/>
              </a:rPr>
              <a:t>YOU</a:t>
            </a:r>
            <a:r>
              <a:rPr dirty="0" sz="1200" spc="-5">
                <a:solidFill>
                  <a:srgbClr val="FF0000"/>
                </a:solidFill>
                <a:latin typeface="Tahoma"/>
                <a:cs typeface="Tahoma"/>
              </a:rPr>
              <a:t>: “Oh. Hello,</a:t>
            </a:r>
            <a:r>
              <a:rPr dirty="0" sz="1200" spc="10">
                <a:solidFill>
                  <a:srgbClr val="FF0000"/>
                </a:solidFill>
                <a:latin typeface="Tahoma"/>
                <a:cs typeface="Tahoma"/>
              </a:rPr>
              <a:t> </a:t>
            </a:r>
            <a:r>
              <a:rPr dirty="0" sz="1200" spc="-5">
                <a:solidFill>
                  <a:srgbClr val="FF0000"/>
                </a:solidFill>
                <a:latin typeface="Tahoma"/>
                <a:cs typeface="Tahoma"/>
              </a:rPr>
              <a:t>Nature!”</a:t>
            </a:r>
            <a:endParaRPr sz="1200">
              <a:latin typeface="Tahoma"/>
              <a:cs typeface="Tahoma"/>
            </a:endParaRPr>
          </a:p>
          <a:p>
            <a:pPr marL="363220" marR="190500" indent="-171450">
              <a:lnSpc>
                <a:spcPts val="1430"/>
              </a:lnSpc>
              <a:spcBef>
                <a:spcPts val="560"/>
              </a:spcBef>
            </a:pPr>
            <a:r>
              <a:rPr dirty="0" sz="1200" spc="-5" b="1">
                <a:solidFill>
                  <a:srgbClr val="33CC33"/>
                </a:solidFill>
                <a:latin typeface="Tahoma"/>
                <a:cs typeface="Tahoma"/>
              </a:rPr>
              <a:t>NATURE</a:t>
            </a:r>
            <a:r>
              <a:rPr dirty="0" sz="1200" spc="-5">
                <a:solidFill>
                  <a:srgbClr val="33CC33"/>
                </a:solidFill>
                <a:latin typeface="Tahoma"/>
                <a:cs typeface="Tahoma"/>
              </a:rPr>
              <a:t>: “I </a:t>
            </a:r>
            <a:r>
              <a:rPr dirty="0" sz="1200">
                <a:solidFill>
                  <a:srgbClr val="33CC33"/>
                </a:solidFill>
                <a:latin typeface="Tahoma"/>
                <a:cs typeface="Tahoma"/>
              </a:rPr>
              <a:t>have a </a:t>
            </a:r>
            <a:r>
              <a:rPr dirty="0" sz="1200" spc="-5">
                <a:solidFill>
                  <a:srgbClr val="33CC33"/>
                </a:solidFill>
                <a:latin typeface="Tahoma"/>
                <a:cs typeface="Tahoma"/>
              </a:rPr>
              <a:t>coefficient </a:t>
            </a:r>
            <a:r>
              <a:rPr dirty="0" sz="1200">
                <a:solidFill>
                  <a:srgbClr val="33CC33"/>
                </a:solidFill>
                <a:latin typeface="Tahoma"/>
                <a:cs typeface="Tahoma"/>
              </a:rPr>
              <a:t>β in mind. I </a:t>
            </a:r>
            <a:r>
              <a:rPr dirty="0" sz="1200" spc="-5">
                <a:solidFill>
                  <a:srgbClr val="33CC33"/>
                </a:solidFill>
                <a:latin typeface="Tahoma"/>
                <a:cs typeface="Tahoma"/>
              </a:rPr>
              <a:t>took </a:t>
            </a:r>
            <a:r>
              <a:rPr dirty="0" sz="1200">
                <a:solidFill>
                  <a:srgbClr val="33CC33"/>
                </a:solidFill>
                <a:latin typeface="Tahoma"/>
                <a:cs typeface="Tahoma"/>
              </a:rPr>
              <a:t>a bunch of  </a:t>
            </a:r>
            <a:r>
              <a:rPr dirty="0" sz="1200" spc="-5">
                <a:solidFill>
                  <a:srgbClr val="33CC33"/>
                </a:solidFill>
                <a:latin typeface="Tahoma"/>
                <a:cs typeface="Tahoma"/>
              </a:rPr>
              <a:t>real numbers called </a:t>
            </a:r>
            <a:r>
              <a:rPr dirty="0" sz="1250" spc="-20" i="1">
                <a:solidFill>
                  <a:srgbClr val="33CC33"/>
                </a:solidFill>
                <a:latin typeface="Tahoma"/>
                <a:cs typeface="Tahoma"/>
              </a:rPr>
              <a:t>x</a:t>
            </a:r>
            <a:r>
              <a:rPr dirty="0" baseline="-19607" sz="1275" spc="-30" i="1">
                <a:solidFill>
                  <a:srgbClr val="33CC33"/>
                </a:solidFill>
                <a:latin typeface="Tahoma"/>
                <a:cs typeface="Tahoma"/>
              </a:rPr>
              <a:t>1</a:t>
            </a:r>
            <a:r>
              <a:rPr dirty="0" sz="1200" spc="-20">
                <a:solidFill>
                  <a:srgbClr val="33CC33"/>
                </a:solidFill>
                <a:latin typeface="Tahoma"/>
                <a:cs typeface="Tahoma"/>
              </a:rPr>
              <a:t>, </a:t>
            </a:r>
            <a:r>
              <a:rPr dirty="0" sz="1250" spc="-30" i="1">
                <a:solidFill>
                  <a:srgbClr val="33CC33"/>
                </a:solidFill>
                <a:latin typeface="Tahoma"/>
                <a:cs typeface="Tahoma"/>
              </a:rPr>
              <a:t>x</a:t>
            </a:r>
            <a:r>
              <a:rPr dirty="0" baseline="-19607" sz="1275" spc="-44" i="1">
                <a:solidFill>
                  <a:srgbClr val="33CC33"/>
                </a:solidFill>
                <a:latin typeface="Tahoma"/>
                <a:cs typeface="Tahoma"/>
              </a:rPr>
              <a:t>2 </a:t>
            </a:r>
            <a:r>
              <a:rPr dirty="0" sz="1200" spc="-20">
                <a:solidFill>
                  <a:srgbClr val="33CC33"/>
                </a:solidFill>
                <a:latin typeface="Tahoma"/>
                <a:cs typeface="Tahoma"/>
              </a:rPr>
              <a:t>..</a:t>
            </a:r>
            <a:r>
              <a:rPr dirty="0" sz="1250" spc="-20" i="1">
                <a:solidFill>
                  <a:srgbClr val="33CC33"/>
                </a:solidFill>
                <a:latin typeface="Tahoma"/>
                <a:cs typeface="Tahoma"/>
              </a:rPr>
              <a:t>x</a:t>
            </a:r>
            <a:r>
              <a:rPr dirty="0" baseline="-19607" sz="1275" spc="-30" i="1">
                <a:solidFill>
                  <a:srgbClr val="33CC33"/>
                </a:solidFill>
                <a:latin typeface="Tahoma"/>
                <a:cs typeface="Tahoma"/>
              </a:rPr>
              <a:t>N </a:t>
            </a:r>
            <a:r>
              <a:rPr dirty="0" sz="1200" spc="-5">
                <a:solidFill>
                  <a:srgbClr val="33CC33"/>
                </a:solidFill>
                <a:latin typeface="Tahoma"/>
                <a:cs typeface="Tahoma"/>
              </a:rPr>
              <a:t>thus: </a:t>
            </a:r>
            <a:r>
              <a:rPr dirty="0" sz="1250" spc="-15" i="1">
                <a:solidFill>
                  <a:srgbClr val="33CC33"/>
                </a:solidFill>
                <a:latin typeface="Tahoma"/>
                <a:cs typeface="Tahoma"/>
              </a:rPr>
              <a:t>x</a:t>
            </a:r>
            <a:r>
              <a:rPr dirty="0" baseline="-19607" sz="1275" spc="-22" i="1">
                <a:solidFill>
                  <a:srgbClr val="33CC33"/>
                </a:solidFill>
                <a:latin typeface="Tahoma"/>
                <a:cs typeface="Tahoma"/>
              </a:rPr>
              <a:t>1</a:t>
            </a:r>
            <a:r>
              <a:rPr dirty="0" sz="1200" spc="-15">
                <a:solidFill>
                  <a:srgbClr val="33CC33"/>
                </a:solidFill>
                <a:latin typeface="Tahoma"/>
                <a:cs typeface="Tahoma"/>
              </a:rPr>
              <a:t>=3.1,</a:t>
            </a:r>
            <a:r>
              <a:rPr dirty="0" sz="1250" spc="-15" i="1">
                <a:solidFill>
                  <a:srgbClr val="33CC33"/>
                </a:solidFill>
                <a:latin typeface="Tahoma"/>
                <a:cs typeface="Tahoma"/>
              </a:rPr>
              <a:t>x</a:t>
            </a:r>
            <a:r>
              <a:rPr dirty="0" baseline="-19607" sz="1275" spc="-22" i="1">
                <a:solidFill>
                  <a:srgbClr val="33CC33"/>
                </a:solidFill>
                <a:latin typeface="Tahoma"/>
                <a:cs typeface="Tahoma"/>
              </a:rPr>
              <a:t>2</a:t>
            </a:r>
            <a:r>
              <a:rPr dirty="0" sz="1200" spc="-15">
                <a:solidFill>
                  <a:srgbClr val="33CC33"/>
                </a:solidFill>
                <a:latin typeface="Tahoma"/>
                <a:cs typeface="Tahoma"/>
              </a:rPr>
              <a:t>=2,</a:t>
            </a:r>
            <a:r>
              <a:rPr dirty="0" sz="1200" spc="-145">
                <a:solidFill>
                  <a:srgbClr val="33CC33"/>
                </a:solidFill>
                <a:latin typeface="Tahoma"/>
                <a:cs typeface="Tahoma"/>
              </a:rPr>
              <a:t> </a:t>
            </a:r>
            <a:r>
              <a:rPr dirty="0" sz="1200" spc="-10">
                <a:solidFill>
                  <a:srgbClr val="33CC33"/>
                </a:solidFill>
                <a:latin typeface="Tahoma"/>
                <a:cs typeface="Tahoma"/>
              </a:rPr>
              <a:t>…</a:t>
            </a:r>
            <a:r>
              <a:rPr dirty="0" sz="1250" spc="-10" i="1">
                <a:solidFill>
                  <a:srgbClr val="33CC33"/>
                </a:solidFill>
                <a:latin typeface="Tahoma"/>
                <a:cs typeface="Tahoma"/>
              </a:rPr>
              <a:t>x</a:t>
            </a:r>
            <a:r>
              <a:rPr dirty="0" baseline="-19607" sz="1275" spc="-15" i="1">
                <a:solidFill>
                  <a:srgbClr val="33CC33"/>
                </a:solidFill>
                <a:latin typeface="Tahoma"/>
                <a:cs typeface="Tahoma"/>
              </a:rPr>
              <a:t>N</a:t>
            </a:r>
            <a:r>
              <a:rPr dirty="0" sz="1200" spc="-10">
                <a:solidFill>
                  <a:srgbClr val="33CC33"/>
                </a:solidFill>
                <a:latin typeface="Tahoma"/>
                <a:cs typeface="Tahoma"/>
              </a:rPr>
              <a:t>=4.5.</a:t>
            </a:r>
            <a:endParaRPr sz="1200">
              <a:latin typeface="Tahoma"/>
              <a:cs typeface="Tahoma"/>
            </a:endParaRPr>
          </a:p>
          <a:p>
            <a:pPr marL="382905">
              <a:lnSpc>
                <a:spcPct val="100000"/>
              </a:lnSpc>
              <a:spcBef>
                <a:spcPts val="415"/>
              </a:spcBef>
            </a:pPr>
            <a:r>
              <a:rPr dirty="0" sz="1200" spc="-5">
                <a:solidFill>
                  <a:srgbClr val="33CC33"/>
                </a:solidFill>
                <a:latin typeface="Tahoma"/>
                <a:cs typeface="Tahoma"/>
              </a:rPr>
              <a:t>For each of them </a:t>
            </a:r>
            <a:r>
              <a:rPr dirty="0" sz="1200" spc="-20">
                <a:solidFill>
                  <a:srgbClr val="33CC33"/>
                </a:solidFill>
                <a:latin typeface="Tahoma"/>
                <a:cs typeface="Tahoma"/>
              </a:rPr>
              <a:t>(</a:t>
            </a:r>
            <a:r>
              <a:rPr dirty="0" sz="1250" spc="-20" i="1">
                <a:solidFill>
                  <a:srgbClr val="33CC33"/>
                </a:solidFill>
                <a:latin typeface="Tahoma"/>
                <a:cs typeface="Tahoma"/>
              </a:rPr>
              <a:t>k=1,2,..N</a:t>
            </a:r>
            <a:r>
              <a:rPr dirty="0" sz="1200" spc="-20">
                <a:solidFill>
                  <a:srgbClr val="33CC33"/>
                </a:solidFill>
                <a:latin typeface="Tahoma"/>
                <a:cs typeface="Tahoma"/>
              </a:rPr>
              <a:t>), </a:t>
            </a:r>
            <a:r>
              <a:rPr dirty="0" sz="1200">
                <a:solidFill>
                  <a:srgbClr val="33CC33"/>
                </a:solidFill>
                <a:latin typeface="Tahoma"/>
                <a:cs typeface="Tahoma"/>
              </a:rPr>
              <a:t>I </a:t>
            </a:r>
            <a:r>
              <a:rPr dirty="0" sz="1200" spc="-5">
                <a:solidFill>
                  <a:srgbClr val="33CC33"/>
                </a:solidFill>
                <a:latin typeface="Tahoma"/>
                <a:cs typeface="Tahoma"/>
              </a:rPr>
              <a:t>generated </a:t>
            </a:r>
            <a:r>
              <a:rPr dirty="0" sz="1250" spc="-35" i="1">
                <a:solidFill>
                  <a:srgbClr val="33CC33"/>
                </a:solidFill>
                <a:latin typeface="Tahoma"/>
                <a:cs typeface="Tahoma"/>
              </a:rPr>
              <a:t>y</a:t>
            </a:r>
            <a:r>
              <a:rPr dirty="0" baseline="-19607" sz="1275" spc="-52" i="1">
                <a:solidFill>
                  <a:srgbClr val="33CC33"/>
                </a:solidFill>
                <a:latin typeface="Tahoma"/>
                <a:cs typeface="Tahoma"/>
              </a:rPr>
              <a:t>k</a:t>
            </a:r>
            <a:r>
              <a:rPr dirty="0" sz="1250" spc="-35" i="1">
                <a:solidFill>
                  <a:srgbClr val="33CC33"/>
                </a:solidFill>
                <a:latin typeface="Tahoma"/>
                <a:cs typeface="Tahoma"/>
              </a:rPr>
              <a:t>=</a:t>
            </a:r>
            <a:r>
              <a:rPr dirty="0" sz="1250" spc="20" i="1">
                <a:solidFill>
                  <a:srgbClr val="33CC33"/>
                </a:solidFill>
                <a:latin typeface="Tahoma"/>
                <a:cs typeface="Tahoma"/>
              </a:rPr>
              <a:t> </a:t>
            </a:r>
            <a:r>
              <a:rPr dirty="0" sz="1200" spc="-5">
                <a:solidFill>
                  <a:srgbClr val="33CC33"/>
                </a:solidFill>
                <a:latin typeface="Tahoma"/>
                <a:cs typeface="Tahoma"/>
              </a:rPr>
              <a:t>βx</a:t>
            </a:r>
            <a:r>
              <a:rPr dirty="0" baseline="-20833" sz="1200" spc="-7">
                <a:solidFill>
                  <a:srgbClr val="33CC33"/>
                </a:solidFill>
                <a:latin typeface="Tahoma"/>
                <a:cs typeface="Tahoma"/>
              </a:rPr>
              <a:t>k</a:t>
            </a:r>
            <a:r>
              <a:rPr dirty="0" sz="1200" spc="-5">
                <a:solidFill>
                  <a:srgbClr val="33CC33"/>
                </a:solidFill>
                <a:latin typeface="Tahoma"/>
                <a:cs typeface="Tahoma"/>
              </a:rPr>
              <a:t>+ε</a:t>
            </a:r>
            <a:r>
              <a:rPr dirty="0" baseline="-20833" sz="1200" spc="-7">
                <a:solidFill>
                  <a:srgbClr val="33CC33"/>
                </a:solidFill>
                <a:latin typeface="Tahoma"/>
                <a:cs typeface="Tahoma"/>
              </a:rPr>
              <a:t>k</a:t>
            </a:r>
            <a:endParaRPr baseline="-20833" sz="1200">
              <a:latin typeface="Tahoma"/>
              <a:cs typeface="Tahoma"/>
            </a:endParaRPr>
          </a:p>
          <a:p>
            <a:pPr marL="363220" marR="237490" indent="19685">
              <a:lnSpc>
                <a:spcPct val="100000"/>
              </a:lnSpc>
              <a:spcBef>
                <a:spcPts val="495"/>
              </a:spcBef>
            </a:pPr>
            <a:r>
              <a:rPr dirty="0" sz="1200" spc="-5">
                <a:solidFill>
                  <a:srgbClr val="33CC33"/>
                </a:solidFill>
                <a:latin typeface="Tahoma"/>
                <a:cs typeface="Tahoma"/>
              </a:rPr>
              <a:t>where ε</a:t>
            </a:r>
            <a:r>
              <a:rPr dirty="0" baseline="-20833" sz="1200" spc="-7">
                <a:solidFill>
                  <a:srgbClr val="33CC33"/>
                </a:solidFill>
                <a:latin typeface="Tahoma"/>
                <a:cs typeface="Tahoma"/>
              </a:rPr>
              <a:t>k </a:t>
            </a:r>
            <a:r>
              <a:rPr dirty="0" sz="1200">
                <a:solidFill>
                  <a:srgbClr val="33CC33"/>
                </a:solidFill>
                <a:latin typeface="Tahoma"/>
                <a:cs typeface="Tahoma"/>
              </a:rPr>
              <a:t>is a </a:t>
            </a:r>
            <a:r>
              <a:rPr dirty="0" sz="1200" spc="-5">
                <a:solidFill>
                  <a:srgbClr val="33CC33"/>
                </a:solidFill>
                <a:latin typeface="Tahoma"/>
                <a:cs typeface="Tahoma"/>
              </a:rPr>
              <a:t>Gaussian </a:t>
            </a:r>
            <a:r>
              <a:rPr dirty="0" sz="1200">
                <a:solidFill>
                  <a:srgbClr val="33CC33"/>
                </a:solidFill>
                <a:latin typeface="Tahoma"/>
                <a:cs typeface="Tahoma"/>
              </a:rPr>
              <a:t>(i.e. </a:t>
            </a:r>
            <a:r>
              <a:rPr dirty="0" sz="1200" spc="-5">
                <a:solidFill>
                  <a:srgbClr val="33CC33"/>
                </a:solidFill>
                <a:latin typeface="Tahoma"/>
                <a:cs typeface="Tahoma"/>
              </a:rPr>
              <a:t>Normal) random </a:t>
            </a:r>
            <a:r>
              <a:rPr dirty="0" sz="1200">
                <a:solidFill>
                  <a:srgbClr val="33CC33"/>
                </a:solidFill>
                <a:latin typeface="Tahoma"/>
                <a:cs typeface="Tahoma"/>
              </a:rPr>
              <a:t>variable with  mean 0 and </a:t>
            </a:r>
            <a:r>
              <a:rPr dirty="0" sz="1200" spc="-5">
                <a:solidFill>
                  <a:srgbClr val="33CC33"/>
                </a:solidFill>
                <a:latin typeface="Tahoma"/>
                <a:cs typeface="Tahoma"/>
              </a:rPr>
              <a:t>standard </a:t>
            </a:r>
            <a:r>
              <a:rPr dirty="0" sz="1200">
                <a:solidFill>
                  <a:srgbClr val="33CC33"/>
                </a:solidFill>
                <a:latin typeface="Tahoma"/>
                <a:cs typeface="Tahoma"/>
              </a:rPr>
              <a:t>deviation </a:t>
            </a:r>
            <a:r>
              <a:rPr dirty="0" sz="1200" spc="-5">
                <a:solidFill>
                  <a:srgbClr val="33CC33"/>
                </a:solidFill>
                <a:latin typeface="Tahoma"/>
                <a:cs typeface="Tahoma"/>
              </a:rPr>
              <a:t>σ. The ε</a:t>
            </a:r>
            <a:r>
              <a:rPr dirty="0" baseline="-20833" sz="1200" spc="-7">
                <a:solidFill>
                  <a:srgbClr val="33CC33"/>
                </a:solidFill>
                <a:latin typeface="Tahoma"/>
                <a:cs typeface="Tahoma"/>
              </a:rPr>
              <a:t>k</a:t>
            </a:r>
            <a:r>
              <a:rPr dirty="0" sz="1200" spc="-5">
                <a:solidFill>
                  <a:srgbClr val="33CC33"/>
                </a:solidFill>
                <a:latin typeface="Tahoma"/>
                <a:cs typeface="Tahoma"/>
              </a:rPr>
              <a:t>’s were </a:t>
            </a:r>
            <a:r>
              <a:rPr dirty="0" sz="1200">
                <a:solidFill>
                  <a:srgbClr val="33CC33"/>
                </a:solidFill>
                <a:latin typeface="Tahoma"/>
                <a:cs typeface="Tahoma"/>
              </a:rPr>
              <a:t>generated  independently </a:t>
            </a:r>
            <a:r>
              <a:rPr dirty="0" sz="1200" spc="-5">
                <a:solidFill>
                  <a:srgbClr val="33CC33"/>
                </a:solidFill>
                <a:latin typeface="Tahoma"/>
                <a:cs typeface="Tahoma"/>
              </a:rPr>
              <a:t>of each other.</a:t>
            </a:r>
            <a:endParaRPr sz="1200">
              <a:latin typeface="Tahoma"/>
              <a:cs typeface="Tahoma"/>
            </a:endParaRPr>
          </a:p>
          <a:p>
            <a:pPr marL="363220">
              <a:lnSpc>
                <a:spcPct val="100000"/>
              </a:lnSpc>
              <a:spcBef>
                <a:spcPts val="445"/>
              </a:spcBef>
            </a:pPr>
            <a:r>
              <a:rPr dirty="0" sz="1200" spc="-5">
                <a:solidFill>
                  <a:srgbClr val="33CC33"/>
                </a:solidFill>
                <a:latin typeface="Tahoma"/>
                <a:cs typeface="Tahoma"/>
              </a:rPr>
              <a:t>Here </a:t>
            </a:r>
            <a:r>
              <a:rPr dirty="0" sz="1200">
                <a:solidFill>
                  <a:srgbClr val="33CC33"/>
                </a:solidFill>
                <a:latin typeface="Tahoma"/>
                <a:cs typeface="Tahoma"/>
              </a:rPr>
              <a:t>are </a:t>
            </a:r>
            <a:r>
              <a:rPr dirty="0" sz="1200" spc="-5">
                <a:solidFill>
                  <a:srgbClr val="33CC33"/>
                </a:solidFill>
                <a:latin typeface="Tahoma"/>
                <a:cs typeface="Tahoma"/>
              </a:rPr>
              <a:t>the resulting </a:t>
            </a:r>
            <a:r>
              <a:rPr dirty="0" sz="1250" spc="-10" i="1">
                <a:solidFill>
                  <a:srgbClr val="33CC33"/>
                </a:solidFill>
                <a:latin typeface="Tahoma"/>
                <a:cs typeface="Tahoma"/>
              </a:rPr>
              <a:t>y</a:t>
            </a:r>
            <a:r>
              <a:rPr dirty="0" baseline="-19607" sz="1275" spc="-15" i="1">
                <a:solidFill>
                  <a:srgbClr val="33CC33"/>
                </a:solidFill>
                <a:latin typeface="Tahoma"/>
                <a:cs typeface="Tahoma"/>
              </a:rPr>
              <a:t>i</a:t>
            </a:r>
            <a:r>
              <a:rPr dirty="0" sz="1200" spc="-10">
                <a:solidFill>
                  <a:srgbClr val="33CC33"/>
                </a:solidFill>
                <a:latin typeface="Tahoma"/>
                <a:cs typeface="Tahoma"/>
              </a:rPr>
              <a:t>’s: </a:t>
            </a:r>
            <a:r>
              <a:rPr dirty="0" sz="1250" spc="-10" i="1">
                <a:solidFill>
                  <a:srgbClr val="33CC33"/>
                </a:solidFill>
                <a:latin typeface="Tahoma"/>
                <a:cs typeface="Tahoma"/>
              </a:rPr>
              <a:t>y</a:t>
            </a:r>
            <a:r>
              <a:rPr dirty="0" baseline="-19607" sz="1275" spc="-15" i="1">
                <a:solidFill>
                  <a:srgbClr val="33CC33"/>
                </a:solidFill>
                <a:latin typeface="Tahoma"/>
                <a:cs typeface="Tahoma"/>
              </a:rPr>
              <a:t>1</a:t>
            </a:r>
            <a:r>
              <a:rPr dirty="0" sz="1200" spc="-10">
                <a:solidFill>
                  <a:srgbClr val="33CC33"/>
                </a:solidFill>
                <a:latin typeface="Tahoma"/>
                <a:cs typeface="Tahoma"/>
              </a:rPr>
              <a:t>=5.1 </a:t>
            </a:r>
            <a:r>
              <a:rPr dirty="0" sz="1200">
                <a:solidFill>
                  <a:srgbClr val="33CC33"/>
                </a:solidFill>
                <a:latin typeface="Tahoma"/>
                <a:cs typeface="Tahoma"/>
              </a:rPr>
              <a:t>, </a:t>
            </a:r>
            <a:r>
              <a:rPr dirty="0" sz="1250" spc="-15" i="1">
                <a:solidFill>
                  <a:srgbClr val="33CC33"/>
                </a:solidFill>
                <a:latin typeface="Tahoma"/>
                <a:cs typeface="Tahoma"/>
              </a:rPr>
              <a:t>y</a:t>
            </a:r>
            <a:r>
              <a:rPr dirty="0" baseline="-19607" sz="1275" spc="-22" i="1">
                <a:solidFill>
                  <a:srgbClr val="33CC33"/>
                </a:solidFill>
                <a:latin typeface="Tahoma"/>
                <a:cs typeface="Tahoma"/>
              </a:rPr>
              <a:t>2</a:t>
            </a:r>
            <a:r>
              <a:rPr dirty="0" sz="1200" spc="-15">
                <a:solidFill>
                  <a:srgbClr val="33CC33"/>
                </a:solidFill>
                <a:latin typeface="Tahoma"/>
                <a:cs typeface="Tahoma"/>
              </a:rPr>
              <a:t>=4.2 </a:t>
            </a:r>
            <a:r>
              <a:rPr dirty="0" sz="1200">
                <a:solidFill>
                  <a:srgbClr val="33CC33"/>
                </a:solidFill>
                <a:latin typeface="Tahoma"/>
                <a:cs typeface="Tahoma"/>
              </a:rPr>
              <a:t>,</a:t>
            </a:r>
            <a:r>
              <a:rPr dirty="0" sz="1200" spc="40">
                <a:solidFill>
                  <a:srgbClr val="33CC33"/>
                </a:solidFill>
                <a:latin typeface="Tahoma"/>
                <a:cs typeface="Tahoma"/>
              </a:rPr>
              <a:t> </a:t>
            </a:r>
            <a:r>
              <a:rPr dirty="0" sz="1200" spc="-10">
                <a:solidFill>
                  <a:srgbClr val="33CC33"/>
                </a:solidFill>
                <a:latin typeface="Tahoma"/>
                <a:cs typeface="Tahoma"/>
              </a:rPr>
              <a:t>…</a:t>
            </a:r>
            <a:r>
              <a:rPr dirty="0" sz="1250" spc="-10" i="1">
                <a:solidFill>
                  <a:srgbClr val="33CC33"/>
                </a:solidFill>
                <a:latin typeface="Tahoma"/>
                <a:cs typeface="Tahoma"/>
              </a:rPr>
              <a:t>y</a:t>
            </a:r>
            <a:r>
              <a:rPr dirty="0" baseline="-19607" sz="1275" spc="-15" i="1">
                <a:solidFill>
                  <a:srgbClr val="33CC33"/>
                </a:solidFill>
                <a:latin typeface="Tahoma"/>
                <a:cs typeface="Tahoma"/>
              </a:rPr>
              <a:t>N</a:t>
            </a:r>
            <a:r>
              <a:rPr dirty="0" sz="1200" spc="-10">
                <a:solidFill>
                  <a:srgbClr val="33CC33"/>
                </a:solidFill>
                <a:latin typeface="Tahoma"/>
                <a:cs typeface="Tahoma"/>
              </a:rPr>
              <a:t>=10.2”</a:t>
            </a:r>
            <a:endParaRPr sz="1200">
              <a:latin typeface="Tahoma"/>
              <a:cs typeface="Tahoma"/>
            </a:endParaRPr>
          </a:p>
          <a:p>
            <a:pPr marL="191770">
              <a:lnSpc>
                <a:spcPct val="100000"/>
              </a:lnSpc>
              <a:spcBef>
                <a:spcPts val="495"/>
              </a:spcBef>
            </a:pPr>
            <a:r>
              <a:rPr dirty="0" sz="1200" spc="-5" b="1">
                <a:solidFill>
                  <a:srgbClr val="FF0000"/>
                </a:solidFill>
                <a:latin typeface="Tahoma"/>
                <a:cs typeface="Tahoma"/>
              </a:rPr>
              <a:t>You:</a:t>
            </a:r>
            <a:r>
              <a:rPr dirty="0" sz="1200" spc="55" b="1">
                <a:solidFill>
                  <a:srgbClr val="FF0000"/>
                </a:solidFill>
                <a:latin typeface="Tahoma"/>
                <a:cs typeface="Tahoma"/>
              </a:rPr>
              <a:t> </a:t>
            </a:r>
            <a:r>
              <a:rPr dirty="0" sz="1200">
                <a:solidFill>
                  <a:srgbClr val="FF0000"/>
                </a:solidFill>
                <a:latin typeface="Tahoma"/>
                <a:cs typeface="Tahoma"/>
              </a:rPr>
              <a:t>“Uh-huh.”</a:t>
            </a:r>
            <a:endParaRPr sz="1200">
              <a:latin typeface="Tahoma"/>
              <a:cs typeface="Tahoma"/>
            </a:endParaRPr>
          </a:p>
          <a:p>
            <a:pPr marL="191770">
              <a:lnSpc>
                <a:spcPct val="100000"/>
              </a:lnSpc>
              <a:spcBef>
                <a:spcPts val="505"/>
              </a:spcBef>
            </a:pPr>
            <a:r>
              <a:rPr dirty="0" sz="1200" b="1">
                <a:solidFill>
                  <a:srgbClr val="33CC33"/>
                </a:solidFill>
                <a:latin typeface="Tahoma"/>
                <a:cs typeface="Tahoma"/>
              </a:rPr>
              <a:t>Nature: </a:t>
            </a:r>
            <a:r>
              <a:rPr dirty="0" sz="1200" spc="-5">
                <a:solidFill>
                  <a:srgbClr val="33CC33"/>
                </a:solidFill>
                <a:latin typeface="Tahoma"/>
                <a:cs typeface="Tahoma"/>
              </a:rPr>
              <a:t>“So what </a:t>
            </a:r>
            <a:r>
              <a:rPr dirty="0" sz="1200">
                <a:solidFill>
                  <a:srgbClr val="33CC33"/>
                </a:solidFill>
                <a:latin typeface="Tahoma"/>
                <a:cs typeface="Tahoma"/>
              </a:rPr>
              <a:t>do </a:t>
            </a:r>
            <a:r>
              <a:rPr dirty="0" sz="1200" spc="-5">
                <a:solidFill>
                  <a:srgbClr val="33CC33"/>
                </a:solidFill>
                <a:latin typeface="Tahoma"/>
                <a:cs typeface="Tahoma"/>
              </a:rPr>
              <a:t>you reckon </a:t>
            </a:r>
            <a:r>
              <a:rPr dirty="0" sz="1200">
                <a:solidFill>
                  <a:srgbClr val="33CC33"/>
                </a:solidFill>
                <a:latin typeface="Tahoma"/>
                <a:cs typeface="Tahoma"/>
              </a:rPr>
              <a:t>β is </a:t>
            </a:r>
            <a:r>
              <a:rPr dirty="0" sz="1200" spc="-5">
                <a:solidFill>
                  <a:srgbClr val="33CC33"/>
                </a:solidFill>
                <a:latin typeface="Tahoma"/>
                <a:cs typeface="Tahoma"/>
              </a:rPr>
              <a:t>then,</a:t>
            </a:r>
            <a:r>
              <a:rPr dirty="0" sz="1200" spc="10">
                <a:solidFill>
                  <a:srgbClr val="33CC33"/>
                </a:solidFill>
                <a:latin typeface="Tahoma"/>
                <a:cs typeface="Tahoma"/>
              </a:rPr>
              <a:t> </a:t>
            </a:r>
            <a:r>
              <a:rPr dirty="0" sz="1200" spc="-5">
                <a:solidFill>
                  <a:srgbClr val="33CC33"/>
                </a:solidFill>
                <a:latin typeface="Tahoma"/>
                <a:cs typeface="Tahoma"/>
              </a:rPr>
              <a:t>eh?”</a:t>
            </a:r>
            <a:endParaRPr sz="1200">
              <a:latin typeface="Tahoma"/>
              <a:cs typeface="Tahoma"/>
            </a:endParaRPr>
          </a:p>
          <a:p>
            <a:pPr marL="191770">
              <a:lnSpc>
                <a:spcPct val="100000"/>
              </a:lnSpc>
              <a:spcBef>
                <a:spcPts val="505"/>
              </a:spcBef>
            </a:pPr>
            <a:r>
              <a:rPr dirty="0" sz="1200" b="1">
                <a:solidFill>
                  <a:srgbClr val="FF0000"/>
                </a:solidFill>
                <a:latin typeface="Tahoma"/>
                <a:cs typeface="Tahoma"/>
              </a:rPr>
              <a:t>WHAT </a:t>
            </a:r>
            <a:r>
              <a:rPr dirty="0" sz="1200" spc="-5" b="1">
                <a:solidFill>
                  <a:srgbClr val="FF0000"/>
                </a:solidFill>
                <a:latin typeface="Tahoma"/>
                <a:cs typeface="Tahoma"/>
              </a:rPr>
              <a:t>IS YOUR</a:t>
            </a:r>
            <a:r>
              <a:rPr dirty="0" sz="1200" spc="-10" b="1">
                <a:solidFill>
                  <a:srgbClr val="FF0000"/>
                </a:solidFill>
                <a:latin typeface="Tahoma"/>
                <a:cs typeface="Tahoma"/>
              </a:rPr>
              <a:t> RESPONSE?</a:t>
            </a:r>
            <a:endParaRPr sz="1200">
              <a:latin typeface="Tahoma"/>
              <a:cs typeface="Tahoma"/>
            </a:endParaRPr>
          </a:p>
          <a:p>
            <a:pPr marL="153670">
              <a:lnSpc>
                <a:spcPct val="100000"/>
              </a:lnSpc>
              <a:spcBef>
                <a:spcPts val="335"/>
              </a:spcBef>
              <a:tabLst>
                <a:tab pos="32251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29</a:t>
            </a:r>
            <a:endParaRPr sz="600">
              <a:latin typeface="Tahoma"/>
              <a:cs typeface="Tahoma"/>
            </a:endParaRPr>
          </a:p>
        </p:txBody>
      </p:sp>
      <p:sp>
        <p:nvSpPr>
          <p:cNvPr id="3" name="object 3"/>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30</a:t>
            </a:r>
            <a:endParaRPr sz="600">
              <a:latin typeface="Tahoma"/>
              <a:cs typeface="Tahoma"/>
            </a:endParaRPr>
          </a:p>
        </p:txBody>
      </p:sp>
      <p:sp>
        <p:nvSpPr>
          <p:cNvPr id="4" name="object 4"/>
          <p:cNvSpPr txBox="1"/>
          <p:nvPr/>
        </p:nvSpPr>
        <p:spPr>
          <a:xfrm>
            <a:off x="1967992" y="5625338"/>
            <a:ext cx="3771265" cy="299720"/>
          </a:xfrm>
          <a:prstGeom prst="rect">
            <a:avLst/>
          </a:prstGeom>
        </p:spPr>
        <p:txBody>
          <a:bodyPr wrap="square" lIns="0" tIns="12700" rIns="0" bIns="0" rtlCol="0" vert="horz">
            <a:spAutoFit/>
          </a:bodyPr>
          <a:lstStyle/>
          <a:p>
            <a:pPr marL="25400">
              <a:lnSpc>
                <a:spcPct val="100000"/>
              </a:lnSpc>
              <a:spcBef>
                <a:spcPts val="100"/>
              </a:spcBef>
            </a:pPr>
            <a:r>
              <a:rPr dirty="0" sz="1800" spc="-5">
                <a:solidFill>
                  <a:srgbClr val="006500"/>
                </a:solidFill>
                <a:latin typeface="Tahoma"/>
                <a:cs typeface="Tahoma"/>
              </a:rPr>
              <a:t>Global </a:t>
            </a:r>
            <a:r>
              <a:rPr dirty="0" sz="1800">
                <a:solidFill>
                  <a:srgbClr val="006500"/>
                </a:solidFill>
                <a:latin typeface="Tahoma"/>
                <a:cs typeface="Tahoma"/>
              </a:rPr>
              <a:t>Linear Regression: </a:t>
            </a:r>
            <a:r>
              <a:rPr dirty="0" sz="1800" spc="-5">
                <a:solidFill>
                  <a:srgbClr val="006500"/>
                </a:solidFill>
                <a:latin typeface="Tahoma"/>
                <a:cs typeface="Tahoma"/>
              </a:rPr>
              <a:t>y</a:t>
            </a:r>
            <a:r>
              <a:rPr dirty="0" baseline="-20833" sz="1800" spc="-7">
                <a:solidFill>
                  <a:srgbClr val="006500"/>
                </a:solidFill>
                <a:latin typeface="Tahoma"/>
                <a:cs typeface="Tahoma"/>
              </a:rPr>
              <a:t>k</a:t>
            </a:r>
            <a:r>
              <a:rPr dirty="0" sz="1800" spc="-5">
                <a:solidFill>
                  <a:srgbClr val="006500"/>
                </a:solidFill>
                <a:latin typeface="Tahoma"/>
                <a:cs typeface="Tahoma"/>
              </a:rPr>
              <a:t>=βx</a:t>
            </a:r>
            <a:r>
              <a:rPr dirty="0" baseline="-20833" sz="1800" spc="-7">
                <a:solidFill>
                  <a:srgbClr val="006500"/>
                </a:solidFill>
                <a:latin typeface="Tahoma"/>
                <a:cs typeface="Tahoma"/>
              </a:rPr>
              <a:t>k</a:t>
            </a:r>
            <a:r>
              <a:rPr dirty="0" baseline="-20833" sz="1800" spc="-104">
                <a:solidFill>
                  <a:srgbClr val="006500"/>
                </a:solidFill>
                <a:latin typeface="Tahoma"/>
                <a:cs typeface="Tahoma"/>
              </a:rPr>
              <a:t> </a:t>
            </a:r>
            <a:r>
              <a:rPr dirty="0" sz="1800">
                <a:solidFill>
                  <a:srgbClr val="006500"/>
                </a:solidFill>
                <a:latin typeface="Tahoma"/>
                <a:cs typeface="Tahoma"/>
              </a:rPr>
              <a:t>+ε</a:t>
            </a:r>
            <a:r>
              <a:rPr dirty="0" baseline="-20833" sz="1800">
                <a:solidFill>
                  <a:srgbClr val="006500"/>
                </a:solidFill>
                <a:latin typeface="Tahoma"/>
                <a:cs typeface="Tahoma"/>
              </a:rPr>
              <a:t>k</a:t>
            </a:r>
            <a:endParaRPr baseline="-20833" sz="1800">
              <a:latin typeface="Tahoma"/>
              <a:cs typeface="Tahoma"/>
            </a:endParaRPr>
          </a:p>
        </p:txBody>
      </p:sp>
      <p:sp>
        <p:nvSpPr>
          <p:cNvPr id="5" name="object 5"/>
          <p:cNvSpPr/>
          <p:nvPr/>
        </p:nvSpPr>
        <p:spPr>
          <a:xfrm>
            <a:off x="3120389" y="6079997"/>
            <a:ext cx="0" cy="156210"/>
          </a:xfrm>
          <a:custGeom>
            <a:avLst/>
            <a:gdLst/>
            <a:ahLst/>
            <a:cxnLst/>
            <a:rect l="l" t="t" r="r" b="b"/>
            <a:pathLst>
              <a:path w="0" h="156210">
                <a:moveTo>
                  <a:pt x="0" y="0"/>
                </a:moveTo>
                <a:lnTo>
                  <a:pt x="0" y="156210"/>
                </a:lnTo>
              </a:path>
            </a:pathLst>
          </a:custGeom>
          <a:ln w="5422">
            <a:solidFill>
              <a:srgbClr val="000000"/>
            </a:solidFill>
          </a:ln>
        </p:spPr>
        <p:txBody>
          <a:bodyPr wrap="square" lIns="0" tIns="0" rIns="0" bIns="0" rtlCol="0"/>
          <a:lstStyle/>
          <a:p/>
        </p:txBody>
      </p:sp>
      <p:sp>
        <p:nvSpPr>
          <p:cNvPr id="6" name="object 6"/>
          <p:cNvSpPr/>
          <p:nvPr/>
        </p:nvSpPr>
        <p:spPr>
          <a:xfrm>
            <a:off x="3102101" y="6079997"/>
            <a:ext cx="0" cy="156210"/>
          </a:xfrm>
          <a:custGeom>
            <a:avLst/>
            <a:gdLst/>
            <a:ahLst/>
            <a:cxnLst/>
            <a:rect l="l" t="t" r="r" b="b"/>
            <a:pathLst>
              <a:path w="0" h="156210">
                <a:moveTo>
                  <a:pt x="0" y="0"/>
                </a:moveTo>
                <a:lnTo>
                  <a:pt x="0" y="156210"/>
                </a:lnTo>
              </a:path>
            </a:pathLst>
          </a:custGeom>
          <a:ln w="5422">
            <a:solidFill>
              <a:srgbClr val="000000"/>
            </a:solidFill>
          </a:ln>
        </p:spPr>
        <p:txBody>
          <a:bodyPr wrap="square" lIns="0" tIns="0" rIns="0" bIns="0" rtlCol="0"/>
          <a:lstStyle/>
          <a:p/>
        </p:txBody>
      </p:sp>
      <p:sp>
        <p:nvSpPr>
          <p:cNvPr id="7" name="object 7"/>
          <p:cNvSpPr/>
          <p:nvPr/>
        </p:nvSpPr>
        <p:spPr>
          <a:xfrm>
            <a:off x="3376421" y="6410705"/>
            <a:ext cx="0" cy="156210"/>
          </a:xfrm>
          <a:custGeom>
            <a:avLst/>
            <a:gdLst/>
            <a:ahLst/>
            <a:cxnLst/>
            <a:rect l="l" t="t" r="r" b="b"/>
            <a:pathLst>
              <a:path w="0" h="156209">
                <a:moveTo>
                  <a:pt x="0" y="0"/>
                </a:moveTo>
                <a:lnTo>
                  <a:pt x="0" y="156210"/>
                </a:lnTo>
              </a:path>
            </a:pathLst>
          </a:custGeom>
          <a:ln w="5422">
            <a:solidFill>
              <a:srgbClr val="000000"/>
            </a:solidFill>
          </a:ln>
        </p:spPr>
        <p:txBody>
          <a:bodyPr wrap="square" lIns="0" tIns="0" rIns="0" bIns="0" rtlCol="0"/>
          <a:lstStyle/>
          <a:p/>
        </p:txBody>
      </p:sp>
      <p:sp>
        <p:nvSpPr>
          <p:cNvPr id="8" name="object 8"/>
          <p:cNvSpPr/>
          <p:nvPr/>
        </p:nvSpPr>
        <p:spPr>
          <a:xfrm>
            <a:off x="3358134" y="6410705"/>
            <a:ext cx="0" cy="156210"/>
          </a:xfrm>
          <a:custGeom>
            <a:avLst/>
            <a:gdLst/>
            <a:ahLst/>
            <a:cxnLst/>
            <a:rect l="l" t="t" r="r" b="b"/>
            <a:pathLst>
              <a:path w="0" h="156209">
                <a:moveTo>
                  <a:pt x="0" y="0"/>
                </a:moveTo>
                <a:lnTo>
                  <a:pt x="0" y="156210"/>
                </a:lnTo>
              </a:path>
            </a:pathLst>
          </a:custGeom>
          <a:ln w="5422">
            <a:solidFill>
              <a:srgbClr val="000000"/>
            </a:solidFill>
          </a:ln>
        </p:spPr>
        <p:txBody>
          <a:bodyPr wrap="square" lIns="0" tIns="0" rIns="0" bIns="0" rtlCol="0"/>
          <a:lstStyle/>
          <a:p/>
        </p:txBody>
      </p:sp>
      <p:sp>
        <p:nvSpPr>
          <p:cNvPr id="9" name="object 9"/>
          <p:cNvSpPr/>
          <p:nvPr/>
        </p:nvSpPr>
        <p:spPr>
          <a:xfrm>
            <a:off x="4107179" y="6488429"/>
            <a:ext cx="660400" cy="0"/>
          </a:xfrm>
          <a:custGeom>
            <a:avLst/>
            <a:gdLst/>
            <a:ahLst/>
            <a:cxnLst/>
            <a:rect l="l" t="t" r="r" b="b"/>
            <a:pathLst>
              <a:path w="660400" h="0">
                <a:moveTo>
                  <a:pt x="0" y="0"/>
                </a:moveTo>
                <a:lnTo>
                  <a:pt x="659892" y="0"/>
                </a:lnTo>
              </a:path>
            </a:pathLst>
          </a:custGeom>
          <a:ln w="5422">
            <a:solidFill>
              <a:srgbClr val="000000"/>
            </a:solidFill>
          </a:ln>
        </p:spPr>
        <p:txBody>
          <a:bodyPr wrap="square" lIns="0" tIns="0" rIns="0" bIns="0" rtlCol="0"/>
          <a:lstStyle/>
          <a:p/>
        </p:txBody>
      </p:sp>
      <p:sp>
        <p:nvSpPr>
          <p:cNvPr id="10" name="object 10"/>
          <p:cNvSpPr/>
          <p:nvPr/>
        </p:nvSpPr>
        <p:spPr>
          <a:xfrm>
            <a:off x="3244595" y="6849618"/>
            <a:ext cx="0" cy="156210"/>
          </a:xfrm>
          <a:custGeom>
            <a:avLst/>
            <a:gdLst/>
            <a:ahLst/>
            <a:cxnLst/>
            <a:rect l="l" t="t" r="r" b="b"/>
            <a:pathLst>
              <a:path w="0" h="156209">
                <a:moveTo>
                  <a:pt x="0" y="0"/>
                </a:moveTo>
                <a:lnTo>
                  <a:pt x="0" y="156209"/>
                </a:lnTo>
              </a:path>
            </a:pathLst>
          </a:custGeom>
          <a:ln w="5422">
            <a:solidFill>
              <a:srgbClr val="000000"/>
            </a:solidFill>
          </a:ln>
        </p:spPr>
        <p:txBody>
          <a:bodyPr wrap="square" lIns="0" tIns="0" rIns="0" bIns="0" rtlCol="0"/>
          <a:lstStyle/>
          <a:p/>
        </p:txBody>
      </p:sp>
      <p:sp>
        <p:nvSpPr>
          <p:cNvPr id="11" name="object 11"/>
          <p:cNvSpPr/>
          <p:nvPr/>
        </p:nvSpPr>
        <p:spPr>
          <a:xfrm>
            <a:off x="3226307" y="6849618"/>
            <a:ext cx="0" cy="156210"/>
          </a:xfrm>
          <a:custGeom>
            <a:avLst/>
            <a:gdLst/>
            <a:ahLst/>
            <a:cxnLst/>
            <a:rect l="l" t="t" r="r" b="b"/>
            <a:pathLst>
              <a:path w="0" h="156209">
                <a:moveTo>
                  <a:pt x="0" y="0"/>
                </a:moveTo>
                <a:lnTo>
                  <a:pt x="0" y="156209"/>
                </a:lnTo>
              </a:path>
            </a:pathLst>
          </a:custGeom>
          <a:ln w="5422">
            <a:solidFill>
              <a:srgbClr val="000000"/>
            </a:solidFill>
          </a:ln>
        </p:spPr>
        <p:txBody>
          <a:bodyPr wrap="square" lIns="0" tIns="0" rIns="0" bIns="0" rtlCol="0"/>
          <a:lstStyle/>
          <a:p/>
        </p:txBody>
      </p:sp>
      <p:sp>
        <p:nvSpPr>
          <p:cNvPr id="12" name="object 12"/>
          <p:cNvSpPr/>
          <p:nvPr/>
        </p:nvSpPr>
        <p:spPr>
          <a:xfrm>
            <a:off x="4668773" y="6928104"/>
            <a:ext cx="660400" cy="0"/>
          </a:xfrm>
          <a:custGeom>
            <a:avLst/>
            <a:gdLst/>
            <a:ahLst/>
            <a:cxnLst/>
            <a:rect l="l" t="t" r="r" b="b"/>
            <a:pathLst>
              <a:path w="660400" h="0">
                <a:moveTo>
                  <a:pt x="0" y="0"/>
                </a:moveTo>
                <a:lnTo>
                  <a:pt x="659891" y="0"/>
                </a:lnTo>
              </a:path>
            </a:pathLst>
          </a:custGeom>
          <a:ln w="5422">
            <a:solidFill>
              <a:srgbClr val="000000"/>
            </a:solidFill>
          </a:ln>
        </p:spPr>
        <p:txBody>
          <a:bodyPr wrap="square" lIns="0" tIns="0" rIns="0" bIns="0" rtlCol="0"/>
          <a:lstStyle/>
          <a:p/>
        </p:txBody>
      </p:sp>
      <p:sp>
        <p:nvSpPr>
          <p:cNvPr id="13" name="object 13"/>
          <p:cNvSpPr txBox="1"/>
          <p:nvPr/>
        </p:nvSpPr>
        <p:spPr>
          <a:xfrm>
            <a:off x="5343144" y="6801589"/>
            <a:ext cx="62865" cy="342265"/>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a:p>
            <a:pPr>
              <a:lnSpc>
                <a:spcPct val="100000"/>
              </a:lnSpc>
              <a:spcBef>
                <a:spcPts val="60"/>
              </a:spcBef>
            </a:pPr>
            <a:r>
              <a:rPr dirty="0" sz="1000" spc="-345">
                <a:latin typeface="Symbol"/>
                <a:cs typeface="Symbol"/>
              </a:rPr>
              <a:t>⎠</a:t>
            </a:r>
            <a:endParaRPr sz="1000">
              <a:latin typeface="Symbol"/>
              <a:cs typeface="Symbol"/>
            </a:endParaRPr>
          </a:p>
        </p:txBody>
      </p:sp>
      <p:sp>
        <p:nvSpPr>
          <p:cNvPr id="14" name="object 14"/>
          <p:cNvSpPr txBox="1"/>
          <p:nvPr/>
        </p:nvSpPr>
        <p:spPr>
          <a:xfrm>
            <a:off x="5343144" y="6717772"/>
            <a:ext cx="62865" cy="182245"/>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15" name="object 15"/>
          <p:cNvSpPr txBox="1"/>
          <p:nvPr/>
        </p:nvSpPr>
        <p:spPr>
          <a:xfrm>
            <a:off x="4601725" y="6961609"/>
            <a:ext cx="62865" cy="182245"/>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16" name="object 16"/>
          <p:cNvSpPr txBox="1"/>
          <p:nvPr/>
        </p:nvSpPr>
        <p:spPr>
          <a:xfrm>
            <a:off x="4781540" y="6278871"/>
            <a:ext cx="62865" cy="182245"/>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17" name="object 17"/>
          <p:cNvSpPr txBox="1"/>
          <p:nvPr/>
        </p:nvSpPr>
        <p:spPr>
          <a:xfrm>
            <a:off x="4040122" y="6521949"/>
            <a:ext cx="62865" cy="182245"/>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18" name="object 18"/>
          <p:cNvSpPr txBox="1"/>
          <p:nvPr/>
        </p:nvSpPr>
        <p:spPr>
          <a:xfrm>
            <a:off x="4040122" y="6278871"/>
            <a:ext cx="62865" cy="182245"/>
          </a:xfrm>
          <a:prstGeom prst="rect">
            <a:avLst/>
          </a:prstGeom>
        </p:spPr>
        <p:txBody>
          <a:bodyPr wrap="square" lIns="0" tIns="15875" rIns="0" bIns="0" rtlCol="0" vert="horz">
            <a:spAutoFit/>
          </a:bodyPr>
          <a:lstStyle/>
          <a:p>
            <a:pPr>
              <a:lnSpc>
                <a:spcPct val="100000"/>
              </a:lnSpc>
              <a:spcBef>
                <a:spcPts val="125"/>
              </a:spcBef>
            </a:pPr>
            <a:r>
              <a:rPr dirty="0" sz="1000" spc="-345">
                <a:latin typeface="Symbol"/>
                <a:cs typeface="Symbol"/>
              </a:rPr>
              <a:t>⎛</a:t>
            </a:r>
            <a:endParaRPr sz="1000">
              <a:latin typeface="Symbol"/>
              <a:cs typeface="Symbol"/>
            </a:endParaRPr>
          </a:p>
        </p:txBody>
      </p:sp>
      <p:sp>
        <p:nvSpPr>
          <p:cNvPr id="19" name="object 19"/>
          <p:cNvSpPr txBox="1"/>
          <p:nvPr/>
        </p:nvSpPr>
        <p:spPr>
          <a:xfrm>
            <a:off x="4168902" y="6737127"/>
            <a:ext cx="63500" cy="116839"/>
          </a:xfrm>
          <a:prstGeom prst="rect">
            <a:avLst/>
          </a:prstGeom>
        </p:spPr>
        <p:txBody>
          <a:bodyPr wrap="square" lIns="0" tIns="12700" rIns="0" bIns="0" rtlCol="0" vert="horz">
            <a:spAutoFit/>
          </a:bodyPr>
          <a:lstStyle/>
          <a:p>
            <a:pPr>
              <a:lnSpc>
                <a:spcPct val="100000"/>
              </a:lnSpc>
              <a:spcBef>
                <a:spcPts val="100"/>
              </a:spcBef>
            </a:pPr>
            <a:r>
              <a:rPr dirty="0" sz="600" i="1">
                <a:latin typeface="Times New Roman"/>
                <a:cs typeface="Times New Roman"/>
              </a:rPr>
              <a:t>N</a:t>
            </a:r>
            <a:endParaRPr sz="600">
              <a:latin typeface="Times New Roman"/>
              <a:cs typeface="Times New Roman"/>
            </a:endParaRPr>
          </a:p>
        </p:txBody>
      </p:sp>
      <p:sp>
        <p:nvSpPr>
          <p:cNvPr id="20" name="object 20"/>
          <p:cNvSpPr txBox="1"/>
          <p:nvPr/>
        </p:nvSpPr>
        <p:spPr>
          <a:xfrm>
            <a:off x="5172447" y="6821711"/>
            <a:ext cx="46990" cy="116839"/>
          </a:xfrm>
          <a:prstGeom prst="rect">
            <a:avLst/>
          </a:prstGeom>
        </p:spPr>
        <p:txBody>
          <a:bodyPr wrap="square" lIns="0" tIns="12700" rIns="0" bIns="0" rtlCol="0" vert="horz">
            <a:spAutoFit/>
          </a:bodyPr>
          <a:lstStyle/>
          <a:p>
            <a:pPr>
              <a:lnSpc>
                <a:spcPct val="100000"/>
              </a:lnSpc>
              <a:spcBef>
                <a:spcPts val="100"/>
              </a:spcBef>
            </a:pPr>
            <a:r>
              <a:rPr dirty="0" sz="600" i="1">
                <a:latin typeface="Times New Roman"/>
                <a:cs typeface="Times New Roman"/>
              </a:rPr>
              <a:t>k</a:t>
            </a:r>
            <a:endParaRPr sz="600">
              <a:latin typeface="Times New Roman"/>
              <a:cs typeface="Times New Roman"/>
            </a:endParaRPr>
          </a:p>
        </p:txBody>
      </p:sp>
      <p:sp>
        <p:nvSpPr>
          <p:cNvPr id="21" name="object 21"/>
          <p:cNvSpPr txBox="1"/>
          <p:nvPr/>
        </p:nvSpPr>
        <p:spPr>
          <a:xfrm>
            <a:off x="4321304" y="6382044"/>
            <a:ext cx="336550" cy="116839"/>
          </a:xfrm>
          <a:prstGeom prst="rect">
            <a:avLst/>
          </a:prstGeom>
        </p:spPr>
        <p:txBody>
          <a:bodyPr wrap="square" lIns="0" tIns="12700" rIns="0" bIns="0" rtlCol="0" vert="horz">
            <a:spAutoFit/>
          </a:bodyPr>
          <a:lstStyle/>
          <a:p>
            <a:pPr>
              <a:lnSpc>
                <a:spcPct val="100000"/>
              </a:lnSpc>
              <a:spcBef>
                <a:spcPts val="100"/>
              </a:spcBef>
              <a:tabLst>
                <a:tab pos="288925" algn="l"/>
              </a:tabLst>
            </a:pPr>
            <a:r>
              <a:rPr dirty="0" sz="600" i="1">
                <a:latin typeface="Times New Roman"/>
                <a:cs typeface="Times New Roman"/>
              </a:rPr>
              <a:t>k	k</a:t>
            </a:r>
            <a:endParaRPr sz="600">
              <a:latin typeface="Times New Roman"/>
              <a:cs typeface="Times New Roman"/>
            </a:endParaRPr>
          </a:p>
        </p:txBody>
      </p:sp>
      <p:sp>
        <p:nvSpPr>
          <p:cNvPr id="22" name="object 22"/>
          <p:cNvSpPr txBox="1"/>
          <p:nvPr/>
        </p:nvSpPr>
        <p:spPr>
          <a:xfrm>
            <a:off x="4140705" y="6997733"/>
            <a:ext cx="132715" cy="116839"/>
          </a:xfrm>
          <a:prstGeom prst="rect">
            <a:avLst/>
          </a:prstGeom>
        </p:spPr>
        <p:txBody>
          <a:bodyPr wrap="square" lIns="0" tIns="12700" rIns="0" bIns="0" rtlCol="0" vert="horz">
            <a:spAutoFit/>
          </a:bodyPr>
          <a:lstStyle/>
          <a:p>
            <a:pPr>
              <a:lnSpc>
                <a:spcPct val="100000"/>
              </a:lnSpc>
              <a:spcBef>
                <a:spcPts val="100"/>
              </a:spcBef>
            </a:pPr>
            <a:r>
              <a:rPr dirty="0" sz="600" i="1">
                <a:latin typeface="Times New Roman"/>
                <a:cs typeface="Times New Roman"/>
              </a:rPr>
              <a:t>k</a:t>
            </a:r>
            <a:r>
              <a:rPr dirty="0" sz="600" spc="-120" i="1">
                <a:latin typeface="Times New Roman"/>
                <a:cs typeface="Times New Roman"/>
              </a:rPr>
              <a:t> </a:t>
            </a:r>
            <a:r>
              <a:rPr dirty="0" sz="600" spc="-15">
                <a:latin typeface="Symbol"/>
                <a:cs typeface="Symbol"/>
              </a:rPr>
              <a:t></a:t>
            </a:r>
            <a:r>
              <a:rPr dirty="0" sz="600" spc="-15">
                <a:latin typeface="Times New Roman"/>
                <a:cs typeface="Times New Roman"/>
              </a:rPr>
              <a:t>1</a:t>
            </a:r>
            <a:endParaRPr sz="600">
              <a:latin typeface="Times New Roman"/>
              <a:cs typeface="Times New Roman"/>
            </a:endParaRPr>
          </a:p>
        </p:txBody>
      </p:sp>
      <p:sp>
        <p:nvSpPr>
          <p:cNvPr id="23" name="object 23"/>
          <p:cNvSpPr txBox="1"/>
          <p:nvPr/>
        </p:nvSpPr>
        <p:spPr>
          <a:xfrm>
            <a:off x="5056628" y="6915434"/>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24" name="object 24"/>
          <p:cNvSpPr txBox="1"/>
          <p:nvPr/>
        </p:nvSpPr>
        <p:spPr>
          <a:xfrm>
            <a:off x="5270749" y="6721125"/>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25" name="object 25"/>
          <p:cNvSpPr txBox="1"/>
          <p:nvPr/>
        </p:nvSpPr>
        <p:spPr>
          <a:xfrm>
            <a:off x="2724151" y="6784306"/>
            <a:ext cx="1564640" cy="260985"/>
          </a:xfrm>
          <a:prstGeom prst="rect">
            <a:avLst/>
          </a:prstGeom>
        </p:spPr>
        <p:txBody>
          <a:bodyPr wrap="square" lIns="0" tIns="11430" rIns="0" bIns="0" rtlCol="0" vert="horz">
            <a:spAutoFit/>
          </a:bodyPr>
          <a:lstStyle/>
          <a:p>
            <a:pPr>
              <a:lnSpc>
                <a:spcPct val="100000"/>
              </a:lnSpc>
              <a:spcBef>
                <a:spcPts val="90"/>
              </a:spcBef>
              <a:tabLst>
                <a:tab pos="166370" algn="l"/>
                <a:tab pos="420370" algn="l"/>
                <a:tab pos="1044575" algn="l"/>
                <a:tab pos="1390015" algn="l"/>
              </a:tabLst>
            </a:pPr>
            <a:r>
              <a:rPr dirty="0" sz="600">
                <a:latin typeface="Times New Roman"/>
                <a:cs typeface="Times New Roman"/>
              </a:rPr>
              <a:t>1	2	</a:t>
            </a:r>
            <a:r>
              <a:rPr dirty="0" sz="600" i="1">
                <a:latin typeface="Times New Roman"/>
                <a:cs typeface="Times New Roman"/>
              </a:rPr>
              <a:t>N     </a:t>
            </a:r>
            <a:r>
              <a:rPr dirty="0" sz="600" spc="10" i="1">
                <a:latin typeface="Times New Roman"/>
                <a:cs typeface="Times New Roman"/>
              </a:rPr>
              <a:t> </a:t>
            </a:r>
            <a:r>
              <a:rPr dirty="0" sz="600">
                <a:latin typeface="Times New Roman"/>
                <a:cs typeface="Times New Roman"/>
              </a:rPr>
              <a:t>1     </a:t>
            </a:r>
            <a:r>
              <a:rPr dirty="0" sz="600" spc="45">
                <a:latin typeface="Times New Roman"/>
                <a:cs typeface="Times New Roman"/>
              </a:rPr>
              <a:t> </a:t>
            </a:r>
            <a:r>
              <a:rPr dirty="0" sz="600">
                <a:latin typeface="Times New Roman"/>
                <a:cs typeface="Times New Roman"/>
              </a:rPr>
              <a:t>2	</a:t>
            </a:r>
            <a:r>
              <a:rPr dirty="0" sz="600" i="1">
                <a:latin typeface="Times New Roman"/>
                <a:cs typeface="Times New Roman"/>
              </a:rPr>
              <a:t>N	</a:t>
            </a:r>
            <a:r>
              <a:rPr dirty="0" sz="1550" spc="-10">
                <a:latin typeface="Symbol"/>
                <a:cs typeface="Symbol"/>
              </a:rPr>
              <a:t></a:t>
            </a:r>
            <a:endParaRPr sz="1550">
              <a:latin typeface="Symbol"/>
              <a:cs typeface="Symbol"/>
            </a:endParaRPr>
          </a:p>
        </p:txBody>
      </p:sp>
      <p:sp>
        <p:nvSpPr>
          <p:cNvPr id="26" name="object 26"/>
          <p:cNvSpPr txBox="1"/>
          <p:nvPr/>
        </p:nvSpPr>
        <p:spPr>
          <a:xfrm>
            <a:off x="4495034" y="6362687"/>
            <a:ext cx="349885" cy="341630"/>
          </a:xfrm>
          <a:prstGeom prst="rect">
            <a:avLst/>
          </a:prstGeom>
        </p:spPr>
        <p:txBody>
          <a:bodyPr wrap="square" lIns="0" tIns="15875" rIns="0" bIns="0" rtlCol="0" vert="horz">
            <a:spAutoFit/>
          </a:bodyPr>
          <a:lstStyle/>
          <a:p>
            <a:pPr marL="286385">
              <a:lnSpc>
                <a:spcPts val="1030"/>
              </a:lnSpc>
              <a:spcBef>
                <a:spcPts val="125"/>
              </a:spcBef>
            </a:pPr>
            <a:r>
              <a:rPr dirty="0" sz="1000" spc="-345">
                <a:latin typeface="Symbol"/>
                <a:cs typeface="Symbol"/>
              </a:rPr>
              <a:t>⎟</a:t>
            </a:r>
            <a:endParaRPr sz="1000">
              <a:latin typeface="Symbol"/>
              <a:cs typeface="Symbol"/>
            </a:endParaRPr>
          </a:p>
          <a:p>
            <a:pPr>
              <a:lnSpc>
                <a:spcPts val="385"/>
              </a:lnSpc>
            </a:pPr>
            <a:r>
              <a:rPr dirty="0" sz="600">
                <a:latin typeface="Times New Roman"/>
                <a:cs typeface="Times New Roman"/>
              </a:rPr>
              <a:t>2</a:t>
            </a:r>
            <a:endParaRPr sz="600">
              <a:latin typeface="Times New Roman"/>
              <a:cs typeface="Times New Roman"/>
            </a:endParaRPr>
          </a:p>
          <a:p>
            <a:pPr marL="286385">
              <a:lnSpc>
                <a:spcPts val="1035"/>
              </a:lnSpc>
            </a:pPr>
            <a:r>
              <a:rPr dirty="0" sz="1000" spc="-345">
                <a:latin typeface="Symbol"/>
                <a:cs typeface="Symbol"/>
              </a:rPr>
              <a:t>⎠</a:t>
            </a:r>
            <a:endParaRPr sz="1000">
              <a:latin typeface="Symbol"/>
              <a:cs typeface="Symbol"/>
            </a:endParaRPr>
          </a:p>
        </p:txBody>
      </p:sp>
      <p:sp>
        <p:nvSpPr>
          <p:cNvPr id="27" name="object 27"/>
          <p:cNvSpPr txBox="1"/>
          <p:nvPr/>
        </p:nvSpPr>
        <p:spPr>
          <a:xfrm>
            <a:off x="4709154" y="6281451"/>
            <a:ext cx="50800"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2</a:t>
            </a:r>
            <a:endParaRPr sz="600">
              <a:latin typeface="Times New Roman"/>
              <a:cs typeface="Times New Roman"/>
            </a:endParaRPr>
          </a:p>
        </p:txBody>
      </p:sp>
      <p:sp>
        <p:nvSpPr>
          <p:cNvPr id="28" name="object 28"/>
          <p:cNvSpPr txBox="1"/>
          <p:nvPr/>
        </p:nvSpPr>
        <p:spPr>
          <a:xfrm>
            <a:off x="3294886" y="6465089"/>
            <a:ext cx="203835" cy="116839"/>
          </a:xfrm>
          <a:prstGeom prst="rect">
            <a:avLst/>
          </a:prstGeom>
        </p:spPr>
        <p:txBody>
          <a:bodyPr wrap="square" lIns="0" tIns="12700" rIns="0" bIns="0" rtlCol="0" vert="horz">
            <a:spAutoFit/>
          </a:bodyPr>
          <a:lstStyle/>
          <a:p>
            <a:pPr>
              <a:lnSpc>
                <a:spcPct val="100000"/>
              </a:lnSpc>
              <a:spcBef>
                <a:spcPts val="100"/>
              </a:spcBef>
            </a:pPr>
            <a:r>
              <a:rPr dirty="0" sz="600">
                <a:latin typeface="Times New Roman"/>
                <a:cs typeface="Times New Roman"/>
              </a:rPr>
              <a:t>k</a:t>
            </a:r>
            <a:r>
              <a:rPr dirty="0" sz="600" spc="95">
                <a:latin typeface="Times New Roman"/>
                <a:cs typeface="Times New Roman"/>
              </a:rPr>
              <a:t> </a:t>
            </a:r>
            <a:r>
              <a:rPr dirty="0" sz="600" i="1">
                <a:latin typeface="Times New Roman"/>
                <a:cs typeface="Times New Roman"/>
              </a:rPr>
              <a:t>k</a:t>
            </a:r>
            <a:endParaRPr sz="600">
              <a:latin typeface="Times New Roman"/>
              <a:cs typeface="Times New Roman"/>
            </a:endParaRPr>
          </a:p>
        </p:txBody>
      </p:sp>
      <p:sp>
        <p:nvSpPr>
          <p:cNvPr id="29" name="object 29"/>
          <p:cNvSpPr txBox="1"/>
          <p:nvPr/>
        </p:nvSpPr>
        <p:spPr>
          <a:xfrm>
            <a:off x="4563625" y="6692713"/>
            <a:ext cx="749300" cy="232410"/>
          </a:xfrm>
          <a:prstGeom prst="rect">
            <a:avLst/>
          </a:prstGeom>
        </p:spPr>
        <p:txBody>
          <a:bodyPr wrap="square" lIns="0" tIns="13335" rIns="0" bIns="0" rtlCol="0" vert="horz">
            <a:spAutoFit/>
          </a:bodyPr>
          <a:lstStyle/>
          <a:p>
            <a:pPr marL="38100">
              <a:lnSpc>
                <a:spcPct val="100000"/>
              </a:lnSpc>
              <a:spcBef>
                <a:spcPts val="105"/>
              </a:spcBef>
            </a:pPr>
            <a:r>
              <a:rPr dirty="0" baseline="8333" sz="1500" spc="-517">
                <a:latin typeface="Symbol"/>
                <a:cs typeface="Symbol"/>
              </a:rPr>
              <a:t>⎛</a:t>
            </a:r>
            <a:r>
              <a:rPr dirty="0" baseline="8333" sz="1500" spc="-89">
                <a:latin typeface="Times New Roman"/>
                <a:cs typeface="Times New Roman"/>
              </a:rPr>
              <a:t> </a:t>
            </a:r>
            <a:r>
              <a:rPr dirty="0" sz="1000" spc="15">
                <a:latin typeface="Symbol"/>
                <a:cs typeface="Symbol"/>
              </a:rPr>
              <a:t></a:t>
            </a:r>
            <a:r>
              <a:rPr dirty="0" sz="1000" spc="15">
                <a:latin typeface="Times New Roman"/>
                <a:cs typeface="Times New Roman"/>
              </a:rPr>
              <a:t> </a:t>
            </a:r>
            <a:r>
              <a:rPr dirty="0" sz="1350" spc="-10">
                <a:latin typeface="Symbol"/>
                <a:cs typeface="Symbol"/>
              </a:rPr>
              <a:t></a:t>
            </a:r>
            <a:r>
              <a:rPr dirty="0" sz="1000" spc="-10" i="1">
                <a:latin typeface="Times New Roman"/>
                <a:cs typeface="Times New Roman"/>
              </a:rPr>
              <a:t>y </a:t>
            </a:r>
            <a:r>
              <a:rPr dirty="0" sz="1000" spc="55">
                <a:latin typeface="Symbol"/>
                <a:cs typeface="Symbol"/>
              </a:rPr>
              <a:t></a:t>
            </a:r>
            <a:r>
              <a:rPr dirty="0" sz="1000" spc="55">
                <a:latin typeface="Times New Roman"/>
                <a:cs typeface="Times New Roman"/>
              </a:rPr>
              <a:t>β</a:t>
            </a:r>
            <a:r>
              <a:rPr dirty="0" sz="1000" spc="55" i="1">
                <a:latin typeface="Times New Roman"/>
                <a:cs typeface="Times New Roman"/>
              </a:rPr>
              <a:t>x</a:t>
            </a:r>
            <a:r>
              <a:rPr dirty="0" sz="1000" spc="-70" i="1">
                <a:latin typeface="Times New Roman"/>
                <a:cs typeface="Times New Roman"/>
              </a:rPr>
              <a:t> </a:t>
            </a:r>
            <a:r>
              <a:rPr dirty="0" sz="1350" spc="-114">
                <a:latin typeface="Symbol"/>
                <a:cs typeface="Symbol"/>
              </a:rPr>
              <a:t></a:t>
            </a:r>
            <a:endParaRPr sz="1350">
              <a:latin typeface="Symbol"/>
              <a:cs typeface="Symbol"/>
            </a:endParaRPr>
          </a:p>
        </p:txBody>
      </p:sp>
      <p:sp>
        <p:nvSpPr>
          <p:cNvPr id="30" name="object 30"/>
          <p:cNvSpPr txBox="1"/>
          <p:nvPr/>
        </p:nvSpPr>
        <p:spPr>
          <a:xfrm>
            <a:off x="2356621" y="6751625"/>
            <a:ext cx="2333625" cy="261620"/>
          </a:xfrm>
          <a:prstGeom prst="rect">
            <a:avLst/>
          </a:prstGeom>
        </p:spPr>
        <p:txBody>
          <a:bodyPr wrap="square" lIns="0" tIns="12065" rIns="0" bIns="0" rtlCol="0" vert="horz">
            <a:spAutoFit/>
          </a:bodyPr>
          <a:lstStyle/>
          <a:p>
            <a:pPr marL="25400">
              <a:lnSpc>
                <a:spcPct val="100000"/>
              </a:lnSpc>
              <a:spcBef>
                <a:spcPts val="95"/>
              </a:spcBef>
              <a:tabLst>
                <a:tab pos="1940560" algn="l"/>
              </a:tabLst>
            </a:pPr>
            <a:r>
              <a:rPr dirty="0" sz="1000" spc="-10">
                <a:latin typeface="Times New Roman"/>
                <a:cs typeface="Times New Roman"/>
              </a:rPr>
              <a:t>prob</a:t>
            </a:r>
            <a:r>
              <a:rPr dirty="0" sz="1550" spc="-10">
                <a:latin typeface="Symbol"/>
                <a:cs typeface="Symbol"/>
              </a:rPr>
              <a:t></a:t>
            </a:r>
            <a:r>
              <a:rPr dirty="0" sz="1000" spc="-10" i="1">
                <a:latin typeface="Times New Roman"/>
                <a:cs typeface="Times New Roman"/>
              </a:rPr>
              <a:t>y </a:t>
            </a:r>
            <a:r>
              <a:rPr dirty="0" sz="1000" spc="5">
                <a:latin typeface="Times New Roman"/>
                <a:cs typeface="Times New Roman"/>
              </a:rPr>
              <a:t>, </a:t>
            </a:r>
            <a:r>
              <a:rPr dirty="0" sz="1000" spc="10" i="1">
                <a:latin typeface="Times New Roman"/>
                <a:cs typeface="Times New Roman"/>
              </a:rPr>
              <a:t>y  </a:t>
            </a:r>
            <a:r>
              <a:rPr dirty="0" sz="1000" spc="20">
                <a:latin typeface="Times New Roman"/>
                <a:cs typeface="Times New Roman"/>
              </a:rPr>
              <a:t>,...</a:t>
            </a:r>
            <a:r>
              <a:rPr dirty="0" sz="1000" spc="20" i="1">
                <a:latin typeface="Times New Roman"/>
                <a:cs typeface="Times New Roman"/>
              </a:rPr>
              <a:t>y    </a:t>
            </a:r>
            <a:r>
              <a:rPr dirty="0" sz="1000" spc="10" i="1">
                <a:latin typeface="Times New Roman"/>
                <a:cs typeface="Times New Roman"/>
              </a:rPr>
              <a:t>x </a:t>
            </a:r>
            <a:r>
              <a:rPr dirty="0" sz="1000" spc="5">
                <a:latin typeface="Times New Roman"/>
                <a:cs typeface="Times New Roman"/>
              </a:rPr>
              <a:t>, </a:t>
            </a:r>
            <a:r>
              <a:rPr dirty="0" sz="1000" spc="10" i="1">
                <a:latin typeface="Times New Roman"/>
                <a:cs typeface="Times New Roman"/>
              </a:rPr>
              <a:t>x </a:t>
            </a:r>
            <a:r>
              <a:rPr dirty="0" sz="1000" spc="5">
                <a:latin typeface="Times New Roman"/>
                <a:cs typeface="Times New Roman"/>
              </a:rPr>
              <a:t>,...,</a:t>
            </a:r>
            <a:r>
              <a:rPr dirty="0" sz="1000" spc="-135">
                <a:latin typeface="Times New Roman"/>
                <a:cs typeface="Times New Roman"/>
              </a:rPr>
              <a:t> </a:t>
            </a:r>
            <a:r>
              <a:rPr dirty="0" sz="1000" spc="10" i="1">
                <a:latin typeface="Times New Roman"/>
                <a:cs typeface="Times New Roman"/>
              </a:rPr>
              <a:t>x </a:t>
            </a:r>
            <a:r>
              <a:rPr dirty="0" sz="1000" spc="90" i="1">
                <a:latin typeface="Times New Roman"/>
                <a:cs typeface="Times New Roman"/>
              </a:rPr>
              <a:t> </a:t>
            </a:r>
            <a:r>
              <a:rPr dirty="0" sz="1000" spc="25">
                <a:latin typeface="Times New Roman"/>
                <a:cs typeface="Times New Roman"/>
              </a:rPr>
              <a:t>,β</a:t>
            </a:r>
            <a:r>
              <a:rPr dirty="0" sz="1550" spc="25">
                <a:latin typeface="Symbol"/>
                <a:cs typeface="Symbol"/>
              </a:rPr>
              <a:t></a:t>
            </a:r>
            <a:r>
              <a:rPr dirty="0" sz="1000" spc="25">
                <a:latin typeface="Symbol"/>
                <a:cs typeface="Symbol"/>
              </a:rPr>
              <a:t></a:t>
            </a:r>
            <a:r>
              <a:rPr dirty="0" sz="1000" spc="25">
                <a:latin typeface="Times New Roman"/>
                <a:cs typeface="Times New Roman"/>
              </a:rPr>
              <a:t>	</a:t>
            </a:r>
            <a:r>
              <a:rPr dirty="0" sz="1000" spc="15" i="1">
                <a:latin typeface="Times New Roman"/>
                <a:cs typeface="Times New Roman"/>
              </a:rPr>
              <a:t>K</a:t>
            </a:r>
            <a:r>
              <a:rPr dirty="0" sz="1000" spc="-95" i="1">
                <a:latin typeface="Times New Roman"/>
                <a:cs typeface="Times New Roman"/>
              </a:rPr>
              <a:t> </a:t>
            </a:r>
            <a:r>
              <a:rPr dirty="0" sz="1000" spc="-80">
                <a:latin typeface="Times New Roman"/>
                <a:cs typeface="Times New Roman"/>
              </a:rPr>
              <a:t>exp</a:t>
            </a:r>
            <a:r>
              <a:rPr dirty="0" baseline="8333" sz="1500" spc="-120">
                <a:latin typeface="Symbol"/>
                <a:cs typeface="Symbol"/>
              </a:rPr>
              <a:t>⎜</a:t>
            </a:r>
            <a:endParaRPr baseline="8333" sz="1500">
              <a:latin typeface="Symbol"/>
              <a:cs typeface="Symbol"/>
            </a:endParaRPr>
          </a:p>
        </p:txBody>
      </p:sp>
      <p:sp>
        <p:nvSpPr>
          <p:cNvPr id="31" name="object 31"/>
          <p:cNvSpPr txBox="1"/>
          <p:nvPr/>
        </p:nvSpPr>
        <p:spPr>
          <a:xfrm>
            <a:off x="4116313" y="6253812"/>
            <a:ext cx="609600" cy="232410"/>
          </a:xfrm>
          <a:prstGeom prst="rect">
            <a:avLst/>
          </a:prstGeom>
        </p:spPr>
        <p:txBody>
          <a:bodyPr wrap="square" lIns="0" tIns="13335" rIns="0" bIns="0" rtlCol="0" vert="horz">
            <a:spAutoFit/>
          </a:bodyPr>
          <a:lstStyle/>
          <a:p>
            <a:pPr marL="91440" indent="-92075">
              <a:lnSpc>
                <a:spcPct val="100000"/>
              </a:lnSpc>
              <a:spcBef>
                <a:spcPts val="105"/>
              </a:spcBef>
              <a:buSzPct val="74074"/>
              <a:buChar char=""/>
              <a:tabLst>
                <a:tab pos="92075" algn="l"/>
              </a:tabLst>
            </a:pPr>
            <a:r>
              <a:rPr dirty="0" sz="1350" spc="-10">
                <a:latin typeface="Symbol"/>
                <a:cs typeface="Symbol"/>
              </a:rPr>
              <a:t></a:t>
            </a:r>
            <a:r>
              <a:rPr dirty="0" sz="1000" spc="-10" i="1">
                <a:latin typeface="Times New Roman"/>
                <a:cs typeface="Times New Roman"/>
              </a:rPr>
              <a:t>y </a:t>
            </a:r>
            <a:r>
              <a:rPr dirty="0" sz="1000" spc="55">
                <a:latin typeface="Symbol"/>
                <a:cs typeface="Symbol"/>
              </a:rPr>
              <a:t></a:t>
            </a:r>
            <a:r>
              <a:rPr dirty="0" sz="1000" spc="55">
                <a:latin typeface="Times New Roman"/>
                <a:cs typeface="Times New Roman"/>
              </a:rPr>
              <a:t>β</a:t>
            </a:r>
            <a:r>
              <a:rPr dirty="0" sz="1000" spc="55" i="1">
                <a:latin typeface="Times New Roman"/>
                <a:cs typeface="Times New Roman"/>
              </a:rPr>
              <a:t>x</a:t>
            </a:r>
            <a:r>
              <a:rPr dirty="0" sz="1000" spc="25" i="1">
                <a:latin typeface="Times New Roman"/>
                <a:cs typeface="Times New Roman"/>
              </a:rPr>
              <a:t> </a:t>
            </a:r>
            <a:r>
              <a:rPr dirty="0" sz="1350" spc="-114">
                <a:latin typeface="Symbol"/>
                <a:cs typeface="Symbol"/>
              </a:rPr>
              <a:t></a:t>
            </a:r>
            <a:endParaRPr sz="1350">
              <a:latin typeface="Symbol"/>
              <a:cs typeface="Symbol"/>
            </a:endParaRPr>
          </a:p>
        </p:txBody>
      </p:sp>
      <p:sp>
        <p:nvSpPr>
          <p:cNvPr id="32" name="object 32"/>
          <p:cNvSpPr txBox="1"/>
          <p:nvPr/>
        </p:nvSpPr>
        <p:spPr>
          <a:xfrm>
            <a:off x="2918199" y="6311966"/>
            <a:ext cx="1210310" cy="261620"/>
          </a:xfrm>
          <a:prstGeom prst="rect">
            <a:avLst/>
          </a:prstGeom>
        </p:spPr>
        <p:txBody>
          <a:bodyPr wrap="square" lIns="0" tIns="12065" rIns="0" bIns="0" rtlCol="0" vert="horz">
            <a:spAutoFit/>
          </a:bodyPr>
          <a:lstStyle/>
          <a:p>
            <a:pPr marL="25400">
              <a:lnSpc>
                <a:spcPct val="100000"/>
              </a:lnSpc>
              <a:spcBef>
                <a:spcPts val="95"/>
              </a:spcBef>
            </a:pPr>
            <a:r>
              <a:rPr dirty="0" sz="1000" spc="-10">
                <a:latin typeface="Times New Roman"/>
                <a:cs typeface="Times New Roman"/>
              </a:rPr>
              <a:t>prob</a:t>
            </a:r>
            <a:r>
              <a:rPr dirty="0" sz="1550" spc="-10">
                <a:latin typeface="Symbol"/>
                <a:cs typeface="Symbol"/>
              </a:rPr>
              <a:t></a:t>
            </a:r>
            <a:r>
              <a:rPr dirty="0" sz="1000" spc="-10" i="1">
                <a:latin typeface="Times New Roman"/>
                <a:cs typeface="Times New Roman"/>
              </a:rPr>
              <a:t>y </a:t>
            </a:r>
            <a:r>
              <a:rPr dirty="0" sz="1000" spc="10" i="1">
                <a:latin typeface="Times New Roman"/>
                <a:cs typeface="Times New Roman"/>
              </a:rPr>
              <a:t>x </a:t>
            </a:r>
            <a:r>
              <a:rPr dirty="0" sz="1000" spc="-10">
                <a:latin typeface="Times New Roman"/>
                <a:cs typeface="Times New Roman"/>
              </a:rPr>
              <a:t>,β</a:t>
            </a:r>
            <a:r>
              <a:rPr dirty="0" sz="1550" spc="-10">
                <a:latin typeface="Symbol"/>
                <a:cs typeface="Symbol"/>
              </a:rPr>
              <a:t></a:t>
            </a:r>
            <a:r>
              <a:rPr dirty="0" sz="1000" spc="-10">
                <a:latin typeface="Symbol"/>
                <a:cs typeface="Symbol"/>
              </a:rPr>
              <a:t></a:t>
            </a:r>
            <a:r>
              <a:rPr dirty="0" sz="1000" spc="-105">
                <a:latin typeface="Times New Roman"/>
                <a:cs typeface="Times New Roman"/>
              </a:rPr>
              <a:t> </a:t>
            </a:r>
            <a:r>
              <a:rPr dirty="0" sz="1000" spc="-60" i="1">
                <a:latin typeface="Times New Roman"/>
                <a:cs typeface="Times New Roman"/>
              </a:rPr>
              <a:t>K</a:t>
            </a:r>
            <a:r>
              <a:rPr dirty="0" sz="1000" spc="-60">
                <a:latin typeface="Times New Roman"/>
                <a:cs typeface="Times New Roman"/>
              </a:rPr>
              <a:t>exp</a:t>
            </a:r>
            <a:r>
              <a:rPr dirty="0" baseline="5555" sz="1500" spc="-89">
                <a:latin typeface="Symbol"/>
                <a:cs typeface="Symbol"/>
              </a:rPr>
              <a:t>⎜</a:t>
            </a:r>
            <a:endParaRPr baseline="5555" sz="1500">
              <a:latin typeface="Symbol"/>
              <a:cs typeface="Symbol"/>
            </a:endParaRPr>
          </a:p>
        </p:txBody>
      </p:sp>
      <p:sp>
        <p:nvSpPr>
          <p:cNvPr id="33" name="object 33"/>
          <p:cNvSpPr txBox="1"/>
          <p:nvPr/>
        </p:nvSpPr>
        <p:spPr>
          <a:xfrm>
            <a:off x="2688324" y="5981258"/>
            <a:ext cx="2401570" cy="270510"/>
          </a:xfrm>
          <a:prstGeom prst="rect">
            <a:avLst/>
          </a:prstGeom>
        </p:spPr>
        <p:txBody>
          <a:bodyPr wrap="square" lIns="0" tIns="12065" rIns="0" bIns="0" rtlCol="0" vert="horz">
            <a:spAutoFit/>
          </a:bodyPr>
          <a:lstStyle/>
          <a:p>
            <a:pPr>
              <a:lnSpc>
                <a:spcPts val="1535"/>
              </a:lnSpc>
              <a:spcBef>
                <a:spcPts val="95"/>
              </a:spcBef>
            </a:pPr>
            <a:r>
              <a:rPr dirty="0" sz="1000" spc="-10">
                <a:latin typeface="Times New Roman"/>
                <a:cs typeface="Times New Roman"/>
              </a:rPr>
              <a:t>prob</a:t>
            </a:r>
            <a:r>
              <a:rPr dirty="0" sz="1550" spc="-10">
                <a:latin typeface="Symbol"/>
                <a:cs typeface="Symbol"/>
              </a:rPr>
              <a:t></a:t>
            </a:r>
            <a:r>
              <a:rPr dirty="0" sz="1000" spc="-10" i="1">
                <a:latin typeface="Times New Roman"/>
                <a:cs typeface="Times New Roman"/>
              </a:rPr>
              <a:t>y </a:t>
            </a:r>
            <a:r>
              <a:rPr dirty="0" sz="1000" spc="10" i="1">
                <a:latin typeface="Times New Roman"/>
                <a:cs typeface="Times New Roman"/>
              </a:rPr>
              <a:t>x </a:t>
            </a:r>
            <a:r>
              <a:rPr dirty="0" sz="1000" spc="-10">
                <a:latin typeface="Times New Roman"/>
                <a:cs typeface="Times New Roman"/>
              </a:rPr>
              <a:t>,β</a:t>
            </a:r>
            <a:r>
              <a:rPr dirty="0" sz="1550" spc="-10">
                <a:latin typeface="Symbol"/>
                <a:cs typeface="Symbol"/>
              </a:rPr>
              <a:t></a:t>
            </a:r>
            <a:r>
              <a:rPr dirty="0" sz="1000" spc="-10">
                <a:latin typeface="Times New Roman"/>
                <a:cs typeface="Times New Roman"/>
              </a:rPr>
              <a:t>~ </a:t>
            </a:r>
            <a:r>
              <a:rPr dirty="0" sz="1000" spc="5">
                <a:latin typeface="Times New Roman"/>
                <a:cs typeface="Times New Roman"/>
              </a:rPr>
              <a:t>Gaussian, </a:t>
            </a:r>
            <a:r>
              <a:rPr dirty="0" sz="1000" spc="15">
                <a:latin typeface="Times New Roman"/>
                <a:cs typeface="Times New Roman"/>
              </a:rPr>
              <a:t>mean β</a:t>
            </a:r>
            <a:r>
              <a:rPr dirty="0" sz="1000" spc="15" i="1">
                <a:latin typeface="Times New Roman"/>
                <a:cs typeface="Times New Roman"/>
              </a:rPr>
              <a:t>x </a:t>
            </a:r>
            <a:r>
              <a:rPr dirty="0" sz="1000" spc="5">
                <a:latin typeface="Times New Roman"/>
                <a:cs typeface="Times New Roman"/>
              </a:rPr>
              <a:t>, std. </a:t>
            </a:r>
            <a:r>
              <a:rPr dirty="0" sz="1000" spc="10">
                <a:latin typeface="Times New Roman"/>
                <a:cs typeface="Times New Roman"/>
              </a:rPr>
              <a:t>dev.</a:t>
            </a:r>
            <a:r>
              <a:rPr dirty="0" sz="1000" spc="-200">
                <a:latin typeface="Times New Roman"/>
                <a:cs typeface="Times New Roman"/>
              </a:rPr>
              <a:t> </a:t>
            </a:r>
            <a:r>
              <a:rPr dirty="0" sz="1000" spc="10" i="1">
                <a:latin typeface="Times New Roman"/>
                <a:cs typeface="Times New Roman"/>
              </a:rPr>
              <a:t>σ</a:t>
            </a:r>
            <a:endParaRPr sz="1000">
              <a:latin typeface="Times New Roman"/>
              <a:cs typeface="Times New Roman"/>
            </a:endParaRPr>
          </a:p>
          <a:p>
            <a:pPr marL="350520">
              <a:lnSpc>
                <a:spcPts val="395"/>
              </a:lnSpc>
              <a:tabLst>
                <a:tab pos="1781175" algn="l"/>
              </a:tabLst>
            </a:pPr>
            <a:r>
              <a:rPr dirty="0" sz="600">
                <a:latin typeface="Times New Roman"/>
                <a:cs typeface="Times New Roman"/>
              </a:rPr>
              <a:t>k     </a:t>
            </a:r>
            <a:r>
              <a:rPr dirty="0" sz="600" spc="40">
                <a:latin typeface="Times New Roman"/>
                <a:cs typeface="Times New Roman"/>
              </a:rPr>
              <a:t> </a:t>
            </a:r>
            <a:r>
              <a:rPr dirty="0" sz="600" i="1">
                <a:latin typeface="Times New Roman"/>
                <a:cs typeface="Times New Roman"/>
              </a:rPr>
              <a:t>k	k</a:t>
            </a:r>
            <a:endParaRPr sz="600">
              <a:latin typeface="Times New Roman"/>
              <a:cs typeface="Times New Roman"/>
            </a:endParaRPr>
          </a:p>
        </p:txBody>
      </p:sp>
      <p:sp>
        <p:nvSpPr>
          <p:cNvPr id="34" name="object 34"/>
          <p:cNvSpPr txBox="1"/>
          <p:nvPr/>
        </p:nvSpPr>
        <p:spPr>
          <a:xfrm>
            <a:off x="4883653" y="6821711"/>
            <a:ext cx="157480" cy="281940"/>
          </a:xfrm>
          <a:prstGeom prst="rect">
            <a:avLst/>
          </a:prstGeom>
        </p:spPr>
        <p:txBody>
          <a:bodyPr wrap="square" lIns="0" tIns="12700" rIns="0" bIns="0" rtlCol="0" vert="horz">
            <a:spAutoFit/>
          </a:bodyPr>
          <a:lstStyle/>
          <a:p>
            <a:pPr>
              <a:lnSpc>
                <a:spcPct val="100000"/>
              </a:lnSpc>
              <a:spcBef>
                <a:spcPts val="100"/>
              </a:spcBef>
            </a:pPr>
            <a:r>
              <a:rPr dirty="0" sz="600" i="1">
                <a:latin typeface="Times New Roman"/>
                <a:cs typeface="Times New Roman"/>
              </a:rPr>
              <a:t>k</a:t>
            </a:r>
            <a:endParaRPr sz="600">
              <a:latin typeface="Times New Roman"/>
              <a:cs typeface="Times New Roman"/>
            </a:endParaRPr>
          </a:p>
          <a:p>
            <a:pPr marL="8255">
              <a:lnSpc>
                <a:spcPct val="100000"/>
              </a:lnSpc>
              <a:spcBef>
                <a:spcPts val="30"/>
              </a:spcBef>
            </a:pPr>
            <a:r>
              <a:rPr dirty="0" sz="1000" spc="-55">
                <a:latin typeface="Times New Roman"/>
                <a:cs typeface="Times New Roman"/>
              </a:rPr>
              <a:t>2</a:t>
            </a:r>
            <a:r>
              <a:rPr dirty="0" sz="1050" spc="-15" i="1">
                <a:latin typeface="Symbol"/>
                <a:cs typeface="Symbol"/>
              </a:rPr>
              <a:t></a:t>
            </a:r>
            <a:endParaRPr sz="1050">
              <a:latin typeface="Symbol"/>
              <a:cs typeface="Symbol"/>
            </a:endParaRPr>
          </a:p>
        </p:txBody>
      </p:sp>
      <p:sp>
        <p:nvSpPr>
          <p:cNvPr id="35" name="object 35"/>
          <p:cNvSpPr txBox="1"/>
          <p:nvPr/>
        </p:nvSpPr>
        <p:spPr>
          <a:xfrm>
            <a:off x="4330449" y="6472605"/>
            <a:ext cx="148590" cy="191135"/>
          </a:xfrm>
          <a:prstGeom prst="rect">
            <a:avLst/>
          </a:prstGeom>
        </p:spPr>
        <p:txBody>
          <a:bodyPr wrap="square" lIns="0" tIns="17145" rIns="0" bIns="0" rtlCol="0" vert="horz">
            <a:spAutoFit/>
          </a:bodyPr>
          <a:lstStyle/>
          <a:p>
            <a:pPr>
              <a:lnSpc>
                <a:spcPct val="100000"/>
              </a:lnSpc>
              <a:spcBef>
                <a:spcPts val="135"/>
              </a:spcBef>
            </a:pPr>
            <a:r>
              <a:rPr dirty="0" sz="1000" spc="-55">
                <a:latin typeface="Times New Roman"/>
                <a:cs typeface="Times New Roman"/>
              </a:rPr>
              <a:t>2</a:t>
            </a:r>
            <a:r>
              <a:rPr dirty="0" sz="1050" spc="-15" i="1">
                <a:latin typeface="Symbol"/>
                <a:cs typeface="Symbol"/>
              </a:rPr>
              <a:t></a:t>
            </a:r>
            <a:endParaRPr sz="1050">
              <a:latin typeface="Symbol"/>
              <a:cs typeface="Symbol"/>
            </a:endParaRPr>
          </a:p>
        </p:txBody>
      </p:sp>
      <p:sp>
        <p:nvSpPr>
          <p:cNvPr id="36" name="object 36"/>
          <p:cNvSpPr/>
          <p:nvPr/>
        </p:nvSpPr>
        <p:spPr>
          <a:xfrm>
            <a:off x="4436364" y="7388352"/>
            <a:ext cx="0" cy="144780"/>
          </a:xfrm>
          <a:custGeom>
            <a:avLst/>
            <a:gdLst/>
            <a:ahLst/>
            <a:cxnLst/>
            <a:rect l="l" t="t" r="r" b="b"/>
            <a:pathLst>
              <a:path w="0" h="144779">
                <a:moveTo>
                  <a:pt x="0" y="0"/>
                </a:moveTo>
                <a:lnTo>
                  <a:pt x="0" y="144780"/>
                </a:lnTo>
              </a:path>
            </a:pathLst>
          </a:custGeom>
          <a:ln w="5003">
            <a:solidFill>
              <a:srgbClr val="000000"/>
            </a:solidFill>
          </a:ln>
        </p:spPr>
        <p:txBody>
          <a:bodyPr wrap="square" lIns="0" tIns="0" rIns="0" bIns="0" rtlCol="0"/>
          <a:lstStyle/>
          <a:p/>
        </p:txBody>
      </p:sp>
      <p:sp>
        <p:nvSpPr>
          <p:cNvPr id="37" name="object 37"/>
          <p:cNvSpPr/>
          <p:nvPr/>
        </p:nvSpPr>
        <p:spPr>
          <a:xfrm>
            <a:off x="4419600" y="7388352"/>
            <a:ext cx="0" cy="144780"/>
          </a:xfrm>
          <a:custGeom>
            <a:avLst/>
            <a:gdLst/>
            <a:ahLst/>
            <a:cxnLst/>
            <a:rect l="l" t="t" r="r" b="b"/>
            <a:pathLst>
              <a:path w="0" h="144779">
                <a:moveTo>
                  <a:pt x="0" y="0"/>
                </a:moveTo>
                <a:lnTo>
                  <a:pt x="0" y="144780"/>
                </a:lnTo>
              </a:path>
            </a:pathLst>
          </a:custGeom>
          <a:ln w="5003">
            <a:solidFill>
              <a:srgbClr val="000000"/>
            </a:solidFill>
          </a:ln>
        </p:spPr>
        <p:txBody>
          <a:bodyPr wrap="square" lIns="0" tIns="0" rIns="0" bIns="0" rtlCol="0"/>
          <a:lstStyle/>
          <a:p/>
        </p:txBody>
      </p:sp>
      <p:sp>
        <p:nvSpPr>
          <p:cNvPr id="38" name="object 38"/>
          <p:cNvSpPr/>
          <p:nvPr/>
        </p:nvSpPr>
        <p:spPr>
          <a:xfrm>
            <a:off x="4613147" y="7750302"/>
            <a:ext cx="0" cy="144780"/>
          </a:xfrm>
          <a:custGeom>
            <a:avLst/>
            <a:gdLst/>
            <a:ahLst/>
            <a:cxnLst/>
            <a:rect l="l" t="t" r="r" b="b"/>
            <a:pathLst>
              <a:path w="0" h="144779">
                <a:moveTo>
                  <a:pt x="0" y="0"/>
                </a:moveTo>
                <a:lnTo>
                  <a:pt x="0" y="144780"/>
                </a:lnTo>
              </a:path>
            </a:pathLst>
          </a:custGeom>
          <a:ln w="5003">
            <a:solidFill>
              <a:srgbClr val="000000"/>
            </a:solidFill>
          </a:ln>
        </p:spPr>
        <p:txBody>
          <a:bodyPr wrap="square" lIns="0" tIns="0" rIns="0" bIns="0" rtlCol="0"/>
          <a:lstStyle/>
          <a:p/>
        </p:txBody>
      </p:sp>
      <p:sp>
        <p:nvSpPr>
          <p:cNvPr id="39" name="object 39"/>
          <p:cNvSpPr/>
          <p:nvPr/>
        </p:nvSpPr>
        <p:spPr>
          <a:xfrm>
            <a:off x="4596384" y="7750302"/>
            <a:ext cx="0" cy="144780"/>
          </a:xfrm>
          <a:custGeom>
            <a:avLst/>
            <a:gdLst/>
            <a:ahLst/>
            <a:cxnLst/>
            <a:rect l="l" t="t" r="r" b="b"/>
            <a:pathLst>
              <a:path w="0" h="144779">
                <a:moveTo>
                  <a:pt x="0" y="0"/>
                </a:moveTo>
                <a:lnTo>
                  <a:pt x="0" y="144780"/>
                </a:lnTo>
              </a:path>
            </a:pathLst>
          </a:custGeom>
          <a:ln w="5003">
            <a:solidFill>
              <a:srgbClr val="000000"/>
            </a:solidFill>
          </a:ln>
        </p:spPr>
        <p:txBody>
          <a:bodyPr wrap="square" lIns="0" tIns="0" rIns="0" bIns="0" rtlCol="0"/>
          <a:lstStyle/>
          <a:p/>
        </p:txBody>
      </p:sp>
      <p:sp>
        <p:nvSpPr>
          <p:cNvPr id="40" name="object 40"/>
          <p:cNvSpPr/>
          <p:nvPr/>
        </p:nvSpPr>
        <p:spPr>
          <a:xfrm>
            <a:off x="4137659" y="8184642"/>
            <a:ext cx="211454" cy="0"/>
          </a:xfrm>
          <a:custGeom>
            <a:avLst/>
            <a:gdLst/>
            <a:ahLst/>
            <a:cxnLst/>
            <a:rect l="l" t="t" r="r" b="b"/>
            <a:pathLst>
              <a:path w="211454" h="0">
                <a:moveTo>
                  <a:pt x="0" y="0"/>
                </a:moveTo>
                <a:lnTo>
                  <a:pt x="211074" y="0"/>
                </a:lnTo>
              </a:path>
            </a:pathLst>
          </a:custGeom>
          <a:ln w="5003">
            <a:solidFill>
              <a:srgbClr val="000000"/>
            </a:solidFill>
          </a:ln>
        </p:spPr>
        <p:txBody>
          <a:bodyPr wrap="square" lIns="0" tIns="0" rIns="0" bIns="0" rtlCol="0"/>
          <a:lstStyle/>
          <a:p/>
        </p:txBody>
      </p:sp>
      <p:sp>
        <p:nvSpPr>
          <p:cNvPr id="41" name="object 41"/>
          <p:cNvSpPr txBox="1"/>
          <p:nvPr/>
        </p:nvSpPr>
        <p:spPr>
          <a:xfrm>
            <a:off x="1760220" y="8442998"/>
            <a:ext cx="1482725" cy="328295"/>
          </a:xfrm>
          <a:prstGeom prst="rect">
            <a:avLst/>
          </a:prstGeom>
        </p:spPr>
        <p:txBody>
          <a:bodyPr wrap="square" lIns="0" tIns="12700" rIns="0" bIns="0" rtlCol="0" vert="horz">
            <a:spAutoFit/>
          </a:bodyPr>
          <a:lstStyle/>
          <a:p>
            <a:pPr algn="r" marR="17145">
              <a:lnSpc>
                <a:spcPct val="100000"/>
              </a:lnSpc>
              <a:spcBef>
                <a:spcPts val="100"/>
              </a:spcBef>
            </a:pPr>
            <a:r>
              <a:rPr dirty="0" sz="950">
                <a:latin typeface="Symbol"/>
                <a:cs typeface="Symbol"/>
              </a:rPr>
              <a:t></a:t>
            </a:r>
            <a:endParaRPr sz="950">
              <a:latin typeface="Symbol"/>
              <a:cs typeface="Symbol"/>
            </a:endParaRPr>
          </a:p>
          <a:p>
            <a:pPr>
              <a:lnSpc>
                <a:spcPct val="100000"/>
              </a:lnSpc>
              <a:spcBef>
                <a:spcPts val="52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42" name="object 42"/>
          <p:cNvSpPr txBox="1"/>
          <p:nvPr/>
        </p:nvSpPr>
        <p:spPr>
          <a:xfrm>
            <a:off x="4379221" y="8090189"/>
            <a:ext cx="99060" cy="170180"/>
          </a:xfrm>
          <a:prstGeom prst="rect">
            <a:avLst/>
          </a:prstGeom>
        </p:spPr>
        <p:txBody>
          <a:bodyPr wrap="square" lIns="0" tIns="12700" rIns="0" bIns="0" rtlCol="0" vert="horz">
            <a:spAutoFit/>
          </a:bodyPr>
          <a:lstStyle/>
          <a:p>
            <a:pPr>
              <a:lnSpc>
                <a:spcPct val="100000"/>
              </a:lnSpc>
              <a:spcBef>
                <a:spcPts val="100"/>
              </a:spcBef>
            </a:pPr>
            <a:r>
              <a:rPr dirty="0" sz="950">
                <a:latin typeface="Symbol"/>
                <a:cs typeface="Symbol"/>
              </a:rPr>
              <a:t></a:t>
            </a:r>
            <a:endParaRPr sz="950">
              <a:latin typeface="Symbol"/>
              <a:cs typeface="Symbol"/>
            </a:endParaRPr>
          </a:p>
        </p:txBody>
      </p:sp>
      <p:sp>
        <p:nvSpPr>
          <p:cNvPr id="43" name="object 43"/>
          <p:cNvSpPr txBox="1"/>
          <p:nvPr/>
        </p:nvSpPr>
        <p:spPr>
          <a:xfrm>
            <a:off x="3073148" y="7298435"/>
            <a:ext cx="55244" cy="109855"/>
          </a:xfrm>
          <a:prstGeom prst="rect">
            <a:avLst/>
          </a:prstGeom>
        </p:spPr>
        <p:txBody>
          <a:bodyPr wrap="square" lIns="0" tIns="12700" rIns="0" bIns="0" rtlCol="0" vert="horz">
            <a:spAutoFit/>
          </a:bodyPr>
          <a:lstStyle/>
          <a:p>
            <a:pPr>
              <a:lnSpc>
                <a:spcPct val="100000"/>
              </a:lnSpc>
              <a:spcBef>
                <a:spcPts val="100"/>
              </a:spcBef>
            </a:pPr>
            <a:r>
              <a:rPr dirty="0" sz="550">
                <a:latin typeface="Symbol"/>
                <a:cs typeface="Symbol"/>
              </a:rPr>
              <a:t></a:t>
            </a:r>
            <a:endParaRPr sz="550">
              <a:latin typeface="Symbol"/>
              <a:cs typeface="Symbol"/>
            </a:endParaRPr>
          </a:p>
        </p:txBody>
      </p:sp>
      <p:sp>
        <p:nvSpPr>
          <p:cNvPr id="44" name="object 44"/>
          <p:cNvSpPr txBox="1"/>
          <p:nvPr/>
        </p:nvSpPr>
        <p:spPr>
          <a:xfrm>
            <a:off x="3656841" y="8395720"/>
            <a:ext cx="59690" cy="109855"/>
          </a:xfrm>
          <a:prstGeom prst="rect">
            <a:avLst/>
          </a:prstGeom>
        </p:spPr>
        <p:txBody>
          <a:bodyPr wrap="square" lIns="0" tIns="12700" rIns="0" bIns="0" rtlCol="0" vert="horz">
            <a:spAutoFit/>
          </a:bodyPr>
          <a:lstStyle/>
          <a:p>
            <a:pPr>
              <a:lnSpc>
                <a:spcPct val="100000"/>
              </a:lnSpc>
              <a:spcBef>
                <a:spcPts val="100"/>
              </a:spcBef>
            </a:pPr>
            <a:r>
              <a:rPr dirty="0" sz="550" i="1">
                <a:latin typeface="Times New Roman"/>
                <a:cs typeface="Times New Roman"/>
              </a:rPr>
              <a:t>N</a:t>
            </a:r>
            <a:endParaRPr sz="550">
              <a:latin typeface="Times New Roman"/>
              <a:cs typeface="Times New Roman"/>
            </a:endParaRPr>
          </a:p>
        </p:txBody>
      </p:sp>
      <p:sp>
        <p:nvSpPr>
          <p:cNvPr id="45" name="object 45"/>
          <p:cNvSpPr txBox="1"/>
          <p:nvPr/>
        </p:nvSpPr>
        <p:spPr>
          <a:xfrm>
            <a:off x="3845820" y="8523737"/>
            <a:ext cx="311150" cy="109855"/>
          </a:xfrm>
          <a:prstGeom prst="rect">
            <a:avLst/>
          </a:prstGeom>
        </p:spPr>
        <p:txBody>
          <a:bodyPr wrap="square" lIns="0" tIns="12700" rIns="0" bIns="0" rtlCol="0" vert="horz">
            <a:spAutoFit/>
          </a:bodyPr>
          <a:lstStyle/>
          <a:p>
            <a:pPr>
              <a:lnSpc>
                <a:spcPct val="100000"/>
              </a:lnSpc>
              <a:spcBef>
                <a:spcPts val="100"/>
              </a:spcBef>
              <a:tabLst>
                <a:tab pos="266065" algn="l"/>
              </a:tabLst>
            </a:pPr>
            <a:r>
              <a:rPr dirty="0" sz="550" i="1">
                <a:latin typeface="Times New Roman"/>
                <a:cs typeface="Times New Roman"/>
              </a:rPr>
              <a:t>k</a:t>
            </a:r>
            <a:r>
              <a:rPr dirty="0" sz="550" i="1">
                <a:latin typeface="Times New Roman"/>
                <a:cs typeface="Times New Roman"/>
              </a:rPr>
              <a:t>	</a:t>
            </a:r>
            <a:r>
              <a:rPr dirty="0" sz="550" i="1">
                <a:latin typeface="Times New Roman"/>
                <a:cs typeface="Times New Roman"/>
              </a:rPr>
              <a:t>k</a:t>
            </a:r>
            <a:endParaRPr sz="550">
              <a:latin typeface="Times New Roman"/>
              <a:cs typeface="Times New Roman"/>
            </a:endParaRPr>
          </a:p>
        </p:txBody>
      </p:sp>
      <p:sp>
        <p:nvSpPr>
          <p:cNvPr id="46" name="object 46"/>
          <p:cNvSpPr txBox="1"/>
          <p:nvPr/>
        </p:nvSpPr>
        <p:spPr>
          <a:xfrm>
            <a:off x="4396749" y="8033770"/>
            <a:ext cx="59690" cy="109855"/>
          </a:xfrm>
          <a:prstGeom prst="rect">
            <a:avLst/>
          </a:prstGeom>
        </p:spPr>
        <p:txBody>
          <a:bodyPr wrap="square" lIns="0" tIns="12700" rIns="0" bIns="0" rtlCol="0" vert="horz">
            <a:spAutoFit/>
          </a:bodyPr>
          <a:lstStyle/>
          <a:p>
            <a:pPr>
              <a:lnSpc>
                <a:spcPct val="100000"/>
              </a:lnSpc>
              <a:spcBef>
                <a:spcPts val="100"/>
              </a:spcBef>
            </a:pPr>
            <a:r>
              <a:rPr dirty="0" sz="550" i="1">
                <a:latin typeface="Times New Roman"/>
                <a:cs typeface="Times New Roman"/>
              </a:rPr>
              <a:t>N</a:t>
            </a:r>
            <a:endParaRPr sz="550">
              <a:latin typeface="Times New Roman"/>
              <a:cs typeface="Times New Roman"/>
            </a:endParaRPr>
          </a:p>
        </p:txBody>
      </p:sp>
      <p:sp>
        <p:nvSpPr>
          <p:cNvPr id="47" name="object 47"/>
          <p:cNvSpPr txBox="1"/>
          <p:nvPr/>
        </p:nvSpPr>
        <p:spPr>
          <a:xfrm>
            <a:off x="4203193" y="8430771"/>
            <a:ext cx="48260" cy="109855"/>
          </a:xfrm>
          <a:prstGeom prst="rect">
            <a:avLst/>
          </a:prstGeom>
        </p:spPr>
        <p:txBody>
          <a:bodyPr wrap="square" lIns="0" tIns="12700" rIns="0" bIns="0" rtlCol="0" vert="horz">
            <a:spAutoFit/>
          </a:bodyPr>
          <a:lstStyle/>
          <a:p>
            <a:pPr>
              <a:lnSpc>
                <a:spcPct val="100000"/>
              </a:lnSpc>
              <a:spcBef>
                <a:spcPts val="100"/>
              </a:spcBef>
            </a:pPr>
            <a:r>
              <a:rPr dirty="0" sz="550">
                <a:latin typeface="Times New Roman"/>
                <a:cs typeface="Times New Roman"/>
              </a:rPr>
              <a:t>2</a:t>
            </a:r>
            <a:endParaRPr sz="550">
              <a:latin typeface="Times New Roman"/>
              <a:cs typeface="Times New Roman"/>
            </a:endParaRPr>
          </a:p>
        </p:txBody>
      </p:sp>
      <p:sp>
        <p:nvSpPr>
          <p:cNvPr id="48" name="object 48"/>
          <p:cNvSpPr txBox="1"/>
          <p:nvPr/>
        </p:nvSpPr>
        <p:spPr>
          <a:xfrm>
            <a:off x="4943853" y="8068820"/>
            <a:ext cx="48260" cy="109855"/>
          </a:xfrm>
          <a:prstGeom prst="rect">
            <a:avLst/>
          </a:prstGeom>
        </p:spPr>
        <p:txBody>
          <a:bodyPr wrap="square" lIns="0" tIns="12700" rIns="0" bIns="0" rtlCol="0" vert="horz">
            <a:spAutoFit/>
          </a:bodyPr>
          <a:lstStyle/>
          <a:p>
            <a:pPr>
              <a:lnSpc>
                <a:spcPct val="100000"/>
              </a:lnSpc>
              <a:spcBef>
                <a:spcPts val="100"/>
              </a:spcBef>
            </a:pPr>
            <a:r>
              <a:rPr dirty="0" sz="550">
                <a:latin typeface="Times New Roman"/>
                <a:cs typeface="Times New Roman"/>
              </a:rPr>
              <a:t>2</a:t>
            </a:r>
            <a:endParaRPr sz="550">
              <a:latin typeface="Times New Roman"/>
              <a:cs typeface="Times New Roman"/>
            </a:endParaRPr>
          </a:p>
        </p:txBody>
      </p:sp>
      <p:sp>
        <p:nvSpPr>
          <p:cNvPr id="49" name="object 49"/>
          <p:cNvSpPr txBox="1"/>
          <p:nvPr/>
        </p:nvSpPr>
        <p:spPr>
          <a:xfrm>
            <a:off x="4269992" y="8171691"/>
            <a:ext cx="652780" cy="109855"/>
          </a:xfrm>
          <a:prstGeom prst="rect">
            <a:avLst/>
          </a:prstGeom>
        </p:spPr>
        <p:txBody>
          <a:bodyPr wrap="square" lIns="0" tIns="12700" rIns="0" bIns="0" rtlCol="0" vert="horz">
            <a:spAutoFit/>
          </a:bodyPr>
          <a:lstStyle/>
          <a:p>
            <a:pPr marL="25400">
              <a:lnSpc>
                <a:spcPct val="100000"/>
              </a:lnSpc>
              <a:spcBef>
                <a:spcPts val="100"/>
              </a:spcBef>
              <a:tabLst>
                <a:tab pos="315595" algn="l"/>
                <a:tab pos="582930" algn="l"/>
              </a:tabLst>
            </a:pPr>
            <a:r>
              <a:rPr dirty="0" sz="550">
                <a:latin typeface="Times New Roman"/>
                <a:cs typeface="Times New Roman"/>
              </a:rPr>
              <a:t>2	</a:t>
            </a:r>
            <a:r>
              <a:rPr dirty="0" baseline="10101" sz="825" i="1">
                <a:latin typeface="Times New Roman"/>
                <a:cs typeface="Times New Roman"/>
              </a:rPr>
              <a:t>k	k</a:t>
            </a:r>
            <a:endParaRPr baseline="10101" sz="825">
              <a:latin typeface="Times New Roman"/>
              <a:cs typeface="Times New Roman"/>
            </a:endParaRPr>
          </a:p>
        </p:txBody>
      </p:sp>
      <p:sp>
        <p:nvSpPr>
          <p:cNvPr id="50" name="object 50"/>
          <p:cNvSpPr txBox="1"/>
          <p:nvPr/>
        </p:nvSpPr>
        <p:spPr>
          <a:xfrm>
            <a:off x="3956299" y="7437883"/>
            <a:ext cx="1024890" cy="109855"/>
          </a:xfrm>
          <a:prstGeom prst="rect">
            <a:avLst/>
          </a:prstGeom>
        </p:spPr>
        <p:txBody>
          <a:bodyPr wrap="square" lIns="0" tIns="12700" rIns="0" bIns="0" rtlCol="0" vert="horz">
            <a:spAutoFit/>
          </a:bodyPr>
          <a:lstStyle/>
          <a:p>
            <a:pPr>
              <a:lnSpc>
                <a:spcPct val="100000"/>
              </a:lnSpc>
              <a:spcBef>
                <a:spcPts val="100"/>
              </a:spcBef>
              <a:tabLst>
                <a:tab pos="387985" algn="l"/>
                <a:tab pos="964565" algn="l"/>
              </a:tabLst>
            </a:pPr>
            <a:r>
              <a:rPr dirty="0" sz="550">
                <a:latin typeface="Times New Roman"/>
                <a:cs typeface="Times New Roman"/>
              </a:rPr>
              <a:t>1</a:t>
            </a:r>
            <a:r>
              <a:rPr dirty="0" sz="550">
                <a:latin typeface="Times New Roman"/>
                <a:cs typeface="Times New Roman"/>
              </a:rPr>
              <a:t>      </a:t>
            </a:r>
            <a:r>
              <a:rPr dirty="0" sz="550" spc="-30">
                <a:latin typeface="Times New Roman"/>
                <a:cs typeface="Times New Roman"/>
              </a:rPr>
              <a:t> </a:t>
            </a:r>
            <a:r>
              <a:rPr dirty="0" sz="550">
                <a:latin typeface="Times New Roman"/>
                <a:cs typeface="Times New Roman"/>
              </a:rPr>
              <a:t>2</a:t>
            </a:r>
            <a:r>
              <a:rPr dirty="0" sz="550">
                <a:latin typeface="Times New Roman"/>
                <a:cs typeface="Times New Roman"/>
              </a:rPr>
              <a:t>	</a:t>
            </a:r>
            <a:r>
              <a:rPr dirty="0" sz="550" i="1">
                <a:latin typeface="Times New Roman"/>
                <a:cs typeface="Times New Roman"/>
              </a:rPr>
              <a:t>N</a:t>
            </a:r>
            <a:r>
              <a:rPr dirty="0" sz="550" i="1">
                <a:latin typeface="Times New Roman"/>
                <a:cs typeface="Times New Roman"/>
              </a:rPr>
              <a:t>     </a:t>
            </a:r>
            <a:r>
              <a:rPr dirty="0" sz="550" spc="15" i="1">
                <a:latin typeface="Times New Roman"/>
                <a:cs typeface="Times New Roman"/>
              </a:rPr>
              <a:t> </a:t>
            </a:r>
            <a:r>
              <a:rPr dirty="0" sz="550">
                <a:latin typeface="Times New Roman"/>
                <a:cs typeface="Times New Roman"/>
              </a:rPr>
              <a:t>1</a:t>
            </a:r>
            <a:r>
              <a:rPr dirty="0" sz="550">
                <a:latin typeface="Times New Roman"/>
                <a:cs typeface="Times New Roman"/>
              </a:rPr>
              <a:t>     </a:t>
            </a:r>
            <a:r>
              <a:rPr dirty="0" sz="550" spc="50">
                <a:latin typeface="Times New Roman"/>
                <a:cs typeface="Times New Roman"/>
              </a:rPr>
              <a:t> </a:t>
            </a:r>
            <a:r>
              <a:rPr dirty="0" sz="550">
                <a:latin typeface="Times New Roman"/>
                <a:cs typeface="Times New Roman"/>
              </a:rPr>
              <a:t>2</a:t>
            </a:r>
            <a:r>
              <a:rPr dirty="0" sz="550">
                <a:latin typeface="Times New Roman"/>
                <a:cs typeface="Times New Roman"/>
              </a:rPr>
              <a:t>	</a:t>
            </a:r>
            <a:r>
              <a:rPr dirty="0" sz="550" i="1">
                <a:latin typeface="Times New Roman"/>
                <a:cs typeface="Times New Roman"/>
              </a:rPr>
              <a:t>N</a:t>
            </a:r>
            <a:endParaRPr sz="550">
              <a:latin typeface="Times New Roman"/>
              <a:cs typeface="Times New Roman"/>
            </a:endParaRPr>
          </a:p>
        </p:txBody>
      </p:sp>
      <p:sp>
        <p:nvSpPr>
          <p:cNvPr id="51" name="object 51"/>
          <p:cNvSpPr txBox="1"/>
          <p:nvPr/>
        </p:nvSpPr>
        <p:spPr>
          <a:xfrm>
            <a:off x="3639311" y="8412749"/>
            <a:ext cx="580390" cy="216535"/>
          </a:xfrm>
          <a:prstGeom prst="rect">
            <a:avLst/>
          </a:prstGeom>
        </p:spPr>
        <p:txBody>
          <a:bodyPr wrap="square" lIns="0" tIns="12700" rIns="0" bIns="0" rtlCol="0" vert="horz">
            <a:spAutoFit/>
          </a:bodyPr>
          <a:lstStyle/>
          <a:p>
            <a:pPr>
              <a:lnSpc>
                <a:spcPct val="100000"/>
              </a:lnSpc>
              <a:spcBef>
                <a:spcPts val="100"/>
              </a:spcBef>
            </a:pPr>
            <a:r>
              <a:rPr dirty="0" sz="950">
                <a:latin typeface="Symbol"/>
                <a:cs typeface="Symbol"/>
              </a:rPr>
              <a:t></a:t>
            </a:r>
            <a:r>
              <a:rPr dirty="0" sz="950">
                <a:latin typeface="Times New Roman"/>
                <a:cs typeface="Times New Roman"/>
              </a:rPr>
              <a:t> </a:t>
            </a:r>
            <a:r>
              <a:rPr dirty="0" baseline="2222" sz="1875" spc="-30">
                <a:latin typeface="Symbol"/>
                <a:cs typeface="Symbol"/>
              </a:rPr>
              <a:t></a:t>
            </a:r>
            <a:r>
              <a:rPr dirty="0" baseline="2923" sz="1425" spc="-30" i="1">
                <a:latin typeface="Times New Roman"/>
                <a:cs typeface="Times New Roman"/>
              </a:rPr>
              <a:t>y </a:t>
            </a:r>
            <a:r>
              <a:rPr dirty="0" baseline="2923" sz="1425" spc="52">
                <a:latin typeface="Symbol"/>
                <a:cs typeface="Symbol"/>
              </a:rPr>
              <a:t></a:t>
            </a:r>
            <a:r>
              <a:rPr dirty="0" baseline="2923" sz="1425" spc="52">
                <a:latin typeface="Times New Roman"/>
                <a:cs typeface="Times New Roman"/>
              </a:rPr>
              <a:t>β</a:t>
            </a:r>
            <a:r>
              <a:rPr dirty="0" baseline="2923" sz="1425" spc="52" i="1">
                <a:latin typeface="Times New Roman"/>
                <a:cs typeface="Times New Roman"/>
              </a:rPr>
              <a:t>x</a:t>
            </a:r>
            <a:r>
              <a:rPr dirty="0" baseline="2923" sz="1425" spc="-135" i="1">
                <a:latin typeface="Times New Roman"/>
                <a:cs typeface="Times New Roman"/>
              </a:rPr>
              <a:t> </a:t>
            </a:r>
            <a:r>
              <a:rPr dirty="0" baseline="2222" sz="1875" spc="-157">
                <a:latin typeface="Symbol"/>
                <a:cs typeface="Symbol"/>
              </a:rPr>
              <a:t></a:t>
            </a:r>
            <a:endParaRPr baseline="2222" sz="1875">
              <a:latin typeface="Symbol"/>
              <a:cs typeface="Symbol"/>
            </a:endParaRPr>
          </a:p>
        </p:txBody>
      </p:sp>
      <p:sp>
        <p:nvSpPr>
          <p:cNvPr id="52" name="object 52"/>
          <p:cNvSpPr txBox="1"/>
          <p:nvPr/>
        </p:nvSpPr>
        <p:spPr>
          <a:xfrm>
            <a:off x="3243076" y="8317974"/>
            <a:ext cx="510540" cy="388620"/>
          </a:xfrm>
          <a:prstGeom prst="rect">
            <a:avLst/>
          </a:prstGeom>
        </p:spPr>
        <p:txBody>
          <a:bodyPr wrap="square" lIns="0" tIns="48895" rIns="0" bIns="0" rtlCol="0" vert="horz">
            <a:spAutoFit/>
          </a:bodyPr>
          <a:lstStyle/>
          <a:p>
            <a:pPr>
              <a:lnSpc>
                <a:spcPct val="100000"/>
              </a:lnSpc>
              <a:spcBef>
                <a:spcPts val="385"/>
              </a:spcBef>
            </a:pPr>
            <a:r>
              <a:rPr dirty="0" sz="950">
                <a:latin typeface="Times New Roman"/>
                <a:cs typeface="Times New Roman"/>
              </a:rPr>
              <a:t>arg</a:t>
            </a:r>
            <a:r>
              <a:rPr dirty="0" sz="950" spc="-114">
                <a:latin typeface="Times New Roman"/>
                <a:cs typeface="Times New Roman"/>
              </a:rPr>
              <a:t> </a:t>
            </a:r>
            <a:r>
              <a:rPr dirty="0" sz="950">
                <a:latin typeface="Times New Roman"/>
                <a:cs typeface="Times New Roman"/>
              </a:rPr>
              <a:t>min</a:t>
            </a:r>
            <a:endParaRPr sz="950">
              <a:latin typeface="Times New Roman"/>
              <a:cs typeface="Times New Roman"/>
            </a:endParaRPr>
          </a:p>
          <a:p>
            <a:pPr marL="147320">
              <a:lnSpc>
                <a:spcPct val="100000"/>
              </a:lnSpc>
              <a:spcBef>
                <a:spcPts val="290"/>
              </a:spcBef>
              <a:tabLst>
                <a:tab pos="386715" algn="l"/>
              </a:tabLst>
            </a:pPr>
            <a:r>
              <a:rPr dirty="0" sz="950">
                <a:latin typeface="Times New Roman"/>
                <a:cs typeface="Times New Roman"/>
              </a:rPr>
              <a:t>β	</a:t>
            </a:r>
            <a:r>
              <a:rPr dirty="0" sz="550" i="1">
                <a:latin typeface="Times New Roman"/>
                <a:cs typeface="Times New Roman"/>
              </a:rPr>
              <a:t>k</a:t>
            </a:r>
            <a:r>
              <a:rPr dirty="0" sz="550" spc="-110" i="1">
                <a:latin typeface="Times New Roman"/>
                <a:cs typeface="Times New Roman"/>
              </a:rPr>
              <a:t> </a:t>
            </a:r>
            <a:r>
              <a:rPr dirty="0" sz="550" spc="-15">
                <a:latin typeface="Symbol"/>
                <a:cs typeface="Symbol"/>
              </a:rPr>
              <a:t></a:t>
            </a:r>
            <a:r>
              <a:rPr dirty="0" sz="550" spc="-15">
                <a:latin typeface="Times New Roman"/>
                <a:cs typeface="Times New Roman"/>
              </a:rPr>
              <a:t>1</a:t>
            </a:r>
            <a:endParaRPr sz="550">
              <a:latin typeface="Times New Roman"/>
              <a:cs typeface="Times New Roman"/>
            </a:endParaRPr>
          </a:p>
        </p:txBody>
      </p:sp>
      <p:sp>
        <p:nvSpPr>
          <p:cNvPr id="53" name="object 53"/>
          <p:cNvSpPr txBox="1"/>
          <p:nvPr/>
        </p:nvSpPr>
        <p:spPr>
          <a:xfrm>
            <a:off x="4480559" y="8043174"/>
            <a:ext cx="479425" cy="216535"/>
          </a:xfrm>
          <a:prstGeom prst="rect">
            <a:avLst/>
          </a:prstGeom>
        </p:spPr>
        <p:txBody>
          <a:bodyPr wrap="square" lIns="0" tIns="12700" rIns="0" bIns="0" rtlCol="0" vert="horz">
            <a:spAutoFit/>
          </a:bodyPr>
          <a:lstStyle/>
          <a:p>
            <a:pPr>
              <a:lnSpc>
                <a:spcPct val="100000"/>
              </a:lnSpc>
              <a:spcBef>
                <a:spcPts val="100"/>
              </a:spcBef>
            </a:pPr>
            <a:r>
              <a:rPr dirty="0" sz="1250" spc="-20">
                <a:latin typeface="Symbol"/>
                <a:cs typeface="Symbol"/>
              </a:rPr>
              <a:t></a:t>
            </a:r>
            <a:r>
              <a:rPr dirty="0" sz="950" spc="-20" i="1">
                <a:latin typeface="Times New Roman"/>
                <a:cs typeface="Times New Roman"/>
              </a:rPr>
              <a:t>y </a:t>
            </a:r>
            <a:r>
              <a:rPr dirty="0" sz="950">
                <a:latin typeface="Symbol"/>
                <a:cs typeface="Symbol"/>
              </a:rPr>
              <a:t></a:t>
            </a:r>
            <a:r>
              <a:rPr dirty="0" sz="950">
                <a:latin typeface="Times New Roman"/>
                <a:cs typeface="Times New Roman"/>
              </a:rPr>
              <a:t> β</a:t>
            </a:r>
            <a:r>
              <a:rPr dirty="0" sz="950" i="1">
                <a:latin typeface="Times New Roman"/>
                <a:cs typeface="Times New Roman"/>
              </a:rPr>
              <a:t>x</a:t>
            </a:r>
            <a:r>
              <a:rPr dirty="0" sz="950" spc="-100" i="1">
                <a:latin typeface="Times New Roman"/>
                <a:cs typeface="Times New Roman"/>
              </a:rPr>
              <a:t> </a:t>
            </a:r>
            <a:r>
              <a:rPr dirty="0" sz="1250" spc="-105">
                <a:latin typeface="Symbol"/>
                <a:cs typeface="Symbol"/>
              </a:rPr>
              <a:t></a:t>
            </a:r>
            <a:endParaRPr sz="1250">
              <a:latin typeface="Symbol"/>
              <a:cs typeface="Symbol"/>
            </a:endParaRPr>
          </a:p>
        </p:txBody>
      </p:sp>
      <p:sp>
        <p:nvSpPr>
          <p:cNvPr id="54" name="object 54"/>
          <p:cNvSpPr txBox="1"/>
          <p:nvPr/>
        </p:nvSpPr>
        <p:spPr>
          <a:xfrm>
            <a:off x="4213099" y="8005605"/>
            <a:ext cx="73025" cy="170180"/>
          </a:xfrm>
          <a:prstGeom prst="rect">
            <a:avLst/>
          </a:prstGeom>
        </p:spPr>
        <p:txBody>
          <a:bodyPr wrap="square" lIns="0" tIns="12700" rIns="0" bIns="0" rtlCol="0" vert="horz">
            <a:spAutoFit/>
          </a:bodyPr>
          <a:lstStyle/>
          <a:p>
            <a:pPr>
              <a:lnSpc>
                <a:spcPct val="100000"/>
              </a:lnSpc>
              <a:spcBef>
                <a:spcPts val="100"/>
              </a:spcBef>
            </a:pPr>
            <a:r>
              <a:rPr dirty="0" sz="950">
                <a:latin typeface="Times New Roman"/>
                <a:cs typeface="Times New Roman"/>
              </a:rPr>
              <a:t>1</a:t>
            </a:r>
            <a:endParaRPr sz="950">
              <a:latin typeface="Times New Roman"/>
              <a:cs typeface="Times New Roman"/>
            </a:endParaRPr>
          </a:p>
        </p:txBody>
      </p:sp>
      <p:sp>
        <p:nvSpPr>
          <p:cNvPr id="55" name="object 55"/>
          <p:cNvSpPr txBox="1"/>
          <p:nvPr/>
        </p:nvSpPr>
        <p:spPr>
          <a:xfrm>
            <a:off x="3125475" y="7799834"/>
            <a:ext cx="2057400" cy="452120"/>
          </a:xfrm>
          <a:prstGeom prst="rect">
            <a:avLst/>
          </a:prstGeom>
        </p:spPr>
        <p:txBody>
          <a:bodyPr wrap="square" lIns="0" tIns="12700" rIns="0" bIns="0" rtlCol="0" vert="horz">
            <a:spAutoFit/>
          </a:bodyPr>
          <a:lstStyle/>
          <a:p>
            <a:pPr marL="1007110">
              <a:lnSpc>
                <a:spcPct val="100000"/>
              </a:lnSpc>
              <a:spcBef>
                <a:spcPts val="100"/>
              </a:spcBef>
              <a:tabLst>
                <a:tab pos="1395730" algn="l"/>
                <a:tab pos="1971675" algn="l"/>
              </a:tabLst>
            </a:pPr>
            <a:r>
              <a:rPr dirty="0" sz="550">
                <a:latin typeface="Times New Roman"/>
                <a:cs typeface="Times New Roman"/>
              </a:rPr>
              <a:t>1     </a:t>
            </a:r>
            <a:r>
              <a:rPr dirty="0" sz="550" spc="114">
                <a:latin typeface="Times New Roman"/>
                <a:cs typeface="Times New Roman"/>
              </a:rPr>
              <a:t> </a:t>
            </a:r>
            <a:r>
              <a:rPr dirty="0" sz="550">
                <a:latin typeface="Times New Roman"/>
                <a:cs typeface="Times New Roman"/>
              </a:rPr>
              <a:t>2	</a:t>
            </a:r>
            <a:r>
              <a:rPr dirty="0" sz="550" i="1">
                <a:latin typeface="Times New Roman"/>
                <a:cs typeface="Times New Roman"/>
              </a:rPr>
              <a:t>N     </a:t>
            </a:r>
            <a:r>
              <a:rPr dirty="0" sz="550" spc="15" i="1">
                <a:latin typeface="Times New Roman"/>
                <a:cs typeface="Times New Roman"/>
              </a:rPr>
              <a:t> </a:t>
            </a:r>
            <a:r>
              <a:rPr dirty="0" sz="550">
                <a:latin typeface="Times New Roman"/>
                <a:cs typeface="Times New Roman"/>
              </a:rPr>
              <a:t>1     </a:t>
            </a:r>
            <a:r>
              <a:rPr dirty="0" sz="550" spc="55">
                <a:latin typeface="Times New Roman"/>
                <a:cs typeface="Times New Roman"/>
              </a:rPr>
              <a:t> </a:t>
            </a:r>
            <a:r>
              <a:rPr dirty="0" sz="550">
                <a:latin typeface="Times New Roman"/>
                <a:cs typeface="Times New Roman"/>
              </a:rPr>
              <a:t>2	</a:t>
            </a:r>
            <a:r>
              <a:rPr dirty="0" sz="550" i="1">
                <a:latin typeface="Times New Roman"/>
                <a:cs typeface="Times New Roman"/>
              </a:rPr>
              <a:t>N</a:t>
            </a:r>
            <a:endParaRPr sz="550">
              <a:latin typeface="Times New Roman"/>
              <a:cs typeface="Times New Roman"/>
            </a:endParaRPr>
          </a:p>
          <a:p>
            <a:pPr>
              <a:lnSpc>
                <a:spcPct val="100000"/>
              </a:lnSpc>
            </a:pPr>
            <a:endParaRPr sz="600">
              <a:latin typeface="Times New Roman"/>
              <a:cs typeface="Times New Roman"/>
            </a:endParaRPr>
          </a:p>
          <a:p>
            <a:pPr>
              <a:lnSpc>
                <a:spcPct val="100000"/>
              </a:lnSpc>
              <a:spcBef>
                <a:spcPts val="5"/>
              </a:spcBef>
            </a:pPr>
            <a:endParaRPr sz="750">
              <a:latin typeface="Times New Roman"/>
              <a:cs typeface="Times New Roman"/>
            </a:endParaRPr>
          </a:p>
          <a:p>
            <a:pPr marL="25400">
              <a:lnSpc>
                <a:spcPct val="100000"/>
              </a:lnSpc>
            </a:pPr>
            <a:r>
              <a:rPr dirty="0" sz="950">
                <a:latin typeface="Symbol"/>
                <a:cs typeface="Symbol"/>
              </a:rPr>
              <a:t></a:t>
            </a:r>
            <a:r>
              <a:rPr dirty="0" sz="950" spc="-40">
                <a:latin typeface="Times New Roman"/>
                <a:cs typeface="Times New Roman"/>
              </a:rPr>
              <a:t> </a:t>
            </a:r>
            <a:r>
              <a:rPr dirty="0" baseline="40935" sz="1425">
                <a:latin typeface="Times New Roman"/>
                <a:cs typeface="Times New Roman"/>
              </a:rPr>
              <a:t>arg</a:t>
            </a:r>
            <a:r>
              <a:rPr dirty="0" baseline="40935" sz="1425" spc="-157">
                <a:latin typeface="Times New Roman"/>
                <a:cs typeface="Times New Roman"/>
              </a:rPr>
              <a:t> </a:t>
            </a:r>
            <a:r>
              <a:rPr dirty="0" baseline="40935" sz="1425">
                <a:latin typeface="Times New Roman"/>
                <a:cs typeface="Times New Roman"/>
              </a:rPr>
              <a:t>max</a:t>
            </a:r>
            <a:r>
              <a:rPr dirty="0" baseline="40935" sz="1425" spc="7">
                <a:latin typeface="Times New Roman"/>
                <a:cs typeface="Times New Roman"/>
              </a:rPr>
              <a:t> </a:t>
            </a:r>
            <a:r>
              <a:rPr dirty="0" sz="950" i="1">
                <a:latin typeface="Times New Roman"/>
                <a:cs typeface="Times New Roman"/>
              </a:rPr>
              <a:t>N</a:t>
            </a:r>
            <a:r>
              <a:rPr dirty="0" sz="950" spc="-25" i="1">
                <a:latin typeface="Times New Roman"/>
                <a:cs typeface="Times New Roman"/>
              </a:rPr>
              <a:t> </a:t>
            </a:r>
            <a:r>
              <a:rPr dirty="0" sz="950">
                <a:latin typeface="Times New Roman"/>
                <a:cs typeface="Times New Roman"/>
              </a:rPr>
              <a:t>log</a:t>
            </a:r>
            <a:r>
              <a:rPr dirty="0" sz="950" spc="-75">
                <a:latin typeface="Times New Roman"/>
                <a:cs typeface="Times New Roman"/>
              </a:rPr>
              <a:t> </a:t>
            </a:r>
            <a:r>
              <a:rPr dirty="0" sz="950" i="1">
                <a:latin typeface="Times New Roman"/>
                <a:cs typeface="Times New Roman"/>
              </a:rPr>
              <a:t>K</a:t>
            </a:r>
            <a:r>
              <a:rPr dirty="0" sz="950" spc="10" i="1">
                <a:latin typeface="Times New Roman"/>
                <a:cs typeface="Times New Roman"/>
              </a:rPr>
              <a:t> </a:t>
            </a:r>
            <a:r>
              <a:rPr dirty="0" sz="950">
                <a:latin typeface="Symbol"/>
                <a:cs typeface="Symbol"/>
              </a:rPr>
              <a:t></a:t>
            </a:r>
            <a:endParaRPr sz="950">
              <a:latin typeface="Symbol"/>
              <a:cs typeface="Symbol"/>
            </a:endParaRPr>
          </a:p>
        </p:txBody>
      </p:sp>
      <p:sp>
        <p:nvSpPr>
          <p:cNvPr id="56" name="object 56"/>
          <p:cNvSpPr txBox="1"/>
          <p:nvPr/>
        </p:nvSpPr>
        <p:spPr>
          <a:xfrm>
            <a:off x="3400811" y="7812061"/>
            <a:ext cx="74295" cy="170180"/>
          </a:xfrm>
          <a:prstGeom prst="rect">
            <a:avLst/>
          </a:prstGeom>
        </p:spPr>
        <p:txBody>
          <a:bodyPr wrap="square" lIns="0" tIns="12700" rIns="0" bIns="0" rtlCol="0" vert="horz">
            <a:spAutoFit/>
          </a:bodyPr>
          <a:lstStyle/>
          <a:p>
            <a:pPr>
              <a:lnSpc>
                <a:spcPct val="100000"/>
              </a:lnSpc>
              <a:spcBef>
                <a:spcPts val="100"/>
              </a:spcBef>
            </a:pPr>
            <a:r>
              <a:rPr dirty="0" sz="950">
                <a:latin typeface="Times New Roman"/>
                <a:cs typeface="Times New Roman"/>
              </a:rPr>
              <a:t>β</a:t>
            </a:r>
            <a:endParaRPr sz="950">
              <a:latin typeface="Times New Roman"/>
              <a:cs typeface="Times New Roman"/>
            </a:endParaRPr>
          </a:p>
        </p:txBody>
      </p:sp>
      <p:sp>
        <p:nvSpPr>
          <p:cNvPr id="57" name="object 57"/>
          <p:cNvSpPr txBox="1"/>
          <p:nvPr/>
        </p:nvSpPr>
        <p:spPr>
          <a:xfrm>
            <a:off x="3125475" y="7658920"/>
            <a:ext cx="2223770" cy="243840"/>
          </a:xfrm>
          <a:prstGeom prst="rect">
            <a:avLst/>
          </a:prstGeom>
        </p:spPr>
        <p:txBody>
          <a:bodyPr wrap="square" lIns="0" tIns="16510" rIns="0" bIns="0" rtlCol="0" vert="horz">
            <a:spAutoFit/>
          </a:bodyPr>
          <a:lstStyle/>
          <a:p>
            <a:pPr marL="25400">
              <a:lnSpc>
                <a:spcPct val="100000"/>
              </a:lnSpc>
              <a:spcBef>
                <a:spcPts val="130"/>
              </a:spcBef>
            </a:pPr>
            <a:r>
              <a:rPr dirty="0" sz="950">
                <a:latin typeface="Symbol"/>
                <a:cs typeface="Symbol"/>
              </a:rPr>
              <a:t></a:t>
            </a:r>
            <a:r>
              <a:rPr dirty="0" sz="950">
                <a:latin typeface="Times New Roman"/>
                <a:cs typeface="Times New Roman"/>
              </a:rPr>
              <a:t> </a:t>
            </a:r>
            <a:r>
              <a:rPr dirty="0" baseline="40935" sz="1425">
                <a:latin typeface="Times New Roman"/>
                <a:cs typeface="Times New Roman"/>
              </a:rPr>
              <a:t>arg max </a:t>
            </a:r>
            <a:r>
              <a:rPr dirty="0" sz="950">
                <a:latin typeface="Times New Roman"/>
                <a:cs typeface="Times New Roman"/>
              </a:rPr>
              <a:t>log </a:t>
            </a:r>
            <a:r>
              <a:rPr dirty="0" sz="950" spc="-20">
                <a:latin typeface="Times New Roman"/>
                <a:cs typeface="Times New Roman"/>
              </a:rPr>
              <a:t>prob</a:t>
            </a:r>
            <a:r>
              <a:rPr dirty="0" sz="1400" spc="-20">
                <a:latin typeface="Symbol"/>
                <a:cs typeface="Symbol"/>
              </a:rPr>
              <a:t></a:t>
            </a:r>
            <a:r>
              <a:rPr dirty="0" sz="950" spc="-20" i="1">
                <a:latin typeface="Times New Roman"/>
                <a:cs typeface="Times New Roman"/>
              </a:rPr>
              <a:t>y </a:t>
            </a:r>
            <a:r>
              <a:rPr dirty="0" sz="950">
                <a:latin typeface="Times New Roman"/>
                <a:cs typeface="Times New Roman"/>
              </a:rPr>
              <a:t>, </a:t>
            </a:r>
            <a:r>
              <a:rPr dirty="0" sz="950" i="1">
                <a:latin typeface="Times New Roman"/>
                <a:cs typeface="Times New Roman"/>
              </a:rPr>
              <a:t>y </a:t>
            </a:r>
            <a:r>
              <a:rPr dirty="0" sz="950" spc="10">
                <a:latin typeface="Times New Roman"/>
                <a:cs typeface="Times New Roman"/>
              </a:rPr>
              <a:t>,...</a:t>
            </a:r>
            <a:r>
              <a:rPr dirty="0" sz="950" spc="10" i="1">
                <a:latin typeface="Times New Roman"/>
                <a:cs typeface="Times New Roman"/>
              </a:rPr>
              <a:t>y </a:t>
            </a:r>
            <a:r>
              <a:rPr dirty="0" sz="950" i="1">
                <a:latin typeface="Times New Roman"/>
                <a:cs typeface="Times New Roman"/>
              </a:rPr>
              <a:t>x </a:t>
            </a:r>
            <a:r>
              <a:rPr dirty="0" sz="950">
                <a:latin typeface="Times New Roman"/>
                <a:cs typeface="Times New Roman"/>
              </a:rPr>
              <a:t>, </a:t>
            </a:r>
            <a:r>
              <a:rPr dirty="0" sz="950" i="1">
                <a:latin typeface="Times New Roman"/>
                <a:cs typeface="Times New Roman"/>
              </a:rPr>
              <a:t>x </a:t>
            </a:r>
            <a:r>
              <a:rPr dirty="0" sz="950">
                <a:latin typeface="Times New Roman"/>
                <a:cs typeface="Times New Roman"/>
              </a:rPr>
              <a:t>,..., </a:t>
            </a:r>
            <a:r>
              <a:rPr dirty="0" sz="950" i="1">
                <a:latin typeface="Times New Roman"/>
                <a:cs typeface="Times New Roman"/>
              </a:rPr>
              <a:t>x</a:t>
            </a:r>
            <a:r>
              <a:rPr dirty="0" sz="950" spc="50" i="1">
                <a:latin typeface="Times New Roman"/>
                <a:cs typeface="Times New Roman"/>
              </a:rPr>
              <a:t> </a:t>
            </a:r>
            <a:r>
              <a:rPr dirty="0" sz="950" spc="-15">
                <a:latin typeface="Times New Roman"/>
                <a:cs typeface="Times New Roman"/>
              </a:rPr>
              <a:t>,β</a:t>
            </a:r>
            <a:r>
              <a:rPr dirty="0" sz="1400" spc="-15">
                <a:latin typeface="Symbol"/>
                <a:cs typeface="Symbol"/>
              </a:rPr>
              <a:t></a:t>
            </a:r>
            <a:endParaRPr sz="1400">
              <a:latin typeface="Symbol"/>
              <a:cs typeface="Symbol"/>
            </a:endParaRPr>
          </a:p>
        </p:txBody>
      </p:sp>
      <p:sp>
        <p:nvSpPr>
          <p:cNvPr id="58" name="object 58"/>
          <p:cNvSpPr txBox="1"/>
          <p:nvPr/>
        </p:nvSpPr>
        <p:spPr>
          <a:xfrm>
            <a:off x="3640838" y="7296968"/>
            <a:ext cx="1506220" cy="243840"/>
          </a:xfrm>
          <a:prstGeom prst="rect">
            <a:avLst/>
          </a:prstGeom>
        </p:spPr>
        <p:txBody>
          <a:bodyPr wrap="square" lIns="0" tIns="16510" rIns="0" bIns="0" rtlCol="0" vert="horz">
            <a:spAutoFit/>
          </a:bodyPr>
          <a:lstStyle/>
          <a:p>
            <a:pPr>
              <a:lnSpc>
                <a:spcPct val="100000"/>
              </a:lnSpc>
              <a:spcBef>
                <a:spcPts val="130"/>
              </a:spcBef>
            </a:pPr>
            <a:r>
              <a:rPr dirty="0" sz="950" spc="-20">
                <a:latin typeface="Times New Roman"/>
                <a:cs typeface="Times New Roman"/>
              </a:rPr>
              <a:t>prob</a:t>
            </a:r>
            <a:r>
              <a:rPr dirty="0" sz="1400" spc="-20">
                <a:latin typeface="Symbol"/>
                <a:cs typeface="Symbol"/>
              </a:rPr>
              <a:t></a:t>
            </a:r>
            <a:r>
              <a:rPr dirty="0" sz="950" spc="-20" i="1">
                <a:latin typeface="Times New Roman"/>
                <a:cs typeface="Times New Roman"/>
              </a:rPr>
              <a:t>y </a:t>
            </a:r>
            <a:r>
              <a:rPr dirty="0" sz="950">
                <a:latin typeface="Times New Roman"/>
                <a:cs typeface="Times New Roman"/>
              </a:rPr>
              <a:t>, </a:t>
            </a:r>
            <a:r>
              <a:rPr dirty="0" sz="950" i="1">
                <a:latin typeface="Times New Roman"/>
                <a:cs typeface="Times New Roman"/>
              </a:rPr>
              <a:t>y </a:t>
            </a:r>
            <a:r>
              <a:rPr dirty="0" sz="950" spc="10">
                <a:latin typeface="Times New Roman"/>
                <a:cs typeface="Times New Roman"/>
              </a:rPr>
              <a:t>,...</a:t>
            </a:r>
            <a:r>
              <a:rPr dirty="0" sz="950" spc="10" i="1">
                <a:latin typeface="Times New Roman"/>
                <a:cs typeface="Times New Roman"/>
              </a:rPr>
              <a:t>y </a:t>
            </a:r>
            <a:r>
              <a:rPr dirty="0" sz="950" i="1">
                <a:latin typeface="Times New Roman"/>
                <a:cs typeface="Times New Roman"/>
              </a:rPr>
              <a:t>x </a:t>
            </a:r>
            <a:r>
              <a:rPr dirty="0" sz="950">
                <a:latin typeface="Times New Roman"/>
                <a:cs typeface="Times New Roman"/>
              </a:rPr>
              <a:t>, </a:t>
            </a:r>
            <a:r>
              <a:rPr dirty="0" sz="950" i="1">
                <a:latin typeface="Times New Roman"/>
                <a:cs typeface="Times New Roman"/>
              </a:rPr>
              <a:t>x </a:t>
            </a:r>
            <a:r>
              <a:rPr dirty="0" sz="950">
                <a:latin typeface="Times New Roman"/>
                <a:cs typeface="Times New Roman"/>
              </a:rPr>
              <a:t>,..., </a:t>
            </a:r>
            <a:r>
              <a:rPr dirty="0" sz="950" i="1">
                <a:latin typeface="Times New Roman"/>
                <a:cs typeface="Times New Roman"/>
              </a:rPr>
              <a:t>x</a:t>
            </a:r>
            <a:r>
              <a:rPr dirty="0" sz="950" spc="114" i="1">
                <a:latin typeface="Times New Roman"/>
                <a:cs typeface="Times New Roman"/>
              </a:rPr>
              <a:t> </a:t>
            </a:r>
            <a:r>
              <a:rPr dirty="0" sz="950" spc="-15">
                <a:latin typeface="Times New Roman"/>
                <a:cs typeface="Times New Roman"/>
              </a:rPr>
              <a:t>,β</a:t>
            </a:r>
            <a:r>
              <a:rPr dirty="0" sz="1400" spc="-15">
                <a:latin typeface="Symbol"/>
                <a:cs typeface="Symbol"/>
              </a:rPr>
              <a:t></a:t>
            </a:r>
            <a:endParaRPr sz="1400">
              <a:latin typeface="Symbol"/>
              <a:cs typeface="Symbol"/>
            </a:endParaRPr>
          </a:p>
        </p:txBody>
      </p:sp>
      <p:sp>
        <p:nvSpPr>
          <p:cNvPr id="59" name="object 59"/>
          <p:cNvSpPr txBox="1"/>
          <p:nvPr/>
        </p:nvSpPr>
        <p:spPr>
          <a:xfrm>
            <a:off x="3400811" y="7450108"/>
            <a:ext cx="74295" cy="170180"/>
          </a:xfrm>
          <a:prstGeom prst="rect">
            <a:avLst/>
          </a:prstGeom>
        </p:spPr>
        <p:txBody>
          <a:bodyPr wrap="square" lIns="0" tIns="12700" rIns="0" bIns="0" rtlCol="0" vert="horz">
            <a:spAutoFit/>
          </a:bodyPr>
          <a:lstStyle/>
          <a:p>
            <a:pPr>
              <a:lnSpc>
                <a:spcPct val="100000"/>
              </a:lnSpc>
              <a:spcBef>
                <a:spcPts val="100"/>
              </a:spcBef>
            </a:pPr>
            <a:r>
              <a:rPr dirty="0" sz="950">
                <a:latin typeface="Times New Roman"/>
                <a:cs typeface="Times New Roman"/>
              </a:rPr>
              <a:t>β</a:t>
            </a:r>
            <a:endParaRPr sz="950">
              <a:latin typeface="Times New Roman"/>
              <a:cs typeface="Times New Roman"/>
            </a:endParaRPr>
          </a:p>
        </p:txBody>
      </p:sp>
      <p:sp>
        <p:nvSpPr>
          <p:cNvPr id="60" name="object 60"/>
          <p:cNvSpPr txBox="1"/>
          <p:nvPr/>
        </p:nvSpPr>
        <p:spPr>
          <a:xfrm>
            <a:off x="1734820" y="7119239"/>
            <a:ext cx="3241040" cy="320675"/>
          </a:xfrm>
          <a:prstGeom prst="rect">
            <a:avLst/>
          </a:prstGeom>
        </p:spPr>
        <p:txBody>
          <a:bodyPr wrap="square" lIns="0" tIns="13335" rIns="0" bIns="0" rtlCol="0" vert="horz">
            <a:spAutoFit/>
          </a:bodyPr>
          <a:lstStyle/>
          <a:p>
            <a:pPr marL="25400">
              <a:lnSpc>
                <a:spcPts val="1215"/>
              </a:lnSpc>
              <a:spcBef>
                <a:spcPts val="105"/>
              </a:spcBef>
            </a:pPr>
            <a:r>
              <a:rPr dirty="0" sz="1000">
                <a:latin typeface="Tahoma"/>
                <a:cs typeface="Tahoma"/>
              </a:rPr>
              <a:t>Which </a:t>
            </a:r>
            <a:r>
              <a:rPr dirty="0" sz="1000" spc="-5">
                <a:latin typeface="Tahoma"/>
                <a:cs typeface="Tahoma"/>
              </a:rPr>
              <a:t>value </a:t>
            </a:r>
            <a:r>
              <a:rPr dirty="0" sz="1000">
                <a:latin typeface="Tahoma"/>
                <a:cs typeface="Tahoma"/>
              </a:rPr>
              <a:t>of β makes </a:t>
            </a:r>
            <a:r>
              <a:rPr dirty="0" sz="1000" spc="-5">
                <a:latin typeface="Tahoma"/>
                <a:cs typeface="Tahoma"/>
              </a:rPr>
              <a:t>the </a:t>
            </a:r>
            <a:r>
              <a:rPr dirty="0" sz="1050" spc="-10" i="1">
                <a:latin typeface="Tahoma"/>
                <a:cs typeface="Tahoma"/>
              </a:rPr>
              <a:t>y</a:t>
            </a:r>
            <a:r>
              <a:rPr dirty="0" baseline="-21367" sz="975" spc="-15">
                <a:latin typeface="Tahoma"/>
                <a:cs typeface="Tahoma"/>
              </a:rPr>
              <a:t>1</a:t>
            </a:r>
            <a:r>
              <a:rPr dirty="0" sz="1000" spc="-10">
                <a:latin typeface="Tahoma"/>
                <a:cs typeface="Tahoma"/>
              </a:rPr>
              <a:t>, </a:t>
            </a:r>
            <a:r>
              <a:rPr dirty="0" sz="1050" spc="-15" i="1">
                <a:latin typeface="Tahoma"/>
                <a:cs typeface="Tahoma"/>
              </a:rPr>
              <a:t>y</a:t>
            </a:r>
            <a:r>
              <a:rPr dirty="0" baseline="-21367" sz="975" spc="-22">
                <a:latin typeface="Tahoma"/>
                <a:cs typeface="Tahoma"/>
              </a:rPr>
              <a:t>2</a:t>
            </a:r>
            <a:r>
              <a:rPr dirty="0" sz="1000" spc="-15">
                <a:latin typeface="Tahoma"/>
                <a:cs typeface="Tahoma"/>
              </a:rPr>
              <a:t>..</a:t>
            </a:r>
            <a:r>
              <a:rPr dirty="0" sz="1050" spc="-15" i="1">
                <a:latin typeface="Tahoma"/>
                <a:cs typeface="Tahoma"/>
              </a:rPr>
              <a:t>y</a:t>
            </a:r>
            <a:r>
              <a:rPr dirty="0" baseline="-21367" sz="975" spc="-22">
                <a:latin typeface="Tahoma"/>
                <a:cs typeface="Tahoma"/>
              </a:rPr>
              <a:t>N </a:t>
            </a:r>
            <a:r>
              <a:rPr dirty="0" sz="1000" spc="-5">
                <a:latin typeface="Tahoma"/>
                <a:cs typeface="Tahoma"/>
              </a:rPr>
              <a:t>values most</a:t>
            </a:r>
            <a:r>
              <a:rPr dirty="0" sz="1000" spc="-100">
                <a:latin typeface="Tahoma"/>
                <a:cs typeface="Tahoma"/>
              </a:rPr>
              <a:t> </a:t>
            </a:r>
            <a:r>
              <a:rPr dirty="0" sz="1000" spc="-5">
                <a:latin typeface="Tahoma"/>
                <a:cs typeface="Tahoma"/>
              </a:rPr>
              <a:t>likely?</a:t>
            </a:r>
            <a:endParaRPr sz="1000">
              <a:latin typeface="Tahoma"/>
              <a:cs typeface="Tahoma"/>
            </a:endParaRPr>
          </a:p>
          <a:p>
            <a:pPr algn="ctr" marL="154305">
              <a:lnSpc>
                <a:spcPts val="1095"/>
              </a:lnSpc>
            </a:pPr>
            <a:r>
              <a:rPr dirty="0" sz="950">
                <a:latin typeface="Times New Roman"/>
                <a:cs typeface="Times New Roman"/>
              </a:rPr>
              <a:t>arg</a:t>
            </a:r>
            <a:r>
              <a:rPr dirty="0" sz="950" spc="-110">
                <a:latin typeface="Times New Roman"/>
                <a:cs typeface="Times New Roman"/>
              </a:rPr>
              <a:t> </a:t>
            </a:r>
            <a:r>
              <a:rPr dirty="0" sz="950">
                <a:latin typeface="Times New Roman"/>
                <a:cs typeface="Times New Roman"/>
              </a:rPr>
              <a:t>max</a:t>
            </a:r>
            <a:endParaRPr sz="950">
              <a:latin typeface="Times New Roman"/>
              <a:cs typeface="Times New Roman"/>
            </a:endParaRPr>
          </a:p>
        </p:txBody>
      </p:sp>
      <p:sp>
        <p:nvSpPr>
          <p:cNvPr id="61" name="object 61"/>
          <p:cNvSpPr txBox="1"/>
          <p:nvPr/>
        </p:nvSpPr>
        <p:spPr>
          <a:xfrm>
            <a:off x="3060954" y="7357913"/>
            <a:ext cx="168910" cy="170180"/>
          </a:xfrm>
          <a:prstGeom prst="rect">
            <a:avLst/>
          </a:prstGeom>
        </p:spPr>
        <p:txBody>
          <a:bodyPr wrap="square" lIns="0" tIns="12700" rIns="0" bIns="0" rtlCol="0" vert="horz">
            <a:spAutoFit/>
          </a:bodyPr>
          <a:lstStyle/>
          <a:p>
            <a:pPr>
              <a:lnSpc>
                <a:spcPct val="100000"/>
              </a:lnSpc>
              <a:spcBef>
                <a:spcPts val="100"/>
              </a:spcBef>
            </a:pPr>
            <a:r>
              <a:rPr dirty="0" sz="950">
                <a:latin typeface="Times New Roman"/>
                <a:cs typeface="Times New Roman"/>
              </a:rPr>
              <a:t>β</a:t>
            </a:r>
            <a:r>
              <a:rPr dirty="0" sz="950" spc="-85">
                <a:latin typeface="Times New Roman"/>
                <a:cs typeface="Times New Roman"/>
              </a:rPr>
              <a:t> </a:t>
            </a:r>
            <a:r>
              <a:rPr dirty="0" sz="950">
                <a:latin typeface="Symbol"/>
                <a:cs typeface="Symbol"/>
              </a:rPr>
              <a:t></a:t>
            </a:r>
            <a:endParaRPr sz="950">
              <a:latin typeface="Symbol"/>
              <a:cs typeface="Symbol"/>
            </a:endParaRPr>
          </a:p>
        </p:txBody>
      </p:sp>
      <p:sp>
        <p:nvSpPr>
          <p:cNvPr id="62" name="object 62"/>
          <p:cNvSpPr txBox="1"/>
          <p:nvPr/>
        </p:nvSpPr>
        <p:spPr>
          <a:xfrm>
            <a:off x="3400811" y="8168674"/>
            <a:ext cx="1092835" cy="178435"/>
          </a:xfrm>
          <a:prstGeom prst="rect">
            <a:avLst/>
          </a:prstGeom>
        </p:spPr>
        <p:txBody>
          <a:bodyPr wrap="square" lIns="0" tIns="12700" rIns="0" bIns="0" rtlCol="0" vert="horz">
            <a:spAutoFit/>
          </a:bodyPr>
          <a:lstStyle/>
          <a:p>
            <a:pPr>
              <a:lnSpc>
                <a:spcPct val="100000"/>
              </a:lnSpc>
              <a:spcBef>
                <a:spcPts val="100"/>
              </a:spcBef>
              <a:tabLst>
                <a:tab pos="744855" algn="l"/>
              </a:tabLst>
            </a:pPr>
            <a:r>
              <a:rPr dirty="0" sz="950">
                <a:latin typeface="Times New Roman"/>
                <a:cs typeface="Times New Roman"/>
              </a:rPr>
              <a:t>β	</a:t>
            </a:r>
            <a:r>
              <a:rPr dirty="0" sz="950" spc="-50">
                <a:latin typeface="Times New Roman"/>
                <a:cs typeface="Times New Roman"/>
              </a:rPr>
              <a:t>2</a:t>
            </a:r>
            <a:r>
              <a:rPr dirty="0" sz="1000" spc="-50" i="1">
                <a:latin typeface="Symbol"/>
                <a:cs typeface="Symbol"/>
              </a:rPr>
              <a:t></a:t>
            </a:r>
            <a:r>
              <a:rPr dirty="0" sz="1000" spc="-50" i="1">
                <a:latin typeface="Times New Roman"/>
                <a:cs typeface="Times New Roman"/>
              </a:rPr>
              <a:t> </a:t>
            </a:r>
            <a:r>
              <a:rPr dirty="0" baseline="5050" sz="825" i="1">
                <a:latin typeface="Times New Roman"/>
                <a:cs typeface="Times New Roman"/>
              </a:rPr>
              <a:t>k</a:t>
            </a:r>
            <a:r>
              <a:rPr dirty="0" baseline="5050" sz="825" spc="60" i="1">
                <a:latin typeface="Times New Roman"/>
                <a:cs typeface="Times New Roman"/>
              </a:rPr>
              <a:t> </a:t>
            </a:r>
            <a:r>
              <a:rPr dirty="0" baseline="5050" sz="825" spc="-30">
                <a:latin typeface="Symbol"/>
                <a:cs typeface="Symbol"/>
              </a:rPr>
              <a:t></a:t>
            </a:r>
            <a:r>
              <a:rPr dirty="0" baseline="5050" sz="825" spc="-30">
                <a:latin typeface="Times New Roman"/>
                <a:cs typeface="Times New Roman"/>
              </a:rPr>
              <a:t>1</a:t>
            </a:r>
            <a:endParaRPr baseline="5050" sz="825">
              <a:latin typeface="Times New Roman"/>
              <a:cs typeface="Times New Roman"/>
            </a:endParaRPr>
          </a:p>
        </p:txBody>
      </p:sp>
      <p:sp>
        <p:nvSpPr>
          <p:cNvPr id="63" name="object 6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4" name="object 6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31</a:t>
            </a:r>
            <a:endParaRPr sz="600">
              <a:latin typeface="Tahoma"/>
              <a:cs typeface="Tahoma"/>
            </a:endParaRPr>
          </a:p>
        </p:txBody>
      </p:sp>
      <p:sp>
        <p:nvSpPr>
          <p:cNvPr id="4" name="object 4"/>
          <p:cNvSpPr txBox="1"/>
          <p:nvPr/>
        </p:nvSpPr>
        <p:spPr>
          <a:xfrm>
            <a:off x="1700022" y="1486154"/>
            <a:ext cx="4387215" cy="299720"/>
          </a:xfrm>
          <a:prstGeom prst="rect">
            <a:avLst/>
          </a:prstGeom>
        </p:spPr>
        <p:txBody>
          <a:bodyPr wrap="square" lIns="0" tIns="12700" rIns="0" bIns="0" rtlCol="0" vert="horz">
            <a:spAutoFit/>
          </a:bodyPr>
          <a:lstStyle/>
          <a:p>
            <a:pPr>
              <a:lnSpc>
                <a:spcPct val="100000"/>
              </a:lnSpc>
              <a:spcBef>
                <a:spcPts val="100"/>
              </a:spcBef>
            </a:pPr>
            <a:r>
              <a:rPr dirty="0" sz="1800">
                <a:solidFill>
                  <a:srgbClr val="006500"/>
                </a:solidFill>
                <a:latin typeface="Tahoma"/>
                <a:cs typeface="Tahoma"/>
              </a:rPr>
              <a:t>Least </a:t>
            </a:r>
            <a:r>
              <a:rPr dirty="0" sz="1800" spc="-5">
                <a:solidFill>
                  <a:srgbClr val="006500"/>
                </a:solidFill>
                <a:latin typeface="Tahoma"/>
                <a:cs typeface="Tahoma"/>
              </a:rPr>
              <a:t>squares </a:t>
            </a:r>
            <a:r>
              <a:rPr dirty="0" sz="1800">
                <a:solidFill>
                  <a:srgbClr val="006500"/>
                </a:solidFill>
                <a:latin typeface="Tahoma"/>
                <a:cs typeface="Tahoma"/>
              </a:rPr>
              <a:t>unweighted linear</a:t>
            </a:r>
            <a:r>
              <a:rPr dirty="0" sz="1800" spc="-85">
                <a:solidFill>
                  <a:srgbClr val="006500"/>
                </a:solidFill>
                <a:latin typeface="Tahoma"/>
                <a:cs typeface="Tahoma"/>
              </a:rPr>
              <a:t> </a:t>
            </a:r>
            <a:r>
              <a:rPr dirty="0" sz="1800">
                <a:solidFill>
                  <a:srgbClr val="006500"/>
                </a:solidFill>
                <a:latin typeface="Tahoma"/>
                <a:cs typeface="Tahoma"/>
              </a:rPr>
              <a:t>regression</a:t>
            </a:r>
            <a:endParaRPr sz="1800">
              <a:latin typeface="Tahoma"/>
              <a:cs typeface="Tahoma"/>
            </a:endParaRPr>
          </a:p>
        </p:txBody>
      </p:sp>
      <p:sp>
        <p:nvSpPr>
          <p:cNvPr id="5" name="object 5"/>
          <p:cNvSpPr/>
          <p:nvPr/>
        </p:nvSpPr>
        <p:spPr>
          <a:xfrm>
            <a:off x="2686811" y="2833877"/>
            <a:ext cx="161290" cy="0"/>
          </a:xfrm>
          <a:custGeom>
            <a:avLst/>
            <a:gdLst/>
            <a:ahLst/>
            <a:cxnLst/>
            <a:rect l="l" t="t" r="r" b="b"/>
            <a:pathLst>
              <a:path w="161289" h="0">
                <a:moveTo>
                  <a:pt x="0" y="0"/>
                </a:moveTo>
                <a:lnTo>
                  <a:pt x="160781" y="0"/>
                </a:lnTo>
              </a:path>
            </a:pathLst>
          </a:custGeom>
          <a:ln w="6045">
            <a:solidFill>
              <a:srgbClr val="000000"/>
            </a:solidFill>
          </a:ln>
        </p:spPr>
        <p:txBody>
          <a:bodyPr wrap="square" lIns="0" tIns="0" rIns="0" bIns="0" rtlCol="0"/>
          <a:lstStyle/>
          <a:p/>
        </p:txBody>
      </p:sp>
      <p:sp>
        <p:nvSpPr>
          <p:cNvPr id="6" name="object 6"/>
          <p:cNvSpPr/>
          <p:nvPr/>
        </p:nvSpPr>
        <p:spPr>
          <a:xfrm>
            <a:off x="2211323" y="3473958"/>
            <a:ext cx="161290" cy="0"/>
          </a:xfrm>
          <a:custGeom>
            <a:avLst/>
            <a:gdLst/>
            <a:ahLst/>
            <a:cxnLst/>
            <a:rect l="l" t="t" r="r" b="b"/>
            <a:pathLst>
              <a:path w="161289" h="0">
                <a:moveTo>
                  <a:pt x="0" y="0"/>
                </a:moveTo>
                <a:lnTo>
                  <a:pt x="160781" y="0"/>
                </a:lnTo>
              </a:path>
            </a:pathLst>
          </a:custGeom>
          <a:ln w="6045">
            <a:solidFill>
              <a:srgbClr val="000000"/>
            </a:solidFill>
          </a:ln>
        </p:spPr>
        <p:txBody>
          <a:bodyPr wrap="square" lIns="0" tIns="0" rIns="0" bIns="0" rtlCol="0"/>
          <a:lstStyle/>
          <a:p/>
        </p:txBody>
      </p:sp>
      <p:sp>
        <p:nvSpPr>
          <p:cNvPr id="7" name="object 7"/>
          <p:cNvSpPr txBox="1"/>
          <p:nvPr/>
        </p:nvSpPr>
        <p:spPr>
          <a:xfrm>
            <a:off x="2253997" y="3260079"/>
            <a:ext cx="85090" cy="200660"/>
          </a:xfrm>
          <a:prstGeom prst="rect">
            <a:avLst/>
          </a:prstGeom>
        </p:spPr>
        <p:txBody>
          <a:bodyPr wrap="square" lIns="0" tIns="12065" rIns="0" bIns="0" rtlCol="0" vert="horz">
            <a:spAutoFit/>
          </a:bodyPr>
          <a:lstStyle/>
          <a:p>
            <a:pPr>
              <a:lnSpc>
                <a:spcPct val="100000"/>
              </a:lnSpc>
              <a:spcBef>
                <a:spcPts val="95"/>
              </a:spcBef>
            </a:pPr>
            <a:r>
              <a:rPr dirty="0" sz="1150" spc="-5">
                <a:latin typeface="Symbol"/>
                <a:cs typeface="Symbol"/>
              </a:rPr>
              <a:t></a:t>
            </a:r>
            <a:endParaRPr sz="1150">
              <a:latin typeface="Symbol"/>
              <a:cs typeface="Symbol"/>
            </a:endParaRPr>
          </a:p>
        </p:txBody>
      </p:sp>
      <p:sp>
        <p:nvSpPr>
          <p:cNvPr id="8" name="object 8"/>
          <p:cNvSpPr txBox="1"/>
          <p:nvPr/>
        </p:nvSpPr>
        <p:spPr>
          <a:xfrm>
            <a:off x="3325371" y="4181792"/>
            <a:ext cx="50800" cy="127635"/>
          </a:xfrm>
          <a:prstGeom prst="rect">
            <a:avLst/>
          </a:prstGeom>
        </p:spPr>
        <p:txBody>
          <a:bodyPr wrap="square" lIns="0" tIns="14604" rIns="0" bIns="0" rtlCol="0" vert="horz">
            <a:spAutoFit/>
          </a:bodyPr>
          <a:lstStyle/>
          <a:p>
            <a:pPr>
              <a:lnSpc>
                <a:spcPct val="100000"/>
              </a:lnSpc>
              <a:spcBef>
                <a:spcPts val="114"/>
              </a:spcBef>
            </a:pPr>
            <a:r>
              <a:rPr dirty="0" sz="650" spc="5" i="1">
                <a:latin typeface="Times New Roman"/>
                <a:cs typeface="Times New Roman"/>
              </a:rPr>
              <a:t>k</a:t>
            </a:r>
            <a:endParaRPr sz="650">
              <a:latin typeface="Times New Roman"/>
              <a:cs typeface="Times New Roman"/>
            </a:endParaRPr>
          </a:p>
        </p:txBody>
      </p:sp>
      <p:sp>
        <p:nvSpPr>
          <p:cNvPr id="9" name="object 9"/>
          <p:cNvSpPr txBox="1"/>
          <p:nvPr/>
        </p:nvSpPr>
        <p:spPr>
          <a:xfrm>
            <a:off x="2786631" y="4123435"/>
            <a:ext cx="153670" cy="200660"/>
          </a:xfrm>
          <a:prstGeom prst="rect">
            <a:avLst/>
          </a:prstGeom>
        </p:spPr>
        <p:txBody>
          <a:bodyPr wrap="square" lIns="0" tIns="12065" rIns="0" bIns="0" rtlCol="0" vert="horz">
            <a:spAutoFit/>
          </a:bodyPr>
          <a:lstStyle/>
          <a:p>
            <a:pPr>
              <a:lnSpc>
                <a:spcPct val="100000"/>
              </a:lnSpc>
              <a:spcBef>
                <a:spcPts val="95"/>
              </a:spcBef>
            </a:pPr>
            <a:r>
              <a:rPr dirty="0" sz="1150" spc="-420">
                <a:latin typeface="Symbol"/>
                <a:cs typeface="Symbol"/>
              </a:rPr>
              <a:t>⎝</a:t>
            </a:r>
            <a:r>
              <a:rPr dirty="0" sz="1150">
                <a:latin typeface="Times New Roman"/>
                <a:cs typeface="Times New Roman"/>
              </a:rPr>
              <a:t> </a:t>
            </a:r>
            <a:r>
              <a:rPr dirty="0" sz="650" spc="-240" i="1">
                <a:latin typeface="Times New Roman"/>
                <a:cs typeface="Times New Roman"/>
              </a:rPr>
              <a:t>k</a:t>
            </a:r>
            <a:endParaRPr sz="650">
              <a:latin typeface="Times New Roman"/>
              <a:cs typeface="Times New Roman"/>
            </a:endParaRPr>
          </a:p>
        </p:txBody>
      </p:sp>
      <p:sp>
        <p:nvSpPr>
          <p:cNvPr id="10" name="object 10"/>
          <p:cNvSpPr txBox="1"/>
          <p:nvPr/>
        </p:nvSpPr>
        <p:spPr>
          <a:xfrm>
            <a:off x="3031744" y="4048761"/>
            <a:ext cx="670560" cy="200660"/>
          </a:xfrm>
          <a:prstGeom prst="rect">
            <a:avLst/>
          </a:prstGeom>
        </p:spPr>
        <p:txBody>
          <a:bodyPr wrap="square" lIns="0" tIns="12065" rIns="0" bIns="0" rtlCol="0" vert="horz">
            <a:spAutoFit/>
          </a:bodyPr>
          <a:lstStyle/>
          <a:p>
            <a:pPr marL="25400">
              <a:lnSpc>
                <a:spcPct val="100000"/>
              </a:lnSpc>
              <a:spcBef>
                <a:spcPts val="95"/>
              </a:spcBef>
              <a:tabLst>
                <a:tab pos="460375" algn="l"/>
              </a:tabLst>
            </a:pPr>
            <a:r>
              <a:rPr dirty="0" sz="650" spc="5" i="1">
                <a:latin typeface="Times New Roman"/>
                <a:cs typeface="Times New Roman"/>
              </a:rPr>
              <a:t>k</a:t>
            </a:r>
            <a:r>
              <a:rPr dirty="0" sz="650" spc="155" i="1">
                <a:latin typeface="Times New Roman"/>
                <a:cs typeface="Times New Roman"/>
              </a:rPr>
              <a:t> </a:t>
            </a:r>
            <a:r>
              <a:rPr dirty="0" baseline="-28985" sz="1725" spc="-630">
                <a:latin typeface="Symbol"/>
                <a:cs typeface="Symbol"/>
              </a:rPr>
              <a:t>⎠</a:t>
            </a:r>
            <a:r>
              <a:rPr dirty="0" baseline="-28985" sz="1725" spc="-630">
                <a:latin typeface="Times New Roman"/>
                <a:cs typeface="Times New Roman"/>
              </a:rPr>
              <a:t>	</a:t>
            </a:r>
            <a:r>
              <a:rPr dirty="0" sz="650" spc="5" i="1">
                <a:latin typeface="Times New Roman"/>
                <a:cs typeface="Times New Roman"/>
              </a:rPr>
              <a:t>k</a:t>
            </a:r>
            <a:r>
              <a:rPr dirty="0" sz="650" spc="30" i="1">
                <a:latin typeface="Times New Roman"/>
                <a:cs typeface="Times New Roman"/>
              </a:rPr>
              <a:t> </a:t>
            </a:r>
            <a:r>
              <a:rPr dirty="0" sz="650" spc="5" i="1">
                <a:latin typeface="Times New Roman"/>
                <a:cs typeface="Times New Roman"/>
              </a:rPr>
              <a:t>k</a:t>
            </a:r>
            <a:endParaRPr sz="650">
              <a:latin typeface="Times New Roman"/>
              <a:cs typeface="Times New Roman"/>
            </a:endParaRPr>
          </a:p>
        </p:txBody>
      </p:sp>
      <p:sp>
        <p:nvSpPr>
          <p:cNvPr id="11" name="object 11"/>
          <p:cNvSpPr txBox="1"/>
          <p:nvPr/>
        </p:nvSpPr>
        <p:spPr>
          <a:xfrm>
            <a:off x="2987797" y="3521137"/>
            <a:ext cx="721360" cy="127635"/>
          </a:xfrm>
          <a:prstGeom prst="rect">
            <a:avLst/>
          </a:prstGeom>
        </p:spPr>
        <p:txBody>
          <a:bodyPr wrap="square" lIns="0" tIns="14604" rIns="0" bIns="0" rtlCol="0" vert="horz">
            <a:spAutoFit/>
          </a:bodyPr>
          <a:lstStyle/>
          <a:p>
            <a:pPr>
              <a:lnSpc>
                <a:spcPct val="100000"/>
              </a:lnSpc>
              <a:spcBef>
                <a:spcPts val="114"/>
              </a:spcBef>
              <a:tabLst>
                <a:tab pos="669925" algn="l"/>
              </a:tabLst>
            </a:pPr>
            <a:r>
              <a:rPr dirty="0" sz="650" spc="5" i="1">
                <a:latin typeface="Times New Roman"/>
                <a:cs typeface="Times New Roman"/>
              </a:rPr>
              <a:t>k</a:t>
            </a:r>
            <a:r>
              <a:rPr dirty="0" sz="650" spc="5" i="1">
                <a:latin typeface="Times New Roman"/>
                <a:cs typeface="Times New Roman"/>
              </a:rPr>
              <a:t>	</a:t>
            </a:r>
            <a:r>
              <a:rPr dirty="0" sz="650" spc="5" i="1">
                <a:latin typeface="Times New Roman"/>
                <a:cs typeface="Times New Roman"/>
              </a:rPr>
              <a:t>k</a:t>
            </a:r>
            <a:endParaRPr sz="650">
              <a:latin typeface="Times New Roman"/>
              <a:cs typeface="Times New Roman"/>
            </a:endParaRPr>
          </a:p>
        </p:txBody>
      </p:sp>
      <p:sp>
        <p:nvSpPr>
          <p:cNvPr id="12" name="object 12"/>
          <p:cNvSpPr txBox="1"/>
          <p:nvPr/>
        </p:nvSpPr>
        <p:spPr>
          <a:xfrm>
            <a:off x="3155434" y="3448750"/>
            <a:ext cx="184150" cy="127635"/>
          </a:xfrm>
          <a:prstGeom prst="rect">
            <a:avLst/>
          </a:prstGeom>
        </p:spPr>
        <p:txBody>
          <a:bodyPr wrap="square" lIns="0" tIns="14604" rIns="0" bIns="0" rtlCol="0" vert="horz">
            <a:spAutoFit/>
          </a:bodyPr>
          <a:lstStyle/>
          <a:p>
            <a:pPr>
              <a:lnSpc>
                <a:spcPct val="100000"/>
              </a:lnSpc>
              <a:spcBef>
                <a:spcPts val="114"/>
              </a:spcBef>
            </a:pPr>
            <a:r>
              <a:rPr dirty="0" sz="650" spc="5" i="1">
                <a:latin typeface="Times New Roman"/>
                <a:cs typeface="Times New Roman"/>
              </a:rPr>
              <a:t>k k</a:t>
            </a:r>
            <a:endParaRPr sz="650">
              <a:latin typeface="Times New Roman"/>
              <a:cs typeface="Times New Roman"/>
            </a:endParaRPr>
          </a:p>
        </p:txBody>
      </p:sp>
      <p:sp>
        <p:nvSpPr>
          <p:cNvPr id="13" name="object 13"/>
          <p:cNvSpPr txBox="1"/>
          <p:nvPr/>
        </p:nvSpPr>
        <p:spPr>
          <a:xfrm>
            <a:off x="2572505" y="2241741"/>
            <a:ext cx="50800" cy="127635"/>
          </a:xfrm>
          <a:prstGeom prst="rect">
            <a:avLst/>
          </a:prstGeom>
        </p:spPr>
        <p:txBody>
          <a:bodyPr wrap="square" lIns="0" tIns="14604" rIns="0" bIns="0" rtlCol="0" vert="horz">
            <a:spAutoFit/>
          </a:bodyPr>
          <a:lstStyle/>
          <a:p>
            <a:pPr>
              <a:lnSpc>
                <a:spcPct val="100000"/>
              </a:lnSpc>
              <a:spcBef>
                <a:spcPts val="114"/>
              </a:spcBef>
            </a:pPr>
            <a:r>
              <a:rPr dirty="0" sz="650" spc="5" i="1">
                <a:latin typeface="Times New Roman"/>
                <a:cs typeface="Times New Roman"/>
              </a:rPr>
              <a:t>k</a:t>
            </a:r>
            <a:endParaRPr sz="650">
              <a:latin typeface="Times New Roman"/>
              <a:cs typeface="Times New Roman"/>
            </a:endParaRPr>
          </a:p>
        </p:txBody>
      </p:sp>
      <p:sp>
        <p:nvSpPr>
          <p:cNvPr id="14" name="object 14"/>
          <p:cNvSpPr txBox="1"/>
          <p:nvPr/>
        </p:nvSpPr>
        <p:spPr>
          <a:xfrm>
            <a:off x="2791965" y="2169355"/>
            <a:ext cx="372745" cy="127635"/>
          </a:xfrm>
          <a:prstGeom prst="rect">
            <a:avLst/>
          </a:prstGeom>
        </p:spPr>
        <p:txBody>
          <a:bodyPr wrap="square" lIns="0" tIns="14604" rIns="0" bIns="0" rtlCol="0" vert="horz">
            <a:spAutoFit/>
          </a:bodyPr>
          <a:lstStyle/>
          <a:p>
            <a:pPr>
              <a:lnSpc>
                <a:spcPct val="100000"/>
              </a:lnSpc>
              <a:spcBef>
                <a:spcPts val="114"/>
              </a:spcBef>
              <a:tabLst>
                <a:tab pos="321945" algn="l"/>
              </a:tabLst>
            </a:pPr>
            <a:r>
              <a:rPr dirty="0" sz="650" spc="5" i="1">
                <a:latin typeface="Times New Roman"/>
                <a:cs typeface="Times New Roman"/>
              </a:rPr>
              <a:t>k</a:t>
            </a:r>
            <a:r>
              <a:rPr dirty="0" sz="650" spc="5" i="1">
                <a:latin typeface="Times New Roman"/>
                <a:cs typeface="Times New Roman"/>
              </a:rPr>
              <a:t>	</a:t>
            </a:r>
            <a:r>
              <a:rPr dirty="0" sz="650" spc="5" i="1">
                <a:latin typeface="Times New Roman"/>
                <a:cs typeface="Times New Roman"/>
              </a:rPr>
              <a:t>k</a:t>
            </a:r>
            <a:endParaRPr sz="650">
              <a:latin typeface="Times New Roman"/>
              <a:cs typeface="Times New Roman"/>
            </a:endParaRPr>
          </a:p>
        </p:txBody>
      </p:sp>
      <p:sp>
        <p:nvSpPr>
          <p:cNvPr id="15" name="object 15"/>
          <p:cNvSpPr txBox="1"/>
          <p:nvPr/>
        </p:nvSpPr>
        <p:spPr>
          <a:xfrm>
            <a:off x="3294888" y="4022849"/>
            <a:ext cx="340995" cy="200660"/>
          </a:xfrm>
          <a:prstGeom prst="rect">
            <a:avLst/>
          </a:prstGeom>
        </p:spPr>
        <p:txBody>
          <a:bodyPr wrap="square" lIns="0" tIns="12065" rIns="0" bIns="0" rtlCol="0" vert="horz">
            <a:spAutoFit/>
          </a:bodyPr>
          <a:lstStyle/>
          <a:p>
            <a:pPr>
              <a:lnSpc>
                <a:spcPct val="100000"/>
              </a:lnSpc>
              <a:spcBef>
                <a:spcPts val="95"/>
              </a:spcBef>
            </a:pPr>
            <a:r>
              <a:rPr dirty="0" sz="1150" spc="-5">
                <a:latin typeface="Symbol"/>
                <a:cs typeface="Symbol"/>
              </a:rPr>
              <a:t></a:t>
            </a:r>
            <a:r>
              <a:rPr dirty="0" sz="1150" spc="-5">
                <a:latin typeface="Times New Roman"/>
                <a:cs typeface="Times New Roman"/>
              </a:rPr>
              <a:t> </a:t>
            </a:r>
            <a:r>
              <a:rPr dirty="0" baseline="4830" sz="1725" spc="-7" i="1">
                <a:latin typeface="Times New Roman"/>
                <a:cs typeface="Times New Roman"/>
              </a:rPr>
              <a:t>x</a:t>
            </a:r>
            <a:r>
              <a:rPr dirty="0" baseline="4830" sz="1725" spc="135" i="1">
                <a:latin typeface="Times New Roman"/>
                <a:cs typeface="Times New Roman"/>
              </a:rPr>
              <a:t> </a:t>
            </a:r>
            <a:r>
              <a:rPr dirty="0" baseline="4830" sz="1725" spc="-7" i="1">
                <a:latin typeface="Times New Roman"/>
                <a:cs typeface="Times New Roman"/>
              </a:rPr>
              <a:t>y</a:t>
            </a:r>
            <a:endParaRPr baseline="4830" sz="1725">
              <a:latin typeface="Times New Roman"/>
              <a:cs typeface="Times New Roman"/>
            </a:endParaRPr>
          </a:p>
        </p:txBody>
      </p:sp>
      <p:sp>
        <p:nvSpPr>
          <p:cNvPr id="16" name="object 16"/>
          <p:cNvSpPr txBox="1"/>
          <p:nvPr/>
        </p:nvSpPr>
        <p:spPr>
          <a:xfrm>
            <a:off x="3198114" y="3914329"/>
            <a:ext cx="97155" cy="127635"/>
          </a:xfrm>
          <a:prstGeom prst="rect">
            <a:avLst/>
          </a:prstGeom>
        </p:spPr>
        <p:txBody>
          <a:bodyPr wrap="square" lIns="0" tIns="14604" rIns="0" bIns="0" rtlCol="0" vert="horz">
            <a:spAutoFit/>
          </a:bodyPr>
          <a:lstStyle/>
          <a:p>
            <a:pPr>
              <a:lnSpc>
                <a:spcPct val="100000"/>
              </a:lnSpc>
              <a:spcBef>
                <a:spcPts val="114"/>
              </a:spcBef>
            </a:pPr>
            <a:r>
              <a:rPr dirty="0" sz="650" spc="-30">
                <a:latin typeface="Symbol"/>
                <a:cs typeface="Symbol"/>
              </a:rPr>
              <a:t></a:t>
            </a:r>
            <a:r>
              <a:rPr dirty="0" sz="650" spc="5">
                <a:latin typeface="Times New Roman"/>
                <a:cs typeface="Times New Roman"/>
              </a:rPr>
              <a:t>1</a:t>
            </a:r>
            <a:endParaRPr sz="650">
              <a:latin typeface="Times New Roman"/>
              <a:cs typeface="Times New Roman"/>
            </a:endParaRPr>
          </a:p>
        </p:txBody>
      </p:sp>
      <p:sp>
        <p:nvSpPr>
          <p:cNvPr id="17" name="object 17"/>
          <p:cNvSpPr txBox="1"/>
          <p:nvPr/>
        </p:nvSpPr>
        <p:spPr>
          <a:xfrm>
            <a:off x="3825242" y="3347404"/>
            <a:ext cx="64135" cy="229235"/>
          </a:xfrm>
          <a:prstGeom prst="rect">
            <a:avLst/>
          </a:prstGeom>
        </p:spPr>
        <p:txBody>
          <a:bodyPr wrap="square" lIns="0" tIns="14604" rIns="0" bIns="0" rtlCol="0" vert="horz">
            <a:spAutoFit/>
          </a:bodyPr>
          <a:lstStyle/>
          <a:p>
            <a:pPr marL="8255">
              <a:lnSpc>
                <a:spcPct val="100000"/>
              </a:lnSpc>
              <a:spcBef>
                <a:spcPts val="114"/>
              </a:spcBef>
            </a:pPr>
            <a:r>
              <a:rPr dirty="0" sz="650" spc="5">
                <a:latin typeface="Times New Roman"/>
                <a:cs typeface="Times New Roman"/>
              </a:rPr>
              <a:t>2</a:t>
            </a:r>
            <a:endParaRPr sz="650">
              <a:latin typeface="Times New Roman"/>
              <a:cs typeface="Times New Roman"/>
            </a:endParaRPr>
          </a:p>
          <a:p>
            <a:pPr>
              <a:lnSpc>
                <a:spcPct val="100000"/>
              </a:lnSpc>
              <a:spcBef>
                <a:spcPts val="20"/>
              </a:spcBef>
            </a:pPr>
            <a:r>
              <a:rPr dirty="0" sz="650" spc="5" i="1">
                <a:latin typeface="Times New Roman"/>
                <a:cs typeface="Times New Roman"/>
              </a:rPr>
              <a:t>k</a:t>
            </a:r>
            <a:endParaRPr sz="650">
              <a:latin typeface="Times New Roman"/>
              <a:cs typeface="Times New Roman"/>
            </a:endParaRPr>
          </a:p>
        </p:txBody>
      </p:sp>
      <p:sp>
        <p:nvSpPr>
          <p:cNvPr id="18" name="object 18"/>
          <p:cNvSpPr txBox="1"/>
          <p:nvPr/>
        </p:nvSpPr>
        <p:spPr>
          <a:xfrm>
            <a:off x="3224020" y="2057337"/>
            <a:ext cx="55244" cy="127635"/>
          </a:xfrm>
          <a:prstGeom prst="rect">
            <a:avLst/>
          </a:prstGeom>
        </p:spPr>
        <p:txBody>
          <a:bodyPr wrap="square" lIns="0" tIns="14604" rIns="0" bIns="0" rtlCol="0" vert="horz">
            <a:spAutoFit/>
          </a:bodyPr>
          <a:lstStyle/>
          <a:p>
            <a:pPr>
              <a:lnSpc>
                <a:spcPct val="100000"/>
              </a:lnSpc>
              <a:spcBef>
                <a:spcPts val="114"/>
              </a:spcBef>
            </a:pPr>
            <a:r>
              <a:rPr dirty="0" sz="650" spc="5">
                <a:latin typeface="Times New Roman"/>
                <a:cs typeface="Times New Roman"/>
              </a:rPr>
              <a:t>2</a:t>
            </a:r>
            <a:endParaRPr sz="650">
              <a:latin typeface="Times New Roman"/>
              <a:cs typeface="Times New Roman"/>
            </a:endParaRPr>
          </a:p>
        </p:txBody>
      </p:sp>
      <p:sp>
        <p:nvSpPr>
          <p:cNvPr id="19" name="object 19"/>
          <p:cNvSpPr txBox="1"/>
          <p:nvPr/>
        </p:nvSpPr>
        <p:spPr>
          <a:xfrm>
            <a:off x="2543301" y="3951983"/>
            <a:ext cx="686435" cy="200660"/>
          </a:xfrm>
          <a:prstGeom prst="rect">
            <a:avLst/>
          </a:prstGeom>
        </p:spPr>
        <p:txBody>
          <a:bodyPr wrap="square" lIns="0" tIns="12065" rIns="0" bIns="0" rtlCol="0" vert="horz">
            <a:spAutoFit/>
          </a:bodyPr>
          <a:lstStyle/>
          <a:p>
            <a:pPr marL="25400">
              <a:lnSpc>
                <a:spcPct val="100000"/>
              </a:lnSpc>
              <a:spcBef>
                <a:spcPts val="95"/>
              </a:spcBef>
            </a:pPr>
            <a:r>
              <a:rPr dirty="0" baseline="-24154" sz="1725" spc="-352">
                <a:latin typeface="Times New Roman"/>
                <a:cs typeface="Times New Roman"/>
              </a:rPr>
              <a:t>β</a:t>
            </a:r>
            <a:r>
              <a:rPr dirty="0" baseline="-7246" sz="1725" spc="-352">
                <a:latin typeface="Times New Roman"/>
                <a:cs typeface="Times New Roman"/>
              </a:rPr>
              <a:t>ˆ </a:t>
            </a:r>
            <a:r>
              <a:rPr dirty="0" baseline="-24154" sz="1725" spc="-7">
                <a:latin typeface="Symbol"/>
                <a:cs typeface="Symbol"/>
              </a:rPr>
              <a:t></a:t>
            </a:r>
            <a:r>
              <a:rPr dirty="0" baseline="-24154" sz="1725" spc="-7">
                <a:latin typeface="Times New Roman"/>
                <a:cs typeface="Times New Roman"/>
              </a:rPr>
              <a:t> </a:t>
            </a:r>
            <a:r>
              <a:rPr dirty="0" sz="1150" spc="-640">
                <a:latin typeface="Symbol"/>
                <a:cs typeface="Symbol"/>
              </a:rPr>
              <a:t>⎛</a:t>
            </a:r>
            <a:r>
              <a:rPr dirty="0" baseline="-28985" sz="1725" spc="-960">
                <a:latin typeface="Symbol"/>
                <a:cs typeface="Symbol"/>
              </a:rPr>
              <a:t>⎜</a:t>
            </a:r>
            <a:r>
              <a:rPr dirty="0" baseline="-28985" sz="1725" spc="-247">
                <a:latin typeface="Times New Roman"/>
                <a:cs typeface="Times New Roman"/>
              </a:rPr>
              <a:t> </a:t>
            </a:r>
            <a:r>
              <a:rPr dirty="0" baseline="-26570" sz="1725" spc="-7">
                <a:latin typeface="Symbol"/>
                <a:cs typeface="Symbol"/>
              </a:rPr>
              <a:t></a:t>
            </a:r>
            <a:r>
              <a:rPr dirty="0" baseline="-26570" sz="1725" spc="-7">
                <a:latin typeface="Times New Roman"/>
                <a:cs typeface="Times New Roman"/>
              </a:rPr>
              <a:t> </a:t>
            </a:r>
            <a:r>
              <a:rPr dirty="0" baseline="-24154" sz="1725" spc="52" i="1">
                <a:latin typeface="Times New Roman"/>
                <a:cs typeface="Times New Roman"/>
              </a:rPr>
              <a:t>x</a:t>
            </a:r>
            <a:r>
              <a:rPr dirty="0" baseline="4273" sz="975" spc="52">
                <a:latin typeface="Times New Roman"/>
                <a:cs typeface="Times New Roman"/>
              </a:rPr>
              <a:t>2  </a:t>
            </a:r>
            <a:r>
              <a:rPr dirty="0" sz="1150" spc="-1015">
                <a:latin typeface="Symbol"/>
                <a:cs typeface="Symbol"/>
              </a:rPr>
              <a:t>⎞</a:t>
            </a:r>
            <a:r>
              <a:rPr dirty="0" baseline="-28985" sz="1725" spc="-1522">
                <a:latin typeface="Symbol"/>
                <a:cs typeface="Symbol"/>
              </a:rPr>
              <a:t>⎟</a:t>
            </a:r>
            <a:endParaRPr baseline="-28985" sz="1725">
              <a:latin typeface="Symbol"/>
              <a:cs typeface="Symbol"/>
            </a:endParaRPr>
          </a:p>
        </p:txBody>
      </p:sp>
      <p:sp>
        <p:nvSpPr>
          <p:cNvPr id="20" name="object 20"/>
          <p:cNvSpPr txBox="1"/>
          <p:nvPr/>
        </p:nvSpPr>
        <p:spPr>
          <a:xfrm>
            <a:off x="1772413" y="3681480"/>
            <a:ext cx="384810" cy="200660"/>
          </a:xfrm>
          <a:prstGeom prst="rect">
            <a:avLst/>
          </a:prstGeom>
        </p:spPr>
        <p:txBody>
          <a:bodyPr wrap="square" lIns="0" tIns="12065" rIns="0" bIns="0" rtlCol="0" vert="horz">
            <a:spAutoFit/>
          </a:bodyPr>
          <a:lstStyle/>
          <a:p>
            <a:pPr>
              <a:lnSpc>
                <a:spcPct val="100000"/>
              </a:lnSpc>
              <a:spcBef>
                <a:spcPts val="95"/>
              </a:spcBef>
            </a:pPr>
            <a:r>
              <a:rPr dirty="0" sz="1150" spc="-5">
                <a:latin typeface="Times New Roman"/>
                <a:cs typeface="Times New Roman"/>
              </a:rPr>
              <a:t>giving</a:t>
            </a:r>
            <a:endParaRPr sz="1150">
              <a:latin typeface="Times New Roman"/>
              <a:cs typeface="Times New Roman"/>
            </a:endParaRPr>
          </a:p>
        </p:txBody>
      </p:sp>
      <p:sp>
        <p:nvSpPr>
          <p:cNvPr id="21" name="object 21"/>
          <p:cNvSpPr txBox="1"/>
          <p:nvPr/>
        </p:nvSpPr>
        <p:spPr>
          <a:xfrm>
            <a:off x="2882641" y="3362194"/>
            <a:ext cx="954405" cy="200660"/>
          </a:xfrm>
          <a:prstGeom prst="rect">
            <a:avLst/>
          </a:prstGeom>
        </p:spPr>
        <p:txBody>
          <a:bodyPr wrap="square" lIns="0" tIns="12065" rIns="0" bIns="0" rtlCol="0" vert="horz">
            <a:spAutoFit/>
          </a:bodyPr>
          <a:lstStyle/>
          <a:p>
            <a:pPr>
              <a:lnSpc>
                <a:spcPct val="100000"/>
              </a:lnSpc>
              <a:spcBef>
                <a:spcPts val="95"/>
              </a:spcBef>
            </a:pPr>
            <a:r>
              <a:rPr dirty="0" baseline="4830" sz="1725" spc="7">
                <a:latin typeface="Times New Roman"/>
                <a:cs typeface="Times New Roman"/>
              </a:rPr>
              <a:t>2</a:t>
            </a:r>
            <a:r>
              <a:rPr dirty="0" sz="1150" spc="5">
                <a:latin typeface="Symbol"/>
                <a:cs typeface="Symbol"/>
              </a:rPr>
              <a:t></a:t>
            </a:r>
            <a:r>
              <a:rPr dirty="0" sz="1150" spc="5">
                <a:latin typeface="Times New Roman"/>
                <a:cs typeface="Times New Roman"/>
              </a:rPr>
              <a:t> </a:t>
            </a:r>
            <a:r>
              <a:rPr dirty="0" baseline="4830" sz="1725" spc="-7" i="1">
                <a:latin typeface="Times New Roman"/>
                <a:cs typeface="Times New Roman"/>
              </a:rPr>
              <a:t>x y </a:t>
            </a:r>
            <a:r>
              <a:rPr dirty="0" baseline="4830" sz="1725" spc="-7">
                <a:latin typeface="Symbol"/>
                <a:cs typeface="Symbol"/>
              </a:rPr>
              <a:t></a:t>
            </a:r>
            <a:r>
              <a:rPr dirty="0" baseline="4830" sz="1725" spc="-7">
                <a:latin typeface="Times New Roman"/>
                <a:cs typeface="Times New Roman"/>
              </a:rPr>
              <a:t> 2β</a:t>
            </a:r>
            <a:r>
              <a:rPr dirty="0" sz="1150" spc="-5">
                <a:latin typeface="Symbol"/>
                <a:cs typeface="Symbol"/>
              </a:rPr>
              <a:t></a:t>
            </a:r>
            <a:r>
              <a:rPr dirty="0" sz="1150" spc="-204">
                <a:latin typeface="Times New Roman"/>
                <a:cs typeface="Times New Roman"/>
              </a:rPr>
              <a:t> </a:t>
            </a:r>
            <a:r>
              <a:rPr dirty="0" baseline="4830" sz="1725" spc="-7" i="1">
                <a:latin typeface="Times New Roman"/>
                <a:cs typeface="Times New Roman"/>
              </a:rPr>
              <a:t>x</a:t>
            </a:r>
            <a:endParaRPr baseline="4830" sz="1725">
              <a:latin typeface="Times New Roman"/>
              <a:cs typeface="Times New Roman"/>
            </a:endParaRPr>
          </a:p>
        </p:txBody>
      </p:sp>
      <p:sp>
        <p:nvSpPr>
          <p:cNvPr id="22" name="object 22"/>
          <p:cNvSpPr txBox="1"/>
          <p:nvPr/>
        </p:nvSpPr>
        <p:spPr>
          <a:xfrm>
            <a:off x="2537453" y="3305683"/>
            <a:ext cx="358775" cy="256540"/>
          </a:xfrm>
          <a:prstGeom prst="rect">
            <a:avLst/>
          </a:prstGeom>
        </p:spPr>
        <p:txBody>
          <a:bodyPr wrap="square" lIns="0" tIns="13970" rIns="0" bIns="0" rtlCol="0" vert="horz">
            <a:spAutoFit/>
          </a:bodyPr>
          <a:lstStyle/>
          <a:p>
            <a:pPr>
              <a:lnSpc>
                <a:spcPct val="100000"/>
              </a:lnSpc>
              <a:spcBef>
                <a:spcPts val="110"/>
              </a:spcBef>
            </a:pPr>
            <a:r>
              <a:rPr dirty="0" sz="1150" spc="-35">
                <a:latin typeface="Times New Roman"/>
                <a:cs typeface="Times New Roman"/>
              </a:rPr>
              <a:t>β</a:t>
            </a:r>
            <a:r>
              <a:rPr dirty="0" sz="1500" spc="-35">
                <a:latin typeface="Symbol"/>
                <a:cs typeface="Symbol"/>
              </a:rPr>
              <a:t></a:t>
            </a:r>
            <a:r>
              <a:rPr dirty="0" sz="1500" spc="-295">
                <a:latin typeface="Times New Roman"/>
                <a:cs typeface="Times New Roman"/>
              </a:rPr>
              <a:t> </a:t>
            </a:r>
            <a:r>
              <a:rPr dirty="0" sz="1150" spc="-5">
                <a:latin typeface="Symbol"/>
                <a:cs typeface="Symbol"/>
              </a:rPr>
              <a:t></a:t>
            </a:r>
            <a:r>
              <a:rPr dirty="0" sz="1150" spc="-5">
                <a:latin typeface="Times New Roman"/>
                <a:cs typeface="Times New Roman"/>
              </a:rPr>
              <a:t> </a:t>
            </a:r>
            <a:r>
              <a:rPr dirty="0" sz="1150" spc="-5">
                <a:latin typeface="Symbol"/>
                <a:cs typeface="Symbol"/>
              </a:rPr>
              <a:t></a:t>
            </a:r>
            <a:endParaRPr sz="1150">
              <a:latin typeface="Symbol"/>
              <a:cs typeface="Symbol"/>
            </a:endParaRPr>
          </a:p>
        </p:txBody>
      </p:sp>
      <p:sp>
        <p:nvSpPr>
          <p:cNvPr id="23" name="object 23"/>
          <p:cNvSpPr txBox="1"/>
          <p:nvPr/>
        </p:nvSpPr>
        <p:spPr>
          <a:xfrm>
            <a:off x="2218950" y="3465821"/>
            <a:ext cx="156845" cy="200660"/>
          </a:xfrm>
          <a:prstGeom prst="rect">
            <a:avLst/>
          </a:prstGeom>
        </p:spPr>
        <p:txBody>
          <a:bodyPr wrap="square" lIns="0" tIns="12065" rIns="0" bIns="0" rtlCol="0" vert="horz">
            <a:spAutoFit/>
          </a:bodyPr>
          <a:lstStyle/>
          <a:p>
            <a:pPr>
              <a:lnSpc>
                <a:spcPct val="100000"/>
              </a:lnSpc>
              <a:spcBef>
                <a:spcPts val="95"/>
              </a:spcBef>
            </a:pPr>
            <a:r>
              <a:rPr dirty="0" sz="1150" spc="-20">
                <a:latin typeface="Symbol"/>
                <a:cs typeface="Symbol"/>
              </a:rPr>
              <a:t></a:t>
            </a:r>
            <a:r>
              <a:rPr dirty="0" sz="1150" spc="-5">
                <a:latin typeface="Times New Roman"/>
                <a:cs typeface="Times New Roman"/>
              </a:rPr>
              <a:t>β</a:t>
            </a:r>
            <a:endParaRPr sz="1150">
              <a:latin typeface="Times New Roman"/>
              <a:cs typeface="Times New Roman"/>
            </a:endParaRPr>
          </a:p>
        </p:txBody>
      </p:sp>
      <p:sp>
        <p:nvSpPr>
          <p:cNvPr id="24" name="object 24"/>
          <p:cNvSpPr txBox="1"/>
          <p:nvPr/>
        </p:nvSpPr>
        <p:spPr>
          <a:xfrm>
            <a:off x="1990337" y="3305683"/>
            <a:ext cx="569595" cy="256540"/>
          </a:xfrm>
          <a:prstGeom prst="rect">
            <a:avLst/>
          </a:prstGeom>
        </p:spPr>
        <p:txBody>
          <a:bodyPr wrap="square" lIns="0" tIns="13970" rIns="0" bIns="0" rtlCol="0" vert="horz">
            <a:spAutoFit/>
          </a:bodyPr>
          <a:lstStyle/>
          <a:p>
            <a:pPr>
              <a:lnSpc>
                <a:spcPct val="100000"/>
              </a:lnSpc>
              <a:spcBef>
                <a:spcPts val="110"/>
              </a:spcBef>
              <a:tabLst>
                <a:tab pos="410845" algn="l"/>
              </a:tabLst>
            </a:pPr>
            <a:r>
              <a:rPr dirty="0" sz="1150" spc="-5">
                <a:latin typeface="Times New Roman"/>
                <a:cs typeface="Times New Roman"/>
              </a:rPr>
              <a:t>0</a:t>
            </a:r>
            <a:r>
              <a:rPr dirty="0" sz="1150" spc="-35">
                <a:latin typeface="Times New Roman"/>
                <a:cs typeface="Times New Roman"/>
              </a:rPr>
              <a:t> </a:t>
            </a:r>
            <a:r>
              <a:rPr dirty="0" sz="1150" spc="-5">
                <a:latin typeface="Symbol"/>
                <a:cs typeface="Symbol"/>
              </a:rPr>
              <a:t></a:t>
            </a:r>
            <a:r>
              <a:rPr dirty="0" sz="1150">
                <a:latin typeface="Times New Roman"/>
                <a:cs typeface="Times New Roman"/>
              </a:rPr>
              <a:t>	</a:t>
            </a:r>
            <a:r>
              <a:rPr dirty="0" sz="1150" spc="60" i="1">
                <a:latin typeface="Times New Roman"/>
                <a:cs typeface="Times New Roman"/>
              </a:rPr>
              <a:t>E</a:t>
            </a:r>
            <a:r>
              <a:rPr dirty="0" sz="1500" spc="-125">
                <a:latin typeface="Symbol"/>
                <a:cs typeface="Symbol"/>
              </a:rPr>
              <a:t></a:t>
            </a:r>
            <a:endParaRPr sz="1500">
              <a:latin typeface="Symbol"/>
              <a:cs typeface="Symbol"/>
            </a:endParaRPr>
          </a:p>
        </p:txBody>
      </p:sp>
      <p:sp>
        <p:nvSpPr>
          <p:cNvPr id="25" name="object 25"/>
          <p:cNvSpPr txBox="1"/>
          <p:nvPr/>
        </p:nvSpPr>
        <p:spPr>
          <a:xfrm>
            <a:off x="1770128" y="3042175"/>
            <a:ext cx="142240" cy="200660"/>
          </a:xfrm>
          <a:prstGeom prst="rect">
            <a:avLst/>
          </a:prstGeom>
        </p:spPr>
        <p:txBody>
          <a:bodyPr wrap="square" lIns="0" tIns="12065" rIns="0" bIns="0" rtlCol="0" vert="horz">
            <a:spAutoFit/>
          </a:bodyPr>
          <a:lstStyle/>
          <a:p>
            <a:pPr>
              <a:lnSpc>
                <a:spcPct val="100000"/>
              </a:lnSpc>
              <a:spcBef>
                <a:spcPts val="95"/>
              </a:spcBef>
            </a:pPr>
            <a:r>
              <a:rPr dirty="0" sz="1150" spc="-10">
                <a:latin typeface="Times New Roman"/>
                <a:cs typeface="Times New Roman"/>
              </a:rPr>
              <a:t>so</a:t>
            </a:r>
            <a:endParaRPr sz="1150">
              <a:latin typeface="Times New Roman"/>
              <a:cs typeface="Times New Roman"/>
            </a:endParaRPr>
          </a:p>
        </p:txBody>
      </p:sp>
      <p:sp>
        <p:nvSpPr>
          <p:cNvPr id="26" name="object 26"/>
          <p:cNvSpPr txBox="1"/>
          <p:nvPr/>
        </p:nvSpPr>
        <p:spPr>
          <a:xfrm>
            <a:off x="2877318" y="2665592"/>
            <a:ext cx="484505" cy="256540"/>
          </a:xfrm>
          <a:prstGeom prst="rect">
            <a:avLst/>
          </a:prstGeom>
        </p:spPr>
        <p:txBody>
          <a:bodyPr wrap="square" lIns="0" tIns="13970" rIns="0" bIns="0" rtlCol="0" vert="horz">
            <a:spAutoFit/>
          </a:bodyPr>
          <a:lstStyle/>
          <a:p>
            <a:pPr>
              <a:lnSpc>
                <a:spcPct val="100000"/>
              </a:lnSpc>
              <a:spcBef>
                <a:spcPts val="110"/>
              </a:spcBef>
            </a:pPr>
            <a:r>
              <a:rPr dirty="0" sz="1150" spc="-55" i="1">
                <a:latin typeface="Times New Roman"/>
                <a:cs typeface="Times New Roman"/>
              </a:rPr>
              <a:t>E</a:t>
            </a:r>
            <a:r>
              <a:rPr dirty="0" sz="1500" spc="-55">
                <a:latin typeface="Symbol"/>
                <a:cs typeface="Symbol"/>
              </a:rPr>
              <a:t></a:t>
            </a:r>
            <a:r>
              <a:rPr dirty="0" sz="1150" spc="-55">
                <a:latin typeface="Times New Roman"/>
                <a:cs typeface="Times New Roman"/>
              </a:rPr>
              <a:t>β</a:t>
            </a:r>
            <a:r>
              <a:rPr dirty="0" sz="1500" spc="-55">
                <a:latin typeface="Symbol"/>
                <a:cs typeface="Symbol"/>
              </a:rPr>
              <a:t></a:t>
            </a:r>
            <a:r>
              <a:rPr dirty="0" sz="1500" spc="-305">
                <a:latin typeface="Times New Roman"/>
                <a:cs typeface="Times New Roman"/>
              </a:rPr>
              <a:t> </a:t>
            </a:r>
            <a:r>
              <a:rPr dirty="0" sz="1150" spc="-5">
                <a:latin typeface="Symbol"/>
                <a:cs typeface="Symbol"/>
              </a:rPr>
              <a:t></a:t>
            </a:r>
            <a:r>
              <a:rPr dirty="0" sz="1150" spc="-5">
                <a:latin typeface="Times New Roman"/>
                <a:cs typeface="Times New Roman"/>
              </a:rPr>
              <a:t> 0</a:t>
            </a:r>
            <a:endParaRPr sz="1150">
              <a:latin typeface="Times New Roman"/>
              <a:cs typeface="Times New Roman"/>
            </a:endParaRPr>
          </a:p>
        </p:txBody>
      </p:sp>
      <p:sp>
        <p:nvSpPr>
          <p:cNvPr id="27" name="object 27"/>
          <p:cNvSpPr txBox="1"/>
          <p:nvPr/>
        </p:nvSpPr>
        <p:spPr>
          <a:xfrm>
            <a:off x="2694429" y="2825745"/>
            <a:ext cx="157480" cy="200660"/>
          </a:xfrm>
          <a:prstGeom prst="rect">
            <a:avLst/>
          </a:prstGeom>
        </p:spPr>
        <p:txBody>
          <a:bodyPr wrap="square" lIns="0" tIns="12065" rIns="0" bIns="0" rtlCol="0" vert="horz">
            <a:spAutoFit/>
          </a:bodyPr>
          <a:lstStyle/>
          <a:p>
            <a:pPr>
              <a:lnSpc>
                <a:spcPct val="100000"/>
              </a:lnSpc>
              <a:spcBef>
                <a:spcPts val="95"/>
              </a:spcBef>
            </a:pPr>
            <a:r>
              <a:rPr dirty="0" sz="1150" spc="-20">
                <a:latin typeface="Symbol"/>
                <a:cs typeface="Symbol"/>
              </a:rPr>
              <a:t></a:t>
            </a:r>
            <a:r>
              <a:rPr dirty="0" sz="1150" spc="-5">
                <a:latin typeface="Times New Roman"/>
                <a:cs typeface="Times New Roman"/>
              </a:rPr>
              <a:t>β</a:t>
            </a:r>
            <a:endParaRPr sz="1150">
              <a:latin typeface="Times New Roman"/>
              <a:cs typeface="Times New Roman"/>
            </a:endParaRPr>
          </a:p>
        </p:txBody>
      </p:sp>
      <p:sp>
        <p:nvSpPr>
          <p:cNvPr id="28" name="object 28"/>
          <p:cNvSpPr txBox="1"/>
          <p:nvPr/>
        </p:nvSpPr>
        <p:spPr>
          <a:xfrm>
            <a:off x="1772427" y="2309669"/>
            <a:ext cx="1260475" cy="511175"/>
          </a:xfrm>
          <a:prstGeom prst="rect">
            <a:avLst/>
          </a:prstGeom>
        </p:spPr>
        <p:txBody>
          <a:bodyPr wrap="square" lIns="0" tIns="59690" rIns="0" bIns="0" rtlCol="0" vert="horz">
            <a:spAutoFit/>
          </a:bodyPr>
          <a:lstStyle/>
          <a:p>
            <a:pPr>
              <a:lnSpc>
                <a:spcPct val="100000"/>
              </a:lnSpc>
              <a:spcBef>
                <a:spcPts val="470"/>
              </a:spcBef>
            </a:pPr>
            <a:r>
              <a:rPr dirty="0" sz="1150" spc="-5">
                <a:latin typeface="Times New Roman"/>
                <a:cs typeface="Times New Roman"/>
              </a:rPr>
              <a:t>To minimize </a:t>
            </a:r>
            <a:r>
              <a:rPr dirty="0" sz="1150" spc="-65" i="1">
                <a:latin typeface="Times New Roman"/>
                <a:cs typeface="Times New Roman"/>
              </a:rPr>
              <a:t>E</a:t>
            </a:r>
            <a:r>
              <a:rPr dirty="0" sz="1500" spc="-65">
                <a:latin typeface="Symbol"/>
                <a:cs typeface="Symbol"/>
              </a:rPr>
              <a:t></a:t>
            </a:r>
            <a:r>
              <a:rPr dirty="0" sz="1150" spc="-65">
                <a:latin typeface="Times New Roman"/>
                <a:cs typeface="Times New Roman"/>
              </a:rPr>
              <a:t>β</a:t>
            </a:r>
            <a:r>
              <a:rPr dirty="0" sz="1500" spc="-65">
                <a:latin typeface="Symbol"/>
                <a:cs typeface="Symbol"/>
              </a:rPr>
              <a:t></a:t>
            </a:r>
            <a:r>
              <a:rPr dirty="0" sz="1150" spc="-65">
                <a:latin typeface="Times New Roman"/>
                <a:cs typeface="Times New Roman"/>
              </a:rPr>
              <a:t>,</a:t>
            </a:r>
            <a:r>
              <a:rPr dirty="0" sz="1150" spc="-229">
                <a:latin typeface="Times New Roman"/>
                <a:cs typeface="Times New Roman"/>
              </a:rPr>
              <a:t> </a:t>
            </a:r>
            <a:r>
              <a:rPr dirty="0" sz="1150" spc="-10">
                <a:latin typeface="Times New Roman"/>
                <a:cs typeface="Times New Roman"/>
              </a:rPr>
              <a:t>set</a:t>
            </a:r>
            <a:endParaRPr sz="1150">
              <a:latin typeface="Times New Roman"/>
              <a:cs typeface="Times New Roman"/>
            </a:endParaRPr>
          </a:p>
          <a:p>
            <a:pPr algn="r" marR="223520">
              <a:lnSpc>
                <a:spcPct val="100000"/>
              </a:lnSpc>
              <a:spcBef>
                <a:spcPts val="275"/>
              </a:spcBef>
            </a:pPr>
            <a:r>
              <a:rPr dirty="0" sz="1150" spc="-5">
                <a:latin typeface="Symbol"/>
                <a:cs typeface="Symbol"/>
              </a:rPr>
              <a:t></a:t>
            </a:r>
            <a:endParaRPr sz="1150">
              <a:latin typeface="Symbol"/>
              <a:cs typeface="Symbol"/>
            </a:endParaRPr>
          </a:p>
        </p:txBody>
      </p:sp>
      <p:sp>
        <p:nvSpPr>
          <p:cNvPr id="29" name="object 29"/>
          <p:cNvSpPr txBox="1"/>
          <p:nvPr/>
        </p:nvSpPr>
        <p:spPr>
          <a:xfrm>
            <a:off x="4174237" y="2025517"/>
            <a:ext cx="278765" cy="256540"/>
          </a:xfrm>
          <a:prstGeom prst="rect">
            <a:avLst/>
          </a:prstGeom>
        </p:spPr>
        <p:txBody>
          <a:bodyPr wrap="square" lIns="0" tIns="13970" rIns="0" bIns="0" rtlCol="0" vert="horz">
            <a:spAutoFit/>
          </a:bodyPr>
          <a:lstStyle/>
          <a:p>
            <a:pPr>
              <a:lnSpc>
                <a:spcPct val="100000"/>
              </a:lnSpc>
              <a:spcBef>
                <a:spcPts val="110"/>
              </a:spcBef>
            </a:pPr>
            <a:r>
              <a:rPr dirty="0" sz="1150" spc="60" i="1">
                <a:latin typeface="Times New Roman"/>
                <a:cs typeface="Times New Roman"/>
              </a:rPr>
              <a:t>E</a:t>
            </a:r>
            <a:r>
              <a:rPr dirty="0" sz="1500" spc="-195">
                <a:latin typeface="Symbol"/>
                <a:cs typeface="Symbol"/>
              </a:rPr>
              <a:t></a:t>
            </a:r>
            <a:r>
              <a:rPr dirty="0" sz="1150" spc="50">
                <a:latin typeface="Times New Roman"/>
                <a:cs typeface="Times New Roman"/>
              </a:rPr>
              <a:t>β</a:t>
            </a:r>
            <a:r>
              <a:rPr dirty="0" sz="1500" spc="-125">
                <a:latin typeface="Symbol"/>
                <a:cs typeface="Symbol"/>
              </a:rPr>
              <a:t></a:t>
            </a:r>
            <a:endParaRPr sz="1500">
              <a:latin typeface="Symbol"/>
              <a:cs typeface="Symbol"/>
            </a:endParaRPr>
          </a:p>
        </p:txBody>
      </p:sp>
      <p:sp>
        <p:nvSpPr>
          <p:cNvPr id="30" name="object 30"/>
          <p:cNvSpPr txBox="1"/>
          <p:nvPr/>
        </p:nvSpPr>
        <p:spPr>
          <a:xfrm>
            <a:off x="3712449" y="1921425"/>
            <a:ext cx="447040" cy="462915"/>
          </a:xfrm>
          <a:prstGeom prst="rect">
            <a:avLst/>
          </a:prstGeom>
        </p:spPr>
        <p:txBody>
          <a:bodyPr wrap="square" lIns="0" tIns="55880" rIns="0" bIns="0" rtlCol="0" vert="horz">
            <a:spAutoFit/>
          </a:bodyPr>
          <a:lstStyle/>
          <a:p>
            <a:pPr algn="ctr" marR="5080">
              <a:lnSpc>
                <a:spcPct val="100000"/>
              </a:lnSpc>
              <a:spcBef>
                <a:spcPts val="440"/>
              </a:spcBef>
            </a:pPr>
            <a:r>
              <a:rPr dirty="0" sz="1150" spc="-5">
                <a:latin typeface="Times New Roman"/>
                <a:cs typeface="Times New Roman"/>
              </a:rPr>
              <a:t>arg</a:t>
            </a:r>
            <a:r>
              <a:rPr dirty="0" sz="1150" spc="-200">
                <a:latin typeface="Times New Roman"/>
                <a:cs typeface="Times New Roman"/>
              </a:rPr>
              <a:t> </a:t>
            </a:r>
            <a:r>
              <a:rPr dirty="0" sz="1150" spc="-5">
                <a:latin typeface="Times New Roman"/>
                <a:cs typeface="Times New Roman"/>
              </a:rPr>
              <a:t>min</a:t>
            </a:r>
            <a:endParaRPr sz="1150">
              <a:latin typeface="Times New Roman"/>
              <a:cs typeface="Times New Roman"/>
            </a:endParaRPr>
          </a:p>
          <a:p>
            <a:pPr algn="ctr" marR="7620">
              <a:lnSpc>
                <a:spcPct val="100000"/>
              </a:lnSpc>
              <a:spcBef>
                <a:spcPts val="345"/>
              </a:spcBef>
            </a:pPr>
            <a:r>
              <a:rPr dirty="0" sz="1150" spc="-5">
                <a:latin typeface="Times New Roman"/>
                <a:cs typeface="Times New Roman"/>
              </a:rPr>
              <a:t>β</a:t>
            </a:r>
            <a:endParaRPr sz="1150">
              <a:latin typeface="Times New Roman"/>
              <a:cs typeface="Times New Roman"/>
            </a:endParaRPr>
          </a:p>
        </p:txBody>
      </p:sp>
      <p:sp>
        <p:nvSpPr>
          <p:cNvPr id="31" name="object 31"/>
          <p:cNvSpPr txBox="1"/>
          <p:nvPr/>
        </p:nvSpPr>
        <p:spPr>
          <a:xfrm>
            <a:off x="3507464" y="2029476"/>
            <a:ext cx="61594" cy="200660"/>
          </a:xfrm>
          <a:prstGeom prst="rect">
            <a:avLst/>
          </a:prstGeom>
        </p:spPr>
        <p:txBody>
          <a:bodyPr wrap="square" lIns="0" tIns="12065" rIns="0" bIns="0" rtlCol="0" vert="horz">
            <a:spAutoFit/>
          </a:bodyPr>
          <a:lstStyle/>
          <a:p>
            <a:pPr>
              <a:lnSpc>
                <a:spcPct val="100000"/>
              </a:lnSpc>
              <a:spcBef>
                <a:spcPts val="95"/>
              </a:spcBef>
            </a:pPr>
            <a:r>
              <a:rPr dirty="0" sz="1150" spc="-5">
                <a:latin typeface="Times New Roman"/>
                <a:cs typeface="Times New Roman"/>
              </a:rPr>
              <a:t>ˆ</a:t>
            </a:r>
            <a:endParaRPr sz="1150">
              <a:latin typeface="Times New Roman"/>
              <a:cs typeface="Times New Roman"/>
            </a:endParaRPr>
          </a:p>
        </p:txBody>
      </p:sp>
      <p:sp>
        <p:nvSpPr>
          <p:cNvPr id="32" name="object 32"/>
          <p:cNvSpPr txBox="1"/>
          <p:nvPr/>
        </p:nvSpPr>
        <p:spPr>
          <a:xfrm>
            <a:off x="1776968" y="2036180"/>
            <a:ext cx="1917064" cy="256540"/>
          </a:xfrm>
          <a:prstGeom prst="rect">
            <a:avLst/>
          </a:prstGeom>
        </p:spPr>
        <p:txBody>
          <a:bodyPr wrap="square" lIns="0" tIns="13970" rIns="0" bIns="0" rtlCol="0" vert="horz">
            <a:spAutoFit/>
          </a:bodyPr>
          <a:lstStyle/>
          <a:p>
            <a:pPr>
              <a:lnSpc>
                <a:spcPct val="100000"/>
              </a:lnSpc>
              <a:spcBef>
                <a:spcPts val="110"/>
              </a:spcBef>
            </a:pPr>
            <a:r>
              <a:rPr dirty="0" baseline="4830" sz="1725" spc="-7">
                <a:latin typeface="Times New Roman"/>
                <a:cs typeface="Times New Roman"/>
              </a:rPr>
              <a:t>Write </a:t>
            </a:r>
            <a:r>
              <a:rPr dirty="0" baseline="4830" sz="1725" spc="-82" i="1">
                <a:latin typeface="Times New Roman"/>
                <a:cs typeface="Times New Roman"/>
              </a:rPr>
              <a:t>E</a:t>
            </a:r>
            <a:r>
              <a:rPr dirty="0" baseline="3703" sz="2250" spc="-82">
                <a:latin typeface="Symbol"/>
                <a:cs typeface="Symbol"/>
              </a:rPr>
              <a:t></a:t>
            </a:r>
            <a:r>
              <a:rPr dirty="0" baseline="4830" sz="1725" spc="-82">
                <a:latin typeface="Times New Roman"/>
                <a:cs typeface="Times New Roman"/>
              </a:rPr>
              <a:t>β</a:t>
            </a:r>
            <a:r>
              <a:rPr dirty="0" baseline="3703" sz="2250" spc="-82">
                <a:latin typeface="Symbol"/>
                <a:cs typeface="Symbol"/>
              </a:rPr>
              <a:t></a:t>
            </a:r>
            <a:r>
              <a:rPr dirty="0" baseline="3703" sz="2250" spc="-82">
                <a:latin typeface="Times New Roman"/>
                <a:cs typeface="Times New Roman"/>
              </a:rPr>
              <a:t> </a:t>
            </a:r>
            <a:r>
              <a:rPr dirty="0" baseline="4830" sz="1725" spc="-7">
                <a:latin typeface="Symbol"/>
                <a:cs typeface="Symbol"/>
              </a:rPr>
              <a:t></a:t>
            </a:r>
            <a:r>
              <a:rPr dirty="0" baseline="4830" sz="1725" spc="-7">
                <a:latin typeface="Times New Roman"/>
                <a:cs typeface="Times New Roman"/>
              </a:rPr>
              <a:t> </a:t>
            </a:r>
            <a:r>
              <a:rPr dirty="0" sz="1150" spc="-5">
                <a:latin typeface="Symbol"/>
                <a:cs typeface="Symbol"/>
              </a:rPr>
              <a:t></a:t>
            </a:r>
            <a:r>
              <a:rPr dirty="0" sz="1150" spc="-5">
                <a:latin typeface="Times New Roman"/>
                <a:cs typeface="Times New Roman"/>
              </a:rPr>
              <a:t> </a:t>
            </a:r>
            <a:r>
              <a:rPr dirty="0" baseline="3703" sz="2250" spc="-30">
                <a:latin typeface="Symbol"/>
                <a:cs typeface="Symbol"/>
              </a:rPr>
              <a:t></a:t>
            </a:r>
            <a:r>
              <a:rPr dirty="0" baseline="4830" sz="1725" spc="-30" i="1">
                <a:latin typeface="Times New Roman"/>
                <a:cs typeface="Times New Roman"/>
              </a:rPr>
              <a:t>y </a:t>
            </a:r>
            <a:r>
              <a:rPr dirty="0" baseline="4830" sz="1725" spc="67">
                <a:latin typeface="Symbol"/>
                <a:cs typeface="Symbol"/>
              </a:rPr>
              <a:t></a:t>
            </a:r>
            <a:r>
              <a:rPr dirty="0" baseline="4830" sz="1725" spc="67">
                <a:latin typeface="Times New Roman"/>
                <a:cs typeface="Times New Roman"/>
              </a:rPr>
              <a:t>β</a:t>
            </a:r>
            <a:r>
              <a:rPr dirty="0" baseline="4830" sz="1725" spc="67" i="1">
                <a:latin typeface="Times New Roman"/>
                <a:cs typeface="Times New Roman"/>
              </a:rPr>
              <a:t>x </a:t>
            </a:r>
            <a:r>
              <a:rPr dirty="0" baseline="3703" sz="2250" spc="-187">
                <a:latin typeface="Symbol"/>
                <a:cs typeface="Symbol"/>
              </a:rPr>
              <a:t></a:t>
            </a:r>
            <a:r>
              <a:rPr dirty="0" baseline="3703" sz="2250" spc="-187">
                <a:latin typeface="Times New Roman"/>
                <a:cs typeface="Times New Roman"/>
              </a:rPr>
              <a:t> </a:t>
            </a:r>
            <a:r>
              <a:rPr dirty="0" baseline="4830" sz="1725" spc="-7">
                <a:latin typeface="Times New Roman"/>
                <a:cs typeface="Times New Roman"/>
              </a:rPr>
              <a:t>, so β</a:t>
            </a:r>
            <a:r>
              <a:rPr dirty="0" baseline="4830" sz="1725" spc="-150">
                <a:latin typeface="Times New Roman"/>
                <a:cs typeface="Times New Roman"/>
              </a:rPr>
              <a:t> </a:t>
            </a:r>
            <a:r>
              <a:rPr dirty="0" baseline="4830" sz="1725" spc="-7">
                <a:latin typeface="Symbol"/>
                <a:cs typeface="Symbol"/>
              </a:rPr>
              <a:t></a:t>
            </a:r>
            <a:endParaRPr baseline="4830" sz="1725">
              <a:latin typeface="Symbol"/>
              <a:cs typeface="Symbol"/>
            </a:endParaRPr>
          </a:p>
        </p:txBody>
      </p:sp>
      <p:sp>
        <p:nvSpPr>
          <p:cNvPr id="33" name="object 33"/>
          <p:cNvSpPr/>
          <p:nvPr/>
        </p:nvSpPr>
        <p:spPr>
          <a:xfrm>
            <a:off x="4533900" y="3168395"/>
            <a:ext cx="1485900" cy="1219200"/>
          </a:xfrm>
          <a:custGeom>
            <a:avLst/>
            <a:gdLst/>
            <a:ahLst/>
            <a:cxnLst/>
            <a:rect l="l" t="t" r="r" b="b"/>
            <a:pathLst>
              <a:path w="1485900" h="1219200">
                <a:moveTo>
                  <a:pt x="0" y="0"/>
                </a:moveTo>
                <a:lnTo>
                  <a:pt x="0" y="1219200"/>
                </a:lnTo>
                <a:lnTo>
                  <a:pt x="1485900" y="1219200"/>
                </a:lnTo>
              </a:path>
            </a:pathLst>
          </a:custGeom>
          <a:ln w="28575">
            <a:solidFill>
              <a:srgbClr val="010101"/>
            </a:solidFill>
          </a:ln>
        </p:spPr>
        <p:txBody>
          <a:bodyPr wrap="square" lIns="0" tIns="0" rIns="0" bIns="0" rtlCol="0"/>
          <a:lstStyle/>
          <a:p/>
        </p:txBody>
      </p:sp>
      <p:sp>
        <p:nvSpPr>
          <p:cNvPr id="34" name="object 34"/>
          <p:cNvSpPr/>
          <p:nvPr/>
        </p:nvSpPr>
        <p:spPr>
          <a:xfrm>
            <a:off x="4762500" y="3206495"/>
            <a:ext cx="1104900" cy="981075"/>
          </a:xfrm>
          <a:custGeom>
            <a:avLst/>
            <a:gdLst/>
            <a:ahLst/>
            <a:cxnLst/>
            <a:rect l="l" t="t" r="r" b="b"/>
            <a:pathLst>
              <a:path w="1104900" h="981075">
                <a:moveTo>
                  <a:pt x="0" y="0"/>
                </a:moveTo>
                <a:lnTo>
                  <a:pt x="27231" y="53711"/>
                </a:lnTo>
                <a:lnTo>
                  <a:pt x="43508" y="89176"/>
                </a:lnTo>
                <a:lnTo>
                  <a:pt x="61390" y="129529"/>
                </a:lnTo>
                <a:lnTo>
                  <a:pt x="80751" y="174133"/>
                </a:lnTo>
                <a:lnTo>
                  <a:pt x="101465" y="222349"/>
                </a:lnTo>
                <a:lnTo>
                  <a:pt x="123405" y="273539"/>
                </a:lnTo>
                <a:lnTo>
                  <a:pt x="146445" y="327067"/>
                </a:lnTo>
                <a:lnTo>
                  <a:pt x="170458" y="382293"/>
                </a:lnTo>
                <a:lnTo>
                  <a:pt x="195319" y="438579"/>
                </a:lnTo>
                <a:lnTo>
                  <a:pt x="220901" y="495289"/>
                </a:lnTo>
                <a:lnTo>
                  <a:pt x="247078" y="551783"/>
                </a:lnTo>
                <a:lnTo>
                  <a:pt x="273723" y="607423"/>
                </a:lnTo>
                <a:lnTo>
                  <a:pt x="300710" y="661573"/>
                </a:lnTo>
                <a:lnTo>
                  <a:pt x="327913" y="713593"/>
                </a:lnTo>
                <a:lnTo>
                  <a:pt x="355204" y="762846"/>
                </a:lnTo>
                <a:lnTo>
                  <a:pt x="382459" y="808694"/>
                </a:lnTo>
                <a:lnTo>
                  <a:pt x="409551" y="850499"/>
                </a:lnTo>
                <a:lnTo>
                  <a:pt x="436352" y="887622"/>
                </a:lnTo>
                <a:lnTo>
                  <a:pt x="462738" y="919427"/>
                </a:lnTo>
                <a:lnTo>
                  <a:pt x="513756" y="964526"/>
                </a:lnTo>
                <a:lnTo>
                  <a:pt x="561594" y="980693"/>
                </a:lnTo>
                <a:lnTo>
                  <a:pt x="584951" y="976747"/>
                </a:lnTo>
                <a:lnTo>
                  <a:pt x="633257" y="946930"/>
                </a:lnTo>
                <a:lnTo>
                  <a:pt x="683119" y="891785"/>
                </a:lnTo>
                <a:lnTo>
                  <a:pt x="708421" y="856178"/>
                </a:lnTo>
                <a:lnTo>
                  <a:pt x="733859" y="815995"/>
                </a:lnTo>
                <a:lnTo>
                  <a:pt x="759347" y="771821"/>
                </a:lnTo>
                <a:lnTo>
                  <a:pt x="784800" y="724242"/>
                </a:lnTo>
                <a:lnTo>
                  <a:pt x="810134" y="673843"/>
                </a:lnTo>
                <a:lnTo>
                  <a:pt x="835265" y="621210"/>
                </a:lnTo>
                <a:lnTo>
                  <a:pt x="860107" y="566927"/>
                </a:lnTo>
                <a:lnTo>
                  <a:pt x="884576" y="511582"/>
                </a:lnTo>
                <a:lnTo>
                  <a:pt x="908587" y="455758"/>
                </a:lnTo>
                <a:lnTo>
                  <a:pt x="932056" y="400041"/>
                </a:lnTo>
                <a:lnTo>
                  <a:pt x="954898" y="345016"/>
                </a:lnTo>
                <a:lnTo>
                  <a:pt x="977029" y="291270"/>
                </a:lnTo>
                <a:lnTo>
                  <a:pt x="998362" y="239387"/>
                </a:lnTo>
                <a:lnTo>
                  <a:pt x="1018815" y="189952"/>
                </a:lnTo>
                <a:lnTo>
                  <a:pt x="1038302" y="143552"/>
                </a:lnTo>
                <a:lnTo>
                  <a:pt x="1056739" y="100771"/>
                </a:lnTo>
                <a:lnTo>
                  <a:pt x="1074040" y="62195"/>
                </a:lnTo>
                <a:lnTo>
                  <a:pt x="1090122" y="28409"/>
                </a:lnTo>
                <a:lnTo>
                  <a:pt x="1104900" y="0"/>
                </a:lnTo>
              </a:path>
            </a:pathLst>
          </a:custGeom>
          <a:ln w="28575">
            <a:solidFill>
              <a:srgbClr val="058C0B"/>
            </a:solidFill>
          </a:ln>
        </p:spPr>
        <p:txBody>
          <a:bodyPr wrap="square" lIns="0" tIns="0" rIns="0" bIns="0" rtlCol="0"/>
          <a:lstStyle/>
          <a:p/>
        </p:txBody>
      </p:sp>
      <p:sp>
        <p:nvSpPr>
          <p:cNvPr id="35" name="object 35"/>
          <p:cNvSpPr txBox="1"/>
          <p:nvPr/>
        </p:nvSpPr>
        <p:spPr>
          <a:xfrm>
            <a:off x="4617720" y="4130294"/>
            <a:ext cx="288925" cy="178435"/>
          </a:xfrm>
          <a:prstGeom prst="rect">
            <a:avLst/>
          </a:prstGeom>
        </p:spPr>
        <p:txBody>
          <a:bodyPr wrap="square" lIns="0" tIns="12700" rIns="0" bIns="0" rtlCol="0" vert="horz">
            <a:spAutoFit/>
          </a:bodyPr>
          <a:lstStyle/>
          <a:p>
            <a:pPr>
              <a:lnSpc>
                <a:spcPct val="100000"/>
              </a:lnSpc>
              <a:spcBef>
                <a:spcPts val="100"/>
              </a:spcBef>
            </a:pPr>
            <a:r>
              <a:rPr dirty="0" sz="1000" b="1">
                <a:latin typeface="Tahoma"/>
                <a:cs typeface="Tahoma"/>
              </a:rPr>
              <a:t>E(</a:t>
            </a:r>
            <a:r>
              <a:rPr dirty="0" sz="1000" spc="-5" b="1">
                <a:latin typeface="Tahoma"/>
                <a:cs typeface="Tahoma"/>
              </a:rPr>
              <a:t>β</a:t>
            </a:r>
            <a:r>
              <a:rPr dirty="0" sz="1000" b="1">
                <a:latin typeface="Tahoma"/>
                <a:cs typeface="Tahoma"/>
              </a:rPr>
              <a:t>)</a:t>
            </a:r>
            <a:endParaRPr sz="1000">
              <a:latin typeface="Tahoma"/>
              <a:cs typeface="Tahoma"/>
            </a:endParaRPr>
          </a:p>
        </p:txBody>
      </p:sp>
      <p:sp>
        <p:nvSpPr>
          <p:cNvPr id="36" name="object 36"/>
          <p:cNvSpPr txBox="1"/>
          <p:nvPr/>
        </p:nvSpPr>
        <p:spPr>
          <a:xfrm>
            <a:off x="5074918" y="4206494"/>
            <a:ext cx="94615" cy="178435"/>
          </a:xfrm>
          <a:prstGeom prst="rect">
            <a:avLst/>
          </a:prstGeom>
        </p:spPr>
        <p:txBody>
          <a:bodyPr wrap="square" lIns="0" tIns="12700" rIns="0" bIns="0" rtlCol="0" vert="horz">
            <a:spAutoFit/>
          </a:bodyPr>
          <a:lstStyle/>
          <a:p>
            <a:pPr>
              <a:lnSpc>
                <a:spcPct val="100000"/>
              </a:lnSpc>
              <a:spcBef>
                <a:spcPts val="100"/>
              </a:spcBef>
            </a:pPr>
            <a:r>
              <a:rPr dirty="0" sz="1000" b="1">
                <a:latin typeface="Tahoma"/>
                <a:cs typeface="Tahoma"/>
              </a:rPr>
              <a:t>β</a:t>
            </a:r>
            <a:endParaRPr sz="1000">
              <a:latin typeface="Tahoma"/>
              <a:cs typeface="Tahoma"/>
            </a:endParaRPr>
          </a:p>
        </p:txBody>
      </p:sp>
      <p:sp>
        <p:nvSpPr>
          <p:cNvPr id="37" name="object 37"/>
          <p:cNvSpPr/>
          <p:nvPr/>
        </p:nvSpPr>
        <p:spPr>
          <a:xfrm>
            <a:off x="5257800" y="4230623"/>
            <a:ext cx="609600" cy="85725"/>
          </a:xfrm>
          <a:custGeom>
            <a:avLst/>
            <a:gdLst/>
            <a:ahLst/>
            <a:cxnLst/>
            <a:rect l="l" t="t" r="r" b="b"/>
            <a:pathLst>
              <a:path w="609600" h="85725">
                <a:moveTo>
                  <a:pt x="523494" y="0"/>
                </a:moveTo>
                <a:lnTo>
                  <a:pt x="523494" y="85343"/>
                </a:lnTo>
                <a:lnTo>
                  <a:pt x="580385" y="57149"/>
                </a:lnTo>
                <a:lnTo>
                  <a:pt x="537972" y="57149"/>
                </a:lnTo>
                <a:lnTo>
                  <a:pt x="537972" y="28193"/>
                </a:lnTo>
                <a:lnTo>
                  <a:pt x="580385" y="28193"/>
                </a:lnTo>
                <a:lnTo>
                  <a:pt x="523494" y="0"/>
                </a:lnTo>
                <a:close/>
              </a:path>
              <a:path w="609600" h="85725">
                <a:moveTo>
                  <a:pt x="523494" y="28193"/>
                </a:moveTo>
                <a:lnTo>
                  <a:pt x="0" y="28193"/>
                </a:lnTo>
                <a:lnTo>
                  <a:pt x="0" y="57149"/>
                </a:lnTo>
                <a:lnTo>
                  <a:pt x="523494" y="57149"/>
                </a:lnTo>
                <a:lnTo>
                  <a:pt x="523494" y="28193"/>
                </a:lnTo>
                <a:close/>
              </a:path>
              <a:path w="609600" h="85725">
                <a:moveTo>
                  <a:pt x="580385" y="28193"/>
                </a:moveTo>
                <a:lnTo>
                  <a:pt x="537972" y="28193"/>
                </a:lnTo>
                <a:lnTo>
                  <a:pt x="537972" y="57149"/>
                </a:lnTo>
                <a:lnTo>
                  <a:pt x="580385" y="57149"/>
                </a:lnTo>
                <a:lnTo>
                  <a:pt x="609600" y="42672"/>
                </a:lnTo>
                <a:lnTo>
                  <a:pt x="580385" y="28193"/>
                </a:lnTo>
                <a:close/>
              </a:path>
            </a:pathLst>
          </a:custGeom>
          <a:solidFill>
            <a:srgbClr val="010101"/>
          </a:solidFill>
        </p:spPr>
        <p:txBody>
          <a:bodyPr wrap="square" lIns="0" tIns="0" rIns="0" bIns="0" rtlCol="0"/>
          <a:lstStyle/>
          <a:p/>
        </p:txBody>
      </p:sp>
      <p:sp>
        <p:nvSpPr>
          <p:cNvPr id="38" name="object 38"/>
          <p:cNvSpPr/>
          <p:nvPr/>
        </p:nvSpPr>
        <p:spPr>
          <a:xfrm>
            <a:off x="4605528" y="3701796"/>
            <a:ext cx="85725" cy="381000"/>
          </a:xfrm>
          <a:custGeom>
            <a:avLst/>
            <a:gdLst/>
            <a:ahLst/>
            <a:cxnLst/>
            <a:rect l="l" t="t" r="r" b="b"/>
            <a:pathLst>
              <a:path w="85725" h="381000">
                <a:moveTo>
                  <a:pt x="57150" y="71627"/>
                </a:moveTo>
                <a:lnTo>
                  <a:pt x="28194" y="71627"/>
                </a:lnTo>
                <a:lnTo>
                  <a:pt x="28194" y="381000"/>
                </a:lnTo>
                <a:lnTo>
                  <a:pt x="57150" y="381000"/>
                </a:lnTo>
                <a:lnTo>
                  <a:pt x="57150" y="71627"/>
                </a:lnTo>
                <a:close/>
              </a:path>
              <a:path w="85725" h="381000">
                <a:moveTo>
                  <a:pt x="42672" y="0"/>
                </a:moveTo>
                <a:lnTo>
                  <a:pt x="0" y="85343"/>
                </a:lnTo>
                <a:lnTo>
                  <a:pt x="28194" y="85343"/>
                </a:lnTo>
                <a:lnTo>
                  <a:pt x="28194" y="71627"/>
                </a:lnTo>
                <a:lnTo>
                  <a:pt x="78486" y="71627"/>
                </a:lnTo>
                <a:lnTo>
                  <a:pt x="42672" y="0"/>
                </a:lnTo>
                <a:close/>
              </a:path>
              <a:path w="85725" h="381000">
                <a:moveTo>
                  <a:pt x="78486" y="71627"/>
                </a:moveTo>
                <a:lnTo>
                  <a:pt x="57150" y="71627"/>
                </a:lnTo>
                <a:lnTo>
                  <a:pt x="57150" y="85343"/>
                </a:lnTo>
                <a:lnTo>
                  <a:pt x="85344" y="85343"/>
                </a:lnTo>
                <a:lnTo>
                  <a:pt x="78486" y="71627"/>
                </a:lnTo>
                <a:close/>
              </a:path>
            </a:pathLst>
          </a:custGeom>
          <a:solidFill>
            <a:srgbClr val="010101"/>
          </a:solidFill>
        </p:spPr>
        <p:txBody>
          <a:bodyPr wrap="square" lIns="0" tIns="0" rIns="0" bIns="0" rtlCol="0"/>
          <a:lstStyle/>
          <a:p/>
        </p:txBody>
      </p:sp>
      <p:sp>
        <p:nvSpPr>
          <p:cNvPr id="39" name="object 39"/>
          <p:cNvSpPr txBox="1"/>
          <p:nvPr/>
        </p:nvSpPr>
        <p:spPr>
          <a:xfrm>
            <a:off x="5379720" y="2361950"/>
            <a:ext cx="717550" cy="567055"/>
          </a:xfrm>
          <a:prstGeom prst="rect">
            <a:avLst/>
          </a:prstGeom>
        </p:spPr>
        <p:txBody>
          <a:bodyPr wrap="square" lIns="0" tIns="103505" rIns="0" bIns="0" rtlCol="0" vert="horz">
            <a:spAutoFit/>
          </a:bodyPr>
          <a:lstStyle/>
          <a:p>
            <a:pPr>
              <a:lnSpc>
                <a:spcPct val="100000"/>
              </a:lnSpc>
              <a:spcBef>
                <a:spcPts val="815"/>
              </a:spcBef>
            </a:pPr>
            <a:r>
              <a:rPr dirty="0" sz="1200" spc="-5">
                <a:latin typeface="Tahoma"/>
                <a:cs typeface="Tahoma"/>
              </a:rPr>
              <a:t>E(β)=</a:t>
            </a:r>
            <a:endParaRPr sz="1200">
              <a:latin typeface="Tahoma"/>
              <a:cs typeface="Tahoma"/>
            </a:endParaRPr>
          </a:p>
          <a:p>
            <a:pPr marR="5080">
              <a:lnSpc>
                <a:spcPct val="100000"/>
              </a:lnSpc>
              <a:spcBef>
                <a:spcPts val="425"/>
              </a:spcBef>
            </a:pPr>
            <a:r>
              <a:rPr dirty="0" sz="700" spc="-5">
                <a:latin typeface="Tahoma"/>
                <a:cs typeface="Tahoma"/>
              </a:rPr>
              <a:t>sum </a:t>
            </a:r>
            <a:r>
              <a:rPr dirty="0" sz="700">
                <a:latin typeface="Tahoma"/>
                <a:cs typeface="Tahoma"/>
              </a:rPr>
              <a:t>of </a:t>
            </a:r>
            <a:r>
              <a:rPr dirty="0" sz="700" spc="-5">
                <a:latin typeface="Tahoma"/>
                <a:cs typeface="Tahoma"/>
              </a:rPr>
              <a:t>squares</a:t>
            </a:r>
            <a:r>
              <a:rPr dirty="0" sz="700" spc="-75">
                <a:latin typeface="Tahoma"/>
                <a:cs typeface="Tahoma"/>
              </a:rPr>
              <a:t> </a:t>
            </a:r>
            <a:r>
              <a:rPr dirty="0" sz="700">
                <a:latin typeface="Tahoma"/>
                <a:cs typeface="Tahoma"/>
              </a:rPr>
              <a:t>of  green </a:t>
            </a:r>
            <a:r>
              <a:rPr dirty="0" sz="700" spc="-5">
                <a:latin typeface="Tahoma"/>
                <a:cs typeface="Tahoma"/>
              </a:rPr>
              <a:t>line</a:t>
            </a:r>
            <a:r>
              <a:rPr dirty="0" sz="700" spc="-55">
                <a:latin typeface="Tahoma"/>
                <a:cs typeface="Tahoma"/>
              </a:rPr>
              <a:t> </a:t>
            </a:r>
            <a:r>
              <a:rPr dirty="0" sz="700" spc="-5">
                <a:latin typeface="Tahoma"/>
                <a:cs typeface="Tahoma"/>
              </a:rPr>
              <a:t>lengths</a:t>
            </a:r>
            <a:endParaRPr sz="700">
              <a:latin typeface="Tahoma"/>
              <a:cs typeface="Tahoma"/>
            </a:endParaRPr>
          </a:p>
        </p:txBody>
      </p:sp>
      <p:sp>
        <p:nvSpPr>
          <p:cNvPr id="40" name="object 40"/>
          <p:cNvSpPr/>
          <p:nvPr/>
        </p:nvSpPr>
        <p:spPr>
          <a:xfrm>
            <a:off x="4533900" y="1911095"/>
            <a:ext cx="0" cy="1219200"/>
          </a:xfrm>
          <a:custGeom>
            <a:avLst/>
            <a:gdLst/>
            <a:ahLst/>
            <a:cxnLst/>
            <a:rect l="l" t="t" r="r" b="b"/>
            <a:pathLst>
              <a:path w="0" h="1219200">
                <a:moveTo>
                  <a:pt x="0" y="0"/>
                </a:moveTo>
                <a:lnTo>
                  <a:pt x="0" y="1219200"/>
                </a:lnTo>
              </a:path>
            </a:pathLst>
          </a:custGeom>
          <a:ln w="28575">
            <a:solidFill>
              <a:srgbClr val="010101"/>
            </a:solidFill>
          </a:ln>
        </p:spPr>
        <p:txBody>
          <a:bodyPr wrap="square" lIns="0" tIns="0" rIns="0" bIns="0" rtlCol="0"/>
          <a:lstStyle/>
          <a:p/>
        </p:txBody>
      </p:sp>
      <p:sp>
        <p:nvSpPr>
          <p:cNvPr id="41" name="object 41"/>
          <p:cNvSpPr/>
          <p:nvPr/>
        </p:nvSpPr>
        <p:spPr>
          <a:xfrm>
            <a:off x="4343400" y="2977895"/>
            <a:ext cx="1600200" cy="0"/>
          </a:xfrm>
          <a:custGeom>
            <a:avLst/>
            <a:gdLst/>
            <a:ahLst/>
            <a:cxnLst/>
            <a:rect l="l" t="t" r="r" b="b"/>
            <a:pathLst>
              <a:path w="1600200" h="0">
                <a:moveTo>
                  <a:pt x="0" y="0"/>
                </a:moveTo>
                <a:lnTo>
                  <a:pt x="1600200" y="0"/>
                </a:lnTo>
              </a:path>
            </a:pathLst>
          </a:custGeom>
          <a:ln w="28575">
            <a:solidFill>
              <a:srgbClr val="010101"/>
            </a:solidFill>
          </a:ln>
        </p:spPr>
        <p:txBody>
          <a:bodyPr wrap="square" lIns="0" tIns="0" rIns="0" bIns="0" rtlCol="0"/>
          <a:lstStyle/>
          <a:p/>
        </p:txBody>
      </p:sp>
      <p:sp>
        <p:nvSpPr>
          <p:cNvPr id="42" name="object 42"/>
          <p:cNvSpPr/>
          <p:nvPr/>
        </p:nvSpPr>
        <p:spPr>
          <a:xfrm>
            <a:off x="4533900" y="1949195"/>
            <a:ext cx="1295400" cy="1028700"/>
          </a:xfrm>
          <a:custGeom>
            <a:avLst/>
            <a:gdLst/>
            <a:ahLst/>
            <a:cxnLst/>
            <a:rect l="l" t="t" r="r" b="b"/>
            <a:pathLst>
              <a:path w="1295400" h="1028700">
                <a:moveTo>
                  <a:pt x="0" y="1028700"/>
                </a:moveTo>
                <a:lnTo>
                  <a:pt x="1295400" y="0"/>
                </a:lnTo>
              </a:path>
            </a:pathLst>
          </a:custGeom>
          <a:ln w="28575">
            <a:solidFill>
              <a:srgbClr val="010101"/>
            </a:solidFill>
          </a:ln>
        </p:spPr>
        <p:txBody>
          <a:bodyPr wrap="square" lIns="0" tIns="0" rIns="0" bIns="0" rtlCol="0"/>
          <a:lstStyle/>
          <a:p/>
        </p:txBody>
      </p:sp>
      <p:sp>
        <p:nvSpPr>
          <p:cNvPr id="43" name="object 43"/>
          <p:cNvSpPr/>
          <p:nvPr/>
        </p:nvSpPr>
        <p:spPr>
          <a:xfrm>
            <a:off x="5091112" y="1973008"/>
            <a:ext cx="104775" cy="104775"/>
          </a:xfrm>
          <a:prstGeom prst="rect">
            <a:avLst/>
          </a:prstGeom>
          <a:blipFill>
            <a:blip r:embed="rId2" cstate="print"/>
            <a:stretch>
              <a:fillRect/>
            </a:stretch>
          </a:blipFill>
        </p:spPr>
        <p:txBody>
          <a:bodyPr wrap="square" lIns="0" tIns="0" rIns="0" bIns="0" rtlCol="0"/>
          <a:lstStyle/>
          <a:p/>
        </p:txBody>
      </p:sp>
      <p:sp>
        <p:nvSpPr>
          <p:cNvPr id="44" name="object 44"/>
          <p:cNvSpPr/>
          <p:nvPr/>
        </p:nvSpPr>
        <p:spPr>
          <a:xfrm>
            <a:off x="5281612" y="2354008"/>
            <a:ext cx="104775" cy="104775"/>
          </a:xfrm>
          <a:prstGeom prst="rect">
            <a:avLst/>
          </a:prstGeom>
          <a:blipFill>
            <a:blip r:embed="rId2" cstate="print"/>
            <a:stretch>
              <a:fillRect/>
            </a:stretch>
          </a:blipFill>
        </p:spPr>
        <p:txBody>
          <a:bodyPr wrap="square" lIns="0" tIns="0" rIns="0" bIns="0" rtlCol="0"/>
          <a:lstStyle/>
          <a:p/>
        </p:txBody>
      </p:sp>
      <p:sp>
        <p:nvSpPr>
          <p:cNvPr id="45" name="object 45"/>
          <p:cNvSpPr/>
          <p:nvPr/>
        </p:nvSpPr>
        <p:spPr>
          <a:xfrm>
            <a:off x="4824412" y="2392108"/>
            <a:ext cx="104775" cy="104775"/>
          </a:xfrm>
          <a:prstGeom prst="rect">
            <a:avLst/>
          </a:prstGeom>
          <a:blipFill>
            <a:blip r:embed="rId2" cstate="print"/>
            <a:stretch>
              <a:fillRect/>
            </a:stretch>
          </a:blipFill>
        </p:spPr>
        <p:txBody>
          <a:bodyPr wrap="square" lIns="0" tIns="0" rIns="0" bIns="0" rtlCol="0"/>
          <a:lstStyle/>
          <a:p/>
        </p:txBody>
      </p:sp>
      <p:sp>
        <p:nvSpPr>
          <p:cNvPr id="46" name="object 46"/>
          <p:cNvSpPr/>
          <p:nvPr/>
        </p:nvSpPr>
        <p:spPr>
          <a:xfrm>
            <a:off x="4595812" y="2582608"/>
            <a:ext cx="104775" cy="104775"/>
          </a:xfrm>
          <a:prstGeom prst="rect">
            <a:avLst/>
          </a:prstGeom>
          <a:blipFill>
            <a:blip r:embed="rId2" cstate="print"/>
            <a:stretch>
              <a:fillRect/>
            </a:stretch>
          </a:blipFill>
        </p:spPr>
        <p:txBody>
          <a:bodyPr wrap="square" lIns="0" tIns="0" rIns="0" bIns="0" rtlCol="0"/>
          <a:lstStyle/>
          <a:p/>
        </p:txBody>
      </p:sp>
      <p:sp>
        <p:nvSpPr>
          <p:cNvPr id="47" name="object 47"/>
          <p:cNvSpPr/>
          <p:nvPr/>
        </p:nvSpPr>
        <p:spPr>
          <a:xfrm>
            <a:off x="5129212" y="2735008"/>
            <a:ext cx="104775" cy="104775"/>
          </a:xfrm>
          <a:prstGeom prst="rect">
            <a:avLst/>
          </a:prstGeom>
          <a:blipFill>
            <a:blip r:embed="rId2" cstate="print"/>
            <a:stretch>
              <a:fillRect/>
            </a:stretch>
          </a:blipFill>
        </p:spPr>
        <p:txBody>
          <a:bodyPr wrap="square" lIns="0" tIns="0" rIns="0" bIns="0" rtlCol="0"/>
          <a:lstStyle/>
          <a:p/>
        </p:txBody>
      </p:sp>
      <p:sp>
        <p:nvSpPr>
          <p:cNvPr id="48" name="object 48"/>
          <p:cNvSpPr/>
          <p:nvPr/>
        </p:nvSpPr>
        <p:spPr>
          <a:xfrm>
            <a:off x="5243512" y="2582608"/>
            <a:ext cx="104775" cy="104775"/>
          </a:xfrm>
          <a:prstGeom prst="rect">
            <a:avLst/>
          </a:prstGeom>
          <a:blipFill>
            <a:blip r:embed="rId2" cstate="print"/>
            <a:stretch>
              <a:fillRect/>
            </a:stretch>
          </a:blipFill>
        </p:spPr>
        <p:txBody>
          <a:bodyPr wrap="square" lIns="0" tIns="0" rIns="0" bIns="0" rtlCol="0"/>
          <a:lstStyle/>
          <a:p/>
        </p:txBody>
      </p:sp>
      <p:sp>
        <p:nvSpPr>
          <p:cNvPr id="49" name="object 49"/>
          <p:cNvSpPr/>
          <p:nvPr/>
        </p:nvSpPr>
        <p:spPr>
          <a:xfrm>
            <a:off x="5472112" y="1934908"/>
            <a:ext cx="104775" cy="104775"/>
          </a:xfrm>
          <a:prstGeom prst="rect">
            <a:avLst/>
          </a:prstGeom>
          <a:blipFill>
            <a:blip r:embed="rId2" cstate="print"/>
            <a:stretch>
              <a:fillRect/>
            </a:stretch>
          </a:blipFill>
        </p:spPr>
        <p:txBody>
          <a:bodyPr wrap="square" lIns="0" tIns="0" rIns="0" bIns="0" rtlCol="0"/>
          <a:lstStyle/>
          <a:p/>
        </p:txBody>
      </p:sp>
      <p:sp>
        <p:nvSpPr>
          <p:cNvPr id="50" name="object 50"/>
          <p:cNvSpPr/>
          <p:nvPr/>
        </p:nvSpPr>
        <p:spPr>
          <a:xfrm>
            <a:off x="5738812" y="2315908"/>
            <a:ext cx="104775" cy="104775"/>
          </a:xfrm>
          <a:prstGeom prst="rect">
            <a:avLst/>
          </a:prstGeom>
          <a:blipFill>
            <a:blip r:embed="rId2" cstate="print"/>
            <a:stretch>
              <a:fillRect/>
            </a:stretch>
          </a:blipFill>
        </p:spPr>
        <p:txBody>
          <a:bodyPr wrap="square" lIns="0" tIns="0" rIns="0" bIns="0" rtlCol="0"/>
          <a:lstStyle/>
          <a:p/>
        </p:txBody>
      </p:sp>
      <p:sp>
        <p:nvSpPr>
          <p:cNvPr id="51" name="object 51"/>
          <p:cNvSpPr/>
          <p:nvPr/>
        </p:nvSpPr>
        <p:spPr>
          <a:xfrm>
            <a:off x="4648200" y="2634995"/>
            <a:ext cx="0" cy="266700"/>
          </a:xfrm>
          <a:custGeom>
            <a:avLst/>
            <a:gdLst/>
            <a:ahLst/>
            <a:cxnLst/>
            <a:rect l="l" t="t" r="r" b="b"/>
            <a:pathLst>
              <a:path w="0" h="266700">
                <a:moveTo>
                  <a:pt x="0" y="0"/>
                </a:moveTo>
                <a:lnTo>
                  <a:pt x="0" y="266700"/>
                </a:lnTo>
              </a:path>
            </a:pathLst>
          </a:custGeom>
          <a:ln w="28575">
            <a:solidFill>
              <a:srgbClr val="058C0B"/>
            </a:solidFill>
          </a:ln>
        </p:spPr>
        <p:txBody>
          <a:bodyPr wrap="square" lIns="0" tIns="0" rIns="0" bIns="0" rtlCol="0"/>
          <a:lstStyle/>
          <a:p/>
        </p:txBody>
      </p:sp>
      <p:sp>
        <p:nvSpPr>
          <p:cNvPr id="52" name="object 52"/>
          <p:cNvSpPr/>
          <p:nvPr/>
        </p:nvSpPr>
        <p:spPr>
          <a:xfrm>
            <a:off x="4876800" y="2444495"/>
            <a:ext cx="0" cy="266700"/>
          </a:xfrm>
          <a:custGeom>
            <a:avLst/>
            <a:gdLst/>
            <a:ahLst/>
            <a:cxnLst/>
            <a:rect l="l" t="t" r="r" b="b"/>
            <a:pathLst>
              <a:path w="0" h="266700">
                <a:moveTo>
                  <a:pt x="0" y="0"/>
                </a:moveTo>
                <a:lnTo>
                  <a:pt x="0" y="266700"/>
                </a:lnTo>
              </a:path>
            </a:pathLst>
          </a:custGeom>
          <a:ln w="28575">
            <a:solidFill>
              <a:srgbClr val="058C0B"/>
            </a:solidFill>
          </a:ln>
        </p:spPr>
        <p:txBody>
          <a:bodyPr wrap="square" lIns="0" tIns="0" rIns="0" bIns="0" rtlCol="0"/>
          <a:lstStyle/>
          <a:p/>
        </p:txBody>
      </p:sp>
      <p:sp>
        <p:nvSpPr>
          <p:cNvPr id="53" name="object 53"/>
          <p:cNvSpPr/>
          <p:nvPr/>
        </p:nvSpPr>
        <p:spPr>
          <a:xfrm>
            <a:off x="5524500" y="1987295"/>
            <a:ext cx="0" cy="190500"/>
          </a:xfrm>
          <a:custGeom>
            <a:avLst/>
            <a:gdLst/>
            <a:ahLst/>
            <a:cxnLst/>
            <a:rect l="l" t="t" r="r" b="b"/>
            <a:pathLst>
              <a:path w="0" h="190500">
                <a:moveTo>
                  <a:pt x="0" y="0"/>
                </a:moveTo>
                <a:lnTo>
                  <a:pt x="0" y="190500"/>
                </a:lnTo>
              </a:path>
            </a:pathLst>
          </a:custGeom>
          <a:ln w="28575">
            <a:solidFill>
              <a:srgbClr val="058C0B"/>
            </a:solidFill>
          </a:ln>
        </p:spPr>
        <p:txBody>
          <a:bodyPr wrap="square" lIns="0" tIns="0" rIns="0" bIns="0" rtlCol="0"/>
          <a:lstStyle/>
          <a:p/>
        </p:txBody>
      </p:sp>
      <p:sp>
        <p:nvSpPr>
          <p:cNvPr id="54" name="object 54"/>
          <p:cNvSpPr/>
          <p:nvPr/>
        </p:nvSpPr>
        <p:spPr>
          <a:xfrm>
            <a:off x="5143500" y="2025395"/>
            <a:ext cx="0" cy="495300"/>
          </a:xfrm>
          <a:custGeom>
            <a:avLst/>
            <a:gdLst/>
            <a:ahLst/>
            <a:cxnLst/>
            <a:rect l="l" t="t" r="r" b="b"/>
            <a:pathLst>
              <a:path w="0" h="495300">
                <a:moveTo>
                  <a:pt x="0" y="0"/>
                </a:moveTo>
                <a:lnTo>
                  <a:pt x="0" y="495300"/>
                </a:lnTo>
              </a:path>
            </a:pathLst>
          </a:custGeom>
          <a:ln w="28575">
            <a:solidFill>
              <a:srgbClr val="058C0B"/>
            </a:solidFill>
          </a:ln>
        </p:spPr>
        <p:txBody>
          <a:bodyPr wrap="square" lIns="0" tIns="0" rIns="0" bIns="0" rtlCol="0"/>
          <a:lstStyle/>
          <a:p/>
        </p:txBody>
      </p:sp>
      <p:sp>
        <p:nvSpPr>
          <p:cNvPr id="55" name="object 55"/>
          <p:cNvSpPr/>
          <p:nvPr/>
        </p:nvSpPr>
        <p:spPr>
          <a:xfrm>
            <a:off x="5181600" y="2444495"/>
            <a:ext cx="0" cy="342900"/>
          </a:xfrm>
          <a:custGeom>
            <a:avLst/>
            <a:gdLst/>
            <a:ahLst/>
            <a:cxnLst/>
            <a:rect l="l" t="t" r="r" b="b"/>
            <a:pathLst>
              <a:path w="0" h="342900">
                <a:moveTo>
                  <a:pt x="0" y="342900"/>
                </a:moveTo>
                <a:lnTo>
                  <a:pt x="0" y="0"/>
                </a:lnTo>
              </a:path>
            </a:pathLst>
          </a:custGeom>
          <a:ln w="28575">
            <a:solidFill>
              <a:srgbClr val="058C0B"/>
            </a:solidFill>
          </a:ln>
        </p:spPr>
        <p:txBody>
          <a:bodyPr wrap="square" lIns="0" tIns="0" rIns="0" bIns="0" rtlCol="0"/>
          <a:lstStyle/>
          <a:p/>
        </p:txBody>
      </p:sp>
      <p:sp>
        <p:nvSpPr>
          <p:cNvPr id="56" name="object 56"/>
          <p:cNvSpPr/>
          <p:nvPr/>
        </p:nvSpPr>
        <p:spPr>
          <a:xfrm>
            <a:off x="5295900" y="2406395"/>
            <a:ext cx="0" cy="228600"/>
          </a:xfrm>
          <a:custGeom>
            <a:avLst/>
            <a:gdLst/>
            <a:ahLst/>
            <a:cxnLst/>
            <a:rect l="l" t="t" r="r" b="b"/>
            <a:pathLst>
              <a:path w="0" h="228600">
                <a:moveTo>
                  <a:pt x="0" y="228600"/>
                </a:moveTo>
                <a:lnTo>
                  <a:pt x="0" y="0"/>
                </a:lnTo>
              </a:path>
            </a:pathLst>
          </a:custGeom>
          <a:ln w="28575">
            <a:solidFill>
              <a:srgbClr val="058C0B"/>
            </a:solidFill>
          </a:ln>
        </p:spPr>
        <p:txBody>
          <a:bodyPr wrap="square" lIns="0" tIns="0" rIns="0" bIns="0" rtlCol="0"/>
          <a:lstStyle/>
          <a:p/>
        </p:txBody>
      </p:sp>
      <p:sp>
        <p:nvSpPr>
          <p:cNvPr id="57" name="object 57"/>
          <p:cNvSpPr/>
          <p:nvPr/>
        </p:nvSpPr>
        <p:spPr>
          <a:xfrm>
            <a:off x="5791200" y="1987295"/>
            <a:ext cx="0" cy="381000"/>
          </a:xfrm>
          <a:custGeom>
            <a:avLst/>
            <a:gdLst/>
            <a:ahLst/>
            <a:cxnLst/>
            <a:rect l="l" t="t" r="r" b="b"/>
            <a:pathLst>
              <a:path w="0" h="381000">
                <a:moveTo>
                  <a:pt x="0" y="381000"/>
                </a:moveTo>
                <a:lnTo>
                  <a:pt x="0" y="0"/>
                </a:lnTo>
              </a:path>
            </a:pathLst>
          </a:custGeom>
          <a:ln w="28575">
            <a:solidFill>
              <a:srgbClr val="058C0B"/>
            </a:solidFill>
          </a:ln>
        </p:spPr>
        <p:txBody>
          <a:bodyPr wrap="square" lIns="0" tIns="0" rIns="0" bIns="0" rtlCol="0"/>
          <a:lstStyle/>
          <a:p/>
        </p:txBody>
      </p:sp>
      <p:sp>
        <p:nvSpPr>
          <p:cNvPr id="58" name="object 58"/>
          <p:cNvSpPr txBox="1"/>
          <p:nvPr/>
        </p:nvSpPr>
        <p:spPr>
          <a:xfrm>
            <a:off x="4693158" y="2542287"/>
            <a:ext cx="438150" cy="432434"/>
          </a:xfrm>
          <a:prstGeom prst="rect">
            <a:avLst/>
          </a:prstGeom>
        </p:spPr>
        <p:txBody>
          <a:bodyPr wrap="square" lIns="0" tIns="12700" rIns="0" bIns="0" rtlCol="0" vert="horz">
            <a:spAutoFit/>
          </a:bodyPr>
          <a:lstStyle/>
          <a:p>
            <a:pPr algn="r" marR="9525">
              <a:lnSpc>
                <a:spcPts val="1085"/>
              </a:lnSpc>
              <a:spcBef>
                <a:spcPts val="100"/>
              </a:spcBef>
            </a:pPr>
            <a:r>
              <a:rPr dirty="0" sz="1000" b="1">
                <a:latin typeface="Symbol"/>
                <a:cs typeface="Symbol"/>
              </a:rPr>
              <a:t></a:t>
            </a:r>
            <a:endParaRPr sz="1000">
              <a:latin typeface="Symbol"/>
              <a:cs typeface="Symbol"/>
            </a:endParaRPr>
          </a:p>
          <a:p>
            <a:pPr algn="r" marR="5080">
              <a:lnSpc>
                <a:spcPts val="1000"/>
              </a:lnSpc>
            </a:pPr>
            <a:r>
              <a:rPr dirty="0" sz="1000" b="1">
                <a:latin typeface="Tahoma"/>
                <a:cs typeface="Tahoma"/>
              </a:rPr>
              <a:t>β</a:t>
            </a:r>
            <a:endParaRPr sz="1000">
              <a:latin typeface="Tahoma"/>
              <a:cs typeface="Tahoma"/>
            </a:endParaRPr>
          </a:p>
          <a:p>
            <a:pPr algn="r" marR="9525">
              <a:lnSpc>
                <a:spcPts val="1115"/>
              </a:lnSpc>
            </a:pPr>
            <a:r>
              <a:rPr dirty="0" sz="1000" b="1">
                <a:latin typeface="Symbol"/>
                <a:cs typeface="Symbol"/>
              </a:rPr>
              <a:t></a:t>
            </a:r>
            <a:r>
              <a:rPr dirty="0" sz="1000" b="1">
                <a:latin typeface="Times New Roman"/>
                <a:cs typeface="Times New Roman"/>
              </a:rPr>
              <a:t> </a:t>
            </a:r>
            <a:r>
              <a:rPr dirty="0" sz="1000" b="1">
                <a:latin typeface="Tahoma"/>
                <a:cs typeface="Tahoma"/>
              </a:rPr>
              <a:t>1</a:t>
            </a:r>
            <a:r>
              <a:rPr dirty="0" sz="1000" spc="-55" b="1">
                <a:latin typeface="Tahoma"/>
                <a:cs typeface="Tahoma"/>
              </a:rPr>
              <a:t> </a:t>
            </a:r>
            <a:r>
              <a:rPr dirty="0" sz="1000" spc="-250" b="1">
                <a:latin typeface="Symbol"/>
                <a:cs typeface="Symbol"/>
              </a:rPr>
              <a:t></a:t>
            </a:r>
            <a:r>
              <a:rPr dirty="0" baseline="5555" sz="1500" spc="-375" b="1">
                <a:latin typeface="Symbol"/>
                <a:cs typeface="Symbol"/>
              </a:rPr>
              <a:t></a:t>
            </a:r>
            <a:endParaRPr baseline="5555" sz="1500">
              <a:latin typeface="Symbol"/>
              <a:cs typeface="Symbol"/>
            </a:endParaRPr>
          </a:p>
        </p:txBody>
      </p:sp>
      <p:sp>
        <p:nvSpPr>
          <p:cNvPr id="59" name="object 59"/>
          <p:cNvSpPr/>
          <p:nvPr/>
        </p:nvSpPr>
        <p:spPr>
          <a:xfrm>
            <a:off x="4495800" y="2406395"/>
            <a:ext cx="723900" cy="571500"/>
          </a:xfrm>
          <a:prstGeom prst="rect">
            <a:avLst/>
          </a:prstGeom>
          <a:blipFill>
            <a:blip r:embed="rId3" cstate="print"/>
            <a:stretch>
              <a:fillRect/>
            </a:stretch>
          </a:blipFill>
        </p:spPr>
        <p:txBody>
          <a:bodyPr wrap="square" lIns="0" tIns="0" rIns="0" bIns="0" rtlCol="0"/>
          <a:lstStyle/>
          <a:p/>
        </p:txBody>
      </p:sp>
      <p:sp>
        <p:nvSpPr>
          <p:cNvPr id="60" name="object 6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1" name="object 61"/>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62" name="object 62"/>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32</a:t>
            </a:r>
            <a:endParaRPr sz="600">
              <a:latin typeface="Tahoma"/>
              <a:cs typeface="Tahoma"/>
            </a:endParaRPr>
          </a:p>
        </p:txBody>
      </p:sp>
      <p:sp>
        <p:nvSpPr>
          <p:cNvPr id="63" name="object 63"/>
          <p:cNvSpPr txBox="1"/>
          <p:nvPr/>
        </p:nvSpPr>
        <p:spPr>
          <a:xfrm>
            <a:off x="1734820" y="5634055"/>
            <a:ext cx="4365625" cy="1038225"/>
          </a:xfrm>
          <a:prstGeom prst="rect">
            <a:avLst/>
          </a:prstGeom>
        </p:spPr>
        <p:txBody>
          <a:bodyPr wrap="square" lIns="0" tIns="118110" rIns="0" bIns="0" rtlCol="0" vert="horz">
            <a:spAutoFit/>
          </a:bodyPr>
          <a:lstStyle/>
          <a:p>
            <a:pPr marL="34290">
              <a:lnSpc>
                <a:spcPct val="100000"/>
              </a:lnSpc>
              <a:spcBef>
                <a:spcPts val="930"/>
              </a:spcBef>
            </a:pPr>
            <a:r>
              <a:rPr dirty="0" sz="1800">
                <a:solidFill>
                  <a:srgbClr val="006500"/>
                </a:solidFill>
                <a:latin typeface="Tahoma"/>
                <a:cs typeface="Tahoma"/>
              </a:rPr>
              <a:t>Multivariate unweighted linear</a:t>
            </a:r>
            <a:r>
              <a:rPr dirty="0" sz="1800" spc="-55">
                <a:solidFill>
                  <a:srgbClr val="006500"/>
                </a:solidFill>
                <a:latin typeface="Tahoma"/>
                <a:cs typeface="Tahoma"/>
              </a:rPr>
              <a:t> </a:t>
            </a:r>
            <a:r>
              <a:rPr dirty="0" sz="1800">
                <a:solidFill>
                  <a:srgbClr val="006500"/>
                </a:solidFill>
                <a:latin typeface="Tahoma"/>
                <a:cs typeface="Tahoma"/>
              </a:rPr>
              <a:t>regression</a:t>
            </a:r>
            <a:endParaRPr sz="1800">
              <a:latin typeface="Tahoma"/>
              <a:cs typeface="Tahoma"/>
            </a:endParaRPr>
          </a:p>
          <a:p>
            <a:pPr marL="25400">
              <a:lnSpc>
                <a:spcPts val="1465"/>
              </a:lnSpc>
              <a:spcBef>
                <a:spcPts val="605"/>
              </a:spcBef>
            </a:pPr>
            <a:r>
              <a:rPr dirty="0" sz="1200" spc="-5">
                <a:latin typeface="Tahoma"/>
                <a:cs typeface="Tahoma"/>
              </a:rPr>
              <a:t>Nature supplies </a:t>
            </a:r>
            <a:r>
              <a:rPr dirty="0" sz="1250" spc="-35" i="1">
                <a:latin typeface="Tahoma"/>
                <a:cs typeface="Tahoma"/>
              </a:rPr>
              <a:t>N </a:t>
            </a:r>
            <a:r>
              <a:rPr dirty="0" sz="1200">
                <a:latin typeface="Tahoma"/>
                <a:cs typeface="Tahoma"/>
              </a:rPr>
              <a:t>input </a:t>
            </a:r>
            <a:r>
              <a:rPr dirty="0" sz="1200" spc="-5">
                <a:latin typeface="Tahoma"/>
                <a:cs typeface="Tahoma"/>
              </a:rPr>
              <a:t>vectors. Each </a:t>
            </a:r>
            <a:r>
              <a:rPr dirty="0" sz="1200">
                <a:latin typeface="Tahoma"/>
                <a:cs typeface="Tahoma"/>
              </a:rPr>
              <a:t>input </a:t>
            </a:r>
            <a:r>
              <a:rPr dirty="0" sz="1200" spc="-5">
                <a:latin typeface="Tahoma"/>
                <a:cs typeface="Tahoma"/>
              </a:rPr>
              <a:t>vector</a:t>
            </a:r>
            <a:r>
              <a:rPr dirty="0" sz="1200" spc="20">
                <a:latin typeface="Tahoma"/>
                <a:cs typeface="Tahoma"/>
              </a:rPr>
              <a:t> </a:t>
            </a:r>
            <a:r>
              <a:rPr dirty="0" sz="1250" spc="-30" i="1">
                <a:latin typeface="Tahoma"/>
                <a:cs typeface="Tahoma"/>
              </a:rPr>
              <a:t>x</a:t>
            </a:r>
            <a:r>
              <a:rPr dirty="0" baseline="-19607" sz="1275" spc="-44" i="1">
                <a:latin typeface="Tahoma"/>
                <a:cs typeface="Tahoma"/>
              </a:rPr>
              <a:t>k</a:t>
            </a:r>
            <a:endParaRPr baseline="-19607" sz="1275">
              <a:latin typeface="Tahoma"/>
              <a:cs typeface="Tahoma"/>
            </a:endParaRPr>
          </a:p>
          <a:p>
            <a:pPr marL="25400" marR="30480">
              <a:lnSpc>
                <a:spcPts val="1440"/>
              </a:lnSpc>
              <a:spcBef>
                <a:spcPts val="65"/>
              </a:spcBef>
            </a:pPr>
            <a:r>
              <a:rPr dirty="0" sz="1200">
                <a:latin typeface="Tahoma"/>
                <a:cs typeface="Tahoma"/>
              </a:rPr>
              <a:t>is </a:t>
            </a:r>
            <a:r>
              <a:rPr dirty="0" sz="1250" spc="-10" i="1">
                <a:latin typeface="Tahoma"/>
                <a:cs typeface="Tahoma"/>
              </a:rPr>
              <a:t>D</a:t>
            </a:r>
            <a:r>
              <a:rPr dirty="0" sz="1200" spc="-10">
                <a:latin typeface="Tahoma"/>
                <a:cs typeface="Tahoma"/>
              </a:rPr>
              <a:t>-dimensional: </a:t>
            </a:r>
            <a:r>
              <a:rPr dirty="0" sz="1200" spc="-5" b="1">
                <a:latin typeface="Tahoma"/>
                <a:cs typeface="Tahoma"/>
              </a:rPr>
              <a:t>x</a:t>
            </a:r>
            <a:r>
              <a:rPr dirty="0" baseline="-20833" sz="1200" spc="-7">
                <a:latin typeface="Tahoma"/>
                <a:cs typeface="Tahoma"/>
              </a:rPr>
              <a:t>k </a:t>
            </a:r>
            <a:r>
              <a:rPr dirty="0" sz="1200">
                <a:latin typeface="Tahoma"/>
                <a:cs typeface="Tahoma"/>
              </a:rPr>
              <a:t>= ( </a:t>
            </a:r>
            <a:r>
              <a:rPr dirty="0" sz="1250" spc="-25" i="1">
                <a:latin typeface="Tahoma"/>
                <a:cs typeface="Tahoma"/>
              </a:rPr>
              <a:t>x</a:t>
            </a:r>
            <a:r>
              <a:rPr dirty="0" baseline="-19607" sz="1275" spc="-37" i="1">
                <a:latin typeface="Tahoma"/>
                <a:cs typeface="Tahoma"/>
              </a:rPr>
              <a:t>k1</a:t>
            </a:r>
            <a:r>
              <a:rPr dirty="0" sz="1200" spc="-25">
                <a:latin typeface="Tahoma"/>
                <a:cs typeface="Tahoma"/>
              </a:rPr>
              <a:t>, </a:t>
            </a:r>
            <a:r>
              <a:rPr dirty="0" sz="1250" spc="-30" i="1">
                <a:latin typeface="Tahoma"/>
                <a:cs typeface="Tahoma"/>
              </a:rPr>
              <a:t>x</a:t>
            </a:r>
            <a:r>
              <a:rPr dirty="0" baseline="-19607" sz="1275" spc="-44" i="1">
                <a:latin typeface="Tahoma"/>
                <a:cs typeface="Tahoma"/>
              </a:rPr>
              <a:t>k2 </a:t>
            </a:r>
            <a:r>
              <a:rPr dirty="0" sz="1200">
                <a:latin typeface="Tahoma"/>
                <a:cs typeface="Tahoma"/>
              </a:rPr>
              <a:t>.. </a:t>
            </a:r>
            <a:r>
              <a:rPr dirty="0" sz="1250" spc="-35" i="1">
                <a:latin typeface="Tahoma"/>
                <a:cs typeface="Tahoma"/>
              </a:rPr>
              <a:t>x</a:t>
            </a:r>
            <a:r>
              <a:rPr dirty="0" baseline="-19607" sz="1275" spc="-52" i="1">
                <a:latin typeface="Tahoma"/>
                <a:cs typeface="Tahoma"/>
              </a:rPr>
              <a:t>kD </a:t>
            </a:r>
            <a:r>
              <a:rPr dirty="0" sz="1200">
                <a:latin typeface="Tahoma"/>
                <a:cs typeface="Tahoma"/>
              </a:rPr>
              <a:t>) . </a:t>
            </a:r>
            <a:r>
              <a:rPr dirty="0" sz="1200" spc="-5">
                <a:latin typeface="Tahoma"/>
                <a:cs typeface="Tahoma"/>
              </a:rPr>
              <a:t>Nature </a:t>
            </a:r>
            <a:r>
              <a:rPr dirty="0" sz="1200">
                <a:latin typeface="Tahoma"/>
                <a:cs typeface="Tahoma"/>
              </a:rPr>
              <a:t>also </a:t>
            </a:r>
            <a:r>
              <a:rPr dirty="0" sz="1200" spc="-5">
                <a:latin typeface="Tahoma"/>
                <a:cs typeface="Tahoma"/>
              </a:rPr>
              <a:t>supplies </a:t>
            </a:r>
            <a:r>
              <a:rPr dirty="0" sz="1200">
                <a:latin typeface="Tahoma"/>
                <a:cs typeface="Tahoma"/>
              </a:rPr>
              <a:t>N  </a:t>
            </a:r>
            <a:r>
              <a:rPr dirty="0" sz="1200" spc="-5">
                <a:latin typeface="Tahoma"/>
                <a:cs typeface="Tahoma"/>
              </a:rPr>
              <a:t>corresponding output values </a:t>
            </a:r>
            <a:r>
              <a:rPr dirty="0" sz="1250" spc="-30" i="1">
                <a:latin typeface="Tahoma"/>
                <a:cs typeface="Tahoma"/>
              </a:rPr>
              <a:t>y</a:t>
            </a:r>
            <a:r>
              <a:rPr dirty="0" baseline="-19607" sz="1275" spc="-44" i="1">
                <a:latin typeface="Tahoma"/>
                <a:cs typeface="Tahoma"/>
              </a:rPr>
              <a:t>1 </a:t>
            </a:r>
            <a:r>
              <a:rPr dirty="0" sz="1200" spc="-5">
                <a:latin typeface="Tahoma"/>
                <a:cs typeface="Tahoma"/>
              </a:rPr>
              <a:t>..</a:t>
            </a:r>
            <a:r>
              <a:rPr dirty="0" sz="1200" spc="-90">
                <a:latin typeface="Tahoma"/>
                <a:cs typeface="Tahoma"/>
              </a:rPr>
              <a:t> </a:t>
            </a:r>
            <a:r>
              <a:rPr dirty="0" sz="1250" spc="-25" i="1">
                <a:latin typeface="Tahoma"/>
                <a:cs typeface="Tahoma"/>
              </a:rPr>
              <a:t>y</a:t>
            </a:r>
            <a:r>
              <a:rPr dirty="0" baseline="-19607" sz="1275" spc="-37" i="1">
                <a:latin typeface="Tahoma"/>
                <a:cs typeface="Tahoma"/>
              </a:rPr>
              <a:t>N</a:t>
            </a:r>
            <a:r>
              <a:rPr dirty="0" sz="1200" spc="-25">
                <a:latin typeface="Tahoma"/>
                <a:cs typeface="Tahoma"/>
              </a:rPr>
              <a:t>.</a:t>
            </a:r>
            <a:endParaRPr sz="1200">
              <a:latin typeface="Tahoma"/>
              <a:cs typeface="Tahoma"/>
            </a:endParaRPr>
          </a:p>
        </p:txBody>
      </p:sp>
      <p:sp>
        <p:nvSpPr>
          <p:cNvPr id="64" name="object 64"/>
          <p:cNvSpPr txBox="1"/>
          <p:nvPr/>
        </p:nvSpPr>
        <p:spPr>
          <a:xfrm>
            <a:off x="5664712" y="6890997"/>
            <a:ext cx="63500" cy="184150"/>
          </a:xfrm>
          <a:prstGeom prst="rect">
            <a:avLst/>
          </a:prstGeom>
        </p:spPr>
        <p:txBody>
          <a:bodyPr wrap="square" lIns="0" tIns="17145" rIns="0" bIns="0" rtlCol="0" vert="horz">
            <a:spAutoFit/>
          </a:bodyPr>
          <a:lstStyle/>
          <a:p>
            <a:pPr>
              <a:lnSpc>
                <a:spcPct val="100000"/>
              </a:lnSpc>
              <a:spcBef>
                <a:spcPts val="135"/>
              </a:spcBef>
            </a:pPr>
            <a:r>
              <a:rPr dirty="0" sz="1000" spc="-340">
                <a:latin typeface="Symbol"/>
                <a:cs typeface="Symbol"/>
              </a:rPr>
              <a:t>⎞</a:t>
            </a:r>
            <a:endParaRPr sz="1000">
              <a:latin typeface="Symbol"/>
              <a:cs typeface="Symbol"/>
            </a:endParaRPr>
          </a:p>
        </p:txBody>
      </p:sp>
      <p:sp>
        <p:nvSpPr>
          <p:cNvPr id="65" name="object 65"/>
          <p:cNvSpPr txBox="1"/>
          <p:nvPr/>
        </p:nvSpPr>
        <p:spPr>
          <a:xfrm>
            <a:off x="5101337" y="6855188"/>
            <a:ext cx="234315" cy="184150"/>
          </a:xfrm>
          <a:prstGeom prst="rect">
            <a:avLst/>
          </a:prstGeom>
        </p:spPr>
        <p:txBody>
          <a:bodyPr wrap="square" lIns="0" tIns="17145" rIns="0" bIns="0" rtlCol="0" vert="horz">
            <a:spAutoFit/>
          </a:bodyPr>
          <a:lstStyle/>
          <a:p>
            <a:pPr marL="25400">
              <a:lnSpc>
                <a:spcPct val="100000"/>
              </a:lnSpc>
              <a:spcBef>
                <a:spcPts val="135"/>
              </a:spcBef>
            </a:pPr>
            <a:r>
              <a:rPr dirty="0" baseline="-16666" sz="1500" spc="-509">
                <a:latin typeface="Symbol"/>
                <a:cs typeface="Symbol"/>
              </a:rPr>
              <a:t>⎛</a:t>
            </a:r>
            <a:r>
              <a:rPr dirty="0" baseline="-16666" sz="1500" spc="247">
                <a:latin typeface="Times New Roman"/>
                <a:cs typeface="Times New Roman"/>
              </a:rPr>
              <a:t> </a:t>
            </a:r>
            <a:r>
              <a:rPr dirty="0" sz="600" i="1">
                <a:latin typeface="Times New Roman"/>
                <a:cs typeface="Times New Roman"/>
              </a:rPr>
              <a:t>D</a:t>
            </a:r>
            <a:endParaRPr sz="600">
              <a:latin typeface="Times New Roman"/>
              <a:cs typeface="Times New Roman"/>
            </a:endParaRPr>
          </a:p>
        </p:txBody>
      </p:sp>
      <p:sp>
        <p:nvSpPr>
          <p:cNvPr id="66" name="object 66"/>
          <p:cNvSpPr txBox="1"/>
          <p:nvPr/>
        </p:nvSpPr>
        <p:spPr>
          <a:xfrm>
            <a:off x="3539232" y="6989300"/>
            <a:ext cx="353695" cy="184150"/>
          </a:xfrm>
          <a:prstGeom prst="rect">
            <a:avLst/>
          </a:prstGeom>
        </p:spPr>
        <p:txBody>
          <a:bodyPr wrap="square" lIns="0" tIns="17145" rIns="0" bIns="0" rtlCol="0" vert="horz">
            <a:spAutoFit/>
          </a:bodyPr>
          <a:lstStyle/>
          <a:p>
            <a:pPr marL="25400">
              <a:lnSpc>
                <a:spcPct val="100000"/>
              </a:lnSpc>
              <a:spcBef>
                <a:spcPts val="135"/>
              </a:spcBef>
            </a:pPr>
            <a:r>
              <a:rPr dirty="0" sz="1000" spc="20" i="1">
                <a:latin typeface="Times New Roman"/>
                <a:cs typeface="Times New Roman"/>
              </a:rPr>
              <a:t>Y </a:t>
            </a:r>
            <a:r>
              <a:rPr dirty="0" sz="1000" spc="20">
                <a:latin typeface="Symbol"/>
                <a:cs typeface="Symbol"/>
              </a:rPr>
              <a:t></a:t>
            </a:r>
            <a:r>
              <a:rPr dirty="0" sz="1000" spc="-150">
                <a:latin typeface="Times New Roman"/>
                <a:cs typeface="Times New Roman"/>
              </a:rPr>
              <a:t> </a:t>
            </a:r>
            <a:r>
              <a:rPr dirty="0" baseline="13888" sz="1500" spc="-509">
                <a:latin typeface="Symbol"/>
                <a:cs typeface="Symbol"/>
              </a:rPr>
              <a:t>⎢</a:t>
            </a:r>
            <a:endParaRPr baseline="13888" sz="1500">
              <a:latin typeface="Symbol"/>
              <a:cs typeface="Symbol"/>
            </a:endParaRPr>
          </a:p>
        </p:txBody>
      </p:sp>
      <p:sp>
        <p:nvSpPr>
          <p:cNvPr id="67" name="object 67"/>
          <p:cNvSpPr txBox="1"/>
          <p:nvPr/>
        </p:nvSpPr>
        <p:spPr>
          <a:xfrm>
            <a:off x="3313160" y="7208002"/>
            <a:ext cx="63500" cy="184150"/>
          </a:xfrm>
          <a:prstGeom prst="rect">
            <a:avLst/>
          </a:prstGeom>
        </p:spPr>
        <p:txBody>
          <a:bodyPr wrap="square" lIns="0" tIns="17145" rIns="0" bIns="0" rtlCol="0" vert="horz">
            <a:spAutoFit/>
          </a:bodyPr>
          <a:lstStyle/>
          <a:p>
            <a:pPr>
              <a:lnSpc>
                <a:spcPct val="100000"/>
              </a:lnSpc>
              <a:spcBef>
                <a:spcPts val="135"/>
              </a:spcBef>
            </a:pPr>
            <a:r>
              <a:rPr dirty="0" sz="1000" spc="-340">
                <a:latin typeface="Symbol"/>
                <a:cs typeface="Symbol"/>
              </a:rPr>
              <a:t>⎥</a:t>
            </a:r>
            <a:endParaRPr sz="1000">
              <a:latin typeface="Symbol"/>
              <a:cs typeface="Symbol"/>
            </a:endParaRPr>
          </a:p>
        </p:txBody>
      </p:sp>
      <p:sp>
        <p:nvSpPr>
          <p:cNvPr id="68" name="object 68"/>
          <p:cNvSpPr txBox="1"/>
          <p:nvPr/>
        </p:nvSpPr>
        <p:spPr>
          <a:xfrm>
            <a:off x="3313160" y="7081511"/>
            <a:ext cx="63500" cy="184150"/>
          </a:xfrm>
          <a:prstGeom prst="rect">
            <a:avLst/>
          </a:prstGeom>
        </p:spPr>
        <p:txBody>
          <a:bodyPr wrap="square" lIns="0" tIns="17145" rIns="0" bIns="0" rtlCol="0" vert="horz">
            <a:spAutoFit/>
          </a:bodyPr>
          <a:lstStyle/>
          <a:p>
            <a:pPr>
              <a:lnSpc>
                <a:spcPct val="100000"/>
              </a:lnSpc>
              <a:spcBef>
                <a:spcPts val="135"/>
              </a:spcBef>
            </a:pPr>
            <a:r>
              <a:rPr dirty="0" sz="1000" spc="-340">
                <a:latin typeface="Symbol"/>
                <a:cs typeface="Symbol"/>
              </a:rPr>
              <a:t>⎥</a:t>
            </a:r>
            <a:endParaRPr sz="1000">
              <a:latin typeface="Symbol"/>
              <a:cs typeface="Symbol"/>
            </a:endParaRPr>
          </a:p>
        </p:txBody>
      </p:sp>
      <p:sp>
        <p:nvSpPr>
          <p:cNvPr id="69" name="object 69"/>
          <p:cNvSpPr txBox="1"/>
          <p:nvPr/>
        </p:nvSpPr>
        <p:spPr>
          <a:xfrm>
            <a:off x="3287760" y="6828529"/>
            <a:ext cx="838835" cy="184150"/>
          </a:xfrm>
          <a:prstGeom prst="rect">
            <a:avLst/>
          </a:prstGeom>
        </p:spPr>
        <p:txBody>
          <a:bodyPr wrap="square" lIns="0" tIns="17145" rIns="0" bIns="0" rtlCol="0" vert="horz">
            <a:spAutoFit/>
          </a:bodyPr>
          <a:lstStyle/>
          <a:p>
            <a:pPr marL="25400">
              <a:lnSpc>
                <a:spcPct val="100000"/>
              </a:lnSpc>
              <a:spcBef>
                <a:spcPts val="135"/>
              </a:spcBef>
              <a:tabLst>
                <a:tab pos="515620" algn="l"/>
              </a:tabLst>
            </a:pPr>
            <a:r>
              <a:rPr dirty="0" sz="1000" spc="-340">
                <a:latin typeface="Symbol"/>
                <a:cs typeface="Symbol"/>
              </a:rPr>
              <a:t>⎥</a:t>
            </a:r>
            <a:r>
              <a:rPr dirty="0" sz="1000" spc="-340">
                <a:latin typeface="Times New Roman"/>
                <a:cs typeface="Times New Roman"/>
              </a:rPr>
              <a:t>	</a:t>
            </a:r>
            <a:r>
              <a:rPr dirty="0" sz="1000" spc="-340">
                <a:latin typeface="Symbol"/>
                <a:cs typeface="Symbol"/>
              </a:rPr>
              <a:t>⎢</a:t>
            </a:r>
            <a:r>
              <a:rPr dirty="0" sz="1000" spc="-20">
                <a:latin typeface="Times New Roman"/>
                <a:cs typeface="Times New Roman"/>
              </a:rPr>
              <a:t> </a:t>
            </a:r>
            <a:r>
              <a:rPr dirty="0" baseline="-27777" sz="1500" spc="22" i="1">
                <a:latin typeface="Times New Roman"/>
                <a:cs typeface="Times New Roman"/>
              </a:rPr>
              <a:t>y</a:t>
            </a:r>
            <a:r>
              <a:rPr dirty="0" baseline="-27777" sz="1500" spc="75" i="1">
                <a:latin typeface="Times New Roman"/>
                <a:cs typeface="Times New Roman"/>
              </a:rPr>
              <a:t> </a:t>
            </a:r>
            <a:r>
              <a:rPr dirty="0" sz="1000" spc="-520">
                <a:latin typeface="Symbol"/>
                <a:cs typeface="Symbol"/>
              </a:rPr>
              <a:t>⎥</a:t>
            </a:r>
            <a:endParaRPr sz="1000">
              <a:latin typeface="Symbol"/>
              <a:cs typeface="Symbol"/>
            </a:endParaRPr>
          </a:p>
        </p:txBody>
      </p:sp>
      <p:sp>
        <p:nvSpPr>
          <p:cNvPr id="70" name="object 70"/>
          <p:cNvSpPr txBox="1"/>
          <p:nvPr/>
        </p:nvSpPr>
        <p:spPr>
          <a:xfrm>
            <a:off x="4931657" y="6956140"/>
            <a:ext cx="1028065" cy="360045"/>
          </a:xfrm>
          <a:prstGeom prst="rect">
            <a:avLst/>
          </a:prstGeom>
        </p:spPr>
        <p:txBody>
          <a:bodyPr wrap="square" lIns="0" tIns="13335" rIns="0" bIns="0" rtlCol="0" vert="horz">
            <a:spAutoFit/>
          </a:bodyPr>
          <a:lstStyle/>
          <a:p>
            <a:pPr>
              <a:lnSpc>
                <a:spcPts val="1639"/>
              </a:lnSpc>
              <a:spcBef>
                <a:spcPts val="105"/>
              </a:spcBef>
              <a:tabLst>
                <a:tab pos="264160" algn="l"/>
                <a:tab pos="539115" algn="l"/>
                <a:tab pos="980440" algn="l"/>
              </a:tabLst>
            </a:pPr>
            <a:r>
              <a:rPr dirty="0" sz="600" i="1">
                <a:latin typeface="Times New Roman"/>
                <a:cs typeface="Times New Roman"/>
              </a:rPr>
              <a:t>k</a:t>
            </a:r>
            <a:r>
              <a:rPr dirty="0" sz="600" i="1">
                <a:latin typeface="Times New Roman"/>
                <a:cs typeface="Times New Roman"/>
              </a:rPr>
              <a:t>	</a:t>
            </a:r>
            <a:r>
              <a:rPr dirty="0" sz="1550" spc="5">
                <a:latin typeface="Symbol"/>
                <a:cs typeface="Symbol"/>
              </a:rPr>
              <a:t></a:t>
            </a:r>
            <a:r>
              <a:rPr dirty="0" sz="1550" spc="5">
                <a:latin typeface="Times New Roman"/>
                <a:cs typeface="Times New Roman"/>
              </a:rPr>
              <a:t>	</a:t>
            </a:r>
            <a:r>
              <a:rPr dirty="0" sz="600" i="1">
                <a:latin typeface="Times New Roman"/>
                <a:cs typeface="Times New Roman"/>
              </a:rPr>
              <a:t>j</a:t>
            </a:r>
            <a:r>
              <a:rPr dirty="0" sz="600" i="1">
                <a:latin typeface="Times New Roman"/>
                <a:cs typeface="Times New Roman"/>
              </a:rPr>
              <a:t>   </a:t>
            </a:r>
            <a:r>
              <a:rPr dirty="0" sz="600" spc="45" i="1">
                <a:latin typeface="Times New Roman"/>
                <a:cs typeface="Times New Roman"/>
              </a:rPr>
              <a:t> </a:t>
            </a:r>
            <a:r>
              <a:rPr dirty="0" sz="600" i="1">
                <a:latin typeface="Times New Roman"/>
                <a:cs typeface="Times New Roman"/>
              </a:rPr>
              <a:t>kj</a:t>
            </a:r>
            <a:r>
              <a:rPr dirty="0" sz="600" i="1">
                <a:latin typeface="Times New Roman"/>
                <a:cs typeface="Times New Roman"/>
              </a:rPr>
              <a:t>	</a:t>
            </a:r>
            <a:r>
              <a:rPr dirty="0" sz="600" i="1">
                <a:latin typeface="Times New Roman"/>
                <a:cs typeface="Times New Roman"/>
              </a:rPr>
              <a:t>k</a:t>
            </a:r>
            <a:endParaRPr sz="600">
              <a:latin typeface="Times New Roman"/>
              <a:cs typeface="Times New Roman"/>
            </a:endParaRPr>
          </a:p>
          <a:p>
            <a:pPr algn="r" marR="236220">
              <a:lnSpc>
                <a:spcPts val="980"/>
              </a:lnSpc>
            </a:pPr>
            <a:r>
              <a:rPr dirty="0" sz="1000" spc="-340">
                <a:latin typeface="Symbol"/>
                <a:cs typeface="Symbol"/>
              </a:rPr>
              <a:t>⎠</a:t>
            </a:r>
            <a:endParaRPr sz="1000">
              <a:latin typeface="Symbol"/>
              <a:cs typeface="Symbol"/>
            </a:endParaRPr>
          </a:p>
        </p:txBody>
      </p:sp>
      <p:sp>
        <p:nvSpPr>
          <p:cNvPr id="71" name="object 71"/>
          <p:cNvSpPr txBox="1"/>
          <p:nvPr/>
        </p:nvSpPr>
        <p:spPr>
          <a:xfrm>
            <a:off x="3927089" y="6923764"/>
            <a:ext cx="186690" cy="184150"/>
          </a:xfrm>
          <a:prstGeom prst="rect">
            <a:avLst/>
          </a:prstGeom>
        </p:spPr>
        <p:txBody>
          <a:bodyPr wrap="square" lIns="0" tIns="17145" rIns="0" bIns="0" rtlCol="0" vert="horz">
            <a:spAutoFit/>
          </a:bodyPr>
          <a:lstStyle/>
          <a:p>
            <a:pPr marL="25400">
              <a:lnSpc>
                <a:spcPct val="100000"/>
              </a:lnSpc>
              <a:spcBef>
                <a:spcPts val="135"/>
              </a:spcBef>
            </a:pPr>
            <a:r>
              <a:rPr dirty="0" sz="600">
                <a:latin typeface="Times New Roman"/>
                <a:cs typeface="Times New Roman"/>
              </a:rPr>
              <a:t>2</a:t>
            </a:r>
            <a:r>
              <a:rPr dirty="0" sz="600" spc="30">
                <a:latin typeface="Times New Roman"/>
                <a:cs typeface="Times New Roman"/>
              </a:rPr>
              <a:t> </a:t>
            </a:r>
            <a:r>
              <a:rPr dirty="0" baseline="-13888" sz="1500" spc="-509">
                <a:latin typeface="Symbol"/>
                <a:cs typeface="Symbol"/>
              </a:rPr>
              <a:t>⎥</a:t>
            </a:r>
            <a:endParaRPr baseline="-13888" sz="1500">
              <a:latin typeface="Symbol"/>
              <a:cs typeface="Symbol"/>
            </a:endParaRPr>
          </a:p>
        </p:txBody>
      </p:sp>
      <p:sp>
        <p:nvSpPr>
          <p:cNvPr id="72" name="object 72"/>
          <p:cNvSpPr txBox="1"/>
          <p:nvPr/>
        </p:nvSpPr>
        <p:spPr>
          <a:xfrm>
            <a:off x="3154426" y="6923764"/>
            <a:ext cx="247650" cy="184150"/>
          </a:xfrm>
          <a:prstGeom prst="rect">
            <a:avLst/>
          </a:prstGeom>
        </p:spPr>
        <p:txBody>
          <a:bodyPr wrap="square" lIns="0" tIns="17145" rIns="0" bIns="0" rtlCol="0" vert="horz">
            <a:spAutoFit/>
          </a:bodyPr>
          <a:lstStyle/>
          <a:p>
            <a:pPr marL="25400">
              <a:lnSpc>
                <a:spcPct val="100000"/>
              </a:lnSpc>
              <a:spcBef>
                <a:spcPts val="135"/>
              </a:spcBef>
            </a:pPr>
            <a:r>
              <a:rPr dirty="0" sz="600">
                <a:latin typeface="Times New Roman"/>
                <a:cs typeface="Times New Roman"/>
              </a:rPr>
              <a:t>2 </a:t>
            </a:r>
            <a:r>
              <a:rPr dirty="0" sz="600" i="1">
                <a:latin typeface="Times New Roman"/>
                <a:cs typeface="Times New Roman"/>
              </a:rPr>
              <a:t>D</a:t>
            </a:r>
            <a:r>
              <a:rPr dirty="0" sz="600" spc="-75" i="1">
                <a:latin typeface="Times New Roman"/>
                <a:cs typeface="Times New Roman"/>
              </a:rPr>
              <a:t> </a:t>
            </a:r>
            <a:r>
              <a:rPr dirty="0" baseline="-13888" sz="1500" spc="-509">
                <a:latin typeface="Symbol"/>
                <a:cs typeface="Symbol"/>
              </a:rPr>
              <a:t>⎥</a:t>
            </a:r>
            <a:endParaRPr baseline="-13888" sz="1500">
              <a:latin typeface="Symbol"/>
              <a:cs typeface="Symbol"/>
            </a:endParaRPr>
          </a:p>
        </p:txBody>
      </p:sp>
      <p:sp>
        <p:nvSpPr>
          <p:cNvPr id="73" name="object 73"/>
          <p:cNvSpPr txBox="1"/>
          <p:nvPr/>
        </p:nvSpPr>
        <p:spPr>
          <a:xfrm>
            <a:off x="2609849" y="6978700"/>
            <a:ext cx="90170" cy="118110"/>
          </a:xfrm>
          <a:prstGeom prst="rect">
            <a:avLst/>
          </a:prstGeom>
        </p:spPr>
        <p:txBody>
          <a:bodyPr wrap="square" lIns="0" tIns="13335" rIns="0" bIns="0" rtlCol="0" vert="horz">
            <a:spAutoFit/>
          </a:bodyPr>
          <a:lstStyle/>
          <a:p>
            <a:pPr>
              <a:lnSpc>
                <a:spcPct val="100000"/>
              </a:lnSpc>
              <a:spcBef>
                <a:spcPts val="105"/>
              </a:spcBef>
            </a:pPr>
            <a:r>
              <a:rPr dirty="0" sz="600">
                <a:latin typeface="Times New Roman"/>
                <a:cs typeface="Times New Roman"/>
              </a:rPr>
              <a:t>22</a:t>
            </a:r>
            <a:endParaRPr sz="600">
              <a:latin typeface="Times New Roman"/>
              <a:cs typeface="Times New Roman"/>
            </a:endParaRPr>
          </a:p>
        </p:txBody>
      </p:sp>
      <p:sp>
        <p:nvSpPr>
          <p:cNvPr id="74" name="object 74"/>
          <p:cNvSpPr txBox="1"/>
          <p:nvPr/>
        </p:nvSpPr>
        <p:spPr>
          <a:xfrm>
            <a:off x="1873505" y="6923764"/>
            <a:ext cx="531495" cy="184150"/>
          </a:xfrm>
          <a:prstGeom prst="rect">
            <a:avLst/>
          </a:prstGeom>
        </p:spPr>
        <p:txBody>
          <a:bodyPr wrap="square" lIns="0" tIns="17145" rIns="0" bIns="0" rtlCol="0" vert="horz">
            <a:spAutoFit/>
          </a:bodyPr>
          <a:lstStyle/>
          <a:p>
            <a:pPr marL="25400">
              <a:lnSpc>
                <a:spcPct val="100000"/>
              </a:lnSpc>
              <a:spcBef>
                <a:spcPts val="135"/>
              </a:spcBef>
            </a:pPr>
            <a:r>
              <a:rPr dirty="0" baseline="-27777" sz="1500" spc="30" i="1">
                <a:latin typeface="Times New Roman"/>
                <a:cs typeface="Times New Roman"/>
              </a:rPr>
              <a:t>X </a:t>
            </a:r>
            <a:r>
              <a:rPr dirty="0" baseline="-27777" sz="1500" spc="30">
                <a:latin typeface="Symbol"/>
                <a:cs typeface="Symbol"/>
              </a:rPr>
              <a:t></a:t>
            </a:r>
            <a:r>
              <a:rPr dirty="0" baseline="-27777" sz="1500" spc="-89">
                <a:latin typeface="Times New Roman"/>
                <a:cs typeface="Times New Roman"/>
              </a:rPr>
              <a:t> </a:t>
            </a:r>
            <a:r>
              <a:rPr dirty="0" baseline="-13888" sz="1500" spc="-509">
                <a:latin typeface="Symbol"/>
                <a:cs typeface="Symbol"/>
              </a:rPr>
              <a:t>⎢</a:t>
            </a:r>
            <a:r>
              <a:rPr dirty="0" baseline="-13888" sz="1500" spc="600">
                <a:latin typeface="Times New Roman"/>
                <a:cs typeface="Times New Roman"/>
              </a:rPr>
              <a:t> </a:t>
            </a:r>
            <a:r>
              <a:rPr dirty="0" sz="600">
                <a:latin typeface="Times New Roman"/>
                <a:cs typeface="Times New Roman"/>
              </a:rPr>
              <a:t>21</a:t>
            </a:r>
            <a:endParaRPr sz="600">
              <a:latin typeface="Times New Roman"/>
              <a:cs typeface="Times New Roman"/>
            </a:endParaRPr>
          </a:p>
        </p:txBody>
      </p:sp>
      <p:sp>
        <p:nvSpPr>
          <p:cNvPr id="75" name="object 75"/>
          <p:cNvSpPr txBox="1"/>
          <p:nvPr/>
        </p:nvSpPr>
        <p:spPr>
          <a:xfrm>
            <a:off x="3098795" y="6726409"/>
            <a:ext cx="303530" cy="184150"/>
          </a:xfrm>
          <a:prstGeom prst="rect">
            <a:avLst/>
          </a:prstGeom>
        </p:spPr>
        <p:txBody>
          <a:bodyPr wrap="square" lIns="0" tIns="17145" rIns="0" bIns="0" rtlCol="0" vert="horz">
            <a:spAutoFit/>
          </a:bodyPr>
          <a:lstStyle/>
          <a:p>
            <a:pPr marL="25400">
              <a:lnSpc>
                <a:spcPct val="100000"/>
              </a:lnSpc>
              <a:spcBef>
                <a:spcPts val="135"/>
              </a:spcBef>
            </a:pPr>
            <a:r>
              <a:rPr dirty="0" baseline="13888" sz="1500" spc="7" i="1">
                <a:latin typeface="Times New Roman"/>
                <a:cs typeface="Times New Roman"/>
              </a:rPr>
              <a:t>x</a:t>
            </a:r>
            <a:r>
              <a:rPr dirty="0" sz="600" spc="5">
                <a:latin typeface="Times New Roman"/>
                <a:cs typeface="Times New Roman"/>
              </a:rPr>
              <a:t>1</a:t>
            </a:r>
            <a:r>
              <a:rPr dirty="0" sz="600" spc="5" i="1">
                <a:latin typeface="Times New Roman"/>
                <a:cs typeface="Times New Roman"/>
              </a:rPr>
              <a:t>D</a:t>
            </a:r>
            <a:r>
              <a:rPr dirty="0" sz="600" spc="55" i="1">
                <a:latin typeface="Times New Roman"/>
                <a:cs typeface="Times New Roman"/>
              </a:rPr>
              <a:t> </a:t>
            </a:r>
            <a:r>
              <a:rPr dirty="0" baseline="11111" sz="1500" spc="-509">
                <a:latin typeface="Symbol"/>
                <a:cs typeface="Symbol"/>
              </a:rPr>
              <a:t>⎤</a:t>
            </a:r>
            <a:endParaRPr baseline="11111" sz="1500">
              <a:latin typeface="Symbol"/>
              <a:cs typeface="Symbol"/>
            </a:endParaRPr>
          </a:p>
        </p:txBody>
      </p:sp>
      <p:sp>
        <p:nvSpPr>
          <p:cNvPr id="76" name="object 76"/>
          <p:cNvSpPr txBox="1"/>
          <p:nvPr/>
        </p:nvSpPr>
        <p:spPr>
          <a:xfrm>
            <a:off x="2125702" y="6726409"/>
            <a:ext cx="274320" cy="285750"/>
          </a:xfrm>
          <a:prstGeom prst="rect">
            <a:avLst/>
          </a:prstGeom>
        </p:spPr>
        <p:txBody>
          <a:bodyPr wrap="square" lIns="0" tIns="17145" rIns="0" bIns="0" rtlCol="0" vert="horz">
            <a:spAutoFit/>
          </a:bodyPr>
          <a:lstStyle/>
          <a:p>
            <a:pPr marL="25400">
              <a:lnSpc>
                <a:spcPts val="1000"/>
              </a:lnSpc>
              <a:spcBef>
                <a:spcPts val="135"/>
              </a:spcBef>
            </a:pPr>
            <a:r>
              <a:rPr dirty="0" baseline="11111" sz="1500" spc="-509">
                <a:latin typeface="Symbol"/>
                <a:cs typeface="Symbol"/>
              </a:rPr>
              <a:t>⎡</a:t>
            </a:r>
            <a:r>
              <a:rPr dirty="0" baseline="11111" sz="1500" spc="-142">
                <a:latin typeface="Times New Roman"/>
                <a:cs typeface="Times New Roman"/>
              </a:rPr>
              <a:t> </a:t>
            </a:r>
            <a:r>
              <a:rPr dirty="0" baseline="13888" sz="1500" spc="-15" i="1">
                <a:latin typeface="Times New Roman"/>
                <a:cs typeface="Times New Roman"/>
              </a:rPr>
              <a:t>x</a:t>
            </a:r>
            <a:r>
              <a:rPr dirty="0" sz="600" spc="-10">
                <a:latin typeface="Times New Roman"/>
                <a:cs typeface="Times New Roman"/>
              </a:rPr>
              <a:t>11</a:t>
            </a:r>
            <a:endParaRPr sz="600">
              <a:latin typeface="Times New Roman"/>
              <a:cs typeface="Times New Roman"/>
            </a:endParaRPr>
          </a:p>
          <a:p>
            <a:pPr marL="25400">
              <a:lnSpc>
                <a:spcPts val="1000"/>
              </a:lnSpc>
            </a:pPr>
            <a:r>
              <a:rPr dirty="0" sz="1000" spc="-340">
                <a:latin typeface="Symbol"/>
                <a:cs typeface="Symbol"/>
              </a:rPr>
              <a:t>⎢</a:t>
            </a:r>
            <a:r>
              <a:rPr dirty="0" sz="1000" spc="-80">
                <a:latin typeface="Times New Roman"/>
                <a:cs typeface="Times New Roman"/>
              </a:rPr>
              <a:t> </a:t>
            </a:r>
            <a:r>
              <a:rPr dirty="0" baseline="-27777" sz="1500" spc="22" i="1">
                <a:latin typeface="Times New Roman"/>
                <a:cs typeface="Times New Roman"/>
              </a:rPr>
              <a:t>x</a:t>
            </a:r>
            <a:endParaRPr baseline="-27777" sz="1500">
              <a:latin typeface="Times New Roman"/>
              <a:cs typeface="Times New Roman"/>
            </a:endParaRPr>
          </a:p>
        </p:txBody>
      </p:sp>
      <p:sp>
        <p:nvSpPr>
          <p:cNvPr id="77" name="object 77"/>
          <p:cNvSpPr txBox="1"/>
          <p:nvPr/>
        </p:nvSpPr>
        <p:spPr>
          <a:xfrm>
            <a:off x="4183902" y="6981802"/>
            <a:ext cx="1750060" cy="316865"/>
          </a:xfrm>
          <a:prstGeom prst="rect">
            <a:avLst/>
          </a:prstGeom>
        </p:spPr>
        <p:txBody>
          <a:bodyPr wrap="square" lIns="0" tIns="12065" rIns="0" bIns="0" rtlCol="0" vert="horz">
            <a:spAutoFit/>
          </a:bodyPr>
          <a:lstStyle/>
          <a:p>
            <a:pPr marL="25400">
              <a:lnSpc>
                <a:spcPts val="1205"/>
              </a:lnSpc>
              <a:spcBef>
                <a:spcPts val="95"/>
              </a:spcBef>
              <a:tabLst>
                <a:tab pos="1184910" algn="l"/>
              </a:tabLst>
            </a:pPr>
            <a:r>
              <a:rPr dirty="0" sz="1000" spc="15">
                <a:latin typeface="Times New Roman"/>
                <a:cs typeface="Times New Roman"/>
              </a:rPr>
              <a:t>we are </a:t>
            </a:r>
            <a:r>
              <a:rPr dirty="0" sz="1000" spc="10">
                <a:latin typeface="Times New Roman"/>
                <a:cs typeface="Times New Roman"/>
              </a:rPr>
              <a:t>told  </a:t>
            </a:r>
            <a:r>
              <a:rPr dirty="0" sz="1000" spc="15" i="1">
                <a:latin typeface="Times New Roman"/>
                <a:cs typeface="Times New Roman"/>
              </a:rPr>
              <a:t>y  </a:t>
            </a:r>
            <a:r>
              <a:rPr dirty="0" sz="1000" spc="20" i="1">
                <a:latin typeface="Times New Roman"/>
                <a:cs typeface="Times New Roman"/>
              </a:rPr>
              <a:t> </a:t>
            </a:r>
            <a:r>
              <a:rPr dirty="0" sz="1000" spc="20">
                <a:latin typeface="Symbol"/>
                <a:cs typeface="Symbol"/>
              </a:rPr>
              <a:t></a:t>
            </a:r>
            <a:r>
              <a:rPr dirty="0" sz="1000" spc="10">
                <a:latin typeface="Times New Roman"/>
                <a:cs typeface="Times New Roman"/>
              </a:rPr>
              <a:t> </a:t>
            </a:r>
            <a:r>
              <a:rPr dirty="0" baseline="5555" sz="1500" spc="-509">
                <a:latin typeface="Symbol"/>
                <a:cs typeface="Symbol"/>
              </a:rPr>
              <a:t>⎜</a:t>
            </a:r>
            <a:r>
              <a:rPr dirty="0" baseline="5555" sz="1500" spc="-509">
                <a:latin typeface="Times New Roman"/>
                <a:cs typeface="Times New Roman"/>
              </a:rPr>
              <a:t>	</a:t>
            </a:r>
            <a:r>
              <a:rPr dirty="0" sz="1100" spc="-35" i="1">
                <a:latin typeface="Symbol"/>
                <a:cs typeface="Symbol"/>
              </a:rPr>
              <a:t></a:t>
            </a:r>
            <a:r>
              <a:rPr dirty="0" sz="1100" spc="-35" i="1">
                <a:latin typeface="Times New Roman"/>
                <a:cs typeface="Times New Roman"/>
              </a:rPr>
              <a:t> </a:t>
            </a:r>
            <a:r>
              <a:rPr dirty="0" sz="1000" spc="15" i="1">
                <a:latin typeface="Times New Roman"/>
                <a:cs typeface="Times New Roman"/>
              </a:rPr>
              <a:t>x </a:t>
            </a:r>
            <a:r>
              <a:rPr dirty="0" baseline="5555" sz="1500" spc="-509">
                <a:latin typeface="Symbol"/>
                <a:cs typeface="Symbol"/>
              </a:rPr>
              <a:t>⎟</a:t>
            </a:r>
            <a:r>
              <a:rPr dirty="0" baseline="5555" sz="1500" spc="-82">
                <a:latin typeface="Times New Roman"/>
                <a:cs typeface="Times New Roman"/>
              </a:rPr>
              <a:t> </a:t>
            </a:r>
            <a:r>
              <a:rPr dirty="0" sz="1000" spc="20">
                <a:latin typeface="Symbol"/>
                <a:cs typeface="Symbol"/>
              </a:rPr>
              <a:t></a:t>
            </a:r>
            <a:r>
              <a:rPr dirty="0" sz="1000" spc="-125">
                <a:latin typeface="Times New Roman"/>
                <a:cs typeface="Times New Roman"/>
              </a:rPr>
              <a:t> </a:t>
            </a:r>
            <a:r>
              <a:rPr dirty="0" sz="1100" spc="-30" i="1">
                <a:latin typeface="Symbol"/>
                <a:cs typeface="Symbol"/>
              </a:rPr>
              <a:t></a:t>
            </a:r>
            <a:endParaRPr sz="1100">
              <a:latin typeface="Symbol"/>
              <a:cs typeface="Symbol"/>
            </a:endParaRPr>
          </a:p>
          <a:p>
            <a:pPr algn="ctr" marL="344805">
              <a:lnSpc>
                <a:spcPts val="1085"/>
              </a:lnSpc>
            </a:pPr>
            <a:r>
              <a:rPr dirty="0" baseline="-8333" sz="1500" spc="-509">
                <a:latin typeface="Symbol"/>
                <a:cs typeface="Symbol"/>
              </a:rPr>
              <a:t>⎝</a:t>
            </a:r>
            <a:r>
              <a:rPr dirty="0" baseline="-8333" sz="1500" spc="179">
                <a:latin typeface="Times New Roman"/>
                <a:cs typeface="Times New Roman"/>
              </a:rPr>
              <a:t> </a:t>
            </a:r>
            <a:r>
              <a:rPr dirty="0" sz="600" i="1">
                <a:latin typeface="Times New Roman"/>
                <a:cs typeface="Times New Roman"/>
              </a:rPr>
              <a:t>j</a:t>
            </a:r>
            <a:r>
              <a:rPr dirty="0" sz="600" spc="-80" i="1">
                <a:latin typeface="Times New Roman"/>
                <a:cs typeface="Times New Roman"/>
              </a:rPr>
              <a:t> </a:t>
            </a:r>
            <a:r>
              <a:rPr dirty="0" sz="600" spc="-5">
                <a:latin typeface="Symbol"/>
                <a:cs typeface="Symbol"/>
              </a:rPr>
              <a:t></a:t>
            </a:r>
            <a:r>
              <a:rPr dirty="0" sz="600" spc="-5">
                <a:latin typeface="Times New Roman"/>
                <a:cs typeface="Times New Roman"/>
              </a:rPr>
              <a:t>1</a:t>
            </a:r>
            <a:endParaRPr sz="600">
              <a:latin typeface="Times New Roman"/>
              <a:cs typeface="Times New Roman"/>
            </a:endParaRPr>
          </a:p>
        </p:txBody>
      </p:sp>
      <p:sp>
        <p:nvSpPr>
          <p:cNvPr id="78" name="object 78"/>
          <p:cNvSpPr txBox="1"/>
          <p:nvPr/>
        </p:nvSpPr>
        <p:spPr>
          <a:xfrm>
            <a:off x="3803896" y="7088354"/>
            <a:ext cx="284480" cy="303530"/>
          </a:xfrm>
          <a:prstGeom prst="rect">
            <a:avLst/>
          </a:prstGeom>
        </p:spPr>
        <p:txBody>
          <a:bodyPr wrap="square" lIns="0" tIns="17145" rIns="0" bIns="0" rtlCol="0" vert="horz">
            <a:spAutoFit/>
          </a:bodyPr>
          <a:lstStyle/>
          <a:p>
            <a:pPr>
              <a:lnSpc>
                <a:spcPts val="1070"/>
              </a:lnSpc>
              <a:spcBef>
                <a:spcPts val="135"/>
              </a:spcBef>
            </a:pPr>
            <a:r>
              <a:rPr dirty="0" baseline="2777" sz="1500" spc="-509">
                <a:latin typeface="Symbol"/>
                <a:cs typeface="Symbol"/>
              </a:rPr>
              <a:t>⎢</a:t>
            </a:r>
            <a:r>
              <a:rPr dirty="0" baseline="2777" sz="1500" spc="330">
                <a:latin typeface="Times New Roman"/>
                <a:cs typeface="Times New Roman"/>
              </a:rPr>
              <a:t> </a:t>
            </a:r>
            <a:r>
              <a:rPr dirty="0" sz="1000" spc="10">
                <a:latin typeface="Times New Roman"/>
                <a:cs typeface="Times New Roman"/>
              </a:rPr>
              <a:t>:</a:t>
            </a:r>
            <a:r>
              <a:rPr dirty="0" sz="1000" spc="235">
                <a:latin typeface="Times New Roman"/>
                <a:cs typeface="Times New Roman"/>
              </a:rPr>
              <a:t> </a:t>
            </a:r>
            <a:r>
              <a:rPr dirty="0" baseline="2777" sz="1500" spc="-1222">
                <a:latin typeface="Symbol"/>
                <a:cs typeface="Symbol"/>
              </a:rPr>
              <a:t>⎥</a:t>
            </a:r>
            <a:endParaRPr baseline="2777" sz="1500">
              <a:latin typeface="Symbol"/>
              <a:cs typeface="Symbol"/>
            </a:endParaRPr>
          </a:p>
          <a:p>
            <a:pPr>
              <a:lnSpc>
                <a:spcPts val="1070"/>
              </a:lnSpc>
              <a:tabLst>
                <a:tab pos="220345" algn="l"/>
              </a:tabLst>
            </a:pPr>
            <a:r>
              <a:rPr dirty="0" sz="1000" spc="-340">
                <a:latin typeface="Symbol"/>
                <a:cs typeface="Symbol"/>
              </a:rPr>
              <a:t>⎢</a:t>
            </a:r>
            <a:r>
              <a:rPr dirty="0" sz="1000" spc="-340">
                <a:latin typeface="Times New Roman"/>
                <a:cs typeface="Times New Roman"/>
              </a:rPr>
              <a:t>	</a:t>
            </a:r>
            <a:r>
              <a:rPr dirty="0" sz="1000" spc="-555">
                <a:latin typeface="Symbol"/>
                <a:cs typeface="Symbol"/>
              </a:rPr>
              <a:t>⎥</a:t>
            </a:r>
            <a:endParaRPr sz="1000">
              <a:latin typeface="Symbol"/>
              <a:cs typeface="Symbol"/>
            </a:endParaRPr>
          </a:p>
        </p:txBody>
      </p:sp>
      <p:sp>
        <p:nvSpPr>
          <p:cNvPr id="79" name="object 79"/>
          <p:cNvSpPr txBox="1"/>
          <p:nvPr/>
        </p:nvSpPr>
        <p:spPr>
          <a:xfrm>
            <a:off x="3187447" y="7088354"/>
            <a:ext cx="49530" cy="184150"/>
          </a:xfrm>
          <a:prstGeom prst="rect">
            <a:avLst/>
          </a:prstGeom>
        </p:spPr>
        <p:txBody>
          <a:bodyPr wrap="square" lIns="0" tIns="17145" rIns="0" bIns="0" rtlCol="0" vert="horz">
            <a:spAutoFit/>
          </a:bodyPr>
          <a:lstStyle/>
          <a:p>
            <a:pPr>
              <a:lnSpc>
                <a:spcPct val="100000"/>
              </a:lnSpc>
              <a:spcBef>
                <a:spcPts val="135"/>
              </a:spcBef>
            </a:pPr>
            <a:r>
              <a:rPr dirty="0" sz="1000" spc="10">
                <a:latin typeface="Times New Roman"/>
                <a:cs typeface="Times New Roman"/>
              </a:rPr>
              <a:t>:</a:t>
            </a:r>
            <a:endParaRPr sz="1000">
              <a:latin typeface="Times New Roman"/>
              <a:cs typeface="Times New Roman"/>
            </a:endParaRPr>
          </a:p>
        </p:txBody>
      </p:sp>
      <p:sp>
        <p:nvSpPr>
          <p:cNvPr id="80" name="object 80"/>
          <p:cNvSpPr txBox="1"/>
          <p:nvPr/>
        </p:nvSpPr>
        <p:spPr>
          <a:xfrm>
            <a:off x="2492494" y="7013375"/>
            <a:ext cx="922655" cy="492125"/>
          </a:xfrm>
          <a:prstGeom prst="rect">
            <a:avLst/>
          </a:prstGeom>
        </p:spPr>
        <p:txBody>
          <a:bodyPr wrap="square" lIns="0" tIns="92075" rIns="0" bIns="0" rtlCol="0" vert="horz">
            <a:spAutoFit/>
          </a:bodyPr>
          <a:lstStyle/>
          <a:p>
            <a:pPr marL="110489">
              <a:lnSpc>
                <a:spcPct val="100000"/>
              </a:lnSpc>
              <a:spcBef>
                <a:spcPts val="725"/>
              </a:spcBef>
            </a:pPr>
            <a:r>
              <a:rPr dirty="0" sz="1000" spc="10">
                <a:latin typeface="Times New Roman"/>
                <a:cs typeface="Times New Roman"/>
              </a:rPr>
              <a:t>:</a:t>
            </a:r>
            <a:endParaRPr sz="1000">
              <a:latin typeface="Times New Roman"/>
              <a:cs typeface="Times New Roman"/>
            </a:endParaRPr>
          </a:p>
          <a:p>
            <a:pPr marL="38100">
              <a:lnSpc>
                <a:spcPct val="100000"/>
              </a:lnSpc>
              <a:spcBef>
                <a:spcPts val="640"/>
              </a:spcBef>
              <a:tabLst>
                <a:tab pos="619125" algn="l"/>
              </a:tabLst>
            </a:pPr>
            <a:r>
              <a:rPr dirty="0" baseline="16666" sz="1500" spc="60" i="1">
                <a:latin typeface="Times New Roman"/>
                <a:cs typeface="Times New Roman"/>
              </a:rPr>
              <a:t>x</a:t>
            </a:r>
            <a:r>
              <a:rPr dirty="0" sz="600" spc="40" i="1">
                <a:latin typeface="Times New Roman"/>
                <a:cs typeface="Times New Roman"/>
              </a:rPr>
              <a:t>N</a:t>
            </a:r>
            <a:r>
              <a:rPr dirty="0" sz="600" spc="-10" i="1">
                <a:latin typeface="Times New Roman"/>
                <a:cs typeface="Times New Roman"/>
              </a:rPr>
              <a:t> </a:t>
            </a:r>
            <a:r>
              <a:rPr dirty="0" sz="600">
                <a:latin typeface="Times New Roman"/>
                <a:cs typeface="Times New Roman"/>
              </a:rPr>
              <a:t>2	</a:t>
            </a:r>
            <a:r>
              <a:rPr dirty="0" baseline="16666" sz="1500" spc="37" i="1">
                <a:latin typeface="Times New Roman"/>
                <a:cs typeface="Times New Roman"/>
              </a:rPr>
              <a:t>x</a:t>
            </a:r>
            <a:r>
              <a:rPr dirty="0" sz="600" spc="25" i="1">
                <a:latin typeface="Times New Roman"/>
                <a:cs typeface="Times New Roman"/>
              </a:rPr>
              <a:t>ND</a:t>
            </a:r>
            <a:r>
              <a:rPr dirty="0" sz="600" spc="10" i="1">
                <a:latin typeface="Times New Roman"/>
                <a:cs typeface="Times New Roman"/>
              </a:rPr>
              <a:t> </a:t>
            </a:r>
            <a:r>
              <a:rPr dirty="0" sz="1000" spc="-340">
                <a:latin typeface="Symbol"/>
                <a:cs typeface="Symbol"/>
              </a:rPr>
              <a:t>⎦</a:t>
            </a:r>
            <a:endParaRPr sz="1000">
              <a:latin typeface="Symbol"/>
              <a:cs typeface="Symbol"/>
            </a:endParaRPr>
          </a:p>
        </p:txBody>
      </p:sp>
      <p:sp>
        <p:nvSpPr>
          <p:cNvPr id="81" name="object 81"/>
          <p:cNvSpPr txBox="1"/>
          <p:nvPr/>
        </p:nvSpPr>
        <p:spPr>
          <a:xfrm>
            <a:off x="2151102" y="7088354"/>
            <a:ext cx="177800" cy="303530"/>
          </a:xfrm>
          <a:prstGeom prst="rect">
            <a:avLst/>
          </a:prstGeom>
        </p:spPr>
        <p:txBody>
          <a:bodyPr wrap="square" lIns="0" tIns="17145" rIns="0" bIns="0" rtlCol="0" vert="horz">
            <a:spAutoFit/>
          </a:bodyPr>
          <a:lstStyle/>
          <a:p>
            <a:pPr>
              <a:lnSpc>
                <a:spcPts val="1070"/>
              </a:lnSpc>
              <a:spcBef>
                <a:spcPts val="135"/>
              </a:spcBef>
            </a:pPr>
            <a:r>
              <a:rPr dirty="0" baseline="2777" sz="1500" spc="-509">
                <a:latin typeface="Symbol"/>
                <a:cs typeface="Symbol"/>
              </a:rPr>
              <a:t>⎢</a:t>
            </a:r>
            <a:r>
              <a:rPr dirty="0" baseline="2777" sz="1500" spc="405">
                <a:latin typeface="Times New Roman"/>
                <a:cs typeface="Times New Roman"/>
              </a:rPr>
              <a:t> </a:t>
            </a:r>
            <a:r>
              <a:rPr dirty="0" sz="1000" spc="-204">
                <a:latin typeface="Times New Roman"/>
                <a:cs typeface="Times New Roman"/>
              </a:rPr>
              <a:t>:</a:t>
            </a:r>
            <a:endParaRPr sz="1000">
              <a:latin typeface="Times New Roman"/>
              <a:cs typeface="Times New Roman"/>
            </a:endParaRPr>
          </a:p>
          <a:p>
            <a:pPr>
              <a:lnSpc>
                <a:spcPts val="1070"/>
              </a:lnSpc>
            </a:pPr>
            <a:r>
              <a:rPr dirty="0" sz="1000" spc="-340">
                <a:latin typeface="Symbol"/>
                <a:cs typeface="Symbol"/>
              </a:rPr>
              <a:t>⎢</a:t>
            </a:r>
            <a:endParaRPr sz="1000">
              <a:latin typeface="Symbol"/>
              <a:cs typeface="Symbol"/>
            </a:endParaRPr>
          </a:p>
        </p:txBody>
      </p:sp>
      <p:sp>
        <p:nvSpPr>
          <p:cNvPr id="82" name="object 82"/>
          <p:cNvSpPr txBox="1"/>
          <p:nvPr/>
        </p:nvSpPr>
        <p:spPr>
          <a:xfrm>
            <a:off x="2842267" y="7286476"/>
            <a:ext cx="144780" cy="184150"/>
          </a:xfrm>
          <a:prstGeom prst="rect">
            <a:avLst/>
          </a:prstGeom>
        </p:spPr>
        <p:txBody>
          <a:bodyPr wrap="square" lIns="0" tIns="17145" rIns="0" bIns="0" rtlCol="0" vert="horz">
            <a:spAutoFit/>
          </a:bodyPr>
          <a:lstStyle/>
          <a:p>
            <a:pPr>
              <a:lnSpc>
                <a:spcPct val="100000"/>
              </a:lnSpc>
              <a:spcBef>
                <a:spcPts val="135"/>
              </a:spcBef>
            </a:pPr>
            <a:r>
              <a:rPr dirty="0" sz="1000" spc="480">
                <a:latin typeface="Arial"/>
                <a:cs typeface="Arial"/>
              </a:rPr>
              <a:t>L</a:t>
            </a:r>
            <a:endParaRPr sz="1000">
              <a:latin typeface="Arial"/>
              <a:cs typeface="Arial"/>
            </a:endParaRPr>
          </a:p>
        </p:txBody>
      </p:sp>
      <p:sp>
        <p:nvSpPr>
          <p:cNvPr id="83" name="object 83"/>
          <p:cNvSpPr txBox="1"/>
          <p:nvPr/>
        </p:nvSpPr>
        <p:spPr>
          <a:xfrm>
            <a:off x="2546600" y="6890997"/>
            <a:ext cx="641350" cy="184150"/>
          </a:xfrm>
          <a:prstGeom prst="rect">
            <a:avLst/>
          </a:prstGeom>
        </p:spPr>
        <p:txBody>
          <a:bodyPr wrap="square" lIns="0" tIns="17145" rIns="0" bIns="0" rtlCol="0" vert="horz">
            <a:spAutoFit/>
          </a:bodyPr>
          <a:lstStyle/>
          <a:p>
            <a:pPr>
              <a:lnSpc>
                <a:spcPct val="100000"/>
              </a:lnSpc>
              <a:spcBef>
                <a:spcPts val="135"/>
              </a:spcBef>
              <a:tabLst>
                <a:tab pos="295275" algn="l"/>
                <a:tab pos="569595" algn="l"/>
              </a:tabLst>
            </a:pPr>
            <a:r>
              <a:rPr dirty="0" sz="1000" spc="15" i="1">
                <a:latin typeface="Times New Roman"/>
                <a:cs typeface="Times New Roman"/>
              </a:rPr>
              <a:t>x</a:t>
            </a:r>
            <a:r>
              <a:rPr dirty="0" sz="1000" spc="15" i="1">
                <a:latin typeface="Times New Roman"/>
                <a:cs typeface="Times New Roman"/>
              </a:rPr>
              <a:t>	</a:t>
            </a:r>
            <a:r>
              <a:rPr dirty="0" sz="1000" spc="480">
                <a:latin typeface="Arial"/>
                <a:cs typeface="Arial"/>
              </a:rPr>
              <a:t>L</a:t>
            </a:r>
            <a:r>
              <a:rPr dirty="0" sz="1000" spc="480">
                <a:latin typeface="Arial"/>
                <a:cs typeface="Arial"/>
              </a:rPr>
              <a:t>	</a:t>
            </a:r>
            <a:r>
              <a:rPr dirty="0" sz="1000" spc="15" i="1">
                <a:latin typeface="Times New Roman"/>
                <a:cs typeface="Times New Roman"/>
              </a:rPr>
              <a:t>x</a:t>
            </a:r>
            <a:endParaRPr sz="1000">
              <a:latin typeface="Times New Roman"/>
              <a:cs typeface="Times New Roman"/>
            </a:endParaRPr>
          </a:p>
        </p:txBody>
      </p:sp>
      <p:sp>
        <p:nvSpPr>
          <p:cNvPr id="84" name="object 84"/>
          <p:cNvSpPr txBox="1"/>
          <p:nvPr/>
        </p:nvSpPr>
        <p:spPr>
          <a:xfrm>
            <a:off x="2513075" y="6702804"/>
            <a:ext cx="1613535" cy="184150"/>
          </a:xfrm>
          <a:prstGeom prst="rect">
            <a:avLst/>
          </a:prstGeom>
        </p:spPr>
        <p:txBody>
          <a:bodyPr wrap="square" lIns="0" tIns="17145" rIns="0" bIns="0" rtlCol="0" vert="horz">
            <a:spAutoFit/>
          </a:bodyPr>
          <a:lstStyle/>
          <a:p>
            <a:pPr marL="38100">
              <a:lnSpc>
                <a:spcPct val="100000"/>
              </a:lnSpc>
              <a:spcBef>
                <a:spcPts val="135"/>
              </a:spcBef>
              <a:tabLst>
                <a:tab pos="328930" algn="l"/>
                <a:tab pos="1290320" algn="l"/>
              </a:tabLst>
            </a:pPr>
            <a:r>
              <a:rPr dirty="0" baseline="5555" sz="1500" spc="-7" i="1">
                <a:latin typeface="Times New Roman"/>
                <a:cs typeface="Times New Roman"/>
              </a:rPr>
              <a:t>x</a:t>
            </a:r>
            <a:r>
              <a:rPr dirty="0" baseline="-18518" sz="900" spc="-7">
                <a:latin typeface="Times New Roman"/>
                <a:cs typeface="Times New Roman"/>
              </a:rPr>
              <a:t>12	</a:t>
            </a:r>
            <a:r>
              <a:rPr dirty="0" baseline="5555" sz="1500" spc="719">
                <a:latin typeface="Arial"/>
                <a:cs typeface="Arial"/>
              </a:rPr>
              <a:t>L	</a:t>
            </a:r>
            <a:r>
              <a:rPr dirty="0" sz="1000" spc="-340">
                <a:latin typeface="Symbol"/>
                <a:cs typeface="Symbol"/>
              </a:rPr>
              <a:t>⎡</a:t>
            </a:r>
            <a:r>
              <a:rPr dirty="0" sz="1000" spc="25">
                <a:latin typeface="Times New Roman"/>
                <a:cs typeface="Times New Roman"/>
              </a:rPr>
              <a:t> </a:t>
            </a:r>
            <a:r>
              <a:rPr dirty="0" baseline="5555" sz="1500" spc="-7" i="1">
                <a:latin typeface="Times New Roman"/>
                <a:cs typeface="Times New Roman"/>
              </a:rPr>
              <a:t>y</a:t>
            </a:r>
            <a:r>
              <a:rPr dirty="0" baseline="-18518" sz="900" spc="-7">
                <a:latin typeface="Times New Roman"/>
                <a:cs typeface="Times New Roman"/>
              </a:rPr>
              <a:t>1</a:t>
            </a:r>
            <a:r>
              <a:rPr dirty="0" baseline="-18518" sz="900" spc="135">
                <a:latin typeface="Times New Roman"/>
                <a:cs typeface="Times New Roman"/>
              </a:rPr>
              <a:t> </a:t>
            </a:r>
            <a:r>
              <a:rPr dirty="0" sz="1000" spc="-509">
                <a:latin typeface="Symbol"/>
                <a:cs typeface="Symbol"/>
              </a:rPr>
              <a:t>⎤</a:t>
            </a:r>
            <a:endParaRPr sz="1000">
              <a:latin typeface="Symbol"/>
              <a:cs typeface="Symbol"/>
            </a:endParaRPr>
          </a:p>
        </p:txBody>
      </p:sp>
      <p:sp>
        <p:nvSpPr>
          <p:cNvPr id="85" name="object 85"/>
          <p:cNvSpPr txBox="1"/>
          <p:nvPr/>
        </p:nvSpPr>
        <p:spPr>
          <a:xfrm>
            <a:off x="3554730" y="7884067"/>
            <a:ext cx="603250" cy="144145"/>
          </a:xfrm>
          <a:prstGeom prst="rect">
            <a:avLst/>
          </a:prstGeom>
        </p:spPr>
        <p:txBody>
          <a:bodyPr wrap="square" lIns="0" tIns="15875" rIns="0" bIns="0" rtlCol="0" vert="horz">
            <a:spAutoFit/>
          </a:bodyPr>
          <a:lstStyle/>
          <a:p>
            <a:pPr>
              <a:lnSpc>
                <a:spcPct val="100000"/>
              </a:lnSpc>
              <a:spcBef>
                <a:spcPts val="125"/>
              </a:spcBef>
              <a:tabLst>
                <a:tab pos="534670" algn="l"/>
              </a:tabLst>
            </a:pPr>
            <a:r>
              <a:rPr dirty="0" sz="750" spc="15" i="1">
                <a:latin typeface="Times New Roman"/>
                <a:cs typeface="Times New Roman"/>
              </a:rPr>
              <a:t>T</a:t>
            </a:r>
            <a:r>
              <a:rPr dirty="0" sz="750" spc="15" i="1">
                <a:latin typeface="Times New Roman"/>
                <a:cs typeface="Times New Roman"/>
              </a:rPr>
              <a:t>	</a:t>
            </a:r>
            <a:r>
              <a:rPr dirty="0" sz="750" spc="15" i="1">
                <a:latin typeface="Times New Roman"/>
                <a:cs typeface="Times New Roman"/>
              </a:rPr>
              <a:t>T</a:t>
            </a:r>
            <a:endParaRPr sz="750">
              <a:latin typeface="Times New Roman"/>
              <a:cs typeface="Times New Roman"/>
            </a:endParaRPr>
          </a:p>
        </p:txBody>
      </p:sp>
      <p:sp>
        <p:nvSpPr>
          <p:cNvPr id="86" name="object 86"/>
          <p:cNvSpPr txBox="1"/>
          <p:nvPr/>
        </p:nvSpPr>
        <p:spPr>
          <a:xfrm>
            <a:off x="3826009" y="7849778"/>
            <a:ext cx="116839" cy="144145"/>
          </a:xfrm>
          <a:prstGeom prst="rect">
            <a:avLst/>
          </a:prstGeom>
        </p:spPr>
        <p:txBody>
          <a:bodyPr wrap="square" lIns="0" tIns="15875" rIns="0" bIns="0" rtlCol="0" vert="horz">
            <a:spAutoFit/>
          </a:bodyPr>
          <a:lstStyle/>
          <a:p>
            <a:pPr>
              <a:lnSpc>
                <a:spcPct val="100000"/>
              </a:lnSpc>
              <a:spcBef>
                <a:spcPts val="125"/>
              </a:spcBef>
            </a:pPr>
            <a:r>
              <a:rPr dirty="0" sz="750" spc="10">
                <a:latin typeface="Symbol"/>
                <a:cs typeface="Symbol"/>
              </a:rPr>
              <a:t></a:t>
            </a:r>
            <a:r>
              <a:rPr dirty="0" sz="750" spc="10">
                <a:latin typeface="Times New Roman"/>
                <a:cs typeface="Times New Roman"/>
              </a:rPr>
              <a:t>1</a:t>
            </a:r>
            <a:endParaRPr sz="750">
              <a:latin typeface="Times New Roman"/>
              <a:cs typeface="Times New Roman"/>
            </a:endParaRPr>
          </a:p>
        </p:txBody>
      </p:sp>
      <p:sp>
        <p:nvSpPr>
          <p:cNvPr id="87" name="object 87"/>
          <p:cNvSpPr txBox="1"/>
          <p:nvPr/>
        </p:nvSpPr>
        <p:spPr>
          <a:xfrm>
            <a:off x="3102872" y="7805580"/>
            <a:ext cx="72390" cy="144145"/>
          </a:xfrm>
          <a:prstGeom prst="rect">
            <a:avLst/>
          </a:prstGeom>
        </p:spPr>
        <p:txBody>
          <a:bodyPr wrap="square" lIns="0" tIns="15875" rIns="0" bIns="0" rtlCol="0" vert="horz">
            <a:spAutoFit/>
          </a:bodyPr>
          <a:lstStyle/>
          <a:p>
            <a:pPr>
              <a:lnSpc>
                <a:spcPct val="100000"/>
              </a:lnSpc>
              <a:spcBef>
                <a:spcPts val="125"/>
              </a:spcBef>
            </a:pPr>
            <a:r>
              <a:rPr dirty="0" sz="750" spc="15">
                <a:latin typeface="Symbol"/>
                <a:cs typeface="Symbol"/>
              </a:rPr>
              <a:t></a:t>
            </a:r>
            <a:endParaRPr sz="750">
              <a:latin typeface="Symbol"/>
              <a:cs typeface="Symbol"/>
            </a:endParaRPr>
          </a:p>
        </p:txBody>
      </p:sp>
      <p:sp>
        <p:nvSpPr>
          <p:cNvPr id="88" name="object 88"/>
          <p:cNvSpPr txBox="1"/>
          <p:nvPr/>
        </p:nvSpPr>
        <p:spPr>
          <a:xfrm>
            <a:off x="3079242" y="7786866"/>
            <a:ext cx="1183005" cy="351790"/>
          </a:xfrm>
          <a:prstGeom prst="rect">
            <a:avLst/>
          </a:prstGeom>
        </p:spPr>
        <p:txBody>
          <a:bodyPr wrap="square" lIns="0" tIns="17145" rIns="0" bIns="0" rtlCol="0" vert="horz">
            <a:spAutoFit/>
          </a:bodyPr>
          <a:lstStyle/>
          <a:p>
            <a:pPr>
              <a:lnSpc>
                <a:spcPct val="100000"/>
              </a:lnSpc>
              <a:spcBef>
                <a:spcPts val="135"/>
              </a:spcBef>
            </a:pPr>
            <a:r>
              <a:rPr dirty="0" sz="1400" spc="-40" i="1">
                <a:latin typeface="Symbol"/>
                <a:cs typeface="Symbol"/>
              </a:rPr>
              <a:t></a:t>
            </a:r>
            <a:r>
              <a:rPr dirty="0" sz="1400" spc="-40" i="1">
                <a:latin typeface="Times New Roman"/>
                <a:cs typeface="Times New Roman"/>
              </a:rPr>
              <a:t> </a:t>
            </a:r>
            <a:r>
              <a:rPr dirty="0" sz="1300" spc="15">
                <a:latin typeface="Symbol"/>
                <a:cs typeface="Symbol"/>
              </a:rPr>
              <a:t></a:t>
            </a:r>
            <a:r>
              <a:rPr dirty="0" sz="1300" spc="15">
                <a:latin typeface="Times New Roman"/>
                <a:cs typeface="Times New Roman"/>
              </a:rPr>
              <a:t> </a:t>
            </a:r>
            <a:r>
              <a:rPr dirty="0" sz="2100" spc="-110">
                <a:latin typeface="Symbol"/>
                <a:cs typeface="Symbol"/>
              </a:rPr>
              <a:t></a:t>
            </a:r>
            <a:r>
              <a:rPr dirty="0" sz="1300" spc="-110" i="1">
                <a:latin typeface="Times New Roman"/>
                <a:cs typeface="Times New Roman"/>
              </a:rPr>
              <a:t>X </a:t>
            </a:r>
            <a:r>
              <a:rPr dirty="0" sz="1300" spc="20" i="1">
                <a:latin typeface="Times New Roman"/>
                <a:cs typeface="Times New Roman"/>
              </a:rPr>
              <a:t>X </a:t>
            </a:r>
            <a:r>
              <a:rPr dirty="0" sz="2100" spc="-265">
                <a:latin typeface="Symbol"/>
                <a:cs typeface="Symbol"/>
              </a:rPr>
              <a:t></a:t>
            </a:r>
            <a:r>
              <a:rPr dirty="0" sz="2100" spc="-265">
                <a:latin typeface="Times New Roman"/>
                <a:cs typeface="Times New Roman"/>
              </a:rPr>
              <a:t> </a:t>
            </a:r>
            <a:r>
              <a:rPr dirty="0" sz="1300" spc="20" i="1">
                <a:latin typeface="Times New Roman"/>
                <a:cs typeface="Times New Roman"/>
              </a:rPr>
              <a:t>X</a:t>
            </a:r>
            <a:r>
              <a:rPr dirty="0" sz="1300" spc="40" i="1">
                <a:latin typeface="Times New Roman"/>
                <a:cs typeface="Times New Roman"/>
              </a:rPr>
              <a:t> </a:t>
            </a:r>
            <a:r>
              <a:rPr dirty="0" sz="1300" spc="15" i="1">
                <a:latin typeface="Times New Roman"/>
                <a:cs typeface="Times New Roman"/>
              </a:rPr>
              <a:t>Y</a:t>
            </a:r>
            <a:endParaRPr sz="1300">
              <a:latin typeface="Times New Roman"/>
              <a:cs typeface="Times New Roman"/>
            </a:endParaRPr>
          </a:p>
        </p:txBody>
      </p:sp>
      <p:sp>
        <p:nvSpPr>
          <p:cNvPr id="89" name="object 89"/>
          <p:cNvSpPr txBox="1"/>
          <p:nvPr/>
        </p:nvSpPr>
        <p:spPr>
          <a:xfrm>
            <a:off x="4341112" y="8346497"/>
            <a:ext cx="622300" cy="288290"/>
          </a:xfrm>
          <a:prstGeom prst="rect">
            <a:avLst/>
          </a:prstGeom>
        </p:spPr>
        <p:txBody>
          <a:bodyPr wrap="square" lIns="0" tIns="15240" rIns="0" bIns="0" rtlCol="0" vert="horz">
            <a:spAutoFit/>
          </a:bodyPr>
          <a:lstStyle/>
          <a:p>
            <a:pPr>
              <a:lnSpc>
                <a:spcPct val="100000"/>
              </a:lnSpc>
              <a:spcBef>
                <a:spcPts val="120"/>
              </a:spcBef>
              <a:tabLst>
                <a:tab pos="187325" algn="l"/>
              </a:tabLst>
            </a:pPr>
            <a:r>
              <a:rPr dirty="0" sz="650" spc="5" i="1">
                <a:latin typeface="Times New Roman"/>
                <a:cs typeface="Times New Roman"/>
              </a:rPr>
              <a:t>i	</a:t>
            </a:r>
            <a:r>
              <a:rPr dirty="0" baseline="1633" sz="2550" spc="22">
                <a:latin typeface="Symbol"/>
                <a:cs typeface="Symbol"/>
              </a:rPr>
              <a:t></a:t>
            </a:r>
            <a:r>
              <a:rPr dirty="0" baseline="1633" sz="2550" spc="22">
                <a:latin typeface="Times New Roman"/>
                <a:cs typeface="Times New Roman"/>
              </a:rPr>
              <a:t> </a:t>
            </a:r>
            <a:r>
              <a:rPr dirty="0" sz="650" spc="5" i="1">
                <a:latin typeface="Times New Roman"/>
                <a:cs typeface="Times New Roman"/>
              </a:rPr>
              <a:t>ki</a:t>
            </a:r>
            <a:r>
              <a:rPr dirty="0" sz="650" spc="120" i="1">
                <a:latin typeface="Times New Roman"/>
                <a:cs typeface="Times New Roman"/>
              </a:rPr>
              <a:t> </a:t>
            </a:r>
            <a:r>
              <a:rPr dirty="0" sz="650" spc="5" i="1">
                <a:latin typeface="Times New Roman"/>
                <a:cs typeface="Times New Roman"/>
              </a:rPr>
              <a:t>i</a:t>
            </a:r>
            <a:endParaRPr sz="650">
              <a:latin typeface="Times New Roman"/>
              <a:cs typeface="Times New Roman"/>
            </a:endParaRPr>
          </a:p>
        </p:txBody>
      </p:sp>
      <p:sp>
        <p:nvSpPr>
          <p:cNvPr id="90" name="object 90"/>
          <p:cNvSpPr txBox="1"/>
          <p:nvPr/>
        </p:nvSpPr>
        <p:spPr>
          <a:xfrm>
            <a:off x="4143752" y="8377246"/>
            <a:ext cx="60325" cy="127635"/>
          </a:xfrm>
          <a:prstGeom prst="rect">
            <a:avLst/>
          </a:prstGeom>
        </p:spPr>
        <p:txBody>
          <a:bodyPr wrap="square" lIns="0" tIns="15240" rIns="0" bIns="0" rtlCol="0" vert="horz">
            <a:spAutoFit/>
          </a:bodyPr>
          <a:lstStyle/>
          <a:p>
            <a:pPr>
              <a:lnSpc>
                <a:spcPct val="100000"/>
              </a:lnSpc>
              <a:spcBef>
                <a:spcPts val="120"/>
              </a:spcBef>
            </a:pPr>
            <a:r>
              <a:rPr dirty="0" sz="650" spc="10" i="1">
                <a:latin typeface="Times New Roman"/>
                <a:cs typeface="Times New Roman"/>
              </a:rPr>
              <a:t>T</a:t>
            </a:r>
            <a:endParaRPr sz="650">
              <a:latin typeface="Times New Roman"/>
              <a:cs typeface="Times New Roman"/>
            </a:endParaRPr>
          </a:p>
        </p:txBody>
      </p:sp>
      <p:sp>
        <p:nvSpPr>
          <p:cNvPr id="91" name="object 91"/>
          <p:cNvSpPr txBox="1"/>
          <p:nvPr/>
        </p:nvSpPr>
        <p:spPr>
          <a:xfrm>
            <a:off x="3381747" y="8294947"/>
            <a:ext cx="1263650" cy="127635"/>
          </a:xfrm>
          <a:prstGeom prst="rect">
            <a:avLst/>
          </a:prstGeom>
        </p:spPr>
        <p:txBody>
          <a:bodyPr wrap="square" lIns="0" tIns="15240" rIns="0" bIns="0" rtlCol="0" vert="horz">
            <a:spAutoFit/>
          </a:bodyPr>
          <a:lstStyle/>
          <a:p>
            <a:pPr>
              <a:lnSpc>
                <a:spcPct val="100000"/>
              </a:lnSpc>
              <a:spcBef>
                <a:spcPts val="120"/>
              </a:spcBef>
              <a:tabLst>
                <a:tab pos="1193800" algn="l"/>
              </a:tabLst>
            </a:pPr>
            <a:r>
              <a:rPr dirty="0" sz="650" spc="10" i="1">
                <a:latin typeface="Times New Roman"/>
                <a:cs typeface="Times New Roman"/>
              </a:rPr>
              <a:t>N</a:t>
            </a:r>
            <a:r>
              <a:rPr dirty="0" sz="650" spc="10" i="1">
                <a:latin typeface="Times New Roman"/>
                <a:cs typeface="Times New Roman"/>
              </a:rPr>
              <a:t>	</a:t>
            </a:r>
            <a:r>
              <a:rPr dirty="0" sz="650" spc="10" i="1">
                <a:latin typeface="Times New Roman"/>
                <a:cs typeface="Times New Roman"/>
              </a:rPr>
              <a:t>N</a:t>
            </a:r>
            <a:endParaRPr sz="650">
              <a:latin typeface="Times New Roman"/>
              <a:cs typeface="Times New Roman"/>
            </a:endParaRPr>
          </a:p>
        </p:txBody>
      </p:sp>
      <p:sp>
        <p:nvSpPr>
          <p:cNvPr id="92" name="object 92"/>
          <p:cNvSpPr txBox="1"/>
          <p:nvPr/>
        </p:nvSpPr>
        <p:spPr>
          <a:xfrm>
            <a:off x="2890245" y="8377255"/>
            <a:ext cx="60325" cy="127635"/>
          </a:xfrm>
          <a:prstGeom prst="rect">
            <a:avLst/>
          </a:prstGeom>
        </p:spPr>
        <p:txBody>
          <a:bodyPr wrap="square" lIns="0" tIns="15240" rIns="0" bIns="0" rtlCol="0" vert="horz">
            <a:spAutoFit/>
          </a:bodyPr>
          <a:lstStyle/>
          <a:p>
            <a:pPr>
              <a:lnSpc>
                <a:spcPct val="100000"/>
              </a:lnSpc>
              <a:spcBef>
                <a:spcPts val="120"/>
              </a:spcBef>
            </a:pPr>
            <a:r>
              <a:rPr dirty="0" sz="650" spc="10" i="1">
                <a:latin typeface="Times New Roman"/>
                <a:cs typeface="Times New Roman"/>
              </a:rPr>
              <a:t>T</a:t>
            </a:r>
            <a:endParaRPr sz="650">
              <a:latin typeface="Times New Roman"/>
              <a:cs typeface="Times New Roman"/>
            </a:endParaRPr>
          </a:p>
        </p:txBody>
      </p:sp>
      <p:sp>
        <p:nvSpPr>
          <p:cNvPr id="93" name="object 93"/>
          <p:cNvSpPr txBox="1"/>
          <p:nvPr/>
        </p:nvSpPr>
        <p:spPr>
          <a:xfrm>
            <a:off x="3221737" y="8294343"/>
            <a:ext cx="1717675" cy="306070"/>
          </a:xfrm>
          <a:prstGeom prst="rect">
            <a:avLst/>
          </a:prstGeom>
        </p:spPr>
        <p:txBody>
          <a:bodyPr wrap="square" lIns="0" tIns="17145" rIns="0" bIns="0" rtlCol="0" vert="horz">
            <a:spAutoFit/>
          </a:bodyPr>
          <a:lstStyle/>
          <a:p>
            <a:pPr>
              <a:lnSpc>
                <a:spcPct val="100000"/>
              </a:lnSpc>
              <a:spcBef>
                <a:spcPts val="135"/>
              </a:spcBef>
              <a:tabLst>
                <a:tab pos="294640" algn="l"/>
                <a:tab pos="756920" algn="l"/>
                <a:tab pos="1489075" algn="l"/>
              </a:tabLst>
            </a:pPr>
            <a:r>
              <a:rPr dirty="0" sz="1150" spc="-5">
                <a:latin typeface="Symbol"/>
                <a:cs typeface="Symbol"/>
              </a:rPr>
              <a:t></a:t>
            </a:r>
            <a:r>
              <a:rPr dirty="0" sz="1150" spc="-5">
                <a:latin typeface="Times New Roman"/>
                <a:cs typeface="Times New Roman"/>
              </a:rPr>
              <a:t>	</a:t>
            </a:r>
            <a:r>
              <a:rPr dirty="0" sz="1150" spc="-5" i="1">
                <a:latin typeface="Times New Roman"/>
                <a:cs typeface="Times New Roman"/>
              </a:rPr>
              <a:t>x </a:t>
            </a:r>
            <a:r>
              <a:rPr dirty="0" sz="1150" spc="50" i="1">
                <a:latin typeface="Times New Roman"/>
                <a:cs typeface="Times New Roman"/>
              </a:rPr>
              <a:t> </a:t>
            </a:r>
            <a:r>
              <a:rPr dirty="0" sz="1150" spc="-5" i="1">
                <a:latin typeface="Times New Roman"/>
                <a:cs typeface="Times New Roman"/>
              </a:rPr>
              <a:t>x	</a:t>
            </a:r>
            <a:r>
              <a:rPr dirty="0" sz="1800" spc="-105">
                <a:latin typeface="Symbol"/>
                <a:cs typeface="Symbol"/>
              </a:rPr>
              <a:t></a:t>
            </a:r>
            <a:r>
              <a:rPr dirty="0" sz="1150" spc="-105" i="1">
                <a:latin typeface="Times New Roman"/>
                <a:cs typeface="Times New Roman"/>
              </a:rPr>
              <a:t>X    </a:t>
            </a:r>
            <a:r>
              <a:rPr dirty="0" sz="1150" spc="-5" i="1">
                <a:latin typeface="Times New Roman"/>
                <a:cs typeface="Times New Roman"/>
              </a:rPr>
              <a:t>Y</a:t>
            </a:r>
            <a:r>
              <a:rPr dirty="0" sz="1150" spc="-185" i="1">
                <a:latin typeface="Times New Roman"/>
                <a:cs typeface="Times New Roman"/>
              </a:rPr>
              <a:t> </a:t>
            </a:r>
            <a:r>
              <a:rPr dirty="0" sz="1800" spc="-225">
                <a:latin typeface="Symbol"/>
                <a:cs typeface="Symbol"/>
              </a:rPr>
              <a:t></a:t>
            </a:r>
            <a:r>
              <a:rPr dirty="0" sz="1800" spc="-225">
                <a:latin typeface="Times New Roman"/>
                <a:cs typeface="Times New Roman"/>
              </a:rPr>
              <a:t> </a:t>
            </a:r>
            <a:r>
              <a:rPr dirty="0" sz="1800" spc="-185">
                <a:latin typeface="Times New Roman"/>
                <a:cs typeface="Times New Roman"/>
              </a:rPr>
              <a:t> </a:t>
            </a:r>
            <a:r>
              <a:rPr dirty="0" sz="1150" spc="-5">
                <a:latin typeface="Symbol"/>
                <a:cs typeface="Symbol"/>
              </a:rPr>
              <a:t></a:t>
            </a:r>
            <a:r>
              <a:rPr dirty="0" sz="1150" spc="-5">
                <a:latin typeface="Times New Roman"/>
                <a:cs typeface="Times New Roman"/>
              </a:rPr>
              <a:t>	</a:t>
            </a:r>
            <a:r>
              <a:rPr dirty="0" sz="1150" spc="-5" i="1">
                <a:latin typeface="Times New Roman"/>
                <a:cs typeface="Times New Roman"/>
              </a:rPr>
              <a:t>x</a:t>
            </a:r>
            <a:r>
              <a:rPr dirty="0" sz="1150" spc="20" i="1">
                <a:latin typeface="Times New Roman"/>
                <a:cs typeface="Times New Roman"/>
              </a:rPr>
              <a:t> </a:t>
            </a:r>
            <a:r>
              <a:rPr dirty="0" sz="1150" spc="-5" i="1">
                <a:latin typeface="Times New Roman"/>
                <a:cs typeface="Times New Roman"/>
              </a:rPr>
              <a:t>y</a:t>
            </a:r>
            <a:endParaRPr sz="1150">
              <a:latin typeface="Times New Roman"/>
              <a:cs typeface="Times New Roman"/>
            </a:endParaRPr>
          </a:p>
        </p:txBody>
      </p:sp>
      <p:sp>
        <p:nvSpPr>
          <p:cNvPr id="94" name="object 94"/>
          <p:cNvSpPr txBox="1"/>
          <p:nvPr/>
        </p:nvSpPr>
        <p:spPr>
          <a:xfrm>
            <a:off x="2724911" y="8294343"/>
            <a:ext cx="422275" cy="306070"/>
          </a:xfrm>
          <a:prstGeom prst="rect">
            <a:avLst/>
          </a:prstGeom>
        </p:spPr>
        <p:txBody>
          <a:bodyPr wrap="square" lIns="0" tIns="17145" rIns="0" bIns="0" rtlCol="0" vert="horz">
            <a:spAutoFit/>
          </a:bodyPr>
          <a:lstStyle/>
          <a:p>
            <a:pPr>
              <a:lnSpc>
                <a:spcPct val="100000"/>
              </a:lnSpc>
              <a:spcBef>
                <a:spcPts val="135"/>
              </a:spcBef>
            </a:pPr>
            <a:r>
              <a:rPr dirty="0" sz="1800" spc="-100">
                <a:latin typeface="Symbol"/>
                <a:cs typeface="Symbol"/>
              </a:rPr>
              <a:t></a:t>
            </a:r>
            <a:r>
              <a:rPr dirty="0" sz="1150" spc="-100" i="1">
                <a:latin typeface="Times New Roman"/>
                <a:cs typeface="Times New Roman"/>
              </a:rPr>
              <a:t>X </a:t>
            </a:r>
            <a:r>
              <a:rPr dirty="0" sz="1150" spc="-5" i="1">
                <a:latin typeface="Times New Roman"/>
                <a:cs typeface="Times New Roman"/>
              </a:rPr>
              <a:t>X</a:t>
            </a:r>
            <a:r>
              <a:rPr dirty="0" sz="1150" spc="-90" i="1">
                <a:latin typeface="Times New Roman"/>
                <a:cs typeface="Times New Roman"/>
              </a:rPr>
              <a:t> </a:t>
            </a:r>
            <a:r>
              <a:rPr dirty="0" sz="1800" spc="-225">
                <a:latin typeface="Symbol"/>
                <a:cs typeface="Symbol"/>
              </a:rPr>
              <a:t></a:t>
            </a:r>
            <a:endParaRPr sz="1800">
              <a:latin typeface="Symbol"/>
              <a:cs typeface="Symbol"/>
            </a:endParaRPr>
          </a:p>
        </p:txBody>
      </p:sp>
      <p:sp>
        <p:nvSpPr>
          <p:cNvPr id="95" name="object 95"/>
          <p:cNvSpPr txBox="1"/>
          <p:nvPr/>
        </p:nvSpPr>
        <p:spPr>
          <a:xfrm>
            <a:off x="4543805" y="8582218"/>
            <a:ext cx="146050" cy="127635"/>
          </a:xfrm>
          <a:prstGeom prst="rect">
            <a:avLst/>
          </a:prstGeom>
        </p:spPr>
        <p:txBody>
          <a:bodyPr wrap="square" lIns="0" tIns="15240" rIns="0" bIns="0" rtlCol="0" vert="horz">
            <a:spAutoFit/>
          </a:bodyPr>
          <a:lstStyle/>
          <a:p>
            <a:pPr>
              <a:lnSpc>
                <a:spcPct val="100000"/>
              </a:lnSpc>
              <a:spcBef>
                <a:spcPts val="120"/>
              </a:spcBef>
            </a:pPr>
            <a:r>
              <a:rPr dirty="0" sz="650" spc="5" i="1">
                <a:latin typeface="Times New Roman"/>
                <a:cs typeface="Times New Roman"/>
              </a:rPr>
              <a:t>k</a:t>
            </a:r>
            <a:r>
              <a:rPr dirty="0" sz="650" spc="-125" i="1">
                <a:latin typeface="Times New Roman"/>
                <a:cs typeface="Times New Roman"/>
              </a:rPr>
              <a:t> </a:t>
            </a:r>
            <a:r>
              <a:rPr dirty="0" sz="650" spc="-10">
                <a:latin typeface="Symbol"/>
                <a:cs typeface="Symbol"/>
              </a:rPr>
              <a:t></a:t>
            </a:r>
            <a:r>
              <a:rPr dirty="0" sz="650" spc="-10">
                <a:latin typeface="Times New Roman"/>
                <a:cs typeface="Times New Roman"/>
              </a:rPr>
              <a:t>1</a:t>
            </a:r>
            <a:endParaRPr sz="650">
              <a:latin typeface="Times New Roman"/>
              <a:cs typeface="Times New Roman"/>
            </a:endParaRPr>
          </a:p>
        </p:txBody>
      </p:sp>
      <p:sp>
        <p:nvSpPr>
          <p:cNvPr id="96" name="object 96"/>
          <p:cNvSpPr txBox="1"/>
          <p:nvPr/>
        </p:nvSpPr>
        <p:spPr>
          <a:xfrm>
            <a:off x="3121133" y="8346506"/>
            <a:ext cx="679450" cy="363220"/>
          </a:xfrm>
          <a:prstGeom prst="rect">
            <a:avLst/>
          </a:prstGeom>
        </p:spPr>
        <p:txBody>
          <a:bodyPr wrap="square" lIns="0" tIns="64135" rIns="0" bIns="0" rtlCol="0" vert="horz">
            <a:spAutoFit/>
          </a:bodyPr>
          <a:lstStyle/>
          <a:p>
            <a:pPr marL="227329" marR="5080" indent="-227965">
              <a:lnSpc>
                <a:spcPct val="81200"/>
              </a:lnSpc>
              <a:spcBef>
                <a:spcPts val="505"/>
              </a:spcBef>
              <a:tabLst>
                <a:tab pos="212725" algn="l"/>
              </a:tabLst>
            </a:pPr>
            <a:r>
              <a:rPr dirty="0" sz="650" spc="5" i="1">
                <a:latin typeface="Times New Roman"/>
                <a:cs typeface="Times New Roman"/>
              </a:rPr>
              <a:t>ij	</a:t>
            </a:r>
            <a:r>
              <a:rPr dirty="0" baseline="1633" sz="2550" spc="22">
                <a:latin typeface="Symbol"/>
                <a:cs typeface="Symbol"/>
              </a:rPr>
              <a:t></a:t>
            </a:r>
            <a:r>
              <a:rPr dirty="0" baseline="1633" sz="2550" spc="22">
                <a:latin typeface="Times New Roman"/>
                <a:cs typeface="Times New Roman"/>
              </a:rPr>
              <a:t> </a:t>
            </a:r>
            <a:r>
              <a:rPr dirty="0" sz="650" spc="5" i="1">
                <a:latin typeface="Times New Roman"/>
                <a:cs typeface="Times New Roman"/>
              </a:rPr>
              <a:t>ki kj  </a:t>
            </a:r>
            <a:r>
              <a:rPr dirty="0" sz="650" spc="5" i="1">
                <a:latin typeface="Times New Roman"/>
                <a:cs typeface="Times New Roman"/>
              </a:rPr>
              <a:t>k</a:t>
            </a:r>
            <a:r>
              <a:rPr dirty="0" sz="650" spc="-75" i="1">
                <a:latin typeface="Times New Roman"/>
                <a:cs typeface="Times New Roman"/>
              </a:rPr>
              <a:t> </a:t>
            </a:r>
            <a:r>
              <a:rPr dirty="0" sz="650" spc="-10">
                <a:latin typeface="Symbol"/>
                <a:cs typeface="Symbol"/>
              </a:rPr>
              <a:t></a:t>
            </a:r>
            <a:r>
              <a:rPr dirty="0" sz="650" spc="-10">
                <a:latin typeface="Times New Roman"/>
                <a:cs typeface="Times New Roman"/>
              </a:rPr>
              <a:t>1</a:t>
            </a:r>
            <a:endParaRPr sz="650">
              <a:latin typeface="Times New Roman"/>
              <a:cs typeface="Times New Roman"/>
            </a:endParaRPr>
          </a:p>
        </p:txBody>
      </p:sp>
      <p:sp>
        <p:nvSpPr>
          <p:cNvPr id="97" name="object 97"/>
          <p:cNvSpPr txBox="1"/>
          <p:nvPr/>
        </p:nvSpPr>
        <p:spPr>
          <a:xfrm>
            <a:off x="1874520" y="7253382"/>
            <a:ext cx="3954779" cy="470534"/>
          </a:xfrm>
          <a:prstGeom prst="rect">
            <a:avLst/>
          </a:prstGeom>
        </p:spPr>
        <p:txBody>
          <a:bodyPr wrap="square" lIns="0" tIns="85725" rIns="0" bIns="0" rtlCol="0" vert="horz">
            <a:spAutoFit/>
          </a:bodyPr>
          <a:lstStyle/>
          <a:p>
            <a:pPr marL="276225">
              <a:lnSpc>
                <a:spcPct val="100000"/>
              </a:lnSpc>
              <a:spcBef>
                <a:spcPts val="675"/>
              </a:spcBef>
              <a:tabLst>
                <a:tab pos="1929130" algn="l"/>
              </a:tabLst>
            </a:pPr>
            <a:r>
              <a:rPr dirty="0" sz="1000" spc="-340">
                <a:latin typeface="Symbol"/>
                <a:cs typeface="Symbol"/>
              </a:rPr>
              <a:t>⎣</a:t>
            </a:r>
            <a:r>
              <a:rPr dirty="0" sz="1000" spc="-155">
                <a:latin typeface="Times New Roman"/>
                <a:cs typeface="Times New Roman"/>
              </a:rPr>
              <a:t> </a:t>
            </a:r>
            <a:r>
              <a:rPr dirty="0" baseline="16666" sz="1500" spc="60" i="1">
                <a:latin typeface="Times New Roman"/>
                <a:cs typeface="Times New Roman"/>
              </a:rPr>
              <a:t>x</a:t>
            </a:r>
            <a:r>
              <a:rPr dirty="0" sz="600" spc="40" i="1">
                <a:latin typeface="Times New Roman"/>
                <a:cs typeface="Times New Roman"/>
              </a:rPr>
              <a:t>N</a:t>
            </a:r>
            <a:r>
              <a:rPr dirty="0" sz="600" spc="-75" i="1">
                <a:latin typeface="Times New Roman"/>
                <a:cs typeface="Times New Roman"/>
              </a:rPr>
              <a:t> </a:t>
            </a:r>
            <a:r>
              <a:rPr dirty="0" sz="600">
                <a:latin typeface="Times New Roman"/>
                <a:cs typeface="Times New Roman"/>
              </a:rPr>
              <a:t>1	</a:t>
            </a:r>
            <a:r>
              <a:rPr dirty="0" sz="1000" spc="-340">
                <a:latin typeface="Symbol"/>
                <a:cs typeface="Symbol"/>
              </a:rPr>
              <a:t>⎣</a:t>
            </a:r>
            <a:r>
              <a:rPr dirty="0" sz="1000" spc="-100">
                <a:latin typeface="Times New Roman"/>
                <a:cs typeface="Times New Roman"/>
              </a:rPr>
              <a:t> </a:t>
            </a:r>
            <a:r>
              <a:rPr dirty="0" baseline="16666" sz="1500" spc="67" i="1">
                <a:latin typeface="Times New Roman"/>
                <a:cs typeface="Times New Roman"/>
              </a:rPr>
              <a:t>y</a:t>
            </a:r>
            <a:r>
              <a:rPr dirty="0" sz="600" spc="45" i="1">
                <a:latin typeface="Times New Roman"/>
                <a:cs typeface="Times New Roman"/>
              </a:rPr>
              <a:t>N</a:t>
            </a:r>
            <a:r>
              <a:rPr dirty="0" sz="600" spc="85" i="1">
                <a:latin typeface="Times New Roman"/>
                <a:cs typeface="Times New Roman"/>
              </a:rPr>
              <a:t> </a:t>
            </a:r>
            <a:r>
              <a:rPr dirty="0" sz="1000" spc="-340">
                <a:latin typeface="Symbol"/>
                <a:cs typeface="Symbol"/>
              </a:rPr>
              <a:t>⎦</a:t>
            </a:r>
            <a:endParaRPr sz="1000">
              <a:latin typeface="Symbol"/>
              <a:cs typeface="Symbol"/>
            </a:endParaRPr>
          </a:p>
          <a:p>
            <a:pPr marL="38100">
              <a:lnSpc>
                <a:spcPct val="100000"/>
              </a:lnSpc>
              <a:spcBef>
                <a:spcPts val="525"/>
              </a:spcBef>
            </a:pPr>
            <a:r>
              <a:rPr dirty="0" sz="1000">
                <a:latin typeface="Tahoma"/>
                <a:cs typeface="Tahoma"/>
              </a:rPr>
              <a:t>We </a:t>
            </a:r>
            <a:r>
              <a:rPr dirty="0" sz="1000" spc="-5">
                <a:latin typeface="Tahoma"/>
                <a:cs typeface="Tahoma"/>
              </a:rPr>
              <a:t>must estimate </a:t>
            </a:r>
            <a:r>
              <a:rPr dirty="0" sz="1000">
                <a:latin typeface="Tahoma"/>
                <a:cs typeface="Tahoma"/>
              </a:rPr>
              <a:t>β = </a:t>
            </a:r>
            <a:r>
              <a:rPr dirty="0" sz="1000" spc="-5">
                <a:latin typeface="Tahoma"/>
                <a:cs typeface="Tahoma"/>
              </a:rPr>
              <a:t>(β</a:t>
            </a:r>
            <a:r>
              <a:rPr dirty="0" baseline="-21367" sz="975" spc="-7">
                <a:latin typeface="Tahoma"/>
                <a:cs typeface="Tahoma"/>
              </a:rPr>
              <a:t>1</a:t>
            </a:r>
            <a:r>
              <a:rPr dirty="0" sz="1000" spc="-5">
                <a:latin typeface="Tahoma"/>
                <a:cs typeface="Tahoma"/>
              </a:rPr>
              <a:t>, </a:t>
            </a:r>
            <a:r>
              <a:rPr dirty="0" sz="1000">
                <a:latin typeface="Tahoma"/>
                <a:cs typeface="Tahoma"/>
              </a:rPr>
              <a:t>β</a:t>
            </a:r>
            <a:r>
              <a:rPr dirty="0" baseline="-21367" sz="975">
                <a:latin typeface="Tahoma"/>
                <a:cs typeface="Tahoma"/>
              </a:rPr>
              <a:t>2 </a:t>
            </a:r>
            <a:r>
              <a:rPr dirty="0" sz="1000">
                <a:latin typeface="Tahoma"/>
                <a:cs typeface="Tahoma"/>
              </a:rPr>
              <a:t>… </a:t>
            </a:r>
            <a:r>
              <a:rPr dirty="0" sz="1000" spc="-5">
                <a:latin typeface="Tahoma"/>
                <a:cs typeface="Tahoma"/>
              </a:rPr>
              <a:t>β</a:t>
            </a:r>
            <a:r>
              <a:rPr dirty="0" baseline="-21367" sz="975" spc="-7" i="1">
                <a:latin typeface="Tahoma"/>
                <a:cs typeface="Tahoma"/>
              </a:rPr>
              <a:t>D</a:t>
            </a:r>
            <a:r>
              <a:rPr dirty="0" sz="1000" spc="-5">
                <a:latin typeface="Tahoma"/>
                <a:cs typeface="Tahoma"/>
              </a:rPr>
              <a:t>). It’s easily shown </a:t>
            </a:r>
            <a:r>
              <a:rPr dirty="0" sz="1000">
                <a:latin typeface="Tahoma"/>
                <a:cs typeface="Tahoma"/>
              </a:rPr>
              <a:t>using</a:t>
            </a:r>
            <a:r>
              <a:rPr dirty="0" sz="1000" spc="-120">
                <a:latin typeface="Tahoma"/>
                <a:cs typeface="Tahoma"/>
              </a:rPr>
              <a:t> </a:t>
            </a:r>
            <a:r>
              <a:rPr dirty="0" sz="1000" spc="-5">
                <a:latin typeface="Tahoma"/>
                <a:cs typeface="Tahoma"/>
              </a:rPr>
              <a:t>matrices</a:t>
            </a:r>
            <a:endParaRPr sz="1000">
              <a:latin typeface="Tahoma"/>
              <a:cs typeface="Tahoma"/>
            </a:endParaRPr>
          </a:p>
        </p:txBody>
      </p:sp>
      <p:sp>
        <p:nvSpPr>
          <p:cNvPr id="98" name="object 98"/>
          <p:cNvSpPr txBox="1"/>
          <p:nvPr/>
        </p:nvSpPr>
        <p:spPr>
          <a:xfrm>
            <a:off x="1912624" y="7697975"/>
            <a:ext cx="2450465"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instead of </a:t>
            </a:r>
            <a:r>
              <a:rPr dirty="0" sz="1000" spc="-5">
                <a:latin typeface="Tahoma"/>
                <a:cs typeface="Tahoma"/>
              </a:rPr>
              <a:t>scalars </a:t>
            </a:r>
            <a:r>
              <a:rPr dirty="0" sz="1000">
                <a:latin typeface="Tahoma"/>
                <a:cs typeface="Tahoma"/>
              </a:rPr>
              <a:t>on </a:t>
            </a:r>
            <a:r>
              <a:rPr dirty="0" sz="1000" spc="-5">
                <a:latin typeface="Tahoma"/>
                <a:cs typeface="Tahoma"/>
              </a:rPr>
              <a:t>the </a:t>
            </a:r>
            <a:r>
              <a:rPr dirty="0" sz="1000">
                <a:latin typeface="Tahoma"/>
                <a:cs typeface="Tahoma"/>
              </a:rPr>
              <a:t>previous </a:t>
            </a:r>
            <a:r>
              <a:rPr dirty="0" sz="1000" spc="-5">
                <a:latin typeface="Tahoma"/>
                <a:cs typeface="Tahoma"/>
              </a:rPr>
              <a:t>slide</a:t>
            </a:r>
            <a:r>
              <a:rPr dirty="0" sz="1000" spc="-80">
                <a:latin typeface="Tahoma"/>
                <a:cs typeface="Tahoma"/>
              </a:rPr>
              <a:t> </a:t>
            </a:r>
            <a:r>
              <a:rPr dirty="0" sz="1000" spc="-5">
                <a:latin typeface="Tahoma"/>
                <a:cs typeface="Tahoma"/>
              </a:rPr>
              <a:t>that</a:t>
            </a:r>
            <a:endParaRPr sz="1000">
              <a:latin typeface="Tahoma"/>
              <a:cs typeface="Tahoma"/>
            </a:endParaRPr>
          </a:p>
        </p:txBody>
      </p:sp>
      <p:sp>
        <p:nvSpPr>
          <p:cNvPr id="99" name="object 99"/>
          <p:cNvSpPr txBox="1"/>
          <p:nvPr/>
        </p:nvSpPr>
        <p:spPr>
          <a:xfrm>
            <a:off x="1849124" y="8109837"/>
            <a:ext cx="4096385" cy="187325"/>
          </a:xfrm>
          <a:prstGeom prst="rect">
            <a:avLst/>
          </a:prstGeom>
        </p:spPr>
        <p:txBody>
          <a:bodyPr wrap="square" lIns="0" tIns="13335" rIns="0" bIns="0" rtlCol="0" vert="horz">
            <a:spAutoFit/>
          </a:bodyPr>
          <a:lstStyle/>
          <a:p>
            <a:pPr marL="25400">
              <a:lnSpc>
                <a:spcPct val="100000"/>
              </a:lnSpc>
              <a:spcBef>
                <a:spcPts val="105"/>
              </a:spcBef>
            </a:pPr>
            <a:r>
              <a:rPr dirty="0" sz="1000" spc="-5">
                <a:latin typeface="Tahoma"/>
                <a:cs typeface="Tahoma"/>
              </a:rPr>
              <a:t>Note that </a:t>
            </a:r>
            <a:r>
              <a:rPr dirty="0" sz="1050" spc="-25" i="1">
                <a:latin typeface="Tahoma"/>
                <a:cs typeface="Tahoma"/>
              </a:rPr>
              <a:t>X</a:t>
            </a:r>
            <a:r>
              <a:rPr dirty="0" baseline="25641" sz="975" spc="-37" i="1">
                <a:latin typeface="Tahoma"/>
                <a:cs typeface="Tahoma"/>
              </a:rPr>
              <a:t>T</a:t>
            </a:r>
            <a:r>
              <a:rPr dirty="0" sz="1050" spc="-25" i="1">
                <a:latin typeface="Tahoma"/>
                <a:cs typeface="Tahoma"/>
              </a:rPr>
              <a:t>X </a:t>
            </a:r>
            <a:r>
              <a:rPr dirty="0" sz="1000">
                <a:latin typeface="Tahoma"/>
                <a:cs typeface="Tahoma"/>
              </a:rPr>
              <a:t>is a D x D positive definite </a:t>
            </a:r>
            <a:r>
              <a:rPr dirty="0" sz="1000" spc="-5">
                <a:latin typeface="Tahoma"/>
                <a:cs typeface="Tahoma"/>
              </a:rPr>
              <a:t>symmetric </a:t>
            </a:r>
            <a:r>
              <a:rPr dirty="0" sz="1000">
                <a:latin typeface="Tahoma"/>
                <a:cs typeface="Tahoma"/>
              </a:rPr>
              <a:t>matrix, and </a:t>
            </a:r>
            <a:r>
              <a:rPr dirty="0" sz="1050" spc="-25" i="1">
                <a:latin typeface="Tahoma"/>
                <a:cs typeface="Tahoma"/>
              </a:rPr>
              <a:t>X</a:t>
            </a:r>
            <a:r>
              <a:rPr dirty="0" baseline="25641" sz="975" spc="-37" i="1">
                <a:latin typeface="Tahoma"/>
                <a:cs typeface="Tahoma"/>
              </a:rPr>
              <a:t>T</a:t>
            </a:r>
            <a:r>
              <a:rPr dirty="0" sz="1050" spc="-25" i="1">
                <a:latin typeface="Tahoma"/>
                <a:cs typeface="Tahoma"/>
              </a:rPr>
              <a:t>Y </a:t>
            </a:r>
            <a:r>
              <a:rPr dirty="0" sz="1000">
                <a:latin typeface="Tahoma"/>
                <a:cs typeface="Tahoma"/>
              </a:rPr>
              <a:t>is</a:t>
            </a:r>
            <a:r>
              <a:rPr dirty="0" sz="1000" spc="-30">
                <a:latin typeface="Tahoma"/>
                <a:cs typeface="Tahoma"/>
              </a:rPr>
              <a:t> </a:t>
            </a:r>
            <a:r>
              <a:rPr dirty="0" sz="1000">
                <a:latin typeface="Tahoma"/>
                <a:cs typeface="Tahoma"/>
              </a:rPr>
              <a:t>a</a:t>
            </a:r>
            <a:endParaRPr sz="1000">
              <a:latin typeface="Tahoma"/>
              <a:cs typeface="Tahoma"/>
            </a:endParaRPr>
          </a:p>
        </p:txBody>
      </p:sp>
      <p:sp>
        <p:nvSpPr>
          <p:cNvPr id="100" name="object 100"/>
          <p:cNvSpPr txBox="1"/>
          <p:nvPr/>
        </p:nvSpPr>
        <p:spPr>
          <a:xfrm>
            <a:off x="1874514" y="8269477"/>
            <a:ext cx="742315"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D x 1</a:t>
            </a:r>
            <a:r>
              <a:rPr dirty="0" sz="1000" spc="-95">
                <a:latin typeface="Tahoma"/>
                <a:cs typeface="Tahoma"/>
              </a:rPr>
              <a:t> </a:t>
            </a:r>
            <a:r>
              <a:rPr dirty="0" sz="1000">
                <a:latin typeface="Tahoma"/>
                <a:cs typeface="Tahoma"/>
              </a:rPr>
              <a:t>vector:</a:t>
            </a:r>
            <a:endParaRPr sz="1000">
              <a:latin typeface="Tahoma"/>
              <a:cs typeface="Tahoma"/>
            </a:endParaRPr>
          </a:p>
        </p:txBody>
      </p:sp>
      <p:sp>
        <p:nvSpPr>
          <p:cNvPr id="101" name="object 10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2" name="object 10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33</a:t>
            </a:r>
            <a:endParaRPr sz="600">
              <a:latin typeface="Tahoma"/>
              <a:cs typeface="Tahoma"/>
            </a:endParaRPr>
          </a:p>
        </p:txBody>
      </p:sp>
      <p:sp>
        <p:nvSpPr>
          <p:cNvPr id="4" name="object 4"/>
          <p:cNvSpPr txBox="1">
            <a:spLocks noGrp="1"/>
          </p:cNvSpPr>
          <p:nvPr>
            <p:ph type="title"/>
          </p:nvPr>
        </p:nvSpPr>
        <p:spPr>
          <a:xfrm>
            <a:off x="2251964" y="1500630"/>
            <a:ext cx="3192780" cy="361315"/>
          </a:xfrm>
          <a:prstGeom prst="rect"/>
        </p:spPr>
        <p:txBody>
          <a:bodyPr wrap="square" lIns="0" tIns="12700" rIns="0" bIns="0" rtlCol="0" vert="horz">
            <a:spAutoFit/>
          </a:bodyPr>
          <a:lstStyle/>
          <a:p>
            <a:pPr marL="12700">
              <a:lnSpc>
                <a:spcPct val="100000"/>
              </a:lnSpc>
              <a:spcBef>
                <a:spcPts val="100"/>
              </a:spcBef>
            </a:pPr>
            <a:r>
              <a:rPr dirty="0" spc="-5" b="0">
                <a:latin typeface="Tahoma"/>
                <a:cs typeface="Tahoma"/>
              </a:rPr>
              <a:t>The Pesky </a:t>
            </a:r>
            <a:r>
              <a:rPr dirty="0" b="0">
                <a:latin typeface="Tahoma"/>
                <a:cs typeface="Tahoma"/>
              </a:rPr>
              <a:t>Constant</a:t>
            </a:r>
            <a:r>
              <a:rPr dirty="0" spc="-60" b="0">
                <a:latin typeface="Tahoma"/>
                <a:cs typeface="Tahoma"/>
              </a:rPr>
              <a:t> </a:t>
            </a:r>
            <a:r>
              <a:rPr dirty="0" spc="-5" b="0">
                <a:latin typeface="Tahoma"/>
                <a:cs typeface="Tahoma"/>
              </a:rPr>
              <a:t>Term</a:t>
            </a:r>
          </a:p>
        </p:txBody>
      </p:sp>
      <p:sp>
        <p:nvSpPr>
          <p:cNvPr id="5" name="object 5"/>
          <p:cNvSpPr txBox="1"/>
          <p:nvPr/>
        </p:nvSpPr>
        <p:spPr>
          <a:xfrm>
            <a:off x="4274818" y="2713490"/>
            <a:ext cx="71120" cy="207010"/>
          </a:xfrm>
          <a:prstGeom prst="rect">
            <a:avLst/>
          </a:prstGeom>
        </p:spPr>
        <p:txBody>
          <a:bodyPr wrap="square" lIns="0" tIns="17780" rIns="0" bIns="0" rtlCol="0" vert="horz">
            <a:spAutoFit/>
          </a:bodyPr>
          <a:lstStyle/>
          <a:p>
            <a:pPr>
              <a:lnSpc>
                <a:spcPct val="100000"/>
              </a:lnSpc>
              <a:spcBef>
                <a:spcPts val="140"/>
              </a:spcBef>
            </a:pPr>
            <a:r>
              <a:rPr dirty="0" sz="1150" spc="-390">
                <a:latin typeface="Symbol"/>
                <a:cs typeface="Symbol"/>
              </a:rPr>
              <a:t>⎠</a:t>
            </a:r>
            <a:endParaRPr sz="1150">
              <a:latin typeface="Symbol"/>
              <a:cs typeface="Symbol"/>
            </a:endParaRPr>
          </a:p>
        </p:txBody>
      </p:sp>
      <p:sp>
        <p:nvSpPr>
          <p:cNvPr id="6" name="object 6"/>
          <p:cNvSpPr txBox="1"/>
          <p:nvPr/>
        </p:nvSpPr>
        <p:spPr>
          <a:xfrm>
            <a:off x="4274818" y="2436890"/>
            <a:ext cx="71120" cy="207010"/>
          </a:xfrm>
          <a:prstGeom prst="rect">
            <a:avLst/>
          </a:prstGeom>
        </p:spPr>
        <p:txBody>
          <a:bodyPr wrap="square" lIns="0" tIns="17780" rIns="0" bIns="0" rtlCol="0" vert="horz">
            <a:spAutoFit/>
          </a:bodyPr>
          <a:lstStyle/>
          <a:p>
            <a:pPr>
              <a:lnSpc>
                <a:spcPct val="100000"/>
              </a:lnSpc>
              <a:spcBef>
                <a:spcPts val="140"/>
              </a:spcBef>
            </a:pPr>
            <a:r>
              <a:rPr dirty="0" sz="1150" spc="-390">
                <a:latin typeface="Symbol"/>
                <a:cs typeface="Symbol"/>
              </a:rPr>
              <a:t>⎞</a:t>
            </a:r>
            <a:endParaRPr sz="1150">
              <a:latin typeface="Symbol"/>
              <a:cs typeface="Symbol"/>
            </a:endParaRPr>
          </a:p>
        </p:txBody>
      </p:sp>
      <p:sp>
        <p:nvSpPr>
          <p:cNvPr id="7" name="object 7"/>
          <p:cNvSpPr txBox="1"/>
          <p:nvPr/>
        </p:nvSpPr>
        <p:spPr>
          <a:xfrm>
            <a:off x="3689342" y="2395744"/>
            <a:ext cx="250825" cy="207010"/>
          </a:xfrm>
          <a:prstGeom prst="rect">
            <a:avLst/>
          </a:prstGeom>
        </p:spPr>
        <p:txBody>
          <a:bodyPr wrap="square" lIns="0" tIns="17780" rIns="0" bIns="0" rtlCol="0" vert="horz">
            <a:spAutoFit/>
          </a:bodyPr>
          <a:lstStyle/>
          <a:p>
            <a:pPr marL="25400">
              <a:lnSpc>
                <a:spcPct val="100000"/>
              </a:lnSpc>
              <a:spcBef>
                <a:spcPts val="140"/>
              </a:spcBef>
            </a:pPr>
            <a:r>
              <a:rPr dirty="0" baseline="-14492" sz="1725" spc="-585">
                <a:latin typeface="Symbol"/>
                <a:cs typeface="Symbol"/>
              </a:rPr>
              <a:t>⎛</a:t>
            </a:r>
            <a:r>
              <a:rPr dirty="0" baseline="-14492" sz="1725" spc="202">
                <a:latin typeface="Times New Roman"/>
                <a:cs typeface="Times New Roman"/>
              </a:rPr>
              <a:t> </a:t>
            </a:r>
            <a:r>
              <a:rPr dirty="0" sz="700" spc="-60" i="1">
                <a:latin typeface="Times New Roman"/>
                <a:cs typeface="Times New Roman"/>
              </a:rPr>
              <a:t>D</a:t>
            </a:r>
            <a:endParaRPr sz="700">
              <a:latin typeface="Times New Roman"/>
              <a:cs typeface="Times New Roman"/>
            </a:endParaRPr>
          </a:p>
        </p:txBody>
      </p:sp>
      <p:sp>
        <p:nvSpPr>
          <p:cNvPr id="8" name="object 8"/>
          <p:cNvSpPr txBox="1"/>
          <p:nvPr/>
        </p:nvSpPr>
        <p:spPr>
          <a:xfrm>
            <a:off x="3136129" y="2474106"/>
            <a:ext cx="1481455" cy="297815"/>
          </a:xfrm>
          <a:prstGeom prst="rect">
            <a:avLst/>
          </a:prstGeom>
        </p:spPr>
        <p:txBody>
          <a:bodyPr wrap="square" lIns="0" tIns="17145" rIns="0" bIns="0" rtlCol="0" vert="horz">
            <a:spAutoFit/>
          </a:bodyPr>
          <a:lstStyle/>
          <a:p>
            <a:pPr marL="25400">
              <a:lnSpc>
                <a:spcPct val="100000"/>
              </a:lnSpc>
              <a:spcBef>
                <a:spcPts val="135"/>
              </a:spcBef>
            </a:pPr>
            <a:r>
              <a:rPr dirty="0" sz="1150" spc="15" i="1">
                <a:latin typeface="Times New Roman"/>
                <a:cs typeface="Times New Roman"/>
              </a:rPr>
              <a:t>y</a:t>
            </a:r>
            <a:r>
              <a:rPr dirty="0" baseline="-23809" sz="1050" spc="22" i="1">
                <a:latin typeface="Times New Roman"/>
                <a:cs typeface="Times New Roman"/>
              </a:rPr>
              <a:t>k </a:t>
            </a:r>
            <a:r>
              <a:rPr dirty="0" sz="1150" spc="20">
                <a:latin typeface="Symbol"/>
                <a:cs typeface="Symbol"/>
              </a:rPr>
              <a:t></a:t>
            </a:r>
            <a:r>
              <a:rPr dirty="0" sz="1150" spc="20">
                <a:latin typeface="Times New Roman"/>
                <a:cs typeface="Times New Roman"/>
              </a:rPr>
              <a:t> </a:t>
            </a:r>
            <a:r>
              <a:rPr dirty="0" sz="1150" spc="35">
                <a:latin typeface="Times New Roman"/>
                <a:cs typeface="Times New Roman"/>
              </a:rPr>
              <a:t>β</a:t>
            </a:r>
            <a:r>
              <a:rPr dirty="0" baseline="-23809" sz="1050" spc="52">
                <a:latin typeface="Times New Roman"/>
                <a:cs typeface="Times New Roman"/>
              </a:rPr>
              <a:t>0 </a:t>
            </a:r>
            <a:r>
              <a:rPr dirty="0" sz="1150" spc="20">
                <a:latin typeface="Symbol"/>
                <a:cs typeface="Symbol"/>
              </a:rPr>
              <a:t></a:t>
            </a:r>
            <a:r>
              <a:rPr dirty="0" sz="1150" spc="20">
                <a:latin typeface="Times New Roman"/>
                <a:cs typeface="Times New Roman"/>
              </a:rPr>
              <a:t> </a:t>
            </a:r>
            <a:r>
              <a:rPr dirty="0" baseline="7246" sz="1725" spc="-60">
                <a:latin typeface="Symbol"/>
                <a:cs typeface="Symbol"/>
              </a:rPr>
              <a:t>⎜</a:t>
            </a:r>
            <a:r>
              <a:rPr dirty="0" baseline="-9523" sz="2625" spc="-60">
                <a:latin typeface="Symbol"/>
                <a:cs typeface="Symbol"/>
              </a:rPr>
              <a:t></a:t>
            </a:r>
            <a:r>
              <a:rPr dirty="0" sz="1150" spc="-40">
                <a:latin typeface="Times New Roman"/>
                <a:cs typeface="Times New Roman"/>
              </a:rPr>
              <a:t>β </a:t>
            </a:r>
            <a:r>
              <a:rPr dirty="0" baseline="-23809" sz="1050" spc="-7" i="1">
                <a:latin typeface="Times New Roman"/>
                <a:cs typeface="Times New Roman"/>
              </a:rPr>
              <a:t>j </a:t>
            </a:r>
            <a:r>
              <a:rPr dirty="0" sz="1150" spc="5" i="1">
                <a:latin typeface="Times New Roman"/>
                <a:cs typeface="Times New Roman"/>
              </a:rPr>
              <a:t>x</a:t>
            </a:r>
            <a:r>
              <a:rPr dirty="0" baseline="-23809" sz="1050" spc="7" i="1">
                <a:latin typeface="Times New Roman"/>
                <a:cs typeface="Times New Roman"/>
              </a:rPr>
              <a:t>kj </a:t>
            </a:r>
            <a:r>
              <a:rPr dirty="0" baseline="7246" sz="1725" spc="-585">
                <a:latin typeface="Symbol"/>
                <a:cs typeface="Symbol"/>
              </a:rPr>
              <a:t>⎟</a:t>
            </a:r>
            <a:r>
              <a:rPr dirty="0" baseline="7246" sz="1725" spc="-165">
                <a:latin typeface="Times New Roman"/>
                <a:cs typeface="Times New Roman"/>
              </a:rPr>
              <a:t> </a:t>
            </a:r>
            <a:r>
              <a:rPr dirty="0" sz="1150" spc="20">
                <a:latin typeface="Symbol"/>
                <a:cs typeface="Symbol"/>
              </a:rPr>
              <a:t></a:t>
            </a:r>
            <a:r>
              <a:rPr dirty="0" sz="1150" spc="-160">
                <a:latin typeface="Times New Roman"/>
                <a:cs typeface="Times New Roman"/>
              </a:rPr>
              <a:t> </a:t>
            </a:r>
            <a:r>
              <a:rPr dirty="0" sz="1150" spc="-120">
                <a:latin typeface="Times New Roman"/>
                <a:cs typeface="Times New Roman"/>
              </a:rPr>
              <a:t>ε</a:t>
            </a:r>
            <a:r>
              <a:rPr dirty="0" baseline="-23809" sz="1050" spc="-179" i="1">
                <a:latin typeface="Times New Roman"/>
                <a:cs typeface="Times New Roman"/>
              </a:rPr>
              <a:t>k</a:t>
            </a:r>
            <a:endParaRPr baseline="-23809" sz="1050">
              <a:latin typeface="Times New Roman"/>
              <a:cs typeface="Times New Roman"/>
            </a:endParaRPr>
          </a:p>
        </p:txBody>
      </p:sp>
      <p:sp>
        <p:nvSpPr>
          <p:cNvPr id="9" name="object 9"/>
          <p:cNvSpPr txBox="1"/>
          <p:nvPr/>
        </p:nvSpPr>
        <p:spPr>
          <a:xfrm>
            <a:off x="3689342" y="2693685"/>
            <a:ext cx="291465" cy="207010"/>
          </a:xfrm>
          <a:prstGeom prst="rect">
            <a:avLst/>
          </a:prstGeom>
        </p:spPr>
        <p:txBody>
          <a:bodyPr wrap="square" lIns="0" tIns="17780" rIns="0" bIns="0" rtlCol="0" vert="horz">
            <a:spAutoFit/>
          </a:bodyPr>
          <a:lstStyle/>
          <a:p>
            <a:pPr marL="25400">
              <a:lnSpc>
                <a:spcPct val="100000"/>
              </a:lnSpc>
              <a:spcBef>
                <a:spcPts val="140"/>
              </a:spcBef>
            </a:pPr>
            <a:r>
              <a:rPr dirty="0" baseline="-7246" sz="1725" spc="-585">
                <a:latin typeface="Symbol"/>
                <a:cs typeface="Symbol"/>
              </a:rPr>
              <a:t>⎝</a:t>
            </a:r>
            <a:r>
              <a:rPr dirty="0" baseline="-7246" sz="1725" spc="44">
                <a:latin typeface="Times New Roman"/>
                <a:cs typeface="Times New Roman"/>
              </a:rPr>
              <a:t> </a:t>
            </a:r>
            <a:r>
              <a:rPr dirty="0" sz="700" spc="-5" i="1">
                <a:latin typeface="Times New Roman"/>
                <a:cs typeface="Times New Roman"/>
              </a:rPr>
              <a:t>j</a:t>
            </a:r>
            <a:r>
              <a:rPr dirty="0" sz="700" spc="-114" i="1">
                <a:latin typeface="Times New Roman"/>
                <a:cs typeface="Times New Roman"/>
              </a:rPr>
              <a:t> </a:t>
            </a:r>
            <a:r>
              <a:rPr dirty="0" sz="700" spc="-55">
                <a:latin typeface="Symbol"/>
                <a:cs typeface="Symbol"/>
              </a:rPr>
              <a:t></a:t>
            </a:r>
            <a:r>
              <a:rPr dirty="0" sz="700" spc="-55">
                <a:latin typeface="Times New Roman"/>
                <a:cs typeface="Times New Roman"/>
              </a:rPr>
              <a:t>1</a:t>
            </a:r>
            <a:endParaRPr sz="700">
              <a:latin typeface="Times New Roman"/>
              <a:cs typeface="Times New Roman"/>
            </a:endParaRPr>
          </a:p>
        </p:txBody>
      </p:sp>
      <p:sp>
        <p:nvSpPr>
          <p:cNvPr id="10" name="object 10"/>
          <p:cNvSpPr txBox="1"/>
          <p:nvPr/>
        </p:nvSpPr>
        <p:spPr>
          <a:xfrm>
            <a:off x="2388105" y="3629513"/>
            <a:ext cx="72390" cy="211454"/>
          </a:xfrm>
          <a:prstGeom prst="rect">
            <a:avLst/>
          </a:prstGeom>
        </p:spPr>
        <p:txBody>
          <a:bodyPr wrap="square" lIns="0" tIns="15240" rIns="0" bIns="0" rtlCol="0" vert="horz">
            <a:spAutoFit/>
          </a:bodyPr>
          <a:lstStyle/>
          <a:p>
            <a:pPr>
              <a:lnSpc>
                <a:spcPct val="100000"/>
              </a:lnSpc>
              <a:spcBef>
                <a:spcPts val="120"/>
              </a:spcBef>
            </a:pPr>
            <a:r>
              <a:rPr dirty="0" sz="1200" spc="-425">
                <a:latin typeface="Symbol"/>
                <a:cs typeface="Symbol"/>
              </a:rPr>
              <a:t>⎢</a:t>
            </a:r>
            <a:endParaRPr sz="1200">
              <a:latin typeface="Symbol"/>
              <a:cs typeface="Symbol"/>
            </a:endParaRPr>
          </a:p>
        </p:txBody>
      </p:sp>
      <p:sp>
        <p:nvSpPr>
          <p:cNvPr id="11" name="object 11"/>
          <p:cNvSpPr txBox="1"/>
          <p:nvPr/>
        </p:nvSpPr>
        <p:spPr>
          <a:xfrm>
            <a:off x="5246370" y="3925934"/>
            <a:ext cx="220345" cy="344805"/>
          </a:xfrm>
          <a:prstGeom prst="rect">
            <a:avLst/>
          </a:prstGeom>
        </p:spPr>
        <p:txBody>
          <a:bodyPr wrap="square" lIns="0" tIns="15240" rIns="0" bIns="0" rtlCol="0" vert="horz">
            <a:spAutoFit/>
          </a:bodyPr>
          <a:lstStyle/>
          <a:p>
            <a:pPr algn="r" marR="5080">
              <a:lnSpc>
                <a:spcPts val="1245"/>
              </a:lnSpc>
              <a:spcBef>
                <a:spcPts val="120"/>
              </a:spcBef>
            </a:pPr>
            <a:r>
              <a:rPr dirty="0" sz="1200" spc="-425">
                <a:latin typeface="Symbol"/>
                <a:cs typeface="Symbol"/>
              </a:rPr>
              <a:t>⎥</a:t>
            </a:r>
            <a:endParaRPr sz="1200">
              <a:latin typeface="Symbol"/>
              <a:cs typeface="Symbol"/>
            </a:endParaRPr>
          </a:p>
          <a:p>
            <a:pPr>
              <a:lnSpc>
                <a:spcPts val="1245"/>
              </a:lnSpc>
            </a:pPr>
            <a:r>
              <a:rPr dirty="0" sz="700" spc="5" i="1">
                <a:latin typeface="Times New Roman"/>
                <a:cs typeface="Times New Roman"/>
              </a:rPr>
              <a:t>ND</a:t>
            </a:r>
            <a:r>
              <a:rPr dirty="0" sz="700" spc="-70" i="1">
                <a:latin typeface="Times New Roman"/>
                <a:cs typeface="Times New Roman"/>
              </a:rPr>
              <a:t> </a:t>
            </a:r>
            <a:r>
              <a:rPr dirty="0" sz="1200" spc="-690">
                <a:latin typeface="Symbol"/>
                <a:cs typeface="Symbol"/>
              </a:rPr>
              <a:t>⎦</a:t>
            </a:r>
            <a:endParaRPr sz="1200">
              <a:latin typeface="Symbol"/>
              <a:cs typeface="Symbol"/>
            </a:endParaRPr>
          </a:p>
        </p:txBody>
      </p:sp>
      <p:sp>
        <p:nvSpPr>
          <p:cNvPr id="12" name="object 12"/>
          <p:cNvSpPr txBox="1"/>
          <p:nvPr/>
        </p:nvSpPr>
        <p:spPr>
          <a:xfrm>
            <a:off x="2362705" y="3925934"/>
            <a:ext cx="202565" cy="211454"/>
          </a:xfrm>
          <a:prstGeom prst="rect">
            <a:avLst/>
          </a:prstGeom>
        </p:spPr>
        <p:txBody>
          <a:bodyPr wrap="square" lIns="0" tIns="15240" rIns="0" bIns="0" rtlCol="0" vert="horz">
            <a:spAutoFit/>
          </a:bodyPr>
          <a:lstStyle/>
          <a:p>
            <a:pPr marL="25400">
              <a:lnSpc>
                <a:spcPct val="100000"/>
              </a:lnSpc>
              <a:spcBef>
                <a:spcPts val="120"/>
              </a:spcBef>
            </a:pPr>
            <a:r>
              <a:rPr dirty="0" sz="1200" spc="-345">
                <a:latin typeface="Symbol"/>
                <a:cs typeface="Symbol"/>
              </a:rPr>
              <a:t>⎢</a:t>
            </a:r>
            <a:r>
              <a:rPr dirty="0" baseline="-34722" sz="1800" spc="7" i="1">
                <a:latin typeface="Times New Roman"/>
                <a:cs typeface="Times New Roman"/>
              </a:rPr>
              <a:t>x</a:t>
            </a:r>
            <a:endParaRPr baseline="-34722" sz="1800">
              <a:latin typeface="Times New Roman"/>
              <a:cs typeface="Times New Roman"/>
            </a:endParaRPr>
          </a:p>
        </p:txBody>
      </p:sp>
      <p:sp>
        <p:nvSpPr>
          <p:cNvPr id="13" name="object 13"/>
          <p:cNvSpPr txBox="1"/>
          <p:nvPr/>
        </p:nvSpPr>
        <p:spPr>
          <a:xfrm>
            <a:off x="2362705" y="3480923"/>
            <a:ext cx="215900" cy="211454"/>
          </a:xfrm>
          <a:prstGeom prst="rect">
            <a:avLst/>
          </a:prstGeom>
        </p:spPr>
        <p:txBody>
          <a:bodyPr wrap="square" lIns="0" tIns="15240" rIns="0" bIns="0" rtlCol="0" vert="horz">
            <a:spAutoFit/>
          </a:bodyPr>
          <a:lstStyle/>
          <a:p>
            <a:pPr marL="25400">
              <a:lnSpc>
                <a:spcPct val="100000"/>
              </a:lnSpc>
              <a:spcBef>
                <a:spcPts val="120"/>
              </a:spcBef>
            </a:pPr>
            <a:r>
              <a:rPr dirty="0" sz="1200" spc="-425">
                <a:latin typeface="Symbol"/>
                <a:cs typeface="Symbol"/>
              </a:rPr>
              <a:t>⎢</a:t>
            </a:r>
            <a:r>
              <a:rPr dirty="0" sz="1200" spc="-185">
                <a:latin typeface="Times New Roman"/>
                <a:cs typeface="Times New Roman"/>
              </a:rPr>
              <a:t> </a:t>
            </a:r>
            <a:r>
              <a:rPr dirty="0" baseline="-27777" sz="1800" spc="-89" i="1">
                <a:latin typeface="Times New Roman"/>
                <a:cs typeface="Times New Roman"/>
              </a:rPr>
              <a:t>x</a:t>
            </a:r>
            <a:endParaRPr baseline="-27777" sz="1800">
              <a:latin typeface="Times New Roman"/>
              <a:cs typeface="Times New Roman"/>
            </a:endParaRPr>
          </a:p>
        </p:txBody>
      </p:sp>
      <p:sp>
        <p:nvSpPr>
          <p:cNvPr id="14" name="object 14"/>
          <p:cNvSpPr txBox="1"/>
          <p:nvPr/>
        </p:nvSpPr>
        <p:spPr>
          <a:xfrm>
            <a:off x="3645916" y="3480923"/>
            <a:ext cx="472440" cy="211454"/>
          </a:xfrm>
          <a:prstGeom prst="rect">
            <a:avLst/>
          </a:prstGeom>
        </p:spPr>
        <p:txBody>
          <a:bodyPr wrap="square" lIns="0" tIns="15240" rIns="0" bIns="0" rtlCol="0" vert="horz">
            <a:spAutoFit/>
          </a:bodyPr>
          <a:lstStyle/>
          <a:p>
            <a:pPr marL="25400">
              <a:lnSpc>
                <a:spcPct val="100000"/>
              </a:lnSpc>
              <a:spcBef>
                <a:spcPts val="120"/>
              </a:spcBef>
              <a:tabLst>
                <a:tab pos="309880" algn="l"/>
              </a:tabLst>
            </a:pPr>
            <a:r>
              <a:rPr dirty="0" sz="1200" spc="-425">
                <a:latin typeface="Symbol"/>
                <a:cs typeface="Symbol"/>
              </a:rPr>
              <a:t>⎥</a:t>
            </a:r>
            <a:r>
              <a:rPr dirty="0" sz="1200" spc="-425">
                <a:latin typeface="Times New Roman"/>
                <a:cs typeface="Times New Roman"/>
              </a:rPr>
              <a:t>	</a:t>
            </a:r>
            <a:r>
              <a:rPr dirty="0" sz="1200" spc="-560">
                <a:latin typeface="Symbol"/>
                <a:cs typeface="Symbol"/>
              </a:rPr>
              <a:t>⎢</a:t>
            </a:r>
            <a:r>
              <a:rPr dirty="0" baseline="-27777" sz="1800" spc="-37">
                <a:latin typeface="Times New Roman"/>
                <a:cs typeface="Times New Roman"/>
              </a:rPr>
              <a:t>1</a:t>
            </a:r>
            <a:endParaRPr baseline="-27777" sz="1800">
              <a:latin typeface="Times New Roman"/>
              <a:cs typeface="Times New Roman"/>
            </a:endParaRPr>
          </a:p>
        </p:txBody>
      </p:sp>
      <p:sp>
        <p:nvSpPr>
          <p:cNvPr id="15" name="object 15"/>
          <p:cNvSpPr txBox="1"/>
          <p:nvPr/>
        </p:nvSpPr>
        <p:spPr>
          <a:xfrm>
            <a:off x="3522721" y="3786468"/>
            <a:ext cx="1182370" cy="484505"/>
          </a:xfrm>
          <a:prstGeom prst="rect">
            <a:avLst/>
          </a:prstGeom>
        </p:spPr>
        <p:txBody>
          <a:bodyPr wrap="square" lIns="0" tIns="15240" rIns="0" bIns="0" rtlCol="0" vert="horz">
            <a:spAutoFit/>
          </a:bodyPr>
          <a:lstStyle/>
          <a:p>
            <a:pPr marL="8890">
              <a:lnSpc>
                <a:spcPts val="1270"/>
              </a:lnSpc>
              <a:spcBef>
                <a:spcPts val="120"/>
              </a:spcBef>
              <a:tabLst>
                <a:tab pos="433070" algn="l"/>
                <a:tab pos="768350" algn="l"/>
                <a:tab pos="1125855" algn="l"/>
              </a:tabLst>
            </a:pPr>
            <a:r>
              <a:rPr dirty="0" sz="1200" spc="5">
                <a:latin typeface="Times New Roman"/>
                <a:cs typeface="Times New Roman"/>
              </a:rPr>
              <a:t>:</a:t>
            </a:r>
            <a:r>
              <a:rPr dirty="0" sz="1200" spc="5">
                <a:latin typeface="Times New Roman"/>
                <a:cs typeface="Times New Roman"/>
              </a:rPr>
              <a:t>  </a:t>
            </a:r>
            <a:r>
              <a:rPr dirty="0" sz="1200" spc="-145">
                <a:latin typeface="Times New Roman"/>
                <a:cs typeface="Times New Roman"/>
              </a:rPr>
              <a:t> </a:t>
            </a:r>
            <a:r>
              <a:rPr dirty="0" baseline="2314" sz="1800" spc="-637">
                <a:latin typeface="Symbol"/>
                <a:cs typeface="Symbol"/>
              </a:rPr>
              <a:t>⎥</a:t>
            </a:r>
            <a:r>
              <a:rPr dirty="0" baseline="2314" sz="1800">
                <a:latin typeface="Times New Roman"/>
                <a:cs typeface="Times New Roman"/>
              </a:rPr>
              <a:t>	</a:t>
            </a:r>
            <a:r>
              <a:rPr dirty="0" baseline="2314" sz="1800" spc="-577">
                <a:latin typeface="Symbol"/>
                <a:cs typeface="Symbol"/>
              </a:rPr>
              <a:t>⎢</a:t>
            </a:r>
            <a:r>
              <a:rPr dirty="0" sz="1200" spc="5">
                <a:latin typeface="Times New Roman"/>
                <a:cs typeface="Times New Roman"/>
              </a:rPr>
              <a:t>:</a:t>
            </a:r>
            <a:r>
              <a:rPr dirty="0" sz="1200">
                <a:latin typeface="Times New Roman"/>
                <a:cs typeface="Times New Roman"/>
              </a:rPr>
              <a:t>	</a:t>
            </a:r>
            <a:r>
              <a:rPr dirty="0" sz="1200" spc="5">
                <a:latin typeface="Times New Roman"/>
                <a:cs typeface="Times New Roman"/>
              </a:rPr>
              <a:t>:</a:t>
            </a:r>
            <a:r>
              <a:rPr dirty="0" sz="1200">
                <a:latin typeface="Times New Roman"/>
                <a:cs typeface="Times New Roman"/>
              </a:rPr>
              <a:t>	</a:t>
            </a:r>
            <a:r>
              <a:rPr dirty="0" sz="1200" spc="5">
                <a:latin typeface="Times New Roman"/>
                <a:cs typeface="Times New Roman"/>
              </a:rPr>
              <a:t>:</a:t>
            </a:r>
            <a:endParaRPr sz="1200">
              <a:latin typeface="Times New Roman"/>
              <a:cs typeface="Times New Roman"/>
            </a:endParaRPr>
          </a:p>
          <a:p>
            <a:pPr marL="148590">
              <a:lnSpc>
                <a:spcPts val="1075"/>
              </a:lnSpc>
              <a:tabLst>
                <a:tab pos="433070" algn="l"/>
              </a:tabLst>
            </a:pPr>
            <a:r>
              <a:rPr dirty="0" sz="1200" spc="-425">
                <a:latin typeface="Symbol"/>
                <a:cs typeface="Symbol"/>
              </a:rPr>
              <a:t>⎥</a:t>
            </a:r>
            <a:r>
              <a:rPr dirty="0" sz="1200" spc="-425">
                <a:latin typeface="Times New Roman"/>
                <a:cs typeface="Times New Roman"/>
              </a:rPr>
              <a:t>	</a:t>
            </a:r>
            <a:r>
              <a:rPr dirty="0" sz="1200" spc="-425">
                <a:latin typeface="Symbol"/>
                <a:cs typeface="Symbol"/>
              </a:rPr>
              <a:t>⎢</a:t>
            </a:r>
            <a:endParaRPr sz="1200">
              <a:latin typeface="Symbol"/>
              <a:cs typeface="Symbol"/>
            </a:endParaRPr>
          </a:p>
          <a:p>
            <a:pPr>
              <a:lnSpc>
                <a:spcPts val="1245"/>
              </a:lnSpc>
            </a:pPr>
            <a:r>
              <a:rPr dirty="0" sz="700" spc="5" i="1">
                <a:latin typeface="Times New Roman"/>
                <a:cs typeface="Times New Roman"/>
              </a:rPr>
              <a:t>ND</a:t>
            </a:r>
            <a:r>
              <a:rPr dirty="0" sz="700" i="1">
                <a:latin typeface="Times New Roman"/>
                <a:cs typeface="Times New Roman"/>
              </a:rPr>
              <a:t> </a:t>
            </a:r>
            <a:r>
              <a:rPr dirty="0" sz="1200" spc="-425">
                <a:latin typeface="Symbol"/>
                <a:cs typeface="Symbol"/>
              </a:rPr>
              <a:t>⎦</a:t>
            </a:r>
            <a:endParaRPr sz="1200">
              <a:latin typeface="Symbol"/>
              <a:cs typeface="Symbol"/>
            </a:endParaRPr>
          </a:p>
        </p:txBody>
      </p:sp>
      <p:sp>
        <p:nvSpPr>
          <p:cNvPr id="16" name="object 16"/>
          <p:cNvSpPr txBox="1"/>
          <p:nvPr/>
        </p:nvSpPr>
        <p:spPr>
          <a:xfrm>
            <a:off x="2388105" y="3786468"/>
            <a:ext cx="554990" cy="211454"/>
          </a:xfrm>
          <a:prstGeom prst="rect">
            <a:avLst/>
          </a:prstGeom>
        </p:spPr>
        <p:txBody>
          <a:bodyPr wrap="square" lIns="0" tIns="15240" rIns="0" bIns="0" rtlCol="0" vert="horz">
            <a:spAutoFit/>
          </a:bodyPr>
          <a:lstStyle/>
          <a:p>
            <a:pPr>
              <a:lnSpc>
                <a:spcPct val="100000"/>
              </a:lnSpc>
              <a:spcBef>
                <a:spcPts val="120"/>
              </a:spcBef>
              <a:tabLst>
                <a:tab pos="498475" algn="l"/>
              </a:tabLst>
            </a:pPr>
            <a:r>
              <a:rPr dirty="0" baseline="2314" sz="1800" spc="-637">
                <a:latin typeface="Symbol"/>
                <a:cs typeface="Symbol"/>
              </a:rPr>
              <a:t>⎢</a:t>
            </a:r>
            <a:r>
              <a:rPr dirty="0" baseline="2314" sz="1800" spc="-637">
                <a:latin typeface="Times New Roman"/>
                <a:cs typeface="Times New Roman"/>
              </a:rPr>
              <a:t> </a:t>
            </a:r>
            <a:r>
              <a:rPr dirty="0" baseline="2314" sz="1800" spc="67">
                <a:latin typeface="Times New Roman"/>
                <a:cs typeface="Times New Roman"/>
              </a:rPr>
              <a:t> </a:t>
            </a:r>
            <a:r>
              <a:rPr dirty="0" sz="1200" spc="5">
                <a:latin typeface="Times New Roman"/>
                <a:cs typeface="Times New Roman"/>
              </a:rPr>
              <a:t>:</a:t>
            </a:r>
            <a:r>
              <a:rPr dirty="0" sz="1200">
                <a:latin typeface="Times New Roman"/>
                <a:cs typeface="Times New Roman"/>
              </a:rPr>
              <a:t>	</a:t>
            </a:r>
            <a:r>
              <a:rPr dirty="0" sz="1200" spc="5">
                <a:latin typeface="Times New Roman"/>
                <a:cs typeface="Times New Roman"/>
              </a:rPr>
              <a:t>:</a:t>
            </a:r>
            <a:endParaRPr sz="1200">
              <a:latin typeface="Times New Roman"/>
              <a:cs typeface="Times New Roman"/>
            </a:endParaRPr>
          </a:p>
        </p:txBody>
      </p:sp>
      <p:sp>
        <p:nvSpPr>
          <p:cNvPr id="17" name="object 17"/>
          <p:cNvSpPr txBox="1"/>
          <p:nvPr/>
        </p:nvSpPr>
        <p:spPr>
          <a:xfrm>
            <a:off x="5222494" y="3480923"/>
            <a:ext cx="269240" cy="516890"/>
          </a:xfrm>
          <a:prstGeom prst="rect">
            <a:avLst/>
          </a:prstGeom>
        </p:spPr>
        <p:txBody>
          <a:bodyPr wrap="square" lIns="0" tIns="15240" rIns="0" bIns="0" rtlCol="0" vert="horz">
            <a:spAutoFit/>
          </a:bodyPr>
          <a:lstStyle/>
          <a:p>
            <a:pPr marL="171450">
              <a:lnSpc>
                <a:spcPts val="1160"/>
              </a:lnSpc>
              <a:spcBef>
                <a:spcPts val="120"/>
              </a:spcBef>
            </a:pPr>
            <a:r>
              <a:rPr dirty="0" sz="1200" spc="-425">
                <a:latin typeface="Symbol"/>
                <a:cs typeface="Symbol"/>
              </a:rPr>
              <a:t>⎥</a:t>
            </a:r>
            <a:endParaRPr sz="1200">
              <a:latin typeface="Symbol"/>
              <a:cs typeface="Symbol"/>
            </a:endParaRPr>
          </a:p>
          <a:p>
            <a:pPr marL="25400">
              <a:lnSpc>
                <a:spcPts val="1160"/>
              </a:lnSpc>
            </a:pPr>
            <a:r>
              <a:rPr dirty="0" sz="700" spc="5">
                <a:latin typeface="Times New Roman"/>
                <a:cs typeface="Times New Roman"/>
              </a:rPr>
              <a:t>2</a:t>
            </a:r>
            <a:r>
              <a:rPr dirty="0" sz="700" spc="-130">
                <a:latin typeface="Times New Roman"/>
                <a:cs typeface="Times New Roman"/>
              </a:rPr>
              <a:t> </a:t>
            </a:r>
            <a:r>
              <a:rPr dirty="0" sz="700" spc="5" i="1">
                <a:latin typeface="Times New Roman"/>
                <a:cs typeface="Times New Roman"/>
              </a:rPr>
              <a:t>D</a:t>
            </a:r>
            <a:r>
              <a:rPr dirty="0" sz="700" spc="-35" i="1">
                <a:latin typeface="Times New Roman"/>
                <a:cs typeface="Times New Roman"/>
              </a:rPr>
              <a:t> </a:t>
            </a:r>
            <a:r>
              <a:rPr dirty="0" baseline="-13888" sz="1800" spc="-727">
                <a:latin typeface="Symbol"/>
                <a:cs typeface="Symbol"/>
              </a:rPr>
              <a:t>⎥</a:t>
            </a:r>
            <a:endParaRPr baseline="-13888" sz="1800">
              <a:latin typeface="Symbol"/>
              <a:cs typeface="Symbol"/>
            </a:endParaRPr>
          </a:p>
          <a:p>
            <a:pPr marL="33020">
              <a:lnSpc>
                <a:spcPct val="100000"/>
              </a:lnSpc>
              <a:spcBef>
                <a:spcPts val="80"/>
              </a:spcBef>
            </a:pPr>
            <a:r>
              <a:rPr dirty="0" sz="1200" spc="5">
                <a:latin typeface="Times New Roman"/>
                <a:cs typeface="Times New Roman"/>
              </a:rPr>
              <a:t>: </a:t>
            </a:r>
            <a:r>
              <a:rPr dirty="0" sz="1200" spc="50">
                <a:latin typeface="Times New Roman"/>
                <a:cs typeface="Times New Roman"/>
              </a:rPr>
              <a:t> </a:t>
            </a:r>
            <a:r>
              <a:rPr dirty="0" baseline="2314" sz="1800" spc="-727">
                <a:latin typeface="Symbol"/>
                <a:cs typeface="Symbol"/>
              </a:rPr>
              <a:t>⎥</a:t>
            </a:r>
            <a:endParaRPr baseline="2314" sz="1800">
              <a:latin typeface="Symbol"/>
              <a:cs typeface="Symbol"/>
            </a:endParaRPr>
          </a:p>
        </p:txBody>
      </p:sp>
      <p:sp>
        <p:nvSpPr>
          <p:cNvPr id="18" name="object 18"/>
          <p:cNvSpPr txBox="1"/>
          <p:nvPr/>
        </p:nvSpPr>
        <p:spPr>
          <a:xfrm>
            <a:off x="4642868" y="4121522"/>
            <a:ext cx="135890" cy="133985"/>
          </a:xfrm>
          <a:prstGeom prst="rect">
            <a:avLst/>
          </a:prstGeom>
        </p:spPr>
        <p:txBody>
          <a:bodyPr wrap="square" lIns="0" tIns="13970" rIns="0" bIns="0" rtlCol="0" vert="horz">
            <a:spAutoFit/>
          </a:bodyPr>
          <a:lstStyle/>
          <a:p>
            <a:pPr>
              <a:lnSpc>
                <a:spcPct val="100000"/>
              </a:lnSpc>
              <a:spcBef>
                <a:spcPts val="110"/>
              </a:spcBef>
            </a:pPr>
            <a:r>
              <a:rPr dirty="0" sz="700" spc="5" i="1">
                <a:latin typeface="Times New Roman"/>
                <a:cs typeface="Times New Roman"/>
              </a:rPr>
              <a:t>N</a:t>
            </a:r>
            <a:r>
              <a:rPr dirty="0" sz="700" spc="-95" i="1">
                <a:latin typeface="Times New Roman"/>
                <a:cs typeface="Times New Roman"/>
              </a:rPr>
              <a:t> </a:t>
            </a:r>
            <a:r>
              <a:rPr dirty="0" sz="700" spc="5">
                <a:latin typeface="Times New Roman"/>
                <a:cs typeface="Times New Roman"/>
              </a:rPr>
              <a:t>2</a:t>
            </a:r>
            <a:endParaRPr sz="700">
              <a:latin typeface="Times New Roman"/>
              <a:cs typeface="Times New Roman"/>
            </a:endParaRPr>
          </a:p>
        </p:txBody>
      </p:sp>
      <p:sp>
        <p:nvSpPr>
          <p:cNvPr id="19" name="object 19"/>
          <p:cNvSpPr txBox="1"/>
          <p:nvPr/>
        </p:nvSpPr>
        <p:spPr>
          <a:xfrm>
            <a:off x="4294632" y="4121522"/>
            <a:ext cx="124460" cy="133985"/>
          </a:xfrm>
          <a:prstGeom prst="rect">
            <a:avLst/>
          </a:prstGeom>
        </p:spPr>
        <p:txBody>
          <a:bodyPr wrap="square" lIns="0" tIns="13970" rIns="0" bIns="0" rtlCol="0" vert="horz">
            <a:spAutoFit/>
          </a:bodyPr>
          <a:lstStyle/>
          <a:p>
            <a:pPr>
              <a:lnSpc>
                <a:spcPct val="100000"/>
              </a:lnSpc>
              <a:spcBef>
                <a:spcPts val="110"/>
              </a:spcBef>
            </a:pPr>
            <a:r>
              <a:rPr dirty="0" sz="700" spc="50" i="1">
                <a:latin typeface="Times New Roman"/>
                <a:cs typeface="Times New Roman"/>
              </a:rPr>
              <a:t>N</a:t>
            </a:r>
            <a:r>
              <a:rPr dirty="0" sz="700" spc="5">
                <a:latin typeface="Times New Roman"/>
                <a:cs typeface="Times New Roman"/>
              </a:rPr>
              <a:t>1</a:t>
            </a:r>
            <a:endParaRPr sz="700">
              <a:latin typeface="Times New Roman"/>
              <a:cs typeface="Times New Roman"/>
            </a:endParaRPr>
          </a:p>
        </p:txBody>
      </p:sp>
      <p:sp>
        <p:nvSpPr>
          <p:cNvPr id="20" name="object 20"/>
          <p:cNvSpPr txBox="1"/>
          <p:nvPr/>
        </p:nvSpPr>
        <p:spPr>
          <a:xfrm>
            <a:off x="4656585" y="3657464"/>
            <a:ext cx="103505" cy="133985"/>
          </a:xfrm>
          <a:prstGeom prst="rect">
            <a:avLst/>
          </a:prstGeom>
        </p:spPr>
        <p:txBody>
          <a:bodyPr wrap="square" lIns="0" tIns="13970" rIns="0" bIns="0" rtlCol="0" vert="horz">
            <a:spAutoFit/>
          </a:bodyPr>
          <a:lstStyle/>
          <a:p>
            <a:pPr>
              <a:lnSpc>
                <a:spcPct val="100000"/>
              </a:lnSpc>
              <a:spcBef>
                <a:spcPts val="110"/>
              </a:spcBef>
            </a:pPr>
            <a:r>
              <a:rPr dirty="0" sz="700" spc="5">
                <a:latin typeface="Times New Roman"/>
                <a:cs typeface="Times New Roman"/>
              </a:rPr>
              <a:t>22</a:t>
            </a:r>
            <a:endParaRPr sz="700">
              <a:latin typeface="Times New Roman"/>
              <a:cs typeface="Times New Roman"/>
            </a:endParaRPr>
          </a:p>
        </p:txBody>
      </p:sp>
      <p:sp>
        <p:nvSpPr>
          <p:cNvPr id="21" name="object 21"/>
          <p:cNvSpPr txBox="1"/>
          <p:nvPr/>
        </p:nvSpPr>
        <p:spPr>
          <a:xfrm>
            <a:off x="4303011" y="3657464"/>
            <a:ext cx="103505" cy="133985"/>
          </a:xfrm>
          <a:prstGeom prst="rect">
            <a:avLst/>
          </a:prstGeom>
        </p:spPr>
        <p:txBody>
          <a:bodyPr wrap="square" lIns="0" tIns="13970" rIns="0" bIns="0" rtlCol="0" vert="horz">
            <a:spAutoFit/>
          </a:bodyPr>
          <a:lstStyle/>
          <a:p>
            <a:pPr>
              <a:lnSpc>
                <a:spcPct val="100000"/>
              </a:lnSpc>
              <a:spcBef>
                <a:spcPts val="110"/>
              </a:spcBef>
            </a:pPr>
            <a:r>
              <a:rPr dirty="0" sz="700" spc="5">
                <a:latin typeface="Times New Roman"/>
                <a:cs typeface="Times New Roman"/>
              </a:rPr>
              <a:t>21</a:t>
            </a:r>
            <a:endParaRPr sz="700">
              <a:latin typeface="Times New Roman"/>
              <a:cs typeface="Times New Roman"/>
            </a:endParaRPr>
          </a:p>
        </p:txBody>
      </p:sp>
      <p:sp>
        <p:nvSpPr>
          <p:cNvPr id="22" name="object 22"/>
          <p:cNvSpPr txBox="1"/>
          <p:nvPr/>
        </p:nvSpPr>
        <p:spPr>
          <a:xfrm>
            <a:off x="4187445" y="3360542"/>
            <a:ext cx="1316990" cy="211454"/>
          </a:xfrm>
          <a:prstGeom prst="rect">
            <a:avLst/>
          </a:prstGeom>
        </p:spPr>
        <p:txBody>
          <a:bodyPr wrap="square" lIns="0" tIns="15240" rIns="0" bIns="0" rtlCol="0" vert="horz">
            <a:spAutoFit/>
          </a:bodyPr>
          <a:lstStyle/>
          <a:p>
            <a:pPr marL="50800">
              <a:lnSpc>
                <a:spcPct val="100000"/>
              </a:lnSpc>
              <a:spcBef>
                <a:spcPts val="120"/>
              </a:spcBef>
              <a:tabLst>
                <a:tab pos="404495" algn="l"/>
                <a:tab pos="998219" algn="l"/>
              </a:tabLst>
            </a:pPr>
            <a:r>
              <a:rPr dirty="0" baseline="13888" sz="1800" spc="-30" i="1">
                <a:latin typeface="Times New Roman"/>
                <a:cs typeface="Times New Roman"/>
              </a:rPr>
              <a:t>x</a:t>
            </a:r>
            <a:r>
              <a:rPr dirty="0" sz="700" spc="-20">
                <a:latin typeface="Times New Roman"/>
                <a:cs typeface="Times New Roman"/>
              </a:rPr>
              <a:t>11	</a:t>
            </a:r>
            <a:r>
              <a:rPr dirty="0" baseline="13888" sz="1800" spc="-30" i="1">
                <a:latin typeface="Times New Roman"/>
                <a:cs typeface="Times New Roman"/>
              </a:rPr>
              <a:t>x</a:t>
            </a:r>
            <a:r>
              <a:rPr dirty="0" sz="700" spc="-20">
                <a:latin typeface="Times New Roman"/>
                <a:cs typeface="Times New Roman"/>
              </a:rPr>
              <a:t>12	</a:t>
            </a:r>
            <a:r>
              <a:rPr dirty="0" baseline="13888" sz="1800" spc="-22" i="1">
                <a:latin typeface="Times New Roman"/>
                <a:cs typeface="Times New Roman"/>
              </a:rPr>
              <a:t>x</a:t>
            </a:r>
            <a:r>
              <a:rPr dirty="0" sz="700" spc="-15">
                <a:latin typeface="Times New Roman"/>
                <a:cs typeface="Times New Roman"/>
              </a:rPr>
              <a:t>1</a:t>
            </a:r>
            <a:r>
              <a:rPr dirty="0" sz="700" spc="-15" i="1">
                <a:latin typeface="Times New Roman"/>
                <a:cs typeface="Times New Roman"/>
              </a:rPr>
              <a:t>D</a:t>
            </a:r>
            <a:r>
              <a:rPr dirty="0" sz="700" spc="40" i="1">
                <a:latin typeface="Times New Roman"/>
                <a:cs typeface="Times New Roman"/>
              </a:rPr>
              <a:t> </a:t>
            </a:r>
            <a:r>
              <a:rPr dirty="0" baseline="9259" sz="1800" spc="-637">
                <a:latin typeface="Symbol"/>
                <a:cs typeface="Symbol"/>
              </a:rPr>
              <a:t>⎤</a:t>
            </a:r>
            <a:endParaRPr baseline="9259" sz="1800">
              <a:latin typeface="Symbol"/>
              <a:cs typeface="Symbol"/>
            </a:endParaRPr>
          </a:p>
        </p:txBody>
      </p:sp>
      <p:sp>
        <p:nvSpPr>
          <p:cNvPr id="23" name="object 23"/>
          <p:cNvSpPr txBox="1"/>
          <p:nvPr/>
        </p:nvSpPr>
        <p:spPr>
          <a:xfrm>
            <a:off x="2388105" y="4059289"/>
            <a:ext cx="628015" cy="211454"/>
          </a:xfrm>
          <a:prstGeom prst="rect">
            <a:avLst/>
          </a:prstGeom>
        </p:spPr>
        <p:txBody>
          <a:bodyPr wrap="square" lIns="0" tIns="15240" rIns="0" bIns="0" rtlCol="0" vert="horz">
            <a:spAutoFit/>
          </a:bodyPr>
          <a:lstStyle/>
          <a:p>
            <a:pPr>
              <a:lnSpc>
                <a:spcPct val="100000"/>
              </a:lnSpc>
              <a:spcBef>
                <a:spcPts val="120"/>
              </a:spcBef>
              <a:tabLst>
                <a:tab pos="492759" algn="l"/>
              </a:tabLst>
            </a:pPr>
            <a:r>
              <a:rPr dirty="0" sz="1200" spc="-425">
                <a:latin typeface="Symbol"/>
                <a:cs typeface="Symbol"/>
              </a:rPr>
              <a:t>⎣</a:t>
            </a:r>
            <a:r>
              <a:rPr dirty="0" sz="1200" spc="365">
                <a:latin typeface="Times New Roman"/>
                <a:cs typeface="Times New Roman"/>
              </a:rPr>
              <a:t> </a:t>
            </a:r>
            <a:r>
              <a:rPr dirty="0" sz="700" spc="30" i="1">
                <a:latin typeface="Times New Roman"/>
                <a:cs typeface="Times New Roman"/>
              </a:rPr>
              <a:t>N</a:t>
            </a:r>
            <a:r>
              <a:rPr dirty="0" sz="700" spc="30">
                <a:latin typeface="Times New Roman"/>
                <a:cs typeface="Times New Roman"/>
              </a:rPr>
              <a:t>1	</a:t>
            </a:r>
            <a:r>
              <a:rPr dirty="0" sz="700" spc="5" i="1">
                <a:latin typeface="Times New Roman"/>
                <a:cs typeface="Times New Roman"/>
              </a:rPr>
              <a:t>N</a:t>
            </a:r>
            <a:r>
              <a:rPr dirty="0" sz="700" spc="-100" i="1">
                <a:latin typeface="Times New Roman"/>
                <a:cs typeface="Times New Roman"/>
              </a:rPr>
              <a:t> </a:t>
            </a:r>
            <a:r>
              <a:rPr dirty="0" sz="700" spc="5">
                <a:latin typeface="Times New Roman"/>
                <a:cs typeface="Times New Roman"/>
              </a:rPr>
              <a:t>2</a:t>
            </a:r>
            <a:endParaRPr sz="700">
              <a:latin typeface="Times New Roman"/>
              <a:cs typeface="Times New Roman"/>
            </a:endParaRPr>
          </a:p>
        </p:txBody>
      </p:sp>
      <p:sp>
        <p:nvSpPr>
          <p:cNvPr id="24" name="object 24"/>
          <p:cNvSpPr txBox="1"/>
          <p:nvPr/>
        </p:nvSpPr>
        <p:spPr>
          <a:xfrm>
            <a:off x="3498836" y="3629513"/>
            <a:ext cx="554990" cy="211454"/>
          </a:xfrm>
          <a:prstGeom prst="rect">
            <a:avLst/>
          </a:prstGeom>
        </p:spPr>
        <p:txBody>
          <a:bodyPr wrap="square" lIns="0" tIns="15240" rIns="0" bIns="0" rtlCol="0" vert="horz">
            <a:spAutoFit/>
          </a:bodyPr>
          <a:lstStyle/>
          <a:p>
            <a:pPr marL="25400">
              <a:lnSpc>
                <a:spcPct val="100000"/>
              </a:lnSpc>
              <a:spcBef>
                <a:spcPts val="120"/>
              </a:spcBef>
            </a:pPr>
            <a:r>
              <a:rPr dirty="0" baseline="23809" sz="1050" spc="7">
                <a:latin typeface="Times New Roman"/>
                <a:cs typeface="Times New Roman"/>
              </a:rPr>
              <a:t>2 </a:t>
            </a:r>
            <a:r>
              <a:rPr dirty="0" baseline="23809" sz="1050" spc="7" i="1">
                <a:latin typeface="Times New Roman"/>
                <a:cs typeface="Times New Roman"/>
              </a:rPr>
              <a:t>D </a:t>
            </a:r>
            <a:r>
              <a:rPr dirty="0" sz="1200" spc="-425">
                <a:latin typeface="Symbol"/>
                <a:cs typeface="Symbol"/>
              </a:rPr>
              <a:t>⎥</a:t>
            </a:r>
            <a:r>
              <a:rPr dirty="0" sz="1200" spc="-40">
                <a:latin typeface="Times New Roman"/>
                <a:cs typeface="Times New Roman"/>
              </a:rPr>
              <a:t> </a:t>
            </a:r>
            <a:r>
              <a:rPr dirty="0" baseline="-13888" sz="1800" spc="22">
                <a:latin typeface="Symbol"/>
                <a:cs typeface="Symbol"/>
              </a:rPr>
              <a:t></a:t>
            </a:r>
            <a:r>
              <a:rPr dirty="0" baseline="-13888" sz="1800" spc="-225">
                <a:latin typeface="Times New Roman"/>
                <a:cs typeface="Times New Roman"/>
              </a:rPr>
              <a:t> </a:t>
            </a:r>
            <a:r>
              <a:rPr dirty="0" sz="1200" spc="-790">
                <a:latin typeface="Symbol"/>
                <a:cs typeface="Symbol"/>
              </a:rPr>
              <a:t>⎢</a:t>
            </a:r>
            <a:endParaRPr sz="1200">
              <a:latin typeface="Symbol"/>
              <a:cs typeface="Symbol"/>
            </a:endParaRPr>
          </a:p>
        </p:txBody>
      </p:sp>
      <p:sp>
        <p:nvSpPr>
          <p:cNvPr id="25" name="object 25"/>
          <p:cNvSpPr txBox="1"/>
          <p:nvPr/>
        </p:nvSpPr>
        <p:spPr>
          <a:xfrm>
            <a:off x="2541250" y="3657473"/>
            <a:ext cx="457200" cy="133985"/>
          </a:xfrm>
          <a:prstGeom prst="rect">
            <a:avLst/>
          </a:prstGeom>
        </p:spPr>
        <p:txBody>
          <a:bodyPr wrap="square" lIns="0" tIns="13970" rIns="0" bIns="0" rtlCol="0" vert="horz">
            <a:spAutoFit/>
          </a:bodyPr>
          <a:lstStyle/>
          <a:p>
            <a:pPr>
              <a:lnSpc>
                <a:spcPct val="100000"/>
              </a:lnSpc>
              <a:spcBef>
                <a:spcPts val="110"/>
              </a:spcBef>
              <a:tabLst>
                <a:tab pos="353060" algn="l"/>
              </a:tabLst>
            </a:pPr>
            <a:r>
              <a:rPr dirty="0" sz="700" spc="5">
                <a:latin typeface="Times New Roman"/>
                <a:cs typeface="Times New Roman"/>
              </a:rPr>
              <a:t>21</a:t>
            </a:r>
            <a:r>
              <a:rPr dirty="0" sz="700" spc="5">
                <a:latin typeface="Times New Roman"/>
                <a:cs typeface="Times New Roman"/>
              </a:rPr>
              <a:t>	</a:t>
            </a:r>
            <a:r>
              <a:rPr dirty="0" sz="700" spc="5">
                <a:latin typeface="Times New Roman"/>
                <a:cs typeface="Times New Roman"/>
              </a:rPr>
              <a:t>22</a:t>
            </a:r>
            <a:endParaRPr sz="700">
              <a:latin typeface="Times New Roman"/>
              <a:cs typeface="Times New Roman"/>
            </a:endParaRPr>
          </a:p>
        </p:txBody>
      </p:sp>
      <p:sp>
        <p:nvSpPr>
          <p:cNvPr id="26" name="object 26"/>
          <p:cNvSpPr txBox="1"/>
          <p:nvPr/>
        </p:nvSpPr>
        <p:spPr>
          <a:xfrm>
            <a:off x="2350005" y="3360551"/>
            <a:ext cx="681355" cy="211454"/>
          </a:xfrm>
          <a:prstGeom prst="rect">
            <a:avLst/>
          </a:prstGeom>
        </p:spPr>
        <p:txBody>
          <a:bodyPr wrap="square" lIns="0" tIns="15240" rIns="0" bIns="0" rtlCol="0" vert="horz">
            <a:spAutoFit/>
          </a:bodyPr>
          <a:lstStyle/>
          <a:p>
            <a:pPr marL="38100">
              <a:lnSpc>
                <a:spcPct val="100000"/>
              </a:lnSpc>
              <a:spcBef>
                <a:spcPts val="120"/>
              </a:spcBef>
              <a:tabLst>
                <a:tab pos="479425" algn="l"/>
              </a:tabLst>
            </a:pPr>
            <a:r>
              <a:rPr dirty="0" baseline="9259" sz="1800" spc="-637">
                <a:latin typeface="Symbol"/>
                <a:cs typeface="Symbol"/>
              </a:rPr>
              <a:t>⎡</a:t>
            </a:r>
            <a:r>
              <a:rPr dirty="0" baseline="9259" sz="1800" spc="-120">
                <a:latin typeface="Times New Roman"/>
                <a:cs typeface="Times New Roman"/>
              </a:rPr>
              <a:t> </a:t>
            </a:r>
            <a:r>
              <a:rPr dirty="0" baseline="13888" sz="1800" spc="-30" i="1">
                <a:latin typeface="Times New Roman"/>
                <a:cs typeface="Times New Roman"/>
              </a:rPr>
              <a:t>x</a:t>
            </a:r>
            <a:r>
              <a:rPr dirty="0" sz="700" spc="-20">
                <a:latin typeface="Times New Roman"/>
                <a:cs typeface="Times New Roman"/>
              </a:rPr>
              <a:t>11	</a:t>
            </a:r>
            <a:r>
              <a:rPr dirty="0" baseline="13888" sz="1800" spc="-30" i="1">
                <a:latin typeface="Times New Roman"/>
                <a:cs typeface="Times New Roman"/>
              </a:rPr>
              <a:t>x</a:t>
            </a:r>
            <a:r>
              <a:rPr dirty="0" sz="700" spc="-20">
                <a:latin typeface="Times New Roman"/>
                <a:cs typeface="Times New Roman"/>
              </a:rPr>
              <a:t>12</a:t>
            </a:r>
            <a:endParaRPr sz="700">
              <a:latin typeface="Times New Roman"/>
              <a:cs typeface="Times New Roman"/>
            </a:endParaRPr>
          </a:p>
        </p:txBody>
      </p:sp>
      <p:sp>
        <p:nvSpPr>
          <p:cNvPr id="27" name="object 27"/>
          <p:cNvSpPr txBox="1"/>
          <p:nvPr/>
        </p:nvSpPr>
        <p:spPr>
          <a:xfrm>
            <a:off x="3918196" y="4018898"/>
            <a:ext cx="1361440" cy="211454"/>
          </a:xfrm>
          <a:prstGeom prst="rect">
            <a:avLst/>
          </a:prstGeom>
        </p:spPr>
        <p:txBody>
          <a:bodyPr wrap="square" lIns="0" tIns="15240" rIns="0" bIns="0" rtlCol="0" vert="horz">
            <a:spAutoFit/>
          </a:bodyPr>
          <a:lstStyle/>
          <a:p>
            <a:pPr marL="38100">
              <a:lnSpc>
                <a:spcPct val="100000"/>
              </a:lnSpc>
              <a:spcBef>
                <a:spcPts val="120"/>
              </a:spcBef>
              <a:tabLst>
                <a:tab pos="302260" algn="l"/>
                <a:tab pos="650875" algn="l"/>
                <a:tab pos="995044" algn="l"/>
              </a:tabLst>
            </a:pPr>
            <a:r>
              <a:rPr dirty="0" baseline="-13888" sz="1800" spc="-390">
                <a:latin typeface="Symbol"/>
                <a:cs typeface="Symbol"/>
              </a:rPr>
              <a:t>⎣</a:t>
            </a:r>
            <a:r>
              <a:rPr dirty="0" sz="1200" spc="-260">
                <a:latin typeface="Times New Roman"/>
                <a:cs typeface="Times New Roman"/>
              </a:rPr>
              <a:t>1	</a:t>
            </a:r>
            <a:r>
              <a:rPr dirty="0" sz="1200" spc="5" i="1">
                <a:latin typeface="Times New Roman"/>
                <a:cs typeface="Times New Roman"/>
              </a:rPr>
              <a:t>x	x	</a:t>
            </a:r>
            <a:r>
              <a:rPr dirty="0" sz="1200" spc="550">
                <a:latin typeface="Arial"/>
                <a:cs typeface="Arial"/>
              </a:rPr>
              <a:t>L</a:t>
            </a:r>
            <a:r>
              <a:rPr dirty="0" sz="1200" spc="409">
                <a:latin typeface="Arial"/>
                <a:cs typeface="Arial"/>
              </a:rPr>
              <a:t> </a:t>
            </a:r>
            <a:r>
              <a:rPr dirty="0" sz="1200" spc="5" i="1">
                <a:latin typeface="Times New Roman"/>
                <a:cs typeface="Times New Roman"/>
              </a:rPr>
              <a:t>x</a:t>
            </a:r>
            <a:endParaRPr sz="1200">
              <a:latin typeface="Times New Roman"/>
              <a:cs typeface="Times New Roman"/>
            </a:endParaRPr>
          </a:p>
        </p:txBody>
      </p:sp>
      <p:sp>
        <p:nvSpPr>
          <p:cNvPr id="28" name="object 28"/>
          <p:cNvSpPr txBox="1"/>
          <p:nvPr/>
        </p:nvSpPr>
        <p:spPr>
          <a:xfrm>
            <a:off x="4233678" y="3554084"/>
            <a:ext cx="1026160" cy="211454"/>
          </a:xfrm>
          <a:prstGeom prst="rect">
            <a:avLst/>
          </a:prstGeom>
        </p:spPr>
        <p:txBody>
          <a:bodyPr wrap="square" lIns="0" tIns="15240" rIns="0" bIns="0" rtlCol="0" vert="horz">
            <a:spAutoFit/>
          </a:bodyPr>
          <a:lstStyle/>
          <a:p>
            <a:pPr>
              <a:lnSpc>
                <a:spcPct val="100000"/>
              </a:lnSpc>
              <a:spcBef>
                <a:spcPts val="120"/>
              </a:spcBef>
              <a:tabLst>
                <a:tab pos="353060" algn="l"/>
                <a:tab pos="679450" algn="l"/>
              </a:tabLst>
            </a:pPr>
            <a:r>
              <a:rPr dirty="0" sz="1200" spc="5" i="1">
                <a:latin typeface="Times New Roman"/>
                <a:cs typeface="Times New Roman"/>
              </a:rPr>
              <a:t>x	x	</a:t>
            </a:r>
            <a:r>
              <a:rPr dirty="0" sz="1200" spc="550">
                <a:latin typeface="Arial"/>
                <a:cs typeface="Arial"/>
              </a:rPr>
              <a:t>L</a:t>
            </a:r>
            <a:r>
              <a:rPr dirty="0" sz="1200" spc="440">
                <a:latin typeface="Arial"/>
                <a:cs typeface="Arial"/>
              </a:rPr>
              <a:t> </a:t>
            </a:r>
            <a:r>
              <a:rPr dirty="0" sz="1200" spc="5" i="1">
                <a:latin typeface="Times New Roman"/>
                <a:cs typeface="Times New Roman"/>
              </a:rPr>
              <a:t>x</a:t>
            </a:r>
            <a:endParaRPr sz="1200">
              <a:latin typeface="Times New Roman"/>
              <a:cs typeface="Times New Roman"/>
            </a:endParaRPr>
          </a:p>
        </p:txBody>
      </p:sp>
      <p:sp>
        <p:nvSpPr>
          <p:cNvPr id="29" name="object 29"/>
          <p:cNvSpPr txBox="1"/>
          <p:nvPr/>
        </p:nvSpPr>
        <p:spPr>
          <a:xfrm>
            <a:off x="2807218" y="4018898"/>
            <a:ext cx="723265" cy="211454"/>
          </a:xfrm>
          <a:prstGeom prst="rect">
            <a:avLst/>
          </a:prstGeom>
        </p:spPr>
        <p:txBody>
          <a:bodyPr wrap="square" lIns="0" tIns="15240" rIns="0" bIns="0" rtlCol="0" vert="horz">
            <a:spAutoFit/>
          </a:bodyPr>
          <a:lstStyle/>
          <a:p>
            <a:pPr>
              <a:lnSpc>
                <a:spcPct val="100000"/>
              </a:lnSpc>
              <a:spcBef>
                <a:spcPts val="120"/>
              </a:spcBef>
              <a:tabLst>
                <a:tab pos="344170" algn="l"/>
                <a:tab pos="641350" algn="l"/>
              </a:tabLst>
            </a:pPr>
            <a:r>
              <a:rPr dirty="0" sz="1200" spc="5" i="1">
                <a:latin typeface="Times New Roman"/>
                <a:cs typeface="Times New Roman"/>
              </a:rPr>
              <a:t>x</a:t>
            </a:r>
            <a:r>
              <a:rPr dirty="0" sz="1200" spc="5" i="1">
                <a:latin typeface="Times New Roman"/>
                <a:cs typeface="Times New Roman"/>
              </a:rPr>
              <a:t>	</a:t>
            </a:r>
            <a:r>
              <a:rPr dirty="0" sz="1200" spc="550">
                <a:latin typeface="Arial"/>
                <a:cs typeface="Arial"/>
              </a:rPr>
              <a:t>L</a:t>
            </a:r>
            <a:r>
              <a:rPr dirty="0" sz="1200" spc="550">
                <a:latin typeface="Arial"/>
                <a:cs typeface="Arial"/>
              </a:rPr>
              <a:t>	</a:t>
            </a:r>
            <a:r>
              <a:rPr dirty="0" sz="1200" spc="5" i="1">
                <a:latin typeface="Times New Roman"/>
                <a:cs typeface="Times New Roman"/>
              </a:rPr>
              <a:t>x</a:t>
            </a:r>
            <a:endParaRPr sz="1200">
              <a:latin typeface="Times New Roman"/>
              <a:cs typeface="Times New Roman"/>
            </a:endParaRPr>
          </a:p>
        </p:txBody>
      </p:sp>
      <p:sp>
        <p:nvSpPr>
          <p:cNvPr id="30" name="object 30"/>
          <p:cNvSpPr txBox="1"/>
          <p:nvPr/>
        </p:nvSpPr>
        <p:spPr>
          <a:xfrm>
            <a:off x="2799345" y="3296377"/>
            <a:ext cx="2332355" cy="469265"/>
          </a:xfrm>
          <a:prstGeom prst="rect">
            <a:avLst/>
          </a:prstGeom>
        </p:spPr>
        <p:txBody>
          <a:bodyPr wrap="square" lIns="0" tIns="50800" rIns="0" bIns="0" rtlCol="0" vert="horz">
            <a:spAutoFit/>
          </a:bodyPr>
          <a:lstStyle/>
          <a:p>
            <a:pPr marL="351790">
              <a:lnSpc>
                <a:spcPct val="100000"/>
              </a:lnSpc>
              <a:spcBef>
                <a:spcPts val="400"/>
              </a:spcBef>
              <a:tabLst>
                <a:tab pos="662940" algn="l"/>
                <a:tab pos="1156335" algn="l"/>
                <a:tab pos="2113915" algn="l"/>
              </a:tabLst>
            </a:pPr>
            <a:r>
              <a:rPr dirty="0" baseline="4629" sz="1800" spc="825">
                <a:latin typeface="Arial"/>
                <a:cs typeface="Arial"/>
              </a:rPr>
              <a:t>L	</a:t>
            </a:r>
            <a:r>
              <a:rPr dirty="0" baseline="4629" sz="1800" spc="-22" i="1">
                <a:latin typeface="Times New Roman"/>
                <a:cs typeface="Times New Roman"/>
              </a:rPr>
              <a:t>x</a:t>
            </a:r>
            <a:r>
              <a:rPr dirty="0" baseline="-15873" sz="1050" spc="-22">
                <a:latin typeface="Times New Roman"/>
                <a:cs typeface="Times New Roman"/>
              </a:rPr>
              <a:t>1</a:t>
            </a:r>
            <a:r>
              <a:rPr dirty="0" baseline="-15873" sz="1050" spc="-22" i="1">
                <a:latin typeface="Times New Roman"/>
                <a:cs typeface="Times New Roman"/>
              </a:rPr>
              <a:t>D</a:t>
            </a:r>
            <a:r>
              <a:rPr dirty="0" baseline="-15873" sz="1050" spc="157" i="1">
                <a:latin typeface="Times New Roman"/>
                <a:cs typeface="Times New Roman"/>
              </a:rPr>
              <a:t> </a:t>
            </a:r>
            <a:r>
              <a:rPr dirty="0" sz="1200" spc="-425">
                <a:latin typeface="Symbol"/>
                <a:cs typeface="Symbol"/>
              </a:rPr>
              <a:t>⎤</a:t>
            </a:r>
            <a:r>
              <a:rPr dirty="0" sz="1200" spc="-425">
                <a:latin typeface="Times New Roman"/>
                <a:cs typeface="Times New Roman"/>
              </a:rPr>
              <a:t>	</a:t>
            </a:r>
            <a:r>
              <a:rPr dirty="0" sz="1200" spc="-260">
                <a:latin typeface="Symbol"/>
                <a:cs typeface="Symbol"/>
              </a:rPr>
              <a:t>⎡</a:t>
            </a:r>
            <a:r>
              <a:rPr dirty="0" baseline="4629" sz="1800" spc="-390">
                <a:latin typeface="Times New Roman"/>
                <a:cs typeface="Times New Roman"/>
              </a:rPr>
              <a:t>1	</a:t>
            </a:r>
            <a:r>
              <a:rPr dirty="0" baseline="4629" sz="1800" spc="825">
                <a:latin typeface="Arial"/>
                <a:cs typeface="Arial"/>
              </a:rPr>
              <a:t>L</a:t>
            </a:r>
            <a:endParaRPr baseline="4629" sz="1800">
              <a:latin typeface="Arial"/>
              <a:cs typeface="Arial"/>
            </a:endParaRPr>
          </a:p>
          <a:p>
            <a:pPr marL="25400">
              <a:lnSpc>
                <a:spcPct val="100000"/>
              </a:lnSpc>
              <a:spcBef>
                <a:spcPts val="305"/>
              </a:spcBef>
              <a:tabLst>
                <a:tab pos="351790" algn="l"/>
                <a:tab pos="654685" algn="l"/>
              </a:tabLst>
            </a:pPr>
            <a:r>
              <a:rPr dirty="0" sz="1200" spc="5" i="1">
                <a:latin typeface="Times New Roman"/>
                <a:cs typeface="Times New Roman"/>
              </a:rPr>
              <a:t>x	</a:t>
            </a:r>
            <a:r>
              <a:rPr dirty="0" sz="1200" spc="550">
                <a:latin typeface="Arial"/>
                <a:cs typeface="Arial"/>
              </a:rPr>
              <a:t>L	</a:t>
            </a:r>
            <a:r>
              <a:rPr dirty="0" sz="1200" spc="5" i="1">
                <a:latin typeface="Times New Roman"/>
                <a:cs typeface="Times New Roman"/>
              </a:rPr>
              <a:t>x</a:t>
            </a:r>
            <a:endParaRPr sz="1200">
              <a:latin typeface="Times New Roman"/>
              <a:cs typeface="Times New Roman"/>
            </a:endParaRPr>
          </a:p>
        </p:txBody>
      </p:sp>
      <p:sp>
        <p:nvSpPr>
          <p:cNvPr id="31" name="object 31"/>
          <p:cNvSpPr txBox="1"/>
          <p:nvPr/>
        </p:nvSpPr>
        <p:spPr>
          <a:xfrm>
            <a:off x="1861820" y="1882393"/>
            <a:ext cx="3623945" cy="559435"/>
          </a:xfrm>
          <a:prstGeom prst="rect">
            <a:avLst/>
          </a:prstGeom>
        </p:spPr>
        <p:txBody>
          <a:bodyPr wrap="square" lIns="0" tIns="12700" rIns="0" bIns="0" rtlCol="0" vert="horz">
            <a:spAutoFit/>
          </a:bodyPr>
          <a:lstStyle/>
          <a:p>
            <a:pPr marL="183515" marR="5080" indent="-171450">
              <a:lnSpc>
                <a:spcPct val="100000"/>
              </a:lnSpc>
              <a:spcBef>
                <a:spcPts val="100"/>
              </a:spcBef>
            </a:pPr>
            <a:r>
              <a:rPr dirty="0" sz="1000" spc="-5" b="1">
                <a:latin typeface="Tahoma"/>
                <a:cs typeface="Tahoma"/>
              </a:rPr>
              <a:t>Now: </a:t>
            </a:r>
            <a:r>
              <a:rPr dirty="0" sz="1000" spc="-5">
                <a:latin typeface="Tahoma"/>
                <a:cs typeface="Tahoma"/>
              </a:rPr>
              <a:t>Nature doesn’t guarantee that the </a:t>
            </a:r>
            <a:r>
              <a:rPr dirty="0" sz="1000">
                <a:latin typeface="Tahoma"/>
                <a:cs typeface="Tahoma"/>
              </a:rPr>
              <a:t>line/hyperplane </a:t>
            </a:r>
            <a:r>
              <a:rPr dirty="0" sz="1000" spc="-5">
                <a:latin typeface="Tahoma"/>
                <a:cs typeface="Tahoma"/>
              </a:rPr>
              <a:t>passes  through the</a:t>
            </a:r>
            <a:r>
              <a:rPr dirty="0" sz="1000" spc="-15">
                <a:latin typeface="Tahoma"/>
                <a:cs typeface="Tahoma"/>
              </a:rPr>
              <a:t> </a:t>
            </a:r>
            <a:r>
              <a:rPr dirty="0" sz="1000" spc="-5">
                <a:latin typeface="Tahoma"/>
                <a:cs typeface="Tahoma"/>
              </a:rPr>
              <a:t>origin.</a:t>
            </a:r>
            <a:endParaRPr sz="1000">
              <a:latin typeface="Tahoma"/>
              <a:cs typeface="Tahoma"/>
            </a:endParaRPr>
          </a:p>
          <a:p>
            <a:pPr marL="12700">
              <a:lnSpc>
                <a:spcPct val="100000"/>
              </a:lnSpc>
              <a:spcBef>
                <a:spcPts val="600"/>
              </a:spcBef>
            </a:pPr>
            <a:r>
              <a:rPr dirty="0" sz="1000" spc="-5" b="1">
                <a:latin typeface="Tahoma"/>
                <a:cs typeface="Tahoma"/>
              </a:rPr>
              <a:t>In other words: </a:t>
            </a:r>
            <a:r>
              <a:rPr dirty="0" sz="1000" spc="-5">
                <a:latin typeface="Tahoma"/>
                <a:cs typeface="Tahoma"/>
              </a:rPr>
              <a:t>Nature</a:t>
            </a:r>
            <a:r>
              <a:rPr dirty="0" sz="1000" spc="-15">
                <a:latin typeface="Tahoma"/>
                <a:cs typeface="Tahoma"/>
              </a:rPr>
              <a:t> </a:t>
            </a:r>
            <a:r>
              <a:rPr dirty="0" sz="1000" spc="-5">
                <a:latin typeface="Tahoma"/>
                <a:cs typeface="Tahoma"/>
              </a:rPr>
              <a:t>says</a:t>
            </a:r>
            <a:endParaRPr sz="1000">
              <a:latin typeface="Tahoma"/>
              <a:cs typeface="Tahoma"/>
            </a:endParaRPr>
          </a:p>
        </p:txBody>
      </p:sp>
      <p:sp>
        <p:nvSpPr>
          <p:cNvPr id="32" name="object 32"/>
          <p:cNvSpPr txBox="1"/>
          <p:nvPr/>
        </p:nvSpPr>
        <p:spPr>
          <a:xfrm>
            <a:off x="1849120" y="2980052"/>
            <a:ext cx="4177029" cy="337820"/>
          </a:xfrm>
          <a:prstGeom prst="rect">
            <a:avLst/>
          </a:prstGeom>
        </p:spPr>
        <p:txBody>
          <a:bodyPr wrap="square" lIns="0" tIns="13335" rIns="0" bIns="0" rtlCol="0" vert="horz">
            <a:spAutoFit/>
          </a:bodyPr>
          <a:lstStyle/>
          <a:p>
            <a:pPr marL="25400" marR="30480">
              <a:lnSpc>
                <a:spcPct val="100000"/>
              </a:lnSpc>
              <a:spcBef>
                <a:spcPts val="105"/>
              </a:spcBef>
            </a:pPr>
            <a:r>
              <a:rPr dirty="0" sz="1000" spc="-5">
                <a:latin typeface="Tahoma"/>
                <a:cs typeface="Tahoma"/>
              </a:rPr>
              <a:t>“No problem,” you reply. “Just </a:t>
            </a:r>
            <a:r>
              <a:rPr dirty="0" sz="1000">
                <a:latin typeface="Tahoma"/>
                <a:cs typeface="Tahoma"/>
              </a:rPr>
              <a:t>add one </a:t>
            </a:r>
            <a:r>
              <a:rPr dirty="0" sz="1000" spc="-5">
                <a:latin typeface="Tahoma"/>
                <a:cs typeface="Tahoma"/>
              </a:rPr>
              <a:t>extra </a:t>
            </a:r>
            <a:r>
              <a:rPr dirty="0" sz="1000">
                <a:latin typeface="Tahoma"/>
                <a:cs typeface="Tahoma"/>
              </a:rPr>
              <a:t>input </a:t>
            </a:r>
            <a:r>
              <a:rPr dirty="0" sz="1000" spc="-5">
                <a:latin typeface="Tahoma"/>
                <a:cs typeface="Tahoma"/>
              </a:rPr>
              <a:t>variable, </a:t>
            </a:r>
            <a:r>
              <a:rPr dirty="0" sz="1050" spc="-15" i="1">
                <a:latin typeface="Tahoma"/>
                <a:cs typeface="Tahoma"/>
              </a:rPr>
              <a:t>x</a:t>
            </a:r>
            <a:r>
              <a:rPr dirty="0" baseline="-21367" sz="975" spc="-22" i="1">
                <a:latin typeface="Tahoma"/>
                <a:cs typeface="Tahoma"/>
              </a:rPr>
              <a:t>k0</a:t>
            </a:r>
            <a:r>
              <a:rPr dirty="0" sz="1050" spc="-15" i="1">
                <a:latin typeface="Tahoma"/>
                <a:cs typeface="Tahoma"/>
              </a:rPr>
              <a:t>, </a:t>
            </a:r>
            <a:r>
              <a:rPr dirty="0" sz="1000" spc="-5">
                <a:latin typeface="Tahoma"/>
                <a:cs typeface="Tahoma"/>
              </a:rPr>
              <a:t>which </a:t>
            </a:r>
            <a:r>
              <a:rPr dirty="0" sz="1000">
                <a:latin typeface="Tahoma"/>
                <a:cs typeface="Tahoma"/>
              </a:rPr>
              <a:t>is  always</a:t>
            </a:r>
            <a:r>
              <a:rPr dirty="0" sz="1000" spc="-15">
                <a:latin typeface="Tahoma"/>
                <a:cs typeface="Tahoma"/>
              </a:rPr>
              <a:t> </a:t>
            </a:r>
            <a:r>
              <a:rPr dirty="0" sz="1000">
                <a:latin typeface="Tahoma"/>
                <a:cs typeface="Tahoma"/>
              </a:rPr>
              <a:t>1”</a:t>
            </a:r>
            <a:endParaRPr sz="1000">
              <a:latin typeface="Tahoma"/>
              <a:cs typeface="Tahoma"/>
            </a:endParaRPr>
          </a:p>
        </p:txBody>
      </p:sp>
      <p:sp>
        <p:nvSpPr>
          <p:cNvPr id="33" name="object 3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4" name="object 34"/>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5" name="object 35"/>
          <p:cNvSpPr txBox="1"/>
          <p:nvPr/>
        </p:nvSpPr>
        <p:spPr>
          <a:xfrm>
            <a:off x="1760220" y="5524666"/>
            <a:ext cx="4122420" cy="1545590"/>
          </a:xfrm>
          <a:prstGeom prst="rect">
            <a:avLst/>
          </a:prstGeom>
        </p:spPr>
        <p:txBody>
          <a:bodyPr wrap="square" lIns="0" tIns="165735" rIns="0" bIns="0" rtlCol="0" vert="horz">
            <a:spAutoFit/>
          </a:bodyPr>
          <a:lstStyle/>
          <a:p>
            <a:pPr marL="64135">
              <a:lnSpc>
                <a:spcPct val="100000"/>
              </a:lnSpc>
              <a:spcBef>
                <a:spcPts val="1305"/>
              </a:spcBef>
            </a:pPr>
            <a:r>
              <a:rPr dirty="0" sz="2200" spc="-5" b="1">
                <a:solidFill>
                  <a:srgbClr val="006500"/>
                </a:solidFill>
                <a:latin typeface="Tahoma"/>
                <a:cs typeface="Tahoma"/>
              </a:rPr>
              <a:t>Locally Weighted</a:t>
            </a:r>
            <a:r>
              <a:rPr dirty="0" sz="2200" spc="-50" b="1">
                <a:solidFill>
                  <a:srgbClr val="006500"/>
                </a:solidFill>
                <a:latin typeface="Tahoma"/>
                <a:cs typeface="Tahoma"/>
              </a:rPr>
              <a:t> </a:t>
            </a:r>
            <a:r>
              <a:rPr dirty="0" sz="2200" spc="-5" b="1">
                <a:solidFill>
                  <a:srgbClr val="006500"/>
                </a:solidFill>
                <a:latin typeface="Tahoma"/>
                <a:cs typeface="Tahoma"/>
              </a:rPr>
              <a:t>Regression</a:t>
            </a:r>
            <a:endParaRPr sz="2200">
              <a:latin typeface="Tahoma"/>
              <a:cs typeface="Tahoma"/>
            </a:endParaRPr>
          </a:p>
          <a:p>
            <a:pPr>
              <a:lnSpc>
                <a:spcPts val="1420"/>
              </a:lnSpc>
              <a:spcBef>
                <a:spcPts val="660"/>
              </a:spcBef>
            </a:pPr>
            <a:r>
              <a:rPr dirty="0" sz="1200" spc="-5">
                <a:latin typeface="Tahoma"/>
                <a:cs typeface="Tahoma"/>
              </a:rPr>
              <a:t>Four things </a:t>
            </a:r>
            <a:r>
              <a:rPr dirty="0" sz="1200">
                <a:latin typeface="Tahoma"/>
                <a:cs typeface="Tahoma"/>
              </a:rPr>
              <a:t>make a memory-based</a:t>
            </a:r>
            <a:r>
              <a:rPr dirty="0" sz="1200" spc="-10">
                <a:latin typeface="Tahoma"/>
                <a:cs typeface="Tahoma"/>
              </a:rPr>
              <a:t> </a:t>
            </a:r>
            <a:r>
              <a:rPr dirty="0" sz="1200">
                <a:latin typeface="Tahoma"/>
                <a:cs typeface="Tahoma"/>
              </a:rPr>
              <a:t>learner:</a:t>
            </a:r>
            <a:endParaRPr sz="1200">
              <a:latin typeface="Tahoma"/>
              <a:cs typeface="Tahoma"/>
            </a:endParaRPr>
          </a:p>
          <a:p>
            <a:pPr marL="304800" indent="-305435">
              <a:lnSpc>
                <a:spcPts val="1235"/>
              </a:lnSpc>
              <a:buAutoNum type="arabicPeriod"/>
              <a:tabLst>
                <a:tab pos="304800" algn="l"/>
                <a:tab pos="305435" algn="l"/>
              </a:tabLst>
            </a:pPr>
            <a:r>
              <a:rPr dirty="0" sz="1050" spc="-30" i="1">
                <a:latin typeface="Tahoma"/>
                <a:cs typeface="Tahoma"/>
              </a:rPr>
              <a:t>A </a:t>
            </a:r>
            <a:r>
              <a:rPr dirty="0" sz="1050" spc="-25" i="1">
                <a:latin typeface="Tahoma"/>
                <a:cs typeface="Tahoma"/>
              </a:rPr>
              <a:t>distance</a:t>
            </a:r>
            <a:r>
              <a:rPr dirty="0" sz="1050" spc="-15" i="1">
                <a:latin typeface="Tahoma"/>
                <a:cs typeface="Tahoma"/>
              </a:rPr>
              <a:t> </a:t>
            </a:r>
            <a:r>
              <a:rPr dirty="0" sz="1050" spc="-30" i="1">
                <a:latin typeface="Tahoma"/>
                <a:cs typeface="Tahoma"/>
              </a:rPr>
              <a:t>metric</a:t>
            </a:r>
            <a:endParaRPr sz="1050">
              <a:latin typeface="Tahoma"/>
              <a:cs typeface="Tahoma"/>
            </a:endParaRPr>
          </a:p>
          <a:p>
            <a:pPr marL="914400">
              <a:lnSpc>
                <a:spcPts val="1170"/>
              </a:lnSpc>
            </a:pPr>
            <a:r>
              <a:rPr dirty="0" sz="1000" spc="-5">
                <a:latin typeface="Tahoma"/>
                <a:cs typeface="Tahoma"/>
              </a:rPr>
              <a:t>Scaled</a:t>
            </a:r>
            <a:r>
              <a:rPr dirty="0" sz="1000" spc="-10">
                <a:latin typeface="Tahoma"/>
                <a:cs typeface="Tahoma"/>
              </a:rPr>
              <a:t> </a:t>
            </a:r>
            <a:r>
              <a:rPr dirty="0" sz="1000" spc="-5">
                <a:latin typeface="Tahoma"/>
                <a:cs typeface="Tahoma"/>
              </a:rPr>
              <a:t>Euclidian</a:t>
            </a:r>
            <a:endParaRPr sz="1000">
              <a:latin typeface="Tahoma"/>
              <a:cs typeface="Tahoma"/>
            </a:endParaRPr>
          </a:p>
          <a:p>
            <a:pPr marL="304800" indent="-305435">
              <a:lnSpc>
                <a:spcPts val="1230"/>
              </a:lnSpc>
              <a:buAutoNum type="arabicPeriod" startAt="2"/>
              <a:tabLst>
                <a:tab pos="304800" algn="l"/>
                <a:tab pos="305435" algn="l"/>
              </a:tabLst>
            </a:pPr>
            <a:r>
              <a:rPr dirty="0" sz="1050" spc="-35" i="1">
                <a:latin typeface="Tahoma"/>
                <a:cs typeface="Tahoma"/>
              </a:rPr>
              <a:t>How many </a:t>
            </a:r>
            <a:r>
              <a:rPr dirty="0" sz="1050" spc="-25" i="1">
                <a:latin typeface="Tahoma"/>
                <a:cs typeface="Tahoma"/>
              </a:rPr>
              <a:t>nearby neighbors to look</a:t>
            </a:r>
            <a:r>
              <a:rPr dirty="0" sz="1050" spc="30" i="1">
                <a:latin typeface="Tahoma"/>
                <a:cs typeface="Tahoma"/>
              </a:rPr>
              <a:t> </a:t>
            </a:r>
            <a:r>
              <a:rPr dirty="0" sz="1050" spc="-25" i="1">
                <a:latin typeface="Tahoma"/>
                <a:cs typeface="Tahoma"/>
              </a:rPr>
              <a:t>at?</a:t>
            </a:r>
            <a:endParaRPr sz="1050">
              <a:latin typeface="Tahoma"/>
              <a:cs typeface="Tahoma"/>
            </a:endParaRPr>
          </a:p>
          <a:p>
            <a:pPr marL="914400">
              <a:lnSpc>
                <a:spcPts val="1170"/>
              </a:lnSpc>
            </a:pPr>
            <a:r>
              <a:rPr dirty="0" sz="1000">
                <a:latin typeface="Tahoma"/>
                <a:cs typeface="Tahoma"/>
              </a:rPr>
              <a:t>All </a:t>
            </a:r>
            <a:r>
              <a:rPr dirty="0" sz="1000" spc="-5">
                <a:latin typeface="Tahoma"/>
                <a:cs typeface="Tahoma"/>
              </a:rPr>
              <a:t>of</a:t>
            </a:r>
            <a:r>
              <a:rPr dirty="0" sz="1000" spc="-10">
                <a:latin typeface="Tahoma"/>
                <a:cs typeface="Tahoma"/>
              </a:rPr>
              <a:t> </a:t>
            </a:r>
            <a:r>
              <a:rPr dirty="0" sz="1000" spc="-5">
                <a:latin typeface="Tahoma"/>
                <a:cs typeface="Tahoma"/>
              </a:rPr>
              <a:t>them</a:t>
            </a:r>
            <a:endParaRPr sz="1000">
              <a:latin typeface="Tahoma"/>
              <a:cs typeface="Tahoma"/>
            </a:endParaRPr>
          </a:p>
          <a:p>
            <a:pPr marL="304800" indent="-305435">
              <a:lnSpc>
                <a:spcPts val="1235"/>
              </a:lnSpc>
              <a:buAutoNum type="arabicPeriod" startAt="3"/>
              <a:tabLst>
                <a:tab pos="304800" algn="l"/>
                <a:tab pos="305435" algn="l"/>
              </a:tabLst>
            </a:pPr>
            <a:r>
              <a:rPr dirty="0" sz="1050" spc="-30" i="1">
                <a:latin typeface="Tahoma"/>
                <a:cs typeface="Tahoma"/>
              </a:rPr>
              <a:t>A weighting function</a:t>
            </a:r>
            <a:r>
              <a:rPr dirty="0" sz="1050" spc="-5" i="1">
                <a:latin typeface="Tahoma"/>
                <a:cs typeface="Tahoma"/>
              </a:rPr>
              <a:t> </a:t>
            </a:r>
            <a:r>
              <a:rPr dirty="0" sz="1050" spc="-25" i="1">
                <a:latin typeface="Tahoma"/>
                <a:cs typeface="Tahoma"/>
              </a:rPr>
              <a:t>(optional)</a:t>
            </a:r>
            <a:endParaRPr sz="1050">
              <a:latin typeface="Tahoma"/>
              <a:cs typeface="Tahoma"/>
            </a:endParaRPr>
          </a:p>
        </p:txBody>
      </p:sp>
      <p:sp>
        <p:nvSpPr>
          <p:cNvPr id="36" name="object 36"/>
          <p:cNvSpPr txBox="1"/>
          <p:nvPr/>
        </p:nvSpPr>
        <p:spPr>
          <a:xfrm>
            <a:off x="4156709" y="7114938"/>
            <a:ext cx="74295" cy="130175"/>
          </a:xfrm>
          <a:prstGeom prst="rect">
            <a:avLst/>
          </a:prstGeom>
        </p:spPr>
        <p:txBody>
          <a:bodyPr wrap="square" lIns="0" tIns="17145" rIns="0" bIns="0" rtlCol="0" vert="horz">
            <a:spAutoFit/>
          </a:bodyPr>
          <a:lstStyle/>
          <a:p>
            <a:pPr>
              <a:lnSpc>
                <a:spcPct val="100000"/>
              </a:lnSpc>
              <a:spcBef>
                <a:spcPts val="135"/>
              </a:spcBef>
            </a:pPr>
            <a:r>
              <a:rPr dirty="0" sz="650" spc="-5" i="1">
                <a:latin typeface="Tahoma"/>
                <a:cs typeface="Tahoma"/>
              </a:rPr>
              <a:t>w</a:t>
            </a:r>
            <a:endParaRPr sz="650">
              <a:latin typeface="Tahoma"/>
              <a:cs typeface="Tahoma"/>
            </a:endParaRPr>
          </a:p>
        </p:txBody>
      </p:sp>
      <p:sp>
        <p:nvSpPr>
          <p:cNvPr id="37" name="object 37"/>
          <p:cNvSpPr txBox="1"/>
          <p:nvPr/>
        </p:nvSpPr>
        <p:spPr>
          <a:xfrm>
            <a:off x="2649216" y="7035420"/>
            <a:ext cx="1700530" cy="187325"/>
          </a:xfrm>
          <a:prstGeom prst="rect">
            <a:avLst/>
          </a:prstGeom>
        </p:spPr>
        <p:txBody>
          <a:bodyPr wrap="square" lIns="0" tIns="13335" rIns="0" bIns="0" rtlCol="0" vert="horz">
            <a:spAutoFit/>
          </a:bodyPr>
          <a:lstStyle/>
          <a:p>
            <a:pPr marL="25400">
              <a:lnSpc>
                <a:spcPct val="100000"/>
              </a:lnSpc>
              <a:spcBef>
                <a:spcPts val="105"/>
              </a:spcBef>
            </a:pPr>
            <a:r>
              <a:rPr dirty="0" sz="1050" spc="-20" i="1">
                <a:latin typeface="Tahoma"/>
                <a:cs typeface="Tahoma"/>
              </a:rPr>
              <a:t>w</a:t>
            </a:r>
            <a:r>
              <a:rPr dirty="0" baseline="-21367" sz="975" spc="-30" i="1">
                <a:latin typeface="Tahoma"/>
                <a:cs typeface="Tahoma"/>
              </a:rPr>
              <a:t>k </a:t>
            </a:r>
            <a:r>
              <a:rPr dirty="0" sz="1050" spc="-35" i="1">
                <a:latin typeface="Tahoma"/>
                <a:cs typeface="Tahoma"/>
              </a:rPr>
              <a:t>= </a:t>
            </a:r>
            <a:r>
              <a:rPr dirty="0" sz="1050" spc="-25" i="1">
                <a:latin typeface="Tahoma"/>
                <a:cs typeface="Tahoma"/>
              </a:rPr>
              <a:t>exp(-D(x</a:t>
            </a:r>
            <a:r>
              <a:rPr dirty="0" baseline="-21367" sz="975" spc="-37" i="1">
                <a:latin typeface="Tahoma"/>
                <a:cs typeface="Tahoma"/>
              </a:rPr>
              <a:t>k</a:t>
            </a:r>
            <a:r>
              <a:rPr dirty="0" sz="1050" spc="-25" i="1">
                <a:latin typeface="Tahoma"/>
                <a:cs typeface="Tahoma"/>
              </a:rPr>
              <a:t>, </a:t>
            </a:r>
            <a:r>
              <a:rPr dirty="0" sz="1050" spc="-10" i="1">
                <a:latin typeface="Tahoma"/>
                <a:cs typeface="Tahoma"/>
              </a:rPr>
              <a:t>x</a:t>
            </a:r>
            <a:r>
              <a:rPr dirty="0" baseline="-21367" sz="975" spc="-15" i="1">
                <a:latin typeface="Tahoma"/>
                <a:cs typeface="Tahoma"/>
              </a:rPr>
              <a:t>query</a:t>
            </a:r>
            <a:r>
              <a:rPr dirty="0" sz="1050" spc="-10" i="1">
                <a:latin typeface="Tahoma"/>
                <a:cs typeface="Tahoma"/>
              </a:rPr>
              <a:t>)</a:t>
            </a:r>
            <a:r>
              <a:rPr dirty="0" baseline="25641" sz="975" spc="-15" i="1">
                <a:latin typeface="Tahoma"/>
                <a:cs typeface="Tahoma"/>
              </a:rPr>
              <a:t>2 </a:t>
            </a:r>
            <a:r>
              <a:rPr dirty="0" sz="1050" spc="-20" i="1">
                <a:latin typeface="Tahoma"/>
                <a:cs typeface="Tahoma"/>
              </a:rPr>
              <a:t>/ </a:t>
            </a:r>
            <a:r>
              <a:rPr dirty="0" sz="1050" spc="-30" i="1">
                <a:latin typeface="Tahoma"/>
                <a:cs typeface="Tahoma"/>
              </a:rPr>
              <a:t>K</a:t>
            </a:r>
            <a:r>
              <a:rPr dirty="0" sz="1050" spc="-15" i="1">
                <a:latin typeface="Tahoma"/>
                <a:cs typeface="Tahoma"/>
              </a:rPr>
              <a:t> </a:t>
            </a:r>
            <a:r>
              <a:rPr dirty="0" baseline="25641" sz="975" spc="-15" i="1">
                <a:latin typeface="Tahoma"/>
                <a:cs typeface="Tahoma"/>
              </a:rPr>
              <a:t>2</a:t>
            </a:r>
            <a:r>
              <a:rPr dirty="0" sz="1050" spc="-10" i="1">
                <a:latin typeface="Tahoma"/>
                <a:cs typeface="Tahoma"/>
              </a:rPr>
              <a:t>)</a:t>
            </a:r>
            <a:endParaRPr sz="1050">
              <a:latin typeface="Tahoma"/>
              <a:cs typeface="Tahoma"/>
            </a:endParaRPr>
          </a:p>
        </p:txBody>
      </p:sp>
      <p:sp>
        <p:nvSpPr>
          <p:cNvPr id="38" name="object 38"/>
          <p:cNvSpPr txBox="1"/>
          <p:nvPr/>
        </p:nvSpPr>
        <p:spPr>
          <a:xfrm>
            <a:off x="1734820" y="7271257"/>
            <a:ext cx="4346575" cy="917575"/>
          </a:xfrm>
          <a:prstGeom prst="rect">
            <a:avLst/>
          </a:prstGeom>
        </p:spPr>
        <p:txBody>
          <a:bodyPr wrap="square" lIns="0" tIns="12700" rIns="0" bIns="0" rtlCol="0" vert="horz">
            <a:spAutoFit/>
          </a:bodyPr>
          <a:lstStyle/>
          <a:p>
            <a:pPr marL="939165" marR="30480">
              <a:lnSpc>
                <a:spcPct val="100000"/>
              </a:lnSpc>
              <a:spcBef>
                <a:spcPts val="100"/>
              </a:spcBef>
            </a:pPr>
            <a:r>
              <a:rPr dirty="0" sz="1000" spc="-5">
                <a:latin typeface="Tahoma"/>
                <a:cs typeface="Tahoma"/>
              </a:rPr>
              <a:t>Nearby </a:t>
            </a:r>
            <a:r>
              <a:rPr dirty="0" sz="1000">
                <a:latin typeface="Tahoma"/>
                <a:cs typeface="Tahoma"/>
              </a:rPr>
              <a:t>points </a:t>
            </a:r>
            <a:r>
              <a:rPr dirty="0" sz="1000" spc="-5">
                <a:latin typeface="Tahoma"/>
                <a:cs typeface="Tahoma"/>
              </a:rPr>
              <a:t>to the query </a:t>
            </a:r>
            <a:r>
              <a:rPr dirty="0" sz="1000">
                <a:latin typeface="Tahoma"/>
                <a:cs typeface="Tahoma"/>
              </a:rPr>
              <a:t>are </a:t>
            </a:r>
            <a:r>
              <a:rPr dirty="0" sz="1000" spc="-5">
                <a:latin typeface="Tahoma"/>
                <a:cs typeface="Tahoma"/>
              </a:rPr>
              <a:t>weighted strongly, far </a:t>
            </a:r>
            <a:r>
              <a:rPr dirty="0" sz="1000">
                <a:latin typeface="Tahoma"/>
                <a:cs typeface="Tahoma"/>
              </a:rPr>
              <a:t>points  weakly. </a:t>
            </a:r>
            <a:r>
              <a:rPr dirty="0" sz="1000" spc="-5">
                <a:latin typeface="Tahoma"/>
                <a:cs typeface="Tahoma"/>
              </a:rPr>
              <a:t>The K</a:t>
            </a:r>
            <a:r>
              <a:rPr dirty="0" baseline="-21367" sz="975" spc="-7" i="1">
                <a:latin typeface="Tahoma"/>
                <a:cs typeface="Tahoma"/>
              </a:rPr>
              <a:t>w </a:t>
            </a:r>
            <a:r>
              <a:rPr dirty="0" sz="1000" spc="-5">
                <a:latin typeface="Tahoma"/>
                <a:cs typeface="Tahoma"/>
              </a:rPr>
              <a:t>parameter </a:t>
            </a:r>
            <a:r>
              <a:rPr dirty="0" sz="1000">
                <a:latin typeface="Tahoma"/>
                <a:cs typeface="Tahoma"/>
              </a:rPr>
              <a:t>is </a:t>
            </a:r>
            <a:r>
              <a:rPr dirty="0" sz="1000" spc="-5">
                <a:latin typeface="Tahoma"/>
                <a:cs typeface="Tahoma"/>
              </a:rPr>
              <a:t>the </a:t>
            </a:r>
            <a:r>
              <a:rPr dirty="0" sz="1000" spc="-5" b="1">
                <a:latin typeface="Tahoma"/>
                <a:cs typeface="Tahoma"/>
              </a:rPr>
              <a:t>Kernel</a:t>
            </a:r>
            <a:r>
              <a:rPr dirty="0" sz="1000" spc="-114" b="1">
                <a:latin typeface="Tahoma"/>
                <a:cs typeface="Tahoma"/>
              </a:rPr>
              <a:t> </a:t>
            </a:r>
            <a:r>
              <a:rPr dirty="0" sz="1000" spc="-5" b="1">
                <a:latin typeface="Tahoma"/>
                <a:cs typeface="Tahoma"/>
              </a:rPr>
              <a:t>Width</a:t>
            </a:r>
            <a:r>
              <a:rPr dirty="0" sz="1000" spc="-5">
                <a:latin typeface="Tahoma"/>
                <a:cs typeface="Tahoma"/>
              </a:rPr>
              <a:t>.</a:t>
            </a:r>
            <a:endParaRPr sz="1000">
              <a:latin typeface="Tahoma"/>
              <a:cs typeface="Tahoma"/>
            </a:endParaRPr>
          </a:p>
          <a:p>
            <a:pPr marL="25400">
              <a:lnSpc>
                <a:spcPts val="1205"/>
              </a:lnSpc>
              <a:tabLst>
                <a:tab pos="330200" algn="l"/>
              </a:tabLst>
            </a:pPr>
            <a:r>
              <a:rPr dirty="0" sz="1050" spc="-25" i="1">
                <a:latin typeface="Tahoma"/>
                <a:cs typeface="Tahoma"/>
              </a:rPr>
              <a:t>4.	</a:t>
            </a:r>
            <a:r>
              <a:rPr dirty="0" sz="1050" spc="-35" i="1">
                <a:latin typeface="Tahoma"/>
                <a:cs typeface="Tahoma"/>
              </a:rPr>
              <a:t>How </a:t>
            </a:r>
            <a:r>
              <a:rPr dirty="0" sz="1050" spc="-25" i="1">
                <a:latin typeface="Tahoma"/>
                <a:cs typeface="Tahoma"/>
              </a:rPr>
              <a:t>to </a:t>
            </a:r>
            <a:r>
              <a:rPr dirty="0" sz="1050" spc="-20" i="1">
                <a:latin typeface="Tahoma"/>
                <a:cs typeface="Tahoma"/>
              </a:rPr>
              <a:t>fit </a:t>
            </a:r>
            <a:r>
              <a:rPr dirty="0" sz="1050" spc="-25" i="1">
                <a:latin typeface="Tahoma"/>
                <a:cs typeface="Tahoma"/>
              </a:rPr>
              <a:t>with </a:t>
            </a:r>
            <a:r>
              <a:rPr dirty="0" sz="1050" spc="-30" i="1">
                <a:latin typeface="Tahoma"/>
                <a:cs typeface="Tahoma"/>
              </a:rPr>
              <a:t>the </a:t>
            </a:r>
            <a:r>
              <a:rPr dirty="0" sz="1050" spc="-20" i="1">
                <a:latin typeface="Tahoma"/>
                <a:cs typeface="Tahoma"/>
              </a:rPr>
              <a:t>local</a:t>
            </a:r>
            <a:r>
              <a:rPr dirty="0" sz="1050" spc="15" i="1">
                <a:latin typeface="Tahoma"/>
                <a:cs typeface="Tahoma"/>
              </a:rPr>
              <a:t> </a:t>
            </a:r>
            <a:r>
              <a:rPr dirty="0" sz="1050" spc="-25" i="1">
                <a:latin typeface="Tahoma"/>
                <a:cs typeface="Tahoma"/>
              </a:rPr>
              <a:t>points?</a:t>
            </a:r>
            <a:endParaRPr sz="1050">
              <a:latin typeface="Tahoma"/>
              <a:cs typeface="Tahoma"/>
            </a:endParaRPr>
          </a:p>
          <a:p>
            <a:pPr marL="481965" marR="426720">
              <a:lnSpc>
                <a:spcPts val="1200"/>
              </a:lnSpc>
              <a:spcBef>
                <a:spcPts val="35"/>
              </a:spcBef>
            </a:pPr>
            <a:r>
              <a:rPr dirty="0" sz="1000" spc="-5">
                <a:latin typeface="Tahoma"/>
                <a:cs typeface="Tahoma"/>
              </a:rPr>
              <a:t>First form </a:t>
            </a:r>
            <a:r>
              <a:rPr dirty="0" sz="1000">
                <a:latin typeface="Tahoma"/>
                <a:cs typeface="Tahoma"/>
              </a:rPr>
              <a:t>a local linear </a:t>
            </a:r>
            <a:r>
              <a:rPr dirty="0" sz="1000" spc="-5">
                <a:latin typeface="Tahoma"/>
                <a:cs typeface="Tahoma"/>
              </a:rPr>
              <a:t>model. Find the </a:t>
            </a:r>
            <a:r>
              <a:rPr dirty="0" u="sng" sz="1000">
                <a:uFill>
                  <a:solidFill>
                    <a:srgbClr val="000000"/>
                  </a:solidFill>
                </a:uFill>
                <a:latin typeface="Tahoma"/>
                <a:cs typeface="Tahoma"/>
              </a:rPr>
              <a:t>β</a:t>
            </a:r>
            <a:r>
              <a:rPr dirty="0" sz="1000">
                <a:latin typeface="Tahoma"/>
                <a:cs typeface="Tahoma"/>
              </a:rPr>
              <a:t> </a:t>
            </a:r>
            <a:r>
              <a:rPr dirty="0" sz="1000" spc="-5">
                <a:latin typeface="Tahoma"/>
                <a:cs typeface="Tahoma"/>
              </a:rPr>
              <a:t>that </a:t>
            </a:r>
            <a:r>
              <a:rPr dirty="0" sz="1000">
                <a:latin typeface="Tahoma"/>
                <a:cs typeface="Tahoma"/>
              </a:rPr>
              <a:t>minimizes </a:t>
            </a:r>
            <a:r>
              <a:rPr dirty="0" sz="1000" spc="-5">
                <a:latin typeface="Tahoma"/>
                <a:cs typeface="Tahoma"/>
              </a:rPr>
              <a:t>the  </a:t>
            </a:r>
            <a:r>
              <a:rPr dirty="0" sz="1000">
                <a:latin typeface="Tahoma"/>
                <a:cs typeface="Tahoma"/>
              </a:rPr>
              <a:t>locally </a:t>
            </a:r>
            <a:r>
              <a:rPr dirty="0" sz="1000" spc="-5">
                <a:latin typeface="Tahoma"/>
                <a:cs typeface="Tahoma"/>
              </a:rPr>
              <a:t>weighted sum of squared</a:t>
            </a:r>
            <a:r>
              <a:rPr dirty="0" sz="1000" spc="-10">
                <a:latin typeface="Tahoma"/>
                <a:cs typeface="Tahoma"/>
              </a:rPr>
              <a:t> </a:t>
            </a:r>
            <a:r>
              <a:rPr dirty="0" sz="1000" spc="-5">
                <a:latin typeface="Tahoma"/>
                <a:cs typeface="Tahoma"/>
              </a:rPr>
              <a:t>residuals:</a:t>
            </a:r>
            <a:endParaRPr sz="1000">
              <a:latin typeface="Tahoma"/>
              <a:cs typeface="Tahoma"/>
            </a:endParaRPr>
          </a:p>
          <a:p>
            <a:pPr algn="ctr" marR="207010">
              <a:lnSpc>
                <a:spcPct val="100000"/>
              </a:lnSpc>
              <a:spcBef>
                <a:spcPts val="195"/>
              </a:spcBef>
            </a:pPr>
            <a:r>
              <a:rPr dirty="0" sz="650" spc="5">
                <a:latin typeface="Times New Roman"/>
                <a:cs typeface="Times New Roman"/>
              </a:rPr>
              <a:t>2</a:t>
            </a:r>
            <a:endParaRPr sz="650">
              <a:latin typeface="Times New Roman"/>
              <a:cs typeface="Times New Roman"/>
            </a:endParaRPr>
          </a:p>
        </p:txBody>
      </p:sp>
      <p:sp>
        <p:nvSpPr>
          <p:cNvPr id="39" name="object 39"/>
          <p:cNvSpPr txBox="1"/>
          <p:nvPr/>
        </p:nvSpPr>
        <p:spPr>
          <a:xfrm>
            <a:off x="1934718" y="8105490"/>
            <a:ext cx="63500" cy="126364"/>
          </a:xfrm>
          <a:prstGeom prst="rect">
            <a:avLst/>
          </a:prstGeom>
        </p:spPr>
        <p:txBody>
          <a:bodyPr wrap="square" lIns="0" tIns="13970" rIns="0" bIns="0" rtlCol="0" vert="horz">
            <a:spAutoFit/>
          </a:bodyPr>
          <a:lstStyle/>
          <a:p>
            <a:pPr>
              <a:lnSpc>
                <a:spcPct val="100000"/>
              </a:lnSpc>
              <a:spcBef>
                <a:spcPts val="110"/>
              </a:spcBef>
            </a:pPr>
            <a:r>
              <a:rPr dirty="0" sz="650" spc="5">
                <a:latin typeface="Symbol"/>
                <a:cs typeface="Symbol"/>
              </a:rPr>
              <a:t></a:t>
            </a:r>
            <a:endParaRPr sz="650">
              <a:latin typeface="Symbol"/>
              <a:cs typeface="Symbol"/>
            </a:endParaRPr>
          </a:p>
        </p:txBody>
      </p:sp>
      <p:sp>
        <p:nvSpPr>
          <p:cNvPr id="40" name="object 40"/>
          <p:cNvSpPr txBox="1"/>
          <p:nvPr/>
        </p:nvSpPr>
        <p:spPr>
          <a:xfrm>
            <a:off x="1920237" y="8176572"/>
            <a:ext cx="199390" cy="198755"/>
          </a:xfrm>
          <a:prstGeom prst="rect">
            <a:avLst/>
          </a:prstGeom>
        </p:spPr>
        <p:txBody>
          <a:bodyPr wrap="square" lIns="0" tIns="16510" rIns="0" bIns="0" rtlCol="0" vert="horz">
            <a:spAutoFit/>
          </a:bodyPr>
          <a:lstStyle/>
          <a:p>
            <a:pPr>
              <a:lnSpc>
                <a:spcPct val="100000"/>
              </a:lnSpc>
              <a:spcBef>
                <a:spcPts val="130"/>
              </a:spcBef>
            </a:pPr>
            <a:r>
              <a:rPr dirty="0" sz="1100" spc="15">
                <a:latin typeface="Times New Roman"/>
                <a:cs typeface="Times New Roman"/>
              </a:rPr>
              <a:t>β</a:t>
            </a:r>
            <a:r>
              <a:rPr dirty="0" sz="1100" spc="-80">
                <a:latin typeface="Times New Roman"/>
                <a:cs typeface="Times New Roman"/>
              </a:rPr>
              <a:t> </a:t>
            </a:r>
            <a:r>
              <a:rPr dirty="0" sz="1100" spc="15">
                <a:latin typeface="Symbol"/>
                <a:cs typeface="Symbol"/>
              </a:rPr>
              <a:t></a:t>
            </a:r>
            <a:endParaRPr sz="1100">
              <a:latin typeface="Symbol"/>
              <a:cs typeface="Symbol"/>
            </a:endParaRPr>
          </a:p>
        </p:txBody>
      </p:sp>
      <p:sp>
        <p:nvSpPr>
          <p:cNvPr id="41" name="object 41"/>
          <p:cNvSpPr txBox="1"/>
          <p:nvPr/>
        </p:nvSpPr>
        <p:spPr>
          <a:xfrm>
            <a:off x="2813304" y="8091014"/>
            <a:ext cx="69215" cy="126364"/>
          </a:xfrm>
          <a:prstGeom prst="rect">
            <a:avLst/>
          </a:prstGeom>
        </p:spPr>
        <p:txBody>
          <a:bodyPr wrap="square" lIns="0" tIns="13970" rIns="0" bIns="0" rtlCol="0" vert="horz">
            <a:spAutoFit/>
          </a:bodyPr>
          <a:lstStyle/>
          <a:p>
            <a:pPr>
              <a:lnSpc>
                <a:spcPct val="100000"/>
              </a:lnSpc>
              <a:spcBef>
                <a:spcPts val="110"/>
              </a:spcBef>
            </a:pPr>
            <a:r>
              <a:rPr dirty="0" sz="650" spc="5" i="1">
                <a:latin typeface="Times New Roman"/>
                <a:cs typeface="Times New Roman"/>
              </a:rPr>
              <a:t>N</a:t>
            </a:r>
            <a:endParaRPr sz="650">
              <a:latin typeface="Times New Roman"/>
              <a:cs typeface="Times New Roman"/>
            </a:endParaRPr>
          </a:p>
        </p:txBody>
      </p:sp>
      <p:sp>
        <p:nvSpPr>
          <p:cNvPr id="42" name="object 42"/>
          <p:cNvSpPr txBox="1"/>
          <p:nvPr/>
        </p:nvSpPr>
        <p:spPr>
          <a:xfrm>
            <a:off x="2110485" y="8138127"/>
            <a:ext cx="848994" cy="362585"/>
          </a:xfrm>
          <a:prstGeom prst="rect">
            <a:avLst/>
          </a:prstGeom>
        </p:spPr>
        <p:txBody>
          <a:bodyPr wrap="square" lIns="0" tIns="12700" rIns="0" bIns="0" rtlCol="0" vert="horz">
            <a:spAutoFit/>
          </a:bodyPr>
          <a:lstStyle/>
          <a:p>
            <a:pPr marL="25400">
              <a:lnSpc>
                <a:spcPts val="1955"/>
              </a:lnSpc>
              <a:spcBef>
                <a:spcPts val="100"/>
              </a:spcBef>
            </a:pPr>
            <a:r>
              <a:rPr dirty="0" baseline="3267" sz="2550" spc="30">
                <a:latin typeface="Times New Roman"/>
                <a:cs typeface="Times New Roman"/>
              </a:rPr>
              <a:t>argmin</a:t>
            </a:r>
            <a:r>
              <a:rPr dirty="0" sz="1700" spc="20">
                <a:latin typeface="Symbol"/>
                <a:cs typeface="Symbol"/>
              </a:rPr>
              <a:t></a:t>
            </a:r>
            <a:endParaRPr sz="1700">
              <a:latin typeface="Symbol"/>
              <a:cs typeface="Symbol"/>
            </a:endParaRPr>
          </a:p>
          <a:p>
            <a:pPr marL="309245">
              <a:lnSpc>
                <a:spcPts val="695"/>
              </a:lnSpc>
              <a:tabLst>
                <a:tab pos="670560" algn="l"/>
              </a:tabLst>
            </a:pPr>
            <a:r>
              <a:rPr dirty="0" baseline="-12820" sz="975" spc="7">
                <a:latin typeface="Times New Roman"/>
                <a:cs typeface="Times New Roman"/>
              </a:rPr>
              <a:t>β</a:t>
            </a:r>
            <a:r>
              <a:rPr dirty="0" baseline="-12820" sz="975" spc="7">
                <a:latin typeface="Times New Roman"/>
                <a:cs typeface="Times New Roman"/>
              </a:rPr>
              <a:t>	</a:t>
            </a:r>
            <a:r>
              <a:rPr dirty="0" sz="650" spc="5" i="1">
                <a:latin typeface="Times New Roman"/>
                <a:cs typeface="Times New Roman"/>
              </a:rPr>
              <a:t>k</a:t>
            </a:r>
            <a:r>
              <a:rPr dirty="0" sz="650" spc="-75" i="1">
                <a:latin typeface="Times New Roman"/>
                <a:cs typeface="Times New Roman"/>
              </a:rPr>
              <a:t> </a:t>
            </a:r>
            <a:r>
              <a:rPr dirty="0" sz="650" spc="-35">
                <a:latin typeface="Symbol"/>
                <a:cs typeface="Symbol"/>
              </a:rPr>
              <a:t></a:t>
            </a:r>
            <a:r>
              <a:rPr dirty="0" sz="650" spc="5">
                <a:latin typeface="Times New Roman"/>
                <a:cs typeface="Times New Roman"/>
              </a:rPr>
              <a:t>1</a:t>
            </a:r>
            <a:endParaRPr sz="650">
              <a:latin typeface="Times New Roman"/>
              <a:cs typeface="Times New Roman"/>
            </a:endParaRPr>
          </a:p>
        </p:txBody>
      </p:sp>
      <p:sp>
        <p:nvSpPr>
          <p:cNvPr id="43" name="object 43"/>
          <p:cNvSpPr txBox="1"/>
          <p:nvPr/>
        </p:nvSpPr>
        <p:spPr>
          <a:xfrm>
            <a:off x="3086861" y="8172546"/>
            <a:ext cx="497840" cy="126364"/>
          </a:xfrm>
          <a:prstGeom prst="rect">
            <a:avLst/>
          </a:prstGeom>
        </p:spPr>
        <p:txBody>
          <a:bodyPr wrap="square" lIns="0" tIns="13970" rIns="0" bIns="0" rtlCol="0" vert="horz">
            <a:spAutoFit/>
          </a:bodyPr>
          <a:lstStyle/>
          <a:p>
            <a:pPr>
              <a:lnSpc>
                <a:spcPct val="100000"/>
              </a:lnSpc>
              <a:spcBef>
                <a:spcPts val="110"/>
              </a:spcBef>
              <a:tabLst>
                <a:tab pos="437515" algn="l"/>
              </a:tabLst>
            </a:pPr>
            <a:r>
              <a:rPr dirty="0" baseline="8547" sz="975" spc="7">
                <a:latin typeface="Times New Roman"/>
                <a:cs typeface="Times New Roman"/>
              </a:rPr>
              <a:t>2</a:t>
            </a:r>
            <a:r>
              <a:rPr dirty="0" baseline="8547" sz="975" spc="7">
                <a:latin typeface="Times New Roman"/>
                <a:cs typeface="Times New Roman"/>
              </a:rPr>
              <a:t>	</a:t>
            </a:r>
            <a:r>
              <a:rPr dirty="0" sz="650" spc="5" i="1">
                <a:latin typeface="Times New Roman"/>
                <a:cs typeface="Times New Roman"/>
              </a:rPr>
              <a:t>T</a:t>
            </a:r>
            <a:endParaRPr sz="650">
              <a:latin typeface="Times New Roman"/>
              <a:cs typeface="Times New Roman"/>
            </a:endParaRPr>
          </a:p>
        </p:txBody>
      </p:sp>
      <p:sp>
        <p:nvSpPr>
          <p:cNvPr id="44" name="object 44"/>
          <p:cNvSpPr txBox="1"/>
          <p:nvPr/>
        </p:nvSpPr>
        <p:spPr>
          <a:xfrm>
            <a:off x="3034275" y="8273131"/>
            <a:ext cx="692785" cy="126364"/>
          </a:xfrm>
          <a:prstGeom prst="rect">
            <a:avLst/>
          </a:prstGeom>
        </p:spPr>
        <p:txBody>
          <a:bodyPr wrap="square" lIns="0" tIns="13970" rIns="0" bIns="0" rtlCol="0" vert="horz">
            <a:spAutoFit/>
          </a:bodyPr>
          <a:lstStyle/>
          <a:p>
            <a:pPr>
              <a:lnSpc>
                <a:spcPct val="100000"/>
              </a:lnSpc>
              <a:spcBef>
                <a:spcPts val="110"/>
              </a:spcBef>
              <a:tabLst>
                <a:tab pos="233679" algn="l"/>
                <a:tab pos="641985" algn="l"/>
              </a:tabLst>
            </a:pPr>
            <a:r>
              <a:rPr dirty="0" sz="650" spc="5" i="1">
                <a:latin typeface="Times New Roman"/>
                <a:cs typeface="Times New Roman"/>
              </a:rPr>
              <a:t>k</a:t>
            </a:r>
            <a:r>
              <a:rPr dirty="0" sz="650" spc="5" i="1">
                <a:latin typeface="Times New Roman"/>
                <a:cs typeface="Times New Roman"/>
              </a:rPr>
              <a:t>	</a:t>
            </a:r>
            <a:r>
              <a:rPr dirty="0" sz="650" spc="5" i="1">
                <a:latin typeface="Times New Roman"/>
                <a:cs typeface="Times New Roman"/>
              </a:rPr>
              <a:t>k</a:t>
            </a:r>
            <a:r>
              <a:rPr dirty="0" sz="650" spc="5" i="1">
                <a:latin typeface="Times New Roman"/>
                <a:cs typeface="Times New Roman"/>
              </a:rPr>
              <a:t>	</a:t>
            </a:r>
            <a:r>
              <a:rPr dirty="0" sz="650" spc="5" i="1">
                <a:latin typeface="Times New Roman"/>
                <a:cs typeface="Times New Roman"/>
              </a:rPr>
              <a:t>k</a:t>
            </a:r>
            <a:endParaRPr sz="650">
              <a:latin typeface="Times New Roman"/>
              <a:cs typeface="Times New Roman"/>
            </a:endParaRPr>
          </a:p>
        </p:txBody>
      </p:sp>
      <p:sp>
        <p:nvSpPr>
          <p:cNvPr id="45" name="object 45"/>
          <p:cNvSpPr txBox="1"/>
          <p:nvPr/>
        </p:nvSpPr>
        <p:spPr>
          <a:xfrm>
            <a:off x="2942082" y="8089972"/>
            <a:ext cx="859790" cy="302260"/>
          </a:xfrm>
          <a:prstGeom prst="rect">
            <a:avLst/>
          </a:prstGeom>
        </p:spPr>
        <p:txBody>
          <a:bodyPr wrap="square" lIns="0" tIns="14604" rIns="0" bIns="0" rtlCol="0" vert="horz">
            <a:spAutoFit/>
          </a:bodyPr>
          <a:lstStyle/>
          <a:p>
            <a:pPr>
              <a:lnSpc>
                <a:spcPct val="100000"/>
              </a:lnSpc>
              <a:spcBef>
                <a:spcPts val="114"/>
              </a:spcBef>
            </a:pPr>
            <a:r>
              <a:rPr dirty="0" sz="1100" spc="20" i="1">
                <a:latin typeface="Times New Roman"/>
                <a:cs typeface="Times New Roman"/>
              </a:rPr>
              <a:t>w </a:t>
            </a:r>
            <a:r>
              <a:rPr dirty="0" sz="1800" spc="-130">
                <a:latin typeface="Symbol"/>
                <a:cs typeface="Symbol"/>
              </a:rPr>
              <a:t></a:t>
            </a:r>
            <a:r>
              <a:rPr dirty="0" sz="1100" spc="-130">
                <a:latin typeface="Times New Roman"/>
                <a:cs typeface="Times New Roman"/>
              </a:rPr>
              <a:t>y </a:t>
            </a:r>
            <a:r>
              <a:rPr dirty="0" sz="1100" spc="85">
                <a:latin typeface="Symbol"/>
                <a:cs typeface="Symbol"/>
              </a:rPr>
              <a:t></a:t>
            </a:r>
            <a:r>
              <a:rPr dirty="0" sz="1100" spc="85">
                <a:latin typeface="Times New Roman"/>
                <a:cs typeface="Times New Roman"/>
              </a:rPr>
              <a:t>β </a:t>
            </a:r>
            <a:r>
              <a:rPr dirty="0" sz="1100" spc="15">
                <a:latin typeface="Times New Roman"/>
                <a:cs typeface="Times New Roman"/>
              </a:rPr>
              <a:t>x</a:t>
            </a:r>
            <a:r>
              <a:rPr dirty="0" sz="1100" spc="30">
                <a:latin typeface="Times New Roman"/>
                <a:cs typeface="Times New Roman"/>
              </a:rPr>
              <a:t> </a:t>
            </a:r>
            <a:r>
              <a:rPr dirty="0" sz="1800" spc="-229">
                <a:latin typeface="Symbol"/>
                <a:cs typeface="Symbol"/>
              </a:rPr>
              <a:t></a:t>
            </a:r>
            <a:endParaRPr sz="1800">
              <a:latin typeface="Symbol"/>
              <a:cs typeface="Symbol"/>
            </a:endParaRPr>
          </a:p>
        </p:txBody>
      </p:sp>
      <p:sp>
        <p:nvSpPr>
          <p:cNvPr id="46" name="object 46"/>
          <p:cNvSpPr txBox="1"/>
          <p:nvPr/>
        </p:nvSpPr>
        <p:spPr>
          <a:xfrm>
            <a:off x="3995420" y="8260049"/>
            <a:ext cx="2010410" cy="511175"/>
          </a:xfrm>
          <a:prstGeom prst="rect">
            <a:avLst/>
          </a:prstGeom>
        </p:spPr>
        <p:txBody>
          <a:bodyPr wrap="square" lIns="0" tIns="14604" rIns="0" bIns="0" rtlCol="0" vert="horz">
            <a:spAutoFit/>
          </a:bodyPr>
          <a:lstStyle/>
          <a:p>
            <a:pPr marL="50800">
              <a:lnSpc>
                <a:spcPct val="100000"/>
              </a:lnSpc>
              <a:spcBef>
                <a:spcPts val="114"/>
              </a:spcBef>
            </a:pPr>
            <a:r>
              <a:rPr dirty="0" sz="1200" spc="-5">
                <a:latin typeface="Tahoma"/>
                <a:cs typeface="Tahoma"/>
              </a:rPr>
              <a:t>Then predict </a:t>
            </a:r>
            <a:r>
              <a:rPr dirty="0" sz="1250" spc="-25" i="1">
                <a:latin typeface="Tahoma"/>
                <a:cs typeface="Tahoma"/>
              </a:rPr>
              <a:t>y</a:t>
            </a:r>
            <a:r>
              <a:rPr dirty="0" baseline="-19607" sz="1275" spc="-37" i="1">
                <a:latin typeface="Tahoma"/>
                <a:cs typeface="Tahoma"/>
              </a:rPr>
              <a:t>predict</a:t>
            </a:r>
            <a:r>
              <a:rPr dirty="0" sz="1250" spc="-25" i="1">
                <a:latin typeface="Tahoma"/>
                <a:cs typeface="Tahoma"/>
              </a:rPr>
              <a:t>=</a:t>
            </a:r>
            <a:r>
              <a:rPr dirty="0" u="sng" sz="1200" spc="-25">
                <a:uFill>
                  <a:solidFill>
                    <a:srgbClr val="000000"/>
                  </a:solidFill>
                </a:uFill>
                <a:latin typeface="Tahoma"/>
                <a:cs typeface="Tahoma"/>
              </a:rPr>
              <a:t>β</a:t>
            </a:r>
            <a:r>
              <a:rPr dirty="0" baseline="24305" sz="1200" spc="-37">
                <a:latin typeface="Tahoma"/>
                <a:cs typeface="Tahoma"/>
              </a:rPr>
              <a:t>T</a:t>
            </a:r>
            <a:r>
              <a:rPr dirty="0" baseline="24305" sz="1200" spc="195">
                <a:latin typeface="Tahoma"/>
                <a:cs typeface="Tahoma"/>
              </a:rPr>
              <a:t> </a:t>
            </a:r>
            <a:r>
              <a:rPr dirty="0" sz="1250" spc="-30" i="1">
                <a:latin typeface="Tahoma"/>
                <a:cs typeface="Tahoma"/>
              </a:rPr>
              <a:t>x</a:t>
            </a:r>
            <a:r>
              <a:rPr dirty="0" baseline="-19607" sz="1275" spc="-44" i="1">
                <a:latin typeface="Tahoma"/>
                <a:cs typeface="Tahoma"/>
              </a:rPr>
              <a:t>query</a:t>
            </a:r>
            <a:endParaRPr baseline="-19607" sz="1275">
              <a:latin typeface="Tahoma"/>
              <a:cs typeface="Tahoma"/>
            </a:endParaRPr>
          </a:p>
          <a:p>
            <a:pPr>
              <a:lnSpc>
                <a:spcPct val="100000"/>
              </a:lnSpc>
              <a:spcBef>
                <a:spcPts val="35"/>
              </a:spcBef>
            </a:pPr>
            <a:endParaRPr sz="1350">
              <a:latin typeface="Times New Roman"/>
              <a:cs typeface="Times New Roman"/>
            </a:endParaRPr>
          </a:p>
          <a:p>
            <a:pPr marL="836294">
              <a:lnSpc>
                <a:spcPct val="100000"/>
              </a:lnSpc>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34</a:t>
            </a:r>
            <a:endParaRPr sz="600">
              <a:latin typeface="Tahoma"/>
              <a:cs typeface="Tahoma"/>
            </a:endParaRPr>
          </a:p>
        </p:txBody>
      </p:sp>
      <p:sp>
        <p:nvSpPr>
          <p:cNvPr id="47" name="object 4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8" name="object 4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35</a:t>
            </a:r>
            <a:endParaRPr sz="600">
              <a:latin typeface="Tahoma"/>
              <a:cs typeface="Tahoma"/>
            </a:endParaRPr>
          </a:p>
        </p:txBody>
      </p:sp>
      <p:sp>
        <p:nvSpPr>
          <p:cNvPr id="3" name="object 3"/>
          <p:cNvSpPr txBox="1"/>
          <p:nvPr/>
        </p:nvSpPr>
        <p:spPr>
          <a:xfrm>
            <a:off x="3219450" y="1386331"/>
            <a:ext cx="1269365" cy="208279"/>
          </a:xfrm>
          <a:prstGeom prst="rect">
            <a:avLst/>
          </a:prstGeom>
        </p:spPr>
        <p:txBody>
          <a:bodyPr wrap="square" lIns="0" tIns="12700" rIns="0" bIns="0" rtlCol="0" vert="horz">
            <a:spAutoFit/>
          </a:bodyPr>
          <a:lstStyle/>
          <a:p>
            <a:pPr>
              <a:lnSpc>
                <a:spcPct val="100000"/>
              </a:lnSpc>
              <a:spcBef>
                <a:spcPts val="100"/>
              </a:spcBef>
            </a:pPr>
            <a:r>
              <a:rPr dirty="0" sz="1200" spc="-5" b="1">
                <a:solidFill>
                  <a:srgbClr val="006500"/>
                </a:solidFill>
                <a:latin typeface="Tahoma"/>
                <a:cs typeface="Tahoma"/>
              </a:rPr>
              <a:t>How LWR</a:t>
            </a:r>
            <a:r>
              <a:rPr dirty="0" sz="1200" spc="-75" b="1">
                <a:solidFill>
                  <a:srgbClr val="006500"/>
                </a:solidFill>
                <a:latin typeface="Tahoma"/>
                <a:cs typeface="Tahoma"/>
              </a:rPr>
              <a:t> </a:t>
            </a:r>
            <a:r>
              <a:rPr dirty="0" sz="1200" b="1">
                <a:solidFill>
                  <a:srgbClr val="006500"/>
                </a:solidFill>
                <a:latin typeface="Tahoma"/>
                <a:cs typeface="Tahoma"/>
              </a:rPr>
              <a:t>works</a:t>
            </a:r>
            <a:endParaRPr sz="1200">
              <a:latin typeface="Tahoma"/>
              <a:cs typeface="Tahoma"/>
            </a:endParaRPr>
          </a:p>
        </p:txBody>
      </p:sp>
      <p:sp>
        <p:nvSpPr>
          <p:cNvPr id="4" name="object 4"/>
          <p:cNvSpPr txBox="1"/>
          <p:nvPr/>
        </p:nvSpPr>
        <p:spPr>
          <a:xfrm>
            <a:off x="3512820" y="3141442"/>
            <a:ext cx="2245360" cy="863600"/>
          </a:xfrm>
          <a:prstGeom prst="rect">
            <a:avLst/>
          </a:prstGeom>
        </p:spPr>
        <p:txBody>
          <a:bodyPr wrap="square" lIns="0" tIns="80645" rIns="0" bIns="0" rtlCol="0" vert="horz">
            <a:spAutoFit/>
          </a:bodyPr>
          <a:lstStyle/>
          <a:p>
            <a:pPr marL="38100">
              <a:lnSpc>
                <a:spcPct val="100000"/>
              </a:lnSpc>
              <a:spcBef>
                <a:spcPts val="635"/>
              </a:spcBef>
              <a:tabLst>
                <a:tab pos="485140" algn="l"/>
                <a:tab pos="1146175" algn="l"/>
              </a:tabLst>
            </a:pPr>
            <a:r>
              <a:rPr dirty="0" sz="1050" spc="-30" i="1">
                <a:latin typeface="Tahoma"/>
                <a:cs typeface="Tahoma"/>
              </a:rPr>
              <a:t>X	</a:t>
            </a:r>
            <a:r>
              <a:rPr dirty="0" sz="1000" b="1">
                <a:latin typeface="Tahoma"/>
                <a:cs typeface="Tahoma"/>
              </a:rPr>
              <a:t>- - &gt;	</a:t>
            </a:r>
            <a:r>
              <a:rPr dirty="0" sz="1050" spc="-45" i="1">
                <a:latin typeface="Tahoma"/>
                <a:cs typeface="Tahoma"/>
              </a:rPr>
              <a:t>WX</a:t>
            </a:r>
            <a:endParaRPr sz="1050">
              <a:latin typeface="Tahoma"/>
              <a:cs typeface="Tahoma"/>
            </a:endParaRPr>
          </a:p>
          <a:p>
            <a:pPr marL="266700" indent="-229235">
              <a:lnSpc>
                <a:spcPts val="1225"/>
              </a:lnSpc>
              <a:spcBef>
                <a:spcPts val="540"/>
              </a:spcBef>
              <a:buAutoNum type="arabicPeriod" startAt="3"/>
              <a:tabLst>
                <a:tab pos="267335" algn="l"/>
              </a:tabLst>
            </a:pPr>
            <a:r>
              <a:rPr dirty="0" sz="1000">
                <a:latin typeface="Tahoma"/>
                <a:cs typeface="Tahoma"/>
              </a:rPr>
              <a:t>Let </a:t>
            </a:r>
            <a:r>
              <a:rPr dirty="0" sz="1050" spc="-25" i="1">
                <a:latin typeface="Tahoma"/>
                <a:cs typeface="Tahoma"/>
              </a:rPr>
              <a:t>WY</a:t>
            </a:r>
            <a:r>
              <a:rPr dirty="0" sz="1000" spc="-25">
                <a:latin typeface="Tahoma"/>
                <a:cs typeface="Tahoma"/>
              </a:rPr>
              <a:t>=</a:t>
            </a:r>
            <a:r>
              <a:rPr dirty="0" sz="1050" spc="-25" i="1">
                <a:latin typeface="Tahoma"/>
                <a:cs typeface="Tahoma"/>
              </a:rPr>
              <a:t>Diag(w</a:t>
            </a:r>
            <a:r>
              <a:rPr dirty="0" baseline="-21367" sz="975" spc="-37" i="1">
                <a:latin typeface="Tahoma"/>
                <a:cs typeface="Tahoma"/>
              </a:rPr>
              <a:t>1</a:t>
            </a:r>
            <a:r>
              <a:rPr dirty="0" sz="1050" spc="-25" i="1">
                <a:latin typeface="Tahoma"/>
                <a:cs typeface="Tahoma"/>
              </a:rPr>
              <a:t>,..w</a:t>
            </a:r>
            <a:r>
              <a:rPr dirty="0" baseline="-21367" sz="975" spc="-37" i="1">
                <a:latin typeface="Tahoma"/>
                <a:cs typeface="Tahoma"/>
              </a:rPr>
              <a:t>N</a:t>
            </a:r>
            <a:r>
              <a:rPr dirty="0" sz="1050" spc="-25" i="1">
                <a:latin typeface="Tahoma"/>
                <a:cs typeface="Tahoma"/>
              </a:rPr>
              <a:t>)Y</a:t>
            </a:r>
            <a:r>
              <a:rPr dirty="0" sz="1000" spc="-25">
                <a:latin typeface="Tahoma"/>
                <a:cs typeface="Tahoma"/>
              </a:rPr>
              <a:t>, </a:t>
            </a:r>
            <a:r>
              <a:rPr dirty="0" sz="1000">
                <a:latin typeface="Tahoma"/>
                <a:cs typeface="Tahoma"/>
              </a:rPr>
              <a:t>so </a:t>
            </a:r>
            <a:r>
              <a:rPr dirty="0" sz="1000" spc="-5">
                <a:latin typeface="Tahoma"/>
                <a:cs typeface="Tahoma"/>
              </a:rPr>
              <a:t>that</a:t>
            </a:r>
            <a:r>
              <a:rPr dirty="0" sz="1000" spc="-30">
                <a:latin typeface="Tahoma"/>
                <a:cs typeface="Tahoma"/>
              </a:rPr>
              <a:t> </a:t>
            </a:r>
            <a:r>
              <a:rPr dirty="0" sz="1050" spc="-15" i="1">
                <a:latin typeface="Tahoma"/>
                <a:cs typeface="Tahoma"/>
              </a:rPr>
              <a:t>y</a:t>
            </a:r>
            <a:r>
              <a:rPr dirty="0" baseline="-21367" sz="975" spc="-22" i="1">
                <a:latin typeface="Tahoma"/>
                <a:cs typeface="Tahoma"/>
              </a:rPr>
              <a:t>k</a:t>
            </a:r>
            <a:endParaRPr baseline="-21367" sz="975">
              <a:latin typeface="Tahoma"/>
              <a:cs typeface="Tahoma"/>
            </a:endParaRPr>
          </a:p>
          <a:p>
            <a:pPr marL="266700">
              <a:lnSpc>
                <a:spcPts val="1225"/>
              </a:lnSpc>
            </a:pPr>
            <a:r>
              <a:rPr dirty="0" sz="1000">
                <a:latin typeface="Wingdings"/>
                <a:cs typeface="Wingdings"/>
              </a:rPr>
              <a:t>€</a:t>
            </a:r>
            <a:r>
              <a:rPr dirty="0" sz="1050" i="1">
                <a:latin typeface="Tahoma"/>
                <a:cs typeface="Tahoma"/>
              </a:rPr>
              <a:t>w</a:t>
            </a:r>
            <a:r>
              <a:rPr dirty="0" baseline="-21367" sz="975" i="1">
                <a:latin typeface="Tahoma"/>
                <a:cs typeface="Tahoma"/>
              </a:rPr>
              <a:t>k</a:t>
            </a:r>
            <a:r>
              <a:rPr dirty="0" sz="1050" i="1">
                <a:latin typeface="Tahoma"/>
                <a:cs typeface="Tahoma"/>
              </a:rPr>
              <a:t>y</a:t>
            </a:r>
            <a:r>
              <a:rPr dirty="0" baseline="-21367" sz="975" i="1">
                <a:latin typeface="Tahoma"/>
                <a:cs typeface="Tahoma"/>
              </a:rPr>
              <a:t>k</a:t>
            </a:r>
            <a:endParaRPr baseline="-21367" sz="975">
              <a:latin typeface="Tahoma"/>
              <a:cs typeface="Tahoma"/>
            </a:endParaRPr>
          </a:p>
          <a:p>
            <a:pPr marL="266700" indent="-228600">
              <a:lnSpc>
                <a:spcPct val="100000"/>
              </a:lnSpc>
              <a:spcBef>
                <a:spcPts val="550"/>
              </a:spcBef>
              <a:buAutoNum type="arabicPeriod" startAt="4"/>
              <a:tabLst>
                <a:tab pos="266700" algn="l"/>
              </a:tabLst>
            </a:pPr>
            <a:r>
              <a:rPr dirty="0" sz="1000">
                <a:latin typeface="Tahoma"/>
                <a:cs typeface="Tahoma"/>
              </a:rPr>
              <a:t>β =</a:t>
            </a:r>
            <a:r>
              <a:rPr dirty="0" sz="1000" spc="-10">
                <a:latin typeface="Tahoma"/>
                <a:cs typeface="Tahoma"/>
              </a:rPr>
              <a:t> </a:t>
            </a:r>
            <a:r>
              <a:rPr dirty="0" sz="1050" spc="-30" i="1">
                <a:latin typeface="Tahoma"/>
                <a:cs typeface="Tahoma"/>
              </a:rPr>
              <a:t>(WX</a:t>
            </a:r>
            <a:r>
              <a:rPr dirty="0" baseline="25641" sz="975" spc="-44" i="1">
                <a:latin typeface="Tahoma"/>
                <a:cs typeface="Tahoma"/>
              </a:rPr>
              <a:t>T</a:t>
            </a:r>
            <a:r>
              <a:rPr dirty="0" sz="1050" spc="-30" i="1">
                <a:latin typeface="Tahoma"/>
                <a:cs typeface="Tahoma"/>
              </a:rPr>
              <a:t>WX)</a:t>
            </a:r>
            <a:r>
              <a:rPr dirty="0" baseline="25641" sz="975" spc="-44" i="1">
                <a:latin typeface="Tahoma"/>
                <a:cs typeface="Tahoma"/>
              </a:rPr>
              <a:t>-1</a:t>
            </a:r>
            <a:r>
              <a:rPr dirty="0" sz="1050" spc="-30" i="1">
                <a:latin typeface="Tahoma"/>
                <a:cs typeface="Tahoma"/>
              </a:rPr>
              <a:t>(WX</a:t>
            </a:r>
            <a:r>
              <a:rPr dirty="0" baseline="25641" sz="975" spc="-44" i="1">
                <a:latin typeface="Tahoma"/>
                <a:cs typeface="Tahoma"/>
              </a:rPr>
              <a:t>T</a:t>
            </a:r>
            <a:r>
              <a:rPr dirty="0" sz="1050" spc="-30" i="1">
                <a:latin typeface="Tahoma"/>
                <a:cs typeface="Tahoma"/>
              </a:rPr>
              <a:t>WY)</a:t>
            </a:r>
            <a:endParaRPr sz="1050">
              <a:latin typeface="Tahoma"/>
              <a:cs typeface="Tahoma"/>
            </a:endParaRPr>
          </a:p>
        </p:txBody>
      </p:sp>
      <p:sp>
        <p:nvSpPr>
          <p:cNvPr id="5" name="object 5"/>
          <p:cNvSpPr txBox="1"/>
          <p:nvPr/>
        </p:nvSpPr>
        <p:spPr>
          <a:xfrm>
            <a:off x="6099809" y="2720882"/>
            <a:ext cx="59055" cy="169545"/>
          </a:xfrm>
          <a:prstGeom prst="rect">
            <a:avLst/>
          </a:prstGeom>
        </p:spPr>
        <p:txBody>
          <a:bodyPr wrap="square" lIns="0" tIns="12065" rIns="0" bIns="0" rtlCol="0" vert="horz">
            <a:spAutoFit/>
          </a:bodyPr>
          <a:lstStyle/>
          <a:p>
            <a:pPr>
              <a:lnSpc>
                <a:spcPct val="100000"/>
              </a:lnSpc>
              <a:spcBef>
                <a:spcPts val="95"/>
              </a:spcBef>
            </a:pPr>
            <a:r>
              <a:rPr dirty="0" sz="950" spc="-350">
                <a:latin typeface="Symbol"/>
                <a:cs typeface="Symbol"/>
              </a:rPr>
              <a:t>⎥</a:t>
            </a:r>
            <a:endParaRPr sz="950">
              <a:latin typeface="Symbol"/>
              <a:cs typeface="Symbol"/>
            </a:endParaRPr>
          </a:p>
        </p:txBody>
      </p:sp>
      <p:sp>
        <p:nvSpPr>
          <p:cNvPr id="6" name="object 6"/>
          <p:cNvSpPr txBox="1"/>
          <p:nvPr/>
        </p:nvSpPr>
        <p:spPr>
          <a:xfrm>
            <a:off x="6099809" y="2375692"/>
            <a:ext cx="59055" cy="169545"/>
          </a:xfrm>
          <a:prstGeom prst="rect">
            <a:avLst/>
          </a:prstGeom>
        </p:spPr>
        <p:txBody>
          <a:bodyPr wrap="square" lIns="0" tIns="12065" rIns="0" bIns="0" rtlCol="0" vert="horz">
            <a:spAutoFit/>
          </a:bodyPr>
          <a:lstStyle/>
          <a:p>
            <a:pPr>
              <a:lnSpc>
                <a:spcPct val="100000"/>
              </a:lnSpc>
              <a:spcBef>
                <a:spcPts val="95"/>
              </a:spcBef>
            </a:pPr>
            <a:r>
              <a:rPr dirty="0" sz="950" spc="-350">
                <a:latin typeface="Symbol"/>
                <a:cs typeface="Symbol"/>
              </a:rPr>
              <a:t>⎥</a:t>
            </a:r>
            <a:endParaRPr sz="950">
              <a:latin typeface="Symbol"/>
              <a:cs typeface="Symbol"/>
            </a:endParaRPr>
          </a:p>
        </p:txBody>
      </p:sp>
      <p:sp>
        <p:nvSpPr>
          <p:cNvPr id="7" name="object 7"/>
          <p:cNvSpPr txBox="1"/>
          <p:nvPr/>
        </p:nvSpPr>
        <p:spPr>
          <a:xfrm>
            <a:off x="5861305" y="2823754"/>
            <a:ext cx="297815" cy="169545"/>
          </a:xfrm>
          <a:prstGeom prst="rect">
            <a:avLst/>
          </a:prstGeom>
        </p:spPr>
        <p:txBody>
          <a:bodyPr wrap="square" lIns="0" tIns="12065" rIns="0" bIns="0" rtlCol="0" vert="horz">
            <a:spAutoFit/>
          </a:bodyPr>
          <a:lstStyle/>
          <a:p>
            <a:pPr>
              <a:lnSpc>
                <a:spcPct val="100000"/>
              </a:lnSpc>
              <a:spcBef>
                <a:spcPts val="95"/>
              </a:spcBef>
            </a:pPr>
            <a:r>
              <a:rPr dirty="0" sz="550" i="1">
                <a:latin typeface="Times New Roman"/>
                <a:cs typeface="Times New Roman"/>
              </a:rPr>
              <a:t>N ND</a:t>
            </a:r>
            <a:r>
              <a:rPr dirty="0" sz="550" spc="-35" i="1">
                <a:latin typeface="Times New Roman"/>
                <a:cs typeface="Times New Roman"/>
              </a:rPr>
              <a:t> </a:t>
            </a:r>
            <a:r>
              <a:rPr dirty="0" sz="950" spc="-540">
                <a:latin typeface="Symbol"/>
                <a:cs typeface="Symbol"/>
              </a:rPr>
              <a:t>⎦</a:t>
            </a:r>
            <a:endParaRPr sz="950">
              <a:latin typeface="Symbol"/>
              <a:cs typeface="Symbol"/>
            </a:endParaRPr>
          </a:p>
        </p:txBody>
      </p:sp>
      <p:sp>
        <p:nvSpPr>
          <p:cNvPr id="8" name="object 8"/>
          <p:cNvSpPr txBox="1"/>
          <p:nvPr/>
        </p:nvSpPr>
        <p:spPr>
          <a:xfrm>
            <a:off x="4080502" y="2823754"/>
            <a:ext cx="525780" cy="169545"/>
          </a:xfrm>
          <a:prstGeom prst="rect">
            <a:avLst/>
          </a:prstGeom>
        </p:spPr>
        <p:txBody>
          <a:bodyPr wrap="square" lIns="0" tIns="12065" rIns="0" bIns="0" rtlCol="0" vert="horz">
            <a:spAutoFit/>
          </a:bodyPr>
          <a:lstStyle/>
          <a:p>
            <a:pPr>
              <a:lnSpc>
                <a:spcPct val="100000"/>
              </a:lnSpc>
              <a:spcBef>
                <a:spcPts val="95"/>
              </a:spcBef>
              <a:tabLst>
                <a:tab pos="335915" algn="l"/>
              </a:tabLst>
            </a:pPr>
            <a:r>
              <a:rPr dirty="0" sz="550" i="1">
                <a:latin typeface="Times New Roman"/>
                <a:cs typeface="Times New Roman"/>
              </a:rPr>
              <a:t>ND</a:t>
            </a:r>
            <a:r>
              <a:rPr dirty="0" sz="550" spc="-5" i="1">
                <a:latin typeface="Times New Roman"/>
                <a:cs typeface="Times New Roman"/>
              </a:rPr>
              <a:t> </a:t>
            </a:r>
            <a:r>
              <a:rPr dirty="0" sz="950" spc="-350">
                <a:latin typeface="Symbol"/>
                <a:cs typeface="Symbol"/>
              </a:rPr>
              <a:t>⎦</a:t>
            </a:r>
            <a:r>
              <a:rPr dirty="0" sz="950" spc="-350">
                <a:latin typeface="Times New Roman"/>
                <a:cs typeface="Times New Roman"/>
              </a:rPr>
              <a:t>	</a:t>
            </a:r>
            <a:r>
              <a:rPr dirty="0" sz="950" spc="-350">
                <a:latin typeface="Symbol"/>
                <a:cs typeface="Symbol"/>
              </a:rPr>
              <a:t>⎣</a:t>
            </a:r>
            <a:r>
              <a:rPr dirty="0" sz="950" spc="340">
                <a:latin typeface="Times New Roman"/>
                <a:cs typeface="Times New Roman"/>
              </a:rPr>
              <a:t> </a:t>
            </a:r>
            <a:r>
              <a:rPr dirty="0" sz="550" spc="-195" i="1">
                <a:latin typeface="Times New Roman"/>
                <a:cs typeface="Times New Roman"/>
              </a:rPr>
              <a:t>N</a:t>
            </a:r>
            <a:endParaRPr sz="550">
              <a:latin typeface="Times New Roman"/>
              <a:cs typeface="Times New Roman"/>
            </a:endParaRPr>
          </a:p>
        </p:txBody>
      </p:sp>
      <p:sp>
        <p:nvSpPr>
          <p:cNvPr id="9" name="object 9"/>
          <p:cNvSpPr txBox="1"/>
          <p:nvPr/>
        </p:nvSpPr>
        <p:spPr>
          <a:xfrm>
            <a:off x="4169405" y="2720882"/>
            <a:ext cx="415925" cy="169545"/>
          </a:xfrm>
          <a:prstGeom prst="rect">
            <a:avLst/>
          </a:prstGeom>
        </p:spPr>
        <p:txBody>
          <a:bodyPr wrap="square" lIns="0" tIns="12065" rIns="0" bIns="0" rtlCol="0" vert="horz">
            <a:spAutoFit/>
          </a:bodyPr>
          <a:lstStyle/>
          <a:p>
            <a:pPr marL="25400">
              <a:lnSpc>
                <a:spcPct val="100000"/>
              </a:lnSpc>
              <a:spcBef>
                <a:spcPts val="95"/>
              </a:spcBef>
              <a:tabLst>
                <a:tab pos="247015" algn="l"/>
              </a:tabLst>
            </a:pPr>
            <a:r>
              <a:rPr dirty="0" sz="950" spc="-350">
                <a:latin typeface="Symbol"/>
                <a:cs typeface="Symbol"/>
              </a:rPr>
              <a:t>⎥</a:t>
            </a:r>
            <a:r>
              <a:rPr dirty="0" sz="950" spc="-350">
                <a:latin typeface="Times New Roman"/>
                <a:cs typeface="Times New Roman"/>
              </a:rPr>
              <a:t>	</a:t>
            </a:r>
            <a:r>
              <a:rPr dirty="0" sz="950" spc="-320">
                <a:latin typeface="Symbol"/>
                <a:cs typeface="Symbol"/>
              </a:rPr>
              <a:t>⎢</a:t>
            </a:r>
            <a:r>
              <a:rPr dirty="0" baseline="-32163" sz="1425" spc="-7" i="1">
                <a:latin typeface="Times New Roman"/>
                <a:cs typeface="Times New Roman"/>
              </a:rPr>
              <a:t>w</a:t>
            </a:r>
            <a:endParaRPr baseline="-32163" sz="1425">
              <a:latin typeface="Times New Roman"/>
              <a:cs typeface="Times New Roman"/>
            </a:endParaRPr>
          </a:p>
        </p:txBody>
      </p:sp>
      <p:sp>
        <p:nvSpPr>
          <p:cNvPr id="10" name="object 10"/>
          <p:cNvSpPr txBox="1"/>
          <p:nvPr/>
        </p:nvSpPr>
        <p:spPr>
          <a:xfrm>
            <a:off x="4169405" y="2375692"/>
            <a:ext cx="427355" cy="169545"/>
          </a:xfrm>
          <a:prstGeom prst="rect">
            <a:avLst/>
          </a:prstGeom>
        </p:spPr>
        <p:txBody>
          <a:bodyPr wrap="square" lIns="0" tIns="12065" rIns="0" bIns="0" rtlCol="0" vert="horz">
            <a:spAutoFit/>
          </a:bodyPr>
          <a:lstStyle/>
          <a:p>
            <a:pPr marL="25400">
              <a:lnSpc>
                <a:spcPct val="100000"/>
              </a:lnSpc>
              <a:spcBef>
                <a:spcPts val="95"/>
              </a:spcBef>
              <a:tabLst>
                <a:tab pos="247015" algn="l"/>
              </a:tabLst>
            </a:pPr>
            <a:r>
              <a:rPr dirty="0" sz="950" spc="-350">
                <a:latin typeface="Symbol"/>
                <a:cs typeface="Symbol"/>
              </a:rPr>
              <a:t>⎥</a:t>
            </a:r>
            <a:r>
              <a:rPr dirty="0" sz="950" spc="-350">
                <a:latin typeface="Times New Roman"/>
                <a:cs typeface="Times New Roman"/>
              </a:rPr>
              <a:t>	</a:t>
            </a:r>
            <a:r>
              <a:rPr dirty="0" sz="950" spc="-350">
                <a:latin typeface="Symbol"/>
                <a:cs typeface="Symbol"/>
              </a:rPr>
              <a:t>⎢</a:t>
            </a:r>
            <a:r>
              <a:rPr dirty="0" sz="950" spc="-180">
                <a:latin typeface="Times New Roman"/>
                <a:cs typeface="Times New Roman"/>
              </a:rPr>
              <a:t> </a:t>
            </a:r>
            <a:r>
              <a:rPr dirty="0" baseline="-26315" sz="1425" spc="-7" i="1">
                <a:latin typeface="Times New Roman"/>
                <a:cs typeface="Times New Roman"/>
              </a:rPr>
              <a:t>w</a:t>
            </a:r>
            <a:endParaRPr baseline="-26315" sz="1425">
              <a:latin typeface="Times New Roman"/>
              <a:cs typeface="Times New Roman"/>
            </a:endParaRPr>
          </a:p>
        </p:txBody>
      </p:sp>
      <p:sp>
        <p:nvSpPr>
          <p:cNvPr id="11" name="object 11"/>
          <p:cNvSpPr txBox="1"/>
          <p:nvPr/>
        </p:nvSpPr>
        <p:spPr>
          <a:xfrm>
            <a:off x="3174985" y="2720882"/>
            <a:ext cx="172085" cy="169545"/>
          </a:xfrm>
          <a:prstGeom prst="rect">
            <a:avLst/>
          </a:prstGeom>
        </p:spPr>
        <p:txBody>
          <a:bodyPr wrap="square" lIns="0" tIns="12065" rIns="0" bIns="0" rtlCol="0" vert="horz">
            <a:spAutoFit/>
          </a:bodyPr>
          <a:lstStyle/>
          <a:p>
            <a:pPr marL="25400">
              <a:lnSpc>
                <a:spcPct val="100000"/>
              </a:lnSpc>
              <a:spcBef>
                <a:spcPts val="95"/>
              </a:spcBef>
            </a:pPr>
            <a:r>
              <a:rPr dirty="0" sz="950" spc="-285">
                <a:latin typeface="Symbol"/>
                <a:cs typeface="Symbol"/>
              </a:rPr>
              <a:t>⎢</a:t>
            </a:r>
            <a:r>
              <a:rPr dirty="0" baseline="-32163" sz="1425" spc="-7" i="1">
                <a:latin typeface="Times New Roman"/>
                <a:cs typeface="Times New Roman"/>
              </a:rPr>
              <a:t>x</a:t>
            </a:r>
            <a:endParaRPr baseline="-32163" sz="1425">
              <a:latin typeface="Times New Roman"/>
              <a:cs typeface="Times New Roman"/>
            </a:endParaRPr>
          </a:p>
        </p:txBody>
      </p:sp>
      <p:sp>
        <p:nvSpPr>
          <p:cNvPr id="12" name="object 12"/>
          <p:cNvSpPr txBox="1"/>
          <p:nvPr/>
        </p:nvSpPr>
        <p:spPr>
          <a:xfrm>
            <a:off x="3174985" y="2375692"/>
            <a:ext cx="181610" cy="169545"/>
          </a:xfrm>
          <a:prstGeom prst="rect">
            <a:avLst/>
          </a:prstGeom>
        </p:spPr>
        <p:txBody>
          <a:bodyPr wrap="square" lIns="0" tIns="12065" rIns="0" bIns="0" rtlCol="0" vert="horz">
            <a:spAutoFit/>
          </a:bodyPr>
          <a:lstStyle/>
          <a:p>
            <a:pPr marL="25400">
              <a:lnSpc>
                <a:spcPct val="100000"/>
              </a:lnSpc>
              <a:spcBef>
                <a:spcPts val="95"/>
              </a:spcBef>
            </a:pPr>
            <a:r>
              <a:rPr dirty="0" sz="950" spc="-350">
                <a:latin typeface="Symbol"/>
                <a:cs typeface="Symbol"/>
              </a:rPr>
              <a:t>⎢</a:t>
            </a:r>
            <a:r>
              <a:rPr dirty="0" sz="950" spc="-160">
                <a:latin typeface="Times New Roman"/>
                <a:cs typeface="Times New Roman"/>
              </a:rPr>
              <a:t> </a:t>
            </a:r>
            <a:r>
              <a:rPr dirty="0" baseline="-26315" sz="1425" spc="-7" i="1">
                <a:latin typeface="Times New Roman"/>
                <a:cs typeface="Times New Roman"/>
              </a:rPr>
              <a:t>x</a:t>
            </a:r>
            <a:endParaRPr baseline="-26315" sz="1425">
              <a:latin typeface="Times New Roman"/>
              <a:cs typeface="Times New Roman"/>
            </a:endParaRPr>
          </a:p>
        </p:txBody>
      </p:sp>
      <p:sp>
        <p:nvSpPr>
          <p:cNvPr id="13" name="object 13"/>
          <p:cNvSpPr txBox="1"/>
          <p:nvPr/>
        </p:nvSpPr>
        <p:spPr>
          <a:xfrm>
            <a:off x="5920727" y="2611880"/>
            <a:ext cx="238125" cy="169545"/>
          </a:xfrm>
          <a:prstGeom prst="rect">
            <a:avLst/>
          </a:prstGeom>
        </p:spPr>
        <p:txBody>
          <a:bodyPr wrap="square" lIns="0" tIns="12065" rIns="0" bIns="0" rtlCol="0" vert="horz">
            <a:spAutoFit/>
          </a:bodyPr>
          <a:lstStyle/>
          <a:p>
            <a:pPr>
              <a:lnSpc>
                <a:spcPct val="100000"/>
              </a:lnSpc>
              <a:spcBef>
                <a:spcPts val="95"/>
              </a:spcBef>
              <a:tabLst>
                <a:tab pos="178435" algn="l"/>
              </a:tabLst>
            </a:pPr>
            <a:r>
              <a:rPr dirty="0" sz="950" spc="-5">
                <a:latin typeface="Times New Roman"/>
                <a:cs typeface="Times New Roman"/>
              </a:rPr>
              <a:t>:</a:t>
            </a:r>
            <a:r>
              <a:rPr dirty="0" sz="950" spc="-5">
                <a:latin typeface="Times New Roman"/>
                <a:cs typeface="Times New Roman"/>
              </a:rPr>
              <a:t>	</a:t>
            </a:r>
            <a:r>
              <a:rPr dirty="0" baseline="2923" sz="1425" spc="-810">
                <a:latin typeface="Symbol"/>
                <a:cs typeface="Symbol"/>
              </a:rPr>
              <a:t>⎥</a:t>
            </a:r>
            <a:endParaRPr baseline="2923" sz="1425">
              <a:latin typeface="Symbol"/>
              <a:cs typeface="Symbol"/>
            </a:endParaRPr>
          </a:p>
        </p:txBody>
      </p:sp>
      <p:sp>
        <p:nvSpPr>
          <p:cNvPr id="14" name="object 14"/>
          <p:cNvSpPr txBox="1"/>
          <p:nvPr/>
        </p:nvSpPr>
        <p:spPr>
          <a:xfrm>
            <a:off x="4087343" y="2611880"/>
            <a:ext cx="480695" cy="169545"/>
          </a:xfrm>
          <a:prstGeom prst="rect">
            <a:avLst/>
          </a:prstGeom>
        </p:spPr>
        <p:txBody>
          <a:bodyPr wrap="square" lIns="0" tIns="12065" rIns="0" bIns="0" rtlCol="0" vert="horz">
            <a:spAutoFit/>
          </a:bodyPr>
          <a:lstStyle/>
          <a:p>
            <a:pPr>
              <a:lnSpc>
                <a:spcPct val="100000"/>
              </a:lnSpc>
              <a:spcBef>
                <a:spcPts val="95"/>
              </a:spcBef>
              <a:tabLst>
                <a:tab pos="328930" algn="l"/>
              </a:tabLst>
            </a:pPr>
            <a:r>
              <a:rPr dirty="0" sz="950" spc="-5">
                <a:latin typeface="Times New Roman"/>
                <a:cs typeface="Times New Roman"/>
              </a:rPr>
              <a:t>: </a:t>
            </a:r>
            <a:r>
              <a:rPr dirty="0" sz="950" spc="110">
                <a:latin typeface="Times New Roman"/>
                <a:cs typeface="Times New Roman"/>
              </a:rPr>
              <a:t> </a:t>
            </a:r>
            <a:r>
              <a:rPr dirty="0" baseline="2923" sz="1425" spc="-525">
                <a:latin typeface="Symbol"/>
                <a:cs typeface="Symbol"/>
              </a:rPr>
              <a:t>⎥</a:t>
            </a:r>
            <a:r>
              <a:rPr dirty="0" baseline="2923" sz="1425" spc="-525">
                <a:latin typeface="Times New Roman"/>
                <a:cs typeface="Times New Roman"/>
              </a:rPr>
              <a:t>	</a:t>
            </a:r>
            <a:r>
              <a:rPr dirty="0" baseline="2923" sz="1425" spc="-525">
                <a:latin typeface="Symbol"/>
                <a:cs typeface="Symbol"/>
              </a:rPr>
              <a:t>⎢</a:t>
            </a:r>
            <a:r>
              <a:rPr dirty="0" baseline="2923" sz="1425" spc="209">
                <a:latin typeface="Times New Roman"/>
                <a:cs typeface="Times New Roman"/>
              </a:rPr>
              <a:t> </a:t>
            </a:r>
            <a:r>
              <a:rPr dirty="0" sz="950" spc="-190">
                <a:latin typeface="Times New Roman"/>
                <a:cs typeface="Times New Roman"/>
              </a:rPr>
              <a:t>:</a:t>
            </a:r>
            <a:endParaRPr sz="950">
              <a:latin typeface="Times New Roman"/>
              <a:cs typeface="Times New Roman"/>
            </a:endParaRPr>
          </a:p>
        </p:txBody>
      </p:sp>
      <p:sp>
        <p:nvSpPr>
          <p:cNvPr id="15" name="object 15"/>
          <p:cNvSpPr txBox="1"/>
          <p:nvPr/>
        </p:nvSpPr>
        <p:spPr>
          <a:xfrm>
            <a:off x="5848098" y="2461802"/>
            <a:ext cx="335915" cy="169545"/>
          </a:xfrm>
          <a:prstGeom prst="rect">
            <a:avLst/>
          </a:prstGeom>
        </p:spPr>
        <p:txBody>
          <a:bodyPr wrap="square" lIns="0" tIns="12065" rIns="0" bIns="0" rtlCol="0" vert="horz">
            <a:spAutoFit/>
          </a:bodyPr>
          <a:lstStyle/>
          <a:p>
            <a:pPr marL="25400">
              <a:lnSpc>
                <a:spcPct val="100000"/>
              </a:lnSpc>
              <a:spcBef>
                <a:spcPts val="95"/>
              </a:spcBef>
            </a:pPr>
            <a:r>
              <a:rPr dirty="0" sz="550">
                <a:latin typeface="Times New Roman"/>
                <a:cs typeface="Times New Roman"/>
              </a:rPr>
              <a:t>2 2 </a:t>
            </a:r>
            <a:r>
              <a:rPr dirty="0" sz="550" i="1">
                <a:latin typeface="Times New Roman"/>
                <a:cs typeface="Times New Roman"/>
              </a:rPr>
              <a:t>D</a:t>
            </a:r>
            <a:r>
              <a:rPr dirty="0" sz="550" spc="50" i="1">
                <a:latin typeface="Times New Roman"/>
                <a:cs typeface="Times New Roman"/>
              </a:rPr>
              <a:t> </a:t>
            </a:r>
            <a:r>
              <a:rPr dirty="0" baseline="-14619" sz="1425" spc="-525">
                <a:latin typeface="Symbol"/>
                <a:cs typeface="Symbol"/>
              </a:rPr>
              <a:t>⎥</a:t>
            </a:r>
            <a:endParaRPr baseline="-14619" sz="1425">
              <a:latin typeface="Symbol"/>
              <a:cs typeface="Symbol"/>
            </a:endParaRPr>
          </a:p>
        </p:txBody>
      </p:sp>
      <p:sp>
        <p:nvSpPr>
          <p:cNvPr id="16" name="object 16"/>
          <p:cNvSpPr txBox="1"/>
          <p:nvPr/>
        </p:nvSpPr>
        <p:spPr>
          <a:xfrm>
            <a:off x="5784840" y="2281973"/>
            <a:ext cx="399415" cy="169545"/>
          </a:xfrm>
          <a:prstGeom prst="rect">
            <a:avLst/>
          </a:prstGeom>
        </p:spPr>
        <p:txBody>
          <a:bodyPr wrap="square" lIns="0" tIns="12065" rIns="0" bIns="0" rtlCol="0" vert="horz">
            <a:spAutoFit/>
          </a:bodyPr>
          <a:lstStyle/>
          <a:p>
            <a:pPr marL="25400">
              <a:lnSpc>
                <a:spcPct val="100000"/>
              </a:lnSpc>
              <a:spcBef>
                <a:spcPts val="95"/>
              </a:spcBef>
            </a:pPr>
            <a:r>
              <a:rPr dirty="0" baseline="14619" sz="1425" spc="-75" i="1">
                <a:latin typeface="Times New Roman"/>
                <a:cs typeface="Times New Roman"/>
              </a:rPr>
              <a:t>w</a:t>
            </a:r>
            <a:r>
              <a:rPr dirty="0" sz="550" spc="-50">
                <a:latin typeface="Times New Roman"/>
                <a:cs typeface="Times New Roman"/>
              </a:rPr>
              <a:t>1 </a:t>
            </a:r>
            <a:r>
              <a:rPr dirty="0" baseline="14619" sz="1425" spc="-22" i="1">
                <a:latin typeface="Times New Roman"/>
                <a:cs typeface="Times New Roman"/>
              </a:rPr>
              <a:t>x</a:t>
            </a:r>
            <a:r>
              <a:rPr dirty="0" sz="550" spc="-15">
                <a:latin typeface="Times New Roman"/>
                <a:cs typeface="Times New Roman"/>
              </a:rPr>
              <a:t>1</a:t>
            </a:r>
            <a:r>
              <a:rPr dirty="0" sz="550" spc="-15" i="1">
                <a:latin typeface="Times New Roman"/>
                <a:cs typeface="Times New Roman"/>
              </a:rPr>
              <a:t>D</a:t>
            </a:r>
            <a:r>
              <a:rPr dirty="0" sz="550" spc="105" i="1">
                <a:latin typeface="Times New Roman"/>
                <a:cs typeface="Times New Roman"/>
              </a:rPr>
              <a:t> </a:t>
            </a:r>
            <a:r>
              <a:rPr dirty="0" baseline="8771" sz="1425" spc="-525">
                <a:latin typeface="Symbol"/>
                <a:cs typeface="Symbol"/>
              </a:rPr>
              <a:t>⎤</a:t>
            </a:r>
            <a:endParaRPr baseline="8771" sz="1425">
              <a:latin typeface="Symbol"/>
              <a:cs typeface="Symbol"/>
            </a:endParaRPr>
          </a:p>
        </p:txBody>
      </p:sp>
      <p:sp>
        <p:nvSpPr>
          <p:cNvPr id="17" name="object 17"/>
          <p:cNvSpPr txBox="1"/>
          <p:nvPr/>
        </p:nvSpPr>
        <p:spPr>
          <a:xfrm>
            <a:off x="5221982" y="2872273"/>
            <a:ext cx="231140" cy="109855"/>
          </a:xfrm>
          <a:prstGeom prst="rect">
            <a:avLst/>
          </a:prstGeom>
        </p:spPr>
        <p:txBody>
          <a:bodyPr wrap="square" lIns="0" tIns="12700" rIns="0" bIns="0" rtlCol="0" vert="horz">
            <a:spAutoFit/>
          </a:bodyPr>
          <a:lstStyle/>
          <a:p>
            <a:pPr>
              <a:lnSpc>
                <a:spcPct val="100000"/>
              </a:lnSpc>
              <a:spcBef>
                <a:spcPts val="100"/>
              </a:spcBef>
            </a:pPr>
            <a:r>
              <a:rPr dirty="0" sz="550" i="1">
                <a:latin typeface="Times New Roman"/>
                <a:cs typeface="Times New Roman"/>
              </a:rPr>
              <a:t>N N</a:t>
            </a:r>
            <a:r>
              <a:rPr dirty="0" sz="550" spc="-75" i="1">
                <a:latin typeface="Times New Roman"/>
                <a:cs typeface="Times New Roman"/>
              </a:rPr>
              <a:t> </a:t>
            </a:r>
            <a:r>
              <a:rPr dirty="0" sz="550">
                <a:latin typeface="Times New Roman"/>
                <a:cs typeface="Times New Roman"/>
              </a:rPr>
              <a:t>2</a:t>
            </a:r>
            <a:endParaRPr sz="550">
              <a:latin typeface="Times New Roman"/>
              <a:cs typeface="Times New Roman"/>
            </a:endParaRPr>
          </a:p>
        </p:txBody>
      </p:sp>
      <p:sp>
        <p:nvSpPr>
          <p:cNvPr id="18" name="object 18"/>
          <p:cNvSpPr txBox="1"/>
          <p:nvPr/>
        </p:nvSpPr>
        <p:spPr>
          <a:xfrm>
            <a:off x="4808980" y="2872273"/>
            <a:ext cx="223520" cy="109855"/>
          </a:xfrm>
          <a:prstGeom prst="rect">
            <a:avLst/>
          </a:prstGeom>
        </p:spPr>
        <p:txBody>
          <a:bodyPr wrap="square" lIns="0" tIns="12700" rIns="0" bIns="0" rtlCol="0" vert="horz">
            <a:spAutoFit/>
          </a:bodyPr>
          <a:lstStyle/>
          <a:p>
            <a:pPr>
              <a:lnSpc>
                <a:spcPct val="100000"/>
              </a:lnSpc>
              <a:spcBef>
                <a:spcPts val="100"/>
              </a:spcBef>
            </a:pPr>
            <a:r>
              <a:rPr dirty="0" sz="550" i="1">
                <a:latin typeface="Times New Roman"/>
                <a:cs typeface="Times New Roman"/>
              </a:rPr>
              <a:t>N</a:t>
            </a:r>
            <a:r>
              <a:rPr dirty="0" sz="550" spc="105" i="1">
                <a:latin typeface="Times New Roman"/>
                <a:cs typeface="Times New Roman"/>
              </a:rPr>
              <a:t> </a:t>
            </a:r>
            <a:r>
              <a:rPr dirty="0" sz="550" spc="20" i="1">
                <a:latin typeface="Times New Roman"/>
                <a:cs typeface="Times New Roman"/>
              </a:rPr>
              <a:t>N</a:t>
            </a:r>
            <a:r>
              <a:rPr dirty="0" sz="550" spc="20">
                <a:latin typeface="Times New Roman"/>
                <a:cs typeface="Times New Roman"/>
              </a:rPr>
              <a:t>1</a:t>
            </a:r>
            <a:endParaRPr sz="550">
              <a:latin typeface="Times New Roman"/>
              <a:cs typeface="Times New Roman"/>
            </a:endParaRPr>
          </a:p>
        </p:txBody>
      </p:sp>
      <p:sp>
        <p:nvSpPr>
          <p:cNvPr id="19" name="object 19"/>
          <p:cNvSpPr txBox="1"/>
          <p:nvPr/>
        </p:nvSpPr>
        <p:spPr>
          <a:xfrm>
            <a:off x="4827282" y="2502538"/>
            <a:ext cx="600710" cy="279400"/>
          </a:xfrm>
          <a:prstGeom prst="rect">
            <a:avLst/>
          </a:prstGeom>
        </p:spPr>
        <p:txBody>
          <a:bodyPr wrap="square" lIns="0" tIns="22225" rIns="0" bIns="0" rtlCol="0" vert="horz">
            <a:spAutoFit/>
          </a:bodyPr>
          <a:lstStyle/>
          <a:p>
            <a:pPr>
              <a:lnSpc>
                <a:spcPct val="100000"/>
              </a:lnSpc>
              <a:spcBef>
                <a:spcPts val="175"/>
              </a:spcBef>
              <a:tabLst>
                <a:tab pos="416559" algn="l"/>
              </a:tabLst>
            </a:pPr>
            <a:r>
              <a:rPr dirty="0" sz="550">
                <a:latin typeface="Times New Roman"/>
                <a:cs typeface="Times New Roman"/>
              </a:rPr>
              <a:t>2  </a:t>
            </a:r>
            <a:r>
              <a:rPr dirty="0" sz="550" spc="100">
                <a:latin typeface="Times New Roman"/>
                <a:cs typeface="Times New Roman"/>
              </a:rPr>
              <a:t> </a:t>
            </a:r>
            <a:r>
              <a:rPr dirty="0" sz="550">
                <a:latin typeface="Times New Roman"/>
                <a:cs typeface="Times New Roman"/>
              </a:rPr>
              <a:t>21	2</a:t>
            </a:r>
            <a:r>
              <a:rPr dirty="0" sz="550" spc="25">
                <a:latin typeface="Times New Roman"/>
                <a:cs typeface="Times New Roman"/>
              </a:rPr>
              <a:t> </a:t>
            </a:r>
            <a:r>
              <a:rPr dirty="0" sz="550">
                <a:latin typeface="Times New Roman"/>
                <a:cs typeface="Times New Roman"/>
              </a:rPr>
              <a:t>22</a:t>
            </a:r>
            <a:endParaRPr sz="550">
              <a:latin typeface="Times New Roman"/>
              <a:cs typeface="Times New Roman"/>
            </a:endParaRPr>
          </a:p>
          <a:p>
            <a:pPr marL="31750">
              <a:lnSpc>
                <a:spcPct val="100000"/>
              </a:lnSpc>
              <a:spcBef>
                <a:spcPts val="120"/>
              </a:spcBef>
              <a:tabLst>
                <a:tab pos="451484" algn="l"/>
              </a:tabLst>
            </a:pPr>
            <a:r>
              <a:rPr dirty="0" sz="950" spc="-5">
                <a:latin typeface="Times New Roman"/>
                <a:cs typeface="Times New Roman"/>
              </a:rPr>
              <a:t>:	:</a:t>
            </a:r>
            <a:endParaRPr sz="950">
              <a:latin typeface="Times New Roman"/>
              <a:cs typeface="Times New Roman"/>
            </a:endParaRPr>
          </a:p>
        </p:txBody>
      </p:sp>
      <p:sp>
        <p:nvSpPr>
          <p:cNvPr id="20" name="object 20"/>
          <p:cNvSpPr txBox="1"/>
          <p:nvPr/>
        </p:nvSpPr>
        <p:spPr>
          <a:xfrm>
            <a:off x="4554489" y="2511847"/>
            <a:ext cx="48260" cy="109855"/>
          </a:xfrm>
          <a:prstGeom prst="rect">
            <a:avLst/>
          </a:prstGeom>
        </p:spPr>
        <p:txBody>
          <a:bodyPr wrap="square" lIns="0" tIns="12700" rIns="0" bIns="0" rtlCol="0" vert="horz">
            <a:spAutoFit/>
          </a:bodyPr>
          <a:lstStyle/>
          <a:p>
            <a:pPr>
              <a:lnSpc>
                <a:spcPct val="100000"/>
              </a:lnSpc>
              <a:spcBef>
                <a:spcPts val="100"/>
              </a:spcBef>
            </a:pPr>
            <a:r>
              <a:rPr dirty="0" sz="550">
                <a:latin typeface="Times New Roman"/>
                <a:cs typeface="Times New Roman"/>
              </a:rPr>
              <a:t>2</a:t>
            </a:r>
            <a:endParaRPr sz="550">
              <a:latin typeface="Times New Roman"/>
              <a:cs typeface="Times New Roman"/>
            </a:endParaRPr>
          </a:p>
        </p:txBody>
      </p:sp>
      <p:sp>
        <p:nvSpPr>
          <p:cNvPr id="21" name="object 21"/>
          <p:cNvSpPr txBox="1"/>
          <p:nvPr/>
        </p:nvSpPr>
        <p:spPr>
          <a:xfrm>
            <a:off x="5152365" y="2281973"/>
            <a:ext cx="290195" cy="169545"/>
          </a:xfrm>
          <a:prstGeom prst="rect">
            <a:avLst/>
          </a:prstGeom>
        </p:spPr>
        <p:txBody>
          <a:bodyPr wrap="square" lIns="0" tIns="12065" rIns="0" bIns="0" rtlCol="0" vert="horz">
            <a:spAutoFit/>
          </a:bodyPr>
          <a:lstStyle/>
          <a:p>
            <a:pPr marL="25400">
              <a:lnSpc>
                <a:spcPct val="100000"/>
              </a:lnSpc>
              <a:spcBef>
                <a:spcPts val="95"/>
              </a:spcBef>
            </a:pPr>
            <a:r>
              <a:rPr dirty="0" baseline="14619" sz="1425" spc="-75" i="1">
                <a:latin typeface="Times New Roman"/>
                <a:cs typeface="Times New Roman"/>
              </a:rPr>
              <a:t>w</a:t>
            </a:r>
            <a:r>
              <a:rPr dirty="0" sz="550" spc="-50">
                <a:latin typeface="Times New Roman"/>
                <a:cs typeface="Times New Roman"/>
              </a:rPr>
              <a:t>1</a:t>
            </a:r>
            <a:r>
              <a:rPr dirty="0" sz="550" spc="-100">
                <a:latin typeface="Times New Roman"/>
                <a:cs typeface="Times New Roman"/>
              </a:rPr>
              <a:t> </a:t>
            </a:r>
            <a:r>
              <a:rPr dirty="0" baseline="14619" sz="1425" spc="-37" i="1">
                <a:latin typeface="Times New Roman"/>
                <a:cs typeface="Times New Roman"/>
              </a:rPr>
              <a:t>x</a:t>
            </a:r>
            <a:r>
              <a:rPr dirty="0" sz="550" spc="-25">
                <a:latin typeface="Times New Roman"/>
                <a:cs typeface="Times New Roman"/>
              </a:rPr>
              <a:t>12</a:t>
            </a:r>
            <a:endParaRPr sz="550">
              <a:latin typeface="Times New Roman"/>
              <a:cs typeface="Times New Roman"/>
            </a:endParaRPr>
          </a:p>
        </p:txBody>
      </p:sp>
      <p:sp>
        <p:nvSpPr>
          <p:cNvPr id="22" name="object 22"/>
          <p:cNvSpPr txBox="1"/>
          <p:nvPr/>
        </p:nvSpPr>
        <p:spPr>
          <a:xfrm>
            <a:off x="4735555" y="2281973"/>
            <a:ext cx="290195" cy="169545"/>
          </a:xfrm>
          <a:prstGeom prst="rect">
            <a:avLst/>
          </a:prstGeom>
        </p:spPr>
        <p:txBody>
          <a:bodyPr wrap="square" lIns="0" tIns="12065" rIns="0" bIns="0" rtlCol="0" vert="horz">
            <a:spAutoFit/>
          </a:bodyPr>
          <a:lstStyle/>
          <a:p>
            <a:pPr marL="25400">
              <a:lnSpc>
                <a:spcPct val="100000"/>
              </a:lnSpc>
              <a:spcBef>
                <a:spcPts val="95"/>
              </a:spcBef>
            </a:pPr>
            <a:r>
              <a:rPr dirty="0" baseline="14619" sz="1425" spc="-67" i="1">
                <a:latin typeface="Times New Roman"/>
                <a:cs typeface="Times New Roman"/>
              </a:rPr>
              <a:t>w</a:t>
            </a:r>
            <a:r>
              <a:rPr dirty="0" sz="550" spc="-45">
                <a:latin typeface="Times New Roman"/>
                <a:cs typeface="Times New Roman"/>
              </a:rPr>
              <a:t>1</a:t>
            </a:r>
            <a:r>
              <a:rPr dirty="0" sz="550" spc="-105">
                <a:latin typeface="Times New Roman"/>
                <a:cs typeface="Times New Roman"/>
              </a:rPr>
              <a:t> </a:t>
            </a:r>
            <a:r>
              <a:rPr dirty="0" baseline="14619" sz="1425" spc="-37" i="1">
                <a:latin typeface="Times New Roman"/>
                <a:cs typeface="Times New Roman"/>
              </a:rPr>
              <a:t>x</a:t>
            </a:r>
            <a:r>
              <a:rPr dirty="0" sz="550" spc="-25">
                <a:latin typeface="Times New Roman"/>
                <a:cs typeface="Times New Roman"/>
              </a:rPr>
              <a:t>11</a:t>
            </a:r>
            <a:endParaRPr sz="550">
              <a:latin typeface="Times New Roman"/>
              <a:cs typeface="Times New Roman"/>
            </a:endParaRPr>
          </a:p>
        </p:txBody>
      </p:sp>
      <p:sp>
        <p:nvSpPr>
          <p:cNvPr id="23" name="object 23"/>
          <p:cNvSpPr txBox="1"/>
          <p:nvPr/>
        </p:nvSpPr>
        <p:spPr>
          <a:xfrm>
            <a:off x="3200385" y="2823754"/>
            <a:ext cx="490220" cy="169545"/>
          </a:xfrm>
          <a:prstGeom prst="rect">
            <a:avLst/>
          </a:prstGeom>
        </p:spPr>
        <p:txBody>
          <a:bodyPr wrap="square" lIns="0" tIns="12065" rIns="0" bIns="0" rtlCol="0" vert="horz">
            <a:spAutoFit/>
          </a:bodyPr>
          <a:lstStyle/>
          <a:p>
            <a:pPr>
              <a:lnSpc>
                <a:spcPct val="100000"/>
              </a:lnSpc>
              <a:spcBef>
                <a:spcPts val="95"/>
              </a:spcBef>
              <a:tabLst>
                <a:tab pos="382270" algn="l"/>
              </a:tabLst>
            </a:pPr>
            <a:r>
              <a:rPr dirty="0" sz="950" spc="-350">
                <a:latin typeface="Symbol"/>
                <a:cs typeface="Symbol"/>
              </a:rPr>
              <a:t>⎣</a:t>
            </a:r>
            <a:r>
              <a:rPr dirty="0" sz="950" spc="280">
                <a:latin typeface="Times New Roman"/>
                <a:cs typeface="Times New Roman"/>
              </a:rPr>
              <a:t> </a:t>
            </a:r>
            <a:r>
              <a:rPr dirty="0" sz="550" spc="20" i="1">
                <a:latin typeface="Times New Roman"/>
                <a:cs typeface="Times New Roman"/>
              </a:rPr>
              <a:t>N</a:t>
            </a:r>
            <a:r>
              <a:rPr dirty="0" sz="550" spc="20">
                <a:latin typeface="Times New Roman"/>
                <a:cs typeface="Times New Roman"/>
              </a:rPr>
              <a:t>1	</a:t>
            </a:r>
            <a:r>
              <a:rPr dirty="0" sz="550" i="1">
                <a:latin typeface="Times New Roman"/>
                <a:cs typeface="Times New Roman"/>
              </a:rPr>
              <a:t>N</a:t>
            </a:r>
            <a:r>
              <a:rPr dirty="0" sz="550" spc="-90" i="1">
                <a:latin typeface="Times New Roman"/>
                <a:cs typeface="Times New Roman"/>
              </a:rPr>
              <a:t> </a:t>
            </a:r>
            <a:r>
              <a:rPr dirty="0" sz="550">
                <a:latin typeface="Times New Roman"/>
                <a:cs typeface="Times New Roman"/>
              </a:rPr>
              <a:t>2</a:t>
            </a:r>
            <a:endParaRPr sz="550">
              <a:latin typeface="Times New Roman"/>
              <a:cs typeface="Times New Roman"/>
            </a:endParaRPr>
          </a:p>
        </p:txBody>
      </p:sp>
      <p:sp>
        <p:nvSpPr>
          <p:cNvPr id="24" name="object 24"/>
          <p:cNvSpPr txBox="1"/>
          <p:nvPr/>
        </p:nvSpPr>
        <p:spPr>
          <a:xfrm>
            <a:off x="4055882" y="2490756"/>
            <a:ext cx="445134" cy="169545"/>
          </a:xfrm>
          <a:prstGeom prst="rect">
            <a:avLst/>
          </a:prstGeom>
        </p:spPr>
        <p:txBody>
          <a:bodyPr wrap="square" lIns="0" tIns="12065" rIns="0" bIns="0" rtlCol="0" vert="horz">
            <a:spAutoFit/>
          </a:bodyPr>
          <a:lstStyle/>
          <a:p>
            <a:pPr marL="25400">
              <a:lnSpc>
                <a:spcPct val="100000"/>
              </a:lnSpc>
              <a:spcBef>
                <a:spcPts val="95"/>
              </a:spcBef>
            </a:pPr>
            <a:r>
              <a:rPr dirty="0" baseline="25252" sz="825">
                <a:latin typeface="Times New Roman"/>
                <a:cs typeface="Times New Roman"/>
              </a:rPr>
              <a:t>2 </a:t>
            </a:r>
            <a:r>
              <a:rPr dirty="0" baseline="25252" sz="825" i="1">
                <a:latin typeface="Times New Roman"/>
                <a:cs typeface="Times New Roman"/>
              </a:rPr>
              <a:t>D </a:t>
            </a:r>
            <a:r>
              <a:rPr dirty="0" sz="950" spc="-350">
                <a:latin typeface="Symbol"/>
                <a:cs typeface="Symbol"/>
              </a:rPr>
              <a:t>⎥</a:t>
            </a:r>
            <a:r>
              <a:rPr dirty="0" sz="950" spc="-40">
                <a:latin typeface="Times New Roman"/>
                <a:cs typeface="Times New Roman"/>
              </a:rPr>
              <a:t> </a:t>
            </a:r>
            <a:r>
              <a:rPr dirty="0" baseline="-14619" sz="1425" spc="-7">
                <a:latin typeface="Symbol"/>
                <a:cs typeface="Symbol"/>
              </a:rPr>
              <a:t></a:t>
            </a:r>
            <a:r>
              <a:rPr dirty="0" baseline="-14619" sz="1425" spc="-202">
                <a:latin typeface="Times New Roman"/>
                <a:cs typeface="Times New Roman"/>
              </a:rPr>
              <a:t> </a:t>
            </a:r>
            <a:r>
              <a:rPr dirty="0" sz="950" spc="-575">
                <a:latin typeface="Symbol"/>
                <a:cs typeface="Symbol"/>
              </a:rPr>
              <a:t>⎢</a:t>
            </a:r>
            <a:endParaRPr sz="950">
              <a:latin typeface="Symbol"/>
              <a:cs typeface="Symbol"/>
            </a:endParaRPr>
          </a:p>
        </p:txBody>
      </p:sp>
      <p:sp>
        <p:nvSpPr>
          <p:cNvPr id="25" name="object 25"/>
          <p:cNvSpPr txBox="1"/>
          <p:nvPr/>
        </p:nvSpPr>
        <p:spPr>
          <a:xfrm>
            <a:off x="3593601" y="2511847"/>
            <a:ext cx="83185" cy="109855"/>
          </a:xfrm>
          <a:prstGeom prst="rect">
            <a:avLst/>
          </a:prstGeom>
        </p:spPr>
        <p:txBody>
          <a:bodyPr wrap="square" lIns="0" tIns="12700" rIns="0" bIns="0" rtlCol="0" vert="horz">
            <a:spAutoFit/>
          </a:bodyPr>
          <a:lstStyle/>
          <a:p>
            <a:pPr>
              <a:lnSpc>
                <a:spcPct val="100000"/>
              </a:lnSpc>
              <a:spcBef>
                <a:spcPts val="100"/>
              </a:spcBef>
            </a:pPr>
            <a:r>
              <a:rPr dirty="0" sz="550">
                <a:latin typeface="Times New Roman"/>
                <a:cs typeface="Times New Roman"/>
              </a:rPr>
              <a:t>22</a:t>
            </a:r>
            <a:endParaRPr sz="550">
              <a:latin typeface="Times New Roman"/>
              <a:cs typeface="Times New Roman"/>
            </a:endParaRPr>
          </a:p>
        </p:txBody>
      </p:sp>
      <p:sp>
        <p:nvSpPr>
          <p:cNvPr id="26" name="object 26"/>
          <p:cNvSpPr txBox="1"/>
          <p:nvPr/>
        </p:nvSpPr>
        <p:spPr>
          <a:xfrm>
            <a:off x="3162285" y="2461802"/>
            <a:ext cx="497205" cy="320040"/>
          </a:xfrm>
          <a:prstGeom prst="rect">
            <a:avLst/>
          </a:prstGeom>
        </p:spPr>
        <p:txBody>
          <a:bodyPr wrap="square" lIns="0" tIns="12065" rIns="0" bIns="0" rtlCol="0" vert="horz">
            <a:spAutoFit/>
          </a:bodyPr>
          <a:lstStyle/>
          <a:p>
            <a:pPr marL="38100">
              <a:lnSpc>
                <a:spcPct val="100000"/>
              </a:lnSpc>
              <a:spcBef>
                <a:spcPts val="95"/>
              </a:spcBef>
            </a:pPr>
            <a:r>
              <a:rPr dirty="0" baseline="-14619" sz="1425" spc="-525">
                <a:latin typeface="Symbol"/>
                <a:cs typeface="Symbol"/>
              </a:rPr>
              <a:t>⎢</a:t>
            </a:r>
            <a:r>
              <a:rPr dirty="0" baseline="-14619" sz="1425" spc="465">
                <a:latin typeface="Times New Roman"/>
                <a:cs typeface="Times New Roman"/>
              </a:rPr>
              <a:t> </a:t>
            </a:r>
            <a:r>
              <a:rPr dirty="0" sz="550">
                <a:latin typeface="Times New Roman"/>
                <a:cs typeface="Times New Roman"/>
              </a:rPr>
              <a:t>21</a:t>
            </a:r>
            <a:endParaRPr sz="550">
              <a:latin typeface="Times New Roman"/>
              <a:cs typeface="Times New Roman"/>
            </a:endParaRPr>
          </a:p>
          <a:p>
            <a:pPr marL="38100">
              <a:lnSpc>
                <a:spcPct val="100000"/>
              </a:lnSpc>
              <a:spcBef>
                <a:spcPts val="40"/>
              </a:spcBef>
              <a:tabLst>
                <a:tab pos="424815" algn="l"/>
              </a:tabLst>
            </a:pPr>
            <a:r>
              <a:rPr dirty="0" baseline="2923" sz="1425" spc="-525">
                <a:latin typeface="Symbol"/>
                <a:cs typeface="Symbol"/>
              </a:rPr>
              <a:t>⎢</a:t>
            </a:r>
            <a:r>
              <a:rPr dirty="0" baseline="2923" sz="1425" spc="397">
                <a:latin typeface="Times New Roman"/>
                <a:cs typeface="Times New Roman"/>
              </a:rPr>
              <a:t> </a:t>
            </a:r>
            <a:r>
              <a:rPr dirty="0" sz="950" spc="-5">
                <a:latin typeface="Times New Roman"/>
                <a:cs typeface="Times New Roman"/>
              </a:rPr>
              <a:t>:	:</a:t>
            </a:r>
            <a:endParaRPr sz="950">
              <a:latin typeface="Times New Roman"/>
              <a:cs typeface="Times New Roman"/>
            </a:endParaRPr>
          </a:p>
        </p:txBody>
      </p:sp>
      <p:sp>
        <p:nvSpPr>
          <p:cNvPr id="27" name="object 27"/>
          <p:cNvSpPr txBox="1"/>
          <p:nvPr/>
        </p:nvSpPr>
        <p:spPr>
          <a:xfrm>
            <a:off x="3995147" y="2260629"/>
            <a:ext cx="644525" cy="169545"/>
          </a:xfrm>
          <a:prstGeom prst="rect">
            <a:avLst/>
          </a:prstGeom>
        </p:spPr>
        <p:txBody>
          <a:bodyPr wrap="square" lIns="0" tIns="12065" rIns="0" bIns="0" rtlCol="0" vert="horz">
            <a:spAutoFit/>
          </a:bodyPr>
          <a:lstStyle/>
          <a:p>
            <a:pPr marL="38100">
              <a:lnSpc>
                <a:spcPct val="100000"/>
              </a:lnSpc>
              <a:spcBef>
                <a:spcPts val="95"/>
              </a:spcBef>
              <a:tabLst>
                <a:tab pos="421005" algn="l"/>
              </a:tabLst>
            </a:pPr>
            <a:r>
              <a:rPr dirty="0" baseline="2923" sz="1425" spc="-22" i="1">
                <a:latin typeface="Times New Roman"/>
                <a:cs typeface="Times New Roman"/>
              </a:rPr>
              <a:t>x</a:t>
            </a:r>
            <a:r>
              <a:rPr dirty="0" baseline="-15151" sz="825" spc="-22">
                <a:latin typeface="Times New Roman"/>
                <a:cs typeface="Times New Roman"/>
              </a:rPr>
              <a:t>1</a:t>
            </a:r>
            <a:r>
              <a:rPr dirty="0" baseline="-15151" sz="825" spc="-22" i="1">
                <a:latin typeface="Times New Roman"/>
                <a:cs typeface="Times New Roman"/>
              </a:rPr>
              <a:t>D</a:t>
            </a:r>
            <a:r>
              <a:rPr dirty="0" baseline="-15151" sz="825" spc="112" i="1">
                <a:latin typeface="Times New Roman"/>
                <a:cs typeface="Times New Roman"/>
              </a:rPr>
              <a:t> </a:t>
            </a:r>
            <a:r>
              <a:rPr dirty="0" sz="950" spc="-350">
                <a:latin typeface="Symbol"/>
                <a:cs typeface="Symbol"/>
              </a:rPr>
              <a:t>⎤</a:t>
            </a:r>
            <a:r>
              <a:rPr dirty="0" sz="950" spc="-350">
                <a:latin typeface="Times New Roman"/>
                <a:cs typeface="Times New Roman"/>
              </a:rPr>
              <a:t>	</a:t>
            </a:r>
            <a:r>
              <a:rPr dirty="0" sz="950" spc="-350">
                <a:latin typeface="Symbol"/>
                <a:cs typeface="Symbol"/>
              </a:rPr>
              <a:t>⎡</a:t>
            </a:r>
            <a:r>
              <a:rPr dirty="0" sz="950" spc="-110">
                <a:latin typeface="Times New Roman"/>
                <a:cs typeface="Times New Roman"/>
              </a:rPr>
              <a:t> </a:t>
            </a:r>
            <a:r>
              <a:rPr dirty="0" baseline="2923" sz="1425" spc="-75" i="1">
                <a:latin typeface="Times New Roman"/>
                <a:cs typeface="Times New Roman"/>
              </a:rPr>
              <a:t>w</a:t>
            </a:r>
            <a:r>
              <a:rPr dirty="0" baseline="-15151" sz="825" spc="-75">
                <a:latin typeface="Times New Roman"/>
                <a:cs typeface="Times New Roman"/>
              </a:rPr>
              <a:t>1</a:t>
            </a:r>
            <a:endParaRPr baseline="-15151" sz="825">
              <a:latin typeface="Times New Roman"/>
              <a:cs typeface="Times New Roman"/>
            </a:endParaRPr>
          </a:p>
        </p:txBody>
      </p:sp>
      <p:sp>
        <p:nvSpPr>
          <p:cNvPr id="28" name="object 28"/>
          <p:cNvSpPr txBox="1"/>
          <p:nvPr/>
        </p:nvSpPr>
        <p:spPr>
          <a:xfrm>
            <a:off x="3487420" y="1853668"/>
            <a:ext cx="2308225" cy="598170"/>
          </a:xfrm>
          <a:prstGeom prst="rect">
            <a:avLst/>
          </a:prstGeom>
        </p:spPr>
        <p:txBody>
          <a:bodyPr wrap="square" lIns="0" tIns="34925" rIns="0" bIns="0" rtlCol="0" vert="horz">
            <a:spAutoFit/>
          </a:bodyPr>
          <a:lstStyle/>
          <a:p>
            <a:pPr marL="330200" indent="-305435">
              <a:lnSpc>
                <a:spcPct val="100000"/>
              </a:lnSpc>
              <a:spcBef>
                <a:spcPts val="275"/>
              </a:spcBef>
              <a:buAutoNum type="arabicPeriod"/>
              <a:tabLst>
                <a:tab pos="330200" algn="l"/>
                <a:tab pos="330835" algn="l"/>
              </a:tabLst>
            </a:pPr>
            <a:r>
              <a:rPr dirty="0" sz="1000" spc="-5">
                <a:latin typeface="Tahoma"/>
                <a:cs typeface="Tahoma"/>
              </a:rPr>
              <a:t>For each point (</a:t>
            </a:r>
            <a:r>
              <a:rPr dirty="0" sz="1000" spc="-5" b="1">
                <a:latin typeface="Tahoma"/>
                <a:cs typeface="Tahoma"/>
              </a:rPr>
              <a:t>x</a:t>
            </a:r>
            <a:r>
              <a:rPr dirty="0" baseline="-21367" sz="975" spc="-7" i="1">
                <a:latin typeface="Tahoma"/>
                <a:cs typeface="Tahoma"/>
              </a:rPr>
              <a:t>k</a:t>
            </a:r>
            <a:r>
              <a:rPr dirty="0" sz="1000" spc="-5">
                <a:latin typeface="Tahoma"/>
                <a:cs typeface="Tahoma"/>
              </a:rPr>
              <a:t>,</a:t>
            </a:r>
            <a:r>
              <a:rPr dirty="0" sz="1050" spc="-5" i="1">
                <a:latin typeface="Tahoma"/>
                <a:cs typeface="Tahoma"/>
              </a:rPr>
              <a:t>y</a:t>
            </a:r>
            <a:r>
              <a:rPr dirty="0" baseline="-21367" sz="975" spc="-7" i="1">
                <a:latin typeface="Tahoma"/>
                <a:cs typeface="Tahoma"/>
              </a:rPr>
              <a:t>k</a:t>
            </a:r>
            <a:r>
              <a:rPr dirty="0" sz="1000" spc="-5">
                <a:latin typeface="Tahoma"/>
                <a:cs typeface="Tahoma"/>
              </a:rPr>
              <a:t>) compute</a:t>
            </a:r>
            <a:r>
              <a:rPr dirty="0" sz="1000" spc="-30">
                <a:latin typeface="Tahoma"/>
                <a:cs typeface="Tahoma"/>
              </a:rPr>
              <a:t> </a:t>
            </a:r>
            <a:r>
              <a:rPr dirty="0" sz="1050" spc="-15" i="1">
                <a:latin typeface="Tahoma"/>
                <a:cs typeface="Tahoma"/>
              </a:rPr>
              <a:t>w</a:t>
            </a:r>
            <a:r>
              <a:rPr dirty="0" baseline="-21367" sz="975" spc="-22" i="1">
                <a:latin typeface="Tahoma"/>
                <a:cs typeface="Tahoma"/>
              </a:rPr>
              <a:t>k</a:t>
            </a:r>
            <a:r>
              <a:rPr dirty="0" sz="1000" spc="-15">
                <a:latin typeface="Tahoma"/>
                <a:cs typeface="Tahoma"/>
              </a:rPr>
              <a:t>.</a:t>
            </a:r>
            <a:endParaRPr sz="1000">
              <a:latin typeface="Tahoma"/>
              <a:cs typeface="Tahoma"/>
            </a:endParaRPr>
          </a:p>
          <a:p>
            <a:pPr marL="330200" indent="-305435">
              <a:lnSpc>
                <a:spcPct val="100000"/>
              </a:lnSpc>
              <a:spcBef>
                <a:spcPts val="180"/>
              </a:spcBef>
              <a:buAutoNum type="arabicPeriod"/>
              <a:tabLst>
                <a:tab pos="330200" algn="l"/>
                <a:tab pos="330835" algn="l"/>
              </a:tabLst>
            </a:pPr>
            <a:r>
              <a:rPr dirty="0" sz="1000">
                <a:latin typeface="Tahoma"/>
                <a:cs typeface="Tahoma"/>
              </a:rPr>
              <a:t>Let </a:t>
            </a:r>
            <a:r>
              <a:rPr dirty="0" sz="1050" spc="-40" i="1">
                <a:latin typeface="Tahoma"/>
                <a:cs typeface="Tahoma"/>
              </a:rPr>
              <a:t>WX </a:t>
            </a:r>
            <a:r>
              <a:rPr dirty="0" sz="1050" spc="-35" i="1">
                <a:latin typeface="Tahoma"/>
                <a:cs typeface="Tahoma"/>
              </a:rPr>
              <a:t>=</a:t>
            </a:r>
            <a:r>
              <a:rPr dirty="0" sz="1050" spc="-20" i="1">
                <a:latin typeface="Tahoma"/>
                <a:cs typeface="Tahoma"/>
              </a:rPr>
              <a:t> </a:t>
            </a:r>
            <a:r>
              <a:rPr dirty="0" sz="1050" spc="-25" i="1">
                <a:latin typeface="Tahoma"/>
                <a:cs typeface="Tahoma"/>
              </a:rPr>
              <a:t>Diag(w</a:t>
            </a:r>
            <a:r>
              <a:rPr dirty="0" baseline="-21367" sz="975" spc="-37" i="1">
                <a:latin typeface="Tahoma"/>
                <a:cs typeface="Tahoma"/>
              </a:rPr>
              <a:t>1</a:t>
            </a:r>
            <a:r>
              <a:rPr dirty="0" sz="1050" spc="-25" i="1">
                <a:latin typeface="Tahoma"/>
                <a:cs typeface="Tahoma"/>
              </a:rPr>
              <a:t>,..w</a:t>
            </a:r>
            <a:r>
              <a:rPr dirty="0" baseline="-21367" sz="975" spc="-37" i="1">
                <a:latin typeface="Tahoma"/>
                <a:cs typeface="Tahoma"/>
              </a:rPr>
              <a:t>N</a:t>
            </a:r>
            <a:r>
              <a:rPr dirty="0" sz="1050" spc="-25" i="1">
                <a:latin typeface="Tahoma"/>
                <a:cs typeface="Tahoma"/>
              </a:rPr>
              <a:t>)X</a:t>
            </a:r>
            <a:endParaRPr sz="1050">
              <a:latin typeface="Tahoma"/>
              <a:cs typeface="Tahoma"/>
            </a:endParaRPr>
          </a:p>
          <a:p>
            <a:pPr marL="55244">
              <a:lnSpc>
                <a:spcPct val="100000"/>
              </a:lnSpc>
              <a:spcBef>
                <a:spcPts val="490"/>
              </a:spcBef>
            </a:pPr>
            <a:r>
              <a:rPr dirty="0" baseline="14619" sz="1425" spc="-30" i="1">
                <a:latin typeface="Times New Roman"/>
                <a:cs typeface="Times New Roman"/>
              </a:rPr>
              <a:t>x</a:t>
            </a:r>
            <a:r>
              <a:rPr dirty="0" sz="550" spc="-20">
                <a:latin typeface="Times New Roman"/>
                <a:cs typeface="Times New Roman"/>
              </a:rPr>
              <a:t>12</a:t>
            </a:r>
            <a:endParaRPr sz="550">
              <a:latin typeface="Times New Roman"/>
              <a:cs typeface="Times New Roman"/>
            </a:endParaRPr>
          </a:p>
        </p:txBody>
      </p:sp>
      <p:sp>
        <p:nvSpPr>
          <p:cNvPr id="29" name="object 29"/>
          <p:cNvSpPr txBox="1"/>
          <p:nvPr/>
        </p:nvSpPr>
        <p:spPr>
          <a:xfrm>
            <a:off x="3174985" y="2281973"/>
            <a:ext cx="248285" cy="169545"/>
          </a:xfrm>
          <a:prstGeom prst="rect">
            <a:avLst/>
          </a:prstGeom>
        </p:spPr>
        <p:txBody>
          <a:bodyPr wrap="square" lIns="0" tIns="12065" rIns="0" bIns="0" rtlCol="0" vert="horz">
            <a:spAutoFit/>
          </a:bodyPr>
          <a:lstStyle/>
          <a:p>
            <a:pPr marL="25400">
              <a:lnSpc>
                <a:spcPct val="100000"/>
              </a:lnSpc>
              <a:spcBef>
                <a:spcPts val="95"/>
              </a:spcBef>
            </a:pPr>
            <a:r>
              <a:rPr dirty="0" baseline="8771" sz="1425" spc="-525">
                <a:latin typeface="Symbol"/>
                <a:cs typeface="Symbol"/>
              </a:rPr>
              <a:t>⎡</a:t>
            </a:r>
            <a:r>
              <a:rPr dirty="0" baseline="8771" sz="1425" spc="-187">
                <a:latin typeface="Times New Roman"/>
                <a:cs typeface="Times New Roman"/>
              </a:rPr>
              <a:t> </a:t>
            </a:r>
            <a:r>
              <a:rPr dirty="0" baseline="14619" sz="1425" spc="-37" i="1">
                <a:latin typeface="Times New Roman"/>
                <a:cs typeface="Times New Roman"/>
              </a:rPr>
              <a:t>x</a:t>
            </a:r>
            <a:r>
              <a:rPr dirty="0" sz="550" spc="-25">
                <a:latin typeface="Times New Roman"/>
                <a:cs typeface="Times New Roman"/>
              </a:rPr>
              <a:t>11</a:t>
            </a:r>
            <a:endParaRPr sz="550">
              <a:latin typeface="Times New Roman"/>
              <a:cs typeface="Times New Roman"/>
            </a:endParaRPr>
          </a:p>
        </p:txBody>
      </p:sp>
      <p:sp>
        <p:nvSpPr>
          <p:cNvPr id="30" name="object 30"/>
          <p:cNvSpPr txBox="1"/>
          <p:nvPr/>
        </p:nvSpPr>
        <p:spPr>
          <a:xfrm>
            <a:off x="4728959" y="2792498"/>
            <a:ext cx="1264920" cy="169545"/>
          </a:xfrm>
          <a:prstGeom prst="rect">
            <a:avLst/>
          </a:prstGeom>
        </p:spPr>
        <p:txBody>
          <a:bodyPr wrap="square" lIns="0" tIns="12065" rIns="0" bIns="0" rtlCol="0" vert="horz">
            <a:spAutoFit/>
          </a:bodyPr>
          <a:lstStyle/>
          <a:p>
            <a:pPr>
              <a:lnSpc>
                <a:spcPct val="100000"/>
              </a:lnSpc>
              <a:spcBef>
                <a:spcPts val="95"/>
              </a:spcBef>
              <a:tabLst>
                <a:tab pos="412750" algn="l"/>
                <a:tab pos="825500" algn="l"/>
              </a:tabLst>
            </a:pPr>
            <a:r>
              <a:rPr dirty="0" sz="950" spc="-5" i="1">
                <a:latin typeface="Times New Roman"/>
                <a:cs typeface="Times New Roman"/>
              </a:rPr>
              <a:t>w </a:t>
            </a:r>
            <a:r>
              <a:rPr dirty="0" sz="950" spc="50" i="1">
                <a:latin typeface="Times New Roman"/>
                <a:cs typeface="Times New Roman"/>
              </a:rPr>
              <a:t> </a:t>
            </a:r>
            <a:r>
              <a:rPr dirty="0" sz="950" spc="-5" i="1">
                <a:latin typeface="Times New Roman"/>
                <a:cs typeface="Times New Roman"/>
              </a:rPr>
              <a:t>x	w </a:t>
            </a:r>
            <a:r>
              <a:rPr dirty="0" sz="950" spc="55" i="1">
                <a:latin typeface="Times New Roman"/>
                <a:cs typeface="Times New Roman"/>
              </a:rPr>
              <a:t> </a:t>
            </a:r>
            <a:r>
              <a:rPr dirty="0" sz="950" spc="-5" i="1">
                <a:latin typeface="Times New Roman"/>
                <a:cs typeface="Times New Roman"/>
              </a:rPr>
              <a:t>x	</a:t>
            </a:r>
            <a:r>
              <a:rPr dirty="0" sz="950" spc="415">
                <a:latin typeface="Arial"/>
                <a:cs typeface="Arial"/>
              </a:rPr>
              <a:t>L </a:t>
            </a:r>
            <a:r>
              <a:rPr dirty="0" sz="950" spc="-5" i="1">
                <a:latin typeface="Times New Roman"/>
                <a:cs typeface="Times New Roman"/>
              </a:rPr>
              <a:t>w</a:t>
            </a:r>
            <a:r>
              <a:rPr dirty="0" sz="950" spc="120" i="1">
                <a:latin typeface="Times New Roman"/>
                <a:cs typeface="Times New Roman"/>
              </a:rPr>
              <a:t> </a:t>
            </a:r>
            <a:r>
              <a:rPr dirty="0" sz="950" spc="-5" i="1">
                <a:latin typeface="Times New Roman"/>
                <a:cs typeface="Times New Roman"/>
              </a:rPr>
              <a:t>x</a:t>
            </a:r>
            <a:endParaRPr sz="950">
              <a:latin typeface="Times New Roman"/>
              <a:cs typeface="Times New Roman"/>
            </a:endParaRPr>
          </a:p>
        </p:txBody>
      </p:sp>
      <p:sp>
        <p:nvSpPr>
          <p:cNvPr id="31" name="object 31"/>
          <p:cNvSpPr txBox="1"/>
          <p:nvPr/>
        </p:nvSpPr>
        <p:spPr>
          <a:xfrm>
            <a:off x="4751046" y="2432066"/>
            <a:ext cx="1235075" cy="169545"/>
          </a:xfrm>
          <a:prstGeom prst="rect">
            <a:avLst/>
          </a:prstGeom>
        </p:spPr>
        <p:txBody>
          <a:bodyPr wrap="square" lIns="0" tIns="12065" rIns="0" bIns="0" rtlCol="0" vert="horz">
            <a:spAutoFit/>
          </a:bodyPr>
          <a:lstStyle/>
          <a:p>
            <a:pPr>
              <a:lnSpc>
                <a:spcPct val="100000"/>
              </a:lnSpc>
              <a:spcBef>
                <a:spcPts val="95"/>
              </a:spcBef>
              <a:tabLst>
                <a:tab pos="415925" algn="l"/>
                <a:tab pos="803275" algn="l"/>
              </a:tabLst>
            </a:pPr>
            <a:r>
              <a:rPr dirty="0" sz="950" spc="-5" i="1">
                <a:latin typeface="Times New Roman"/>
                <a:cs typeface="Times New Roman"/>
              </a:rPr>
              <a:t>w</a:t>
            </a:r>
            <a:r>
              <a:rPr dirty="0" sz="950" spc="95" i="1">
                <a:latin typeface="Times New Roman"/>
                <a:cs typeface="Times New Roman"/>
              </a:rPr>
              <a:t> </a:t>
            </a:r>
            <a:r>
              <a:rPr dirty="0" sz="950" spc="-5" i="1">
                <a:latin typeface="Times New Roman"/>
                <a:cs typeface="Times New Roman"/>
              </a:rPr>
              <a:t>x	w</a:t>
            </a:r>
            <a:r>
              <a:rPr dirty="0" sz="950" spc="100" i="1">
                <a:latin typeface="Times New Roman"/>
                <a:cs typeface="Times New Roman"/>
              </a:rPr>
              <a:t> </a:t>
            </a:r>
            <a:r>
              <a:rPr dirty="0" sz="950" spc="-5" i="1">
                <a:latin typeface="Times New Roman"/>
                <a:cs typeface="Times New Roman"/>
              </a:rPr>
              <a:t>x	</a:t>
            </a:r>
            <a:r>
              <a:rPr dirty="0" sz="950" spc="415">
                <a:latin typeface="Arial"/>
                <a:cs typeface="Arial"/>
              </a:rPr>
              <a:t>L </a:t>
            </a:r>
            <a:r>
              <a:rPr dirty="0" sz="950" spc="-5" i="1">
                <a:latin typeface="Times New Roman"/>
                <a:cs typeface="Times New Roman"/>
              </a:rPr>
              <a:t>w</a:t>
            </a:r>
            <a:r>
              <a:rPr dirty="0" sz="950" spc="60" i="1">
                <a:latin typeface="Times New Roman"/>
                <a:cs typeface="Times New Roman"/>
              </a:rPr>
              <a:t> </a:t>
            </a:r>
            <a:r>
              <a:rPr dirty="0" sz="950" spc="-5" i="1">
                <a:latin typeface="Times New Roman"/>
                <a:cs typeface="Times New Roman"/>
              </a:rPr>
              <a:t>x</a:t>
            </a:r>
            <a:endParaRPr sz="950">
              <a:latin typeface="Times New Roman"/>
              <a:cs typeface="Times New Roman"/>
            </a:endParaRPr>
          </a:p>
        </p:txBody>
      </p:sp>
      <p:sp>
        <p:nvSpPr>
          <p:cNvPr id="32" name="object 32"/>
          <p:cNvSpPr txBox="1"/>
          <p:nvPr/>
        </p:nvSpPr>
        <p:spPr>
          <a:xfrm>
            <a:off x="3525756" y="2792486"/>
            <a:ext cx="563245" cy="169545"/>
          </a:xfrm>
          <a:prstGeom prst="rect">
            <a:avLst/>
          </a:prstGeom>
        </p:spPr>
        <p:txBody>
          <a:bodyPr wrap="square" lIns="0" tIns="12065" rIns="0" bIns="0" rtlCol="0" vert="horz">
            <a:spAutoFit/>
          </a:bodyPr>
          <a:lstStyle/>
          <a:p>
            <a:pPr>
              <a:lnSpc>
                <a:spcPct val="100000"/>
              </a:lnSpc>
              <a:spcBef>
                <a:spcPts val="95"/>
              </a:spcBef>
              <a:tabLst>
                <a:tab pos="266065" algn="l"/>
              </a:tabLst>
            </a:pPr>
            <a:r>
              <a:rPr dirty="0" sz="950" spc="-5" i="1">
                <a:latin typeface="Times New Roman"/>
                <a:cs typeface="Times New Roman"/>
              </a:rPr>
              <a:t>x	</a:t>
            </a:r>
            <a:r>
              <a:rPr dirty="0" sz="950" spc="415">
                <a:latin typeface="Arial"/>
                <a:cs typeface="Arial"/>
              </a:rPr>
              <a:t>L</a:t>
            </a:r>
            <a:r>
              <a:rPr dirty="0" sz="950" spc="509">
                <a:latin typeface="Arial"/>
                <a:cs typeface="Arial"/>
              </a:rPr>
              <a:t> </a:t>
            </a:r>
            <a:r>
              <a:rPr dirty="0" sz="950" spc="-5" i="1">
                <a:latin typeface="Times New Roman"/>
                <a:cs typeface="Times New Roman"/>
              </a:rPr>
              <a:t>x</a:t>
            </a:r>
            <a:endParaRPr sz="950">
              <a:latin typeface="Times New Roman"/>
              <a:cs typeface="Times New Roman"/>
            </a:endParaRPr>
          </a:p>
        </p:txBody>
      </p:sp>
      <p:sp>
        <p:nvSpPr>
          <p:cNvPr id="33" name="object 33"/>
          <p:cNvSpPr txBox="1"/>
          <p:nvPr/>
        </p:nvSpPr>
        <p:spPr>
          <a:xfrm>
            <a:off x="3539472" y="2216533"/>
            <a:ext cx="2148840" cy="385445"/>
          </a:xfrm>
          <a:prstGeom prst="rect">
            <a:avLst/>
          </a:prstGeom>
        </p:spPr>
        <p:txBody>
          <a:bodyPr wrap="square" lIns="0" tIns="47625" rIns="0" bIns="0" rtlCol="0" vert="horz">
            <a:spAutoFit/>
          </a:bodyPr>
          <a:lstStyle/>
          <a:p>
            <a:pPr marL="252729">
              <a:lnSpc>
                <a:spcPct val="100000"/>
              </a:lnSpc>
              <a:spcBef>
                <a:spcPts val="375"/>
              </a:spcBef>
              <a:tabLst>
                <a:tab pos="2014855" algn="l"/>
              </a:tabLst>
            </a:pPr>
            <a:r>
              <a:rPr dirty="0" sz="950" spc="415">
                <a:latin typeface="Arial"/>
                <a:cs typeface="Arial"/>
              </a:rPr>
              <a:t>L</a:t>
            </a:r>
            <a:r>
              <a:rPr dirty="0" sz="950" spc="415">
                <a:latin typeface="Arial"/>
                <a:cs typeface="Arial"/>
              </a:rPr>
              <a:t>	</a:t>
            </a:r>
            <a:r>
              <a:rPr dirty="0" sz="950" spc="415">
                <a:latin typeface="Arial"/>
                <a:cs typeface="Arial"/>
              </a:rPr>
              <a:t>L</a:t>
            </a:r>
            <a:endParaRPr sz="950">
              <a:latin typeface="Arial"/>
              <a:cs typeface="Arial"/>
            </a:endParaRPr>
          </a:p>
          <a:p>
            <a:pPr>
              <a:lnSpc>
                <a:spcPct val="100000"/>
              </a:lnSpc>
              <a:spcBef>
                <a:spcPts val="275"/>
              </a:spcBef>
              <a:tabLst>
                <a:tab pos="252729" algn="l"/>
              </a:tabLst>
            </a:pPr>
            <a:r>
              <a:rPr dirty="0" sz="950" spc="-5" i="1">
                <a:latin typeface="Times New Roman"/>
                <a:cs typeface="Times New Roman"/>
              </a:rPr>
              <a:t>x	</a:t>
            </a:r>
            <a:r>
              <a:rPr dirty="0" sz="950" spc="415">
                <a:latin typeface="Arial"/>
                <a:cs typeface="Arial"/>
              </a:rPr>
              <a:t>L</a:t>
            </a:r>
            <a:r>
              <a:rPr dirty="0" sz="950" spc="630">
                <a:latin typeface="Arial"/>
                <a:cs typeface="Arial"/>
              </a:rPr>
              <a:t> </a:t>
            </a:r>
            <a:r>
              <a:rPr dirty="0" sz="950" spc="-5" i="1">
                <a:latin typeface="Times New Roman"/>
                <a:cs typeface="Times New Roman"/>
              </a:rPr>
              <a:t>x</a:t>
            </a:r>
            <a:endParaRPr sz="950">
              <a:latin typeface="Times New Roman"/>
              <a:cs typeface="Times New Roman"/>
            </a:endParaRPr>
          </a:p>
        </p:txBody>
      </p:sp>
      <p:sp>
        <p:nvSpPr>
          <p:cNvPr id="34" name="object 34"/>
          <p:cNvSpPr/>
          <p:nvPr/>
        </p:nvSpPr>
        <p:spPr>
          <a:xfrm>
            <a:off x="1600200" y="1565814"/>
            <a:ext cx="1602581" cy="2683668"/>
          </a:xfrm>
          <a:prstGeom prst="rect">
            <a:avLst/>
          </a:prstGeom>
          <a:blipFill>
            <a:blip r:embed="rId2" cstate="print"/>
            <a:stretch>
              <a:fillRect/>
            </a:stretch>
          </a:blipFill>
        </p:spPr>
        <p:txBody>
          <a:bodyPr wrap="square" lIns="0" tIns="0" rIns="0" bIns="0" rtlCol="0"/>
          <a:lstStyle/>
          <a:p/>
        </p:txBody>
      </p:sp>
      <p:sp>
        <p:nvSpPr>
          <p:cNvPr id="35" name="object 35"/>
          <p:cNvSpPr txBox="1"/>
          <p:nvPr/>
        </p:nvSpPr>
        <p:spPr>
          <a:xfrm>
            <a:off x="1760220" y="4244592"/>
            <a:ext cx="1482725" cy="349250"/>
          </a:xfrm>
          <a:prstGeom prst="rect">
            <a:avLst/>
          </a:prstGeom>
        </p:spPr>
        <p:txBody>
          <a:bodyPr wrap="square" lIns="0" tIns="3175" rIns="0" bIns="0" rtlCol="0" vert="horz">
            <a:spAutoFit/>
          </a:bodyPr>
          <a:lstStyle/>
          <a:p>
            <a:pPr marR="5080" indent="38100">
              <a:lnSpc>
                <a:spcPct val="108800"/>
              </a:lnSpc>
              <a:spcBef>
                <a:spcPts val="25"/>
              </a:spcBef>
            </a:pPr>
            <a:r>
              <a:rPr dirty="0" sz="700" spc="-5" b="1">
                <a:latin typeface="Tahoma"/>
                <a:cs typeface="Tahoma"/>
              </a:rPr>
              <a:t>Locally weighted regression is  very </a:t>
            </a:r>
            <a:r>
              <a:rPr dirty="0" sz="700" b="1">
                <a:latin typeface="Tahoma"/>
                <a:cs typeface="Tahoma"/>
              </a:rPr>
              <a:t>flexible and fast to train.  </a:t>
            </a: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6" name="object 36"/>
          <p:cNvSpPr txBox="1"/>
          <p:nvPr/>
        </p:nvSpPr>
        <p:spPr>
          <a:xfrm>
            <a:off x="2407920" y="3825494"/>
            <a:ext cx="395605" cy="178435"/>
          </a:xfrm>
          <a:prstGeom prst="rect">
            <a:avLst/>
          </a:prstGeom>
        </p:spPr>
        <p:txBody>
          <a:bodyPr wrap="square" lIns="0" tIns="12700" rIns="0" bIns="0" rtlCol="0" vert="horz">
            <a:spAutoFit/>
          </a:bodyPr>
          <a:lstStyle/>
          <a:p>
            <a:pPr>
              <a:lnSpc>
                <a:spcPct val="100000"/>
              </a:lnSpc>
              <a:spcBef>
                <a:spcPts val="100"/>
              </a:spcBef>
            </a:pPr>
            <a:r>
              <a:rPr dirty="0" sz="1000" spc="-5" b="1">
                <a:latin typeface="Tahoma"/>
                <a:cs typeface="Tahoma"/>
              </a:rPr>
              <a:t>Query</a:t>
            </a:r>
            <a:endParaRPr sz="1000">
              <a:latin typeface="Tahoma"/>
              <a:cs typeface="Tahoma"/>
            </a:endParaRPr>
          </a:p>
        </p:txBody>
      </p:sp>
      <p:sp>
        <p:nvSpPr>
          <p:cNvPr id="37" name="object 37"/>
          <p:cNvSpPr txBox="1"/>
          <p:nvPr/>
        </p:nvSpPr>
        <p:spPr>
          <a:xfrm>
            <a:off x="1772920" y="2339593"/>
            <a:ext cx="1273175" cy="726440"/>
          </a:xfrm>
          <a:prstGeom prst="rect">
            <a:avLst/>
          </a:prstGeom>
        </p:spPr>
        <p:txBody>
          <a:bodyPr wrap="square" lIns="0" tIns="12700" rIns="0" bIns="0" rtlCol="0" vert="horz">
            <a:spAutoFit/>
          </a:bodyPr>
          <a:lstStyle/>
          <a:p>
            <a:pPr marL="368300" marR="30480">
              <a:lnSpc>
                <a:spcPct val="100000"/>
              </a:lnSpc>
              <a:spcBef>
                <a:spcPts val="100"/>
              </a:spcBef>
            </a:pPr>
            <a:r>
              <a:rPr dirty="0" sz="700" spc="-5">
                <a:latin typeface="Tahoma"/>
                <a:cs typeface="Tahoma"/>
              </a:rPr>
              <a:t>Find </a:t>
            </a:r>
            <a:r>
              <a:rPr dirty="0" sz="700">
                <a:latin typeface="Tahoma"/>
                <a:cs typeface="Tahoma"/>
              </a:rPr>
              <a:t>w </a:t>
            </a:r>
            <a:r>
              <a:rPr dirty="0" sz="700" spc="-5">
                <a:latin typeface="Tahoma"/>
                <a:cs typeface="Tahoma"/>
              </a:rPr>
              <a:t>to minimize  Σ(y</a:t>
            </a:r>
            <a:r>
              <a:rPr dirty="0" baseline="-24691" sz="675" spc="-7">
                <a:latin typeface="Tahoma"/>
                <a:cs typeface="Tahoma"/>
              </a:rPr>
              <a:t>i</a:t>
            </a:r>
            <a:r>
              <a:rPr dirty="0" sz="700" spc="-5">
                <a:latin typeface="Tahoma"/>
                <a:cs typeface="Tahoma"/>
              </a:rPr>
              <a:t>-Σw</a:t>
            </a:r>
            <a:r>
              <a:rPr dirty="0" baseline="-24691" sz="675" spc="-7">
                <a:latin typeface="Tahoma"/>
                <a:cs typeface="Tahoma"/>
              </a:rPr>
              <a:t>j</a:t>
            </a:r>
            <a:r>
              <a:rPr dirty="0" sz="700" spc="-5">
                <a:latin typeface="Tahoma"/>
                <a:cs typeface="Tahoma"/>
              </a:rPr>
              <a:t>T</a:t>
            </a:r>
            <a:r>
              <a:rPr dirty="0" baseline="-24691" sz="675" spc="-7">
                <a:latin typeface="Tahoma"/>
                <a:cs typeface="Tahoma"/>
              </a:rPr>
              <a:t>j</a:t>
            </a:r>
            <a:r>
              <a:rPr dirty="0" sz="700" spc="-5">
                <a:latin typeface="Tahoma"/>
                <a:cs typeface="Tahoma"/>
              </a:rPr>
              <a:t>(x</a:t>
            </a:r>
            <a:r>
              <a:rPr dirty="0" baseline="-24691" sz="675" spc="-7">
                <a:latin typeface="Tahoma"/>
                <a:cs typeface="Tahoma"/>
              </a:rPr>
              <a:t>i</a:t>
            </a:r>
            <a:r>
              <a:rPr dirty="0" sz="700" spc="-5">
                <a:latin typeface="Tahoma"/>
                <a:cs typeface="Tahoma"/>
              </a:rPr>
              <a:t>))</a:t>
            </a:r>
            <a:r>
              <a:rPr dirty="0" baseline="24691" sz="675" spc="-7">
                <a:latin typeface="Tahoma"/>
                <a:cs typeface="Tahoma"/>
              </a:rPr>
              <a:t>2  </a:t>
            </a:r>
            <a:r>
              <a:rPr dirty="0" sz="700" spc="-5">
                <a:latin typeface="Tahoma"/>
                <a:cs typeface="Tahoma"/>
              </a:rPr>
              <a:t>directly:</a:t>
            </a:r>
            <a:r>
              <a:rPr dirty="0" sz="700" spc="-25">
                <a:latin typeface="Tahoma"/>
                <a:cs typeface="Tahoma"/>
              </a:rPr>
              <a:t> </a:t>
            </a:r>
            <a:r>
              <a:rPr dirty="0" sz="700" spc="-5">
                <a:latin typeface="Tahoma"/>
                <a:cs typeface="Tahoma"/>
              </a:rPr>
              <a:t>w=(X</a:t>
            </a:r>
            <a:r>
              <a:rPr dirty="0" baseline="24691" sz="675" spc="-7">
                <a:latin typeface="Tahoma"/>
                <a:cs typeface="Tahoma"/>
              </a:rPr>
              <a:t>T</a:t>
            </a:r>
            <a:r>
              <a:rPr dirty="0" sz="700" spc="-5">
                <a:latin typeface="Tahoma"/>
                <a:cs typeface="Tahoma"/>
              </a:rPr>
              <a:t>X)</a:t>
            </a:r>
            <a:r>
              <a:rPr dirty="0" baseline="24691" sz="675" spc="-7">
                <a:latin typeface="Tahoma"/>
                <a:cs typeface="Tahoma"/>
              </a:rPr>
              <a:t>-1</a:t>
            </a:r>
            <a:r>
              <a:rPr dirty="0" sz="700" spc="-5">
                <a:latin typeface="Tahoma"/>
                <a:cs typeface="Tahoma"/>
              </a:rPr>
              <a:t>X</a:t>
            </a:r>
            <a:r>
              <a:rPr dirty="0" baseline="24691" sz="675" spc="-7">
                <a:latin typeface="Tahoma"/>
                <a:cs typeface="Tahoma"/>
              </a:rPr>
              <a:t>T</a:t>
            </a:r>
            <a:r>
              <a:rPr dirty="0" sz="700" spc="-5">
                <a:latin typeface="Tahoma"/>
                <a:cs typeface="Tahoma"/>
              </a:rPr>
              <a:t>Y</a:t>
            </a:r>
            <a:endParaRPr sz="700">
              <a:latin typeface="Tahoma"/>
              <a:cs typeface="Tahoma"/>
            </a:endParaRPr>
          </a:p>
          <a:p>
            <a:pPr marL="25400" marR="259715">
              <a:lnSpc>
                <a:spcPct val="100000"/>
              </a:lnSpc>
              <a:spcBef>
                <a:spcPts val="480"/>
              </a:spcBef>
            </a:pPr>
            <a:r>
              <a:rPr dirty="0" sz="700" spc="-5" b="1">
                <a:latin typeface="Tahoma"/>
                <a:cs typeface="Tahoma"/>
              </a:rPr>
              <a:t>Linear regression not  flexible but </a:t>
            </a:r>
            <a:r>
              <a:rPr dirty="0" sz="700" b="1">
                <a:latin typeface="Tahoma"/>
                <a:cs typeface="Tahoma"/>
              </a:rPr>
              <a:t>trains </a:t>
            </a:r>
            <a:r>
              <a:rPr dirty="0" sz="700" spc="-5" b="1">
                <a:latin typeface="Tahoma"/>
                <a:cs typeface="Tahoma"/>
              </a:rPr>
              <a:t>like  </a:t>
            </a:r>
            <a:r>
              <a:rPr dirty="0" sz="700" b="1">
                <a:latin typeface="Tahoma"/>
                <a:cs typeface="Tahoma"/>
              </a:rPr>
              <a:t>lightning.</a:t>
            </a:r>
            <a:endParaRPr sz="700">
              <a:latin typeface="Tahoma"/>
              <a:cs typeface="Tahoma"/>
            </a:endParaRPr>
          </a:p>
        </p:txBody>
      </p:sp>
      <p:sp>
        <p:nvSpPr>
          <p:cNvPr id="38" name="object 3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9" name="object 39"/>
          <p:cNvSpPr txBox="1"/>
          <p:nvPr/>
        </p:nvSpPr>
        <p:spPr>
          <a:xfrm>
            <a:off x="1606296" y="5408676"/>
            <a:ext cx="4559300" cy="3416300"/>
          </a:xfrm>
          <a:prstGeom prst="rect">
            <a:avLst/>
          </a:prstGeom>
          <a:ln w="12953">
            <a:solidFill>
              <a:srgbClr val="000000"/>
            </a:solidFill>
          </a:ln>
        </p:spPr>
        <p:txBody>
          <a:bodyPr wrap="square" lIns="0" tIns="1270" rIns="0" bIns="0" rtlCol="0" vert="horz">
            <a:spAutoFit/>
          </a:bodyPr>
          <a:lstStyle/>
          <a:p>
            <a:pPr>
              <a:lnSpc>
                <a:spcPct val="100000"/>
              </a:lnSpc>
              <a:spcBef>
                <a:spcPts val="10"/>
              </a:spcBef>
            </a:pPr>
            <a:endParaRPr sz="1150">
              <a:latin typeface="Times New Roman"/>
              <a:cs typeface="Times New Roman"/>
            </a:endParaRPr>
          </a:p>
          <a:p>
            <a:pPr marL="191770" marR="1238250">
              <a:lnSpc>
                <a:spcPct val="100000"/>
              </a:lnSpc>
            </a:pPr>
            <a:r>
              <a:rPr dirty="0" sz="800" spc="-5">
                <a:latin typeface="Tahoma"/>
                <a:cs typeface="Tahoma"/>
              </a:rPr>
              <a:t>Input X matrix of inputs: X[k] [i] = i’th component of k’th input point.  Input Y matrix of outputs: Y[k] = k’th output</a:t>
            </a:r>
            <a:r>
              <a:rPr dirty="0" sz="800" spc="40">
                <a:latin typeface="Tahoma"/>
                <a:cs typeface="Tahoma"/>
              </a:rPr>
              <a:t> </a:t>
            </a:r>
            <a:r>
              <a:rPr dirty="0" sz="800" spc="-5">
                <a:latin typeface="Tahoma"/>
                <a:cs typeface="Tahoma"/>
              </a:rPr>
              <a:t>value.</a:t>
            </a:r>
            <a:endParaRPr sz="800">
              <a:latin typeface="Tahoma"/>
              <a:cs typeface="Tahoma"/>
            </a:endParaRPr>
          </a:p>
          <a:p>
            <a:pPr marL="191770">
              <a:lnSpc>
                <a:spcPct val="100000"/>
              </a:lnSpc>
            </a:pPr>
            <a:r>
              <a:rPr dirty="0" sz="800" spc="-5">
                <a:latin typeface="Tahoma"/>
                <a:cs typeface="Tahoma"/>
              </a:rPr>
              <a:t>Input xq = query input. Input</a:t>
            </a:r>
            <a:r>
              <a:rPr dirty="0" sz="800" spc="15">
                <a:latin typeface="Tahoma"/>
                <a:cs typeface="Tahoma"/>
              </a:rPr>
              <a:t> </a:t>
            </a:r>
            <a:r>
              <a:rPr dirty="0" sz="800" spc="-5">
                <a:latin typeface="Tahoma"/>
                <a:cs typeface="Tahoma"/>
              </a:rPr>
              <a:t>kwidth.</a:t>
            </a:r>
            <a:endParaRPr sz="800">
              <a:latin typeface="Tahoma"/>
              <a:cs typeface="Tahoma"/>
            </a:endParaRPr>
          </a:p>
          <a:p>
            <a:pPr marL="191770" marR="2567305">
              <a:lnSpc>
                <a:spcPct val="100000"/>
              </a:lnSpc>
              <a:spcBef>
                <a:spcPts val="489"/>
              </a:spcBef>
              <a:tabLst>
                <a:tab pos="1701164" algn="l"/>
              </a:tabLst>
            </a:pPr>
            <a:r>
              <a:rPr dirty="0" sz="800" spc="-5">
                <a:latin typeface="Tahoma"/>
                <a:cs typeface="Tahoma"/>
              </a:rPr>
              <a:t>WXTWX = empty (D+1) x (D+1) matrix  </a:t>
            </a:r>
            <a:r>
              <a:rPr dirty="0" sz="800" spc="-5">
                <a:latin typeface="Tahoma"/>
                <a:cs typeface="Tahoma"/>
              </a:rPr>
              <a:t>WXTWY</a:t>
            </a:r>
            <a:r>
              <a:rPr dirty="0" sz="800">
                <a:latin typeface="Tahoma"/>
                <a:cs typeface="Tahoma"/>
              </a:rPr>
              <a:t> </a:t>
            </a:r>
            <a:r>
              <a:rPr dirty="0" sz="800" spc="-5">
                <a:latin typeface="Tahoma"/>
                <a:cs typeface="Tahoma"/>
              </a:rPr>
              <a:t>=</a:t>
            </a:r>
            <a:r>
              <a:rPr dirty="0" sz="800">
                <a:latin typeface="Tahoma"/>
                <a:cs typeface="Tahoma"/>
              </a:rPr>
              <a:t> </a:t>
            </a:r>
            <a:r>
              <a:rPr dirty="0" sz="800" spc="-5">
                <a:latin typeface="Tahoma"/>
                <a:cs typeface="Tahoma"/>
              </a:rPr>
              <a:t>emp</a:t>
            </a:r>
            <a:r>
              <a:rPr dirty="0" sz="800" spc="-10">
                <a:latin typeface="Tahoma"/>
                <a:cs typeface="Tahoma"/>
              </a:rPr>
              <a:t>t</a:t>
            </a:r>
            <a:r>
              <a:rPr dirty="0" sz="800" spc="-5">
                <a:latin typeface="Tahoma"/>
                <a:cs typeface="Tahoma"/>
              </a:rPr>
              <a:t>y</a:t>
            </a:r>
            <a:r>
              <a:rPr dirty="0" sz="800">
                <a:latin typeface="Tahoma"/>
                <a:cs typeface="Tahoma"/>
              </a:rPr>
              <a:t> </a:t>
            </a:r>
            <a:r>
              <a:rPr dirty="0" sz="800" spc="-5">
                <a:latin typeface="Tahoma"/>
                <a:cs typeface="Tahoma"/>
              </a:rPr>
              <a:t>(D+1)</a:t>
            </a:r>
            <a:r>
              <a:rPr dirty="0" sz="800">
                <a:latin typeface="Tahoma"/>
                <a:cs typeface="Tahoma"/>
              </a:rPr>
              <a:t> </a:t>
            </a:r>
            <a:r>
              <a:rPr dirty="0" sz="800" spc="-5">
                <a:latin typeface="Tahoma"/>
                <a:cs typeface="Tahoma"/>
              </a:rPr>
              <a:t>x</a:t>
            </a:r>
            <a:r>
              <a:rPr dirty="0" sz="800">
                <a:latin typeface="Tahoma"/>
                <a:cs typeface="Tahoma"/>
              </a:rPr>
              <a:t> </a:t>
            </a:r>
            <a:r>
              <a:rPr dirty="0" sz="800" spc="-5">
                <a:latin typeface="Tahoma"/>
                <a:cs typeface="Tahoma"/>
              </a:rPr>
              <a:t>1</a:t>
            </a:r>
            <a:r>
              <a:rPr dirty="0" sz="800">
                <a:latin typeface="Tahoma"/>
                <a:cs typeface="Tahoma"/>
              </a:rPr>
              <a:t>	</a:t>
            </a:r>
            <a:r>
              <a:rPr dirty="0" sz="800" spc="-5">
                <a:latin typeface="Tahoma"/>
                <a:cs typeface="Tahoma"/>
              </a:rPr>
              <a:t>ma</a:t>
            </a:r>
            <a:r>
              <a:rPr dirty="0" sz="800" spc="-10">
                <a:latin typeface="Tahoma"/>
                <a:cs typeface="Tahoma"/>
              </a:rPr>
              <a:t>t</a:t>
            </a:r>
            <a:r>
              <a:rPr dirty="0" sz="800" spc="-5">
                <a:latin typeface="Tahoma"/>
                <a:cs typeface="Tahoma"/>
              </a:rPr>
              <a:t>rix</a:t>
            </a:r>
            <a:endParaRPr sz="800">
              <a:latin typeface="Tahoma"/>
              <a:cs typeface="Tahoma"/>
            </a:endParaRPr>
          </a:p>
          <a:p>
            <a:pPr marL="191770">
              <a:lnSpc>
                <a:spcPct val="100000"/>
              </a:lnSpc>
              <a:spcBef>
                <a:spcPts val="484"/>
              </a:spcBef>
            </a:pPr>
            <a:r>
              <a:rPr dirty="0" sz="800" spc="-5">
                <a:latin typeface="Tahoma"/>
                <a:cs typeface="Tahoma"/>
              </a:rPr>
              <a:t>for ( k = 1 ; k &lt;= N ; k = k + 1</a:t>
            </a:r>
            <a:r>
              <a:rPr dirty="0" sz="800" spc="60">
                <a:latin typeface="Tahoma"/>
                <a:cs typeface="Tahoma"/>
              </a:rPr>
              <a:t> </a:t>
            </a:r>
            <a:r>
              <a:rPr dirty="0" sz="800" spc="-5">
                <a:latin typeface="Tahoma"/>
                <a:cs typeface="Tahoma"/>
              </a:rPr>
              <a:t>)</a:t>
            </a:r>
            <a:endParaRPr sz="800">
              <a:latin typeface="Tahoma"/>
              <a:cs typeface="Tahoma"/>
            </a:endParaRPr>
          </a:p>
          <a:p>
            <a:pPr marL="351155">
              <a:lnSpc>
                <a:spcPct val="100000"/>
              </a:lnSpc>
              <a:spcBef>
                <a:spcPts val="5"/>
              </a:spcBef>
            </a:pPr>
            <a:r>
              <a:rPr dirty="0" sz="800" spc="-5">
                <a:latin typeface="Tahoma"/>
                <a:cs typeface="Tahoma"/>
              </a:rPr>
              <a:t>/* Compute weight of kth point</a:t>
            </a:r>
            <a:r>
              <a:rPr dirty="0" sz="800" spc="30">
                <a:latin typeface="Tahoma"/>
                <a:cs typeface="Tahoma"/>
              </a:rPr>
              <a:t> </a:t>
            </a:r>
            <a:r>
              <a:rPr dirty="0" sz="800" spc="-5">
                <a:latin typeface="Tahoma"/>
                <a:cs typeface="Tahoma"/>
              </a:rPr>
              <a:t>*/</a:t>
            </a:r>
            <a:endParaRPr sz="800">
              <a:latin typeface="Tahoma"/>
              <a:cs typeface="Tahoma"/>
            </a:endParaRPr>
          </a:p>
          <a:p>
            <a:pPr marL="351155">
              <a:lnSpc>
                <a:spcPct val="100000"/>
              </a:lnSpc>
            </a:pPr>
            <a:r>
              <a:rPr dirty="0" sz="800" spc="-5">
                <a:latin typeface="Tahoma"/>
                <a:cs typeface="Tahoma"/>
              </a:rPr>
              <a:t>wk = weight_function( distance( xq , X[k] ) / kwidth</a:t>
            </a:r>
            <a:r>
              <a:rPr dirty="0" sz="800" spc="40">
                <a:latin typeface="Tahoma"/>
                <a:cs typeface="Tahoma"/>
              </a:rPr>
              <a:t> </a:t>
            </a:r>
            <a:r>
              <a:rPr dirty="0" sz="800" spc="-5">
                <a:latin typeface="Tahoma"/>
                <a:cs typeface="Tahoma"/>
              </a:rPr>
              <a:t>)</a:t>
            </a:r>
            <a:endParaRPr sz="800">
              <a:latin typeface="Tahoma"/>
              <a:cs typeface="Tahoma"/>
            </a:endParaRPr>
          </a:p>
          <a:p>
            <a:pPr marL="382905" marR="2639060" indent="-20320">
              <a:lnSpc>
                <a:spcPct val="100000"/>
              </a:lnSpc>
              <a:spcBef>
                <a:spcPts val="484"/>
              </a:spcBef>
            </a:pPr>
            <a:r>
              <a:rPr dirty="0" sz="800" spc="-5">
                <a:latin typeface="Tahoma"/>
                <a:cs typeface="Tahoma"/>
              </a:rPr>
              <a:t>/* Add to (WX) ^T (WX) matrix */  for ( i = 0 ; i &lt;= D ; i = i + 1</a:t>
            </a:r>
            <a:r>
              <a:rPr dirty="0" sz="800" spc="40">
                <a:latin typeface="Tahoma"/>
                <a:cs typeface="Tahoma"/>
              </a:rPr>
              <a:t> </a:t>
            </a:r>
            <a:r>
              <a:rPr dirty="0" sz="800" spc="-5">
                <a:latin typeface="Tahoma"/>
                <a:cs typeface="Tahoma"/>
              </a:rPr>
              <a:t>)</a:t>
            </a:r>
            <a:endParaRPr sz="800">
              <a:latin typeface="Tahoma"/>
              <a:cs typeface="Tahoma"/>
            </a:endParaRPr>
          </a:p>
          <a:p>
            <a:pPr marL="648970">
              <a:lnSpc>
                <a:spcPct val="100000"/>
              </a:lnSpc>
            </a:pPr>
            <a:r>
              <a:rPr dirty="0" sz="800" spc="-5">
                <a:latin typeface="Tahoma"/>
                <a:cs typeface="Tahoma"/>
              </a:rPr>
              <a:t>for ( j = 0 ; j &lt;= D ; j = j + 1</a:t>
            </a:r>
            <a:r>
              <a:rPr dirty="0" sz="800" spc="60">
                <a:latin typeface="Tahoma"/>
                <a:cs typeface="Tahoma"/>
              </a:rPr>
              <a:t> </a:t>
            </a:r>
            <a:r>
              <a:rPr dirty="0" sz="800" spc="-5">
                <a:latin typeface="Tahoma"/>
                <a:cs typeface="Tahoma"/>
              </a:rPr>
              <a:t>)</a:t>
            </a:r>
            <a:endParaRPr sz="800">
              <a:latin typeface="Tahoma"/>
              <a:cs typeface="Tahoma"/>
            </a:endParaRPr>
          </a:p>
          <a:p>
            <a:pPr marL="1106170" marR="1734820">
              <a:lnSpc>
                <a:spcPct val="100000"/>
              </a:lnSpc>
              <a:spcBef>
                <a:spcPts val="5"/>
              </a:spcBef>
            </a:pPr>
            <a:r>
              <a:rPr dirty="0" sz="800" spc="-5">
                <a:latin typeface="Tahoma"/>
                <a:cs typeface="Tahoma"/>
              </a:rPr>
              <a:t>if ( i == 0 ) xki = 1 else xki = X[k] </a:t>
            </a:r>
            <a:r>
              <a:rPr dirty="0" sz="800" spc="-10">
                <a:latin typeface="Tahoma"/>
                <a:cs typeface="Tahoma"/>
              </a:rPr>
              <a:t>[i]  </a:t>
            </a:r>
            <a:r>
              <a:rPr dirty="0" sz="800" spc="-5">
                <a:latin typeface="Tahoma"/>
                <a:cs typeface="Tahoma"/>
              </a:rPr>
              <a:t>if ( j == 0 ) xkj = 1 else xkj = X[k]</a:t>
            </a:r>
            <a:r>
              <a:rPr dirty="0" sz="800" spc="25">
                <a:latin typeface="Tahoma"/>
                <a:cs typeface="Tahoma"/>
              </a:rPr>
              <a:t> </a:t>
            </a:r>
            <a:r>
              <a:rPr dirty="0" sz="800" spc="-5">
                <a:latin typeface="Tahoma"/>
                <a:cs typeface="Tahoma"/>
              </a:rPr>
              <a:t>[j]</a:t>
            </a:r>
            <a:endParaRPr sz="800">
              <a:latin typeface="Tahoma"/>
              <a:cs typeface="Tahoma"/>
            </a:endParaRPr>
          </a:p>
          <a:p>
            <a:pPr marL="1106170">
              <a:lnSpc>
                <a:spcPct val="100000"/>
              </a:lnSpc>
              <a:spcBef>
                <a:spcPts val="10"/>
              </a:spcBef>
            </a:pPr>
            <a:r>
              <a:rPr dirty="0" sz="800" spc="-5">
                <a:latin typeface="Tahoma"/>
                <a:cs typeface="Tahoma"/>
              </a:rPr>
              <a:t>WXTWX [i] [j] = WXTWX [i] </a:t>
            </a:r>
            <a:r>
              <a:rPr dirty="0" sz="800" spc="-10">
                <a:latin typeface="Tahoma"/>
                <a:cs typeface="Tahoma"/>
              </a:rPr>
              <a:t>[j] </a:t>
            </a:r>
            <a:r>
              <a:rPr dirty="0" sz="800" spc="-5">
                <a:latin typeface="Tahoma"/>
                <a:cs typeface="Tahoma"/>
              </a:rPr>
              <a:t>+ wk * wk * xki *</a:t>
            </a:r>
            <a:r>
              <a:rPr dirty="0" sz="800" spc="60">
                <a:latin typeface="Tahoma"/>
                <a:cs typeface="Tahoma"/>
              </a:rPr>
              <a:t> </a:t>
            </a:r>
            <a:r>
              <a:rPr dirty="0" sz="800" spc="-5">
                <a:latin typeface="Tahoma"/>
                <a:cs typeface="Tahoma"/>
              </a:rPr>
              <a:t>xkj</a:t>
            </a:r>
            <a:endParaRPr sz="800">
              <a:latin typeface="Tahoma"/>
              <a:cs typeface="Tahoma"/>
            </a:endParaRPr>
          </a:p>
          <a:p>
            <a:pPr marL="351155" marR="2625725">
              <a:lnSpc>
                <a:spcPct val="100000"/>
              </a:lnSpc>
              <a:spcBef>
                <a:spcPts val="480"/>
              </a:spcBef>
            </a:pPr>
            <a:r>
              <a:rPr dirty="0" sz="800" spc="-5">
                <a:latin typeface="Tahoma"/>
                <a:cs typeface="Tahoma"/>
              </a:rPr>
              <a:t>/* Add to (WX) ^T (WY) vector */  for ( i = 0 ; i &lt;= D ; i = i + 1</a:t>
            </a:r>
            <a:r>
              <a:rPr dirty="0" sz="800" spc="30">
                <a:latin typeface="Tahoma"/>
                <a:cs typeface="Tahoma"/>
              </a:rPr>
              <a:t> </a:t>
            </a:r>
            <a:r>
              <a:rPr dirty="0" sz="800" spc="-5">
                <a:latin typeface="Tahoma"/>
                <a:cs typeface="Tahoma"/>
              </a:rPr>
              <a:t>)</a:t>
            </a:r>
            <a:endParaRPr sz="800">
              <a:latin typeface="Tahoma"/>
              <a:cs typeface="Tahoma"/>
            </a:endParaRPr>
          </a:p>
          <a:p>
            <a:pPr marL="680720">
              <a:lnSpc>
                <a:spcPct val="100000"/>
              </a:lnSpc>
              <a:spcBef>
                <a:spcPts val="5"/>
              </a:spcBef>
            </a:pPr>
            <a:r>
              <a:rPr dirty="0" sz="800" spc="-5">
                <a:latin typeface="Tahoma"/>
                <a:cs typeface="Tahoma"/>
              </a:rPr>
              <a:t>if ( i == 0 ) xki = 1 else xki = X[k]</a:t>
            </a:r>
            <a:r>
              <a:rPr dirty="0" sz="800" spc="50">
                <a:latin typeface="Tahoma"/>
                <a:cs typeface="Tahoma"/>
              </a:rPr>
              <a:t> </a:t>
            </a:r>
            <a:r>
              <a:rPr dirty="0" sz="800" spc="-10">
                <a:latin typeface="Tahoma"/>
                <a:cs typeface="Tahoma"/>
              </a:rPr>
              <a:t>[i]</a:t>
            </a:r>
            <a:endParaRPr sz="800">
              <a:latin typeface="Tahoma"/>
              <a:cs typeface="Tahoma"/>
            </a:endParaRPr>
          </a:p>
          <a:p>
            <a:pPr marL="680720">
              <a:lnSpc>
                <a:spcPct val="100000"/>
              </a:lnSpc>
              <a:spcBef>
                <a:spcPts val="5"/>
              </a:spcBef>
            </a:pPr>
            <a:r>
              <a:rPr dirty="0" sz="800" spc="-5">
                <a:latin typeface="Tahoma"/>
                <a:cs typeface="Tahoma"/>
              </a:rPr>
              <a:t>WXTWY [i] = WXTWY [i] + wk * wk * xki *</a:t>
            </a:r>
            <a:r>
              <a:rPr dirty="0" sz="800" spc="45">
                <a:latin typeface="Tahoma"/>
                <a:cs typeface="Tahoma"/>
              </a:rPr>
              <a:t> </a:t>
            </a:r>
            <a:r>
              <a:rPr dirty="0" sz="800" spc="-5">
                <a:latin typeface="Tahoma"/>
                <a:cs typeface="Tahoma"/>
              </a:rPr>
              <a:t>Y[k]</a:t>
            </a:r>
            <a:endParaRPr sz="800">
              <a:latin typeface="Tahoma"/>
              <a:cs typeface="Tahoma"/>
            </a:endParaRPr>
          </a:p>
          <a:p>
            <a:pPr>
              <a:lnSpc>
                <a:spcPct val="100000"/>
              </a:lnSpc>
              <a:spcBef>
                <a:spcPts val="40"/>
              </a:spcBef>
            </a:pPr>
            <a:endParaRPr sz="800">
              <a:latin typeface="Times New Roman"/>
              <a:cs typeface="Times New Roman"/>
            </a:endParaRPr>
          </a:p>
          <a:p>
            <a:pPr marL="363220" marR="265430" indent="-171450">
              <a:lnSpc>
                <a:spcPct val="100000"/>
              </a:lnSpc>
            </a:pPr>
            <a:r>
              <a:rPr dirty="0" sz="800" spc="-5">
                <a:latin typeface="Tahoma"/>
                <a:cs typeface="Tahoma"/>
              </a:rPr>
              <a:t>/* Compute the local beta. Call your favorite linear equation solver. Recommend Cholesky  Decomposition for </a:t>
            </a:r>
            <a:r>
              <a:rPr dirty="0" sz="800" spc="-10">
                <a:latin typeface="Tahoma"/>
                <a:cs typeface="Tahoma"/>
              </a:rPr>
              <a:t>speed. </a:t>
            </a:r>
            <a:r>
              <a:rPr dirty="0" sz="800" spc="-5">
                <a:latin typeface="Tahoma"/>
                <a:cs typeface="Tahoma"/>
              </a:rPr>
              <a:t>Recommend </a:t>
            </a:r>
            <a:r>
              <a:rPr dirty="0" sz="800" spc="-10">
                <a:latin typeface="Tahoma"/>
                <a:cs typeface="Tahoma"/>
              </a:rPr>
              <a:t>Singular </a:t>
            </a:r>
            <a:r>
              <a:rPr dirty="0" sz="800" spc="-5">
                <a:latin typeface="Tahoma"/>
                <a:cs typeface="Tahoma"/>
              </a:rPr>
              <a:t>Val Decomp for Robustness.</a:t>
            </a:r>
            <a:r>
              <a:rPr dirty="0" sz="800" spc="110">
                <a:latin typeface="Tahoma"/>
                <a:cs typeface="Tahoma"/>
              </a:rPr>
              <a:t> </a:t>
            </a:r>
            <a:r>
              <a:rPr dirty="0" sz="800" spc="-5">
                <a:latin typeface="Tahoma"/>
                <a:cs typeface="Tahoma"/>
              </a:rPr>
              <a:t>*/</a:t>
            </a:r>
            <a:endParaRPr sz="800">
              <a:latin typeface="Tahoma"/>
              <a:cs typeface="Tahoma"/>
            </a:endParaRPr>
          </a:p>
          <a:p>
            <a:pPr marL="191770">
              <a:lnSpc>
                <a:spcPct val="100000"/>
              </a:lnSpc>
              <a:spcBef>
                <a:spcPts val="5"/>
              </a:spcBef>
            </a:pPr>
            <a:r>
              <a:rPr dirty="0" sz="800" spc="-5">
                <a:latin typeface="Tahoma"/>
                <a:cs typeface="Tahoma"/>
              </a:rPr>
              <a:t>beta = (WXTWX)</a:t>
            </a:r>
            <a:r>
              <a:rPr dirty="0" baseline="25252" sz="825" spc="-7">
                <a:latin typeface="Tahoma"/>
                <a:cs typeface="Tahoma"/>
              </a:rPr>
              <a:t>-1</a:t>
            </a:r>
            <a:r>
              <a:rPr dirty="0" baseline="25252" sz="825" spc="120">
                <a:latin typeface="Tahoma"/>
                <a:cs typeface="Tahoma"/>
              </a:rPr>
              <a:t> </a:t>
            </a:r>
            <a:r>
              <a:rPr dirty="0" sz="800" spc="-5">
                <a:latin typeface="Tahoma"/>
                <a:cs typeface="Tahoma"/>
              </a:rPr>
              <a:t>(WXTWY)</a:t>
            </a:r>
            <a:endParaRPr sz="800">
              <a:latin typeface="Tahoma"/>
              <a:cs typeface="Tahoma"/>
            </a:endParaRPr>
          </a:p>
          <a:p>
            <a:pPr marL="191770">
              <a:lnSpc>
                <a:spcPct val="100000"/>
              </a:lnSpc>
              <a:spcBef>
                <a:spcPts val="5"/>
              </a:spcBef>
            </a:pPr>
            <a:r>
              <a:rPr dirty="0" sz="800" spc="-5">
                <a:latin typeface="Tahoma"/>
                <a:cs typeface="Tahoma"/>
              </a:rPr>
              <a:t>ypredict = beta[0] + beta[1]*xq[1] + beta[2]*xq[2] + …</a:t>
            </a:r>
            <a:r>
              <a:rPr dirty="0" sz="800" spc="50">
                <a:latin typeface="Tahoma"/>
                <a:cs typeface="Tahoma"/>
              </a:rPr>
              <a:t> </a:t>
            </a:r>
            <a:r>
              <a:rPr dirty="0" sz="800" spc="-5">
                <a:latin typeface="Tahoma"/>
                <a:cs typeface="Tahoma"/>
              </a:rPr>
              <a:t>beta[D]*xq[D]</a:t>
            </a:r>
            <a:endParaRPr sz="800">
              <a:latin typeface="Tahoma"/>
              <a:cs typeface="Tahoma"/>
            </a:endParaRPr>
          </a:p>
          <a:p>
            <a:pPr marL="153670">
              <a:lnSpc>
                <a:spcPct val="100000"/>
              </a:lnSpc>
              <a:spcBef>
                <a:spcPts val="260"/>
              </a:spcBef>
              <a:tabLst>
                <a:tab pos="32251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36</a:t>
            </a:r>
            <a:endParaRPr sz="600">
              <a:latin typeface="Tahoma"/>
              <a:cs typeface="Tahoma"/>
            </a:endParaRPr>
          </a:p>
        </p:txBody>
      </p:sp>
      <p:sp>
        <p:nvSpPr>
          <p:cNvPr id="40" name="object 4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2468117" y="1500630"/>
            <a:ext cx="2771140" cy="36131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Tahoma"/>
                <a:cs typeface="Tahoma"/>
              </a:rPr>
              <a:t>LWR </a:t>
            </a:r>
            <a:r>
              <a:rPr dirty="0" sz="2200" spc="-5">
                <a:solidFill>
                  <a:srgbClr val="006500"/>
                </a:solidFill>
                <a:latin typeface="Tahoma"/>
                <a:cs typeface="Tahoma"/>
              </a:rPr>
              <a:t>on our test</a:t>
            </a:r>
            <a:r>
              <a:rPr dirty="0" sz="2200" spc="-70">
                <a:solidFill>
                  <a:srgbClr val="006500"/>
                </a:solidFill>
                <a:latin typeface="Tahoma"/>
                <a:cs typeface="Tahoma"/>
              </a:rPr>
              <a:t> </a:t>
            </a:r>
            <a:r>
              <a:rPr dirty="0" sz="2200" spc="-5">
                <a:solidFill>
                  <a:srgbClr val="006500"/>
                </a:solidFill>
                <a:latin typeface="Tahoma"/>
                <a:cs typeface="Tahoma"/>
              </a:rPr>
              <a:t>cases</a:t>
            </a:r>
            <a:endParaRPr sz="2200">
              <a:latin typeface="Tahoma"/>
              <a:cs typeface="Tahoma"/>
            </a:endParaRPr>
          </a:p>
        </p:txBody>
      </p:sp>
      <p:sp>
        <p:nvSpPr>
          <p:cNvPr id="4" name="object 4"/>
          <p:cNvSpPr/>
          <p:nvPr/>
        </p:nvSpPr>
        <p:spPr>
          <a:xfrm>
            <a:off x="1714499" y="1834895"/>
            <a:ext cx="1371840" cy="13716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162299" y="1834895"/>
            <a:ext cx="1371600" cy="1367027"/>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4610099" y="1834895"/>
            <a:ext cx="1376424" cy="1363979"/>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4693920" y="3276092"/>
            <a:ext cx="1390015" cy="1318260"/>
          </a:xfrm>
          <a:prstGeom prst="rect">
            <a:avLst/>
          </a:prstGeom>
        </p:spPr>
        <p:txBody>
          <a:bodyPr wrap="square" lIns="0" tIns="33655" rIns="0" bIns="0" rtlCol="0" vert="horz">
            <a:spAutoFit/>
          </a:bodyPr>
          <a:lstStyle/>
          <a:p>
            <a:pPr marR="106680">
              <a:lnSpc>
                <a:spcPts val="1290"/>
              </a:lnSpc>
              <a:spcBef>
                <a:spcPts val="265"/>
              </a:spcBef>
            </a:pPr>
            <a:r>
              <a:rPr dirty="0" sz="1200">
                <a:latin typeface="Tahoma"/>
                <a:cs typeface="Tahoma"/>
              </a:rPr>
              <a:t>KW = 1/8 of</a:t>
            </a:r>
            <a:r>
              <a:rPr dirty="0" sz="1200" spc="-100">
                <a:latin typeface="Tahoma"/>
                <a:cs typeface="Tahoma"/>
              </a:rPr>
              <a:t> </a:t>
            </a:r>
            <a:r>
              <a:rPr dirty="0" sz="1200">
                <a:latin typeface="Tahoma"/>
                <a:cs typeface="Tahoma"/>
              </a:rPr>
              <a:t>x-axis  width.</a:t>
            </a:r>
            <a:endParaRPr sz="1200">
              <a:latin typeface="Tahoma"/>
              <a:cs typeface="Tahoma"/>
            </a:endParaRPr>
          </a:p>
          <a:p>
            <a:pPr marR="5080">
              <a:lnSpc>
                <a:spcPct val="89900"/>
              </a:lnSpc>
              <a:spcBef>
                <a:spcPts val="925"/>
              </a:spcBef>
            </a:pPr>
            <a:r>
              <a:rPr dirty="0" sz="1200" spc="-5">
                <a:latin typeface="Tahoma"/>
                <a:cs typeface="Tahoma"/>
              </a:rPr>
              <a:t>Nicer and smoother,  </a:t>
            </a:r>
            <a:r>
              <a:rPr dirty="0" sz="1200">
                <a:latin typeface="Tahoma"/>
                <a:cs typeface="Tahoma"/>
              </a:rPr>
              <a:t>but </a:t>
            </a:r>
            <a:r>
              <a:rPr dirty="0" sz="1200" spc="-5">
                <a:latin typeface="Tahoma"/>
                <a:cs typeface="Tahoma"/>
              </a:rPr>
              <a:t>even </a:t>
            </a:r>
            <a:r>
              <a:rPr dirty="0" sz="1200">
                <a:latin typeface="Tahoma"/>
                <a:cs typeface="Tahoma"/>
              </a:rPr>
              <a:t>now, </a:t>
            </a:r>
            <a:r>
              <a:rPr dirty="0" sz="1200" spc="-5">
                <a:latin typeface="Tahoma"/>
                <a:cs typeface="Tahoma"/>
              </a:rPr>
              <a:t>are  the </a:t>
            </a:r>
            <a:r>
              <a:rPr dirty="0" sz="1200">
                <a:latin typeface="Tahoma"/>
                <a:cs typeface="Tahoma"/>
              </a:rPr>
              <a:t>bumps justified,  or is </a:t>
            </a:r>
            <a:r>
              <a:rPr dirty="0" sz="1200" spc="-5">
                <a:latin typeface="Tahoma"/>
                <a:cs typeface="Tahoma"/>
              </a:rPr>
              <a:t>this</a:t>
            </a:r>
            <a:r>
              <a:rPr dirty="0" sz="1200" spc="-105">
                <a:latin typeface="Tahoma"/>
                <a:cs typeface="Tahoma"/>
              </a:rPr>
              <a:t> </a:t>
            </a:r>
            <a:r>
              <a:rPr dirty="0" sz="1200">
                <a:latin typeface="Tahoma"/>
                <a:cs typeface="Tahoma"/>
              </a:rPr>
              <a:t>overfitting?</a:t>
            </a:r>
            <a:endParaRPr sz="1200">
              <a:latin typeface="Tahoma"/>
              <a:cs typeface="Tahoma"/>
            </a:endParaRPr>
          </a:p>
          <a:p>
            <a:pPr marL="137795">
              <a:lnSpc>
                <a:spcPct val="100000"/>
              </a:lnSpc>
              <a:spcBef>
                <a:spcPts val="610"/>
              </a:spcBef>
            </a:pPr>
            <a:r>
              <a:rPr dirty="0" sz="600" spc="-5">
                <a:latin typeface="Tahoma"/>
                <a:cs typeface="Tahoma"/>
              </a:rPr>
              <a:t>Instance-based </a:t>
            </a:r>
            <a:r>
              <a:rPr dirty="0" sz="600">
                <a:latin typeface="Tahoma"/>
                <a:cs typeface="Tahoma"/>
              </a:rPr>
              <a:t>learning: Slide</a:t>
            </a:r>
            <a:r>
              <a:rPr dirty="0" sz="600" spc="-25">
                <a:latin typeface="Tahoma"/>
                <a:cs typeface="Tahoma"/>
              </a:rPr>
              <a:t> </a:t>
            </a:r>
            <a:r>
              <a:rPr dirty="0" sz="600">
                <a:latin typeface="Tahoma"/>
                <a:cs typeface="Tahoma"/>
              </a:rPr>
              <a:t>37</a:t>
            </a:r>
            <a:endParaRPr sz="600">
              <a:latin typeface="Tahoma"/>
              <a:cs typeface="Tahoma"/>
            </a:endParaRPr>
          </a:p>
        </p:txBody>
      </p:sp>
      <p:sp>
        <p:nvSpPr>
          <p:cNvPr id="8" name="object 8"/>
          <p:cNvSpPr txBox="1"/>
          <p:nvPr/>
        </p:nvSpPr>
        <p:spPr>
          <a:xfrm>
            <a:off x="1645920" y="3276092"/>
            <a:ext cx="2896235" cy="372110"/>
          </a:xfrm>
          <a:prstGeom prst="rect">
            <a:avLst/>
          </a:prstGeom>
        </p:spPr>
        <p:txBody>
          <a:bodyPr wrap="square" lIns="0" tIns="33655" rIns="0" bIns="0" rtlCol="0" vert="horz">
            <a:spAutoFit/>
          </a:bodyPr>
          <a:lstStyle/>
          <a:p>
            <a:pPr marR="5080">
              <a:lnSpc>
                <a:spcPts val="1290"/>
              </a:lnSpc>
              <a:spcBef>
                <a:spcPts val="265"/>
              </a:spcBef>
              <a:tabLst>
                <a:tab pos="1523365" algn="l"/>
              </a:tabLst>
            </a:pPr>
            <a:r>
              <a:rPr dirty="0" sz="1200">
                <a:latin typeface="Tahoma"/>
                <a:cs typeface="Tahoma"/>
              </a:rPr>
              <a:t>KW = 1/16 of x-axis	KW = 1/32 of</a:t>
            </a:r>
            <a:r>
              <a:rPr dirty="0" sz="1200" spc="-100">
                <a:latin typeface="Tahoma"/>
                <a:cs typeface="Tahoma"/>
              </a:rPr>
              <a:t> </a:t>
            </a:r>
            <a:r>
              <a:rPr dirty="0" sz="1200">
                <a:latin typeface="Tahoma"/>
                <a:cs typeface="Tahoma"/>
              </a:rPr>
              <a:t>x-axis  width.	width.</a:t>
            </a:r>
            <a:endParaRPr sz="1200">
              <a:latin typeface="Tahoma"/>
              <a:cs typeface="Tahoma"/>
            </a:endParaRPr>
          </a:p>
        </p:txBody>
      </p:sp>
      <p:sp>
        <p:nvSpPr>
          <p:cNvPr id="9" name="object 9"/>
          <p:cNvSpPr/>
          <p:nvPr/>
        </p:nvSpPr>
        <p:spPr>
          <a:xfrm>
            <a:off x="1676400" y="1301496"/>
            <a:ext cx="4419600" cy="290830"/>
          </a:xfrm>
          <a:custGeom>
            <a:avLst/>
            <a:gdLst/>
            <a:ahLst/>
            <a:cxnLst/>
            <a:rect l="l" t="t" r="r" b="b"/>
            <a:pathLst>
              <a:path w="4419600" h="290830">
                <a:moveTo>
                  <a:pt x="0" y="290322"/>
                </a:moveTo>
                <a:lnTo>
                  <a:pt x="4419600" y="290322"/>
                </a:lnTo>
                <a:lnTo>
                  <a:pt x="4419600" y="0"/>
                </a:lnTo>
                <a:lnTo>
                  <a:pt x="0" y="0"/>
                </a:lnTo>
                <a:lnTo>
                  <a:pt x="0" y="290322"/>
                </a:lnTo>
                <a:close/>
              </a:path>
            </a:pathLst>
          </a:custGeom>
          <a:solidFill>
            <a:srgbClr val="CCFF67"/>
          </a:solidFill>
        </p:spPr>
        <p:txBody>
          <a:bodyPr wrap="square" lIns="0" tIns="0" rIns="0" bIns="0" rtlCol="0"/>
          <a:lstStyle/>
          <a:p/>
        </p:txBody>
      </p:sp>
      <p:sp>
        <p:nvSpPr>
          <p:cNvPr id="10" name="object 10"/>
          <p:cNvSpPr txBox="1"/>
          <p:nvPr/>
        </p:nvSpPr>
        <p:spPr>
          <a:xfrm>
            <a:off x="1722120" y="1312416"/>
            <a:ext cx="4305935" cy="147320"/>
          </a:xfrm>
          <a:prstGeom prst="rect">
            <a:avLst/>
          </a:prstGeom>
        </p:spPr>
        <p:txBody>
          <a:bodyPr wrap="square" lIns="0" tIns="12065" rIns="0" bIns="0" rtlCol="0" vert="horz">
            <a:spAutoFit/>
          </a:bodyPr>
          <a:lstStyle/>
          <a:p>
            <a:pPr>
              <a:lnSpc>
                <a:spcPct val="100000"/>
              </a:lnSpc>
              <a:spcBef>
                <a:spcPts val="95"/>
              </a:spcBef>
            </a:pPr>
            <a:r>
              <a:rPr dirty="0" sz="800" spc="-5">
                <a:latin typeface="Tahoma"/>
                <a:cs typeface="Tahoma"/>
              </a:rPr>
              <a:t>Software and data for the algorithms in this tutorial: </a:t>
            </a:r>
            <a:r>
              <a:rPr dirty="0" u="sng" sz="800" spc="-5">
                <a:solidFill>
                  <a:srgbClr val="FF0000"/>
                </a:solidFill>
                <a:uFill>
                  <a:solidFill>
                    <a:srgbClr val="FF0000"/>
                  </a:solidFill>
                </a:uFill>
                <a:latin typeface="Tahoma"/>
                <a:cs typeface="Tahoma"/>
                <a:hlinkClick r:id="rId5"/>
              </a:rPr>
              <a:t>http://www.cs.cmu.edu/~awm/vizier</a:t>
            </a:r>
            <a:r>
              <a:rPr dirty="0" sz="800" spc="-5">
                <a:solidFill>
                  <a:srgbClr val="FF0000"/>
                </a:solidFill>
                <a:latin typeface="Tahoma"/>
                <a:cs typeface="Tahoma"/>
                <a:hlinkClick r:id="rId5"/>
              </a:rPr>
              <a:t> </a:t>
            </a:r>
            <a:r>
              <a:rPr dirty="0" sz="800" spc="-5">
                <a:latin typeface="Tahoma"/>
                <a:cs typeface="Tahoma"/>
              </a:rPr>
              <a:t>.</a:t>
            </a:r>
            <a:r>
              <a:rPr dirty="0" sz="800" spc="140">
                <a:latin typeface="Tahoma"/>
                <a:cs typeface="Tahoma"/>
              </a:rPr>
              <a:t> </a:t>
            </a:r>
            <a:r>
              <a:rPr dirty="0" sz="800" spc="-10">
                <a:latin typeface="Tahoma"/>
                <a:cs typeface="Tahoma"/>
              </a:rPr>
              <a:t>The</a:t>
            </a:r>
            <a:endParaRPr sz="800">
              <a:latin typeface="Tahoma"/>
              <a:cs typeface="Tahoma"/>
            </a:endParaRPr>
          </a:p>
        </p:txBody>
      </p:sp>
      <p:sp>
        <p:nvSpPr>
          <p:cNvPr id="11" name="object 11"/>
          <p:cNvSpPr txBox="1"/>
          <p:nvPr/>
        </p:nvSpPr>
        <p:spPr>
          <a:xfrm>
            <a:off x="1722118" y="1434336"/>
            <a:ext cx="3580129" cy="147320"/>
          </a:xfrm>
          <a:prstGeom prst="rect">
            <a:avLst/>
          </a:prstGeom>
        </p:spPr>
        <p:txBody>
          <a:bodyPr wrap="square" lIns="0" tIns="12065" rIns="0" bIns="0" rtlCol="0" vert="horz">
            <a:spAutoFit/>
          </a:bodyPr>
          <a:lstStyle/>
          <a:p>
            <a:pPr>
              <a:lnSpc>
                <a:spcPct val="100000"/>
              </a:lnSpc>
              <a:spcBef>
                <a:spcPts val="95"/>
              </a:spcBef>
            </a:pPr>
            <a:r>
              <a:rPr dirty="0" sz="800" spc="-5">
                <a:latin typeface="Tahoma"/>
                <a:cs typeface="Tahoma"/>
              </a:rPr>
              <a:t>example figures in this slide-set were </a:t>
            </a:r>
            <a:r>
              <a:rPr dirty="0" sz="800" spc="-10">
                <a:latin typeface="Tahoma"/>
                <a:cs typeface="Tahoma"/>
              </a:rPr>
              <a:t>created </a:t>
            </a:r>
            <a:r>
              <a:rPr dirty="0" sz="800" spc="-5">
                <a:latin typeface="Tahoma"/>
                <a:cs typeface="Tahoma"/>
              </a:rPr>
              <a:t>with the same software and</a:t>
            </a:r>
            <a:r>
              <a:rPr dirty="0" sz="800" spc="95">
                <a:latin typeface="Tahoma"/>
                <a:cs typeface="Tahoma"/>
              </a:rPr>
              <a:t> </a:t>
            </a:r>
            <a:r>
              <a:rPr dirty="0" sz="800" spc="-5">
                <a:latin typeface="Tahoma"/>
                <a:cs typeface="Tahoma"/>
              </a:rPr>
              <a:t>data.</a:t>
            </a:r>
            <a:endParaRPr sz="800">
              <a:latin typeface="Tahoma"/>
              <a:cs typeface="Tahoma"/>
            </a:endParaRPr>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1876805" y="5739638"/>
            <a:ext cx="3953510" cy="299720"/>
          </a:xfrm>
          <a:prstGeom prst="rect">
            <a:avLst/>
          </a:prstGeom>
        </p:spPr>
        <p:txBody>
          <a:bodyPr wrap="square" lIns="0" tIns="12700" rIns="0" bIns="0" rtlCol="0" vert="horz">
            <a:spAutoFit/>
          </a:bodyPr>
          <a:lstStyle/>
          <a:p>
            <a:pPr>
              <a:lnSpc>
                <a:spcPct val="100000"/>
              </a:lnSpc>
              <a:spcBef>
                <a:spcPts val="100"/>
              </a:spcBef>
            </a:pPr>
            <a:r>
              <a:rPr dirty="0" sz="1800">
                <a:solidFill>
                  <a:srgbClr val="006500"/>
                </a:solidFill>
                <a:latin typeface="Tahoma"/>
                <a:cs typeface="Tahoma"/>
              </a:rPr>
              <a:t>Locally </a:t>
            </a:r>
            <a:r>
              <a:rPr dirty="0" sz="1800" spc="-5">
                <a:solidFill>
                  <a:srgbClr val="006500"/>
                </a:solidFill>
                <a:latin typeface="Tahoma"/>
                <a:cs typeface="Tahoma"/>
              </a:rPr>
              <a:t>weighted Polynomial</a:t>
            </a:r>
            <a:r>
              <a:rPr dirty="0" sz="1800" spc="-80">
                <a:solidFill>
                  <a:srgbClr val="006500"/>
                </a:solidFill>
                <a:latin typeface="Tahoma"/>
                <a:cs typeface="Tahoma"/>
              </a:rPr>
              <a:t> </a:t>
            </a:r>
            <a:r>
              <a:rPr dirty="0" sz="1800" spc="-5">
                <a:solidFill>
                  <a:srgbClr val="006500"/>
                </a:solidFill>
                <a:latin typeface="Tahoma"/>
                <a:cs typeface="Tahoma"/>
              </a:rPr>
              <a:t>regression</a:t>
            </a:r>
            <a:endParaRPr sz="1800">
              <a:latin typeface="Tahoma"/>
              <a:cs typeface="Tahoma"/>
            </a:endParaRPr>
          </a:p>
        </p:txBody>
      </p:sp>
      <p:sp>
        <p:nvSpPr>
          <p:cNvPr id="14" name="object 14"/>
          <p:cNvSpPr/>
          <p:nvPr/>
        </p:nvSpPr>
        <p:spPr>
          <a:xfrm>
            <a:off x="1714499" y="6088379"/>
            <a:ext cx="1242819" cy="1238250"/>
          </a:xfrm>
          <a:prstGeom prst="rect">
            <a:avLst/>
          </a:prstGeom>
          <a:blipFill>
            <a:blip r:embed="rId6" cstate="print"/>
            <a:stretch>
              <a:fillRect/>
            </a:stretch>
          </a:blipFill>
        </p:spPr>
        <p:txBody>
          <a:bodyPr wrap="square" lIns="0" tIns="0" rIns="0" bIns="0" rtlCol="0"/>
          <a:lstStyle/>
          <a:p/>
        </p:txBody>
      </p:sp>
      <p:sp>
        <p:nvSpPr>
          <p:cNvPr id="15" name="object 15"/>
          <p:cNvSpPr/>
          <p:nvPr/>
        </p:nvSpPr>
        <p:spPr>
          <a:xfrm>
            <a:off x="3162299" y="6088379"/>
            <a:ext cx="1248915" cy="1238250"/>
          </a:xfrm>
          <a:prstGeom prst="rect">
            <a:avLst/>
          </a:prstGeom>
          <a:blipFill>
            <a:blip r:embed="rId7" cstate="print"/>
            <a:stretch>
              <a:fillRect/>
            </a:stretch>
          </a:blipFill>
        </p:spPr>
        <p:txBody>
          <a:bodyPr wrap="square" lIns="0" tIns="0" rIns="0" bIns="0" rtlCol="0"/>
          <a:lstStyle/>
          <a:p/>
        </p:txBody>
      </p:sp>
      <p:sp>
        <p:nvSpPr>
          <p:cNvPr id="16" name="object 16"/>
          <p:cNvSpPr/>
          <p:nvPr/>
        </p:nvSpPr>
        <p:spPr>
          <a:xfrm>
            <a:off x="4686299" y="6088379"/>
            <a:ext cx="1238321" cy="1238250"/>
          </a:xfrm>
          <a:prstGeom prst="rect">
            <a:avLst/>
          </a:prstGeom>
          <a:blipFill>
            <a:blip r:embed="rId8" cstate="print"/>
            <a:stretch>
              <a:fillRect/>
            </a:stretch>
          </a:blipFill>
        </p:spPr>
        <p:txBody>
          <a:bodyPr wrap="square" lIns="0" tIns="0" rIns="0" bIns="0" rtlCol="0"/>
          <a:lstStyle/>
          <a:p/>
        </p:txBody>
      </p:sp>
      <p:sp>
        <p:nvSpPr>
          <p:cNvPr id="17" name="object 17"/>
          <p:cNvSpPr txBox="1"/>
          <p:nvPr/>
        </p:nvSpPr>
        <p:spPr>
          <a:xfrm>
            <a:off x="4630420" y="7304023"/>
            <a:ext cx="1473200" cy="727710"/>
          </a:xfrm>
          <a:prstGeom prst="rect">
            <a:avLst/>
          </a:prstGeom>
        </p:spPr>
        <p:txBody>
          <a:bodyPr wrap="square" lIns="0" tIns="27939" rIns="0" bIns="0" rtlCol="0" vert="horz">
            <a:spAutoFit/>
          </a:bodyPr>
          <a:lstStyle/>
          <a:p>
            <a:pPr marL="25400" marR="30480">
              <a:lnSpc>
                <a:spcPct val="90200"/>
              </a:lnSpc>
              <a:spcBef>
                <a:spcPts val="219"/>
              </a:spcBef>
            </a:pPr>
            <a:r>
              <a:rPr dirty="0" sz="1000">
                <a:latin typeface="Tahoma"/>
                <a:cs typeface="Tahoma"/>
              </a:rPr>
              <a:t>LW </a:t>
            </a:r>
            <a:r>
              <a:rPr dirty="0" sz="1000" spc="-5">
                <a:latin typeface="Tahoma"/>
                <a:cs typeface="Tahoma"/>
              </a:rPr>
              <a:t>Quadratic</a:t>
            </a:r>
            <a:r>
              <a:rPr dirty="0" sz="1000" spc="-75">
                <a:latin typeface="Tahoma"/>
                <a:cs typeface="Tahoma"/>
              </a:rPr>
              <a:t> </a:t>
            </a:r>
            <a:r>
              <a:rPr dirty="0" sz="1000">
                <a:latin typeface="Tahoma"/>
                <a:cs typeface="Tahoma"/>
              </a:rPr>
              <a:t>Regression  </a:t>
            </a:r>
            <a:r>
              <a:rPr dirty="0" sz="1000" spc="-5">
                <a:latin typeface="Tahoma"/>
                <a:cs typeface="Tahoma"/>
              </a:rPr>
              <a:t>Kernel width K</a:t>
            </a:r>
            <a:r>
              <a:rPr dirty="0" baseline="-21367" sz="975" spc="-7">
                <a:latin typeface="Tahoma"/>
                <a:cs typeface="Tahoma"/>
              </a:rPr>
              <a:t>W </a:t>
            </a:r>
            <a:r>
              <a:rPr dirty="0" sz="1000">
                <a:latin typeface="Tahoma"/>
                <a:cs typeface="Tahoma"/>
              </a:rPr>
              <a:t>at  </a:t>
            </a:r>
            <a:r>
              <a:rPr dirty="0" sz="1000" spc="-5">
                <a:latin typeface="Tahoma"/>
                <a:cs typeface="Tahoma"/>
              </a:rPr>
              <a:t>optimal</a:t>
            </a:r>
            <a:r>
              <a:rPr dirty="0" sz="1000" spc="-10">
                <a:latin typeface="Tahoma"/>
                <a:cs typeface="Tahoma"/>
              </a:rPr>
              <a:t> </a:t>
            </a:r>
            <a:r>
              <a:rPr dirty="0" sz="1000">
                <a:latin typeface="Tahoma"/>
                <a:cs typeface="Tahoma"/>
              </a:rPr>
              <a:t>level.</a:t>
            </a:r>
            <a:endParaRPr sz="1000">
              <a:latin typeface="Tahoma"/>
              <a:cs typeface="Tahoma"/>
            </a:endParaRPr>
          </a:p>
          <a:p>
            <a:pPr marL="25400">
              <a:lnSpc>
                <a:spcPct val="100000"/>
              </a:lnSpc>
              <a:spcBef>
                <a:spcPts val="960"/>
              </a:spcBef>
            </a:pPr>
            <a:r>
              <a:rPr dirty="0" sz="1000" spc="-5">
                <a:latin typeface="Tahoma"/>
                <a:cs typeface="Tahoma"/>
              </a:rPr>
              <a:t>KW </a:t>
            </a:r>
            <a:r>
              <a:rPr dirty="0" sz="1000">
                <a:latin typeface="Tahoma"/>
                <a:cs typeface="Tahoma"/>
              </a:rPr>
              <a:t>= </a:t>
            </a:r>
            <a:r>
              <a:rPr dirty="0" sz="1000" spc="-5">
                <a:latin typeface="Tahoma"/>
                <a:cs typeface="Tahoma"/>
              </a:rPr>
              <a:t>1/15</a:t>
            </a:r>
            <a:r>
              <a:rPr dirty="0" sz="1000" spc="-20">
                <a:latin typeface="Tahoma"/>
                <a:cs typeface="Tahoma"/>
              </a:rPr>
              <a:t> </a:t>
            </a:r>
            <a:r>
              <a:rPr dirty="0" sz="1000" spc="-10">
                <a:latin typeface="Tahoma"/>
                <a:cs typeface="Tahoma"/>
              </a:rPr>
              <a:t>x-axis</a:t>
            </a:r>
            <a:endParaRPr sz="1000">
              <a:latin typeface="Tahoma"/>
              <a:cs typeface="Tahoma"/>
            </a:endParaRPr>
          </a:p>
        </p:txBody>
      </p:sp>
      <p:sp>
        <p:nvSpPr>
          <p:cNvPr id="18" name="object 18"/>
          <p:cNvSpPr txBox="1"/>
          <p:nvPr/>
        </p:nvSpPr>
        <p:spPr>
          <a:xfrm>
            <a:off x="3144520" y="7304015"/>
            <a:ext cx="1275080" cy="727710"/>
          </a:xfrm>
          <a:prstGeom prst="rect">
            <a:avLst/>
          </a:prstGeom>
        </p:spPr>
        <p:txBody>
          <a:bodyPr wrap="square" lIns="0" tIns="27305" rIns="0" bIns="0" rtlCol="0" vert="horz">
            <a:spAutoFit/>
          </a:bodyPr>
          <a:lstStyle/>
          <a:p>
            <a:pPr marL="25400" marR="30480">
              <a:lnSpc>
                <a:spcPct val="90300"/>
              </a:lnSpc>
              <a:spcBef>
                <a:spcPts val="215"/>
              </a:spcBef>
            </a:pPr>
            <a:r>
              <a:rPr dirty="0" sz="1000" spc="-5">
                <a:latin typeface="Tahoma"/>
                <a:cs typeface="Tahoma"/>
              </a:rPr>
              <a:t>LW Linear Regression  Kernel width K</a:t>
            </a:r>
            <a:r>
              <a:rPr dirty="0" baseline="-21367" sz="975" spc="-7">
                <a:latin typeface="Tahoma"/>
                <a:cs typeface="Tahoma"/>
              </a:rPr>
              <a:t>W </a:t>
            </a:r>
            <a:r>
              <a:rPr dirty="0" sz="1000">
                <a:latin typeface="Tahoma"/>
                <a:cs typeface="Tahoma"/>
              </a:rPr>
              <a:t>at  </a:t>
            </a:r>
            <a:r>
              <a:rPr dirty="0" sz="1000" spc="-5">
                <a:latin typeface="Tahoma"/>
                <a:cs typeface="Tahoma"/>
              </a:rPr>
              <a:t>optimal</a:t>
            </a:r>
            <a:r>
              <a:rPr dirty="0" sz="1000" spc="-15">
                <a:latin typeface="Tahoma"/>
                <a:cs typeface="Tahoma"/>
              </a:rPr>
              <a:t> </a:t>
            </a:r>
            <a:r>
              <a:rPr dirty="0" sz="1000">
                <a:latin typeface="Tahoma"/>
                <a:cs typeface="Tahoma"/>
              </a:rPr>
              <a:t>level.</a:t>
            </a:r>
            <a:endParaRPr sz="1000">
              <a:latin typeface="Tahoma"/>
              <a:cs typeface="Tahoma"/>
            </a:endParaRPr>
          </a:p>
          <a:p>
            <a:pPr marL="25400">
              <a:lnSpc>
                <a:spcPct val="100000"/>
              </a:lnSpc>
              <a:spcBef>
                <a:spcPts val="960"/>
              </a:spcBef>
            </a:pPr>
            <a:r>
              <a:rPr dirty="0" sz="1000" spc="-5">
                <a:latin typeface="Tahoma"/>
                <a:cs typeface="Tahoma"/>
              </a:rPr>
              <a:t>KW </a:t>
            </a:r>
            <a:r>
              <a:rPr dirty="0" sz="1000">
                <a:latin typeface="Tahoma"/>
                <a:cs typeface="Tahoma"/>
              </a:rPr>
              <a:t>= </a:t>
            </a:r>
            <a:r>
              <a:rPr dirty="0" sz="1000" spc="-5">
                <a:latin typeface="Tahoma"/>
                <a:cs typeface="Tahoma"/>
              </a:rPr>
              <a:t>1/40</a:t>
            </a:r>
            <a:r>
              <a:rPr dirty="0" sz="1000" spc="-25">
                <a:latin typeface="Tahoma"/>
                <a:cs typeface="Tahoma"/>
              </a:rPr>
              <a:t> </a:t>
            </a:r>
            <a:r>
              <a:rPr dirty="0" sz="1000" spc="-10">
                <a:latin typeface="Tahoma"/>
                <a:cs typeface="Tahoma"/>
              </a:rPr>
              <a:t>x-axis</a:t>
            </a:r>
            <a:endParaRPr sz="1000">
              <a:latin typeface="Tahoma"/>
              <a:cs typeface="Tahoma"/>
            </a:endParaRPr>
          </a:p>
        </p:txBody>
      </p:sp>
      <p:sp>
        <p:nvSpPr>
          <p:cNvPr id="19" name="object 19"/>
          <p:cNvSpPr txBox="1"/>
          <p:nvPr/>
        </p:nvSpPr>
        <p:spPr>
          <a:xfrm>
            <a:off x="1620520" y="7304015"/>
            <a:ext cx="1112520" cy="727710"/>
          </a:xfrm>
          <a:prstGeom prst="rect">
            <a:avLst/>
          </a:prstGeom>
        </p:spPr>
        <p:txBody>
          <a:bodyPr wrap="square" lIns="0" tIns="27305" rIns="0" bIns="0" rtlCol="0" vert="horz">
            <a:spAutoFit/>
          </a:bodyPr>
          <a:lstStyle/>
          <a:p>
            <a:pPr algn="just" marL="25400" marR="40005">
              <a:lnSpc>
                <a:spcPct val="90300"/>
              </a:lnSpc>
              <a:spcBef>
                <a:spcPts val="215"/>
              </a:spcBef>
            </a:pPr>
            <a:r>
              <a:rPr dirty="0" sz="1000" spc="-5">
                <a:latin typeface="Tahoma"/>
                <a:cs typeface="Tahoma"/>
              </a:rPr>
              <a:t>Kernel Regression  Kernel width K</a:t>
            </a:r>
            <a:r>
              <a:rPr dirty="0" baseline="-21367" sz="975" spc="-7">
                <a:latin typeface="Tahoma"/>
                <a:cs typeface="Tahoma"/>
              </a:rPr>
              <a:t>W </a:t>
            </a:r>
            <a:r>
              <a:rPr dirty="0" sz="1000">
                <a:latin typeface="Tahoma"/>
                <a:cs typeface="Tahoma"/>
              </a:rPr>
              <a:t>at  </a:t>
            </a:r>
            <a:r>
              <a:rPr dirty="0" sz="1000" spc="-5">
                <a:latin typeface="Tahoma"/>
                <a:cs typeface="Tahoma"/>
              </a:rPr>
              <a:t>optimal</a:t>
            </a:r>
            <a:r>
              <a:rPr dirty="0" sz="1000" spc="-15">
                <a:latin typeface="Tahoma"/>
                <a:cs typeface="Tahoma"/>
              </a:rPr>
              <a:t> </a:t>
            </a:r>
            <a:r>
              <a:rPr dirty="0" sz="1000">
                <a:latin typeface="Tahoma"/>
                <a:cs typeface="Tahoma"/>
              </a:rPr>
              <a:t>level.</a:t>
            </a:r>
            <a:endParaRPr sz="1000">
              <a:latin typeface="Tahoma"/>
              <a:cs typeface="Tahoma"/>
            </a:endParaRPr>
          </a:p>
          <a:p>
            <a:pPr algn="just" marL="25400">
              <a:lnSpc>
                <a:spcPct val="100000"/>
              </a:lnSpc>
              <a:spcBef>
                <a:spcPts val="960"/>
              </a:spcBef>
            </a:pPr>
            <a:r>
              <a:rPr dirty="0" sz="1000" spc="-5">
                <a:latin typeface="Tahoma"/>
                <a:cs typeface="Tahoma"/>
              </a:rPr>
              <a:t>KW </a:t>
            </a:r>
            <a:r>
              <a:rPr dirty="0" sz="1000">
                <a:latin typeface="Tahoma"/>
                <a:cs typeface="Tahoma"/>
              </a:rPr>
              <a:t>= </a:t>
            </a:r>
            <a:r>
              <a:rPr dirty="0" sz="1000" spc="-5">
                <a:latin typeface="Tahoma"/>
                <a:cs typeface="Tahoma"/>
              </a:rPr>
              <a:t>1/100</a:t>
            </a:r>
            <a:r>
              <a:rPr dirty="0" sz="1000" spc="-75">
                <a:latin typeface="Tahoma"/>
                <a:cs typeface="Tahoma"/>
              </a:rPr>
              <a:t> </a:t>
            </a:r>
            <a:r>
              <a:rPr dirty="0" sz="1000" spc="-5">
                <a:latin typeface="Tahoma"/>
                <a:cs typeface="Tahoma"/>
              </a:rPr>
              <a:t>x-axis</a:t>
            </a:r>
            <a:endParaRPr sz="1000">
              <a:latin typeface="Tahoma"/>
              <a:cs typeface="Tahoma"/>
            </a:endParaRPr>
          </a:p>
        </p:txBody>
      </p:sp>
      <p:sp>
        <p:nvSpPr>
          <p:cNvPr id="20" name="object 20"/>
          <p:cNvSpPr txBox="1"/>
          <p:nvPr/>
        </p:nvSpPr>
        <p:spPr>
          <a:xfrm>
            <a:off x="1760220" y="8130033"/>
            <a:ext cx="4211320" cy="641350"/>
          </a:xfrm>
          <a:prstGeom prst="rect">
            <a:avLst/>
          </a:prstGeom>
        </p:spPr>
        <p:txBody>
          <a:bodyPr wrap="square" lIns="0" tIns="42544" rIns="0" bIns="0" rtlCol="0" vert="horz">
            <a:spAutoFit/>
          </a:bodyPr>
          <a:lstStyle/>
          <a:p>
            <a:pPr marL="151765" marR="189230">
              <a:lnSpc>
                <a:spcPts val="960"/>
              </a:lnSpc>
              <a:spcBef>
                <a:spcPts val="334"/>
              </a:spcBef>
            </a:pPr>
            <a:r>
              <a:rPr dirty="0" sz="1000">
                <a:latin typeface="Tahoma"/>
                <a:cs typeface="Tahoma"/>
              </a:rPr>
              <a:t>Local quadratic </a:t>
            </a:r>
            <a:r>
              <a:rPr dirty="0" sz="1000" spc="-5">
                <a:latin typeface="Tahoma"/>
                <a:cs typeface="Tahoma"/>
              </a:rPr>
              <a:t>regression </a:t>
            </a:r>
            <a:r>
              <a:rPr dirty="0" sz="1000">
                <a:latin typeface="Tahoma"/>
                <a:cs typeface="Tahoma"/>
              </a:rPr>
              <a:t>is </a:t>
            </a:r>
            <a:r>
              <a:rPr dirty="0" sz="1000" spc="-5">
                <a:latin typeface="Tahoma"/>
                <a:cs typeface="Tahoma"/>
              </a:rPr>
              <a:t>easy: just add quadratic terms to the  WXTWX matrix. As the regression degree increases, the kernel width  can </a:t>
            </a:r>
            <a:r>
              <a:rPr dirty="0" sz="1000">
                <a:latin typeface="Tahoma"/>
                <a:cs typeface="Tahoma"/>
              </a:rPr>
              <a:t>increase </a:t>
            </a:r>
            <a:r>
              <a:rPr dirty="0" sz="1000" spc="-5">
                <a:latin typeface="Tahoma"/>
                <a:cs typeface="Tahoma"/>
              </a:rPr>
              <a:t>without </a:t>
            </a:r>
            <a:r>
              <a:rPr dirty="0" sz="1000">
                <a:latin typeface="Tahoma"/>
                <a:cs typeface="Tahoma"/>
              </a:rPr>
              <a:t>introducing</a:t>
            </a:r>
            <a:r>
              <a:rPr dirty="0" sz="1000" spc="-15">
                <a:latin typeface="Tahoma"/>
                <a:cs typeface="Tahoma"/>
              </a:rPr>
              <a:t> </a:t>
            </a:r>
            <a:r>
              <a:rPr dirty="0" sz="1000" spc="-5">
                <a:latin typeface="Tahoma"/>
                <a:cs typeface="Tahoma"/>
              </a:rPr>
              <a:t>bias.</a:t>
            </a:r>
            <a:endParaRPr sz="1000">
              <a:latin typeface="Tahoma"/>
              <a:cs typeface="Tahoma"/>
            </a:endParaRPr>
          </a:p>
          <a:p>
            <a:pPr>
              <a:lnSpc>
                <a:spcPct val="100000"/>
              </a:lnSpc>
              <a:spcBef>
                <a:spcPts val="1010"/>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40">
                <a:latin typeface="Tahoma"/>
                <a:cs typeface="Tahoma"/>
              </a:rPr>
              <a:t> </a:t>
            </a:r>
            <a:r>
              <a:rPr dirty="0" sz="600">
                <a:latin typeface="Tahoma"/>
                <a:cs typeface="Tahoma"/>
              </a:rPr>
              <a:t>38</a:t>
            </a:r>
            <a:endParaRPr sz="600">
              <a:latin typeface="Tahoma"/>
              <a:cs typeface="Tahoma"/>
            </a:endParaRPr>
          </a:p>
        </p:txBody>
      </p:sp>
      <p:sp>
        <p:nvSpPr>
          <p:cNvPr id="21" name="object 21"/>
          <p:cNvSpPr txBox="1"/>
          <p:nvPr/>
        </p:nvSpPr>
        <p:spPr>
          <a:xfrm>
            <a:off x="1676400" y="5478779"/>
            <a:ext cx="4419600" cy="290830"/>
          </a:xfrm>
          <a:prstGeom prst="rect">
            <a:avLst/>
          </a:prstGeom>
          <a:solidFill>
            <a:srgbClr val="CCFF67"/>
          </a:solidFill>
        </p:spPr>
        <p:txBody>
          <a:bodyPr wrap="square" lIns="0" tIns="22860" rIns="0" bIns="0" rtlCol="0" vert="horz">
            <a:spAutoFit/>
          </a:bodyPr>
          <a:lstStyle/>
          <a:p>
            <a:pPr marL="45085" marR="73025">
              <a:lnSpc>
                <a:spcPct val="100000"/>
              </a:lnSpc>
              <a:spcBef>
                <a:spcPts val="180"/>
              </a:spcBef>
            </a:pPr>
            <a:r>
              <a:rPr dirty="0" sz="800" spc="-5">
                <a:latin typeface="Tahoma"/>
                <a:cs typeface="Tahoma"/>
              </a:rPr>
              <a:t>Software and data for the algorithms in this tutorial: </a:t>
            </a:r>
            <a:r>
              <a:rPr dirty="0" u="sng" sz="800" spc="-5">
                <a:solidFill>
                  <a:srgbClr val="FF0000"/>
                </a:solidFill>
                <a:uFill>
                  <a:solidFill>
                    <a:srgbClr val="FF0000"/>
                  </a:solidFill>
                </a:uFill>
                <a:latin typeface="Tahoma"/>
                <a:cs typeface="Tahoma"/>
                <a:hlinkClick r:id="rId5"/>
              </a:rPr>
              <a:t>http://www.cs.cmu.edu/~awm/vizier</a:t>
            </a:r>
            <a:r>
              <a:rPr dirty="0" sz="800" spc="-5">
                <a:solidFill>
                  <a:srgbClr val="FF0000"/>
                </a:solidFill>
                <a:latin typeface="Tahoma"/>
                <a:cs typeface="Tahoma"/>
                <a:hlinkClick r:id="rId5"/>
              </a:rPr>
              <a:t> </a:t>
            </a:r>
            <a:r>
              <a:rPr dirty="0" sz="800" spc="-5">
                <a:latin typeface="Tahoma"/>
                <a:cs typeface="Tahoma"/>
              </a:rPr>
              <a:t>. </a:t>
            </a:r>
            <a:r>
              <a:rPr dirty="0" sz="800" spc="-10">
                <a:latin typeface="Tahoma"/>
                <a:cs typeface="Tahoma"/>
              </a:rPr>
              <a:t>The  </a:t>
            </a:r>
            <a:r>
              <a:rPr dirty="0" sz="800" spc="-5">
                <a:latin typeface="Tahoma"/>
                <a:cs typeface="Tahoma"/>
              </a:rPr>
              <a:t>example figures in this slide-set were </a:t>
            </a:r>
            <a:r>
              <a:rPr dirty="0" sz="800" spc="-10">
                <a:latin typeface="Tahoma"/>
                <a:cs typeface="Tahoma"/>
              </a:rPr>
              <a:t>created </a:t>
            </a:r>
            <a:r>
              <a:rPr dirty="0" sz="800" spc="-5">
                <a:latin typeface="Tahoma"/>
                <a:cs typeface="Tahoma"/>
              </a:rPr>
              <a:t>with the same software and</a:t>
            </a:r>
            <a:r>
              <a:rPr dirty="0" sz="800" spc="80">
                <a:latin typeface="Tahoma"/>
                <a:cs typeface="Tahoma"/>
              </a:rPr>
              <a:t> </a:t>
            </a:r>
            <a:r>
              <a:rPr dirty="0" sz="800" spc="-5">
                <a:latin typeface="Tahoma"/>
                <a:cs typeface="Tahoma"/>
              </a:rPr>
              <a:t>data.</a:t>
            </a:r>
            <a:endParaRPr sz="800">
              <a:latin typeface="Tahoma"/>
              <a:cs typeface="Tahoma"/>
            </a:endParaRPr>
          </a:p>
        </p:txBody>
      </p:sp>
      <p:sp>
        <p:nvSpPr>
          <p:cNvPr id="22" name="object 2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3" name="object 2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61052" y="4477003"/>
            <a:ext cx="1110615"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3</a:t>
            </a:r>
            <a:endParaRPr sz="600">
              <a:latin typeface="Tahoma"/>
              <a:cs typeface="Tahoma"/>
            </a:endParaRPr>
          </a:p>
        </p:txBody>
      </p:sp>
      <p:sp>
        <p:nvSpPr>
          <p:cNvPr id="4" name="object 4"/>
          <p:cNvSpPr txBox="1">
            <a:spLocks noGrp="1"/>
          </p:cNvSpPr>
          <p:nvPr>
            <p:ph type="title"/>
          </p:nvPr>
        </p:nvSpPr>
        <p:spPr>
          <a:xfrm>
            <a:off x="2097277" y="1386330"/>
            <a:ext cx="3501390" cy="361315"/>
          </a:xfrm>
          <a:prstGeom prst="rect"/>
        </p:spPr>
        <p:txBody>
          <a:bodyPr wrap="square" lIns="0" tIns="12700" rIns="0" bIns="0" rtlCol="0" vert="horz">
            <a:spAutoFit/>
          </a:bodyPr>
          <a:lstStyle/>
          <a:p>
            <a:pPr marL="12700">
              <a:lnSpc>
                <a:spcPct val="100000"/>
              </a:lnSpc>
              <a:spcBef>
                <a:spcPts val="100"/>
              </a:spcBef>
            </a:pPr>
            <a:r>
              <a:rPr dirty="0" spc="-5" b="0">
                <a:latin typeface="Tahoma"/>
                <a:cs typeface="Tahoma"/>
              </a:rPr>
              <a:t>This Tutorial’s Starting</a:t>
            </a:r>
            <a:r>
              <a:rPr dirty="0" spc="-50" b="0">
                <a:latin typeface="Tahoma"/>
                <a:cs typeface="Tahoma"/>
              </a:rPr>
              <a:t> </a:t>
            </a:r>
            <a:r>
              <a:rPr dirty="0" spc="-5" b="0">
                <a:latin typeface="Tahoma"/>
                <a:cs typeface="Tahoma"/>
              </a:rPr>
              <a:t>Point</a:t>
            </a:r>
          </a:p>
        </p:txBody>
      </p:sp>
      <p:sp>
        <p:nvSpPr>
          <p:cNvPr id="5" name="object 5"/>
          <p:cNvSpPr/>
          <p:nvPr/>
        </p:nvSpPr>
        <p:spPr>
          <a:xfrm>
            <a:off x="1714499" y="1758695"/>
            <a:ext cx="2109966" cy="2109215"/>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2052320" y="3863594"/>
            <a:ext cx="695960" cy="330835"/>
          </a:xfrm>
          <a:prstGeom prst="rect">
            <a:avLst/>
          </a:prstGeom>
        </p:spPr>
        <p:txBody>
          <a:bodyPr wrap="square" lIns="0" tIns="12700" rIns="0" bIns="0" rtlCol="0" vert="horz">
            <a:spAutoFit/>
          </a:bodyPr>
          <a:lstStyle/>
          <a:p>
            <a:pPr marL="12700" marR="5080">
              <a:lnSpc>
                <a:spcPct val="100000"/>
              </a:lnSpc>
              <a:spcBef>
                <a:spcPts val="100"/>
              </a:spcBef>
            </a:pPr>
            <a:r>
              <a:rPr dirty="0" sz="1000" spc="-5">
                <a:latin typeface="Tahoma"/>
                <a:cs typeface="Tahoma"/>
              </a:rPr>
              <a:t>Simple,</a:t>
            </a:r>
            <a:r>
              <a:rPr dirty="0" sz="1000" spc="-85">
                <a:latin typeface="Tahoma"/>
                <a:cs typeface="Tahoma"/>
              </a:rPr>
              <a:t> </a:t>
            </a:r>
            <a:r>
              <a:rPr dirty="0" sz="1000">
                <a:latin typeface="Tahoma"/>
                <a:cs typeface="Tahoma"/>
              </a:rPr>
              <a:t>uni-  </a:t>
            </a:r>
            <a:r>
              <a:rPr dirty="0" sz="1000" spc="-5">
                <a:latin typeface="Tahoma"/>
                <a:cs typeface="Tahoma"/>
              </a:rPr>
              <a:t>variate</a:t>
            </a:r>
            <a:r>
              <a:rPr dirty="0" sz="1000" spc="-75">
                <a:latin typeface="Tahoma"/>
                <a:cs typeface="Tahoma"/>
              </a:rPr>
              <a:t> </a:t>
            </a:r>
            <a:r>
              <a:rPr dirty="0" sz="1000" spc="-5">
                <a:latin typeface="Tahoma"/>
                <a:cs typeface="Tahoma"/>
              </a:rPr>
              <a:t>case</a:t>
            </a:r>
            <a:endParaRPr sz="1000">
              <a:latin typeface="Tahoma"/>
              <a:cs typeface="Tahoma"/>
            </a:endParaRPr>
          </a:p>
        </p:txBody>
      </p:sp>
      <p:sp>
        <p:nvSpPr>
          <p:cNvPr id="7" name="object 7"/>
          <p:cNvSpPr txBox="1"/>
          <p:nvPr/>
        </p:nvSpPr>
        <p:spPr>
          <a:xfrm>
            <a:off x="2890516" y="3939794"/>
            <a:ext cx="812165" cy="330835"/>
          </a:xfrm>
          <a:prstGeom prst="rect">
            <a:avLst/>
          </a:prstGeom>
        </p:spPr>
        <p:txBody>
          <a:bodyPr wrap="square" lIns="0" tIns="12700" rIns="0" bIns="0" rtlCol="0" vert="horz">
            <a:spAutoFit/>
          </a:bodyPr>
          <a:lstStyle/>
          <a:p>
            <a:pPr marL="12700" marR="5080">
              <a:lnSpc>
                <a:spcPct val="100000"/>
              </a:lnSpc>
              <a:spcBef>
                <a:spcPts val="100"/>
              </a:spcBef>
            </a:pPr>
            <a:r>
              <a:rPr dirty="0" sz="1000" spc="-5">
                <a:latin typeface="Tahoma"/>
                <a:cs typeface="Tahoma"/>
              </a:rPr>
              <a:t>General,</a:t>
            </a:r>
            <a:r>
              <a:rPr dirty="0" sz="1000" spc="-85">
                <a:latin typeface="Tahoma"/>
                <a:cs typeface="Tahoma"/>
              </a:rPr>
              <a:t> </a:t>
            </a:r>
            <a:r>
              <a:rPr dirty="0" sz="1000">
                <a:latin typeface="Tahoma"/>
                <a:cs typeface="Tahoma"/>
              </a:rPr>
              <a:t>multi  </a:t>
            </a:r>
            <a:r>
              <a:rPr dirty="0" sz="1000" spc="-5">
                <a:latin typeface="Tahoma"/>
                <a:cs typeface="Tahoma"/>
              </a:rPr>
              <a:t>variate</a:t>
            </a:r>
            <a:r>
              <a:rPr dirty="0" sz="1000" spc="-30">
                <a:latin typeface="Tahoma"/>
                <a:cs typeface="Tahoma"/>
              </a:rPr>
              <a:t> </a:t>
            </a:r>
            <a:r>
              <a:rPr dirty="0" sz="1000" spc="-5">
                <a:latin typeface="Tahoma"/>
                <a:cs typeface="Tahoma"/>
              </a:rPr>
              <a:t>case</a:t>
            </a:r>
            <a:endParaRPr sz="1000">
              <a:latin typeface="Tahoma"/>
              <a:cs typeface="Tahoma"/>
            </a:endParaRPr>
          </a:p>
        </p:txBody>
      </p:sp>
      <p:sp>
        <p:nvSpPr>
          <p:cNvPr id="8" name="object 8"/>
          <p:cNvSpPr txBox="1"/>
          <p:nvPr/>
        </p:nvSpPr>
        <p:spPr>
          <a:xfrm>
            <a:off x="4300220" y="1798956"/>
            <a:ext cx="1411605" cy="568325"/>
          </a:xfrm>
          <a:prstGeom prst="rect">
            <a:avLst/>
          </a:prstGeom>
        </p:spPr>
        <p:txBody>
          <a:bodyPr wrap="square" lIns="0" tIns="24765" rIns="0" bIns="0" rtlCol="0" vert="horz">
            <a:spAutoFit/>
          </a:bodyPr>
          <a:lstStyle/>
          <a:p>
            <a:pPr marL="12700" marR="22860">
              <a:lnSpc>
                <a:spcPts val="1200"/>
              </a:lnSpc>
              <a:spcBef>
                <a:spcPts val="195"/>
              </a:spcBef>
            </a:pPr>
            <a:r>
              <a:rPr dirty="0" sz="1050" spc="-35" b="1" i="1">
                <a:latin typeface="Tahoma"/>
                <a:cs typeface="Tahoma"/>
              </a:rPr>
              <a:t>We’ve obtained </a:t>
            </a:r>
            <a:r>
              <a:rPr dirty="0" sz="1050" spc="-40" b="1" i="1">
                <a:latin typeface="Tahoma"/>
                <a:cs typeface="Tahoma"/>
              </a:rPr>
              <a:t>some  </a:t>
            </a:r>
            <a:r>
              <a:rPr dirty="0" sz="1050" spc="-35" b="1" i="1">
                <a:latin typeface="Tahoma"/>
                <a:cs typeface="Tahoma"/>
              </a:rPr>
              <a:t>numeric</a:t>
            </a:r>
            <a:r>
              <a:rPr dirty="0" sz="1050" spc="-25" b="1" i="1">
                <a:latin typeface="Tahoma"/>
                <a:cs typeface="Tahoma"/>
              </a:rPr>
              <a:t> </a:t>
            </a:r>
            <a:r>
              <a:rPr dirty="0" sz="1050" spc="-30" b="1" i="1">
                <a:latin typeface="Tahoma"/>
                <a:cs typeface="Tahoma"/>
              </a:rPr>
              <a:t>data.</a:t>
            </a:r>
            <a:endParaRPr sz="1050">
              <a:latin typeface="Tahoma"/>
              <a:cs typeface="Tahoma"/>
            </a:endParaRPr>
          </a:p>
          <a:p>
            <a:pPr marL="12700">
              <a:lnSpc>
                <a:spcPct val="100000"/>
              </a:lnSpc>
              <a:spcBef>
                <a:spcPts val="509"/>
              </a:spcBef>
            </a:pPr>
            <a:r>
              <a:rPr dirty="0" sz="1050" spc="-40" b="1" i="1">
                <a:latin typeface="Tahoma"/>
                <a:cs typeface="Tahoma"/>
              </a:rPr>
              <a:t>How </a:t>
            </a:r>
            <a:r>
              <a:rPr dirty="0" sz="1050" spc="-35" b="1" i="1">
                <a:latin typeface="Tahoma"/>
                <a:cs typeface="Tahoma"/>
              </a:rPr>
              <a:t>do </a:t>
            </a:r>
            <a:r>
              <a:rPr dirty="0" sz="1050" spc="-40" b="1" i="1">
                <a:latin typeface="Tahoma"/>
                <a:cs typeface="Tahoma"/>
              </a:rPr>
              <a:t>we </a:t>
            </a:r>
            <a:r>
              <a:rPr dirty="0" sz="1050" spc="-30" b="1" i="1">
                <a:latin typeface="Tahoma"/>
                <a:cs typeface="Tahoma"/>
              </a:rPr>
              <a:t>exploit</a:t>
            </a:r>
            <a:r>
              <a:rPr dirty="0" sz="1050" spc="-25" b="1" i="1">
                <a:latin typeface="Tahoma"/>
                <a:cs typeface="Tahoma"/>
              </a:rPr>
              <a:t> </a:t>
            </a:r>
            <a:r>
              <a:rPr dirty="0" sz="1050" spc="-30" b="1" i="1">
                <a:latin typeface="Tahoma"/>
                <a:cs typeface="Tahoma"/>
              </a:rPr>
              <a:t>it?</a:t>
            </a:r>
            <a:endParaRPr sz="1050">
              <a:latin typeface="Tahoma"/>
              <a:cs typeface="Tahoma"/>
            </a:endParaRPr>
          </a:p>
        </p:txBody>
      </p:sp>
      <p:sp>
        <p:nvSpPr>
          <p:cNvPr id="9" name="object 9"/>
          <p:cNvSpPr/>
          <p:nvPr/>
        </p:nvSpPr>
        <p:spPr>
          <a:xfrm>
            <a:off x="1711451" y="3930396"/>
            <a:ext cx="346710" cy="390525"/>
          </a:xfrm>
          <a:custGeom>
            <a:avLst/>
            <a:gdLst/>
            <a:ahLst/>
            <a:cxnLst/>
            <a:rect l="l" t="t" r="r" b="b"/>
            <a:pathLst>
              <a:path w="346710" h="390525">
                <a:moveTo>
                  <a:pt x="74212" y="75454"/>
                </a:moveTo>
                <a:lnTo>
                  <a:pt x="70866" y="84581"/>
                </a:lnTo>
                <a:lnTo>
                  <a:pt x="54864" y="123443"/>
                </a:lnTo>
                <a:lnTo>
                  <a:pt x="44958" y="150113"/>
                </a:lnTo>
                <a:lnTo>
                  <a:pt x="25146" y="204215"/>
                </a:lnTo>
                <a:lnTo>
                  <a:pt x="9143" y="256793"/>
                </a:lnTo>
                <a:lnTo>
                  <a:pt x="762" y="304038"/>
                </a:lnTo>
                <a:lnTo>
                  <a:pt x="0" y="314705"/>
                </a:lnTo>
                <a:lnTo>
                  <a:pt x="0" y="325374"/>
                </a:lnTo>
                <a:lnTo>
                  <a:pt x="1524" y="335279"/>
                </a:lnTo>
                <a:lnTo>
                  <a:pt x="3048" y="344424"/>
                </a:lnTo>
                <a:lnTo>
                  <a:pt x="5334" y="351281"/>
                </a:lnTo>
                <a:lnTo>
                  <a:pt x="5334" y="352043"/>
                </a:lnTo>
                <a:lnTo>
                  <a:pt x="6096" y="352805"/>
                </a:lnTo>
                <a:lnTo>
                  <a:pt x="6096" y="353567"/>
                </a:lnTo>
                <a:lnTo>
                  <a:pt x="9143" y="358901"/>
                </a:lnTo>
                <a:lnTo>
                  <a:pt x="10668" y="360425"/>
                </a:lnTo>
                <a:lnTo>
                  <a:pt x="10668" y="361188"/>
                </a:lnTo>
                <a:lnTo>
                  <a:pt x="15240" y="366521"/>
                </a:lnTo>
                <a:lnTo>
                  <a:pt x="16002" y="367283"/>
                </a:lnTo>
                <a:lnTo>
                  <a:pt x="16002" y="368045"/>
                </a:lnTo>
                <a:lnTo>
                  <a:pt x="16764" y="368045"/>
                </a:lnTo>
                <a:lnTo>
                  <a:pt x="22098" y="372617"/>
                </a:lnTo>
                <a:lnTo>
                  <a:pt x="22860" y="373379"/>
                </a:lnTo>
                <a:lnTo>
                  <a:pt x="23622" y="373379"/>
                </a:lnTo>
                <a:lnTo>
                  <a:pt x="59436" y="387095"/>
                </a:lnTo>
                <a:lnTo>
                  <a:pt x="91440" y="390143"/>
                </a:lnTo>
                <a:lnTo>
                  <a:pt x="115824" y="390143"/>
                </a:lnTo>
                <a:lnTo>
                  <a:pt x="128016" y="389381"/>
                </a:lnTo>
                <a:lnTo>
                  <a:pt x="140970" y="387857"/>
                </a:lnTo>
                <a:lnTo>
                  <a:pt x="153924" y="387095"/>
                </a:lnTo>
                <a:lnTo>
                  <a:pt x="179831" y="384048"/>
                </a:lnTo>
                <a:lnTo>
                  <a:pt x="206502" y="380238"/>
                </a:lnTo>
                <a:lnTo>
                  <a:pt x="232410" y="375665"/>
                </a:lnTo>
                <a:lnTo>
                  <a:pt x="256794" y="371093"/>
                </a:lnTo>
                <a:lnTo>
                  <a:pt x="268986" y="369569"/>
                </a:lnTo>
                <a:lnTo>
                  <a:pt x="280416" y="367283"/>
                </a:lnTo>
                <a:lnTo>
                  <a:pt x="291084" y="364998"/>
                </a:lnTo>
                <a:lnTo>
                  <a:pt x="301752" y="363474"/>
                </a:lnTo>
                <a:lnTo>
                  <a:pt x="311658" y="361950"/>
                </a:lnTo>
                <a:lnTo>
                  <a:pt x="315849" y="361188"/>
                </a:lnTo>
                <a:lnTo>
                  <a:pt x="81534" y="361188"/>
                </a:lnTo>
                <a:lnTo>
                  <a:pt x="72390" y="360425"/>
                </a:lnTo>
                <a:lnTo>
                  <a:pt x="63246" y="358901"/>
                </a:lnTo>
                <a:lnTo>
                  <a:pt x="55625" y="356615"/>
                </a:lnTo>
                <a:lnTo>
                  <a:pt x="48768" y="355091"/>
                </a:lnTo>
                <a:lnTo>
                  <a:pt x="43434" y="352043"/>
                </a:lnTo>
                <a:lnTo>
                  <a:pt x="38862" y="349757"/>
                </a:lnTo>
                <a:lnTo>
                  <a:pt x="39319" y="349757"/>
                </a:lnTo>
                <a:lnTo>
                  <a:pt x="35052" y="346709"/>
                </a:lnTo>
                <a:lnTo>
                  <a:pt x="35813" y="346709"/>
                </a:lnTo>
                <a:lnTo>
                  <a:pt x="35052" y="345948"/>
                </a:lnTo>
                <a:lnTo>
                  <a:pt x="34290" y="345948"/>
                </a:lnTo>
                <a:lnTo>
                  <a:pt x="32766" y="343662"/>
                </a:lnTo>
                <a:lnTo>
                  <a:pt x="33147" y="343662"/>
                </a:lnTo>
                <a:lnTo>
                  <a:pt x="31242" y="339851"/>
                </a:lnTo>
                <a:lnTo>
                  <a:pt x="32004" y="339851"/>
                </a:lnTo>
                <a:lnTo>
                  <a:pt x="30480" y="335279"/>
                </a:lnTo>
                <a:lnTo>
                  <a:pt x="28956" y="329183"/>
                </a:lnTo>
                <a:lnTo>
                  <a:pt x="28956" y="305562"/>
                </a:lnTo>
                <a:lnTo>
                  <a:pt x="30480" y="296417"/>
                </a:lnTo>
                <a:lnTo>
                  <a:pt x="32004" y="285750"/>
                </a:lnTo>
                <a:lnTo>
                  <a:pt x="34290" y="275081"/>
                </a:lnTo>
                <a:lnTo>
                  <a:pt x="37337" y="263651"/>
                </a:lnTo>
                <a:lnTo>
                  <a:pt x="40386" y="251459"/>
                </a:lnTo>
                <a:lnTo>
                  <a:pt x="44196" y="239267"/>
                </a:lnTo>
                <a:lnTo>
                  <a:pt x="51816" y="213359"/>
                </a:lnTo>
                <a:lnTo>
                  <a:pt x="81534" y="133350"/>
                </a:lnTo>
                <a:lnTo>
                  <a:pt x="86868" y="120395"/>
                </a:lnTo>
                <a:lnTo>
                  <a:pt x="92202" y="108203"/>
                </a:lnTo>
                <a:lnTo>
                  <a:pt x="96774" y="95250"/>
                </a:lnTo>
                <a:lnTo>
                  <a:pt x="100782" y="85229"/>
                </a:lnTo>
                <a:lnTo>
                  <a:pt x="74212" y="75454"/>
                </a:lnTo>
                <a:close/>
              </a:path>
              <a:path w="346710" h="390525">
                <a:moveTo>
                  <a:pt x="345186" y="328421"/>
                </a:moveTo>
                <a:lnTo>
                  <a:pt x="339852" y="329183"/>
                </a:lnTo>
                <a:lnTo>
                  <a:pt x="324612" y="330707"/>
                </a:lnTo>
                <a:lnTo>
                  <a:pt x="316230" y="332231"/>
                </a:lnTo>
                <a:lnTo>
                  <a:pt x="307086" y="333755"/>
                </a:lnTo>
                <a:lnTo>
                  <a:pt x="297180" y="335279"/>
                </a:lnTo>
                <a:lnTo>
                  <a:pt x="286512" y="336803"/>
                </a:lnTo>
                <a:lnTo>
                  <a:pt x="263652" y="341375"/>
                </a:lnTo>
                <a:lnTo>
                  <a:pt x="252222" y="342900"/>
                </a:lnTo>
                <a:lnTo>
                  <a:pt x="201930" y="352043"/>
                </a:lnTo>
                <a:lnTo>
                  <a:pt x="176022" y="355853"/>
                </a:lnTo>
                <a:lnTo>
                  <a:pt x="150114" y="358901"/>
                </a:lnTo>
                <a:lnTo>
                  <a:pt x="114300" y="361188"/>
                </a:lnTo>
                <a:lnTo>
                  <a:pt x="315849" y="361188"/>
                </a:lnTo>
                <a:lnTo>
                  <a:pt x="328422" y="358901"/>
                </a:lnTo>
                <a:lnTo>
                  <a:pt x="335280" y="358139"/>
                </a:lnTo>
                <a:lnTo>
                  <a:pt x="341375" y="357377"/>
                </a:lnTo>
                <a:lnTo>
                  <a:pt x="346710" y="357377"/>
                </a:lnTo>
                <a:lnTo>
                  <a:pt x="345186" y="328421"/>
                </a:lnTo>
                <a:close/>
              </a:path>
              <a:path w="346710" h="390525">
                <a:moveTo>
                  <a:pt x="39319" y="349757"/>
                </a:moveTo>
                <a:lnTo>
                  <a:pt x="38862" y="349757"/>
                </a:lnTo>
                <a:lnTo>
                  <a:pt x="40386" y="350519"/>
                </a:lnTo>
                <a:lnTo>
                  <a:pt x="39319" y="349757"/>
                </a:lnTo>
                <a:close/>
              </a:path>
              <a:path w="346710" h="390525">
                <a:moveTo>
                  <a:pt x="35813" y="346709"/>
                </a:moveTo>
                <a:lnTo>
                  <a:pt x="35052" y="346709"/>
                </a:lnTo>
                <a:lnTo>
                  <a:pt x="37337" y="348233"/>
                </a:lnTo>
                <a:lnTo>
                  <a:pt x="35813" y="346709"/>
                </a:lnTo>
                <a:close/>
              </a:path>
              <a:path w="346710" h="390525">
                <a:moveTo>
                  <a:pt x="32766" y="343662"/>
                </a:moveTo>
                <a:lnTo>
                  <a:pt x="34290" y="345948"/>
                </a:lnTo>
                <a:lnTo>
                  <a:pt x="33528" y="344424"/>
                </a:lnTo>
                <a:lnTo>
                  <a:pt x="32766" y="343662"/>
                </a:lnTo>
                <a:close/>
              </a:path>
              <a:path w="346710" h="390525">
                <a:moveTo>
                  <a:pt x="33528" y="344424"/>
                </a:moveTo>
                <a:lnTo>
                  <a:pt x="34290" y="345948"/>
                </a:lnTo>
                <a:lnTo>
                  <a:pt x="35052" y="345948"/>
                </a:lnTo>
                <a:lnTo>
                  <a:pt x="33528" y="344424"/>
                </a:lnTo>
                <a:close/>
              </a:path>
              <a:path w="346710" h="390525">
                <a:moveTo>
                  <a:pt x="33147" y="343662"/>
                </a:moveTo>
                <a:lnTo>
                  <a:pt x="32766" y="343662"/>
                </a:lnTo>
                <a:lnTo>
                  <a:pt x="33528" y="344424"/>
                </a:lnTo>
                <a:lnTo>
                  <a:pt x="33147" y="343662"/>
                </a:lnTo>
                <a:close/>
              </a:path>
              <a:path w="346710" h="390525">
                <a:moveTo>
                  <a:pt x="32004" y="339851"/>
                </a:moveTo>
                <a:lnTo>
                  <a:pt x="31242" y="339851"/>
                </a:lnTo>
                <a:lnTo>
                  <a:pt x="32766" y="342138"/>
                </a:lnTo>
                <a:lnTo>
                  <a:pt x="32004" y="339851"/>
                </a:lnTo>
                <a:close/>
              </a:path>
              <a:path w="346710" h="390525">
                <a:moveTo>
                  <a:pt x="124260" y="61721"/>
                </a:moveTo>
                <a:lnTo>
                  <a:pt x="79248" y="61721"/>
                </a:lnTo>
                <a:lnTo>
                  <a:pt x="105918" y="72389"/>
                </a:lnTo>
                <a:lnTo>
                  <a:pt x="100782" y="85229"/>
                </a:lnTo>
                <a:lnTo>
                  <a:pt x="128016" y="95250"/>
                </a:lnTo>
                <a:lnTo>
                  <a:pt x="124260" y="61721"/>
                </a:lnTo>
                <a:close/>
              </a:path>
              <a:path w="346710" h="390525">
                <a:moveTo>
                  <a:pt x="79248" y="61721"/>
                </a:moveTo>
                <a:lnTo>
                  <a:pt x="74212" y="75454"/>
                </a:lnTo>
                <a:lnTo>
                  <a:pt x="100782" y="85229"/>
                </a:lnTo>
                <a:lnTo>
                  <a:pt x="105918" y="72389"/>
                </a:lnTo>
                <a:lnTo>
                  <a:pt x="79248" y="61721"/>
                </a:lnTo>
                <a:close/>
              </a:path>
              <a:path w="346710" h="390525">
                <a:moveTo>
                  <a:pt x="117348" y="0"/>
                </a:moveTo>
                <a:lnTo>
                  <a:pt x="47243" y="65531"/>
                </a:lnTo>
                <a:lnTo>
                  <a:pt x="74212" y="75454"/>
                </a:lnTo>
                <a:lnTo>
                  <a:pt x="79248" y="61721"/>
                </a:lnTo>
                <a:lnTo>
                  <a:pt x="124260" y="61721"/>
                </a:lnTo>
                <a:lnTo>
                  <a:pt x="117348" y="0"/>
                </a:lnTo>
                <a:close/>
              </a:path>
            </a:pathLst>
          </a:custGeom>
          <a:solidFill>
            <a:srgbClr val="010101"/>
          </a:solidFill>
        </p:spPr>
        <p:txBody>
          <a:bodyPr wrap="square" lIns="0" tIns="0" rIns="0" bIns="0" rtlCol="0"/>
          <a:lstStyle/>
          <a:p/>
        </p:txBody>
      </p:sp>
      <p:sp>
        <p:nvSpPr>
          <p:cNvPr id="10" name="object 10"/>
          <p:cNvSpPr/>
          <p:nvPr/>
        </p:nvSpPr>
        <p:spPr>
          <a:xfrm>
            <a:off x="3137916" y="4271009"/>
            <a:ext cx="700405" cy="235585"/>
          </a:xfrm>
          <a:custGeom>
            <a:avLst/>
            <a:gdLst/>
            <a:ahLst/>
            <a:cxnLst/>
            <a:rect l="l" t="t" r="r" b="b"/>
            <a:pathLst>
              <a:path w="700404" h="235585">
                <a:moveTo>
                  <a:pt x="38100" y="0"/>
                </a:moveTo>
                <a:lnTo>
                  <a:pt x="9906" y="4572"/>
                </a:lnTo>
                <a:lnTo>
                  <a:pt x="10667" y="8381"/>
                </a:lnTo>
                <a:lnTo>
                  <a:pt x="11429" y="11429"/>
                </a:lnTo>
                <a:lnTo>
                  <a:pt x="10667" y="16001"/>
                </a:lnTo>
                <a:lnTo>
                  <a:pt x="10667" y="21336"/>
                </a:lnTo>
                <a:lnTo>
                  <a:pt x="9906" y="27431"/>
                </a:lnTo>
                <a:lnTo>
                  <a:pt x="9143" y="34289"/>
                </a:lnTo>
                <a:lnTo>
                  <a:pt x="7619" y="49529"/>
                </a:lnTo>
                <a:lnTo>
                  <a:pt x="6095" y="57912"/>
                </a:lnTo>
                <a:lnTo>
                  <a:pt x="5333" y="66293"/>
                </a:lnTo>
                <a:lnTo>
                  <a:pt x="761" y="104393"/>
                </a:lnTo>
                <a:lnTo>
                  <a:pt x="0" y="114300"/>
                </a:lnTo>
                <a:lnTo>
                  <a:pt x="0" y="143255"/>
                </a:lnTo>
                <a:lnTo>
                  <a:pt x="9906" y="188975"/>
                </a:lnTo>
                <a:lnTo>
                  <a:pt x="24383" y="211836"/>
                </a:lnTo>
                <a:lnTo>
                  <a:pt x="24383" y="212598"/>
                </a:lnTo>
                <a:lnTo>
                  <a:pt x="25145" y="213360"/>
                </a:lnTo>
                <a:lnTo>
                  <a:pt x="25907" y="213360"/>
                </a:lnTo>
                <a:lnTo>
                  <a:pt x="31241" y="218693"/>
                </a:lnTo>
                <a:lnTo>
                  <a:pt x="38861" y="224027"/>
                </a:lnTo>
                <a:lnTo>
                  <a:pt x="39623" y="224789"/>
                </a:lnTo>
                <a:lnTo>
                  <a:pt x="40385" y="224789"/>
                </a:lnTo>
                <a:lnTo>
                  <a:pt x="80009" y="235457"/>
                </a:lnTo>
                <a:lnTo>
                  <a:pt x="93725" y="235457"/>
                </a:lnTo>
                <a:lnTo>
                  <a:pt x="99821" y="234695"/>
                </a:lnTo>
                <a:lnTo>
                  <a:pt x="106679" y="233934"/>
                </a:lnTo>
                <a:lnTo>
                  <a:pt x="121919" y="232410"/>
                </a:lnTo>
                <a:lnTo>
                  <a:pt x="129539" y="230886"/>
                </a:lnTo>
                <a:lnTo>
                  <a:pt x="146304" y="227837"/>
                </a:lnTo>
                <a:lnTo>
                  <a:pt x="154685" y="225551"/>
                </a:lnTo>
                <a:lnTo>
                  <a:pt x="172973" y="221741"/>
                </a:lnTo>
                <a:lnTo>
                  <a:pt x="192023" y="216407"/>
                </a:lnTo>
                <a:lnTo>
                  <a:pt x="211835" y="211074"/>
                </a:lnTo>
                <a:lnTo>
                  <a:pt x="224694" y="207263"/>
                </a:lnTo>
                <a:lnTo>
                  <a:pt x="82295" y="207263"/>
                </a:lnTo>
                <a:lnTo>
                  <a:pt x="73913" y="206501"/>
                </a:lnTo>
                <a:lnTo>
                  <a:pt x="60197" y="203453"/>
                </a:lnTo>
                <a:lnTo>
                  <a:pt x="53339" y="199643"/>
                </a:lnTo>
                <a:lnTo>
                  <a:pt x="53720" y="199643"/>
                </a:lnTo>
                <a:lnTo>
                  <a:pt x="50291" y="197357"/>
                </a:lnTo>
                <a:lnTo>
                  <a:pt x="46736" y="194310"/>
                </a:lnTo>
                <a:lnTo>
                  <a:pt x="46481" y="194310"/>
                </a:lnTo>
                <a:lnTo>
                  <a:pt x="44957" y="192786"/>
                </a:lnTo>
                <a:lnTo>
                  <a:pt x="45211" y="192786"/>
                </a:lnTo>
                <a:lnTo>
                  <a:pt x="42671" y="189737"/>
                </a:lnTo>
                <a:lnTo>
                  <a:pt x="38861" y="184403"/>
                </a:lnTo>
                <a:lnTo>
                  <a:pt x="29641" y="149351"/>
                </a:lnTo>
                <a:lnTo>
                  <a:pt x="28956" y="142493"/>
                </a:lnTo>
                <a:lnTo>
                  <a:pt x="28257" y="134112"/>
                </a:lnTo>
                <a:lnTo>
                  <a:pt x="28193" y="124967"/>
                </a:lnTo>
                <a:lnTo>
                  <a:pt x="31241" y="88391"/>
                </a:lnTo>
                <a:lnTo>
                  <a:pt x="33527" y="70865"/>
                </a:lnTo>
                <a:lnTo>
                  <a:pt x="34289" y="61722"/>
                </a:lnTo>
                <a:lnTo>
                  <a:pt x="35813" y="53339"/>
                </a:lnTo>
                <a:lnTo>
                  <a:pt x="36575" y="44957"/>
                </a:lnTo>
                <a:lnTo>
                  <a:pt x="37337" y="37337"/>
                </a:lnTo>
                <a:lnTo>
                  <a:pt x="38861" y="29717"/>
                </a:lnTo>
                <a:lnTo>
                  <a:pt x="38861" y="22860"/>
                </a:lnTo>
                <a:lnTo>
                  <a:pt x="39623" y="16001"/>
                </a:lnTo>
                <a:lnTo>
                  <a:pt x="39623" y="9905"/>
                </a:lnTo>
                <a:lnTo>
                  <a:pt x="38861" y="3810"/>
                </a:lnTo>
                <a:lnTo>
                  <a:pt x="38100" y="0"/>
                </a:lnTo>
                <a:close/>
              </a:path>
              <a:path w="700404" h="235585">
                <a:moveTo>
                  <a:pt x="615158" y="36744"/>
                </a:moveTo>
                <a:lnTo>
                  <a:pt x="600456" y="41910"/>
                </a:lnTo>
                <a:lnTo>
                  <a:pt x="473201" y="89915"/>
                </a:lnTo>
                <a:lnTo>
                  <a:pt x="450342" y="99060"/>
                </a:lnTo>
                <a:lnTo>
                  <a:pt x="310895" y="149351"/>
                </a:lnTo>
                <a:lnTo>
                  <a:pt x="288797" y="156972"/>
                </a:lnTo>
                <a:lnTo>
                  <a:pt x="244601" y="170687"/>
                </a:lnTo>
                <a:lnTo>
                  <a:pt x="224028" y="177545"/>
                </a:lnTo>
                <a:lnTo>
                  <a:pt x="204216" y="183641"/>
                </a:lnTo>
                <a:lnTo>
                  <a:pt x="184404" y="188975"/>
                </a:lnTo>
                <a:lnTo>
                  <a:pt x="166116" y="193548"/>
                </a:lnTo>
                <a:lnTo>
                  <a:pt x="148589" y="198119"/>
                </a:lnTo>
                <a:lnTo>
                  <a:pt x="140207" y="199643"/>
                </a:lnTo>
                <a:lnTo>
                  <a:pt x="117347" y="204215"/>
                </a:lnTo>
                <a:lnTo>
                  <a:pt x="110489" y="204977"/>
                </a:lnTo>
                <a:lnTo>
                  <a:pt x="98297" y="206501"/>
                </a:lnTo>
                <a:lnTo>
                  <a:pt x="92201" y="206501"/>
                </a:lnTo>
                <a:lnTo>
                  <a:pt x="86867" y="207263"/>
                </a:lnTo>
                <a:lnTo>
                  <a:pt x="224694" y="207263"/>
                </a:lnTo>
                <a:lnTo>
                  <a:pt x="232409" y="204977"/>
                </a:lnTo>
                <a:lnTo>
                  <a:pt x="275081" y="191262"/>
                </a:lnTo>
                <a:lnTo>
                  <a:pt x="297180" y="183641"/>
                </a:lnTo>
                <a:lnTo>
                  <a:pt x="342899" y="168401"/>
                </a:lnTo>
                <a:lnTo>
                  <a:pt x="390144" y="151637"/>
                </a:lnTo>
                <a:lnTo>
                  <a:pt x="436625" y="134112"/>
                </a:lnTo>
                <a:lnTo>
                  <a:pt x="460247" y="125729"/>
                </a:lnTo>
                <a:lnTo>
                  <a:pt x="483107" y="117348"/>
                </a:lnTo>
                <a:lnTo>
                  <a:pt x="505968" y="108203"/>
                </a:lnTo>
                <a:lnTo>
                  <a:pt x="528066" y="99822"/>
                </a:lnTo>
                <a:lnTo>
                  <a:pt x="549401" y="91439"/>
                </a:lnTo>
                <a:lnTo>
                  <a:pt x="570737" y="83819"/>
                </a:lnTo>
                <a:lnTo>
                  <a:pt x="610361" y="68579"/>
                </a:lnTo>
                <a:lnTo>
                  <a:pt x="624489" y="63478"/>
                </a:lnTo>
                <a:lnTo>
                  <a:pt x="615158" y="36744"/>
                </a:lnTo>
                <a:close/>
              </a:path>
              <a:path w="700404" h="235585">
                <a:moveTo>
                  <a:pt x="53720" y="199643"/>
                </a:moveTo>
                <a:lnTo>
                  <a:pt x="53339" y="199643"/>
                </a:lnTo>
                <a:lnTo>
                  <a:pt x="54863" y="200405"/>
                </a:lnTo>
                <a:lnTo>
                  <a:pt x="53720" y="199643"/>
                </a:lnTo>
                <a:close/>
              </a:path>
              <a:path w="700404" h="235585">
                <a:moveTo>
                  <a:pt x="44957" y="192786"/>
                </a:moveTo>
                <a:lnTo>
                  <a:pt x="46481" y="194310"/>
                </a:lnTo>
                <a:lnTo>
                  <a:pt x="45846" y="193548"/>
                </a:lnTo>
                <a:lnTo>
                  <a:pt x="44957" y="192786"/>
                </a:lnTo>
                <a:close/>
              </a:path>
              <a:path w="700404" h="235585">
                <a:moveTo>
                  <a:pt x="45846" y="193548"/>
                </a:moveTo>
                <a:lnTo>
                  <a:pt x="46481" y="194310"/>
                </a:lnTo>
                <a:lnTo>
                  <a:pt x="46736" y="194310"/>
                </a:lnTo>
                <a:lnTo>
                  <a:pt x="45846" y="193548"/>
                </a:lnTo>
                <a:close/>
              </a:path>
              <a:path w="700404" h="235585">
                <a:moveTo>
                  <a:pt x="45211" y="192786"/>
                </a:moveTo>
                <a:lnTo>
                  <a:pt x="44957" y="192786"/>
                </a:lnTo>
                <a:lnTo>
                  <a:pt x="45846" y="193548"/>
                </a:lnTo>
                <a:lnTo>
                  <a:pt x="45211" y="192786"/>
                </a:lnTo>
                <a:close/>
              </a:path>
              <a:path w="700404" h="235585">
                <a:moveTo>
                  <a:pt x="690078" y="32003"/>
                </a:moveTo>
                <a:lnTo>
                  <a:pt x="628649" y="32003"/>
                </a:lnTo>
                <a:lnTo>
                  <a:pt x="637794" y="58674"/>
                </a:lnTo>
                <a:lnTo>
                  <a:pt x="624489" y="63478"/>
                </a:lnTo>
                <a:lnTo>
                  <a:pt x="633983" y="90677"/>
                </a:lnTo>
                <a:lnTo>
                  <a:pt x="690078" y="32003"/>
                </a:lnTo>
                <a:close/>
              </a:path>
              <a:path w="700404" h="235585">
                <a:moveTo>
                  <a:pt x="628649" y="32003"/>
                </a:moveTo>
                <a:lnTo>
                  <a:pt x="615158" y="36744"/>
                </a:lnTo>
                <a:lnTo>
                  <a:pt x="624489" y="63478"/>
                </a:lnTo>
                <a:lnTo>
                  <a:pt x="637794" y="58674"/>
                </a:lnTo>
                <a:lnTo>
                  <a:pt x="628649" y="32003"/>
                </a:lnTo>
                <a:close/>
              </a:path>
              <a:path w="700404" h="235585">
                <a:moveTo>
                  <a:pt x="605789" y="9905"/>
                </a:moveTo>
                <a:lnTo>
                  <a:pt x="615158" y="36744"/>
                </a:lnTo>
                <a:lnTo>
                  <a:pt x="628649" y="32003"/>
                </a:lnTo>
                <a:lnTo>
                  <a:pt x="690078" y="32003"/>
                </a:lnTo>
                <a:lnTo>
                  <a:pt x="700278" y="21336"/>
                </a:lnTo>
                <a:lnTo>
                  <a:pt x="605789" y="9905"/>
                </a:lnTo>
                <a:close/>
              </a:path>
            </a:pathLst>
          </a:custGeom>
          <a:solidFill>
            <a:srgbClr val="010101"/>
          </a:solidFill>
        </p:spPr>
        <p:txBody>
          <a:bodyPr wrap="square" lIns="0" tIns="0" rIns="0" bIns="0" rtlCol="0"/>
          <a:lstStyle/>
          <a:p/>
        </p:txBody>
      </p:sp>
      <p:graphicFrame>
        <p:nvGraphicFramePr>
          <p:cNvPr id="11" name="object 11"/>
          <p:cNvGraphicFramePr>
            <a:graphicFrameLocks noGrp="1"/>
          </p:cNvGraphicFramePr>
          <p:nvPr/>
        </p:nvGraphicFramePr>
        <p:xfrm>
          <a:off x="3892169" y="2441320"/>
          <a:ext cx="2115820" cy="2025650"/>
        </p:xfrm>
        <a:graphic>
          <a:graphicData uri="http://schemas.openxmlformats.org/drawingml/2006/table">
            <a:tbl>
              <a:tblPr firstRow="1" bandRow="1">
                <a:tableStyleId>{2D5ABB26-0587-4C30-8999-92F81FD0307C}</a:tableStyleId>
              </a:tblPr>
              <a:tblGrid>
                <a:gridCol w="329565"/>
                <a:gridCol w="350520"/>
                <a:gridCol w="351154"/>
                <a:gridCol w="354330"/>
                <a:gridCol w="347344"/>
                <a:gridCol w="372110"/>
              </a:tblGrid>
              <a:tr h="126492">
                <a:tc>
                  <a:txBody>
                    <a:bodyPr/>
                    <a:lstStyle/>
                    <a:p>
                      <a:pPr marL="46355">
                        <a:lnSpc>
                          <a:spcPct val="100000"/>
                        </a:lnSpc>
                        <a:spcBef>
                          <a:spcPts val="170"/>
                        </a:spcBef>
                      </a:pPr>
                      <a:r>
                        <a:rPr dirty="0" sz="500" spc="-5" b="1">
                          <a:latin typeface="Tahoma"/>
                          <a:cs typeface="Tahoma"/>
                        </a:rPr>
                        <a:t>Steel</a:t>
                      </a:r>
                      <a:endParaRPr sz="500">
                        <a:latin typeface="Tahoma"/>
                        <a:cs typeface="Tahoma"/>
                      </a:endParaRPr>
                    </a:p>
                  </a:txBody>
                  <a:tcPr marL="0" marR="0" marB="0" marT="21590">
                    <a:lnL w="6350">
                      <a:solidFill>
                        <a:srgbClr val="010101"/>
                      </a:solidFill>
                      <a:prstDash val="solid"/>
                    </a:lnL>
                    <a:lnT w="6350">
                      <a:solidFill>
                        <a:srgbClr val="010101"/>
                      </a:solidFill>
                      <a:prstDash val="solid"/>
                    </a:lnT>
                    <a:lnB w="6350">
                      <a:solidFill>
                        <a:srgbClr val="010101"/>
                      </a:solidFill>
                      <a:prstDash val="solid"/>
                    </a:lnB>
                  </a:tcPr>
                </a:tc>
                <a:tc>
                  <a:txBody>
                    <a:bodyPr/>
                    <a:lstStyle/>
                    <a:p>
                      <a:pPr marL="66675">
                        <a:lnSpc>
                          <a:spcPct val="100000"/>
                        </a:lnSpc>
                        <a:spcBef>
                          <a:spcPts val="170"/>
                        </a:spcBef>
                      </a:pPr>
                      <a:r>
                        <a:rPr dirty="0" sz="500" spc="-5" b="1">
                          <a:latin typeface="Tahoma"/>
                          <a:cs typeface="Tahoma"/>
                        </a:rPr>
                        <a:t>Line</a:t>
                      </a:r>
                      <a:endParaRPr sz="500">
                        <a:latin typeface="Tahoma"/>
                        <a:cs typeface="Tahoma"/>
                      </a:endParaRPr>
                    </a:p>
                  </a:txBody>
                  <a:tcPr marL="0" marR="0" marB="0" marT="21590">
                    <a:lnT w="6350">
                      <a:solidFill>
                        <a:srgbClr val="010101"/>
                      </a:solidFill>
                      <a:prstDash val="solid"/>
                    </a:lnT>
                    <a:lnB w="6350">
                      <a:solidFill>
                        <a:srgbClr val="010101"/>
                      </a:solidFill>
                      <a:prstDash val="solid"/>
                    </a:lnB>
                  </a:tcPr>
                </a:tc>
                <a:tc>
                  <a:txBody>
                    <a:bodyPr/>
                    <a:lstStyle/>
                    <a:p>
                      <a:pPr marL="67310">
                        <a:lnSpc>
                          <a:spcPct val="100000"/>
                        </a:lnSpc>
                        <a:spcBef>
                          <a:spcPts val="170"/>
                        </a:spcBef>
                      </a:pPr>
                      <a:r>
                        <a:rPr dirty="0" sz="500" spc="-5" b="1">
                          <a:latin typeface="Tahoma"/>
                          <a:cs typeface="Tahoma"/>
                        </a:rPr>
                        <a:t>Slab</a:t>
                      </a:r>
                      <a:endParaRPr sz="500">
                        <a:latin typeface="Tahoma"/>
                        <a:cs typeface="Tahoma"/>
                      </a:endParaRPr>
                    </a:p>
                  </a:txBody>
                  <a:tcPr marL="0" marR="0" marB="0" marT="21590">
                    <a:lnT w="6350">
                      <a:solidFill>
                        <a:srgbClr val="010101"/>
                      </a:solidFill>
                      <a:prstDash val="solid"/>
                    </a:lnT>
                    <a:lnB w="6350">
                      <a:solidFill>
                        <a:srgbClr val="010101"/>
                      </a:solidFill>
                      <a:prstDash val="solid"/>
                    </a:lnB>
                  </a:tcPr>
                </a:tc>
                <a:tc>
                  <a:txBody>
                    <a:bodyPr/>
                    <a:lstStyle/>
                    <a:p>
                      <a:pPr algn="ctr" marR="34925">
                        <a:lnSpc>
                          <a:spcPct val="100000"/>
                        </a:lnSpc>
                        <a:spcBef>
                          <a:spcPts val="170"/>
                        </a:spcBef>
                      </a:pPr>
                      <a:r>
                        <a:rPr dirty="0" sz="500" spc="-5" b="1">
                          <a:latin typeface="Tahoma"/>
                          <a:cs typeface="Tahoma"/>
                        </a:rPr>
                        <a:t>Temp</a:t>
                      </a:r>
                      <a:endParaRPr sz="500">
                        <a:latin typeface="Tahoma"/>
                        <a:cs typeface="Tahoma"/>
                      </a:endParaRPr>
                    </a:p>
                  </a:txBody>
                  <a:tcPr marL="0" marR="0" marB="0" marT="21590">
                    <a:lnT w="6350">
                      <a:solidFill>
                        <a:srgbClr val="010101"/>
                      </a:solidFill>
                      <a:prstDash val="solid"/>
                    </a:lnT>
                    <a:lnB w="6350">
                      <a:solidFill>
                        <a:srgbClr val="010101"/>
                      </a:solidFill>
                      <a:prstDash val="solid"/>
                    </a:lnB>
                  </a:tcPr>
                </a:tc>
                <a:tc>
                  <a:txBody>
                    <a:bodyPr/>
                    <a:lstStyle/>
                    <a:p>
                      <a:pPr marL="64135">
                        <a:lnSpc>
                          <a:spcPct val="100000"/>
                        </a:lnSpc>
                        <a:spcBef>
                          <a:spcPts val="170"/>
                        </a:spcBef>
                      </a:pPr>
                      <a:r>
                        <a:rPr dirty="0" sz="500" spc="-10" b="1">
                          <a:latin typeface="Tahoma"/>
                          <a:cs typeface="Tahoma"/>
                        </a:rPr>
                        <a:t>Cool</a:t>
                      </a:r>
                      <a:endParaRPr sz="500">
                        <a:latin typeface="Tahoma"/>
                        <a:cs typeface="Tahoma"/>
                      </a:endParaRPr>
                    </a:p>
                  </a:txBody>
                  <a:tcPr marL="0" marR="0" marB="0" marT="21590">
                    <a:lnT w="6350">
                      <a:solidFill>
                        <a:srgbClr val="010101"/>
                      </a:solidFill>
                      <a:prstDash val="solid"/>
                    </a:lnT>
                    <a:lnB w="6350">
                      <a:solidFill>
                        <a:srgbClr val="010101"/>
                      </a:solidFill>
                      <a:prstDash val="solid"/>
                    </a:lnB>
                  </a:tcPr>
                </a:tc>
                <a:tc>
                  <a:txBody>
                    <a:bodyPr/>
                    <a:lstStyle/>
                    <a:p>
                      <a:pPr marL="66675">
                        <a:lnSpc>
                          <a:spcPct val="100000"/>
                        </a:lnSpc>
                        <a:spcBef>
                          <a:spcPts val="170"/>
                        </a:spcBef>
                      </a:pPr>
                      <a:r>
                        <a:rPr dirty="0" sz="500" spc="-10" b="1">
                          <a:latin typeface="Tahoma"/>
                          <a:cs typeface="Tahoma"/>
                        </a:rPr>
                        <a:t>Cool</a:t>
                      </a:r>
                      <a:endParaRPr sz="500">
                        <a:latin typeface="Tahoma"/>
                        <a:cs typeface="Tahoma"/>
                      </a:endParaRPr>
                    </a:p>
                  </a:txBody>
                  <a:tcPr marL="0" marR="0" marB="0" marT="21590">
                    <a:lnR w="6350">
                      <a:solidFill>
                        <a:srgbClr val="010101"/>
                      </a:solidFill>
                      <a:prstDash val="solid"/>
                    </a:lnR>
                    <a:lnT w="6350">
                      <a:solidFill>
                        <a:srgbClr val="010101"/>
                      </a:solidFill>
                      <a:prstDash val="solid"/>
                    </a:lnT>
                    <a:lnB w="6350">
                      <a:solidFill>
                        <a:srgbClr val="010101"/>
                      </a:solidFill>
                      <a:prstDash val="solid"/>
                    </a:lnB>
                  </a:tcPr>
                </a:tc>
              </a:tr>
              <a:tr h="123107">
                <a:tc>
                  <a:txBody>
                    <a:bodyPr/>
                    <a:lstStyle/>
                    <a:p>
                      <a:pPr marL="46355">
                        <a:lnSpc>
                          <a:spcPct val="100000"/>
                        </a:lnSpc>
                        <a:spcBef>
                          <a:spcPts val="170"/>
                        </a:spcBef>
                      </a:pPr>
                      <a:r>
                        <a:rPr dirty="0" sz="500" spc="-5" b="1">
                          <a:latin typeface="Tahoma"/>
                          <a:cs typeface="Tahoma"/>
                        </a:rPr>
                        <a:t>Temp</a:t>
                      </a:r>
                      <a:endParaRPr sz="500">
                        <a:latin typeface="Tahoma"/>
                        <a:cs typeface="Tahoma"/>
                      </a:endParaRPr>
                    </a:p>
                  </a:txBody>
                  <a:tcPr marL="0" marR="0" marB="0" marT="21590">
                    <a:lnL w="6350">
                      <a:solidFill>
                        <a:srgbClr val="010101"/>
                      </a:solidFill>
                      <a:prstDash val="solid"/>
                    </a:lnL>
                    <a:lnT w="6350">
                      <a:solidFill>
                        <a:srgbClr val="010101"/>
                      </a:solidFill>
                      <a:prstDash val="solid"/>
                    </a:lnT>
                  </a:tcPr>
                </a:tc>
                <a:tc>
                  <a:txBody>
                    <a:bodyPr/>
                    <a:lstStyle/>
                    <a:p>
                      <a:pPr marL="66675">
                        <a:lnSpc>
                          <a:spcPct val="100000"/>
                        </a:lnSpc>
                        <a:spcBef>
                          <a:spcPts val="170"/>
                        </a:spcBef>
                      </a:pPr>
                      <a:r>
                        <a:rPr dirty="0" sz="500" spc="-5" b="1">
                          <a:latin typeface="Tahoma"/>
                          <a:cs typeface="Tahoma"/>
                        </a:rPr>
                        <a:t>Speed</a:t>
                      </a:r>
                      <a:endParaRPr sz="500">
                        <a:latin typeface="Tahoma"/>
                        <a:cs typeface="Tahoma"/>
                      </a:endParaRPr>
                    </a:p>
                  </a:txBody>
                  <a:tcPr marL="0" marR="0" marB="0" marT="21590">
                    <a:lnT w="6350">
                      <a:solidFill>
                        <a:srgbClr val="010101"/>
                      </a:solidFill>
                      <a:prstDash val="solid"/>
                    </a:lnT>
                  </a:tcPr>
                </a:tc>
                <a:tc>
                  <a:txBody>
                    <a:bodyPr/>
                    <a:lstStyle/>
                    <a:p>
                      <a:pPr marL="67310">
                        <a:lnSpc>
                          <a:spcPct val="100000"/>
                        </a:lnSpc>
                        <a:spcBef>
                          <a:spcPts val="170"/>
                        </a:spcBef>
                      </a:pPr>
                      <a:r>
                        <a:rPr dirty="0" sz="500" spc="-10" b="1">
                          <a:latin typeface="Tahoma"/>
                          <a:cs typeface="Tahoma"/>
                        </a:rPr>
                        <a:t>Width</a:t>
                      </a:r>
                      <a:endParaRPr sz="500">
                        <a:latin typeface="Tahoma"/>
                        <a:cs typeface="Tahoma"/>
                      </a:endParaRPr>
                    </a:p>
                  </a:txBody>
                  <a:tcPr marL="0" marR="0" marB="0" marT="21590">
                    <a:lnT w="6350">
                      <a:solidFill>
                        <a:srgbClr val="010101"/>
                      </a:solidFill>
                      <a:prstDash val="solid"/>
                    </a:lnT>
                  </a:tcPr>
                </a:tc>
                <a:tc>
                  <a:txBody>
                    <a:bodyPr/>
                    <a:lstStyle/>
                    <a:p>
                      <a:pPr algn="ctr" marL="3175">
                        <a:lnSpc>
                          <a:spcPct val="100000"/>
                        </a:lnSpc>
                        <a:spcBef>
                          <a:spcPts val="170"/>
                        </a:spcBef>
                      </a:pPr>
                      <a:r>
                        <a:rPr dirty="0" sz="500" spc="-5" b="1">
                          <a:latin typeface="Tahoma"/>
                          <a:cs typeface="Tahoma"/>
                        </a:rPr>
                        <a:t>Stage2</a:t>
                      </a:r>
                      <a:endParaRPr sz="500">
                        <a:latin typeface="Tahoma"/>
                        <a:cs typeface="Tahoma"/>
                      </a:endParaRPr>
                    </a:p>
                  </a:txBody>
                  <a:tcPr marL="0" marR="0" marB="0" marT="21590">
                    <a:lnT w="6350">
                      <a:solidFill>
                        <a:srgbClr val="010101"/>
                      </a:solidFill>
                      <a:prstDash val="solid"/>
                    </a:lnT>
                  </a:tcPr>
                </a:tc>
                <a:tc>
                  <a:txBody>
                    <a:bodyPr/>
                    <a:lstStyle/>
                    <a:p>
                      <a:pPr marL="64135">
                        <a:lnSpc>
                          <a:spcPct val="100000"/>
                        </a:lnSpc>
                        <a:spcBef>
                          <a:spcPts val="170"/>
                        </a:spcBef>
                      </a:pPr>
                      <a:r>
                        <a:rPr dirty="0" sz="500" spc="-5" b="1">
                          <a:latin typeface="Tahoma"/>
                          <a:cs typeface="Tahoma"/>
                        </a:rPr>
                        <a:t>Setpt</a:t>
                      </a:r>
                      <a:endParaRPr sz="500">
                        <a:latin typeface="Tahoma"/>
                        <a:cs typeface="Tahoma"/>
                      </a:endParaRPr>
                    </a:p>
                  </a:txBody>
                  <a:tcPr marL="0" marR="0" marB="0" marT="21590">
                    <a:lnT w="6350">
                      <a:solidFill>
                        <a:srgbClr val="010101"/>
                      </a:solidFill>
                      <a:prstDash val="solid"/>
                    </a:lnT>
                  </a:tcPr>
                </a:tc>
                <a:tc>
                  <a:txBody>
                    <a:bodyPr/>
                    <a:lstStyle/>
                    <a:p>
                      <a:pPr marL="66675">
                        <a:lnSpc>
                          <a:spcPct val="100000"/>
                        </a:lnSpc>
                        <a:spcBef>
                          <a:spcPts val="170"/>
                        </a:spcBef>
                      </a:pPr>
                      <a:r>
                        <a:rPr dirty="0" sz="500" spc="-5" b="1">
                          <a:latin typeface="Tahoma"/>
                          <a:cs typeface="Tahoma"/>
                        </a:rPr>
                        <a:t>Gain</a:t>
                      </a:r>
                      <a:endParaRPr sz="500">
                        <a:latin typeface="Tahoma"/>
                        <a:cs typeface="Tahoma"/>
                      </a:endParaRPr>
                    </a:p>
                  </a:txBody>
                  <a:tcPr marL="0" marR="0" marB="0" marT="21590">
                    <a:lnR w="6350">
                      <a:solidFill>
                        <a:srgbClr val="010101"/>
                      </a:solidFill>
                      <a:prstDash val="solid"/>
                    </a:lnR>
                    <a:lnT w="6350">
                      <a:solidFill>
                        <a:srgbClr val="010101"/>
                      </a:solidFill>
                      <a:prstDash val="solid"/>
                    </a:lnT>
                  </a:tcPr>
                </a:tc>
              </a:tr>
              <a:tr h="126112">
                <a:tc>
                  <a:txBody>
                    <a:bodyPr/>
                    <a:lstStyle/>
                    <a:p>
                      <a:pPr marL="46355">
                        <a:lnSpc>
                          <a:spcPct val="100000"/>
                        </a:lnSpc>
                        <a:spcBef>
                          <a:spcPts val="190"/>
                        </a:spcBef>
                      </a:pPr>
                      <a:r>
                        <a:rPr dirty="0" sz="500" spc="-5">
                          <a:latin typeface="Tahoma"/>
                          <a:cs typeface="Tahoma"/>
                        </a:rPr>
                        <a:t>-0.4788</a:t>
                      </a:r>
                      <a:endParaRPr sz="500">
                        <a:latin typeface="Tahoma"/>
                        <a:cs typeface="Tahoma"/>
                      </a:endParaRPr>
                    </a:p>
                  </a:txBody>
                  <a:tcPr marL="0" marR="0" marB="0" marT="24130">
                    <a:lnL w="6350">
                      <a:solidFill>
                        <a:srgbClr val="010101"/>
                      </a:solidFill>
                      <a:prstDash val="solid"/>
                    </a:lnL>
                  </a:tcPr>
                </a:tc>
                <a:tc>
                  <a:txBody>
                    <a:bodyPr/>
                    <a:lstStyle/>
                    <a:p>
                      <a:pPr marL="66675">
                        <a:lnSpc>
                          <a:spcPct val="100000"/>
                        </a:lnSpc>
                        <a:spcBef>
                          <a:spcPts val="190"/>
                        </a:spcBef>
                      </a:pPr>
                      <a:r>
                        <a:rPr dirty="0" sz="500" spc="-5">
                          <a:latin typeface="Tahoma"/>
                          <a:cs typeface="Tahoma"/>
                        </a:rPr>
                        <a:t>0.3849</a:t>
                      </a:r>
                      <a:endParaRPr sz="500">
                        <a:latin typeface="Tahoma"/>
                        <a:cs typeface="Tahoma"/>
                      </a:endParaRPr>
                    </a:p>
                  </a:txBody>
                  <a:tcPr marL="0" marR="0" marB="0" marT="24130"/>
                </a:tc>
                <a:tc>
                  <a:txBody>
                    <a:bodyPr/>
                    <a:lstStyle/>
                    <a:p>
                      <a:pPr marL="67310">
                        <a:lnSpc>
                          <a:spcPct val="100000"/>
                        </a:lnSpc>
                        <a:spcBef>
                          <a:spcPts val="190"/>
                        </a:spcBef>
                      </a:pPr>
                      <a:r>
                        <a:rPr dirty="0" sz="500" spc="-5">
                          <a:latin typeface="Tahoma"/>
                          <a:cs typeface="Tahoma"/>
                        </a:rPr>
                        <a:t>0.0357</a:t>
                      </a:r>
                      <a:endParaRPr sz="500">
                        <a:latin typeface="Tahoma"/>
                        <a:cs typeface="Tahoma"/>
                      </a:endParaRPr>
                    </a:p>
                  </a:txBody>
                  <a:tcPr marL="0" marR="0" marB="0" marT="24130"/>
                </a:tc>
                <a:tc>
                  <a:txBody>
                    <a:bodyPr/>
                    <a:lstStyle/>
                    <a:p>
                      <a:pPr algn="ctr" marR="18415">
                        <a:lnSpc>
                          <a:spcPct val="100000"/>
                        </a:lnSpc>
                        <a:spcBef>
                          <a:spcPts val="190"/>
                        </a:spcBef>
                      </a:pPr>
                      <a:r>
                        <a:rPr dirty="0" sz="500" spc="-5">
                          <a:latin typeface="Tahoma"/>
                          <a:cs typeface="Tahoma"/>
                        </a:rPr>
                        <a:t>0.8384</a:t>
                      </a:r>
                      <a:endParaRPr sz="500">
                        <a:latin typeface="Tahoma"/>
                        <a:cs typeface="Tahoma"/>
                      </a:endParaRPr>
                    </a:p>
                  </a:txBody>
                  <a:tcPr marL="0" marR="0" marB="0" marT="24130"/>
                </a:tc>
                <a:tc>
                  <a:txBody>
                    <a:bodyPr/>
                    <a:lstStyle/>
                    <a:p>
                      <a:pPr marL="64135">
                        <a:lnSpc>
                          <a:spcPct val="100000"/>
                        </a:lnSpc>
                        <a:spcBef>
                          <a:spcPts val="190"/>
                        </a:spcBef>
                      </a:pPr>
                      <a:r>
                        <a:rPr dirty="0" sz="500" spc="-5">
                          <a:latin typeface="Tahoma"/>
                          <a:cs typeface="Tahoma"/>
                        </a:rPr>
                        <a:t>0.6620</a:t>
                      </a:r>
                      <a:endParaRPr sz="500">
                        <a:latin typeface="Tahoma"/>
                        <a:cs typeface="Tahoma"/>
                      </a:endParaRPr>
                    </a:p>
                  </a:txBody>
                  <a:tcPr marL="0" marR="0" marB="0" marT="24130"/>
                </a:tc>
                <a:tc>
                  <a:txBody>
                    <a:bodyPr/>
                    <a:lstStyle/>
                    <a:p>
                      <a:pPr marL="66675">
                        <a:lnSpc>
                          <a:spcPct val="100000"/>
                        </a:lnSpc>
                        <a:spcBef>
                          <a:spcPts val="190"/>
                        </a:spcBef>
                      </a:pPr>
                      <a:r>
                        <a:rPr dirty="0" sz="500" spc="-5">
                          <a:latin typeface="Tahoma"/>
                          <a:cs typeface="Tahoma"/>
                        </a:rPr>
                        <a:t>-0.9512</a:t>
                      </a:r>
                      <a:endParaRPr sz="500">
                        <a:latin typeface="Tahoma"/>
                        <a:cs typeface="Tahoma"/>
                      </a:endParaRPr>
                    </a:p>
                  </a:txBody>
                  <a:tcPr marL="0" marR="0" marB="0" marT="24130">
                    <a:lnR w="6350">
                      <a:solidFill>
                        <a:srgbClr val="010101"/>
                      </a:solidFill>
                      <a:prstDash val="solid"/>
                    </a:lnR>
                  </a:tcPr>
                </a:tc>
              </a:tr>
              <a:tr h="126492">
                <a:tc>
                  <a:txBody>
                    <a:bodyPr/>
                    <a:lstStyle/>
                    <a:p>
                      <a:pPr marL="46355">
                        <a:lnSpc>
                          <a:spcPct val="100000"/>
                        </a:lnSpc>
                        <a:spcBef>
                          <a:spcPts val="195"/>
                        </a:spcBef>
                      </a:pPr>
                      <a:r>
                        <a:rPr dirty="0" sz="500" spc="-5">
                          <a:latin typeface="Tahoma"/>
                          <a:cs typeface="Tahoma"/>
                        </a:rPr>
                        <a:t>0.3470</a:t>
                      </a:r>
                      <a:endParaRPr sz="500">
                        <a:latin typeface="Tahoma"/>
                        <a:cs typeface="Tahoma"/>
                      </a:endParaRPr>
                    </a:p>
                  </a:txBody>
                  <a:tcPr marL="0" marR="0" marB="0" marT="24765">
                    <a:lnL w="6350">
                      <a:solidFill>
                        <a:srgbClr val="010101"/>
                      </a:solidFill>
                      <a:prstDash val="solid"/>
                    </a:lnL>
                  </a:tcPr>
                </a:tc>
                <a:tc>
                  <a:txBody>
                    <a:bodyPr/>
                    <a:lstStyle/>
                    <a:p>
                      <a:pPr marL="66675">
                        <a:lnSpc>
                          <a:spcPct val="100000"/>
                        </a:lnSpc>
                        <a:spcBef>
                          <a:spcPts val="195"/>
                        </a:spcBef>
                      </a:pPr>
                      <a:r>
                        <a:rPr dirty="0" sz="500" spc="-5">
                          <a:latin typeface="Tahoma"/>
                          <a:cs typeface="Tahoma"/>
                        </a:rPr>
                        <a:t>-0.6488</a:t>
                      </a:r>
                      <a:endParaRPr sz="500">
                        <a:latin typeface="Tahoma"/>
                        <a:cs typeface="Tahoma"/>
                      </a:endParaRPr>
                    </a:p>
                  </a:txBody>
                  <a:tcPr marL="0" marR="0" marB="0" marT="24765"/>
                </a:tc>
                <a:tc>
                  <a:txBody>
                    <a:bodyPr/>
                    <a:lstStyle/>
                    <a:p>
                      <a:pPr marL="67310">
                        <a:lnSpc>
                          <a:spcPct val="100000"/>
                        </a:lnSpc>
                        <a:spcBef>
                          <a:spcPts val="195"/>
                        </a:spcBef>
                      </a:pPr>
                      <a:r>
                        <a:rPr dirty="0" sz="500" spc="-5">
                          <a:latin typeface="Tahoma"/>
                          <a:cs typeface="Tahoma"/>
                        </a:rPr>
                        <a:t>0.6629</a:t>
                      </a:r>
                      <a:endParaRPr sz="500">
                        <a:latin typeface="Tahoma"/>
                        <a:cs typeface="Tahoma"/>
                      </a:endParaRPr>
                    </a:p>
                  </a:txBody>
                  <a:tcPr marL="0" marR="0" marB="0" marT="24765"/>
                </a:tc>
                <a:tc>
                  <a:txBody>
                    <a:bodyPr/>
                    <a:lstStyle/>
                    <a:p>
                      <a:pPr algn="ctr">
                        <a:lnSpc>
                          <a:spcPct val="100000"/>
                        </a:lnSpc>
                        <a:spcBef>
                          <a:spcPts val="195"/>
                        </a:spcBef>
                      </a:pPr>
                      <a:r>
                        <a:rPr dirty="0" sz="500" spc="-5">
                          <a:latin typeface="Tahoma"/>
                          <a:cs typeface="Tahoma"/>
                        </a:rPr>
                        <a:t>-0.5087</a:t>
                      </a:r>
                      <a:endParaRPr sz="500">
                        <a:latin typeface="Tahoma"/>
                        <a:cs typeface="Tahoma"/>
                      </a:endParaRPr>
                    </a:p>
                  </a:txBody>
                  <a:tcPr marL="0" marR="0" marB="0" marT="24765"/>
                </a:tc>
                <a:tc>
                  <a:txBody>
                    <a:bodyPr/>
                    <a:lstStyle/>
                    <a:p>
                      <a:pPr marL="64135">
                        <a:lnSpc>
                          <a:spcPct val="100000"/>
                        </a:lnSpc>
                        <a:spcBef>
                          <a:spcPts val="195"/>
                        </a:spcBef>
                      </a:pPr>
                      <a:r>
                        <a:rPr dirty="0" sz="500" spc="-5">
                          <a:latin typeface="Tahoma"/>
                          <a:cs typeface="Tahoma"/>
                        </a:rPr>
                        <a:t>0.6845</a:t>
                      </a:r>
                      <a:endParaRPr sz="500">
                        <a:latin typeface="Tahoma"/>
                        <a:cs typeface="Tahoma"/>
                      </a:endParaRPr>
                    </a:p>
                  </a:txBody>
                  <a:tcPr marL="0" marR="0" marB="0" marT="24765"/>
                </a:tc>
                <a:tc>
                  <a:txBody>
                    <a:bodyPr/>
                    <a:lstStyle/>
                    <a:p>
                      <a:pPr marL="66675">
                        <a:lnSpc>
                          <a:spcPct val="100000"/>
                        </a:lnSpc>
                        <a:spcBef>
                          <a:spcPts val="195"/>
                        </a:spcBef>
                      </a:pPr>
                      <a:r>
                        <a:rPr dirty="0" sz="500" spc="-5">
                          <a:latin typeface="Tahoma"/>
                          <a:cs typeface="Tahoma"/>
                        </a:rPr>
                        <a:t>-0.0647</a:t>
                      </a:r>
                      <a:endParaRPr sz="500">
                        <a:latin typeface="Tahoma"/>
                        <a:cs typeface="Tahoma"/>
                      </a:endParaRPr>
                    </a:p>
                  </a:txBody>
                  <a:tcPr marL="0" marR="0" marB="0" marT="24765">
                    <a:lnR w="6350">
                      <a:solidFill>
                        <a:srgbClr val="010101"/>
                      </a:solidFill>
                      <a:prstDash val="solid"/>
                    </a:lnR>
                  </a:tcPr>
                </a:tc>
              </a:tr>
              <a:tr h="126109">
                <a:tc>
                  <a:txBody>
                    <a:bodyPr/>
                    <a:lstStyle/>
                    <a:p>
                      <a:pPr marL="46355">
                        <a:lnSpc>
                          <a:spcPct val="100000"/>
                        </a:lnSpc>
                        <a:spcBef>
                          <a:spcPts val="195"/>
                        </a:spcBef>
                      </a:pPr>
                      <a:r>
                        <a:rPr dirty="0" sz="500" spc="-5">
                          <a:latin typeface="Tahoma"/>
                          <a:cs typeface="Tahoma"/>
                        </a:rPr>
                        <a:t>0.8622</a:t>
                      </a:r>
                      <a:endParaRPr sz="500">
                        <a:latin typeface="Tahoma"/>
                        <a:cs typeface="Tahoma"/>
                      </a:endParaRPr>
                    </a:p>
                  </a:txBody>
                  <a:tcPr marL="0" marR="0" marB="0" marT="24765">
                    <a:lnL w="6350">
                      <a:solidFill>
                        <a:srgbClr val="010101"/>
                      </a:solidFill>
                      <a:prstDash val="solid"/>
                    </a:lnL>
                  </a:tcPr>
                </a:tc>
                <a:tc>
                  <a:txBody>
                    <a:bodyPr/>
                    <a:lstStyle/>
                    <a:p>
                      <a:pPr marL="66675">
                        <a:lnSpc>
                          <a:spcPct val="100000"/>
                        </a:lnSpc>
                        <a:spcBef>
                          <a:spcPts val="195"/>
                        </a:spcBef>
                      </a:pPr>
                      <a:r>
                        <a:rPr dirty="0" sz="500" spc="-5">
                          <a:latin typeface="Tahoma"/>
                          <a:cs typeface="Tahoma"/>
                        </a:rPr>
                        <a:t>-0.5367</a:t>
                      </a:r>
                      <a:endParaRPr sz="500">
                        <a:latin typeface="Tahoma"/>
                        <a:cs typeface="Tahoma"/>
                      </a:endParaRPr>
                    </a:p>
                  </a:txBody>
                  <a:tcPr marL="0" marR="0" marB="0" marT="24765"/>
                </a:tc>
                <a:tc>
                  <a:txBody>
                    <a:bodyPr/>
                    <a:lstStyle/>
                    <a:p>
                      <a:pPr marL="67310">
                        <a:lnSpc>
                          <a:spcPct val="100000"/>
                        </a:lnSpc>
                        <a:spcBef>
                          <a:spcPts val="195"/>
                        </a:spcBef>
                      </a:pPr>
                      <a:r>
                        <a:rPr dirty="0" sz="500" spc="-5">
                          <a:latin typeface="Tahoma"/>
                          <a:cs typeface="Tahoma"/>
                        </a:rPr>
                        <a:t>-0.2459</a:t>
                      </a:r>
                      <a:endParaRPr sz="500">
                        <a:latin typeface="Tahoma"/>
                        <a:cs typeface="Tahoma"/>
                      </a:endParaRPr>
                    </a:p>
                  </a:txBody>
                  <a:tcPr marL="0" marR="0" marB="0" marT="24765"/>
                </a:tc>
                <a:tc>
                  <a:txBody>
                    <a:bodyPr/>
                    <a:lstStyle/>
                    <a:p>
                      <a:pPr algn="ctr">
                        <a:lnSpc>
                          <a:spcPct val="100000"/>
                        </a:lnSpc>
                        <a:spcBef>
                          <a:spcPts val="195"/>
                        </a:spcBef>
                      </a:pPr>
                      <a:r>
                        <a:rPr dirty="0" sz="500" spc="-5">
                          <a:latin typeface="Tahoma"/>
                          <a:cs typeface="Tahoma"/>
                        </a:rPr>
                        <a:t>-0.1438</a:t>
                      </a:r>
                      <a:endParaRPr sz="500">
                        <a:latin typeface="Tahoma"/>
                        <a:cs typeface="Tahoma"/>
                      </a:endParaRPr>
                    </a:p>
                  </a:txBody>
                  <a:tcPr marL="0" marR="0" marB="0" marT="24765"/>
                </a:tc>
                <a:tc>
                  <a:txBody>
                    <a:bodyPr/>
                    <a:lstStyle/>
                    <a:p>
                      <a:pPr marL="64135">
                        <a:lnSpc>
                          <a:spcPct val="100000"/>
                        </a:lnSpc>
                        <a:spcBef>
                          <a:spcPts val="195"/>
                        </a:spcBef>
                      </a:pPr>
                      <a:r>
                        <a:rPr dirty="0" sz="500" spc="-5">
                          <a:latin typeface="Tahoma"/>
                          <a:cs typeface="Tahoma"/>
                        </a:rPr>
                        <a:t>-0.7267</a:t>
                      </a:r>
                      <a:endParaRPr sz="500">
                        <a:latin typeface="Tahoma"/>
                        <a:cs typeface="Tahoma"/>
                      </a:endParaRPr>
                    </a:p>
                  </a:txBody>
                  <a:tcPr marL="0" marR="0" marB="0" marT="24765"/>
                </a:tc>
                <a:tc>
                  <a:txBody>
                    <a:bodyPr/>
                    <a:lstStyle/>
                    <a:p>
                      <a:pPr marL="66675">
                        <a:lnSpc>
                          <a:spcPct val="100000"/>
                        </a:lnSpc>
                        <a:spcBef>
                          <a:spcPts val="195"/>
                        </a:spcBef>
                      </a:pPr>
                      <a:r>
                        <a:rPr dirty="0" sz="500" spc="-5">
                          <a:latin typeface="Tahoma"/>
                          <a:cs typeface="Tahoma"/>
                        </a:rPr>
                        <a:t>-0.6119</a:t>
                      </a:r>
                      <a:endParaRPr sz="500">
                        <a:latin typeface="Tahoma"/>
                        <a:cs typeface="Tahoma"/>
                      </a:endParaRPr>
                    </a:p>
                  </a:txBody>
                  <a:tcPr marL="0" marR="0" marB="0" marT="24765">
                    <a:lnR w="6350">
                      <a:solidFill>
                        <a:srgbClr val="010101"/>
                      </a:solidFill>
                      <a:prstDash val="solid"/>
                    </a:lnR>
                  </a:tcPr>
                </a:tc>
              </a:tr>
              <a:tr h="126109">
                <a:tc>
                  <a:txBody>
                    <a:bodyPr/>
                    <a:lstStyle/>
                    <a:p>
                      <a:pPr marL="46355">
                        <a:lnSpc>
                          <a:spcPct val="100000"/>
                        </a:lnSpc>
                        <a:spcBef>
                          <a:spcPts val="190"/>
                        </a:spcBef>
                      </a:pPr>
                      <a:r>
                        <a:rPr dirty="0" sz="500" spc="-5">
                          <a:latin typeface="Tahoma"/>
                          <a:cs typeface="Tahoma"/>
                        </a:rPr>
                        <a:t>-0.2099</a:t>
                      </a:r>
                      <a:endParaRPr sz="500">
                        <a:latin typeface="Tahoma"/>
                        <a:cs typeface="Tahoma"/>
                      </a:endParaRPr>
                    </a:p>
                  </a:txBody>
                  <a:tcPr marL="0" marR="0" marB="0" marT="24130">
                    <a:lnL w="6350">
                      <a:solidFill>
                        <a:srgbClr val="010101"/>
                      </a:solidFill>
                      <a:prstDash val="solid"/>
                    </a:lnL>
                  </a:tcPr>
                </a:tc>
                <a:tc>
                  <a:txBody>
                    <a:bodyPr/>
                    <a:lstStyle/>
                    <a:p>
                      <a:pPr marL="66675">
                        <a:lnSpc>
                          <a:spcPct val="100000"/>
                        </a:lnSpc>
                        <a:spcBef>
                          <a:spcPts val="190"/>
                        </a:spcBef>
                      </a:pPr>
                      <a:r>
                        <a:rPr dirty="0" sz="500" spc="-5">
                          <a:latin typeface="Tahoma"/>
                          <a:cs typeface="Tahoma"/>
                        </a:rPr>
                        <a:t>-0.5975</a:t>
                      </a:r>
                      <a:endParaRPr sz="500">
                        <a:latin typeface="Tahoma"/>
                        <a:cs typeface="Tahoma"/>
                      </a:endParaRPr>
                    </a:p>
                  </a:txBody>
                  <a:tcPr marL="0" marR="0" marB="0" marT="24130"/>
                </a:tc>
                <a:tc>
                  <a:txBody>
                    <a:bodyPr/>
                    <a:lstStyle/>
                    <a:p>
                      <a:pPr marL="67310">
                        <a:lnSpc>
                          <a:spcPct val="100000"/>
                        </a:lnSpc>
                        <a:spcBef>
                          <a:spcPts val="190"/>
                        </a:spcBef>
                      </a:pPr>
                      <a:r>
                        <a:rPr dirty="0" sz="500" spc="-5">
                          <a:latin typeface="Tahoma"/>
                          <a:cs typeface="Tahoma"/>
                        </a:rPr>
                        <a:t>0.0614</a:t>
                      </a:r>
                      <a:endParaRPr sz="500">
                        <a:latin typeface="Tahoma"/>
                        <a:cs typeface="Tahoma"/>
                      </a:endParaRPr>
                    </a:p>
                  </a:txBody>
                  <a:tcPr marL="0" marR="0" marB="0" marT="24130"/>
                </a:tc>
                <a:tc>
                  <a:txBody>
                    <a:bodyPr/>
                    <a:lstStyle/>
                    <a:p>
                      <a:pPr algn="ctr">
                        <a:lnSpc>
                          <a:spcPct val="100000"/>
                        </a:lnSpc>
                        <a:spcBef>
                          <a:spcPts val="190"/>
                        </a:spcBef>
                      </a:pPr>
                      <a:r>
                        <a:rPr dirty="0" sz="500" spc="-5">
                          <a:latin typeface="Tahoma"/>
                          <a:cs typeface="Tahoma"/>
                        </a:rPr>
                        <a:t>-0.7648</a:t>
                      </a:r>
                      <a:endParaRPr sz="500">
                        <a:latin typeface="Tahoma"/>
                        <a:cs typeface="Tahoma"/>
                      </a:endParaRPr>
                    </a:p>
                  </a:txBody>
                  <a:tcPr marL="0" marR="0" marB="0" marT="24130"/>
                </a:tc>
                <a:tc>
                  <a:txBody>
                    <a:bodyPr/>
                    <a:lstStyle/>
                    <a:p>
                      <a:pPr marL="64135">
                        <a:lnSpc>
                          <a:spcPct val="100000"/>
                        </a:lnSpc>
                        <a:spcBef>
                          <a:spcPts val="190"/>
                        </a:spcBef>
                      </a:pPr>
                      <a:r>
                        <a:rPr dirty="0" sz="500" spc="-5">
                          <a:latin typeface="Tahoma"/>
                          <a:cs typeface="Tahoma"/>
                        </a:rPr>
                        <a:t>0.0222</a:t>
                      </a:r>
                      <a:endParaRPr sz="500">
                        <a:latin typeface="Tahoma"/>
                        <a:cs typeface="Tahoma"/>
                      </a:endParaRPr>
                    </a:p>
                  </a:txBody>
                  <a:tcPr marL="0" marR="0" marB="0" marT="24130"/>
                </a:tc>
                <a:tc>
                  <a:txBody>
                    <a:bodyPr/>
                    <a:lstStyle/>
                    <a:p>
                      <a:pPr marL="66675">
                        <a:lnSpc>
                          <a:spcPct val="100000"/>
                        </a:lnSpc>
                        <a:spcBef>
                          <a:spcPts val="190"/>
                        </a:spcBef>
                      </a:pPr>
                      <a:r>
                        <a:rPr dirty="0" sz="500" spc="-5">
                          <a:latin typeface="Tahoma"/>
                          <a:cs typeface="Tahoma"/>
                        </a:rPr>
                        <a:t>-0.7623</a:t>
                      </a:r>
                      <a:endParaRPr sz="500">
                        <a:latin typeface="Tahoma"/>
                        <a:cs typeface="Tahoma"/>
                      </a:endParaRPr>
                    </a:p>
                  </a:txBody>
                  <a:tcPr marL="0" marR="0" marB="0" marT="24130">
                    <a:lnR w="6350">
                      <a:solidFill>
                        <a:srgbClr val="010101"/>
                      </a:solidFill>
                      <a:prstDash val="solid"/>
                    </a:lnR>
                  </a:tcPr>
                </a:tc>
              </a:tr>
              <a:tr h="126492">
                <a:tc>
                  <a:txBody>
                    <a:bodyPr/>
                    <a:lstStyle/>
                    <a:p>
                      <a:pPr marL="46355">
                        <a:lnSpc>
                          <a:spcPct val="100000"/>
                        </a:lnSpc>
                        <a:spcBef>
                          <a:spcPts val="195"/>
                        </a:spcBef>
                      </a:pPr>
                      <a:r>
                        <a:rPr dirty="0" sz="500" spc="-5">
                          <a:latin typeface="Tahoma"/>
                          <a:cs typeface="Tahoma"/>
                        </a:rPr>
                        <a:t>-0.4627</a:t>
                      </a:r>
                      <a:endParaRPr sz="500">
                        <a:latin typeface="Tahoma"/>
                        <a:cs typeface="Tahoma"/>
                      </a:endParaRPr>
                    </a:p>
                  </a:txBody>
                  <a:tcPr marL="0" marR="0" marB="0" marT="24765">
                    <a:lnL w="6350">
                      <a:solidFill>
                        <a:srgbClr val="010101"/>
                      </a:solidFill>
                      <a:prstDash val="solid"/>
                    </a:lnL>
                  </a:tcPr>
                </a:tc>
                <a:tc>
                  <a:txBody>
                    <a:bodyPr/>
                    <a:lstStyle/>
                    <a:p>
                      <a:pPr marL="66675">
                        <a:lnSpc>
                          <a:spcPct val="100000"/>
                        </a:lnSpc>
                        <a:spcBef>
                          <a:spcPts val="195"/>
                        </a:spcBef>
                      </a:pPr>
                      <a:r>
                        <a:rPr dirty="0" sz="500" spc="-5">
                          <a:latin typeface="Tahoma"/>
                          <a:cs typeface="Tahoma"/>
                        </a:rPr>
                        <a:t>0.6218</a:t>
                      </a:r>
                      <a:endParaRPr sz="500">
                        <a:latin typeface="Tahoma"/>
                        <a:cs typeface="Tahoma"/>
                      </a:endParaRPr>
                    </a:p>
                  </a:txBody>
                  <a:tcPr marL="0" marR="0" marB="0" marT="24765"/>
                </a:tc>
                <a:tc>
                  <a:txBody>
                    <a:bodyPr/>
                    <a:lstStyle/>
                    <a:p>
                      <a:pPr marL="67310">
                        <a:lnSpc>
                          <a:spcPct val="100000"/>
                        </a:lnSpc>
                        <a:spcBef>
                          <a:spcPts val="195"/>
                        </a:spcBef>
                      </a:pPr>
                      <a:r>
                        <a:rPr dirty="0" sz="500" spc="-5">
                          <a:latin typeface="Tahoma"/>
                          <a:cs typeface="Tahoma"/>
                        </a:rPr>
                        <a:t>0.9254</a:t>
                      </a:r>
                      <a:endParaRPr sz="500">
                        <a:latin typeface="Tahoma"/>
                        <a:cs typeface="Tahoma"/>
                      </a:endParaRPr>
                    </a:p>
                  </a:txBody>
                  <a:tcPr marL="0" marR="0" marB="0" marT="24765"/>
                </a:tc>
                <a:tc>
                  <a:txBody>
                    <a:bodyPr/>
                    <a:lstStyle/>
                    <a:p>
                      <a:pPr algn="ctr" marR="18415">
                        <a:lnSpc>
                          <a:spcPct val="100000"/>
                        </a:lnSpc>
                        <a:spcBef>
                          <a:spcPts val="195"/>
                        </a:spcBef>
                      </a:pPr>
                      <a:r>
                        <a:rPr dirty="0" sz="500" spc="-5">
                          <a:latin typeface="Tahoma"/>
                          <a:cs typeface="Tahoma"/>
                        </a:rPr>
                        <a:t>0.6081</a:t>
                      </a:r>
                      <a:endParaRPr sz="500">
                        <a:latin typeface="Tahoma"/>
                        <a:cs typeface="Tahoma"/>
                      </a:endParaRPr>
                    </a:p>
                  </a:txBody>
                  <a:tcPr marL="0" marR="0" marB="0" marT="24765"/>
                </a:tc>
                <a:tc>
                  <a:txBody>
                    <a:bodyPr/>
                    <a:lstStyle/>
                    <a:p>
                      <a:pPr marL="64135">
                        <a:lnSpc>
                          <a:spcPct val="100000"/>
                        </a:lnSpc>
                        <a:spcBef>
                          <a:spcPts val="195"/>
                        </a:spcBef>
                      </a:pPr>
                      <a:r>
                        <a:rPr dirty="0" sz="500" spc="-5">
                          <a:latin typeface="Tahoma"/>
                          <a:cs typeface="Tahoma"/>
                        </a:rPr>
                        <a:t>-0.8739</a:t>
                      </a:r>
                      <a:endParaRPr sz="500">
                        <a:latin typeface="Tahoma"/>
                        <a:cs typeface="Tahoma"/>
                      </a:endParaRPr>
                    </a:p>
                  </a:txBody>
                  <a:tcPr marL="0" marR="0" marB="0" marT="24765"/>
                </a:tc>
                <a:tc>
                  <a:txBody>
                    <a:bodyPr/>
                    <a:lstStyle/>
                    <a:p>
                      <a:pPr marL="66675">
                        <a:lnSpc>
                          <a:spcPct val="100000"/>
                        </a:lnSpc>
                        <a:spcBef>
                          <a:spcPts val="195"/>
                        </a:spcBef>
                      </a:pPr>
                      <a:r>
                        <a:rPr dirty="0" sz="500" spc="-5">
                          <a:latin typeface="Tahoma"/>
                          <a:cs typeface="Tahoma"/>
                        </a:rPr>
                        <a:t>-0.6439</a:t>
                      </a:r>
                      <a:endParaRPr sz="500">
                        <a:latin typeface="Tahoma"/>
                        <a:cs typeface="Tahoma"/>
                      </a:endParaRPr>
                    </a:p>
                  </a:txBody>
                  <a:tcPr marL="0" marR="0" marB="0" marT="24765">
                    <a:lnR w="6350">
                      <a:solidFill>
                        <a:srgbClr val="010101"/>
                      </a:solidFill>
                      <a:prstDash val="solid"/>
                    </a:lnR>
                  </a:tcPr>
                </a:tc>
              </a:tr>
              <a:tr h="126109">
                <a:tc>
                  <a:txBody>
                    <a:bodyPr/>
                    <a:lstStyle/>
                    <a:p>
                      <a:pPr marL="46355">
                        <a:lnSpc>
                          <a:spcPct val="100000"/>
                        </a:lnSpc>
                        <a:spcBef>
                          <a:spcPts val="195"/>
                        </a:spcBef>
                      </a:pPr>
                      <a:r>
                        <a:rPr dirty="0" sz="500" spc="-5">
                          <a:latin typeface="Tahoma"/>
                          <a:cs typeface="Tahoma"/>
                        </a:rPr>
                        <a:t>0.7341</a:t>
                      </a:r>
                      <a:endParaRPr sz="500">
                        <a:latin typeface="Tahoma"/>
                        <a:cs typeface="Tahoma"/>
                      </a:endParaRPr>
                    </a:p>
                  </a:txBody>
                  <a:tcPr marL="0" marR="0" marB="0" marT="24765">
                    <a:lnL w="6350">
                      <a:solidFill>
                        <a:srgbClr val="010101"/>
                      </a:solidFill>
                      <a:prstDash val="solid"/>
                    </a:lnL>
                  </a:tcPr>
                </a:tc>
                <a:tc>
                  <a:txBody>
                    <a:bodyPr/>
                    <a:lstStyle/>
                    <a:p>
                      <a:pPr marL="66675">
                        <a:lnSpc>
                          <a:spcPct val="100000"/>
                        </a:lnSpc>
                        <a:spcBef>
                          <a:spcPts val="195"/>
                        </a:spcBef>
                      </a:pPr>
                      <a:r>
                        <a:rPr dirty="0" sz="500" spc="-5">
                          <a:latin typeface="Tahoma"/>
                          <a:cs typeface="Tahoma"/>
                        </a:rPr>
                        <a:t>0.0745</a:t>
                      </a:r>
                      <a:endParaRPr sz="500">
                        <a:latin typeface="Tahoma"/>
                        <a:cs typeface="Tahoma"/>
                      </a:endParaRPr>
                    </a:p>
                  </a:txBody>
                  <a:tcPr marL="0" marR="0" marB="0" marT="24765"/>
                </a:tc>
                <a:tc>
                  <a:txBody>
                    <a:bodyPr/>
                    <a:lstStyle/>
                    <a:p>
                      <a:pPr marL="67310">
                        <a:lnSpc>
                          <a:spcPct val="100000"/>
                        </a:lnSpc>
                        <a:spcBef>
                          <a:spcPts val="195"/>
                        </a:spcBef>
                      </a:pPr>
                      <a:r>
                        <a:rPr dirty="0" sz="500" spc="-5">
                          <a:latin typeface="Tahoma"/>
                          <a:cs typeface="Tahoma"/>
                        </a:rPr>
                        <a:t>-0.2650</a:t>
                      </a:r>
                      <a:endParaRPr sz="500">
                        <a:latin typeface="Tahoma"/>
                        <a:cs typeface="Tahoma"/>
                      </a:endParaRPr>
                    </a:p>
                  </a:txBody>
                  <a:tcPr marL="0" marR="0" marB="0" marT="24765"/>
                </a:tc>
                <a:tc>
                  <a:txBody>
                    <a:bodyPr/>
                    <a:lstStyle/>
                    <a:p>
                      <a:pPr algn="ctr">
                        <a:lnSpc>
                          <a:spcPct val="100000"/>
                        </a:lnSpc>
                        <a:spcBef>
                          <a:spcPts val="195"/>
                        </a:spcBef>
                      </a:pPr>
                      <a:r>
                        <a:rPr dirty="0" sz="500" spc="-5">
                          <a:latin typeface="Tahoma"/>
                          <a:cs typeface="Tahoma"/>
                        </a:rPr>
                        <a:t>-0.4510</a:t>
                      </a:r>
                      <a:endParaRPr sz="500">
                        <a:latin typeface="Tahoma"/>
                        <a:cs typeface="Tahoma"/>
                      </a:endParaRPr>
                    </a:p>
                  </a:txBody>
                  <a:tcPr marL="0" marR="0" marB="0" marT="24765"/>
                </a:tc>
                <a:tc>
                  <a:txBody>
                    <a:bodyPr/>
                    <a:lstStyle/>
                    <a:p>
                      <a:pPr marL="64135">
                        <a:lnSpc>
                          <a:spcPct val="100000"/>
                        </a:lnSpc>
                        <a:spcBef>
                          <a:spcPts val="195"/>
                        </a:spcBef>
                      </a:pPr>
                      <a:r>
                        <a:rPr dirty="0" sz="500" spc="-5">
                          <a:latin typeface="Tahoma"/>
                          <a:cs typeface="Tahoma"/>
                        </a:rPr>
                        <a:t>-0.4548</a:t>
                      </a:r>
                      <a:endParaRPr sz="500">
                        <a:latin typeface="Tahoma"/>
                        <a:cs typeface="Tahoma"/>
                      </a:endParaRPr>
                    </a:p>
                  </a:txBody>
                  <a:tcPr marL="0" marR="0" marB="0" marT="24765"/>
                </a:tc>
                <a:tc>
                  <a:txBody>
                    <a:bodyPr/>
                    <a:lstStyle/>
                    <a:p>
                      <a:pPr marL="66675">
                        <a:lnSpc>
                          <a:spcPct val="100000"/>
                        </a:lnSpc>
                        <a:spcBef>
                          <a:spcPts val="195"/>
                        </a:spcBef>
                      </a:pPr>
                      <a:r>
                        <a:rPr dirty="0" sz="500" spc="-5">
                          <a:latin typeface="Tahoma"/>
                          <a:cs typeface="Tahoma"/>
                        </a:rPr>
                        <a:t>0.5753</a:t>
                      </a:r>
                      <a:endParaRPr sz="500">
                        <a:latin typeface="Tahoma"/>
                        <a:cs typeface="Tahoma"/>
                      </a:endParaRPr>
                    </a:p>
                  </a:txBody>
                  <a:tcPr marL="0" marR="0" marB="0" marT="24765">
                    <a:lnR w="6350">
                      <a:solidFill>
                        <a:srgbClr val="010101"/>
                      </a:solidFill>
                      <a:prstDash val="solid"/>
                    </a:lnR>
                  </a:tcPr>
                </a:tc>
              </a:tr>
              <a:tr h="126109">
                <a:tc>
                  <a:txBody>
                    <a:bodyPr/>
                    <a:lstStyle/>
                    <a:p>
                      <a:pPr marL="46355">
                        <a:lnSpc>
                          <a:spcPct val="100000"/>
                        </a:lnSpc>
                        <a:spcBef>
                          <a:spcPts val="190"/>
                        </a:spcBef>
                      </a:pPr>
                      <a:r>
                        <a:rPr dirty="0" sz="500" spc="-5">
                          <a:latin typeface="Tahoma"/>
                          <a:cs typeface="Tahoma"/>
                        </a:rPr>
                        <a:t>0.4237</a:t>
                      </a:r>
                      <a:endParaRPr sz="500">
                        <a:latin typeface="Tahoma"/>
                        <a:cs typeface="Tahoma"/>
                      </a:endParaRPr>
                    </a:p>
                  </a:txBody>
                  <a:tcPr marL="0" marR="0" marB="0" marT="24130">
                    <a:lnL w="6350">
                      <a:solidFill>
                        <a:srgbClr val="010101"/>
                      </a:solidFill>
                      <a:prstDash val="solid"/>
                    </a:lnL>
                  </a:tcPr>
                </a:tc>
                <a:tc>
                  <a:txBody>
                    <a:bodyPr/>
                    <a:lstStyle/>
                    <a:p>
                      <a:pPr marL="66675">
                        <a:lnSpc>
                          <a:spcPct val="100000"/>
                        </a:lnSpc>
                        <a:spcBef>
                          <a:spcPts val="190"/>
                        </a:spcBef>
                      </a:pPr>
                      <a:r>
                        <a:rPr dirty="0" sz="500" spc="-5">
                          <a:latin typeface="Tahoma"/>
                          <a:cs typeface="Tahoma"/>
                        </a:rPr>
                        <a:t>-0.5143</a:t>
                      </a:r>
                      <a:endParaRPr sz="500">
                        <a:latin typeface="Tahoma"/>
                        <a:cs typeface="Tahoma"/>
                      </a:endParaRPr>
                    </a:p>
                  </a:txBody>
                  <a:tcPr marL="0" marR="0" marB="0" marT="24130"/>
                </a:tc>
                <a:tc>
                  <a:txBody>
                    <a:bodyPr/>
                    <a:lstStyle/>
                    <a:p>
                      <a:pPr marL="67310">
                        <a:lnSpc>
                          <a:spcPct val="100000"/>
                        </a:lnSpc>
                        <a:spcBef>
                          <a:spcPts val="190"/>
                        </a:spcBef>
                      </a:pPr>
                      <a:r>
                        <a:rPr dirty="0" sz="500" spc="-5">
                          <a:latin typeface="Tahoma"/>
                          <a:cs typeface="Tahoma"/>
                        </a:rPr>
                        <a:t>-0.0731</a:t>
                      </a:r>
                      <a:endParaRPr sz="500">
                        <a:latin typeface="Tahoma"/>
                        <a:cs typeface="Tahoma"/>
                      </a:endParaRPr>
                    </a:p>
                  </a:txBody>
                  <a:tcPr marL="0" marR="0" marB="0" marT="24130"/>
                </a:tc>
                <a:tc>
                  <a:txBody>
                    <a:bodyPr/>
                    <a:lstStyle/>
                    <a:p>
                      <a:pPr algn="ctr" marR="18415">
                        <a:lnSpc>
                          <a:spcPct val="100000"/>
                        </a:lnSpc>
                        <a:spcBef>
                          <a:spcPts val="190"/>
                        </a:spcBef>
                      </a:pPr>
                      <a:r>
                        <a:rPr dirty="0" sz="500" spc="-5">
                          <a:latin typeface="Tahoma"/>
                          <a:cs typeface="Tahoma"/>
                        </a:rPr>
                        <a:t>0.0385</a:t>
                      </a:r>
                      <a:endParaRPr sz="500">
                        <a:latin typeface="Tahoma"/>
                        <a:cs typeface="Tahoma"/>
                      </a:endParaRPr>
                    </a:p>
                  </a:txBody>
                  <a:tcPr marL="0" marR="0" marB="0" marT="24130"/>
                </a:tc>
                <a:tc>
                  <a:txBody>
                    <a:bodyPr/>
                    <a:lstStyle/>
                    <a:p>
                      <a:pPr marL="64135">
                        <a:lnSpc>
                          <a:spcPct val="100000"/>
                        </a:lnSpc>
                        <a:spcBef>
                          <a:spcPts val="190"/>
                        </a:spcBef>
                      </a:pPr>
                      <a:r>
                        <a:rPr dirty="0" sz="500" spc="-5">
                          <a:latin typeface="Tahoma"/>
                          <a:cs typeface="Tahoma"/>
                        </a:rPr>
                        <a:t>-0.8068</a:t>
                      </a:r>
                      <a:endParaRPr sz="500">
                        <a:latin typeface="Tahoma"/>
                        <a:cs typeface="Tahoma"/>
                      </a:endParaRPr>
                    </a:p>
                  </a:txBody>
                  <a:tcPr marL="0" marR="0" marB="0" marT="24130"/>
                </a:tc>
                <a:tc>
                  <a:txBody>
                    <a:bodyPr/>
                    <a:lstStyle/>
                    <a:p>
                      <a:pPr marL="66675">
                        <a:lnSpc>
                          <a:spcPct val="100000"/>
                        </a:lnSpc>
                        <a:spcBef>
                          <a:spcPts val="190"/>
                        </a:spcBef>
                      </a:pPr>
                      <a:r>
                        <a:rPr dirty="0" sz="500" spc="-5">
                          <a:latin typeface="Tahoma"/>
                          <a:cs typeface="Tahoma"/>
                        </a:rPr>
                        <a:t>0.3098</a:t>
                      </a:r>
                      <a:endParaRPr sz="500">
                        <a:latin typeface="Tahoma"/>
                        <a:cs typeface="Tahoma"/>
                      </a:endParaRPr>
                    </a:p>
                  </a:txBody>
                  <a:tcPr marL="0" marR="0" marB="0" marT="24130">
                    <a:lnR w="6350">
                      <a:solidFill>
                        <a:srgbClr val="010101"/>
                      </a:solidFill>
                      <a:prstDash val="solid"/>
                    </a:lnR>
                  </a:tcPr>
                </a:tc>
              </a:tr>
              <a:tr h="126109">
                <a:tc>
                  <a:txBody>
                    <a:bodyPr/>
                    <a:lstStyle/>
                    <a:p>
                      <a:pPr marL="46355">
                        <a:lnSpc>
                          <a:spcPct val="100000"/>
                        </a:lnSpc>
                        <a:spcBef>
                          <a:spcPts val="195"/>
                        </a:spcBef>
                      </a:pPr>
                      <a:r>
                        <a:rPr dirty="0" sz="500" spc="-5">
                          <a:latin typeface="Tahoma"/>
                          <a:cs typeface="Tahoma"/>
                        </a:rPr>
                        <a:t>-0.1267</a:t>
                      </a:r>
                      <a:endParaRPr sz="500">
                        <a:latin typeface="Tahoma"/>
                        <a:cs typeface="Tahoma"/>
                      </a:endParaRPr>
                    </a:p>
                  </a:txBody>
                  <a:tcPr marL="0" marR="0" marB="0" marT="24765">
                    <a:lnL w="6350">
                      <a:solidFill>
                        <a:srgbClr val="010101"/>
                      </a:solidFill>
                      <a:prstDash val="solid"/>
                    </a:lnL>
                  </a:tcPr>
                </a:tc>
                <a:tc>
                  <a:txBody>
                    <a:bodyPr/>
                    <a:lstStyle/>
                    <a:p>
                      <a:pPr marL="66675">
                        <a:lnSpc>
                          <a:spcPct val="100000"/>
                        </a:lnSpc>
                        <a:spcBef>
                          <a:spcPts val="195"/>
                        </a:spcBef>
                      </a:pPr>
                      <a:r>
                        <a:rPr dirty="0" sz="500" spc="-5">
                          <a:latin typeface="Tahoma"/>
                          <a:cs typeface="Tahoma"/>
                        </a:rPr>
                        <a:t>0.8105</a:t>
                      </a:r>
                      <a:endParaRPr sz="500">
                        <a:latin typeface="Tahoma"/>
                        <a:cs typeface="Tahoma"/>
                      </a:endParaRPr>
                    </a:p>
                  </a:txBody>
                  <a:tcPr marL="0" marR="0" marB="0" marT="24765"/>
                </a:tc>
                <a:tc>
                  <a:txBody>
                    <a:bodyPr/>
                    <a:lstStyle/>
                    <a:p>
                      <a:pPr marL="67310">
                        <a:lnSpc>
                          <a:spcPct val="100000"/>
                        </a:lnSpc>
                        <a:spcBef>
                          <a:spcPts val="195"/>
                        </a:spcBef>
                      </a:pPr>
                      <a:r>
                        <a:rPr dirty="0" sz="500" spc="-5">
                          <a:latin typeface="Tahoma"/>
                          <a:cs typeface="Tahoma"/>
                        </a:rPr>
                        <a:t>-0.6619</a:t>
                      </a:r>
                      <a:endParaRPr sz="500">
                        <a:latin typeface="Tahoma"/>
                        <a:cs typeface="Tahoma"/>
                      </a:endParaRPr>
                    </a:p>
                  </a:txBody>
                  <a:tcPr marL="0" marR="0" marB="0" marT="24765"/>
                </a:tc>
                <a:tc>
                  <a:txBody>
                    <a:bodyPr/>
                    <a:lstStyle/>
                    <a:p>
                      <a:pPr algn="ctr">
                        <a:lnSpc>
                          <a:spcPct val="100000"/>
                        </a:lnSpc>
                        <a:spcBef>
                          <a:spcPts val="195"/>
                        </a:spcBef>
                      </a:pPr>
                      <a:r>
                        <a:rPr dirty="0" sz="500" spc="-5">
                          <a:latin typeface="Tahoma"/>
                          <a:cs typeface="Tahoma"/>
                        </a:rPr>
                        <a:t>-0.0768</a:t>
                      </a:r>
                      <a:endParaRPr sz="500">
                        <a:latin typeface="Tahoma"/>
                        <a:cs typeface="Tahoma"/>
                      </a:endParaRPr>
                    </a:p>
                  </a:txBody>
                  <a:tcPr marL="0" marR="0" marB="0" marT="24765"/>
                </a:tc>
                <a:tc>
                  <a:txBody>
                    <a:bodyPr/>
                    <a:lstStyle/>
                    <a:p>
                      <a:pPr marL="64135">
                        <a:lnSpc>
                          <a:spcPct val="100000"/>
                        </a:lnSpc>
                        <a:spcBef>
                          <a:spcPts val="195"/>
                        </a:spcBef>
                      </a:pPr>
                      <a:r>
                        <a:rPr dirty="0" sz="500" spc="-5">
                          <a:latin typeface="Tahoma"/>
                          <a:cs typeface="Tahoma"/>
                        </a:rPr>
                        <a:t>-0.8738</a:t>
                      </a:r>
                      <a:endParaRPr sz="500">
                        <a:latin typeface="Tahoma"/>
                        <a:cs typeface="Tahoma"/>
                      </a:endParaRPr>
                    </a:p>
                  </a:txBody>
                  <a:tcPr marL="0" marR="0" marB="0" marT="24765"/>
                </a:tc>
                <a:tc>
                  <a:txBody>
                    <a:bodyPr/>
                    <a:lstStyle/>
                    <a:p>
                      <a:pPr marL="66675">
                        <a:lnSpc>
                          <a:spcPct val="100000"/>
                        </a:lnSpc>
                        <a:spcBef>
                          <a:spcPts val="195"/>
                        </a:spcBef>
                      </a:pPr>
                      <a:r>
                        <a:rPr dirty="0" sz="500" spc="-5">
                          <a:latin typeface="Tahoma"/>
                          <a:cs typeface="Tahoma"/>
                        </a:rPr>
                        <a:t>-0.3367</a:t>
                      </a:r>
                      <a:endParaRPr sz="500">
                        <a:latin typeface="Tahoma"/>
                        <a:cs typeface="Tahoma"/>
                      </a:endParaRPr>
                    </a:p>
                  </a:txBody>
                  <a:tcPr marL="0" marR="0" marB="0" marT="24765">
                    <a:lnR w="6350">
                      <a:solidFill>
                        <a:srgbClr val="010101"/>
                      </a:solidFill>
                      <a:prstDash val="solid"/>
                    </a:lnR>
                  </a:tcPr>
                </a:tc>
              </a:tr>
              <a:tr h="126109">
                <a:tc>
                  <a:txBody>
                    <a:bodyPr/>
                    <a:lstStyle/>
                    <a:p>
                      <a:pPr marL="46355">
                        <a:lnSpc>
                          <a:spcPct val="100000"/>
                        </a:lnSpc>
                        <a:spcBef>
                          <a:spcPts val="190"/>
                        </a:spcBef>
                      </a:pPr>
                      <a:r>
                        <a:rPr dirty="0" sz="500" spc="-5">
                          <a:latin typeface="Tahoma"/>
                          <a:cs typeface="Tahoma"/>
                        </a:rPr>
                        <a:t>0.0332</a:t>
                      </a:r>
                      <a:endParaRPr sz="500">
                        <a:latin typeface="Tahoma"/>
                        <a:cs typeface="Tahoma"/>
                      </a:endParaRPr>
                    </a:p>
                  </a:txBody>
                  <a:tcPr marL="0" marR="0" marB="0" marT="24130">
                    <a:lnL w="6350">
                      <a:solidFill>
                        <a:srgbClr val="010101"/>
                      </a:solidFill>
                      <a:prstDash val="solid"/>
                    </a:lnL>
                  </a:tcPr>
                </a:tc>
                <a:tc>
                  <a:txBody>
                    <a:bodyPr/>
                    <a:lstStyle/>
                    <a:p>
                      <a:pPr marL="66675">
                        <a:lnSpc>
                          <a:spcPct val="100000"/>
                        </a:lnSpc>
                        <a:spcBef>
                          <a:spcPts val="190"/>
                        </a:spcBef>
                      </a:pPr>
                      <a:r>
                        <a:rPr dirty="0" sz="500" spc="-5">
                          <a:latin typeface="Tahoma"/>
                          <a:cs typeface="Tahoma"/>
                        </a:rPr>
                        <a:t>0.7754</a:t>
                      </a:r>
                      <a:endParaRPr sz="500">
                        <a:latin typeface="Tahoma"/>
                        <a:cs typeface="Tahoma"/>
                      </a:endParaRPr>
                    </a:p>
                  </a:txBody>
                  <a:tcPr marL="0" marR="0" marB="0" marT="24130"/>
                </a:tc>
                <a:tc>
                  <a:txBody>
                    <a:bodyPr/>
                    <a:lstStyle/>
                    <a:p>
                      <a:pPr marL="67310">
                        <a:lnSpc>
                          <a:spcPct val="100000"/>
                        </a:lnSpc>
                        <a:spcBef>
                          <a:spcPts val="190"/>
                        </a:spcBef>
                      </a:pPr>
                      <a:r>
                        <a:rPr dirty="0" sz="500" spc="-5">
                          <a:latin typeface="Tahoma"/>
                          <a:cs typeface="Tahoma"/>
                        </a:rPr>
                        <a:t>0.7718</a:t>
                      </a:r>
                      <a:endParaRPr sz="500">
                        <a:latin typeface="Tahoma"/>
                        <a:cs typeface="Tahoma"/>
                      </a:endParaRPr>
                    </a:p>
                  </a:txBody>
                  <a:tcPr marL="0" marR="0" marB="0" marT="24130"/>
                </a:tc>
                <a:tc>
                  <a:txBody>
                    <a:bodyPr/>
                    <a:lstStyle/>
                    <a:p>
                      <a:pPr algn="ctr">
                        <a:lnSpc>
                          <a:spcPct val="100000"/>
                        </a:lnSpc>
                        <a:spcBef>
                          <a:spcPts val="190"/>
                        </a:spcBef>
                      </a:pPr>
                      <a:r>
                        <a:rPr dirty="0" sz="500" spc="-5">
                          <a:latin typeface="Tahoma"/>
                          <a:cs typeface="Tahoma"/>
                        </a:rPr>
                        <a:t>-0.5440</a:t>
                      </a:r>
                      <a:endParaRPr sz="500">
                        <a:latin typeface="Tahoma"/>
                        <a:cs typeface="Tahoma"/>
                      </a:endParaRPr>
                    </a:p>
                  </a:txBody>
                  <a:tcPr marL="0" marR="0" marB="0" marT="24130"/>
                </a:tc>
                <a:tc>
                  <a:txBody>
                    <a:bodyPr/>
                    <a:lstStyle/>
                    <a:p>
                      <a:pPr marL="64135">
                        <a:lnSpc>
                          <a:spcPct val="100000"/>
                        </a:lnSpc>
                        <a:spcBef>
                          <a:spcPts val="190"/>
                        </a:spcBef>
                      </a:pPr>
                      <a:r>
                        <a:rPr dirty="0" sz="500" spc="-5">
                          <a:latin typeface="Tahoma"/>
                          <a:cs typeface="Tahoma"/>
                        </a:rPr>
                        <a:t>0.6237</a:t>
                      </a:r>
                      <a:endParaRPr sz="500">
                        <a:latin typeface="Tahoma"/>
                        <a:cs typeface="Tahoma"/>
                      </a:endParaRPr>
                    </a:p>
                  </a:txBody>
                  <a:tcPr marL="0" marR="0" marB="0" marT="24130"/>
                </a:tc>
                <a:tc>
                  <a:txBody>
                    <a:bodyPr/>
                    <a:lstStyle/>
                    <a:p>
                      <a:pPr marL="66675">
                        <a:lnSpc>
                          <a:spcPct val="100000"/>
                        </a:lnSpc>
                        <a:spcBef>
                          <a:spcPts val="190"/>
                        </a:spcBef>
                      </a:pPr>
                      <a:r>
                        <a:rPr dirty="0" sz="500" spc="-5">
                          <a:latin typeface="Tahoma"/>
                          <a:cs typeface="Tahoma"/>
                        </a:rPr>
                        <a:t>0.5113</a:t>
                      </a:r>
                      <a:endParaRPr sz="500">
                        <a:latin typeface="Tahoma"/>
                        <a:cs typeface="Tahoma"/>
                      </a:endParaRPr>
                    </a:p>
                  </a:txBody>
                  <a:tcPr marL="0" marR="0" marB="0" marT="24130">
                    <a:lnR w="6350">
                      <a:solidFill>
                        <a:srgbClr val="010101"/>
                      </a:solidFill>
                      <a:prstDash val="solid"/>
                    </a:lnR>
                  </a:tcPr>
                </a:tc>
              </a:tr>
              <a:tr h="126491">
                <a:tc>
                  <a:txBody>
                    <a:bodyPr/>
                    <a:lstStyle/>
                    <a:p>
                      <a:pPr marL="46355">
                        <a:lnSpc>
                          <a:spcPct val="100000"/>
                        </a:lnSpc>
                        <a:spcBef>
                          <a:spcPts val="195"/>
                        </a:spcBef>
                      </a:pPr>
                      <a:r>
                        <a:rPr dirty="0" sz="500" spc="-5">
                          <a:latin typeface="Tahoma"/>
                          <a:cs typeface="Tahoma"/>
                        </a:rPr>
                        <a:t>0.2668</a:t>
                      </a:r>
                      <a:endParaRPr sz="500">
                        <a:latin typeface="Tahoma"/>
                        <a:cs typeface="Tahoma"/>
                      </a:endParaRPr>
                    </a:p>
                  </a:txBody>
                  <a:tcPr marL="0" marR="0" marB="0" marT="24765">
                    <a:lnL w="6350">
                      <a:solidFill>
                        <a:srgbClr val="010101"/>
                      </a:solidFill>
                      <a:prstDash val="solid"/>
                    </a:lnL>
                  </a:tcPr>
                </a:tc>
                <a:tc>
                  <a:txBody>
                    <a:bodyPr/>
                    <a:lstStyle/>
                    <a:p>
                      <a:pPr marL="66675">
                        <a:lnSpc>
                          <a:spcPct val="100000"/>
                        </a:lnSpc>
                        <a:spcBef>
                          <a:spcPts val="195"/>
                        </a:spcBef>
                      </a:pPr>
                      <a:r>
                        <a:rPr dirty="0" sz="500" spc="-5">
                          <a:latin typeface="Tahoma"/>
                          <a:cs typeface="Tahoma"/>
                        </a:rPr>
                        <a:t>0.8777</a:t>
                      </a:r>
                      <a:endParaRPr sz="500">
                        <a:latin typeface="Tahoma"/>
                        <a:cs typeface="Tahoma"/>
                      </a:endParaRPr>
                    </a:p>
                  </a:txBody>
                  <a:tcPr marL="0" marR="0" marB="0" marT="24765"/>
                </a:tc>
                <a:tc>
                  <a:txBody>
                    <a:bodyPr/>
                    <a:lstStyle/>
                    <a:p>
                      <a:pPr marL="67310">
                        <a:lnSpc>
                          <a:spcPct val="100000"/>
                        </a:lnSpc>
                        <a:spcBef>
                          <a:spcPts val="195"/>
                        </a:spcBef>
                      </a:pPr>
                      <a:r>
                        <a:rPr dirty="0" sz="500" spc="-5">
                          <a:latin typeface="Tahoma"/>
                          <a:cs typeface="Tahoma"/>
                        </a:rPr>
                        <a:t>-0.5690</a:t>
                      </a:r>
                      <a:endParaRPr sz="500">
                        <a:latin typeface="Tahoma"/>
                        <a:cs typeface="Tahoma"/>
                      </a:endParaRPr>
                    </a:p>
                  </a:txBody>
                  <a:tcPr marL="0" marR="0" marB="0" marT="24765"/>
                </a:tc>
                <a:tc>
                  <a:txBody>
                    <a:bodyPr/>
                    <a:lstStyle/>
                    <a:p>
                      <a:pPr algn="ctr">
                        <a:lnSpc>
                          <a:spcPct val="100000"/>
                        </a:lnSpc>
                        <a:spcBef>
                          <a:spcPts val="195"/>
                        </a:spcBef>
                      </a:pPr>
                      <a:r>
                        <a:rPr dirty="0" sz="500" spc="-5">
                          <a:latin typeface="Tahoma"/>
                          <a:cs typeface="Tahoma"/>
                        </a:rPr>
                        <a:t>-0.5151</a:t>
                      </a:r>
                      <a:endParaRPr sz="500">
                        <a:latin typeface="Tahoma"/>
                        <a:cs typeface="Tahoma"/>
                      </a:endParaRPr>
                    </a:p>
                  </a:txBody>
                  <a:tcPr marL="0" marR="0" marB="0" marT="24765"/>
                </a:tc>
                <a:tc>
                  <a:txBody>
                    <a:bodyPr/>
                    <a:lstStyle/>
                    <a:p>
                      <a:pPr marL="64135">
                        <a:lnSpc>
                          <a:spcPct val="100000"/>
                        </a:lnSpc>
                        <a:spcBef>
                          <a:spcPts val="195"/>
                        </a:spcBef>
                      </a:pPr>
                      <a:r>
                        <a:rPr dirty="0" sz="500" spc="-5">
                          <a:latin typeface="Tahoma"/>
                          <a:cs typeface="Tahoma"/>
                        </a:rPr>
                        <a:t>0.6493</a:t>
                      </a:r>
                      <a:endParaRPr sz="500">
                        <a:latin typeface="Tahoma"/>
                        <a:cs typeface="Tahoma"/>
                      </a:endParaRPr>
                    </a:p>
                  </a:txBody>
                  <a:tcPr marL="0" marR="0" marB="0" marT="24765"/>
                </a:tc>
                <a:tc>
                  <a:txBody>
                    <a:bodyPr/>
                    <a:lstStyle/>
                    <a:p>
                      <a:pPr marL="66675">
                        <a:lnSpc>
                          <a:spcPct val="100000"/>
                        </a:lnSpc>
                        <a:spcBef>
                          <a:spcPts val="195"/>
                        </a:spcBef>
                      </a:pPr>
                      <a:r>
                        <a:rPr dirty="0" sz="500" spc="-5">
                          <a:latin typeface="Tahoma"/>
                          <a:cs typeface="Tahoma"/>
                        </a:rPr>
                        <a:t>0.7705</a:t>
                      </a:r>
                      <a:endParaRPr sz="500">
                        <a:latin typeface="Tahoma"/>
                        <a:cs typeface="Tahoma"/>
                      </a:endParaRPr>
                    </a:p>
                  </a:txBody>
                  <a:tcPr marL="0" marR="0" marB="0" marT="24765">
                    <a:lnR w="6350">
                      <a:solidFill>
                        <a:srgbClr val="010101"/>
                      </a:solidFill>
                      <a:prstDash val="solid"/>
                    </a:lnR>
                  </a:tcPr>
                </a:tc>
              </a:tr>
              <a:tr h="126112">
                <a:tc>
                  <a:txBody>
                    <a:bodyPr/>
                    <a:lstStyle/>
                    <a:p>
                      <a:pPr marL="46355">
                        <a:lnSpc>
                          <a:spcPct val="100000"/>
                        </a:lnSpc>
                        <a:spcBef>
                          <a:spcPts val="195"/>
                        </a:spcBef>
                      </a:pPr>
                      <a:r>
                        <a:rPr dirty="0" sz="500" spc="-5">
                          <a:latin typeface="Tahoma"/>
                          <a:cs typeface="Tahoma"/>
                        </a:rPr>
                        <a:t>-0.5682</a:t>
                      </a:r>
                      <a:endParaRPr sz="500">
                        <a:latin typeface="Tahoma"/>
                        <a:cs typeface="Tahoma"/>
                      </a:endParaRPr>
                    </a:p>
                  </a:txBody>
                  <a:tcPr marL="0" marR="0" marB="0" marT="24765">
                    <a:lnL w="6350">
                      <a:solidFill>
                        <a:srgbClr val="010101"/>
                      </a:solidFill>
                      <a:prstDash val="solid"/>
                    </a:lnL>
                  </a:tcPr>
                </a:tc>
                <a:tc>
                  <a:txBody>
                    <a:bodyPr/>
                    <a:lstStyle/>
                    <a:p>
                      <a:pPr marL="66675">
                        <a:lnSpc>
                          <a:spcPct val="100000"/>
                        </a:lnSpc>
                        <a:spcBef>
                          <a:spcPts val="195"/>
                        </a:spcBef>
                      </a:pPr>
                      <a:r>
                        <a:rPr dirty="0" sz="500" spc="-5">
                          <a:latin typeface="Tahoma"/>
                          <a:cs typeface="Tahoma"/>
                        </a:rPr>
                        <a:t>0.8457</a:t>
                      </a:r>
                      <a:endParaRPr sz="500">
                        <a:latin typeface="Tahoma"/>
                        <a:cs typeface="Tahoma"/>
                      </a:endParaRPr>
                    </a:p>
                  </a:txBody>
                  <a:tcPr marL="0" marR="0" marB="0" marT="24765"/>
                </a:tc>
                <a:tc>
                  <a:txBody>
                    <a:bodyPr/>
                    <a:lstStyle/>
                    <a:p>
                      <a:pPr marL="67310">
                        <a:lnSpc>
                          <a:spcPct val="100000"/>
                        </a:lnSpc>
                        <a:spcBef>
                          <a:spcPts val="195"/>
                        </a:spcBef>
                      </a:pPr>
                      <a:r>
                        <a:rPr dirty="0" sz="500" spc="-5">
                          <a:latin typeface="Tahoma"/>
                          <a:cs typeface="Tahoma"/>
                        </a:rPr>
                        <a:t>0.5669</a:t>
                      </a:r>
                      <a:endParaRPr sz="500">
                        <a:latin typeface="Tahoma"/>
                        <a:cs typeface="Tahoma"/>
                      </a:endParaRPr>
                    </a:p>
                  </a:txBody>
                  <a:tcPr marL="0" marR="0" marB="0" marT="24765"/>
                </a:tc>
                <a:tc>
                  <a:txBody>
                    <a:bodyPr/>
                    <a:lstStyle/>
                    <a:p>
                      <a:pPr algn="ctr">
                        <a:lnSpc>
                          <a:spcPct val="100000"/>
                        </a:lnSpc>
                        <a:spcBef>
                          <a:spcPts val="195"/>
                        </a:spcBef>
                      </a:pPr>
                      <a:r>
                        <a:rPr dirty="0" sz="500" spc="-5">
                          <a:latin typeface="Tahoma"/>
                          <a:cs typeface="Tahoma"/>
                        </a:rPr>
                        <a:t>-0.7359</a:t>
                      </a:r>
                      <a:endParaRPr sz="500">
                        <a:latin typeface="Tahoma"/>
                        <a:cs typeface="Tahoma"/>
                      </a:endParaRPr>
                    </a:p>
                  </a:txBody>
                  <a:tcPr marL="0" marR="0" marB="0" marT="24765"/>
                </a:tc>
                <a:tc>
                  <a:txBody>
                    <a:bodyPr/>
                    <a:lstStyle/>
                    <a:p>
                      <a:pPr marL="64135">
                        <a:lnSpc>
                          <a:spcPct val="100000"/>
                        </a:lnSpc>
                        <a:spcBef>
                          <a:spcPts val="195"/>
                        </a:spcBef>
                      </a:pPr>
                      <a:r>
                        <a:rPr dirty="0" sz="500" spc="-5">
                          <a:latin typeface="Tahoma"/>
                          <a:cs typeface="Tahoma"/>
                        </a:rPr>
                        <a:t>-0.3394</a:t>
                      </a:r>
                      <a:endParaRPr sz="500">
                        <a:latin typeface="Tahoma"/>
                        <a:cs typeface="Tahoma"/>
                      </a:endParaRPr>
                    </a:p>
                  </a:txBody>
                  <a:tcPr marL="0" marR="0" marB="0" marT="24765"/>
                </a:tc>
                <a:tc>
                  <a:txBody>
                    <a:bodyPr/>
                    <a:lstStyle/>
                    <a:p>
                      <a:pPr marL="66675">
                        <a:lnSpc>
                          <a:spcPct val="100000"/>
                        </a:lnSpc>
                        <a:spcBef>
                          <a:spcPts val="195"/>
                        </a:spcBef>
                      </a:pPr>
                      <a:r>
                        <a:rPr dirty="0" sz="500" spc="-5">
                          <a:latin typeface="Tahoma"/>
                          <a:cs typeface="Tahoma"/>
                        </a:rPr>
                        <a:t>0.5880</a:t>
                      </a:r>
                      <a:endParaRPr sz="500">
                        <a:latin typeface="Tahoma"/>
                        <a:cs typeface="Tahoma"/>
                      </a:endParaRPr>
                    </a:p>
                  </a:txBody>
                  <a:tcPr marL="0" marR="0" marB="0" marT="24765">
                    <a:lnR w="6350">
                      <a:solidFill>
                        <a:srgbClr val="010101"/>
                      </a:solidFill>
                      <a:prstDash val="solid"/>
                    </a:lnR>
                  </a:tcPr>
                </a:tc>
              </a:tr>
              <a:tr h="126112">
                <a:tc>
                  <a:txBody>
                    <a:bodyPr/>
                    <a:lstStyle/>
                    <a:p>
                      <a:pPr algn="ctr" marL="21590">
                        <a:lnSpc>
                          <a:spcPct val="100000"/>
                        </a:lnSpc>
                        <a:spcBef>
                          <a:spcPts val="190"/>
                        </a:spcBef>
                      </a:pPr>
                      <a:r>
                        <a:rPr dirty="0" sz="500">
                          <a:latin typeface="Tahoma"/>
                          <a:cs typeface="Tahoma"/>
                        </a:rPr>
                        <a:t>.</a:t>
                      </a:r>
                      <a:endParaRPr sz="500">
                        <a:latin typeface="Tahoma"/>
                        <a:cs typeface="Tahoma"/>
                      </a:endParaRPr>
                    </a:p>
                  </a:txBody>
                  <a:tcPr marL="0" marR="0" marB="0" marT="24130">
                    <a:lnL w="6350">
                      <a:solidFill>
                        <a:srgbClr val="010101"/>
                      </a:solidFill>
                      <a:prstDash val="solid"/>
                    </a:lnL>
                  </a:tcPr>
                </a:tc>
                <a:tc>
                  <a:txBody>
                    <a:bodyPr/>
                    <a:lstStyle/>
                    <a:p>
                      <a:pPr algn="ctr" marL="41910">
                        <a:lnSpc>
                          <a:spcPct val="100000"/>
                        </a:lnSpc>
                        <a:spcBef>
                          <a:spcPts val="190"/>
                        </a:spcBef>
                      </a:pPr>
                      <a:r>
                        <a:rPr dirty="0" sz="500">
                          <a:latin typeface="Tahoma"/>
                          <a:cs typeface="Tahoma"/>
                        </a:rPr>
                        <a:t>.</a:t>
                      </a:r>
                      <a:endParaRPr sz="500">
                        <a:latin typeface="Tahoma"/>
                        <a:cs typeface="Tahoma"/>
                      </a:endParaRPr>
                    </a:p>
                  </a:txBody>
                  <a:tcPr marL="0" marR="0" marB="0" marT="24130"/>
                </a:tc>
                <a:tc>
                  <a:txBody>
                    <a:bodyPr/>
                    <a:lstStyle/>
                    <a:p>
                      <a:pPr algn="ctr" marL="43815">
                        <a:lnSpc>
                          <a:spcPct val="100000"/>
                        </a:lnSpc>
                        <a:spcBef>
                          <a:spcPts val="190"/>
                        </a:spcBef>
                      </a:pPr>
                      <a:r>
                        <a:rPr dirty="0" sz="500">
                          <a:latin typeface="Tahoma"/>
                          <a:cs typeface="Tahoma"/>
                        </a:rPr>
                        <a:t>.</a:t>
                      </a:r>
                      <a:endParaRPr sz="500">
                        <a:latin typeface="Tahoma"/>
                        <a:cs typeface="Tahoma"/>
                      </a:endParaRPr>
                    </a:p>
                  </a:txBody>
                  <a:tcPr marL="0" marR="0" marB="0" marT="24130"/>
                </a:tc>
                <a:tc>
                  <a:txBody>
                    <a:bodyPr/>
                    <a:lstStyle/>
                    <a:p>
                      <a:pPr algn="ctr" marL="38735">
                        <a:lnSpc>
                          <a:spcPct val="100000"/>
                        </a:lnSpc>
                        <a:spcBef>
                          <a:spcPts val="190"/>
                        </a:spcBef>
                      </a:pPr>
                      <a:r>
                        <a:rPr dirty="0" sz="500">
                          <a:latin typeface="Tahoma"/>
                          <a:cs typeface="Tahoma"/>
                        </a:rPr>
                        <a:t>.</a:t>
                      </a:r>
                      <a:endParaRPr sz="500">
                        <a:latin typeface="Tahoma"/>
                        <a:cs typeface="Tahoma"/>
                      </a:endParaRPr>
                    </a:p>
                  </a:txBody>
                  <a:tcPr marL="0" marR="0" marB="0" marT="24130"/>
                </a:tc>
                <a:tc>
                  <a:txBody>
                    <a:bodyPr/>
                    <a:lstStyle/>
                    <a:p>
                      <a:pPr algn="ctr" marL="39370">
                        <a:lnSpc>
                          <a:spcPct val="100000"/>
                        </a:lnSpc>
                        <a:spcBef>
                          <a:spcPts val="190"/>
                        </a:spcBef>
                      </a:pPr>
                      <a:r>
                        <a:rPr dirty="0" sz="500">
                          <a:latin typeface="Tahoma"/>
                          <a:cs typeface="Tahoma"/>
                        </a:rPr>
                        <a:t>.</a:t>
                      </a:r>
                      <a:endParaRPr sz="500">
                        <a:latin typeface="Tahoma"/>
                        <a:cs typeface="Tahoma"/>
                      </a:endParaRPr>
                    </a:p>
                  </a:txBody>
                  <a:tcPr marL="0" marR="0" marB="0" marT="24130"/>
                </a:tc>
                <a:tc>
                  <a:txBody>
                    <a:bodyPr/>
                    <a:lstStyle/>
                    <a:p>
                      <a:pPr algn="ctr" marL="20320">
                        <a:lnSpc>
                          <a:spcPct val="100000"/>
                        </a:lnSpc>
                        <a:spcBef>
                          <a:spcPts val="190"/>
                        </a:spcBef>
                      </a:pPr>
                      <a:r>
                        <a:rPr dirty="0" sz="500">
                          <a:latin typeface="Tahoma"/>
                          <a:cs typeface="Tahoma"/>
                        </a:rPr>
                        <a:t>.</a:t>
                      </a:r>
                      <a:endParaRPr sz="500">
                        <a:latin typeface="Tahoma"/>
                        <a:cs typeface="Tahoma"/>
                      </a:endParaRPr>
                    </a:p>
                  </a:txBody>
                  <a:tcPr marL="0" marR="0" marB="0" marT="24130">
                    <a:lnR w="6350">
                      <a:solidFill>
                        <a:srgbClr val="010101"/>
                      </a:solidFill>
                      <a:prstDash val="solid"/>
                    </a:lnR>
                  </a:tcPr>
                </a:tc>
              </a:tr>
              <a:tr h="126492">
                <a:tc>
                  <a:txBody>
                    <a:bodyPr/>
                    <a:lstStyle/>
                    <a:p>
                      <a:pPr algn="ctr" marL="21590">
                        <a:lnSpc>
                          <a:spcPct val="100000"/>
                        </a:lnSpc>
                        <a:spcBef>
                          <a:spcPts val="195"/>
                        </a:spcBef>
                      </a:pPr>
                      <a:r>
                        <a:rPr dirty="0" sz="500">
                          <a:latin typeface="Tahoma"/>
                          <a:cs typeface="Tahoma"/>
                        </a:rPr>
                        <a:t>.</a:t>
                      </a:r>
                      <a:endParaRPr sz="500">
                        <a:latin typeface="Tahoma"/>
                        <a:cs typeface="Tahoma"/>
                      </a:endParaRPr>
                    </a:p>
                  </a:txBody>
                  <a:tcPr marL="0" marR="0" marB="0" marT="24765">
                    <a:lnL w="6350">
                      <a:solidFill>
                        <a:srgbClr val="010101"/>
                      </a:solidFill>
                      <a:prstDash val="solid"/>
                    </a:lnL>
                  </a:tcPr>
                </a:tc>
                <a:tc>
                  <a:txBody>
                    <a:bodyPr/>
                    <a:lstStyle/>
                    <a:p>
                      <a:pPr algn="ctr" marL="41910">
                        <a:lnSpc>
                          <a:spcPct val="100000"/>
                        </a:lnSpc>
                        <a:spcBef>
                          <a:spcPts val="195"/>
                        </a:spcBef>
                      </a:pPr>
                      <a:r>
                        <a:rPr dirty="0" sz="500">
                          <a:latin typeface="Tahoma"/>
                          <a:cs typeface="Tahoma"/>
                        </a:rPr>
                        <a:t>.</a:t>
                      </a:r>
                      <a:endParaRPr sz="500">
                        <a:latin typeface="Tahoma"/>
                        <a:cs typeface="Tahoma"/>
                      </a:endParaRPr>
                    </a:p>
                  </a:txBody>
                  <a:tcPr marL="0" marR="0" marB="0" marT="24765"/>
                </a:tc>
                <a:tc>
                  <a:txBody>
                    <a:bodyPr/>
                    <a:lstStyle/>
                    <a:p>
                      <a:pPr algn="ctr" marL="43815">
                        <a:lnSpc>
                          <a:spcPct val="100000"/>
                        </a:lnSpc>
                        <a:spcBef>
                          <a:spcPts val="195"/>
                        </a:spcBef>
                      </a:pPr>
                      <a:r>
                        <a:rPr dirty="0" sz="500">
                          <a:latin typeface="Tahoma"/>
                          <a:cs typeface="Tahoma"/>
                        </a:rPr>
                        <a:t>.</a:t>
                      </a:r>
                      <a:endParaRPr sz="500">
                        <a:latin typeface="Tahoma"/>
                        <a:cs typeface="Tahoma"/>
                      </a:endParaRPr>
                    </a:p>
                  </a:txBody>
                  <a:tcPr marL="0" marR="0" marB="0" marT="24765"/>
                </a:tc>
                <a:tc>
                  <a:txBody>
                    <a:bodyPr/>
                    <a:lstStyle/>
                    <a:p>
                      <a:pPr algn="ctr" marL="38735">
                        <a:lnSpc>
                          <a:spcPct val="100000"/>
                        </a:lnSpc>
                        <a:spcBef>
                          <a:spcPts val="195"/>
                        </a:spcBef>
                      </a:pPr>
                      <a:r>
                        <a:rPr dirty="0" sz="500">
                          <a:latin typeface="Tahoma"/>
                          <a:cs typeface="Tahoma"/>
                        </a:rPr>
                        <a:t>.</a:t>
                      </a:r>
                      <a:endParaRPr sz="500">
                        <a:latin typeface="Tahoma"/>
                        <a:cs typeface="Tahoma"/>
                      </a:endParaRPr>
                    </a:p>
                  </a:txBody>
                  <a:tcPr marL="0" marR="0" marB="0" marT="24765"/>
                </a:tc>
                <a:tc>
                  <a:txBody>
                    <a:bodyPr/>
                    <a:lstStyle/>
                    <a:p>
                      <a:pPr algn="ctr" marL="39370">
                        <a:lnSpc>
                          <a:spcPct val="100000"/>
                        </a:lnSpc>
                        <a:spcBef>
                          <a:spcPts val="195"/>
                        </a:spcBef>
                      </a:pPr>
                      <a:r>
                        <a:rPr dirty="0" sz="500">
                          <a:latin typeface="Tahoma"/>
                          <a:cs typeface="Tahoma"/>
                        </a:rPr>
                        <a:t>.</a:t>
                      </a:r>
                      <a:endParaRPr sz="500">
                        <a:latin typeface="Tahoma"/>
                        <a:cs typeface="Tahoma"/>
                      </a:endParaRPr>
                    </a:p>
                  </a:txBody>
                  <a:tcPr marL="0" marR="0" marB="0" marT="24765"/>
                </a:tc>
                <a:tc>
                  <a:txBody>
                    <a:bodyPr/>
                    <a:lstStyle/>
                    <a:p>
                      <a:pPr algn="ctr" marL="20320">
                        <a:lnSpc>
                          <a:spcPct val="100000"/>
                        </a:lnSpc>
                        <a:spcBef>
                          <a:spcPts val="195"/>
                        </a:spcBef>
                      </a:pPr>
                      <a:r>
                        <a:rPr dirty="0" sz="500">
                          <a:latin typeface="Tahoma"/>
                          <a:cs typeface="Tahoma"/>
                        </a:rPr>
                        <a:t>.</a:t>
                      </a:r>
                      <a:endParaRPr sz="500">
                        <a:latin typeface="Tahoma"/>
                        <a:cs typeface="Tahoma"/>
                      </a:endParaRPr>
                    </a:p>
                  </a:txBody>
                  <a:tcPr marL="0" marR="0" marB="0" marT="24765">
                    <a:lnR w="6350">
                      <a:solidFill>
                        <a:srgbClr val="010101"/>
                      </a:solidFill>
                      <a:prstDash val="solid"/>
                    </a:lnR>
                  </a:tcPr>
                </a:tc>
              </a:tr>
              <a:tr h="128738">
                <a:tc>
                  <a:txBody>
                    <a:bodyPr/>
                    <a:lstStyle/>
                    <a:p>
                      <a:pPr algn="ctr" marL="21590">
                        <a:lnSpc>
                          <a:spcPct val="100000"/>
                        </a:lnSpc>
                        <a:spcBef>
                          <a:spcPts val="195"/>
                        </a:spcBef>
                      </a:pPr>
                      <a:r>
                        <a:rPr dirty="0" sz="500">
                          <a:latin typeface="Tahoma"/>
                          <a:cs typeface="Tahoma"/>
                        </a:rPr>
                        <a:t>.</a:t>
                      </a:r>
                      <a:endParaRPr sz="500">
                        <a:latin typeface="Tahoma"/>
                        <a:cs typeface="Tahoma"/>
                      </a:endParaRPr>
                    </a:p>
                  </a:txBody>
                  <a:tcPr marL="0" marR="0" marB="0" marT="24765">
                    <a:lnL w="6350">
                      <a:solidFill>
                        <a:srgbClr val="010101"/>
                      </a:solidFill>
                      <a:prstDash val="solid"/>
                    </a:lnL>
                    <a:lnB w="6350">
                      <a:solidFill>
                        <a:srgbClr val="010101"/>
                      </a:solidFill>
                      <a:prstDash val="solid"/>
                    </a:lnB>
                  </a:tcPr>
                </a:tc>
                <a:tc>
                  <a:txBody>
                    <a:bodyPr/>
                    <a:lstStyle/>
                    <a:p>
                      <a:pPr algn="ctr" marL="41910">
                        <a:lnSpc>
                          <a:spcPct val="100000"/>
                        </a:lnSpc>
                        <a:spcBef>
                          <a:spcPts val="195"/>
                        </a:spcBef>
                      </a:pPr>
                      <a:r>
                        <a:rPr dirty="0" sz="500">
                          <a:latin typeface="Tahoma"/>
                          <a:cs typeface="Tahoma"/>
                        </a:rPr>
                        <a:t>.</a:t>
                      </a:r>
                      <a:endParaRPr sz="500">
                        <a:latin typeface="Tahoma"/>
                        <a:cs typeface="Tahoma"/>
                      </a:endParaRPr>
                    </a:p>
                  </a:txBody>
                  <a:tcPr marL="0" marR="0" marB="0" marT="24765">
                    <a:lnB w="6350">
                      <a:solidFill>
                        <a:srgbClr val="010101"/>
                      </a:solidFill>
                      <a:prstDash val="solid"/>
                    </a:lnB>
                  </a:tcPr>
                </a:tc>
                <a:tc>
                  <a:txBody>
                    <a:bodyPr/>
                    <a:lstStyle/>
                    <a:p>
                      <a:pPr algn="ctr" marL="43815">
                        <a:lnSpc>
                          <a:spcPct val="100000"/>
                        </a:lnSpc>
                        <a:spcBef>
                          <a:spcPts val="195"/>
                        </a:spcBef>
                      </a:pPr>
                      <a:r>
                        <a:rPr dirty="0" sz="500">
                          <a:latin typeface="Tahoma"/>
                          <a:cs typeface="Tahoma"/>
                        </a:rPr>
                        <a:t>.</a:t>
                      </a:r>
                      <a:endParaRPr sz="500">
                        <a:latin typeface="Tahoma"/>
                        <a:cs typeface="Tahoma"/>
                      </a:endParaRPr>
                    </a:p>
                  </a:txBody>
                  <a:tcPr marL="0" marR="0" marB="0" marT="24765">
                    <a:lnB w="6350">
                      <a:solidFill>
                        <a:srgbClr val="010101"/>
                      </a:solidFill>
                      <a:prstDash val="solid"/>
                    </a:lnB>
                  </a:tcPr>
                </a:tc>
                <a:tc>
                  <a:txBody>
                    <a:bodyPr/>
                    <a:lstStyle/>
                    <a:p>
                      <a:pPr algn="ctr" marL="38735">
                        <a:lnSpc>
                          <a:spcPct val="100000"/>
                        </a:lnSpc>
                        <a:spcBef>
                          <a:spcPts val="195"/>
                        </a:spcBef>
                      </a:pPr>
                      <a:r>
                        <a:rPr dirty="0" sz="500">
                          <a:latin typeface="Tahoma"/>
                          <a:cs typeface="Tahoma"/>
                        </a:rPr>
                        <a:t>.</a:t>
                      </a:r>
                      <a:endParaRPr sz="500">
                        <a:latin typeface="Tahoma"/>
                        <a:cs typeface="Tahoma"/>
                      </a:endParaRPr>
                    </a:p>
                  </a:txBody>
                  <a:tcPr marL="0" marR="0" marB="0" marT="24765">
                    <a:lnB w="6350">
                      <a:solidFill>
                        <a:srgbClr val="010101"/>
                      </a:solidFill>
                      <a:prstDash val="solid"/>
                    </a:lnB>
                  </a:tcPr>
                </a:tc>
                <a:tc>
                  <a:txBody>
                    <a:bodyPr/>
                    <a:lstStyle/>
                    <a:p>
                      <a:pPr algn="ctr" marL="39370">
                        <a:lnSpc>
                          <a:spcPct val="100000"/>
                        </a:lnSpc>
                        <a:spcBef>
                          <a:spcPts val="195"/>
                        </a:spcBef>
                      </a:pPr>
                      <a:r>
                        <a:rPr dirty="0" sz="500">
                          <a:latin typeface="Tahoma"/>
                          <a:cs typeface="Tahoma"/>
                        </a:rPr>
                        <a:t>.</a:t>
                      </a:r>
                      <a:endParaRPr sz="500">
                        <a:latin typeface="Tahoma"/>
                        <a:cs typeface="Tahoma"/>
                      </a:endParaRPr>
                    </a:p>
                  </a:txBody>
                  <a:tcPr marL="0" marR="0" marB="0" marT="24765">
                    <a:lnB w="6350">
                      <a:solidFill>
                        <a:srgbClr val="010101"/>
                      </a:solidFill>
                      <a:prstDash val="solid"/>
                    </a:lnB>
                  </a:tcPr>
                </a:tc>
                <a:tc>
                  <a:txBody>
                    <a:bodyPr/>
                    <a:lstStyle/>
                    <a:p>
                      <a:pPr algn="ctr" marL="20320">
                        <a:lnSpc>
                          <a:spcPct val="100000"/>
                        </a:lnSpc>
                        <a:spcBef>
                          <a:spcPts val="195"/>
                        </a:spcBef>
                      </a:pPr>
                      <a:r>
                        <a:rPr dirty="0" sz="500">
                          <a:latin typeface="Tahoma"/>
                          <a:cs typeface="Tahoma"/>
                        </a:rPr>
                        <a:t>.</a:t>
                      </a:r>
                      <a:endParaRPr sz="500">
                        <a:latin typeface="Tahoma"/>
                        <a:cs typeface="Tahoma"/>
                      </a:endParaRPr>
                    </a:p>
                  </a:txBody>
                  <a:tcPr marL="0" marR="0" marB="0" marT="24765">
                    <a:lnR w="6350">
                      <a:solidFill>
                        <a:srgbClr val="010101"/>
                      </a:solidFill>
                      <a:prstDash val="solid"/>
                    </a:lnR>
                    <a:lnB w="6350">
                      <a:solidFill>
                        <a:srgbClr val="010101"/>
                      </a:solidFill>
                      <a:prstDash val="solid"/>
                    </a:lnB>
                  </a:tcPr>
                </a:tc>
              </a:tr>
            </a:tbl>
          </a:graphicData>
        </a:graphic>
      </p:graphicFrame>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p:nvPr/>
        </p:nvSpPr>
        <p:spPr>
          <a:xfrm>
            <a:off x="1790699" y="6088379"/>
            <a:ext cx="1239015" cy="1238249"/>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3238499" y="6088379"/>
            <a:ext cx="1237529" cy="1238250"/>
          </a:xfrm>
          <a:prstGeom prst="rect">
            <a:avLst/>
          </a:prstGeom>
          <a:blipFill>
            <a:blip r:embed="rId4" cstate="print"/>
            <a:stretch>
              <a:fillRect/>
            </a:stretch>
          </a:blipFill>
        </p:spPr>
        <p:txBody>
          <a:bodyPr wrap="square" lIns="0" tIns="0" rIns="0" bIns="0" rtlCol="0"/>
          <a:lstStyle/>
          <a:p/>
        </p:txBody>
      </p:sp>
      <p:sp>
        <p:nvSpPr>
          <p:cNvPr id="15" name="object 15"/>
          <p:cNvSpPr/>
          <p:nvPr/>
        </p:nvSpPr>
        <p:spPr>
          <a:xfrm>
            <a:off x="4762499" y="6088379"/>
            <a:ext cx="1220682" cy="1219200"/>
          </a:xfrm>
          <a:prstGeom prst="rect">
            <a:avLst/>
          </a:prstGeom>
          <a:blipFill>
            <a:blip r:embed="rId5" cstate="print"/>
            <a:stretch>
              <a:fillRect/>
            </a:stretch>
          </a:blipFill>
        </p:spPr>
        <p:txBody>
          <a:bodyPr wrap="square" lIns="0" tIns="0" rIns="0" bIns="0" rtlCol="0"/>
          <a:lstStyle/>
          <a:p/>
        </p:txBody>
      </p:sp>
      <p:sp>
        <p:nvSpPr>
          <p:cNvPr id="16" name="object 16"/>
          <p:cNvSpPr txBox="1"/>
          <p:nvPr/>
        </p:nvSpPr>
        <p:spPr>
          <a:xfrm>
            <a:off x="1606296" y="5408676"/>
            <a:ext cx="4559300" cy="3416300"/>
          </a:xfrm>
          <a:prstGeom prst="rect">
            <a:avLst/>
          </a:prstGeom>
          <a:ln w="12953">
            <a:solidFill>
              <a:srgbClr val="000000"/>
            </a:solidFill>
          </a:ln>
        </p:spPr>
        <p:txBody>
          <a:bodyPr wrap="square" lIns="0" tIns="5080" rIns="0" bIns="0" rtlCol="0" vert="horz">
            <a:spAutoFit/>
          </a:bodyPr>
          <a:lstStyle/>
          <a:p>
            <a:pPr>
              <a:lnSpc>
                <a:spcPct val="100000"/>
              </a:lnSpc>
              <a:spcBef>
                <a:spcPts val="40"/>
              </a:spcBef>
            </a:pPr>
            <a:endParaRPr sz="2100">
              <a:latin typeface="Times New Roman"/>
              <a:cs typeface="Times New Roman"/>
            </a:endParaRPr>
          </a:p>
          <a:p>
            <a:pPr marL="200025">
              <a:lnSpc>
                <a:spcPct val="100000"/>
              </a:lnSpc>
            </a:pPr>
            <a:r>
              <a:rPr dirty="0" sz="2000" spc="-5">
                <a:solidFill>
                  <a:srgbClr val="006500"/>
                </a:solidFill>
                <a:latin typeface="Tahoma"/>
                <a:cs typeface="Tahoma"/>
              </a:rPr>
              <a:t>Why not just use Linear</a:t>
            </a:r>
            <a:r>
              <a:rPr dirty="0" sz="2000" spc="30">
                <a:solidFill>
                  <a:srgbClr val="006500"/>
                </a:solidFill>
                <a:latin typeface="Tahoma"/>
                <a:cs typeface="Tahoma"/>
              </a:rPr>
              <a:t> </a:t>
            </a:r>
            <a:r>
              <a:rPr dirty="0" sz="2000" spc="-5">
                <a:solidFill>
                  <a:srgbClr val="006500"/>
                </a:solidFill>
                <a:latin typeface="Tahoma"/>
                <a:cs typeface="Tahoma"/>
              </a:rPr>
              <a:t>Regression?</a:t>
            </a:r>
            <a:endParaRPr sz="2000">
              <a:latin typeface="Tahoma"/>
              <a:cs typeface="Tahoma"/>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40"/>
              </a:spcBef>
            </a:pPr>
            <a:endParaRPr sz="2250">
              <a:latin typeface="Times New Roman"/>
              <a:cs typeface="Times New Roman"/>
            </a:endParaRPr>
          </a:p>
          <a:p>
            <a:pPr marL="153670" marR="156845">
              <a:lnSpc>
                <a:spcPts val="960"/>
              </a:lnSpc>
              <a:tabLst>
                <a:tab pos="1601470" algn="l"/>
                <a:tab pos="3049270" algn="l"/>
              </a:tabLst>
            </a:pPr>
            <a:r>
              <a:rPr dirty="0" sz="1000" spc="-5">
                <a:latin typeface="Tahoma"/>
                <a:cs typeface="Tahoma"/>
              </a:rPr>
              <a:t>Here,</a:t>
            </a:r>
            <a:r>
              <a:rPr dirty="0" sz="1000">
                <a:latin typeface="Tahoma"/>
                <a:cs typeface="Tahoma"/>
              </a:rPr>
              <a:t> linear</a:t>
            </a:r>
            <a:r>
              <a:rPr dirty="0" sz="1000" spc="5">
                <a:latin typeface="Tahoma"/>
                <a:cs typeface="Tahoma"/>
              </a:rPr>
              <a:t> </a:t>
            </a:r>
            <a:r>
              <a:rPr dirty="0" sz="1000" spc="-5">
                <a:latin typeface="Tahoma"/>
                <a:cs typeface="Tahoma"/>
              </a:rPr>
              <a:t>regression	Here,</a:t>
            </a:r>
            <a:r>
              <a:rPr dirty="0" sz="1000" spc="5">
                <a:latin typeface="Tahoma"/>
                <a:cs typeface="Tahoma"/>
              </a:rPr>
              <a:t> </a:t>
            </a:r>
            <a:r>
              <a:rPr dirty="0" sz="1000">
                <a:latin typeface="Tahoma"/>
                <a:cs typeface="Tahoma"/>
              </a:rPr>
              <a:t>linear</a:t>
            </a:r>
            <a:r>
              <a:rPr dirty="0" sz="1000" spc="5">
                <a:latin typeface="Tahoma"/>
                <a:cs typeface="Tahoma"/>
              </a:rPr>
              <a:t> </a:t>
            </a:r>
            <a:r>
              <a:rPr dirty="0" sz="1000" spc="-5">
                <a:latin typeface="Tahoma"/>
                <a:cs typeface="Tahoma"/>
              </a:rPr>
              <a:t>regression	Here, </a:t>
            </a:r>
            <a:r>
              <a:rPr dirty="0" sz="1000">
                <a:latin typeface="Tahoma"/>
                <a:cs typeface="Tahoma"/>
              </a:rPr>
              <a:t>linear </a:t>
            </a:r>
            <a:r>
              <a:rPr dirty="0" sz="1000" spc="-5">
                <a:latin typeface="Tahoma"/>
                <a:cs typeface="Tahoma"/>
              </a:rPr>
              <a:t>regression  manages to</a:t>
            </a:r>
            <a:r>
              <a:rPr dirty="0" sz="1000" spc="10">
                <a:latin typeface="Tahoma"/>
                <a:cs typeface="Tahoma"/>
              </a:rPr>
              <a:t> </a:t>
            </a:r>
            <a:r>
              <a:rPr dirty="0" sz="1000" spc="-5">
                <a:latin typeface="Tahoma"/>
                <a:cs typeface="Tahoma"/>
              </a:rPr>
              <a:t>capture</a:t>
            </a:r>
            <a:r>
              <a:rPr dirty="0" sz="1000">
                <a:latin typeface="Tahoma"/>
                <a:cs typeface="Tahoma"/>
              </a:rPr>
              <a:t> a	</a:t>
            </a:r>
            <a:r>
              <a:rPr dirty="0" sz="1000" spc="-5">
                <a:latin typeface="Tahoma"/>
                <a:cs typeface="Tahoma"/>
              </a:rPr>
              <a:t>appears to have </a:t>
            </a:r>
            <a:r>
              <a:rPr dirty="0" sz="1000">
                <a:latin typeface="Tahoma"/>
                <a:cs typeface="Tahoma"/>
              </a:rPr>
              <a:t>a much </a:t>
            </a:r>
            <a:r>
              <a:rPr dirty="0" sz="1000" spc="-5">
                <a:latin typeface="Tahoma"/>
                <a:cs typeface="Tahoma"/>
              </a:rPr>
              <a:t>may </a:t>
            </a:r>
            <a:r>
              <a:rPr dirty="0" sz="1000">
                <a:latin typeface="Tahoma"/>
                <a:cs typeface="Tahoma"/>
              </a:rPr>
              <a:t>indeed </a:t>
            </a:r>
            <a:r>
              <a:rPr dirty="0" sz="1000" spc="-5">
                <a:latin typeface="Tahoma"/>
                <a:cs typeface="Tahoma"/>
              </a:rPr>
              <a:t>be the right  significant trend</a:t>
            </a:r>
            <a:r>
              <a:rPr dirty="0" sz="1000" spc="5">
                <a:latin typeface="Tahoma"/>
                <a:cs typeface="Tahoma"/>
              </a:rPr>
              <a:t> </a:t>
            </a:r>
            <a:r>
              <a:rPr dirty="0" sz="1000">
                <a:latin typeface="Tahoma"/>
                <a:cs typeface="Tahoma"/>
              </a:rPr>
              <a:t>in</a:t>
            </a:r>
            <a:r>
              <a:rPr dirty="0" sz="1000" spc="10">
                <a:latin typeface="Tahoma"/>
                <a:cs typeface="Tahoma"/>
              </a:rPr>
              <a:t> </a:t>
            </a:r>
            <a:r>
              <a:rPr dirty="0" sz="1000" spc="-5">
                <a:latin typeface="Tahoma"/>
                <a:cs typeface="Tahoma"/>
              </a:rPr>
              <a:t>the	better fit, but the bias </a:t>
            </a:r>
            <a:r>
              <a:rPr dirty="0" sz="1000">
                <a:latin typeface="Tahoma"/>
                <a:cs typeface="Tahoma"/>
              </a:rPr>
              <a:t>is</a:t>
            </a:r>
            <a:r>
              <a:rPr dirty="0" sz="1000" spc="95">
                <a:latin typeface="Tahoma"/>
                <a:cs typeface="Tahoma"/>
              </a:rPr>
              <a:t> </a:t>
            </a:r>
            <a:r>
              <a:rPr dirty="0" sz="1000" spc="-5">
                <a:latin typeface="Tahoma"/>
                <a:cs typeface="Tahoma"/>
              </a:rPr>
              <a:t>thing.</a:t>
            </a:r>
            <a:endParaRPr sz="1000">
              <a:latin typeface="Tahoma"/>
              <a:cs typeface="Tahoma"/>
            </a:endParaRPr>
          </a:p>
          <a:p>
            <a:pPr marL="153670" marR="2364740">
              <a:lnSpc>
                <a:spcPts val="960"/>
              </a:lnSpc>
              <a:spcBef>
                <a:spcPts val="5"/>
              </a:spcBef>
            </a:pPr>
            <a:r>
              <a:rPr dirty="0" sz="1000">
                <a:latin typeface="Tahoma"/>
                <a:cs typeface="Tahoma"/>
              </a:rPr>
              <a:t>data, </a:t>
            </a:r>
            <a:r>
              <a:rPr dirty="0" sz="1000" spc="-5">
                <a:latin typeface="Tahoma"/>
                <a:cs typeface="Tahoma"/>
              </a:rPr>
              <a:t>but there </a:t>
            </a:r>
            <a:r>
              <a:rPr dirty="0" sz="1000">
                <a:latin typeface="Tahoma"/>
                <a:cs typeface="Tahoma"/>
              </a:rPr>
              <a:t>is </a:t>
            </a:r>
            <a:r>
              <a:rPr dirty="0" sz="1000" spc="-5">
                <a:latin typeface="Tahoma"/>
                <a:cs typeface="Tahoma"/>
              </a:rPr>
              <a:t>visual very clear.  evidence of</a:t>
            </a:r>
            <a:r>
              <a:rPr dirty="0" sz="1000" spc="-15">
                <a:latin typeface="Tahoma"/>
                <a:cs typeface="Tahoma"/>
              </a:rPr>
              <a:t> </a:t>
            </a:r>
            <a:r>
              <a:rPr dirty="0" sz="1000" spc="-10">
                <a:latin typeface="Tahoma"/>
                <a:cs typeface="Tahoma"/>
              </a:rPr>
              <a:t>bias.</a:t>
            </a:r>
            <a:endParaRPr sz="1000">
              <a:latin typeface="Tahoma"/>
              <a:cs typeface="Tahoma"/>
            </a:endParaRPr>
          </a:p>
          <a:p>
            <a:pPr>
              <a:lnSpc>
                <a:spcPct val="100000"/>
              </a:lnSpc>
            </a:pPr>
            <a:endParaRPr sz="1550">
              <a:latin typeface="Times New Roman"/>
              <a:cs typeface="Times New Roman"/>
            </a:endParaRPr>
          </a:p>
          <a:p>
            <a:pPr marL="153670" marR="255270">
              <a:lnSpc>
                <a:spcPct val="86000"/>
              </a:lnSpc>
            </a:pPr>
            <a:r>
              <a:rPr dirty="0" sz="1000" spc="-5" b="1">
                <a:latin typeface="Tahoma"/>
                <a:cs typeface="Tahoma"/>
              </a:rPr>
              <a:t>Bias: </a:t>
            </a:r>
            <a:r>
              <a:rPr dirty="0" sz="1000" spc="-5">
                <a:latin typeface="Tahoma"/>
                <a:cs typeface="Tahoma"/>
              </a:rPr>
              <a:t>the underlying choice of model </a:t>
            </a:r>
            <a:r>
              <a:rPr dirty="0" sz="1050" spc="-25" i="1">
                <a:latin typeface="Tahoma"/>
                <a:cs typeface="Tahoma"/>
              </a:rPr>
              <a:t>(in this </a:t>
            </a:r>
            <a:r>
              <a:rPr dirty="0" sz="1050" spc="-30" i="1">
                <a:latin typeface="Tahoma"/>
                <a:cs typeface="Tahoma"/>
              </a:rPr>
              <a:t>case, a </a:t>
            </a:r>
            <a:r>
              <a:rPr dirty="0" sz="1050" spc="-25" i="1">
                <a:latin typeface="Tahoma"/>
                <a:cs typeface="Tahoma"/>
              </a:rPr>
              <a:t>line) </a:t>
            </a:r>
            <a:r>
              <a:rPr dirty="0" sz="1000" spc="-5">
                <a:latin typeface="Tahoma"/>
                <a:cs typeface="Tahoma"/>
              </a:rPr>
              <a:t>cannot, with  </a:t>
            </a:r>
            <a:r>
              <a:rPr dirty="0" sz="1000">
                <a:latin typeface="Tahoma"/>
                <a:cs typeface="Tahoma"/>
              </a:rPr>
              <a:t>any </a:t>
            </a:r>
            <a:r>
              <a:rPr dirty="0" sz="1000" spc="-5">
                <a:latin typeface="Tahoma"/>
                <a:cs typeface="Tahoma"/>
              </a:rPr>
              <a:t>choice </a:t>
            </a:r>
            <a:r>
              <a:rPr dirty="0" sz="1000">
                <a:latin typeface="Tahoma"/>
                <a:cs typeface="Tahoma"/>
              </a:rPr>
              <a:t>of </a:t>
            </a:r>
            <a:r>
              <a:rPr dirty="0" sz="1000" spc="-5">
                <a:latin typeface="Tahoma"/>
                <a:cs typeface="Tahoma"/>
              </a:rPr>
              <a:t>parameters </a:t>
            </a:r>
            <a:r>
              <a:rPr dirty="0" sz="1050" spc="-25" i="1">
                <a:latin typeface="Tahoma"/>
                <a:cs typeface="Tahoma"/>
              </a:rPr>
              <a:t>(constant term </a:t>
            </a:r>
            <a:r>
              <a:rPr dirty="0" sz="1050" spc="-30" i="1">
                <a:latin typeface="Tahoma"/>
                <a:cs typeface="Tahoma"/>
              </a:rPr>
              <a:t>and </a:t>
            </a:r>
            <a:r>
              <a:rPr dirty="0" sz="1050" spc="-25" i="1">
                <a:latin typeface="Tahoma"/>
                <a:cs typeface="Tahoma"/>
              </a:rPr>
              <a:t>slope) </a:t>
            </a:r>
            <a:r>
              <a:rPr dirty="0" sz="1000" spc="-5">
                <a:latin typeface="Tahoma"/>
                <a:cs typeface="Tahoma"/>
              </a:rPr>
              <a:t>and with any amount  </a:t>
            </a:r>
            <a:r>
              <a:rPr dirty="0" sz="1000">
                <a:latin typeface="Tahoma"/>
                <a:cs typeface="Tahoma"/>
              </a:rPr>
              <a:t>of data </a:t>
            </a:r>
            <a:r>
              <a:rPr dirty="0" sz="1050" spc="-25" i="1">
                <a:latin typeface="Tahoma"/>
                <a:cs typeface="Tahoma"/>
              </a:rPr>
              <a:t>(the </a:t>
            </a:r>
            <a:r>
              <a:rPr dirty="0" sz="1050" spc="-30" i="1">
                <a:latin typeface="Tahoma"/>
                <a:cs typeface="Tahoma"/>
              </a:rPr>
              <a:t>dots) </a:t>
            </a:r>
            <a:r>
              <a:rPr dirty="0" sz="1000" spc="-5">
                <a:latin typeface="Tahoma"/>
                <a:cs typeface="Tahoma"/>
              </a:rPr>
              <a:t>capture the full relationship.</a:t>
            </a:r>
            <a:endParaRPr sz="1000">
              <a:latin typeface="Tahoma"/>
              <a:cs typeface="Tahoma"/>
            </a:endParaRPr>
          </a:p>
          <a:p>
            <a:pPr marL="153670">
              <a:lnSpc>
                <a:spcPct val="100000"/>
              </a:lnSpc>
              <a:spcBef>
                <a:spcPts val="55"/>
              </a:spcBef>
              <a:tabLst>
                <a:tab pos="326707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4</a:t>
            </a:r>
            <a:endParaRPr sz="600">
              <a:latin typeface="Tahoma"/>
              <a:cs typeface="Tahoma"/>
            </a:endParaRPr>
          </a:p>
        </p:txBody>
      </p:sp>
      <p:sp>
        <p:nvSpPr>
          <p:cNvPr id="18" name="object 1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
        <p:nvSpPr>
          <p:cNvPr id="17" name="object 17"/>
          <p:cNvSpPr txBox="1"/>
          <p:nvPr/>
        </p:nvSpPr>
        <p:spPr>
          <a:xfrm>
            <a:off x="1676400" y="5478779"/>
            <a:ext cx="4419600" cy="290830"/>
          </a:xfrm>
          <a:prstGeom prst="rect">
            <a:avLst/>
          </a:prstGeom>
          <a:solidFill>
            <a:srgbClr val="CCFF67"/>
          </a:solidFill>
        </p:spPr>
        <p:txBody>
          <a:bodyPr wrap="square" lIns="0" tIns="22860" rIns="0" bIns="0" rtlCol="0" vert="horz">
            <a:spAutoFit/>
          </a:bodyPr>
          <a:lstStyle/>
          <a:p>
            <a:pPr marL="45085" marR="73025">
              <a:lnSpc>
                <a:spcPct val="100000"/>
              </a:lnSpc>
              <a:spcBef>
                <a:spcPts val="180"/>
              </a:spcBef>
            </a:pPr>
            <a:r>
              <a:rPr dirty="0" sz="800" spc="-5">
                <a:latin typeface="Tahoma"/>
                <a:cs typeface="Tahoma"/>
              </a:rPr>
              <a:t>Software and data for the algorithms in this tutorial: </a:t>
            </a:r>
            <a:r>
              <a:rPr dirty="0" u="sng" sz="800" spc="-5">
                <a:solidFill>
                  <a:srgbClr val="FF0000"/>
                </a:solidFill>
                <a:uFill>
                  <a:solidFill>
                    <a:srgbClr val="FF0000"/>
                  </a:solidFill>
                </a:uFill>
                <a:latin typeface="Tahoma"/>
                <a:cs typeface="Tahoma"/>
                <a:hlinkClick r:id="rId6"/>
              </a:rPr>
              <a:t>http://www.cs.cmu.edu/~awm/vizier</a:t>
            </a:r>
            <a:r>
              <a:rPr dirty="0" sz="800" spc="-5">
                <a:solidFill>
                  <a:srgbClr val="FF0000"/>
                </a:solidFill>
                <a:latin typeface="Tahoma"/>
                <a:cs typeface="Tahoma"/>
                <a:hlinkClick r:id="rId6"/>
              </a:rPr>
              <a:t> </a:t>
            </a:r>
            <a:r>
              <a:rPr dirty="0" sz="800" spc="-5">
                <a:latin typeface="Tahoma"/>
                <a:cs typeface="Tahoma"/>
              </a:rPr>
              <a:t>. </a:t>
            </a:r>
            <a:r>
              <a:rPr dirty="0" sz="800" spc="-10">
                <a:latin typeface="Tahoma"/>
                <a:cs typeface="Tahoma"/>
              </a:rPr>
              <a:t>The  </a:t>
            </a:r>
            <a:r>
              <a:rPr dirty="0" sz="800" spc="-5">
                <a:latin typeface="Tahoma"/>
                <a:cs typeface="Tahoma"/>
              </a:rPr>
              <a:t>example figures in this slide-set were </a:t>
            </a:r>
            <a:r>
              <a:rPr dirty="0" sz="800" spc="-10">
                <a:latin typeface="Tahoma"/>
                <a:cs typeface="Tahoma"/>
              </a:rPr>
              <a:t>created </a:t>
            </a:r>
            <a:r>
              <a:rPr dirty="0" sz="800" spc="-5">
                <a:latin typeface="Tahoma"/>
                <a:cs typeface="Tahoma"/>
              </a:rPr>
              <a:t>with the same software and</a:t>
            </a:r>
            <a:r>
              <a:rPr dirty="0" sz="800" spc="80">
                <a:latin typeface="Tahoma"/>
                <a:cs typeface="Tahoma"/>
              </a:rPr>
              <a:t> </a:t>
            </a:r>
            <a:r>
              <a:rPr dirty="0" sz="800" spc="-5">
                <a:latin typeface="Tahoma"/>
                <a:cs typeface="Tahoma"/>
              </a:rPr>
              <a:t>data.</a:t>
            </a:r>
            <a:endParaRPr sz="8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39</a:t>
            </a:r>
            <a:endParaRPr sz="600">
              <a:latin typeface="Tahoma"/>
              <a:cs typeface="Tahoma"/>
            </a:endParaRPr>
          </a:p>
        </p:txBody>
      </p:sp>
      <p:sp>
        <p:nvSpPr>
          <p:cNvPr id="3" name="object 3"/>
          <p:cNvSpPr txBox="1"/>
          <p:nvPr/>
        </p:nvSpPr>
        <p:spPr>
          <a:xfrm>
            <a:off x="1645920" y="1266318"/>
            <a:ext cx="4336415" cy="1617345"/>
          </a:xfrm>
          <a:prstGeom prst="rect">
            <a:avLst/>
          </a:prstGeom>
        </p:spPr>
        <p:txBody>
          <a:bodyPr wrap="square" lIns="0" tIns="80010" rIns="0" bIns="0" rtlCol="0" vert="horz">
            <a:spAutoFit/>
          </a:bodyPr>
          <a:lstStyle/>
          <a:p>
            <a:pPr marL="316865">
              <a:lnSpc>
                <a:spcPct val="100000"/>
              </a:lnSpc>
              <a:spcBef>
                <a:spcPts val="630"/>
              </a:spcBef>
            </a:pPr>
            <a:r>
              <a:rPr dirty="0" sz="1800">
                <a:solidFill>
                  <a:srgbClr val="006500"/>
                </a:solidFill>
                <a:latin typeface="Tahoma"/>
                <a:cs typeface="Tahoma"/>
              </a:rPr>
              <a:t>When’s Quadratic better </a:t>
            </a:r>
            <a:r>
              <a:rPr dirty="0" sz="1800" spc="-5">
                <a:solidFill>
                  <a:srgbClr val="006500"/>
                </a:solidFill>
                <a:latin typeface="Tahoma"/>
                <a:cs typeface="Tahoma"/>
              </a:rPr>
              <a:t>than</a:t>
            </a:r>
            <a:r>
              <a:rPr dirty="0" sz="1800" spc="-95">
                <a:solidFill>
                  <a:srgbClr val="006500"/>
                </a:solidFill>
                <a:latin typeface="Tahoma"/>
                <a:cs typeface="Tahoma"/>
              </a:rPr>
              <a:t> </a:t>
            </a:r>
            <a:r>
              <a:rPr dirty="0" sz="1800">
                <a:solidFill>
                  <a:srgbClr val="006500"/>
                </a:solidFill>
                <a:latin typeface="Tahoma"/>
                <a:cs typeface="Tahoma"/>
              </a:rPr>
              <a:t>Linear?</a:t>
            </a:r>
            <a:endParaRPr sz="1800">
              <a:latin typeface="Tahoma"/>
              <a:cs typeface="Tahoma"/>
            </a:endParaRPr>
          </a:p>
          <a:p>
            <a:pPr marL="116839" indent="-117475">
              <a:lnSpc>
                <a:spcPct val="100000"/>
              </a:lnSpc>
              <a:spcBef>
                <a:spcPts val="355"/>
              </a:spcBef>
              <a:buChar char="•"/>
              <a:tabLst>
                <a:tab pos="117475" algn="l"/>
              </a:tabLst>
            </a:pPr>
            <a:r>
              <a:rPr dirty="0" sz="1200">
                <a:latin typeface="Tahoma"/>
                <a:cs typeface="Tahoma"/>
              </a:rPr>
              <a:t>It </a:t>
            </a:r>
            <a:r>
              <a:rPr dirty="0" sz="1200" spc="-5">
                <a:latin typeface="Tahoma"/>
                <a:cs typeface="Tahoma"/>
              </a:rPr>
              <a:t>can </a:t>
            </a:r>
            <a:r>
              <a:rPr dirty="0" sz="1200">
                <a:latin typeface="Tahoma"/>
                <a:cs typeface="Tahoma"/>
              </a:rPr>
              <a:t>let </a:t>
            </a:r>
            <a:r>
              <a:rPr dirty="0" sz="1200" spc="-5">
                <a:latin typeface="Tahoma"/>
                <a:cs typeface="Tahoma"/>
              </a:rPr>
              <a:t>you </a:t>
            </a:r>
            <a:r>
              <a:rPr dirty="0" sz="1200">
                <a:latin typeface="Tahoma"/>
                <a:cs typeface="Tahoma"/>
              </a:rPr>
              <a:t>use a </a:t>
            </a:r>
            <a:r>
              <a:rPr dirty="0" sz="1200" spc="-5">
                <a:latin typeface="Tahoma"/>
                <a:cs typeface="Tahoma"/>
              </a:rPr>
              <a:t>wider kernel without introducing</a:t>
            </a:r>
            <a:r>
              <a:rPr dirty="0" sz="1200" spc="-30">
                <a:latin typeface="Tahoma"/>
                <a:cs typeface="Tahoma"/>
              </a:rPr>
              <a:t> </a:t>
            </a:r>
            <a:r>
              <a:rPr dirty="0" sz="1200">
                <a:latin typeface="Tahoma"/>
                <a:cs typeface="Tahoma"/>
              </a:rPr>
              <a:t>bias.</a:t>
            </a:r>
            <a:endParaRPr sz="1200">
              <a:latin typeface="Tahoma"/>
              <a:cs typeface="Tahoma"/>
            </a:endParaRPr>
          </a:p>
          <a:p>
            <a:pPr marL="116839" marR="189865" indent="-117475">
              <a:lnSpc>
                <a:spcPct val="100000"/>
              </a:lnSpc>
              <a:spcBef>
                <a:spcPts val="280"/>
              </a:spcBef>
              <a:buChar char="•"/>
              <a:tabLst>
                <a:tab pos="117475" algn="l"/>
              </a:tabLst>
            </a:pPr>
            <a:r>
              <a:rPr dirty="0" sz="1200" spc="-5">
                <a:latin typeface="Tahoma"/>
                <a:cs typeface="Tahoma"/>
              </a:rPr>
              <a:t>Sometimes you want </a:t>
            </a:r>
            <a:r>
              <a:rPr dirty="0" sz="1200">
                <a:latin typeface="Tahoma"/>
                <a:cs typeface="Tahoma"/>
              </a:rPr>
              <a:t>more </a:t>
            </a:r>
            <a:r>
              <a:rPr dirty="0" sz="1200" spc="-5">
                <a:latin typeface="Tahoma"/>
                <a:cs typeface="Tahoma"/>
              </a:rPr>
              <a:t>than </a:t>
            </a:r>
            <a:r>
              <a:rPr dirty="0" sz="1200">
                <a:latin typeface="Tahoma"/>
                <a:cs typeface="Tahoma"/>
              </a:rPr>
              <a:t>a prediction, </a:t>
            </a:r>
            <a:r>
              <a:rPr dirty="0" sz="1200" spc="-5">
                <a:latin typeface="Tahoma"/>
                <a:cs typeface="Tahoma"/>
              </a:rPr>
              <a:t>you want an  estimate </a:t>
            </a:r>
            <a:r>
              <a:rPr dirty="0" sz="1200">
                <a:latin typeface="Tahoma"/>
                <a:cs typeface="Tahoma"/>
              </a:rPr>
              <a:t>of </a:t>
            </a:r>
            <a:r>
              <a:rPr dirty="0" sz="1200" spc="-5">
                <a:latin typeface="Tahoma"/>
                <a:cs typeface="Tahoma"/>
              </a:rPr>
              <a:t>the </a:t>
            </a:r>
            <a:r>
              <a:rPr dirty="0" sz="1200">
                <a:latin typeface="Tahoma"/>
                <a:cs typeface="Tahoma"/>
              </a:rPr>
              <a:t>local </a:t>
            </a:r>
            <a:r>
              <a:rPr dirty="0" sz="1200" spc="-5">
                <a:latin typeface="Tahoma"/>
                <a:cs typeface="Tahoma"/>
              </a:rPr>
              <a:t>Hessian. Then quadratic </a:t>
            </a:r>
            <a:r>
              <a:rPr dirty="0" sz="1200">
                <a:latin typeface="Tahoma"/>
                <a:cs typeface="Tahoma"/>
              </a:rPr>
              <a:t>is your</a:t>
            </a:r>
            <a:r>
              <a:rPr dirty="0" sz="1200" spc="-15">
                <a:latin typeface="Tahoma"/>
                <a:cs typeface="Tahoma"/>
              </a:rPr>
              <a:t> </a:t>
            </a:r>
            <a:r>
              <a:rPr dirty="0" sz="1200" spc="-5">
                <a:latin typeface="Tahoma"/>
                <a:cs typeface="Tahoma"/>
              </a:rPr>
              <a:t>friend!</a:t>
            </a:r>
            <a:endParaRPr sz="1200">
              <a:latin typeface="Tahoma"/>
              <a:cs typeface="Tahoma"/>
            </a:endParaRPr>
          </a:p>
          <a:p>
            <a:pPr marL="116839" marR="5080" indent="-117475">
              <a:lnSpc>
                <a:spcPct val="100000"/>
              </a:lnSpc>
              <a:spcBef>
                <a:spcPts val="280"/>
              </a:spcBef>
              <a:buChar char="•"/>
              <a:tabLst>
                <a:tab pos="117475" algn="l"/>
              </a:tabLst>
            </a:pPr>
            <a:r>
              <a:rPr dirty="0" sz="1200">
                <a:latin typeface="Tahoma"/>
                <a:cs typeface="Tahoma"/>
              </a:rPr>
              <a:t>But in higher </a:t>
            </a:r>
            <a:r>
              <a:rPr dirty="0" sz="1200" spc="-5">
                <a:latin typeface="Tahoma"/>
                <a:cs typeface="Tahoma"/>
              </a:rPr>
              <a:t>dimensions </a:t>
            </a:r>
            <a:r>
              <a:rPr dirty="0" sz="1200">
                <a:latin typeface="Tahoma"/>
                <a:cs typeface="Tahoma"/>
              </a:rPr>
              <a:t>is </a:t>
            </a:r>
            <a:r>
              <a:rPr dirty="0" sz="1200" spc="-5">
                <a:latin typeface="Tahoma"/>
                <a:cs typeface="Tahoma"/>
              </a:rPr>
              <a:t>appallingly expensive, </a:t>
            </a:r>
            <a:r>
              <a:rPr dirty="0" sz="1200">
                <a:latin typeface="Tahoma"/>
                <a:cs typeface="Tahoma"/>
              </a:rPr>
              <a:t>and needs a  lot </a:t>
            </a:r>
            <a:r>
              <a:rPr dirty="0" sz="1200" spc="-5">
                <a:latin typeface="Tahoma"/>
                <a:cs typeface="Tahoma"/>
              </a:rPr>
              <a:t>of </a:t>
            </a:r>
            <a:r>
              <a:rPr dirty="0" sz="1200">
                <a:latin typeface="Tahoma"/>
                <a:cs typeface="Tahoma"/>
              </a:rPr>
              <a:t>data.</a:t>
            </a:r>
            <a:r>
              <a:rPr dirty="0" sz="1200" spc="-5">
                <a:latin typeface="Tahoma"/>
                <a:cs typeface="Tahoma"/>
              </a:rPr>
              <a:t> </a:t>
            </a:r>
            <a:r>
              <a:rPr dirty="0" sz="1200">
                <a:solidFill>
                  <a:srgbClr val="33CC33"/>
                </a:solidFill>
                <a:latin typeface="Tahoma"/>
                <a:cs typeface="Tahoma"/>
              </a:rPr>
              <a:t>(Why?)</a:t>
            </a:r>
            <a:endParaRPr sz="1200">
              <a:latin typeface="Tahoma"/>
              <a:cs typeface="Tahoma"/>
            </a:endParaRPr>
          </a:p>
          <a:p>
            <a:pPr marL="116839" indent="-117475">
              <a:lnSpc>
                <a:spcPct val="100000"/>
              </a:lnSpc>
              <a:spcBef>
                <a:spcPts val="285"/>
              </a:spcBef>
              <a:buChar char="•"/>
              <a:tabLst>
                <a:tab pos="117475" algn="l"/>
              </a:tabLst>
            </a:pPr>
            <a:r>
              <a:rPr dirty="0" sz="1200">
                <a:latin typeface="Tahoma"/>
                <a:cs typeface="Tahoma"/>
              </a:rPr>
              <a:t>Two </a:t>
            </a:r>
            <a:r>
              <a:rPr dirty="0" sz="1200" spc="-5">
                <a:latin typeface="Tahoma"/>
                <a:cs typeface="Tahoma"/>
              </a:rPr>
              <a:t>“Part-way-between-linear-and-quadratic”</a:t>
            </a:r>
            <a:r>
              <a:rPr dirty="0" sz="1200" spc="25">
                <a:latin typeface="Tahoma"/>
                <a:cs typeface="Tahoma"/>
              </a:rPr>
              <a:t> </a:t>
            </a:r>
            <a:r>
              <a:rPr dirty="0" sz="1200" spc="-5">
                <a:latin typeface="Tahoma"/>
                <a:cs typeface="Tahoma"/>
              </a:rPr>
              <a:t>polynomials:</a:t>
            </a:r>
            <a:endParaRPr sz="1200">
              <a:latin typeface="Tahoma"/>
              <a:cs typeface="Tahoma"/>
            </a:endParaRPr>
          </a:p>
        </p:txBody>
      </p:sp>
      <p:sp>
        <p:nvSpPr>
          <p:cNvPr id="4" name="object 4"/>
          <p:cNvSpPr txBox="1"/>
          <p:nvPr/>
        </p:nvSpPr>
        <p:spPr>
          <a:xfrm>
            <a:off x="1849120" y="2885663"/>
            <a:ext cx="4121785" cy="219075"/>
          </a:xfrm>
          <a:prstGeom prst="rect">
            <a:avLst/>
          </a:prstGeom>
        </p:spPr>
        <p:txBody>
          <a:bodyPr wrap="square" lIns="0" tIns="14604" rIns="0" bIns="0" rtlCol="0" vert="horz">
            <a:spAutoFit/>
          </a:bodyPr>
          <a:lstStyle/>
          <a:p>
            <a:pPr marL="168275" indent="-143510">
              <a:lnSpc>
                <a:spcPct val="100000"/>
              </a:lnSpc>
              <a:spcBef>
                <a:spcPts val="114"/>
              </a:spcBef>
              <a:buClr>
                <a:srgbClr val="000000"/>
              </a:buClr>
              <a:buChar char="•"/>
              <a:tabLst>
                <a:tab pos="168910" algn="l"/>
              </a:tabLst>
            </a:pPr>
            <a:r>
              <a:rPr dirty="0" sz="1200" spc="-5">
                <a:solidFill>
                  <a:srgbClr val="FF0000"/>
                </a:solidFill>
                <a:latin typeface="Tahoma"/>
                <a:cs typeface="Tahoma"/>
              </a:rPr>
              <a:t>“Ellipses”</a:t>
            </a:r>
            <a:r>
              <a:rPr dirty="0" sz="1200" spc="-5">
                <a:latin typeface="Tahoma"/>
                <a:cs typeface="Tahoma"/>
              </a:rPr>
              <a:t>: </a:t>
            </a:r>
            <a:r>
              <a:rPr dirty="0" sz="1200">
                <a:latin typeface="Tahoma"/>
                <a:cs typeface="Tahoma"/>
              </a:rPr>
              <a:t>Add </a:t>
            </a:r>
            <a:r>
              <a:rPr dirty="0" sz="1250" spc="-25" i="1">
                <a:latin typeface="Tahoma"/>
                <a:cs typeface="Tahoma"/>
              </a:rPr>
              <a:t>x </a:t>
            </a:r>
            <a:r>
              <a:rPr dirty="0" baseline="22875" sz="1275" spc="-44" i="1">
                <a:latin typeface="Tahoma"/>
                <a:cs typeface="Tahoma"/>
              </a:rPr>
              <a:t>2 </a:t>
            </a:r>
            <a:r>
              <a:rPr dirty="0" sz="1200" spc="-5">
                <a:latin typeface="Tahoma"/>
                <a:cs typeface="Tahoma"/>
              </a:rPr>
              <a:t>terms to the model, but </a:t>
            </a:r>
            <a:r>
              <a:rPr dirty="0" sz="1200">
                <a:latin typeface="Tahoma"/>
                <a:cs typeface="Tahoma"/>
              </a:rPr>
              <a:t>not</a:t>
            </a:r>
            <a:r>
              <a:rPr dirty="0" sz="1200" spc="-85">
                <a:latin typeface="Tahoma"/>
                <a:cs typeface="Tahoma"/>
              </a:rPr>
              <a:t> </a:t>
            </a:r>
            <a:r>
              <a:rPr dirty="0" sz="1200" spc="-5">
                <a:latin typeface="Tahoma"/>
                <a:cs typeface="Tahoma"/>
              </a:rPr>
              <a:t>cross-terms</a:t>
            </a:r>
            <a:endParaRPr sz="1200">
              <a:latin typeface="Tahoma"/>
              <a:cs typeface="Tahoma"/>
            </a:endParaRPr>
          </a:p>
        </p:txBody>
      </p:sp>
      <p:sp>
        <p:nvSpPr>
          <p:cNvPr id="5" name="object 5"/>
          <p:cNvSpPr txBox="1"/>
          <p:nvPr/>
        </p:nvSpPr>
        <p:spPr>
          <a:xfrm>
            <a:off x="1849120" y="2977720"/>
            <a:ext cx="3453129" cy="678815"/>
          </a:xfrm>
          <a:prstGeom prst="rect">
            <a:avLst/>
          </a:prstGeom>
        </p:spPr>
        <p:txBody>
          <a:bodyPr wrap="square" lIns="0" tIns="11430" rIns="0" bIns="0" rtlCol="0" vert="horz">
            <a:spAutoFit/>
          </a:bodyPr>
          <a:lstStyle/>
          <a:p>
            <a:pPr algn="ctr" marR="887094">
              <a:lnSpc>
                <a:spcPts val="880"/>
              </a:lnSpc>
              <a:spcBef>
                <a:spcPts val="90"/>
              </a:spcBef>
            </a:pPr>
            <a:r>
              <a:rPr dirty="0" sz="850" spc="-15" i="1">
                <a:latin typeface="Tahoma"/>
                <a:cs typeface="Tahoma"/>
              </a:rPr>
              <a:t>i</a:t>
            </a:r>
            <a:endParaRPr sz="850">
              <a:latin typeface="Tahoma"/>
              <a:cs typeface="Tahoma"/>
            </a:endParaRPr>
          </a:p>
          <a:p>
            <a:pPr marL="168275">
              <a:lnSpc>
                <a:spcPts val="1360"/>
              </a:lnSpc>
            </a:pPr>
            <a:r>
              <a:rPr dirty="0" sz="1200">
                <a:latin typeface="Tahoma"/>
                <a:cs typeface="Tahoma"/>
              </a:rPr>
              <a:t>(no </a:t>
            </a:r>
            <a:r>
              <a:rPr dirty="0" sz="1250" spc="-25" i="1">
                <a:latin typeface="Tahoma"/>
                <a:cs typeface="Tahoma"/>
              </a:rPr>
              <a:t>x</a:t>
            </a:r>
            <a:r>
              <a:rPr dirty="0" baseline="-19607" sz="1275" spc="-37" i="1">
                <a:latin typeface="Tahoma"/>
                <a:cs typeface="Tahoma"/>
              </a:rPr>
              <a:t>i</a:t>
            </a:r>
            <a:r>
              <a:rPr dirty="0" sz="1250" spc="-25" i="1">
                <a:latin typeface="Tahoma"/>
                <a:cs typeface="Tahoma"/>
              </a:rPr>
              <a:t>x</a:t>
            </a:r>
            <a:r>
              <a:rPr dirty="0" baseline="-19607" sz="1275" spc="-37" i="1">
                <a:latin typeface="Tahoma"/>
                <a:cs typeface="Tahoma"/>
              </a:rPr>
              <a:t>j </a:t>
            </a:r>
            <a:r>
              <a:rPr dirty="0" sz="1200" spc="-5">
                <a:latin typeface="Tahoma"/>
                <a:cs typeface="Tahoma"/>
              </a:rPr>
              <a:t>where</a:t>
            </a:r>
            <a:r>
              <a:rPr dirty="0" sz="1200" spc="-125">
                <a:latin typeface="Tahoma"/>
                <a:cs typeface="Tahoma"/>
              </a:rPr>
              <a:t> </a:t>
            </a:r>
            <a:r>
              <a:rPr dirty="0" sz="1250" spc="-10" i="1">
                <a:latin typeface="Tahoma"/>
                <a:cs typeface="Tahoma"/>
              </a:rPr>
              <a:t>i</a:t>
            </a:r>
            <a:r>
              <a:rPr dirty="0" sz="1200" spc="-10">
                <a:latin typeface="Tahoma"/>
                <a:cs typeface="Tahoma"/>
              </a:rPr>
              <a:t>=</a:t>
            </a:r>
            <a:r>
              <a:rPr dirty="0" sz="1250" spc="-10" i="1">
                <a:latin typeface="Tahoma"/>
                <a:cs typeface="Tahoma"/>
              </a:rPr>
              <a:t>j</a:t>
            </a:r>
            <a:r>
              <a:rPr dirty="0" sz="1200" spc="-10">
                <a:latin typeface="Tahoma"/>
                <a:cs typeface="Tahoma"/>
              </a:rPr>
              <a:t>)</a:t>
            </a:r>
            <a:endParaRPr sz="1200">
              <a:latin typeface="Tahoma"/>
              <a:cs typeface="Tahoma"/>
            </a:endParaRPr>
          </a:p>
          <a:p>
            <a:pPr marL="168275" indent="-143510">
              <a:lnSpc>
                <a:spcPct val="100000"/>
              </a:lnSpc>
              <a:spcBef>
                <a:spcPts val="275"/>
              </a:spcBef>
              <a:buClr>
                <a:srgbClr val="000000"/>
              </a:buClr>
              <a:buChar char="•"/>
              <a:tabLst>
                <a:tab pos="168910" algn="l"/>
              </a:tabLst>
            </a:pPr>
            <a:r>
              <a:rPr dirty="0" sz="1200" spc="-5">
                <a:solidFill>
                  <a:srgbClr val="FF0000"/>
                </a:solidFill>
                <a:latin typeface="Tahoma"/>
                <a:cs typeface="Tahoma"/>
              </a:rPr>
              <a:t>“Circles”</a:t>
            </a:r>
            <a:r>
              <a:rPr dirty="0" sz="1200" spc="-5">
                <a:latin typeface="Tahoma"/>
                <a:cs typeface="Tahoma"/>
              </a:rPr>
              <a:t>: </a:t>
            </a:r>
            <a:r>
              <a:rPr dirty="0" sz="1200">
                <a:latin typeface="Tahoma"/>
                <a:cs typeface="Tahoma"/>
              </a:rPr>
              <a:t>Add </a:t>
            </a:r>
            <a:r>
              <a:rPr dirty="0" sz="1200" spc="-5">
                <a:latin typeface="Tahoma"/>
                <a:cs typeface="Tahoma"/>
              </a:rPr>
              <a:t>only one extra term to the</a:t>
            </a:r>
            <a:r>
              <a:rPr dirty="0" sz="1200" spc="-10">
                <a:latin typeface="Tahoma"/>
                <a:cs typeface="Tahoma"/>
              </a:rPr>
              <a:t> </a:t>
            </a:r>
            <a:r>
              <a:rPr dirty="0" sz="1200" spc="-5">
                <a:latin typeface="Tahoma"/>
                <a:cs typeface="Tahoma"/>
              </a:rPr>
              <a:t>model:</a:t>
            </a:r>
            <a:endParaRPr sz="1200">
              <a:latin typeface="Tahoma"/>
              <a:cs typeface="Tahoma"/>
            </a:endParaRPr>
          </a:p>
          <a:p>
            <a:pPr algn="ctr" marL="467995">
              <a:lnSpc>
                <a:spcPct val="100000"/>
              </a:lnSpc>
              <a:spcBef>
                <a:spcPts val="235"/>
              </a:spcBef>
            </a:pPr>
            <a:r>
              <a:rPr dirty="0" sz="800" spc="-10" i="1">
                <a:latin typeface="Times New Roman"/>
                <a:cs typeface="Times New Roman"/>
              </a:rPr>
              <a:t>D</a:t>
            </a:r>
            <a:endParaRPr sz="800">
              <a:latin typeface="Times New Roman"/>
              <a:cs typeface="Times New Roman"/>
            </a:endParaRPr>
          </a:p>
        </p:txBody>
      </p:sp>
      <p:sp>
        <p:nvSpPr>
          <p:cNvPr id="6" name="object 6"/>
          <p:cNvSpPr txBox="1"/>
          <p:nvPr/>
        </p:nvSpPr>
        <p:spPr>
          <a:xfrm>
            <a:off x="3272780" y="3613702"/>
            <a:ext cx="749300" cy="232410"/>
          </a:xfrm>
          <a:prstGeom prst="rect">
            <a:avLst/>
          </a:prstGeom>
        </p:spPr>
        <p:txBody>
          <a:bodyPr wrap="square" lIns="0" tIns="13335" rIns="0" bIns="0" rtlCol="0" vert="horz">
            <a:spAutoFit/>
          </a:bodyPr>
          <a:lstStyle/>
          <a:p>
            <a:pPr>
              <a:lnSpc>
                <a:spcPct val="100000"/>
              </a:lnSpc>
              <a:spcBef>
                <a:spcPts val="105"/>
              </a:spcBef>
              <a:tabLst>
                <a:tab pos="311150" algn="l"/>
                <a:tab pos="659765" algn="l"/>
              </a:tabLst>
            </a:pPr>
            <a:r>
              <a:rPr dirty="0" sz="1350" i="1">
                <a:latin typeface="Times New Roman"/>
                <a:cs typeface="Times New Roman"/>
              </a:rPr>
              <a:t>x</a:t>
            </a:r>
            <a:r>
              <a:rPr dirty="0" sz="1350" i="1">
                <a:latin typeface="Times New Roman"/>
                <a:cs typeface="Times New Roman"/>
              </a:rPr>
              <a:t>	</a:t>
            </a:r>
            <a:r>
              <a:rPr dirty="0" sz="1350">
                <a:latin typeface="Symbol"/>
                <a:cs typeface="Symbol"/>
              </a:rPr>
              <a:t></a:t>
            </a:r>
            <a:r>
              <a:rPr dirty="0" sz="1350">
                <a:latin typeface="Times New Roman"/>
                <a:cs typeface="Times New Roman"/>
              </a:rPr>
              <a:t>	</a:t>
            </a:r>
            <a:r>
              <a:rPr dirty="0" sz="1350" i="1">
                <a:latin typeface="Times New Roman"/>
                <a:cs typeface="Times New Roman"/>
              </a:rPr>
              <a:t>x</a:t>
            </a:r>
            <a:endParaRPr sz="1350">
              <a:latin typeface="Times New Roman"/>
              <a:cs typeface="Times New Roman"/>
            </a:endParaRPr>
          </a:p>
        </p:txBody>
      </p:sp>
      <p:sp>
        <p:nvSpPr>
          <p:cNvPr id="7" name="object 7"/>
          <p:cNvSpPr txBox="1"/>
          <p:nvPr/>
        </p:nvSpPr>
        <p:spPr>
          <a:xfrm>
            <a:off x="1645920" y="3607717"/>
            <a:ext cx="4479290" cy="986155"/>
          </a:xfrm>
          <a:prstGeom prst="rect">
            <a:avLst/>
          </a:prstGeom>
        </p:spPr>
        <p:txBody>
          <a:bodyPr wrap="square" lIns="0" tIns="11430" rIns="0" bIns="0" rtlCol="0" vert="horz">
            <a:spAutoFit/>
          </a:bodyPr>
          <a:lstStyle/>
          <a:p>
            <a:pPr algn="ctr" marL="319405">
              <a:lnSpc>
                <a:spcPct val="100000"/>
              </a:lnSpc>
              <a:spcBef>
                <a:spcPts val="90"/>
              </a:spcBef>
            </a:pPr>
            <a:r>
              <a:rPr dirty="0" sz="800" spc="-5">
                <a:latin typeface="Times New Roman"/>
                <a:cs typeface="Times New Roman"/>
              </a:rPr>
              <a:t>2</a:t>
            </a:r>
            <a:endParaRPr sz="800">
              <a:latin typeface="Times New Roman"/>
              <a:cs typeface="Times New Roman"/>
            </a:endParaRPr>
          </a:p>
          <a:p>
            <a:pPr>
              <a:lnSpc>
                <a:spcPct val="100000"/>
              </a:lnSpc>
              <a:spcBef>
                <a:spcPts val="25"/>
              </a:spcBef>
            </a:pPr>
            <a:endParaRPr sz="800">
              <a:latin typeface="Times New Roman"/>
              <a:cs typeface="Times New Roman"/>
            </a:endParaRPr>
          </a:p>
          <a:p>
            <a:pPr algn="ctr" marR="116205">
              <a:lnSpc>
                <a:spcPts val="890"/>
              </a:lnSpc>
            </a:pPr>
            <a:r>
              <a:rPr dirty="0" sz="800" spc="-5" i="1">
                <a:latin typeface="Times New Roman"/>
                <a:cs typeface="Times New Roman"/>
              </a:rPr>
              <a:t>j</a:t>
            </a:r>
            <a:r>
              <a:rPr dirty="0" sz="800" spc="-135" i="1">
                <a:latin typeface="Times New Roman"/>
                <a:cs typeface="Times New Roman"/>
              </a:rPr>
              <a:t> </a:t>
            </a:r>
            <a:r>
              <a:rPr dirty="0" sz="800" spc="-25">
                <a:latin typeface="Symbol"/>
                <a:cs typeface="Symbol"/>
              </a:rPr>
              <a:t></a:t>
            </a:r>
            <a:r>
              <a:rPr dirty="0" sz="800" spc="-25">
                <a:latin typeface="Times New Roman"/>
                <a:cs typeface="Times New Roman"/>
              </a:rPr>
              <a:t>1</a:t>
            </a:r>
            <a:endParaRPr sz="800">
              <a:latin typeface="Times New Roman"/>
              <a:cs typeface="Times New Roman"/>
            </a:endParaRPr>
          </a:p>
          <a:p>
            <a:pPr marL="116839" indent="-117475">
              <a:lnSpc>
                <a:spcPts val="1370"/>
              </a:lnSpc>
              <a:buChar char="•"/>
              <a:tabLst>
                <a:tab pos="117475" algn="l"/>
              </a:tabLst>
            </a:pPr>
            <a:r>
              <a:rPr dirty="0" sz="1200" spc="-5">
                <a:latin typeface="Tahoma"/>
                <a:cs typeface="Tahoma"/>
              </a:rPr>
              <a:t>Incremental insertion </a:t>
            </a:r>
            <a:r>
              <a:rPr dirty="0" sz="1200">
                <a:latin typeface="Tahoma"/>
                <a:cs typeface="Tahoma"/>
              </a:rPr>
              <a:t>of </a:t>
            </a:r>
            <a:r>
              <a:rPr dirty="0" sz="1200" spc="-5">
                <a:latin typeface="Tahoma"/>
                <a:cs typeface="Tahoma"/>
              </a:rPr>
              <a:t>polynomial terms </a:t>
            </a:r>
            <a:r>
              <a:rPr dirty="0" sz="1200">
                <a:latin typeface="Tahoma"/>
                <a:cs typeface="Tahoma"/>
              </a:rPr>
              <a:t>is </a:t>
            </a:r>
            <a:r>
              <a:rPr dirty="0" sz="1200" spc="-5">
                <a:latin typeface="Tahoma"/>
                <a:cs typeface="Tahoma"/>
              </a:rPr>
              <a:t>well established</a:t>
            </a:r>
            <a:r>
              <a:rPr dirty="0" sz="1200" spc="25">
                <a:latin typeface="Tahoma"/>
                <a:cs typeface="Tahoma"/>
              </a:rPr>
              <a:t> </a:t>
            </a:r>
            <a:r>
              <a:rPr dirty="0" sz="1200">
                <a:latin typeface="Tahoma"/>
                <a:cs typeface="Tahoma"/>
              </a:rPr>
              <a:t>in</a:t>
            </a:r>
            <a:endParaRPr sz="1200">
              <a:latin typeface="Tahoma"/>
              <a:cs typeface="Tahoma"/>
            </a:endParaRPr>
          </a:p>
          <a:p>
            <a:pPr marL="116839">
              <a:lnSpc>
                <a:spcPts val="1435"/>
              </a:lnSpc>
            </a:pPr>
            <a:r>
              <a:rPr dirty="0" sz="1200" spc="-5">
                <a:latin typeface="Tahoma"/>
                <a:cs typeface="Tahoma"/>
              </a:rPr>
              <a:t>conventional regression (GMDH,AIM): potentially useful </a:t>
            </a:r>
            <a:r>
              <a:rPr dirty="0" sz="1200">
                <a:latin typeface="Tahoma"/>
                <a:cs typeface="Tahoma"/>
              </a:rPr>
              <a:t>here</a:t>
            </a:r>
            <a:r>
              <a:rPr dirty="0" sz="1200" spc="120">
                <a:latin typeface="Tahoma"/>
                <a:cs typeface="Tahoma"/>
              </a:rPr>
              <a:t> </a:t>
            </a:r>
            <a:r>
              <a:rPr dirty="0" sz="1200" spc="-5">
                <a:latin typeface="Tahoma"/>
                <a:cs typeface="Tahoma"/>
              </a:rPr>
              <a:t>too</a:t>
            </a:r>
            <a:endParaRPr sz="1200">
              <a:latin typeface="Tahoma"/>
              <a:cs typeface="Tahoma"/>
            </a:endParaRPr>
          </a:p>
          <a:p>
            <a:pPr marL="113664">
              <a:lnSpc>
                <a:spcPct val="100000"/>
              </a:lnSpc>
              <a:spcBef>
                <a:spcPts val="125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 Moore</a:t>
            </a:r>
            <a:endParaRPr sz="600">
              <a:latin typeface="Tahoma"/>
              <a:cs typeface="Tahoma"/>
            </a:endParaRPr>
          </a:p>
        </p:txBody>
      </p:sp>
      <p:sp>
        <p:nvSpPr>
          <p:cNvPr id="8" name="object 8"/>
          <p:cNvSpPr txBox="1"/>
          <p:nvPr/>
        </p:nvSpPr>
        <p:spPr>
          <a:xfrm>
            <a:off x="3352806" y="3570289"/>
            <a:ext cx="717550" cy="335915"/>
          </a:xfrm>
          <a:prstGeom prst="rect">
            <a:avLst/>
          </a:prstGeom>
        </p:spPr>
        <p:txBody>
          <a:bodyPr wrap="square" lIns="0" tIns="16510" rIns="0" bIns="0" rtlCol="0" vert="horz">
            <a:spAutoFit/>
          </a:bodyPr>
          <a:lstStyle/>
          <a:p>
            <a:pPr>
              <a:lnSpc>
                <a:spcPct val="100000"/>
              </a:lnSpc>
              <a:spcBef>
                <a:spcPts val="130"/>
              </a:spcBef>
              <a:tabLst>
                <a:tab pos="364490" algn="l"/>
                <a:tab pos="676275" algn="l"/>
              </a:tabLst>
            </a:pPr>
            <a:r>
              <a:rPr dirty="0" sz="800" spc="45" i="1">
                <a:latin typeface="Times New Roman"/>
                <a:cs typeface="Times New Roman"/>
              </a:rPr>
              <a:t>D</a:t>
            </a:r>
            <a:r>
              <a:rPr dirty="0" sz="800" spc="-40">
                <a:latin typeface="Symbol"/>
                <a:cs typeface="Symbol"/>
              </a:rPr>
              <a:t></a:t>
            </a:r>
            <a:r>
              <a:rPr dirty="0" sz="800" spc="-5">
                <a:latin typeface="Times New Roman"/>
                <a:cs typeface="Times New Roman"/>
              </a:rPr>
              <a:t>1</a:t>
            </a:r>
            <a:r>
              <a:rPr dirty="0" sz="800">
                <a:latin typeface="Times New Roman"/>
                <a:cs typeface="Times New Roman"/>
              </a:rPr>
              <a:t>	</a:t>
            </a:r>
            <a:r>
              <a:rPr dirty="0" sz="2000" spc="20">
                <a:latin typeface="Symbol"/>
                <a:cs typeface="Symbol"/>
              </a:rPr>
              <a:t></a:t>
            </a:r>
            <a:r>
              <a:rPr dirty="0" sz="2000">
                <a:latin typeface="Times New Roman"/>
                <a:cs typeface="Times New Roman"/>
              </a:rPr>
              <a:t>	</a:t>
            </a:r>
            <a:r>
              <a:rPr dirty="0" sz="800" spc="-5" i="1">
                <a:latin typeface="Times New Roman"/>
                <a:cs typeface="Times New Roman"/>
              </a:rPr>
              <a:t>j</a:t>
            </a:r>
            <a:endParaRPr sz="800">
              <a:latin typeface="Times New Roman"/>
              <a:cs typeface="Times New Roman"/>
            </a:endParaRPr>
          </a:p>
        </p:txBody>
      </p:sp>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p:nvPr/>
        </p:nvSpPr>
        <p:spPr>
          <a:xfrm>
            <a:off x="1779270" y="5555995"/>
            <a:ext cx="4230370"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6500"/>
                </a:solidFill>
                <a:latin typeface="Tahoma"/>
                <a:cs typeface="Tahoma"/>
              </a:rPr>
              <a:t>Multivariate Locally </a:t>
            </a:r>
            <a:r>
              <a:rPr dirty="0" sz="2000" spc="-10">
                <a:solidFill>
                  <a:srgbClr val="006500"/>
                </a:solidFill>
                <a:latin typeface="Tahoma"/>
                <a:cs typeface="Tahoma"/>
              </a:rPr>
              <a:t>weighted</a:t>
            </a:r>
            <a:r>
              <a:rPr dirty="0" sz="2000" spc="45">
                <a:solidFill>
                  <a:srgbClr val="006500"/>
                </a:solidFill>
                <a:latin typeface="Tahoma"/>
                <a:cs typeface="Tahoma"/>
              </a:rPr>
              <a:t> </a:t>
            </a:r>
            <a:r>
              <a:rPr dirty="0" sz="2000" spc="-5">
                <a:solidFill>
                  <a:srgbClr val="006500"/>
                </a:solidFill>
                <a:latin typeface="Tahoma"/>
                <a:cs typeface="Tahoma"/>
              </a:rPr>
              <a:t>learning</a:t>
            </a:r>
            <a:endParaRPr sz="2000">
              <a:latin typeface="Tahoma"/>
              <a:cs typeface="Tahoma"/>
            </a:endParaRPr>
          </a:p>
        </p:txBody>
      </p:sp>
      <p:sp>
        <p:nvSpPr>
          <p:cNvPr id="11" name="object 11"/>
          <p:cNvSpPr txBox="1"/>
          <p:nvPr/>
        </p:nvSpPr>
        <p:spPr>
          <a:xfrm>
            <a:off x="1760220" y="7186674"/>
            <a:ext cx="4211320" cy="1584960"/>
          </a:xfrm>
          <a:prstGeom prst="rect">
            <a:avLst/>
          </a:prstGeom>
        </p:spPr>
        <p:txBody>
          <a:bodyPr wrap="square" lIns="0" tIns="33655" rIns="0" bIns="0" rtlCol="0" vert="horz">
            <a:spAutoFit/>
          </a:bodyPr>
          <a:lstStyle/>
          <a:p>
            <a:pPr marL="28575" marR="414655" indent="-29209">
              <a:lnSpc>
                <a:spcPts val="1290"/>
              </a:lnSpc>
              <a:spcBef>
                <a:spcPts val="265"/>
              </a:spcBef>
            </a:pPr>
            <a:r>
              <a:rPr dirty="0" sz="1200">
                <a:latin typeface="Tahoma"/>
                <a:cs typeface="Tahoma"/>
              </a:rPr>
              <a:t>All </a:t>
            </a:r>
            <a:r>
              <a:rPr dirty="0" sz="1200" spc="-5">
                <a:latin typeface="Tahoma"/>
                <a:cs typeface="Tahoma"/>
              </a:rPr>
              <a:t>the methods </a:t>
            </a:r>
            <a:r>
              <a:rPr dirty="0" sz="1200">
                <a:latin typeface="Tahoma"/>
                <a:cs typeface="Tahoma"/>
              </a:rPr>
              <a:t>described </a:t>
            </a:r>
            <a:r>
              <a:rPr dirty="0" sz="1200" spc="-5">
                <a:latin typeface="Tahoma"/>
                <a:cs typeface="Tahoma"/>
              </a:rPr>
              <a:t>so far can generalize to  multivariate </a:t>
            </a:r>
            <a:r>
              <a:rPr dirty="0" sz="1200">
                <a:latin typeface="Tahoma"/>
                <a:cs typeface="Tahoma"/>
              </a:rPr>
              <a:t>input and </a:t>
            </a:r>
            <a:r>
              <a:rPr dirty="0" sz="1200" spc="-5">
                <a:latin typeface="Tahoma"/>
                <a:cs typeface="Tahoma"/>
              </a:rPr>
              <a:t>output. But </a:t>
            </a:r>
            <a:r>
              <a:rPr dirty="0" sz="1200">
                <a:latin typeface="Tahoma"/>
                <a:cs typeface="Tahoma"/>
              </a:rPr>
              <a:t>new </a:t>
            </a:r>
            <a:r>
              <a:rPr dirty="0" sz="1200" spc="-5">
                <a:latin typeface="Tahoma"/>
                <a:cs typeface="Tahoma"/>
              </a:rPr>
              <a:t>questions </a:t>
            </a:r>
            <a:r>
              <a:rPr dirty="0" sz="1200">
                <a:latin typeface="Tahoma"/>
                <a:cs typeface="Tahoma"/>
              </a:rPr>
              <a:t>arise:</a:t>
            </a:r>
            <a:endParaRPr sz="1200">
              <a:latin typeface="Tahoma"/>
              <a:cs typeface="Tahoma"/>
            </a:endParaRPr>
          </a:p>
          <a:p>
            <a:pPr>
              <a:lnSpc>
                <a:spcPct val="100000"/>
              </a:lnSpc>
              <a:spcBef>
                <a:spcPts val="45"/>
              </a:spcBef>
            </a:pPr>
            <a:endParaRPr sz="1450">
              <a:latin typeface="Times New Roman"/>
              <a:cs typeface="Times New Roman"/>
            </a:endParaRPr>
          </a:p>
          <a:p>
            <a:pPr marL="165735" indent="-166370">
              <a:lnSpc>
                <a:spcPct val="100000"/>
              </a:lnSpc>
              <a:buClr>
                <a:srgbClr val="9D8047"/>
              </a:buClr>
              <a:buFont typeface="Wingdings"/>
              <a:buChar char=""/>
              <a:tabLst>
                <a:tab pos="166370" algn="l"/>
              </a:tabLst>
            </a:pPr>
            <a:r>
              <a:rPr dirty="0" sz="1200">
                <a:latin typeface="Tahoma"/>
                <a:cs typeface="Tahoma"/>
              </a:rPr>
              <a:t>What are good </a:t>
            </a:r>
            <a:r>
              <a:rPr dirty="0" sz="1200" spc="-5">
                <a:latin typeface="Tahoma"/>
                <a:cs typeface="Tahoma"/>
              </a:rPr>
              <a:t>scalings for </a:t>
            </a:r>
            <a:r>
              <a:rPr dirty="0" sz="1200">
                <a:latin typeface="Tahoma"/>
                <a:cs typeface="Tahoma"/>
              </a:rPr>
              <a:t>a </a:t>
            </a:r>
            <a:r>
              <a:rPr dirty="0" sz="1200" spc="-5">
                <a:latin typeface="Tahoma"/>
                <a:cs typeface="Tahoma"/>
              </a:rPr>
              <a:t>Euclidean distance</a:t>
            </a:r>
            <a:r>
              <a:rPr dirty="0" sz="1200" spc="-35">
                <a:latin typeface="Tahoma"/>
                <a:cs typeface="Tahoma"/>
              </a:rPr>
              <a:t> </a:t>
            </a:r>
            <a:r>
              <a:rPr dirty="0" sz="1200" spc="-5">
                <a:latin typeface="Tahoma"/>
                <a:cs typeface="Tahoma"/>
              </a:rPr>
              <a:t>metric?</a:t>
            </a:r>
            <a:endParaRPr sz="1200">
              <a:latin typeface="Tahoma"/>
              <a:cs typeface="Tahoma"/>
            </a:endParaRPr>
          </a:p>
          <a:p>
            <a:pPr marL="165735" indent="-166370">
              <a:lnSpc>
                <a:spcPct val="100000"/>
              </a:lnSpc>
              <a:spcBef>
                <a:spcPts val="135"/>
              </a:spcBef>
              <a:buClr>
                <a:srgbClr val="9D8047"/>
              </a:buClr>
              <a:buFont typeface="Wingdings"/>
              <a:buChar char=""/>
              <a:tabLst>
                <a:tab pos="166370" algn="l"/>
              </a:tabLst>
            </a:pPr>
            <a:r>
              <a:rPr dirty="0" sz="1200">
                <a:latin typeface="Tahoma"/>
                <a:cs typeface="Tahoma"/>
              </a:rPr>
              <a:t>What is a better </a:t>
            </a:r>
            <a:r>
              <a:rPr dirty="0" sz="1200" spc="-5">
                <a:latin typeface="Tahoma"/>
                <a:cs typeface="Tahoma"/>
              </a:rPr>
              <a:t>Euclidean distance</a:t>
            </a:r>
            <a:r>
              <a:rPr dirty="0" sz="1200" spc="-15">
                <a:latin typeface="Tahoma"/>
                <a:cs typeface="Tahoma"/>
              </a:rPr>
              <a:t> </a:t>
            </a:r>
            <a:r>
              <a:rPr dirty="0" sz="1200">
                <a:latin typeface="Tahoma"/>
                <a:cs typeface="Tahoma"/>
              </a:rPr>
              <a:t>metric?</a:t>
            </a:r>
            <a:endParaRPr sz="1200">
              <a:latin typeface="Tahoma"/>
              <a:cs typeface="Tahoma"/>
            </a:endParaRPr>
          </a:p>
          <a:p>
            <a:pPr marL="165735" indent="-166370">
              <a:lnSpc>
                <a:spcPct val="100000"/>
              </a:lnSpc>
              <a:spcBef>
                <a:spcPts val="145"/>
              </a:spcBef>
              <a:buClr>
                <a:srgbClr val="9D8047"/>
              </a:buClr>
              <a:buFont typeface="Wingdings"/>
              <a:buChar char=""/>
              <a:tabLst>
                <a:tab pos="166370" algn="l"/>
              </a:tabLst>
            </a:pPr>
            <a:r>
              <a:rPr dirty="0" sz="1200">
                <a:latin typeface="Tahoma"/>
                <a:cs typeface="Tahoma"/>
              </a:rPr>
              <a:t>Are all </a:t>
            </a:r>
            <a:r>
              <a:rPr dirty="0" sz="1200" spc="-5">
                <a:latin typeface="Tahoma"/>
                <a:cs typeface="Tahoma"/>
              </a:rPr>
              <a:t>features</a:t>
            </a:r>
            <a:r>
              <a:rPr dirty="0" sz="1200" spc="-20">
                <a:latin typeface="Tahoma"/>
                <a:cs typeface="Tahoma"/>
              </a:rPr>
              <a:t> </a:t>
            </a:r>
            <a:r>
              <a:rPr dirty="0" sz="1200" spc="-5">
                <a:latin typeface="Tahoma"/>
                <a:cs typeface="Tahoma"/>
              </a:rPr>
              <a:t>relevant?</a:t>
            </a:r>
            <a:endParaRPr sz="1200">
              <a:latin typeface="Tahoma"/>
              <a:cs typeface="Tahoma"/>
            </a:endParaRPr>
          </a:p>
          <a:p>
            <a:pPr marL="165100" indent="-165735">
              <a:lnSpc>
                <a:spcPct val="100000"/>
              </a:lnSpc>
              <a:spcBef>
                <a:spcPts val="140"/>
              </a:spcBef>
              <a:buClr>
                <a:srgbClr val="9D8047"/>
              </a:buClr>
              <a:buFont typeface="Wingdings"/>
              <a:buChar char=""/>
              <a:tabLst>
                <a:tab pos="165735" algn="l"/>
              </a:tabLst>
            </a:pPr>
            <a:r>
              <a:rPr dirty="0" sz="1200">
                <a:latin typeface="Tahoma"/>
                <a:cs typeface="Tahoma"/>
              </a:rPr>
              <a:t>Do some </a:t>
            </a:r>
            <a:r>
              <a:rPr dirty="0" sz="1200" spc="-5">
                <a:latin typeface="Tahoma"/>
                <a:cs typeface="Tahoma"/>
              </a:rPr>
              <a:t>features have </a:t>
            </a:r>
            <a:r>
              <a:rPr dirty="0" sz="1200">
                <a:latin typeface="Tahoma"/>
                <a:cs typeface="Tahoma"/>
              </a:rPr>
              <a:t>a global </a:t>
            </a:r>
            <a:r>
              <a:rPr dirty="0" sz="1200" spc="-5">
                <a:latin typeface="Tahoma"/>
                <a:cs typeface="Tahoma"/>
              </a:rPr>
              <a:t>rather than </a:t>
            </a:r>
            <a:r>
              <a:rPr dirty="0" sz="1200">
                <a:latin typeface="Tahoma"/>
                <a:cs typeface="Tahoma"/>
              </a:rPr>
              <a:t>local</a:t>
            </a:r>
            <a:r>
              <a:rPr dirty="0" sz="1200" spc="-55">
                <a:latin typeface="Tahoma"/>
                <a:cs typeface="Tahoma"/>
              </a:rPr>
              <a:t> </a:t>
            </a:r>
            <a:r>
              <a:rPr dirty="0" sz="1200">
                <a:latin typeface="Tahoma"/>
                <a:cs typeface="Tahoma"/>
              </a:rPr>
              <a:t>influence?</a:t>
            </a:r>
            <a:endParaRPr sz="1200">
              <a:latin typeface="Tahoma"/>
              <a:cs typeface="Tahoma"/>
            </a:endParaRPr>
          </a:p>
          <a:p>
            <a:pPr>
              <a:lnSpc>
                <a:spcPct val="100000"/>
              </a:lnSpc>
              <a:spcBef>
                <a:spcPts val="915"/>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40">
                <a:latin typeface="Tahoma"/>
                <a:cs typeface="Tahoma"/>
              </a:rPr>
              <a:t> </a:t>
            </a:r>
            <a:r>
              <a:rPr dirty="0" sz="600">
                <a:latin typeface="Tahoma"/>
                <a:cs typeface="Tahoma"/>
              </a:rPr>
              <a:t>40</a:t>
            </a:r>
            <a:endParaRPr sz="600">
              <a:latin typeface="Tahoma"/>
              <a:cs typeface="Tahoma"/>
            </a:endParaRPr>
          </a:p>
        </p:txBody>
      </p:sp>
      <p:sp>
        <p:nvSpPr>
          <p:cNvPr id="12" name="object 12"/>
          <p:cNvSpPr txBox="1"/>
          <p:nvPr/>
        </p:nvSpPr>
        <p:spPr>
          <a:xfrm>
            <a:off x="2405825" y="6307954"/>
            <a:ext cx="179070" cy="445770"/>
          </a:xfrm>
          <a:prstGeom prst="rect">
            <a:avLst/>
          </a:prstGeom>
        </p:spPr>
        <p:txBody>
          <a:bodyPr wrap="square" lIns="0" tIns="12700" rIns="0" bIns="0" rtlCol="0" vert="vert270">
            <a:spAutoFit/>
          </a:bodyPr>
          <a:lstStyle/>
          <a:p>
            <a:pPr marL="12700">
              <a:lnSpc>
                <a:spcPct val="100000"/>
              </a:lnSpc>
              <a:spcBef>
                <a:spcPts val="100"/>
              </a:spcBef>
            </a:pPr>
            <a:r>
              <a:rPr dirty="0" sz="1000" spc="-5" b="1">
                <a:latin typeface="Tahoma"/>
                <a:cs typeface="Tahoma"/>
              </a:rPr>
              <a:t>Inputs</a:t>
            </a:r>
            <a:endParaRPr sz="1000">
              <a:latin typeface="Tahoma"/>
              <a:cs typeface="Tahoma"/>
            </a:endParaRPr>
          </a:p>
        </p:txBody>
      </p:sp>
      <p:sp>
        <p:nvSpPr>
          <p:cNvPr id="13" name="object 13"/>
          <p:cNvSpPr txBox="1"/>
          <p:nvPr/>
        </p:nvSpPr>
        <p:spPr>
          <a:xfrm>
            <a:off x="5267131" y="6239110"/>
            <a:ext cx="179070" cy="535940"/>
          </a:xfrm>
          <a:prstGeom prst="rect">
            <a:avLst/>
          </a:prstGeom>
        </p:spPr>
        <p:txBody>
          <a:bodyPr wrap="square" lIns="0" tIns="12700" rIns="0" bIns="0" rtlCol="0" vert="vert270">
            <a:spAutoFit/>
          </a:bodyPr>
          <a:lstStyle/>
          <a:p>
            <a:pPr marL="12700">
              <a:lnSpc>
                <a:spcPct val="100000"/>
              </a:lnSpc>
              <a:spcBef>
                <a:spcPts val="100"/>
              </a:spcBef>
            </a:pPr>
            <a:r>
              <a:rPr dirty="0" sz="1000" spc="-5" b="1">
                <a:latin typeface="Tahoma"/>
                <a:cs typeface="Tahoma"/>
              </a:rPr>
              <a:t>Outputs</a:t>
            </a:r>
            <a:endParaRPr sz="1000">
              <a:latin typeface="Tahoma"/>
              <a:cs typeface="Tahoma"/>
            </a:endParaRPr>
          </a:p>
        </p:txBody>
      </p:sp>
      <p:sp>
        <p:nvSpPr>
          <p:cNvPr id="14" name="object 14"/>
          <p:cNvSpPr txBox="1"/>
          <p:nvPr/>
        </p:nvSpPr>
        <p:spPr>
          <a:xfrm>
            <a:off x="3162300" y="6012179"/>
            <a:ext cx="1143000" cy="981075"/>
          </a:xfrm>
          <a:prstGeom prst="rect">
            <a:avLst/>
          </a:prstGeom>
          <a:ln w="6350">
            <a:solidFill>
              <a:srgbClr val="010101"/>
            </a:solidFill>
          </a:ln>
        </p:spPr>
        <p:txBody>
          <a:bodyPr wrap="square" lIns="0" tIns="2540" rIns="0" bIns="0" rtlCol="0" vert="horz">
            <a:spAutoFit/>
          </a:bodyPr>
          <a:lstStyle/>
          <a:p>
            <a:pPr>
              <a:lnSpc>
                <a:spcPct val="100000"/>
              </a:lnSpc>
              <a:spcBef>
                <a:spcPts val="20"/>
              </a:spcBef>
            </a:pPr>
            <a:endParaRPr sz="1200">
              <a:latin typeface="Times New Roman"/>
              <a:cs typeface="Times New Roman"/>
            </a:endParaRPr>
          </a:p>
          <a:p>
            <a:pPr marL="236220" marR="286385">
              <a:lnSpc>
                <a:spcPct val="119700"/>
              </a:lnSpc>
            </a:pPr>
            <a:r>
              <a:rPr dirty="0" sz="1000" spc="-5" b="1">
                <a:latin typeface="Tahoma"/>
                <a:cs typeface="Tahoma"/>
              </a:rPr>
              <a:t>Locally  </a:t>
            </a:r>
            <a:r>
              <a:rPr dirty="0" sz="1000" spc="-5" b="1">
                <a:latin typeface="Tahoma"/>
                <a:cs typeface="Tahoma"/>
              </a:rPr>
              <a:t>Wei</a:t>
            </a:r>
            <a:r>
              <a:rPr dirty="0" sz="1000" spc="-10" b="1">
                <a:latin typeface="Tahoma"/>
                <a:cs typeface="Tahoma"/>
              </a:rPr>
              <a:t>g</a:t>
            </a:r>
            <a:r>
              <a:rPr dirty="0" sz="1000" spc="-5" b="1">
                <a:latin typeface="Tahoma"/>
                <a:cs typeface="Tahoma"/>
              </a:rPr>
              <a:t>ht</a:t>
            </a:r>
            <a:r>
              <a:rPr dirty="0" sz="1000" spc="-10" b="1">
                <a:latin typeface="Tahoma"/>
                <a:cs typeface="Tahoma"/>
              </a:rPr>
              <a:t>e</a:t>
            </a:r>
            <a:r>
              <a:rPr dirty="0" sz="1000" b="1">
                <a:latin typeface="Tahoma"/>
                <a:cs typeface="Tahoma"/>
              </a:rPr>
              <a:t>d  </a:t>
            </a:r>
            <a:r>
              <a:rPr dirty="0" sz="1000" b="1">
                <a:latin typeface="Tahoma"/>
                <a:cs typeface="Tahoma"/>
              </a:rPr>
              <a:t>Learner</a:t>
            </a:r>
            <a:endParaRPr sz="1000">
              <a:latin typeface="Tahoma"/>
              <a:cs typeface="Tahoma"/>
            </a:endParaRPr>
          </a:p>
        </p:txBody>
      </p:sp>
      <p:sp>
        <p:nvSpPr>
          <p:cNvPr id="15" name="object 15"/>
          <p:cNvSpPr/>
          <p:nvPr/>
        </p:nvSpPr>
        <p:spPr>
          <a:xfrm>
            <a:off x="4303014" y="6488429"/>
            <a:ext cx="878840" cy="38100"/>
          </a:xfrm>
          <a:custGeom>
            <a:avLst/>
            <a:gdLst/>
            <a:ahLst/>
            <a:cxnLst/>
            <a:rect l="l" t="t" r="r" b="b"/>
            <a:pathLst>
              <a:path w="878839" h="38100">
                <a:moveTo>
                  <a:pt x="840486" y="0"/>
                </a:moveTo>
                <a:lnTo>
                  <a:pt x="840486" y="38100"/>
                </a:lnTo>
                <a:lnTo>
                  <a:pt x="874013" y="21336"/>
                </a:lnTo>
                <a:lnTo>
                  <a:pt x="848106" y="21336"/>
                </a:lnTo>
                <a:lnTo>
                  <a:pt x="848868" y="20574"/>
                </a:lnTo>
                <a:lnTo>
                  <a:pt x="848868" y="17525"/>
                </a:lnTo>
                <a:lnTo>
                  <a:pt x="848106" y="16764"/>
                </a:lnTo>
                <a:lnTo>
                  <a:pt x="874014" y="16764"/>
                </a:lnTo>
                <a:lnTo>
                  <a:pt x="840486" y="0"/>
                </a:lnTo>
                <a:close/>
              </a:path>
              <a:path w="878839" h="38100">
                <a:moveTo>
                  <a:pt x="840486" y="16764"/>
                </a:moveTo>
                <a:lnTo>
                  <a:pt x="762" y="16764"/>
                </a:lnTo>
                <a:lnTo>
                  <a:pt x="0" y="17525"/>
                </a:lnTo>
                <a:lnTo>
                  <a:pt x="0" y="20574"/>
                </a:lnTo>
                <a:lnTo>
                  <a:pt x="762" y="21336"/>
                </a:lnTo>
                <a:lnTo>
                  <a:pt x="840486" y="21336"/>
                </a:lnTo>
                <a:lnTo>
                  <a:pt x="840486" y="16764"/>
                </a:lnTo>
                <a:close/>
              </a:path>
              <a:path w="878839" h="38100">
                <a:moveTo>
                  <a:pt x="874014" y="16764"/>
                </a:moveTo>
                <a:lnTo>
                  <a:pt x="848106" y="16764"/>
                </a:lnTo>
                <a:lnTo>
                  <a:pt x="848868" y="17525"/>
                </a:lnTo>
                <a:lnTo>
                  <a:pt x="848868" y="20574"/>
                </a:lnTo>
                <a:lnTo>
                  <a:pt x="848106" y="21336"/>
                </a:lnTo>
                <a:lnTo>
                  <a:pt x="874013" y="21336"/>
                </a:lnTo>
                <a:lnTo>
                  <a:pt x="878586" y="19050"/>
                </a:lnTo>
                <a:lnTo>
                  <a:pt x="874014" y="16764"/>
                </a:lnTo>
                <a:close/>
              </a:path>
            </a:pathLst>
          </a:custGeom>
          <a:solidFill>
            <a:srgbClr val="010101"/>
          </a:solidFill>
        </p:spPr>
        <p:txBody>
          <a:bodyPr wrap="square" lIns="0" tIns="0" rIns="0" bIns="0" rtlCol="0"/>
          <a:lstStyle/>
          <a:p/>
        </p:txBody>
      </p:sp>
      <p:sp>
        <p:nvSpPr>
          <p:cNvPr id="16" name="object 16"/>
          <p:cNvSpPr/>
          <p:nvPr/>
        </p:nvSpPr>
        <p:spPr>
          <a:xfrm>
            <a:off x="4303014" y="6793230"/>
            <a:ext cx="878840" cy="38100"/>
          </a:xfrm>
          <a:custGeom>
            <a:avLst/>
            <a:gdLst/>
            <a:ahLst/>
            <a:cxnLst/>
            <a:rect l="l" t="t" r="r" b="b"/>
            <a:pathLst>
              <a:path w="878839" h="38100">
                <a:moveTo>
                  <a:pt x="840486" y="0"/>
                </a:moveTo>
                <a:lnTo>
                  <a:pt x="840486" y="38100"/>
                </a:lnTo>
                <a:lnTo>
                  <a:pt x="874013" y="21336"/>
                </a:lnTo>
                <a:lnTo>
                  <a:pt x="848106" y="21336"/>
                </a:lnTo>
                <a:lnTo>
                  <a:pt x="848868" y="20574"/>
                </a:lnTo>
                <a:lnTo>
                  <a:pt x="848868" y="17526"/>
                </a:lnTo>
                <a:lnTo>
                  <a:pt x="848106" y="16764"/>
                </a:lnTo>
                <a:lnTo>
                  <a:pt x="874013" y="16764"/>
                </a:lnTo>
                <a:lnTo>
                  <a:pt x="840486" y="0"/>
                </a:lnTo>
                <a:close/>
              </a:path>
              <a:path w="878839" h="38100">
                <a:moveTo>
                  <a:pt x="840486" y="16764"/>
                </a:moveTo>
                <a:lnTo>
                  <a:pt x="762" y="16764"/>
                </a:lnTo>
                <a:lnTo>
                  <a:pt x="0" y="17526"/>
                </a:lnTo>
                <a:lnTo>
                  <a:pt x="0" y="20574"/>
                </a:lnTo>
                <a:lnTo>
                  <a:pt x="762" y="21336"/>
                </a:lnTo>
                <a:lnTo>
                  <a:pt x="840486" y="21336"/>
                </a:lnTo>
                <a:lnTo>
                  <a:pt x="840486" y="16764"/>
                </a:lnTo>
                <a:close/>
              </a:path>
              <a:path w="878839" h="38100">
                <a:moveTo>
                  <a:pt x="874013" y="16764"/>
                </a:moveTo>
                <a:lnTo>
                  <a:pt x="848106" y="16764"/>
                </a:lnTo>
                <a:lnTo>
                  <a:pt x="848868" y="17526"/>
                </a:lnTo>
                <a:lnTo>
                  <a:pt x="848868" y="20574"/>
                </a:lnTo>
                <a:lnTo>
                  <a:pt x="848106" y="21336"/>
                </a:lnTo>
                <a:lnTo>
                  <a:pt x="874013" y="21336"/>
                </a:lnTo>
                <a:lnTo>
                  <a:pt x="878586" y="19050"/>
                </a:lnTo>
                <a:lnTo>
                  <a:pt x="874013" y="16764"/>
                </a:lnTo>
                <a:close/>
              </a:path>
            </a:pathLst>
          </a:custGeom>
          <a:solidFill>
            <a:srgbClr val="010101"/>
          </a:solidFill>
        </p:spPr>
        <p:txBody>
          <a:bodyPr wrap="square" lIns="0" tIns="0" rIns="0" bIns="0" rtlCol="0"/>
          <a:lstStyle/>
          <a:p/>
        </p:txBody>
      </p:sp>
      <p:sp>
        <p:nvSpPr>
          <p:cNvPr id="17" name="object 17"/>
          <p:cNvSpPr/>
          <p:nvPr/>
        </p:nvSpPr>
        <p:spPr>
          <a:xfrm>
            <a:off x="4303014" y="6183629"/>
            <a:ext cx="878840" cy="38100"/>
          </a:xfrm>
          <a:custGeom>
            <a:avLst/>
            <a:gdLst/>
            <a:ahLst/>
            <a:cxnLst/>
            <a:rect l="l" t="t" r="r" b="b"/>
            <a:pathLst>
              <a:path w="878839" h="38100">
                <a:moveTo>
                  <a:pt x="840486" y="0"/>
                </a:moveTo>
                <a:lnTo>
                  <a:pt x="840486" y="38100"/>
                </a:lnTo>
                <a:lnTo>
                  <a:pt x="874013" y="21336"/>
                </a:lnTo>
                <a:lnTo>
                  <a:pt x="848106" y="21336"/>
                </a:lnTo>
                <a:lnTo>
                  <a:pt x="848868" y="20574"/>
                </a:lnTo>
                <a:lnTo>
                  <a:pt x="848868" y="17525"/>
                </a:lnTo>
                <a:lnTo>
                  <a:pt x="848106" y="16764"/>
                </a:lnTo>
                <a:lnTo>
                  <a:pt x="874014" y="16764"/>
                </a:lnTo>
                <a:lnTo>
                  <a:pt x="840486" y="0"/>
                </a:lnTo>
                <a:close/>
              </a:path>
              <a:path w="878839" h="38100">
                <a:moveTo>
                  <a:pt x="840486" y="16764"/>
                </a:moveTo>
                <a:lnTo>
                  <a:pt x="762" y="16764"/>
                </a:lnTo>
                <a:lnTo>
                  <a:pt x="0" y="17525"/>
                </a:lnTo>
                <a:lnTo>
                  <a:pt x="0" y="20574"/>
                </a:lnTo>
                <a:lnTo>
                  <a:pt x="762" y="21336"/>
                </a:lnTo>
                <a:lnTo>
                  <a:pt x="840486" y="21336"/>
                </a:lnTo>
                <a:lnTo>
                  <a:pt x="840486" y="16764"/>
                </a:lnTo>
                <a:close/>
              </a:path>
              <a:path w="878839" h="38100">
                <a:moveTo>
                  <a:pt x="874014" y="16764"/>
                </a:moveTo>
                <a:lnTo>
                  <a:pt x="848106" y="16764"/>
                </a:lnTo>
                <a:lnTo>
                  <a:pt x="848868" y="17525"/>
                </a:lnTo>
                <a:lnTo>
                  <a:pt x="848868" y="20574"/>
                </a:lnTo>
                <a:lnTo>
                  <a:pt x="848106" y="21336"/>
                </a:lnTo>
                <a:lnTo>
                  <a:pt x="874013" y="21336"/>
                </a:lnTo>
                <a:lnTo>
                  <a:pt x="878586" y="19050"/>
                </a:lnTo>
                <a:lnTo>
                  <a:pt x="874014" y="16764"/>
                </a:lnTo>
                <a:close/>
              </a:path>
            </a:pathLst>
          </a:custGeom>
          <a:solidFill>
            <a:srgbClr val="010101"/>
          </a:solidFill>
        </p:spPr>
        <p:txBody>
          <a:bodyPr wrap="square" lIns="0" tIns="0" rIns="0" bIns="0" rtlCol="0"/>
          <a:lstStyle/>
          <a:p/>
        </p:txBody>
      </p:sp>
      <p:sp>
        <p:nvSpPr>
          <p:cNvPr id="18" name="object 18"/>
          <p:cNvSpPr/>
          <p:nvPr/>
        </p:nvSpPr>
        <p:spPr>
          <a:xfrm>
            <a:off x="2626614" y="6031229"/>
            <a:ext cx="535940" cy="38100"/>
          </a:xfrm>
          <a:custGeom>
            <a:avLst/>
            <a:gdLst/>
            <a:ahLst/>
            <a:cxnLst/>
            <a:rect l="l" t="t" r="r" b="b"/>
            <a:pathLst>
              <a:path w="535939" h="38100">
                <a:moveTo>
                  <a:pt x="497586" y="0"/>
                </a:moveTo>
                <a:lnTo>
                  <a:pt x="497586" y="38100"/>
                </a:lnTo>
                <a:lnTo>
                  <a:pt x="531113" y="21336"/>
                </a:lnTo>
                <a:lnTo>
                  <a:pt x="505206" y="21336"/>
                </a:lnTo>
                <a:lnTo>
                  <a:pt x="505968" y="20574"/>
                </a:lnTo>
                <a:lnTo>
                  <a:pt x="505968" y="17525"/>
                </a:lnTo>
                <a:lnTo>
                  <a:pt x="505206" y="16764"/>
                </a:lnTo>
                <a:lnTo>
                  <a:pt x="531114" y="16764"/>
                </a:lnTo>
                <a:lnTo>
                  <a:pt x="497586" y="0"/>
                </a:lnTo>
                <a:close/>
              </a:path>
              <a:path w="535939" h="38100">
                <a:moveTo>
                  <a:pt x="497586" y="16764"/>
                </a:moveTo>
                <a:lnTo>
                  <a:pt x="762" y="16764"/>
                </a:lnTo>
                <a:lnTo>
                  <a:pt x="0" y="17525"/>
                </a:lnTo>
                <a:lnTo>
                  <a:pt x="0" y="20574"/>
                </a:lnTo>
                <a:lnTo>
                  <a:pt x="762" y="21336"/>
                </a:lnTo>
                <a:lnTo>
                  <a:pt x="497586" y="21336"/>
                </a:lnTo>
                <a:lnTo>
                  <a:pt x="497586" y="16764"/>
                </a:lnTo>
                <a:close/>
              </a:path>
              <a:path w="535939" h="38100">
                <a:moveTo>
                  <a:pt x="531114" y="16764"/>
                </a:moveTo>
                <a:lnTo>
                  <a:pt x="505206" y="16764"/>
                </a:lnTo>
                <a:lnTo>
                  <a:pt x="505968" y="17525"/>
                </a:lnTo>
                <a:lnTo>
                  <a:pt x="505968" y="20574"/>
                </a:lnTo>
                <a:lnTo>
                  <a:pt x="505206" y="21336"/>
                </a:lnTo>
                <a:lnTo>
                  <a:pt x="531113" y="21336"/>
                </a:lnTo>
                <a:lnTo>
                  <a:pt x="535686" y="19050"/>
                </a:lnTo>
                <a:lnTo>
                  <a:pt x="531114" y="16764"/>
                </a:lnTo>
                <a:close/>
              </a:path>
            </a:pathLst>
          </a:custGeom>
          <a:solidFill>
            <a:srgbClr val="010101"/>
          </a:solidFill>
        </p:spPr>
        <p:txBody>
          <a:bodyPr wrap="square" lIns="0" tIns="0" rIns="0" bIns="0" rtlCol="0"/>
          <a:lstStyle/>
          <a:p/>
        </p:txBody>
      </p:sp>
      <p:sp>
        <p:nvSpPr>
          <p:cNvPr id="19" name="object 19"/>
          <p:cNvSpPr/>
          <p:nvPr/>
        </p:nvSpPr>
        <p:spPr>
          <a:xfrm>
            <a:off x="2626614" y="6221729"/>
            <a:ext cx="535940" cy="38100"/>
          </a:xfrm>
          <a:custGeom>
            <a:avLst/>
            <a:gdLst/>
            <a:ahLst/>
            <a:cxnLst/>
            <a:rect l="l" t="t" r="r" b="b"/>
            <a:pathLst>
              <a:path w="535939" h="38100">
                <a:moveTo>
                  <a:pt x="497586" y="0"/>
                </a:moveTo>
                <a:lnTo>
                  <a:pt x="497586" y="38100"/>
                </a:lnTo>
                <a:lnTo>
                  <a:pt x="531113" y="21336"/>
                </a:lnTo>
                <a:lnTo>
                  <a:pt x="505206" y="21336"/>
                </a:lnTo>
                <a:lnTo>
                  <a:pt x="505968" y="20574"/>
                </a:lnTo>
                <a:lnTo>
                  <a:pt x="505968" y="17525"/>
                </a:lnTo>
                <a:lnTo>
                  <a:pt x="505206" y="16764"/>
                </a:lnTo>
                <a:lnTo>
                  <a:pt x="531114" y="16764"/>
                </a:lnTo>
                <a:lnTo>
                  <a:pt x="497586" y="0"/>
                </a:lnTo>
                <a:close/>
              </a:path>
              <a:path w="535939" h="38100">
                <a:moveTo>
                  <a:pt x="497586" y="16764"/>
                </a:moveTo>
                <a:lnTo>
                  <a:pt x="762" y="16764"/>
                </a:lnTo>
                <a:lnTo>
                  <a:pt x="0" y="17525"/>
                </a:lnTo>
                <a:lnTo>
                  <a:pt x="0" y="20574"/>
                </a:lnTo>
                <a:lnTo>
                  <a:pt x="762" y="21336"/>
                </a:lnTo>
                <a:lnTo>
                  <a:pt x="497586" y="21336"/>
                </a:lnTo>
                <a:lnTo>
                  <a:pt x="497586" y="16764"/>
                </a:lnTo>
                <a:close/>
              </a:path>
              <a:path w="535939" h="38100">
                <a:moveTo>
                  <a:pt x="531114" y="16764"/>
                </a:moveTo>
                <a:lnTo>
                  <a:pt x="505206" y="16764"/>
                </a:lnTo>
                <a:lnTo>
                  <a:pt x="505968" y="17525"/>
                </a:lnTo>
                <a:lnTo>
                  <a:pt x="505968" y="20574"/>
                </a:lnTo>
                <a:lnTo>
                  <a:pt x="505206" y="21336"/>
                </a:lnTo>
                <a:lnTo>
                  <a:pt x="531113" y="21336"/>
                </a:lnTo>
                <a:lnTo>
                  <a:pt x="535686" y="19050"/>
                </a:lnTo>
                <a:lnTo>
                  <a:pt x="531114" y="16764"/>
                </a:lnTo>
                <a:close/>
              </a:path>
            </a:pathLst>
          </a:custGeom>
          <a:solidFill>
            <a:srgbClr val="010101"/>
          </a:solidFill>
        </p:spPr>
        <p:txBody>
          <a:bodyPr wrap="square" lIns="0" tIns="0" rIns="0" bIns="0" rtlCol="0"/>
          <a:lstStyle/>
          <a:p/>
        </p:txBody>
      </p:sp>
      <p:sp>
        <p:nvSpPr>
          <p:cNvPr id="20" name="object 20"/>
          <p:cNvSpPr/>
          <p:nvPr/>
        </p:nvSpPr>
        <p:spPr>
          <a:xfrm>
            <a:off x="2626614" y="6450329"/>
            <a:ext cx="535940" cy="38100"/>
          </a:xfrm>
          <a:custGeom>
            <a:avLst/>
            <a:gdLst/>
            <a:ahLst/>
            <a:cxnLst/>
            <a:rect l="l" t="t" r="r" b="b"/>
            <a:pathLst>
              <a:path w="535939" h="38100">
                <a:moveTo>
                  <a:pt x="497586" y="0"/>
                </a:moveTo>
                <a:lnTo>
                  <a:pt x="497586" y="38100"/>
                </a:lnTo>
                <a:lnTo>
                  <a:pt x="531113" y="21336"/>
                </a:lnTo>
                <a:lnTo>
                  <a:pt x="505206" y="21336"/>
                </a:lnTo>
                <a:lnTo>
                  <a:pt x="505968" y="20574"/>
                </a:lnTo>
                <a:lnTo>
                  <a:pt x="505968" y="17525"/>
                </a:lnTo>
                <a:lnTo>
                  <a:pt x="505206" y="16764"/>
                </a:lnTo>
                <a:lnTo>
                  <a:pt x="531114" y="16764"/>
                </a:lnTo>
                <a:lnTo>
                  <a:pt x="497586" y="0"/>
                </a:lnTo>
                <a:close/>
              </a:path>
              <a:path w="535939" h="38100">
                <a:moveTo>
                  <a:pt x="497586" y="16764"/>
                </a:moveTo>
                <a:lnTo>
                  <a:pt x="762" y="16764"/>
                </a:lnTo>
                <a:lnTo>
                  <a:pt x="0" y="17525"/>
                </a:lnTo>
                <a:lnTo>
                  <a:pt x="0" y="20574"/>
                </a:lnTo>
                <a:lnTo>
                  <a:pt x="762" y="21336"/>
                </a:lnTo>
                <a:lnTo>
                  <a:pt x="497586" y="21336"/>
                </a:lnTo>
                <a:lnTo>
                  <a:pt x="497586" y="16764"/>
                </a:lnTo>
                <a:close/>
              </a:path>
              <a:path w="535939" h="38100">
                <a:moveTo>
                  <a:pt x="531114" y="16764"/>
                </a:moveTo>
                <a:lnTo>
                  <a:pt x="505206" y="16764"/>
                </a:lnTo>
                <a:lnTo>
                  <a:pt x="505968" y="17525"/>
                </a:lnTo>
                <a:lnTo>
                  <a:pt x="505968" y="20574"/>
                </a:lnTo>
                <a:lnTo>
                  <a:pt x="505206" y="21336"/>
                </a:lnTo>
                <a:lnTo>
                  <a:pt x="531113" y="21336"/>
                </a:lnTo>
                <a:lnTo>
                  <a:pt x="535686" y="19050"/>
                </a:lnTo>
                <a:lnTo>
                  <a:pt x="531114" y="16764"/>
                </a:lnTo>
                <a:close/>
              </a:path>
            </a:pathLst>
          </a:custGeom>
          <a:solidFill>
            <a:srgbClr val="010101"/>
          </a:solidFill>
        </p:spPr>
        <p:txBody>
          <a:bodyPr wrap="square" lIns="0" tIns="0" rIns="0" bIns="0" rtlCol="0"/>
          <a:lstStyle/>
          <a:p/>
        </p:txBody>
      </p:sp>
      <p:sp>
        <p:nvSpPr>
          <p:cNvPr id="21" name="object 21"/>
          <p:cNvSpPr/>
          <p:nvPr/>
        </p:nvSpPr>
        <p:spPr>
          <a:xfrm>
            <a:off x="2626614" y="6678930"/>
            <a:ext cx="535940" cy="38100"/>
          </a:xfrm>
          <a:custGeom>
            <a:avLst/>
            <a:gdLst/>
            <a:ahLst/>
            <a:cxnLst/>
            <a:rect l="l" t="t" r="r" b="b"/>
            <a:pathLst>
              <a:path w="535939" h="38100">
                <a:moveTo>
                  <a:pt x="497586" y="0"/>
                </a:moveTo>
                <a:lnTo>
                  <a:pt x="497586" y="38100"/>
                </a:lnTo>
                <a:lnTo>
                  <a:pt x="531113" y="21336"/>
                </a:lnTo>
                <a:lnTo>
                  <a:pt x="505206" y="21336"/>
                </a:lnTo>
                <a:lnTo>
                  <a:pt x="505968" y="20574"/>
                </a:lnTo>
                <a:lnTo>
                  <a:pt x="505968" y="17525"/>
                </a:lnTo>
                <a:lnTo>
                  <a:pt x="505206" y="16764"/>
                </a:lnTo>
                <a:lnTo>
                  <a:pt x="531114" y="16764"/>
                </a:lnTo>
                <a:lnTo>
                  <a:pt x="497586" y="0"/>
                </a:lnTo>
                <a:close/>
              </a:path>
              <a:path w="535939" h="38100">
                <a:moveTo>
                  <a:pt x="497586" y="16764"/>
                </a:moveTo>
                <a:lnTo>
                  <a:pt x="762" y="16764"/>
                </a:lnTo>
                <a:lnTo>
                  <a:pt x="0" y="17525"/>
                </a:lnTo>
                <a:lnTo>
                  <a:pt x="0" y="20574"/>
                </a:lnTo>
                <a:lnTo>
                  <a:pt x="762" y="21336"/>
                </a:lnTo>
                <a:lnTo>
                  <a:pt x="497586" y="21336"/>
                </a:lnTo>
                <a:lnTo>
                  <a:pt x="497586" y="16764"/>
                </a:lnTo>
                <a:close/>
              </a:path>
              <a:path w="535939" h="38100">
                <a:moveTo>
                  <a:pt x="531114" y="16764"/>
                </a:moveTo>
                <a:lnTo>
                  <a:pt x="505206" y="16764"/>
                </a:lnTo>
                <a:lnTo>
                  <a:pt x="505968" y="17525"/>
                </a:lnTo>
                <a:lnTo>
                  <a:pt x="505968" y="20574"/>
                </a:lnTo>
                <a:lnTo>
                  <a:pt x="505206" y="21336"/>
                </a:lnTo>
                <a:lnTo>
                  <a:pt x="531113" y="21336"/>
                </a:lnTo>
                <a:lnTo>
                  <a:pt x="535686" y="19050"/>
                </a:lnTo>
                <a:lnTo>
                  <a:pt x="531114" y="16764"/>
                </a:lnTo>
                <a:close/>
              </a:path>
            </a:pathLst>
          </a:custGeom>
          <a:solidFill>
            <a:srgbClr val="010101"/>
          </a:solidFill>
        </p:spPr>
        <p:txBody>
          <a:bodyPr wrap="square" lIns="0" tIns="0" rIns="0" bIns="0" rtlCol="0"/>
          <a:lstStyle/>
          <a:p/>
        </p:txBody>
      </p:sp>
      <p:sp>
        <p:nvSpPr>
          <p:cNvPr id="22" name="object 22"/>
          <p:cNvSpPr/>
          <p:nvPr/>
        </p:nvSpPr>
        <p:spPr>
          <a:xfrm>
            <a:off x="2626614" y="6869430"/>
            <a:ext cx="535940" cy="38100"/>
          </a:xfrm>
          <a:custGeom>
            <a:avLst/>
            <a:gdLst/>
            <a:ahLst/>
            <a:cxnLst/>
            <a:rect l="l" t="t" r="r" b="b"/>
            <a:pathLst>
              <a:path w="535939" h="38100">
                <a:moveTo>
                  <a:pt x="497586" y="0"/>
                </a:moveTo>
                <a:lnTo>
                  <a:pt x="497586" y="38100"/>
                </a:lnTo>
                <a:lnTo>
                  <a:pt x="531113" y="21336"/>
                </a:lnTo>
                <a:lnTo>
                  <a:pt x="505206" y="21336"/>
                </a:lnTo>
                <a:lnTo>
                  <a:pt x="505968" y="20574"/>
                </a:lnTo>
                <a:lnTo>
                  <a:pt x="505968" y="17526"/>
                </a:lnTo>
                <a:lnTo>
                  <a:pt x="505206" y="16764"/>
                </a:lnTo>
                <a:lnTo>
                  <a:pt x="531113" y="16764"/>
                </a:lnTo>
                <a:lnTo>
                  <a:pt x="497586" y="0"/>
                </a:lnTo>
                <a:close/>
              </a:path>
              <a:path w="535939" h="38100">
                <a:moveTo>
                  <a:pt x="497586" y="16764"/>
                </a:moveTo>
                <a:lnTo>
                  <a:pt x="762" y="16764"/>
                </a:lnTo>
                <a:lnTo>
                  <a:pt x="0" y="17526"/>
                </a:lnTo>
                <a:lnTo>
                  <a:pt x="0" y="20574"/>
                </a:lnTo>
                <a:lnTo>
                  <a:pt x="762" y="21336"/>
                </a:lnTo>
                <a:lnTo>
                  <a:pt x="497586" y="21336"/>
                </a:lnTo>
                <a:lnTo>
                  <a:pt x="497586" y="16764"/>
                </a:lnTo>
                <a:close/>
              </a:path>
              <a:path w="535939" h="38100">
                <a:moveTo>
                  <a:pt x="531113" y="16764"/>
                </a:moveTo>
                <a:lnTo>
                  <a:pt x="505206" y="16764"/>
                </a:lnTo>
                <a:lnTo>
                  <a:pt x="505968" y="17526"/>
                </a:lnTo>
                <a:lnTo>
                  <a:pt x="505968" y="20574"/>
                </a:lnTo>
                <a:lnTo>
                  <a:pt x="505206" y="21336"/>
                </a:lnTo>
                <a:lnTo>
                  <a:pt x="531113" y="21336"/>
                </a:lnTo>
                <a:lnTo>
                  <a:pt x="535686" y="19050"/>
                </a:lnTo>
                <a:lnTo>
                  <a:pt x="531113" y="16764"/>
                </a:lnTo>
                <a:close/>
              </a:path>
            </a:pathLst>
          </a:custGeom>
          <a:solidFill>
            <a:srgbClr val="010101"/>
          </a:solidFill>
        </p:spPr>
        <p:txBody>
          <a:bodyPr wrap="square" lIns="0" tIns="0" rIns="0" bIns="0" rtlCol="0"/>
          <a:lstStyle/>
          <a:p/>
        </p:txBody>
      </p:sp>
      <p:sp>
        <p:nvSpPr>
          <p:cNvPr id="23" name="object 2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41</a:t>
            </a:r>
            <a:endParaRPr sz="600">
              <a:latin typeface="Tahoma"/>
              <a:cs typeface="Tahoma"/>
            </a:endParaRPr>
          </a:p>
        </p:txBody>
      </p:sp>
      <p:sp>
        <p:nvSpPr>
          <p:cNvPr id="3" name="object 3"/>
          <p:cNvSpPr txBox="1">
            <a:spLocks noGrp="1"/>
          </p:cNvSpPr>
          <p:nvPr>
            <p:ph type="title"/>
          </p:nvPr>
        </p:nvSpPr>
        <p:spPr>
          <a:xfrm>
            <a:off x="3189732" y="1348230"/>
            <a:ext cx="2851785" cy="361315"/>
          </a:xfrm>
          <a:prstGeom prst="rect"/>
        </p:spPr>
        <p:txBody>
          <a:bodyPr wrap="square" lIns="0" tIns="12700" rIns="0" bIns="0" rtlCol="0" vert="horz">
            <a:spAutoFit/>
          </a:bodyPr>
          <a:lstStyle/>
          <a:p>
            <a:pPr>
              <a:lnSpc>
                <a:spcPct val="100000"/>
              </a:lnSpc>
              <a:spcBef>
                <a:spcPts val="100"/>
              </a:spcBef>
            </a:pPr>
            <a:r>
              <a:rPr dirty="0" b="0">
                <a:latin typeface="Tahoma"/>
                <a:cs typeface="Tahoma"/>
              </a:rPr>
              <a:t>A </a:t>
            </a:r>
            <a:r>
              <a:rPr dirty="0" spc="-5" b="0">
                <a:latin typeface="Tahoma"/>
                <a:cs typeface="Tahoma"/>
              </a:rPr>
              <a:t>Bivariate Fit</a:t>
            </a:r>
            <a:r>
              <a:rPr dirty="0" spc="-75" b="0">
                <a:latin typeface="Tahoma"/>
                <a:cs typeface="Tahoma"/>
              </a:rPr>
              <a:t> </a:t>
            </a:r>
            <a:r>
              <a:rPr dirty="0" spc="-5" b="0">
                <a:latin typeface="Tahoma"/>
                <a:cs typeface="Tahoma"/>
              </a:rPr>
              <a:t>Example</a:t>
            </a:r>
          </a:p>
        </p:txBody>
      </p:sp>
      <p:sp>
        <p:nvSpPr>
          <p:cNvPr id="4" name="object 4"/>
          <p:cNvSpPr txBox="1"/>
          <p:nvPr/>
        </p:nvSpPr>
        <p:spPr>
          <a:xfrm>
            <a:off x="2953631" y="2218869"/>
            <a:ext cx="774700" cy="184150"/>
          </a:xfrm>
          <a:prstGeom prst="rect">
            <a:avLst/>
          </a:prstGeom>
        </p:spPr>
        <p:txBody>
          <a:bodyPr wrap="square" lIns="0" tIns="0" rIns="0" bIns="0" rtlCol="0" vert="horz">
            <a:spAutoFit/>
          </a:bodyPr>
          <a:lstStyle/>
          <a:p>
            <a:pPr>
              <a:lnSpc>
                <a:spcPct val="100000"/>
              </a:lnSpc>
            </a:pPr>
            <a:r>
              <a:rPr dirty="0" sz="1200" spc="-5" b="1">
                <a:latin typeface="Tahoma"/>
                <a:cs typeface="Tahoma"/>
              </a:rPr>
              <a:t>prediction</a:t>
            </a:r>
            <a:endParaRPr sz="1200">
              <a:latin typeface="Tahoma"/>
              <a:cs typeface="Tahoma"/>
            </a:endParaRPr>
          </a:p>
        </p:txBody>
      </p:sp>
      <p:sp>
        <p:nvSpPr>
          <p:cNvPr id="5" name="object 5"/>
          <p:cNvSpPr txBox="1"/>
          <p:nvPr/>
        </p:nvSpPr>
        <p:spPr>
          <a:xfrm>
            <a:off x="1760220" y="1904492"/>
            <a:ext cx="1933575" cy="2689860"/>
          </a:xfrm>
          <a:prstGeom prst="rect">
            <a:avLst/>
          </a:prstGeom>
        </p:spPr>
        <p:txBody>
          <a:bodyPr wrap="square" lIns="0" tIns="12700" rIns="0" bIns="0" rtlCol="0" vert="horz">
            <a:spAutoFit/>
          </a:bodyPr>
          <a:lstStyle/>
          <a:p>
            <a:pPr algn="just">
              <a:lnSpc>
                <a:spcPct val="100000"/>
              </a:lnSpc>
              <a:spcBef>
                <a:spcPts val="100"/>
              </a:spcBef>
            </a:pPr>
            <a:r>
              <a:rPr dirty="0" sz="1200" spc="-5" b="1">
                <a:latin typeface="Tahoma"/>
                <a:cs typeface="Tahoma"/>
              </a:rPr>
              <a:t>LWQ</a:t>
            </a:r>
            <a:r>
              <a:rPr dirty="0" sz="1200" spc="-10" b="1">
                <a:latin typeface="Tahoma"/>
                <a:cs typeface="Tahoma"/>
              </a:rPr>
              <a:t> </a:t>
            </a:r>
            <a:r>
              <a:rPr dirty="0" sz="1200" spc="-5" b="1">
                <a:latin typeface="Tahoma"/>
                <a:cs typeface="Tahoma"/>
              </a:rPr>
              <a:t>Regression</a:t>
            </a:r>
            <a:endParaRPr sz="1200">
              <a:latin typeface="Tahoma"/>
              <a:cs typeface="Tahoma"/>
            </a:endParaRPr>
          </a:p>
          <a:p>
            <a:pPr algn="just">
              <a:lnSpc>
                <a:spcPts val="1365"/>
              </a:lnSpc>
              <a:spcBef>
                <a:spcPts val="935"/>
              </a:spcBef>
            </a:pPr>
            <a:r>
              <a:rPr dirty="0" sz="1200" spc="-5" b="1">
                <a:latin typeface="Tahoma"/>
                <a:cs typeface="Tahoma"/>
              </a:rPr>
              <a:t>Let’s graph </a:t>
            </a:r>
            <a:r>
              <a:rPr dirty="0" sz="1200" b="1">
                <a:latin typeface="Tahoma"/>
                <a:cs typeface="Tahoma"/>
              </a:rPr>
              <a:t>the</a:t>
            </a:r>
            <a:endParaRPr sz="1200">
              <a:latin typeface="Tahoma"/>
              <a:cs typeface="Tahoma"/>
            </a:endParaRPr>
          </a:p>
          <a:p>
            <a:pPr algn="just" marR="116205">
              <a:lnSpc>
                <a:spcPts val="1300"/>
              </a:lnSpc>
              <a:spcBef>
                <a:spcPts val="85"/>
              </a:spcBef>
            </a:pPr>
            <a:r>
              <a:rPr dirty="0" sz="1200" b="1">
                <a:latin typeface="Tahoma"/>
                <a:cs typeface="Tahoma"/>
              </a:rPr>
              <a:t>surface </a:t>
            </a:r>
            <a:r>
              <a:rPr dirty="0" sz="1200" spc="-5" b="1">
                <a:latin typeface="Tahoma"/>
                <a:cs typeface="Tahoma"/>
              </a:rPr>
              <a:t>given </a:t>
            </a:r>
            <a:r>
              <a:rPr dirty="0" sz="1200" b="1">
                <a:latin typeface="Tahoma"/>
                <a:cs typeface="Tahoma"/>
              </a:rPr>
              <a:t>100</a:t>
            </a:r>
            <a:r>
              <a:rPr dirty="0" sz="1200" spc="-90" b="1">
                <a:latin typeface="Tahoma"/>
                <a:cs typeface="Tahoma"/>
              </a:rPr>
              <a:t> </a:t>
            </a:r>
            <a:r>
              <a:rPr dirty="0" sz="1200" spc="-5" b="1">
                <a:latin typeface="Tahoma"/>
                <a:cs typeface="Tahoma"/>
              </a:rPr>
              <a:t>noisy  datapoints: </a:t>
            </a:r>
            <a:r>
              <a:rPr dirty="0" sz="1200" b="1">
                <a:latin typeface="Tahoma"/>
                <a:cs typeface="Tahoma"/>
              </a:rPr>
              <a:t>each </a:t>
            </a:r>
            <a:r>
              <a:rPr dirty="0" sz="1200" spc="-5" b="1">
                <a:latin typeface="Tahoma"/>
                <a:cs typeface="Tahoma"/>
              </a:rPr>
              <a:t>with </a:t>
            </a:r>
            <a:r>
              <a:rPr dirty="0" sz="1200" b="1">
                <a:latin typeface="Tahoma"/>
                <a:cs typeface="Tahoma"/>
              </a:rPr>
              <a:t>2  inputs, one</a:t>
            </a:r>
            <a:r>
              <a:rPr dirty="0" sz="1200" spc="-20" b="1">
                <a:latin typeface="Tahoma"/>
                <a:cs typeface="Tahoma"/>
              </a:rPr>
              <a:t> </a:t>
            </a:r>
            <a:r>
              <a:rPr dirty="0" sz="1200" spc="-5" b="1">
                <a:latin typeface="Tahoma"/>
                <a:cs typeface="Tahoma"/>
              </a:rPr>
              <a:t>output</a:t>
            </a:r>
            <a:endParaRPr sz="1200">
              <a:latin typeface="Tahoma"/>
              <a:cs typeface="Tahoma"/>
            </a:endParaRPr>
          </a:p>
          <a:p>
            <a:pPr algn="just" marR="257175">
              <a:lnSpc>
                <a:spcPct val="90200"/>
              </a:lnSpc>
              <a:spcBef>
                <a:spcPts val="625"/>
              </a:spcBef>
            </a:pPr>
            <a:r>
              <a:rPr dirty="0" sz="1000" spc="-5">
                <a:latin typeface="Tahoma"/>
                <a:cs typeface="Tahoma"/>
              </a:rPr>
              <a:t>Kernel Width, Number of fully  weighted Neighbors, Distance  </a:t>
            </a:r>
            <a:r>
              <a:rPr dirty="0" sz="1000">
                <a:latin typeface="Tahoma"/>
                <a:cs typeface="Tahoma"/>
              </a:rPr>
              <a:t>Metric </a:t>
            </a:r>
            <a:r>
              <a:rPr dirty="0" sz="1000" spc="-5">
                <a:latin typeface="Tahoma"/>
                <a:cs typeface="Tahoma"/>
              </a:rPr>
              <a:t>Scales all</a:t>
            </a:r>
            <a:r>
              <a:rPr dirty="0" sz="1000" spc="-40">
                <a:latin typeface="Tahoma"/>
                <a:cs typeface="Tahoma"/>
              </a:rPr>
              <a:t> </a:t>
            </a:r>
            <a:r>
              <a:rPr dirty="0" sz="1000" spc="-5">
                <a:latin typeface="Tahoma"/>
                <a:cs typeface="Tahoma"/>
              </a:rPr>
              <a:t>optimized.</a:t>
            </a:r>
            <a:endParaRPr sz="1000">
              <a:latin typeface="Tahoma"/>
              <a:cs typeface="Tahoma"/>
            </a:endParaRPr>
          </a:p>
          <a:p>
            <a:pPr>
              <a:lnSpc>
                <a:spcPts val="1019"/>
              </a:lnSpc>
            </a:pPr>
            <a:r>
              <a:rPr dirty="0" sz="1000" spc="-5">
                <a:latin typeface="Tahoma"/>
                <a:cs typeface="Tahoma"/>
              </a:rPr>
              <a:t>Kw </a:t>
            </a:r>
            <a:r>
              <a:rPr dirty="0" sz="1000">
                <a:latin typeface="Tahoma"/>
                <a:cs typeface="Tahoma"/>
              </a:rPr>
              <a:t>= </a:t>
            </a:r>
            <a:r>
              <a:rPr dirty="0" sz="1000" spc="-5">
                <a:latin typeface="Tahoma"/>
                <a:cs typeface="Tahoma"/>
              </a:rPr>
              <a:t>1/16 axis</a:t>
            </a:r>
            <a:r>
              <a:rPr dirty="0" sz="1000" spc="-25">
                <a:latin typeface="Tahoma"/>
                <a:cs typeface="Tahoma"/>
              </a:rPr>
              <a:t> </a:t>
            </a:r>
            <a:r>
              <a:rPr dirty="0" sz="1000" spc="-5">
                <a:latin typeface="Tahoma"/>
                <a:cs typeface="Tahoma"/>
              </a:rPr>
              <a:t>width</a:t>
            </a:r>
            <a:endParaRPr sz="1000">
              <a:latin typeface="Tahoma"/>
              <a:cs typeface="Tahoma"/>
            </a:endParaRPr>
          </a:p>
          <a:p>
            <a:pPr marR="128270">
              <a:lnSpc>
                <a:spcPts val="1080"/>
              </a:lnSpc>
              <a:spcBef>
                <a:spcPts val="75"/>
              </a:spcBef>
            </a:pPr>
            <a:r>
              <a:rPr dirty="0" sz="1000">
                <a:latin typeface="Tahoma"/>
                <a:cs typeface="Tahoma"/>
              </a:rPr>
              <a:t>4 nearest </a:t>
            </a:r>
            <a:r>
              <a:rPr dirty="0" sz="1000" spc="-5">
                <a:latin typeface="Tahoma"/>
                <a:cs typeface="Tahoma"/>
              </a:rPr>
              <a:t>neighs full weight  Distance metric scales each axis  equally.</a:t>
            </a:r>
            <a:endParaRPr sz="1000">
              <a:latin typeface="Tahoma"/>
              <a:cs typeface="Tahoma"/>
            </a:endParaRPr>
          </a:p>
          <a:p>
            <a:pPr>
              <a:lnSpc>
                <a:spcPct val="100000"/>
              </a:lnSpc>
              <a:spcBef>
                <a:spcPts val="45"/>
              </a:spcBef>
            </a:pPr>
            <a:endParaRPr sz="900">
              <a:latin typeface="Times New Roman"/>
              <a:cs typeface="Times New Roman"/>
            </a:endParaRPr>
          </a:p>
          <a:p>
            <a:pPr marR="5080">
              <a:lnSpc>
                <a:spcPts val="1300"/>
              </a:lnSpc>
            </a:pPr>
            <a:r>
              <a:rPr dirty="0" sz="1200" spc="-5" b="1">
                <a:latin typeface="Tahoma"/>
                <a:cs typeface="Tahoma"/>
              </a:rPr>
              <a:t>f(x,y) </a:t>
            </a:r>
            <a:r>
              <a:rPr dirty="0" sz="1200" b="1">
                <a:latin typeface="Tahoma"/>
                <a:cs typeface="Tahoma"/>
              </a:rPr>
              <a:t>= </a:t>
            </a:r>
            <a:r>
              <a:rPr dirty="0" sz="1200" spc="-5" b="1">
                <a:latin typeface="Tahoma"/>
                <a:cs typeface="Tahoma"/>
              </a:rPr>
              <a:t>sin(x) </a:t>
            </a:r>
            <a:r>
              <a:rPr dirty="0" sz="1200" b="1">
                <a:latin typeface="Tahoma"/>
                <a:cs typeface="Tahoma"/>
              </a:rPr>
              <a:t>+ </a:t>
            </a:r>
            <a:r>
              <a:rPr dirty="0" sz="1200" spc="-5" b="1">
                <a:latin typeface="Tahoma"/>
                <a:cs typeface="Tahoma"/>
              </a:rPr>
              <a:t>sin(y)</a:t>
            </a:r>
            <a:r>
              <a:rPr dirty="0" sz="1200" spc="-95" b="1">
                <a:latin typeface="Tahoma"/>
                <a:cs typeface="Tahoma"/>
              </a:rPr>
              <a:t> </a:t>
            </a:r>
            <a:r>
              <a:rPr dirty="0" sz="1200" b="1">
                <a:latin typeface="Tahoma"/>
                <a:cs typeface="Tahoma"/>
              </a:rPr>
              <a:t>+  noise</a:t>
            </a:r>
            <a:endParaRPr sz="1200">
              <a:latin typeface="Tahoma"/>
              <a:cs typeface="Tahoma"/>
            </a:endParaRPr>
          </a:p>
          <a:p>
            <a:pPr>
              <a:lnSpc>
                <a:spcPct val="100000"/>
              </a:lnSpc>
              <a:spcBef>
                <a:spcPts val="64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 Moore</a:t>
            </a:r>
            <a:endParaRPr sz="600">
              <a:latin typeface="Tahoma"/>
              <a:cs typeface="Tahoma"/>
            </a:endParaRPr>
          </a:p>
        </p:txBody>
      </p:sp>
      <p:sp>
        <p:nvSpPr>
          <p:cNvPr id="6" name="object 6"/>
          <p:cNvSpPr/>
          <p:nvPr/>
        </p:nvSpPr>
        <p:spPr>
          <a:xfrm>
            <a:off x="3695699" y="1949195"/>
            <a:ext cx="2420111" cy="243839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76400" y="1301496"/>
            <a:ext cx="1295400" cy="426720"/>
          </a:xfrm>
          <a:custGeom>
            <a:avLst/>
            <a:gdLst/>
            <a:ahLst/>
            <a:cxnLst/>
            <a:rect l="l" t="t" r="r" b="b"/>
            <a:pathLst>
              <a:path w="1295400" h="426719">
                <a:moveTo>
                  <a:pt x="0" y="426720"/>
                </a:moveTo>
                <a:lnTo>
                  <a:pt x="1295400" y="426720"/>
                </a:lnTo>
                <a:lnTo>
                  <a:pt x="1295400" y="0"/>
                </a:lnTo>
                <a:lnTo>
                  <a:pt x="0" y="0"/>
                </a:lnTo>
                <a:lnTo>
                  <a:pt x="0" y="426720"/>
                </a:lnTo>
                <a:close/>
              </a:path>
            </a:pathLst>
          </a:custGeom>
          <a:solidFill>
            <a:srgbClr val="CCFF67"/>
          </a:solidFill>
        </p:spPr>
        <p:txBody>
          <a:bodyPr wrap="square" lIns="0" tIns="0" rIns="0" bIns="0" rtlCol="0"/>
          <a:lstStyle/>
          <a:p/>
        </p:txBody>
      </p:sp>
      <p:sp>
        <p:nvSpPr>
          <p:cNvPr id="8" name="object 8"/>
          <p:cNvSpPr/>
          <p:nvPr/>
        </p:nvSpPr>
        <p:spPr>
          <a:xfrm>
            <a:off x="1722120" y="1546098"/>
            <a:ext cx="1036319" cy="0"/>
          </a:xfrm>
          <a:custGeom>
            <a:avLst/>
            <a:gdLst/>
            <a:ahLst/>
            <a:cxnLst/>
            <a:rect l="l" t="t" r="r" b="b"/>
            <a:pathLst>
              <a:path w="1036319" h="0">
                <a:moveTo>
                  <a:pt x="0" y="0"/>
                </a:moveTo>
                <a:lnTo>
                  <a:pt x="1036319" y="0"/>
                </a:lnTo>
              </a:path>
            </a:pathLst>
          </a:custGeom>
          <a:ln w="3175">
            <a:solidFill>
              <a:srgbClr val="FF0000"/>
            </a:solidFill>
          </a:ln>
        </p:spPr>
        <p:txBody>
          <a:bodyPr wrap="square" lIns="0" tIns="0" rIns="0" bIns="0" rtlCol="0"/>
          <a:lstStyle/>
          <a:p/>
        </p:txBody>
      </p:sp>
      <p:sp>
        <p:nvSpPr>
          <p:cNvPr id="9" name="object 9"/>
          <p:cNvSpPr txBox="1"/>
          <p:nvPr/>
        </p:nvSpPr>
        <p:spPr>
          <a:xfrm>
            <a:off x="1676400" y="1310894"/>
            <a:ext cx="1295400" cy="406400"/>
          </a:xfrm>
          <a:prstGeom prst="rect">
            <a:avLst/>
          </a:prstGeom>
        </p:spPr>
        <p:txBody>
          <a:bodyPr wrap="square" lIns="0" tIns="12065" rIns="0" bIns="0" rtlCol="0" vert="horz">
            <a:spAutoFit/>
          </a:bodyPr>
          <a:lstStyle/>
          <a:p>
            <a:pPr marL="45085" marR="41275">
              <a:lnSpc>
                <a:spcPct val="100000"/>
              </a:lnSpc>
              <a:spcBef>
                <a:spcPts val="95"/>
              </a:spcBef>
            </a:pPr>
            <a:r>
              <a:rPr dirty="0" sz="500" spc="-5">
                <a:latin typeface="Tahoma"/>
                <a:cs typeface="Tahoma"/>
              </a:rPr>
              <a:t>Software and data for the algorithms in  this tutorial:  </a:t>
            </a:r>
            <a:r>
              <a:rPr dirty="0" sz="500" spc="-5">
                <a:solidFill>
                  <a:srgbClr val="FF0000"/>
                </a:solidFill>
                <a:latin typeface="Tahoma"/>
                <a:cs typeface="Tahoma"/>
                <a:hlinkClick r:id="rId3"/>
              </a:rPr>
              <a:t>http://www.cs.cmu.edu/~awm/vizier </a:t>
            </a:r>
            <a:r>
              <a:rPr dirty="0" sz="500" spc="-5">
                <a:latin typeface="Tahoma"/>
                <a:cs typeface="Tahoma"/>
              </a:rPr>
              <a:t>. The  example figures in </a:t>
            </a:r>
            <a:r>
              <a:rPr dirty="0" sz="500">
                <a:latin typeface="Tahoma"/>
                <a:cs typeface="Tahoma"/>
              </a:rPr>
              <a:t>this </a:t>
            </a:r>
            <a:r>
              <a:rPr dirty="0" sz="500" spc="-5">
                <a:latin typeface="Tahoma"/>
                <a:cs typeface="Tahoma"/>
              </a:rPr>
              <a:t>slide-set were  created with the same software and</a:t>
            </a:r>
            <a:r>
              <a:rPr dirty="0" sz="500" spc="35">
                <a:latin typeface="Tahoma"/>
                <a:cs typeface="Tahoma"/>
              </a:rPr>
              <a:t> </a:t>
            </a:r>
            <a:r>
              <a:rPr dirty="0" sz="500" spc="-5">
                <a:latin typeface="Tahoma"/>
                <a:cs typeface="Tahoma"/>
              </a:rPr>
              <a:t>data.</a:t>
            </a:r>
            <a:endParaRPr sz="500">
              <a:latin typeface="Tahoma"/>
              <a:cs typeface="Tahoma"/>
            </a:endParaRPr>
          </a:p>
        </p:txBody>
      </p:sp>
      <p:sp>
        <p:nvSpPr>
          <p:cNvPr id="10" name="object 1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p:nvPr/>
        </p:nvSpPr>
        <p:spPr>
          <a:xfrm>
            <a:off x="1606296" y="5408676"/>
            <a:ext cx="4559300" cy="3416300"/>
          </a:xfrm>
          <a:prstGeom prst="rect">
            <a:avLst/>
          </a:prstGeom>
          <a:ln w="12953">
            <a:solidFill>
              <a:srgbClr val="000000"/>
            </a:solidFill>
          </a:ln>
        </p:spPr>
        <p:txBody>
          <a:bodyPr wrap="square" lIns="0" tIns="129539" rIns="0" bIns="0" rtlCol="0" vert="horz">
            <a:spAutoFit/>
          </a:bodyPr>
          <a:lstStyle/>
          <a:p>
            <a:pPr algn="ctr" marR="67310">
              <a:lnSpc>
                <a:spcPct val="100000"/>
              </a:lnSpc>
              <a:spcBef>
                <a:spcPts val="1019"/>
              </a:spcBef>
            </a:pPr>
            <a:r>
              <a:rPr dirty="0" sz="2200" spc="-5">
                <a:solidFill>
                  <a:srgbClr val="006500"/>
                </a:solidFill>
                <a:latin typeface="Tahoma"/>
                <a:cs typeface="Tahoma"/>
              </a:rPr>
              <a:t>Two more </a:t>
            </a:r>
            <a:r>
              <a:rPr dirty="0" sz="2200">
                <a:solidFill>
                  <a:srgbClr val="006500"/>
                </a:solidFill>
                <a:latin typeface="Tahoma"/>
                <a:cs typeface="Tahoma"/>
              </a:rPr>
              <a:t>bivariate</a:t>
            </a:r>
            <a:r>
              <a:rPr dirty="0" sz="2200" spc="-10">
                <a:solidFill>
                  <a:srgbClr val="006500"/>
                </a:solidFill>
                <a:latin typeface="Tahoma"/>
                <a:cs typeface="Tahoma"/>
              </a:rPr>
              <a:t> </a:t>
            </a:r>
            <a:r>
              <a:rPr dirty="0" sz="2200" spc="-5">
                <a:solidFill>
                  <a:srgbClr val="006500"/>
                </a:solidFill>
                <a:latin typeface="Tahoma"/>
                <a:cs typeface="Tahoma"/>
              </a:rPr>
              <a:t>fits</a:t>
            </a:r>
            <a:endParaRPr sz="2200">
              <a:latin typeface="Tahoma"/>
              <a:cs typeface="Tahoma"/>
            </a:endParaRPr>
          </a:p>
          <a:p>
            <a:pPr marL="2335530">
              <a:lnSpc>
                <a:spcPct val="100000"/>
              </a:lnSpc>
              <a:spcBef>
                <a:spcPts val="1764"/>
              </a:spcBef>
            </a:pPr>
            <a:r>
              <a:rPr dirty="0" sz="1000">
                <a:latin typeface="Tahoma"/>
                <a:cs typeface="Tahoma"/>
              </a:rPr>
              <a:t>Locally </a:t>
            </a:r>
            <a:r>
              <a:rPr dirty="0" sz="1000" spc="-5">
                <a:latin typeface="Tahoma"/>
                <a:cs typeface="Tahoma"/>
              </a:rPr>
              <a:t>weighted </a:t>
            </a:r>
            <a:r>
              <a:rPr dirty="0" sz="1000">
                <a:latin typeface="Tahoma"/>
                <a:cs typeface="Tahoma"/>
              </a:rPr>
              <a:t>linear</a:t>
            </a:r>
            <a:r>
              <a:rPr dirty="0" sz="1000" spc="-25">
                <a:latin typeface="Tahoma"/>
                <a:cs typeface="Tahoma"/>
              </a:rPr>
              <a:t> </a:t>
            </a:r>
            <a:r>
              <a:rPr dirty="0" sz="1000" spc="-5">
                <a:latin typeface="Tahoma"/>
                <a:cs typeface="Tahoma"/>
              </a:rPr>
              <a:t>regression.</a:t>
            </a:r>
            <a:endParaRPr sz="1000">
              <a:latin typeface="Tahoma"/>
              <a:cs typeface="Tahoma"/>
            </a:endParaRPr>
          </a:p>
          <a:p>
            <a:pPr marL="2335530" marR="330835">
              <a:lnSpc>
                <a:spcPts val="1080"/>
              </a:lnSpc>
              <a:spcBef>
                <a:spcPts val="380"/>
              </a:spcBef>
            </a:pPr>
            <a:r>
              <a:rPr dirty="0" sz="1000">
                <a:latin typeface="Tahoma"/>
                <a:cs typeface="Tahoma"/>
              </a:rPr>
              <a:t>KW, </a:t>
            </a:r>
            <a:r>
              <a:rPr dirty="0" sz="1000" spc="-5">
                <a:latin typeface="Tahoma"/>
                <a:cs typeface="Tahoma"/>
              </a:rPr>
              <a:t>num neighs, metric scales </a:t>
            </a:r>
            <a:r>
              <a:rPr dirty="0" sz="1000">
                <a:latin typeface="Tahoma"/>
                <a:cs typeface="Tahoma"/>
              </a:rPr>
              <a:t>all  </a:t>
            </a:r>
            <a:r>
              <a:rPr dirty="0" sz="1000" spc="-5">
                <a:latin typeface="Tahoma"/>
                <a:cs typeface="Tahoma"/>
              </a:rPr>
              <a:t>optimized.</a:t>
            </a:r>
            <a:endParaRPr sz="1000">
              <a:latin typeface="Tahoma"/>
              <a:cs typeface="Tahoma"/>
            </a:endParaRPr>
          </a:p>
          <a:p>
            <a:pPr marL="2335530" marR="331470">
              <a:lnSpc>
                <a:spcPct val="90200"/>
              </a:lnSpc>
              <a:spcBef>
                <a:spcPts val="350"/>
              </a:spcBef>
            </a:pPr>
            <a:r>
              <a:rPr dirty="0" sz="1000" spc="-5">
                <a:latin typeface="Tahoma"/>
                <a:cs typeface="Tahoma"/>
              </a:rPr>
              <a:t>KW=1/50 x-axis width. No  neighbors fully weighted. </a:t>
            </a:r>
            <a:r>
              <a:rPr dirty="0" sz="1000">
                <a:latin typeface="Tahoma"/>
                <a:cs typeface="Tahoma"/>
              </a:rPr>
              <a:t>y not  included in distance </a:t>
            </a:r>
            <a:r>
              <a:rPr dirty="0" sz="1000" spc="-5">
                <a:latin typeface="Tahoma"/>
                <a:cs typeface="Tahoma"/>
              </a:rPr>
              <a:t>metric, but</a:t>
            </a:r>
            <a:r>
              <a:rPr dirty="0" sz="1000" spc="-75">
                <a:latin typeface="Tahoma"/>
                <a:cs typeface="Tahoma"/>
              </a:rPr>
              <a:t> </a:t>
            </a:r>
            <a:r>
              <a:rPr dirty="0" sz="1000">
                <a:latin typeface="Tahoma"/>
                <a:cs typeface="Tahoma"/>
              </a:rPr>
              <a:t>is  included in </a:t>
            </a:r>
            <a:r>
              <a:rPr dirty="0" sz="1000" spc="-5">
                <a:latin typeface="Tahoma"/>
                <a:cs typeface="Tahoma"/>
              </a:rPr>
              <a:t>the</a:t>
            </a:r>
            <a:r>
              <a:rPr dirty="0" sz="1000" spc="-25">
                <a:latin typeface="Tahoma"/>
                <a:cs typeface="Tahoma"/>
              </a:rPr>
              <a:t> </a:t>
            </a:r>
            <a:r>
              <a:rPr dirty="0" sz="1000" spc="-5">
                <a:latin typeface="Tahoma"/>
                <a:cs typeface="Tahoma"/>
              </a:rPr>
              <a:t>regression.</a:t>
            </a:r>
            <a:endParaRPr sz="1000">
              <a:latin typeface="Tahoma"/>
              <a:cs typeface="Tahoma"/>
            </a:endParaRPr>
          </a:p>
          <a:p>
            <a:pPr marL="2414270">
              <a:lnSpc>
                <a:spcPct val="100000"/>
              </a:lnSpc>
              <a:spcBef>
                <a:spcPts val="240"/>
              </a:spcBef>
            </a:pPr>
            <a:r>
              <a:rPr dirty="0" sz="1000" spc="-5">
                <a:latin typeface="Tahoma"/>
                <a:cs typeface="Tahoma"/>
              </a:rPr>
              <a:t>f(x,y) </a:t>
            </a:r>
            <a:r>
              <a:rPr dirty="0" sz="1000">
                <a:latin typeface="Tahoma"/>
                <a:cs typeface="Tahoma"/>
              </a:rPr>
              <a:t>=</a:t>
            </a:r>
            <a:r>
              <a:rPr dirty="0" sz="1000" spc="-20">
                <a:latin typeface="Tahoma"/>
                <a:cs typeface="Tahoma"/>
              </a:rPr>
              <a:t> </a:t>
            </a:r>
            <a:r>
              <a:rPr dirty="0" sz="1000" spc="-5">
                <a:latin typeface="Tahoma"/>
                <a:cs typeface="Tahoma"/>
              </a:rPr>
              <a:t>sin(x*x)+y+noise</a:t>
            </a:r>
            <a:endParaRPr sz="1000">
              <a:latin typeface="Tahoma"/>
              <a:cs typeface="Tahoma"/>
            </a:endParaRPr>
          </a:p>
          <a:p>
            <a:pPr marL="153670">
              <a:lnSpc>
                <a:spcPct val="100000"/>
              </a:lnSpc>
              <a:spcBef>
                <a:spcPts val="595"/>
              </a:spcBef>
            </a:pPr>
            <a:r>
              <a:rPr dirty="0" sz="1000" spc="-5">
                <a:latin typeface="Tahoma"/>
                <a:cs typeface="Tahoma"/>
              </a:rPr>
              <a:t>Kernel</a:t>
            </a:r>
            <a:r>
              <a:rPr dirty="0" sz="1000" spc="-10">
                <a:latin typeface="Tahoma"/>
                <a:cs typeface="Tahoma"/>
              </a:rPr>
              <a:t> </a:t>
            </a:r>
            <a:r>
              <a:rPr dirty="0" sz="1000" spc="-5">
                <a:latin typeface="Tahoma"/>
                <a:cs typeface="Tahoma"/>
              </a:rPr>
              <a:t>Regression.</a:t>
            </a:r>
            <a:endParaRPr sz="1000">
              <a:latin typeface="Tahoma"/>
              <a:cs typeface="Tahoma"/>
            </a:endParaRPr>
          </a:p>
          <a:p>
            <a:pPr marL="153670" marR="2512695">
              <a:lnSpc>
                <a:spcPct val="100000"/>
              </a:lnSpc>
              <a:spcBef>
                <a:spcPts val="600"/>
              </a:spcBef>
            </a:pPr>
            <a:r>
              <a:rPr dirty="0" sz="1000">
                <a:latin typeface="Tahoma"/>
                <a:cs typeface="Tahoma"/>
              </a:rPr>
              <a:t>KW, </a:t>
            </a:r>
            <a:r>
              <a:rPr dirty="0" sz="1000" spc="-5">
                <a:latin typeface="Tahoma"/>
                <a:cs typeface="Tahoma"/>
              </a:rPr>
              <a:t>num neighs, metric scales </a:t>
            </a:r>
            <a:r>
              <a:rPr dirty="0" sz="1000">
                <a:latin typeface="Tahoma"/>
                <a:cs typeface="Tahoma"/>
              </a:rPr>
              <a:t>all  </a:t>
            </a:r>
            <a:r>
              <a:rPr dirty="0" sz="1000" spc="-5">
                <a:latin typeface="Tahoma"/>
                <a:cs typeface="Tahoma"/>
              </a:rPr>
              <a:t>optimized.</a:t>
            </a:r>
            <a:endParaRPr sz="1000">
              <a:latin typeface="Tahoma"/>
              <a:cs typeface="Tahoma"/>
            </a:endParaRPr>
          </a:p>
          <a:p>
            <a:pPr marL="153670" marR="2445385">
              <a:lnSpc>
                <a:spcPct val="100000"/>
              </a:lnSpc>
              <a:spcBef>
                <a:spcPts val="600"/>
              </a:spcBef>
            </a:pPr>
            <a:r>
              <a:rPr dirty="0" sz="1000" spc="-5">
                <a:latin typeface="Tahoma"/>
                <a:cs typeface="Tahoma"/>
              </a:rPr>
              <a:t>KW=1/100 x-axis width. 1-NN fully  weighted. </a:t>
            </a:r>
            <a:r>
              <a:rPr dirty="0" sz="1000">
                <a:latin typeface="Tahoma"/>
                <a:cs typeface="Tahoma"/>
              </a:rPr>
              <a:t>y </a:t>
            </a:r>
            <a:r>
              <a:rPr dirty="0" sz="1000" spc="-5">
                <a:latin typeface="Tahoma"/>
                <a:cs typeface="Tahoma"/>
              </a:rPr>
              <a:t>not </a:t>
            </a:r>
            <a:r>
              <a:rPr dirty="0" sz="1000">
                <a:latin typeface="Tahoma"/>
                <a:cs typeface="Tahoma"/>
              </a:rPr>
              <a:t>included in  distance</a:t>
            </a:r>
            <a:r>
              <a:rPr dirty="0" sz="1000" spc="-5">
                <a:latin typeface="Tahoma"/>
                <a:cs typeface="Tahoma"/>
              </a:rPr>
              <a:t> metric.</a:t>
            </a:r>
            <a:endParaRPr sz="1000">
              <a:latin typeface="Tahoma"/>
              <a:cs typeface="Tahoma"/>
            </a:endParaRPr>
          </a:p>
          <a:p>
            <a:pPr marL="1205230">
              <a:lnSpc>
                <a:spcPct val="100000"/>
              </a:lnSpc>
            </a:pPr>
            <a:r>
              <a:rPr dirty="0" sz="1000" spc="-5">
                <a:latin typeface="Tahoma"/>
                <a:cs typeface="Tahoma"/>
              </a:rPr>
              <a:t>f(x,y) </a:t>
            </a:r>
            <a:r>
              <a:rPr dirty="0" sz="1000">
                <a:latin typeface="Tahoma"/>
                <a:cs typeface="Tahoma"/>
              </a:rPr>
              <a:t>=</a:t>
            </a:r>
            <a:r>
              <a:rPr dirty="0" sz="1000" spc="-15">
                <a:latin typeface="Tahoma"/>
                <a:cs typeface="Tahoma"/>
              </a:rPr>
              <a:t> </a:t>
            </a:r>
            <a:r>
              <a:rPr dirty="0" sz="1000" spc="-5">
                <a:latin typeface="Tahoma"/>
                <a:cs typeface="Tahoma"/>
              </a:rPr>
              <a:t>sin(x*x)</a:t>
            </a:r>
            <a:endParaRPr sz="1000">
              <a:latin typeface="Tahoma"/>
              <a:cs typeface="Tahoma"/>
            </a:endParaRPr>
          </a:p>
          <a:p>
            <a:pPr marL="153670">
              <a:lnSpc>
                <a:spcPct val="100000"/>
              </a:lnSpc>
              <a:spcBef>
                <a:spcPts val="175"/>
              </a:spcBef>
              <a:tabLst>
                <a:tab pos="32251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42</a:t>
            </a:r>
            <a:endParaRPr sz="600">
              <a:latin typeface="Tahoma"/>
              <a:cs typeface="Tahoma"/>
            </a:endParaRPr>
          </a:p>
        </p:txBody>
      </p:sp>
      <p:sp>
        <p:nvSpPr>
          <p:cNvPr id="12" name="object 12"/>
          <p:cNvSpPr/>
          <p:nvPr/>
        </p:nvSpPr>
        <p:spPr>
          <a:xfrm>
            <a:off x="1921001" y="5859779"/>
            <a:ext cx="1464882" cy="1466850"/>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4293107" y="7402829"/>
            <a:ext cx="1273222" cy="1276350"/>
          </a:xfrm>
          <a:prstGeom prst="rect">
            <a:avLst/>
          </a:prstGeom>
          <a:blipFill>
            <a:blip r:embed="rId5" cstate="print"/>
            <a:stretch>
              <a:fillRect/>
            </a:stretch>
          </a:blipFill>
        </p:spPr>
        <p:txBody>
          <a:bodyPr wrap="square" lIns="0" tIns="0" rIns="0" bIns="0" rtlCol="0"/>
          <a:lstStyle/>
          <a:p/>
        </p:txBody>
      </p:sp>
      <p:sp>
        <p:nvSpPr>
          <p:cNvPr id="14" name="object 1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43</a:t>
            </a:r>
            <a:endParaRPr sz="600">
              <a:latin typeface="Tahoma"/>
              <a:cs typeface="Tahoma"/>
            </a:endParaRPr>
          </a:p>
        </p:txBody>
      </p:sp>
      <p:sp>
        <p:nvSpPr>
          <p:cNvPr id="4" name="object 4"/>
          <p:cNvSpPr txBox="1">
            <a:spLocks noGrp="1"/>
          </p:cNvSpPr>
          <p:nvPr>
            <p:ph type="title"/>
          </p:nvPr>
        </p:nvSpPr>
        <p:spPr>
          <a:xfrm>
            <a:off x="2629154" y="1386330"/>
            <a:ext cx="2434590" cy="361315"/>
          </a:xfrm>
          <a:prstGeom prst="rect"/>
        </p:spPr>
        <p:txBody>
          <a:bodyPr wrap="square" lIns="0" tIns="12700" rIns="0" bIns="0" rtlCol="0" vert="horz">
            <a:spAutoFit/>
          </a:bodyPr>
          <a:lstStyle/>
          <a:p>
            <a:pPr marL="12700">
              <a:lnSpc>
                <a:spcPct val="100000"/>
              </a:lnSpc>
              <a:spcBef>
                <a:spcPts val="100"/>
              </a:spcBef>
            </a:pPr>
            <a:r>
              <a:rPr dirty="0" spc="-5" b="0">
                <a:latin typeface="Tahoma"/>
                <a:cs typeface="Tahoma"/>
              </a:rPr>
              <a:t>Fabricated</a:t>
            </a:r>
            <a:r>
              <a:rPr dirty="0" spc="-70" b="0">
                <a:latin typeface="Tahoma"/>
                <a:cs typeface="Tahoma"/>
              </a:rPr>
              <a:t> </a:t>
            </a:r>
            <a:r>
              <a:rPr dirty="0" spc="-5" b="0">
                <a:latin typeface="Tahoma"/>
                <a:cs typeface="Tahoma"/>
              </a:rPr>
              <a:t>Example</a:t>
            </a:r>
          </a:p>
        </p:txBody>
      </p:sp>
      <p:sp>
        <p:nvSpPr>
          <p:cNvPr id="5" name="object 5"/>
          <p:cNvSpPr txBox="1"/>
          <p:nvPr/>
        </p:nvSpPr>
        <p:spPr>
          <a:xfrm>
            <a:off x="1633207" y="1768093"/>
            <a:ext cx="4475480" cy="2580005"/>
          </a:xfrm>
          <a:prstGeom prst="rect">
            <a:avLst/>
          </a:prstGeom>
        </p:spPr>
        <p:txBody>
          <a:bodyPr wrap="square" lIns="0" tIns="12700" rIns="0" bIns="0" rtlCol="0" vert="horz">
            <a:spAutoFit/>
          </a:bodyPr>
          <a:lstStyle/>
          <a:p>
            <a:pPr marL="12700" marR="304800">
              <a:lnSpc>
                <a:spcPct val="100000"/>
              </a:lnSpc>
              <a:spcBef>
                <a:spcPts val="100"/>
              </a:spcBef>
            </a:pPr>
            <a:r>
              <a:rPr dirty="0" sz="1000" spc="-5">
                <a:latin typeface="Tahoma"/>
                <a:cs typeface="Tahoma"/>
              </a:rPr>
              <a:t>f(x1,x2,x3,x4,x5,x6,x7,x8,x9) </a:t>
            </a:r>
            <a:r>
              <a:rPr dirty="0" sz="1000">
                <a:latin typeface="Tahoma"/>
                <a:cs typeface="Tahoma"/>
              </a:rPr>
              <a:t>= </a:t>
            </a:r>
            <a:r>
              <a:rPr dirty="0" sz="1000" spc="-5">
                <a:latin typeface="Tahoma"/>
                <a:cs typeface="Tahoma"/>
              </a:rPr>
              <a:t>noise </a:t>
            </a:r>
            <a:r>
              <a:rPr dirty="0" sz="1000">
                <a:latin typeface="Tahoma"/>
                <a:cs typeface="Tahoma"/>
              </a:rPr>
              <a:t>+ x2 + x4 + </a:t>
            </a:r>
            <a:r>
              <a:rPr dirty="0" sz="1000" spc="-5">
                <a:latin typeface="Tahoma"/>
                <a:cs typeface="Tahoma"/>
              </a:rPr>
              <a:t>4sin(0.3x6 </a:t>
            </a:r>
            <a:r>
              <a:rPr dirty="0" sz="1000">
                <a:latin typeface="Tahoma"/>
                <a:cs typeface="Tahoma"/>
              </a:rPr>
              <a:t>+ </a:t>
            </a:r>
            <a:r>
              <a:rPr dirty="0" sz="1000" spc="-5">
                <a:latin typeface="Tahoma"/>
                <a:cs typeface="Tahoma"/>
              </a:rPr>
              <a:t>0.3x8).  </a:t>
            </a:r>
            <a:r>
              <a:rPr dirty="0" sz="900">
                <a:latin typeface="Tahoma"/>
                <a:cs typeface="Tahoma"/>
              </a:rPr>
              <a:t>(Here </a:t>
            </a:r>
            <a:r>
              <a:rPr dirty="0" sz="900" spc="-5">
                <a:latin typeface="Tahoma"/>
                <a:cs typeface="Tahoma"/>
              </a:rPr>
              <a:t>we see </a:t>
            </a:r>
            <a:r>
              <a:rPr dirty="0" sz="900">
                <a:latin typeface="Tahoma"/>
                <a:cs typeface="Tahoma"/>
              </a:rPr>
              <a:t>the </a:t>
            </a:r>
            <a:r>
              <a:rPr dirty="0" sz="900" spc="-5">
                <a:latin typeface="Tahoma"/>
                <a:cs typeface="Tahoma"/>
              </a:rPr>
              <a:t>result </a:t>
            </a:r>
            <a:r>
              <a:rPr dirty="0" sz="900">
                <a:latin typeface="Tahoma"/>
                <a:cs typeface="Tahoma"/>
              </a:rPr>
              <a:t>of </a:t>
            </a:r>
            <a:r>
              <a:rPr dirty="0" sz="900" spc="-5">
                <a:latin typeface="Tahoma"/>
                <a:cs typeface="Tahoma"/>
              </a:rPr>
              <a:t>searching for the </a:t>
            </a:r>
            <a:r>
              <a:rPr dirty="0" sz="900">
                <a:latin typeface="Tahoma"/>
                <a:cs typeface="Tahoma"/>
              </a:rPr>
              <a:t>best metric, feature </a:t>
            </a:r>
            <a:r>
              <a:rPr dirty="0" sz="900" spc="-5">
                <a:latin typeface="Tahoma"/>
                <a:cs typeface="Tahoma"/>
              </a:rPr>
              <a:t>set, kernel width,  </a:t>
            </a:r>
            <a:r>
              <a:rPr dirty="0" sz="900">
                <a:latin typeface="Tahoma"/>
                <a:cs typeface="Tahoma"/>
              </a:rPr>
              <a:t>polynomial type </a:t>
            </a:r>
            <a:r>
              <a:rPr dirty="0" sz="900" spc="-5">
                <a:latin typeface="Tahoma"/>
                <a:cs typeface="Tahoma"/>
              </a:rPr>
              <a:t>for </a:t>
            </a:r>
            <a:r>
              <a:rPr dirty="0" sz="900">
                <a:latin typeface="Tahoma"/>
                <a:cs typeface="Tahoma"/>
              </a:rPr>
              <a:t>a </a:t>
            </a:r>
            <a:r>
              <a:rPr dirty="0" sz="900" spc="-5">
                <a:latin typeface="Tahoma"/>
                <a:cs typeface="Tahoma"/>
              </a:rPr>
              <a:t>set </a:t>
            </a:r>
            <a:r>
              <a:rPr dirty="0" sz="900">
                <a:latin typeface="Tahoma"/>
                <a:cs typeface="Tahoma"/>
              </a:rPr>
              <a:t>of 300 </a:t>
            </a:r>
            <a:r>
              <a:rPr dirty="0" sz="900" spc="-5">
                <a:latin typeface="Tahoma"/>
                <a:cs typeface="Tahoma"/>
              </a:rPr>
              <a:t>examples </a:t>
            </a:r>
            <a:r>
              <a:rPr dirty="0" sz="900">
                <a:latin typeface="Tahoma"/>
                <a:cs typeface="Tahoma"/>
              </a:rPr>
              <a:t>generated </a:t>
            </a:r>
            <a:r>
              <a:rPr dirty="0" sz="900" spc="-5">
                <a:latin typeface="Tahoma"/>
                <a:cs typeface="Tahoma"/>
              </a:rPr>
              <a:t>from the </a:t>
            </a:r>
            <a:r>
              <a:rPr dirty="0" sz="900">
                <a:latin typeface="Tahoma"/>
                <a:cs typeface="Tahoma"/>
              </a:rPr>
              <a:t>above</a:t>
            </a:r>
            <a:r>
              <a:rPr dirty="0" sz="900" spc="5">
                <a:latin typeface="Tahoma"/>
                <a:cs typeface="Tahoma"/>
              </a:rPr>
              <a:t> </a:t>
            </a:r>
            <a:r>
              <a:rPr dirty="0" sz="900" spc="-10">
                <a:latin typeface="Tahoma"/>
                <a:cs typeface="Tahoma"/>
              </a:rPr>
              <a:t>function)</a:t>
            </a:r>
            <a:endParaRPr sz="900">
              <a:latin typeface="Tahoma"/>
              <a:cs typeface="Tahoma"/>
            </a:endParaRPr>
          </a:p>
          <a:p>
            <a:pPr marL="12700">
              <a:lnSpc>
                <a:spcPct val="100000"/>
              </a:lnSpc>
              <a:spcBef>
                <a:spcPts val="240"/>
              </a:spcBef>
            </a:pPr>
            <a:r>
              <a:rPr dirty="0" sz="1000" spc="-5">
                <a:solidFill>
                  <a:srgbClr val="3333CC"/>
                </a:solidFill>
                <a:latin typeface="Tahoma"/>
                <a:cs typeface="Tahoma"/>
              </a:rPr>
              <a:t>Recommendation.</a:t>
            </a:r>
            <a:endParaRPr sz="1000">
              <a:latin typeface="Tahoma"/>
              <a:cs typeface="Tahoma"/>
            </a:endParaRPr>
          </a:p>
          <a:p>
            <a:pPr marL="12700" marR="179705">
              <a:lnSpc>
                <a:spcPts val="1080"/>
              </a:lnSpc>
              <a:spcBef>
                <a:spcPts val="610"/>
              </a:spcBef>
            </a:pPr>
            <a:r>
              <a:rPr dirty="0" sz="1000" spc="-5">
                <a:solidFill>
                  <a:srgbClr val="3333CC"/>
                </a:solidFill>
                <a:latin typeface="Tahoma"/>
                <a:cs typeface="Tahoma"/>
              </a:rPr>
              <a:t>Based on the search results so far, the recommended function approximator  encoding </a:t>
            </a:r>
            <a:r>
              <a:rPr dirty="0" sz="1000">
                <a:solidFill>
                  <a:srgbClr val="3333CC"/>
                </a:solidFill>
                <a:latin typeface="Tahoma"/>
                <a:cs typeface="Tahoma"/>
              </a:rPr>
              <a:t>is </a:t>
            </a:r>
            <a:r>
              <a:rPr dirty="0" sz="1000" spc="-5">
                <a:solidFill>
                  <a:srgbClr val="3333CC"/>
                </a:solidFill>
                <a:latin typeface="Tahoma"/>
                <a:cs typeface="Tahoma"/>
              </a:rPr>
              <a:t>L20:SN:-0-0-9-9. </a:t>
            </a:r>
            <a:r>
              <a:rPr dirty="0" sz="1000">
                <a:solidFill>
                  <a:srgbClr val="3333CC"/>
                </a:solidFill>
                <a:latin typeface="Tahoma"/>
                <a:cs typeface="Tahoma"/>
              </a:rPr>
              <a:t>Let me </a:t>
            </a:r>
            <a:r>
              <a:rPr dirty="0" sz="1000" spc="-5">
                <a:solidFill>
                  <a:srgbClr val="3333CC"/>
                </a:solidFill>
                <a:latin typeface="Tahoma"/>
                <a:cs typeface="Tahoma"/>
              </a:rPr>
              <a:t>explain the</a:t>
            </a:r>
            <a:r>
              <a:rPr dirty="0" sz="1000" spc="-15">
                <a:solidFill>
                  <a:srgbClr val="3333CC"/>
                </a:solidFill>
                <a:latin typeface="Tahoma"/>
                <a:cs typeface="Tahoma"/>
              </a:rPr>
              <a:t> </a:t>
            </a:r>
            <a:r>
              <a:rPr dirty="0" sz="1000" spc="-5">
                <a:solidFill>
                  <a:srgbClr val="3333CC"/>
                </a:solidFill>
                <a:latin typeface="Tahoma"/>
                <a:cs typeface="Tahoma"/>
              </a:rPr>
              <a:t>meaning:</a:t>
            </a:r>
            <a:endParaRPr sz="1000">
              <a:latin typeface="Tahoma"/>
              <a:cs typeface="Tahoma"/>
            </a:endParaRPr>
          </a:p>
          <a:p>
            <a:pPr marL="12700">
              <a:lnSpc>
                <a:spcPct val="100000"/>
              </a:lnSpc>
              <a:spcBef>
                <a:spcPts val="780"/>
              </a:spcBef>
            </a:pPr>
            <a:r>
              <a:rPr dirty="0" sz="1000">
                <a:solidFill>
                  <a:srgbClr val="3333CC"/>
                </a:solidFill>
                <a:latin typeface="Tahoma"/>
                <a:cs typeface="Tahoma"/>
              </a:rPr>
              <a:t>Locally </a:t>
            </a:r>
            <a:r>
              <a:rPr dirty="0" sz="1000" spc="-5">
                <a:solidFill>
                  <a:srgbClr val="3333CC"/>
                </a:solidFill>
                <a:latin typeface="Tahoma"/>
                <a:cs typeface="Tahoma"/>
              </a:rPr>
              <a:t>weighted regression. The following features define the distance metric:</a:t>
            </a:r>
            <a:endParaRPr sz="1000">
              <a:latin typeface="Tahoma"/>
              <a:cs typeface="Tahoma"/>
            </a:endParaRPr>
          </a:p>
          <a:p>
            <a:pPr marL="1841500" marR="1564005">
              <a:lnSpc>
                <a:spcPts val="1080"/>
              </a:lnSpc>
              <a:spcBef>
                <a:spcPts val="275"/>
              </a:spcBef>
            </a:pPr>
            <a:r>
              <a:rPr dirty="0" sz="1000" spc="-5">
                <a:solidFill>
                  <a:srgbClr val="3333CC"/>
                </a:solidFill>
                <a:latin typeface="Tahoma"/>
                <a:cs typeface="Tahoma"/>
              </a:rPr>
              <a:t>x6 (full strength).  x8 (full</a:t>
            </a:r>
            <a:r>
              <a:rPr dirty="0" sz="1000" spc="-70">
                <a:solidFill>
                  <a:srgbClr val="3333CC"/>
                </a:solidFill>
                <a:latin typeface="Tahoma"/>
                <a:cs typeface="Tahoma"/>
              </a:rPr>
              <a:t> </a:t>
            </a:r>
            <a:r>
              <a:rPr dirty="0" sz="1000" spc="-5">
                <a:solidFill>
                  <a:srgbClr val="3333CC"/>
                </a:solidFill>
                <a:latin typeface="Tahoma"/>
                <a:cs typeface="Tahoma"/>
              </a:rPr>
              <a:t>strength).</a:t>
            </a:r>
            <a:endParaRPr sz="1000">
              <a:latin typeface="Tahoma"/>
              <a:cs typeface="Tahoma"/>
            </a:endParaRPr>
          </a:p>
          <a:p>
            <a:pPr marL="12700" marR="183515">
              <a:lnSpc>
                <a:spcPts val="1080"/>
              </a:lnSpc>
            </a:pPr>
            <a:r>
              <a:rPr dirty="0" sz="1000">
                <a:solidFill>
                  <a:srgbClr val="3333CC"/>
                </a:solidFill>
                <a:latin typeface="Tahoma"/>
                <a:cs typeface="Tahoma"/>
              </a:rPr>
              <a:t>A </a:t>
            </a:r>
            <a:r>
              <a:rPr dirty="0" sz="1000" spc="-5">
                <a:solidFill>
                  <a:srgbClr val="3333CC"/>
                </a:solidFill>
                <a:latin typeface="Tahoma"/>
                <a:cs typeface="Tahoma"/>
              </a:rPr>
              <a:t>gaussian weighting function </a:t>
            </a:r>
            <a:r>
              <a:rPr dirty="0" sz="1000">
                <a:solidFill>
                  <a:srgbClr val="3333CC"/>
                </a:solidFill>
                <a:latin typeface="Tahoma"/>
                <a:cs typeface="Tahoma"/>
              </a:rPr>
              <a:t>is </a:t>
            </a:r>
            <a:r>
              <a:rPr dirty="0" sz="1000" spc="-5">
                <a:solidFill>
                  <a:srgbClr val="3333CC"/>
                </a:solidFill>
                <a:latin typeface="Tahoma"/>
                <a:cs typeface="Tahoma"/>
              </a:rPr>
              <a:t>used with kernel width 0.0441942 in scaled  </a:t>
            </a:r>
            <a:r>
              <a:rPr dirty="0" sz="1000">
                <a:solidFill>
                  <a:srgbClr val="3333CC"/>
                </a:solidFill>
                <a:latin typeface="Tahoma"/>
                <a:cs typeface="Tahoma"/>
              </a:rPr>
              <a:t>input </a:t>
            </a:r>
            <a:r>
              <a:rPr dirty="0" sz="1000" spc="-5">
                <a:solidFill>
                  <a:srgbClr val="3333CC"/>
                </a:solidFill>
                <a:latin typeface="Tahoma"/>
                <a:cs typeface="Tahoma"/>
              </a:rPr>
              <a:t>space. </a:t>
            </a:r>
            <a:r>
              <a:rPr dirty="0" sz="1000">
                <a:solidFill>
                  <a:srgbClr val="3333CC"/>
                </a:solidFill>
                <a:latin typeface="Tahoma"/>
                <a:cs typeface="Tahoma"/>
              </a:rPr>
              <a:t>We do a </a:t>
            </a:r>
            <a:r>
              <a:rPr dirty="0" sz="1000" spc="-5">
                <a:solidFill>
                  <a:srgbClr val="3333CC"/>
                </a:solidFill>
                <a:latin typeface="Tahoma"/>
                <a:cs typeface="Tahoma"/>
              </a:rPr>
              <a:t>weighted </a:t>
            </a:r>
            <a:r>
              <a:rPr dirty="0" sz="1000">
                <a:solidFill>
                  <a:srgbClr val="3333CC"/>
                </a:solidFill>
                <a:latin typeface="Tahoma"/>
                <a:cs typeface="Tahoma"/>
              </a:rPr>
              <a:t>least </a:t>
            </a:r>
            <a:r>
              <a:rPr dirty="0" sz="1000" spc="-5">
                <a:solidFill>
                  <a:srgbClr val="3333CC"/>
                </a:solidFill>
                <a:latin typeface="Tahoma"/>
                <a:cs typeface="Tahoma"/>
              </a:rPr>
              <a:t>squares with the following</a:t>
            </a:r>
            <a:r>
              <a:rPr dirty="0" sz="1000">
                <a:solidFill>
                  <a:srgbClr val="3333CC"/>
                </a:solidFill>
                <a:latin typeface="Tahoma"/>
                <a:cs typeface="Tahoma"/>
              </a:rPr>
              <a:t> </a:t>
            </a:r>
            <a:r>
              <a:rPr dirty="0" sz="1000" spc="-5">
                <a:solidFill>
                  <a:srgbClr val="3333CC"/>
                </a:solidFill>
                <a:latin typeface="Tahoma"/>
                <a:cs typeface="Tahoma"/>
              </a:rPr>
              <a:t>terms:</a:t>
            </a:r>
            <a:endParaRPr sz="1000">
              <a:latin typeface="Tahoma"/>
              <a:cs typeface="Tahoma"/>
            </a:endParaRPr>
          </a:p>
          <a:p>
            <a:pPr marL="1841500" marR="1732914">
              <a:lnSpc>
                <a:spcPts val="1200"/>
              </a:lnSpc>
              <a:spcBef>
                <a:spcPts val="5"/>
              </a:spcBef>
            </a:pPr>
            <a:r>
              <a:rPr dirty="0" sz="1000" spc="-5">
                <a:solidFill>
                  <a:srgbClr val="3333CC"/>
                </a:solidFill>
                <a:latin typeface="Tahoma"/>
                <a:cs typeface="Tahoma"/>
              </a:rPr>
              <a:t>Term </a:t>
            </a:r>
            <a:r>
              <a:rPr dirty="0" sz="1000">
                <a:solidFill>
                  <a:srgbClr val="3333CC"/>
                </a:solidFill>
                <a:latin typeface="Tahoma"/>
                <a:cs typeface="Tahoma"/>
              </a:rPr>
              <a:t>0 = 1  </a:t>
            </a:r>
            <a:r>
              <a:rPr dirty="0" sz="1000" spc="-5">
                <a:solidFill>
                  <a:srgbClr val="3333CC"/>
                </a:solidFill>
                <a:latin typeface="Tahoma"/>
                <a:cs typeface="Tahoma"/>
              </a:rPr>
              <a:t>Term </a:t>
            </a:r>
            <a:r>
              <a:rPr dirty="0" sz="1000">
                <a:solidFill>
                  <a:srgbClr val="3333CC"/>
                </a:solidFill>
                <a:latin typeface="Tahoma"/>
                <a:cs typeface="Tahoma"/>
              </a:rPr>
              <a:t>1 =</a:t>
            </a:r>
            <a:r>
              <a:rPr dirty="0" sz="1000" spc="-95">
                <a:solidFill>
                  <a:srgbClr val="3333CC"/>
                </a:solidFill>
                <a:latin typeface="Tahoma"/>
                <a:cs typeface="Tahoma"/>
              </a:rPr>
              <a:t> </a:t>
            </a:r>
            <a:r>
              <a:rPr dirty="0" sz="1000" spc="-5">
                <a:solidFill>
                  <a:srgbClr val="3333CC"/>
                </a:solidFill>
                <a:latin typeface="Tahoma"/>
                <a:cs typeface="Tahoma"/>
              </a:rPr>
              <a:t>x2/10  Term </a:t>
            </a:r>
            <a:r>
              <a:rPr dirty="0" sz="1000">
                <a:solidFill>
                  <a:srgbClr val="3333CC"/>
                </a:solidFill>
                <a:latin typeface="Tahoma"/>
                <a:cs typeface="Tahoma"/>
              </a:rPr>
              <a:t>2 =</a:t>
            </a:r>
            <a:r>
              <a:rPr dirty="0" sz="1000" spc="-95">
                <a:solidFill>
                  <a:srgbClr val="3333CC"/>
                </a:solidFill>
                <a:latin typeface="Tahoma"/>
                <a:cs typeface="Tahoma"/>
              </a:rPr>
              <a:t> </a:t>
            </a:r>
            <a:r>
              <a:rPr dirty="0" sz="1000" spc="-5">
                <a:solidFill>
                  <a:srgbClr val="3333CC"/>
                </a:solidFill>
                <a:latin typeface="Tahoma"/>
                <a:cs typeface="Tahoma"/>
              </a:rPr>
              <a:t>x4/10  Term </a:t>
            </a:r>
            <a:r>
              <a:rPr dirty="0" sz="1000">
                <a:solidFill>
                  <a:srgbClr val="3333CC"/>
                </a:solidFill>
                <a:latin typeface="Tahoma"/>
                <a:cs typeface="Tahoma"/>
              </a:rPr>
              <a:t>3 =</a:t>
            </a:r>
            <a:r>
              <a:rPr dirty="0" sz="1000" spc="-95">
                <a:solidFill>
                  <a:srgbClr val="3333CC"/>
                </a:solidFill>
                <a:latin typeface="Tahoma"/>
                <a:cs typeface="Tahoma"/>
              </a:rPr>
              <a:t> </a:t>
            </a:r>
            <a:r>
              <a:rPr dirty="0" sz="1000" spc="-5">
                <a:solidFill>
                  <a:srgbClr val="3333CC"/>
                </a:solidFill>
                <a:latin typeface="Tahoma"/>
                <a:cs typeface="Tahoma"/>
              </a:rPr>
              <a:t>x6/10  Term </a:t>
            </a:r>
            <a:r>
              <a:rPr dirty="0" sz="1000">
                <a:solidFill>
                  <a:srgbClr val="3333CC"/>
                </a:solidFill>
                <a:latin typeface="Tahoma"/>
                <a:cs typeface="Tahoma"/>
              </a:rPr>
              <a:t>4 =</a:t>
            </a:r>
            <a:r>
              <a:rPr dirty="0" sz="1000" spc="-95">
                <a:solidFill>
                  <a:srgbClr val="3333CC"/>
                </a:solidFill>
                <a:latin typeface="Tahoma"/>
                <a:cs typeface="Tahoma"/>
              </a:rPr>
              <a:t> </a:t>
            </a:r>
            <a:r>
              <a:rPr dirty="0" sz="1000" spc="-5">
                <a:solidFill>
                  <a:srgbClr val="3333CC"/>
                </a:solidFill>
                <a:latin typeface="Tahoma"/>
                <a:cs typeface="Tahoma"/>
              </a:rPr>
              <a:t>x8/10</a:t>
            </a:r>
            <a:endParaRPr sz="10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06296" y="5408676"/>
            <a:ext cx="4559300" cy="3416300"/>
          </a:xfrm>
          <a:prstGeom prst="rect">
            <a:avLst/>
          </a:prstGeom>
          <a:ln w="12953">
            <a:solidFill>
              <a:srgbClr val="000000"/>
            </a:solidFill>
          </a:ln>
        </p:spPr>
        <p:txBody>
          <a:bodyPr wrap="square" lIns="0" tIns="197485" rIns="0" bIns="0" rtlCol="0" vert="horz">
            <a:spAutoFit/>
          </a:bodyPr>
          <a:lstStyle/>
          <a:p>
            <a:pPr algn="ctr" marR="63500">
              <a:lnSpc>
                <a:spcPct val="100000"/>
              </a:lnSpc>
              <a:spcBef>
                <a:spcPts val="1555"/>
              </a:spcBef>
            </a:pPr>
            <a:r>
              <a:rPr dirty="0" sz="2000" spc="-5">
                <a:solidFill>
                  <a:srgbClr val="006500"/>
                </a:solidFill>
                <a:latin typeface="Tahoma"/>
                <a:cs typeface="Tahoma"/>
              </a:rPr>
              <a:t>Locally Weighted Learning:</a:t>
            </a:r>
            <a:r>
              <a:rPr dirty="0" sz="2000" spc="25">
                <a:solidFill>
                  <a:srgbClr val="006500"/>
                </a:solidFill>
                <a:latin typeface="Tahoma"/>
                <a:cs typeface="Tahoma"/>
              </a:rPr>
              <a:t> </a:t>
            </a:r>
            <a:r>
              <a:rPr dirty="0" sz="2000" spc="-5">
                <a:solidFill>
                  <a:srgbClr val="006500"/>
                </a:solidFill>
                <a:latin typeface="Tahoma"/>
                <a:cs typeface="Tahoma"/>
              </a:rPr>
              <a:t>Variants</a:t>
            </a:r>
            <a:endParaRPr sz="2000">
              <a:latin typeface="Tahoma"/>
              <a:cs typeface="Tahoma"/>
            </a:endParaRPr>
          </a:p>
          <a:p>
            <a:pPr marL="363220" marR="336550" indent="-171450">
              <a:lnSpc>
                <a:spcPct val="100000"/>
              </a:lnSpc>
              <a:spcBef>
                <a:spcPts val="665"/>
              </a:spcBef>
              <a:buChar char="•"/>
              <a:tabLst>
                <a:tab pos="363855" algn="l"/>
              </a:tabLst>
            </a:pPr>
            <a:r>
              <a:rPr dirty="0" sz="1200" spc="-5">
                <a:latin typeface="Tahoma"/>
                <a:cs typeface="Tahoma"/>
              </a:rPr>
              <a:t>Range Searching: Average </a:t>
            </a:r>
            <a:r>
              <a:rPr dirty="0" sz="1200">
                <a:latin typeface="Tahoma"/>
                <a:cs typeface="Tahoma"/>
              </a:rPr>
              <a:t>of all neighbors </a:t>
            </a:r>
            <a:r>
              <a:rPr dirty="0" sz="1200" spc="-5">
                <a:latin typeface="Tahoma"/>
                <a:cs typeface="Tahoma"/>
              </a:rPr>
              <a:t>within </a:t>
            </a:r>
            <a:r>
              <a:rPr dirty="0" sz="1200">
                <a:latin typeface="Tahoma"/>
                <a:cs typeface="Tahoma"/>
              </a:rPr>
              <a:t>a given  range</a:t>
            </a:r>
            <a:endParaRPr sz="1200">
              <a:latin typeface="Tahoma"/>
              <a:cs typeface="Tahoma"/>
            </a:endParaRPr>
          </a:p>
          <a:p>
            <a:pPr marL="363220" marR="487045" indent="-171450">
              <a:lnSpc>
                <a:spcPts val="1440"/>
              </a:lnSpc>
              <a:spcBef>
                <a:spcPts val="40"/>
              </a:spcBef>
              <a:buChar char="•"/>
              <a:tabLst>
                <a:tab pos="363855" algn="l"/>
              </a:tabLst>
            </a:pPr>
            <a:r>
              <a:rPr dirty="0" sz="1200" spc="-5">
                <a:latin typeface="Tahoma"/>
                <a:cs typeface="Tahoma"/>
              </a:rPr>
              <a:t>Range-based </a:t>
            </a:r>
            <a:r>
              <a:rPr dirty="0" sz="1200">
                <a:latin typeface="Tahoma"/>
                <a:cs typeface="Tahoma"/>
              </a:rPr>
              <a:t>linear </a:t>
            </a:r>
            <a:r>
              <a:rPr dirty="0" sz="1200" spc="-5">
                <a:latin typeface="Tahoma"/>
                <a:cs typeface="Tahoma"/>
              </a:rPr>
              <a:t>regression: </a:t>
            </a:r>
            <a:r>
              <a:rPr dirty="0" sz="1200">
                <a:latin typeface="Tahoma"/>
                <a:cs typeface="Tahoma"/>
              </a:rPr>
              <a:t>Linear </a:t>
            </a:r>
            <a:r>
              <a:rPr dirty="0" sz="1200" spc="-5">
                <a:latin typeface="Tahoma"/>
                <a:cs typeface="Tahoma"/>
              </a:rPr>
              <a:t>regression </a:t>
            </a:r>
            <a:r>
              <a:rPr dirty="0" sz="1200">
                <a:latin typeface="Tahoma"/>
                <a:cs typeface="Tahoma"/>
              </a:rPr>
              <a:t>on all  points within a given</a:t>
            </a:r>
            <a:r>
              <a:rPr dirty="0" sz="1200" spc="-10">
                <a:latin typeface="Tahoma"/>
                <a:cs typeface="Tahoma"/>
              </a:rPr>
              <a:t> </a:t>
            </a:r>
            <a:r>
              <a:rPr dirty="0" sz="1200" spc="-5">
                <a:latin typeface="Tahoma"/>
                <a:cs typeface="Tahoma"/>
              </a:rPr>
              <a:t>range</a:t>
            </a:r>
            <a:endParaRPr sz="1200">
              <a:latin typeface="Tahoma"/>
              <a:cs typeface="Tahoma"/>
            </a:endParaRPr>
          </a:p>
          <a:p>
            <a:pPr marL="363220" indent="-172085">
              <a:lnSpc>
                <a:spcPts val="1385"/>
              </a:lnSpc>
              <a:buChar char="•"/>
              <a:tabLst>
                <a:tab pos="363855" algn="l"/>
              </a:tabLst>
            </a:pPr>
            <a:r>
              <a:rPr dirty="0" sz="1200">
                <a:latin typeface="Tahoma"/>
                <a:cs typeface="Tahoma"/>
              </a:rPr>
              <a:t>Linear Regression on</a:t>
            </a:r>
            <a:r>
              <a:rPr dirty="0" sz="1200" spc="-10">
                <a:latin typeface="Tahoma"/>
                <a:cs typeface="Tahoma"/>
              </a:rPr>
              <a:t> </a:t>
            </a:r>
            <a:r>
              <a:rPr dirty="0" sz="1200">
                <a:latin typeface="Tahoma"/>
                <a:cs typeface="Tahoma"/>
              </a:rPr>
              <a:t>K-nearest-neighbors</a:t>
            </a:r>
            <a:endParaRPr sz="1200">
              <a:latin typeface="Tahoma"/>
              <a:cs typeface="Tahoma"/>
            </a:endParaRPr>
          </a:p>
          <a:p>
            <a:pPr marL="363220" marR="337820" indent="-171450">
              <a:lnSpc>
                <a:spcPct val="100000"/>
              </a:lnSpc>
              <a:buChar char="•"/>
              <a:tabLst>
                <a:tab pos="363855" algn="l"/>
              </a:tabLst>
            </a:pPr>
            <a:r>
              <a:rPr dirty="0" sz="1200" spc="-5">
                <a:latin typeface="Tahoma"/>
                <a:cs typeface="Tahoma"/>
              </a:rPr>
              <a:t>Weighting functions that </a:t>
            </a:r>
            <a:r>
              <a:rPr dirty="0" sz="1200">
                <a:latin typeface="Tahoma"/>
                <a:cs typeface="Tahoma"/>
              </a:rPr>
              <a:t>decay </a:t>
            </a:r>
            <a:r>
              <a:rPr dirty="0" sz="1200" spc="-5">
                <a:latin typeface="Tahoma"/>
                <a:cs typeface="Tahoma"/>
              </a:rPr>
              <a:t>to zero at the </a:t>
            </a:r>
            <a:r>
              <a:rPr dirty="0" sz="1200">
                <a:latin typeface="Tahoma"/>
                <a:cs typeface="Tahoma"/>
              </a:rPr>
              <a:t>kth </a:t>
            </a:r>
            <a:r>
              <a:rPr dirty="0" sz="1200" spc="-5">
                <a:latin typeface="Tahoma"/>
                <a:cs typeface="Tahoma"/>
              </a:rPr>
              <a:t>nearest  neighbor</a:t>
            </a:r>
            <a:endParaRPr sz="1200">
              <a:latin typeface="Tahoma"/>
              <a:cs typeface="Tahoma"/>
            </a:endParaRPr>
          </a:p>
          <a:p>
            <a:pPr marL="363220" indent="-172085">
              <a:lnSpc>
                <a:spcPts val="1430"/>
              </a:lnSpc>
              <a:buChar char="•"/>
              <a:tabLst>
                <a:tab pos="363855" algn="l"/>
              </a:tabLst>
            </a:pPr>
            <a:r>
              <a:rPr dirty="0" sz="1200">
                <a:latin typeface="Tahoma"/>
                <a:cs typeface="Tahoma"/>
              </a:rPr>
              <a:t>Locally </a:t>
            </a:r>
            <a:r>
              <a:rPr dirty="0" sz="1200" spc="-5">
                <a:latin typeface="Tahoma"/>
                <a:cs typeface="Tahoma"/>
              </a:rPr>
              <a:t>weighted </a:t>
            </a:r>
            <a:r>
              <a:rPr dirty="0" sz="1200">
                <a:latin typeface="Tahoma"/>
                <a:cs typeface="Tahoma"/>
              </a:rPr>
              <a:t>Iteratively Reweighted Least</a:t>
            </a:r>
            <a:r>
              <a:rPr dirty="0" sz="1200" spc="-15">
                <a:latin typeface="Tahoma"/>
                <a:cs typeface="Tahoma"/>
              </a:rPr>
              <a:t> </a:t>
            </a:r>
            <a:r>
              <a:rPr dirty="0" sz="1200">
                <a:latin typeface="Tahoma"/>
                <a:cs typeface="Tahoma"/>
              </a:rPr>
              <a:t>Squares</a:t>
            </a:r>
            <a:endParaRPr sz="1200">
              <a:latin typeface="Tahoma"/>
              <a:cs typeface="Tahoma"/>
            </a:endParaRPr>
          </a:p>
          <a:p>
            <a:pPr marL="363220" indent="-172085">
              <a:lnSpc>
                <a:spcPts val="1435"/>
              </a:lnSpc>
              <a:buChar char="•"/>
              <a:tabLst>
                <a:tab pos="363855" algn="l"/>
              </a:tabLst>
            </a:pPr>
            <a:r>
              <a:rPr dirty="0" sz="1200">
                <a:latin typeface="Tahoma"/>
                <a:cs typeface="Tahoma"/>
              </a:rPr>
              <a:t>Locally </a:t>
            </a:r>
            <a:r>
              <a:rPr dirty="0" sz="1200" spc="-5">
                <a:latin typeface="Tahoma"/>
                <a:cs typeface="Tahoma"/>
              </a:rPr>
              <a:t>weighted </a:t>
            </a:r>
            <a:r>
              <a:rPr dirty="0" sz="1200">
                <a:latin typeface="Tahoma"/>
                <a:cs typeface="Tahoma"/>
              </a:rPr>
              <a:t>Logistic</a:t>
            </a:r>
            <a:r>
              <a:rPr dirty="0" sz="1200" spc="5">
                <a:latin typeface="Tahoma"/>
                <a:cs typeface="Tahoma"/>
              </a:rPr>
              <a:t> </a:t>
            </a:r>
            <a:r>
              <a:rPr dirty="0" sz="1200">
                <a:latin typeface="Tahoma"/>
                <a:cs typeface="Tahoma"/>
              </a:rPr>
              <a:t>Regression</a:t>
            </a:r>
            <a:endParaRPr sz="1200">
              <a:latin typeface="Tahoma"/>
              <a:cs typeface="Tahoma"/>
            </a:endParaRPr>
          </a:p>
          <a:p>
            <a:pPr marL="363220" indent="-172085">
              <a:lnSpc>
                <a:spcPct val="100000"/>
              </a:lnSpc>
              <a:buChar char="•"/>
              <a:tabLst>
                <a:tab pos="363855" algn="l"/>
              </a:tabLst>
            </a:pPr>
            <a:r>
              <a:rPr dirty="0" sz="1200">
                <a:latin typeface="Tahoma"/>
                <a:cs typeface="Tahoma"/>
              </a:rPr>
              <a:t>Locally </a:t>
            </a:r>
            <a:r>
              <a:rPr dirty="0" sz="1200" spc="-5">
                <a:latin typeface="Tahoma"/>
                <a:cs typeface="Tahoma"/>
              </a:rPr>
              <a:t>weighted</a:t>
            </a:r>
            <a:r>
              <a:rPr dirty="0" sz="1200">
                <a:latin typeface="Tahoma"/>
                <a:cs typeface="Tahoma"/>
              </a:rPr>
              <a:t> classifiers</a:t>
            </a:r>
            <a:endParaRPr sz="1200">
              <a:latin typeface="Tahoma"/>
              <a:cs typeface="Tahoma"/>
            </a:endParaRPr>
          </a:p>
          <a:p>
            <a:pPr>
              <a:lnSpc>
                <a:spcPct val="100000"/>
              </a:lnSpc>
              <a:spcBef>
                <a:spcPts val="55"/>
              </a:spcBef>
              <a:buFont typeface="Tahoma"/>
              <a:buChar char="•"/>
            </a:pPr>
            <a:endParaRPr sz="1200">
              <a:latin typeface="Times New Roman"/>
              <a:cs typeface="Times New Roman"/>
            </a:endParaRPr>
          </a:p>
          <a:p>
            <a:pPr marL="363220" indent="-172085">
              <a:lnSpc>
                <a:spcPct val="100000"/>
              </a:lnSpc>
              <a:buChar char="•"/>
              <a:tabLst>
                <a:tab pos="363855" algn="l"/>
              </a:tabLst>
            </a:pPr>
            <a:r>
              <a:rPr dirty="0" sz="1200">
                <a:latin typeface="Tahoma"/>
                <a:cs typeface="Tahoma"/>
              </a:rPr>
              <a:t>Multilinear</a:t>
            </a:r>
            <a:r>
              <a:rPr dirty="0" sz="1200" spc="-10">
                <a:latin typeface="Tahoma"/>
                <a:cs typeface="Tahoma"/>
              </a:rPr>
              <a:t> </a:t>
            </a:r>
            <a:r>
              <a:rPr dirty="0" sz="1200" spc="-5">
                <a:latin typeface="Tahoma"/>
                <a:cs typeface="Tahoma"/>
              </a:rPr>
              <a:t>Interpolation</a:t>
            </a:r>
            <a:endParaRPr sz="1200">
              <a:latin typeface="Tahoma"/>
              <a:cs typeface="Tahoma"/>
            </a:endParaRPr>
          </a:p>
          <a:p>
            <a:pPr marL="363220" indent="-172085">
              <a:lnSpc>
                <a:spcPts val="1435"/>
              </a:lnSpc>
              <a:buChar char="•"/>
              <a:tabLst>
                <a:tab pos="363855" algn="l"/>
              </a:tabLst>
            </a:pPr>
            <a:r>
              <a:rPr dirty="0" sz="1200" spc="-5">
                <a:latin typeface="Tahoma"/>
                <a:cs typeface="Tahoma"/>
              </a:rPr>
              <a:t>Kuhn-Triangulation-based</a:t>
            </a:r>
            <a:r>
              <a:rPr dirty="0" sz="1200">
                <a:latin typeface="Tahoma"/>
                <a:cs typeface="Tahoma"/>
              </a:rPr>
              <a:t> </a:t>
            </a:r>
            <a:r>
              <a:rPr dirty="0" sz="1200" spc="-5">
                <a:latin typeface="Tahoma"/>
                <a:cs typeface="Tahoma"/>
              </a:rPr>
              <a:t>Interpolation</a:t>
            </a:r>
            <a:endParaRPr sz="1200">
              <a:latin typeface="Tahoma"/>
              <a:cs typeface="Tahoma"/>
            </a:endParaRPr>
          </a:p>
          <a:p>
            <a:pPr marL="363220" indent="-172085">
              <a:lnSpc>
                <a:spcPts val="1435"/>
              </a:lnSpc>
              <a:buChar char="•"/>
              <a:tabLst>
                <a:tab pos="363855" algn="l"/>
              </a:tabLst>
            </a:pPr>
            <a:r>
              <a:rPr dirty="0" sz="1200" spc="-5">
                <a:latin typeface="Tahoma"/>
                <a:cs typeface="Tahoma"/>
              </a:rPr>
              <a:t>Spline Smoothers</a:t>
            </a:r>
            <a:endParaRPr sz="1200">
              <a:latin typeface="Tahoma"/>
              <a:cs typeface="Tahoma"/>
            </a:endParaRPr>
          </a:p>
          <a:p>
            <a:pPr algn="ctr" marR="45085">
              <a:lnSpc>
                <a:spcPct val="100000"/>
              </a:lnSpc>
              <a:spcBef>
                <a:spcPts val="910"/>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44</a:t>
            </a:r>
            <a:endParaRPr sz="600">
              <a:latin typeface="Tahoma"/>
              <a:cs typeface="Tahoma"/>
            </a:endParaRPr>
          </a:p>
        </p:txBody>
      </p:sp>
      <p:sp>
        <p:nvSpPr>
          <p:cNvPr id="8" name="object 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45</a:t>
            </a:r>
            <a:endParaRPr sz="600">
              <a:latin typeface="Tahoma"/>
              <a:cs typeface="Tahoma"/>
            </a:endParaRPr>
          </a:p>
        </p:txBody>
      </p:sp>
      <p:sp>
        <p:nvSpPr>
          <p:cNvPr id="4" name="object 4"/>
          <p:cNvSpPr txBox="1"/>
          <p:nvPr/>
        </p:nvSpPr>
        <p:spPr>
          <a:xfrm>
            <a:off x="1760220" y="1340610"/>
            <a:ext cx="4124325" cy="2771775"/>
          </a:xfrm>
          <a:prstGeom prst="rect">
            <a:avLst/>
          </a:prstGeom>
        </p:spPr>
        <p:txBody>
          <a:bodyPr wrap="square" lIns="0" tIns="12065" rIns="0" bIns="0" rtlCol="0" vert="horz">
            <a:spAutoFit/>
          </a:bodyPr>
          <a:lstStyle/>
          <a:p>
            <a:pPr marL="1583690" marR="8890" indent="-1513205">
              <a:lnSpc>
                <a:spcPct val="100000"/>
              </a:lnSpc>
              <a:spcBef>
                <a:spcPts val="95"/>
              </a:spcBef>
            </a:pPr>
            <a:r>
              <a:rPr dirty="0" sz="2000" spc="-5">
                <a:solidFill>
                  <a:srgbClr val="006500"/>
                </a:solidFill>
                <a:latin typeface="Tahoma"/>
                <a:cs typeface="Tahoma"/>
              </a:rPr>
              <a:t>Using Locally Weighted Learning </a:t>
            </a:r>
            <a:r>
              <a:rPr dirty="0" sz="2000" spc="-10">
                <a:solidFill>
                  <a:srgbClr val="006500"/>
                </a:solidFill>
                <a:latin typeface="Tahoma"/>
                <a:cs typeface="Tahoma"/>
              </a:rPr>
              <a:t>for  </a:t>
            </a:r>
            <a:r>
              <a:rPr dirty="0" sz="2000" spc="-5">
                <a:solidFill>
                  <a:srgbClr val="006500"/>
                </a:solidFill>
                <a:latin typeface="Tahoma"/>
                <a:cs typeface="Tahoma"/>
              </a:rPr>
              <a:t>Modeling</a:t>
            </a:r>
            <a:endParaRPr sz="2000">
              <a:latin typeface="Tahoma"/>
              <a:cs typeface="Tahoma"/>
            </a:endParaRPr>
          </a:p>
          <a:p>
            <a:pPr marL="171450" indent="-172085">
              <a:lnSpc>
                <a:spcPct val="100000"/>
              </a:lnSpc>
              <a:spcBef>
                <a:spcPts val="1864"/>
              </a:spcBef>
              <a:buChar char="•"/>
              <a:tabLst>
                <a:tab pos="172085" algn="l"/>
              </a:tabLst>
            </a:pPr>
            <a:r>
              <a:rPr dirty="0" sz="1600" spc="-5">
                <a:latin typeface="Tahoma"/>
                <a:cs typeface="Tahoma"/>
              </a:rPr>
              <a:t>“Hands-off” </a:t>
            </a:r>
            <a:r>
              <a:rPr dirty="0" sz="1600">
                <a:latin typeface="Tahoma"/>
                <a:cs typeface="Tahoma"/>
              </a:rPr>
              <a:t>non-parametric </a:t>
            </a:r>
            <a:r>
              <a:rPr dirty="0" sz="1600" spc="-5">
                <a:latin typeface="Tahoma"/>
                <a:cs typeface="Tahoma"/>
              </a:rPr>
              <a:t>relation</a:t>
            </a:r>
            <a:r>
              <a:rPr dirty="0" sz="1600" spc="-30">
                <a:latin typeface="Tahoma"/>
                <a:cs typeface="Tahoma"/>
              </a:rPr>
              <a:t> </a:t>
            </a:r>
            <a:r>
              <a:rPr dirty="0" sz="1600" spc="-5">
                <a:latin typeface="Tahoma"/>
                <a:cs typeface="Tahoma"/>
              </a:rPr>
              <a:t>finding</a:t>
            </a:r>
            <a:endParaRPr sz="1600">
              <a:latin typeface="Tahoma"/>
              <a:cs typeface="Tahoma"/>
            </a:endParaRPr>
          </a:p>
          <a:p>
            <a:pPr marL="171450" indent="-172085">
              <a:lnSpc>
                <a:spcPct val="100000"/>
              </a:lnSpc>
              <a:spcBef>
                <a:spcPts val="380"/>
              </a:spcBef>
              <a:buChar char="•"/>
              <a:tabLst>
                <a:tab pos="172085" algn="l"/>
              </a:tabLst>
            </a:pPr>
            <a:r>
              <a:rPr dirty="0" sz="1600" spc="-5">
                <a:latin typeface="Tahoma"/>
                <a:cs typeface="Tahoma"/>
              </a:rPr>
              <a:t>Low Dimensional Supervised</a:t>
            </a:r>
            <a:r>
              <a:rPr dirty="0" sz="1600" spc="-20">
                <a:latin typeface="Tahoma"/>
                <a:cs typeface="Tahoma"/>
              </a:rPr>
              <a:t> </a:t>
            </a:r>
            <a:r>
              <a:rPr dirty="0" sz="1600">
                <a:latin typeface="Tahoma"/>
                <a:cs typeface="Tahoma"/>
              </a:rPr>
              <a:t>Learning</a:t>
            </a:r>
            <a:endParaRPr sz="1600">
              <a:latin typeface="Tahoma"/>
              <a:cs typeface="Tahoma"/>
            </a:endParaRPr>
          </a:p>
          <a:p>
            <a:pPr marL="171450" indent="-172085">
              <a:lnSpc>
                <a:spcPct val="100000"/>
              </a:lnSpc>
              <a:spcBef>
                <a:spcPts val="384"/>
              </a:spcBef>
              <a:buChar char="•"/>
              <a:tabLst>
                <a:tab pos="172085" algn="l"/>
              </a:tabLst>
            </a:pPr>
            <a:r>
              <a:rPr dirty="0" sz="1600">
                <a:latin typeface="Tahoma"/>
                <a:cs typeface="Tahoma"/>
              </a:rPr>
              <a:t>Complex </a:t>
            </a:r>
            <a:r>
              <a:rPr dirty="0" sz="1600" spc="-5">
                <a:latin typeface="Tahoma"/>
                <a:cs typeface="Tahoma"/>
              </a:rPr>
              <a:t>Function </a:t>
            </a:r>
            <a:r>
              <a:rPr dirty="0" sz="1600">
                <a:latin typeface="Tahoma"/>
                <a:cs typeface="Tahoma"/>
              </a:rPr>
              <a:t>of a </a:t>
            </a:r>
            <a:r>
              <a:rPr dirty="0" sz="1600" spc="-5">
                <a:latin typeface="Tahoma"/>
                <a:cs typeface="Tahoma"/>
              </a:rPr>
              <a:t>subset </a:t>
            </a:r>
            <a:r>
              <a:rPr dirty="0" sz="1600">
                <a:latin typeface="Tahoma"/>
                <a:cs typeface="Tahoma"/>
              </a:rPr>
              <a:t>of</a:t>
            </a:r>
            <a:r>
              <a:rPr dirty="0" sz="1600" spc="-50">
                <a:latin typeface="Tahoma"/>
                <a:cs typeface="Tahoma"/>
              </a:rPr>
              <a:t> </a:t>
            </a:r>
            <a:r>
              <a:rPr dirty="0" sz="1600">
                <a:latin typeface="Tahoma"/>
                <a:cs typeface="Tahoma"/>
              </a:rPr>
              <a:t>inputs</a:t>
            </a:r>
            <a:endParaRPr sz="1600">
              <a:latin typeface="Tahoma"/>
              <a:cs typeface="Tahoma"/>
            </a:endParaRPr>
          </a:p>
          <a:p>
            <a:pPr marL="171450" marR="43180" indent="-171450">
              <a:lnSpc>
                <a:spcPct val="100000"/>
              </a:lnSpc>
              <a:spcBef>
                <a:spcPts val="375"/>
              </a:spcBef>
              <a:buChar char="•"/>
              <a:tabLst>
                <a:tab pos="172085" algn="l"/>
              </a:tabLst>
            </a:pPr>
            <a:r>
              <a:rPr dirty="0" sz="1600">
                <a:latin typeface="Tahoma"/>
                <a:cs typeface="Tahoma"/>
              </a:rPr>
              <a:t>Simple </a:t>
            </a:r>
            <a:r>
              <a:rPr dirty="0" sz="1600" spc="-5">
                <a:latin typeface="Tahoma"/>
                <a:cs typeface="Tahoma"/>
              </a:rPr>
              <a:t>function </a:t>
            </a:r>
            <a:r>
              <a:rPr dirty="0" sz="1600">
                <a:latin typeface="Tahoma"/>
                <a:cs typeface="Tahoma"/>
              </a:rPr>
              <a:t>of most inputs but </a:t>
            </a:r>
            <a:r>
              <a:rPr dirty="0" sz="1600" spc="-5">
                <a:latin typeface="Tahoma"/>
                <a:cs typeface="Tahoma"/>
              </a:rPr>
              <a:t>complex  function of </a:t>
            </a:r>
            <a:r>
              <a:rPr dirty="0" sz="1600">
                <a:latin typeface="Tahoma"/>
                <a:cs typeface="Tahoma"/>
              </a:rPr>
              <a:t>a</a:t>
            </a:r>
            <a:r>
              <a:rPr dirty="0" sz="1600" spc="-15">
                <a:latin typeface="Tahoma"/>
                <a:cs typeface="Tahoma"/>
              </a:rPr>
              <a:t> </a:t>
            </a:r>
            <a:r>
              <a:rPr dirty="0" sz="1600">
                <a:latin typeface="Tahoma"/>
                <a:cs typeface="Tahoma"/>
              </a:rPr>
              <a:t>few</a:t>
            </a:r>
            <a:endParaRPr sz="1600">
              <a:latin typeface="Tahoma"/>
              <a:cs typeface="Tahoma"/>
            </a:endParaRPr>
          </a:p>
          <a:p>
            <a:pPr marL="171450" marR="5080" indent="-171450">
              <a:lnSpc>
                <a:spcPct val="100000"/>
              </a:lnSpc>
              <a:spcBef>
                <a:spcPts val="380"/>
              </a:spcBef>
              <a:buChar char="•"/>
              <a:tabLst>
                <a:tab pos="172085" algn="l"/>
              </a:tabLst>
            </a:pPr>
            <a:r>
              <a:rPr dirty="0" sz="1600" spc="-5">
                <a:latin typeface="Tahoma"/>
                <a:cs typeface="Tahoma"/>
              </a:rPr>
              <a:t>Complex function of </a:t>
            </a:r>
            <a:r>
              <a:rPr dirty="0" sz="1600">
                <a:latin typeface="Tahoma"/>
                <a:cs typeface="Tahoma"/>
              </a:rPr>
              <a:t>a few </a:t>
            </a:r>
            <a:r>
              <a:rPr dirty="0" sz="1600" spc="-5">
                <a:latin typeface="Tahoma"/>
                <a:cs typeface="Tahoma"/>
              </a:rPr>
              <a:t>features of </a:t>
            </a:r>
            <a:r>
              <a:rPr dirty="0" sz="1600">
                <a:latin typeface="Tahoma"/>
                <a:cs typeface="Tahoma"/>
              </a:rPr>
              <a:t>many  input variables</a:t>
            </a:r>
            <a:endParaRPr sz="1600">
              <a:latin typeface="Tahoma"/>
              <a:cs typeface="Tahoma"/>
            </a:endParaRPr>
          </a:p>
        </p:txBody>
      </p:sp>
      <p:sp>
        <p:nvSpPr>
          <p:cNvPr id="5" name="object 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 name="object 6"/>
          <p:cNvSpPr txBox="1"/>
          <p:nvPr/>
        </p:nvSpPr>
        <p:spPr>
          <a:xfrm>
            <a:off x="1633220" y="5525516"/>
            <a:ext cx="4142740" cy="1033144"/>
          </a:xfrm>
          <a:prstGeom prst="rect">
            <a:avLst/>
          </a:prstGeom>
        </p:spPr>
        <p:txBody>
          <a:bodyPr wrap="square" lIns="0" tIns="12700" rIns="0" bIns="0" rtlCol="0" vert="horz">
            <a:spAutoFit/>
          </a:bodyPr>
          <a:lstStyle/>
          <a:p>
            <a:pPr marL="127000" marR="5080">
              <a:lnSpc>
                <a:spcPct val="100000"/>
              </a:lnSpc>
              <a:spcBef>
                <a:spcPts val="100"/>
              </a:spcBef>
            </a:pPr>
            <a:r>
              <a:rPr dirty="0" sz="1600">
                <a:solidFill>
                  <a:srgbClr val="006500"/>
                </a:solidFill>
                <a:latin typeface="Tahoma"/>
                <a:cs typeface="Tahoma"/>
              </a:rPr>
              <a:t>Use (1): </a:t>
            </a:r>
            <a:r>
              <a:rPr dirty="0" sz="1600" spc="-5">
                <a:solidFill>
                  <a:srgbClr val="006500"/>
                </a:solidFill>
                <a:latin typeface="Tahoma"/>
                <a:cs typeface="Tahoma"/>
              </a:rPr>
              <a:t>“Hands-off” </a:t>
            </a:r>
            <a:r>
              <a:rPr dirty="0" sz="1600">
                <a:solidFill>
                  <a:srgbClr val="006500"/>
                </a:solidFill>
                <a:latin typeface="Tahoma"/>
                <a:cs typeface="Tahoma"/>
              </a:rPr>
              <a:t>non-parametric </a:t>
            </a:r>
            <a:r>
              <a:rPr dirty="0" sz="1600" spc="-5">
                <a:solidFill>
                  <a:srgbClr val="006500"/>
                </a:solidFill>
                <a:latin typeface="Tahoma"/>
                <a:cs typeface="Tahoma"/>
              </a:rPr>
              <a:t>relation  </a:t>
            </a:r>
            <a:r>
              <a:rPr dirty="0" sz="1600">
                <a:solidFill>
                  <a:srgbClr val="006500"/>
                </a:solidFill>
                <a:latin typeface="Tahoma"/>
                <a:cs typeface="Tahoma"/>
              </a:rPr>
              <a:t>finding.</a:t>
            </a:r>
            <a:endParaRPr sz="1600">
              <a:latin typeface="Tahoma"/>
              <a:cs typeface="Tahoma"/>
            </a:endParaRPr>
          </a:p>
          <a:p>
            <a:pPr marL="12700">
              <a:lnSpc>
                <a:spcPct val="100000"/>
              </a:lnSpc>
              <a:spcBef>
                <a:spcPts val="365"/>
              </a:spcBef>
            </a:pPr>
            <a:r>
              <a:rPr dirty="0" sz="900" spc="-5">
                <a:latin typeface="Tahoma"/>
                <a:cs typeface="Tahoma"/>
              </a:rPr>
              <a:t>You run an HMO (or </a:t>
            </a:r>
            <a:r>
              <a:rPr dirty="0" sz="900">
                <a:latin typeface="Tahoma"/>
                <a:cs typeface="Tahoma"/>
              </a:rPr>
              <a:t>a </a:t>
            </a:r>
            <a:r>
              <a:rPr dirty="0" sz="900" spc="-5">
                <a:latin typeface="Tahoma"/>
                <a:cs typeface="Tahoma"/>
              </a:rPr>
              <a:t>steel tempering process) </a:t>
            </a:r>
            <a:r>
              <a:rPr dirty="0" sz="900">
                <a:latin typeface="Tahoma"/>
                <a:cs typeface="Tahoma"/>
              </a:rPr>
              <a:t>(or a </a:t>
            </a:r>
            <a:r>
              <a:rPr dirty="0" sz="900" spc="-5">
                <a:latin typeface="Tahoma"/>
                <a:cs typeface="Tahoma"/>
              </a:rPr>
              <a:t>7-dof </a:t>
            </a:r>
            <a:r>
              <a:rPr dirty="0" sz="900">
                <a:latin typeface="Tahoma"/>
                <a:cs typeface="Tahoma"/>
              </a:rPr>
              <a:t>dynamic </a:t>
            </a:r>
            <a:r>
              <a:rPr dirty="0" sz="900" spc="-5">
                <a:latin typeface="Tahoma"/>
                <a:cs typeface="Tahoma"/>
              </a:rPr>
              <a:t>robot</a:t>
            </a:r>
            <a:r>
              <a:rPr dirty="0" sz="900" spc="35">
                <a:latin typeface="Tahoma"/>
                <a:cs typeface="Tahoma"/>
              </a:rPr>
              <a:t> </a:t>
            </a:r>
            <a:r>
              <a:rPr dirty="0" sz="900" spc="-5">
                <a:latin typeface="Tahoma"/>
                <a:cs typeface="Tahoma"/>
              </a:rPr>
              <a:t>arm)</a:t>
            </a:r>
            <a:endParaRPr sz="900">
              <a:latin typeface="Tahoma"/>
              <a:cs typeface="Tahoma"/>
            </a:endParaRPr>
          </a:p>
          <a:p>
            <a:pPr marL="12700" marR="33655">
              <a:lnSpc>
                <a:spcPct val="100000"/>
              </a:lnSpc>
              <a:spcBef>
                <a:spcPts val="484"/>
              </a:spcBef>
            </a:pPr>
            <a:r>
              <a:rPr dirty="0" sz="900" spc="-5">
                <a:latin typeface="Tahoma"/>
                <a:cs typeface="Tahoma"/>
              </a:rPr>
              <a:t>You want an intelligent assistant to spot </a:t>
            </a:r>
            <a:r>
              <a:rPr dirty="0" sz="900">
                <a:latin typeface="Tahoma"/>
                <a:cs typeface="Tahoma"/>
              </a:rPr>
              <a:t>patterns and </a:t>
            </a:r>
            <a:r>
              <a:rPr dirty="0" sz="900" spc="-5">
                <a:latin typeface="Tahoma"/>
                <a:cs typeface="Tahoma"/>
              </a:rPr>
              <a:t>regularities </a:t>
            </a:r>
            <a:r>
              <a:rPr dirty="0" sz="900">
                <a:latin typeface="Tahoma"/>
                <a:cs typeface="Tahoma"/>
              </a:rPr>
              <a:t>among pairs or  </a:t>
            </a:r>
            <a:r>
              <a:rPr dirty="0" sz="900" spc="-5">
                <a:latin typeface="Tahoma"/>
                <a:cs typeface="Tahoma"/>
              </a:rPr>
              <a:t>triplets </a:t>
            </a:r>
            <a:r>
              <a:rPr dirty="0" sz="900">
                <a:latin typeface="Tahoma"/>
                <a:cs typeface="Tahoma"/>
              </a:rPr>
              <a:t>of variables in your</a:t>
            </a:r>
            <a:r>
              <a:rPr dirty="0" sz="900" spc="-5">
                <a:latin typeface="Tahoma"/>
                <a:cs typeface="Tahoma"/>
              </a:rPr>
              <a:t> </a:t>
            </a:r>
            <a:r>
              <a:rPr dirty="0" sz="900">
                <a:latin typeface="Tahoma"/>
                <a:cs typeface="Tahoma"/>
              </a:rPr>
              <a:t>database…</a:t>
            </a:r>
            <a:endParaRPr sz="900">
              <a:latin typeface="Tahoma"/>
              <a:cs typeface="Tahoma"/>
            </a:endParaRPr>
          </a:p>
        </p:txBody>
      </p:sp>
      <p:graphicFrame>
        <p:nvGraphicFramePr>
          <p:cNvPr id="7" name="object 7"/>
          <p:cNvGraphicFramePr>
            <a:graphicFrameLocks noGrp="1"/>
          </p:cNvGraphicFramePr>
          <p:nvPr/>
        </p:nvGraphicFramePr>
        <p:xfrm>
          <a:off x="2019300" y="6583680"/>
          <a:ext cx="3619500" cy="1819275"/>
        </p:xfrm>
        <a:graphic>
          <a:graphicData uri="http://schemas.openxmlformats.org/drawingml/2006/table">
            <a:tbl>
              <a:tblPr firstRow="1" bandRow="1">
                <a:tableStyleId>{2D5ABB26-0587-4C30-8999-92F81FD0307C}</a:tableStyleId>
              </a:tblPr>
              <a:tblGrid>
                <a:gridCol w="1205230"/>
                <a:gridCol w="1208405"/>
                <a:gridCol w="1205230"/>
              </a:tblGrid>
              <a:tr h="151637">
                <a:tc>
                  <a:txBody>
                    <a:bodyPr/>
                    <a:lstStyle/>
                    <a:p>
                      <a:pPr marL="45085">
                        <a:lnSpc>
                          <a:spcPct val="100000"/>
                        </a:lnSpc>
                        <a:spcBef>
                          <a:spcPts val="175"/>
                        </a:spcBef>
                      </a:pPr>
                      <a:r>
                        <a:rPr dirty="0" sz="700" spc="-5">
                          <a:latin typeface="Tahoma"/>
                          <a:cs typeface="Tahoma"/>
                        </a:rPr>
                        <a:t>HMO</a:t>
                      </a:r>
                      <a:r>
                        <a:rPr dirty="0" sz="700" spc="-10">
                          <a:latin typeface="Tahoma"/>
                          <a:cs typeface="Tahoma"/>
                        </a:rPr>
                        <a:t> </a:t>
                      </a:r>
                      <a:r>
                        <a:rPr dirty="0" sz="700" spc="-5">
                          <a:latin typeface="Tahoma"/>
                          <a:cs typeface="Tahoma"/>
                        </a:rPr>
                        <a:t>variables:</a:t>
                      </a:r>
                      <a:endParaRPr sz="700">
                        <a:latin typeface="Tahoma"/>
                        <a:cs typeface="Tahoma"/>
                      </a:endParaRPr>
                    </a:p>
                  </a:txBody>
                  <a:tcPr marL="0" marR="0" marB="0" marT="22225">
                    <a:lnR w="3175">
                      <a:solidFill>
                        <a:srgbClr val="010101"/>
                      </a:solidFill>
                      <a:prstDash val="solid"/>
                    </a:lnR>
                    <a:lnB w="3175">
                      <a:solidFill>
                        <a:srgbClr val="010101"/>
                      </a:solidFill>
                      <a:prstDash val="solid"/>
                    </a:lnB>
                    <a:solidFill>
                      <a:srgbClr val="C2A398"/>
                    </a:solidFill>
                  </a:tcPr>
                </a:tc>
                <a:tc>
                  <a:txBody>
                    <a:bodyPr/>
                    <a:lstStyle/>
                    <a:p>
                      <a:pPr marL="46355">
                        <a:lnSpc>
                          <a:spcPct val="100000"/>
                        </a:lnSpc>
                        <a:spcBef>
                          <a:spcPts val="175"/>
                        </a:spcBef>
                      </a:pPr>
                      <a:r>
                        <a:rPr dirty="0" sz="700" spc="-5">
                          <a:latin typeface="Tahoma"/>
                          <a:cs typeface="Tahoma"/>
                        </a:rPr>
                        <a:t>Steel</a:t>
                      </a:r>
                      <a:r>
                        <a:rPr dirty="0" sz="700" spc="-10">
                          <a:latin typeface="Tahoma"/>
                          <a:cs typeface="Tahoma"/>
                        </a:rPr>
                        <a:t> </a:t>
                      </a:r>
                      <a:r>
                        <a:rPr dirty="0" sz="700" spc="-5">
                          <a:latin typeface="Tahoma"/>
                          <a:cs typeface="Tahoma"/>
                        </a:rPr>
                        <a:t>Variables:</a:t>
                      </a:r>
                      <a:endParaRPr sz="700">
                        <a:latin typeface="Tahoma"/>
                        <a:cs typeface="Tahoma"/>
                      </a:endParaRPr>
                    </a:p>
                  </a:txBody>
                  <a:tcPr marL="0" marR="0" marB="0" marT="22225">
                    <a:lnL w="3175">
                      <a:solidFill>
                        <a:srgbClr val="010101"/>
                      </a:solidFill>
                      <a:prstDash val="solid"/>
                    </a:lnL>
                    <a:lnR w="3175">
                      <a:solidFill>
                        <a:srgbClr val="010101"/>
                      </a:solidFill>
                      <a:prstDash val="solid"/>
                    </a:lnR>
                    <a:lnB w="3175">
                      <a:solidFill>
                        <a:srgbClr val="010101"/>
                      </a:solidFill>
                      <a:prstDash val="solid"/>
                    </a:lnB>
                    <a:solidFill>
                      <a:srgbClr val="C2A398"/>
                    </a:solidFill>
                  </a:tcPr>
                </a:tc>
                <a:tc>
                  <a:txBody>
                    <a:bodyPr/>
                    <a:lstStyle/>
                    <a:p>
                      <a:pPr marL="45720">
                        <a:lnSpc>
                          <a:spcPct val="100000"/>
                        </a:lnSpc>
                        <a:spcBef>
                          <a:spcPts val="175"/>
                        </a:spcBef>
                      </a:pPr>
                      <a:r>
                        <a:rPr dirty="0" sz="700">
                          <a:latin typeface="Tahoma"/>
                          <a:cs typeface="Tahoma"/>
                        </a:rPr>
                        <a:t>Robot</a:t>
                      </a:r>
                      <a:r>
                        <a:rPr dirty="0" sz="700" spc="-10">
                          <a:latin typeface="Tahoma"/>
                          <a:cs typeface="Tahoma"/>
                        </a:rPr>
                        <a:t> </a:t>
                      </a:r>
                      <a:r>
                        <a:rPr dirty="0" sz="700" spc="-5">
                          <a:latin typeface="Tahoma"/>
                          <a:cs typeface="Tahoma"/>
                        </a:rPr>
                        <a:t>Variables:</a:t>
                      </a:r>
                      <a:endParaRPr sz="700">
                        <a:latin typeface="Tahoma"/>
                        <a:cs typeface="Tahoma"/>
                      </a:endParaRPr>
                    </a:p>
                  </a:txBody>
                  <a:tcPr marL="0" marR="0" marB="0" marT="22225">
                    <a:lnL w="3175">
                      <a:solidFill>
                        <a:srgbClr val="010101"/>
                      </a:solidFill>
                      <a:prstDash val="solid"/>
                    </a:lnL>
                    <a:lnB w="3175">
                      <a:solidFill>
                        <a:srgbClr val="010101"/>
                      </a:solidFill>
                      <a:prstDash val="solid"/>
                    </a:lnB>
                    <a:solidFill>
                      <a:srgbClr val="C2A398"/>
                    </a:solidFill>
                  </a:tcPr>
                </a:tc>
              </a:tr>
              <a:tr h="151638">
                <a:tc>
                  <a:txBody>
                    <a:bodyPr/>
                    <a:lstStyle/>
                    <a:p>
                      <a:pPr marL="45720">
                        <a:lnSpc>
                          <a:spcPct val="100000"/>
                        </a:lnSpc>
                        <a:spcBef>
                          <a:spcPts val="175"/>
                        </a:spcBef>
                      </a:pPr>
                      <a:r>
                        <a:rPr dirty="0" sz="700" spc="-5">
                          <a:latin typeface="Tahoma"/>
                          <a:cs typeface="Tahoma"/>
                        </a:rPr>
                        <a:t>Physician </a:t>
                      </a:r>
                      <a:r>
                        <a:rPr dirty="0" sz="700">
                          <a:latin typeface="Tahoma"/>
                          <a:cs typeface="Tahoma"/>
                        </a:rPr>
                        <a:t>Age</a:t>
                      </a:r>
                      <a:endParaRPr sz="700">
                        <a:latin typeface="Tahoma"/>
                        <a:cs typeface="Tahoma"/>
                      </a:endParaRPr>
                    </a:p>
                  </a:txBody>
                  <a:tcPr marL="0" marR="0" marB="0" marT="22225">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5"/>
                        </a:spcBef>
                      </a:pPr>
                      <a:r>
                        <a:rPr dirty="0" sz="700" spc="-5">
                          <a:latin typeface="Tahoma"/>
                          <a:cs typeface="Tahoma"/>
                        </a:rPr>
                        <a:t>Line Speed</a:t>
                      </a:r>
                      <a:endParaRPr sz="700">
                        <a:latin typeface="Tahoma"/>
                        <a:cs typeface="Tahoma"/>
                      </a:endParaRPr>
                    </a:p>
                  </a:txBody>
                  <a:tcPr marL="0" marR="0" marB="0" marT="22225">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5"/>
                        </a:spcBef>
                      </a:pPr>
                      <a:r>
                        <a:rPr dirty="0" sz="700">
                          <a:latin typeface="Tahoma"/>
                          <a:cs typeface="Tahoma"/>
                        </a:rPr>
                        <a:t>Roll</a:t>
                      </a:r>
                      <a:endParaRPr sz="700">
                        <a:latin typeface="Tahoma"/>
                        <a:cs typeface="Tahoma"/>
                      </a:endParaRPr>
                    </a:p>
                  </a:txBody>
                  <a:tcPr marL="0" marR="0" marB="0" marT="22225">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5"/>
                        </a:spcBef>
                      </a:pPr>
                      <a:r>
                        <a:rPr dirty="0" sz="700" spc="-5">
                          <a:latin typeface="Tahoma"/>
                          <a:cs typeface="Tahoma"/>
                        </a:rPr>
                        <a:t>Patient</a:t>
                      </a:r>
                      <a:r>
                        <a:rPr dirty="0" sz="700" spc="-10">
                          <a:latin typeface="Tahoma"/>
                          <a:cs typeface="Tahoma"/>
                        </a:rPr>
                        <a:t> </a:t>
                      </a:r>
                      <a:r>
                        <a:rPr dirty="0" sz="700" spc="-5">
                          <a:latin typeface="Tahoma"/>
                          <a:cs typeface="Tahoma"/>
                        </a:rPr>
                        <a:t>Age</a:t>
                      </a:r>
                      <a:endParaRPr sz="700">
                        <a:latin typeface="Tahoma"/>
                        <a:cs typeface="Tahoma"/>
                      </a:endParaRPr>
                    </a:p>
                  </a:txBody>
                  <a:tcPr marL="0" marR="0" marB="0" marT="22225">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5"/>
                        </a:spcBef>
                      </a:pPr>
                      <a:r>
                        <a:rPr dirty="0" sz="700">
                          <a:latin typeface="Tahoma"/>
                          <a:cs typeface="Tahoma"/>
                        </a:rPr>
                        <a:t>Line Spd</a:t>
                      </a:r>
                      <a:r>
                        <a:rPr dirty="0" sz="700" spc="-20">
                          <a:latin typeface="Tahoma"/>
                          <a:cs typeface="Tahoma"/>
                        </a:rPr>
                        <a:t> </a:t>
                      </a:r>
                      <a:r>
                        <a:rPr dirty="0" sz="700" spc="-5">
                          <a:latin typeface="Tahoma"/>
                          <a:cs typeface="Tahoma"/>
                        </a:rPr>
                        <a:t>-10mins</a:t>
                      </a:r>
                      <a:endParaRPr sz="700">
                        <a:latin typeface="Tahoma"/>
                        <a:cs typeface="Tahoma"/>
                      </a:endParaRPr>
                    </a:p>
                  </a:txBody>
                  <a:tcPr marL="0" marR="0" marB="0" marT="22225">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5"/>
                        </a:spcBef>
                      </a:pPr>
                      <a:r>
                        <a:rPr dirty="0" sz="700" spc="-5">
                          <a:latin typeface="Tahoma"/>
                          <a:cs typeface="Tahoma"/>
                        </a:rPr>
                        <a:t>DRoll</a:t>
                      </a:r>
                      <a:endParaRPr sz="700">
                        <a:latin typeface="Tahoma"/>
                        <a:cs typeface="Tahoma"/>
                      </a:endParaRPr>
                    </a:p>
                  </a:txBody>
                  <a:tcPr marL="0" marR="0" marB="0" marT="22225">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5"/>
                        </a:spcBef>
                      </a:pPr>
                      <a:r>
                        <a:rPr dirty="0" sz="700" spc="-5">
                          <a:latin typeface="Tahoma"/>
                          <a:cs typeface="Tahoma"/>
                        </a:rPr>
                        <a:t>Charge/Day</a:t>
                      </a:r>
                      <a:endParaRPr sz="700">
                        <a:latin typeface="Tahoma"/>
                        <a:cs typeface="Tahoma"/>
                      </a:endParaRPr>
                    </a:p>
                  </a:txBody>
                  <a:tcPr marL="0" marR="0" marB="0" marT="22225">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5"/>
                        </a:spcBef>
                      </a:pPr>
                      <a:r>
                        <a:rPr dirty="0" sz="700">
                          <a:latin typeface="Tahoma"/>
                          <a:cs typeface="Tahoma"/>
                        </a:rPr>
                        <a:t>Line Spd</a:t>
                      </a:r>
                      <a:r>
                        <a:rPr dirty="0" sz="700" spc="-20">
                          <a:latin typeface="Tahoma"/>
                          <a:cs typeface="Tahoma"/>
                        </a:rPr>
                        <a:t> </a:t>
                      </a:r>
                      <a:r>
                        <a:rPr dirty="0" sz="700" spc="-5">
                          <a:latin typeface="Tahoma"/>
                          <a:cs typeface="Tahoma"/>
                        </a:rPr>
                        <a:t>-20mins</a:t>
                      </a:r>
                      <a:endParaRPr sz="700">
                        <a:latin typeface="Tahoma"/>
                        <a:cs typeface="Tahoma"/>
                      </a:endParaRPr>
                    </a:p>
                  </a:txBody>
                  <a:tcPr marL="0" marR="0" marB="0" marT="22225">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5"/>
                        </a:spcBef>
                      </a:pPr>
                      <a:r>
                        <a:rPr dirty="0" sz="700" spc="-5">
                          <a:latin typeface="Tahoma"/>
                          <a:cs typeface="Tahoma"/>
                        </a:rPr>
                        <a:t>DDRoll</a:t>
                      </a:r>
                      <a:endParaRPr sz="700">
                        <a:latin typeface="Tahoma"/>
                        <a:cs typeface="Tahoma"/>
                      </a:endParaRPr>
                    </a:p>
                  </a:txBody>
                  <a:tcPr marL="0" marR="0" marB="0" marT="22225">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5"/>
                        </a:spcBef>
                      </a:pPr>
                      <a:r>
                        <a:rPr dirty="0" sz="700" spc="-5">
                          <a:latin typeface="Tahoma"/>
                          <a:cs typeface="Tahoma"/>
                        </a:rPr>
                        <a:t>Charge/Discharge</a:t>
                      </a:r>
                      <a:endParaRPr sz="700">
                        <a:latin typeface="Tahoma"/>
                        <a:cs typeface="Tahoma"/>
                      </a:endParaRPr>
                    </a:p>
                  </a:txBody>
                  <a:tcPr marL="0" marR="0" marB="0" marT="22225">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5"/>
                        </a:spcBef>
                      </a:pPr>
                      <a:r>
                        <a:rPr dirty="0" sz="700" spc="-5">
                          <a:latin typeface="Tahoma"/>
                          <a:cs typeface="Tahoma"/>
                        </a:rPr>
                        <a:t>Slab width</a:t>
                      </a:r>
                      <a:endParaRPr sz="700">
                        <a:latin typeface="Tahoma"/>
                        <a:cs typeface="Tahoma"/>
                      </a:endParaRPr>
                    </a:p>
                  </a:txBody>
                  <a:tcPr marL="0" marR="0" marB="0" marT="22225">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5"/>
                        </a:spcBef>
                      </a:pPr>
                      <a:r>
                        <a:rPr dirty="0" sz="700" spc="-5">
                          <a:latin typeface="Tahoma"/>
                          <a:cs typeface="Tahoma"/>
                        </a:rPr>
                        <a:t>Pitch</a:t>
                      </a:r>
                      <a:endParaRPr sz="700">
                        <a:latin typeface="Tahoma"/>
                        <a:cs typeface="Tahoma"/>
                      </a:endParaRPr>
                    </a:p>
                  </a:txBody>
                  <a:tcPr marL="0" marR="0" marB="0" marT="22225">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5"/>
                        </a:spcBef>
                      </a:pPr>
                      <a:r>
                        <a:rPr dirty="0" sz="700" spc="-5">
                          <a:latin typeface="Tahoma"/>
                          <a:cs typeface="Tahoma"/>
                        </a:rPr>
                        <a:t>Discharges/100</a:t>
                      </a:r>
                      <a:endParaRPr sz="700">
                        <a:latin typeface="Tahoma"/>
                        <a:cs typeface="Tahoma"/>
                      </a:endParaRPr>
                    </a:p>
                  </a:txBody>
                  <a:tcPr marL="0" marR="0" marB="0" marT="22225">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5"/>
                        </a:spcBef>
                      </a:pPr>
                      <a:r>
                        <a:rPr dirty="0" sz="700" spc="-5">
                          <a:latin typeface="Tahoma"/>
                          <a:cs typeface="Tahoma"/>
                        </a:rPr>
                        <a:t>Slab height</a:t>
                      </a:r>
                      <a:endParaRPr sz="700">
                        <a:latin typeface="Tahoma"/>
                        <a:cs typeface="Tahoma"/>
                      </a:endParaRPr>
                    </a:p>
                  </a:txBody>
                  <a:tcPr marL="0" marR="0" marB="0" marT="22225">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5"/>
                        </a:spcBef>
                      </a:pPr>
                      <a:r>
                        <a:rPr dirty="0" sz="700" spc="-5">
                          <a:latin typeface="Tahoma"/>
                          <a:cs typeface="Tahoma"/>
                        </a:rPr>
                        <a:t>DPitch</a:t>
                      </a:r>
                      <a:endParaRPr sz="700">
                        <a:latin typeface="Tahoma"/>
                        <a:cs typeface="Tahoma"/>
                      </a:endParaRPr>
                    </a:p>
                  </a:txBody>
                  <a:tcPr marL="0" marR="0" marB="0" marT="22225">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5"/>
                        </a:spcBef>
                      </a:pPr>
                      <a:r>
                        <a:rPr dirty="0" sz="700" spc="-5">
                          <a:latin typeface="Tahoma"/>
                          <a:cs typeface="Tahoma"/>
                        </a:rPr>
                        <a:t>ICD-9 Diagnosis</a:t>
                      </a:r>
                      <a:endParaRPr sz="700">
                        <a:latin typeface="Tahoma"/>
                        <a:cs typeface="Tahoma"/>
                      </a:endParaRPr>
                    </a:p>
                  </a:txBody>
                  <a:tcPr marL="0" marR="0" marB="0" marT="22225">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5"/>
                        </a:spcBef>
                      </a:pPr>
                      <a:r>
                        <a:rPr dirty="0" sz="700" spc="-5">
                          <a:latin typeface="Tahoma"/>
                          <a:cs typeface="Tahoma"/>
                        </a:rPr>
                        <a:t>Slab Temp Stg1</a:t>
                      </a:r>
                      <a:endParaRPr sz="700">
                        <a:latin typeface="Tahoma"/>
                        <a:cs typeface="Tahoma"/>
                      </a:endParaRPr>
                    </a:p>
                  </a:txBody>
                  <a:tcPr marL="0" marR="0" marB="0" marT="22225">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5"/>
                        </a:spcBef>
                      </a:pPr>
                      <a:r>
                        <a:rPr dirty="0" sz="700" spc="-5">
                          <a:latin typeface="Tahoma"/>
                          <a:cs typeface="Tahoma"/>
                        </a:rPr>
                        <a:t>DDPitch</a:t>
                      </a:r>
                      <a:endParaRPr sz="700">
                        <a:latin typeface="Tahoma"/>
                        <a:cs typeface="Tahoma"/>
                      </a:endParaRPr>
                    </a:p>
                  </a:txBody>
                  <a:tcPr marL="0" marR="0" marB="0" marT="22225">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5"/>
                        </a:spcBef>
                      </a:pPr>
                      <a:r>
                        <a:rPr dirty="0" sz="700" spc="-5">
                          <a:latin typeface="Tahoma"/>
                          <a:cs typeface="Tahoma"/>
                        </a:rPr>
                        <a:t>Market</a:t>
                      </a:r>
                      <a:r>
                        <a:rPr dirty="0" sz="700" spc="-10">
                          <a:latin typeface="Tahoma"/>
                          <a:cs typeface="Tahoma"/>
                        </a:rPr>
                        <a:t> </a:t>
                      </a:r>
                      <a:r>
                        <a:rPr dirty="0" sz="700" spc="-5">
                          <a:latin typeface="Tahoma"/>
                          <a:cs typeface="Tahoma"/>
                        </a:rPr>
                        <a:t>Share</a:t>
                      </a:r>
                      <a:endParaRPr sz="700">
                        <a:latin typeface="Tahoma"/>
                        <a:cs typeface="Tahoma"/>
                      </a:endParaRPr>
                    </a:p>
                  </a:txBody>
                  <a:tcPr marL="0" marR="0" marB="0" marT="22225">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5"/>
                        </a:spcBef>
                      </a:pPr>
                      <a:r>
                        <a:rPr dirty="0" sz="700" spc="-5">
                          <a:latin typeface="Tahoma"/>
                          <a:cs typeface="Tahoma"/>
                        </a:rPr>
                        <a:t>Slab Temp Stg2</a:t>
                      </a:r>
                      <a:endParaRPr sz="700">
                        <a:latin typeface="Tahoma"/>
                        <a:cs typeface="Tahoma"/>
                      </a:endParaRPr>
                    </a:p>
                  </a:txBody>
                  <a:tcPr marL="0" marR="0" marB="0" marT="22225">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5"/>
                        </a:spcBef>
                      </a:pPr>
                      <a:r>
                        <a:rPr dirty="0" sz="700" spc="-5">
                          <a:latin typeface="Tahoma"/>
                          <a:cs typeface="Tahoma"/>
                        </a:rPr>
                        <a:t>SonarHeight</a:t>
                      </a:r>
                      <a:endParaRPr sz="700">
                        <a:latin typeface="Tahoma"/>
                        <a:cs typeface="Tahoma"/>
                      </a:endParaRPr>
                    </a:p>
                  </a:txBody>
                  <a:tcPr marL="0" marR="0" marB="0" marT="22225">
                    <a:lnL w="3175">
                      <a:solidFill>
                        <a:srgbClr val="010101"/>
                      </a:solidFill>
                      <a:prstDash val="solid"/>
                    </a:lnL>
                    <a:lnT w="3175">
                      <a:solidFill>
                        <a:srgbClr val="010101"/>
                      </a:solidFill>
                      <a:prstDash val="solid"/>
                    </a:lnT>
                    <a:lnB w="3175">
                      <a:solidFill>
                        <a:srgbClr val="010101"/>
                      </a:solidFill>
                      <a:prstDash val="solid"/>
                    </a:lnB>
                  </a:tcPr>
                </a:tc>
              </a:tr>
              <a:tr h="151638">
                <a:tc>
                  <a:txBody>
                    <a:bodyPr/>
                    <a:lstStyle/>
                    <a:p>
                      <a:pPr marL="45720">
                        <a:lnSpc>
                          <a:spcPct val="100000"/>
                        </a:lnSpc>
                        <a:spcBef>
                          <a:spcPts val="170"/>
                        </a:spcBef>
                      </a:pPr>
                      <a:r>
                        <a:rPr dirty="0" sz="700" spc="-5">
                          <a:latin typeface="Tahoma"/>
                          <a:cs typeface="Tahoma"/>
                        </a:rPr>
                        <a:t>Mortality/100</a:t>
                      </a:r>
                      <a:endParaRPr sz="700">
                        <a:latin typeface="Tahoma"/>
                        <a:cs typeface="Tahoma"/>
                      </a:endParaRPr>
                    </a:p>
                  </a:txBody>
                  <a:tcPr marL="0" marR="0" marB="0" marT="21590">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0"/>
                        </a:spcBef>
                      </a:pPr>
                      <a:r>
                        <a:rPr dirty="0" sz="700" spc="-5">
                          <a:latin typeface="Tahoma"/>
                          <a:cs typeface="Tahoma"/>
                        </a:rPr>
                        <a:t>CoolTunn2</a:t>
                      </a:r>
                      <a:r>
                        <a:rPr dirty="0" sz="700" spc="-10">
                          <a:latin typeface="Tahoma"/>
                          <a:cs typeface="Tahoma"/>
                        </a:rPr>
                        <a:t> </a:t>
                      </a:r>
                      <a:r>
                        <a:rPr dirty="0" sz="700" spc="-5">
                          <a:latin typeface="Tahoma"/>
                          <a:cs typeface="Tahoma"/>
                        </a:rPr>
                        <a:t>Setp</a:t>
                      </a:r>
                      <a:endParaRPr sz="700">
                        <a:latin typeface="Tahoma"/>
                        <a:cs typeface="Tahoma"/>
                      </a:endParaRPr>
                    </a:p>
                  </a:txBody>
                  <a:tcPr marL="0" marR="0" marB="0" marT="21590">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0"/>
                        </a:spcBef>
                      </a:pPr>
                      <a:r>
                        <a:rPr dirty="0" sz="700" spc="-5">
                          <a:latin typeface="Tahoma"/>
                          <a:cs typeface="Tahoma"/>
                        </a:rPr>
                        <a:t>LaserHeight</a:t>
                      </a:r>
                      <a:endParaRPr sz="700">
                        <a:latin typeface="Tahoma"/>
                        <a:cs typeface="Tahoma"/>
                      </a:endParaRPr>
                    </a:p>
                  </a:txBody>
                  <a:tcPr marL="0" marR="0" marB="0" marT="21590">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0"/>
                        </a:spcBef>
                      </a:pPr>
                      <a:r>
                        <a:rPr dirty="0" sz="700" spc="-5">
                          <a:latin typeface="Tahoma"/>
                          <a:cs typeface="Tahoma"/>
                        </a:rPr>
                        <a:t>Patient ZIP</a:t>
                      </a:r>
                      <a:endParaRPr sz="700">
                        <a:latin typeface="Tahoma"/>
                        <a:cs typeface="Tahoma"/>
                      </a:endParaRPr>
                    </a:p>
                  </a:txBody>
                  <a:tcPr marL="0" marR="0" marB="0" marT="21590">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0"/>
                        </a:spcBef>
                      </a:pPr>
                      <a:r>
                        <a:rPr dirty="0" sz="700" spc="-5">
                          <a:latin typeface="Tahoma"/>
                          <a:cs typeface="Tahoma"/>
                        </a:rPr>
                        <a:t>CoolTunn5</a:t>
                      </a:r>
                      <a:r>
                        <a:rPr dirty="0" sz="700" spc="-10">
                          <a:latin typeface="Tahoma"/>
                          <a:cs typeface="Tahoma"/>
                        </a:rPr>
                        <a:t> </a:t>
                      </a:r>
                      <a:r>
                        <a:rPr dirty="0" sz="700" spc="-5">
                          <a:latin typeface="Tahoma"/>
                          <a:cs typeface="Tahoma"/>
                        </a:rPr>
                        <a:t>Sep</a:t>
                      </a:r>
                      <a:endParaRPr sz="700">
                        <a:latin typeface="Tahoma"/>
                        <a:cs typeface="Tahoma"/>
                      </a:endParaRPr>
                    </a:p>
                  </a:txBody>
                  <a:tcPr marL="0" marR="0" marB="0" marT="21590">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0"/>
                        </a:spcBef>
                      </a:pPr>
                      <a:r>
                        <a:rPr dirty="0" sz="700" spc="-5">
                          <a:latin typeface="Tahoma"/>
                          <a:cs typeface="Tahoma"/>
                        </a:rPr>
                        <a:t>FlightTime</a:t>
                      </a:r>
                      <a:endParaRPr sz="700">
                        <a:latin typeface="Tahoma"/>
                        <a:cs typeface="Tahoma"/>
                      </a:endParaRPr>
                    </a:p>
                  </a:txBody>
                  <a:tcPr marL="0" marR="0" marB="0" marT="21590">
                    <a:lnL w="3175">
                      <a:solidFill>
                        <a:srgbClr val="010101"/>
                      </a:solidFill>
                      <a:prstDash val="solid"/>
                    </a:lnL>
                    <a:lnT w="3175">
                      <a:solidFill>
                        <a:srgbClr val="010101"/>
                      </a:solidFill>
                      <a:prstDash val="solid"/>
                    </a:lnT>
                    <a:lnB w="3175">
                      <a:solidFill>
                        <a:srgbClr val="010101"/>
                      </a:solidFill>
                      <a:prstDash val="solid"/>
                    </a:lnB>
                  </a:tcPr>
                </a:tc>
              </a:tr>
              <a:tr h="151637">
                <a:tc>
                  <a:txBody>
                    <a:bodyPr/>
                    <a:lstStyle/>
                    <a:p>
                      <a:pPr marL="45720">
                        <a:lnSpc>
                          <a:spcPct val="100000"/>
                        </a:lnSpc>
                        <a:spcBef>
                          <a:spcPts val="170"/>
                        </a:spcBef>
                      </a:pPr>
                      <a:r>
                        <a:rPr dirty="0" sz="700" spc="-5">
                          <a:latin typeface="Tahoma"/>
                          <a:cs typeface="Tahoma"/>
                        </a:rPr>
                        <a:t>Zip Median</a:t>
                      </a:r>
                      <a:r>
                        <a:rPr dirty="0" sz="700" spc="5">
                          <a:latin typeface="Tahoma"/>
                          <a:cs typeface="Tahoma"/>
                        </a:rPr>
                        <a:t> </a:t>
                      </a:r>
                      <a:r>
                        <a:rPr dirty="0" sz="700" spc="-5">
                          <a:latin typeface="Tahoma"/>
                          <a:cs typeface="Tahoma"/>
                        </a:rPr>
                        <a:t>Age</a:t>
                      </a:r>
                      <a:endParaRPr sz="700">
                        <a:latin typeface="Tahoma"/>
                        <a:cs typeface="Tahoma"/>
                      </a:endParaRPr>
                    </a:p>
                  </a:txBody>
                  <a:tcPr marL="0" marR="0" marB="0" marT="21590">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6355">
                        <a:lnSpc>
                          <a:spcPct val="100000"/>
                        </a:lnSpc>
                        <a:spcBef>
                          <a:spcPts val="170"/>
                        </a:spcBef>
                      </a:pPr>
                      <a:r>
                        <a:rPr dirty="0" sz="700" spc="-5">
                          <a:latin typeface="Tahoma"/>
                          <a:cs typeface="Tahoma"/>
                        </a:rPr>
                        <a:t>CoolTunn2</a:t>
                      </a:r>
                      <a:r>
                        <a:rPr dirty="0" sz="700" spc="-10">
                          <a:latin typeface="Tahoma"/>
                          <a:cs typeface="Tahoma"/>
                        </a:rPr>
                        <a:t> </a:t>
                      </a:r>
                      <a:r>
                        <a:rPr dirty="0" sz="700" spc="-5">
                          <a:latin typeface="Tahoma"/>
                          <a:cs typeface="Tahoma"/>
                        </a:rPr>
                        <a:t>Temp</a:t>
                      </a:r>
                      <a:endParaRPr sz="700">
                        <a:latin typeface="Tahoma"/>
                        <a:cs typeface="Tahoma"/>
                      </a:endParaRPr>
                    </a:p>
                  </a:txBody>
                  <a:tcPr marL="0" marR="0" marB="0" marT="21590">
                    <a:lnL w="3175">
                      <a:solidFill>
                        <a:srgbClr val="010101"/>
                      </a:solidFill>
                      <a:prstDash val="solid"/>
                    </a:lnL>
                    <a:lnR w="3175">
                      <a:solidFill>
                        <a:srgbClr val="010101"/>
                      </a:solidFill>
                      <a:prstDash val="solid"/>
                    </a:lnR>
                    <a:lnT w="3175">
                      <a:solidFill>
                        <a:srgbClr val="010101"/>
                      </a:solidFill>
                      <a:prstDash val="solid"/>
                    </a:lnT>
                    <a:lnB w="3175">
                      <a:solidFill>
                        <a:srgbClr val="010101"/>
                      </a:solidFill>
                      <a:prstDash val="solid"/>
                    </a:lnB>
                  </a:tcPr>
                </a:tc>
                <a:tc>
                  <a:txBody>
                    <a:bodyPr/>
                    <a:lstStyle/>
                    <a:p>
                      <a:pPr marL="45085">
                        <a:lnSpc>
                          <a:spcPct val="100000"/>
                        </a:lnSpc>
                        <a:spcBef>
                          <a:spcPts val="170"/>
                        </a:spcBef>
                      </a:pPr>
                      <a:r>
                        <a:rPr dirty="0" sz="700" spc="-5">
                          <a:latin typeface="Tahoma"/>
                          <a:cs typeface="Tahoma"/>
                        </a:rPr>
                        <a:t>ThrustRate</a:t>
                      </a:r>
                      <a:endParaRPr sz="700">
                        <a:latin typeface="Tahoma"/>
                        <a:cs typeface="Tahoma"/>
                      </a:endParaRPr>
                    </a:p>
                  </a:txBody>
                  <a:tcPr marL="0" marR="0" marB="0" marT="21590">
                    <a:lnL w="3175">
                      <a:solidFill>
                        <a:srgbClr val="010101"/>
                      </a:solidFill>
                      <a:prstDash val="solid"/>
                    </a:lnL>
                    <a:lnT w="3175">
                      <a:solidFill>
                        <a:srgbClr val="010101"/>
                      </a:solidFill>
                      <a:prstDash val="solid"/>
                    </a:lnT>
                    <a:lnB w="3175">
                      <a:solidFill>
                        <a:srgbClr val="010101"/>
                      </a:solidFill>
                      <a:prstDash val="solid"/>
                    </a:lnB>
                  </a:tcPr>
                </a:tc>
              </a:tr>
              <a:tr h="150875">
                <a:tc>
                  <a:txBody>
                    <a:bodyPr/>
                    <a:lstStyle/>
                    <a:p>
                      <a:pPr marL="45720">
                        <a:lnSpc>
                          <a:spcPct val="100000"/>
                        </a:lnSpc>
                        <a:spcBef>
                          <a:spcPts val="170"/>
                        </a:spcBef>
                      </a:pPr>
                      <a:r>
                        <a:rPr dirty="0" sz="700">
                          <a:latin typeface="Tahoma"/>
                          <a:cs typeface="Tahoma"/>
                        </a:rPr>
                        <a:t>….</a:t>
                      </a:r>
                      <a:endParaRPr sz="700">
                        <a:latin typeface="Tahoma"/>
                        <a:cs typeface="Tahoma"/>
                      </a:endParaRPr>
                    </a:p>
                  </a:txBody>
                  <a:tcPr marL="0" marR="0" marB="0" marT="21590">
                    <a:lnR w="3175">
                      <a:solidFill>
                        <a:srgbClr val="010101"/>
                      </a:solidFill>
                      <a:prstDash val="solid"/>
                    </a:lnR>
                    <a:lnT w="3175">
                      <a:solidFill>
                        <a:srgbClr val="010101"/>
                      </a:solidFill>
                      <a:prstDash val="solid"/>
                    </a:lnT>
                  </a:tcPr>
                </a:tc>
                <a:tc>
                  <a:txBody>
                    <a:bodyPr/>
                    <a:lstStyle/>
                    <a:p>
                      <a:pPr marL="46355">
                        <a:lnSpc>
                          <a:spcPct val="100000"/>
                        </a:lnSpc>
                        <a:spcBef>
                          <a:spcPts val="170"/>
                        </a:spcBef>
                      </a:pPr>
                      <a:r>
                        <a:rPr dirty="0" sz="700">
                          <a:latin typeface="Tahoma"/>
                          <a:cs typeface="Tahoma"/>
                        </a:rPr>
                        <a:t>….</a:t>
                      </a:r>
                      <a:endParaRPr sz="700">
                        <a:latin typeface="Tahoma"/>
                        <a:cs typeface="Tahoma"/>
                      </a:endParaRPr>
                    </a:p>
                  </a:txBody>
                  <a:tcPr marL="0" marR="0" marB="0" marT="21590">
                    <a:lnL w="3175">
                      <a:solidFill>
                        <a:srgbClr val="010101"/>
                      </a:solidFill>
                      <a:prstDash val="solid"/>
                    </a:lnL>
                    <a:lnR w="3175">
                      <a:solidFill>
                        <a:srgbClr val="010101"/>
                      </a:solidFill>
                      <a:prstDash val="solid"/>
                    </a:lnR>
                    <a:lnT w="3175">
                      <a:solidFill>
                        <a:srgbClr val="010101"/>
                      </a:solidFill>
                      <a:prstDash val="solid"/>
                    </a:lnT>
                  </a:tcPr>
                </a:tc>
                <a:tc>
                  <a:txBody>
                    <a:bodyPr/>
                    <a:lstStyle/>
                    <a:p>
                      <a:pPr marL="45720">
                        <a:lnSpc>
                          <a:spcPct val="100000"/>
                        </a:lnSpc>
                        <a:spcBef>
                          <a:spcPts val="170"/>
                        </a:spcBef>
                      </a:pPr>
                      <a:r>
                        <a:rPr dirty="0" sz="700">
                          <a:latin typeface="Tahoma"/>
                          <a:cs typeface="Tahoma"/>
                        </a:rPr>
                        <a:t>….</a:t>
                      </a:r>
                      <a:endParaRPr sz="700">
                        <a:latin typeface="Tahoma"/>
                        <a:cs typeface="Tahoma"/>
                      </a:endParaRPr>
                    </a:p>
                  </a:txBody>
                  <a:tcPr marL="0" marR="0" marB="0" marT="21590">
                    <a:lnL w="3175">
                      <a:solidFill>
                        <a:srgbClr val="010101"/>
                      </a:solidFill>
                      <a:prstDash val="solid"/>
                    </a:lnL>
                    <a:lnT w="3175">
                      <a:solidFill>
                        <a:srgbClr val="010101"/>
                      </a:solidFill>
                      <a:prstDash val="solid"/>
                    </a:lnT>
                  </a:tcPr>
                </a:tc>
              </a:tr>
            </a:tbl>
          </a:graphicData>
        </a:graphic>
      </p:graphicFrame>
      <p:sp>
        <p:nvSpPr>
          <p:cNvPr id="8" name="object 8"/>
          <p:cNvSpPr txBox="1"/>
          <p:nvPr/>
        </p:nvSpPr>
        <p:spPr>
          <a:xfrm>
            <a:off x="1747520" y="8421878"/>
            <a:ext cx="4224020" cy="349250"/>
          </a:xfrm>
          <a:prstGeom prst="rect">
            <a:avLst/>
          </a:prstGeom>
        </p:spPr>
        <p:txBody>
          <a:bodyPr wrap="square" lIns="0" tIns="12700" rIns="0" bIns="0" rtlCol="0" vert="horz">
            <a:spAutoFit/>
          </a:bodyPr>
          <a:lstStyle/>
          <a:p>
            <a:pPr marL="279400">
              <a:lnSpc>
                <a:spcPct val="100000"/>
              </a:lnSpc>
              <a:spcBef>
                <a:spcPts val="100"/>
              </a:spcBef>
            </a:pPr>
            <a:r>
              <a:rPr dirty="0" sz="900" spc="-5">
                <a:latin typeface="Tahoma"/>
                <a:cs typeface="Tahoma"/>
              </a:rPr>
              <a:t>You especially want to find more than </a:t>
            </a:r>
            <a:r>
              <a:rPr dirty="0" sz="900">
                <a:latin typeface="Tahoma"/>
                <a:cs typeface="Tahoma"/>
              </a:rPr>
              <a:t>just </a:t>
            </a:r>
            <a:r>
              <a:rPr dirty="0" sz="900" spc="-5">
                <a:latin typeface="Tahoma"/>
                <a:cs typeface="Tahoma"/>
              </a:rPr>
              <a:t>the </a:t>
            </a:r>
            <a:r>
              <a:rPr dirty="0" sz="900">
                <a:latin typeface="Tahoma"/>
                <a:cs typeface="Tahoma"/>
              </a:rPr>
              <a:t>linear</a:t>
            </a:r>
            <a:r>
              <a:rPr dirty="0" sz="900" spc="40">
                <a:latin typeface="Tahoma"/>
                <a:cs typeface="Tahoma"/>
              </a:rPr>
              <a:t> </a:t>
            </a:r>
            <a:r>
              <a:rPr dirty="0" sz="900" spc="-5">
                <a:latin typeface="Tahoma"/>
                <a:cs typeface="Tahoma"/>
              </a:rPr>
              <a:t>correlations….</a:t>
            </a:r>
            <a:endParaRPr sz="900">
              <a:latin typeface="Tahoma"/>
              <a:cs typeface="Tahoma"/>
            </a:endParaRPr>
          </a:p>
          <a:p>
            <a:pPr marL="12700">
              <a:lnSpc>
                <a:spcPct val="100000"/>
              </a:lnSpc>
              <a:spcBef>
                <a:spcPts val="750"/>
              </a:spcBef>
              <a:tabLst>
                <a:tab pos="30841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40">
                <a:latin typeface="Tahoma"/>
                <a:cs typeface="Tahoma"/>
              </a:rPr>
              <a:t> </a:t>
            </a:r>
            <a:r>
              <a:rPr dirty="0" sz="600">
                <a:latin typeface="Tahoma"/>
                <a:cs typeface="Tahoma"/>
              </a:rPr>
              <a:t>46</a:t>
            </a:r>
            <a:endParaRPr sz="600">
              <a:latin typeface="Tahoma"/>
              <a:cs typeface="Tahoma"/>
            </a:endParaRPr>
          </a:p>
        </p:txBody>
      </p:sp>
      <p:sp>
        <p:nvSpPr>
          <p:cNvPr id="9" name="object 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137160" rIns="0" bIns="0" rtlCol="0" vert="horz">
            <a:spAutoFit/>
          </a:bodyPr>
          <a:lstStyle/>
          <a:p>
            <a:pPr algn="ctr" marR="69850">
              <a:lnSpc>
                <a:spcPct val="100000"/>
              </a:lnSpc>
              <a:spcBef>
                <a:spcPts val="1080"/>
              </a:spcBef>
            </a:pPr>
            <a:r>
              <a:rPr dirty="0" sz="1400" spc="-5">
                <a:solidFill>
                  <a:srgbClr val="006500"/>
                </a:solidFill>
                <a:latin typeface="Tahoma"/>
                <a:cs typeface="Tahoma"/>
              </a:rPr>
              <a:t>Use (2): Low Dimensional Supervised</a:t>
            </a:r>
            <a:r>
              <a:rPr dirty="0" sz="1400" spc="40">
                <a:solidFill>
                  <a:srgbClr val="006500"/>
                </a:solidFill>
                <a:latin typeface="Tahoma"/>
                <a:cs typeface="Tahoma"/>
              </a:rPr>
              <a:t> </a:t>
            </a:r>
            <a:r>
              <a:rPr dirty="0" sz="1400" spc="-5">
                <a:solidFill>
                  <a:srgbClr val="006500"/>
                </a:solidFill>
                <a:latin typeface="Tahoma"/>
                <a:cs typeface="Tahoma"/>
              </a:rPr>
              <a:t>Learning</a:t>
            </a:r>
            <a:endParaRPr sz="1400">
              <a:latin typeface="Tahoma"/>
              <a:cs typeface="Tahoma"/>
            </a:endParaRPr>
          </a:p>
          <a:p>
            <a:pPr marL="229870" marR="406400">
              <a:lnSpc>
                <a:spcPct val="100000"/>
              </a:lnSpc>
              <a:spcBef>
                <a:spcPts val="665"/>
              </a:spcBef>
            </a:pPr>
            <a:r>
              <a:rPr dirty="0" sz="1000" spc="-5">
                <a:latin typeface="Tahoma"/>
                <a:cs typeface="Tahoma"/>
              </a:rPr>
              <a:t>You have </a:t>
            </a:r>
            <a:r>
              <a:rPr dirty="0" sz="1000">
                <a:latin typeface="Tahoma"/>
                <a:cs typeface="Tahoma"/>
              </a:rPr>
              <a:t>lots of data, </a:t>
            </a:r>
            <a:r>
              <a:rPr dirty="0" sz="1000" spc="-5">
                <a:latin typeface="Tahoma"/>
                <a:cs typeface="Tahoma"/>
              </a:rPr>
              <a:t>not </a:t>
            </a:r>
            <a:r>
              <a:rPr dirty="0" sz="1000">
                <a:latin typeface="Tahoma"/>
                <a:cs typeface="Tahoma"/>
              </a:rPr>
              <a:t>many input </a:t>
            </a:r>
            <a:r>
              <a:rPr dirty="0" sz="1000" spc="-5">
                <a:latin typeface="Tahoma"/>
                <a:cs typeface="Tahoma"/>
              </a:rPr>
              <a:t>variables (less than 7, say) </a:t>
            </a:r>
            <a:r>
              <a:rPr dirty="0" sz="1000">
                <a:latin typeface="Tahoma"/>
                <a:cs typeface="Tahoma"/>
              </a:rPr>
              <a:t>and  </a:t>
            </a:r>
            <a:r>
              <a:rPr dirty="0" sz="1000" spc="-5">
                <a:latin typeface="Tahoma"/>
                <a:cs typeface="Tahoma"/>
              </a:rPr>
              <a:t>you expect </a:t>
            </a:r>
            <a:r>
              <a:rPr dirty="0" sz="1000">
                <a:latin typeface="Tahoma"/>
                <a:cs typeface="Tahoma"/>
              </a:rPr>
              <a:t>a </a:t>
            </a:r>
            <a:r>
              <a:rPr dirty="0" sz="1000" spc="-5">
                <a:latin typeface="Tahoma"/>
                <a:cs typeface="Tahoma"/>
              </a:rPr>
              <a:t>very complex </a:t>
            </a:r>
            <a:r>
              <a:rPr dirty="0" sz="1000">
                <a:latin typeface="Tahoma"/>
                <a:cs typeface="Tahoma"/>
              </a:rPr>
              <a:t>non-linear </a:t>
            </a:r>
            <a:r>
              <a:rPr dirty="0" sz="1000" spc="-5">
                <a:latin typeface="Tahoma"/>
                <a:cs typeface="Tahoma"/>
              </a:rPr>
              <a:t>function of the</a:t>
            </a:r>
            <a:r>
              <a:rPr dirty="0" sz="1000" spc="-30">
                <a:latin typeface="Tahoma"/>
                <a:cs typeface="Tahoma"/>
              </a:rPr>
              <a:t> </a:t>
            </a:r>
            <a:r>
              <a:rPr dirty="0" sz="1000" spc="-5">
                <a:latin typeface="Tahoma"/>
                <a:cs typeface="Tahoma"/>
              </a:rPr>
              <a:t>data.</a:t>
            </a:r>
            <a:endParaRPr sz="1000">
              <a:latin typeface="Tahoma"/>
              <a:cs typeface="Tahoma"/>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153670">
              <a:lnSpc>
                <a:spcPts val="1625"/>
              </a:lnSpc>
              <a:spcBef>
                <a:spcPts val="819"/>
              </a:spcBef>
            </a:pPr>
            <a:r>
              <a:rPr dirty="0" sz="1400" spc="-5" b="1">
                <a:latin typeface="Tahoma"/>
                <a:cs typeface="Tahoma"/>
              </a:rPr>
              <a:t>Examples:</a:t>
            </a:r>
            <a:endParaRPr sz="1400">
              <a:latin typeface="Tahoma"/>
              <a:cs typeface="Tahoma"/>
            </a:endParaRPr>
          </a:p>
          <a:p>
            <a:pPr marL="525780" indent="-144145">
              <a:lnSpc>
                <a:spcPts val="969"/>
              </a:lnSpc>
              <a:buChar char="•"/>
              <a:tabLst>
                <a:tab pos="526415" algn="l"/>
              </a:tabLst>
            </a:pPr>
            <a:r>
              <a:rPr dirty="0" sz="900">
                <a:latin typeface="Tahoma"/>
                <a:cs typeface="Tahoma"/>
              </a:rPr>
              <a:t>Skin </a:t>
            </a:r>
            <a:r>
              <a:rPr dirty="0" sz="900" spc="-5">
                <a:latin typeface="Tahoma"/>
                <a:cs typeface="Tahoma"/>
              </a:rPr>
              <a:t>Thickness </a:t>
            </a:r>
            <a:r>
              <a:rPr dirty="0" sz="900">
                <a:latin typeface="Tahoma"/>
                <a:cs typeface="Tahoma"/>
              </a:rPr>
              <a:t>vs </a:t>
            </a:r>
            <a:r>
              <a:rPr dirty="0" sz="900" spc="-5">
                <a:latin typeface="Tahoma"/>
                <a:cs typeface="Tahoma"/>
              </a:rPr>
              <a:t>τ,φ for face</a:t>
            </a:r>
            <a:r>
              <a:rPr dirty="0" sz="900">
                <a:latin typeface="Tahoma"/>
                <a:cs typeface="Tahoma"/>
              </a:rPr>
              <a:t> </a:t>
            </a:r>
            <a:r>
              <a:rPr dirty="0" sz="900" spc="-5">
                <a:latin typeface="Tahoma"/>
                <a:cs typeface="Tahoma"/>
              </a:rPr>
              <a:t>scanner</a:t>
            </a:r>
            <a:endParaRPr sz="900">
              <a:latin typeface="Tahoma"/>
              <a:cs typeface="Tahoma"/>
            </a:endParaRPr>
          </a:p>
          <a:p>
            <a:pPr marL="525780" indent="-144145">
              <a:lnSpc>
                <a:spcPts val="975"/>
              </a:lnSpc>
              <a:buChar char="•"/>
              <a:tabLst>
                <a:tab pos="526415" algn="l"/>
              </a:tabLst>
            </a:pPr>
            <a:r>
              <a:rPr dirty="0" sz="900" spc="-5">
                <a:latin typeface="Tahoma"/>
                <a:cs typeface="Tahoma"/>
              </a:rPr>
              <a:t>Topographical</a:t>
            </a:r>
            <a:r>
              <a:rPr dirty="0" sz="900">
                <a:latin typeface="Tahoma"/>
                <a:cs typeface="Tahoma"/>
              </a:rPr>
              <a:t> Map</a:t>
            </a:r>
            <a:endParaRPr sz="900">
              <a:latin typeface="Tahoma"/>
              <a:cs typeface="Tahoma"/>
            </a:endParaRPr>
          </a:p>
          <a:p>
            <a:pPr marL="525780" indent="-144145">
              <a:lnSpc>
                <a:spcPts val="975"/>
              </a:lnSpc>
              <a:buChar char="•"/>
              <a:tabLst>
                <a:tab pos="526415" algn="l"/>
              </a:tabLst>
            </a:pPr>
            <a:r>
              <a:rPr dirty="0" sz="900" spc="-5">
                <a:latin typeface="Tahoma"/>
                <a:cs typeface="Tahoma"/>
              </a:rPr>
              <a:t>Tumor </a:t>
            </a:r>
            <a:r>
              <a:rPr dirty="0" sz="900">
                <a:latin typeface="Tahoma"/>
                <a:cs typeface="Tahoma"/>
              </a:rPr>
              <a:t>density vs</a:t>
            </a:r>
            <a:r>
              <a:rPr dirty="0" sz="900" spc="-5">
                <a:latin typeface="Tahoma"/>
                <a:cs typeface="Tahoma"/>
              </a:rPr>
              <a:t> (x,y,z)</a:t>
            </a:r>
            <a:endParaRPr sz="900">
              <a:latin typeface="Tahoma"/>
              <a:cs typeface="Tahoma"/>
            </a:endParaRPr>
          </a:p>
          <a:p>
            <a:pPr marL="525145" marR="246379" indent="-143510">
              <a:lnSpc>
                <a:spcPts val="980"/>
              </a:lnSpc>
              <a:spcBef>
                <a:spcPts val="60"/>
              </a:spcBef>
              <a:buChar char="•"/>
              <a:tabLst>
                <a:tab pos="526415" algn="l"/>
              </a:tabLst>
            </a:pPr>
            <a:r>
              <a:rPr dirty="0" sz="900" spc="-5">
                <a:latin typeface="Tahoma"/>
                <a:cs typeface="Tahoma"/>
              </a:rPr>
              <a:t>Mean wasted Aspirin vs (fill-target, mean-weight, weight-sdev, rate) for </a:t>
            </a:r>
            <a:r>
              <a:rPr dirty="0" sz="900">
                <a:latin typeface="Tahoma"/>
                <a:cs typeface="Tahoma"/>
              </a:rPr>
              <a:t>an  aspirin-bottle</a:t>
            </a:r>
            <a:r>
              <a:rPr dirty="0" sz="900" spc="-5">
                <a:latin typeface="Tahoma"/>
                <a:cs typeface="Tahoma"/>
              </a:rPr>
              <a:t> filler</a:t>
            </a:r>
            <a:endParaRPr sz="900">
              <a:latin typeface="Tahoma"/>
              <a:cs typeface="Tahoma"/>
            </a:endParaRPr>
          </a:p>
          <a:p>
            <a:pPr marL="525780" indent="-144145">
              <a:lnSpc>
                <a:spcPts val="955"/>
              </a:lnSpc>
              <a:buChar char="•"/>
              <a:tabLst>
                <a:tab pos="526415" algn="l"/>
              </a:tabLst>
            </a:pPr>
            <a:r>
              <a:rPr dirty="0" sz="900" spc="-5">
                <a:latin typeface="Tahoma"/>
                <a:cs typeface="Tahoma"/>
              </a:rPr>
              <a:t>Object-ball collision-point vs </a:t>
            </a:r>
            <a:r>
              <a:rPr dirty="0" sz="900">
                <a:latin typeface="Tahoma"/>
                <a:cs typeface="Tahoma"/>
              </a:rPr>
              <a:t>(x,y,θ) </a:t>
            </a:r>
            <a:r>
              <a:rPr dirty="0" sz="900" spc="-5">
                <a:latin typeface="Tahoma"/>
                <a:cs typeface="Tahoma"/>
              </a:rPr>
              <a:t>in</a:t>
            </a:r>
            <a:r>
              <a:rPr dirty="0" sz="900" spc="15">
                <a:latin typeface="Tahoma"/>
                <a:cs typeface="Tahoma"/>
              </a:rPr>
              <a:t> </a:t>
            </a:r>
            <a:r>
              <a:rPr dirty="0" sz="900" spc="-5">
                <a:latin typeface="Tahoma"/>
                <a:cs typeface="Tahoma"/>
              </a:rPr>
              <a:t>Pool</a:t>
            </a:r>
            <a:endParaRPr sz="900">
              <a:latin typeface="Tahoma"/>
              <a:cs typeface="Tahoma"/>
            </a:endParaRPr>
          </a:p>
          <a:p>
            <a:pPr algn="ctr" marR="45085">
              <a:lnSpc>
                <a:spcPct val="100000"/>
              </a:lnSpc>
              <a:spcBef>
                <a:spcPts val="450"/>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47</a:t>
            </a:r>
            <a:endParaRPr sz="600">
              <a:latin typeface="Tahoma"/>
              <a:cs typeface="Tahoma"/>
            </a:endParaRPr>
          </a:p>
        </p:txBody>
      </p:sp>
      <p:sp>
        <p:nvSpPr>
          <p:cNvPr id="3" name="object 3"/>
          <p:cNvSpPr txBox="1"/>
          <p:nvPr/>
        </p:nvSpPr>
        <p:spPr>
          <a:xfrm>
            <a:off x="2373035" y="2383334"/>
            <a:ext cx="240029" cy="615950"/>
          </a:xfrm>
          <a:prstGeom prst="rect">
            <a:avLst/>
          </a:prstGeom>
        </p:spPr>
        <p:txBody>
          <a:bodyPr wrap="square" lIns="0" tIns="12065" rIns="0" bIns="0" rtlCol="0" vert="vert270">
            <a:spAutoFit/>
          </a:bodyPr>
          <a:lstStyle/>
          <a:p>
            <a:pPr marL="12700">
              <a:lnSpc>
                <a:spcPct val="100000"/>
              </a:lnSpc>
              <a:spcBef>
                <a:spcPts val="95"/>
              </a:spcBef>
            </a:pPr>
            <a:r>
              <a:rPr dirty="0" sz="1400" b="1">
                <a:latin typeface="Tahoma"/>
                <a:cs typeface="Tahoma"/>
              </a:rPr>
              <a:t>Inputs</a:t>
            </a:r>
            <a:endParaRPr sz="1400">
              <a:latin typeface="Tahoma"/>
              <a:cs typeface="Tahoma"/>
            </a:endParaRPr>
          </a:p>
        </p:txBody>
      </p:sp>
      <p:sp>
        <p:nvSpPr>
          <p:cNvPr id="4" name="object 4"/>
          <p:cNvSpPr txBox="1"/>
          <p:nvPr/>
        </p:nvSpPr>
        <p:spPr>
          <a:xfrm>
            <a:off x="5385991" y="2318352"/>
            <a:ext cx="240029" cy="740410"/>
          </a:xfrm>
          <a:prstGeom prst="rect">
            <a:avLst/>
          </a:prstGeom>
        </p:spPr>
        <p:txBody>
          <a:bodyPr wrap="square" lIns="0" tIns="12065" rIns="0" bIns="0" rtlCol="0" vert="vert270">
            <a:spAutoFit/>
          </a:bodyPr>
          <a:lstStyle/>
          <a:p>
            <a:pPr marL="12700">
              <a:lnSpc>
                <a:spcPct val="100000"/>
              </a:lnSpc>
              <a:spcBef>
                <a:spcPts val="95"/>
              </a:spcBef>
            </a:pPr>
            <a:r>
              <a:rPr dirty="0" sz="1400" b="1">
                <a:latin typeface="Tahoma"/>
                <a:cs typeface="Tahoma"/>
              </a:rPr>
              <a:t>Outputs</a:t>
            </a:r>
            <a:endParaRPr sz="1400">
              <a:latin typeface="Tahoma"/>
              <a:cs typeface="Tahoma"/>
            </a:endParaRPr>
          </a:p>
        </p:txBody>
      </p:sp>
      <p:sp>
        <p:nvSpPr>
          <p:cNvPr id="5" name="object 5"/>
          <p:cNvSpPr txBox="1"/>
          <p:nvPr/>
        </p:nvSpPr>
        <p:spPr>
          <a:xfrm>
            <a:off x="3352800" y="2101595"/>
            <a:ext cx="1333500" cy="1121410"/>
          </a:xfrm>
          <a:prstGeom prst="rect">
            <a:avLst/>
          </a:prstGeom>
          <a:ln w="6350">
            <a:solidFill>
              <a:srgbClr val="010101"/>
            </a:solidFill>
          </a:ln>
        </p:spPr>
        <p:txBody>
          <a:bodyPr wrap="square" lIns="0" tIns="1905" rIns="0" bIns="0" rtlCol="0" vert="horz">
            <a:spAutoFit/>
          </a:bodyPr>
          <a:lstStyle/>
          <a:p>
            <a:pPr>
              <a:lnSpc>
                <a:spcPct val="100000"/>
              </a:lnSpc>
              <a:spcBef>
                <a:spcPts val="15"/>
              </a:spcBef>
            </a:pPr>
            <a:endParaRPr sz="2350">
              <a:latin typeface="Times New Roman"/>
              <a:cs typeface="Times New Roman"/>
            </a:endParaRPr>
          </a:p>
          <a:p>
            <a:pPr marL="48895" marR="46355">
              <a:lnSpc>
                <a:spcPct val="100000"/>
              </a:lnSpc>
              <a:spcBef>
                <a:spcPts val="5"/>
              </a:spcBef>
            </a:pPr>
            <a:r>
              <a:rPr dirty="0" sz="1400" spc="-5" b="1">
                <a:latin typeface="Tahoma"/>
                <a:cs typeface="Tahoma"/>
              </a:rPr>
              <a:t>Function  </a:t>
            </a:r>
            <a:r>
              <a:rPr dirty="0" sz="1400" spc="-5" b="1">
                <a:latin typeface="Tahoma"/>
                <a:cs typeface="Tahoma"/>
              </a:rPr>
              <a:t>Approx</a:t>
            </a:r>
            <a:r>
              <a:rPr dirty="0" sz="1400" spc="-15" b="1">
                <a:latin typeface="Tahoma"/>
                <a:cs typeface="Tahoma"/>
              </a:rPr>
              <a:t>i</a:t>
            </a:r>
            <a:r>
              <a:rPr dirty="0" sz="1400" spc="-10" b="1">
                <a:latin typeface="Tahoma"/>
                <a:cs typeface="Tahoma"/>
              </a:rPr>
              <a:t>m</a:t>
            </a:r>
            <a:r>
              <a:rPr dirty="0" sz="1400" spc="-5" b="1">
                <a:latin typeface="Tahoma"/>
                <a:cs typeface="Tahoma"/>
              </a:rPr>
              <a:t>ator</a:t>
            </a:r>
            <a:endParaRPr sz="1400">
              <a:latin typeface="Tahoma"/>
              <a:cs typeface="Tahoma"/>
            </a:endParaRPr>
          </a:p>
        </p:txBody>
      </p:sp>
      <p:sp>
        <p:nvSpPr>
          <p:cNvPr id="6" name="object 6"/>
          <p:cNvSpPr/>
          <p:nvPr/>
        </p:nvSpPr>
        <p:spPr>
          <a:xfrm>
            <a:off x="4684014" y="2387345"/>
            <a:ext cx="688340" cy="38100"/>
          </a:xfrm>
          <a:custGeom>
            <a:avLst/>
            <a:gdLst/>
            <a:ahLst/>
            <a:cxnLst/>
            <a:rect l="l" t="t" r="r" b="b"/>
            <a:pathLst>
              <a:path w="688339" h="38100">
                <a:moveTo>
                  <a:pt x="649986" y="0"/>
                </a:moveTo>
                <a:lnTo>
                  <a:pt x="649986" y="38100"/>
                </a:lnTo>
                <a:lnTo>
                  <a:pt x="683514" y="21335"/>
                </a:lnTo>
                <a:lnTo>
                  <a:pt x="657606" y="21335"/>
                </a:lnTo>
                <a:lnTo>
                  <a:pt x="658368" y="20574"/>
                </a:lnTo>
                <a:lnTo>
                  <a:pt x="658368" y="17525"/>
                </a:lnTo>
                <a:lnTo>
                  <a:pt x="657606" y="16763"/>
                </a:lnTo>
                <a:lnTo>
                  <a:pt x="683513" y="16763"/>
                </a:lnTo>
                <a:lnTo>
                  <a:pt x="649986" y="0"/>
                </a:lnTo>
                <a:close/>
              </a:path>
              <a:path w="688339" h="38100">
                <a:moveTo>
                  <a:pt x="649986" y="16763"/>
                </a:moveTo>
                <a:lnTo>
                  <a:pt x="762" y="16763"/>
                </a:lnTo>
                <a:lnTo>
                  <a:pt x="0" y="17525"/>
                </a:lnTo>
                <a:lnTo>
                  <a:pt x="0" y="20574"/>
                </a:lnTo>
                <a:lnTo>
                  <a:pt x="762" y="21335"/>
                </a:lnTo>
                <a:lnTo>
                  <a:pt x="649986" y="21335"/>
                </a:lnTo>
                <a:lnTo>
                  <a:pt x="649986" y="16763"/>
                </a:lnTo>
                <a:close/>
              </a:path>
              <a:path w="688339" h="38100">
                <a:moveTo>
                  <a:pt x="683513" y="16763"/>
                </a:moveTo>
                <a:lnTo>
                  <a:pt x="657606" y="16763"/>
                </a:lnTo>
                <a:lnTo>
                  <a:pt x="658368" y="17525"/>
                </a:lnTo>
                <a:lnTo>
                  <a:pt x="658368" y="20574"/>
                </a:lnTo>
                <a:lnTo>
                  <a:pt x="657606" y="21335"/>
                </a:lnTo>
                <a:lnTo>
                  <a:pt x="683514" y="21335"/>
                </a:lnTo>
                <a:lnTo>
                  <a:pt x="688086" y="19050"/>
                </a:lnTo>
                <a:lnTo>
                  <a:pt x="683513" y="16763"/>
                </a:lnTo>
                <a:close/>
              </a:path>
            </a:pathLst>
          </a:custGeom>
          <a:solidFill>
            <a:srgbClr val="010101"/>
          </a:solidFill>
        </p:spPr>
        <p:txBody>
          <a:bodyPr wrap="square" lIns="0" tIns="0" rIns="0" bIns="0" rtlCol="0"/>
          <a:lstStyle/>
          <a:p/>
        </p:txBody>
      </p:sp>
      <p:sp>
        <p:nvSpPr>
          <p:cNvPr id="7" name="object 7"/>
          <p:cNvSpPr/>
          <p:nvPr/>
        </p:nvSpPr>
        <p:spPr>
          <a:xfrm>
            <a:off x="4684014" y="2654045"/>
            <a:ext cx="688340" cy="38100"/>
          </a:xfrm>
          <a:custGeom>
            <a:avLst/>
            <a:gdLst/>
            <a:ahLst/>
            <a:cxnLst/>
            <a:rect l="l" t="t" r="r" b="b"/>
            <a:pathLst>
              <a:path w="688339" h="38100">
                <a:moveTo>
                  <a:pt x="649986" y="0"/>
                </a:moveTo>
                <a:lnTo>
                  <a:pt x="649986" y="38100"/>
                </a:lnTo>
                <a:lnTo>
                  <a:pt x="683514" y="21335"/>
                </a:lnTo>
                <a:lnTo>
                  <a:pt x="657606" y="21335"/>
                </a:lnTo>
                <a:lnTo>
                  <a:pt x="658368" y="20574"/>
                </a:lnTo>
                <a:lnTo>
                  <a:pt x="658368" y="17525"/>
                </a:lnTo>
                <a:lnTo>
                  <a:pt x="657606" y="16763"/>
                </a:lnTo>
                <a:lnTo>
                  <a:pt x="683513" y="16763"/>
                </a:lnTo>
                <a:lnTo>
                  <a:pt x="649986" y="0"/>
                </a:lnTo>
                <a:close/>
              </a:path>
              <a:path w="688339" h="38100">
                <a:moveTo>
                  <a:pt x="649986" y="16763"/>
                </a:moveTo>
                <a:lnTo>
                  <a:pt x="762" y="16763"/>
                </a:lnTo>
                <a:lnTo>
                  <a:pt x="0" y="17525"/>
                </a:lnTo>
                <a:lnTo>
                  <a:pt x="0" y="20574"/>
                </a:lnTo>
                <a:lnTo>
                  <a:pt x="762" y="21335"/>
                </a:lnTo>
                <a:lnTo>
                  <a:pt x="649986" y="21335"/>
                </a:lnTo>
                <a:lnTo>
                  <a:pt x="649986" y="16763"/>
                </a:lnTo>
                <a:close/>
              </a:path>
              <a:path w="688339" h="38100">
                <a:moveTo>
                  <a:pt x="683513" y="16763"/>
                </a:moveTo>
                <a:lnTo>
                  <a:pt x="657606" y="16763"/>
                </a:lnTo>
                <a:lnTo>
                  <a:pt x="658368" y="17525"/>
                </a:lnTo>
                <a:lnTo>
                  <a:pt x="658368" y="20574"/>
                </a:lnTo>
                <a:lnTo>
                  <a:pt x="657606" y="21335"/>
                </a:lnTo>
                <a:lnTo>
                  <a:pt x="683514" y="21335"/>
                </a:lnTo>
                <a:lnTo>
                  <a:pt x="688086" y="19050"/>
                </a:lnTo>
                <a:lnTo>
                  <a:pt x="683513" y="16763"/>
                </a:lnTo>
                <a:close/>
              </a:path>
            </a:pathLst>
          </a:custGeom>
          <a:solidFill>
            <a:srgbClr val="010101"/>
          </a:solidFill>
        </p:spPr>
        <p:txBody>
          <a:bodyPr wrap="square" lIns="0" tIns="0" rIns="0" bIns="0" rtlCol="0"/>
          <a:lstStyle/>
          <a:p/>
        </p:txBody>
      </p:sp>
      <p:sp>
        <p:nvSpPr>
          <p:cNvPr id="8" name="object 8"/>
          <p:cNvSpPr/>
          <p:nvPr/>
        </p:nvSpPr>
        <p:spPr>
          <a:xfrm>
            <a:off x="4684014" y="2920745"/>
            <a:ext cx="650240" cy="38100"/>
          </a:xfrm>
          <a:custGeom>
            <a:avLst/>
            <a:gdLst/>
            <a:ahLst/>
            <a:cxnLst/>
            <a:rect l="l" t="t" r="r" b="b"/>
            <a:pathLst>
              <a:path w="650239" h="38100">
                <a:moveTo>
                  <a:pt x="611886" y="0"/>
                </a:moveTo>
                <a:lnTo>
                  <a:pt x="611886" y="38100"/>
                </a:lnTo>
                <a:lnTo>
                  <a:pt x="645414" y="21335"/>
                </a:lnTo>
                <a:lnTo>
                  <a:pt x="619506" y="21335"/>
                </a:lnTo>
                <a:lnTo>
                  <a:pt x="620268" y="20574"/>
                </a:lnTo>
                <a:lnTo>
                  <a:pt x="620268" y="17525"/>
                </a:lnTo>
                <a:lnTo>
                  <a:pt x="619506" y="16763"/>
                </a:lnTo>
                <a:lnTo>
                  <a:pt x="645413" y="16763"/>
                </a:lnTo>
                <a:lnTo>
                  <a:pt x="611886" y="0"/>
                </a:lnTo>
                <a:close/>
              </a:path>
              <a:path w="650239" h="38100">
                <a:moveTo>
                  <a:pt x="611886" y="16763"/>
                </a:moveTo>
                <a:lnTo>
                  <a:pt x="762" y="16763"/>
                </a:lnTo>
                <a:lnTo>
                  <a:pt x="0" y="17525"/>
                </a:lnTo>
                <a:lnTo>
                  <a:pt x="0" y="20574"/>
                </a:lnTo>
                <a:lnTo>
                  <a:pt x="762" y="21335"/>
                </a:lnTo>
                <a:lnTo>
                  <a:pt x="611886" y="21335"/>
                </a:lnTo>
                <a:lnTo>
                  <a:pt x="611886" y="16763"/>
                </a:lnTo>
                <a:close/>
              </a:path>
              <a:path w="650239" h="38100">
                <a:moveTo>
                  <a:pt x="645413" y="16763"/>
                </a:moveTo>
                <a:lnTo>
                  <a:pt x="619506" y="16763"/>
                </a:lnTo>
                <a:lnTo>
                  <a:pt x="620268" y="17525"/>
                </a:lnTo>
                <a:lnTo>
                  <a:pt x="620268" y="20574"/>
                </a:lnTo>
                <a:lnTo>
                  <a:pt x="619506" y="21335"/>
                </a:lnTo>
                <a:lnTo>
                  <a:pt x="645414" y="21335"/>
                </a:lnTo>
                <a:lnTo>
                  <a:pt x="649986" y="19050"/>
                </a:lnTo>
                <a:lnTo>
                  <a:pt x="645413" y="16763"/>
                </a:lnTo>
                <a:close/>
              </a:path>
            </a:pathLst>
          </a:custGeom>
          <a:solidFill>
            <a:srgbClr val="010101"/>
          </a:solidFill>
        </p:spPr>
        <p:txBody>
          <a:bodyPr wrap="square" lIns="0" tIns="0" rIns="0" bIns="0" rtlCol="0"/>
          <a:lstStyle/>
          <a:p/>
        </p:txBody>
      </p:sp>
      <p:sp>
        <p:nvSpPr>
          <p:cNvPr id="9" name="object 9"/>
          <p:cNvSpPr/>
          <p:nvPr/>
        </p:nvSpPr>
        <p:spPr>
          <a:xfrm>
            <a:off x="2702814" y="2158745"/>
            <a:ext cx="650240" cy="38100"/>
          </a:xfrm>
          <a:custGeom>
            <a:avLst/>
            <a:gdLst/>
            <a:ahLst/>
            <a:cxnLst/>
            <a:rect l="l" t="t" r="r" b="b"/>
            <a:pathLst>
              <a:path w="650239" h="38100">
                <a:moveTo>
                  <a:pt x="611886" y="0"/>
                </a:moveTo>
                <a:lnTo>
                  <a:pt x="611886" y="38100"/>
                </a:lnTo>
                <a:lnTo>
                  <a:pt x="645414" y="21335"/>
                </a:lnTo>
                <a:lnTo>
                  <a:pt x="619506" y="21335"/>
                </a:lnTo>
                <a:lnTo>
                  <a:pt x="620268" y="20574"/>
                </a:lnTo>
                <a:lnTo>
                  <a:pt x="620268" y="17525"/>
                </a:lnTo>
                <a:lnTo>
                  <a:pt x="619506" y="16763"/>
                </a:lnTo>
                <a:lnTo>
                  <a:pt x="645413" y="16763"/>
                </a:lnTo>
                <a:lnTo>
                  <a:pt x="611886" y="0"/>
                </a:lnTo>
                <a:close/>
              </a:path>
              <a:path w="650239" h="38100">
                <a:moveTo>
                  <a:pt x="611886" y="16763"/>
                </a:moveTo>
                <a:lnTo>
                  <a:pt x="762" y="16763"/>
                </a:lnTo>
                <a:lnTo>
                  <a:pt x="0" y="17525"/>
                </a:lnTo>
                <a:lnTo>
                  <a:pt x="0" y="20574"/>
                </a:lnTo>
                <a:lnTo>
                  <a:pt x="762" y="21335"/>
                </a:lnTo>
                <a:lnTo>
                  <a:pt x="611886" y="21335"/>
                </a:lnTo>
                <a:lnTo>
                  <a:pt x="611886" y="16763"/>
                </a:lnTo>
                <a:close/>
              </a:path>
              <a:path w="650239" h="38100">
                <a:moveTo>
                  <a:pt x="645413" y="16763"/>
                </a:moveTo>
                <a:lnTo>
                  <a:pt x="619506" y="16763"/>
                </a:lnTo>
                <a:lnTo>
                  <a:pt x="620268" y="17525"/>
                </a:lnTo>
                <a:lnTo>
                  <a:pt x="620268" y="20574"/>
                </a:lnTo>
                <a:lnTo>
                  <a:pt x="619506" y="21335"/>
                </a:lnTo>
                <a:lnTo>
                  <a:pt x="645414" y="21335"/>
                </a:lnTo>
                <a:lnTo>
                  <a:pt x="649986" y="19050"/>
                </a:lnTo>
                <a:lnTo>
                  <a:pt x="645413" y="16763"/>
                </a:lnTo>
                <a:close/>
              </a:path>
            </a:pathLst>
          </a:custGeom>
          <a:solidFill>
            <a:srgbClr val="010101"/>
          </a:solidFill>
        </p:spPr>
        <p:txBody>
          <a:bodyPr wrap="square" lIns="0" tIns="0" rIns="0" bIns="0" rtlCol="0"/>
          <a:lstStyle/>
          <a:p/>
        </p:txBody>
      </p:sp>
      <p:sp>
        <p:nvSpPr>
          <p:cNvPr id="10" name="object 10"/>
          <p:cNvSpPr/>
          <p:nvPr/>
        </p:nvSpPr>
        <p:spPr>
          <a:xfrm>
            <a:off x="2664714" y="2425445"/>
            <a:ext cx="688340" cy="38100"/>
          </a:xfrm>
          <a:custGeom>
            <a:avLst/>
            <a:gdLst/>
            <a:ahLst/>
            <a:cxnLst/>
            <a:rect l="l" t="t" r="r" b="b"/>
            <a:pathLst>
              <a:path w="688339" h="38100">
                <a:moveTo>
                  <a:pt x="649986" y="0"/>
                </a:moveTo>
                <a:lnTo>
                  <a:pt x="649986" y="38100"/>
                </a:lnTo>
                <a:lnTo>
                  <a:pt x="683514" y="21335"/>
                </a:lnTo>
                <a:lnTo>
                  <a:pt x="657606" y="21335"/>
                </a:lnTo>
                <a:lnTo>
                  <a:pt x="658368" y="20574"/>
                </a:lnTo>
                <a:lnTo>
                  <a:pt x="658368" y="17525"/>
                </a:lnTo>
                <a:lnTo>
                  <a:pt x="657606" y="16763"/>
                </a:lnTo>
                <a:lnTo>
                  <a:pt x="683513" y="16763"/>
                </a:lnTo>
                <a:lnTo>
                  <a:pt x="649986" y="0"/>
                </a:lnTo>
                <a:close/>
              </a:path>
              <a:path w="688339" h="38100">
                <a:moveTo>
                  <a:pt x="649986" y="16763"/>
                </a:moveTo>
                <a:lnTo>
                  <a:pt x="762" y="16763"/>
                </a:lnTo>
                <a:lnTo>
                  <a:pt x="0" y="17525"/>
                </a:lnTo>
                <a:lnTo>
                  <a:pt x="0" y="20574"/>
                </a:lnTo>
                <a:lnTo>
                  <a:pt x="762" y="21335"/>
                </a:lnTo>
                <a:lnTo>
                  <a:pt x="649986" y="21335"/>
                </a:lnTo>
                <a:lnTo>
                  <a:pt x="649986" y="16763"/>
                </a:lnTo>
                <a:close/>
              </a:path>
              <a:path w="688339" h="38100">
                <a:moveTo>
                  <a:pt x="683513" y="16763"/>
                </a:moveTo>
                <a:lnTo>
                  <a:pt x="657606" y="16763"/>
                </a:lnTo>
                <a:lnTo>
                  <a:pt x="658368" y="17525"/>
                </a:lnTo>
                <a:lnTo>
                  <a:pt x="658368" y="20574"/>
                </a:lnTo>
                <a:lnTo>
                  <a:pt x="657606" y="21335"/>
                </a:lnTo>
                <a:lnTo>
                  <a:pt x="683514" y="21335"/>
                </a:lnTo>
                <a:lnTo>
                  <a:pt x="688086" y="19050"/>
                </a:lnTo>
                <a:lnTo>
                  <a:pt x="683513" y="16763"/>
                </a:lnTo>
                <a:close/>
              </a:path>
            </a:pathLst>
          </a:custGeom>
          <a:solidFill>
            <a:srgbClr val="010101"/>
          </a:solidFill>
        </p:spPr>
        <p:txBody>
          <a:bodyPr wrap="square" lIns="0" tIns="0" rIns="0" bIns="0" rtlCol="0"/>
          <a:lstStyle/>
          <a:p/>
        </p:txBody>
      </p:sp>
      <p:sp>
        <p:nvSpPr>
          <p:cNvPr id="11" name="object 11"/>
          <p:cNvSpPr/>
          <p:nvPr/>
        </p:nvSpPr>
        <p:spPr>
          <a:xfrm>
            <a:off x="2702814" y="2692145"/>
            <a:ext cx="650240" cy="38100"/>
          </a:xfrm>
          <a:custGeom>
            <a:avLst/>
            <a:gdLst/>
            <a:ahLst/>
            <a:cxnLst/>
            <a:rect l="l" t="t" r="r" b="b"/>
            <a:pathLst>
              <a:path w="650239" h="38100">
                <a:moveTo>
                  <a:pt x="611886" y="0"/>
                </a:moveTo>
                <a:lnTo>
                  <a:pt x="611886" y="38100"/>
                </a:lnTo>
                <a:lnTo>
                  <a:pt x="645414" y="21335"/>
                </a:lnTo>
                <a:lnTo>
                  <a:pt x="619506" y="21335"/>
                </a:lnTo>
                <a:lnTo>
                  <a:pt x="620268" y="20574"/>
                </a:lnTo>
                <a:lnTo>
                  <a:pt x="620268" y="17525"/>
                </a:lnTo>
                <a:lnTo>
                  <a:pt x="619506" y="16763"/>
                </a:lnTo>
                <a:lnTo>
                  <a:pt x="645413" y="16763"/>
                </a:lnTo>
                <a:lnTo>
                  <a:pt x="611886" y="0"/>
                </a:lnTo>
                <a:close/>
              </a:path>
              <a:path w="650239" h="38100">
                <a:moveTo>
                  <a:pt x="611886" y="16763"/>
                </a:moveTo>
                <a:lnTo>
                  <a:pt x="762" y="16763"/>
                </a:lnTo>
                <a:lnTo>
                  <a:pt x="0" y="17525"/>
                </a:lnTo>
                <a:lnTo>
                  <a:pt x="0" y="20574"/>
                </a:lnTo>
                <a:lnTo>
                  <a:pt x="762" y="21335"/>
                </a:lnTo>
                <a:lnTo>
                  <a:pt x="611886" y="21335"/>
                </a:lnTo>
                <a:lnTo>
                  <a:pt x="611886" y="16763"/>
                </a:lnTo>
                <a:close/>
              </a:path>
              <a:path w="650239" h="38100">
                <a:moveTo>
                  <a:pt x="645413" y="16763"/>
                </a:moveTo>
                <a:lnTo>
                  <a:pt x="619506" y="16763"/>
                </a:lnTo>
                <a:lnTo>
                  <a:pt x="620268" y="17525"/>
                </a:lnTo>
                <a:lnTo>
                  <a:pt x="620268" y="20574"/>
                </a:lnTo>
                <a:lnTo>
                  <a:pt x="619506" y="21335"/>
                </a:lnTo>
                <a:lnTo>
                  <a:pt x="645414" y="21335"/>
                </a:lnTo>
                <a:lnTo>
                  <a:pt x="649986" y="19050"/>
                </a:lnTo>
                <a:lnTo>
                  <a:pt x="645413" y="16763"/>
                </a:lnTo>
                <a:close/>
              </a:path>
            </a:pathLst>
          </a:custGeom>
          <a:solidFill>
            <a:srgbClr val="010101"/>
          </a:solidFill>
        </p:spPr>
        <p:txBody>
          <a:bodyPr wrap="square" lIns="0" tIns="0" rIns="0" bIns="0" rtlCol="0"/>
          <a:lstStyle/>
          <a:p/>
        </p:txBody>
      </p:sp>
      <p:sp>
        <p:nvSpPr>
          <p:cNvPr id="12" name="object 12"/>
          <p:cNvSpPr/>
          <p:nvPr/>
        </p:nvSpPr>
        <p:spPr>
          <a:xfrm>
            <a:off x="2702814" y="2920745"/>
            <a:ext cx="650240" cy="38100"/>
          </a:xfrm>
          <a:custGeom>
            <a:avLst/>
            <a:gdLst/>
            <a:ahLst/>
            <a:cxnLst/>
            <a:rect l="l" t="t" r="r" b="b"/>
            <a:pathLst>
              <a:path w="650239" h="38100">
                <a:moveTo>
                  <a:pt x="611886" y="0"/>
                </a:moveTo>
                <a:lnTo>
                  <a:pt x="611886" y="38100"/>
                </a:lnTo>
                <a:lnTo>
                  <a:pt x="645414" y="21335"/>
                </a:lnTo>
                <a:lnTo>
                  <a:pt x="619506" y="21335"/>
                </a:lnTo>
                <a:lnTo>
                  <a:pt x="620268" y="20574"/>
                </a:lnTo>
                <a:lnTo>
                  <a:pt x="620268" y="17525"/>
                </a:lnTo>
                <a:lnTo>
                  <a:pt x="619506" y="16763"/>
                </a:lnTo>
                <a:lnTo>
                  <a:pt x="645413" y="16763"/>
                </a:lnTo>
                <a:lnTo>
                  <a:pt x="611886" y="0"/>
                </a:lnTo>
                <a:close/>
              </a:path>
              <a:path w="650239" h="38100">
                <a:moveTo>
                  <a:pt x="611886" y="16763"/>
                </a:moveTo>
                <a:lnTo>
                  <a:pt x="762" y="16763"/>
                </a:lnTo>
                <a:lnTo>
                  <a:pt x="0" y="17525"/>
                </a:lnTo>
                <a:lnTo>
                  <a:pt x="0" y="20574"/>
                </a:lnTo>
                <a:lnTo>
                  <a:pt x="762" y="21335"/>
                </a:lnTo>
                <a:lnTo>
                  <a:pt x="611886" y="21335"/>
                </a:lnTo>
                <a:lnTo>
                  <a:pt x="611886" y="16763"/>
                </a:lnTo>
                <a:close/>
              </a:path>
              <a:path w="650239" h="38100">
                <a:moveTo>
                  <a:pt x="645413" y="16763"/>
                </a:moveTo>
                <a:lnTo>
                  <a:pt x="619506" y="16763"/>
                </a:lnTo>
                <a:lnTo>
                  <a:pt x="620268" y="17525"/>
                </a:lnTo>
                <a:lnTo>
                  <a:pt x="620268" y="20574"/>
                </a:lnTo>
                <a:lnTo>
                  <a:pt x="619506" y="21335"/>
                </a:lnTo>
                <a:lnTo>
                  <a:pt x="645414" y="21335"/>
                </a:lnTo>
                <a:lnTo>
                  <a:pt x="649986" y="19050"/>
                </a:lnTo>
                <a:lnTo>
                  <a:pt x="645413" y="16763"/>
                </a:lnTo>
                <a:close/>
              </a:path>
            </a:pathLst>
          </a:custGeom>
          <a:solidFill>
            <a:srgbClr val="010101"/>
          </a:solidFill>
        </p:spPr>
        <p:txBody>
          <a:bodyPr wrap="square" lIns="0" tIns="0" rIns="0" bIns="0" rtlCol="0"/>
          <a:lstStyle/>
          <a:p/>
        </p:txBody>
      </p:sp>
      <p:sp>
        <p:nvSpPr>
          <p:cNvPr id="13" name="object 13"/>
          <p:cNvSpPr/>
          <p:nvPr/>
        </p:nvSpPr>
        <p:spPr>
          <a:xfrm>
            <a:off x="2702814" y="3149345"/>
            <a:ext cx="650240" cy="38100"/>
          </a:xfrm>
          <a:custGeom>
            <a:avLst/>
            <a:gdLst/>
            <a:ahLst/>
            <a:cxnLst/>
            <a:rect l="l" t="t" r="r" b="b"/>
            <a:pathLst>
              <a:path w="650239" h="38100">
                <a:moveTo>
                  <a:pt x="611886" y="0"/>
                </a:moveTo>
                <a:lnTo>
                  <a:pt x="611886" y="38100"/>
                </a:lnTo>
                <a:lnTo>
                  <a:pt x="645414" y="21335"/>
                </a:lnTo>
                <a:lnTo>
                  <a:pt x="619506" y="21335"/>
                </a:lnTo>
                <a:lnTo>
                  <a:pt x="620268" y="20574"/>
                </a:lnTo>
                <a:lnTo>
                  <a:pt x="620268" y="17525"/>
                </a:lnTo>
                <a:lnTo>
                  <a:pt x="619506" y="16763"/>
                </a:lnTo>
                <a:lnTo>
                  <a:pt x="645413" y="16763"/>
                </a:lnTo>
                <a:lnTo>
                  <a:pt x="611886" y="0"/>
                </a:lnTo>
                <a:close/>
              </a:path>
              <a:path w="650239" h="38100">
                <a:moveTo>
                  <a:pt x="611886" y="16763"/>
                </a:moveTo>
                <a:lnTo>
                  <a:pt x="762" y="16763"/>
                </a:lnTo>
                <a:lnTo>
                  <a:pt x="0" y="17525"/>
                </a:lnTo>
                <a:lnTo>
                  <a:pt x="0" y="20574"/>
                </a:lnTo>
                <a:lnTo>
                  <a:pt x="762" y="21335"/>
                </a:lnTo>
                <a:lnTo>
                  <a:pt x="611886" y="21335"/>
                </a:lnTo>
                <a:lnTo>
                  <a:pt x="611886" y="16763"/>
                </a:lnTo>
                <a:close/>
              </a:path>
              <a:path w="650239" h="38100">
                <a:moveTo>
                  <a:pt x="645413" y="16763"/>
                </a:moveTo>
                <a:lnTo>
                  <a:pt x="619506" y="16763"/>
                </a:lnTo>
                <a:lnTo>
                  <a:pt x="620268" y="17525"/>
                </a:lnTo>
                <a:lnTo>
                  <a:pt x="620268" y="20574"/>
                </a:lnTo>
                <a:lnTo>
                  <a:pt x="619506" y="21335"/>
                </a:lnTo>
                <a:lnTo>
                  <a:pt x="645414" y="21335"/>
                </a:lnTo>
                <a:lnTo>
                  <a:pt x="649986" y="19050"/>
                </a:lnTo>
                <a:lnTo>
                  <a:pt x="645413" y="16763"/>
                </a:lnTo>
                <a:close/>
              </a:path>
            </a:pathLst>
          </a:custGeom>
          <a:solidFill>
            <a:srgbClr val="010101"/>
          </a:solidFill>
        </p:spPr>
        <p:txBody>
          <a:bodyPr wrap="square" lIns="0" tIns="0" rIns="0" bIns="0" rtlCol="0"/>
          <a:lstStyle/>
          <a:p/>
        </p:txBody>
      </p:sp>
      <p:sp>
        <p:nvSpPr>
          <p:cNvPr id="14" name="object 14"/>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5" name="object 15"/>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48</a:t>
            </a:r>
            <a:endParaRPr sz="600">
              <a:latin typeface="Tahoma"/>
              <a:cs typeface="Tahoma"/>
            </a:endParaRPr>
          </a:p>
        </p:txBody>
      </p:sp>
      <p:sp>
        <p:nvSpPr>
          <p:cNvPr id="16" name="object 16"/>
          <p:cNvSpPr txBox="1"/>
          <p:nvPr/>
        </p:nvSpPr>
        <p:spPr>
          <a:xfrm>
            <a:off x="1968245" y="5533897"/>
            <a:ext cx="3771900" cy="238760"/>
          </a:xfrm>
          <a:prstGeom prst="rect">
            <a:avLst/>
          </a:prstGeom>
        </p:spPr>
        <p:txBody>
          <a:bodyPr wrap="square" lIns="0" tIns="12065" rIns="0" bIns="0" rtlCol="0" vert="horz">
            <a:spAutoFit/>
          </a:bodyPr>
          <a:lstStyle/>
          <a:p>
            <a:pPr>
              <a:lnSpc>
                <a:spcPct val="100000"/>
              </a:lnSpc>
              <a:spcBef>
                <a:spcPts val="95"/>
              </a:spcBef>
            </a:pPr>
            <a:r>
              <a:rPr dirty="0" sz="1400" spc="-5">
                <a:solidFill>
                  <a:srgbClr val="006500"/>
                </a:solidFill>
                <a:latin typeface="Tahoma"/>
                <a:cs typeface="Tahoma"/>
              </a:rPr>
              <a:t>Use (3): Complex </a:t>
            </a:r>
            <a:r>
              <a:rPr dirty="0" sz="1400" spc="-10">
                <a:solidFill>
                  <a:srgbClr val="006500"/>
                </a:solidFill>
                <a:latin typeface="Tahoma"/>
                <a:cs typeface="Tahoma"/>
              </a:rPr>
              <a:t>Function </a:t>
            </a:r>
            <a:r>
              <a:rPr dirty="0" sz="1400" spc="-5">
                <a:solidFill>
                  <a:srgbClr val="006500"/>
                </a:solidFill>
                <a:latin typeface="Tahoma"/>
                <a:cs typeface="Tahoma"/>
              </a:rPr>
              <a:t>of a subset of</a:t>
            </a:r>
            <a:r>
              <a:rPr dirty="0" sz="1400" spc="105">
                <a:solidFill>
                  <a:srgbClr val="006500"/>
                </a:solidFill>
                <a:latin typeface="Tahoma"/>
                <a:cs typeface="Tahoma"/>
              </a:rPr>
              <a:t> </a:t>
            </a:r>
            <a:r>
              <a:rPr dirty="0" sz="1400" spc="-5">
                <a:solidFill>
                  <a:srgbClr val="006500"/>
                </a:solidFill>
                <a:latin typeface="Tahoma"/>
                <a:cs typeface="Tahoma"/>
              </a:rPr>
              <a:t>inputs</a:t>
            </a:r>
            <a:endParaRPr sz="1400">
              <a:latin typeface="Tahoma"/>
              <a:cs typeface="Tahoma"/>
            </a:endParaRPr>
          </a:p>
        </p:txBody>
      </p:sp>
      <p:sp>
        <p:nvSpPr>
          <p:cNvPr id="17" name="object 17"/>
          <p:cNvSpPr/>
          <p:nvPr/>
        </p:nvSpPr>
        <p:spPr>
          <a:xfrm>
            <a:off x="1600200" y="5765291"/>
            <a:ext cx="4258056" cy="2918459"/>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4610100" y="7421880"/>
            <a:ext cx="1333500" cy="1104900"/>
          </a:xfrm>
          <a:custGeom>
            <a:avLst/>
            <a:gdLst/>
            <a:ahLst/>
            <a:cxnLst/>
            <a:rect l="l" t="t" r="r" b="b"/>
            <a:pathLst>
              <a:path w="1333500" h="1104900">
                <a:moveTo>
                  <a:pt x="0" y="1104900"/>
                </a:moveTo>
                <a:lnTo>
                  <a:pt x="1333500" y="1104900"/>
                </a:lnTo>
                <a:lnTo>
                  <a:pt x="1333500" y="0"/>
                </a:lnTo>
                <a:lnTo>
                  <a:pt x="0" y="0"/>
                </a:lnTo>
                <a:lnTo>
                  <a:pt x="0" y="1104900"/>
                </a:lnTo>
                <a:close/>
              </a:path>
            </a:pathLst>
          </a:custGeom>
          <a:solidFill>
            <a:srgbClr val="FFFFCC"/>
          </a:solidFill>
        </p:spPr>
        <p:txBody>
          <a:bodyPr wrap="square" lIns="0" tIns="0" rIns="0" bIns="0" rtlCol="0"/>
          <a:lstStyle/>
          <a:p/>
        </p:txBody>
      </p:sp>
      <p:sp>
        <p:nvSpPr>
          <p:cNvPr id="19" name="object 1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49</a:t>
            </a:r>
            <a:endParaRPr sz="600">
              <a:latin typeface="Tahoma"/>
              <a:cs typeface="Tahoma"/>
            </a:endParaRPr>
          </a:p>
        </p:txBody>
      </p:sp>
      <p:sp>
        <p:nvSpPr>
          <p:cNvPr id="4" name="object 4"/>
          <p:cNvSpPr txBox="1"/>
          <p:nvPr/>
        </p:nvSpPr>
        <p:spPr>
          <a:xfrm>
            <a:off x="1734820" y="1448053"/>
            <a:ext cx="4203065" cy="1621790"/>
          </a:xfrm>
          <a:prstGeom prst="rect">
            <a:avLst/>
          </a:prstGeom>
        </p:spPr>
        <p:txBody>
          <a:bodyPr wrap="square" lIns="0" tIns="12065" rIns="0" bIns="0" rtlCol="0" vert="horz">
            <a:spAutoFit/>
          </a:bodyPr>
          <a:lstStyle/>
          <a:p>
            <a:pPr marL="1421765" marR="30480" indent="-1362075">
              <a:lnSpc>
                <a:spcPct val="100000"/>
              </a:lnSpc>
              <a:spcBef>
                <a:spcPts val="95"/>
              </a:spcBef>
            </a:pPr>
            <a:r>
              <a:rPr dirty="0" sz="1400" spc="-5">
                <a:solidFill>
                  <a:srgbClr val="006500"/>
                </a:solidFill>
                <a:latin typeface="Tahoma"/>
                <a:cs typeface="Tahoma"/>
              </a:rPr>
              <a:t>Use (4): Simple </a:t>
            </a:r>
            <a:r>
              <a:rPr dirty="0" sz="1400" spc="-10">
                <a:solidFill>
                  <a:srgbClr val="006500"/>
                </a:solidFill>
                <a:latin typeface="Tahoma"/>
                <a:cs typeface="Tahoma"/>
              </a:rPr>
              <a:t>function </a:t>
            </a:r>
            <a:r>
              <a:rPr dirty="0" sz="1400" spc="-5">
                <a:solidFill>
                  <a:srgbClr val="006500"/>
                </a:solidFill>
                <a:latin typeface="Tahoma"/>
                <a:cs typeface="Tahoma"/>
              </a:rPr>
              <a:t>of most inputs but </a:t>
            </a:r>
            <a:r>
              <a:rPr dirty="0" sz="1400" spc="-10">
                <a:solidFill>
                  <a:srgbClr val="006500"/>
                </a:solidFill>
                <a:latin typeface="Tahoma"/>
                <a:cs typeface="Tahoma"/>
              </a:rPr>
              <a:t>complex  function </a:t>
            </a:r>
            <a:r>
              <a:rPr dirty="0" sz="1400" spc="-5">
                <a:solidFill>
                  <a:srgbClr val="006500"/>
                </a:solidFill>
                <a:latin typeface="Tahoma"/>
                <a:cs typeface="Tahoma"/>
              </a:rPr>
              <a:t>of a</a:t>
            </a:r>
            <a:r>
              <a:rPr dirty="0" sz="1400" spc="10">
                <a:solidFill>
                  <a:srgbClr val="006500"/>
                </a:solidFill>
                <a:latin typeface="Tahoma"/>
                <a:cs typeface="Tahoma"/>
              </a:rPr>
              <a:t> </a:t>
            </a:r>
            <a:r>
              <a:rPr dirty="0" sz="1400" spc="-10">
                <a:solidFill>
                  <a:srgbClr val="006500"/>
                </a:solidFill>
                <a:latin typeface="Tahoma"/>
                <a:cs typeface="Tahoma"/>
              </a:rPr>
              <a:t>few.</a:t>
            </a:r>
            <a:endParaRPr sz="1400">
              <a:latin typeface="Tahoma"/>
              <a:cs typeface="Tahoma"/>
            </a:endParaRPr>
          </a:p>
          <a:p>
            <a:pPr marL="25400">
              <a:lnSpc>
                <a:spcPct val="100000"/>
              </a:lnSpc>
              <a:spcBef>
                <a:spcPts val="1260"/>
              </a:spcBef>
            </a:pPr>
            <a:r>
              <a:rPr dirty="0" sz="1600">
                <a:latin typeface="Tahoma"/>
                <a:cs typeface="Tahoma"/>
              </a:rPr>
              <a:t>Examples:</a:t>
            </a:r>
            <a:endParaRPr sz="1600">
              <a:latin typeface="Tahoma"/>
              <a:cs typeface="Tahoma"/>
            </a:endParaRPr>
          </a:p>
          <a:p>
            <a:pPr marL="196850" indent="-171450">
              <a:lnSpc>
                <a:spcPct val="100000"/>
              </a:lnSpc>
              <a:spcBef>
                <a:spcPts val="515"/>
              </a:spcBef>
              <a:buSzPct val="96000"/>
              <a:buFont typeface="Tahoma"/>
              <a:buChar char="•"/>
              <a:tabLst>
                <a:tab pos="196850" algn="l"/>
              </a:tabLst>
            </a:pPr>
            <a:r>
              <a:rPr dirty="0" sz="1250" spc="-20" i="1">
                <a:latin typeface="Tahoma"/>
                <a:cs typeface="Tahoma"/>
              </a:rPr>
              <a:t>f(x) </a:t>
            </a:r>
            <a:r>
              <a:rPr dirty="0" sz="1200">
                <a:latin typeface="Tahoma"/>
                <a:cs typeface="Tahoma"/>
              </a:rPr>
              <a:t>= </a:t>
            </a:r>
            <a:r>
              <a:rPr dirty="0" sz="1250" spc="-30" i="1">
                <a:latin typeface="Tahoma"/>
                <a:cs typeface="Tahoma"/>
              </a:rPr>
              <a:t>x</a:t>
            </a:r>
            <a:r>
              <a:rPr dirty="0" baseline="-19607" sz="1275" spc="-44" i="1">
                <a:latin typeface="Tahoma"/>
                <a:cs typeface="Tahoma"/>
              </a:rPr>
              <a:t>1 </a:t>
            </a:r>
            <a:r>
              <a:rPr dirty="0" sz="1250" spc="-40" i="1">
                <a:latin typeface="Tahoma"/>
                <a:cs typeface="Tahoma"/>
              </a:rPr>
              <a:t>+ </a:t>
            </a:r>
            <a:r>
              <a:rPr dirty="0" sz="1250" spc="-35" i="1">
                <a:latin typeface="Tahoma"/>
                <a:cs typeface="Tahoma"/>
              </a:rPr>
              <a:t>3x</a:t>
            </a:r>
            <a:r>
              <a:rPr dirty="0" baseline="-19607" sz="1275" spc="-52" i="1">
                <a:latin typeface="Tahoma"/>
                <a:cs typeface="Tahoma"/>
              </a:rPr>
              <a:t>2 </a:t>
            </a:r>
            <a:r>
              <a:rPr dirty="0" sz="1250" spc="-30" i="1">
                <a:latin typeface="Tahoma"/>
                <a:cs typeface="Tahoma"/>
              </a:rPr>
              <a:t>– x</a:t>
            </a:r>
            <a:r>
              <a:rPr dirty="0" baseline="-19607" sz="1275" spc="-44" i="1">
                <a:latin typeface="Tahoma"/>
                <a:cs typeface="Tahoma"/>
              </a:rPr>
              <a:t>4 </a:t>
            </a:r>
            <a:r>
              <a:rPr dirty="0" sz="1250" spc="-40" i="1">
                <a:latin typeface="Tahoma"/>
                <a:cs typeface="Tahoma"/>
              </a:rPr>
              <a:t>+ </a:t>
            </a:r>
            <a:r>
              <a:rPr dirty="0" sz="1250" spc="-25" i="1">
                <a:latin typeface="Tahoma"/>
                <a:cs typeface="Tahoma"/>
              </a:rPr>
              <a:t>sin(log(x</a:t>
            </a:r>
            <a:r>
              <a:rPr dirty="0" baseline="-19607" sz="1275" spc="-37" i="1">
                <a:latin typeface="Tahoma"/>
                <a:cs typeface="Tahoma"/>
              </a:rPr>
              <a:t>5</a:t>
            </a:r>
            <a:r>
              <a:rPr dirty="0" sz="1250" spc="-25" i="1">
                <a:latin typeface="Tahoma"/>
                <a:cs typeface="Tahoma"/>
              </a:rPr>
              <a:t>)*x</a:t>
            </a:r>
            <a:r>
              <a:rPr dirty="0" baseline="-19607" sz="1275" spc="-37" i="1">
                <a:latin typeface="Tahoma"/>
                <a:cs typeface="Tahoma"/>
              </a:rPr>
              <a:t>6</a:t>
            </a:r>
            <a:r>
              <a:rPr dirty="0" sz="1250" spc="-25" i="1">
                <a:latin typeface="Tahoma"/>
                <a:cs typeface="Tahoma"/>
              </a:rPr>
              <a:t>) </a:t>
            </a:r>
            <a:r>
              <a:rPr dirty="0" sz="1250" spc="-30" i="1">
                <a:latin typeface="Tahoma"/>
                <a:cs typeface="Tahoma"/>
              </a:rPr>
              <a:t>– </a:t>
            </a:r>
            <a:r>
              <a:rPr dirty="0" sz="1250" spc="-20" i="1">
                <a:latin typeface="Tahoma"/>
                <a:cs typeface="Tahoma"/>
              </a:rPr>
              <a:t>x</a:t>
            </a:r>
            <a:r>
              <a:rPr dirty="0" baseline="-19607" sz="1275" spc="-30" i="1">
                <a:latin typeface="Tahoma"/>
                <a:cs typeface="Tahoma"/>
              </a:rPr>
              <a:t>7</a:t>
            </a:r>
            <a:r>
              <a:rPr dirty="0" baseline="24305" sz="1200" spc="-30" i="1">
                <a:latin typeface="Arial"/>
                <a:cs typeface="Arial"/>
              </a:rPr>
              <a:t>2 </a:t>
            </a:r>
            <a:r>
              <a:rPr dirty="0" sz="1250" spc="-40" i="1">
                <a:latin typeface="Tahoma"/>
                <a:cs typeface="Tahoma"/>
              </a:rPr>
              <a:t>+ </a:t>
            </a:r>
            <a:r>
              <a:rPr dirty="0" sz="1250" spc="-30" i="1">
                <a:latin typeface="Tahoma"/>
                <a:cs typeface="Tahoma"/>
              </a:rPr>
              <a:t>x</a:t>
            </a:r>
            <a:r>
              <a:rPr dirty="0" baseline="-19607" sz="1275" spc="-44" i="1">
                <a:latin typeface="Tahoma"/>
                <a:cs typeface="Tahoma"/>
              </a:rPr>
              <a:t>8 </a:t>
            </a:r>
            <a:r>
              <a:rPr dirty="0" sz="1250" spc="-30" i="1">
                <a:latin typeface="Tahoma"/>
                <a:cs typeface="Tahoma"/>
              </a:rPr>
              <a:t>– x</a:t>
            </a:r>
            <a:r>
              <a:rPr dirty="0" baseline="-19607" sz="1275" spc="-44" i="1">
                <a:latin typeface="Tahoma"/>
                <a:cs typeface="Tahoma"/>
              </a:rPr>
              <a:t>9 </a:t>
            </a:r>
            <a:r>
              <a:rPr dirty="0" sz="1250" spc="-40" i="1">
                <a:latin typeface="Tahoma"/>
                <a:cs typeface="Tahoma"/>
              </a:rPr>
              <a:t>+</a:t>
            </a:r>
            <a:r>
              <a:rPr dirty="0" sz="1250" spc="-80" i="1">
                <a:latin typeface="Tahoma"/>
                <a:cs typeface="Tahoma"/>
              </a:rPr>
              <a:t> </a:t>
            </a:r>
            <a:r>
              <a:rPr dirty="0" sz="1250" spc="-30" i="1">
                <a:latin typeface="Tahoma"/>
                <a:cs typeface="Tahoma"/>
              </a:rPr>
              <a:t>8x</a:t>
            </a:r>
            <a:r>
              <a:rPr dirty="0" baseline="-19607" sz="1275" spc="-44" i="1">
                <a:latin typeface="Tahoma"/>
                <a:cs typeface="Tahoma"/>
              </a:rPr>
              <a:t>10</a:t>
            </a:r>
            <a:endParaRPr baseline="-19607" sz="1275">
              <a:latin typeface="Tahoma"/>
              <a:cs typeface="Tahoma"/>
            </a:endParaRPr>
          </a:p>
          <a:p>
            <a:pPr marL="196850" indent="-172085">
              <a:lnSpc>
                <a:spcPct val="100000"/>
              </a:lnSpc>
              <a:spcBef>
                <a:spcPts val="570"/>
              </a:spcBef>
              <a:buChar char="•"/>
              <a:tabLst>
                <a:tab pos="197485" algn="l"/>
              </a:tabLst>
            </a:pPr>
            <a:r>
              <a:rPr dirty="0" sz="1200" spc="-5">
                <a:latin typeface="Tahoma"/>
                <a:cs typeface="Tahoma"/>
              </a:rPr>
              <a:t>Car </a:t>
            </a:r>
            <a:r>
              <a:rPr dirty="0" sz="1200">
                <a:latin typeface="Tahoma"/>
                <a:cs typeface="Tahoma"/>
              </a:rPr>
              <a:t>Engine Emissions</a:t>
            </a:r>
            <a:endParaRPr sz="1200">
              <a:latin typeface="Tahoma"/>
              <a:cs typeface="Tahoma"/>
            </a:endParaRPr>
          </a:p>
          <a:p>
            <a:pPr marL="196850" indent="-172085">
              <a:lnSpc>
                <a:spcPct val="100000"/>
              </a:lnSpc>
              <a:spcBef>
                <a:spcPts val="570"/>
              </a:spcBef>
              <a:buChar char="•"/>
              <a:tabLst>
                <a:tab pos="197485" algn="l"/>
              </a:tabLst>
            </a:pPr>
            <a:r>
              <a:rPr dirty="0" sz="1200" spc="-5">
                <a:latin typeface="Tahoma"/>
                <a:cs typeface="Tahoma"/>
              </a:rPr>
              <a:t>Food Cooling</a:t>
            </a:r>
            <a:r>
              <a:rPr dirty="0" sz="1200">
                <a:latin typeface="Tahoma"/>
                <a:cs typeface="Tahoma"/>
              </a:rPr>
              <a:t> </a:t>
            </a:r>
            <a:r>
              <a:rPr dirty="0" sz="1200" spc="-5">
                <a:latin typeface="Tahoma"/>
                <a:cs typeface="Tahoma"/>
              </a:rPr>
              <a:t>Tunnel</a:t>
            </a:r>
            <a:endParaRPr sz="1200">
              <a:latin typeface="Tahoma"/>
              <a:cs typeface="Tahoma"/>
            </a:endParaRPr>
          </a:p>
        </p:txBody>
      </p:sp>
      <p:sp>
        <p:nvSpPr>
          <p:cNvPr id="5" name="object 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 name="object 6"/>
          <p:cNvSpPr txBox="1"/>
          <p:nvPr/>
        </p:nvSpPr>
        <p:spPr>
          <a:xfrm>
            <a:off x="2294561" y="7218013"/>
            <a:ext cx="209550" cy="1019175"/>
          </a:xfrm>
          <a:prstGeom prst="rect">
            <a:avLst/>
          </a:prstGeom>
        </p:spPr>
        <p:txBody>
          <a:bodyPr wrap="square" lIns="0" tIns="12700" rIns="0" bIns="0" rtlCol="0" vert="vert270">
            <a:spAutoFit/>
          </a:bodyPr>
          <a:lstStyle/>
          <a:p>
            <a:pPr marL="12700">
              <a:lnSpc>
                <a:spcPct val="100000"/>
              </a:lnSpc>
              <a:spcBef>
                <a:spcPts val="100"/>
              </a:spcBef>
            </a:pPr>
            <a:r>
              <a:rPr dirty="0" sz="1200" spc="-5" b="1">
                <a:latin typeface="Tahoma"/>
                <a:cs typeface="Tahoma"/>
              </a:rPr>
              <a:t>Image</a:t>
            </a:r>
            <a:r>
              <a:rPr dirty="0" sz="1200" spc="-75" b="1">
                <a:latin typeface="Tahoma"/>
                <a:cs typeface="Tahoma"/>
              </a:rPr>
              <a:t> </a:t>
            </a:r>
            <a:r>
              <a:rPr dirty="0" sz="1200" spc="-5" b="1">
                <a:latin typeface="Tahoma"/>
                <a:cs typeface="Tahoma"/>
              </a:rPr>
              <a:t>Pixels</a:t>
            </a:r>
            <a:endParaRPr sz="1200">
              <a:latin typeface="Tahoma"/>
              <a:cs typeface="Tahoma"/>
            </a:endParaRPr>
          </a:p>
        </p:txBody>
      </p:sp>
      <p:sp>
        <p:nvSpPr>
          <p:cNvPr id="7" name="object 7"/>
          <p:cNvSpPr txBox="1"/>
          <p:nvPr/>
        </p:nvSpPr>
        <p:spPr>
          <a:xfrm>
            <a:off x="3335441" y="7074277"/>
            <a:ext cx="240029" cy="1191260"/>
          </a:xfrm>
          <a:prstGeom prst="rect">
            <a:avLst/>
          </a:prstGeom>
        </p:spPr>
        <p:txBody>
          <a:bodyPr wrap="square" lIns="0" tIns="12065" rIns="0" bIns="0" rtlCol="0" vert="vert270">
            <a:spAutoFit/>
          </a:bodyPr>
          <a:lstStyle/>
          <a:p>
            <a:pPr marL="12700">
              <a:lnSpc>
                <a:spcPct val="100000"/>
              </a:lnSpc>
              <a:spcBef>
                <a:spcPts val="95"/>
              </a:spcBef>
            </a:pPr>
            <a:r>
              <a:rPr dirty="0" sz="1400" spc="-10" b="1">
                <a:latin typeface="Tahoma"/>
                <a:cs typeface="Tahoma"/>
              </a:rPr>
              <a:t>Preprocessor</a:t>
            </a:r>
            <a:endParaRPr sz="1400">
              <a:latin typeface="Tahoma"/>
              <a:cs typeface="Tahoma"/>
            </a:endParaRPr>
          </a:p>
        </p:txBody>
      </p:sp>
      <p:sp>
        <p:nvSpPr>
          <p:cNvPr id="8" name="object 8"/>
          <p:cNvSpPr txBox="1"/>
          <p:nvPr/>
        </p:nvSpPr>
        <p:spPr>
          <a:xfrm>
            <a:off x="4584383" y="7091484"/>
            <a:ext cx="331470" cy="905510"/>
          </a:xfrm>
          <a:prstGeom prst="rect">
            <a:avLst/>
          </a:prstGeom>
        </p:spPr>
        <p:txBody>
          <a:bodyPr wrap="square" lIns="0" tIns="12700" rIns="0" bIns="0" rtlCol="0" vert="vert270">
            <a:spAutoFit/>
          </a:bodyPr>
          <a:lstStyle/>
          <a:p>
            <a:pPr marL="12700" marR="5080" indent="76835">
              <a:lnSpc>
                <a:spcPct val="100000"/>
              </a:lnSpc>
              <a:spcBef>
                <a:spcPts val="100"/>
              </a:spcBef>
            </a:pPr>
            <a:r>
              <a:rPr dirty="0" sz="1000" spc="-5" b="1">
                <a:latin typeface="Tahoma"/>
                <a:cs typeface="Tahoma"/>
              </a:rPr>
              <a:t>Function  </a:t>
            </a:r>
            <a:r>
              <a:rPr dirty="0" sz="1000" spc="-5" b="1">
                <a:latin typeface="Tahoma"/>
                <a:cs typeface="Tahoma"/>
              </a:rPr>
              <a:t>Approximator</a:t>
            </a:r>
            <a:endParaRPr sz="1000">
              <a:latin typeface="Tahoma"/>
              <a:cs typeface="Tahoma"/>
            </a:endParaRPr>
          </a:p>
        </p:txBody>
      </p:sp>
      <p:sp>
        <p:nvSpPr>
          <p:cNvPr id="9" name="object 9"/>
          <p:cNvSpPr txBox="1"/>
          <p:nvPr/>
        </p:nvSpPr>
        <p:spPr>
          <a:xfrm>
            <a:off x="5381439" y="7363814"/>
            <a:ext cx="179070" cy="535940"/>
          </a:xfrm>
          <a:prstGeom prst="rect">
            <a:avLst/>
          </a:prstGeom>
        </p:spPr>
        <p:txBody>
          <a:bodyPr wrap="square" lIns="0" tIns="12700" rIns="0" bIns="0" rtlCol="0" vert="vert270">
            <a:spAutoFit/>
          </a:bodyPr>
          <a:lstStyle/>
          <a:p>
            <a:pPr marL="12700">
              <a:lnSpc>
                <a:spcPct val="100000"/>
              </a:lnSpc>
              <a:spcBef>
                <a:spcPts val="100"/>
              </a:spcBef>
            </a:pPr>
            <a:r>
              <a:rPr dirty="0" sz="1000" spc="-5" b="1">
                <a:latin typeface="Tahoma"/>
                <a:cs typeface="Tahoma"/>
              </a:rPr>
              <a:t>Outputs</a:t>
            </a:r>
            <a:endParaRPr sz="1000">
              <a:latin typeface="Tahoma"/>
              <a:cs typeface="Tahoma"/>
            </a:endParaRPr>
          </a:p>
        </p:txBody>
      </p:sp>
      <p:sp>
        <p:nvSpPr>
          <p:cNvPr id="10" name="object 10"/>
          <p:cNvSpPr/>
          <p:nvPr/>
        </p:nvSpPr>
        <p:spPr>
          <a:xfrm>
            <a:off x="2550414" y="6961505"/>
            <a:ext cx="2859786" cy="1378712"/>
          </a:xfrm>
          <a:prstGeom prst="rect">
            <a:avLst/>
          </a:prstGeom>
          <a:blipFill>
            <a:blip r:embed="rId2" cstate="print"/>
            <a:stretch>
              <a:fillRect/>
            </a:stretch>
          </a:blipFill>
        </p:spPr>
        <p:txBody>
          <a:bodyPr wrap="square" lIns="0" tIns="0" rIns="0" bIns="0" rtlCol="0"/>
          <a:lstStyle/>
          <a:p/>
        </p:txBody>
      </p:sp>
      <p:sp>
        <p:nvSpPr>
          <p:cNvPr id="11" name="object 11"/>
          <p:cNvSpPr txBox="1"/>
          <p:nvPr/>
        </p:nvSpPr>
        <p:spPr>
          <a:xfrm>
            <a:off x="1606296" y="5408676"/>
            <a:ext cx="4559300" cy="3416300"/>
          </a:xfrm>
          <a:prstGeom prst="rect">
            <a:avLst/>
          </a:prstGeom>
          <a:ln w="12953">
            <a:solidFill>
              <a:srgbClr val="000000"/>
            </a:solidFill>
          </a:ln>
        </p:spPr>
        <p:txBody>
          <a:bodyPr wrap="square" lIns="0" tIns="2540" rIns="0" bIns="0" rtlCol="0" vert="horz">
            <a:spAutoFit/>
          </a:bodyPr>
          <a:lstStyle/>
          <a:p>
            <a:pPr>
              <a:lnSpc>
                <a:spcPct val="100000"/>
              </a:lnSpc>
              <a:spcBef>
                <a:spcPts val="20"/>
              </a:spcBef>
            </a:pPr>
            <a:endParaRPr sz="1550">
              <a:latin typeface="Times New Roman"/>
              <a:cs typeface="Times New Roman"/>
            </a:endParaRPr>
          </a:p>
          <a:p>
            <a:pPr marL="1276985" marR="240029" indent="-1106170">
              <a:lnSpc>
                <a:spcPct val="100000"/>
              </a:lnSpc>
            </a:pPr>
            <a:r>
              <a:rPr dirty="0" sz="1400" spc="-5" b="1">
                <a:solidFill>
                  <a:srgbClr val="006500"/>
                </a:solidFill>
                <a:latin typeface="Tahoma"/>
                <a:cs typeface="Tahoma"/>
              </a:rPr>
              <a:t>Use (5): Complex function of a few features of  many input variables.</a:t>
            </a:r>
            <a:endParaRPr sz="1400">
              <a:latin typeface="Tahoma"/>
              <a:cs typeface="Tahoma"/>
            </a:endParaRPr>
          </a:p>
          <a:p>
            <a:pPr marL="153670">
              <a:lnSpc>
                <a:spcPts val="1435"/>
              </a:lnSpc>
              <a:spcBef>
                <a:spcPts val="120"/>
              </a:spcBef>
            </a:pPr>
            <a:r>
              <a:rPr dirty="0" sz="1200" spc="-5" b="1">
                <a:latin typeface="Tahoma"/>
                <a:cs typeface="Tahoma"/>
              </a:rPr>
              <a:t>Examples:</a:t>
            </a:r>
            <a:endParaRPr sz="1200">
              <a:latin typeface="Tahoma"/>
              <a:cs typeface="Tahoma"/>
            </a:endParaRPr>
          </a:p>
          <a:p>
            <a:pPr marL="325120" marR="426720" indent="-171450">
              <a:lnSpc>
                <a:spcPts val="1150"/>
              </a:lnSpc>
              <a:spcBef>
                <a:spcPts val="280"/>
              </a:spcBef>
              <a:buChar char="•"/>
              <a:tabLst>
                <a:tab pos="325755" algn="l"/>
              </a:tabLst>
            </a:pPr>
            <a:r>
              <a:rPr dirty="0" sz="1200">
                <a:latin typeface="Tahoma"/>
                <a:cs typeface="Tahoma"/>
              </a:rPr>
              <a:t>Mapping </a:t>
            </a:r>
            <a:r>
              <a:rPr dirty="0" sz="1200" spc="-5">
                <a:latin typeface="Tahoma"/>
                <a:cs typeface="Tahoma"/>
              </a:rPr>
              <a:t>from </a:t>
            </a:r>
            <a:r>
              <a:rPr dirty="0" sz="1200">
                <a:latin typeface="Tahoma"/>
                <a:cs typeface="Tahoma"/>
              </a:rPr>
              <a:t>acoustic </a:t>
            </a:r>
            <a:r>
              <a:rPr dirty="0" sz="1200" spc="-5">
                <a:latin typeface="Tahoma"/>
                <a:cs typeface="Tahoma"/>
              </a:rPr>
              <a:t>signals to “Probability </a:t>
            </a:r>
            <a:r>
              <a:rPr dirty="0" sz="1200">
                <a:latin typeface="Tahoma"/>
                <a:cs typeface="Tahoma"/>
              </a:rPr>
              <a:t>of Machine  </a:t>
            </a:r>
            <a:r>
              <a:rPr dirty="0" sz="1200" spc="-5">
                <a:latin typeface="Tahoma"/>
                <a:cs typeface="Tahoma"/>
              </a:rPr>
              <a:t>Breakdown”.</a:t>
            </a:r>
            <a:endParaRPr sz="1200">
              <a:latin typeface="Tahoma"/>
              <a:cs typeface="Tahoma"/>
            </a:endParaRPr>
          </a:p>
          <a:p>
            <a:pPr marL="325120" indent="-172085">
              <a:lnSpc>
                <a:spcPts val="1435"/>
              </a:lnSpc>
              <a:spcBef>
                <a:spcPts val="10"/>
              </a:spcBef>
              <a:buChar char="•"/>
              <a:tabLst>
                <a:tab pos="325755" algn="l"/>
              </a:tabLst>
            </a:pPr>
            <a:r>
              <a:rPr dirty="0" sz="1200">
                <a:latin typeface="Tahoma"/>
                <a:cs typeface="Tahoma"/>
              </a:rPr>
              <a:t>Time </a:t>
            </a:r>
            <a:r>
              <a:rPr dirty="0" sz="1200" spc="-5">
                <a:latin typeface="Tahoma"/>
                <a:cs typeface="Tahoma"/>
              </a:rPr>
              <a:t>series </a:t>
            </a:r>
            <a:r>
              <a:rPr dirty="0" sz="1200">
                <a:latin typeface="Tahoma"/>
                <a:cs typeface="Tahoma"/>
              </a:rPr>
              <a:t>data</a:t>
            </a:r>
            <a:r>
              <a:rPr dirty="0" sz="1200" spc="-5">
                <a:latin typeface="Tahoma"/>
                <a:cs typeface="Tahoma"/>
              </a:rPr>
              <a:t> </a:t>
            </a:r>
            <a:r>
              <a:rPr dirty="0" sz="1200">
                <a:latin typeface="Tahoma"/>
                <a:cs typeface="Tahoma"/>
              </a:rPr>
              <a:t>analysis.</a:t>
            </a:r>
            <a:endParaRPr sz="1200">
              <a:latin typeface="Tahoma"/>
              <a:cs typeface="Tahoma"/>
            </a:endParaRPr>
          </a:p>
          <a:p>
            <a:pPr marL="325120" indent="-172085">
              <a:lnSpc>
                <a:spcPts val="1435"/>
              </a:lnSpc>
              <a:buChar char="•"/>
              <a:tabLst>
                <a:tab pos="325755" algn="l"/>
              </a:tabLst>
            </a:pPr>
            <a:r>
              <a:rPr dirty="0" sz="1200">
                <a:latin typeface="Tahoma"/>
                <a:cs typeface="Tahoma"/>
              </a:rPr>
              <a:t>Mapping </a:t>
            </a:r>
            <a:r>
              <a:rPr dirty="0" sz="1200" spc="-5">
                <a:latin typeface="Tahoma"/>
                <a:cs typeface="Tahoma"/>
              </a:rPr>
              <a:t>from </a:t>
            </a:r>
            <a:r>
              <a:rPr dirty="0" sz="1200">
                <a:latin typeface="Tahoma"/>
                <a:cs typeface="Tahoma"/>
              </a:rPr>
              <a:t>Images </a:t>
            </a:r>
            <a:r>
              <a:rPr dirty="0" sz="1200" spc="-5">
                <a:latin typeface="Tahoma"/>
                <a:cs typeface="Tahoma"/>
              </a:rPr>
              <a:t>to classifications.</a:t>
            </a:r>
            <a:endParaRPr sz="1200">
              <a:latin typeface="Tahoma"/>
              <a:cs typeface="Tahoma"/>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20"/>
              </a:spcBef>
            </a:pPr>
            <a:endParaRPr sz="1700">
              <a:latin typeface="Times New Roman"/>
              <a:cs typeface="Times New Roman"/>
            </a:endParaRPr>
          </a:p>
          <a:p>
            <a:pPr marL="210820" indent="-172085">
              <a:lnSpc>
                <a:spcPct val="100000"/>
              </a:lnSpc>
              <a:buChar char="•"/>
              <a:tabLst>
                <a:tab pos="211454" algn="l"/>
              </a:tabLst>
            </a:pPr>
            <a:r>
              <a:rPr dirty="0" sz="1200" spc="-5">
                <a:latin typeface="Tahoma"/>
                <a:cs typeface="Tahoma"/>
              </a:rPr>
              <a:t>(e.g. Product </a:t>
            </a:r>
            <a:r>
              <a:rPr dirty="0" sz="1200">
                <a:latin typeface="Tahoma"/>
                <a:cs typeface="Tahoma"/>
              </a:rPr>
              <a:t>inspection, </a:t>
            </a:r>
            <a:r>
              <a:rPr dirty="0" sz="1200" spc="-5">
                <a:latin typeface="Tahoma"/>
                <a:cs typeface="Tahoma"/>
              </a:rPr>
              <a:t>Medical imagery, Thin Film</a:t>
            </a:r>
            <a:r>
              <a:rPr dirty="0" sz="1200" spc="10">
                <a:latin typeface="Tahoma"/>
                <a:cs typeface="Tahoma"/>
              </a:rPr>
              <a:t> </a:t>
            </a:r>
            <a:r>
              <a:rPr dirty="0" sz="1200" spc="-5">
                <a:latin typeface="Tahoma"/>
                <a:cs typeface="Tahoma"/>
              </a:rPr>
              <a:t>imaging..)</a:t>
            </a:r>
            <a:endParaRPr sz="1200">
              <a:latin typeface="Tahoma"/>
              <a:cs typeface="Tahoma"/>
            </a:endParaRPr>
          </a:p>
          <a:p>
            <a:pPr marL="153670">
              <a:lnSpc>
                <a:spcPct val="100000"/>
              </a:lnSpc>
              <a:spcBef>
                <a:spcPts val="395"/>
              </a:spcBef>
              <a:tabLst>
                <a:tab pos="32251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50</a:t>
            </a:r>
            <a:endParaRPr sz="600">
              <a:latin typeface="Tahoma"/>
              <a:cs typeface="Tahoma"/>
            </a:endParaRPr>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
        <p:nvSpPr>
          <p:cNvPr id="2" name="object 2"/>
          <p:cNvSpPr txBox="1"/>
          <p:nvPr/>
        </p:nvSpPr>
        <p:spPr>
          <a:xfrm>
            <a:off x="1606296" y="1231391"/>
            <a:ext cx="4559300" cy="3416300"/>
          </a:xfrm>
          <a:prstGeom prst="rect">
            <a:avLst/>
          </a:prstGeom>
          <a:ln w="12953">
            <a:solidFill>
              <a:srgbClr val="000000"/>
            </a:solidFill>
          </a:ln>
        </p:spPr>
        <p:txBody>
          <a:bodyPr wrap="square" lIns="0" tIns="1905" rIns="0" bIns="0" rtlCol="0" vert="horz">
            <a:spAutoFit/>
          </a:bodyPr>
          <a:lstStyle/>
          <a:p>
            <a:pPr>
              <a:lnSpc>
                <a:spcPct val="100000"/>
              </a:lnSpc>
              <a:spcBef>
                <a:spcPts val="15"/>
              </a:spcBef>
            </a:pPr>
            <a:endParaRPr sz="1450">
              <a:latin typeface="Times New Roman"/>
              <a:cs typeface="Times New Roman"/>
            </a:endParaRPr>
          </a:p>
          <a:p>
            <a:pPr marL="179705">
              <a:lnSpc>
                <a:spcPct val="100000"/>
              </a:lnSpc>
            </a:pPr>
            <a:r>
              <a:rPr dirty="0" sz="1400" spc="-5">
                <a:solidFill>
                  <a:srgbClr val="006500"/>
                </a:solidFill>
                <a:latin typeface="Tahoma"/>
                <a:cs typeface="Tahoma"/>
              </a:rPr>
              <a:t>Local Weighted Learning: Pros &amp; Cons vs </a:t>
            </a:r>
            <a:r>
              <a:rPr dirty="0" sz="1400" spc="-10">
                <a:solidFill>
                  <a:srgbClr val="006500"/>
                </a:solidFill>
                <a:latin typeface="Tahoma"/>
                <a:cs typeface="Tahoma"/>
              </a:rPr>
              <a:t>Neural</a:t>
            </a:r>
            <a:r>
              <a:rPr dirty="0" sz="1400" spc="85">
                <a:solidFill>
                  <a:srgbClr val="006500"/>
                </a:solidFill>
                <a:latin typeface="Tahoma"/>
                <a:cs typeface="Tahoma"/>
              </a:rPr>
              <a:t> </a:t>
            </a:r>
            <a:r>
              <a:rPr dirty="0" sz="1400" spc="-5">
                <a:solidFill>
                  <a:srgbClr val="006500"/>
                </a:solidFill>
                <a:latin typeface="Tahoma"/>
                <a:cs typeface="Tahoma"/>
              </a:rPr>
              <a:t>Nets</a:t>
            </a:r>
            <a:endParaRPr sz="1400">
              <a:latin typeface="Tahoma"/>
              <a:cs typeface="Tahoma"/>
            </a:endParaRPr>
          </a:p>
          <a:p>
            <a:pPr marL="153670">
              <a:lnSpc>
                <a:spcPct val="100000"/>
              </a:lnSpc>
              <a:spcBef>
                <a:spcPts val="965"/>
              </a:spcBef>
            </a:pPr>
            <a:r>
              <a:rPr dirty="0" sz="1000" spc="-5" b="1">
                <a:solidFill>
                  <a:srgbClr val="FF0000"/>
                </a:solidFill>
                <a:latin typeface="Tahoma"/>
                <a:cs typeface="Tahoma"/>
              </a:rPr>
              <a:t>Local weighted learning has </a:t>
            </a:r>
            <a:r>
              <a:rPr dirty="0" sz="1000" b="1">
                <a:solidFill>
                  <a:srgbClr val="FF0000"/>
                </a:solidFill>
                <a:latin typeface="Tahoma"/>
                <a:cs typeface="Tahoma"/>
              </a:rPr>
              <a:t>some</a:t>
            </a:r>
            <a:r>
              <a:rPr dirty="0" sz="1000" spc="-10" b="1">
                <a:solidFill>
                  <a:srgbClr val="FF0000"/>
                </a:solidFill>
                <a:latin typeface="Tahoma"/>
                <a:cs typeface="Tahoma"/>
              </a:rPr>
              <a:t> </a:t>
            </a:r>
            <a:r>
              <a:rPr dirty="0" sz="1000" spc="-5" b="1">
                <a:solidFill>
                  <a:srgbClr val="FF0000"/>
                </a:solidFill>
                <a:latin typeface="Tahoma"/>
                <a:cs typeface="Tahoma"/>
              </a:rPr>
              <a:t>advantages:</a:t>
            </a:r>
            <a:endParaRPr sz="1000">
              <a:latin typeface="Tahoma"/>
              <a:cs typeface="Tahoma"/>
            </a:endParaRPr>
          </a:p>
          <a:p>
            <a:pPr marL="525145" marR="391795" indent="-143510">
              <a:lnSpc>
                <a:spcPct val="100000"/>
              </a:lnSpc>
              <a:spcBef>
                <a:spcPts val="165"/>
              </a:spcBef>
              <a:buChar char="•"/>
              <a:tabLst>
                <a:tab pos="526415" algn="l"/>
              </a:tabLst>
            </a:pPr>
            <a:r>
              <a:rPr dirty="0" sz="900" spc="-5">
                <a:latin typeface="Tahoma"/>
                <a:cs typeface="Tahoma"/>
              </a:rPr>
              <a:t>Can fit low dimensional, </a:t>
            </a:r>
            <a:r>
              <a:rPr dirty="0" sz="900">
                <a:latin typeface="Tahoma"/>
                <a:cs typeface="Tahoma"/>
              </a:rPr>
              <a:t>very </a:t>
            </a:r>
            <a:r>
              <a:rPr dirty="0" sz="900" spc="-5">
                <a:latin typeface="Tahoma"/>
                <a:cs typeface="Tahoma"/>
              </a:rPr>
              <a:t>complex, functions </a:t>
            </a:r>
            <a:r>
              <a:rPr dirty="0" sz="900">
                <a:latin typeface="Tahoma"/>
                <a:cs typeface="Tahoma"/>
              </a:rPr>
              <a:t>very </a:t>
            </a:r>
            <a:r>
              <a:rPr dirty="0" sz="900" spc="-5">
                <a:latin typeface="Tahoma"/>
                <a:cs typeface="Tahoma"/>
              </a:rPr>
              <a:t>accurately. Neural  </a:t>
            </a:r>
            <a:r>
              <a:rPr dirty="0" sz="900">
                <a:latin typeface="Tahoma"/>
                <a:cs typeface="Tahoma"/>
              </a:rPr>
              <a:t>nets </a:t>
            </a:r>
            <a:r>
              <a:rPr dirty="0" sz="900" spc="-5">
                <a:latin typeface="Tahoma"/>
                <a:cs typeface="Tahoma"/>
              </a:rPr>
              <a:t>require considerable tweaking to </a:t>
            </a:r>
            <a:r>
              <a:rPr dirty="0" sz="900">
                <a:latin typeface="Tahoma"/>
                <a:cs typeface="Tahoma"/>
              </a:rPr>
              <a:t>do</a:t>
            </a:r>
            <a:r>
              <a:rPr dirty="0" sz="900" spc="10">
                <a:latin typeface="Tahoma"/>
                <a:cs typeface="Tahoma"/>
              </a:rPr>
              <a:t> </a:t>
            </a:r>
            <a:r>
              <a:rPr dirty="0" sz="900" spc="-5">
                <a:latin typeface="Tahoma"/>
                <a:cs typeface="Tahoma"/>
              </a:rPr>
              <a:t>this.</a:t>
            </a:r>
            <a:endParaRPr sz="900">
              <a:latin typeface="Tahoma"/>
              <a:cs typeface="Tahoma"/>
            </a:endParaRPr>
          </a:p>
          <a:p>
            <a:pPr marL="525145" marR="487045" indent="-143510">
              <a:lnSpc>
                <a:spcPct val="100000"/>
              </a:lnSpc>
              <a:spcBef>
                <a:spcPts val="160"/>
              </a:spcBef>
              <a:buChar char="•"/>
              <a:tabLst>
                <a:tab pos="526415" algn="l"/>
              </a:tabLst>
            </a:pPr>
            <a:r>
              <a:rPr dirty="0" sz="900" spc="-5">
                <a:latin typeface="Tahoma"/>
                <a:cs typeface="Tahoma"/>
              </a:rPr>
              <a:t>You can </a:t>
            </a:r>
            <a:r>
              <a:rPr dirty="0" sz="900">
                <a:latin typeface="Tahoma"/>
                <a:cs typeface="Tahoma"/>
              </a:rPr>
              <a:t>get </a:t>
            </a:r>
            <a:r>
              <a:rPr dirty="0" sz="900" spc="-5">
                <a:latin typeface="Tahoma"/>
                <a:cs typeface="Tahoma"/>
              </a:rPr>
              <a:t>meaningful confidence </a:t>
            </a:r>
            <a:r>
              <a:rPr dirty="0" sz="900">
                <a:latin typeface="Tahoma"/>
                <a:cs typeface="Tahoma"/>
              </a:rPr>
              <a:t>intervals, local gradients back, not  merely a</a:t>
            </a:r>
            <a:r>
              <a:rPr dirty="0" sz="900" spc="-5">
                <a:latin typeface="Tahoma"/>
                <a:cs typeface="Tahoma"/>
              </a:rPr>
              <a:t> </a:t>
            </a:r>
            <a:r>
              <a:rPr dirty="0" sz="900">
                <a:latin typeface="Tahoma"/>
                <a:cs typeface="Tahoma"/>
              </a:rPr>
              <a:t>prediction.</a:t>
            </a:r>
            <a:endParaRPr sz="900">
              <a:latin typeface="Tahoma"/>
              <a:cs typeface="Tahoma"/>
            </a:endParaRPr>
          </a:p>
          <a:p>
            <a:pPr marL="525780" indent="-144145">
              <a:lnSpc>
                <a:spcPct val="100000"/>
              </a:lnSpc>
              <a:spcBef>
                <a:spcPts val="170"/>
              </a:spcBef>
              <a:buChar char="•"/>
              <a:tabLst>
                <a:tab pos="526415" algn="l"/>
              </a:tabLst>
            </a:pPr>
            <a:r>
              <a:rPr dirty="0" sz="900" spc="-5">
                <a:latin typeface="Tahoma"/>
                <a:cs typeface="Tahoma"/>
              </a:rPr>
              <a:t>Training, </a:t>
            </a:r>
            <a:r>
              <a:rPr dirty="0" sz="900">
                <a:latin typeface="Tahoma"/>
                <a:cs typeface="Tahoma"/>
              </a:rPr>
              <a:t>adding new data, is almost</a:t>
            </a:r>
            <a:r>
              <a:rPr dirty="0" sz="900" spc="-5">
                <a:latin typeface="Tahoma"/>
                <a:cs typeface="Tahoma"/>
              </a:rPr>
              <a:t> free.</a:t>
            </a:r>
            <a:endParaRPr sz="900">
              <a:latin typeface="Tahoma"/>
              <a:cs typeface="Tahoma"/>
            </a:endParaRPr>
          </a:p>
          <a:p>
            <a:pPr marL="525780" indent="-144145">
              <a:lnSpc>
                <a:spcPct val="100000"/>
              </a:lnSpc>
              <a:spcBef>
                <a:spcPts val="160"/>
              </a:spcBef>
              <a:buChar char="•"/>
              <a:tabLst>
                <a:tab pos="526415" algn="l"/>
              </a:tabLst>
            </a:pPr>
            <a:r>
              <a:rPr dirty="0" sz="900" spc="-5">
                <a:latin typeface="Tahoma"/>
                <a:cs typeface="Tahoma"/>
              </a:rPr>
              <a:t>“One-shot” learning---not</a:t>
            </a:r>
            <a:r>
              <a:rPr dirty="0" sz="900">
                <a:latin typeface="Tahoma"/>
                <a:cs typeface="Tahoma"/>
              </a:rPr>
              <a:t> </a:t>
            </a:r>
            <a:r>
              <a:rPr dirty="0" sz="900" spc="-5">
                <a:latin typeface="Tahoma"/>
                <a:cs typeface="Tahoma"/>
              </a:rPr>
              <a:t>incremental</a:t>
            </a:r>
            <a:endParaRPr sz="900">
              <a:latin typeface="Tahoma"/>
              <a:cs typeface="Tahoma"/>
            </a:endParaRPr>
          </a:p>
          <a:p>
            <a:pPr marL="525780" indent="-144145">
              <a:lnSpc>
                <a:spcPct val="100000"/>
              </a:lnSpc>
              <a:spcBef>
                <a:spcPts val="165"/>
              </a:spcBef>
              <a:buChar char="•"/>
              <a:tabLst>
                <a:tab pos="526415" algn="l"/>
              </a:tabLst>
            </a:pPr>
            <a:r>
              <a:rPr dirty="0" sz="900" spc="-5">
                <a:latin typeface="Tahoma"/>
                <a:cs typeface="Tahoma"/>
              </a:rPr>
              <a:t>Variable resolution.</a:t>
            </a:r>
            <a:endParaRPr sz="900">
              <a:latin typeface="Tahoma"/>
              <a:cs typeface="Tahoma"/>
            </a:endParaRPr>
          </a:p>
          <a:p>
            <a:pPr marL="525780" indent="-144145">
              <a:lnSpc>
                <a:spcPct val="100000"/>
              </a:lnSpc>
              <a:spcBef>
                <a:spcPts val="160"/>
              </a:spcBef>
              <a:buChar char="•"/>
              <a:tabLst>
                <a:tab pos="526415" algn="l"/>
              </a:tabLst>
            </a:pPr>
            <a:r>
              <a:rPr dirty="0" sz="900" spc="-5">
                <a:latin typeface="Tahoma"/>
                <a:cs typeface="Tahoma"/>
              </a:rPr>
              <a:t>Doesn’t forget old training </a:t>
            </a:r>
            <a:r>
              <a:rPr dirty="0" sz="900">
                <a:latin typeface="Tahoma"/>
                <a:cs typeface="Tahoma"/>
              </a:rPr>
              <a:t>data unless </a:t>
            </a:r>
            <a:r>
              <a:rPr dirty="0" sz="900" spc="-5">
                <a:latin typeface="Tahoma"/>
                <a:cs typeface="Tahoma"/>
              </a:rPr>
              <a:t>statistics </a:t>
            </a:r>
            <a:r>
              <a:rPr dirty="0" sz="900">
                <a:latin typeface="Tahoma"/>
                <a:cs typeface="Tahoma"/>
              </a:rPr>
              <a:t>warrant.</a:t>
            </a:r>
            <a:endParaRPr sz="900">
              <a:latin typeface="Tahoma"/>
              <a:cs typeface="Tahoma"/>
            </a:endParaRPr>
          </a:p>
          <a:p>
            <a:pPr marL="525780" indent="-144145">
              <a:lnSpc>
                <a:spcPct val="100000"/>
              </a:lnSpc>
              <a:spcBef>
                <a:spcPts val="170"/>
              </a:spcBef>
              <a:buChar char="•"/>
              <a:tabLst>
                <a:tab pos="526415" algn="l"/>
              </a:tabLst>
            </a:pPr>
            <a:r>
              <a:rPr dirty="0" sz="900" spc="-5">
                <a:latin typeface="Tahoma"/>
                <a:cs typeface="Tahoma"/>
              </a:rPr>
              <a:t>Cross-validation </a:t>
            </a:r>
            <a:r>
              <a:rPr dirty="0" sz="900">
                <a:latin typeface="Tahoma"/>
                <a:cs typeface="Tahoma"/>
              </a:rPr>
              <a:t>is </a:t>
            </a:r>
            <a:r>
              <a:rPr dirty="0" sz="900" spc="-5">
                <a:latin typeface="Tahoma"/>
                <a:cs typeface="Tahoma"/>
              </a:rPr>
              <a:t>cheap</a:t>
            </a:r>
            <a:endParaRPr sz="900">
              <a:latin typeface="Tahoma"/>
              <a:cs typeface="Tahoma"/>
            </a:endParaRPr>
          </a:p>
          <a:p>
            <a:pPr marL="153670">
              <a:lnSpc>
                <a:spcPct val="100000"/>
              </a:lnSpc>
              <a:spcBef>
                <a:spcPts val="235"/>
              </a:spcBef>
            </a:pPr>
            <a:r>
              <a:rPr dirty="0" sz="1000" spc="-5" b="1">
                <a:solidFill>
                  <a:srgbClr val="FF0000"/>
                </a:solidFill>
                <a:latin typeface="Tahoma"/>
                <a:cs typeface="Tahoma"/>
              </a:rPr>
              <a:t>Neural Nets have </a:t>
            </a:r>
            <a:r>
              <a:rPr dirty="0" sz="1000" b="1">
                <a:solidFill>
                  <a:srgbClr val="FF0000"/>
                </a:solidFill>
                <a:latin typeface="Tahoma"/>
                <a:cs typeface="Tahoma"/>
              </a:rPr>
              <a:t>some</a:t>
            </a:r>
            <a:r>
              <a:rPr dirty="0" sz="1000" spc="-15" b="1">
                <a:solidFill>
                  <a:srgbClr val="FF0000"/>
                </a:solidFill>
                <a:latin typeface="Tahoma"/>
                <a:cs typeface="Tahoma"/>
              </a:rPr>
              <a:t> </a:t>
            </a:r>
            <a:r>
              <a:rPr dirty="0" sz="1000" b="1">
                <a:solidFill>
                  <a:srgbClr val="FF0000"/>
                </a:solidFill>
                <a:latin typeface="Tahoma"/>
                <a:cs typeface="Tahoma"/>
              </a:rPr>
              <a:t>advantages:</a:t>
            </a:r>
            <a:endParaRPr sz="1000">
              <a:latin typeface="Tahoma"/>
              <a:cs typeface="Tahoma"/>
            </a:endParaRPr>
          </a:p>
          <a:p>
            <a:pPr marL="525145" marR="845819" indent="-143510">
              <a:lnSpc>
                <a:spcPct val="100000"/>
              </a:lnSpc>
              <a:spcBef>
                <a:spcPts val="220"/>
              </a:spcBef>
              <a:buChar char="•"/>
              <a:tabLst>
                <a:tab pos="526415" algn="l"/>
              </a:tabLst>
            </a:pPr>
            <a:r>
              <a:rPr dirty="0" sz="900" spc="-5">
                <a:latin typeface="Tahoma"/>
                <a:cs typeface="Tahoma"/>
              </a:rPr>
              <a:t>With </a:t>
            </a:r>
            <a:r>
              <a:rPr dirty="0" sz="900">
                <a:latin typeface="Tahoma"/>
                <a:cs typeface="Tahoma"/>
              </a:rPr>
              <a:t>large datasets, </a:t>
            </a:r>
            <a:r>
              <a:rPr dirty="0" sz="900" spc="-5">
                <a:latin typeface="Tahoma"/>
                <a:cs typeface="Tahoma"/>
              </a:rPr>
              <a:t>MBL predictions </a:t>
            </a:r>
            <a:r>
              <a:rPr dirty="0" sz="900">
                <a:latin typeface="Tahoma"/>
                <a:cs typeface="Tahoma"/>
              </a:rPr>
              <a:t>are </a:t>
            </a:r>
            <a:r>
              <a:rPr dirty="0" sz="900" spc="-5">
                <a:latin typeface="Tahoma"/>
                <a:cs typeface="Tahoma"/>
              </a:rPr>
              <a:t>slow (although </a:t>
            </a:r>
            <a:r>
              <a:rPr dirty="0" sz="900">
                <a:latin typeface="Tahoma"/>
                <a:cs typeface="Tahoma"/>
              </a:rPr>
              <a:t>kdtree  approximations, and newer </a:t>
            </a:r>
            <a:r>
              <a:rPr dirty="0" sz="900" spc="-5">
                <a:latin typeface="Tahoma"/>
                <a:cs typeface="Tahoma"/>
              </a:rPr>
              <a:t>cache </a:t>
            </a:r>
            <a:r>
              <a:rPr dirty="0" sz="900">
                <a:latin typeface="Tahoma"/>
                <a:cs typeface="Tahoma"/>
              </a:rPr>
              <a:t>approximations help a</a:t>
            </a:r>
            <a:r>
              <a:rPr dirty="0" sz="900" spc="-70">
                <a:latin typeface="Tahoma"/>
                <a:cs typeface="Tahoma"/>
              </a:rPr>
              <a:t> </a:t>
            </a:r>
            <a:r>
              <a:rPr dirty="0" sz="900">
                <a:latin typeface="Tahoma"/>
                <a:cs typeface="Tahoma"/>
              </a:rPr>
              <a:t>lot).</a:t>
            </a:r>
            <a:endParaRPr sz="900">
              <a:latin typeface="Tahoma"/>
              <a:cs typeface="Tahoma"/>
            </a:endParaRPr>
          </a:p>
          <a:p>
            <a:pPr marL="525145" marR="523875" indent="-143510">
              <a:lnSpc>
                <a:spcPct val="100000"/>
              </a:lnSpc>
              <a:spcBef>
                <a:spcPts val="220"/>
              </a:spcBef>
              <a:buChar char="•"/>
              <a:tabLst>
                <a:tab pos="526415" algn="l"/>
              </a:tabLst>
            </a:pPr>
            <a:r>
              <a:rPr dirty="0" sz="900" spc="-5">
                <a:latin typeface="Tahoma"/>
                <a:cs typeface="Tahoma"/>
              </a:rPr>
              <a:t>Neural </a:t>
            </a:r>
            <a:r>
              <a:rPr dirty="0" sz="900">
                <a:latin typeface="Tahoma"/>
                <a:cs typeface="Tahoma"/>
              </a:rPr>
              <a:t>nets </a:t>
            </a:r>
            <a:r>
              <a:rPr dirty="0" sz="900" spc="-5">
                <a:latin typeface="Tahoma"/>
                <a:cs typeface="Tahoma"/>
              </a:rPr>
              <a:t>can </a:t>
            </a:r>
            <a:r>
              <a:rPr dirty="0" sz="900">
                <a:latin typeface="Tahoma"/>
                <a:cs typeface="Tahoma"/>
              </a:rPr>
              <a:t>be </a:t>
            </a:r>
            <a:r>
              <a:rPr dirty="0" sz="900" spc="-5">
                <a:latin typeface="Tahoma"/>
                <a:cs typeface="Tahoma"/>
              </a:rPr>
              <a:t>trained directly </a:t>
            </a:r>
            <a:r>
              <a:rPr dirty="0" sz="900">
                <a:latin typeface="Tahoma"/>
                <a:cs typeface="Tahoma"/>
              </a:rPr>
              <a:t>on problems </a:t>
            </a:r>
            <a:r>
              <a:rPr dirty="0" sz="900" spc="-5">
                <a:latin typeface="Tahoma"/>
                <a:cs typeface="Tahoma"/>
              </a:rPr>
              <a:t>with hundreds or  thousands of inputs (e.g. from images). MBL would need someone to  </a:t>
            </a:r>
            <a:r>
              <a:rPr dirty="0" sz="900">
                <a:latin typeface="Tahoma"/>
                <a:cs typeface="Tahoma"/>
              </a:rPr>
              <a:t>define a </a:t>
            </a:r>
            <a:r>
              <a:rPr dirty="0" sz="900" spc="-5">
                <a:latin typeface="Tahoma"/>
                <a:cs typeface="Tahoma"/>
              </a:rPr>
              <a:t>smaller set </a:t>
            </a:r>
            <a:r>
              <a:rPr dirty="0" sz="900">
                <a:latin typeface="Tahoma"/>
                <a:cs typeface="Tahoma"/>
              </a:rPr>
              <a:t>of image features</a:t>
            </a:r>
            <a:r>
              <a:rPr dirty="0" sz="900" spc="-5">
                <a:latin typeface="Tahoma"/>
                <a:cs typeface="Tahoma"/>
              </a:rPr>
              <a:t> </a:t>
            </a:r>
            <a:r>
              <a:rPr dirty="0" sz="900">
                <a:latin typeface="Tahoma"/>
                <a:cs typeface="Tahoma"/>
              </a:rPr>
              <a:t>instead.</a:t>
            </a:r>
            <a:endParaRPr sz="900">
              <a:latin typeface="Tahoma"/>
              <a:cs typeface="Tahoma"/>
            </a:endParaRPr>
          </a:p>
          <a:p>
            <a:pPr marL="525780" indent="-144145">
              <a:lnSpc>
                <a:spcPct val="100000"/>
              </a:lnSpc>
              <a:spcBef>
                <a:spcPts val="225"/>
              </a:spcBef>
              <a:buChar char="•"/>
              <a:tabLst>
                <a:tab pos="526415" algn="l"/>
              </a:tabLst>
            </a:pPr>
            <a:r>
              <a:rPr dirty="0" sz="900" spc="-5">
                <a:latin typeface="Tahoma"/>
                <a:cs typeface="Tahoma"/>
              </a:rPr>
              <a:t>Nets </a:t>
            </a:r>
            <a:r>
              <a:rPr dirty="0" sz="900">
                <a:latin typeface="Tahoma"/>
                <a:cs typeface="Tahoma"/>
              </a:rPr>
              <a:t>learn </a:t>
            </a:r>
            <a:r>
              <a:rPr dirty="0" sz="900" spc="-5">
                <a:latin typeface="Tahoma"/>
                <a:cs typeface="Tahoma"/>
              </a:rPr>
              <a:t>incrementally.</a:t>
            </a:r>
            <a:endParaRPr sz="900">
              <a:latin typeface="Tahoma"/>
              <a:cs typeface="Tahoma"/>
            </a:endParaRPr>
          </a:p>
          <a:p>
            <a:pPr marL="153670">
              <a:lnSpc>
                <a:spcPct val="100000"/>
              </a:lnSpc>
              <a:spcBef>
                <a:spcPts val="675"/>
              </a:spcBef>
              <a:tabLst>
                <a:tab pos="32251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51</a:t>
            </a:r>
            <a:endParaRPr sz="600">
              <a:latin typeface="Tahoma"/>
              <a:cs typeface="Tahoma"/>
            </a:endParaRPr>
          </a:p>
        </p:txBody>
      </p:sp>
      <p:sp>
        <p:nvSpPr>
          <p:cNvPr id="3" name="object 3"/>
          <p:cNvSpPr txBox="1"/>
          <p:nvPr/>
        </p:nvSpPr>
        <p:spPr>
          <a:xfrm>
            <a:off x="1606296" y="5408676"/>
            <a:ext cx="4559300" cy="3416300"/>
          </a:xfrm>
          <a:prstGeom prst="rect">
            <a:avLst/>
          </a:prstGeom>
          <a:ln w="12953">
            <a:solidFill>
              <a:srgbClr val="000000"/>
            </a:solidFill>
          </a:ln>
        </p:spPr>
        <p:txBody>
          <a:bodyPr wrap="square" lIns="0" tIns="129539" rIns="0" bIns="0" rtlCol="0" vert="horz">
            <a:spAutoFit/>
          </a:bodyPr>
          <a:lstStyle/>
          <a:p>
            <a:pPr algn="ctr" marR="69215">
              <a:lnSpc>
                <a:spcPct val="100000"/>
              </a:lnSpc>
              <a:spcBef>
                <a:spcPts val="1019"/>
              </a:spcBef>
            </a:pPr>
            <a:r>
              <a:rPr dirty="0" sz="2200" spc="-5">
                <a:solidFill>
                  <a:srgbClr val="006500"/>
                </a:solidFill>
                <a:latin typeface="Tahoma"/>
                <a:cs typeface="Tahoma"/>
              </a:rPr>
              <a:t>What we </a:t>
            </a:r>
            <a:r>
              <a:rPr dirty="0" sz="2200">
                <a:solidFill>
                  <a:srgbClr val="006500"/>
                </a:solidFill>
                <a:latin typeface="Tahoma"/>
                <a:cs typeface="Tahoma"/>
              </a:rPr>
              <a:t>have</a:t>
            </a:r>
            <a:r>
              <a:rPr dirty="0" sz="2200" spc="-25">
                <a:solidFill>
                  <a:srgbClr val="006500"/>
                </a:solidFill>
                <a:latin typeface="Tahoma"/>
                <a:cs typeface="Tahoma"/>
              </a:rPr>
              <a:t> </a:t>
            </a:r>
            <a:r>
              <a:rPr dirty="0" sz="2200" spc="-5">
                <a:solidFill>
                  <a:srgbClr val="006500"/>
                </a:solidFill>
                <a:latin typeface="Tahoma"/>
                <a:cs typeface="Tahoma"/>
              </a:rPr>
              <a:t>covered</a:t>
            </a:r>
            <a:endParaRPr sz="2200">
              <a:latin typeface="Tahoma"/>
              <a:cs typeface="Tahoma"/>
            </a:endParaRPr>
          </a:p>
          <a:p>
            <a:pPr marL="325120" marR="515620" indent="-171450">
              <a:lnSpc>
                <a:spcPts val="1290"/>
              </a:lnSpc>
              <a:spcBef>
                <a:spcPts val="1605"/>
              </a:spcBef>
              <a:buChar char="•"/>
              <a:tabLst>
                <a:tab pos="325755" algn="l"/>
              </a:tabLst>
            </a:pPr>
            <a:r>
              <a:rPr dirty="0" sz="1200" spc="-5">
                <a:latin typeface="Tahoma"/>
                <a:cs typeface="Tahoma"/>
              </a:rPr>
              <a:t>Problems of </a:t>
            </a:r>
            <a:r>
              <a:rPr dirty="0" sz="1200">
                <a:latin typeface="Tahoma"/>
                <a:cs typeface="Tahoma"/>
              </a:rPr>
              <a:t>bias </a:t>
            </a:r>
            <a:r>
              <a:rPr dirty="0" sz="1200" spc="-5">
                <a:latin typeface="Tahoma"/>
                <a:cs typeface="Tahoma"/>
              </a:rPr>
              <a:t>for </a:t>
            </a:r>
            <a:r>
              <a:rPr dirty="0" sz="1200">
                <a:latin typeface="Tahoma"/>
                <a:cs typeface="Tahoma"/>
              </a:rPr>
              <a:t>unweighted </a:t>
            </a:r>
            <a:r>
              <a:rPr dirty="0" sz="1200" spc="-5">
                <a:latin typeface="Tahoma"/>
                <a:cs typeface="Tahoma"/>
              </a:rPr>
              <a:t>regression, and noise-  fitting for “join the dots”</a:t>
            </a:r>
            <a:r>
              <a:rPr dirty="0" sz="1200">
                <a:latin typeface="Tahoma"/>
                <a:cs typeface="Tahoma"/>
              </a:rPr>
              <a:t> </a:t>
            </a:r>
            <a:r>
              <a:rPr dirty="0" sz="1200" spc="-5">
                <a:latin typeface="Tahoma"/>
                <a:cs typeface="Tahoma"/>
              </a:rPr>
              <a:t>methods</a:t>
            </a:r>
            <a:endParaRPr sz="1200">
              <a:latin typeface="Tahoma"/>
              <a:cs typeface="Tahoma"/>
            </a:endParaRPr>
          </a:p>
          <a:p>
            <a:pPr marL="325120" indent="-172085">
              <a:lnSpc>
                <a:spcPct val="100000"/>
              </a:lnSpc>
              <a:spcBef>
                <a:spcPts val="125"/>
              </a:spcBef>
              <a:buChar char="•"/>
              <a:tabLst>
                <a:tab pos="325755" algn="l"/>
              </a:tabLst>
            </a:pPr>
            <a:r>
              <a:rPr dirty="0" sz="1200" spc="-5">
                <a:latin typeface="Tahoma"/>
                <a:cs typeface="Tahoma"/>
              </a:rPr>
              <a:t>Nearest Neighbor and k-nearest</a:t>
            </a:r>
            <a:r>
              <a:rPr dirty="0" sz="1200" spc="5">
                <a:latin typeface="Tahoma"/>
                <a:cs typeface="Tahoma"/>
              </a:rPr>
              <a:t> </a:t>
            </a:r>
            <a:r>
              <a:rPr dirty="0" sz="1200">
                <a:latin typeface="Tahoma"/>
                <a:cs typeface="Tahoma"/>
              </a:rPr>
              <a:t>neighbor</a:t>
            </a:r>
            <a:endParaRPr sz="1200">
              <a:latin typeface="Tahoma"/>
              <a:cs typeface="Tahoma"/>
            </a:endParaRPr>
          </a:p>
          <a:p>
            <a:pPr marL="325120" indent="-172085">
              <a:lnSpc>
                <a:spcPct val="100000"/>
              </a:lnSpc>
              <a:spcBef>
                <a:spcPts val="145"/>
              </a:spcBef>
              <a:buChar char="•"/>
              <a:tabLst>
                <a:tab pos="325755" algn="l"/>
              </a:tabLst>
            </a:pPr>
            <a:r>
              <a:rPr dirty="0" sz="1200">
                <a:latin typeface="Tahoma"/>
                <a:cs typeface="Tahoma"/>
              </a:rPr>
              <a:t>Distance</a:t>
            </a:r>
            <a:r>
              <a:rPr dirty="0" sz="1200" spc="-5">
                <a:latin typeface="Tahoma"/>
                <a:cs typeface="Tahoma"/>
              </a:rPr>
              <a:t> </a:t>
            </a:r>
            <a:r>
              <a:rPr dirty="0" sz="1200">
                <a:latin typeface="Tahoma"/>
                <a:cs typeface="Tahoma"/>
              </a:rPr>
              <a:t>Metrics</a:t>
            </a:r>
            <a:endParaRPr sz="1200">
              <a:latin typeface="Tahoma"/>
              <a:cs typeface="Tahoma"/>
            </a:endParaRPr>
          </a:p>
          <a:p>
            <a:pPr marL="325120" indent="-172085">
              <a:lnSpc>
                <a:spcPct val="100000"/>
              </a:lnSpc>
              <a:spcBef>
                <a:spcPts val="140"/>
              </a:spcBef>
              <a:buChar char="•"/>
              <a:tabLst>
                <a:tab pos="325755" algn="l"/>
              </a:tabLst>
            </a:pPr>
            <a:r>
              <a:rPr dirty="0" sz="1200" spc="-5">
                <a:latin typeface="Tahoma"/>
                <a:cs typeface="Tahoma"/>
              </a:rPr>
              <a:t>Kernel </a:t>
            </a:r>
            <a:r>
              <a:rPr dirty="0" sz="1200">
                <a:latin typeface="Tahoma"/>
                <a:cs typeface="Tahoma"/>
              </a:rPr>
              <a:t>Regression</a:t>
            </a:r>
            <a:endParaRPr sz="1200">
              <a:latin typeface="Tahoma"/>
              <a:cs typeface="Tahoma"/>
            </a:endParaRPr>
          </a:p>
          <a:p>
            <a:pPr marL="325120" indent="-172085">
              <a:lnSpc>
                <a:spcPct val="100000"/>
              </a:lnSpc>
              <a:spcBef>
                <a:spcPts val="145"/>
              </a:spcBef>
              <a:buChar char="•"/>
              <a:tabLst>
                <a:tab pos="325755" algn="l"/>
              </a:tabLst>
            </a:pPr>
            <a:r>
              <a:rPr dirty="0" sz="1200" spc="-5">
                <a:latin typeface="Tahoma"/>
                <a:cs typeface="Tahoma"/>
              </a:rPr>
              <a:t>Weighting functions</a:t>
            </a:r>
            <a:endParaRPr sz="1200">
              <a:latin typeface="Tahoma"/>
              <a:cs typeface="Tahoma"/>
            </a:endParaRPr>
          </a:p>
          <a:p>
            <a:pPr marL="325120" indent="-172085">
              <a:lnSpc>
                <a:spcPct val="100000"/>
              </a:lnSpc>
              <a:spcBef>
                <a:spcPts val="135"/>
              </a:spcBef>
              <a:buChar char="•"/>
              <a:tabLst>
                <a:tab pos="325755" algn="l"/>
              </a:tabLst>
            </a:pPr>
            <a:r>
              <a:rPr dirty="0" sz="1200" spc="-5">
                <a:latin typeface="Tahoma"/>
                <a:cs typeface="Tahoma"/>
              </a:rPr>
              <a:t>Stable kernel</a:t>
            </a:r>
            <a:r>
              <a:rPr dirty="0" sz="1200">
                <a:latin typeface="Tahoma"/>
                <a:cs typeface="Tahoma"/>
              </a:rPr>
              <a:t> </a:t>
            </a:r>
            <a:r>
              <a:rPr dirty="0" sz="1200" spc="-5">
                <a:latin typeface="Tahoma"/>
                <a:cs typeface="Tahoma"/>
              </a:rPr>
              <a:t>regression</a:t>
            </a:r>
            <a:endParaRPr sz="1200">
              <a:latin typeface="Tahoma"/>
              <a:cs typeface="Tahoma"/>
            </a:endParaRPr>
          </a:p>
          <a:p>
            <a:pPr marL="325120" indent="-172085">
              <a:lnSpc>
                <a:spcPct val="100000"/>
              </a:lnSpc>
              <a:spcBef>
                <a:spcPts val="145"/>
              </a:spcBef>
              <a:buChar char="•"/>
              <a:tabLst>
                <a:tab pos="325755" algn="l"/>
              </a:tabLst>
            </a:pPr>
            <a:r>
              <a:rPr dirty="0" sz="1200" spc="-5">
                <a:latin typeface="Tahoma"/>
                <a:cs typeface="Tahoma"/>
              </a:rPr>
              <a:t>Review </a:t>
            </a:r>
            <a:r>
              <a:rPr dirty="0" sz="1200">
                <a:latin typeface="Tahoma"/>
                <a:cs typeface="Tahoma"/>
              </a:rPr>
              <a:t>of unweighted </a:t>
            </a:r>
            <a:r>
              <a:rPr dirty="0" sz="1200" spc="-5">
                <a:latin typeface="Tahoma"/>
                <a:cs typeface="Tahoma"/>
              </a:rPr>
              <a:t>linear</a:t>
            </a:r>
            <a:r>
              <a:rPr dirty="0" sz="1200">
                <a:latin typeface="Tahoma"/>
                <a:cs typeface="Tahoma"/>
              </a:rPr>
              <a:t> </a:t>
            </a:r>
            <a:r>
              <a:rPr dirty="0" sz="1200" spc="-10">
                <a:latin typeface="Tahoma"/>
                <a:cs typeface="Tahoma"/>
              </a:rPr>
              <a:t>regression</a:t>
            </a:r>
            <a:endParaRPr sz="1200">
              <a:latin typeface="Tahoma"/>
              <a:cs typeface="Tahoma"/>
            </a:endParaRPr>
          </a:p>
          <a:p>
            <a:pPr marL="325120" indent="-172085">
              <a:lnSpc>
                <a:spcPct val="100000"/>
              </a:lnSpc>
              <a:spcBef>
                <a:spcPts val="140"/>
              </a:spcBef>
              <a:buChar char="•"/>
              <a:tabLst>
                <a:tab pos="325755" algn="l"/>
              </a:tabLst>
            </a:pPr>
            <a:r>
              <a:rPr dirty="0" sz="1200">
                <a:latin typeface="Tahoma"/>
                <a:cs typeface="Tahoma"/>
              </a:rPr>
              <a:t>Locally </a:t>
            </a:r>
            <a:r>
              <a:rPr dirty="0" sz="1200" spc="-5">
                <a:latin typeface="Tahoma"/>
                <a:cs typeface="Tahoma"/>
              </a:rPr>
              <a:t>weighted regression: concept and</a:t>
            </a:r>
            <a:r>
              <a:rPr dirty="0" sz="1200" spc="5">
                <a:latin typeface="Tahoma"/>
                <a:cs typeface="Tahoma"/>
              </a:rPr>
              <a:t> </a:t>
            </a:r>
            <a:r>
              <a:rPr dirty="0" sz="1200">
                <a:latin typeface="Tahoma"/>
                <a:cs typeface="Tahoma"/>
              </a:rPr>
              <a:t>implementation</a:t>
            </a:r>
            <a:endParaRPr sz="1200">
              <a:latin typeface="Tahoma"/>
              <a:cs typeface="Tahoma"/>
            </a:endParaRPr>
          </a:p>
          <a:p>
            <a:pPr marL="325120" indent="-172085">
              <a:lnSpc>
                <a:spcPct val="100000"/>
              </a:lnSpc>
              <a:spcBef>
                <a:spcPts val="145"/>
              </a:spcBef>
              <a:buChar char="•"/>
              <a:tabLst>
                <a:tab pos="325755" algn="l"/>
              </a:tabLst>
            </a:pPr>
            <a:r>
              <a:rPr dirty="0" sz="1200">
                <a:latin typeface="Tahoma"/>
                <a:cs typeface="Tahoma"/>
              </a:rPr>
              <a:t>Multivariate</a:t>
            </a:r>
            <a:r>
              <a:rPr dirty="0" sz="1200" spc="-5">
                <a:latin typeface="Tahoma"/>
                <a:cs typeface="Tahoma"/>
              </a:rPr>
              <a:t> </a:t>
            </a:r>
            <a:r>
              <a:rPr dirty="0" sz="1200">
                <a:latin typeface="Tahoma"/>
                <a:cs typeface="Tahoma"/>
              </a:rPr>
              <a:t>Issues</a:t>
            </a:r>
            <a:endParaRPr sz="1200">
              <a:latin typeface="Tahoma"/>
              <a:cs typeface="Tahoma"/>
            </a:endParaRPr>
          </a:p>
          <a:p>
            <a:pPr marL="325120" indent="-172085">
              <a:lnSpc>
                <a:spcPct val="100000"/>
              </a:lnSpc>
              <a:spcBef>
                <a:spcPts val="135"/>
              </a:spcBef>
              <a:buChar char="•"/>
              <a:tabLst>
                <a:tab pos="325755" algn="l"/>
              </a:tabLst>
            </a:pPr>
            <a:r>
              <a:rPr dirty="0" sz="1200" spc="-5">
                <a:latin typeface="Tahoma"/>
                <a:cs typeface="Tahoma"/>
              </a:rPr>
              <a:t>Other </a:t>
            </a:r>
            <a:r>
              <a:rPr dirty="0" sz="1200">
                <a:latin typeface="Tahoma"/>
                <a:cs typeface="Tahoma"/>
              </a:rPr>
              <a:t>Locally Weighted</a:t>
            </a:r>
            <a:r>
              <a:rPr dirty="0" sz="1200" spc="-5">
                <a:latin typeface="Tahoma"/>
                <a:cs typeface="Tahoma"/>
              </a:rPr>
              <a:t> </a:t>
            </a:r>
            <a:r>
              <a:rPr dirty="0" sz="1200">
                <a:latin typeface="Tahoma"/>
                <a:cs typeface="Tahoma"/>
              </a:rPr>
              <a:t>variants</a:t>
            </a:r>
            <a:endParaRPr sz="1200">
              <a:latin typeface="Tahoma"/>
              <a:cs typeface="Tahoma"/>
            </a:endParaRPr>
          </a:p>
          <a:p>
            <a:pPr marL="325120" indent="-172085">
              <a:lnSpc>
                <a:spcPct val="100000"/>
              </a:lnSpc>
              <a:spcBef>
                <a:spcPts val="145"/>
              </a:spcBef>
              <a:buChar char="•"/>
              <a:tabLst>
                <a:tab pos="325755" algn="l"/>
              </a:tabLst>
            </a:pPr>
            <a:r>
              <a:rPr dirty="0" sz="1200" spc="-5">
                <a:latin typeface="Tahoma"/>
                <a:cs typeface="Tahoma"/>
              </a:rPr>
              <a:t>Where to </a:t>
            </a:r>
            <a:r>
              <a:rPr dirty="0" sz="1200">
                <a:latin typeface="Tahoma"/>
                <a:cs typeface="Tahoma"/>
              </a:rPr>
              <a:t>use locally </a:t>
            </a:r>
            <a:r>
              <a:rPr dirty="0" sz="1200" spc="-5">
                <a:latin typeface="Tahoma"/>
                <a:cs typeface="Tahoma"/>
              </a:rPr>
              <a:t>weighted learning for</a:t>
            </a:r>
            <a:r>
              <a:rPr dirty="0" sz="1200" spc="10">
                <a:latin typeface="Tahoma"/>
                <a:cs typeface="Tahoma"/>
              </a:rPr>
              <a:t> </a:t>
            </a:r>
            <a:r>
              <a:rPr dirty="0" sz="1200" spc="-5">
                <a:latin typeface="Tahoma"/>
                <a:cs typeface="Tahoma"/>
              </a:rPr>
              <a:t>modeling?</a:t>
            </a:r>
            <a:endParaRPr sz="1200">
              <a:latin typeface="Tahoma"/>
              <a:cs typeface="Tahoma"/>
            </a:endParaRPr>
          </a:p>
          <a:p>
            <a:pPr marL="325120" indent="-172085">
              <a:lnSpc>
                <a:spcPct val="100000"/>
              </a:lnSpc>
              <a:spcBef>
                <a:spcPts val="140"/>
              </a:spcBef>
              <a:buChar char="•"/>
              <a:tabLst>
                <a:tab pos="325755" algn="l"/>
              </a:tabLst>
            </a:pPr>
            <a:r>
              <a:rPr dirty="0" sz="1200">
                <a:latin typeface="Tahoma"/>
                <a:cs typeface="Tahoma"/>
              </a:rPr>
              <a:t>Locally </a:t>
            </a:r>
            <a:r>
              <a:rPr dirty="0" sz="1200" spc="-5">
                <a:latin typeface="Tahoma"/>
                <a:cs typeface="Tahoma"/>
              </a:rPr>
              <a:t>weighted pros </a:t>
            </a:r>
            <a:r>
              <a:rPr dirty="0" sz="1200">
                <a:latin typeface="Tahoma"/>
                <a:cs typeface="Tahoma"/>
              </a:rPr>
              <a:t>and</a:t>
            </a:r>
            <a:r>
              <a:rPr dirty="0" sz="1200" spc="5">
                <a:latin typeface="Tahoma"/>
                <a:cs typeface="Tahoma"/>
              </a:rPr>
              <a:t> </a:t>
            </a:r>
            <a:r>
              <a:rPr dirty="0" sz="1200">
                <a:latin typeface="Tahoma"/>
                <a:cs typeface="Tahoma"/>
              </a:rPr>
              <a:t>cons</a:t>
            </a:r>
            <a:endParaRPr sz="1200">
              <a:latin typeface="Tahoma"/>
              <a:cs typeface="Tahoma"/>
            </a:endParaRPr>
          </a:p>
          <a:p>
            <a:pPr algn="ctr" marR="45085">
              <a:lnSpc>
                <a:spcPct val="100000"/>
              </a:lnSpc>
              <a:spcBef>
                <a:spcPts val="430"/>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52</a:t>
            </a:r>
            <a:endParaRPr sz="60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73752" y="4477003"/>
            <a:ext cx="109791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5</a:t>
            </a:r>
            <a:endParaRPr sz="600">
              <a:latin typeface="Tahoma"/>
              <a:cs typeface="Tahoma"/>
            </a:endParaRPr>
          </a:p>
        </p:txBody>
      </p:sp>
      <p:sp>
        <p:nvSpPr>
          <p:cNvPr id="4" name="object 4"/>
          <p:cNvSpPr txBox="1">
            <a:spLocks noGrp="1"/>
          </p:cNvSpPr>
          <p:nvPr>
            <p:ph type="title"/>
          </p:nvPr>
        </p:nvSpPr>
        <p:spPr>
          <a:xfrm>
            <a:off x="2141982" y="1500630"/>
            <a:ext cx="3426460" cy="361315"/>
          </a:xfrm>
          <a:prstGeom prst="rect"/>
        </p:spPr>
        <p:txBody>
          <a:bodyPr wrap="square" lIns="0" tIns="12700" rIns="0" bIns="0" rtlCol="0" vert="horz">
            <a:spAutoFit/>
          </a:bodyPr>
          <a:lstStyle/>
          <a:p>
            <a:pPr>
              <a:lnSpc>
                <a:spcPct val="100000"/>
              </a:lnSpc>
              <a:spcBef>
                <a:spcPts val="100"/>
              </a:spcBef>
            </a:pPr>
            <a:r>
              <a:rPr dirty="0" spc="-5" b="0">
                <a:latin typeface="Tahoma"/>
                <a:cs typeface="Tahoma"/>
              </a:rPr>
              <a:t>Why </a:t>
            </a:r>
            <a:r>
              <a:rPr dirty="0" b="0">
                <a:latin typeface="Tahoma"/>
                <a:cs typeface="Tahoma"/>
              </a:rPr>
              <a:t>not </a:t>
            </a:r>
            <a:r>
              <a:rPr dirty="0" spc="-5" b="0">
                <a:latin typeface="Tahoma"/>
                <a:cs typeface="Tahoma"/>
              </a:rPr>
              <a:t>just </a:t>
            </a:r>
            <a:r>
              <a:rPr dirty="0" b="0">
                <a:latin typeface="Tahoma"/>
                <a:cs typeface="Tahoma"/>
              </a:rPr>
              <a:t>Join </a:t>
            </a:r>
            <a:r>
              <a:rPr dirty="0" spc="-5" b="0">
                <a:latin typeface="Tahoma"/>
                <a:cs typeface="Tahoma"/>
              </a:rPr>
              <a:t>the</a:t>
            </a:r>
            <a:r>
              <a:rPr dirty="0" spc="-60" b="0">
                <a:latin typeface="Tahoma"/>
                <a:cs typeface="Tahoma"/>
              </a:rPr>
              <a:t> </a:t>
            </a:r>
            <a:r>
              <a:rPr dirty="0" spc="-5" b="0">
                <a:latin typeface="Tahoma"/>
                <a:cs typeface="Tahoma"/>
              </a:rPr>
              <a:t>Dots?</a:t>
            </a:r>
          </a:p>
        </p:txBody>
      </p:sp>
      <p:sp>
        <p:nvSpPr>
          <p:cNvPr id="5" name="object 5"/>
          <p:cNvSpPr/>
          <p:nvPr/>
        </p:nvSpPr>
        <p:spPr>
          <a:xfrm>
            <a:off x="1943099" y="1911095"/>
            <a:ext cx="1245113" cy="123824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760220" y="3713479"/>
            <a:ext cx="2483485" cy="238760"/>
          </a:xfrm>
          <a:prstGeom prst="rect">
            <a:avLst/>
          </a:prstGeom>
        </p:spPr>
        <p:txBody>
          <a:bodyPr wrap="square" lIns="0" tIns="12065" rIns="0" bIns="0" rtlCol="0" vert="horz">
            <a:spAutoFit/>
          </a:bodyPr>
          <a:lstStyle/>
          <a:p>
            <a:pPr>
              <a:lnSpc>
                <a:spcPct val="100000"/>
              </a:lnSpc>
              <a:spcBef>
                <a:spcPts val="95"/>
              </a:spcBef>
            </a:pPr>
            <a:r>
              <a:rPr dirty="0" sz="1400" spc="-5">
                <a:solidFill>
                  <a:srgbClr val="33CC33"/>
                </a:solidFill>
                <a:latin typeface="Tahoma"/>
                <a:cs typeface="Tahoma"/>
              </a:rPr>
              <a:t>Why is fitting the </a:t>
            </a:r>
            <a:r>
              <a:rPr dirty="0" sz="1400">
                <a:solidFill>
                  <a:srgbClr val="33CC33"/>
                </a:solidFill>
                <a:latin typeface="Tahoma"/>
                <a:cs typeface="Tahoma"/>
              </a:rPr>
              <a:t>noise </a:t>
            </a:r>
            <a:r>
              <a:rPr dirty="0" sz="1400" spc="-5">
                <a:solidFill>
                  <a:srgbClr val="33CC33"/>
                </a:solidFill>
                <a:latin typeface="Tahoma"/>
                <a:cs typeface="Tahoma"/>
              </a:rPr>
              <a:t>so</a:t>
            </a:r>
            <a:r>
              <a:rPr dirty="0" sz="1400" spc="-10">
                <a:solidFill>
                  <a:srgbClr val="33CC33"/>
                </a:solidFill>
                <a:latin typeface="Tahoma"/>
                <a:cs typeface="Tahoma"/>
              </a:rPr>
              <a:t> </a:t>
            </a:r>
            <a:r>
              <a:rPr dirty="0" sz="1400" spc="-5">
                <a:solidFill>
                  <a:srgbClr val="33CC33"/>
                </a:solidFill>
                <a:latin typeface="Tahoma"/>
                <a:cs typeface="Tahoma"/>
              </a:rPr>
              <a:t>bad?</a:t>
            </a:r>
            <a:endParaRPr sz="1400">
              <a:latin typeface="Tahoma"/>
              <a:cs typeface="Tahoma"/>
            </a:endParaRPr>
          </a:p>
        </p:txBody>
      </p:sp>
      <p:sp>
        <p:nvSpPr>
          <p:cNvPr id="7" name="object 7"/>
          <p:cNvSpPr/>
          <p:nvPr/>
        </p:nvSpPr>
        <p:spPr>
          <a:xfrm>
            <a:off x="3276599" y="1911095"/>
            <a:ext cx="1239012" cy="1238249"/>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4610099" y="1911095"/>
            <a:ext cx="1219110" cy="1219200"/>
          </a:xfrm>
          <a:prstGeom prst="rect">
            <a:avLst/>
          </a:prstGeom>
          <a:blipFill>
            <a:blip r:embed="rId4" cstate="print"/>
            <a:stretch>
              <a:fillRect/>
            </a:stretch>
          </a:blipFill>
        </p:spPr>
        <p:txBody>
          <a:bodyPr wrap="square" lIns="0" tIns="0" rIns="0" bIns="0" rtlCol="0"/>
          <a:lstStyle/>
          <a:p/>
        </p:txBody>
      </p:sp>
      <p:sp>
        <p:nvSpPr>
          <p:cNvPr id="9" name="object 9"/>
          <p:cNvSpPr txBox="1"/>
          <p:nvPr/>
        </p:nvSpPr>
        <p:spPr>
          <a:xfrm>
            <a:off x="1988812" y="3177793"/>
            <a:ext cx="3712845" cy="300990"/>
          </a:xfrm>
          <a:prstGeom prst="rect">
            <a:avLst/>
          </a:prstGeom>
        </p:spPr>
        <p:txBody>
          <a:bodyPr wrap="square" lIns="0" tIns="12700" rIns="0" bIns="0" rtlCol="0" vert="horz">
            <a:spAutoFit/>
          </a:bodyPr>
          <a:lstStyle/>
          <a:p>
            <a:pPr marR="5080">
              <a:lnSpc>
                <a:spcPct val="100000"/>
              </a:lnSpc>
              <a:spcBef>
                <a:spcPts val="100"/>
              </a:spcBef>
              <a:tabLst>
                <a:tab pos="1308100" algn="l"/>
                <a:tab pos="2616200" algn="l"/>
              </a:tabLst>
            </a:pPr>
            <a:r>
              <a:rPr dirty="0" sz="900" spc="-5">
                <a:latin typeface="Tahoma"/>
                <a:cs typeface="Tahoma"/>
              </a:rPr>
              <a:t>Here, </a:t>
            </a:r>
            <a:r>
              <a:rPr dirty="0" sz="900">
                <a:latin typeface="Tahoma"/>
                <a:cs typeface="Tahoma"/>
              </a:rPr>
              <a:t>joining </a:t>
            </a:r>
            <a:r>
              <a:rPr dirty="0" sz="900" spc="-5">
                <a:latin typeface="Tahoma"/>
                <a:cs typeface="Tahoma"/>
              </a:rPr>
              <a:t>the </a:t>
            </a:r>
            <a:r>
              <a:rPr dirty="0" sz="900">
                <a:latin typeface="Tahoma"/>
                <a:cs typeface="Tahoma"/>
              </a:rPr>
              <a:t>dots is   </a:t>
            </a:r>
            <a:r>
              <a:rPr dirty="0" sz="900" spc="-5">
                <a:latin typeface="Tahoma"/>
                <a:cs typeface="Tahoma"/>
              </a:rPr>
              <a:t>Here, </a:t>
            </a:r>
            <a:r>
              <a:rPr dirty="0" sz="900">
                <a:latin typeface="Tahoma"/>
                <a:cs typeface="Tahoma"/>
              </a:rPr>
              <a:t>joining</a:t>
            </a:r>
            <a:r>
              <a:rPr dirty="0" sz="900" spc="-15">
                <a:latin typeface="Tahoma"/>
                <a:cs typeface="Tahoma"/>
              </a:rPr>
              <a:t> </a:t>
            </a:r>
            <a:r>
              <a:rPr dirty="0" sz="900" spc="-5">
                <a:latin typeface="Tahoma"/>
                <a:cs typeface="Tahoma"/>
              </a:rPr>
              <a:t>the</a:t>
            </a:r>
            <a:r>
              <a:rPr dirty="0" sz="900">
                <a:latin typeface="Tahoma"/>
                <a:cs typeface="Tahoma"/>
              </a:rPr>
              <a:t> dots	Again, a </a:t>
            </a:r>
            <a:r>
              <a:rPr dirty="0" sz="900" spc="-5">
                <a:latin typeface="Tahoma"/>
                <a:cs typeface="Tahoma"/>
              </a:rPr>
              <a:t>clear case</a:t>
            </a:r>
            <a:r>
              <a:rPr dirty="0" sz="900" spc="-80">
                <a:latin typeface="Tahoma"/>
                <a:cs typeface="Tahoma"/>
              </a:rPr>
              <a:t> </a:t>
            </a:r>
            <a:r>
              <a:rPr dirty="0" sz="900">
                <a:latin typeface="Tahoma"/>
                <a:cs typeface="Tahoma"/>
              </a:rPr>
              <a:t>of  </a:t>
            </a:r>
            <a:r>
              <a:rPr dirty="0" sz="900" spc="-5">
                <a:latin typeface="Tahoma"/>
                <a:cs typeface="Tahoma"/>
              </a:rPr>
              <a:t>clearly</a:t>
            </a:r>
            <a:r>
              <a:rPr dirty="0" sz="900" spc="5">
                <a:latin typeface="Tahoma"/>
                <a:cs typeface="Tahoma"/>
              </a:rPr>
              <a:t> </a:t>
            </a:r>
            <a:r>
              <a:rPr dirty="0" sz="900" spc="-5">
                <a:latin typeface="Tahoma"/>
                <a:cs typeface="Tahoma"/>
              </a:rPr>
              <a:t>fitting</a:t>
            </a:r>
            <a:r>
              <a:rPr dirty="0" sz="900" spc="5">
                <a:latin typeface="Tahoma"/>
                <a:cs typeface="Tahoma"/>
              </a:rPr>
              <a:t> </a:t>
            </a:r>
            <a:r>
              <a:rPr dirty="0" sz="900">
                <a:latin typeface="Tahoma"/>
                <a:cs typeface="Tahoma"/>
              </a:rPr>
              <a:t>noise.	looks</a:t>
            </a:r>
            <a:r>
              <a:rPr dirty="0" sz="900" spc="10">
                <a:latin typeface="Tahoma"/>
                <a:cs typeface="Tahoma"/>
              </a:rPr>
              <a:t> </a:t>
            </a:r>
            <a:r>
              <a:rPr dirty="0" sz="900" spc="-5">
                <a:latin typeface="Tahoma"/>
                <a:cs typeface="Tahoma"/>
              </a:rPr>
              <a:t>very</a:t>
            </a:r>
            <a:r>
              <a:rPr dirty="0" sz="900" spc="5">
                <a:latin typeface="Tahoma"/>
                <a:cs typeface="Tahoma"/>
              </a:rPr>
              <a:t> </a:t>
            </a:r>
            <a:r>
              <a:rPr dirty="0" sz="900" spc="-5">
                <a:latin typeface="Tahoma"/>
                <a:cs typeface="Tahoma"/>
              </a:rPr>
              <a:t>sensible.	noise fitting.</a:t>
            </a:r>
            <a:endParaRPr sz="900">
              <a:latin typeface="Tahoma"/>
              <a:cs typeface="Tahoma"/>
            </a:endParaRPr>
          </a:p>
        </p:txBody>
      </p:sp>
      <p:sp>
        <p:nvSpPr>
          <p:cNvPr id="10" name="object 1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2" name="object 12"/>
          <p:cNvSpPr txBox="1"/>
          <p:nvPr/>
        </p:nvSpPr>
        <p:spPr>
          <a:xfrm>
            <a:off x="4873752" y="8654286"/>
            <a:ext cx="109791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6</a:t>
            </a:r>
            <a:endParaRPr sz="600">
              <a:latin typeface="Tahoma"/>
              <a:cs typeface="Tahoma"/>
            </a:endParaRPr>
          </a:p>
        </p:txBody>
      </p:sp>
      <p:sp>
        <p:nvSpPr>
          <p:cNvPr id="13" name="object 13"/>
          <p:cNvSpPr/>
          <p:nvPr/>
        </p:nvSpPr>
        <p:spPr>
          <a:xfrm>
            <a:off x="1943099" y="6088379"/>
            <a:ext cx="1245113" cy="1238249"/>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3276599" y="6088379"/>
            <a:ext cx="1239012" cy="1238249"/>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4610099" y="6088379"/>
            <a:ext cx="1219110" cy="1219200"/>
          </a:xfrm>
          <a:prstGeom prst="rect">
            <a:avLst/>
          </a:prstGeom>
          <a:blipFill>
            <a:blip r:embed="rId4" cstate="print"/>
            <a:stretch>
              <a:fillRect/>
            </a:stretch>
          </a:blipFill>
        </p:spPr>
        <p:txBody>
          <a:bodyPr wrap="square" lIns="0" tIns="0" rIns="0" bIns="0" rtlCol="0"/>
          <a:lstStyle/>
          <a:p/>
        </p:txBody>
      </p:sp>
      <p:sp>
        <p:nvSpPr>
          <p:cNvPr id="16" name="object 16"/>
          <p:cNvSpPr/>
          <p:nvPr/>
        </p:nvSpPr>
        <p:spPr>
          <a:xfrm>
            <a:off x="2857500" y="5669279"/>
            <a:ext cx="3238500" cy="2273300"/>
          </a:xfrm>
          <a:custGeom>
            <a:avLst/>
            <a:gdLst/>
            <a:ahLst/>
            <a:cxnLst/>
            <a:rect l="l" t="t" r="r" b="b"/>
            <a:pathLst>
              <a:path w="3238500" h="2273300">
                <a:moveTo>
                  <a:pt x="1349502" y="1828800"/>
                </a:moveTo>
                <a:lnTo>
                  <a:pt x="539496" y="1828800"/>
                </a:lnTo>
                <a:lnTo>
                  <a:pt x="281939" y="2273046"/>
                </a:lnTo>
                <a:lnTo>
                  <a:pt x="1349502" y="1828800"/>
                </a:lnTo>
                <a:close/>
              </a:path>
              <a:path w="3238500" h="2273300">
                <a:moveTo>
                  <a:pt x="3238500" y="0"/>
                </a:moveTo>
                <a:lnTo>
                  <a:pt x="0" y="0"/>
                </a:lnTo>
                <a:lnTo>
                  <a:pt x="0" y="1828800"/>
                </a:lnTo>
                <a:lnTo>
                  <a:pt x="3238500" y="1828800"/>
                </a:lnTo>
                <a:lnTo>
                  <a:pt x="3238500" y="0"/>
                </a:lnTo>
                <a:close/>
              </a:path>
            </a:pathLst>
          </a:custGeom>
          <a:solidFill>
            <a:srgbClr val="FFFFCC"/>
          </a:solidFill>
        </p:spPr>
        <p:txBody>
          <a:bodyPr wrap="square" lIns="0" tIns="0" rIns="0" bIns="0" rtlCol="0"/>
          <a:lstStyle/>
          <a:p/>
        </p:txBody>
      </p:sp>
      <p:sp>
        <p:nvSpPr>
          <p:cNvPr id="17" name="object 17"/>
          <p:cNvSpPr/>
          <p:nvPr/>
        </p:nvSpPr>
        <p:spPr>
          <a:xfrm>
            <a:off x="2857500" y="5669279"/>
            <a:ext cx="3238500" cy="2273300"/>
          </a:xfrm>
          <a:custGeom>
            <a:avLst/>
            <a:gdLst/>
            <a:ahLst/>
            <a:cxnLst/>
            <a:rect l="l" t="t" r="r" b="b"/>
            <a:pathLst>
              <a:path w="3238500" h="2273300">
                <a:moveTo>
                  <a:pt x="0" y="0"/>
                </a:moveTo>
                <a:lnTo>
                  <a:pt x="0" y="1828800"/>
                </a:lnTo>
                <a:lnTo>
                  <a:pt x="539496" y="1828800"/>
                </a:lnTo>
                <a:lnTo>
                  <a:pt x="281939" y="2273046"/>
                </a:lnTo>
                <a:lnTo>
                  <a:pt x="1349502" y="1828800"/>
                </a:lnTo>
                <a:lnTo>
                  <a:pt x="3238500" y="1828800"/>
                </a:lnTo>
                <a:lnTo>
                  <a:pt x="3238500" y="0"/>
                </a:lnTo>
                <a:lnTo>
                  <a:pt x="539496" y="0"/>
                </a:lnTo>
                <a:lnTo>
                  <a:pt x="0" y="0"/>
                </a:lnTo>
                <a:close/>
              </a:path>
            </a:pathLst>
          </a:custGeom>
          <a:ln w="9525">
            <a:solidFill>
              <a:srgbClr val="010101"/>
            </a:solidFill>
          </a:ln>
        </p:spPr>
        <p:txBody>
          <a:bodyPr wrap="square" lIns="0" tIns="0" rIns="0" bIns="0" rtlCol="0"/>
          <a:lstStyle/>
          <a:p/>
        </p:txBody>
      </p:sp>
      <p:sp>
        <p:nvSpPr>
          <p:cNvPr id="18" name="object 18"/>
          <p:cNvSpPr txBox="1"/>
          <p:nvPr/>
        </p:nvSpPr>
        <p:spPr>
          <a:xfrm>
            <a:off x="1747520" y="5555234"/>
            <a:ext cx="4353560" cy="2574290"/>
          </a:xfrm>
          <a:prstGeom prst="rect">
            <a:avLst/>
          </a:prstGeom>
        </p:spPr>
        <p:txBody>
          <a:bodyPr wrap="square" lIns="0" tIns="12700" rIns="0" bIns="0" rtlCol="0" vert="horz">
            <a:spAutoFit/>
          </a:bodyPr>
          <a:lstStyle/>
          <a:p>
            <a:pPr marL="394335">
              <a:lnSpc>
                <a:spcPts val="2540"/>
              </a:lnSpc>
              <a:spcBef>
                <a:spcPts val="100"/>
              </a:spcBef>
            </a:pPr>
            <a:r>
              <a:rPr dirty="0" baseline="-23989" sz="3300" spc="-7">
                <a:solidFill>
                  <a:srgbClr val="006500"/>
                </a:solidFill>
                <a:latin typeface="Tahoma"/>
                <a:cs typeface="Tahoma"/>
              </a:rPr>
              <a:t>Why </a:t>
            </a:r>
            <a:r>
              <a:rPr dirty="0" baseline="-23989" sz="3300" spc="-434">
                <a:solidFill>
                  <a:srgbClr val="006500"/>
                </a:solidFill>
                <a:latin typeface="Tahoma"/>
                <a:cs typeface="Tahoma"/>
              </a:rPr>
              <a:t>n</a:t>
            </a:r>
            <a:r>
              <a:rPr dirty="0" sz="1200" spc="-290">
                <a:latin typeface="Tahoma"/>
                <a:cs typeface="Tahoma"/>
              </a:rPr>
              <a:t>•</a:t>
            </a:r>
            <a:r>
              <a:rPr dirty="0" baseline="-23989" sz="3300" spc="-434">
                <a:solidFill>
                  <a:srgbClr val="006500"/>
                </a:solidFill>
                <a:latin typeface="Tahoma"/>
                <a:cs typeface="Tahoma"/>
              </a:rPr>
              <a:t>o</a:t>
            </a:r>
            <a:r>
              <a:rPr dirty="0" sz="1200" spc="-290">
                <a:latin typeface="Tahoma"/>
                <a:cs typeface="Tahoma"/>
              </a:rPr>
              <a:t>Yo</a:t>
            </a:r>
            <a:r>
              <a:rPr dirty="0" baseline="-23989" sz="3300" spc="-434">
                <a:solidFill>
                  <a:srgbClr val="006500"/>
                </a:solidFill>
                <a:latin typeface="Tahoma"/>
                <a:cs typeface="Tahoma"/>
              </a:rPr>
              <a:t>t</a:t>
            </a:r>
            <a:r>
              <a:rPr dirty="0" sz="1200" spc="-290">
                <a:latin typeface="Tahoma"/>
                <a:cs typeface="Tahoma"/>
              </a:rPr>
              <a:t>u </a:t>
            </a:r>
            <a:r>
              <a:rPr dirty="0" baseline="-23989" sz="3300" spc="-442">
                <a:solidFill>
                  <a:srgbClr val="006500"/>
                </a:solidFill>
                <a:latin typeface="Tahoma"/>
                <a:cs typeface="Tahoma"/>
              </a:rPr>
              <a:t>j</a:t>
            </a:r>
            <a:r>
              <a:rPr dirty="0" sz="1200" spc="-295">
                <a:latin typeface="Tahoma"/>
                <a:cs typeface="Tahoma"/>
              </a:rPr>
              <a:t>w</a:t>
            </a:r>
            <a:r>
              <a:rPr dirty="0" baseline="-23989" sz="3300" spc="-442">
                <a:solidFill>
                  <a:srgbClr val="006500"/>
                </a:solidFill>
                <a:latin typeface="Tahoma"/>
                <a:cs typeface="Tahoma"/>
              </a:rPr>
              <a:t>u</a:t>
            </a:r>
            <a:r>
              <a:rPr dirty="0" sz="1200" spc="-295">
                <a:latin typeface="Tahoma"/>
                <a:cs typeface="Tahoma"/>
              </a:rPr>
              <a:t>ill</a:t>
            </a:r>
            <a:r>
              <a:rPr dirty="0" baseline="-23989" sz="3300" spc="-442">
                <a:solidFill>
                  <a:srgbClr val="006500"/>
                </a:solidFill>
                <a:latin typeface="Tahoma"/>
                <a:cs typeface="Tahoma"/>
              </a:rPr>
              <a:t>s</a:t>
            </a:r>
            <a:r>
              <a:rPr dirty="0" sz="1200" spc="-295">
                <a:latin typeface="Tahoma"/>
                <a:cs typeface="Tahoma"/>
              </a:rPr>
              <a:t>te</a:t>
            </a:r>
            <a:r>
              <a:rPr dirty="0" baseline="-23989" sz="3300" spc="-442">
                <a:solidFill>
                  <a:srgbClr val="006500"/>
                </a:solidFill>
                <a:latin typeface="Tahoma"/>
                <a:cs typeface="Tahoma"/>
              </a:rPr>
              <a:t>t</a:t>
            </a:r>
            <a:r>
              <a:rPr dirty="0" sz="1200" spc="-295">
                <a:latin typeface="Tahoma"/>
                <a:cs typeface="Tahoma"/>
              </a:rPr>
              <a:t>nd</a:t>
            </a:r>
            <a:r>
              <a:rPr dirty="0" baseline="-23989" sz="3300" spc="-442">
                <a:solidFill>
                  <a:srgbClr val="006500"/>
                </a:solidFill>
                <a:latin typeface="Tahoma"/>
                <a:cs typeface="Tahoma"/>
              </a:rPr>
              <a:t>J</a:t>
            </a:r>
            <a:r>
              <a:rPr dirty="0" sz="1200" spc="-295">
                <a:latin typeface="Tahoma"/>
                <a:cs typeface="Tahoma"/>
              </a:rPr>
              <a:t>t</a:t>
            </a:r>
            <a:r>
              <a:rPr dirty="0" baseline="-23989" sz="3300" spc="-442">
                <a:solidFill>
                  <a:srgbClr val="006500"/>
                </a:solidFill>
                <a:latin typeface="Tahoma"/>
                <a:cs typeface="Tahoma"/>
              </a:rPr>
              <a:t>o</a:t>
            </a:r>
            <a:r>
              <a:rPr dirty="0" sz="1200" spc="-295">
                <a:latin typeface="Tahoma"/>
                <a:cs typeface="Tahoma"/>
              </a:rPr>
              <a:t>o</a:t>
            </a:r>
            <a:r>
              <a:rPr dirty="0" sz="1200" spc="-250">
                <a:latin typeface="Tahoma"/>
                <a:cs typeface="Tahoma"/>
              </a:rPr>
              <a:t> </a:t>
            </a:r>
            <a:r>
              <a:rPr dirty="0" baseline="-23989" sz="3300" spc="-509">
                <a:solidFill>
                  <a:srgbClr val="006500"/>
                </a:solidFill>
                <a:latin typeface="Tahoma"/>
                <a:cs typeface="Tahoma"/>
              </a:rPr>
              <a:t>i</a:t>
            </a:r>
            <a:r>
              <a:rPr dirty="0" sz="1200" spc="-340">
                <a:latin typeface="Tahoma"/>
                <a:cs typeface="Tahoma"/>
              </a:rPr>
              <a:t>m</a:t>
            </a:r>
            <a:r>
              <a:rPr dirty="0" baseline="-23989" sz="3300" spc="-509">
                <a:solidFill>
                  <a:srgbClr val="006500"/>
                </a:solidFill>
                <a:latin typeface="Tahoma"/>
                <a:cs typeface="Tahoma"/>
              </a:rPr>
              <a:t>n</a:t>
            </a:r>
            <a:r>
              <a:rPr dirty="0" sz="1200" spc="-340">
                <a:latin typeface="Tahoma"/>
                <a:cs typeface="Tahoma"/>
              </a:rPr>
              <a:t>ake</a:t>
            </a:r>
            <a:r>
              <a:rPr dirty="0" baseline="-23989" sz="3300" spc="-509">
                <a:solidFill>
                  <a:srgbClr val="006500"/>
                </a:solidFill>
                <a:latin typeface="Tahoma"/>
                <a:cs typeface="Tahoma"/>
              </a:rPr>
              <a:t>th</a:t>
            </a:r>
            <a:r>
              <a:rPr dirty="0" sz="1200" spc="-340">
                <a:latin typeface="Tahoma"/>
                <a:cs typeface="Tahoma"/>
              </a:rPr>
              <a:t>so</a:t>
            </a:r>
            <a:r>
              <a:rPr dirty="0" baseline="-23989" sz="3300" spc="-509">
                <a:solidFill>
                  <a:srgbClr val="006500"/>
                </a:solidFill>
                <a:latin typeface="Tahoma"/>
                <a:cs typeface="Tahoma"/>
              </a:rPr>
              <a:t>e</a:t>
            </a:r>
            <a:r>
              <a:rPr dirty="0" sz="1200" spc="-340">
                <a:latin typeface="Tahoma"/>
                <a:cs typeface="Tahoma"/>
              </a:rPr>
              <a:t>mew</a:t>
            </a:r>
            <a:r>
              <a:rPr dirty="0" baseline="-23989" sz="3300" spc="-509">
                <a:solidFill>
                  <a:srgbClr val="006500"/>
                </a:solidFill>
                <a:latin typeface="Tahoma"/>
                <a:cs typeface="Tahoma"/>
              </a:rPr>
              <a:t>D</a:t>
            </a:r>
            <a:r>
              <a:rPr dirty="0" sz="1200" spc="-340">
                <a:latin typeface="Tahoma"/>
                <a:cs typeface="Tahoma"/>
              </a:rPr>
              <a:t>h</a:t>
            </a:r>
            <a:r>
              <a:rPr dirty="0" baseline="-23989" sz="3300" spc="-509">
                <a:solidFill>
                  <a:srgbClr val="006500"/>
                </a:solidFill>
                <a:latin typeface="Tahoma"/>
                <a:cs typeface="Tahoma"/>
              </a:rPr>
              <a:t>o</a:t>
            </a:r>
            <a:r>
              <a:rPr dirty="0" sz="1200" spc="-340">
                <a:latin typeface="Tahoma"/>
                <a:cs typeface="Tahoma"/>
              </a:rPr>
              <a:t>at</a:t>
            </a:r>
            <a:r>
              <a:rPr dirty="0" baseline="-23989" sz="3300" spc="-509">
                <a:solidFill>
                  <a:srgbClr val="006500"/>
                </a:solidFill>
                <a:latin typeface="Tahoma"/>
                <a:cs typeface="Tahoma"/>
              </a:rPr>
              <a:t>t</a:t>
            </a:r>
            <a:r>
              <a:rPr dirty="0" sz="1200" spc="-340">
                <a:latin typeface="Tahoma"/>
                <a:cs typeface="Tahoma"/>
              </a:rPr>
              <a:t>b</a:t>
            </a:r>
            <a:r>
              <a:rPr dirty="0" baseline="-23989" sz="3300" spc="-509">
                <a:solidFill>
                  <a:srgbClr val="006500"/>
                </a:solidFill>
                <a:latin typeface="Tahoma"/>
                <a:cs typeface="Tahoma"/>
              </a:rPr>
              <a:t>s</a:t>
            </a:r>
            <a:r>
              <a:rPr dirty="0" sz="1200" spc="-340">
                <a:latin typeface="Tahoma"/>
                <a:cs typeface="Tahoma"/>
              </a:rPr>
              <a:t>ig</a:t>
            </a:r>
            <a:r>
              <a:rPr dirty="0" baseline="-23989" sz="3300" spc="-509">
                <a:solidFill>
                  <a:srgbClr val="006500"/>
                </a:solidFill>
                <a:latin typeface="Tahoma"/>
                <a:cs typeface="Tahoma"/>
              </a:rPr>
              <a:t>?</a:t>
            </a:r>
            <a:r>
              <a:rPr dirty="0" sz="1200" spc="-340">
                <a:latin typeface="Tahoma"/>
                <a:cs typeface="Tahoma"/>
              </a:rPr>
              <a:t>ger</a:t>
            </a:r>
            <a:endParaRPr sz="1200">
              <a:latin typeface="Tahoma"/>
              <a:cs typeface="Tahoma"/>
            </a:endParaRPr>
          </a:p>
          <a:p>
            <a:pPr marL="1245235">
              <a:lnSpc>
                <a:spcPts val="1335"/>
              </a:lnSpc>
            </a:pPr>
            <a:r>
              <a:rPr dirty="0" sz="1200">
                <a:latin typeface="Tahoma"/>
                <a:cs typeface="Tahoma"/>
              </a:rPr>
              <a:t>prediction </a:t>
            </a:r>
            <a:r>
              <a:rPr dirty="0" sz="1200" spc="-5">
                <a:latin typeface="Tahoma"/>
                <a:cs typeface="Tahoma"/>
              </a:rPr>
              <a:t>errors on </a:t>
            </a:r>
            <a:r>
              <a:rPr dirty="0" sz="1200">
                <a:latin typeface="Tahoma"/>
                <a:cs typeface="Tahoma"/>
              </a:rPr>
              <a:t>new data </a:t>
            </a:r>
            <a:r>
              <a:rPr dirty="0" sz="1200" spc="-5">
                <a:latin typeface="Tahoma"/>
                <a:cs typeface="Tahoma"/>
              </a:rPr>
              <a:t>than </a:t>
            </a:r>
            <a:r>
              <a:rPr dirty="0" sz="1200">
                <a:latin typeface="Tahoma"/>
                <a:cs typeface="Tahoma"/>
              </a:rPr>
              <a:t>if</a:t>
            </a:r>
            <a:r>
              <a:rPr dirty="0" sz="1200" spc="-40">
                <a:latin typeface="Tahoma"/>
                <a:cs typeface="Tahoma"/>
              </a:rPr>
              <a:t> </a:t>
            </a:r>
            <a:r>
              <a:rPr dirty="0" sz="1200" spc="-5">
                <a:latin typeface="Tahoma"/>
                <a:cs typeface="Tahoma"/>
              </a:rPr>
              <a:t>you</a:t>
            </a:r>
            <a:endParaRPr sz="1200">
              <a:latin typeface="Tahoma"/>
              <a:cs typeface="Tahoma"/>
            </a:endParaRPr>
          </a:p>
          <a:p>
            <a:pPr marL="1245235">
              <a:lnSpc>
                <a:spcPts val="1435"/>
              </a:lnSpc>
            </a:pPr>
            <a:r>
              <a:rPr dirty="0" sz="1200" spc="-5">
                <a:latin typeface="Tahoma"/>
                <a:cs typeface="Tahoma"/>
              </a:rPr>
              <a:t>filtered the </a:t>
            </a:r>
            <a:r>
              <a:rPr dirty="0" sz="1200">
                <a:latin typeface="Tahoma"/>
                <a:cs typeface="Tahoma"/>
              </a:rPr>
              <a:t>noise</a:t>
            </a:r>
            <a:r>
              <a:rPr dirty="0" sz="1200" spc="-10">
                <a:latin typeface="Tahoma"/>
                <a:cs typeface="Tahoma"/>
              </a:rPr>
              <a:t> </a:t>
            </a:r>
            <a:r>
              <a:rPr dirty="0" sz="1200">
                <a:latin typeface="Tahoma"/>
                <a:cs typeface="Tahoma"/>
              </a:rPr>
              <a:t>perfectly.</a:t>
            </a:r>
            <a:endParaRPr sz="1200">
              <a:latin typeface="Tahoma"/>
              <a:cs typeface="Tahoma"/>
            </a:endParaRPr>
          </a:p>
          <a:p>
            <a:pPr marL="1245235" marR="341630" indent="-85090">
              <a:lnSpc>
                <a:spcPct val="100000"/>
              </a:lnSpc>
              <a:spcBef>
                <a:spcPts val="290"/>
              </a:spcBef>
              <a:buChar char="•"/>
              <a:tabLst>
                <a:tab pos="1245870" algn="l"/>
              </a:tabLst>
            </a:pPr>
            <a:r>
              <a:rPr dirty="0" sz="1200" spc="-5">
                <a:latin typeface="Tahoma"/>
                <a:cs typeface="Tahoma"/>
              </a:rPr>
              <a:t>You </a:t>
            </a:r>
            <a:r>
              <a:rPr dirty="0" sz="1200">
                <a:latin typeface="Tahoma"/>
                <a:cs typeface="Tahoma"/>
              </a:rPr>
              <a:t>don’t get good </a:t>
            </a:r>
            <a:r>
              <a:rPr dirty="0" sz="1200" spc="-5">
                <a:latin typeface="Tahoma"/>
                <a:cs typeface="Tahoma"/>
              </a:rPr>
              <a:t>gradient estimates </a:t>
            </a:r>
            <a:r>
              <a:rPr dirty="0" sz="1200">
                <a:latin typeface="Tahoma"/>
                <a:cs typeface="Tahoma"/>
              </a:rPr>
              <a:t>or  noise</a:t>
            </a:r>
            <a:r>
              <a:rPr dirty="0" sz="1200" spc="-5">
                <a:latin typeface="Tahoma"/>
                <a:cs typeface="Tahoma"/>
              </a:rPr>
              <a:t> estimates.</a:t>
            </a:r>
            <a:endParaRPr sz="1200">
              <a:latin typeface="Tahoma"/>
              <a:cs typeface="Tahoma"/>
            </a:endParaRPr>
          </a:p>
          <a:p>
            <a:pPr marL="1245235" indent="-85090">
              <a:lnSpc>
                <a:spcPct val="100000"/>
              </a:lnSpc>
              <a:spcBef>
                <a:spcPts val="280"/>
              </a:spcBef>
              <a:buChar char="•"/>
              <a:tabLst>
                <a:tab pos="1245870" algn="l"/>
              </a:tabLst>
            </a:pPr>
            <a:r>
              <a:rPr dirty="0" sz="1200" spc="-5">
                <a:latin typeface="Tahoma"/>
                <a:cs typeface="Tahoma"/>
              </a:rPr>
              <a:t>You can’t </a:t>
            </a:r>
            <a:r>
              <a:rPr dirty="0" sz="1200">
                <a:latin typeface="Tahoma"/>
                <a:cs typeface="Tahoma"/>
              </a:rPr>
              <a:t>make sensible </a:t>
            </a:r>
            <a:r>
              <a:rPr dirty="0" sz="1200" spc="-5">
                <a:latin typeface="Tahoma"/>
                <a:cs typeface="Tahoma"/>
              </a:rPr>
              <a:t>confidence</a:t>
            </a:r>
            <a:r>
              <a:rPr dirty="0" sz="1200" spc="-55">
                <a:latin typeface="Tahoma"/>
                <a:cs typeface="Tahoma"/>
              </a:rPr>
              <a:t> </a:t>
            </a:r>
            <a:r>
              <a:rPr dirty="0" sz="1200">
                <a:latin typeface="Tahoma"/>
                <a:cs typeface="Tahoma"/>
              </a:rPr>
              <a:t>intervals.</a:t>
            </a:r>
            <a:endParaRPr sz="1200">
              <a:latin typeface="Tahoma"/>
              <a:cs typeface="Tahoma"/>
            </a:endParaRPr>
          </a:p>
          <a:p>
            <a:pPr marL="1293495" indent="-133350">
              <a:lnSpc>
                <a:spcPct val="100000"/>
              </a:lnSpc>
              <a:spcBef>
                <a:spcPts val="284"/>
              </a:spcBef>
              <a:buChar char="•"/>
              <a:tabLst>
                <a:tab pos="1294130" algn="l"/>
              </a:tabLst>
            </a:pPr>
            <a:r>
              <a:rPr dirty="0" sz="1200" spc="-5">
                <a:latin typeface="Tahoma"/>
                <a:cs typeface="Tahoma"/>
              </a:rPr>
              <a:t>It’s morally</a:t>
            </a:r>
            <a:r>
              <a:rPr dirty="0" sz="1200">
                <a:latin typeface="Tahoma"/>
                <a:cs typeface="Tahoma"/>
              </a:rPr>
              <a:t> </a:t>
            </a:r>
            <a:r>
              <a:rPr dirty="0" sz="1200" spc="-5">
                <a:latin typeface="Tahoma"/>
                <a:cs typeface="Tahoma"/>
              </a:rPr>
              <a:t>wrong.</a:t>
            </a:r>
            <a:endParaRPr sz="1200">
              <a:latin typeface="Tahoma"/>
              <a:cs typeface="Tahoma"/>
            </a:endParaRPr>
          </a:p>
          <a:p>
            <a:pPr marL="1245235" indent="-85090">
              <a:lnSpc>
                <a:spcPct val="100000"/>
              </a:lnSpc>
              <a:spcBef>
                <a:spcPts val="235"/>
              </a:spcBef>
              <a:buFont typeface="Tahoma"/>
              <a:buChar char="•"/>
              <a:tabLst>
                <a:tab pos="1245870" algn="l"/>
              </a:tabLst>
            </a:pPr>
            <a:r>
              <a:rPr dirty="0" sz="1200" b="1">
                <a:latin typeface="Tahoma"/>
                <a:cs typeface="Tahoma"/>
              </a:rPr>
              <a:t>Also: </a:t>
            </a:r>
            <a:r>
              <a:rPr dirty="0" sz="1200">
                <a:latin typeface="Tahoma"/>
                <a:cs typeface="Tahoma"/>
              </a:rPr>
              <a:t>Join </a:t>
            </a:r>
            <a:r>
              <a:rPr dirty="0" sz="1200" spc="-5">
                <a:latin typeface="Tahoma"/>
                <a:cs typeface="Tahoma"/>
              </a:rPr>
              <a:t>the </a:t>
            </a:r>
            <a:r>
              <a:rPr dirty="0" sz="1200">
                <a:latin typeface="Tahoma"/>
                <a:cs typeface="Tahoma"/>
              </a:rPr>
              <a:t>dots is </a:t>
            </a:r>
            <a:r>
              <a:rPr dirty="0" sz="1250" spc="-35" i="1">
                <a:latin typeface="Tahoma"/>
                <a:cs typeface="Tahoma"/>
              </a:rPr>
              <a:t>much </a:t>
            </a:r>
            <a:r>
              <a:rPr dirty="0" sz="1250" spc="-25" i="1">
                <a:latin typeface="Tahoma"/>
                <a:cs typeface="Tahoma"/>
              </a:rPr>
              <a:t>harder</a:t>
            </a:r>
            <a:r>
              <a:rPr dirty="0" sz="1250" spc="-40" i="1">
                <a:latin typeface="Tahoma"/>
                <a:cs typeface="Tahoma"/>
              </a:rPr>
              <a:t> </a:t>
            </a:r>
            <a:r>
              <a:rPr dirty="0" sz="1200" spc="-5">
                <a:latin typeface="Tahoma"/>
                <a:cs typeface="Tahoma"/>
              </a:rPr>
              <a:t>to</a:t>
            </a:r>
            <a:endParaRPr sz="1200">
              <a:latin typeface="Tahoma"/>
              <a:cs typeface="Tahoma"/>
            </a:endParaRPr>
          </a:p>
          <a:p>
            <a:pPr marL="240665" marR="404495">
              <a:lnSpc>
                <a:spcPct val="95300"/>
              </a:lnSpc>
              <a:spcBef>
                <a:spcPts val="275"/>
              </a:spcBef>
              <a:tabLst>
                <a:tab pos="1549400" algn="l"/>
                <a:tab pos="2857500" algn="l"/>
              </a:tabLst>
            </a:pPr>
            <a:r>
              <a:rPr dirty="0" sz="900" spc="-5">
                <a:latin typeface="Tahoma"/>
                <a:cs typeface="Tahoma"/>
              </a:rPr>
              <a:t>Here, </a:t>
            </a:r>
            <a:r>
              <a:rPr dirty="0" sz="900">
                <a:latin typeface="Tahoma"/>
                <a:cs typeface="Tahoma"/>
              </a:rPr>
              <a:t>joining </a:t>
            </a:r>
            <a:r>
              <a:rPr dirty="0" sz="900" spc="-5">
                <a:latin typeface="Tahoma"/>
                <a:cs typeface="Tahoma"/>
              </a:rPr>
              <a:t>the </a:t>
            </a:r>
            <a:r>
              <a:rPr dirty="0" sz="900" spc="-220">
                <a:latin typeface="Tahoma"/>
                <a:cs typeface="Tahoma"/>
              </a:rPr>
              <a:t>do</a:t>
            </a:r>
            <a:r>
              <a:rPr dirty="0" baseline="9259" sz="1800" spc="-330">
                <a:latin typeface="Tahoma"/>
                <a:cs typeface="Tahoma"/>
              </a:rPr>
              <a:t>i</a:t>
            </a:r>
            <a:r>
              <a:rPr dirty="0" sz="900" spc="-220">
                <a:latin typeface="Tahoma"/>
                <a:cs typeface="Tahoma"/>
              </a:rPr>
              <a:t>t</a:t>
            </a:r>
            <a:r>
              <a:rPr dirty="0" baseline="9259" sz="1800" spc="-330">
                <a:latin typeface="Tahoma"/>
                <a:cs typeface="Tahoma"/>
              </a:rPr>
              <a:t>m</a:t>
            </a:r>
            <a:r>
              <a:rPr dirty="0" sz="900" spc="-220">
                <a:latin typeface="Tahoma"/>
                <a:cs typeface="Tahoma"/>
              </a:rPr>
              <a:t>s </a:t>
            </a:r>
            <a:r>
              <a:rPr dirty="0" sz="900" spc="-200">
                <a:latin typeface="Tahoma"/>
                <a:cs typeface="Tahoma"/>
              </a:rPr>
              <a:t>is</a:t>
            </a:r>
            <a:r>
              <a:rPr dirty="0" baseline="9259" sz="1800" spc="-300">
                <a:latin typeface="Tahoma"/>
                <a:cs typeface="Tahoma"/>
              </a:rPr>
              <a:t>ple</a:t>
            </a:r>
            <a:r>
              <a:rPr dirty="0" sz="900" spc="-200">
                <a:latin typeface="Tahoma"/>
                <a:cs typeface="Tahoma"/>
              </a:rPr>
              <a:t>H</a:t>
            </a:r>
            <a:r>
              <a:rPr dirty="0" baseline="9259" sz="1800" spc="-300">
                <a:latin typeface="Tahoma"/>
                <a:cs typeface="Tahoma"/>
              </a:rPr>
              <a:t>m</a:t>
            </a:r>
            <a:r>
              <a:rPr dirty="0" sz="900" spc="-200">
                <a:latin typeface="Tahoma"/>
                <a:cs typeface="Tahoma"/>
              </a:rPr>
              <a:t>ere</a:t>
            </a:r>
            <a:r>
              <a:rPr dirty="0" baseline="9259" sz="1800" spc="-300">
                <a:latin typeface="Tahoma"/>
                <a:cs typeface="Tahoma"/>
              </a:rPr>
              <a:t>e</a:t>
            </a:r>
            <a:r>
              <a:rPr dirty="0" sz="900" spc="-200">
                <a:latin typeface="Tahoma"/>
                <a:cs typeface="Tahoma"/>
              </a:rPr>
              <a:t>,</a:t>
            </a:r>
            <a:r>
              <a:rPr dirty="0" baseline="9259" sz="1800" spc="-300">
                <a:latin typeface="Tahoma"/>
                <a:cs typeface="Tahoma"/>
              </a:rPr>
              <a:t>n</a:t>
            </a:r>
            <a:r>
              <a:rPr dirty="0" sz="900" spc="-200">
                <a:latin typeface="Tahoma"/>
                <a:cs typeface="Tahoma"/>
              </a:rPr>
              <a:t>jo</a:t>
            </a:r>
            <a:r>
              <a:rPr dirty="0" baseline="9259" sz="1800" spc="-300">
                <a:latin typeface="Tahoma"/>
                <a:cs typeface="Tahoma"/>
              </a:rPr>
              <a:t>t</a:t>
            </a:r>
            <a:r>
              <a:rPr dirty="0" sz="900" spc="-200">
                <a:latin typeface="Tahoma"/>
                <a:cs typeface="Tahoma"/>
              </a:rPr>
              <a:t>in</a:t>
            </a:r>
            <a:r>
              <a:rPr dirty="0" baseline="9259" sz="1800" spc="-300">
                <a:latin typeface="Tahoma"/>
                <a:cs typeface="Tahoma"/>
              </a:rPr>
              <a:t>f</a:t>
            </a:r>
            <a:r>
              <a:rPr dirty="0" sz="900" spc="-200">
                <a:latin typeface="Tahoma"/>
                <a:cs typeface="Tahoma"/>
              </a:rPr>
              <a:t>i</a:t>
            </a:r>
            <a:r>
              <a:rPr dirty="0" baseline="9259" sz="1800" spc="-300">
                <a:latin typeface="Tahoma"/>
                <a:cs typeface="Tahoma"/>
              </a:rPr>
              <a:t>o</a:t>
            </a:r>
            <a:r>
              <a:rPr dirty="0" sz="900" spc="-200">
                <a:latin typeface="Tahoma"/>
                <a:cs typeface="Tahoma"/>
              </a:rPr>
              <a:t>n</a:t>
            </a:r>
            <a:r>
              <a:rPr dirty="0" baseline="9259" sz="1800" spc="-300">
                <a:latin typeface="Tahoma"/>
                <a:cs typeface="Tahoma"/>
              </a:rPr>
              <a:t>r</a:t>
            </a:r>
            <a:r>
              <a:rPr dirty="0" sz="900" spc="-200">
                <a:latin typeface="Tahoma"/>
                <a:cs typeface="Tahoma"/>
              </a:rPr>
              <a:t>g t</a:t>
            </a:r>
            <a:r>
              <a:rPr dirty="0" baseline="9259" sz="1800" spc="-300">
                <a:latin typeface="Tahoma"/>
                <a:cs typeface="Tahoma"/>
              </a:rPr>
              <a:t>m</a:t>
            </a:r>
            <a:r>
              <a:rPr dirty="0" sz="900" spc="-200">
                <a:latin typeface="Tahoma"/>
                <a:cs typeface="Tahoma"/>
              </a:rPr>
              <a:t>he</a:t>
            </a:r>
            <a:r>
              <a:rPr dirty="0" baseline="9259" sz="1800" spc="-300">
                <a:latin typeface="Tahoma"/>
                <a:cs typeface="Tahoma"/>
              </a:rPr>
              <a:t>u</a:t>
            </a:r>
            <a:r>
              <a:rPr dirty="0" sz="900" spc="-200">
                <a:latin typeface="Tahoma"/>
                <a:cs typeface="Tahoma"/>
              </a:rPr>
              <a:t>d</a:t>
            </a:r>
            <a:r>
              <a:rPr dirty="0" baseline="9259" sz="1800" spc="-300">
                <a:latin typeface="Tahoma"/>
                <a:cs typeface="Tahoma"/>
              </a:rPr>
              <a:t>lt</a:t>
            </a:r>
            <a:r>
              <a:rPr dirty="0" sz="900" spc="-200">
                <a:latin typeface="Tahoma"/>
                <a:cs typeface="Tahoma"/>
              </a:rPr>
              <a:t>o</a:t>
            </a:r>
            <a:r>
              <a:rPr dirty="0" baseline="9259" sz="1800" spc="-300">
                <a:latin typeface="Tahoma"/>
                <a:cs typeface="Tahoma"/>
              </a:rPr>
              <a:t>i</a:t>
            </a:r>
            <a:r>
              <a:rPr dirty="0" sz="900" spc="-200">
                <a:latin typeface="Tahoma"/>
                <a:cs typeface="Tahoma"/>
              </a:rPr>
              <a:t>t</a:t>
            </a:r>
            <a:r>
              <a:rPr dirty="0" baseline="9259" sz="1800" spc="-300">
                <a:latin typeface="Tahoma"/>
                <a:cs typeface="Tahoma"/>
              </a:rPr>
              <a:t>v</a:t>
            </a:r>
            <a:r>
              <a:rPr dirty="0" sz="900" spc="-200">
                <a:latin typeface="Tahoma"/>
                <a:cs typeface="Tahoma"/>
              </a:rPr>
              <a:t>s</a:t>
            </a:r>
            <a:r>
              <a:rPr dirty="0" baseline="9259" sz="1800" spc="-300">
                <a:latin typeface="Tahoma"/>
                <a:cs typeface="Tahoma"/>
              </a:rPr>
              <a:t>aria</a:t>
            </a:r>
            <a:r>
              <a:rPr dirty="0" sz="900" spc="-200">
                <a:latin typeface="Tahoma"/>
                <a:cs typeface="Tahoma"/>
              </a:rPr>
              <a:t>A</a:t>
            </a:r>
            <a:r>
              <a:rPr dirty="0" baseline="9259" sz="1800" spc="-300">
                <a:latin typeface="Tahoma"/>
                <a:cs typeface="Tahoma"/>
              </a:rPr>
              <a:t>t</a:t>
            </a:r>
            <a:r>
              <a:rPr dirty="0" sz="900" spc="-200">
                <a:latin typeface="Tahoma"/>
                <a:cs typeface="Tahoma"/>
              </a:rPr>
              <a:t>g</a:t>
            </a:r>
            <a:r>
              <a:rPr dirty="0" baseline="9259" sz="1800" spc="-300">
                <a:latin typeface="Tahoma"/>
                <a:cs typeface="Tahoma"/>
              </a:rPr>
              <a:t>e</a:t>
            </a:r>
            <a:r>
              <a:rPr dirty="0" sz="900" spc="-200">
                <a:latin typeface="Tahoma"/>
                <a:cs typeface="Tahoma"/>
              </a:rPr>
              <a:t>ai</a:t>
            </a:r>
            <a:r>
              <a:rPr dirty="0" baseline="9259" sz="1800" spc="-300">
                <a:latin typeface="Tahoma"/>
                <a:cs typeface="Tahoma"/>
              </a:rPr>
              <a:t>i</a:t>
            </a:r>
            <a:r>
              <a:rPr dirty="0" sz="900" spc="-200">
                <a:latin typeface="Tahoma"/>
                <a:cs typeface="Tahoma"/>
              </a:rPr>
              <a:t>n</a:t>
            </a:r>
            <a:r>
              <a:rPr dirty="0" baseline="9259" sz="1800" spc="-300">
                <a:latin typeface="Tahoma"/>
                <a:cs typeface="Tahoma"/>
              </a:rPr>
              <a:t>n</a:t>
            </a:r>
            <a:r>
              <a:rPr dirty="0" sz="900" spc="-200">
                <a:latin typeface="Tahoma"/>
                <a:cs typeface="Tahoma"/>
              </a:rPr>
              <a:t>, </a:t>
            </a:r>
            <a:r>
              <a:rPr dirty="0" baseline="9259" sz="1800" spc="-307">
                <a:latin typeface="Tahoma"/>
                <a:cs typeface="Tahoma"/>
              </a:rPr>
              <a:t>p</a:t>
            </a:r>
            <a:r>
              <a:rPr dirty="0" sz="900" spc="-204">
                <a:latin typeface="Tahoma"/>
                <a:cs typeface="Tahoma"/>
              </a:rPr>
              <a:t>a</a:t>
            </a:r>
            <a:r>
              <a:rPr dirty="0" baseline="9259" sz="1800" spc="-307">
                <a:latin typeface="Tahoma"/>
                <a:cs typeface="Tahoma"/>
              </a:rPr>
              <a:t>u</a:t>
            </a:r>
            <a:r>
              <a:rPr dirty="0" sz="900" spc="-204">
                <a:latin typeface="Tahoma"/>
                <a:cs typeface="Tahoma"/>
              </a:rPr>
              <a:t>cl</a:t>
            </a:r>
            <a:r>
              <a:rPr dirty="0" baseline="9259" sz="1800" spc="-307">
                <a:latin typeface="Tahoma"/>
                <a:cs typeface="Tahoma"/>
              </a:rPr>
              <a:t>t</a:t>
            </a:r>
            <a:r>
              <a:rPr dirty="0" sz="900" spc="-204">
                <a:latin typeface="Tahoma"/>
                <a:cs typeface="Tahoma"/>
              </a:rPr>
              <a:t>e</a:t>
            </a:r>
            <a:r>
              <a:rPr dirty="0" baseline="9259" sz="1800" spc="-307">
                <a:latin typeface="Tahoma"/>
                <a:cs typeface="Tahoma"/>
              </a:rPr>
              <a:t>s</a:t>
            </a:r>
            <a:r>
              <a:rPr dirty="0" sz="900" spc="-204">
                <a:latin typeface="Tahoma"/>
                <a:cs typeface="Tahoma"/>
              </a:rPr>
              <a:t>a</a:t>
            </a:r>
            <a:r>
              <a:rPr dirty="0" baseline="9259" sz="1800" spc="-307">
                <a:latin typeface="Tahoma"/>
                <a:cs typeface="Tahoma"/>
              </a:rPr>
              <a:t>.</a:t>
            </a:r>
            <a:r>
              <a:rPr dirty="0" sz="900" spc="-204">
                <a:latin typeface="Tahoma"/>
                <a:cs typeface="Tahoma"/>
              </a:rPr>
              <a:t>r </a:t>
            </a:r>
            <a:r>
              <a:rPr dirty="0" sz="900" spc="-5">
                <a:latin typeface="Tahoma"/>
                <a:cs typeface="Tahoma"/>
              </a:rPr>
              <a:t>case </a:t>
            </a:r>
            <a:r>
              <a:rPr dirty="0" sz="900">
                <a:latin typeface="Tahoma"/>
                <a:cs typeface="Tahoma"/>
              </a:rPr>
              <a:t>of  </a:t>
            </a:r>
            <a:r>
              <a:rPr dirty="0" sz="900" spc="-5">
                <a:latin typeface="Tahoma"/>
                <a:cs typeface="Tahoma"/>
              </a:rPr>
              <a:t>clearly</a:t>
            </a:r>
            <a:r>
              <a:rPr dirty="0" sz="900" spc="5">
                <a:latin typeface="Tahoma"/>
                <a:cs typeface="Tahoma"/>
              </a:rPr>
              <a:t> </a:t>
            </a:r>
            <a:r>
              <a:rPr dirty="0" sz="900" spc="-5">
                <a:latin typeface="Tahoma"/>
                <a:cs typeface="Tahoma"/>
              </a:rPr>
              <a:t>fitting</a:t>
            </a:r>
            <a:r>
              <a:rPr dirty="0" sz="900" spc="5">
                <a:latin typeface="Tahoma"/>
                <a:cs typeface="Tahoma"/>
              </a:rPr>
              <a:t> </a:t>
            </a:r>
            <a:r>
              <a:rPr dirty="0" sz="900">
                <a:latin typeface="Tahoma"/>
                <a:cs typeface="Tahoma"/>
              </a:rPr>
              <a:t>noise.	looks</a:t>
            </a:r>
            <a:r>
              <a:rPr dirty="0" sz="900" spc="10">
                <a:latin typeface="Tahoma"/>
                <a:cs typeface="Tahoma"/>
              </a:rPr>
              <a:t> </a:t>
            </a:r>
            <a:r>
              <a:rPr dirty="0" sz="900" spc="-5">
                <a:latin typeface="Tahoma"/>
                <a:cs typeface="Tahoma"/>
              </a:rPr>
              <a:t>very</a:t>
            </a:r>
            <a:r>
              <a:rPr dirty="0" sz="900" spc="5">
                <a:latin typeface="Tahoma"/>
                <a:cs typeface="Tahoma"/>
              </a:rPr>
              <a:t> </a:t>
            </a:r>
            <a:r>
              <a:rPr dirty="0" sz="900" spc="-5">
                <a:latin typeface="Tahoma"/>
                <a:cs typeface="Tahoma"/>
              </a:rPr>
              <a:t>sensible.	noise fitting.</a:t>
            </a:r>
            <a:endParaRPr sz="900">
              <a:latin typeface="Tahoma"/>
              <a:cs typeface="Tahoma"/>
            </a:endParaRPr>
          </a:p>
          <a:p>
            <a:pPr>
              <a:lnSpc>
                <a:spcPct val="100000"/>
              </a:lnSpc>
            </a:pPr>
            <a:endParaRPr sz="1100">
              <a:latin typeface="Times New Roman"/>
              <a:cs typeface="Times New Roman"/>
            </a:endParaRPr>
          </a:p>
          <a:p>
            <a:pPr marL="12700">
              <a:lnSpc>
                <a:spcPct val="100000"/>
              </a:lnSpc>
              <a:spcBef>
                <a:spcPts val="785"/>
              </a:spcBef>
            </a:pPr>
            <a:r>
              <a:rPr dirty="0" sz="1400" spc="-5">
                <a:solidFill>
                  <a:srgbClr val="33CC33"/>
                </a:solidFill>
                <a:latin typeface="Tahoma"/>
                <a:cs typeface="Tahoma"/>
              </a:rPr>
              <a:t>Why is fitting the </a:t>
            </a:r>
            <a:r>
              <a:rPr dirty="0" sz="1400">
                <a:solidFill>
                  <a:srgbClr val="33CC33"/>
                </a:solidFill>
                <a:latin typeface="Tahoma"/>
                <a:cs typeface="Tahoma"/>
              </a:rPr>
              <a:t>noise </a:t>
            </a:r>
            <a:r>
              <a:rPr dirty="0" sz="1400" spc="-5">
                <a:solidFill>
                  <a:srgbClr val="33CC33"/>
                </a:solidFill>
                <a:latin typeface="Tahoma"/>
                <a:cs typeface="Tahoma"/>
              </a:rPr>
              <a:t>so</a:t>
            </a:r>
            <a:r>
              <a:rPr dirty="0" sz="1400" spc="15">
                <a:solidFill>
                  <a:srgbClr val="33CC33"/>
                </a:solidFill>
                <a:latin typeface="Tahoma"/>
                <a:cs typeface="Tahoma"/>
              </a:rPr>
              <a:t> </a:t>
            </a:r>
            <a:r>
              <a:rPr dirty="0" sz="1400" spc="-5">
                <a:solidFill>
                  <a:srgbClr val="33CC33"/>
                </a:solidFill>
                <a:latin typeface="Tahoma"/>
                <a:cs typeface="Tahoma"/>
              </a:rPr>
              <a:t>bad?</a:t>
            </a:r>
            <a:endParaRPr sz="1400">
              <a:latin typeface="Tahoma"/>
              <a:cs typeface="Tahoma"/>
            </a:endParaRPr>
          </a:p>
        </p:txBody>
      </p:sp>
      <p:sp>
        <p:nvSpPr>
          <p:cNvPr id="19" name="object 1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73752" y="4477003"/>
            <a:ext cx="109791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7</a:t>
            </a:r>
            <a:endParaRPr sz="600">
              <a:latin typeface="Tahoma"/>
              <a:cs typeface="Tahoma"/>
            </a:endParaRPr>
          </a:p>
        </p:txBody>
      </p:sp>
      <p:sp>
        <p:nvSpPr>
          <p:cNvPr id="4" name="object 4"/>
          <p:cNvSpPr txBox="1"/>
          <p:nvPr/>
        </p:nvSpPr>
        <p:spPr>
          <a:xfrm>
            <a:off x="1988820" y="1348232"/>
            <a:ext cx="3731895" cy="513080"/>
          </a:xfrm>
          <a:prstGeom prst="rect">
            <a:avLst/>
          </a:prstGeom>
        </p:spPr>
        <p:txBody>
          <a:bodyPr wrap="square" lIns="0" tIns="12065" rIns="0" bIns="0" rtlCol="0" vert="horz">
            <a:spAutoFit/>
          </a:bodyPr>
          <a:lstStyle/>
          <a:p>
            <a:pPr algn="ctr" marR="5080">
              <a:lnSpc>
                <a:spcPct val="100000"/>
              </a:lnSpc>
              <a:spcBef>
                <a:spcPts val="95"/>
              </a:spcBef>
            </a:pPr>
            <a:r>
              <a:rPr dirty="0" sz="2000" spc="-5">
                <a:solidFill>
                  <a:srgbClr val="006500"/>
                </a:solidFill>
                <a:latin typeface="Tahoma"/>
                <a:cs typeface="Tahoma"/>
              </a:rPr>
              <a:t>One-Nearest </a:t>
            </a:r>
            <a:r>
              <a:rPr dirty="0" sz="2000" spc="-10">
                <a:solidFill>
                  <a:srgbClr val="006500"/>
                </a:solidFill>
                <a:latin typeface="Tahoma"/>
                <a:cs typeface="Tahoma"/>
              </a:rPr>
              <a:t>Neighbor</a:t>
            </a:r>
            <a:endParaRPr sz="2000">
              <a:latin typeface="Tahoma"/>
              <a:cs typeface="Tahoma"/>
            </a:endParaRPr>
          </a:p>
          <a:p>
            <a:pPr algn="ctr" marR="5080">
              <a:lnSpc>
                <a:spcPct val="100000"/>
              </a:lnSpc>
              <a:spcBef>
                <a:spcPts val="5"/>
              </a:spcBef>
            </a:pPr>
            <a:r>
              <a:rPr dirty="0" sz="1200" spc="-5">
                <a:solidFill>
                  <a:srgbClr val="006500"/>
                </a:solidFill>
                <a:latin typeface="Tahoma"/>
                <a:cs typeface="Tahoma"/>
              </a:rPr>
              <a:t>…One nearest neighbor for fitting </a:t>
            </a:r>
            <a:r>
              <a:rPr dirty="0" sz="1200">
                <a:solidFill>
                  <a:srgbClr val="006500"/>
                </a:solidFill>
                <a:latin typeface="Tahoma"/>
                <a:cs typeface="Tahoma"/>
              </a:rPr>
              <a:t>is described</a:t>
            </a:r>
            <a:r>
              <a:rPr dirty="0" sz="1200" spc="35">
                <a:solidFill>
                  <a:srgbClr val="006500"/>
                </a:solidFill>
                <a:latin typeface="Tahoma"/>
                <a:cs typeface="Tahoma"/>
              </a:rPr>
              <a:t> </a:t>
            </a:r>
            <a:r>
              <a:rPr dirty="0" sz="1200" spc="-5">
                <a:solidFill>
                  <a:srgbClr val="006500"/>
                </a:solidFill>
                <a:latin typeface="Tahoma"/>
                <a:cs typeface="Tahoma"/>
              </a:rPr>
              <a:t>shortly…</a:t>
            </a:r>
            <a:endParaRPr sz="1200">
              <a:latin typeface="Tahoma"/>
              <a:cs typeface="Tahoma"/>
            </a:endParaRPr>
          </a:p>
        </p:txBody>
      </p:sp>
      <p:sp>
        <p:nvSpPr>
          <p:cNvPr id="5" name="object 5"/>
          <p:cNvSpPr/>
          <p:nvPr/>
        </p:nvSpPr>
        <p:spPr>
          <a:xfrm>
            <a:off x="1696211" y="1911095"/>
            <a:ext cx="1408378" cy="1409699"/>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760220" y="3407917"/>
            <a:ext cx="4235450" cy="901065"/>
          </a:xfrm>
          <a:prstGeom prst="rect">
            <a:avLst/>
          </a:prstGeom>
        </p:spPr>
        <p:txBody>
          <a:bodyPr wrap="square" lIns="0" tIns="48260" rIns="0" bIns="0" rtlCol="0" vert="horz">
            <a:spAutoFit/>
          </a:bodyPr>
          <a:lstStyle/>
          <a:p>
            <a:pPr>
              <a:lnSpc>
                <a:spcPct val="100000"/>
              </a:lnSpc>
              <a:spcBef>
                <a:spcPts val="380"/>
              </a:spcBef>
            </a:pPr>
            <a:r>
              <a:rPr dirty="0" sz="1200" spc="-5" b="1">
                <a:latin typeface="Tahoma"/>
                <a:cs typeface="Tahoma"/>
              </a:rPr>
              <a:t>Similar </a:t>
            </a:r>
            <a:r>
              <a:rPr dirty="0" sz="1200" b="1">
                <a:latin typeface="Tahoma"/>
                <a:cs typeface="Tahoma"/>
              </a:rPr>
              <a:t>to </a:t>
            </a:r>
            <a:r>
              <a:rPr dirty="0" sz="1200" spc="-5" b="1">
                <a:latin typeface="Tahoma"/>
                <a:cs typeface="Tahoma"/>
              </a:rPr>
              <a:t>Join The Dots </a:t>
            </a:r>
            <a:r>
              <a:rPr dirty="0" sz="1200" b="1">
                <a:latin typeface="Tahoma"/>
                <a:cs typeface="Tahoma"/>
              </a:rPr>
              <a:t>with two </a:t>
            </a:r>
            <a:r>
              <a:rPr dirty="0" sz="1200" spc="-5" b="1">
                <a:latin typeface="Tahoma"/>
                <a:cs typeface="Tahoma"/>
              </a:rPr>
              <a:t>Pros </a:t>
            </a:r>
            <a:r>
              <a:rPr dirty="0" sz="1200" b="1">
                <a:latin typeface="Tahoma"/>
                <a:cs typeface="Tahoma"/>
              </a:rPr>
              <a:t>and </a:t>
            </a:r>
            <a:r>
              <a:rPr dirty="0" sz="1200" spc="-5" b="1">
                <a:latin typeface="Tahoma"/>
                <a:cs typeface="Tahoma"/>
              </a:rPr>
              <a:t>one</a:t>
            </a:r>
            <a:r>
              <a:rPr dirty="0" sz="1200" spc="-15" b="1">
                <a:latin typeface="Tahoma"/>
                <a:cs typeface="Tahoma"/>
              </a:rPr>
              <a:t> </a:t>
            </a:r>
            <a:r>
              <a:rPr dirty="0" sz="1200" spc="-5" b="1">
                <a:latin typeface="Tahoma"/>
                <a:cs typeface="Tahoma"/>
              </a:rPr>
              <a:t>Con.</a:t>
            </a:r>
            <a:endParaRPr sz="1200">
              <a:latin typeface="Tahoma"/>
              <a:cs typeface="Tahoma"/>
            </a:endParaRPr>
          </a:p>
          <a:p>
            <a:pPr marL="171450" indent="-172085">
              <a:lnSpc>
                <a:spcPct val="100000"/>
              </a:lnSpc>
              <a:spcBef>
                <a:spcPts val="284"/>
              </a:spcBef>
              <a:buChar char="•"/>
              <a:tabLst>
                <a:tab pos="172085" algn="l"/>
              </a:tabLst>
            </a:pPr>
            <a:r>
              <a:rPr dirty="0" sz="1200" spc="-5">
                <a:latin typeface="Tahoma"/>
                <a:cs typeface="Tahoma"/>
              </a:rPr>
              <a:t>PRO: </a:t>
            </a:r>
            <a:r>
              <a:rPr dirty="0" sz="1200">
                <a:latin typeface="Tahoma"/>
                <a:cs typeface="Tahoma"/>
              </a:rPr>
              <a:t>It is easy </a:t>
            </a:r>
            <a:r>
              <a:rPr dirty="0" sz="1200" spc="-5">
                <a:latin typeface="Tahoma"/>
                <a:cs typeface="Tahoma"/>
              </a:rPr>
              <a:t>to implement with </a:t>
            </a:r>
            <a:r>
              <a:rPr dirty="0" sz="1200">
                <a:latin typeface="Tahoma"/>
                <a:cs typeface="Tahoma"/>
              </a:rPr>
              <a:t>multivariate</a:t>
            </a:r>
            <a:r>
              <a:rPr dirty="0" sz="1200" spc="-10">
                <a:latin typeface="Tahoma"/>
                <a:cs typeface="Tahoma"/>
              </a:rPr>
              <a:t> </a:t>
            </a:r>
            <a:r>
              <a:rPr dirty="0" sz="1200">
                <a:latin typeface="Tahoma"/>
                <a:cs typeface="Tahoma"/>
              </a:rPr>
              <a:t>inputs.</a:t>
            </a:r>
            <a:endParaRPr sz="1200">
              <a:latin typeface="Tahoma"/>
              <a:cs typeface="Tahoma"/>
            </a:endParaRPr>
          </a:p>
          <a:p>
            <a:pPr marL="171450" indent="-172085">
              <a:lnSpc>
                <a:spcPct val="100000"/>
              </a:lnSpc>
              <a:spcBef>
                <a:spcPts val="285"/>
              </a:spcBef>
              <a:buChar char="•"/>
              <a:tabLst>
                <a:tab pos="172085" algn="l"/>
              </a:tabLst>
            </a:pPr>
            <a:r>
              <a:rPr dirty="0" sz="1200" spc="-5">
                <a:latin typeface="Tahoma"/>
                <a:cs typeface="Tahoma"/>
              </a:rPr>
              <a:t>CON: </a:t>
            </a:r>
            <a:r>
              <a:rPr dirty="0" sz="1200">
                <a:latin typeface="Tahoma"/>
                <a:cs typeface="Tahoma"/>
              </a:rPr>
              <a:t>It no longer </a:t>
            </a:r>
            <a:r>
              <a:rPr dirty="0" sz="1200" spc="-5">
                <a:latin typeface="Tahoma"/>
                <a:cs typeface="Tahoma"/>
              </a:rPr>
              <a:t>interpolates</a:t>
            </a:r>
            <a:r>
              <a:rPr dirty="0" sz="1200">
                <a:latin typeface="Tahoma"/>
                <a:cs typeface="Tahoma"/>
              </a:rPr>
              <a:t> </a:t>
            </a:r>
            <a:r>
              <a:rPr dirty="0" sz="1200" spc="-5">
                <a:latin typeface="Tahoma"/>
                <a:cs typeface="Tahoma"/>
              </a:rPr>
              <a:t>locally.</a:t>
            </a:r>
            <a:endParaRPr sz="1200">
              <a:latin typeface="Tahoma"/>
              <a:cs typeface="Tahoma"/>
            </a:endParaRPr>
          </a:p>
          <a:p>
            <a:pPr marL="171450" indent="-172085">
              <a:lnSpc>
                <a:spcPct val="100000"/>
              </a:lnSpc>
              <a:spcBef>
                <a:spcPts val="284"/>
              </a:spcBef>
              <a:buChar char="•"/>
              <a:tabLst>
                <a:tab pos="172085" algn="l"/>
              </a:tabLst>
            </a:pPr>
            <a:r>
              <a:rPr dirty="0" sz="1200" spc="-5">
                <a:latin typeface="Tahoma"/>
                <a:cs typeface="Tahoma"/>
              </a:rPr>
              <a:t>PRO: An excellent introduction to </a:t>
            </a:r>
            <a:r>
              <a:rPr dirty="0" sz="1200">
                <a:latin typeface="Tahoma"/>
                <a:cs typeface="Tahoma"/>
              </a:rPr>
              <a:t>instance-based learning…</a:t>
            </a:r>
            <a:endParaRPr sz="1200">
              <a:latin typeface="Tahoma"/>
              <a:cs typeface="Tahoma"/>
            </a:endParaRPr>
          </a:p>
        </p:txBody>
      </p:sp>
      <p:sp>
        <p:nvSpPr>
          <p:cNvPr id="7" name="object 7"/>
          <p:cNvSpPr/>
          <p:nvPr/>
        </p:nvSpPr>
        <p:spPr>
          <a:xfrm>
            <a:off x="3124199" y="1911095"/>
            <a:ext cx="1407621" cy="140970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4571999" y="1911095"/>
            <a:ext cx="1409908" cy="1409700"/>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1" name="object 11"/>
          <p:cNvSpPr txBox="1"/>
          <p:nvPr/>
        </p:nvSpPr>
        <p:spPr>
          <a:xfrm>
            <a:off x="4873752" y="8654286"/>
            <a:ext cx="109791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8</a:t>
            </a:r>
            <a:endParaRPr sz="600">
              <a:latin typeface="Tahoma"/>
              <a:cs typeface="Tahoma"/>
            </a:endParaRPr>
          </a:p>
        </p:txBody>
      </p:sp>
      <p:sp>
        <p:nvSpPr>
          <p:cNvPr id="12" name="object 12"/>
          <p:cNvSpPr txBox="1"/>
          <p:nvPr/>
        </p:nvSpPr>
        <p:spPr>
          <a:xfrm>
            <a:off x="1734820" y="5459041"/>
            <a:ext cx="3938270" cy="802005"/>
          </a:xfrm>
          <a:prstGeom prst="rect">
            <a:avLst/>
          </a:prstGeom>
        </p:spPr>
        <p:txBody>
          <a:bodyPr wrap="square" lIns="0" tIns="71120" rIns="0" bIns="0" rtlCol="0" vert="horz">
            <a:spAutoFit/>
          </a:bodyPr>
          <a:lstStyle/>
          <a:p>
            <a:pPr marL="417830">
              <a:lnSpc>
                <a:spcPct val="100000"/>
              </a:lnSpc>
              <a:spcBef>
                <a:spcPts val="560"/>
              </a:spcBef>
            </a:pPr>
            <a:r>
              <a:rPr dirty="0" sz="2000" spc="-5">
                <a:solidFill>
                  <a:srgbClr val="006500"/>
                </a:solidFill>
                <a:latin typeface="Tahoma"/>
                <a:cs typeface="Tahoma"/>
              </a:rPr>
              <a:t>Univariate 1-Nearest</a:t>
            </a:r>
            <a:r>
              <a:rPr dirty="0" sz="2000" spc="10">
                <a:solidFill>
                  <a:srgbClr val="006500"/>
                </a:solidFill>
                <a:latin typeface="Tahoma"/>
                <a:cs typeface="Tahoma"/>
              </a:rPr>
              <a:t> </a:t>
            </a:r>
            <a:r>
              <a:rPr dirty="0" sz="2000" spc="-10">
                <a:solidFill>
                  <a:srgbClr val="006500"/>
                </a:solidFill>
                <a:latin typeface="Tahoma"/>
                <a:cs typeface="Tahoma"/>
              </a:rPr>
              <a:t>Neighbor</a:t>
            </a:r>
            <a:endParaRPr sz="2000">
              <a:latin typeface="Tahoma"/>
              <a:cs typeface="Tahoma"/>
            </a:endParaRPr>
          </a:p>
          <a:p>
            <a:pPr marL="25400">
              <a:lnSpc>
                <a:spcPts val="1465"/>
              </a:lnSpc>
              <a:spcBef>
                <a:spcPts val="310"/>
              </a:spcBef>
            </a:pPr>
            <a:r>
              <a:rPr dirty="0" sz="1200" spc="-5">
                <a:latin typeface="Tahoma"/>
                <a:cs typeface="Tahoma"/>
              </a:rPr>
              <a:t>Given datapoints </a:t>
            </a:r>
            <a:r>
              <a:rPr dirty="0" sz="1200" spc="-20">
                <a:latin typeface="Tahoma"/>
                <a:cs typeface="Tahoma"/>
              </a:rPr>
              <a:t>(</a:t>
            </a:r>
            <a:r>
              <a:rPr dirty="0" sz="1250" spc="-20" i="1">
                <a:latin typeface="Tahoma"/>
                <a:cs typeface="Tahoma"/>
              </a:rPr>
              <a:t>x</a:t>
            </a:r>
            <a:r>
              <a:rPr dirty="0" baseline="-19607" sz="1275" spc="-30" i="1">
                <a:latin typeface="Tahoma"/>
                <a:cs typeface="Tahoma"/>
              </a:rPr>
              <a:t>1</a:t>
            </a:r>
            <a:r>
              <a:rPr dirty="0" sz="1250" spc="-20" i="1">
                <a:latin typeface="Tahoma"/>
                <a:cs typeface="Tahoma"/>
              </a:rPr>
              <a:t>,y</a:t>
            </a:r>
            <a:r>
              <a:rPr dirty="0" baseline="-19607" sz="1275" spc="-30" i="1">
                <a:latin typeface="Tahoma"/>
                <a:cs typeface="Tahoma"/>
              </a:rPr>
              <a:t>1</a:t>
            </a:r>
            <a:r>
              <a:rPr dirty="0" sz="1200" spc="-20">
                <a:latin typeface="Tahoma"/>
                <a:cs typeface="Tahoma"/>
              </a:rPr>
              <a:t>) </a:t>
            </a:r>
            <a:r>
              <a:rPr dirty="0" sz="1200" spc="-15">
                <a:latin typeface="Tahoma"/>
                <a:cs typeface="Tahoma"/>
              </a:rPr>
              <a:t>(</a:t>
            </a:r>
            <a:r>
              <a:rPr dirty="0" sz="1250" spc="-15" i="1">
                <a:latin typeface="Tahoma"/>
                <a:cs typeface="Tahoma"/>
              </a:rPr>
              <a:t>x</a:t>
            </a:r>
            <a:r>
              <a:rPr dirty="0" baseline="-19607" sz="1275" spc="-22" i="1">
                <a:latin typeface="Tahoma"/>
                <a:cs typeface="Tahoma"/>
              </a:rPr>
              <a:t>2</a:t>
            </a:r>
            <a:r>
              <a:rPr dirty="0" sz="1250" spc="-15" i="1">
                <a:latin typeface="Tahoma"/>
                <a:cs typeface="Tahoma"/>
              </a:rPr>
              <a:t>,y</a:t>
            </a:r>
            <a:r>
              <a:rPr dirty="0" baseline="-19607" sz="1275" spc="-22" i="1">
                <a:latin typeface="Tahoma"/>
                <a:cs typeface="Tahoma"/>
              </a:rPr>
              <a:t>2</a:t>
            </a:r>
            <a:r>
              <a:rPr dirty="0" sz="1200" spc="-15">
                <a:latin typeface="Tahoma"/>
                <a:cs typeface="Tahoma"/>
              </a:rPr>
              <a:t>)..(</a:t>
            </a:r>
            <a:r>
              <a:rPr dirty="0" sz="1250" spc="-15" i="1">
                <a:latin typeface="Tahoma"/>
                <a:cs typeface="Tahoma"/>
              </a:rPr>
              <a:t>x</a:t>
            </a:r>
            <a:r>
              <a:rPr dirty="0" baseline="-19607" sz="1275" spc="-22" i="1">
                <a:latin typeface="Tahoma"/>
                <a:cs typeface="Tahoma"/>
              </a:rPr>
              <a:t>N</a:t>
            </a:r>
            <a:r>
              <a:rPr dirty="0" sz="1250" spc="-15" i="1">
                <a:latin typeface="Tahoma"/>
                <a:cs typeface="Tahoma"/>
              </a:rPr>
              <a:t>,y</a:t>
            </a:r>
            <a:r>
              <a:rPr dirty="0" baseline="-19607" sz="1275" spc="-22" i="1">
                <a:latin typeface="Tahoma"/>
                <a:cs typeface="Tahoma"/>
              </a:rPr>
              <a:t>N</a:t>
            </a:r>
            <a:r>
              <a:rPr dirty="0" sz="1200" spc="-15">
                <a:latin typeface="Tahoma"/>
                <a:cs typeface="Tahoma"/>
              </a:rPr>
              <a:t>),where </a:t>
            </a:r>
            <a:r>
              <a:rPr dirty="0" sz="1200" spc="-5">
                <a:latin typeface="Tahoma"/>
                <a:cs typeface="Tahoma"/>
              </a:rPr>
              <a:t>we</a:t>
            </a:r>
            <a:r>
              <a:rPr dirty="0" sz="1200" spc="45">
                <a:latin typeface="Tahoma"/>
                <a:cs typeface="Tahoma"/>
              </a:rPr>
              <a:t> </a:t>
            </a:r>
            <a:r>
              <a:rPr dirty="0" sz="1200" spc="-5">
                <a:latin typeface="Tahoma"/>
                <a:cs typeface="Tahoma"/>
              </a:rPr>
              <a:t>assume</a:t>
            </a:r>
            <a:endParaRPr sz="1200">
              <a:latin typeface="Tahoma"/>
              <a:cs typeface="Tahoma"/>
            </a:endParaRPr>
          </a:p>
          <a:p>
            <a:pPr marL="25400">
              <a:lnSpc>
                <a:spcPts val="1465"/>
              </a:lnSpc>
            </a:pPr>
            <a:r>
              <a:rPr dirty="0" sz="1250" spc="-15" i="1">
                <a:latin typeface="Tahoma"/>
                <a:cs typeface="Tahoma"/>
              </a:rPr>
              <a:t>y</a:t>
            </a:r>
            <a:r>
              <a:rPr dirty="0" baseline="-19607" sz="1275" spc="-22" i="1">
                <a:latin typeface="Tahoma"/>
                <a:cs typeface="Tahoma"/>
              </a:rPr>
              <a:t>i</a:t>
            </a:r>
            <a:r>
              <a:rPr dirty="0" sz="1200" spc="-15">
                <a:latin typeface="Tahoma"/>
                <a:cs typeface="Tahoma"/>
              </a:rPr>
              <a:t>=</a:t>
            </a:r>
            <a:r>
              <a:rPr dirty="0" sz="1250" spc="-15" i="1">
                <a:latin typeface="Tahoma"/>
                <a:cs typeface="Tahoma"/>
              </a:rPr>
              <a:t>f</a:t>
            </a:r>
            <a:r>
              <a:rPr dirty="0" sz="1200" spc="-15">
                <a:latin typeface="Tahoma"/>
                <a:cs typeface="Tahoma"/>
              </a:rPr>
              <a:t>(</a:t>
            </a:r>
            <a:r>
              <a:rPr dirty="0" sz="1250" spc="-15" i="1">
                <a:latin typeface="Tahoma"/>
                <a:cs typeface="Tahoma"/>
              </a:rPr>
              <a:t>s</a:t>
            </a:r>
            <a:r>
              <a:rPr dirty="0" baseline="-19607" sz="1275" spc="-22" i="1">
                <a:latin typeface="Tahoma"/>
                <a:cs typeface="Tahoma"/>
              </a:rPr>
              <a:t>i</a:t>
            </a:r>
            <a:r>
              <a:rPr dirty="0" sz="1200" spc="-15">
                <a:latin typeface="Tahoma"/>
                <a:cs typeface="Tahoma"/>
              </a:rPr>
              <a:t>) </a:t>
            </a:r>
            <a:r>
              <a:rPr dirty="0" sz="1200">
                <a:latin typeface="Tahoma"/>
                <a:cs typeface="Tahoma"/>
              </a:rPr>
              <a:t>for some unknown </a:t>
            </a:r>
            <a:r>
              <a:rPr dirty="0" sz="1200" spc="-5">
                <a:latin typeface="Tahoma"/>
                <a:cs typeface="Tahoma"/>
              </a:rPr>
              <a:t>function</a:t>
            </a:r>
            <a:r>
              <a:rPr dirty="0" sz="1200" spc="-10">
                <a:latin typeface="Tahoma"/>
                <a:cs typeface="Tahoma"/>
              </a:rPr>
              <a:t> </a:t>
            </a:r>
            <a:r>
              <a:rPr dirty="0" sz="1250" spc="-15" i="1">
                <a:latin typeface="Tahoma"/>
                <a:cs typeface="Tahoma"/>
              </a:rPr>
              <a:t>f</a:t>
            </a:r>
            <a:r>
              <a:rPr dirty="0" sz="1200" spc="-15">
                <a:latin typeface="Tahoma"/>
                <a:cs typeface="Tahoma"/>
              </a:rPr>
              <a:t>.</a:t>
            </a:r>
            <a:endParaRPr sz="1200">
              <a:latin typeface="Tahoma"/>
              <a:cs typeface="Tahoma"/>
            </a:endParaRPr>
          </a:p>
        </p:txBody>
      </p:sp>
      <p:sp>
        <p:nvSpPr>
          <p:cNvPr id="13" name="object 13"/>
          <p:cNvSpPr txBox="1"/>
          <p:nvPr/>
        </p:nvSpPr>
        <p:spPr>
          <a:xfrm>
            <a:off x="1734820" y="6224747"/>
            <a:ext cx="3539490" cy="219075"/>
          </a:xfrm>
          <a:prstGeom prst="rect">
            <a:avLst/>
          </a:prstGeom>
        </p:spPr>
        <p:txBody>
          <a:bodyPr wrap="square" lIns="0" tIns="14604" rIns="0" bIns="0" rtlCol="0" vert="horz">
            <a:spAutoFit/>
          </a:bodyPr>
          <a:lstStyle/>
          <a:p>
            <a:pPr marL="25400">
              <a:lnSpc>
                <a:spcPct val="100000"/>
              </a:lnSpc>
              <a:spcBef>
                <a:spcPts val="114"/>
              </a:spcBef>
              <a:tabLst>
                <a:tab pos="3457575" algn="l"/>
              </a:tabLst>
            </a:pPr>
            <a:r>
              <a:rPr dirty="0" sz="1200" spc="-5">
                <a:latin typeface="Tahoma"/>
                <a:cs typeface="Tahoma"/>
              </a:rPr>
              <a:t>Given query </a:t>
            </a:r>
            <a:r>
              <a:rPr dirty="0" sz="1200">
                <a:latin typeface="Tahoma"/>
                <a:cs typeface="Tahoma"/>
              </a:rPr>
              <a:t>point </a:t>
            </a:r>
            <a:r>
              <a:rPr dirty="0" sz="1250" spc="-25" i="1">
                <a:latin typeface="Tahoma"/>
                <a:cs typeface="Tahoma"/>
              </a:rPr>
              <a:t>x</a:t>
            </a:r>
            <a:r>
              <a:rPr dirty="0" baseline="-19607" sz="1275" spc="-37" i="1">
                <a:latin typeface="Tahoma"/>
                <a:cs typeface="Tahoma"/>
              </a:rPr>
              <a:t>q</a:t>
            </a:r>
            <a:r>
              <a:rPr dirty="0" sz="1200" spc="-25">
                <a:latin typeface="Tahoma"/>
                <a:cs typeface="Tahoma"/>
              </a:rPr>
              <a:t>, </a:t>
            </a:r>
            <a:r>
              <a:rPr dirty="0" sz="1200">
                <a:latin typeface="Tahoma"/>
                <a:cs typeface="Tahoma"/>
              </a:rPr>
              <a:t>your </a:t>
            </a:r>
            <a:r>
              <a:rPr dirty="0" sz="1200" spc="-5">
                <a:latin typeface="Tahoma"/>
                <a:cs typeface="Tahoma"/>
              </a:rPr>
              <a:t>job </a:t>
            </a:r>
            <a:r>
              <a:rPr dirty="0" sz="1200">
                <a:latin typeface="Tahoma"/>
                <a:cs typeface="Tahoma"/>
              </a:rPr>
              <a:t>is</a:t>
            </a:r>
            <a:r>
              <a:rPr dirty="0" sz="1200" spc="75">
                <a:latin typeface="Tahoma"/>
                <a:cs typeface="Tahoma"/>
              </a:rPr>
              <a:t> </a:t>
            </a:r>
            <a:r>
              <a:rPr dirty="0" sz="1200">
                <a:latin typeface="Tahoma"/>
                <a:cs typeface="Tahoma"/>
              </a:rPr>
              <a:t>to </a:t>
            </a:r>
            <a:r>
              <a:rPr dirty="0" sz="1200" spc="-5">
                <a:latin typeface="Tahoma"/>
                <a:cs typeface="Tahoma"/>
              </a:rPr>
              <a:t>predict	</a:t>
            </a:r>
            <a:r>
              <a:rPr dirty="0" baseline="4273" sz="975" spc="15" i="1">
                <a:latin typeface="Times New Roman"/>
                <a:cs typeface="Times New Roman"/>
              </a:rPr>
              <a:t>q</a:t>
            </a:r>
            <a:endParaRPr baseline="4273" sz="975">
              <a:latin typeface="Times New Roman"/>
              <a:cs typeface="Times New Roman"/>
            </a:endParaRPr>
          </a:p>
        </p:txBody>
      </p:sp>
      <p:sp>
        <p:nvSpPr>
          <p:cNvPr id="14" name="object 14"/>
          <p:cNvSpPr txBox="1"/>
          <p:nvPr/>
        </p:nvSpPr>
        <p:spPr>
          <a:xfrm>
            <a:off x="4761738" y="6126734"/>
            <a:ext cx="304800" cy="128270"/>
          </a:xfrm>
          <a:prstGeom prst="rect">
            <a:avLst/>
          </a:prstGeom>
        </p:spPr>
        <p:txBody>
          <a:bodyPr wrap="square" lIns="0" tIns="15240" rIns="0" bIns="0" rtlCol="0" vert="horz">
            <a:spAutoFit/>
          </a:bodyPr>
          <a:lstStyle/>
          <a:p>
            <a:pPr>
              <a:lnSpc>
                <a:spcPct val="100000"/>
              </a:lnSpc>
              <a:spcBef>
                <a:spcPts val="120"/>
              </a:spcBef>
              <a:tabLst>
                <a:tab pos="239395" algn="l"/>
              </a:tabLst>
            </a:pPr>
            <a:r>
              <a:rPr dirty="0" sz="650" spc="10">
                <a:latin typeface="Symbol"/>
                <a:cs typeface="Symbol"/>
              </a:rPr>
              <a:t></a:t>
            </a:r>
            <a:r>
              <a:rPr dirty="0" sz="650" spc="10">
                <a:latin typeface="Times New Roman"/>
                <a:cs typeface="Times New Roman"/>
              </a:rPr>
              <a:t>	</a:t>
            </a:r>
            <a:r>
              <a:rPr dirty="0" sz="650" spc="10">
                <a:latin typeface="Symbol"/>
                <a:cs typeface="Symbol"/>
              </a:rPr>
              <a:t></a:t>
            </a:r>
            <a:endParaRPr sz="650">
              <a:latin typeface="Symbol"/>
              <a:cs typeface="Symbol"/>
            </a:endParaRPr>
          </a:p>
        </p:txBody>
      </p:sp>
      <p:sp>
        <p:nvSpPr>
          <p:cNvPr id="15" name="object 15"/>
          <p:cNvSpPr txBox="1"/>
          <p:nvPr/>
        </p:nvSpPr>
        <p:spPr>
          <a:xfrm>
            <a:off x="4760216" y="6116066"/>
            <a:ext cx="575310" cy="300990"/>
          </a:xfrm>
          <a:prstGeom prst="rect">
            <a:avLst/>
          </a:prstGeom>
        </p:spPr>
        <p:txBody>
          <a:bodyPr wrap="square" lIns="0" tIns="13335" rIns="0" bIns="0" rtlCol="0" vert="horz">
            <a:spAutoFit/>
          </a:bodyPr>
          <a:lstStyle/>
          <a:p>
            <a:pPr>
              <a:lnSpc>
                <a:spcPct val="100000"/>
              </a:lnSpc>
              <a:spcBef>
                <a:spcPts val="105"/>
              </a:spcBef>
            </a:pPr>
            <a:r>
              <a:rPr dirty="0" sz="1150" i="1">
                <a:latin typeface="Times New Roman"/>
                <a:cs typeface="Times New Roman"/>
              </a:rPr>
              <a:t>y </a:t>
            </a:r>
            <a:r>
              <a:rPr dirty="0" sz="1150">
                <a:latin typeface="Symbol"/>
                <a:cs typeface="Symbol"/>
              </a:rPr>
              <a:t></a:t>
            </a:r>
            <a:r>
              <a:rPr dirty="0" sz="1150">
                <a:latin typeface="Times New Roman"/>
                <a:cs typeface="Times New Roman"/>
              </a:rPr>
              <a:t> </a:t>
            </a:r>
            <a:r>
              <a:rPr dirty="0" sz="1150" i="1">
                <a:latin typeface="Times New Roman"/>
                <a:cs typeface="Times New Roman"/>
              </a:rPr>
              <a:t>f </a:t>
            </a:r>
            <a:r>
              <a:rPr dirty="0" sz="1800" spc="-120">
                <a:latin typeface="Symbol"/>
                <a:cs typeface="Symbol"/>
              </a:rPr>
              <a:t></a:t>
            </a:r>
            <a:r>
              <a:rPr dirty="0" sz="1150" spc="-120" i="1">
                <a:latin typeface="Times New Roman"/>
                <a:cs typeface="Times New Roman"/>
              </a:rPr>
              <a:t>x</a:t>
            </a:r>
            <a:r>
              <a:rPr dirty="0" sz="1150" spc="-105" i="1">
                <a:latin typeface="Times New Roman"/>
                <a:cs typeface="Times New Roman"/>
              </a:rPr>
              <a:t> </a:t>
            </a:r>
            <a:r>
              <a:rPr dirty="0" sz="1800" spc="-200">
                <a:latin typeface="Symbol"/>
                <a:cs typeface="Symbol"/>
              </a:rPr>
              <a:t></a:t>
            </a:r>
            <a:r>
              <a:rPr dirty="0" sz="1150" spc="-200">
                <a:latin typeface="Times New Roman"/>
                <a:cs typeface="Times New Roman"/>
              </a:rPr>
              <a:t>.</a:t>
            </a:r>
            <a:endParaRPr sz="1150">
              <a:latin typeface="Times New Roman"/>
              <a:cs typeface="Times New Roman"/>
            </a:endParaRPr>
          </a:p>
        </p:txBody>
      </p:sp>
      <p:sp>
        <p:nvSpPr>
          <p:cNvPr id="16" name="object 16"/>
          <p:cNvSpPr/>
          <p:nvPr/>
        </p:nvSpPr>
        <p:spPr>
          <a:xfrm>
            <a:off x="3934205" y="6963156"/>
            <a:ext cx="0" cy="252729"/>
          </a:xfrm>
          <a:custGeom>
            <a:avLst/>
            <a:gdLst/>
            <a:ahLst/>
            <a:cxnLst/>
            <a:rect l="l" t="t" r="r" b="b"/>
            <a:pathLst>
              <a:path w="0" h="252729">
                <a:moveTo>
                  <a:pt x="0" y="0"/>
                </a:moveTo>
                <a:lnTo>
                  <a:pt x="0" y="252222"/>
                </a:lnTo>
              </a:path>
            </a:pathLst>
          </a:custGeom>
          <a:ln w="7378">
            <a:solidFill>
              <a:srgbClr val="000000"/>
            </a:solidFill>
          </a:ln>
        </p:spPr>
        <p:txBody>
          <a:bodyPr wrap="square" lIns="0" tIns="0" rIns="0" bIns="0" rtlCol="0"/>
          <a:lstStyle/>
          <a:p/>
        </p:txBody>
      </p:sp>
      <p:sp>
        <p:nvSpPr>
          <p:cNvPr id="17" name="object 17"/>
          <p:cNvSpPr/>
          <p:nvPr/>
        </p:nvSpPr>
        <p:spPr>
          <a:xfrm>
            <a:off x="4418076" y="6963156"/>
            <a:ext cx="0" cy="252729"/>
          </a:xfrm>
          <a:custGeom>
            <a:avLst/>
            <a:gdLst/>
            <a:ahLst/>
            <a:cxnLst/>
            <a:rect l="l" t="t" r="r" b="b"/>
            <a:pathLst>
              <a:path w="0" h="252729">
                <a:moveTo>
                  <a:pt x="0" y="0"/>
                </a:moveTo>
                <a:lnTo>
                  <a:pt x="0" y="252222"/>
                </a:lnTo>
              </a:path>
            </a:pathLst>
          </a:custGeom>
          <a:ln w="7378">
            <a:solidFill>
              <a:srgbClr val="000000"/>
            </a:solidFill>
          </a:ln>
        </p:spPr>
        <p:txBody>
          <a:bodyPr wrap="square" lIns="0" tIns="0" rIns="0" bIns="0" rtlCol="0"/>
          <a:lstStyle/>
          <a:p/>
        </p:txBody>
      </p:sp>
      <p:sp>
        <p:nvSpPr>
          <p:cNvPr id="18" name="object 18"/>
          <p:cNvSpPr txBox="1"/>
          <p:nvPr/>
        </p:nvSpPr>
        <p:spPr>
          <a:xfrm>
            <a:off x="1734820" y="6416292"/>
            <a:ext cx="3142615" cy="897890"/>
          </a:xfrm>
          <a:prstGeom prst="rect">
            <a:avLst/>
          </a:prstGeom>
        </p:spPr>
        <p:txBody>
          <a:bodyPr wrap="square" lIns="0" tIns="12700" rIns="0" bIns="0" rtlCol="0" vert="horz">
            <a:spAutoFit/>
          </a:bodyPr>
          <a:lstStyle/>
          <a:p>
            <a:pPr marL="25400">
              <a:lnSpc>
                <a:spcPts val="1410"/>
              </a:lnSpc>
              <a:spcBef>
                <a:spcPts val="100"/>
              </a:spcBef>
            </a:pPr>
            <a:r>
              <a:rPr dirty="0" sz="1200" spc="-5">
                <a:latin typeface="Tahoma"/>
                <a:cs typeface="Tahoma"/>
              </a:rPr>
              <a:t>Nearest Neighbor:</a:t>
            </a:r>
            <a:endParaRPr sz="1200">
              <a:latin typeface="Tahoma"/>
              <a:cs typeface="Tahoma"/>
            </a:endParaRPr>
          </a:p>
          <a:p>
            <a:pPr marL="25400">
              <a:lnSpc>
                <a:spcPts val="1470"/>
              </a:lnSpc>
              <a:tabLst>
                <a:tab pos="297815" algn="l"/>
              </a:tabLst>
            </a:pPr>
            <a:r>
              <a:rPr dirty="0" sz="1200">
                <a:latin typeface="Tahoma"/>
                <a:cs typeface="Tahoma"/>
              </a:rPr>
              <a:t>1.	</a:t>
            </a:r>
            <a:r>
              <a:rPr dirty="0" sz="1200" spc="-5">
                <a:latin typeface="Tahoma"/>
                <a:cs typeface="Tahoma"/>
              </a:rPr>
              <a:t>Find the closest </a:t>
            </a:r>
            <a:r>
              <a:rPr dirty="0" sz="1250" spc="-25" i="1">
                <a:latin typeface="Tahoma"/>
                <a:cs typeface="Tahoma"/>
              </a:rPr>
              <a:t>x</a:t>
            </a:r>
            <a:r>
              <a:rPr dirty="0" baseline="-19607" sz="1275" spc="-37" i="1">
                <a:latin typeface="Tahoma"/>
                <a:cs typeface="Tahoma"/>
              </a:rPr>
              <a:t>i </a:t>
            </a:r>
            <a:r>
              <a:rPr dirty="0" sz="1200">
                <a:latin typeface="Tahoma"/>
                <a:cs typeface="Tahoma"/>
              </a:rPr>
              <a:t>in </a:t>
            </a:r>
            <a:r>
              <a:rPr dirty="0" sz="1200" spc="-5">
                <a:latin typeface="Tahoma"/>
                <a:cs typeface="Tahoma"/>
              </a:rPr>
              <a:t>our set of</a:t>
            </a:r>
            <a:r>
              <a:rPr dirty="0" sz="1200" spc="-155">
                <a:latin typeface="Tahoma"/>
                <a:cs typeface="Tahoma"/>
              </a:rPr>
              <a:t> </a:t>
            </a:r>
            <a:r>
              <a:rPr dirty="0" sz="1200" spc="-5">
                <a:latin typeface="Tahoma"/>
                <a:cs typeface="Tahoma"/>
              </a:rPr>
              <a:t>datapoints</a:t>
            </a:r>
            <a:endParaRPr sz="1200">
              <a:latin typeface="Tahoma"/>
              <a:cs typeface="Tahoma"/>
            </a:endParaRPr>
          </a:p>
          <a:p>
            <a:pPr algn="ctr" marL="652145">
              <a:lnSpc>
                <a:spcPts val="2195"/>
              </a:lnSpc>
              <a:spcBef>
                <a:spcPts val="844"/>
              </a:spcBef>
            </a:pPr>
            <a:r>
              <a:rPr dirty="0" baseline="1984" sz="2100" spc="-75" i="1">
                <a:latin typeface="Times New Roman"/>
                <a:cs typeface="Times New Roman"/>
              </a:rPr>
              <a:t>i</a:t>
            </a:r>
            <a:r>
              <a:rPr dirty="0" baseline="1501" sz="2775" spc="-75">
                <a:latin typeface="Symbol"/>
                <a:cs typeface="Symbol"/>
              </a:rPr>
              <a:t></a:t>
            </a:r>
            <a:r>
              <a:rPr dirty="0" baseline="1984" sz="2100" spc="-75" i="1">
                <a:latin typeface="Times New Roman"/>
                <a:cs typeface="Times New Roman"/>
              </a:rPr>
              <a:t>nn</a:t>
            </a:r>
            <a:r>
              <a:rPr dirty="0" baseline="1501" sz="2775" spc="-75">
                <a:latin typeface="Symbol"/>
                <a:cs typeface="Symbol"/>
              </a:rPr>
              <a:t></a:t>
            </a:r>
            <a:r>
              <a:rPr dirty="0" baseline="1501" sz="2775" spc="-75">
                <a:latin typeface="Times New Roman"/>
                <a:cs typeface="Times New Roman"/>
              </a:rPr>
              <a:t> </a:t>
            </a:r>
            <a:r>
              <a:rPr dirty="0" baseline="1984" sz="2100" spc="-7">
                <a:latin typeface="Symbol"/>
                <a:cs typeface="Symbol"/>
              </a:rPr>
              <a:t></a:t>
            </a:r>
            <a:r>
              <a:rPr dirty="0" baseline="1984" sz="2100" spc="-7">
                <a:latin typeface="Times New Roman"/>
                <a:cs typeface="Times New Roman"/>
              </a:rPr>
              <a:t> </a:t>
            </a:r>
            <a:r>
              <a:rPr dirty="0" sz="1400" spc="-5">
                <a:latin typeface="Times New Roman"/>
                <a:cs typeface="Times New Roman"/>
              </a:rPr>
              <a:t>argmin </a:t>
            </a:r>
            <a:r>
              <a:rPr dirty="0" baseline="1984" sz="2100" spc="-15" i="1">
                <a:latin typeface="Times New Roman"/>
                <a:cs typeface="Times New Roman"/>
              </a:rPr>
              <a:t>x</a:t>
            </a:r>
            <a:r>
              <a:rPr dirty="0" baseline="-20833" sz="1200" spc="-15" i="1">
                <a:latin typeface="Times New Roman"/>
                <a:cs typeface="Times New Roman"/>
              </a:rPr>
              <a:t>i </a:t>
            </a:r>
            <a:r>
              <a:rPr dirty="0" baseline="1984" sz="2100" spc="-7">
                <a:latin typeface="Symbol"/>
                <a:cs typeface="Symbol"/>
              </a:rPr>
              <a:t></a:t>
            </a:r>
            <a:r>
              <a:rPr dirty="0" baseline="1984" sz="2100" spc="-225">
                <a:latin typeface="Times New Roman"/>
                <a:cs typeface="Times New Roman"/>
              </a:rPr>
              <a:t> </a:t>
            </a:r>
            <a:r>
              <a:rPr dirty="0" baseline="1984" sz="2100" spc="7" i="1">
                <a:latin typeface="Times New Roman"/>
                <a:cs typeface="Times New Roman"/>
              </a:rPr>
              <a:t>x</a:t>
            </a:r>
            <a:r>
              <a:rPr dirty="0" baseline="-20833" sz="1200" spc="7" i="1">
                <a:latin typeface="Times New Roman"/>
                <a:cs typeface="Times New Roman"/>
              </a:rPr>
              <a:t>q</a:t>
            </a:r>
            <a:endParaRPr baseline="-20833" sz="1200">
              <a:latin typeface="Times New Roman"/>
              <a:cs typeface="Times New Roman"/>
            </a:endParaRPr>
          </a:p>
          <a:p>
            <a:pPr algn="ctr" marL="684530">
              <a:lnSpc>
                <a:spcPts val="935"/>
              </a:lnSpc>
            </a:pPr>
            <a:r>
              <a:rPr dirty="0" sz="800" i="1">
                <a:latin typeface="Times New Roman"/>
                <a:cs typeface="Times New Roman"/>
              </a:rPr>
              <a:t>i</a:t>
            </a:r>
            <a:endParaRPr sz="800">
              <a:latin typeface="Times New Roman"/>
              <a:cs typeface="Times New Roman"/>
            </a:endParaRPr>
          </a:p>
        </p:txBody>
      </p:sp>
      <p:sp>
        <p:nvSpPr>
          <p:cNvPr id="19" name="object 19"/>
          <p:cNvSpPr txBox="1"/>
          <p:nvPr/>
        </p:nvSpPr>
        <p:spPr>
          <a:xfrm>
            <a:off x="2453378" y="7395229"/>
            <a:ext cx="610870" cy="225425"/>
          </a:xfrm>
          <a:prstGeom prst="rect">
            <a:avLst/>
          </a:prstGeom>
        </p:spPr>
        <p:txBody>
          <a:bodyPr wrap="square" lIns="0" tIns="13970" rIns="0" bIns="0" rtlCol="0" vert="horz">
            <a:spAutoFit/>
          </a:bodyPr>
          <a:lstStyle/>
          <a:p>
            <a:pPr marL="25400">
              <a:lnSpc>
                <a:spcPct val="100000"/>
              </a:lnSpc>
              <a:spcBef>
                <a:spcPts val="110"/>
              </a:spcBef>
            </a:pPr>
            <a:r>
              <a:rPr dirty="0" baseline="12820" sz="1950" i="1">
                <a:latin typeface="Times New Roman"/>
                <a:cs typeface="Times New Roman"/>
              </a:rPr>
              <a:t>y </a:t>
            </a:r>
            <a:r>
              <a:rPr dirty="0" baseline="12820" sz="1950" spc="7">
                <a:latin typeface="Symbol"/>
                <a:cs typeface="Symbol"/>
              </a:rPr>
              <a:t></a:t>
            </a:r>
            <a:r>
              <a:rPr dirty="0" baseline="12820" sz="1950" spc="-247">
                <a:latin typeface="Times New Roman"/>
                <a:cs typeface="Times New Roman"/>
              </a:rPr>
              <a:t> </a:t>
            </a:r>
            <a:r>
              <a:rPr dirty="0" baseline="12820" sz="1950" i="1">
                <a:latin typeface="Times New Roman"/>
                <a:cs typeface="Times New Roman"/>
              </a:rPr>
              <a:t>y</a:t>
            </a:r>
            <a:r>
              <a:rPr dirty="0" sz="750" i="1">
                <a:latin typeface="Times New Roman"/>
                <a:cs typeface="Times New Roman"/>
              </a:rPr>
              <a:t>i </a:t>
            </a:r>
            <a:r>
              <a:rPr dirty="0" sz="1000" spc="-15">
                <a:latin typeface="Symbol"/>
                <a:cs typeface="Symbol"/>
              </a:rPr>
              <a:t></a:t>
            </a:r>
            <a:r>
              <a:rPr dirty="0" sz="750" spc="-15" i="1">
                <a:latin typeface="Times New Roman"/>
                <a:cs typeface="Times New Roman"/>
              </a:rPr>
              <a:t>nn </a:t>
            </a:r>
            <a:r>
              <a:rPr dirty="0" sz="1000" spc="-85">
                <a:latin typeface="Symbol"/>
                <a:cs typeface="Symbol"/>
              </a:rPr>
              <a:t></a:t>
            </a:r>
            <a:endParaRPr sz="1000">
              <a:latin typeface="Symbol"/>
              <a:cs typeface="Symbol"/>
            </a:endParaRPr>
          </a:p>
        </p:txBody>
      </p:sp>
      <p:sp>
        <p:nvSpPr>
          <p:cNvPr id="20" name="object 20"/>
          <p:cNvSpPr txBox="1"/>
          <p:nvPr/>
        </p:nvSpPr>
        <p:spPr>
          <a:xfrm>
            <a:off x="2480310" y="7271758"/>
            <a:ext cx="71755" cy="142240"/>
          </a:xfrm>
          <a:prstGeom prst="rect">
            <a:avLst/>
          </a:prstGeom>
        </p:spPr>
        <p:txBody>
          <a:bodyPr wrap="square" lIns="0" tIns="14605" rIns="0" bIns="0" rtlCol="0" vert="horz">
            <a:spAutoFit/>
          </a:bodyPr>
          <a:lstStyle/>
          <a:p>
            <a:pPr>
              <a:lnSpc>
                <a:spcPct val="100000"/>
              </a:lnSpc>
              <a:spcBef>
                <a:spcPts val="115"/>
              </a:spcBef>
            </a:pPr>
            <a:r>
              <a:rPr dirty="0" sz="750" spc="5">
                <a:latin typeface="Symbol"/>
                <a:cs typeface="Symbol"/>
              </a:rPr>
              <a:t></a:t>
            </a:r>
            <a:endParaRPr sz="750">
              <a:latin typeface="Symbol"/>
              <a:cs typeface="Symbol"/>
            </a:endParaRPr>
          </a:p>
        </p:txBody>
      </p:sp>
      <p:sp>
        <p:nvSpPr>
          <p:cNvPr id="21" name="object 21"/>
          <p:cNvSpPr txBox="1"/>
          <p:nvPr/>
        </p:nvSpPr>
        <p:spPr>
          <a:xfrm>
            <a:off x="1722120" y="7352028"/>
            <a:ext cx="659765" cy="208279"/>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2.</a:t>
            </a:r>
            <a:r>
              <a:rPr dirty="0" sz="1000" spc="229">
                <a:latin typeface="Tahoma"/>
                <a:cs typeface="Tahoma"/>
              </a:rPr>
              <a:t> </a:t>
            </a:r>
            <a:r>
              <a:rPr dirty="0" sz="1200" spc="-5">
                <a:latin typeface="Tahoma"/>
                <a:cs typeface="Tahoma"/>
              </a:rPr>
              <a:t>Predict</a:t>
            </a:r>
            <a:endParaRPr sz="1200">
              <a:latin typeface="Tahoma"/>
              <a:cs typeface="Tahoma"/>
            </a:endParaRPr>
          </a:p>
        </p:txBody>
      </p:sp>
      <p:sp>
        <p:nvSpPr>
          <p:cNvPr id="22" name="object 22"/>
          <p:cNvSpPr txBox="1"/>
          <p:nvPr/>
        </p:nvSpPr>
        <p:spPr>
          <a:xfrm>
            <a:off x="1893570" y="7595868"/>
            <a:ext cx="990600" cy="938530"/>
          </a:xfrm>
          <a:prstGeom prst="rect">
            <a:avLst/>
          </a:prstGeom>
        </p:spPr>
        <p:txBody>
          <a:bodyPr wrap="square" lIns="0" tIns="49530" rIns="0" bIns="0" rtlCol="0" vert="horz">
            <a:spAutoFit/>
          </a:bodyPr>
          <a:lstStyle/>
          <a:p>
            <a:pPr marR="5080">
              <a:lnSpc>
                <a:spcPct val="79800"/>
              </a:lnSpc>
              <a:spcBef>
                <a:spcPts val="390"/>
              </a:spcBef>
            </a:pPr>
            <a:r>
              <a:rPr dirty="0" sz="1200" spc="-5">
                <a:latin typeface="Tahoma"/>
                <a:cs typeface="Tahoma"/>
              </a:rPr>
              <a:t>Here’s </a:t>
            </a:r>
            <a:r>
              <a:rPr dirty="0" sz="1200">
                <a:latin typeface="Tahoma"/>
                <a:cs typeface="Tahoma"/>
              </a:rPr>
              <a:t>a  dataset </a:t>
            </a:r>
            <a:r>
              <a:rPr dirty="0" sz="1200" spc="-5">
                <a:latin typeface="Tahoma"/>
                <a:cs typeface="Tahoma"/>
              </a:rPr>
              <a:t>with  </a:t>
            </a:r>
            <a:r>
              <a:rPr dirty="0" sz="1200">
                <a:latin typeface="Tahoma"/>
                <a:cs typeface="Tahoma"/>
              </a:rPr>
              <a:t>one input,</a:t>
            </a:r>
            <a:r>
              <a:rPr dirty="0" sz="1200" spc="-110">
                <a:latin typeface="Tahoma"/>
                <a:cs typeface="Tahoma"/>
              </a:rPr>
              <a:t> </a:t>
            </a:r>
            <a:r>
              <a:rPr dirty="0" sz="1200">
                <a:latin typeface="Tahoma"/>
                <a:cs typeface="Tahoma"/>
              </a:rPr>
              <a:t>one  output and  </a:t>
            </a:r>
            <a:r>
              <a:rPr dirty="0" sz="1200" spc="-5">
                <a:latin typeface="Tahoma"/>
                <a:cs typeface="Tahoma"/>
              </a:rPr>
              <a:t>four  </a:t>
            </a:r>
            <a:r>
              <a:rPr dirty="0" sz="1200">
                <a:latin typeface="Tahoma"/>
                <a:cs typeface="Tahoma"/>
              </a:rPr>
              <a:t>datapoints.</a:t>
            </a:r>
            <a:endParaRPr sz="1200">
              <a:latin typeface="Tahoma"/>
              <a:cs typeface="Tahoma"/>
            </a:endParaRPr>
          </a:p>
        </p:txBody>
      </p:sp>
      <p:sp>
        <p:nvSpPr>
          <p:cNvPr id="23" name="object 23"/>
          <p:cNvSpPr/>
          <p:nvPr/>
        </p:nvSpPr>
        <p:spPr>
          <a:xfrm>
            <a:off x="3162300" y="7459980"/>
            <a:ext cx="0" cy="1219200"/>
          </a:xfrm>
          <a:custGeom>
            <a:avLst/>
            <a:gdLst/>
            <a:ahLst/>
            <a:cxnLst/>
            <a:rect l="l" t="t" r="r" b="b"/>
            <a:pathLst>
              <a:path w="0" h="1219200">
                <a:moveTo>
                  <a:pt x="0" y="0"/>
                </a:moveTo>
                <a:lnTo>
                  <a:pt x="0" y="1219200"/>
                </a:lnTo>
              </a:path>
            </a:pathLst>
          </a:custGeom>
          <a:ln w="28575">
            <a:solidFill>
              <a:srgbClr val="010101"/>
            </a:solidFill>
          </a:ln>
        </p:spPr>
        <p:txBody>
          <a:bodyPr wrap="square" lIns="0" tIns="0" rIns="0" bIns="0" rtlCol="0"/>
          <a:lstStyle/>
          <a:p/>
        </p:txBody>
      </p:sp>
      <p:sp>
        <p:nvSpPr>
          <p:cNvPr id="24" name="object 24"/>
          <p:cNvSpPr/>
          <p:nvPr/>
        </p:nvSpPr>
        <p:spPr>
          <a:xfrm>
            <a:off x="2971800" y="8526780"/>
            <a:ext cx="2895600" cy="0"/>
          </a:xfrm>
          <a:custGeom>
            <a:avLst/>
            <a:gdLst/>
            <a:ahLst/>
            <a:cxnLst/>
            <a:rect l="l" t="t" r="r" b="b"/>
            <a:pathLst>
              <a:path w="2895600" h="0">
                <a:moveTo>
                  <a:pt x="0" y="0"/>
                </a:moveTo>
                <a:lnTo>
                  <a:pt x="2895600" y="0"/>
                </a:lnTo>
              </a:path>
            </a:pathLst>
          </a:custGeom>
          <a:ln w="28575">
            <a:solidFill>
              <a:srgbClr val="010101"/>
            </a:solidFill>
          </a:ln>
        </p:spPr>
        <p:txBody>
          <a:bodyPr wrap="square" lIns="0" tIns="0" rIns="0" bIns="0" rtlCol="0"/>
          <a:lstStyle/>
          <a:p/>
        </p:txBody>
      </p:sp>
      <p:sp>
        <p:nvSpPr>
          <p:cNvPr id="25" name="object 25"/>
          <p:cNvSpPr/>
          <p:nvPr/>
        </p:nvSpPr>
        <p:spPr>
          <a:xfrm>
            <a:off x="5635625" y="7533005"/>
            <a:ext cx="120650" cy="120650"/>
          </a:xfrm>
          <a:prstGeom prst="rect">
            <a:avLst/>
          </a:prstGeom>
          <a:blipFill>
            <a:blip r:embed="rId5" cstate="print"/>
            <a:stretch>
              <a:fillRect/>
            </a:stretch>
          </a:blipFill>
        </p:spPr>
        <p:txBody>
          <a:bodyPr wrap="square" lIns="0" tIns="0" rIns="0" bIns="0" rtlCol="0"/>
          <a:lstStyle/>
          <a:p/>
        </p:txBody>
      </p:sp>
      <p:sp>
        <p:nvSpPr>
          <p:cNvPr id="26" name="object 26"/>
          <p:cNvSpPr/>
          <p:nvPr/>
        </p:nvSpPr>
        <p:spPr>
          <a:xfrm>
            <a:off x="3578225" y="8180705"/>
            <a:ext cx="120650" cy="120650"/>
          </a:xfrm>
          <a:prstGeom prst="rect">
            <a:avLst/>
          </a:prstGeom>
          <a:blipFill>
            <a:blip r:embed="rId5" cstate="print"/>
            <a:stretch>
              <a:fillRect/>
            </a:stretch>
          </a:blipFill>
        </p:spPr>
        <p:txBody>
          <a:bodyPr wrap="square" lIns="0" tIns="0" rIns="0" bIns="0" rtlCol="0"/>
          <a:lstStyle/>
          <a:p/>
        </p:txBody>
      </p:sp>
      <p:sp>
        <p:nvSpPr>
          <p:cNvPr id="27" name="object 27"/>
          <p:cNvSpPr/>
          <p:nvPr/>
        </p:nvSpPr>
        <p:spPr>
          <a:xfrm>
            <a:off x="3768725" y="7837805"/>
            <a:ext cx="120650" cy="120650"/>
          </a:xfrm>
          <a:prstGeom prst="rect">
            <a:avLst/>
          </a:prstGeom>
          <a:blipFill>
            <a:blip r:embed="rId5" cstate="print"/>
            <a:stretch>
              <a:fillRect/>
            </a:stretch>
          </a:blipFill>
        </p:spPr>
        <p:txBody>
          <a:bodyPr wrap="square" lIns="0" tIns="0" rIns="0" bIns="0" rtlCol="0"/>
          <a:lstStyle/>
          <a:p/>
        </p:txBody>
      </p:sp>
      <p:sp>
        <p:nvSpPr>
          <p:cNvPr id="28" name="object 28"/>
          <p:cNvSpPr/>
          <p:nvPr/>
        </p:nvSpPr>
        <p:spPr>
          <a:xfrm>
            <a:off x="4302125" y="8028305"/>
            <a:ext cx="120650" cy="120650"/>
          </a:xfrm>
          <a:prstGeom prst="rect">
            <a:avLst/>
          </a:prstGeom>
          <a:blipFill>
            <a:blip r:embed="rId5" cstate="print"/>
            <a:stretch>
              <a:fillRect/>
            </a:stretch>
          </a:blipFill>
        </p:spPr>
        <p:txBody>
          <a:bodyPr wrap="square" lIns="0" tIns="0" rIns="0" bIns="0" rtlCol="0"/>
          <a:lstStyle/>
          <a:p/>
        </p:txBody>
      </p:sp>
      <p:sp>
        <p:nvSpPr>
          <p:cNvPr id="29" name="object 29"/>
          <p:cNvSpPr txBox="1"/>
          <p:nvPr/>
        </p:nvSpPr>
        <p:spPr>
          <a:xfrm>
            <a:off x="3322320" y="8497316"/>
            <a:ext cx="88265" cy="208279"/>
          </a:xfrm>
          <a:prstGeom prst="rect">
            <a:avLst/>
          </a:prstGeom>
        </p:spPr>
        <p:txBody>
          <a:bodyPr wrap="square" lIns="0" tIns="12700" rIns="0" bIns="0" rtlCol="0" vert="horz">
            <a:spAutoFit/>
          </a:bodyPr>
          <a:lstStyle/>
          <a:p>
            <a:pPr>
              <a:lnSpc>
                <a:spcPct val="100000"/>
              </a:lnSpc>
              <a:spcBef>
                <a:spcPts val="100"/>
              </a:spcBef>
            </a:pPr>
            <a:r>
              <a:rPr dirty="0" sz="1200">
                <a:latin typeface="Tahoma"/>
                <a:cs typeface="Tahoma"/>
              </a:rPr>
              <a:t>x</a:t>
            </a:r>
            <a:endParaRPr sz="1200">
              <a:latin typeface="Tahoma"/>
              <a:cs typeface="Tahoma"/>
            </a:endParaRPr>
          </a:p>
        </p:txBody>
      </p:sp>
      <p:sp>
        <p:nvSpPr>
          <p:cNvPr id="30" name="object 30"/>
          <p:cNvSpPr txBox="1"/>
          <p:nvPr/>
        </p:nvSpPr>
        <p:spPr>
          <a:xfrm>
            <a:off x="3055620" y="8268716"/>
            <a:ext cx="88900" cy="208279"/>
          </a:xfrm>
          <a:prstGeom prst="rect">
            <a:avLst/>
          </a:prstGeom>
        </p:spPr>
        <p:txBody>
          <a:bodyPr wrap="square" lIns="0" tIns="12700" rIns="0" bIns="0" rtlCol="0" vert="horz">
            <a:spAutoFit/>
          </a:bodyPr>
          <a:lstStyle/>
          <a:p>
            <a:pPr>
              <a:lnSpc>
                <a:spcPct val="100000"/>
              </a:lnSpc>
              <a:spcBef>
                <a:spcPts val="100"/>
              </a:spcBef>
            </a:pPr>
            <a:r>
              <a:rPr dirty="0" sz="1200">
                <a:latin typeface="Tahoma"/>
                <a:cs typeface="Tahoma"/>
              </a:rPr>
              <a:t>y</a:t>
            </a:r>
            <a:endParaRPr sz="1200">
              <a:latin typeface="Tahoma"/>
              <a:cs typeface="Tahoma"/>
            </a:endParaRPr>
          </a:p>
        </p:txBody>
      </p:sp>
      <p:sp>
        <p:nvSpPr>
          <p:cNvPr id="31" name="object 31"/>
          <p:cNvSpPr/>
          <p:nvPr/>
        </p:nvSpPr>
        <p:spPr>
          <a:xfrm>
            <a:off x="3464814" y="8583930"/>
            <a:ext cx="383540" cy="38100"/>
          </a:xfrm>
          <a:custGeom>
            <a:avLst/>
            <a:gdLst/>
            <a:ahLst/>
            <a:cxnLst/>
            <a:rect l="l" t="t" r="r" b="b"/>
            <a:pathLst>
              <a:path w="383539" h="38100">
                <a:moveTo>
                  <a:pt x="345186" y="0"/>
                </a:moveTo>
                <a:lnTo>
                  <a:pt x="345186" y="38100"/>
                </a:lnTo>
                <a:lnTo>
                  <a:pt x="378713" y="21336"/>
                </a:lnTo>
                <a:lnTo>
                  <a:pt x="352806" y="21336"/>
                </a:lnTo>
                <a:lnTo>
                  <a:pt x="353568" y="20574"/>
                </a:lnTo>
                <a:lnTo>
                  <a:pt x="353568" y="17526"/>
                </a:lnTo>
                <a:lnTo>
                  <a:pt x="352806" y="16764"/>
                </a:lnTo>
                <a:lnTo>
                  <a:pt x="378713" y="16764"/>
                </a:lnTo>
                <a:lnTo>
                  <a:pt x="345186" y="0"/>
                </a:lnTo>
                <a:close/>
              </a:path>
              <a:path w="383539" h="38100">
                <a:moveTo>
                  <a:pt x="345186" y="16764"/>
                </a:moveTo>
                <a:lnTo>
                  <a:pt x="762" y="16764"/>
                </a:lnTo>
                <a:lnTo>
                  <a:pt x="0" y="17526"/>
                </a:lnTo>
                <a:lnTo>
                  <a:pt x="0" y="20574"/>
                </a:lnTo>
                <a:lnTo>
                  <a:pt x="762" y="21336"/>
                </a:lnTo>
                <a:lnTo>
                  <a:pt x="345186" y="21336"/>
                </a:lnTo>
                <a:lnTo>
                  <a:pt x="345186" y="16764"/>
                </a:lnTo>
                <a:close/>
              </a:path>
              <a:path w="383539" h="38100">
                <a:moveTo>
                  <a:pt x="378713" y="16764"/>
                </a:moveTo>
                <a:lnTo>
                  <a:pt x="352806" y="16764"/>
                </a:lnTo>
                <a:lnTo>
                  <a:pt x="353568" y="17526"/>
                </a:lnTo>
                <a:lnTo>
                  <a:pt x="353568" y="20574"/>
                </a:lnTo>
                <a:lnTo>
                  <a:pt x="352806" y="21336"/>
                </a:lnTo>
                <a:lnTo>
                  <a:pt x="378713" y="21336"/>
                </a:lnTo>
                <a:lnTo>
                  <a:pt x="383286" y="19050"/>
                </a:lnTo>
                <a:lnTo>
                  <a:pt x="378713" y="16764"/>
                </a:lnTo>
                <a:close/>
              </a:path>
            </a:pathLst>
          </a:custGeom>
          <a:solidFill>
            <a:srgbClr val="010101"/>
          </a:solidFill>
        </p:spPr>
        <p:txBody>
          <a:bodyPr wrap="square" lIns="0" tIns="0" rIns="0" bIns="0" rtlCol="0"/>
          <a:lstStyle/>
          <a:p/>
        </p:txBody>
      </p:sp>
      <p:sp>
        <p:nvSpPr>
          <p:cNvPr id="32" name="object 32"/>
          <p:cNvSpPr/>
          <p:nvPr/>
        </p:nvSpPr>
        <p:spPr>
          <a:xfrm>
            <a:off x="3067050" y="7879080"/>
            <a:ext cx="38100" cy="345440"/>
          </a:xfrm>
          <a:custGeom>
            <a:avLst/>
            <a:gdLst/>
            <a:ahLst/>
            <a:cxnLst/>
            <a:rect l="l" t="t" r="r" b="b"/>
            <a:pathLst>
              <a:path w="38100" h="345440">
                <a:moveTo>
                  <a:pt x="20574" y="29718"/>
                </a:moveTo>
                <a:lnTo>
                  <a:pt x="17525" y="29718"/>
                </a:lnTo>
                <a:lnTo>
                  <a:pt x="16763" y="30480"/>
                </a:lnTo>
                <a:lnTo>
                  <a:pt x="16763" y="344424"/>
                </a:lnTo>
                <a:lnTo>
                  <a:pt x="17525" y="345186"/>
                </a:lnTo>
                <a:lnTo>
                  <a:pt x="20574" y="345186"/>
                </a:lnTo>
                <a:lnTo>
                  <a:pt x="21336" y="344424"/>
                </a:lnTo>
                <a:lnTo>
                  <a:pt x="21336" y="30480"/>
                </a:lnTo>
                <a:lnTo>
                  <a:pt x="20574" y="29718"/>
                </a:lnTo>
                <a:close/>
              </a:path>
              <a:path w="38100" h="345440">
                <a:moveTo>
                  <a:pt x="19050" y="0"/>
                </a:moveTo>
                <a:lnTo>
                  <a:pt x="0" y="38100"/>
                </a:lnTo>
                <a:lnTo>
                  <a:pt x="16763" y="38100"/>
                </a:lnTo>
                <a:lnTo>
                  <a:pt x="16763" y="30480"/>
                </a:lnTo>
                <a:lnTo>
                  <a:pt x="17525" y="29718"/>
                </a:lnTo>
                <a:lnTo>
                  <a:pt x="33909" y="29718"/>
                </a:lnTo>
                <a:lnTo>
                  <a:pt x="19050" y="0"/>
                </a:lnTo>
                <a:close/>
              </a:path>
              <a:path w="38100" h="345440">
                <a:moveTo>
                  <a:pt x="33909" y="29718"/>
                </a:moveTo>
                <a:lnTo>
                  <a:pt x="20574" y="29718"/>
                </a:lnTo>
                <a:lnTo>
                  <a:pt x="21336" y="30480"/>
                </a:lnTo>
                <a:lnTo>
                  <a:pt x="21336" y="38100"/>
                </a:lnTo>
                <a:lnTo>
                  <a:pt x="38100" y="38100"/>
                </a:lnTo>
                <a:lnTo>
                  <a:pt x="33909" y="29718"/>
                </a:lnTo>
                <a:close/>
              </a:path>
            </a:pathLst>
          </a:custGeom>
          <a:solidFill>
            <a:srgbClr val="010101"/>
          </a:solidFill>
        </p:spPr>
        <p:txBody>
          <a:bodyPr wrap="square" lIns="0" tIns="0" rIns="0" bIns="0" rtlCol="0"/>
          <a:lstStyle/>
          <a:p/>
        </p:txBody>
      </p:sp>
      <p:sp>
        <p:nvSpPr>
          <p:cNvPr id="33" name="object 33"/>
          <p:cNvSpPr/>
          <p:nvPr/>
        </p:nvSpPr>
        <p:spPr>
          <a:xfrm>
            <a:off x="3162300" y="7612380"/>
            <a:ext cx="2705100" cy="609600"/>
          </a:xfrm>
          <a:custGeom>
            <a:avLst/>
            <a:gdLst/>
            <a:ahLst/>
            <a:cxnLst/>
            <a:rect l="l" t="t" r="r" b="b"/>
            <a:pathLst>
              <a:path w="2705100" h="609600">
                <a:moveTo>
                  <a:pt x="0" y="609600"/>
                </a:moveTo>
                <a:lnTo>
                  <a:pt x="571500" y="609600"/>
                </a:lnTo>
                <a:lnTo>
                  <a:pt x="571500" y="304800"/>
                </a:lnTo>
                <a:lnTo>
                  <a:pt x="914400" y="304800"/>
                </a:lnTo>
                <a:lnTo>
                  <a:pt x="914400" y="457200"/>
                </a:lnTo>
                <a:lnTo>
                  <a:pt x="1828800" y="457200"/>
                </a:lnTo>
                <a:lnTo>
                  <a:pt x="1828800" y="0"/>
                </a:lnTo>
                <a:lnTo>
                  <a:pt x="2705100" y="0"/>
                </a:lnTo>
              </a:path>
            </a:pathLst>
          </a:custGeom>
          <a:ln w="19050">
            <a:solidFill>
              <a:srgbClr val="010101"/>
            </a:solidFill>
          </a:ln>
        </p:spPr>
        <p:txBody>
          <a:bodyPr wrap="square" lIns="0" tIns="0" rIns="0" bIns="0" rtlCol="0"/>
          <a:lstStyle/>
          <a:p/>
        </p:txBody>
      </p:sp>
      <p:sp>
        <p:nvSpPr>
          <p:cNvPr id="34" name="object 34"/>
          <p:cNvSpPr txBox="1"/>
          <p:nvPr/>
        </p:nvSpPr>
        <p:spPr>
          <a:xfrm rot="18540000">
            <a:off x="3186775" y="7620528"/>
            <a:ext cx="477730" cy="88900"/>
          </a:xfrm>
          <a:prstGeom prst="rect">
            <a:avLst/>
          </a:prstGeom>
        </p:spPr>
        <p:txBody>
          <a:bodyPr wrap="square" lIns="0" tIns="0" rIns="0" bIns="0" rtlCol="0" vert="horz">
            <a:spAutoFit/>
          </a:bodyPr>
          <a:lstStyle/>
          <a:p>
            <a:pPr>
              <a:lnSpc>
                <a:spcPts val="700"/>
              </a:lnSpc>
            </a:pPr>
            <a:r>
              <a:rPr dirty="0" sz="700" spc="-10">
                <a:latin typeface="Tahoma"/>
                <a:cs typeface="Tahoma"/>
              </a:rPr>
              <a:t>Here</a:t>
            </a:r>
            <a:r>
              <a:rPr dirty="0" sz="700">
                <a:latin typeface="Tahoma"/>
                <a:cs typeface="Tahoma"/>
              </a:rPr>
              <a:t>,</a:t>
            </a:r>
            <a:r>
              <a:rPr dirty="0" sz="700" spc="-15">
                <a:latin typeface="Tahoma"/>
                <a:cs typeface="Tahoma"/>
              </a:rPr>
              <a:t> </a:t>
            </a:r>
            <a:r>
              <a:rPr dirty="0" sz="700" spc="-10">
                <a:latin typeface="Tahoma"/>
                <a:cs typeface="Tahoma"/>
              </a:rPr>
              <a:t>t</a:t>
            </a:r>
            <a:r>
              <a:rPr dirty="0" sz="700" spc="-15">
                <a:latin typeface="Tahoma"/>
                <a:cs typeface="Tahoma"/>
              </a:rPr>
              <a:t>h</a:t>
            </a:r>
            <a:r>
              <a:rPr dirty="0" baseline="3968" sz="1050" spc="-15">
                <a:latin typeface="Tahoma"/>
                <a:cs typeface="Tahoma"/>
              </a:rPr>
              <a:t>i</a:t>
            </a:r>
            <a:r>
              <a:rPr dirty="0" baseline="3968" sz="1050">
                <a:latin typeface="Tahoma"/>
                <a:cs typeface="Tahoma"/>
              </a:rPr>
              <a:t>s</a:t>
            </a:r>
            <a:r>
              <a:rPr dirty="0" baseline="3968" sz="1050" spc="-22">
                <a:latin typeface="Tahoma"/>
                <a:cs typeface="Tahoma"/>
              </a:rPr>
              <a:t> </a:t>
            </a:r>
            <a:r>
              <a:rPr dirty="0" baseline="3968" sz="1050" spc="-15">
                <a:latin typeface="Tahoma"/>
                <a:cs typeface="Tahoma"/>
              </a:rPr>
              <a:t>i</a:t>
            </a:r>
            <a:r>
              <a:rPr dirty="0" baseline="3968" sz="1050">
                <a:latin typeface="Tahoma"/>
                <a:cs typeface="Tahoma"/>
              </a:rPr>
              <a:t>s</a:t>
            </a:r>
            <a:endParaRPr baseline="3968" sz="1050">
              <a:latin typeface="Tahoma"/>
              <a:cs typeface="Tahoma"/>
            </a:endParaRPr>
          </a:p>
        </p:txBody>
      </p:sp>
      <p:sp>
        <p:nvSpPr>
          <p:cNvPr id="35" name="object 35"/>
          <p:cNvSpPr txBox="1"/>
          <p:nvPr/>
        </p:nvSpPr>
        <p:spPr>
          <a:xfrm rot="18540000">
            <a:off x="3261058" y="7691712"/>
            <a:ext cx="430420" cy="88900"/>
          </a:xfrm>
          <a:prstGeom prst="rect">
            <a:avLst/>
          </a:prstGeom>
        </p:spPr>
        <p:txBody>
          <a:bodyPr wrap="square" lIns="0" tIns="0" rIns="0" bIns="0" rtlCol="0" vert="horz">
            <a:spAutoFit/>
          </a:bodyPr>
          <a:lstStyle/>
          <a:p>
            <a:pPr>
              <a:lnSpc>
                <a:spcPts val="700"/>
              </a:lnSpc>
            </a:pPr>
            <a:r>
              <a:rPr dirty="0" sz="700" spc="-10">
                <a:latin typeface="Tahoma"/>
                <a:cs typeface="Tahoma"/>
              </a:rPr>
              <a:t>t</a:t>
            </a:r>
            <a:r>
              <a:rPr dirty="0" sz="700" spc="-15">
                <a:latin typeface="Tahoma"/>
                <a:cs typeface="Tahoma"/>
              </a:rPr>
              <a:t>h</a:t>
            </a:r>
            <a:r>
              <a:rPr dirty="0" sz="700">
                <a:latin typeface="Tahoma"/>
                <a:cs typeface="Tahoma"/>
              </a:rPr>
              <a:t>e</a:t>
            </a:r>
            <a:r>
              <a:rPr dirty="0" sz="700" spc="-10">
                <a:latin typeface="Tahoma"/>
                <a:cs typeface="Tahoma"/>
              </a:rPr>
              <a:t> </a:t>
            </a:r>
            <a:r>
              <a:rPr dirty="0" sz="700" spc="-10">
                <a:latin typeface="Tahoma"/>
                <a:cs typeface="Tahoma"/>
              </a:rPr>
              <a:t>clo</a:t>
            </a:r>
            <a:r>
              <a:rPr dirty="0" sz="700" spc="-20">
                <a:latin typeface="Tahoma"/>
                <a:cs typeface="Tahoma"/>
              </a:rPr>
              <a:t>s</a:t>
            </a:r>
            <a:r>
              <a:rPr dirty="0" baseline="3968" sz="1050" spc="-15">
                <a:latin typeface="Tahoma"/>
                <a:cs typeface="Tahoma"/>
              </a:rPr>
              <a:t>e</a:t>
            </a:r>
            <a:r>
              <a:rPr dirty="0" baseline="3968" sz="1050" spc="-22">
                <a:latin typeface="Tahoma"/>
                <a:cs typeface="Tahoma"/>
              </a:rPr>
              <a:t>s</a:t>
            </a:r>
            <a:r>
              <a:rPr dirty="0" baseline="3968" sz="1050">
                <a:latin typeface="Tahoma"/>
                <a:cs typeface="Tahoma"/>
              </a:rPr>
              <a:t>t</a:t>
            </a:r>
            <a:endParaRPr baseline="3968" sz="1050">
              <a:latin typeface="Tahoma"/>
              <a:cs typeface="Tahoma"/>
            </a:endParaRPr>
          </a:p>
        </p:txBody>
      </p:sp>
      <p:sp>
        <p:nvSpPr>
          <p:cNvPr id="36" name="object 36"/>
          <p:cNvSpPr txBox="1"/>
          <p:nvPr/>
        </p:nvSpPr>
        <p:spPr>
          <a:xfrm rot="18540000">
            <a:off x="3336964" y="7764251"/>
            <a:ext cx="381495" cy="88900"/>
          </a:xfrm>
          <a:prstGeom prst="rect">
            <a:avLst/>
          </a:prstGeom>
        </p:spPr>
        <p:txBody>
          <a:bodyPr wrap="square" lIns="0" tIns="0" rIns="0" bIns="0" rtlCol="0" vert="horz">
            <a:spAutoFit/>
          </a:bodyPr>
          <a:lstStyle/>
          <a:p>
            <a:pPr>
              <a:lnSpc>
                <a:spcPts val="700"/>
              </a:lnSpc>
            </a:pPr>
            <a:r>
              <a:rPr dirty="0" sz="700" spc="-10">
                <a:latin typeface="Tahoma"/>
                <a:cs typeface="Tahoma"/>
              </a:rPr>
              <a:t>dat</a:t>
            </a:r>
            <a:r>
              <a:rPr dirty="0" sz="700" spc="-15">
                <a:latin typeface="Tahoma"/>
                <a:cs typeface="Tahoma"/>
              </a:rPr>
              <a:t>a</a:t>
            </a:r>
            <a:r>
              <a:rPr dirty="0" sz="700" spc="-5">
                <a:latin typeface="Tahoma"/>
                <a:cs typeface="Tahoma"/>
              </a:rPr>
              <a:t>p</a:t>
            </a:r>
            <a:r>
              <a:rPr dirty="0" sz="700" spc="-10">
                <a:latin typeface="Tahoma"/>
                <a:cs typeface="Tahoma"/>
              </a:rPr>
              <a:t>o</a:t>
            </a:r>
            <a:r>
              <a:rPr dirty="0" sz="700" spc="-15">
                <a:latin typeface="Tahoma"/>
                <a:cs typeface="Tahoma"/>
              </a:rPr>
              <a:t>i</a:t>
            </a:r>
            <a:r>
              <a:rPr dirty="0" sz="700" spc="-20">
                <a:latin typeface="Tahoma"/>
                <a:cs typeface="Tahoma"/>
              </a:rPr>
              <a:t>n</a:t>
            </a:r>
            <a:r>
              <a:rPr dirty="0" baseline="3968" sz="1050">
                <a:latin typeface="Tahoma"/>
                <a:cs typeface="Tahoma"/>
              </a:rPr>
              <a:t>t</a:t>
            </a:r>
            <a:endParaRPr baseline="3968" sz="1050">
              <a:latin typeface="Tahoma"/>
              <a:cs typeface="Tahoma"/>
            </a:endParaRPr>
          </a:p>
        </p:txBody>
      </p:sp>
      <p:sp>
        <p:nvSpPr>
          <p:cNvPr id="37" name="object 37"/>
          <p:cNvSpPr txBox="1"/>
          <p:nvPr/>
        </p:nvSpPr>
        <p:spPr>
          <a:xfrm>
            <a:off x="5303520" y="7909052"/>
            <a:ext cx="481330" cy="302895"/>
          </a:xfrm>
          <a:prstGeom prst="rect">
            <a:avLst/>
          </a:prstGeom>
        </p:spPr>
        <p:txBody>
          <a:bodyPr wrap="square" lIns="0" tIns="34290" rIns="0" bIns="0" rtlCol="0" vert="horz">
            <a:spAutoFit/>
          </a:bodyPr>
          <a:lstStyle/>
          <a:p>
            <a:pPr marR="5080">
              <a:lnSpc>
                <a:spcPct val="79600"/>
              </a:lnSpc>
              <a:spcBef>
                <a:spcPts val="270"/>
              </a:spcBef>
            </a:pPr>
            <a:r>
              <a:rPr dirty="0" sz="700">
                <a:latin typeface="Tahoma"/>
                <a:cs typeface="Tahoma"/>
              </a:rPr>
              <a:t>Here, this</a:t>
            </a:r>
            <a:r>
              <a:rPr dirty="0" sz="700" spc="-105">
                <a:latin typeface="Tahoma"/>
                <a:cs typeface="Tahoma"/>
              </a:rPr>
              <a:t> </a:t>
            </a:r>
            <a:r>
              <a:rPr dirty="0" sz="700">
                <a:latin typeface="Tahoma"/>
                <a:cs typeface="Tahoma"/>
              </a:rPr>
              <a:t>is  </a:t>
            </a:r>
            <a:r>
              <a:rPr dirty="0" sz="700" spc="-5">
                <a:latin typeface="Tahoma"/>
                <a:cs typeface="Tahoma"/>
              </a:rPr>
              <a:t>the closest  datapoint</a:t>
            </a:r>
            <a:endParaRPr sz="700">
              <a:latin typeface="Tahoma"/>
              <a:cs typeface="Tahoma"/>
            </a:endParaRPr>
          </a:p>
        </p:txBody>
      </p:sp>
      <p:sp>
        <p:nvSpPr>
          <p:cNvPr id="38" name="object 38"/>
          <p:cNvSpPr txBox="1"/>
          <p:nvPr/>
        </p:nvSpPr>
        <p:spPr>
          <a:xfrm rot="18000000">
            <a:off x="3742753" y="8195334"/>
            <a:ext cx="306991" cy="57150"/>
          </a:xfrm>
          <a:prstGeom prst="rect">
            <a:avLst/>
          </a:prstGeom>
        </p:spPr>
        <p:txBody>
          <a:bodyPr wrap="square" lIns="0" tIns="0" rIns="0" bIns="0" rtlCol="0" vert="horz">
            <a:spAutoFit/>
          </a:bodyPr>
          <a:lstStyle/>
          <a:p>
            <a:pPr>
              <a:lnSpc>
                <a:spcPts val="450"/>
              </a:lnSpc>
            </a:pPr>
            <a:r>
              <a:rPr dirty="0" sz="450" spc="-10">
                <a:latin typeface="Tahoma"/>
                <a:cs typeface="Tahoma"/>
              </a:rPr>
              <a:t>He</a:t>
            </a:r>
            <a:r>
              <a:rPr dirty="0" sz="450" spc="-15">
                <a:latin typeface="Tahoma"/>
                <a:cs typeface="Tahoma"/>
              </a:rPr>
              <a:t>r</a:t>
            </a:r>
            <a:r>
              <a:rPr dirty="0" sz="450" spc="-5">
                <a:latin typeface="Tahoma"/>
                <a:cs typeface="Tahoma"/>
              </a:rPr>
              <a:t>e</a:t>
            </a:r>
            <a:r>
              <a:rPr dirty="0" sz="450">
                <a:latin typeface="Tahoma"/>
                <a:cs typeface="Tahoma"/>
              </a:rPr>
              <a:t>,</a:t>
            </a:r>
            <a:r>
              <a:rPr dirty="0" sz="450" spc="-5">
                <a:latin typeface="Tahoma"/>
                <a:cs typeface="Tahoma"/>
              </a:rPr>
              <a:t> </a:t>
            </a:r>
            <a:r>
              <a:rPr dirty="0" sz="450" spc="-10">
                <a:latin typeface="Tahoma"/>
                <a:cs typeface="Tahoma"/>
              </a:rPr>
              <a:t>t</a:t>
            </a:r>
            <a:r>
              <a:rPr dirty="0" sz="450" spc="-5">
                <a:latin typeface="Tahoma"/>
                <a:cs typeface="Tahoma"/>
              </a:rPr>
              <a:t>h</a:t>
            </a:r>
            <a:r>
              <a:rPr dirty="0" sz="450" spc="-15">
                <a:latin typeface="Tahoma"/>
                <a:cs typeface="Tahoma"/>
              </a:rPr>
              <a:t>i</a:t>
            </a:r>
            <a:r>
              <a:rPr dirty="0" sz="450">
                <a:latin typeface="Tahoma"/>
                <a:cs typeface="Tahoma"/>
              </a:rPr>
              <a:t>s</a:t>
            </a:r>
            <a:r>
              <a:rPr dirty="0" sz="450" spc="-10">
                <a:latin typeface="Tahoma"/>
                <a:cs typeface="Tahoma"/>
              </a:rPr>
              <a:t> </a:t>
            </a:r>
            <a:r>
              <a:rPr dirty="0" baseline="6172" sz="675" spc="-15">
                <a:latin typeface="Tahoma"/>
                <a:cs typeface="Tahoma"/>
              </a:rPr>
              <a:t>i</a:t>
            </a:r>
            <a:r>
              <a:rPr dirty="0" baseline="6172" sz="675">
                <a:latin typeface="Tahoma"/>
                <a:cs typeface="Tahoma"/>
              </a:rPr>
              <a:t>s</a:t>
            </a:r>
            <a:endParaRPr baseline="6172" sz="675">
              <a:latin typeface="Tahoma"/>
              <a:cs typeface="Tahoma"/>
            </a:endParaRPr>
          </a:p>
        </p:txBody>
      </p:sp>
      <p:sp>
        <p:nvSpPr>
          <p:cNvPr id="39" name="object 39"/>
          <p:cNvSpPr txBox="1"/>
          <p:nvPr/>
        </p:nvSpPr>
        <p:spPr>
          <a:xfrm rot="18000000">
            <a:off x="3797940" y="8236013"/>
            <a:ext cx="275238" cy="57150"/>
          </a:xfrm>
          <a:prstGeom prst="rect">
            <a:avLst/>
          </a:prstGeom>
        </p:spPr>
        <p:txBody>
          <a:bodyPr wrap="square" lIns="0" tIns="0" rIns="0" bIns="0" rtlCol="0" vert="horz">
            <a:spAutoFit/>
          </a:bodyPr>
          <a:lstStyle/>
          <a:p>
            <a:pPr>
              <a:lnSpc>
                <a:spcPts val="450"/>
              </a:lnSpc>
            </a:pPr>
            <a:r>
              <a:rPr dirty="0" sz="450" spc="-10">
                <a:latin typeface="Tahoma"/>
                <a:cs typeface="Tahoma"/>
              </a:rPr>
              <a:t>th</a:t>
            </a:r>
            <a:r>
              <a:rPr dirty="0" sz="450">
                <a:latin typeface="Tahoma"/>
                <a:cs typeface="Tahoma"/>
              </a:rPr>
              <a:t>e</a:t>
            </a:r>
            <a:r>
              <a:rPr dirty="0" sz="450" spc="-10">
                <a:latin typeface="Tahoma"/>
                <a:cs typeface="Tahoma"/>
              </a:rPr>
              <a:t> cl</a:t>
            </a:r>
            <a:r>
              <a:rPr dirty="0" sz="450" spc="-5">
                <a:latin typeface="Tahoma"/>
                <a:cs typeface="Tahoma"/>
              </a:rPr>
              <a:t>o</a:t>
            </a:r>
            <a:r>
              <a:rPr dirty="0" sz="450" spc="-10">
                <a:latin typeface="Tahoma"/>
                <a:cs typeface="Tahoma"/>
              </a:rPr>
              <a:t>s</a:t>
            </a:r>
            <a:r>
              <a:rPr dirty="0" sz="450" spc="-5">
                <a:latin typeface="Tahoma"/>
                <a:cs typeface="Tahoma"/>
              </a:rPr>
              <a:t>e</a:t>
            </a:r>
            <a:r>
              <a:rPr dirty="0" sz="450" spc="-15">
                <a:latin typeface="Tahoma"/>
                <a:cs typeface="Tahoma"/>
              </a:rPr>
              <a:t>s</a:t>
            </a:r>
            <a:r>
              <a:rPr dirty="0" sz="450">
                <a:latin typeface="Tahoma"/>
                <a:cs typeface="Tahoma"/>
              </a:rPr>
              <a:t>t</a:t>
            </a:r>
            <a:endParaRPr sz="450">
              <a:latin typeface="Tahoma"/>
              <a:cs typeface="Tahoma"/>
            </a:endParaRPr>
          </a:p>
        </p:txBody>
      </p:sp>
      <p:sp>
        <p:nvSpPr>
          <p:cNvPr id="40" name="object 40"/>
          <p:cNvSpPr txBox="1"/>
          <p:nvPr/>
        </p:nvSpPr>
        <p:spPr>
          <a:xfrm rot="18000000">
            <a:off x="3852702" y="8276293"/>
            <a:ext cx="245504" cy="57150"/>
          </a:xfrm>
          <a:prstGeom prst="rect">
            <a:avLst/>
          </a:prstGeom>
        </p:spPr>
        <p:txBody>
          <a:bodyPr wrap="square" lIns="0" tIns="0" rIns="0" bIns="0" rtlCol="0" vert="horz">
            <a:spAutoFit/>
          </a:bodyPr>
          <a:lstStyle/>
          <a:p>
            <a:pPr>
              <a:lnSpc>
                <a:spcPts val="450"/>
              </a:lnSpc>
            </a:pPr>
            <a:r>
              <a:rPr dirty="0" sz="450" spc="-10">
                <a:latin typeface="Tahoma"/>
                <a:cs typeface="Tahoma"/>
              </a:rPr>
              <a:t>d</a:t>
            </a:r>
            <a:r>
              <a:rPr dirty="0" sz="450" spc="-5">
                <a:latin typeface="Tahoma"/>
                <a:cs typeface="Tahoma"/>
              </a:rPr>
              <a:t>ata</a:t>
            </a:r>
            <a:r>
              <a:rPr dirty="0" sz="450" spc="-15">
                <a:latin typeface="Tahoma"/>
                <a:cs typeface="Tahoma"/>
              </a:rPr>
              <a:t>p</a:t>
            </a:r>
            <a:r>
              <a:rPr dirty="0" sz="450" spc="-5">
                <a:latin typeface="Tahoma"/>
                <a:cs typeface="Tahoma"/>
              </a:rPr>
              <a:t>o</a:t>
            </a:r>
            <a:r>
              <a:rPr dirty="0" sz="450" spc="-10">
                <a:latin typeface="Tahoma"/>
                <a:cs typeface="Tahoma"/>
              </a:rPr>
              <a:t>i</a:t>
            </a:r>
            <a:r>
              <a:rPr dirty="0" sz="450" spc="-5">
                <a:latin typeface="Tahoma"/>
                <a:cs typeface="Tahoma"/>
              </a:rPr>
              <a:t>n</a:t>
            </a:r>
            <a:r>
              <a:rPr dirty="0" sz="450">
                <a:latin typeface="Tahoma"/>
                <a:cs typeface="Tahoma"/>
              </a:rPr>
              <a:t>t</a:t>
            </a:r>
            <a:endParaRPr sz="450">
              <a:latin typeface="Tahoma"/>
              <a:cs typeface="Tahoma"/>
            </a:endParaRPr>
          </a:p>
        </p:txBody>
      </p:sp>
      <p:sp>
        <p:nvSpPr>
          <p:cNvPr id="41" name="object 41"/>
          <p:cNvSpPr txBox="1"/>
          <p:nvPr/>
        </p:nvSpPr>
        <p:spPr>
          <a:xfrm rot="18960000">
            <a:off x="4322432" y="7542178"/>
            <a:ext cx="477106" cy="88900"/>
          </a:xfrm>
          <a:prstGeom prst="rect">
            <a:avLst/>
          </a:prstGeom>
        </p:spPr>
        <p:txBody>
          <a:bodyPr wrap="square" lIns="0" tIns="0" rIns="0" bIns="0" rtlCol="0" vert="horz">
            <a:spAutoFit/>
          </a:bodyPr>
          <a:lstStyle/>
          <a:p>
            <a:pPr>
              <a:lnSpc>
                <a:spcPts val="700"/>
              </a:lnSpc>
            </a:pPr>
            <a:r>
              <a:rPr dirty="0" sz="700" spc="-5">
                <a:latin typeface="Tahoma"/>
                <a:cs typeface="Tahoma"/>
              </a:rPr>
              <a:t>Here, this</a:t>
            </a:r>
            <a:r>
              <a:rPr dirty="0" sz="700" spc="-80">
                <a:latin typeface="Tahoma"/>
                <a:cs typeface="Tahoma"/>
              </a:rPr>
              <a:t> </a:t>
            </a:r>
            <a:r>
              <a:rPr dirty="0" sz="700">
                <a:latin typeface="Tahoma"/>
                <a:cs typeface="Tahoma"/>
              </a:rPr>
              <a:t>is</a:t>
            </a:r>
            <a:endParaRPr sz="700">
              <a:latin typeface="Tahoma"/>
              <a:cs typeface="Tahoma"/>
            </a:endParaRPr>
          </a:p>
        </p:txBody>
      </p:sp>
      <p:sp>
        <p:nvSpPr>
          <p:cNvPr id="42" name="object 42"/>
          <p:cNvSpPr txBox="1"/>
          <p:nvPr/>
        </p:nvSpPr>
        <p:spPr>
          <a:xfrm rot="18960000">
            <a:off x="4387438" y="7619912"/>
            <a:ext cx="429799" cy="88900"/>
          </a:xfrm>
          <a:prstGeom prst="rect">
            <a:avLst/>
          </a:prstGeom>
        </p:spPr>
        <p:txBody>
          <a:bodyPr wrap="square" lIns="0" tIns="0" rIns="0" bIns="0" rtlCol="0" vert="horz">
            <a:spAutoFit/>
          </a:bodyPr>
          <a:lstStyle/>
          <a:p>
            <a:pPr>
              <a:lnSpc>
                <a:spcPts val="700"/>
              </a:lnSpc>
            </a:pPr>
            <a:r>
              <a:rPr dirty="0" sz="700" spc="-5">
                <a:latin typeface="Tahoma"/>
                <a:cs typeface="Tahoma"/>
              </a:rPr>
              <a:t>the</a:t>
            </a:r>
            <a:r>
              <a:rPr dirty="0" sz="700" spc="-70">
                <a:latin typeface="Tahoma"/>
                <a:cs typeface="Tahoma"/>
              </a:rPr>
              <a:t> </a:t>
            </a:r>
            <a:r>
              <a:rPr dirty="0" sz="700" spc="-5">
                <a:latin typeface="Tahoma"/>
                <a:cs typeface="Tahoma"/>
              </a:rPr>
              <a:t>closest</a:t>
            </a:r>
            <a:endParaRPr sz="700">
              <a:latin typeface="Tahoma"/>
              <a:cs typeface="Tahoma"/>
            </a:endParaRPr>
          </a:p>
        </p:txBody>
      </p:sp>
      <p:sp>
        <p:nvSpPr>
          <p:cNvPr id="43" name="object 43"/>
          <p:cNvSpPr txBox="1"/>
          <p:nvPr/>
        </p:nvSpPr>
        <p:spPr>
          <a:xfrm rot="18960000">
            <a:off x="4453341" y="7698446"/>
            <a:ext cx="380261" cy="88900"/>
          </a:xfrm>
          <a:prstGeom prst="rect">
            <a:avLst/>
          </a:prstGeom>
        </p:spPr>
        <p:txBody>
          <a:bodyPr wrap="square" lIns="0" tIns="0" rIns="0" bIns="0" rtlCol="0" vert="horz">
            <a:spAutoFit/>
          </a:bodyPr>
          <a:lstStyle/>
          <a:p>
            <a:pPr>
              <a:lnSpc>
                <a:spcPts val="700"/>
              </a:lnSpc>
            </a:pPr>
            <a:r>
              <a:rPr dirty="0" sz="700">
                <a:latin typeface="Tahoma"/>
                <a:cs typeface="Tahoma"/>
              </a:rPr>
              <a:t>d</a:t>
            </a:r>
            <a:r>
              <a:rPr dirty="0" sz="700" spc="-5">
                <a:latin typeface="Tahoma"/>
                <a:cs typeface="Tahoma"/>
              </a:rPr>
              <a:t>at</a:t>
            </a:r>
            <a:r>
              <a:rPr dirty="0" sz="700" spc="-10">
                <a:latin typeface="Tahoma"/>
                <a:cs typeface="Tahoma"/>
              </a:rPr>
              <a:t>a</a:t>
            </a:r>
            <a:r>
              <a:rPr dirty="0" sz="700">
                <a:latin typeface="Tahoma"/>
                <a:cs typeface="Tahoma"/>
              </a:rPr>
              <a:t>po</a:t>
            </a:r>
            <a:r>
              <a:rPr dirty="0" sz="700" spc="-5">
                <a:latin typeface="Tahoma"/>
                <a:cs typeface="Tahoma"/>
              </a:rPr>
              <a:t>i</a:t>
            </a:r>
            <a:r>
              <a:rPr dirty="0" sz="700" spc="-15">
                <a:latin typeface="Tahoma"/>
                <a:cs typeface="Tahoma"/>
              </a:rPr>
              <a:t>n</a:t>
            </a:r>
            <a:r>
              <a:rPr dirty="0" sz="700">
                <a:latin typeface="Tahoma"/>
                <a:cs typeface="Tahoma"/>
              </a:rPr>
              <a:t>t</a:t>
            </a:r>
            <a:endParaRPr sz="700">
              <a:latin typeface="Tahoma"/>
              <a:cs typeface="Tahoma"/>
            </a:endParaRPr>
          </a:p>
        </p:txBody>
      </p:sp>
      <p:sp>
        <p:nvSpPr>
          <p:cNvPr id="44" name="object 44"/>
          <p:cNvSpPr/>
          <p:nvPr/>
        </p:nvSpPr>
        <p:spPr>
          <a:xfrm>
            <a:off x="5593841" y="7688580"/>
            <a:ext cx="50800" cy="231140"/>
          </a:xfrm>
          <a:custGeom>
            <a:avLst/>
            <a:gdLst/>
            <a:ahLst/>
            <a:cxnLst/>
            <a:rect l="l" t="t" r="r" b="b"/>
            <a:pathLst>
              <a:path w="50800" h="231140">
                <a:moveTo>
                  <a:pt x="29945" y="34983"/>
                </a:moveTo>
                <a:lnTo>
                  <a:pt x="0" y="122682"/>
                </a:lnTo>
                <a:lnTo>
                  <a:pt x="0" y="124206"/>
                </a:lnTo>
                <a:lnTo>
                  <a:pt x="4572" y="228600"/>
                </a:lnTo>
                <a:lnTo>
                  <a:pt x="4572" y="230124"/>
                </a:lnTo>
                <a:lnTo>
                  <a:pt x="5334" y="230886"/>
                </a:lnTo>
                <a:lnTo>
                  <a:pt x="8382" y="230886"/>
                </a:lnTo>
                <a:lnTo>
                  <a:pt x="9144" y="230124"/>
                </a:lnTo>
                <a:lnTo>
                  <a:pt x="9144" y="228600"/>
                </a:lnTo>
                <a:lnTo>
                  <a:pt x="4605" y="124206"/>
                </a:lnTo>
                <a:lnTo>
                  <a:pt x="4572" y="123444"/>
                </a:lnTo>
                <a:lnTo>
                  <a:pt x="4832" y="123444"/>
                </a:lnTo>
                <a:lnTo>
                  <a:pt x="34507" y="36536"/>
                </a:lnTo>
                <a:lnTo>
                  <a:pt x="29945" y="34983"/>
                </a:lnTo>
                <a:close/>
              </a:path>
              <a:path w="50800" h="231140">
                <a:moveTo>
                  <a:pt x="4601" y="124119"/>
                </a:moveTo>
                <a:close/>
              </a:path>
              <a:path w="50800" h="231140">
                <a:moveTo>
                  <a:pt x="4832" y="123444"/>
                </a:moveTo>
                <a:lnTo>
                  <a:pt x="4572" y="123444"/>
                </a:lnTo>
                <a:lnTo>
                  <a:pt x="4601" y="124119"/>
                </a:lnTo>
                <a:lnTo>
                  <a:pt x="4832" y="123444"/>
                </a:lnTo>
                <a:close/>
              </a:path>
              <a:path w="50800" h="231140">
                <a:moveTo>
                  <a:pt x="48449" y="27432"/>
                </a:moveTo>
                <a:lnTo>
                  <a:pt x="35052" y="27432"/>
                </a:lnTo>
                <a:lnTo>
                  <a:pt x="36575" y="28194"/>
                </a:lnTo>
                <a:lnTo>
                  <a:pt x="37337" y="29718"/>
                </a:lnTo>
                <a:lnTo>
                  <a:pt x="36575" y="30480"/>
                </a:lnTo>
                <a:lnTo>
                  <a:pt x="34507" y="36536"/>
                </a:lnTo>
                <a:lnTo>
                  <a:pt x="50292" y="41910"/>
                </a:lnTo>
                <a:lnTo>
                  <a:pt x="48449" y="27432"/>
                </a:lnTo>
                <a:close/>
              </a:path>
              <a:path w="50800" h="231140">
                <a:moveTo>
                  <a:pt x="35052" y="27432"/>
                </a:moveTo>
                <a:lnTo>
                  <a:pt x="34290" y="27432"/>
                </a:lnTo>
                <a:lnTo>
                  <a:pt x="32766" y="28194"/>
                </a:lnTo>
                <a:lnTo>
                  <a:pt x="32004" y="28956"/>
                </a:lnTo>
                <a:lnTo>
                  <a:pt x="29945" y="34983"/>
                </a:lnTo>
                <a:lnTo>
                  <a:pt x="34507" y="36536"/>
                </a:lnTo>
                <a:lnTo>
                  <a:pt x="36575" y="30480"/>
                </a:lnTo>
                <a:lnTo>
                  <a:pt x="37337" y="29718"/>
                </a:lnTo>
                <a:lnTo>
                  <a:pt x="36575" y="28194"/>
                </a:lnTo>
                <a:lnTo>
                  <a:pt x="35052" y="27432"/>
                </a:lnTo>
                <a:close/>
              </a:path>
              <a:path w="50800" h="231140">
                <a:moveTo>
                  <a:pt x="44958" y="0"/>
                </a:moveTo>
                <a:lnTo>
                  <a:pt x="14478" y="29718"/>
                </a:lnTo>
                <a:lnTo>
                  <a:pt x="29945" y="34983"/>
                </a:lnTo>
                <a:lnTo>
                  <a:pt x="32004" y="28956"/>
                </a:lnTo>
                <a:lnTo>
                  <a:pt x="32766" y="28194"/>
                </a:lnTo>
                <a:lnTo>
                  <a:pt x="34290" y="27432"/>
                </a:lnTo>
                <a:lnTo>
                  <a:pt x="48449" y="27432"/>
                </a:lnTo>
                <a:lnTo>
                  <a:pt x="44958" y="0"/>
                </a:lnTo>
                <a:close/>
              </a:path>
            </a:pathLst>
          </a:custGeom>
          <a:solidFill>
            <a:srgbClr val="010101"/>
          </a:solidFill>
        </p:spPr>
        <p:txBody>
          <a:bodyPr wrap="square" lIns="0" tIns="0" rIns="0" bIns="0" rtlCol="0"/>
          <a:lstStyle/>
          <a:p/>
        </p:txBody>
      </p:sp>
      <p:sp>
        <p:nvSpPr>
          <p:cNvPr id="45" name="object 45"/>
          <p:cNvSpPr/>
          <p:nvPr/>
        </p:nvSpPr>
        <p:spPr>
          <a:xfrm>
            <a:off x="3817620" y="7978902"/>
            <a:ext cx="71627" cy="169925"/>
          </a:xfrm>
          <a:prstGeom prst="rect">
            <a:avLst/>
          </a:prstGeom>
          <a:blipFill>
            <a:blip r:embed="rId6" cstate="print"/>
            <a:stretch>
              <a:fillRect/>
            </a:stretch>
          </a:blipFill>
        </p:spPr>
        <p:txBody>
          <a:bodyPr wrap="square" lIns="0" tIns="0" rIns="0" bIns="0" rtlCol="0"/>
          <a:lstStyle/>
          <a:p/>
        </p:txBody>
      </p:sp>
      <p:sp>
        <p:nvSpPr>
          <p:cNvPr id="46" name="object 46"/>
          <p:cNvSpPr/>
          <p:nvPr/>
        </p:nvSpPr>
        <p:spPr>
          <a:xfrm>
            <a:off x="3541014" y="7914893"/>
            <a:ext cx="48895" cy="240029"/>
          </a:xfrm>
          <a:custGeom>
            <a:avLst/>
            <a:gdLst/>
            <a:ahLst/>
            <a:cxnLst/>
            <a:rect l="l" t="t" r="r" b="b"/>
            <a:pathLst>
              <a:path w="48895" h="240029">
                <a:moveTo>
                  <a:pt x="28919" y="205886"/>
                </a:moveTo>
                <a:lnTo>
                  <a:pt x="13715" y="211835"/>
                </a:lnTo>
                <a:lnTo>
                  <a:pt x="44958" y="240029"/>
                </a:lnTo>
                <a:lnTo>
                  <a:pt x="47382" y="213359"/>
                </a:lnTo>
                <a:lnTo>
                  <a:pt x="33527" y="213359"/>
                </a:lnTo>
                <a:lnTo>
                  <a:pt x="32003" y="212597"/>
                </a:lnTo>
                <a:lnTo>
                  <a:pt x="31241" y="211835"/>
                </a:lnTo>
                <a:lnTo>
                  <a:pt x="28919" y="205886"/>
                </a:lnTo>
                <a:close/>
              </a:path>
              <a:path w="48895" h="240029">
                <a:moveTo>
                  <a:pt x="33401" y="204133"/>
                </a:moveTo>
                <a:lnTo>
                  <a:pt x="28919" y="205886"/>
                </a:lnTo>
                <a:lnTo>
                  <a:pt x="31241" y="211835"/>
                </a:lnTo>
                <a:lnTo>
                  <a:pt x="32003" y="212597"/>
                </a:lnTo>
                <a:lnTo>
                  <a:pt x="33527" y="213359"/>
                </a:lnTo>
                <a:lnTo>
                  <a:pt x="34289" y="213359"/>
                </a:lnTo>
                <a:lnTo>
                  <a:pt x="35813" y="212597"/>
                </a:lnTo>
                <a:lnTo>
                  <a:pt x="36575" y="211073"/>
                </a:lnTo>
                <a:lnTo>
                  <a:pt x="35813" y="210311"/>
                </a:lnTo>
                <a:lnTo>
                  <a:pt x="33401" y="204133"/>
                </a:lnTo>
                <a:close/>
              </a:path>
              <a:path w="48895" h="240029">
                <a:moveTo>
                  <a:pt x="48768" y="198119"/>
                </a:moveTo>
                <a:lnTo>
                  <a:pt x="33401" y="204133"/>
                </a:lnTo>
                <a:lnTo>
                  <a:pt x="35813" y="210311"/>
                </a:lnTo>
                <a:lnTo>
                  <a:pt x="36575" y="211073"/>
                </a:lnTo>
                <a:lnTo>
                  <a:pt x="35813" y="212597"/>
                </a:lnTo>
                <a:lnTo>
                  <a:pt x="34289" y="213359"/>
                </a:lnTo>
                <a:lnTo>
                  <a:pt x="47382" y="213359"/>
                </a:lnTo>
                <a:lnTo>
                  <a:pt x="48768" y="198119"/>
                </a:lnTo>
                <a:close/>
              </a:path>
              <a:path w="48895" h="240029">
                <a:moveTo>
                  <a:pt x="3810" y="0"/>
                </a:moveTo>
                <a:lnTo>
                  <a:pt x="762" y="0"/>
                </a:lnTo>
                <a:lnTo>
                  <a:pt x="0" y="761"/>
                </a:lnTo>
                <a:lnTo>
                  <a:pt x="0" y="131825"/>
                </a:lnTo>
                <a:lnTo>
                  <a:pt x="28919" y="205886"/>
                </a:lnTo>
                <a:lnTo>
                  <a:pt x="33401" y="204133"/>
                </a:lnTo>
                <a:lnTo>
                  <a:pt x="4869" y="131063"/>
                </a:lnTo>
                <a:lnTo>
                  <a:pt x="4572" y="131063"/>
                </a:lnTo>
                <a:lnTo>
                  <a:pt x="4572" y="761"/>
                </a:lnTo>
                <a:lnTo>
                  <a:pt x="3810" y="0"/>
                </a:lnTo>
                <a:close/>
              </a:path>
              <a:path w="48895" h="240029">
                <a:moveTo>
                  <a:pt x="4572" y="130301"/>
                </a:moveTo>
                <a:lnTo>
                  <a:pt x="4572" y="131063"/>
                </a:lnTo>
                <a:lnTo>
                  <a:pt x="4869" y="131063"/>
                </a:lnTo>
                <a:lnTo>
                  <a:pt x="4572" y="130301"/>
                </a:lnTo>
                <a:close/>
              </a:path>
            </a:pathLst>
          </a:custGeom>
          <a:solidFill>
            <a:srgbClr val="010101"/>
          </a:solidFill>
        </p:spPr>
        <p:txBody>
          <a:bodyPr wrap="square" lIns="0" tIns="0" rIns="0" bIns="0" rtlCol="0"/>
          <a:lstStyle/>
          <a:p/>
        </p:txBody>
      </p:sp>
      <p:sp>
        <p:nvSpPr>
          <p:cNvPr id="47" name="object 47"/>
          <p:cNvSpPr/>
          <p:nvPr/>
        </p:nvSpPr>
        <p:spPr>
          <a:xfrm>
            <a:off x="4419600" y="7800593"/>
            <a:ext cx="345440" cy="232410"/>
          </a:xfrm>
          <a:custGeom>
            <a:avLst/>
            <a:gdLst/>
            <a:ahLst/>
            <a:cxnLst/>
            <a:rect l="l" t="t" r="r" b="b"/>
            <a:pathLst>
              <a:path w="345439" h="232409">
                <a:moveTo>
                  <a:pt x="26670" y="197357"/>
                </a:moveTo>
                <a:lnTo>
                  <a:pt x="0" y="230885"/>
                </a:lnTo>
                <a:lnTo>
                  <a:pt x="42672" y="232409"/>
                </a:lnTo>
                <a:lnTo>
                  <a:pt x="37106" y="220217"/>
                </a:lnTo>
                <a:lnTo>
                  <a:pt x="28955" y="220217"/>
                </a:lnTo>
                <a:lnTo>
                  <a:pt x="27432" y="219455"/>
                </a:lnTo>
                <a:lnTo>
                  <a:pt x="26670" y="218693"/>
                </a:lnTo>
                <a:lnTo>
                  <a:pt x="25908" y="217169"/>
                </a:lnTo>
                <a:lnTo>
                  <a:pt x="26670" y="215645"/>
                </a:lnTo>
                <a:lnTo>
                  <a:pt x="28194" y="215645"/>
                </a:lnTo>
                <a:lnTo>
                  <a:pt x="33837" y="213057"/>
                </a:lnTo>
                <a:lnTo>
                  <a:pt x="26670" y="197357"/>
                </a:lnTo>
                <a:close/>
              </a:path>
              <a:path w="345439" h="232409">
                <a:moveTo>
                  <a:pt x="33837" y="213057"/>
                </a:moveTo>
                <a:lnTo>
                  <a:pt x="28194" y="215645"/>
                </a:lnTo>
                <a:lnTo>
                  <a:pt x="26670" y="215645"/>
                </a:lnTo>
                <a:lnTo>
                  <a:pt x="25908" y="217169"/>
                </a:lnTo>
                <a:lnTo>
                  <a:pt x="26670" y="218693"/>
                </a:lnTo>
                <a:lnTo>
                  <a:pt x="27432" y="219455"/>
                </a:lnTo>
                <a:lnTo>
                  <a:pt x="28955" y="220217"/>
                </a:lnTo>
                <a:lnTo>
                  <a:pt x="29717" y="219455"/>
                </a:lnTo>
                <a:lnTo>
                  <a:pt x="35544" y="216797"/>
                </a:lnTo>
                <a:lnTo>
                  <a:pt x="33837" y="213057"/>
                </a:lnTo>
                <a:close/>
              </a:path>
              <a:path w="345439" h="232409">
                <a:moveTo>
                  <a:pt x="35544" y="216797"/>
                </a:moveTo>
                <a:lnTo>
                  <a:pt x="29717" y="219455"/>
                </a:lnTo>
                <a:lnTo>
                  <a:pt x="28955" y="220217"/>
                </a:lnTo>
                <a:lnTo>
                  <a:pt x="37106" y="220217"/>
                </a:lnTo>
                <a:lnTo>
                  <a:pt x="35544" y="216797"/>
                </a:lnTo>
                <a:close/>
              </a:path>
              <a:path w="345439" h="232409">
                <a:moveTo>
                  <a:pt x="338902" y="73112"/>
                </a:moveTo>
                <a:lnTo>
                  <a:pt x="33837" y="213057"/>
                </a:lnTo>
                <a:lnTo>
                  <a:pt x="35544" y="216797"/>
                </a:lnTo>
                <a:lnTo>
                  <a:pt x="343662" y="76199"/>
                </a:lnTo>
                <a:lnTo>
                  <a:pt x="344424" y="75437"/>
                </a:lnTo>
                <a:lnTo>
                  <a:pt x="341375" y="75437"/>
                </a:lnTo>
                <a:lnTo>
                  <a:pt x="338902" y="73112"/>
                </a:lnTo>
                <a:close/>
              </a:path>
              <a:path w="345439" h="232409">
                <a:moveTo>
                  <a:pt x="342138" y="71627"/>
                </a:moveTo>
                <a:lnTo>
                  <a:pt x="338902" y="73112"/>
                </a:lnTo>
                <a:lnTo>
                  <a:pt x="341375" y="75437"/>
                </a:lnTo>
                <a:lnTo>
                  <a:pt x="342138" y="71627"/>
                </a:lnTo>
                <a:close/>
              </a:path>
              <a:path w="345439" h="232409">
                <a:moveTo>
                  <a:pt x="344424" y="71627"/>
                </a:moveTo>
                <a:lnTo>
                  <a:pt x="342138" y="71627"/>
                </a:lnTo>
                <a:lnTo>
                  <a:pt x="341375" y="75437"/>
                </a:lnTo>
                <a:lnTo>
                  <a:pt x="344424" y="75437"/>
                </a:lnTo>
                <a:lnTo>
                  <a:pt x="345186" y="74675"/>
                </a:lnTo>
                <a:lnTo>
                  <a:pt x="345186" y="72389"/>
                </a:lnTo>
                <a:lnTo>
                  <a:pt x="344424" y="71627"/>
                </a:lnTo>
                <a:close/>
              </a:path>
              <a:path w="345439" h="232409">
                <a:moveTo>
                  <a:pt x="267462" y="0"/>
                </a:moveTo>
                <a:lnTo>
                  <a:pt x="265938" y="0"/>
                </a:lnTo>
                <a:lnTo>
                  <a:pt x="264413" y="1523"/>
                </a:lnTo>
                <a:lnTo>
                  <a:pt x="264413" y="3047"/>
                </a:lnTo>
                <a:lnTo>
                  <a:pt x="265175" y="3809"/>
                </a:lnTo>
                <a:lnTo>
                  <a:pt x="338902" y="73112"/>
                </a:lnTo>
                <a:lnTo>
                  <a:pt x="342138" y="71627"/>
                </a:lnTo>
                <a:lnTo>
                  <a:pt x="344424" y="71627"/>
                </a:lnTo>
                <a:lnTo>
                  <a:pt x="268224" y="761"/>
                </a:lnTo>
                <a:lnTo>
                  <a:pt x="267462" y="0"/>
                </a:lnTo>
                <a:close/>
              </a:path>
            </a:pathLst>
          </a:custGeom>
          <a:solidFill>
            <a:srgbClr val="010101"/>
          </a:solidFill>
        </p:spPr>
        <p:txBody>
          <a:bodyPr wrap="square" lIns="0" tIns="0" rIns="0" bIns="0" rtlCol="0"/>
          <a:lstStyle/>
          <a:p/>
        </p:txBody>
      </p:sp>
      <p:sp>
        <p:nvSpPr>
          <p:cNvPr id="48" name="object 4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9" name="object 4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73752" y="4477003"/>
            <a:ext cx="109791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50">
                <a:latin typeface="Tahoma"/>
                <a:cs typeface="Tahoma"/>
              </a:rPr>
              <a:t> </a:t>
            </a:r>
            <a:r>
              <a:rPr dirty="0" sz="600">
                <a:latin typeface="Tahoma"/>
                <a:cs typeface="Tahoma"/>
              </a:rPr>
              <a:t>9</a:t>
            </a:r>
            <a:endParaRPr sz="600">
              <a:latin typeface="Tahoma"/>
              <a:cs typeface="Tahoma"/>
            </a:endParaRPr>
          </a:p>
        </p:txBody>
      </p:sp>
      <p:sp>
        <p:nvSpPr>
          <p:cNvPr id="3" name="object 3"/>
          <p:cNvSpPr txBox="1"/>
          <p:nvPr/>
        </p:nvSpPr>
        <p:spPr>
          <a:xfrm>
            <a:off x="1760220" y="3647946"/>
            <a:ext cx="2753360" cy="946150"/>
          </a:xfrm>
          <a:prstGeom prst="rect">
            <a:avLst/>
          </a:prstGeom>
        </p:spPr>
        <p:txBody>
          <a:bodyPr wrap="square" lIns="0" tIns="12700" rIns="0" bIns="0" rtlCol="0" vert="horz">
            <a:spAutoFit/>
          </a:bodyPr>
          <a:lstStyle/>
          <a:p>
            <a:pPr>
              <a:lnSpc>
                <a:spcPct val="100000"/>
              </a:lnSpc>
              <a:spcBef>
                <a:spcPts val="100"/>
              </a:spcBef>
            </a:pPr>
            <a:r>
              <a:rPr dirty="0" sz="1000" spc="-5" b="1">
                <a:latin typeface="Tahoma"/>
                <a:cs typeface="Tahoma"/>
              </a:rPr>
              <a:t>Four things </a:t>
            </a:r>
            <a:r>
              <a:rPr dirty="0" sz="1000" b="1">
                <a:latin typeface="Tahoma"/>
                <a:cs typeface="Tahoma"/>
              </a:rPr>
              <a:t>make a memory </a:t>
            </a:r>
            <a:r>
              <a:rPr dirty="0" sz="1000" spc="-5" b="1">
                <a:latin typeface="Tahoma"/>
                <a:cs typeface="Tahoma"/>
              </a:rPr>
              <a:t>based</a:t>
            </a:r>
            <a:r>
              <a:rPr dirty="0" sz="1000" spc="-55" b="1">
                <a:latin typeface="Tahoma"/>
                <a:cs typeface="Tahoma"/>
              </a:rPr>
              <a:t> </a:t>
            </a:r>
            <a:r>
              <a:rPr dirty="0" sz="1000" spc="-5" b="1">
                <a:latin typeface="Tahoma"/>
                <a:cs typeface="Tahoma"/>
              </a:rPr>
              <a:t>learner:</a:t>
            </a:r>
            <a:endParaRPr sz="1000">
              <a:latin typeface="Tahoma"/>
              <a:cs typeface="Tahoma"/>
            </a:endParaRPr>
          </a:p>
          <a:p>
            <a:pPr marL="304165" indent="-304165">
              <a:lnSpc>
                <a:spcPct val="100000"/>
              </a:lnSpc>
              <a:buClr>
                <a:srgbClr val="33339A"/>
              </a:buClr>
              <a:buChar char="•"/>
              <a:tabLst>
                <a:tab pos="304165" algn="l"/>
                <a:tab pos="304800" algn="l"/>
              </a:tabLst>
            </a:pPr>
            <a:r>
              <a:rPr dirty="0" sz="1000">
                <a:latin typeface="Tahoma"/>
                <a:cs typeface="Tahoma"/>
              </a:rPr>
              <a:t>A </a:t>
            </a:r>
            <a:r>
              <a:rPr dirty="0" sz="1000" spc="-5">
                <a:latin typeface="Tahoma"/>
                <a:cs typeface="Tahoma"/>
              </a:rPr>
              <a:t>distance metric</a:t>
            </a:r>
            <a:endParaRPr sz="1000">
              <a:latin typeface="Tahoma"/>
              <a:cs typeface="Tahoma"/>
            </a:endParaRPr>
          </a:p>
          <a:p>
            <a:pPr marL="304165" indent="-304165">
              <a:lnSpc>
                <a:spcPct val="100000"/>
              </a:lnSpc>
              <a:buClr>
                <a:srgbClr val="33339A"/>
              </a:buClr>
              <a:buChar char="•"/>
              <a:tabLst>
                <a:tab pos="304165" algn="l"/>
                <a:tab pos="304800" algn="l"/>
              </a:tabLst>
            </a:pPr>
            <a:r>
              <a:rPr dirty="0" sz="1000" spc="-5">
                <a:latin typeface="Tahoma"/>
                <a:cs typeface="Tahoma"/>
              </a:rPr>
              <a:t>How many </a:t>
            </a:r>
            <a:r>
              <a:rPr dirty="0" sz="1000">
                <a:latin typeface="Tahoma"/>
                <a:cs typeface="Tahoma"/>
              </a:rPr>
              <a:t>nearby </a:t>
            </a:r>
            <a:r>
              <a:rPr dirty="0" sz="1000" spc="-5">
                <a:latin typeface="Tahoma"/>
                <a:cs typeface="Tahoma"/>
              </a:rPr>
              <a:t>neighbors to </a:t>
            </a:r>
            <a:r>
              <a:rPr dirty="0" sz="1000">
                <a:latin typeface="Tahoma"/>
                <a:cs typeface="Tahoma"/>
              </a:rPr>
              <a:t>look at?</a:t>
            </a:r>
            <a:endParaRPr sz="1000">
              <a:latin typeface="Tahoma"/>
              <a:cs typeface="Tahoma"/>
            </a:endParaRPr>
          </a:p>
          <a:p>
            <a:pPr marL="304165" indent="-304165">
              <a:lnSpc>
                <a:spcPct val="100000"/>
              </a:lnSpc>
              <a:buClr>
                <a:srgbClr val="33339A"/>
              </a:buClr>
              <a:buChar char="•"/>
              <a:tabLst>
                <a:tab pos="304165" algn="l"/>
                <a:tab pos="304800" algn="l"/>
              </a:tabLst>
            </a:pPr>
            <a:r>
              <a:rPr dirty="0" sz="1000">
                <a:latin typeface="Tahoma"/>
                <a:cs typeface="Tahoma"/>
              </a:rPr>
              <a:t>A </a:t>
            </a:r>
            <a:r>
              <a:rPr dirty="0" sz="1000" spc="-5">
                <a:latin typeface="Tahoma"/>
                <a:cs typeface="Tahoma"/>
              </a:rPr>
              <a:t>weighting function</a:t>
            </a:r>
            <a:r>
              <a:rPr dirty="0" sz="1000" spc="-15">
                <a:latin typeface="Tahoma"/>
                <a:cs typeface="Tahoma"/>
              </a:rPr>
              <a:t> </a:t>
            </a:r>
            <a:r>
              <a:rPr dirty="0" sz="1000" spc="-5">
                <a:latin typeface="Tahoma"/>
                <a:cs typeface="Tahoma"/>
              </a:rPr>
              <a:t>(optional)</a:t>
            </a:r>
            <a:endParaRPr sz="1000">
              <a:latin typeface="Tahoma"/>
              <a:cs typeface="Tahoma"/>
            </a:endParaRPr>
          </a:p>
          <a:p>
            <a:pPr marL="304165" indent="-304165">
              <a:lnSpc>
                <a:spcPct val="100000"/>
              </a:lnSpc>
              <a:buClr>
                <a:srgbClr val="33339A"/>
              </a:buClr>
              <a:buChar char="•"/>
              <a:tabLst>
                <a:tab pos="304165" algn="l"/>
                <a:tab pos="304800" algn="l"/>
              </a:tabLst>
            </a:pPr>
            <a:r>
              <a:rPr dirty="0" sz="1000" spc="-5">
                <a:latin typeface="Tahoma"/>
                <a:cs typeface="Tahoma"/>
              </a:rPr>
              <a:t>How to fit with the </a:t>
            </a:r>
            <a:r>
              <a:rPr dirty="0" sz="1000">
                <a:latin typeface="Tahoma"/>
                <a:cs typeface="Tahoma"/>
              </a:rPr>
              <a:t>local</a:t>
            </a:r>
            <a:r>
              <a:rPr dirty="0" sz="1000" spc="-15">
                <a:latin typeface="Tahoma"/>
                <a:cs typeface="Tahoma"/>
              </a:rPr>
              <a:t> </a:t>
            </a:r>
            <a:r>
              <a:rPr dirty="0" sz="1000">
                <a:latin typeface="Tahoma"/>
                <a:cs typeface="Tahoma"/>
              </a:rPr>
              <a:t>points?</a:t>
            </a:r>
            <a:endParaRPr sz="1000">
              <a:latin typeface="Tahoma"/>
              <a:cs typeface="Tahoma"/>
            </a:endParaRPr>
          </a:p>
          <a:p>
            <a:pPr>
              <a:lnSpc>
                <a:spcPct val="100000"/>
              </a:lnSpc>
              <a:spcBef>
                <a:spcPts val="525"/>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 Moore</a:t>
            </a:r>
            <a:endParaRPr sz="600">
              <a:latin typeface="Tahoma"/>
              <a:cs typeface="Tahoma"/>
            </a:endParaRPr>
          </a:p>
        </p:txBody>
      </p:sp>
      <p:sp>
        <p:nvSpPr>
          <p:cNvPr id="4" name="object 4"/>
          <p:cNvSpPr/>
          <p:nvPr/>
        </p:nvSpPr>
        <p:spPr>
          <a:xfrm>
            <a:off x="3771900" y="1949195"/>
            <a:ext cx="2171700" cy="1676400"/>
          </a:xfrm>
          <a:custGeom>
            <a:avLst/>
            <a:gdLst/>
            <a:ahLst/>
            <a:cxnLst/>
            <a:rect l="l" t="t" r="r" b="b"/>
            <a:pathLst>
              <a:path w="2171700" h="1676400">
                <a:moveTo>
                  <a:pt x="1085850" y="0"/>
                </a:moveTo>
                <a:lnTo>
                  <a:pt x="1011506" y="482"/>
                </a:lnTo>
                <a:lnTo>
                  <a:pt x="938507" y="1911"/>
                </a:lnTo>
                <a:lnTo>
                  <a:pt x="867014" y="4253"/>
                </a:lnTo>
                <a:lnTo>
                  <a:pt x="797189" y="7478"/>
                </a:lnTo>
                <a:lnTo>
                  <a:pt x="729194" y="11556"/>
                </a:lnTo>
                <a:lnTo>
                  <a:pt x="663190" y="16454"/>
                </a:lnTo>
                <a:lnTo>
                  <a:pt x="599338" y="22142"/>
                </a:lnTo>
                <a:lnTo>
                  <a:pt x="537802" y="28589"/>
                </a:lnTo>
                <a:lnTo>
                  <a:pt x="478742" y="35763"/>
                </a:lnTo>
                <a:lnTo>
                  <a:pt x="422321" y="43634"/>
                </a:lnTo>
                <a:lnTo>
                  <a:pt x="368699" y="52170"/>
                </a:lnTo>
                <a:lnTo>
                  <a:pt x="318039" y="61341"/>
                </a:lnTo>
                <a:lnTo>
                  <a:pt x="270503" y="71114"/>
                </a:lnTo>
                <a:lnTo>
                  <a:pt x="226251" y="81460"/>
                </a:lnTo>
                <a:lnTo>
                  <a:pt x="185447" y="92347"/>
                </a:lnTo>
                <a:lnTo>
                  <a:pt x="148251" y="103744"/>
                </a:lnTo>
                <a:lnTo>
                  <a:pt x="85332" y="127944"/>
                </a:lnTo>
                <a:lnTo>
                  <a:pt x="38787" y="153811"/>
                </a:lnTo>
                <a:lnTo>
                  <a:pt x="9912" y="181095"/>
                </a:lnTo>
                <a:lnTo>
                  <a:pt x="0" y="209550"/>
                </a:lnTo>
                <a:lnTo>
                  <a:pt x="0" y="1466850"/>
                </a:lnTo>
                <a:lnTo>
                  <a:pt x="22060" y="1509108"/>
                </a:lnTo>
                <a:lnTo>
                  <a:pt x="59932" y="1535714"/>
                </a:lnTo>
                <a:lnTo>
                  <a:pt x="114825" y="1560779"/>
                </a:lnTo>
                <a:lnTo>
                  <a:pt x="185447" y="1584052"/>
                </a:lnTo>
                <a:lnTo>
                  <a:pt x="226251" y="1594939"/>
                </a:lnTo>
                <a:lnTo>
                  <a:pt x="270503" y="1605285"/>
                </a:lnTo>
                <a:lnTo>
                  <a:pt x="318039" y="1615058"/>
                </a:lnTo>
                <a:lnTo>
                  <a:pt x="368699" y="1624229"/>
                </a:lnTo>
                <a:lnTo>
                  <a:pt x="422321" y="1632765"/>
                </a:lnTo>
                <a:lnTo>
                  <a:pt x="478742" y="1640636"/>
                </a:lnTo>
                <a:lnTo>
                  <a:pt x="537802" y="1647810"/>
                </a:lnTo>
                <a:lnTo>
                  <a:pt x="599338" y="1654257"/>
                </a:lnTo>
                <a:lnTo>
                  <a:pt x="663190" y="1659945"/>
                </a:lnTo>
                <a:lnTo>
                  <a:pt x="729194" y="1664843"/>
                </a:lnTo>
                <a:lnTo>
                  <a:pt x="797189" y="1668921"/>
                </a:lnTo>
                <a:lnTo>
                  <a:pt x="867014" y="1672146"/>
                </a:lnTo>
                <a:lnTo>
                  <a:pt x="938507" y="1674488"/>
                </a:lnTo>
                <a:lnTo>
                  <a:pt x="1011506" y="1675917"/>
                </a:lnTo>
                <a:lnTo>
                  <a:pt x="1085850" y="1676400"/>
                </a:lnTo>
                <a:lnTo>
                  <a:pt x="1160193" y="1675917"/>
                </a:lnTo>
                <a:lnTo>
                  <a:pt x="1233192" y="1674488"/>
                </a:lnTo>
                <a:lnTo>
                  <a:pt x="1304685" y="1672146"/>
                </a:lnTo>
                <a:lnTo>
                  <a:pt x="1374510" y="1668921"/>
                </a:lnTo>
                <a:lnTo>
                  <a:pt x="1442505" y="1664843"/>
                </a:lnTo>
                <a:lnTo>
                  <a:pt x="1508509" y="1659945"/>
                </a:lnTo>
                <a:lnTo>
                  <a:pt x="1572361" y="1654257"/>
                </a:lnTo>
                <a:lnTo>
                  <a:pt x="1633897" y="1647810"/>
                </a:lnTo>
                <a:lnTo>
                  <a:pt x="1692957" y="1640636"/>
                </a:lnTo>
                <a:lnTo>
                  <a:pt x="1749378" y="1632765"/>
                </a:lnTo>
                <a:lnTo>
                  <a:pt x="1803000" y="1624229"/>
                </a:lnTo>
                <a:lnTo>
                  <a:pt x="1853660" y="1615059"/>
                </a:lnTo>
                <a:lnTo>
                  <a:pt x="1901196" y="1605285"/>
                </a:lnTo>
                <a:lnTo>
                  <a:pt x="1945448" y="1594939"/>
                </a:lnTo>
                <a:lnTo>
                  <a:pt x="1986252" y="1584052"/>
                </a:lnTo>
                <a:lnTo>
                  <a:pt x="2023448" y="1572655"/>
                </a:lnTo>
                <a:lnTo>
                  <a:pt x="2086367" y="1548455"/>
                </a:lnTo>
                <a:lnTo>
                  <a:pt x="2132912" y="1522588"/>
                </a:lnTo>
                <a:lnTo>
                  <a:pt x="2161787" y="1495304"/>
                </a:lnTo>
                <a:lnTo>
                  <a:pt x="2171700" y="1466850"/>
                </a:lnTo>
                <a:lnTo>
                  <a:pt x="2171700" y="209550"/>
                </a:lnTo>
                <a:lnTo>
                  <a:pt x="2149639" y="167291"/>
                </a:lnTo>
                <a:lnTo>
                  <a:pt x="2111767" y="140685"/>
                </a:lnTo>
                <a:lnTo>
                  <a:pt x="2056874" y="115620"/>
                </a:lnTo>
                <a:lnTo>
                  <a:pt x="1986252" y="92347"/>
                </a:lnTo>
                <a:lnTo>
                  <a:pt x="1945448" y="81460"/>
                </a:lnTo>
                <a:lnTo>
                  <a:pt x="1901196" y="71114"/>
                </a:lnTo>
                <a:lnTo>
                  <a:pt x="1853660" y="61341"/>
                </a:lnTo>
                <a:lnTo>
                  <a:pt x="1803000" y="52170"/>
                </a:lnTo>
                <a:lnTo>
                  <a:pt x="1749378" y="43634"/>
                </a:lnTo>
                <a:lnTo>
                  <a:pt x="1692957" y="35763"/>
                </a:lnTo>
                <a:lnTo>
                  <a:pt x="1633897" y="28589"/>
                </a:lnTo>
                <a:lnTo>
                  <a:pt x="1572361" y="22142"/>
                </a:lnTo>
                <a:lnTo>
                  <a:pt x="1508509" y="16454"/>
                </a:lnTo>
                <a:lnTo>
                  <a:pt x="1442505" y="11556"/>
                </a:lnTo>
                <a:lnTo>
                  <a:pt x="1374510" y="7478"/>
                </a:lnTo>
                <a:lnTo>
                  <a:pt x="1304685" y="4253"/>
                </a:lnTo>
                <a:lnTo>
                  <a:pt x="1233192" y="1911"/>
                </a:lnTo>
                <a:lnTo>
                  <a:pt x="1160193" y="482"/>
                </a:lnTo>
                <a:lnTo>
                  <a:pt x="1085850" y="0"/>
                </a:lnTo>
                <a:close/>
              </a:path>
            </a:pathLst>
          </a:custGeom>
          <a:ln w="28575">
            <a:solidFill>
              <a:srgbClr val="010101"/>
            </a:solidFill>
          </a:ln>
        </p:spPr>
        <p:txBody>
          <a:bodyPr wrap="square" lIns="0" tIns="0" rIns="0" bIns="0" rtlCol="0"/>
          <a:lstStyle/>
          <a:p/>
        </p:txBody>
      </p:sp>
      <p:sp>
        <p:nvSpPr>
          <p:cNvPr id="5" name="object 5"/>
          <p:cNvSpPr/>
          <p:nvPr/>
        </p:nvSpPr>
        <p:spPr>
          <a:xfrm>
            <a:off x="3771900" y="2158745"/>
            <a:ext cx="2171700" cy="209550"/>
          </a:xfrm>
          <a:custGeom>
            <a:avLst/>
            <a:gdLst/>
            <a:ahLst/>
            <a:cxnLst/>
            <a:rect l="l" t="t" r="r" b="b"/>
            <a:pathLst>
              <a:path w="2171700" h="209550">
                <a:moveTo>
                  <a:pt x="0" y="0"/>
                </a:moveTo>
                <a:lnTo>
                  <a:pt x="22060" y="42258"/>
                </a:lnTo>
                <a:lnTo>
                  <a:pt x="59932" y="68864"/>
                </a:lnTo>
                <a:lnTo>
                  <a:pt x="114825" y="93929"/>
                </a:lnTo>
                <a:lnTo>
                  <a:pt x="185447" y="117202"/>
                </a:lnTo>
                <a:lnTo>
                  <a:pt x="226251" y="128089"/>
                </a:lnTo>
                <a:lnTo>
                  <a:pt x="270503" y="138435"/>
                </a:lnTo>
                <a:lnTo>
                  <a:pt x="318039" y="148208"/>
                </a:lnTo>
                <a:lnTo>
                  <a:pt x="368699" y="157379"/>
                </a:lnTo>
                <a:lnTo>
                  <a:pt x="422321" y="165915"/>
                </a:lnTo>
                <a:lnTo>
                  <a:pt x="478742" y="173786"/>
                </a:lnTo>
                <a:lnTo>
                  <a:pt x="537802" y="180960"/>
                </a:lnTo>
                <a:lnTo>
                  <a:pt x="599338" y="187407"/>
                </a:lnTo>
                <a:lnTo>
                  <a:pt x="663190" y="193095"/>
                </a:lnTo>
                <a:lnTo>
                  <a:pt x="729194" y="197993"/>
                </a:lnTo>
                <a:lnTo>
                  <a:pt x="797189" y="202071"/>
                </a:lnTo>
                <a:lnTo>
                  <a:pt x="867014" y="205296"/>
                </a:lnTo>
                <a:lnTo>
                  <a:pt x="938507" y="207638"/>
                </a:lnTo>
                <a:lnTo>
                  <a:pt x="1011506" y="209067"/>
                </a:lnTo>
                <a:lnTo>
                  <a:pt x="1085850" y="209550"/>
                </a:lnTo>
                <a:lnTo>
                  <a:pt x="1160193" y="209067"/>
                </a:lnTo>
                <a:lnTo>
                  <a:pt x="1233192" y="207638"/>
                </a:lnTo>
                <a:lnTo>
                  <a:pt x="1304685" y="205296"/>
                </a:lnTo>
                <a:lnTo>
                  <a:pt x="1374510" y="202071"/>
                </a:lnTo>
                <a:lnTo>
                  <a:pt x="1442505" y="197993"/>
                </a:lnTo>
                <a:lnTo>
                  <a:pt x="1508509" y="193095"/>
                </a:lnTo>
                <a:lnTo>
                  <a:pt x="1572361" y="187407"/>
                </a:lnTo>
                <a:lnTo>
                  <a:pt x="1633897" y="180960"/>
                </a:lnTo>
                <a:lnTo>
                  <a:pt x="1692957" y="173786"/>
                </a:lnTo>
                <a:lnTo>
                  <a:pt x="1749378" y="165915"/>
                </a:lnTo>
                <a:lnTo>
                  <a:pt x="1803000" y="157379"/>
                </a:lnTo>
                <a:lnTo>
                  <a:pt x="1853660" y="148208"/>
                </a:lnTo>
                <a:lnTo>
                  <a:pt x="1901196" y="138435"/>
                </a:lnTo>
                <a:lnTo>
                  <a:pt x="1945448" y="128089"/>
                </a:lnTo>
                <a:lnTo>
                  <a:pt x="1986252" y="117202"/>
                </a:lnTo>
                <a:lnTo>
                  <a:pt x="2023448" y="105805"/>
                </a:lnTo>
                <a:lnTo>
                  <a:pt x="2086367" y="81605"/>
                </a:lnTo>
                <a:lnTo>
                  <a:pt x="2132912" y="55738"/>
                </a:lnTo>
                <a:lnTo>
                  <a:pt x="2161787" y="28454"/>
                </a:lnTo>
                <a:lnTo>
                  <a:pt x="2169194" y="14357"/>
                </a:lnTo>
                <a:lnTo>
                  <a:pt x="2171700" y="0"/>
                </a:lnTo>
              </a:path>
            </a:pathLst>
          </a:custGeom>
          <a:ln w="28575">
            <a:solidFill>
              <a:srgbClr val="010101"/>
            </a:solidFill>
          </a:ln>
        </p:spPr>
        <p:txBody>
          <a:bodyPr wrap="square" lIns="0" tIns="0" rIns="0" bIns="0" rtlCol="0"/>
          <a:lstStyle/>
          <a:p/>
        </p:txBody>
      </p:sp>
      <p:sp>
        <p:nvSpPr>
          <p:cNvPr id="6" name="object 6"/>
          <p:cNvSpPr txBox="1"/>
          <p:nvPr/>
        </p:nvSpPr>
        <p:spPr>
          <a:xfrm>
            <a:off x="4301997" y="2325116"/>
            <a:ext cx="218440" cy="573405"/>
          </a:xfrm>
          <a:prstGeom prst="rect">
            <a:avLst/>
          </a:prstGeom>
        </p:spPr>
        <p:txBody>
          <a:bodyPr wrap="square" lIns="0" tIns="12700" rIns="0" bIns="0" rtlCol="0" vert="horz">
            <a:spAutoFit/>
          </a:bodyPr>
          <a:lstStyle/>
          <a:p>
            <a:pPr algn="just" marL="31750" marR="30480" indent="-6985">
              <a:lnSpc>
                <a:spcPct val="100000"/>
              </a:lnSpc>
              <a:spcBef>
                <a:spcPts val="100"/>
              </a:spcBef>
            </a:pPr>
            <a:r>
              <a:rPr dirty="0" sz="1200" b="1">
                <a:latin typeface="Tahoma"/>
                <a:cs typeface="Tahoma"/>
              </a:rPr>
              <a:t>x</a:t>
            </a:r>
            <a:r>
              <a:rPr dirty="0" baseline="-19607" sz="1275" spc="-37" i="1">
                <a:latin typeface="Tahoma"/>
                <a:cs typeface="Tahoma"/>
              </a:rPr>
              <a:t>1  </a:t>
            </a:r>
            <a:r>
              <a:rPr dirty="0" sz="1200" spc="-25" b="1">
                <a:latin typeface="Tahoma"/>
                <a:cs typeface="Tahoma"/>
              </a:rPr>
              <a:t>x</a:t>
            </a:r>
            <a:r>
              <a:rPr dirty="0" baseline="-19607" sz="1275" spc="-37" i="1">
                <a:latin typeface="Tahoma"/>
                <a:cs typeface="Tahoma"/>
              </a:rPr>
              <a:t>2  </a:t>
            </a:r>
            <a:r>
              <a:rPr dirty="0" sz="1200" spc="-25" b="1">
                <a:latin typeface="Tahoma"/>
                <a:cs typeface="Tahoma"/>
              </a:rPr>
              <a:t>x</a:t>
            </a:r>
            <a:r>
              <a:rPr dirty="0" baseline="-19607" sz="1275" spc="-44" i="1">
                <a:latin typeface="Tahoma"/>
                <a:cs typeface="Tahoma"/>
              </a:rPr>
              <a:t>3</a:t>
            </a:r>
            <a:endParaRPr baseline="-19607" sz="1275">
              <a:latin typeface="Tahoma"/>
              <a:cs typeface="Tahoma"/>
            </a:endParaRPr>
          </a:p>
        </p:txBody>
      </p:sp>
      <p:sp>
        <p:nvSpPr>
          <p:cNvPr id="7" name="object 7"/>
          <p:cNvSpPr txBox="1"/>
          <p:nvPr/>
        </p:nvSpPr>
        <p:spPr>
          <a:xfrm>
            <a:off x="5212588" y="2325116"/>
            <a:ext cx="212725" cy="573405"/>
          </a:xfrm>
          <a:prstGeom prst="rect">
            <a:avLst/>
          </a:prstGeom>
        </p:spPr>
        <p:txBody>
          <a:bodyPr wrap="square" lIns="0" tIns="12700" rIns="0" bIns="0" rtlCol="0" vert="horz">
            <a:spAutoFit/>
          </a:bodyPr>
          <a:lstStyle/>
          <a:p>
            <a:pPr algn="just" marL="25400" marR="30480" indent="5715">
              <a:lnSpc>
                <a:spcPct val="100000"/>
              </a:lnSpc>
              <a:spcBef>
                <a:spcPts val="100"/>
              </a:spcBef>
            </a:pPr>
            <a:r>
              <a:rPr dirty="0" sz="1200" spc="-5" b="1">
                <a:latin typeface="Tahoma"/>
                <a:cs typeface="Tahoma"/>
              </a:rPr>
              <a:t>y</a:t>
            </a:r>
            <a:r>
              <a:rPr dirty="0" baseline="-19607" sz="1275" spc="-37" i="1">
                <a:latin typeface="Tahoma"/>
                <a:cs typeface="Tahoma"/>
              </a:rPr>
              <a:t>1  </a:t>
            </a:r>
            <a:r>
              <a:rPr dirty="0" sz="1200" spc="-5" b="1">
                <a:latin typeface="Tahoma"/>
                <a:cs typeface="Tahoma"/>
              </a:rPr>
              <a:t>y</a:t>
            </a:r>
            <a:r>
              <a:rPr dirty="0" baseline="-19607" sz="1275" spc="-37" i="1">
                <a:latin typeface="Tahoma"/>
                <a:cs typeface="Tahoma"/>
              </a:rPr>
              <a:t>2  </a:t>
            </a:r>
            <a:r>
              <a:rPr dirty="0" sz="1200" spc="-5" b="1">
                <a:latin typeface="Tahoma"/>
                <a:cs typeface="Tahoma"/>
              </a:rPr>
              <a:t>y</a:t>
            </a:r>
            <a:r>
              <a:rPr dirty="0" baseline="-19607" sz="1275" spc="-44" i="1">
                <a:latin typeface="Tahoma"/>
                <a:cs typeface="Tahoma"/>
              </a:rPr>
              <a:t>3</a:t>
            </a:r>
            <a:endParaRPr baseline="-19607" sz="1275">
              <a:latin typeface="Tahoma"/>
              <a:cs typeface="Tahoma"/>
            </a:endParaRPr>
          </a:p>
        </p:txBody>
      </p:sp>
      <p:sp>
        <p:nvSpPr>
          <p:cNvPr id="8" name="object 8"/>
          <p:cNvSpPr txBox="1"/>
          <p:nvPr/>
        </p:nvSpPr>
        <p:spPr>
          <a:xfrm>
            <a:off x="4834128" y="2872993"/>
            <a:ext cx="60325" cy="390525"/>
          </a:xfrm>
          <a:prstGeom prst="rect">
            <a:avLst/>
          </a:prstGeom>
        </p:spPr>
        <p:txBody>
          <a:bodyPr wrap="square" lIns="0" tIns="12700" rIns="0" bIns="0" rtlCol="0" vert="horz">
            <a:spAutoFit/>
          </a:bodyPr>
          <a:lstStyle/>
          <a:p>
            <a:pPr>
              <a:lnSpc>
                <a:spcPts val="1435"/>
              </a:lnSpc>
              <a:spcBef>
                <a:spcPts val="100"/>
              </a:spcBef>
            </a:pPr>
            <a:r>
              <a:rPr dirty="0" sz="1200" b="1">
                <a:latin typeface="Tahoma"/>
                <a:cs typeface="Tahoma"/>
              </a:rPr>
              <a:t>.</a:t>
            </a:r>
            <a:endParaRPr sz="1200">
              <a:latin typeface="Tahoma"/>
              <a:cs typeface="Tahoma"/>
            </a:endParaRPr>
          </a:p>
          <a:p>
            <a:pPr>
              <a:lnSpc>
                <a:spcPts val="1435"/>
              </a:lnSpc>
            </a:pPr>
            <a:r>
              <a:rPr dirty="0" sz="1200" b="1">
                <a:latin typeface="Tahoma"/>
                <a:cs typeface="Tahoma"/>
              </a:rPr>
              <a:t>.</a:t>
            </a:r>
            <a:endParaRPr sz="1200">
              <a:latin typeface="Tahoma"/>
              <a:cs typeface="Tahoma"/>
            </a:endParaRPr>
          </a:p>
        </p:txBody>
      </p:sp>
      <p:sp>
        <p:nvSpPr>
          <p:cNvPr id="9" name="object 9"/>
          <p:cNvSpPr txBox="1"/>
          <p:nvPr/>
        </p:nvSpPr>
        <p:spPr>
          <a:xfrm>
            <a:off x="4330191" y="3237992"/>
            <a:ext cx="212725" cy="208279"/>
          </a:xfrm>
          <a:prstGeom prst="rect">
            <a:avLst/>
          </a:prstGeom>
        </p:spPr>
        <p:txBody>
          <a:bodyPr wrap="square" lIns="0" tIns="12700" rIns="0" bIns="0" rtlCol="0" vert="horz">
            <a:spAutoFit/>
          </a:bodyPr>
          <a:lstStyle/>
          <a:p>
            <a:pPr marL="25400">
              <a:lnSpc>
                <a:spcPct val="100000"/>
              </a:lnSpc>
              <a:spcBef>
                <a:spcPts val="100"/>
              </a:spcBef>
            </a:pPr>
            <a:r>
              <a:rPr dirty="0" sz="1200" spc="-15" b="1">
                <a:latin typeface="Tahoma"/>
                <a:cs typeface="Tahoma"/>
              </a:rPr>
              <a:t>x</a:t>
            </a:r>
            <a:r>
              <a:rPr dirty="0" baseline="-19607" sz="1275" spc="-22" i="1">
                <a:latin typeface="Tahoma"/>
                <a:cs typeface="Tahoma"/>
              </a:rPr>
              <a:t>n</a:t>
            </a:r>
            <a:endParaRPr baseline="-19607" sz="1275">
              <a:latin typeface="Tahoma"/>
              <a:cs typeface="Tahoma"/>
            </a:endParaRPr>
          </a:p>
        </p:txBody>
      </p:sp>
      <p:sp>
        <p:nvSpPr>
          <p:cNvPr id="10" name="object 10"/>
          <p:cNvSpPr txBox="1"/>
          <p:nvPr/>
        </p:nvSpPr>
        <p:spPr>
          <a:xfrm>
            <a:off x="5190490" y="3237992"/>
            <a:ext cx="207645" cy="208279"/>
          </a:xfrm>
          <a:prstGeom prst="rect">
            <a:avLst/>
          </a:prstGeom>
        </p:spPr>
        <p:txBody>
          <a:bodyPr wrap="square" lIns="0" tIns="12700" rIns="0" bIns="0" rtlCol="0" vert="horz">
            <a:spAutoFit/>
          </a:bodyPr>
          <a:lstStyle/>
          <a:p>
            <a:pPr marL="25400">
              <a:lnSpc>
                <a:spcPct val="100000"/>
              </a:lnSpc>
              <a:spcBef>
                <a:spcPts val="100"/>
              </a:spcBef>
            </a:pPr>
            <a:r>
              <a:rPr dirty="0" sz="1200" spc="-20" b="1">
                <a:latin typeface="Tahoma"/>
                <a:cs typeface="Tahoma"/>
              </a:rPr>
              <a:t>y</a:t>
            </a:r>
            <a:r>
              <a:rPr dirty="0" baseline="-19607" sz="1275" spc="-30" i="1">
                <a:latin typeface="Tahoma"/>
                <a:cs typeface="Tahoma"/>
              </a:rPr>
              <a:t>n</a:t>
            </a:r>
            <a:endParaRPr baseline="-19607" sz="1275">
              <a:latin typeface="Tahoma"/>
              <a:cs typeface="Tahoma"/>
            </a:endParaRPr>
          </a:p>
        </p:txBody>
      </p:sp>
      <p:sp>
        <p:nvSpPr>
          <p:cNvPr id="11" name="object 11"/>
          <p:cNvSpPr/>
          <p:nvPr/>
        </p:nvSpPr>
        <p:spPr>
          <a:xfrm>
            <a:off x="4838700" y="3368040"/>
            <a:ext cx="342900" cy="57150"/>
          </a:xfrm>
          <a:custGeom>
            <a:avLst/>
            <a:gdLst/>
            <a:ahLst/>
            <a:cxnLst/>
            <a:rect l="l" t="t" r="r" b="b"/>
            <a:pathLst>
              <a:path w="342900" h="57150">
                <a:moveTo>
                  <a:pt x="285750" y="0"/>
                </a:moveTo>
                <a:lnTo>
                  <a:pt x="285750" y="57150"/>
                </a:lnTo>
                <a:lnTo>
                  <a:pt x="324364" y="38100"/>
                </a:lnTo>
                <a:lnTo>
                  <a:pt x="294894" y="38100"/>
                </a:lnTo>
                <a:lnTo>
                  <a:pt x="294894" y="19050"/>
                </a:lnTo>
                <a:lnTo>
                  <a:pt x="323348" y="19050"/>
                </a:lnTo>
                <a:lnTo>
                  <a:pt x="285750" y="0"/>
                </a:lnTo>
                <a:close/>
              </a:path>
              <a:path w="342900" h="57150">
                <a:moveTo>
                  <a:pt x="285750" y="19050"/>
                </a:moveTo>
                <a:lnTo>
                  <a:pt x="0" y="19050"/>
                </a:lnTo>
                <a:lnTo>
                  <a:pt x="0" y="38100"/>
                </a:lnTo>
                <a:lnTo>
                  <a:pt x="285750" y="38100"/>
                </a:lnTo>
                <a:lnTo>
                  <a:pt x="285750" y="19050"/>
                </a:lnTo>
                <a:close/>
              </a:path>
              <a:path w="342900" h="57150">
                <a:moveTo>
                  <a:pt x="323348" y="19050"/>
                </a:moveTo>
                <a:lnTo>
                  <a:pt x="294894" y="19050"/>
                </a:lnTo>
                <a:lnTo>
                  <a:pt x="294894" y="38100"/>
                </a:lnTo>
                <a:lnTo>
                  <a:pt x="324364" y="38100"/>
                </a:lnTo>
                <a:lnTo>
                  <a:pt x="342900" y="28955"/>
                </a:lnTo>
                <a:lnTo>
                  <a:pt x="323348" y="19050"/>
                </a:lnTo>
                <a:close/>
              </a:path>
            </a:pathLst>
          </a:custGeom>
          <a:solidFill>
            <a:srgbClr val="010101"/>
          </a:solidFill>
        </p:spPr>
        <p:txBody>
          <a:bodyPr wrap="square" lIns="0" tIns="0" rIns="0" bIns="0" rtlCol="0"/>
          <a:lstStyle/>
          <a:p/>
        </p:txBody>
      </p:sp>
      <p:sp>
        <p:nvSpPr>
          <p:cNvPr id="12" name="object 12"/>
          <p:cNvSpPr/>
          <p:nvPr/>
        </p:nvSpPr>
        <p:spPr>
          <a:xfrm>
            <a:off x="4838700" y="2796539"/>
            <a:ext cx="381000" cy="57150"/>
          </a:xfrm>
          <a:custGeom>
            <a:avLst/>
            <a:gdLst/>
            <a:ahLst/>
            <a:cxnLst/>
            <a:rect l="l" t="t" r="r" b="b"/>
            <a:pathLst>
              <a:path w="381000" h="57150">
                <a:moveTo>
                  <a:pt x="323850" y="0"/>
                </a:moveTo>
                <a:lnTo>
                  <a:pt x="323850" y="57150"/>
                </a:lnTo>
                <a:lnTo>
                  <a:pt x="362464" y="38100"/>
                </a:lnTo>
                <a:lnTo>
                  <a:pt x="332994" y="38100"/>
                </a:lnTo>
                <a:lnTo>
                  <a:pt x="332994" y="19050"/>
                </a:lnTo>
                <a:lnTo>
                  <a:pt x="361448" y="19050"/>
                </a:lnTo>
                <a:lnTo>
                  <a:pt x="323850" y="0"/>
                </a:lnTo>
                <a:close/>
              </a:path>
              <a:path w="381000" h="57150">
                <a:moveTo>
                  <a:pt x="323850" y="19050"/>
                </a:moveTo>
                <a:lnTo>
                  <a:pt x="0" y="19050"/>
                </a:lnTo>
                <a:lnTo>
                  <a:pt x="0" y="38100"/>
                </a:lnTo>
                <a:lnTo>
                  <a:pt x="323850" y="38100"/>
                </a:lnTo>
                <a:lnTo>
                  <a:pt x="323850" y="19050"/>
                </a:lnTo>
                <a:close/>
              </a:path>
              <a:path w="381000" h="57150">
                <a:moveTo>
                  <a:pt x="361448" y="19050"/>
                </a:moveTo>
                <a:lnTo>
                  <a:pt x="332994" y="19050"/>
                </a:lnTo>
                <a:lnTo>
                  <a:pt x="332994" y="38100"/>
                </a:lnTo>
                <a:lnTo>
                  <a:pt x="362464" y="38100"/>
                </a:lnTo>
                <a:lnTo>
                  <a:pt x="381000" y="28955"/>
                </a:lnTo>
                <a:lnTo>
                  <a:pt x="361448" y="19050"/>
                </a:lnTo>
                <a:close/>
              </a:path>
            </a:pathLst>
          </a:custGeom>
          <a:solidFill>
            <a:srgbClr val="010101"/>
          </a:solidFill>
        </p:spPr>
        <p:txBody>
          <a:bodyPr wrap="square" lIns="0" tIns="0" rIns="0" bIns="0" rtlCol="0"/>
          <a:lstStyle/>
          <a:p/>
        </p:txBody>
      </p:sp>
      <p:sp>
        <p:nvSpPr>
          <p:cNvPr id="13" name="object 13"/>
          <p:cNvSpPr/>
          <p:nvPr/>
        </p:nvSpPr>
        <p:spPr>
          <a:xfrm>
            <a:off x="4838700" y="2606039"/>
            <a:ext cx="381000" cy="57150"/>
          </a:xfrm>
          <a:custGeom>
            <a:avLst/>
            <a:gdLst/>
            <a:ahLst/>
            <a:cxnLst/>
            <a:rect l="l" t="t" r="r" b="b"/>
            <a:pathLst>
              <a:path w="381000" h="57150">
                <a:moveTo>
                  <a:pt x="323850" y="0"/>
                </a:moveTo>
                <a:lnTo>
                  <a:pt x="323850" y="57150"/>
                </a:lnTo>
                <a:lnTo>
                  <a:pt x="362464" y="38100"/>
                </a:lnTo>
                <a:lnTo>
                  <a:pt x="332994" y="38100"/>
                </a:lnTo>
                <a:lnTo>
                  <a:pt x="332994" y="19050"/>
                </a:lnTo>
                <a:lnTo>
                  <a:pt x="361448" y="19050"/>
                </a:lnTo>
                <a:lnTo>
                  <a:pt x="323850" y="0"/>
                </a:lnTo>
                <a:close/>
              </a:path>
              <a:path w="381000" h="57150">
                <a:moveTo>
                  <a:pt x="323850" y="19050"/>
                </a:moveTo>
                <a:lnTo>
                  <a:pt x="0" y="19050"/>
                </a:lnTo>
                <a:lnTo>
                  <a:pt x="0" y="38100"/>
                </a:lnTo>
                <a:lnTo>
                  <a:pt x="323850" y="38100"/>
                </a:lnTo>
                <a:lnTo>
                  <a:pt x="323850" y="19050"/>
                </a:lnTo>
                <a:close/>
              </a:path>
              <a:path w="381000" h="57150">
                <a:moveTo>
                  <a:pt x="361448" y="19050"/>
                </a:moveTo>
                <a:lnTo>
                  <a:pt x="332994" y="19050"/>
                </a:lnTo>
                <a:lnTo>
                  <a:pt x="332994" y="38100"/>
                </a:lnTo>
                <a:lnTo>
                  <a:pt x="362464" y="38100"/>
                </a:lnTo>
                <a:lnTo>
                  <a:pt x="381000" y="28955"/>
                </a:lnTo>
                <a:lnTo>
                  <a:pt x="361448" y="19050"/>
                </a:lnTo>
                <a:close/>
              </a:path>
            </a:pathLst>
          </a:custGeom>
          <a:solidFill>
            <a:srgbClr val="010101"/>
          </a:solidFill>
        </p:spPr>
        <p:txBody>
          <a:bodyPr wrap="square" lIns="0" tIns="0" rIns="0" bIns="0" rtlCol="0"/>
          <a:lstStyle/>
          <a:p/>
        </p:txBody>
      </p:sp>
      <p:sp>
        <p:nvSpPr>
          <p:cNvPr id="14" name="object 14"/>
          <p:cNvSpPr/>
          <p:nvPr/>
        </p:nvSpPr>
        <p:spPr>
          <a:xfrm>
            <a:off x="4838700" y="2415539"/>
            <a:ext cx="381000" cy="57150"/>
          </a:xfrm>
          <a:custGeom>
            <a:avLst/>
            <a:gdLst/>
            <a:ahLst/>
            <a:cxnLst/>
            <a:rect l="l" t="t" r="r" b="b"/>
            <a:pathLst>
              <a:path w="381000" h="57150">
                <a:moveTo>
                  <a:pt x="323850" y="0"/>
                </a:moveTo>
                <a:lnTo>
                  <a:pt x="323850" y="57150"/>
                </a:lnTo>
                <a:lnTo>
                  <a:pt x="362464" y="38100"/>
                </a:lnTo>
                <a:lnTo>
                  <a:pt x="332994" y="38100"/>
                </a:lnTo>
                <a:lnTo>
                  <a:pt x="332994" y="19050"/>
                </a:lnTo>
                <a:lnTo>
                  <a:pt x="361448" y="19050"/>
                </a:lnTo>
                <a:lnTo>
                  <a:pt x="323850" y="0"/>
                </a:lnTo>
                <a:close/>
              </a:path>
              <a:path w="381000" h="57150">
                <a:moveTo>
                  <a:pt x="323850" y="19050"/>
                </a:moveTo>
                <a:lnTo>
                  <a:pt x="0" y="19050"/>
                </a:lnTo>
                <a:lnTo>
                  <a:pt x="0" y="38100"/>
                </a:lnTo>
                <a:lnTo>
                  <a:pt x="323850" y="38100"/>
                </a:lnTo>
                <a:lnTo>
                  <a:pt x="323850" y="19050"/>
                </a:lnTo>
                <a:close/>
              </a:path>
              <a:path w="381000" h="57150">
                <a:moveTo>
                  <a:pt x="361448" y="19050"/>
                </a:moveTo>
                <a:lnTo>
                  <a:pt x="332994" y="19050"/>
                </a:lnTo>
                <a:lnTo>
                  <a:pt x="332994" y="38100"/>
                </a:lnTo>
                <a:lnTo>
                  <a:pt x="362464" y="38100"/>
                </a:lnTo>
                <a:lnTo>
                  <a:pt x="381000" y="28955"/>
                </a:lnTo>
                <a:lnTo>
                  <a:pt x="361448" y="19050"/>
                </a:lnTo>
                <a:close/>
              </a:path>
            </a:pathLst>
          </a:custGeom>
          <a:solidFill>
            <a:srgbClr val="010101"/>
          </a:solidFill>
        </p:spPr>
        <p:txBody>
          <a:bodyPr wrap="square" lIns="0" tIns="0" rIns="0" bIns="0" rtlCol="0"/>
          <a:lstStyle/>
          <a:p/>
        </p:txBody>
      </p:sp>
      <p:sp>
        <p:nvSpPr>
          <p:cNvPr id="15" name="object 15"/>
          <p:cNvSpPr txBox="1"/>
          <p:nvPr/>
        </p:nvSpPr>
        <p:spPr>
          <a:xfrm>
            <a:off x="1760220" y="1336660"/>
            <a:ext cx="3855085" cy="1050290"/>
          </a:xfrm>
          <a:prstGeom prst="rect">
            <a:avLst/>
          </a:prstGeom>
        </p:spPr>
        <p:txBody>
          <a:bodyPr wrap="square" lIns="0" tIns="11430" rIns="0" bIns="0" rtlCol="0" vert="horz">
            <a:spAutoFit/>
          </a:bodyPr>
          <a:lstStyle/>
          <a:p>
            <a:pPr marL="329565">
              <a:lnSpc>
                <a:spcPts val="2030"/>
              </a:lnSpc>
              <a:spcBef>
                <a:spcPts val="90"/>
              </a:spcBef>
            </a:pPr>
            <a:r>
              <a:rPr dirty="0" sz="1700" spc="-50" i="1">
                <a:solidFill>
                  <a:srgbClr val="006500"/>
                </a:solidFill>
                <a:latin typeface="Tahoma"/>
                <a:cs typeface="Tahoma"/>
              </a:rPr>
              <a:t>1-Nearest </a:t>
            </a:r>
            <a:r>
              <a:rPr dirty="0" sz="1700" spc="-55" i="1">
                <a:solidFill>
                  <a:srgbClr val="006500"/>
                </a:solidFill>
                <a:latin typeface="Tahoma"/>
                <a:cs typeface="Tahoma"/>
              </a:rPr>
              <a:t>Neighbor </a:t>
            </a:r>
            <a:r>
              <a:rPr dirty="0" sz="1700" spc="-35" i="1">
                <a:solidFill>
                  <a:srgbClr val="006500"/>
                </a:solidFill>
                <a:latin typeface="Tahoma"/>
                <a:cs typeface="Tahoma"/>
              </a:rPr>
              <a:t>is </a:t>
            </a:r>
            <a:r>
              <a:rPr dirty="0" sz="1700" spc="-55" i="1">
                <a:solidFill>
                  <a:srgbClr val="006500"/>
                </a:solidFill>
                <a:latin typeface="Tahoma"/>
                <a:cs typeface="Tahoma"/>
              </a:rPr>
              <a:t>an </a:t>
            </a:r>
            <a:r>
              <a:rPr dirty="0" sz="1700" spc="-60" i="1">
                <a:solidFill>
                  <a:srgbClr val="006500"/>
                </a:solidFill>
                <a:latin typeface="Tahoma"/>
                <a:cs typeface="Tahoma"/>
              </a:rPr>
              <a:t>example</a:t>
            </a:r>
            <a:r>
              <a:rPr dirty="0" sz="1700" spc="5" i="1">
                <a:solidFill>
                  <a:srgbClr val="006500"/>
                </a:solidFill>
                <a:latin typeface="Tahoma"/>
                <a:cs typeface="Tahoma"/>
              </a:rPr>
              <a:t> </a:t>
            </a:r>
            <a:r>
              <a:rPr dirty="0" sz="1700" spc="-55" i="1">
                <a:solidFill>
                  <a:srgbClr val="006500"/>
                </a:solidFill>
                <a:latin typeface="Tahoma"/>
                <a:cs typeface="Tahoma"/>
              </a:rPr>
              <a:t>of….</a:t>
            </a:r>
            <a:endParaRPr sz="1700">
              <a:latin typeface="Tahoma"/>
              <a:cs typeface="Tahoma"/>
            </a:endParaRPr>
          </a:p>
          <a:p>
            <a:pPr marL="874394">
              <a:lnSpc>
                <a:spcPts val="1910"/>
              </a:lnSpc>
            </a:pPr>
            <a:r>
              <a:rPr dirty="0" sz="1600" spc="-5" b="1">
                <a:solidFill>
                  <a:srgbClr val="006500"/>
                </a:solidFill>
                <a:latin typeface="Tahoma"/>
                <a:cs typeface="Tahoma"/>
              </a:rPr>
              <a:t>Instance-based</a:t>
            </a:r>
            <a:r>
              <a:rPr dirty="0" sz="1600" spc="-20" b="1">
                <a:solidFill>
                  <a:srgbClr val="006500"/>
                </a:solidFill>
                <a:latin typeface="Tahoma"/>
                <a:cs typeface="Tahoma"/>
              </a:rPr>
              <a:t> </a:t>
            </a:r>
            <a:r>
              <a:rPr dirty="0" sz="1600" b="1">
                <a:solidFill>
                  <a:srgbClr val="006500"/>
                </a:solidFill>
                <a:latin typeface="Tahoma"/>
                <a:cs typeface="Tahoma"/>
              </a:rPr>
              <a:t>learning</a:t>
            </a:r>
            <a:endParaRPr sz="1600">
              <a:latin typeface="Tahoma"/>
              <a:cs typeface="Tahoma"/>
            </a:endParaRPr>
          </a:p>
          <a:p>
            <a:pPr marR="2225040">
              <a:lnSpc>
                <a:spcPct val="100000"/>
              </a:lnSpc>
              <a:spcBef>
                <a:spcPts val="1260"/>
              </a:spcBef>
            </a:pPr>
            <a:r>
              <a:rPr dirty="0" sz="1200">
                <a:latin typeface="Tahoma"/>
                <a:cs typeface="Tahoma"/>
              </a:rPr>
              <a:t>A </a:t>
            </a:r>
            <a:r>
              <a:rPr dirty="0" sz="1200" spc="-5">
                <a:latin typeface="Tahoma"/>
                <a:cs typeface="Tahoma"/>
              </a:rPr>
              <a:t>function approximator  that </a:t>
            </a:r>
            <a:r>
              <a:rPr dirty="0" sz="1200">
                <a:latin typeface="Tahoma"/>
                <a:cs typeface="Tahoma"/>
              </a:rPr>
              <a:t>has </a:t>
            </a:r>
            <a:r>
              <a:rPr dirty="0" sz="1200" spc="-5">
                <a:latin typeface="Tahoma"/>
                <a:cs typeface="Tahoma"/>
              </a:rPr>
              <a:t>been</a:t>
            </a:r>
            <a:r>
              <a:rPr dirty="0" sz="1200" spc="-35">
                <a:latin typeface="Tahoma"/>
                <a:cs typeface="Tahoma"/>
              </a:rPr>
              <a:t> </a:t>
            </a:r>
            <a:r>
              <a:rPr dirty="0" sz="1200">
                <a:latin typeface="Tahoma"/>
                <a:cs typeface="Tahoma"/>
              </a:rPr>
              <a:t>around</a:t>
            </a:r>
            <a:endParaRPr sz="1200">
              <a:latin typeface="Tahoma"/>
              <a:cs typeface="Tahoma"/>
            </a:endParaRPr>
          </a:p>
        </p:txBody>
      </p:sp>
      <p:sp>
        <p:nvSpPr>
          <p:cNvPr id="16" name="object 16"/>
          <p:cNvSpPr txBox="1"/>
          <p:nvPr/>
        </p:nvSpPr>
        <p:spPr>
          <a:xfrm>
            <a:off x="1760220" y="2270252"/>
            <a:ext cx="1721485" cy="1120775"/>
          </a:xfrm>
          <a:prstGeom prst="rect">
            <a:avLst/>
          </a:prstGeom>
        </p:spPr>
        <p:txBody>
          <a:bodyPr wrap="square" lIns="0" tIns="102870" rIns="0" bIns="0" rtlCol="0" vert="horz">
            <a:spAutoFit/>
          </a:bodyPr>
          <a:lstStyle/>
          <a:p>
            <a:pPr>
              <a:lnSpc>
                <a:spcPct val="100000"/>
              </a:lnSpc>
              <a:spcBef>
                <a:spcPts val="810"/>
              </a:spcBef>
            </a:pPr>
            <a:r>
              <a:rPr dirty="0" sz="1200" spc="-5">
                <a:latin typeface="Tahoma"/>
                <a:cs typeface="Tahoma"/>
              </a:rPr>
              <a:t>since about</a:t>
            </a:r>
            <a:r>
              <a:rPr dirty="0" sz="1200" spc="-10">
                <a:latin typeface="Tahoma"/>
                <a:cs typeface="Tahoma"/>
              </a:rPr>
              <a:t> </a:t>
            </a:r>
            <a:r>
              <a:rPr dirty="0" sz="1200" spc="-5">
                <a:latin typeface="Tahoma"/>
                <a:cs typeface="Tahoma"/>
              </a:rPr>
              <a:t>1910.</a:t>
            </a:r>
            <a:endParaRPr sz="1200">
              <a:latin typeface="Tahoma"/>
              <a:cs typeface="Tahoma"/>
            </a:endParaRPr>
          </a:p>
          <a:p>
            <a:pPr marR="5080">
              <a:lnSpc>
                <a:spcPct val="100000"/>
              </a:lnSpc>
              <a:spcBef>
                <a:spcPts val="715"/>
              </a:spcBef>
            </a:pPr>
            <a:r>
              <a:rPr dirty="0" sz="1200">
                <a:latin typeface="Tahoma"/>
                <a:cs typeface="Tahoma"/>
              </a:rPr>
              <a:t>To make a </a:t>
            </a:r>
            <a:r>
              <a:rPr dirty="0" sz="1200" spc="-5">
                <a:latin typeface="Tahoma"/>
                <a:cs typeface="Tahoma"/>
              </a:rPr>
              <a:t>prediction,  </a:t>
            </a:r>
            <a:r>
              <a:rPr dirty="0" sz="1200">
                <a:latin typeface="Tahoma"/>
                <a:cs typeface="Tahoma"/>
              </a:rPr>
              <a:t>search </a:t>
            </a:r>
            <a:r>
              <a:rPr dirty="0" sz="1200" spc="-5">
                <a:latin typeface="Tahoma"/>
                <a:cs typeface="Tahoma"/>
              </a:rPr>
              <a:t>database </a:t>
            </a:r>
            <a:r>
              <a:rPr dirty="0" sz="1200">
                <a:latin typeface="Tahoma"/>
                <a:cs typeface="Tahoma"/>
              </a:rPr>
              <a:t>for  </a:t>
            </a:r>
            <a:r>
              <a:rPr dirty="0" sz="1200" spc="-5">
                <a:latin typeface="Tahoma"/>
                <a:cs typeface="Tahoma"/>
              </a:rPr>
              <a:t>similar datapoints, </a:t>
            </a:r>
            <a:r>
              <a:rPr dirty="0" sz="1200">
                <a:latin typeface="Tahoma"/>
                <a:cs typeface="Tahoma"/>
              </a:rPr>
              <a:t>and </a:t>
            </a:r>
            <a:r>
              <a:rPr dirty="0" sz="1200" spc="-5">
                <a:latin typeface="Tahoma"/>
                <a:cs typeface="Tahoma"/>
              </a:rPr>
              <a:t>fit  with the </a:t>
            </a:r>
            <a:r>
              <a:rPr dirty="0" sz="1200">
                <a:latin typeface="Tahoma"/>
                <a:cs typeface="Tahoma"/>
              </a:rPr>
              <a:t>local</a:t>
            </a:r>
            <a:r>
              <a:rPr dirty="0" sz="1200" spc="-20">
                <a:latin typeface="Tahoma"/>
                <a:cs typeface="Tahoma"/>
              </a:rPr>
              <a:t> </a:t>
            </a:r>
            <a:r>
              <a:rPr dirty="0" sz="1200">
                <a:latin typeface="Tahoma"/>
                <a:cs typeface="Tahoma"/>
              </a:rPr>
              <a:t>points.</a:t>
            </a:r>
            <a:endParaRPr sz="1200">
              <a:latin typeface="Tahoma"/>
              <a:cs typeface="Tahoma"/>
            </a:endParaRPr>
          </a:p>
        </p:txBody>
      </p:sp>
      <p:sp>
        <p:nvSpPr>
          <p:cNvPr id="17" name="object 1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9" name="object 19"/>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10</a:t>
            </a:r>
            <a:endParaRPr sz="600">
              <a:latin typeface="Tahoma"/>
              <a:cs typeface="Tahoma"/>
            </a:endParaRPr>
          </a:p>
        </p:txBody>
      </p:sp>
      <p:sp>
        <p:nvSpPr>
          <p:cNvPr id="20" name="object 20"/>
          <p:cNvSpPr txBox="1"/>
          <p:nvPr/>
        </p:nvSpPr>
        <p:spPr>
          <a:xfrm>
            <a:off x="1760220" y="5563616"/>
            <a:ext cx="3805554" cy="2622550"/>
          </a:xfrm>
          <a:prstGeom prst="rect">
            <a:avLst/>
          </a:prstGeom>
        </p:spPr>
        <p:txBody>
          <a:bodyPr wrap="square" lIns="0" tIns="12700" rIns="0" bIns="0" rtlCol="0" vert="horz">
            <a:spAutoFit/>
          </a:bodyPr>
          <a:lstStyle/>
          <a:p>
            <a:pPr marL="1013460">
              <a:lnSpc>
                <a:spcPct val="100000"/>
              </a:lnSpc>
              <a:spcBef>
                <a:spcPts val="100"/>
              </a:spcBef>
            </a:pPr>
            <a:r>
              <a:rPr dirty="0" sz="2200" spc="-5">
                <a:solidFill>
                  <a:srgbClr val="006500"/>
                </a:solidFill>
                <a:latin typeface="Tahoma"/>
                <a:cs typeface="Tahoma"/>
              </a:rPr>
              <a:t>Nearest</a:t>
            </a:r>
            <a:r>
              <a:rPr dirty="0" sz="2200" spc="-10">
                <a:solidFill>
                  <a:srgbClr val="006500"/>
                </a:solidFill>
                <a:latin typeface="Tahoma"/>
                <a:cs typeface="Tahoma"/>
              </a:rPr>
              <a:t> </a:t>
            </a:r>
            <a:r>
              <a:rPr dirty="0" sz="2200" spc="-5">
                <a:solidFill>
                  <a:srgbClr val="006500"/>
                </a:solidFill>
                <a:latin typeface="Tahoma"/>
                <a:cs typeface="Tahoma"/>
              </a:rPr>
              <a:t>Neighbor</a:t>
            </a:r>
            <a:endParaRPr sz="2200">
              <a:latin typeface="Tahoma"/>
              <a:cs typeface="Tahoma"/>
            </a:endParaRPr>
          </a:p>
          <a:p>
            <a:pPr>
              <a:lnSpc>
                <a:spcPct val="100000"/>
              </a:lnSpc>
              <a:spcBef>
                <a:spcPts val="1560"/>
              </a:spcBef>
            </a:pPr>
            <a:r>
              <a:rPr dirty="0" sz="1200" b="1">
                <a:latin typeface="Tahoma"/>
                <a:cs typeface="Tahoma"/>
              </a:rPr>
              <a:t>Four things make a </a:t>
            </a:r>
            <a:r>
              <a:rPr dirty="0" sz="1200" spc="-5" b="1">
                <a:latin typeface="Tahoma"/>
                <a:cs typeface="Tahoma"/>
              </a:rPr>
              <a:t>memory </a:t>
            </a:r>
            <a:r>
              <a:rPr dirty="0" sz="1200" b="1">
                <a:latin typeface="Tahoma"/>
                <a:cs typeface="Tahoma"/>
              </a:rPr>
              <a:t>based</a:t>
            </a:r>
            <a:r>
              <a:rPr dirty="0" sz="1200" spc="-25" b="1">
                <a:latin typeface="Tahoma"/>
                <a:cs typeface="Tahoma"/>
              </a:rPr>
              <a:t> </a:t>
            </a:r>
            <a:r>
              <a:rPr dirty="0" sz="1200" b="1">
                <a:latin typeface="Tahoma"/>
                <a:cs typeface="Tahoma"/>
              </a:rPr>
              <a:t>learner:</a:t>
            </a:r>
            <a:endParaRPr sz="1200">
              <a:latin typeface="Tahoma"/>
              <a:cs typeface="Tahoma"/>
            </a:endParaRPr>
          </a:p>
          <a:p>
            <a:pPr marL="228600" indent="-228600">
              <a:lnSpc>
                <a:spcPts val="1495"/>
              </a:lnSpc>
              <a:spcBef>
                <a:spcPts val="229"/>
              </a:spcBef>
              <a:buClr>
                <a:srgbClr val="33339A"/>
              </a:buClr>
              <a:buAutoNum type="arabicPeriod"/>
              <a:tabLst>
                <a:tab pos="228600" algn="l"/>
              </a:tabLst>
            </a:pPr>
            <a:r>
              <a:rPr dirty="0" sz="1250" spc="-30" i="1">
                <a:latin typeface="Tahoma"/>
                <a:cs typeface="Tahoma"/>
              </a:rPr>
              <a:t>A </a:t>
            </a:r>
            <a:r>
              <a:rPr dirty="0" sz="1250" spc="-25" i="1">
                <a:latin typeface="Tahoma"/>
                <a:cs typeface="Tahoma"/>
              </a:rPr>
              <a:t>distance</a:t>
            </a:r>
            <a:r>
              <a:rPr dirty="0" sz="1250" spc="-5" i="1">
                <a:latin typeface="Tahoma"/>
                <a:cs typeface="Tahoma"/>
              </a:rPr>
              <a:t> </a:t>
            </a:r>
            <a:r>
              <a:rPr dirty="0" sz="1250" spc="-25" i="1">
                <a:latin typeface="Tahoma"/>
                <a:cs typeface="Tahoma"/>
              </a:rPr>
              <a:t>metric</a:t>
            </a:r>
            <a:endParaRPr sz="1250">
              <a:latin typeface="Tahoma"/>
              <a:cs typeface="Tahoma"/>
            </a:endParaRPr>
          </a:p>
          <a:p>
            <a:pPr marL="457200">
              <a:lnSpc>
                <a:spcPts val="1435"/>
              </a:lnSpc>
            </a:pPr>
            <a:r>
              <a:rPr dirty="0" sz="1200" spc="-5" b="1">
                <a:latin typeface="Tahoma"/>
                <a:cs typeface="Tahoma"/>
              </a:rPr>
              <a:t>Euclidian</a:t>
            </a:r>
            <a:endParaRPr sz="1200">
              <a:latin typeface="Tahoma"/>
              <a:cs typeface="Tahoma"/>
            </a:endParaRPr>
          </a:p>
          <a:p>
            <a:pPr marL="228600" indent="-228600">
              <a:lnSpc>
                <a:spcPts val="1495"/>
              </a:lnSpc>
              <a:spcBef>
                <a:spcPts val="229"/>
              </a:spcBef>
              <a:buClr>
                <a:srgbClr val="33339A"/>
              </a:buClr>
              <a:buAutoNum type="arabicPeriod" startAt="2"/>
              <a:tabLst>
                <a:tab pos="228600" algn="l"/>
              </a:tabLst>
            </a:pPr>
            <a:r>
              <a:rPr dirty="0" sz="1250" spc="-40" i="1">
                <a:latin typeface="Tahoma"/>
                <a:cs typeface="Tahoma"/>
              </a:rPr>
              <a:t>How </a:t>
            </a:r>
            <a:r>
              <a:rPr dirty="0" sz="1250" spc="-35" i="1">
                <a:latin typeface="Tahoma"/>
                <a:cs typeface="Tahoma"/>
              </a:rPr>
              <a:t>many </a:t>
            </a:r>
            <a:r>
              <a:rPr dirty="0" sz="1250" spc="-30" i="1">
                <a:latin typeface="Tahoma"/>
                <a:cs typeface="Tahoma"/>
              </a:rPr>
              <a:t>nearby neighbors </a:t>
            </a:r>
            <a:r>
              <a:rPr dirty="0" sz="1250" spc="-25" i="1">
                <a:latin typeface="Tahoma"/>
                <a:cs typeface="Tahoma"/>
              </a:rPr>
              <a:t>to look</a:t>
            </a:r>
            <a:r>
              <a:rPr dirty="0" sz="1250" spc="60" i="1">
                <a:latin typeface="Tahoma"/>
                <a:cs typeface="Tahoma"/>
              </a:rPr>
              <a:t> </a:t>
            </a:r>
            <a:r>
              <a:rPr dirty="0" sz="1250" spc="-25" i="1">
                <a:latin typeface="Tahoma"/>
                <a:cs typeface="Tahoma"/>
              </a:rPr>
              <a:t>at?</a:t>
            </a:r>
            <a:endParaRPr sz="1250">
              <a:latin typeface="Tahoma"/>
              <a:cs typeface="Tahoma"/>
            </a:endParaRPr>
          </a:p>
          <a:p>
            <a:pPr marL="457200">
              <a:lnSpc>
                <a:spcPts val="1435"/>
              </a:lnSpc>
            </a:pPr>
            <a:r>
              <a:rPr dirty="0" sz="1200" spc="-5" b="1">
                <a:latin typeface="Tahoma"/>
                <a:cs typeface="Tahoma"/>
              </a:rPr>
              <a:t>One</a:t>
            </a:r>
            <a:endParaRPr sz="1200">
              <a:latin typeface="Tahoma"/>
              <a:cs typeface="Tahoma"/>
            </a:endParaRPr>
          </a:p>
          <a:p>
            <a:pPr marL="228600" indent="-228600">
              <a:lnSpc>
                <a:spcPts val="1495"/>
              </a:lnSpc>
              <a:spcBef>
                <a:spcPts val="235"/>
              </a:spcBef>
              <a:buClr>
                <a:srgbClr val="33339A"/>
              </a:buClr>
              <a:buAutoNum type="arabicPeriod" startAt="3"/>
              <a:tabLst>
                <a:tab pos="228600" algn="l"/>
              </a:tabLst>
            </a:pPr>
            <a:r>
              <a:rPr dirty="0" sz="1250" spc="-30" i="1">
                <a:latin typeface="Tahoma"/>
                <a:cs typeface="Tahoma"/>
              </a:rPr>
              <a:t>A </a:t>
            </a:r>
            <a:r>
              <a:rPr dirty="0" sz="1250" spc="-25" i="1">
                <a:latin typeface="Tahoma"/>
                <a:cs typeface="Tahoma"/>
              </a:rPr>
              <a:t>weighting function</a:t>
            </a:r>
            <a:r>
              <a:rPr dirty="0" sz="1250" spc="5" i="1">
                <a:latin typeface="Tahoma"/>
                <a:cs typeface="Tahoma"/>
              </a:rPr>
              <a:t> </a:t>
            </a:r>
            <a:r>
              <a:rPr dirty="0" sz="1250" spc="-25" i="1">
                <a:latin typeface="Tahoma"/>
                <a:cs typeface="Tahoma"/>
              </a:rPr>
              <a:t>(optional)</a:t>
            </a:r>
            <a:endParaRPr sz="1250">
              <a:latin typeface="Tahoma"/>
              <a:cs typeface="Tahoma"/>
            </a:endParaRPr>
          </a:p>
          <a:p>
            <a:pPr marL="457200">
              <a:lnSpc>
                <a:spcPts val="1435"/>
              </a:lnSpc>
            </a:pPr>
            <a:r>
              <a:rPr dirty="0" sz="1200" b="1">
                <a:latin typeface="Tahoma"/>
                <a:cs typeface="Tahoma"/>
              </a:rPr>
              <a:t>Unused</a:t>
            </a:r>
            <a:endParaRPr sz="1200">
              <a:latin typeface="Tahoma"/>
              <a:cs typeface="Tahoma"/>
            </a:endParaRPr>
          </a:p>
          <a:p>
            <a:pPr marL="228600" indent="-228600">
              <a:lnSpc>
                <a:spcPts val="1495"/>
              </a:lnSpc>
              <a:spcBef>
                <a:spcPts val="950"/>
              </a:spcBef>
              <a:buClr>
                <a:srgbClr val="33339A"/>
              </a:buClr>
              <a:buAutoNum type="arabicPeriod" startAt="4"/>
              <a:tabLst>
                <a:tab pos="228600" algn="l"/>
              </a:tabLst>
            </a:pPr>
            <a:r>
              <a:rPr dirty="0" sz="1250" spc="-40" i="1">
                <a:latin typeface="Tahoma"/>
                <a:cs typeface="Tahoma"/>
              </a:rPr>
              <a:t>How </a:t>
            </a:r>
            <a:r>
              <a:rPr dirty="0" sz="1250" spc="-25" i="1">
                <a:latin typeface="Tahoma"/>
                <a:cs typeface="Tahoma"/>
              </a:rPr>
              <a:t>to </a:t>
            </a:r>
            <a:r>
              <a:rPr dirty="0" sz="1250" spc="-20" i="1">
                <a:latin typeface="Tahoma"/>
                <a:cs typeface="Tahoma"/>
              </a:rPr>
              <a:t>fit </a:t>
            </a:r>
            <a:r>
              <a:rPr dirty="0" sz="1250" spc="-30" i="1">
                <a:latin typeface="Tahoma"/>
                <a:cs typeface="Tahoma"/>
              </a:rPr>
              <a:t>with the </a:t>
            </a:r>
            <a:r>
              <a:rPr dirty="0" sz="1250" spc="-25" i="1">
                <a:latin typeface="Tahoma"/>
                <a:cs typeface="Tahoma"/>
              </a:rPr>
              <a:t>local</a:t>
            </a:r>
            <a:r>
              <a:rPr dirty="0" sz="1250" spc="50" i="1">
                <a:latin typeface="Tahoma"/>
                <a:cs typeface="Tahoma"/>
              </a:rPr>
              <a:t> </a:t>
            </a:r>
            <a:r>
              <a:rPr dirty="0" sz="1250" spc="-30" i="1">
                <a:latin typeface="Tahoma"/>
                <a:cs typeface="Tahoma"/>
              </a:rPr>
              <a:t>points?</a:t>
            </a:r>
            <a:endParaRPr sz="1250">
              <a:latin typeface="Tahoma"/>
              <a:cs typeface="Tahoma"/>
            </a:endParaRPr>
          </a:p>
          <a:p>
            <a:pPr marL="457200" marR="5080">
              <a:lnSpc>
                <a:spcPts val="1440"/>
              </a:lnSpc>
              <a:spcBef>
                <a:spcPts val="45"/>
              </a:spcBef>
            </a:pPr>
            <a:r>
              <a:rPr dirty="0" sz="1200" spc="-5" b="1">
                <a:latin typeface="Tahoma"/>
                <a:cs typeface="Tahoma"/>
              </a:rPr>
              <a:t>Just predict </a:t>
            </a:r>
            <a:r>
              <a:rPr dirty="0" sz="1200" b="1">
                <a:latin typeface="Tahoma"/>
                <a:cs typeface="Tahoma"/>
              </a:rPr>
              <a:t>the same </a:t>
            </a:r>
            <a:r>
              <a:rPr dirty="0" sz="1200" spc="-5" b="1">
                <a:latin typeface="Tahoma"/>
                <a:cs typeface="Tahoma"/>
              </a:rPr>
              <a:t>output </a:t>
            </a:r>
            <a:r>
              <a:rPr dirty="0" sz="1200" b="1">
                <a:latin typeface="Tahoma"/>
                <a:cs typeface="Tahoma"/>
              </a:rPr>
              <a:t>as the </a:t>
            </a:r>
            <a:r>
              <a:rPr dirty="0" sz="1200" spc="-5" b="1">
                <a:latin typeface="Tahoma"/>
                <a:cs typeface="Tahoma"/>
              </a:rPr>
              <a:t>nearest  neighbor.</a:t>
            </a:r>
            <a:endParaRPr sz="1200">
              <a:latin typeface="Tahoma"/>
              <a:cs typeface="Tahoma"/>
            </a:endParaRPr>
          </a:p>
        </p:txBody>
      </p:sp>
      <p:sp>
        <p:nvSpPr>
          <p:cNvPr id="21" name="object 2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2" name="object 2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5499" y="2520695"/>
            <a:ext cx="1430762" cy="1428750"/>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4076699" y="2520695"/>
            <a:ext cx="1409020" cy="1409699"/>
          </a:xfrm>
          <a:prstGeom prst="rect">
            <a:avLst/>
          </a:prstGeom>
          <a:blipFill>
            <a:blip r:embed="rId3" cstate="print"/>
            <a:stretch>
              <a:fillRect/>
            </a:stretch>
          </a:blipFill>
        </p:spPr>
        <p:txBody>
          <a:bodyPr wrap="square" lIns="0" tIns="0" rIns="0" bIns="0" rtlCol="0"/>
          <a:lstStyle/>
          <a:p/>
        </p:txBody>
      </p:sp>
      <p:sp>
        <p:nvSpPr>
          <p:cNvPr id="4" name="object 4"/>
          <p:cNvSpPr txBox="1"/>
          <p:nvPr/>
        </p:nvSpPr>
        <p:spPr>
          <a:xfrm>
            <a:off x="1606296" y="1231391"/>
            <a:ext cx="4559300" cy="3416300"/>
          </a:xfrm>
          <a:prstGeom prst="rect">
            <a:avLst/>
          </a:prstGeom>
          <a:ln w="12953">
            <a:solidFill>
              <a:srgbClr val="000000"/>
            </a:solidFill>
          </a:ln>
        </p:spPr>
        <p:txBody>
          <a:bodyPr wrap="square" lIns="0" tIns="281940" rIns="0" bIns="0" rtlCol="0" vert="horz">
            <a:spAutoFit/>
          </a:bodyPr>
          <a:lstStyle/>
          <a:p>
            <a:pPr marL="477520">
              <a:lnSpc>
                <a:spcPct val="100000"/>
              </a:lnSpc>
              <a:spcBef>
                <a:spcPts val="2220"/>
              </a:spcBef>
            </a:pPr>
            <a:r>
              <a:rPr dirty="0" sz="2200">
                <a:solidFill>
                  <a:srgbClr val="006500"/>
                </a:solidFill>
                <a:latin typeface="Tahoma"/>
                <a:cs typeface="Tahoma"/>
              </a:rPr>
              <a:t>Multivariate </a:t>
            </a:r>
            <a:r>
              <a:rPr dirty="0" sz="2200" spc="-5">
                <a:solidFill>
                  <a:srgbClr val="006500"/>
                </a:solidFill>
                <a:latin typeface="Tahoma"/>
                <a:cs typeface="Tahoma"/>
              </a:rPr>
              <a:t>Distance</a:t>
            </a:r>
            <a:r>
              <a:rPr dirty="0" sz="2200" spc="-25">
                <a:solidFill>
                  <a:srgbClr val="006500"/>
                </a:solidFill>
                <a:latin typeface="Tahoma"/>
                <a:cs typeface="Tahoma"/>
              </a:rPr>
              <a:t> </a:t>
            </a:r>
            <a:r>
              <a:rPr dirty="0" sz="2200" spc="-5">
                <a:solidFill>
                  <a:srgbClr val="006500"/>
                </a:solidFill>
                <a:latin typeface="Tahoma"/>
                <a:cs typeface="Tahoma"/>
              </a:rPr>
              <a:t>Metrics</a:t>
            </a:r>
            <a:endParaRPr sz="2200">
              <a:latin typeface="Tahoma"/>
              <a:cs typeface="Tahoma"/>
            </a:endParaRPr>
          </a:p>
          <a:p>
            <a:pPr marL="153670">
              <a:lnSpc>
                <a:spcPct val="100000"/>
              </a:lnSpc>
              <a:spcBef>
                <a:spcPts val="665"/>
              </a:spcBef>
            </a:pPr>
            <a:r>
              <a:rPr dirty="0" sz="1000" spc="-5">
                <a:latin typeface="Tahoma"/>
                <a:cs typeface="Tahoma"/>
              </a:rPr>
              <a:t>Suppose the </a:t>
            </a:r>
            <a:r>
              <a:rPr dirty="0" sz="1000">
                <a:latin typeface="Tahoma"/>
                <a:cs typeface="Tahoma"/>
              </a:rPr>
              <a:t>input vectors </a:t>
            </a:r>
            <a:r>
              <a:rPr dirty="0" sz="1000" spc="-5">
                <a:latin typeface="Tahoma"/>
                <a:cs typeface="Tahoma"/>
              </a:rPr>
              <a:t>x1, x2, …xn are two</a:t>
            </a:r>
            <a:r>
              <a:rPr dirty="0" sz="1000">
                <a:latin typeface="Tahoma"/>
                <a:cs typeface="Tahoma"/>
              </a:rPr>
              <a:t> </a:t>
            </a:r>
            <a:r>
              <a:rPr dirty="0" sz="1000" spc="-5">
                <a:latin typeface="Tahoma"/>
                <a:cs typeface="Tahoma"/>
              </a:rPr>
              <a:t>dimensional:</a:t>
            </a:r>
            <a:endParaRPr sz="1000">
              <a:latin typeface="Tahoma"/>
              <a:cs typeface="Tahoma"/>
            </a:endParaRPr>
          </a:p>
          <a:p>
            <a:pPr marL="153670">
              <a:lnSpc>
                <a:spcPct val="100000"/>
              </a:lnSpc>
              <a:spcBef>
                <a:spcPts val="190"/>
              </a:spcBef>
            </a:pPr>
            <a:r>
              <a:rPr dirty="0" sz="1000" b="1">
                <a:latin typeface="Tahoma"/>
                <a:cs typeface="Tahoma"/>
              </a:rPr>
              <a:t>x</a:t>
            </a:r>
            <a:r>
              <a:rPr dirty="0" baseline="-21367" sz="975" i="1">
                <a:latin typeface="Tahoma"/>
                <a:cs typeface="Tahoma"/>
              </a:rPr>
              <a:t>1 </a:t>
            </a:r>
            <a:r>
              <a:rPr dirty="0" sz="1000">
                <a:latin typeface="Tahoma"/>
                <a:cs typeface="Tahoma"/>
              </a:rPr>
              <a:t>= ( </a:t>
            </a:r>
            <a:r>
              <a:rPr dirty="0" sz="1050" spc="-10" i="1">
                <a:latin typeface="Tahoma"/>
                <a:cs typeface="Tahoma"/>
              </a:rPr>
              <a:t>x</a:t>
            </a:r>
            <a:r>
              <a:rPr dirty="0" baseline="-21367" sz="975" spc="-15" i="1">
                <a:latin typeface="Tahoma"/>
                <a:cs typeface="Tahoma"/>
              </a:rPr>
              <a:t>11 </a:t>
            </a:r>
            <a:r>
              <a:rPr dirty="0" sz="1000">
                <a:latin typeface="Tahoma"/>
                <a:cs typeface="Tahoma"/>
              </a:rPr>
              <a:t>, </a:t>
            </a:r>
            <a:r>
              <a:rPr dirty="0" sz="1050" spc="-15" i="1">
                <a:latin typeface="Tahoma"/>
                <a:cs typeface="Tahoma"/>
              </a:rPr>
              <a:t>x</a:t>
            </a:r>
            <a:r>
              <a:rPr dirty="0" baseline="-21367" sz="975" spc="-22" i="1">
                <a:latin typeface="Tahoma"/>
                <a:cs typeface="Tahoma"/>
              </a:rPr>
              <a:t>12 </a:t>
            </a:r>
            <a:r>
              <a:rPr dirty="0" sz="1000">
                <a:latin typeface="Tahoma"/>
                <a:cs typeface="Tahoma"/>
              </a:rPr>
              <a:t>) , </a:t>
            </a:r>
            <a:r>
              <a:rPr dirty="0" sz="1000" b="1">
                <a:latin typeface="Tahoma"/>
                <a:cs typeface="Tahoma"/>
              </a:rPr>
              <a:t>x</a:t>
            </a:r>
            <a:r>
              <a:rPr dirty="0" baseline="-21367" sz="975" i="1">
                <a:latin typeface="Tahoma"/>
                <a:cs typeface="Tahoma"/>
              </a:rPr>
              <a:t>2 </a:t>
            </a:r>
            <a:r>
              <a:rPr dirty="0" sz="1000">
                <a:latin typeface="Tahoma"/>
                <a:cs typeface="Tahoma"/>
              </a:rPr>
              <a:t>= ( </a:t>
            </a:r>
            <a:r>
              <a:rPr dirty="0" sz="1050" spc="-10" i="1">
                <a:latin typeface="Tahoma"/>
                <a:cs typeface="Tahoma"/>
              </a:rPr>
              <a:t>x</a:t>
            </a:r>
            <a:r>
              <a:rPr dirty="0" baseline="-21367" sz="975" spc="-15" i="1">
                <a:latin typeface="Tahoma"/>
                <a:cs typeface="Tahoma"/>
              </a:rPr>
              <a:t>21 </a:t>
            </a:r>
            <a:r>
              <a:rPr dirty="0" sz="1000">
                <a:latin typeface="Tahoma"/>
                <a:cs typeface="Tahoma"/>
              </a:rPr>
              <a:t>, </a:t>
            </a:r>
            <a:r>
              <a:rPr dirty="0" sz="1050" spc="-10" i="1">
                <a:latin typeface="Tahoma"/>
                <a:cs typeface="Tahoma"/>
              </a:rPr>
              <a:t>x</a:t>
            </a:r>
            <a:r>
              <a:rPr dirty="0" baseline="-21367" sz="975" spc="-15" i="1">
                <a:latin typeface="Tahoma"/>
                <a:cs typeface="Tahoma"/>
              </a:rPr>
              <a:t>22 </a:t>
            </a:r>
            <a:r>
              <a:rPr dirty="0" sz="1000">
                <a:latin typeface="Tahoma"/>
                <a:cs typeface="Tahoma"/>
              </a:rPr>
              <a:t>) , …</a:t>
            </a:r>
            <a:r>
              <a:rPr dirty="0" sz="1000" b="1">
                <a:latin typeface="Tahoma"/>
                <a:cs typeface="Tahoma"/>
              </a:rPr>
              <a:t>x</a:t>
            </a:r>
            <a:r>
              <a:rPr dirty="0" baseline="-21367" sz="975" i="1">
                <a:latin typeface="Tahoma"/>
                <a:cs typeface="Tahoma"/>
              </a:rPr>
              <a:t>N </a:t>
            </a:r>
            <a:r>
              <a:rPr dirty="0" sz="1000">
                <a:latin typeface="Tahoma"/>
                <a:cs typeface="Tahoma"/>
              </a:rPr>
              <a:t>= ( </a:t>
            </a:r>
            <a:r>
              <a:rPr dirty="0" sz="1050" spc="-15" i="1">
                <a:latin typeface="Tahoma"/>
                <a:cs typeface="Tahoma"/>
              </a:rPr>
              <a:t>x</a:t>
            </a:r>
            <a:r>
              <a:rPr dirty="0" baseline="-21367" sz="975" spc="-22" i="1">
                <a:latin typeface="Tahoma"/>
                <a:cs typeface="Tahoma"/>
              </a:rPr>
              <a:t>N1 </a:t>
            </a:r>
            <a:r>
              <a:rPr dirty="0" sz="1000">
                <a:latin typeface="Tahoma"/>
                <a:cs typeface="Tahoma"/>
              </a:rPr>
              <a:t>, </a:t>
            </a:r>
            <a:r>
              <a:rPr dirty="0" sz="1050" spc="-15" i="1">
                <a:latin typeface="Tahoma"/>
                <a:cs typeface="Tahoma"/>
              </a:rPr>
              <a:t>x</a:t>
            </a:r>
            <a:r>
              <a:rPr dirty="0" baseline="-21367" sz="975" spc="-22" i="1">
                <a:latin typeface="Tahoma"/>
                <a:cs typeface="Tahoma"/>
              </a:rPr>
              <a:t>N2</a:t>
            </a:r>
            <a:r>
              <a:rPr dirty="0" baseline="-21367" sz="975" spc="135" i="1">
                <a:latin typeface="Tahoma"/>
                <a:cs typeface="Tahoma"/>
              </a:rPr>
              <a:t> </a:t>
            </a:r>
            <a:r>
              <a:rPr dirty="0" sz="1000">
                <a:latin typeface="Tahoma"/>
                <a:cs typeface="Tahoma"/>
              </a:rPr>
              <a:t>).</a:t>
            </a:r>
            <a:endParaRPr sz="1000">
              <a:latin typeface="Tahoma"/>
              <a:cs typeface="Tahoma"/>
            </a:endParaRPr>
          </a:p>
          <a:p>
            <a:pPr marL="153670">
              <a:lnSpc>
                <a:spcPct val="100000"/>
              </a:lnSpc>
              <a:spcBef>
                <a:spcPts val="225"/>
              </a:spcBef>
            </a:pPr>
            <a:r>
              <a:rPr dirty="0" sz="1000">
                <a:latin typeface="Tahoma"/>
                <a:cs typeface="Tahoma"/>
              </a:rPr>
              <a:t>One </a:t>
            </a:r>
            <a:r>
              <a:rPr dirty="0" sz="1000" spc="-5">
                <a:latin typeface="Tahoma"/>
                <a:cs typeface="Tahoma"/>
              </a:rPr>
              <a:t>can draw the nearest-neighbor regions </a:t>
            </a:r>
            <a:r>
              <a:rPr dirty="0" sz="1000">
                <a:latin typeface="Tahoma"/>
                <a:cs typeface="Tahoma"/>
              </a:rPr>
              <a:t>in input</a:t>
            </a:r>
            <a:r>
              <a:rPr dirty="0" sz="1000" spc="-10">
                <a:latin typeface="Tahoma"/>
                <a:cs typeface="Tahoma"/>
              </a:rPr>
              <a:t> </a:t>
            </a:r>
            <a:r>
              <a:rPr dirty="0" sz="1000" spc="-5">
                <a:latin typeface="Tahoma"/>
                <a:cs typeface="Tahoma"/>
              </a:rPr>
              <a:t>space.</a:t>
            </a:r>
            <a:endParaRPr sz="1000">
              <a:latin typeface="Tahoma"/>
              <a:cs typeface="Tahoma"/>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229870">
              <a:lnSpc>
                <a:spcPct val="100000"/>
              </a:lnSpc>
              <a:spcBef>
                <a:spcPts val="895"/>
              </a:spcBef>
              <a:tabLst>
                <a:tab pos="2363470" algn="l"/>
              </a:tabLst>
            </a:pPr>
            <a:r>
              <a:rPr dirty="0" sz="1050" spc="-10" i="1">
                <a:latin typeface="Tahoma"/>
                <a:cs typeface="Tahoma"/>
              </a:rPr>
              <a:t>Dist</a:t>
            </a:r>
            <a:r>
              <a:rPr dirty="0" sz="1000" spc="-10">
                <a:latin typeface="Tahoma"/>
                <a:cs typeface="Tahoma"/>
              </a:rPr>
              <a:t>(</a:t>
            </a:r>
            <a:r>
              <a:rPr dirty="0" sz="1000" spc="-10" b="1">
                <a:latin typeface="Tahoma"/>
                <a:cs typeface="Tahoma"/>
              </a:rPr>
              <a:t>x</a:t>
            </a:r>
            <a:r>
              <a:rPr dirty="0" baseline="-21367" sz="975" spc="-15" i="1">
                <a:latin typeface="Tahoma"/>
                <a:cs typeface="Tahoma"/>
              </a:rPr>
              <a:t>i</a:t>
            </a:r>
            <a:r>
              <a:rPr dirty="0" sz="1000" spc="-10">
                <a:latin typeface="Tahoma"/>
                <a:cs typeface="Tahoma"/>
              </a:rPr>
              <a:t>,</a:t>
            </a:r>
            <a:r>
              <a:rPr dirty="0" sz="1000" spc="-10" b="1">
                <a:latin typeface="Tahoma"/>
                <a:cs typeface="Tahoma"/>
              </a:rPr>
              <a:t>x</a:t>
            </a:r>
            <a:r>
              <a:rPr dirty="0" baseline="-21367" sz="975" spc="-15" i="1">
                <a:latin typeface="Tahoma"/>
                <a:cs typeface="Tahoma"/>
              </a:rPr>
              <a:t>j</a:t>
            </a:r>
            <a:r>
              <a:rPr dirty="0" sz="1000" spc="-10">
                <a:latin typeface="Tahoma"/>
                <a:cs typeface="Tahoma"/>
              </a:rPr>
              <a:t>) </a:t>
            </a:r>
            <a:r>
              <a:rPr dirty="0" sz="1000">
                <a:latin typeface="Tahoma"/>
                <a:cs typeface="Tahoma"/>
              </a:rPr>
              <a:t>= </a:t>
            </a:r>
            <a:r>
              <a:rPr dirty="0" sz="1000" spc="-10">
                <a:latin typeface="Tahoma"/>
                <a:cs typeface="Tahoma"/>
              </a:rPr>
              <a:t>(</a:t>
            </a:r>
            <a:r>
              <a:rPr dirty="0" sz="1050" spc="-10" i="1">
                <a:latin typeface="Tahoma"/>
                <a:cs typeface="Tahoma"/>
              </a:rPr>
              <a:t>x</a:t>
            </a:r>
            <a:r>
              <a:rPr dirty="0" baseline="-21367" sz="975" spc="-15" i="1">
                <a:latin typeface="Tahoma"/>
                <a:cs typeface="Tahoma"/>
              </a:rPr>
              <a:t>i1  </a:t>
            </a:r>
            <a:r>
              <a:rPr dirty="0" sz="1000">
                <a:latin typeface="Tahoma"/>
                <a:cs typeface="Tahoma"/>
              </a:rPr>
              <a:t>– </a:t>
            </a:r>
            <a:r>
              <a:rPr dirty="0" sz="1050" spc="-10" i="1">
                <a:latin typeface="Tahoma"/>
                <a:cs typeface="Tahoma"/>
              </a:rPr>
              <a:t>x</a:t>
            </a:r>
            <a:r>
              <a:rPr dirty="0" baseline="-21367" sz="975" spc="-15" i="1">
                <a:latin typeface="Tahoma"/>
                <a:cs typeface="Tahoma"/>
              </a:rPr>
              <a:t>j1</a:t>
            </a:r>
            <a:r>
              <a:rPr dirty="0" sz="1000" spc="-10">
                <a:latin typeface="Tahoma"/>
                <a:cs typeface="Tahoma"/>
              </a:rPr>
              <a:t>)</a:t>
            </a:r>
            <a:r>
              <a:rPr dirty="0" baseline="25641" sz="975" spc="-15">
                <a:latin typeface="Tahoma"/>
                <a:cs typeface="Tahoma"/>
              </a:rPr>
              <a:t>2  </a:t>
            </a:r>
            <a:r>
              <a:rPr dirty="0" sz="1000">
                <a:latin typeface="Tahoma"/>
                <a:cs typeface="Tahoma"/>
              </a:rPr>
              <a:t>+ </a:t>
            </a:r>
            <a:r>
              <a:rPr dirty="0" sz="1000" spc="-10">
                <a:latin typeface="Tahoma"/>
                <a:cs typeface="Tahoma"/>
              </a:rPr>
              <a:t>(</a:t>
            </a:r>
            <a:r>
              <a:rPr dirty="0" sz="1050" spc="-10" i="1">
                <a:latin typeface="Tahoma"/>
                <a:cs typeface="Tahoma"/>
              </a:rPr>
              <a:t>x</a:t>
            </a:r>
            <a:r>
              <a:rPr dirty="0" baseline="-21367" sz="975" spc="-15" i="1">
                <a:latin typeface="Tahoma"/>
                <a:cs typeface="Tahoma"/>
              </a:rPr>
              <a:t>i2</a:t>
            </a:r>
            <a:r>
              <a:rPr dirty="0" baseline="-21367" sz="975" spc="-7" i="1">
                <a:latin typeface="Tahoma"/>
                <a:cs typeface="Tahoma"/>
              </a:rPr>
              <a:t> </a:t>
            </a:r>
            <a:r>
              <a:rPr dirty="0" sz="1000">
                <a:latin typeface="Tahoma"/>
                <a:cs typeface="Tahoma"/>
              </a:rPr>
              <a:t>– </a:t>
            </a:r>
            <a:r>
              <a:rPr dirty="0" sz="1050" spc="-10" i="1">
                <a:latin typeface="Tahoma"/>
                <a:cs typeface="Tahoma"/>
              </a:rPr>
              <a:t>x</a:t>
            </a:r>
            <a:r>
              <a:rPr dirty="0" baseline="-21367" sz="975" spc="-15" i="1">
                <a:latin typeface="Tahoma"/>
                <a:cs typeface="Tahoma"/>
              </a:rPr>
              <a:t>j2</a:t>
            </a:r>
            <a:r>
              <a:rPr dirty="0" sz="1000" spc="-10">
                <a:latin typeface="Tahoma"/>
                <a:cs typeface="Tahoma"/>
              </a:rPr>
              <a:t>)</a:t>
            </a:r>
            <a:r>
              <a:rPr dirty="0" baseline="25641" sz="975" spc="-15">
                <a:latin typeface="Tahoma"/>
                <a:cs typeface="Tahoma"/>
              </a:rPr>
              <a:t>2	</a:t>
            </a:r>
            <a:r>
              <a:rPr dirty="0" sz="1050" spc="-10" i="1">
                <a:latin typeface="Tahoma"/>
                <a:cs typeface="Tahoma"/>
              </a:rPr>
              <a:t>Dist</a:t>
            </a:r>
            <a:r>
              <a:rPr dirty="0" sz="1000" spc="-10">
                <a:latin typeface="Tahoma"/>
                <a:cs typeface="Tahoma"/>
              </a:rPr>
              <a:t>(</a:t>
            </a:r>
            <a:r>
              <a:rPr dirty="0" sz="1000" spc="-10" b="1">
                <a:latin typeface="Tahoma"/>
                <a:cs typeface="Tahoma"/>
              </a:rPr>
              <a:t>x</a:t>
            </a:r>
            <a:r>
              <a:rPr dirty="0" baseline="-21367" sz="975" spc="-15" i="1">
                <a:latin typeface="Tahoma"/>
                <a:cs typeface="Tahoma"/>
              </a:rPr>
              <a:t>i</a:t>
            </a:r>
            <a:r>
              <a:rPr dirty="0" sz="1000" spc="-10">
                <a:latin typeface="Tahoma"/>
                <a:cs typeface="Tahoma"/>
              </a:rPr>
              <a:t>,</a:t>
            </a:r>
            <a:r>
              <a:rPr dirty="0" sz="1000" spc="-10" b="1">
                <a:latin typeface="Tahoma"/>
                <a:cs typeface="Tahoma"/>
              </a:rPr>
              <a:t>x</a:t>
            </a:r>
            <a:r>
              <a:rPr dirty="0" baseline="-21367" sz="975" spc="-15" i="1">
                <a:latin typeface="Tahoma"/>
                <a:cs typeface="Tahoma"/>
              </a:rPr>
              <a:t>j</a:t>
            </a:r>
            <a:r>
              <a:rPr dirty="0" sz="1000" spc="-10">
                <a:latin typeface="Tahoma"/>
                <a:cs typeface="Tahoma"/>
              </a:rPr>
              <a:t>) =(</a:t>
            </a:r>
            <a:r>
              <a:rPr dirty="0" sz="1050" spc="-10" i="1">
                <a:latin typeface="Tahoma"/>
                <a:cs typeface="Tahoma"/>
              </a:rPr>
              <a:t>x</a:t>
            </a:r>
            <a:r>
              <a:rPr dirty="0" baseline="-21367" sz="975" spc="-15" i="1">
                <a:latin typeface="Tahoma"/>
                <a:cs typeface="Tahoma"/>
              </a:rPr>
              <a:t>i1 </a:t>
            </a:r>
            <a:r>
              <a:rPr dirty="0" sz="1000">
                <a:latin typeface="Tahoma"/>
                <a:cs typeface="Tahoma"/>
              </a:rPr>
              <a:t>– </a:t>
            </a:r>
            <a:r>
              <a:rPr dirty="0" sz="1050" spc="-10" i="1">
                <a:latin typeface="Tahoma"/>
                <a:cs typeface="Tahoma"/>
              </a:rPr>
              <a:t>x</a:t>
            </a:r>
            <a:r>
              <a:rPr dirty="0" baseline="-21367" sz="975" spc="-15" i="1">
                <a:latin typeface="Tahoma"/>
                <a:cs typeface="Tahoma"/>
              </a:rPr>
              <a:t>j1</a:t>
            </a:r>
            <a:r>
              <a:rPr dirty="0" sz="1000" spc="-10">
                <a:latin typeface="Tahoma"/>
                <a:cs typeface="Tahoma"/>
              </a:rPr>
              <a:t>)</a:t>
            </a:r>
            <a:r>
              <a:rPr dirty="0" baseline="25641" sz="975" spc="-15">
                <a:latin typeface="Tahoma"/>
                <a:cs typeface="Tahoma"/>
              </a:rPr>
              <a:t>2</a:t>
            </a:r>
            <a:r>
              <a:rPr dirty="0" sz="1000" spc="-10">
                <a:latin typeface="Tahoma"/>
                <a:cs typeface="Tahoma"/>
              </a:rPr>
              <a:t>+(</a:t>
            </a:r>
            <a:r>
              <a:rPr dirty="0" sz="1050" spc="-10" i="1">
                <a:latin typeface="Tahoma"/>
                <a:cs typeface="Tahoma"/>
              </a:rPr>
              <a:t>3x</a:t>
            </a:r>
            <a:r>
              <a:rPr dirty="0" baseline="-21367" sz="975" spc="-15" i="1">
                <a:latin typeface="Tahoma"/>
                <a:cs typeface="Tahoma"/>
              </a:rPr>
              <a:t>i2 </a:t>
            </a:r>
            <a:r>
              <a:rPr dirty="0" sz="1000">
                <a:latin typeface="Tahoma"/>
                <a:cs typeface="Tahoma"/>
              </a:rPr>
              <a:t>–</a:t>
            </a:r>
            <a:r>
              <a:rPr dirty="0" sz="1000" spc="-165">
                <a:latin typeface="Tahoma"/>
                <a:cs typeface="Tahoma"/>
              </a:rPr>
              <a:t> </a:t>
            </a:r>
            <a:r>
              <a:rPr dirty="0" sz="1050" spc="-15" i="1">
                <a:latin typeface="Tahoma"/>
                <a:cs typeface="Tahoma"/>
              </a:rPr>
              <a:t>3x</a:t>
            </a:r>
            <a:r>
              <a:rPr dirty="0" baseline="-21367" sz="975" spc="-22" i="1">
                <a:latin typeface="Tahoma"/>
                <a:cs typeface="Tahoma"/>
              </a:rPr>
              <a:t>j2</a:t>
            </a:r>
            <a:r>
              <a:rPr dirty="0" sz="1000" spc="-15">
                <a:latin typeface="Tahoma"/>
                <a:cs typeface="Tahoma"/>
              </a:rPr>
              <a:t>)</a:t>
            </a:r>
            <a:r>
              <a:rPr dirty="0" baseline="25641" sz="975" spc="-22">
                <a:latin typeface="Tahoma"/>
                <a:cs typeface="Tahoma"/>
              </a:rPr>
              <a:t>2</a:t>
            </a:r>
            <a:endParaRPr baseline="25641" sz="975">
              <a:latin typeface="Tahoma"/>
              <a:cs typeface="Tahoma"/>
            </a:endParaRPr>
          </a:p>
          <a:p>
            <a:pPr marL="191770">
              <a:lnSpc>
                <a:spcPct val="100000"/>
              </a:lnSpc>
              <a:spcBef>
                <a:spcPts val="1030"/>
              </a:spcBef>
            </a:pPr>
            <a:r>
              <a:rPr dirty="0" sz="1000" spc="-5">
                <a:latin typeface="Tahoma"/>
                <a:cs typeface="Tahoma"/>
              </a:rPr>
              <a:t>The relative scalings </a:t>
            </a:r>
            <a:r>
              <a:rPr dirty="0" sz="1000">
                <a:latin typeface="Tahoma"/>
                <a:cs typeface="Tahoma"/>
              </a:rPr>
              <a:t>in </a:t>
            </a:r>
            <a:r>
              <a:rPr dirty="0" sz="1000" spc="-5">
                <a:latin typeface="Tahoma"/>
                <a:cs typeface="Tahoma"/>
              </a:rPr>
              <a:t>the distance metric affect region</a:t>
            </a:r>
            <a:r>
              <a:rPr dirty="0" sz="1000" spc="-10">
                <a:latin typeface="Tahoma"/>
                <a:cs typeface="Tahoma"/>
              </a:rPr>
              <a:t> </a:t>
            </a:r>
            <a:r>
              <a:rPr dirty="0" sz="1000" spc="-5">
                <a:latin typeface="Tahoma"/>
                <a:cs typeface="Tahoma"/>
              </a:rPr>
              <a:t>shapes.</a:t>
            </a:r>
            <a:endParaRPr sz="1000">
              <a:latin typeface="Tahoma"/>
              <a:cs typeface="Tahoma"/>
            </a:endParaRPr>
          </a:p>
          <a:p>
            <a:pPr marL="153670">
              <a:lnSpc>
                <a:spcPct val="100000"/>
              </a:lnSpc>
              <a:spcBef>
                <a:spcPts val="630"/>
              </a:spcBef>
              <a:tabLst>
                <a:tab pos="32251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11</a:t>
            </a:r>
            <a:endParaRPr sz="600">
              <a:latin typeface="Tahoma"/>
              <a:cs typeface="Tahoma"/>
            </a:endParaRPr>
          </a:p>
        </p:txBody>
      </p:sp>
      <p:sp>
        <p:nvSpPr>
          <p:cNvPr id="5" name="object 5"/>
          <p:cNvSpPr txBox="1"/>
          <p:nvPr/>
        </p:nvSpPr>
        <p:spPr>
          <a:xfrm>
            <a:off x="2275332" y="5677916"/>
            <a:ext cx="315722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Euclidean Distance</a:t>
            </a:r>
            <a:r>
              <a:rPr dirty="0" sz="2200" spc="-60">
                <a:solidFill>
                  <a:srgbClr val="006500"/>
                </a:solidFill>
                <a:latin typeface="Tahoma"/>
                <a:cs typeface="Tahoma"/>
              </a:rPr>
              <a:t> </a:t>
            </a:r>
            <a:r>
              <a:rPr dirty="0" sz="2200" spc="-5">
                <a:solidFill>
                  <a:srgbClr val="006500"/>
                </a:solidFill>
                <a:latin typeface="Tahoma"/>
                <a:cs typeface="Tahoma"/>
              </a:rPr>
              <a:t>Metric</a:t>
            </a:r>
            <a:endParaRPr sz="2200">
              <a:latin typeface="Tahoma"/>
              <a:cs typeface="Tahoma"/>
            </a:endParaRPr>
          </a:p>
        </p:txBody>
      </p:sp>
      <p:sp>
        <p:nvSpPr>
          <p:cNvPr id="6" name="object 6"/>
          <p:cNvSpPr txBox="1"/>
          <p:nvPr/>
        </p:nvSpPr>
        <p:spPr>
          <a:xfrm>
            <a:off x="1760220" y="8004302"/>
            <a:ext cx="4211320" cy="767080"/>
          </a:xfrm>
          <a:prstGeom prst="rect">
            <a:avLst/>
          </a:prstGeom>
        </p:spPr>
        <p:txBody>
          <a:bodyPr wrap="square" lIns="0" tIns="48260" rIns="0" bIns="0" rtlCol="0" vert="horz">
            <a:spAutoFit/>
          </a:bodyPr>
          <a:lstStyle/>
          <a:p>
            <a:pPr>
              <a:lnSpc>
                <a:spcPct val="100000"/>
              </a:lnSpc>
              <a:spcBef>
                <a:spcPts val="380"/>
              </a:spcBef>
            </a:pPr>
            <a:r>
              <a:rPr dirty="0" sz="1200">
                <a:latin typeface="Tahoma"/>
                <a:cs typeface="Tahoma"/>
              </a:rPr>
              <a:t>Other</a:t>
            </a:r>
            <a:r>
              <a:rPr dirty="0" sz="1200" spc="-10">
                <a:latin typeface="Tahoma"/>
                <a:cs typeface="Tahoma"/>
              </a:rPr>
              <a:t> </a:t>
            </a:r>
            <a:r>
              <a:rPr dirty="0" sz="1200" spc="-5">
                <a:latin typeface="Tahoma"/>
                <a:cs typeface="Tahoma"/>
              </a:rPr>
              <a:t>Metrics…</a:t>
            </a:r>
            <a:endParaRPr sz="1200">
              <a:latin typeface="Tahoma"/>
              <a:cs typeface="Tahoma"/>
            </a:endParaRPr>
          </a:p>
          <a:p>
            <a:pPr marL="171450" marR="1037590" indent="-171450">
              <a:lnSpc>
                <a:spcPct val="100000"/>
              </a:lnSpc>
              <a:spcBef>
                <a:spcPts val="284"/>
              </a:spcBef>
              <a:buChar char="•"/>
              <a:tabLst>
                <a:tab pos="172085" algn="l"/>
              </a:tabLst>
            </a:pPr>
            <a:r>
              <a:rPr dirty="0" sz="1200">
                <a:latin typeface="Tahoma"/>
                <a:cs typeface="Tahoma"/>
              </a:rPr>
              <a:t>Mahalanobis, Rank-based, </a:t>
            </a:r>
            <a:r>
              <a:rPr dirty="0" sz="1200" spc="-5">
                <a:latin typeface="Tahoma"/>
                <a:cs typeface="Tahoma"/>
              </a:rPr>
              <a:t>Correlation-based  (Stanfill+Waltz, </a:t>
            </a:r>
            <a:r>
              <a:rPr dirty="0" sz="1200">
                <a:latin typeface="Tahoma"/>
                <a:cs typeface="Tahoma"/>
              </a:rPr>
              <a:t>Maes’ Ringo</a:t>
            </a:r>
            <a:r>
              <a:rPr dirty="0" sz="1200" spc="10">
                <a:latin typeface="Tahoma"/>
                <a:cs typeface="Tahoma"/>
              </a:rPr>
              <a:t> </a:t>
            </a:r>
            <a:r>
              <a:rPr dirty="0" sz="1200" spc="-5">
                <a:latin typeface="Tahoma"/>
                <a:cs typeface="Tahoma"/>
              </a:rPr>
              <a:t>system…)</a:t>
            </a:r>
            <a:endParaRPr sz="1200">
              <a:latin typeface="Tahoma"/>
              <a:cs typeface="Tahoma"/>
            </a:endParaRPr>
          </a:p>
          <a:p>
            <a:pPr>
              <a:lnSpc>
                <a:spcPct val="100000"/>
              </a:lnSpc>
              <a:spcBef>
                <a:spcPts val="229"/>
              </a:spcBef>
              <a:tabLst>
                <a:tab pos="307149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40">
                <a:latin typeface="Tahoma"/>
                <a:cs typeface="Tahoma"/>
              </a:rPr>
              <a:t> </a:t>
            </a:r>
            <a:r>
              <a:rPr dirty="0" sz="600">
                <a:latin typeface="Tahoma"/>
                <a:cs typeface="Tahoma"/>
              </a:rPr>
              <a:t>12</a:t>
            </a:r>
            <a:endParaRPr sz="600">
              <a:latin typeface="Tahoma"/>
              <a:cs typeface="Tahoma"/>
            </a:endParaRPr>
          </a:p>
        </p:txBody>
      </p:sp>
      <p:sp>
        <p:nvSpPr>
          <p:cNvPr id="7" name="object 7"/>
          <p:cNvSpPr/>
          <p:nvPr/>
        </p:nvSpPr>
        <p:spPr>
          <a:xfrm>
            <a:off x="3816858" y="6294120"/>
            <a:ext cx="22860" cy="13335"/>
          </a:xfrm>
          <a:custGeom>
            <a:avLst/>
            <a:gdLst/>
            <a:ahLst/>
            <a:cxnLst/>
            <a:rect l="l" t="t" r="r" b="b"/>
            <a:pathLst>
              <a:path w="22860" h="13335">
                <a:moveTo>
                  <a:pt x="0" y="12953"/>
                </a:moveTo>
                <a:lnTo>
                  <a:pt x="22859" y="0"/>
                </a:lnTo>
              </a:path>
            </a:pathLst>
          </a:custGeom>
          <a:ln w="7569">
            <a:solidFill>
              <a:srgbClr val="000000"/>
            </a:solidFill>
          </a:ln>
        </p:spPr>
        <p:txBody>
          <a:bodyPr wrap="square" lIns="0" tIns="0" rIns="0" bIns="0" rtlCol="0"/>
          <a:lstStyle/>
          <a:p/>
        </p:txBody>
      </p:sp>
      <p:sp>
        <p:nvSpPr>
          <p:cNvPr id="8" name="object 8"/>
          <p:cNvSpPr/>
          <p:nvPr/>
        </p:nvSpPr>
        <p:spPr>
          <a:xfrm>
            <a:off x="3839717" y="6297929"/>
            <a:ext cx="33655" cy="144780"/>
          </a:xfrm>
          <a:custGeom>
            <a:avLst/>
            <a:gdLst/>
            <a:ahLst/>
            <a:cxnLst/>
            <a:rect l="l" t="t" r="r" b="b"/>
            <a:pathLst>
              <a:path w="33654" h="144779">
                <a:moveTo>
                  <a:pt x="0" y="0"/>
                </a:moveTo>
                <a:lnTo>
                  <a:pt x="33528" y="144780"/>
                </a:lnTo>
              </a:path>
            </a:pathLst>
          </a:custGeom>
          <a:ln w="15138">
            <a:solidFill>
              <a:srgbClr val="000000"/>
            </a:solidFill>
          </a:ln>
        </p:spPr>
        <p:txBody>
          <a:bodyPr wrap="square" lIns="0" tIns="0" rIns="0" bIns="0" rtlCol="0"/>
          <a:lstStyle/>
          <a:p/>
        </p:txBody>
      </p:sp>
      <p:sp>
        <p:nvSpPr>
          <p:cNvPr id="9" name="object 9"/>
          <p:cNvSpPr/>
          <p:nvPr/>
        </p:nvSpPr>
        <p:spPr>
          <a:xfrm>
            <a:off x="3877055" y="6047994"/>
            <a:ext cx="1188720" cy="394970"/>
          </a:xfrm>
          <a:custGeom>
            <a:avLst/>
            <a:gdLst/>
            <a:ahLst/>
            <a:cxnLst/>
            <a:rect l="l" t="t" r="r" b="b"/>
            <a:pathLst>
              <a:path w="1188720" h="394970">
                <a:moveTo>
                  <a:pt x="0" y="394715"/>
                </a:moveTo>
                <a:lnTo>
                  <a:pt x="44958" y="0"/>
                </a:lnTo>
                <a:lnTo>
                  <a:pt x="1188720" y="0"/>
                </a:lnTo>
              </a:path>
            </a:pathLst>
          </a:custGeom>
          <a:ln w="7569">
            <a:solidFill>
              <a:srgbClr val="000000"/>
            </a:solidFill>
          </a:ln>
        </p:spPr>
        <p:txBody>
          <a:bodyPr wrap="square" lIns="0" tIns="0" rIns="0" bIns="0" rtlCol="0"/>
          <a:lstStyle/>
          <a:p/>
        </p:txBody>
      </p:sp>
      <p:sp>
        <p:nvSpPr>
          <p:cNvPr id="10" name="object 10"/>
          <p:cNvSpPr/>
          <p:nvPr/>
        </p:nvSpPr>
        <p:spPr>
          <a:xfrm>
            <a:off x="3816858" y="6717030"/>
            <a:ext cx="22860" cy="13970"/>
          </a:xfrm>
          <a:custGeom>
            <a:avLst/>
            <a:gdLst/>
            <a:ahLst/>
            <a:cxnLst/>
            <a:rect l="l" t="t" r="r" b="b"/>
            <a:pathLst>
              <a:path w="22860" h="13970">
                <a:moveTo>
                  <a:pt x="0" y="13716"/>
                </a:moveTo>
                <a:lnTo>
                  <a:pt x="22859" y="0"/>
                </a:lnTo>
              </a:path>
            </a:pathLst>
          </a:custGeom>
          <a:ln w="7569">
            <a:solidFill>
              <a:srgbClr val="000000"/>
            </a:solidFill>
          </a:ln>
        </p:spPr>
        <p:txBody>
          <a:bodyPr wrap="square" lIns="0" tIns="0" rIns="0" bIns="0" rtlCol="0"/>
          <a:lstStyle/>
          <a:p/>
        </p:txBody>
      </p:sp>
      <p:sp>
        <p:nvSpPr>
          <p:cNvPr id="11" name="object 11"/>
          <p:cNvSpPr/>
          <p:nvPr/>
        </p:nvSpPr>
        <p:spPr>
          <a:xfrm>
            <a:off x="3839717" y="6720840"/>
            <a:ext cx="33655" cy="97155"/>
          </a:xfrm>
          <a:custGeom>
            <a:avLst/>
            <a:gdLst/>
            <a:ahLst/>
            <a:cxnLst/>
            <a:rect l="l" t="t" r="r" b="b"/>
            <a:pathLst>
              <a:path w="33654" h="97154">
                <a:moveTo>
                  <a:pt x="0" y="0"/>
                </a:moveTo>
                <a:lnTo>
                  <a:pt x="33528" y="96773"/>
                </a:lnTo>
              </a:path>
            </a:pathLst>
          </a:custGeom>
          <a:ln w="15138">
            <a:solidFill>
              <a:srgbClr val="000000"/>
            </a:solidFill>
          </a:ln>
        </p:spPr>
        <p:txBody>
          <a:bodyPr wrap="square" lIns="0" tIns="0" rIns="0" bIns="0" rtlCol="0"/>
          <a:lstStyle/>
          <a:p/>
        </p:txBody>
      </p:sp>
      <p:sp>
        <p:nvSpPr>
          <p:cNvPr id="12" name="object 12"/>
          <p:cNvSpPr/>
          <p:nvPr/>
        </p:nvSpPr>
        <p:spPr>
          <a:xfrm>
            <a:off x="3877055" y="6544818"/>
            <a:ext cx="1377315" cy="273050"/>
          </a:xfrm>
          <a:custGeom>
            <a:avLst/>
            <a:gdLst/>
            <a:ahLst/>
            <a:cxnLst/>
            <a:rect l="l" t="t" r="r" b="b"/>
            <a:pathLst>
              <a:path w="1377314" h="273050">
                <a:moveTo>
                  <a:pt x="0" y="272796"/>
                </a:moveTo>
                <a:lnTo>
                  <a:pt x="44958" y="0"/>
                </a:lnTo>
                <a:lnTo>
                  <a:pt x="1376934" y="0"/>
                </a:lnTo>
              </a:path>
            </a:pathLst>
          </a:custGeom>
          <a:ln w="7569">
            <a:solidFill>
              <a:srgbClr val="000000"/>
            </a:solidFill>
          </a:ln>
        </p:spPr>
        <p:txBody>
          <a:bodyPr wrap="square" lIns="0" tIns="0" rIns="0" bIns="0" rtlCol="0"/>
          <a:lstStyle/>
          <a:p/>
        </p:txBody>
      </p:sp>
      <p:sp>
        <p:nvSpPr>
          <p:cNvPr id="13" name="object 13"/>
          <p:cNvSpPr txBox="1"/>
          <p:nvPr/>
        </p:nvSpPr>
        <p:spPr>
          <a:xfrm>
            <a:off x="4706873" y="7589350"/>
            <a:ext cx="83185" cy="244475"/>
          </a:xfrm>
          <a:prstGeom prst="rect">
            <a:avLst/>
          </a:prstGeom>
        </p:spPr>
        <p:txBody>
          <a:bodyPr wrap="square" lIns="0" tIns="17145" rIns="0" bIns="0" rtlCol="0" vert="horz">
            <a:spAutoFit/>
          </a:bodyPr>
          <a:lstStyle/>
          <a:p>
            <a:pPr>
              <a:lnSpc>
                <a:spcPct val="100000"/>
              </a:lnSpc>
              <a:spcBef>
                <a:spcPts val="135"/>
              </a:spcBef>
            </a:pPr>
            <a:r>
              <a:rPr dirty="0" sz="1400" spc="-484">
                <a:latin typeface="Symbol"/>
                <a:cs typeface="Symbol"/>
              </a:rPr>
              <a:t>⎥</a:t>
            </a:r>
            <a:endParaRPr sz="1400">
              <a:latin typeface="Symbol"/>
              <a:cs typeface="Symbol"/>
            </a:endParaRPr>
          </a:p>
        </p:txBody>
      </p:sp>
      <p:sp>
        <p:nvSpPr>
          <p:cNvPr id="14" name="object 14"/>
          <p:cNvSpPr txBox="1"/>
          <p:nvPr/>
        </p:nvSpPr>
        <p:spPr>
          <a:xfrm>
            <a:off x="3390891" y="7589314"/>
            <a:ext cx="83185" cy="244475"/>
          </a:xfrm>
          <a:prstGeom prst="rect">
            <a:avLst/>
          </a:prstGeom>
        </p:spPr>
        <p:txBody>
          <a:bodyPr wrap="square" lIns="0" tIns="17145" rIns="0" bIns="0" rtlCol="0" vert="horz">
            <a:spAutoFit/>
          </a:bodyPr>
          <a:lstStyle/>
          <a:p>
            <a:pPr>
              <a:lnSpc>
                <a:spcPct val="100000"/>
              </a:lnSpc>
              <a:spcBef>
                <a:spcPts val="135"/>
              </a:spcBef>
            </a:pPr>
            <a:r>
              <a:rPr dirty="0" sz="1400" spc="-484">
                <a:latin typeface="Symbol"/>
                <a:cs typeface="Symbol"/>
              </a:rPr>
              <a:t>⎢</a:t>
            </a:r>
            <a:endParaRPr sz="1400">
              <a:latin typeface="Symbol"/>
              <a:cs typeface="Symbol"/>
            </a:endParaRPr>
          </a:p>
        </p:txBody>
      </p:sp>
      <p:sp>
        <p:nvSpPr>
          <p:cNvPr id="15" name="object 15"/>
          <p:cNvSpPr txBox="1"/>
          <p:nvPr/>
        </p:nvSpPr>
        <p:spPr>
          <a:xfrm>
            <a:off x="3390891" y="7065045"/>
            <a:ext cx="83185" cy="244475"/>
          </a:xfrm>
          <a:prstGeom prst="rect">
            <a:avLst/>
          </a:prstGeom>
        </p:spPr>
        <p:txBody>
          <a:bodyPr wrap="square" lIns="0" tIns="17145" rIns="0" bIns="0" rtlCol="0" vert="horz">
            <a:spAutoFit/>
          </a:bodyPr>
          <a:lstStyle/>
          <a:p>
            <a:pPr>
              <a:lnSpc>
                <a:spcPct val="100000"/>
              </a:lnSpc>
              <a:spcBef>
                <a:spcPts val="135"/>
              </a:spcBef>
            </a:pPr>
            <a:r>
              <a:rPr dirty="0" sz="1400" spc="-484">
                <a:latin typeface="Symbol"/>
                <a:cs typeface="Symbol"/>
              </a:rPr>
              <a:t>⎢</a:t>
            </a:r>
            <a:endParaRPr sz="1400">
              <a:latin typeface="Symbol"/>
              <a:cs typeface="Symbol"/>
            </a:endParaRPr>
          </a:p>
        </p:txBody>
      </p:sp>
      <p:sp>
        <p:nvSpPr>
          <p:cNvPr id="16" name="object 16"/>
          <p:cNvSpPr txBox="1"/>
          <p:nvPr/>
        </p:nvSpPr>
        <p:spPr>
          <a:xfrm>
            <a:off x="4603239" y="7769162"/>
            <a:ext cx="186690" cy="244475"/>
          </a:xfrm>
          <a:prstGeom prst="rect">
            <a:avLst/>
          </a:prstGeom>
        </p:spPr>
        <p:txBody>
          <a:bodyPr wrap="square" lIns="0" tIns="17145" rIns="0" bIns="0" rtlCol="0" vert="horz">
            <a:spAutoFit/>
          </a:bodyPr>
          <a:lstStyle/>
          <a:p>
            <a:pPr>
              <a:lnSpc>
                <a:spcPct val="100000"/>
              </a:lnSpc>
              <a:spcBef>
                <a:spcPts val="135"/>
              </a:spcBef>
            </a:pPr>
            <a:r>
              <a:rPr dirty="0" sz="800" spc="25">
                <a:latin typeface="Times New Roman"/>
                <a:cs typeface="Times New Roman"/>
              </a:rPr>
              <a:t>N</a:t>
            </a:r>
            <a:r>
              <a:rPr dirty="0" sz="800" spc="-65">
                <a:latin typeface="Times New Roman"/>
                <a:cs typeface="Times New Roman"/>
              </a:rPr>
              <a:t> </a:t>
            </a:r>
            <a:r>
              <a:rPr dirty="0" sz="1400" spc="-805">
                <a:latin typeface="Symbol"/>
                <a:cs typeface="Symbol"/>
              </a:rPr>
              <a:t>⎦</a:t>
            </a:r>
            <a:endParaRPr sz="1400">
              <a:latin typeface="Symbol"/>
              <a:cs typeface="Symbol"/>
            </a:endParaRPr>
          </a:p>
        </p:txBody>
      </p:sp>
      <p:sp>
        <p:nvSpPr>
          <p:cNvPr id="17" name="object 17"/>
          <p:cNvSpPr txBox="1"/>
          <p:nvPr/>
        </p:nvSpPr>
        <p:spPr>
          <a:xfrm>
            <a:off x="3560064" y="7021521"/>
            <a:ext cx="66040" cy="153670"/>
          </a:xfrm>
          <a:prstGeom prst="rect">
            <a:avLst/>
          </a:prstGeom>
        </p:spPr>
        <p:txBody>
          <a:bodyPr wrap="square" lIns="0" tIns="17145" rIns="0" bIns="0" rtlCol="0" vert="horz">
            <a:spAutoFit/>
          </a:bodyPr>
          <a:lstStyle/>
          <a:p>
            <a:pPr>
              <a:lnSpc>
                <a:spcPct val="100000"/>
              </a:lnSpc>
              <a:spcBef>
                <a:spcPts val="135"/>
              </a:spcBef>
            </a:pPr>
            <a:r>
              <a:rPr dirty="0" sz="800" spc="15">
                <a:latin typeface="Times New Roman"/>
                <a:cs typeface="Times New Roman"/>
              </a:rPr>
              <a:t>1</a:t>
            </a:r>
            <a:endParaRPr sz="800">
              <a:latin typeface="Times New Roman"/>
              <a:cs typeface="Times New Roman"/>
            </a:endParaRPr>
          </a:p>
        </p:txBody>
      </p:sp>
      <p:sp>
        <p:nvSpPr>
          <p:cNvPr id="18" name="object 18"/>
          <p:cNvSpPr txBox="1"/>
          <p:nvPr/>
        </p:nvSpPr>
        <p:spPr>
          <a:xfrm>
            <a:off x="4313675" y="6044638"/>
            <a:ext cx="738505" cy="153670"/>
          </a:xfrm>
          <a:prstGeom prst="rect">
            <a:avLst/>
          </a:prstGeom>
        </p:spPr>
        <p:txBody>
          <a:bodyPr wrap="square" lIns="0" tIns="17145" rIns="0" bIns="0" rtlCol="0" vert="horz">
            <a:spAutoFit/>
          </a:bodyPr>
          <a:lstStyle/>
          <a:p>
            <a:pPr>
              <a:lnSpc>
                <a:spcPct val="100000"/>
              </a:lnSpc>
              <a:spcBef>
                <a:spcPts val="135"/>
              </a:spcBef>
              <a:tabLst>
                <a:tab pos="671830" algn="l"/>
              </a:tabLst>
            </a:pPr>
            <a:r>
              <a:rPr dirty="0" sz="800" spc="15">
                <a:latin typeface="Times New Roman"/>
                <a:cs typeface="Times New Roman"/>
              </a:rPr>
              <a:t>2</a:t>
            </a:r>
            <a:r>
              <a:rPr dirty="0" sz="800" spc="15">
                <a:latin typeface="Times New Roman"/>
                <a:cs typeface="Times New Roman"/>
              </a:rPr>
              <a:t>	</a:t>
            </a:r>
            <a:r>
              <a:rPr dirty="0" sz="800" spc="15">
                <a:latin typeface="Times New Roman"/>
                <a:cs typeface="Times New Roman"/>
              </a:rPr>
              <a:t>2</a:t>
            </a:r>
            <a:endParaRPr sz="800">
              <a:latin typeface="Times New Roman"/>
              <a:cs typeface="Times New Roman"/>
            </a:endParaRPr>
          </a:p>
        </p:txBody>
      </p:sp>
      <p:sp>
        <p:nvSpPr>
          <p:cNvPr id="19" name="object 19"/>
          <p:cNvSpPr txBox="1"/>
          <p:nvPr/>
        </p:nvSpPr>
        <p:spPr>
          <a:xfrm>
            <a:off x="4465065" y="7639652"/>
            <a:ext cx="226695" cy="244475"/>
          </a:xfrm>
          <a:prstGeom prst="rect">
            <a:avLst/>
          </a:prstGeom>
        </p:spPr>
        <p:txBody>
          <a:bodyPr wrap="square" lIns="0" tIns="17145" rIns="0" bIns="0" rtlCol="0" vert="horz">
            <a:spAutoFit/>
          </a:bodyPr>
          <a:lstStyle/>
          <a:p>
            <a:pPr marL="25400">
              <a:lnSpc>
                <a:spcPct val="100000"/>
              </a:lnSpc>
              <a:spcBef>
                <a:spcPts val="135"/>
              </a:spcBef>
            </a:pPr>
            <a:r>
              <a:rPr dirty="0" baseline="-25793" sz="2100" spc="89">
                <a:latin typeface="Times New Roman"/>
                <a:cs typeface="Times New Roman"/>
              </a:rPr>
              <a:t>σ</a:t>
            </a:r>
            <a:r>
              <a:rPr dirty="0" sz="800" spc="60">
                <a:latin typeface="Times New Roman"/>
                <a:cs typeface="Times New Roman"/>
              </a:rPr>
              <a:t>2</a:t>
            </a:r>
            <a:endParaRPr sz="800">
              <a:latin typeface="Times New Roman"/>
              <a:cs typeface="Times New Roman"/>
            </a:endParaRPr>
          </a:p>
        </p:txBody>
      </p:sp>
      <p:sp>
        <p:nvSpPr>
          <p:cNvPr id="20" name="object 20"/>
          <p:cNvSpPr txBox="1"/>
          <p:nvPr/>
        </p:nvSpPr>
        <p:spPr>
          <a:xfrm>
            <a:off x="3788419" y="7091775"/>
            <a:ext cx="226695" cy="244475"/>
          </a:xfrm>
          <a:prstGeom prst="rect">
            <a:avLst/>
          </a:prstGeom>
        </p:spPr>
        <p:txBody>
          <a:bodyPr wrap="square" lIns="0" tIns="17145" rIns="0" bIns="0" rtlCol="0" vert="horz">
            <a:spAutoFit/>
          </a:bodyPr>
          <a:lstStyle/>
          <a:p>
            <a:pPr marL="25400">
              <a:lnSpc>
                <a:spcPct val="100000"/>
              </a:lnSpc>
              <a:spcBef>
                <a:spcPts val="135"/>
              </a:spcBef>
            </a:pPr>
            <a:r>
              <a:rPr dirty="0" baseline="-25793" sz="2100" spc="89">
                <a:latin typeface="Times New Roman"/>
                <a:cs typeface="Times New Roman"/>
              </a:rPr>
              <a:t>σ</a:t>
            </a:r>
            <a:r>
              <a:rPr dirty="0" sz="800" spc="60">
                <a:latin typeface="Times New Roman"/>
                <a:cs typeface="Times New Roman"/>
              </a:rPr>
              <a:t>2</a:t>
            </a:r>
            <a:endParaRPr sz="800">
              <a:latin typeface="Times New Roman"/>
              <a:cs typeface="Times New Roman"/>
            </a:endParaRPr>
          </a:p>
        </p:txBody>
      </p:sp>
      <p:sp>
        <p:nvSpPr>
          <p:cNvPr id="21" name="object 21"/>
          <p:cNvSpPr txBox="1"/>
          <p:nvPr/>
        </p:nvSpPr>
        <p:spPr>
          <a:xfrm>
            <a:off x="3045439" y="7298211"/>
            <a:ext cx="592455" cy="244475"/>
          </a:xfrm>
          <a:prstGeom prst="rect">
            <a:avLst/>
          </a:prstGeom>
        </p:spPr>
        <p:txBody>
          <a:bodyPr wrap="square" lIns="0" tIns="17145" rIns="0" bIns="0" rtlCol="0" vert="horz">
            <a:spAutoFit/>
          </a:bodyPr>
          <a:lstStyle/>
          <a:p>
            <a:pPr marL="25400">
              <a:lnSpc>
                <a:spcPct val="100000"/>
              </a:lnSpc>
              <a:spcBef>
                <a:spcPts val="135"/>
              </a:spcBef>
            </a:pPr>
            <a:r>
              <a:rPr dirty="0" sz="1400" spc="25">
                <a:latin typeface="Symbol"/>
                <a:cs typeface="Symbol"/>
              </a:rPr>
              <a:t></a:t>
            </a:r>
            <a:r>
              <a:rPr dirty="0" sz="1400" spc="25">
                <a:latin typeface="Times New Roman"/>
                <a:cs typeface="Times New Roman"/>
              </a:rPr>
              <a:t> </a:t>
            </a:r>
            <a:r>
              <a:rPr dirty="0" sz="1400" spc="20">
                <a:latin typeface="Symbol"/>
                <a:cs typeface="Symbol"/>
              </a:rPr>
              <a:t></a:t>
            </a:r>
            <a:r>
              <a:rPr dirty="0" sz="1400" spc="-85">
                <a:latin typeface="Times New Roman"/>
                <a:cs typeface="Times New Roman"/>
              </a:rPr>
              <a:t> </a:t>
            </a:r>
            <a:r>
              <a:rPr dirty="0" baseline="17857" sz="2100" spc="-727">
                <a:latin typeface="Symbol"/>
                <a:cs typeface="Symbol"/>
              </a:rPr>
              <a:t>⎢</a:t>
            </a:r>
            <a:r>
              <a:rPr dirty="0" baseline="17857" sz="2100" spc="-7">
                <a:latin typeface="Times New Roman"/>
                <a:cs typeface="Times New Roman"/>
              </a:rPr>
              <a:t> </a:t>
            </a:r>
            <a:r>
              <a:rPr dirty="0" baseline="39682" sz="2100" spc="-142">
                <a:latin typeface="Times New Roman"/>
                <a:cs typeface="Times New Roman"/>
              </a:rPr>
              <a:t>0</a:t>
            </a:r>
            <a:endParaRPr baseline="39682" sz="2100">
              <a:latin typeface="Times New Roman"/>
              <a:cs typeface="Times New Roman"/>
            </a:endParaRPr>
          </a:p>
        </p:txBody>
      </p:sp>
      <p:sp>
        <p:nvSpPr>
          <p:cNvPr id="22" name="object 22"/>
          <p:cNvSpPr txBox="1"/>
          <p:nvPr/>
        </p:nvSpPr>
        <p:spPr>
          <a:xfrm>
            <a:off x="4478792" y="7414849"/>
            <a:ext cx="336550" cy="244475"/>
          </a:xfrm>
          <a:prstGeom prst="rect">
            <a:avLst/>
          </a:prstGeom>
        </p:spPr>
        <p:txBody>
          <a:bodyPr wrap="square" lIns="0" tIns="17145" rIns="0" bIns="0" rtlCol="0" vert="horz">
            <a:spAutoFit/>
          </a:bodyPr>
          <a:lstStyle/>
          <a:p>
            <a:pPr marL="25400">
              <a:lnSpc>
                <a:spcPct val="100000"/>
              </a:lnSpc>
              <a:spcBef>
                <a:spcPts val="135"/>
              </a:spcBef>
            </a:pPr>
            <a:r>
              <a:rPr dirty="0" baseline="-9920" sz="2100" spc="1214">
                <a:latin typeface="Arial"/>
                <a:cs typeface="Arial"/>
              </a:rPr>
              <a:t>L</a:t>
            </a:r>
            <a:r>
              <a:rPr dirty="0" sz="1400" spc="-484">
                <a:latin typeface="Symbol"/>
                <a:cs typeface="Symbol"/>
              </a:rPr>
              <a:t>⎥</a:t>
            </a:r>
            <a:endParaRPr sz="1400">
              <a:latin typeface="Symbol"/>
              <a:cs typeface="Symbol"/>
            </a:endParaRPr>
          </a:p>
        </p:txBody>
      </p:sp>
      <p:sp>
        <p:nvSpPr>
          <p:cNvPr id="23" name="object 23"/>
          <p:cNvSpPr txBox="1"/>
          <p:nvPr/>
        </p:nvSpPr>
        <p:spPr>
          <a:xfrm>
            <a:off x="3365491" y="7414813"/>
            <a:ext cx="316230" cy="244475"/>
          </a:xfrm>
          <a:prstGeom prst="rect">
            <a:avLst/>
          </a:prstGeom>
        </p:spPr>
        <p:txBody>
          <a:bodyPr wrap="square" lIns="0" tIns="17145" rIns="0" bIns="0" rtlCol="0" vert="horz">
            <a:spAutoFit/>
          </a:bodyPr>
          <a:lstStyle/>
          <a:p>
            <a:pPr marL="25400">
              <a:lnSpc>
                <a:spcPct val="100000"/>
              </a:lnSpc>
              <a:spcBef>
                <a:spcPts val="135"/>
              </a:spcBef>
            </a:pPr>
            <a:r>
              <a:rPr dirty="0" sz="1400" spc="-484">
                <a:latin typeface="Symbol"/>
                <a:cs typeface="Symbol"/>
              </a:rPr>
              <a:t>⎢</a:t>
            </a:r>
            <a:r>
              <a:rPr dirty="0" baseline="-9920" sz="2100" spc="982">
                <a:latin typeface="Arial"/>
                <a:cs typeface="Arial"/>
              </a:rPr>
              <a:t>L</a:t>
            </a:r>
            <a:endParaRPr baseline="-9920" sz="2100">
              <a:latin typeface="Arial"/>
              <a:cs typeface="Arial"/>
            </a:endParaRPr>
          </a:p>
        </p:txBody>
      </p:sp>
      <p:sp>
        <p:nvSpPr>
          <p:cNvPr id="24" name="object 24"/>
          <p:cNvSpPr txBox="1"/>
          <p:nvPr/>
        </p:nvSpPr>
        <p:spPr>
          <a:xfrm>
            <a:off x="3301991" y="6899755"/>
            <a:ext cx="1551305" cy="1066165"/>
          </a:xfrm>
          <a:prstGeom prst="rect">
            <a:avLst/>
          </a:prstGeom>
        </p:spPr>
        <p:txBody>
          <a:bodyPr wrap="square" lIns="0" tIns="17145" rIns="0" bIns="0" rtlCol="0" vert="horz">
            <a:spAutoFit/>
          </a:bodyPr>
          <a:lstStyle/>
          <a:p>
            <a:pPr algn="r" marR="68580">
              <a:lnSpc>
                <a:spcPts val="1490"/>
              </a:lnSpc>
              <a:spcBef>
                <a:spcPts val="135"/>
              </a:spcBef>
              <a:tabLst>
                <a:tab pos="467995" algn="l"/>
                <a:tab pos="760095" algn="l"/>
                <a:tab pos="1160145" algn="l"/>
              </a:tabLst>
            </a:pPr>
            <a:r>
              <a:rPr dirty="0" baseline="3968" sz="2100" spc="-179">
                <a:latin typeface="Symbol"/>
                <a:cs typeface="Symbol"/>
              </a:rPr>
              <a:t>⎡</a:t>
            </a:r>
            <a:r>
              <a:rPr dirty="0" sz="1400" spc="-120">
                <a:latin typeface="Times New Roman"/>
                <a:cs typeface="Times New Roman"/>
              </a:rPr>
              <a:t>σ</a:t>
            </a:r>
            <a:r>
              <a:rPr dirty="0" baseline="45138" sz="1200" spc="-179">
                <a:latin typeface="Times New Roman"/>
                <a:cs typeface="Times New Roman"/>
              </a:rPr>
              <a:t>2	</a:t>
            </a:r>
            <a:r>
              <a:rPr dirty="0" sz="1400" spc="15">
                <a:latin typeface="Times New Roman"/>
                <a:cs typeface="Times New Roman"/>
              </a:rPr>
              <a:t>0	</a:t>
            </a:r>
            <a:r>
              <a:rPr dirty="0" sz="1400" spc="655">
                <a:latin typeface="Arial"/>
                <a:cs typeface="Arial"/>
              </a:rPr>
              <a:t>L	</a:t>
            </a:r>
            <a:r>
              <a:rPr dirty="0" sz="1400" spc="15">
                <a:latin typeface="Times New Roman"/>
                <a:cs typeface="Times New Roman"/>
              </a:rPr>
              <a:t>0</a:t>
            </a:r>
            <a:r>
              <a:rPr dirty="0" sz="1400" spc="60">
                <a:latin typeface="Times New Roman"/>
                <a:cs typeface="Times New Roman"/>
              </a:rPr>
              <a:t> </a:t>
            </a:r>
            <a:r>
              <a:rPr dirty="0" baseline="3968" sz="2100" spc="-727">
                <a:latin typeface="Symbol"/>
                <a:cs typeface="Symbol"/>
              </a:rPr>
              <a:t>⎤</a:t>
            </a:r>
            <a:endParaRPr baseline="3968" sz="2100">
              <a:latin typeface="Symbol"/>
              <a:cs typeface="Symbol"/>
            </a:endParaRPr>
          </a:p>
          <a:p>
            <a:pPr algn="r" marR="68580">
              <a:lnSpc>
                <a:spcPts val="1075"/>
              </a:lnSpc>
            </a:pPr>
            <a:r>
              <a:rPr dirty="0" sz="1400" spc="-484">
                <a:latin typeface="Symbol"/>
                <a:cs typeface="Symbol"/>
              </a:rPr>
              <a:t>⎥</a:t>
            </a:r>
            <a:endParaRPr sz="1400">
              <a:latin typeface="Symbol"/>
              <a:cs typeface="Symbol"/>
            </a:endParaRPr>
          </a:p>
          <a:p>
            <a:pPr algn="r" marR="68580">
              <a:lnSpc>
                <a:spcPts val="1265"/>
              </a:lnSpc>
              <a:tabLst>
                <a:tab pos="227329" algn="l"/>
                <a:tab pos="627380" algn="l"/>
              </a:tabLst>
            </a:pPr>
            <a:r>
              <a:rPr dirty="0" baseline="-24305" sz="1200" spc="22">
                <a:latin typeface="Times New Roman"/>
                <a:cs typeface="Times New Roman"/>
              </a:rPr>
              <a:t>2	</a:t>
            </a:r>
            <a:r>
              <a:rPr dirty="0" sz="1400" spc="655">
                <a:latin typeface="Arial"/>
                <a:cs typeface="Arial"/>
              </a:rPr>
              <a:t>L	</a:t>
            </a:r>
            <a:r>
              <a:rPr dirty="0" sz="1400" spc="15">
                <a:latin typeface="Times New Roman"/>
                <a:cs typeface="Times New Roman"/>
              </a:rPr>
              <a:t>0</a:t>
            </a:r>
            <a:r>
              <a:rPr dirty="0" sz="1400" spc="60">
                <a:latin typeface="Times New Roman"/>
                <a:cs typeface="Times New Roman"/>
              </a:rPr>
              <a:t> </a:t>
            </a:r>
            <a:r>
              <a:rPr dirty="0" baseline="-19841" sz="2100" spc="-727">
                <a:latin typeface="Symbol"/>
                <a:cs typeface="Symbol"/>
              </a:rPr>
              <a:t>⎥</a:t>
            </a:r>
            <a:endParaRPr baseline="-19841" sz="2100">
              <a:latin typeface="Symbol"/>
              <a:cs typeface="Symbol"/>
            </a:endParaRPr>
          </a:p>
          <a:p>
            <a:pPr marL="510540">
              <a:lnSpc>
                <a:spcPct val="100000"/>
              </a:lnSpc>
              <a:spcBef>
                <a:spcPts val="480"/>
              </a:spcBef>
              <a:tabLst>
                <a:tab pos="848994" algn="l"/>
              </a:tabLst>
            </a:pPr>
            <a:r>
              <a:rPr dirty="0" sz="1400" spc="655">
                <a:latin typeface="Arial"/>
                <a:cs typeface="Arial"/>
              </a:rPr>
              <a:t>L	L</a:t>
            </a:r>
            <a:endParaRPr sz="1400">
              <a:latin typeface="Arial"/>
              <a:cs typeface="Arial"/>
            </a:endParaRPr>
          </a:p>
          <a:p>
            <a:pPr marL="88900">
              <a:lnSpc>
                <a:spcPct val="100000"/>
              </a:lnSpc>
              <a:spcBef>
                <a:spcPts val="475"/>
              </a:spcBef>
              <a:tabLst>
                <a:tab pos="556895" algn="l"/>
                <a:tab pos="848994" algn="l"/>
              </a:tabLst>
            </a:pPr>
            <a:r>
              <a:rPr dirty="0" baseline="-5952" sz="2100" spc="-1139">
                <a:latin typeface="Symbol"/>
                <a:cs typeface="Symbol"/>
              </a:rPr>
              <a:t>⎢</a:t>
            </a:r>
            <a:r>
              <a:rPr dirty="0" baseline="-15873" sz="2100" spc="-1139">
                <a:latin typeface="Symbol"/>
                <a:cs typeface="Symbol"/>
              </a:rPr>
              <a:t>⎣</a:t>
            </a:r>
            <a:r>
              <a:rPr dirty="0" baseline="-15873" sz="2100" spc="30">
                <a:latin typeface="Times New Roman"/>
                <a:cs typeface="Times New Roman"/>
              </a:rPr>
              <a:t> </a:t>
            </a:r>
            <a:r>
              <a:rPr dirty="0" sz="1400" spc="15">
                <a:latin typeface="Times New Roman"/>
                <a:cs typeface="Times New Roman"/>
              </a:rPr>
              <a:t>0	0	</a:t>
            </a:r>
            <a:r>
              <a:rPr dirty="0" sz="1400" spc="655">
                <a:latin typeface="Arial"/>
                <a:cs typeface="Arial"/>
              </a:rPr>
              <a:t>L</a:t>
            </a:r>
            <a:endParaRPr sz="1400">
              <a:latin typeface="Arial"/>
              <a:cs typeface="Arial"/>
            </a:endParaRPr>
          </a:p>
        </p:txBody>
      </p:sp>
      <p:sp>
        <p:nvSpPr>
          <p:cNvPr id="25" name="object 25"/>
          <p:cNvSpPr txBox="1"/>
          <p:nvPr/>
        </p:nvSpPr>
        <p:spPr>
          <a:xfrm>
            <a:off x="3931932" y="6018297"/>
            <a:ext cx="982344" cy="354330"/>
          </a:xfrm>
          <a:prstGeom prst="rect">
            <a:avLst/>
          </a:prstGeom>
        </p:spPr>
        <p:txBody>
          <a:bodyPr wrap="square" lIns="0" tIns="13335" rIns="0" bIns="0" rtlCol="0" vert="horz">
            <a:spAutoFit/>
          </a:bodyPr>
          <a:lstStyle/>
          <a:p>
            <a:pPr>
              <a:lnSpc>
                <a:spcPct val="100000"/>
              </a:lnSpc>
              <a:spcBef>
                <a:spcPts val="105"/>
              </a:spcBef>
              <a:tabLst>
                <a:tab pos="337820" algn="l"/>
                <a:tab pos="599440" algn="l"/>
                <a:tab pos="939165" algn="l"/>
              </a:tabLst>
            </a:pPr>
            <a:r>
              <a:rPr dirty="0" baseline="1291" sz="3225">
                <a:latin typeface="Symbol"/>
                <a:cs typeface="Symbol"/>
              </a:rPr>
              <a:t></a:t>
            </a:r>
            <a:r>
              <a:rPr dirty="0" baseline="1291" sz="3225">
                <a:latin typeface="Times New Roman"/>
                <a:cs typeface="Times New Roman"/>
              </a:rPr>
              <a:t>	</a:t>
            </a:r>
            <a:r>
              <a:rPr dirty="0" sz="800" spc="10" i="1">
                <a:latin typeface="Times New Roman"/>
                <a:cs typeface="Times New Roman"/>
              </a:rPr>
              <a:t>i</a:t>
            </a:r>
            <a:r>
              <a:rPr dirty="0" sz="800" spc="10" i="1">
                <a:latin typeface="Times New Roman"/>
                <a:cs typeface="Times New Roman"/>
              </a:rPr>
              <a:t>	</a:t>
            </a:r>
            <a:r>
              <a:rPr dirty="0" sz="800" spc="10" i="1">
                <a:latin typeface="Times New Roman"/>
                <a:cs typeface="Times New Roman"/>
              </a:rPr>
              <a:t>i</a:t>
            </a:r>
            <a:r>
              <a:rPr dirty="0" sz="800" spc="10" i="1">
                <a:latin typeface="Times New Roman"/>
                <a:cs typeface="Times New Roman"/>
              </a:rPr>
              <a:t>	</a:t>
            </a:r>
            <a:r>
              <a:rPr dirty="0" sz="800" spc="10" i="1">
                <a:latin typeface="Times New Roman"/>
                <a:cs typeface="Times New Roman"/>
              </a:rPr>
              <a:t>i</a:t>
            </a:r>
            <a:endParaRPr sz="800">
              <a:latin typeface="Times New Roman"/>
              <a:cs typeface="Times New Roman"/>
            </a:endParaRPr>
          </a:p>
        </p:txBody>
      </p:sp>
      <p:sp>
        <p:nvSpPr>
          <p:cNvPr id="26" name="object 26"/>
          <p:cNvSpPr txBox="1"/>
          <p:nvPr/>
        </p:nvSpPr>
        <p:spPr>
          <a:xfrm>
            <a:off x="3076955" y="6063835"/>
            <a:ext cx="709295" cy="244475"/>
          </a:xfrm>
          <a:prstGeom prst="rect">
            <a:avLst/>
          </a:prstGeom>
        </p:spPr>
        <p:txBody>
          <a:bodyPr wrap="square" lIns="0" tIns="17145" rIns="0" bIns="0" rtlCol="0" vert="horz">
            <a:spAutoFit/>
          </a:bodyPr>
          <a:lstStyle/>
          <a:p>
            <a:pPr>
              <a:lnSpc>
                <a:spcPct val="100000"/>
              </a:lnSpc>
              <a:spcBef>
                <a:spcPts val="135"/>
              </a:spcBef>
            </a:pPr>
            <a:r>
              <a:rPr dirty="0" sz="1400" spc="25" i="1">
                <a:latin typeface="Times New Roman"/>
                <a:cs typeface="Times New Roman"/>
              </a:rPr>
              <a:t>D</a:t>
            </a:r>
            <a:r>
              <a:rPr dirty="0" sz="1400" spc="25">
                <a:latin typeface="Times New Roman"/>
                <a:cs typeface="Times New Roman"/>
              </a:rPr>
              <a:t>(x,</a:t>
            </a:r>
            <a:r>
              <a:rPr dirty="0" sz="1400" spc="-185">
                <a:latin typeface="Times New Roman"/>
                <a:cs typeface="Times New Roman"/>
              </a:rPr>
              <a:t> </a:t>
            </a:r>
            <a:r>
              <a:rPr dirty="0" sz="1400" spc="50">
                <a:latin typeface="Times New Roman"/>
                <a:cs typeface="Times New Roman"/>
              </a:rPr>
              <a:t>x')</a:t>
            </a:r>
            <a:r>
              <a:rPr dirty="0" sz="1400" spc="-110">
                <a:latin typeface="Times New Roman"/>
                <a:cs typeface="Times New Roman"/>
              </a:rPr>
              <a:t> </a:t>
            </a:r>
            <a:r>
              <a:rPr dirty="0" sz="1400" spc="20">
                <a:latin typeface="Symbol"/>
                <a:cs typeface="Symbol"/>
              </a:rPr>
              <a:t></a:t>
            </a:r>
            <a:endParaRPr sz="1400">
              <a:latin typeface="Symbol"/>
              <a:cs typeface="Symbol"/>
            </a:endParaRPr>
          </a:p>
        </p:txBody>
      </p:sp>
      <p:sp>
        <p:nvSpPr>
          <p:cNvPr id="27" name="object 27"/>
          <p:cNvSpPr txBox="1"/>
          <p:nvPr/>
        </p:nvSpPr>
        <p:spPr>
          <a:xfrm>
            <a:off x="4137659" y="6005366"/>
            <a:ext cx="866140" cy="314960"/>
          </a:xfrm>
          <a:prstGeom prst="rect">
            <a:avLst/>
          </a:prstGeom>
        </p:spPr>
        <p:txBody>
          <a:bodyPr wrap="square" lIns="0" tIns="12065" rIns="0" bIns="0" rtlCol="0" vert="horz">
            <a:spAutoFit/>
          </a:bodyPr>
          <a:lstStyle/>
          <a:p>
            <a:pPr>
              <a:lnSpc>
                <a:spcPct val="100000"/>
              </a:lnSpc>
              <a:spcBef>
                <a:spcPts val="95"/>
              </a:spcBef>
              <a:tabLst>
                <a:tab pos="248920" algn="l"/>
              </a:tabLst>
            </a:pPr>
            <a:r>
              <a:rPr dirty="0" sz="1500" spc="-40" i="1">
                <a:latin typeface="Symbol"/>
                <a:cs typeface="Symbol"/>
              </a:rPr>
              <a:t></a:t>
            </a:r>
            <a:r>
              <a:rPr dirty="0" sz="1500" spc="-40">
                <a:latin typeface="Times New Roman"/>
                <a:cs typeface="Times New Roman"/>
              </a:rPr>
              <a:t>	</a:t>
            </a:r>
            <a:r>
              <a:rPr dirty="0" sz="1900" spc="-55">
                <a:latin typeface="Symbol"/>
                <a:cs typeface="Symbol"/>
              </a:rPr>
              <a:t></a:t>
            </a:r>
            <a:r>
              <a:rPr dirty="0" sz="1400" spc="-55" i="1">
                <a:latin typeface="Times New Roman"/>
                <a:cs typeface="Times New Roman"/>
              </a:rPr>
              <a:t>x </a:t>
            </a:r>
            <a:r>
              <a:rPr dirty="0" sz="1400" spc="20">
                <a:latin typeface="Symbol"/>
                <a:cs typeface="Symbol"/>
              </a:rPr>
              <a:t></a:t>
            </a:r>
            <a:r>
              <a:rPr dirty="0" sz="1400" spc="20">
                <a:latin typeface="Times New Roman"/>
                <a:cs typeface="Times New Roman"/>
              </a:rPr>
              <a:t> </a:t>
            </a:r>
            <a:r>
              <a:rPr dirty="0" sz="1400" spc="30" i="1">
                <a:latin typeface="Times New Roman"/>
                <a:cs typeface="Times New Roman"/>
              </a:rPr>
              <a:t>x</a:t>
            </a:r>
            <a:r>
              <a:rPr dirty="0" sz="1400" spc="30">
                <a:latin typeface="Times New Roman"/>
                <a:cs typeface="Times New Roman"/>
              </a:rPr>
              <a:t>'</a:t>
            </a:r>
            <a:r>
              <a:rPr dirty="0" sz="1400">
                <a:latin typeface="Times New Roman"/>
                <a:cs typeface="Times New Roman"/>
              </a:rPr>
              <a:t> </a:t>
            </a:r>
            <a:r>
              <a:rPr dirty="0" sz="1900" spc="-165">
                <a:latin typeface="Symbol"/>
                <a:cs typeface="Symbol"/>
              </a:rPr>
              <a:t></a:t>
            </a:r>
            <a:endParaRPr sz="1900">
              <a:latin typeface="Symbol"/>
              <a:cs typeface="Symbol"/>
            </a:endParaRPr>
          </a:p>
        </p:txBody>
      </p:sp>
      <p:sp>
        <p:nvSpPr>
          <p:cNvPr id="28" name="object 28"/>
          <p:cNvSpPr txBox="1"/>
          <p:nvPr/>
        </p:nvSpPr>
        <p:spPr>
          <a:xfrm>
            <a:off x="1874520" y="6820914"/>
            <a:ext cx="426084" cy="208279"/>
          </a:xfrm>
          <a:prstGeom prst="rect">
            <a:avLst/>
          </a:prstGeom>
        </p:spPr>
        <p:txBody>
          <a:bodyPr wrap="square" lIns="0" tIns="12700" rIns="0" bIns="0" rtlCol="0" vert="horz">
            <a:spAutoFit/>
          </a:bodyPr>
          <a:lstStyle/>
          <a:p>
            <a:pPr>
              <a:lnSpc>
                <a:spcPct val="100000"/>
              </a:lnSpc>
              <a:spcBef>
                <a:spcPts val="100"/>
              </a:spcBef>
            </a:pPr>
            <a:r>
              <a:rPr dirty="0" sz="1200" spc="-5">
                <a:latin typeface="Tahoma"/>
                <a:cs typeface="Tahoma"/>
              </a:rPr>
              <a:t>where</a:t>
            </a:r>
            <a:endParaRPr sz="1200">
              <a:latin typeface="Tahoma"/>
              <a:cs typeface="Tahoma"/>
            </a:endParaRPr>
          </a:p>
        </p:txBody>
      </p:sp>
      <p:sp>
        <p:nvSpPr>
          <p:cNvPr id="29" name="object 29"/>
          <p:cNvSpPr txBox="1"/>
          <p:nvPr/>
        </p:nvSpPr>
        <p:spPr>
          <a:xfrm>
            <a:off x="1811020" y="6314392"/>
            <a:ext cx="3427095" cy="495300"/>
          </a:xfrm>
          <a:prstGeom prst="rect">
            <a:avLst/>
          </a:prstGeom>
        </p:spPr>
        <p:txBody>
          <a:bodyPr wrap="square" lIns="0" tIns="17145" rIns="0" bIns="0" rtlCol="0" vert="horz">
            <a:spAutoFit/>
          </a:bodyPr>
          <a:lstStyle/>
          <a:p>
            <a:pPr algn="ctr" marL="1004569">
              <a:lnSpc>
                <a:spcPts val="805"/>
              </a:lnSpc>
              <a:spcBef>
                <a:spcPts val="135"/>
              </a:spcBef>
            </a:pPr>
            <a:r>
              <a:rPr dirty="0" sz="800" spc="10" i="1">
                <a:latin typeface="Times New Roman"/>
                <a:cs typeface="Times New Roman"/>
              </a:rPr>
              <a:t>i</a:t>
            </a:r>
            <a:endParaRPr sz="800">
              <a:latin typeface="Times New Roman"/>
              <a:cs typeface="Times New Roman"/>
            </a:endParaRPr>
          </a:p>
          <a:p>
            <a:pPr marL="25400">
              <a:lnSpc>
                <a:spcPts val="780"/>
              </a:lnSpc>
            </a:pPr>
            <a:r>
              <a:rPr dirty="0" sz="1200">
                <a:latin typeface="Tahoma"/>
                <a:cs typeface="Tahoma"/>
              </a:rPr>
              <a:t>Or </a:t>
            </a:r>
            <a:r>
              <a:rPr dirty="0" sz="1200" spc="-5">
                <a:latin typeface="Tahoma"/>
                <a:cs typeface="Tahoma"/>
              </a:rPr>
              <a:t>equivalently,</a:t>
            </a:r>
            <a:endParaRPr sz="1200">
              <a:latin typeface="Tahoma"/>
              <a:cs typeface="Tahoma"/>
            </a:endParaRPr>
          </a:p>
          <a:p>
            <a:pPr marL="1265555">
              <a:lnSpc>
                <a:spcPts val="2075"/>
              </a:lnSpc>
              <a:tabLst>
                <a:tab pos="2118995" algn="l"/>
              </a:tabLst>
            </a:pPr>
            <a:r>
              <a:rPr dirty="0" sz="1400" spc="25" i="1">
                <a:latin typeface="Times New Roman"/>
                <a:cs typeface="Times New Roman"/>
              </a:rPr>
              <a:t>D</a:t>
            </a:r>
            <a:r>
              <a:rPr dirty="0" sz="1400" spc="25">
                <a:latin typeface="Times New Roman"/>
                <a:cs typeface="Times New Roman"/>
              </a:rPr>
              <a:t>(x,</a:t>
            </a:r>
            <a:r>
              <a:rPr dirty="0" sz="1400" spc="-155">
                <a:latin typeface="Times New Roman"/>
                <a:cs typeface="Times New Roman"/>
              </a:rPr>
              <a:t> </a:t>
            </a:r>
            <a:r>
              <a:rPr dirty="0" sz="1400" spc="50">
                <a:latin typeface="Times New Roman"/>
                <a:cs typeface="Times New Roman"/>
              </a:rPr>
              <a:t>x')</a:t>
            </a:r>
            <a:r>
              <a:rPr dirty="0" sz="1400" spc="-70">
                <a:latin typeface="Times New Roman"/>
                <a:cs typeface="Times New Roman"/>
              </a:rPr>
              <a:t> </a:t>
            </a:r>
            <a:r>
              <a:rPr dirty="0" sz="1400" spc="20">
                <a:latin typeface="Symbol"/>
                <a:cs typeface="Symbol"/>
              </a:rPr>
              <a:t></a:t>
            </a:r>
            <a:r>
              <a:rPr dirty="0" sz="1400" spc="20">
                <a:latin typeface="Times New Roman"/>
                <a:cs typeface="Times New Roman"/>
              </a:rPr>
              <a:t>	</a:t>
            </a:r>
            <a:r>
              <a:rPr dirty="0" sz="1400" spc="15">
                <a:latin typeface="Times New Roman"/>
                <a:cs typeface="Times New Roman"/>
              </a:rPr>
              <a:t>(x</a:t>
            </a:r>
            <a:r>
              <a:rPr dirty="0" sz="1400" spc="-95">
                <a:latin typeface="Times New Roman"/>
                <a:cs typeface="Times New Roman"/>
              </a:rPr>
              <a:t> </a:t>
            </a:r>
            <a:r>
              <a:rPr dirty="0" sz="1400" spc="10">
                <a:latin typeface="Times New Roman"/>
                <a:cs typeface="Times New Roman"/>
              </a:rPr>
              <a:t>-</a:t>
            </a:r>
            <a:r>
              <a:rPr dirty="0" sz="1400" spc="-120">
                <a:latin typeface="Times New Roman"/>
                <a:cs typeface="Times New Roman"/>
              </a:rPr>
              <a:t> </a:t>
            </a:r>
            <a:r>
              <a:rPr dirty="0" sz="1400" spc="45">
                <a:latin typeface="Times New Roman"/>
                <a:cs typeface="Times New Roman"/>
              </a:rPr>
              <a:t>x')</a:t>
            </a:r>
            <a:r>
              <a:rPr dirty="0" baseline="45138" sz="1200" spc="67" i="1">
                <a:latin typeface="Times New Roman"/>
                <a:cs typeface="Times New Roman"/>
              </a:rPr>
              <a:t>T</a:t>
            </a:r>
            <a:r>
              <a:rPr dirty="0" baseline="45138" sz="1200" spc="104" i="1">
                <a:latin typeface="Times New Roman"/>
                <a:cs typeface="Times New Roman"/>
              </a:rPr>
              <a:t> </a:t>
            </a:r>
            <a:r>
              <a:rPr dirty="0" baseline="-9043" sz="3225" spc="97">
                <a:latin typeface="Symbol"/>
                <a:cs typeface="Symbol"/>
              </a:rPr>
              <a:t></a:t>
            </a:r>
            <a:r>
              <a:rPr dirty="0" sz="1400" spc="65">
                <a:latin typeface="Times New Roman"/>
                <a:cs typeface="Times New Roman"/>
              </a:rPr>
              <a:t>(x</a:t>
            </a:r>
            <a:r>
              <a:rPr dirty="0" sz="1400" spc="-95">
                <a:latin typeface="Times New Roman"/>
                <a:cs typeface="Times New Roman"/>
              </a:rPr>
              <a:t> </a:t>
            </a:r>
            <a:r>
              <a:rPr dirty="0" sz="1400" spc="10">
                <a:latin typeface="Times New Roman"/>
                <a:cs typeface="Times New Roman"/>
              </a:rPr>
              <a:t>-</a:t>
            </a:r>
            <a:r>
              <a:rPr dirty="0" sz="1400" spc="-125">
                <a:latin typeface="Times New Roman"/>
                <a:cs typeface="Times New Roman"/>
              </a:rPr>
              <a:t> </a:t>
            </a:r>
            <a:r>
              <a:rPr dirty="0" sz="1400" spc="50">
                <a:latin typeface="Times New Roman"/>
                <a:cs typeface="Times New Roman"/>
              </a:rPr>
              <a:t>x')</a:t>
            </a:r>
            <a:endParaRPr sz="1400">
              <a:latin typeface="Times New Roman"/>
              <a:cs typeface="Times New Roman"/>
            </a:endParaRPr>
          </a:p>
        </p:txBody>
      </p:sp>
      <p:sp>
        <p:nvSpPr>
          <p:cNvPr id="30" name="object 3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13</a:t>
            </a:r>
            <a:endParaRPr sz="600">
              <a:latin typeface="Tahoma"/>
              <a:cs typeface="Tahoma"/>
            </a:endParaRPr>
          </a:p>
        </p:txBody>
      </p:sp>
      <p:sp>
        <p:nvSpPr>
          <p:cNvPr id="4" name="object 4"/>
          <p:cNvSpPr txBox="1"/>
          <p:nvPr/>
        </p:nvSpPr>
        <p:spPr>
          <a:xfrm>
            <a:off x="2203704" y="1302510"/>
            <a:ext cx="3302000"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6500"/>
                </a:solidFill>
                <a:latin typeface="Tahoma"/>
                <a:cs typeface="Tahoma"/>
              </a:rPr>
              <a:t>The Zen of Voronoi</a:t>
            </a:r>
            <a:r>
              <a:rPr dirty="0" sz="2000">
                <a:solidFill>
                  <a:srgbClr val="006500"/>
                </a:solidFill>
                <a:latin typeface="Tahoma"/>
                <a:cs typeface="Tahoma"/>
              </a:rPr>
              <a:t> </a:t>
            </a:r>
            <a:r>
              <a:rPr dirty="0" sz="2000" spc="-5">
                <a:solidFill>
                  <a:srgbClr val="006500"/>
                </a:solidFill>
                <a:latin typeface="Tahoma"/>
                <a:cs typeface="Tahoma"/>
              </a:rPr>
              <a:t>Diagrams</a:t>
            </a:r>
            <a:endParaRPr sz="2000">
              <a:latin typeface="Tahoma"/>
              <a:cs typeface="Tahoma"/>
            </a:endParaRPr>
          </a:p>
        </p:txBody>
      </p:sp>
      <p:sp>
        <p:nvSpPr>
          <p:cNvPr id="5" name="object 5"/>
          <p:cNvSpPr txBox="1"/>
          <p:nvPr/>
        </p:nvSpPr>
        <p:spPr>
          <a:xfrm>
            <a:off x="1760220" y="1597893"/>
            <a:ext cx="2030095" cy="1869439"/>
          </a:xfrm>
          <a:prstGeom prst="rect">
            <a:avLst/>
          </a:prstGeom>
        </p:spPr>
        <p:txBody>
          <a:bodyPr wrap="square" lIns="0" tIns="60325" rIns="0" bIns="0" rtlCol="0" vert="horz">
            <a:spAutoFit/>
          </a:bodyPr>
          <a:lstStyle/>
          <a:p>
            <a:pPr>
              <a:lnSpc>
                <a:spcPct val="100000"/>
              </a:lnSpc>
              <a:spcBef>
                <a:spcPts val="475"/>
              </a:spcBef>
            </a:pPr>
            <a:r>
              <a:rPr dirty="0" sz="700">
                <a:solidFill>
                  <a:srgbClr val="FF0000"/>
                </a:solidFill>
                <a:latin typeface="Tahoma"/>
                <a:cs typeface="Tahoma"/>
              </a:rPr>
              <a:t>CNN</a:t>
            </a:r>
            <a:r>
              <a:rPr dirty="0" sz="700" spc="-5">
                <a:solidFill>
                  <a:srgbClr val="FF0000"/>
                </a:solidFill>
                <a:latin typeface="Tahoma"/>
                <a:cs typeface="Tahoma"/>
              </a:rPr>
              <a:t> Article</a:t>
            </a:r>
            <a:endParaRPr sz="700">
              <a:latin typeface="Tahoma"/>
              <a:cs typeface="Tahoma"/>
            </a:endParaRPr>
          </a:p>
          <a:p>
            <a:pPr>
              <a:lnSpc>
                <a:spcPct val="100000"/>
              </a:lnSpc>
              <a:spcBef>
                <a:spcPts val="50"/>
              </a:spcBef>
            </a:pPr>
            <a:endParaRPr sz="650">
              <a:latin typeface="Times New Roman"/>
              <a:cs typeface="Times New Roman"/>
            </a:endParaRPr>
          </a:p>
          <a:p>
            <a:pPr marL="171450" marR="86995" indent="-171450">
              <a:lnSpc>
                <a:spcPts val="1300"/>
              </a:lnSpc>
            </a:pPr>
            <a:r>
              <a:rPr dirty="0" sz="1200" b="1">
                <a:solidFill>
                  <a:srgbClr val="3333CC"/>
                </a:solidFill>
                <a:latin typeface="Tahoma"/>
                <a:cs typeface="Tahoma"/>
              </a:rPr>
              <a:t>Mystery </a:t>
            </a:r>
            <a:r>
              <a:rPr dirty="0" sz="1200" spc="-5" b="1">
                <a:solidFill>
                  <a:srgbClr val="3333CC"/>
                </a:solidFill>
                <a:latin typeface="Tahoma"/>
                <a:cs typeface="Tahoma"/>
              </a:rPr>
              <a:t>of </a:t>
            </a:r>
            <a:r>
              <a:rPr dirty="0" sz="1200" b="1">
                <a:solidFill>
                  <a:srgbClr val="3333CC"/>
                </a:solidFill>
                <a:latin typeface="Tahoma"/>
                <a:cs typeface="Tahoma"/>
              </a:rPr>
              <a:t>renowned</a:t>
            </a:r>
            <a:r>
              <a:rPr dirty="0" sz="1200" spc="-90" b="1">
                <a:solidFill>
                  <a:srgbClr val="3333CC"/>
                </a:solidFill>
                <a:latin typeface="Tahoma"/>
                <a:cs typeface="Tahoma"/>
              </a:rPr>
              <a:t> </a:t>
            </a:r>
            <a:r>
              <a:rPr dirty="0" sz="1200" b="1">
                <a:solidFill>
                  <a:srgbClr val="3333CC"/>
                </a:solidFill>
                <a:latin typeface="Tahoma"/>
                <a:cs typeface="Tahoma"/>
              </a:rPr>
              <a:t>zen  </a:t>
            </a:r>
            <a:r>
              <a:rPr dirty="0" sz="1200" spc="-5" b="1">
                <a:solidFill>
                  <a:srgbClr val="3333CC"/>
                </a:solidFill>
                <a:latin typeface="Tahoma"/>
                <a:cs typeface="Tahoma"/>
              </a:rPr>
              <a:t>garden</a:t>
            </a:r>
            <a:r>
              <a:rPr dirty="0" sz="1200" spc="-10" b="1">
                <a:solidFill>
                  <a:srgbClr val="3333CC"/>
                </a:solidFill>
                <a:latin typeface="Tahoma"/>
                <a:cs typeface="Tahoma"/>
              </a:rPr>
              <a:t> </a:t>
            </a:r>
            <a:r>
              <a:rPr dirty="0" sz="1200" spc="-5" b="1">
                <a:solidFill>
                  <a:srgbClr val="3333CC"/>
                </a:solidFill>
                <a:latin typeface="Tahoma"/>
                <a:cs typeface="Tahoma"/>
              </a:rPr>
              <a:t>revealed</a:t>
            </a:r>
            <a:endParaRPr sz="1200">
              <a:latin typeface="Tahoma"/>
              <a:cs typeface="Tahoma"/>
            </a:endParaRPr>
          </a:p>
          <a:p>
            <a:pPr>
              <a:lnSpc>
                <a:spcPts val="800"/>
              </a:lnSpc>
              <a:spcBef>
                <a:spcPts val="919"/>
              </a:spcBef>
            </a:pPr>
            <a:r>
              <a:rPr dirty="0" sz="700" spc="-5">
                <a:latin typeface="Tahoma"/>
                <a:cs typeface="Tahoma"/>
              </a:rPr>
              <a:t>Thursday, September 26, 2002 Posted: 10:11</a:t>
            </a:r>
            <a:r>
              <a:rPr dirty="0" sz="700" spc="-15">
                <a:latin typeface="Tahoma"/>
                <a:cs typeface="Tahoma"/>
              </a:rPr>
              <a:t> </a:t>
            </a:r>
            <a:r>
              <a:rPr dirty="0" sz="700" spc="-5">
                <a:latin typeface="Tahoma"/>
                <a:cs typeface="Tahoma"/>
              </a:rPr>
              <a:t>AM</a:t>
            </a:r>
            <a:endParaRPr sz="700">
              <a:latin typeface="Tahoma"/>
              <a:cs typeface="Tahoma"/>
            </a:endParaRPr>
          </a:p>
          <a:p>
            <a:pPr marL="171450">
              <a:lnSpc>
                <a:spcPts val="800"/>
              </a:lnSpc>
            </a:pPr>
            <a:r>
              <a:rPr dirty="0" sz="700" spc="-5">
                <a:latin typeface="Tahoma"/>
                <a:cs typeface="Tahoma"/>
              </a:rPr>
              <a:t>EDT (1411</a:t>
            </a:r>
            <a:r>
              <a:rPr dirty="0" sz="700" spc="-10">
                <a:latin typeface="Tahoma"/>
                <a:cs typeface="Tahoma"/>
              </a:rPr>
              <a:t> </a:t>
            </a:r>
            <a:r>
              <a:rPr dirty="0" sz="700" spc="-5">
                <a:latin typeface="Tahoma"/>
                <a:cs typeface="Tahoma"/>
              </a:rPr>
              <a:t>GMT)</a:t>
            </a:r>
            <a:endParaRPr sz="700">
              <a:latin typeface="Tahoma"/>
              <a:cs typeface="Tahoma"/>
            </a:endParaRPr>
          </a:p>
          <a:p>
            <a:pPr marL="171450" marR="86360" indent="-171450">
              <a:lnSpc>
                <a:spcPct val="90200"/>
              </a:lnSpc>
              <a:spcBef>
                <a:spcPts val="665"/>
              </a:spcBef>
            </a:pPr>
            <a:r>
              <a:rPr dirty="0" sz="700" spc="-5">
                <a:latin typeface="Tahoma"/>
                <a:cs typeface="Tahoma"/>
              </a:rPr>
              <a:t>LONDON (Reuters) </a:t>
            </a:r>
            <a:r>
              <a:rPr dirty="0" sz="700">
                <a:latin typeface="Tahoma"/>
                <a:cs typeface="Tahoma"/>
              </a:rPr>
              <a:t>-- </a:t>
            </a:r>
            <a:r>
              <a:rPr dirty="0" sz="700" spc="-5">
                <a:latin typeface="Tahoma"/>
                <a:cs typeface="Tahoma"/>
              </a:rPr>
              <a:t>For centuries visitors to the  renowned Ryoanji Temple garden </a:t>
            </a:r>
            <a:r>
              <a:rPr dirty="0" sz="700">
                <a:latin typeface="Tahoma"/>
                <a:cs typeface="Tahoma"/>
              </a:rPr>
              <a:t>in </a:t>
            </a:r>
            <a:r>
              <a:rPr dirty="0" sz="700" spc="-5">
                <a:latin typeface="Tahoma"/>
                <a:cs typeface="Tahoma"/>
              </a:rPr>
              <a:t>Kyoto,  Japan have been entranced and </a:t>
            </a:r>
            <a:r>
              <a:rPr dirty="0" sz="700">
                <a:latin typeface="Tahoma"/>
                <a:cs typeface="Tahoma"/>
              </a:rPr>
              <a:t>mystified by  </a:t>
            </a:r>
            <a:r>
              <a:rPr dirty="0" sz="700" spc="-5">
                <a:latin typeface="Tahoma"/>
                <a:cs typeface="Tahoma"/>
              </a:rPr>
              <a:t>the simple arrangement </a:t>
            </a:r>
            <a:r>
              <a:rPr dirty="0" sz="700">
                <a:latin typeface="Tahoma"/>
                <a:cs typeface="Tahoma"/>
              </a:rPr>
              <a:t>of </a:t>
            </a:r>
            <a:r>
              <a:rPr dirty="0" sz="700" spc="-5">
                <a:latin typeface="Tahoma"/>
                <a:cs typeface="Tahoma"/>
              </a:rPr>
              <a:t>rocks.</a:t>
            </a:r>
            <a:endParaRPr sz="700">
              <a:latin typeface="Tahoma"/>
              <a:cs typeface="Tahoma"/>
            </a:endParaRPr>
          </a:p>
          <a:p>
            <a:pPr marL="171450" marR="5080" indent="-171450">
              <a:lnSpc>
                <a:spcPts val="760"/>
              </a:lnSpc>
              <a:spcBef>
                <a:spcPts val="675"/>
              </a:spcBef>
            </a:pPr>
            <a:r>
              <a:rPr dirty="0" sz="700" spc="-5">
                <a:latin typeface="Tahoma"/>
                <a:cs typeface="Tahoma"/>
              </a:rPr>
              <a:t>The five sparse clusters on </a:t>
            </a:r>
            <a:r>
              <a:rPr dirty="0" sz="700">
                <a:latin typeface="Tahoma"/>
                <a:cs typeface="Tahoma"/>
              </a:rPr>
              <a:t>a </a:t>
            </a:r>
            <a:r>
              <a:rPr dirty="0" sz="700" spc="-5">
                <a:latin typeface="Tahoma"/>
                <a:cs typeface="Tahoma"/>
              </a:rPr>
              <a:t>rectangle </a:t>
            </a:r>
            <a:r>
              <a:rPr dirty="0" sz="700">
                <a:latin typeface="Tahoma"/>
                <a:cs typeface="Tahoma"/>
              </a:rPr>
              <a:t>of </a:t>
            </a:r>
            <a:r>
              <a:rPr dirty="0" sz="700" spc="-5">
                <a:latin typeface="Tahoma"/>
                <a:cs typeface="Tahoma"/>
              </a:rPr>
              <a:t>raked  gravel are said </a:t>
            </a:r>
            <a:r>
              <a:rPr dirty="0" sz="700">
                <a:latin typeface="Tahoma"/>
                <a:cs typeface="Tahoma"/>
              </a:rPr>
              <a:t>to </a:t>
            </a:r>
            <a:r>
              <a:rPr dirty="0" sz="700" spc="-5">
                <a:latin typeface="Tahoma"/>
                <a:cs typeface="Tahoma"/>
              </a:rPr>
              <a:t>be pleasing to the eyes </a:t>
            </a:r>
            <a:r>
              <a:rPr dirty="0" sz="700">
                <a:latin typeface="Tahoma"/>
                <a:cs typeface="Tahoma"/>
              </a:rPr>
              <a:t>of  </a:t>
            </a:r>
            <a:r>
              <a:rPr dirty="0" sz="700" spc="-5">
                <a:latin typeface="Tahoma"/>
                <a:cs typeface="Tahoma"/>
              </a:rPr>
              <a:t>the hundreds </a:t>
            </a:r>
            <a:r>
              <a:rPr dirty="0" sz="700">
                <a:latin typeface="Tahoma"/>
                <a:cs typeface="Tahoma"/>
              </a:rPr>
              <a:t>of </a:t>
            </a:r>
            <a:r>
              <a:rPr dirty="0" sz="700" spc="-5">
                <a:latin typeface="Tahoma"/>
                <a:cs typeface="Tahoma"/>
              </a:rPr>
              <a:t>thousands </a:t>
            </a:r>
            <a:r>
              <a:rPr dirty="0" sz="700">
                <a:latin typeface="Tahoma"/>
                <a:cs typeface="Tahoma"/>
              </a:rPr>
              <a:t>of </a:t>
            </a:r>
            <a:r>
              <a:rPr dirty="0" sz="700" spc="-5">
                <a:latin typeface="Tahoma"/>
                <a:cs typeface="Tahoma"/>
              </a:rPr>
              <a:t>tourists who visit  the garden each</a:t>
            </a:r>
            <a:r>
              <a:rPr dirty="0" sz="700" spc="-10">
                <a:latin typeface="Tahoma"/>
                <a:cs typeface="Tahoma"/>
              </a:rPr>
              <a:t> </a:t>
            </a:r>
            <a:r>
              <a:rPr dirty="0" sz="700" spc="-5">
                <a:latin typeface="Tahoma"/>
                <a:cs typeface="Tahoma"/>
              </a:rPr>
              <a:t>year.</a:t>
            </a:r>
            <a:endParaRPr sz="700">
              <a:latin typeface="Tahoma"/>
              <a:cs typeface="Tahoma"/>
            </a:endParaRPr>
          </a:p>
        </p:txBody>
      </p:sp>
      <p:sp>
        <p:nvSpPr>
          <p:cNvPr id="6" name="object 6"/>
          <p:cNvSpPr txBox="1"/>
          <p:nvPr/>
        </p:nvSpPr>
        <p:spPr>
          <a:xfrm>
            <a:off x="1760220" y="3612125"/>
            <a:ext cx="1960880" cy="793115"/>
          </a:xfrm>
          <a:prstGeom prst="rect">
            <a:avLst/>
          </a:prstGeom>
        </p:spPr>
        <p:txBody>
          <a:bodyPr wrap="square" lIns="0" tIns="24130" rIns="0" bIns="0" rtlCol="0" vert="horz">
            <a:spAutoFit/>
          </a:bodyPr>
          <a:lstStyle/>
          <a:p>
            <a:pPr marL="171450" marR="76200">
              <a:lnSpc>
                <a:spcPts val="760"/>
              </a:lnSpc>
              <a:spcBef>
                <a:spcPts val="190"/>
              </a:spcBef>
            </a:pPr>
            <a:r>
              <a:rPr dirty="0" sz="700" spc="-5">
                <a:latin typeface="Tahoma"/>
                <a:cs typeface="Tahoma"/>
              </a:rPr>
              <a:t>believe they have discovered its mysterious  appeal.</a:t>
            </a:r>
            <a:endParaRPr sz="700">
              <a:latin typeface="Tahoma"/>
              <a:cs typeface="Tahoma"/>
            </a:endParaRPr>
          </a:p>
          <a:p>
            <a:pPr marL="171450" marR="5080" indent="-171450">
              <a:lnSpc>
                <a:spcPts val="760"/>
              </a:lnSpc>
              <a:spcBef>
                <a:spcPts val="660"/>
              </a:spcBef>
            </a:pPr>
            <a:r>
              <a:rPr dirty="0" sz="700">
                <a:latin typeface="Tahoma"/>
                <a:cs typeface="Tahoma"/>
              </a:rPr>
              <a:t>"We </a:t>
            </a:r>
            <a:r>
              <a:rPr dirty="0" sz="700" spc="-5">
                <a:latin typeface="Tahoma"/>
                <a:cs typeface="Tahoma"/>
              </a:rPr>
              <a:t>have uncovered the </a:t>
            </a:r>
            <a:r>
              <a:rPr dirty="0" sz="700">
                <a:latin typeface="Tahoma"/>
                <a:cs typeface="Tahoma"/>
              </a:rPr>
              <a:t>implicit </a:t>
            </a:r>
            <a:r>
              <a:rPr dirty="0" sz="700" spc="-5">
                <a:latin typeface="Tahoma"/>
                <a:cs typeface="Tahoma"/>
              </a:rPr>
              <a:t>structure </a:t>
            </a:r>
            <a:r>
              <a:rPr dirty="0" sz="700">
                <a:latin typeface="Tahoma"/>
                <a:cs typeface="Tahoma"/>
              </a:rPr>
              <a:t>of </a:t>
            </a:r>
            <a:r>
              <a:rPr dirty="0" sz="700" spc="-5">
                <a:latin typeface="Tahoma"/>
                <a:cs typeface="Tahoma"/>
              </a:rPr>
              <a:t>the  Ryoanji garden's visual ground and have  shown that </a:t>
            </a:r>
            <a:r>
              <a:rPr dirty="0" sz="700">
                <a:latin typeface="Tahoma"/>
                <a:cs typeface="Tahoma"/>
              </a:rPr>
              <a:t>it </a:t>
            </a:r>
            <a:r>
              <a:rPr dirty="0" sz="700" spc="-5">
                <a:latin typeface="Tahoma"/>
                <a:cs typeface="Tahoma"/>
              </a:rPr>
              <a:t>includes an abstract, minimalist  depiction </a:t>
            </a:r>
            <a:r>
              <a:rPr dirty="0" sz="700">
                <a:latin typeface="Tahoma"/>
                <a:cs typeface="Tahoma"/>
              </a:rPr>
              <a:t>of </a:t>
            </a:r>
            <a:r>
              <a:rPr dirty="0" sz="700" spc="-5">
                <a:latin typeface="Tahoma"/>
                <a:cs typeface="Tahoma"/>
              </a:rPr>
              <a:t>natural scenery," said Gert Van  Tonder </a:t>
            </a:r>
            <a:r>
              <a:rPr dirty="0" sz="700">
                <a:latin typeface="Tahoma"/>
                <a:cs typeface="Tahoma"/>
              </a:rPr>
              <a:t>of </a:t>
            </a:r>
            <a:r>
              <a:rPr dirty="0" sz="700" spc="-5">
                <a:latin typeface="Tahoma"/>
                <a:cs typeface="Tahoma"/>
              </a:rPr>
              <a:t>Kyoto</a:t>
            </a:r>
            <a:r>
              <a:rPr dirty="0" sz="700" spc="-10">
                <a:latin typeface="Tahoma"/>
                <a:cs typeface="Tahoma"/>
              </a:rPr>
              <a:t> </a:t>
            </a:r>
            <a:r>
              <a:rPr dirty="0" sz="700" spc="-5">
                <a:latin typeface="Tahoma"/>
                <a:cs typeface="Tahoma"/>
              </a:rPr>
              <a:t>University.</a:t>
            </a:r>
            <a:endParaRPr sz="700">
              <a:latin typeface="Tahoma"/>
              <a:cs typeface="Tahoma"/>
            </a:endParaRPr>
          </a:p>
        </p:txBody>
      </p:sp>
      <p:sp>
        <p:nvSpPr>
          <p:cNvPr id="7" name="object 7"/>
          <p:cNvSpPr txBox="1"/>
          <p:nvPr/>
        </p:nvSpPr>
        <p:spPr>
          <a:xfrm>
            <a:off x="3817617" y="1691872"/>
            <a:ext cx="2141855" cy="1770380"/>
          </a:xfrm>
          <a:prstGeom prst="rect">
            <a:avLst/>
          </a:prstGeom>
        </p:spPr>
        <p:txBody>
          <a:bodyPr wrap="square" lIns="0" tIns="12700" rIns="0" bIns="0" rtlCol="0" vert="horz">
            <a:spAutoFit/>
          </a:bodyPr>
          <a:lstStyle/>
          <a:p>
            <a:pPr marL="171450" marR="11430" indent="-171450">
              <a:lnSpc>
                <a:spcPct val="100000"/>
              </a:lnSpc>
              <a:spcBef>
                <a:spcPts val="100"/>
              </a:spcBef>
            </a:pPr>
            <a:r>
              <a:rPr dirty="0" sz="700" spc="-5">
                <a:latin typeface="Tahoma"/>
                <a:cs typeface="Tahoma"/>
              </a:rPr>
              <a:t>The researchers discovered that the empty space </a:t>
            </a:r>
            <a:r>
              <a:rPr dirty="0" sz="700">
                <a:latin typeface="Tahoma"/>
                <a:cs typeface="Tahoma"/>
              </a:rPr>
              <a:t>of  </a:t>
            </a:r>
            <a:r>
              <a:rPr dirty="0" sz="700" spc="-5">
                <a:latin typeface="Tahoma"/>
                <a:cs typeface="Tahoma"/>
              </a:rPr>
              <a:t>the garden evokes </a:t>
            </a:r>
            <a:r>
              <a:rPr dirty="0" sz="700">
                <a:latin typeface="Tahoma"/>
                <a:cs typeface="Tahoma"/>
              </a:rPr>
              <a:t>a </a:t>
            </a:r>
            <a:r>
              <a:rPr dirty="0" sz="700" spc="-5">
                <a:latin typeface="Tahoma"/>
                <a:cs typeface="Tahoma"/>
              </a:rPr>
              <a:t>hidden image </a:t>
            </a:r>
            <a:r>
              <a:rPr dirty="0" sz="700">
                <a:latin typeface="Tahoma"/>
                <a:cs typeface="Tahoma"/>
              </a:rPr>
              <a:t>of a </a:t>
            </a:r>
            <a:r>
              <a:rPr dirty="0" sz="700" spc="-5">
                <a:latin typeface="Tahoma"/>
                <a:cs typeface="Tahoma"/>
              </a:rPr>
              <a:t>branching  tree that is sensed by the unconscious</a:t>
            </a:r>
            <a:r>
              <a:rPr dirty="0" sz="700" spc="-15">
                <a:latin typeface="Tahoma"/>
                <a:cs typeface="Tahoma"/>
              </a:rPr>
              <a:t> </a:t>
            </a:r>
            <a:r>
              <a:rPr dirty="0" sz="700" spc="-5">
                <a:latin typeface="Tahoma"/>
                <a:cs typeface="Tahoma"/>
              </a:rPr>
              <a:t>mind.</a:t>
            </a:r>
            <a:endParaRPr sz="700">
              <a:latin typeface="Tahoma"/>
              <a:cs typeface="Tahoma"/>
            </a:endParaRPr>
          </a:p>
          <a:p>
            <a:pPr marL="171450" marR="5080" indent="-171450">
              <a:lnSpc>
                <a:spcPct val="100000"/>
              </a:lnSpc>
              <a:spcBef>
                <a:spcPts val="660"/>
              </a:spcBef>
            </a:pPr>
            <a:r>
              <a:rPr dirty="0" sz="700" spc="-5">
                <a:latin typeface="Tahoma"/>
                <a:cs typeface="Tahoma"/>
              </a:rPr>
              <a:t>"We believe that the </a:t>
            </a:r>
            <a:r>
              <a:rPr dirty="0" sz="700">
                <a:latin typeface="Tahoma"/>
                <a:cs typeface="Tahoma"/>
              </a:rPr>
              <a:t>unconscious </a:t>
            </a:r>
            <a:r>
              <a:rPr dirty="0" sz="700" spc="-5">
                <a:latin typeface="Tahoma"/>
                <a:cs typeface="Tahoma"/>
              </a:rPr>
              <a:t>perception </a:t>
            </a:r>
            <a:r>
              <a:rPr dirty="0" sz="700">
                <a:latin typeface="Tahoma"/>
                <a:cs typeface="Tahoma"/>
              </a:rPr>
              <a:t>of </a:t>
            </a:r>
            <a:r>
              <a:rPr dirty="0" sz="700" spc="-5">
                <a:latin typeface="Tahoma"/>
                <a:cs typeface="Tahoma"/>
              </a:rPr>
              <a:t>this  pattern contributes to the enigmatic appeal </a:t>
            </a:r>
            <a:r>
              <a:rPr dirty="0" sz="700">
                <a:latin typeface="Tahoma"/>
                <a:cs typeface="Tahoma"/>
              </a:rPr>
              <a:t>of </a:t>
            </a:r>
            <a:r>
              <a:rPr dirty="0" sz="700" spc="-5">
                <a:latin typeface="Tahoma"/>
                <a:cs typeface="Tahoma"/>
              </a:rPr>
              <a:t>the  garden," Van Tonder</a:t>
            </a:r>
            <a:r>
              <a:rPr dirty="0" sz="700">
                <a:latin typeface="Tahoma"/>
                <a:cs typeface="Tahoma"/>
              </a:rPr>
              <a:t> </a:t>
            </a:r>
            <a:r>
              <a:rPr dirty="0" sz="700" spc="-5">
                <a:latin typeface="Tahoma"/>
                <a:cs typeface="Tahoma"/>
              </a:rPr>
              <a:t>added.</a:t>
            </a:r>
            <a:endParaRPr sz="700">
              <a:latin typeface="Tahoma"/>
              <a:cs typeface="Tahoma"/>
            </a:endParaRPr>
          </a:p>
          <a:p>
            <a:pPr algn="just" marL="171450" marR="111125" indent="-171450">
              <a:lnSpc>
                <a:spcPct val="100000"/>
              </a:lnSpc>
              <a:spcBef>
                <a:spcPts val="660"/>
              </a:spcBef>
            </a:pPr>
            <a:r>
              <a:rPr dirty="0" sz="700">
                <a:latin typeface="Tahoma"/>
                <a:cs typeface="Tahoma"/>
              </a:rPr>
              <a:t>He </a:t>
            </a:r>
            <a:r>
              <a:rPr dirty="0" sz="700" spc="-5">
                <a:latin typeface="Tahoma"/>
                <a:cs typeface="Tahoma"/>
              </a:rPr>
              <a:t>and </a:t>
            </a:r>
            <a:r>
              <a:rPr dirty="0" sz="700">
                <a:latin typeface="Tahoma"/>
                <a:cs typeface="Tahoma"/>
              </a:rPr>
              <a:t>his </a:t>
            </a:r>
            <a:r>
              <a:rPr dirty="0" sz="700" spc="-5">
                <a:latin typeface="Tahoma"/>
                <a:cs typeface="Tahoma"/>
              </a:rPr>
              <a:t>colleagues believe that whoever created  the garden during the Muromachi era between  1333-1573 knew exactly </a:t>
            </a:r>
            <a:r>
              <a:rPr dirty="0" sz="700">
                <a:latin typeface="Tahoma"/>
                <a:cs typeface="Tahoma"/>
              </a:rPr>
              <a:t>what </a:t>
            </a:r>
            <a:r>
              <a:rPr dirty="0" sz="700" spc="-5">
                <a:latin typeface="Tahoma"/>
                <a:cs typeface="Tahoma"/>
              </a:rPr>
              <a:t>they were doing  and placed the rocks around the tree</a:t>
            </a:r>
            <a:r>
              <a:rPr dirty="0" sz="700" spc="20">
                <a:latin typeface="Tahoma"/>
                <a:cs typeface="Tahoma"/>
              </a:rPr>
              <a:t> </a:t>
            </a:r>
            <a:r>
              <a:rPr dirty="0" sz="700" spc="-5">
                <a:latin typeface="Tahoma"/>
                <a:cs typeface="Tahoma"/>
              </a:rPr>
              <a:t>image.</a:t>
            </a:r>
            <a:endParaRPr sz="700">
              <a:latin typeface="Tahoma"/>
              <a:cs typeface="Tahoma"/>
            </a:endParaRPr>
          </a:p>
          <a:p>
            <a:pPr marL="171450" marR="39370" indent="-171450">
              <a:lnSpc>
                <a:spcPct val="100000"/>
              </a:lnSpc>
              <a:spcBef>
                <a:spcPts val="660"/>
              </a:spcBef>
            </a:pPr>
            <a:r>
              <a:rPr dirty="0" sz="700">
                <a:latin typeface="Tahoma"/>
                <a:cs typeface="Tahoma"/>
              </a:rPr>
              <a:t>By </a:t>
            </a:r>
            <a:r>
              <a:rPr dirty="0" sz="700" spc="-5">
                <a:latin typeface="Tahoma"/>
                <a:cs typeface="Tahoma"/>
              </a:rPr>
              <a:t>using </a:t>
            </a:r>
            <a:r>
              <a:rPr dirty="0" sz="700">
                <a:latin typeface="Tahoma"/>
                <a:cs typeface="Tahoma"/>
              </a:rPr>
              <a:t>a </a:t>
            </a:r>
            <a:r>
              <a:rPr dirty="0" sz="700" spc="-5">
                <a:latin typeface="Tahoma"/>
                <a:cs typeface="Tahoma"/>
              </a:rPr>
              <a:t>concept </a:t>
            </a:r>
            <a:r>
              <a:rPr dirty="0" sz="700">
                <a:latin typeface="Tahoma"/>
                <a:cs typeface="Tahoma"/>
              </a:rPr>
              <a:t>called </a:t>
            </a:r>
            <a:r>
              <a:rPr dirty="0" sz="700" spc="-5">
                <a:latin typeface="Tahoma"/>
                <a:cs typeface="Tahoma"/>
              </a:rPr>
              <a:t>medial-axis transformation,  the scientists showed that the hidden branched  tree converges </a:t>
            </a:r>
            <a:r>
              <a:rPr dirty="0" sz="700">
                <a:latin typeface="Tahoma"/>
                <a:cs typeface="Tahoma"/>
              </a:rPr>
              <a:t>on </a:t>
            </a:r>
            <a:r>
              <a:rPr dirty="0" sz="700" spc="-5">
                <a:latin typeface="Tahoma"/>
                <a:cs typeface="Tahoma"/>
              </a:rPr>
              <a:t>the main area from which the  garden </a:t>
            </a:r>
            <a:r>
              <a:rPr dirty="0" sz="700">
                <a:latin typeface="Tahoma"/>
                <a:cs typeface="Tahoma"/>
              </a:rPr>
              <a:t>is</a:t>
            </a:r>
            <a:r>
              <a:rPr dirty="0" sz="700" spc="-5">
                <a:latin typeface="Tahoma"/>
                <a:cs typeface="Tahoma"/>
              </a:rPr>
              <a:t> viewed.</a:t>
            </a:r>
            <a:endParaRPr sz="700">
              <a:latin typeface="Tahoma"/>
              <a:cs typeface="Tahoma"/>
            </a:endParaRPr>
          </a:p>
        </p:txBody>
      </p:sp>
      <p:sp>
        <p:nvSpPr>
          <p:cNvPr id="8" name="object 8"/>
          <p:cNvSpPr txBox="1"/>
          <p:nvPr/>
        </p:nvSpPr>
        <p:spPr>
          <a:xfrm>
            <a:off x="1760220" y="3520670"/>
            <a:ext cx="3931920" cy="132715"/>
          </a:xfrm>
          <a:prstGeom prst="rect">
            <a:avLst/>
          </a:prstGeom>
        </p:spPr>
        <p:txBody>
          <a:bodyPr wrap="square" lIns="0" tIns="12700" rIns="0" bIns="0" rtlCol="0" vert="horz">
            <a:spAutoFit/>
          </a:bodyPr>
          <a:lstStyle/>
          <a:p>
            <a:pPr>
              <a:lnSpc>
                <a:spcPct val="100000"/>
              </a:lnSpc>
              <a:spcBef>
                <a:spcPts val="100"/>
              </a:spcBef>
              <a:tabLst>
                <a:tab pos="2056764" algn="l"/>
              </a:tabLst>
            </a:pPr>
            <a:r>
              <a:rPr dirty="0" baseline="3968" sz="1050" spc="-7">
                <a:latin typeface="Tahoma"/>
                <a:cs typeface="Tahoma"/>
              </a:rPr>
              <a:t>Scientists in Japan said </a:t>
            </a:r>
            <a:r>
              <a:rPr dirty="0" baseline="3968" sz="1050">
                <a:latin typeface="Tahoma"/>
                <a:cs typeface="Tahoma"/>
              </a:rPr>
              <a:t>on </a:t>
            </a:r>
            <a:r>
              <a:rPr dirty="0" baseline="3968" sz="1050" spc="-7">
                <a:latin typeface="Tahoma"/>
                <a:cs typeface="Tahoma"/>
              </a:rPr>
              <a:t>Wednesday</a:t>
            </a:r>
            <a:r>
              <a:rPr dirty="0" baseline="3968" sz="1050" spc="165">
                <a:latin typeface="Tahoma"/>
                <a:cs typeface="Tahoma"/>
              </a:rPr>
              <a:t> </a:t>
            </a:r>
            <a:r>
              <a:rPr dirty="0" baseline="3968" sz="1050" spc="-7">
                <a:latin typeface="Tahoma"/>
                <a:cs typeface="Tahoma"/>
              </a:rPr>
              <a:t>they</a:t>
            </a:r>
            <a:r>
              <a:rPr dirty="0" baseline="3968" sz="1050" spc="15">
                <a:latin typeface="Tahoma"/>
                <a:cs typeface="Tahoma"/>
              </a:rPr>
              <a:t> </a:t>
            </a:r>
            <a:r>
              <a:rPr dirty="0" baseline="3968" sz="1050" spc="-7">
                <a:latin typeface="Tahoma"/>
                <a:cs typeface="Tahoma"/>
              </a:rPr>
              <a:t>now	</a:t>
            </a:r>
            <a:r>
              <a:rPr dirty="0" sz="700" spc="-5">
                <a:latin typeface="Tahoma"/>
                <a:cs typeface="Tahoma"/>
              </a:rPr>
              <a:t>The trunk leads </a:t>
            </a:r>
            <a:r>
              <a:rPr dirty="0" sz="700">
                <a:latin typeface="Tahoma"/>
                <a:cs typeface="Tahoma"/>
              </a:rPr>
              <a:t>to </a:t>
            </a:r>
            <a:r>
              <a:rPr dirty="0" sz="700" spc="-5">
                <a:latin typeface="Tahoma"/>
                <a:cs typeface="Tahoma"/>
              </a:rPr>
              <a:t>the prime viewing site </a:t>
            </a:r>
            <a:r>
              <a:rPr dirty="0" sz="700">
                <a:latin typeface="Tahoma"/>
                <a:cs typeface="Tahoma"/>
              </a:rPr>
              <a:t>in</a:t>
            </a:r>
            <a:r>
              <a:rPr dirty="0" sz="700" spc="30">
                <a:latin typeface="Tahoma"/>
                <a:cs typeface="Tahoma"/>
              </a:rPr>
              <a:t> </a:t>
            </a:r>
            <a:r>
              <a:rPr dirty="0" sz="700" spc="-5">
                <a:latin typeface="Tahoma"/>
                <a:cs typeface="Tahoma"/>
              </a:rPr>
              <a:t>the</a:t>
            </a:r>
            <a:endParaRPr sz="700">
              <a:latin typeface="Tahoma"/>
              <a:cs typeface="Tahoma"/>
            </a:endParaRPr>
          </a:p>
        </p:txBody>
      </p:sp>
      <p:sp>
        <p:nvSpPr>
          <p:cNvPr id="9" name="object 9"/>
          <p:cNvSpPr txBox="1"/>
          <p:nvPr/>
        </p:nvSpPr>
        <p:spPr>
          <a:xfrm>
            <a:off x="3989070" y="3627352"/>
            <a:ext cx="1926589" cy="132715"/>
          </a:xfrm>
          <a:prstGeom prst="rect">
            <a:avLst/>
          </a:prstGeom>
        </p:spPr>
        <p:txBody>
          <a:bodyPr wrap="square" lIns="0" tIns="12700" rIns="0" bIns="0" rtlCol="0" vert="horz">
            <a:spAutoFit/>
          </a:bodyPr>
          <a:lstStyle/>
          <a:p>
            <a:pPr>
              <a:lnSpc>
                <a:spcPct val="100000"/>
              </a:lnSpc>
              <a:spcBef>
                <a:spcPts val="100"/>
              </a:spcBef>
            </a:pPr>
            <a:r>
              <a:rPr dirty="0" sz="700" spc="-5">
                <a:latin typeface="Tahoma"/>
                <a:cs typeface="Tahoma"/>
              </a:rPr>
              <a:t>ancient temple that once overlooked the</a:t>
            </a:r>
            <a:r>
              <a:rPr dirty="0" sz="700" spc="10">
                <a:latin typeface="Tahoma"/>
                <a:cs typeface="Tahoma"/>
              </a:rPr>
              <a:t> </a:t>
            </a:r>
            <a:r>
              <a:rPr dirty="0" sz="700" spc="-5">
                <a:latin typeface="Tahoma"/>
                <a:cs typeface="Tahoma"/>
              </a:rPr>
              <a:t>garden.</a:t>
            </a:r>
            <a:endParaRPr sz="700">
              <a:latin typeface="Tahoma"/>
              <a:cs typeface="Tahoma"/>
            </a:endParaRPr>
          </a:p>
        </p:txBody>
      </p:sp>
      <p:sp>
        <p:nvSpPr>
          <p:cNvPr id="10" name="object 10"/>
          <p:cNvSpPr txBox="1"/>
          <p:nvPr/>
        </p:nvSpPr>
        <p:spPr>
          <a:xfrm>
            <a:off x="3817617" y="3817847"/>
            <a:ext cx="2103120" cy="643255"/>
          </a:xfrm>
          <a:prstGeom prst="rect">
            <a:avLst/>
          </a:prstGeom>
        </p:spPr>
        <p:txBody>
          <a:bodyPr wrap="square" lIns="0" tIns="12700" rIns="0" bIns="0" rtlCol="0" vert="horz">
            <a:spAutoFit/>
          </a:bodyPr>
          <a:lstStyle/>
          <a:p>
            <a:pPr marL="171450" marR="184150" indent="-171450">
              <a:lnSpc>
                <a:spcPct val="100000"/>
              </a:lnSpc>
              <a:spcBef>
                <a:spcPts val="100"/>
              </a:spcBef>
            </a:pPr>
            <a:r>
              <a:rPr dirty="0" sz="700">
                <a:latin typeface="Tahoma"/>
                <a:cs typeface="Tahoma"/>
              </a:rPr>
              <a:t>It is </a:t>
            </a:r>
            <a:r>
              <a:rPr dirty="0" sz="700" spc="-5">
                <a:latin typeface="Tahoma"/>
                <a:cs typeface="Tahoma"/>
              </a:rPr>
              <a:t>thought that abstract art may have </a:t>
            </a:r>
            <a:r>
              <a:rPr dirty="0" sz="700">
                <a:latin typeface="Tahoma"/>
                <a:cs typeface="Tahoma"/>
              </a:rPr>
              <a:t>a </a:t>
            </a:r>
            <a:r>
              <a:rPr dirty="0" sz="700" spc="-5">
                <a:latin typeface="Tahoma"/>
                <a:cs typeface="Tahoma"/>
              </a:rPr>
              <a:t>similar  </a:t>
            </a:r>
            <a:r>
              <a:rPr dirty="0" sz="700">
                <a:latin typeface="Tahoma"/>
                <a:cs typeface="Tahoma"/>
              </a:rPr>
              <a:t>impact.</a:t>
            </a:r>
            <a:endParaRPr sz="700">
              <a:latin typeface="Tahoma"/>
              <a:cs typeface="Tahoma"/>
            </a:endParaRPr>
          </a:p>
          <a:p>
            <a:pPr algn="just" marL="171450" marR="5080" indent="-171450">
              <a:lnSpc>
                <a:spcPct val="100000"/>
              </a:lnSpc>
              <a:spcBef>
                <a:spcPts val="665"/>
              </a:spcBef>
            </a:pPr>
            <a:r>
              <a:rPr dirty="0" sz="700" spc="-5">
                <a:latin typeface="Tahoma"/>
                <a:cs typeface="Tahoma"/>
              </a:rPr>
              <a:t>"There </a:t>
            </a:r>
            <a:r>
              <a:rPr dirty="0" sz="700">
                <a:latin typeface="Tahoma"/>
                <a:cs typeface="Tahoma"/>
              </a:rPr>
              <a:t>is a </a:t>
            </a:r>
            <a:r>
              <a:rPr dirty="0" sz="700" spc="-5">
                <a:latin typeface="Tahoma"/>
                <a:cs typeface="Tahoma"/>
              </a:rPr>
              <a:t>growing realisation that scientific analysis  can reveal unexpected structural features hidden  </a:t>
            </a:r>
            <a:r>
              <a:rPr dirty="0" sz="700">
                <a:latin typeface="Tahoma"/>
                <a:cs typeface="Tahoma"/>
              </a:rPr>
              <a:t>in </a:t>
            </a:r>
            <a:r>
              <a:rPr dirty="0" sz="700" spc="-5">
                <a:latin typeface="Tahoma"/>
                <a:cs typeface="Tahoma"/>
              </a:rPr>
              <a:t>controversial abstract paintings," Van</a:t>
            </a:r>
            <a:r>
              <a:rPr dirty="0" sz="700" spc="40">
                <a:latin typeface="Tahoma"/>
                <a:cs typeface="Tahoma"/>
              </a:rPr>
              <a:t> </a:t>
            </a:r>
            <a:r>
              <a:rPr dirty="0" sz="700" spc="-5">
                <a:latin typeface="Tahoma"/>
                <a:cs typeface="Tahoma"/>
              </a:rPr>
              <a:t>Tonder</a:t>
            </a:r>
            <a:endParaRPr sz="700">
              <a:latin typeface="Tahoma"/>
              <a:cs typeface="Tahoma"/>
            </a:endParaRPr>
          </a:p>
        </p:txBody>
      </p:sp>
      <p:sp>
        <p:nvSpPr>
          <p:cNvPr id="11" name="object 11"/>
          <p:cNvSpPr txBox="1"/>
          <p:nvPr/>
        </p:nvSpPr>
        <p:spPr>
          <a:xfrm>
            <a:off x="3989070" y="4435069"/>
            <a:ext cx="168910" cy="132715"/>
          </a:xfrm>
          <a:prstGeom prst="rect">
            <a:avLst/>
          </a:prstGeom>
        </p:spPr>
        <p:txBody>
          <a:bodyPr wrap="square" lIns="0" tIns="12700" rIns="0" bIns="0" rtlCol="0" vert="horz">
            <a:spAutoFit/>
          </a:bodyPr>
          <a:lstStyle/>
          <a:p>
            <a:pPr>
              <a:lnSpc>
                <a:spcPct val="100000"/>
              </a:lnSpc>
              <a:spcBef>
                <a:spcPts val="100"/>
              </a:spcBef>
            </a:pPr>
            <a:r>
              <a:rPr dirty="0" sz="700" spc="-5">
                <a:latin typeface="Tahoma"/>
                <a:cs typeface="Tahoma"/>
              </a:rPr>
              <a:t>said</a:t>
            </a:r>
            <a:endParaRPr sz="700">
              <a:latin typeface="Tahoma"/>
              <a:cs typeface="Tahoma"/>
            </a:endParaRPr>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4" name="object 14"/>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14</a:t>
            </a:r>
            <a:endParaRPr sz="600">
              <a:latin typeface="Tahoma"/>
              <a:cs typeface="Tahoma"/>
            </a:endParaRPr>
          </a:p>
        </p:txBody>
      </p:sp>
      <p:sp>
        <p:nvSpPr>
          <p:cNvPr id="15" name="object 15"/>
          <p:cNvSpPr txBox="1"/>
          <p:nvPr/>
        </p:nvSpPr>
        <p:spPr>
          <a:xfrm>
            <a:off x="3097529" y="5441695"/>
            <a:ext cx="1511300"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6500"/>
                </a:solidFill>
                <a:latin typeface="Tahoma"/>
                <a:cs typeface="Tahoma"/>
              </a:rPr>
              <a:t>Zen Part</a:t>
            </a:r>
            <a:r>
              <a:rPr dirty="0" sz="2000" spc="-85">
                <a:solidFill>
                  <a:srgbClr val="006500"/>
                </a:solidFill>
                <a:latin typeface="Tahoma"/>
                <a:cs typeface="Tahoma"/>
              </a:rPr>
              <a:t> </a:t>
            </a:r>
            <a:r>
              <a:rPr dirty="0" sz="2000" spc="-10">
                <a:solidFill>
                  <a:srgbClr val="006500"/>
                </a:solidFill>
                <a:latin typeface="Tahoma"/>
                <a:cs typeface="Tahoma"/>
              </a:rPr>
              <a:t>Two</a:t>
            </a:r>
            <a:endParaRPr sz="2000">
              <a:latin typeface="Tahoma"/>
              <a:cs typeface="Tahoma"/>
            </a:endParaRPr>
          </a:p>
        </p:txBody>
      </p:sp>
      <p:sp>
        <p:nvSpPr>
          <p:cNvPr id="16" name="object 16"/>
          <p:cNvSpPr/>
          <p:nvPr/>
        </p:nvSpPr>
        <p:spPr>
          <a:xfrm>
            <a:off x="1790699" y="5935979"/>
            <a:ext cx="1981199" cy="1634489"/>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3906773" y="5859779"/>
            <a:ext cx="2217419" cy="2766822"/>
          </a:xfrm>
          <a:prstGeom prst="rect">
            <a:avLst/>
          </a:prstGeom>
          <a:blipFill>
            <a:blip r:embed="rId3" cstate="print"/>
            <a:stretch>
              <a:fillRect/>
            </a:stretch>
          </a:blipFill>
        </p:spPr>
        <p:txBody>
          <a:bodyPr wrap="square" lIns="0" tIns="0" rIns="0" bIns="0" rtlCol="0"/>
          <a:lstStyle/>
          <a:p/>
        </p:txBody>
      </p:sp>
      <p:sp>
        <p:nvSpPr>
          <p:cNvPr id="18" name="object 18"/>
          <p:cNvSpPr txBox="1"/>
          <p:nvPr/>
        </p:nvSpPr>
        <p:spPr>
          <a:xfrm>
            <a:off x="1798320" y="7804657"/>
            <a:ext cx="1703070" cy="482600"/>
          </a:xfrm>
          <a:prstGeom prst="rect">
            <a:avLst/>
          </a:prstGeom>
        </p:spPr>
        <p:txBody>
          <a:bodyPr wrap="square" lIns="0" tIns="58419" rIns="0" bIns="0" rtlCol="0" vert="horz">
            <a:spAutoFit/>
          </a:bodyPr>
          <a:lstStyle/>
          <a:p>
            <a:pPr>
              <a:lnSpc>
                <a:spcPct val="100000"/>
              </a:lnSpc>
              <a:spcBef>
                <a:spcPts val="459"/>
              </a:spcBef>
            </a:pPr>
            <a:r>
              <a:rPr dirty="0" sz="600" spc="-5">
                <a:latin typeface="Tahoma"/>
                <a:cs typeface="Tahoma"/>
              </a:rPr>
              <a:t>(Photos and article extracted from</a:t>
            </a:r>
            <a:r>
              <a:rPr dirty="0" sz="600" spc="10">
                <a:latin typeface="Tahoma"/>
                <a:cs typeface="Tahoma"/>
              </a:rPr>
              <a:t> </a:t>
            </a:r>
            <a:r>
              <a:rPr dirty="0" u="sng" sz="600" spc="-5">
                <a:solidFill>
                  <a:srgbClr val="FF0000"/>
                </a:solidFill>
                <a:uFill>
                  <a:solidFill>
                    <a:srgbClr val="FF0000"/>
                  </a:solidFill>
                </a:uFill>
                <a:latin typeface="Tahoma"/>
                <a:cs typeface="Tahoma"/>
              </a:rPr>
              <a:t>www.cnn.com</a:t>
            </a:r>
            <a:r>
              <a:rPr dirty="0" sz="600" spc="-5">
                <a:latin typeface="Tahoma"/>
                <a:cs typeface="Tahoma"/>
              </a:rPr>
              <a:t>)</a:t>
            </a:r>
            <a:endParaRPr sz="600">
              <a:latin typeface="Tahoma"/>
              <a:cs typeface="Tahoma"/>
            </a:endParaRPr>
          </a:p>
          <a:p>
            <a:pPr marL="171450" marR="5080" indent="-171450">
              <a:lnSpc>
                <a:spcPct val="100000"/>
              </a:lnSpc>
              <a:spcBef>
                <a:spcPts val="360"/>
              </a:spcBef>
            </a:pPr>
            <a:r>
              <a:rPr dirty="0" sz="600" spc="-5">
                <a:latin typeface="Tahoma"/>
                <a:cs typeface="Tahoma"/>
              </a:rPr>
              <a:t>Question: what </a:t>
            </a:r>
            <a:r>
              <a:rPr dirty="0" sz="600">
                <a:latin typeface="Tahoma"/>
                <a:cs typeface="Tahoma"/>
              </a:rPr>
              <a:t>set </a:t>
            </a:r>
            <a:r>
              <a:rPr dirty="0" sz="600" spc="-5">
                <a:latin typeface="Tahoma"/>
                <a:cs typeface="Tahoma"/>
              </a:rPr>
              <a:t>of </a:t>
            </a:r>
            <a:r>
              <a:rPr dirty="0" sz="600">
                <a:latin typeface="Tahoma"/>
                <a:cs typeface="Tahoma"/>
              </a:rPr>
              <a:t>five </a:t>
            </a:r>
            <a:r>
              <a:rPr dirty="0" sz="600" spc="-5">
                <a:latin typeface="Tahoma"/>
                <a:cs typeface="Tahoma"/>
              </a:rPr>
              <a:t>rocks placed </a:t>
            </a:r>
            <a:r>
              <a:rPr dirty="0" sz="600">
                <a:latin typeface="Tahoma"/>
                <a:cs typeface="Tahoma"/>
              </a:rPr>
              <a:t>at a  </a:t>
            </a:r>
            <a:r>
              <a:rPr dirty="0" sz="600" spc="-5">
                <a:latin typeface="Tahoma"/>
                <a:cs typeface="Tahoma"/>
              </a:rPr>
              <a:t>distance would have </a:t>
            </a:r>
            <a:r>
              <a:rPr dirty="0" u="sng" sz="600" i="1">
                <a:uFill>
                  <a:solidFill>
                    <a:srgbClr val="000000"/>
                  </a:solidFill>
                </a:uFill>
                <a:latin typeface="Tahoma"/>
                <a:cs typeface="Tahoma"/>
              </a:rPr>
              <a:t>no</a:t>
            </a:r>
            <a:r>
              <a:rPr dirty="0" sz="600" i="1">
                <a:latin typeface="Tahoma"/>
                <a:cs typeface="Tahoma"/>
              </a:rPr>
              <a:t>t </a:t>
            </a:r>
            <a:r>
              <a:rPr dirty="0" sz="600" spc="-5">
                <a:latin typeface="Tahoma"/>
                <a:cs typeface="Tahoma"/>
              </a:rPr>
              <a:t>produced </a:t>
            </a:r>
            <a:r>
              <a:rPr dirty="0" sz="600">
                <a:latin typeface="Tahoma"/>
                <a:cs typeface="Tahoma"/>
              </a:rPr>
              <a:t>a </a:t>
            </a:r>
            <a:r>
              <a:rPr dirty="0" sz="600" spc="-5">
                <a:latin typeface="Tahoma"/>
                <a:cs typeface="Tahoma"/>
              </a:rPr>
              <a:t>tree-like  </a:t>
            </a:r>
            <a:r>
              <a:rPr dirty="0" sz="600">
                <a:latin typeface="Tahoma"/>
                <a:cs typeface="Tahoma"/>
              </a:rPr>
              <a:t>voronoi </a:t>
            </a:r>
            <a:r>
              <a:rPr dirty="0" sz="600" spc="-5">
                <a:latin typeface="Tahoma"/>
                <a:cs typeface="Tahoma"/>
              </a:rPr>
              <a:t>diagram?</a:t>
            </a:r>
            <a:endParaRPr sz="600">
              <a:latin typeface="Tahoma"/>
              <a:cs typeface="Tahoma"/>
            </a:endParaRPr>
          </a:p>
        </p:txBody>
      </p:sp>
      <p:sp>
        <p:nvSpPr>
          <p:cNvPr id="19" name="object 1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15</a:t>
            </a:r>
            <a:endParaRPr sz="600">
              <a:latin typeface="Tahoma"/>
              <a:cs typeface="Tahoma"/>
            </a:endParaRPr>
          </a:p>
        </p:txBody>
      </p:sp>
      <p:sp>
        <p:nvSpPr>
          <p:cNvPr id="4" name="object 4"/>
          <p:cNvSpPr txBox="1">
            <a:spLocks noGrp="1"/>
          </p:cNvSpPr>
          <p:nvPr>
            <p:ph type="title"/>
          </p:nvPr>
        </p:nvSpPr>
        <p:spPr>
          <a:xfrm>
            <a:off x="2327148" y="1386330"/>
            <a:ext cx="3051810" cy="361315"/>
          </a:xfrm>
          <a:prstGeom prst="rect"/>
        </p:spPr>
        <p:txBody>
          <a:bodyPr wrap="square" lIns="0" tIns="12700" rIns="0" bIns="0" rtlCol="0" vert="horz">
            <a:spAutoFit/>
          </a:bodyPr>
          <a:lstStyle/>
          <a:p>
            <a:pPr>
              <a:lnSpc>
                <a:spcPct val="100000"/>
              </a:lnSpc>
              <a:spcBef>
                <a:spcPts val="100"/>
              </a:spcBef>
            </a:pPr>
            <a:r>
              <a:rPr dirty="0" spc="-5" b="0">
                <a:latin typeface="Tahoma"/>
                <a:cs typeface="Tahoma"/>
              </a:rPr>
              <a:t>Notable Distance</a:t>
            </a:r>
            <a:r>
              <a:rPr dirty="0" spc="-70" b="0">
                <a:latin typeface="Tahoma"/>
                <a:cs typeface="Tahoma"/>
              </a:rPr>
              <a:t> </a:t>
            </a:r>
            <a:r>
              <a:rPr dirty="0" spc="-5" b="0">
                <a:latin typeface="Tahoma"/>
                <a:cs typeface="Tahoma"/>
              </a:rPr>
              <a:t>Metrics</a:t>
            </a:r>
          </a:p>
        </p:txBody>
      </p:sp>
      <p:sp>
        <p:nvSpPr>
          <p:cNvPr id="5" name="object 5"/>
          <p:cNvSpPr/>
          <p:nvPr/>
        </p:nvSpPr>
        <p:spPr>
          <a:xfrm>
            <a:off x="1790699" y="1720595"/>
            <a:ext cx="1245113" cy="123824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2438399" y="3206495"/>
            <a:ext cx="1244296" cy="1238249"/>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4838700" y="3739896"/>
            <a:ext cx="228600" cy="190500"/>
          </a:xfrm>
          <a:custGeom>
            <a:avLst/>
            <a:gdLst/>
            <a:ahLst/>
            <a:cxnLst/>
            <a:rect l="l" t="t" r="r" b="b"/>
            <a:pathLst>
              <a:path w="228600" h="190500">
                <a:moveTo>
                  <a:pt x="228600" y="0"/>
                </a:moveTo>
                <a:lnTo>
                  <a:pt x="0" y="0"/>
                </a:lnTo>
                <a:lnTo>
                  <a:pt x="0" y="190500"/>
                </a:lnTo>
                <a:lnTo>
                  <a:pt x="228600" y="190500"/>
                </a:lnTo>
                <a:lnTo>
                  <a:pt x="228600" y="0"/>
                </a:lnTo>
                <a:close/>
              </a:path>
            </a:pathLst>
          </a:custGeom>
          <a:ln w="4762">
            <a:solidFill>
              <a:srgbClr val="010101"/>
            </a:solidFill>
          </a:ln>
        </p:spPr>
        <p:txBody>
          <a:bodyPr wrap="square" lIns="0" tIns="0" rIns="0" bIns="0" rtlCol="0"/>
          <a:lstStyle/>
          <a:p/>
        </p:txBody>
      </p:sp>
      <p:sp>
        <p:nvSpPr>
          <p:cNvPr id="8" name="object 8"/>
          <p:cNvSpPr/>
          <p:nvPr/>
        </p:nvSpPr>
        <p:spPr>
          <a:xfrm>
            <a:off x="4762500" y="3663696"/>
            <a:ext cx="381000" cy="342900"/>
          </a:xfrm>
          <a:custGeom>
            <a:avLst/>
            <a:gdLst/>
            <a:ahLst/>
            <a:cxnLst/>
            <a:rect l="l" t="t" r="r" b="b"/>
            <a:pathLst>
              <a:path w="381000" h="342900">
                <a:moveTo>
                  <a:pt x="381000" y="0"/>
                </a:moveTo>
                <a:lnTo>
                  <a:pt x="0" y="0"/>
                </a:lnTo>
                <a:lnTo>
                  <a:pt x="0" y="342900"/>
                </a:lnTo>
                <a:lnTo>
                  <a:pt x="381000" y="342900"/>
                </a:lnTo>
                <a:lnTo>
                  <a:pt x="381000" y="0"/>
                </a:lnTo>
                <a:close/>
              </a:path>
            </a:pathLst>
          </a:custGeom>
          <a:ln w="4762">
            <a:solidFill>
              <a:srgbClr val="010101"/>
            </a:solidFill>
          </a:ln>
        </p:spPr>
        <p:txBody>
          <a:bodyPr wrap="square" lIns="0" tIns="0" rIns="0" bIns="0" rtlCol="0"/>
          <a:lstStyle/>
          <a:p/>
        </p:txBody>
      </p:sp>
      <p:sp>
        <p:nvSpPr>
          <p:cNvPr id="9" name="object 9"/>
          <p:cNvSpPr/>
          <p:nvPr/>
        </p:nvSpPr>
        <p:spPr>
          <a:xfrm>
            <a:off x="4686300" y="3549396"/>
            <a:ext cx="533400" cy="533400"/>
          </a:xfrm>
          <a:custGeom>
            <a:avLst/>
            <a:gdLst/>
            <a:ahLst/>
            <a:cxnLst/>
            <a:rect l="l" t="t" r="r" b="b"/>
            <a:pathLst>
              <a:path w="533400" h="533400">
                <a:moveTo>
                  <a:pt x="533400" y="0"/>
                </a:moveTo>
                <a:lnTo>
                  <a:pt x="0" y="0"/>
                </a:lnTo>
                <a:lnTo>
                  <a:pt x="0" y="533400"/>
                </a:lnTo>
                <a:lnTo>
                  <a:pt x="533400" y="533400"/>
                </a:lnTo>
                <a:lnTo>
                  <a:pt x="533400" y="0"/>
                </a:lnTo>
                <a:close/>
              </a:path>
            </a:pathLst>
          </a:custGeom>
          <a:ln w="4762">
            <a:solidFill>
              <a:srgbClr val="010101"/>
            </a:solidFill>
          </a:ln>
        </p:spPr>
        <p:txBody>
          <a:bodyPr wrap="square" lIns="0" tIns="0" rIns="0" bIns="0" rtlCol="0"/>
          <a:lstStyle/>
          <a:p/>
        </p:txBody>
      </p:sp>
      <p:sp>
        <p:nvSpPr>
          <p:cNvPr id="10" name="object 10"/>
          <p:cNvSpPr/>
          <p:nvPr/>
        </p:nvSpPr>
        <p:spPr>
          <a:xfrm>
            <a:off x="4610100" y="3473196"/>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ln w="4762">
            <a:solidFill>
              <a:srgbClr val="010101"/>
            </a:solidFill>
          </a:ln>
        </p:spPr>
        <p:txBody>
          <a:bodyPr wrap="square" lIns="0" tIns="0" rIns="0" bIns="0" rtlCol="0"/>
          <a:lstStyle/>
          <a:p/>
        </p:txBody>
      </p:sp>
      <p:sp>
        <p:nvSpPr>
          <p:cNvPr id="11" name="object 11"/>
          <p:cNvSpPr/>
          <p:nvPr/>
        </p:nvSpPr>
        <p:spPr>
          <a:xfrm>
            <a:off x="4533900" y="3358896"/>
            <a:ext cx="838200" cy="876300"/>
          </a:xfrm>
          <a:custGeom>
            <a:avLst/>
            <a:gdLst/>
            <a:ahLst/>
            <a:cxnLst/>
            <a:rect l="l" t="t" r="r" b="b"/>
            <a:pathLst>
              <a:path w="838200" h="876300">
                <a:moveTo>
                  <a:pt x="838200" y="0"/>
                </a:moveTo>
                <a:lnTo>
                  <a:pt x="0" y="0"/>
                </a:lnTo>
                <a:lnTo>
                  <a:pt x="0" y="876300"/>
                </a:lnTo>
                <a:lnTo>
                  <a:pt x="838200" y="876300"/>
                </a:lnTo>
                <a:lnTo>
                  <a:pt x="838200" y="0"/>
                </a:lnTo>
                <a:close/>
              </a:path>
            </a:pathLst>
          </a:custGeom>
          <a:ln w="4762">
            <a:solidFill>
              <a:srgbClr val="010101"/>
            </a:solidFill>
          </a:ln>
        </p:spPr>
        <p:txBody>
          <a:bodyPr wrap="square" lIns="0" tIns="0" rIns="0" bIns="0" rtlCol="0"/>
          <a:lstStyle/>
          <a:p/>
        </p:txBody>
      </p:sp>
      <p:sp>
        <p:nvSpPr>
          <p:cNvPr id="12" name="object 12"/>
          <p:cNvSpPr/>
          <p:nvPr/>
        </p:nvSpPr>
        <p:spPr>
          <a:xfrm>
            <a:off x="4305300" y="1911095"/>
            <a:ext cx="1371600" cy="1276350"/>
          </a:xfrm>
          <a:custGeom>
            <a:avLst/>
            <a:gdLst/>
            <a:ahLst/>
            <a:cxnLst/>
            <a:rect l="l" t="t" r="r" b="b"/>
            <a:pathLst>
              <a:path w="1371600" h="1276350">
                <a:moveTo>
                  <a:pt x="1371600" y="0"/>
                </a:moveTo>
                <a:lnTo>
                  <a:pt x="0" y="0"/>
                </a:lnTo>
                <a:lnTo>
                  <a:pt x="0" y="1276350"/>
                </a:lnTo>
                <a:lnTo>
                  <a:pt x="1371600" y="1276350"/>
                </a:lnTo>
                <a:lnTo>
                  <a:pt x="1371600" y="0"/>
                </a:lnTo>
                <a:close/>
              </a:path>
            </a:pathLst>
          </a:custGeom>
          <a:ln w="6350">
            <a:solidFill>
              <a:srgbClr val="010101"/>
            </a:solidFill>
          </a:ln>
        </p:spPr>
        <p:txBody>
          <a:bodyPr wrap="square" lIns="0" tIns="0" rIns="0" bIns="0" rtlCol="0"/>
          <a:lstStyle/>
          <a:p/>
        </p:txBody>
      </p:sp>
      <p:sp>
        <p:nvSpPr>
          <p:cNvPr id="13" name="object 13"/>
          <p:cNvSpPr/>
          <p:nvPr/>
        </p:nvSpPr>
        <p:spPr>
          <a:xfrm>
            <a:off x="4867655" y="2435351"/>
            <a:ext cx="323215" cy="323215"/>
          </a:xfrm>
          <a:custGeom>
            <a:avLst/>
            <a:gdLst/>
            <a:ahLst/>
            <a:cxnLst/>
            <a:rect l="l" t="t" r="r" b="b"/>
            <a:pathLst>
              <a:path w="323214" h="323214">
                <a:moveTo>
                  <a:pt x="0" y="152400"/>
                </a:moveTo>
                <a:lnTo>
                  <a:pt x="152400" y="323088"/>
                </a:lnTo>
                <a:lnTo>
                  <a:pt x="323088" y="170688"/>
                </a:lnTo>
                <a:lnTo>
                  <a:pt x="170688" y="0"/>
                </a:lnTo>
                <a:lnTo>
                  <a:pt x="0" y="152400"/>
                </a:lnTo>
                <a:close/>
              </a:path>
            </a:pathLst>
          </a:custGeom>
          <a:ln w="3175">
            <a:solidFill>
              <a:srgbClr val="010101"/>
            </a:solidFill>
          </a:ln>
        </p:spPr>
        <p:txBody>
          <a:bodyPr wrap="square" lIns="0" tIns="0" rIns="0" bIns="0" rtlCol="0"/>
          <a:lstStyle/>
          <a:p/>
        </p:txBody>
      </p:sp>
      <p:sp>
        <p:nvSpPr>
          <p:cNvPr id="14" name="object 14"/>
          <p:cNvSpPr/>
          <p:nvPr/>
        </p:nvSpPr>
        <p:spPr>
          <a:xfrm>
            <a:off x="4747259" y="2294382"/>
            <a:ext cx="538480" cy="538480"/>
          </a:xfrm>
          <a:custGeom>
            <a:avLst/>
            <a:gdLst/>
            <a:ahLst/>
            <a:cxnLst/>
            <a:rect l="l" t="t" r="r" b="b"/>
            <a:pathLst>
              <a:path w="538479" h="538480">
                <a:moveTo>
                  <a:pt x="0" y="253746"/>
                </a:moveTo>
                <a:lnTo>
                  <a:pt x="253745" y="537972"/>
                </a:lnTo>
                <a:lnTo>
                  <a:pt x="537972" y="284225"/>
                </a:lnTo>
                <a:lnTo>
                  <a:pt x="284225" y="0"/>
                </a:lnTo>
                <a:lnTo>
                  <a:pt x="0" y="253746"/>
                </a:lnTo>
                <a:close/>
              </a:path>
            </a:pathLst>
          </a:custGeom>
          <a:ln w="3175">
            <a:solidFill>
              <a:srgbClr val="010101"/>
            </a:solidFill>
          </a:ln>
        </p:spPr>
        <p:txBody>
          <a:bodyPr wrap="square" lIns="0" tIns="0" rIns="0" bIns="0" rtlCol="0"/>
          <a:lstStyle/>
          <a:p/>
        </p:txBody>
      </p:sp>
      <p:sp>
        <p:nvSpPr>
          <p:cNvPr id="15" name="object 15"/>
          <p:cNvSpPr/>
          <p:nvPr/>
        </p:nvSpPr>
        <p:spPr>
          <a:xfrm>
            <a:off x="4626864" y="2191511"/>
            <a:ext cx="753745" cy="753745"/>
          </a:xfrm>
          <a:custGeom>
            <a:avLst/>
            <a:gdLst/>
            <a:ahLst/>
            <a:cxnLst/>
            <a:rect l="l" t="t" r="r" b="b"/>
            <a:pathLst>
              <a:path w="753745" h="753744">
                <a:moveTo>
                  <a:pt x="0" y="355854"/>
                </a:moveTo>
                <a:lnTo>
                  <a:pt x="355853" y="753618"/>
                </a:lnTo>
                <a:lnTo>
                  <a:pt x="753618" y="397764"/>
                </a:lnTo>
                <a:lnTo>
                  <a:pt x="397763" y="0"/>
                </a:lnTo>
                <a:lnTo>
                  <a:pt x="0" y="355854"/>
                </a:lnTo>
                <a:close/>
              </a:path>
            </a:pathLst>
          </a:custGeom>
          <a:ln w="3175">
            <a:solidFill>
              <a:srgbClr val="010101"/>
            </a:solidFill>
          </a:ln>
        </p:spPr>
        <p:txBody>
          <a:bodyPr wrap="square" lIns="0" tIns="0" rIns="0" bIns="0" rtlCol="0"/>
          <a:lstStyle/>
          <a:p/>
        </p:txBody>
      </p:sp>
      <p:sp>
        <p:nvSpPr>
          <p:cNvPr id="16" name="object 16"/>
          <p:cNvSpPr/>
          <p:nvPr/>
        </p:nvSpPr>
        <p:spPr>
          <a:xfrm>
            <a:off x="4359402" y="1902714"/>
            <a:ext cx="1268095" cy="1272540"/>
          </a:xfrm>
          <a:custGeom>
            <a:avLst/>
            <a:gdLst/>
            <a:ahLst/>
            <a:cxnLst/>
            <a:rect l="l" t="t" r="r" b="b"/>
            <a:pathLst>
              <a:path w="1268095" h="1272539">
                <a:moveTo>
                  <a:pt x="0" y="582167"/>
                </a:moveTo>
                <a:lnTo>
                  <a:pt x="617220" y="1272539"/>
                </a:lnTo>
                <a:lnTo>
                  <a:pt x="1267968" y="691133"/>
                </a:lnTo>
                <a:lnTo>
                  <a:pt x="650748" y="0"/>
                </a:lnTo>
                <a:lnTo>
                  <a:pt x="0" y="582167"/>
                </a:lnTo>
                <a:close/>
              </a:path>
            </a:pathLst>
          </a:custGeom>
          <a:ln w="3175">
            <a:solidFill>
              <a:srgbClr val="010101"/>
            </a:solidFill>
          </a:ln>
        </p:spPr>
        <p:txBody>
          <a:bodyPr wrap="square" lIns="0" tIns="0" rIns="0" bIns="0" rtlCol="0"/>
          <a:lstStyle/>
          <a:p/>
        </p:txBody>
      </p:sp>
      <p:sp>
        <p:nvSpPr>
          <p:cNvPr id="17" name="object 17"/>
          <p:cNvSpPr/>
          <p:nvPr/>
        </p:nvSpPr>
        <p:spPr>
          <a:xfrm>
            <a:off x="4490465" y="2046732"/>
            <a:ext cx="994410" cy="997585"/>
          </a:xfrm>
          <a:custGeom>
            <a:avLst/>
            <a:gdLst/>
            <a:ahLst/>
            <a:cxnLst/>
            <a:rect l="l" t="t" r="r" b="b"/>
            <a:pathLst>
              <a:path w="994410" h="997585">
                <a:moveTo>
                  <a:pt x="0" y="457200"/>
                </a:moveTo>
                <a:lnTo>
                  <a:pt x="483108" y="997458"/>
                </a:lnTo>
                <a:lnTo>
                  <a:pt x="994410" y="540258"/>
                </a:lnTo>
                <a:lnTo>
                  <a:pt x="511301" y="0"/>
                </a:lnTo>
                <a:lnTo>
                  <a:pt x="0" y="457200"/>
                </a:lnTo>
                <a:close/>
              </a:path>
            </a:pathLst>
          </a:custGeom>
          <a:ln w="3175">
            <a:solidFill>
              <a:srgbClr val="010101"/>
            </a:solidFill>
          </a:ln>
        </p:spPr>
        <p:txBody>
          <a:bodyPr wrap="square" lIns="0" tIns="0" rIns="0" bIns="0" rtlCol="0"/>
          <a:lstStyle/>
          <a:p/>
        </p:txBody>
      </p:sp>
      <p:sp>
        <p:nvSpPr>
          <p:cNvPr id="18" name="object 18"/>
          <p:cNvSpPr txBox="1"/>
          <p:nvPr/>
        </p:nvSpPr>
        <p:spPr>
          <a:xfrm>
            <a:off x="4010610" y="2064155"/>
            <a:ext cx="167005" cy="987425"/>
          </a:xfrm>
          <a:prstGeom prst="rect">
            <a:avLst/>
          </a:prstGeom>
        </p:spPr>
        <p:txBody>
          <a:bodyPr wrap="square" lIns="0" tIns="12065" rIns="0" bIns="0" rtlCol="0" vert="vert270">
            <a:spAutoFit/>
          </a:bodyPr>
          <a:lstStyle/>
          <a:p>
            <a:pPr marL="12700">
              <a:lnSpc>
                <a:spcPct val="100000"/>
              </a:lnSpc>
              <a:spcBef>
                <a:spcPts val="95"/>
              </a:spcBef>
            </a:pPr>
            <a:r>
              <a:rPr dirty="0" sz="800" spc="-5" b="1">
                <a:latin typeface="Tahoma"/>
                <a:cs typeface="Tahoma"/>
              </a:rPr>
              <a:t>L</a:t>
            </a:r>
            <a:r>
              <a:rPr dirty="0" baseline="-20202" sz="825" spc="-7" b="1">
                <a:latin typeface="Tahoma"/>
                <a:cs typeface="Tahoma"/>
              </a:rPr>
              <a:t>1 </a:t>
            </a:r>
            <a:r>
              <a:rPr dirty="0" sz="800" spc="-10" b="1">
                <a:latin typeface="Tahoma"/>
                <a:cs typeface="Tahoma"/>
              </a:rPr>
              <a:t>norm</a:t>
            </a:r>
            <a:r>
              <a:rPr dirty="0" sz="800" spc="-120" b="1">
                <a:latin typeface="Tahoma"/>
                <a:cs typeface="Tahoma"/>
              </a:rPr>
              <a:t> </a:t>
            </a:r>
            <a:r>
              <a:rPr dirty="0" sz="800" spc="-5" b="1">
                <a:latin typeface="Tahoma"/>
                <a:cs typeface="Tahoma"/>
              </a:rPr>
              <a:t>(absolute)</a:t>
            </a:r>
            <a:endParaRPr sz="800">
              <a:latin typeface="Tahoma"/>
              <a:cs typeface="Tahoma"/>
            </a:endParaRPr>
          </a:p>
        </p:txBody>
      </p:sp>
      <p:sp>
        <p:nvSpPr>
          <p:cNvPr id="19" name="object 19"/>
          <p:cNvSpPr txBox="1"/>
          <p:nvPr/>
        </p:nvSpPr>
        <p:spPr>
          <a:xfrm>
            <a:off x="4042943" y="3328882"/>
            <a:ext cx="173355" cy="973455"/>
          </a:xfrm>
          <a:prstGeom prst="rect">
            <a:avLst/>
          </a:prstGeom>
        </p:spPr>
        <p:txBody>
          <a:bodyPr wrap="square" lIns="0" tIns="11430" rIns="0" bIns="0" rtlCol="0" vert="vert270">
            <a:spAutoFit/>
          </a:bodyPr>
          <a:lstStyle/>
          <a:p>
            <a:pPr marL="12700">
              <a:lnSpc>
                <a:spcPct val="100000"/>
              </a:lnSpc>
              <a:spcBef>
                <a:spcPts val="90"/>
              </a:spcBef>
            </a:pPr>
            <a:r>
              <a:rPr dirty="0" sz="800" spc="-5" b="1">
                <a:latin typeface="Tahoma"/>
                <a:cs typeface="Tahoma"/>
              </a:rPr>
              <a:t>L</a:t>
            </a:r>
            <a:r>
              <a:rPr dirty="0" baseline="-20202" sz="825" spc="-7" b="1" i="1">
                <a:latin typeface="Tahoma"/>
                <a:cs typeface="Tahoma"/>
              </a:rPr>
              <a:t>infinity </a:t>
            </a:r>
            <a:r>
              <a:rPr dirty="0" sz="850" spc="-35" b="1" i="1">
                <a:latin typeface="Tahoma"/>
                <a:cs typeface="Tahoma"/>
              </a:rPr>
              <a:t>(max)</a:t>
            </a:r>
            <a:r>
              <a:rPr dirty="0" sz="850" spc="-140" b="1" i="1">
                <a:latin typeface="Tahoma"/>
                <a:cs typeface="Tahoma"/>
              </a:rPr>
              <a:t> </a:t>
            </a:r>
            <a:r>
              <a:rPr dirty="0" sz="850" spc="-35" b="1" i="1">
                <a:latin typeface="Tahoma"/>
                <a:cs typeface="Tahoma"/>
              </a:rPr>
              <a:t>norm</a:t>
            </a:r>
            <a:endParaRPr sz="850">
              <a:latin typeface="Tahoma"/>
              <a:cs typeface="Tahoma"/>
            </a:endParaRPr>
          </a:p>
        </p:txBody>
      </p:sp>
      <p:sp>
        <p:nvSpPr>
          <p:cNvPr id="20" name="object 20"/>
          <p:cNvSpPr txBox="1"/>
          <p:nvPr/>
        </p:nvSpPr>
        <p:spPr>
          <a:xfrm>
            <a:off x="3157170" y="1847802"/>
            <a:ext cx="167005" cy="1080135"/>
          </a:xfrm>
          <a:prstGeom prst="rect">
            <a:avLst/>
          </a:prstGeom>
        </p:spPr>
        <p:txBody>
          <a:bodyPr wrap="square" lIns="0" tIns="12065" rIns="0" bIns="0" rtlCol="0" vert="vert270">
            <a:spAutoFit/>
          </a:bodyPr>
          <a:lstStyle/>
          <a:p>
            <a:pPr marL="12700">
              <a:lnSpc>
                <a:spcPct val="100000"/>
              </a:lnSpc>
              <a:spcBef>
                <a:spcPts val="95"/>
              </a:spcBef>
            </a:pPr>
            <a:r>
              <a:rPr dirty="0" sz="800" spc="-5" b="1">
                <a:latin typeface="Tahoma"/>
                <a:cs typeface="Tahoma"/>
              </a:rPr>
              <a:t>Scaled Euclidian</a:t>
            </a:r>
            <a:r>
              <a:rPr dirty="0" sz="800" spc="-25" b="1">
                <a:latin typeface="Tahoma"/>
                <a:cs typeface="Tahoma"/>
              </a:rPr>
              <a:t> </a:t>
            </a:r>
            <a:r>
              <a:rPr dirty="0" sz="800" spc="-5" b="1">
                <a:latin typeface="Tahoma"/>
                <a:cs typeface="Tahoma"/>
              </a:rPr>
              <a:t>(L</a:t>
            </a:r>
            <a:r>
              <a:rPr dirty="0" baseline="-20202" sz="825" spc="-7" b="1">
                <a:latin typeface="Tahoma"/>
                <a:cs typeface="Tahoma"/>
              </a:rPr>
              <a:t>2</a:t>
            </a:r>
            <a:r>
              <a:rPr dirty="0" sz="800" spc="-5" b="1">
                <a:latin typeface="Tahoma"/>
                <a:cs typeface="Tahoma"/>
              </a:rPr>
              <a:t>)</a:t>
            </a:r>
            <a:endParaRPr sz="800">
              <a:latin typeface="Tahoma"/>
              <a:cs typeface="Tahoma"/>
            </a:endParaRPr>
          </a:p>
        </p:txBody>
      </p:sp>
      <p:sp>
        <p:nvSpPr>
          <p:cNvPr id="21" name="object 21"/>
          <p:cNvSpPr txBox="1"/>
          <p:nvPr/>
        </p:nvSpPr>
        <p:spPr>
          <a:xfrm>
            <a:off x="1801576" y="3089454"/>
            <a:ext cx="514350" cy="1379855"/>
          </a:xfrm>
          <a:prstGeom prst="rect">
            <a:avLst/>
          </a:prstGeom>
        </p:spPr>
        <p:txBody>
          <a:bodyPr wrap="square" lIns="0" tIns="12065" rIns="0" bIns="0" rtlCol="0" vert="vert270">
            <a:spAutoFit/>
          </a:bodyPr>
          <a:lstStyle/>
          <a:p>
            <a:pPr marL="12700">
              <a:lnSpc>
                <a:spcPts val="955"/>
              </a:lnSpc>
              <a:spcBef>
                <a:spcPts val="95"/>
              </a:spcBef>
            </a:pPr>
            <a:r>
              <a:rPr dirty="0" sz="800" spc="-5" b="1">
                <a:latin typeface="Tahoma"/>
                <a:cs typeface="Tahoma"/>
              </a:rPr>
              <a:t>Mahalanobis</a:t>
            </a:r>
            <a:endParaRPr sz="800">
              <a:latin typeface="Tahoma"/>
              <a:cs typeface="Tahoma"/>
            </a:endParaRPr>
          </a:p>
          <a:p>
            <a:pPr marL="12700" marR="5080">
              <a:lnSpc>
                <a:spcPts val="969"/>
              </a:lnSpc>
              <a:spcBef>
                <a:spcPts val="25"/>
              </a:spcBef>
            </a:pPr>
            <a:r>
              <a:rPr dirty="0" sz="800" spc="-10" b="1">
                <a:latin typeface="Tahoma"/>
                <a:cs typeface="Tahoma"/>
              </a:rPr>
              <a:t>(here, </a:t>
            </a:r>
            <a:r>
              <a:rPr dirty="0" sz="800" spc="-5" b="1">
                <a:latin typeface="Symbol"/>
                <a:cs typeface="Symbol"/>
              </a:rPr>
              <a:t></a:t>
            </a:r>
            <a:r>
              <a:rPr dirty="0" sz="800" spc="-5" b="1">
                <a:latin typeface="Times New Roman"/>
                <a:cs typeface="Times New Roman"/>
              </a:rPr>
              <a:t> </a:t>
            </a:r>
            <a:r>
              <a:rPr dirty="0" sz="800" spc="-5" b="1">
                <a:latin typeface="Tahoma"/>
                <a:cs typeface="Tahoma"/>
              </a:rPr>
              <a:t>on the </a:t>
            </a:r>
            <a:r>
              <a:rPr dirty="0" sz="800" b="1">
                <a:latin typeface="Tahoma"/>
                <a:cs typeface="Tahoma"/>
              </a:rPr>
              <a:t>previous  slide </a:t>
            </a:r>
            <a:r>
              <a:rPr dirty="0" sz="800" spc="-5" b="1">
                <a:latin typeface="Tahoma"/>
                <a:cs typeface="Tahoma"/>
              </a:rPr>
              <a:t>is not necessarily  diagonal, but </a:t>
            </a:r>
            <a:r>
              <a:rPr dirty="0" sz="800" b="1">
                <a:latin typeface="Tahoma"/>
                <a:cs typeface="Tahoma"/>
              </a:rPr>
              <a:t>is</a:t>
            </a:r>
            <a:r>
              <a:rPr dirty="0" sz="800" spc="-15" b="1">
                <a:latin typeface="Tahoma"/>
                <a:cs typeface="Tahoma"/>
              </a:rPr>
              <a:t> </a:t>
            </a:r>
            <a:r>
              <a:rPr dirty="0" sz="800" spc="-5" b="1">
                <a:latin typeface="Tahoma"/>
                <a:cs typeface="Tahoma"/>
              </a:rPr>
              <a:t>symmetric</a:t>
            </a:r>
            <a:endParaRPr sz="800">
              <a:latin typeface="Tahoma"/>
              <a:cs typeface="Tahoma"/>
            </a:endParaRPr>
          </a:p>
        </p:txBody>
      </p:sp>
      <p:sp>
        <p:nvSpPr>
          <p:cNvPr id="22" name="object 2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3" name="object 23"/>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24" name="object 24"/>
          <p:cNvSpPr txBox="1"/>
          <p:nvPr/>
        </p:nvSpPr>
        <p:spPr>
          <a:xfrm>
            <a:off x="4831841" y="8654286"/>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16</a:t>
            </a:r>
            <a:endParaRPr sz="600">
              <a:latin typeface="Tahoma"/>
              <a:cs typeface="Tahoma"/>
            </a:endParaRPr>
          </a:p>
        </p:txBody>
      </p:sp>
      <p:sp>
        <p:nvSpPr>
          <p:cNvPr id="25" name="object 25"/>
          <p:cNvSpPr/>
          <p:nvPr/>
        </p:nvSpPr>
        <p:spPr>
          <a:xfrm>
            <a:off x="1714499" y="6088379"/>
            <a:ext cx="1366502" cy="1371599"/>
          </a:xfrm>
          <a:prstGeom prst="rect">
            <a:avLst/>
          </a:prstGeom>
          <a:blipFill>
            <a:blip r:embed="rId4" cstate="print"/>
            <a:stretch>
              <a:fillRect/>
            </a:stretch>
          </a:blipFill>
        </p:spPr>
        <p:txBody>
          <a:bodyPr wrap="square" lIns="0" tIns="0" rIns="0" bIns="0" rtlCol="0"/>
          <a:lstStyle/>
          <a:p/>
        </p:txBody>
      </p:sp>
      <p:sp>
        <p:nvSpPr>
          <p:cNvPr id="26" name="object 26"/>
          <p:cNvSpPr txBox="1"/>
          <p:nvPr/>
        </p:nvSpPr>
        <p:spPr>
          <a:xfrm>
            <a:off x="1836420" y="7699502"/>
            <a:ext cx="3234690" cy="682625"/>
          </a:xfrm>
          <a:prstGeom prst="rect">
            <a:avLst/>
          </a:prstGeom>
        </p:spPr>
        <p:txBody>
          <a:bodyPr wrap="square" lIns="0" tIns="48260" rIns="0" bIns="0" rtlCol="0" vert="horz">
            <a:spAutoFit/>
          </a:bodyPr>
          <a:lstStyle/>
          <a:p>
            <a:pPr>
              <a:lnSpc>
                <a:spcPct val="100000"/>
              </a:lnSpc>
              <a:spcBef>
                <a:spcPts val="380"/>
              </a:spcBef>
            </a:pPr>
            <a:r>
              <a:rPr dirty="0" sz="1200" b="1">
                <a:latin typeface="Tahoma"/>
                <a:cs typeface="Tahoma"/>
              </a:rPr>
              <a:t>Objection:</a:t>
            </a:r>
            <a:endParaRPr sz="1200">
              <a:latin typeface="Tahoma"/>
              <a:cs typeface="Tahoma"/>
            </a:endParaRPr>
          </a:p>
          <a:p>
            <a:pPr>
              <a:lnSpc>
                <a:spcPct val="100000"/>
              </a:lnSpc>
              <a:spcBef>
                <a:spcPts val="284"/>
              </a:spcBef>
            </a:pPr>
            <a:r>
              <a:rPr dirty="0" sz="1200">
                <a:latin typeface="Tahoma"/>
                <a:cs typeface="Tahoma"/>
              </a:rPr>
              <a:t>That noise-fitting is </a:t>
            </a:r>
            <a:r>
              <a:rPr dirty="0" sz="1200" spc="-5">
                <a:latin typeface="Tahoma"/>
                <a:cs typeface="Tahoma"/>
              </a:rPr>
              <a:t>really objectionable.</a:t>
            </a:r>
            <a:endParaRPr sz="1200">
              <a:latin typeface="Tahoma"/>
              <a:cs typeface="Tahoma"/>
            </a:endParaRPr>
          </a:p>
          <a:p>
            <a:pPr>
              <a:lnSpc>
                <a:spcPct val="100000"/>
              </a:lnSpc>
              <a:spcBef>
                <a:spcPts val="285"/>
              </a:spcBef>
            </a:pPr>
            <a:r>
              <a:rPr dirty="0" sz="1200" spc="-5">
                <a:latin typeface="Tahoma"/>
                <a:cs typeface="Tahoma"/>
              </a:rPr>
              <a:t>What’s the most obvious </a:t>
            </a:r>
            <a:r>
              <a:rPr dirty="0" sz="1200">
                <a:latin typeface="Tahoma"/>
                <a:cs typeface="Tahoma"/>
              </a:rPr>
              <a:t>way of dealing </a:t>
            </a:r>
            <a:r>
              <a:rPr dirty="0" sz="1200" spc="-5">
                <a:latin typeface="Tahoma"/>
                <a:cs typeface="Tahoma"/>
              </a:rPr>
              <a:t>with</a:t>
            </a:r>
            <a:r>
              <a:rPr dirty="0" sz="1200" spc="-30">
                <a:latin typeface="Tahoma"/>
                <a:cs typeface="Tahoma"/>
              </a:rPr>
              <a:t> </a:t>
            </a:r>
            <a:r>
              <a:rPr dirty="0" sz="1200" spc="-5">
                <a:latin typeface="Tahoma"/>
                <a:cs typeface="Tahoma"/>
              </a:rPr>
              <a:t>it?</a:t>
            </a:r>
            <a:endParaRPr sz="1200">
              <a:latin typeface="Tahoma"/>
              <a:cs typeface="Tahoma"/>
            </a:endParaRPr>
          </a:p>
        </p:txBody>
      </p:sp>
      <p:sp>
        <p:nvSpPr>
          <p:cNvPr id="27" name="object 27"/>
          <p:cNvSpPr txBox="1"/>
          <p:nvPr/>
        </p:nvSpPr>
        <p:spPr>
          <a:xfrm>
            <a:off x="1645920" y="5342567"/>
            <a:ext cx="3739515" cy="695960"/>
          </a:xfrm>
          <a:prstGeom prst="rect">
            <a:avLst/>
          </a:prstGeom>
        </p:spPr>
        <p:txBody>
          <a:bodyPr wrap="square" lIns="0" tIns="81280" rIns="0" bIns="0" rtlCol="0" vert="horz">
            <a:spAutoFit/>
          </a:bodyPr>
          <a:lstStyle/>
          <a:p>
            <a:pPr>
              <a:lnSpc>
                <a:spcPct val="100000"/>
              </a:lnSpc>
              <a:spcBef>
                <a:spcPts val="640"/>
              </a:spcBef>
            </a:pPr>
            <a:r>
              <a:rPr dirty="0" sz="1200">
                <a:latin typeface="Tahoma"/>
                <a:cs typeface="Tahoma"/>
              </a:rPr>
              <a:t>..let’s leave distance metrics </a:t>
            </a:r>
            <a:r>
              <a:rPr dirty="0" sz="1200" spc="-5">
                <a:latin typeface="Tahoma"/>
                <a:cs typeface="Tahoma"/>
              </a:rPr>
              <a:t>for </a:t>
            </a:r>
            <a:r>
              <a:rPr dirty="0" sz="1200">
                <a:latin typeface="Tahoma"/>
                <a:cs typeface="Tahoma"/>
              </a:rPr>
              <a:t>now, and go back</a:t>
            </a:r>
            <a:r>
              <a:rPr dirty="0" sz="1200" spc="-100">
                <a:latin typeface="Tahoma"/>
                <a:cs typeface="Tahoma"/>
              </a:rPr>
              <a:t> </a:t>
            </a:r>
            <a:r>
              <a:rPr dirty="0" sz="1200" spc="-5">
                <a:latin typeface="Tahoma"/>
                <a:cs typeface="Tahoma"/>
              </a:rPr>
              <a:t>to….</a:t>
            </a:r>
            <a:endParaRPr sz="1200">
              <a:latin typeface="Tahoma"/>
              <a:cs typeface="Tahoma"/>
            </a:endParaRPr>
          </a:p>
          <a:p>
            <a:pPr marL="952500">
              <a:lnSpc>
                <a:spcPct val="100000"/>
              </a:lnSpc>
              <a:spcBef>
                <a:spcPts val="894"/>
              </a:spcBef>
            </a:pPr>
            <a:r>
              <a:rPr dirty="0" sz="2000" spc="-5">
                <a:solidFill>
                  <a:srgbClr val="006500"/>
                </a:solidFill>
                <a:latin typeface="Tahoma"/>
                <a:cs typeface="Tahoma"/>
              </a:rPr>
              <a:t>One-Nearest</a:t>
            </a:r>
            <a:r>
              <a:rPr dirty="0" sz="2000" spc="-10">
                <a:solidFill>
                  <a:srgbClr val="006500"/>
                </a:solidFill>
                <a:latin typeface="Tahoma"/>
                <a:cs typeface="Tahoma"/>
              </a:rPr>
              <a:t> Neighbor</a:t>
            </a:r>
            <a:endParaRPr sz="2000">
              <a:latin typeface="Tahoma"/>
              <a:cs typeface="Tahoma"/>
            </a:endParaRPr>
          </a:p>
        </p:txBody>
      </p:sp>
      <p:sp>
        <p:nvSpPr>
          <p:cNvPr id="28" name="object 28"/>
          <p:cNvSpPr/>
          <p:nvPr/>
        </p:nvSpPr>
        <p:spPr>
          <a:xfrm>
            <a:off x="3143249" y="6088379"/>
            <a:ext cx="1371840" cy="1371600"/>
          </a:xfrm>
          <a:prstGeom prst="rect">
            <a:avLst/>
          </a:prstGeom>
          <a:blipFill>
            <a:blip r:embed="rId5" cstate="print"/>
            <a:stretch>
              <a:fillRect/>
            </a:stretch>
          </a:blipFill>
        </p:spPr>
        <p:txBody>
          <a:bodyPr wrap="square" lIns="0" tIns="0" rIns="0" bIns="0" rtlCol="0"/>
          <a:lstStyle/>
          <a:p/>
        </p:txBody>
      </p:sp>
      <p:sp>
        <p:nvSpPr>
          <p:cNvPr id="29" name="object 29"/>
          <p:cNvSpPr/>
          <p:nvPr/>
        </p:nvSpPr>
        <p:spPr>
          <a:xfrm>
            <a:off x="4571999" y="6088379"/>
            <a:ext cx="1376424" cy="1371600"/>
          </a:xfrm>
          <a:prstGeom prst="rect">
            <a:avLst/>
          </a:prstGeom>
          <a:blipFill>
            <a:blip r:embed="rId6" cstate="print"/>
            <a:stretch>
              <a:fillRect/>
            </a:stretch>
          </a:blipFill>
        </p:spPr>
        <p:txBody>
          <a:bodyPr wrap="square" lIns="0" tIns="0" rIns="0" bIns="0" rtlCol="0"/>
          <a:lstStyle/>
          <a:p/>
        </p:txBody>
      </p:sp>
      <p:sp>
        <p:nvSpPr>
          <p:cNvPr id="30" name="object 3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4831841" y="4477003"/>
            <a:ext cx="113982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Instance-based </a:t>
            </a:r>
            <a:r>
              <a:rPr dirty="0" sz="600">
                <a:latin typeface="Tahoma"/>
                <a:cs typeface="Tahoma"/>
              </a:rPr>
              <a:t>learning: Slide</a:t>
            </a:r>
            <a:r>
              <a:rPr dirty="0" sz="600" spc="-45">
                <a:latin typeface="Tahoma"/>
                <a:cs typeface="Tahoma"/>
              </a:rPr>
              <a:t> </a:t>
            </a:r>
            <a:r>
              <a:rPr dirty="0" sz="600">
                <a:latin typeface="Tahoma"/>
                <a:cs typeface="Tahoma"/>
              </a:rPr>
              <a:t>17</a:t>
            </a:r>
            <a:endParaRPr sz="600">
              <a:latin typeface="Tahoma"/>
              <a:cs typeface="Tahoma"/>
            </a:endParaRPr>
          </a:p>
        </p:txBody>
      </p:sp>
      <p:sp>
        <p:nvSpPr>
          <p:cNvPr id="4" name="object 4"/>
          <p:cNvSpPr txBox="1">
            <a:spLocks noGrp="1"/>
          </p:cNvSpPr>
          <p:nvPr>
            <p:ph type="title"/>
          </p:nvPr>
        </p:nvSpPr>
        <p:spPr>
          <a:xfrm>
            <a:off x="2640583" y="1348230"/>
            <a:ext cx="2413000" cy="361315"/>
          </a:xfrm>
          <a:prstGeom prst="rect"/>
        </p:spPr>
        <p:txBody>
          <a:bodyPr wrap="square" lIns="0" tIns="12700" rIns="0" bIns="0" rtlCol="0" vert="horz">
            <a:spAutoFit/>
          </a:bodyPr>
          <a:lstStyle/>
          <a:p>
            <a:pPr marL="12700">
              <a:lnSpc>
                <a:spcPct val="100000"/>
              </a:lnSpc>
              <a:spcBef>
                <a:spcPts val="100"/>
              </a:spcBef>
            </a:pPr>
            <a:r>
              <a:rPr dirty="0" spc="-5" b="0">
                <a:latin typeface="Tahoma"/>
                <a:cs typeface="Tahoma"/>
              </a:rPr>
              <a:t>k-Nearest</a:t>
            </a:r>
            <a:r>
              <a:rPr dirty="0" spc="-65" b="0">
                <a:latin typeface="Tahoma"/>
                <a:cs typeface="Tahoma"/>
              </a:rPr>
              <a:t> </a:t>
            </a:r>
            <a:r>
              <a:rPr dirty="0" spc="-5" b="0">
                <a:latin typeface="Tahoma"/>
                <a:cs typeface="Tahoma"/>
              </a:rPr>
              <a:t>Neighbor</a:t>
            </a:r>
          </a:p>
        </p:txBody>
      </p:sp>
      <p:sp>
        <p:nvSpPr>
          <p:cNvPr id="5" name="object 5"/>
          <p:cNvSpPr txBox="1"/>
          <p:nvPr/>
        </p:nvSpPr>
        <p:spPr>
          <a:xfrm>
            <a:off x="1747520" y="1741644"/>
            <a:ext cx="3896995" cy="2115185"/>
          </a:xfrm>
          <a:prstGeom prst="rect">
            <a:avLst/>
          </a:prstGeom>
        </p:spPr>
        <p:txBody>
          <a:bodyPr wrap="square" lIns="0" tIns="38100" rIns="0" bIns="0" rtlCol="0" vert="horz">
            <a:spAutoFit/>
          </a:bodyPr>
          <a:lstStyle/>
          <a:p>
            <a:pPr marL="12700">
              <a:lnSpc>
                <a:spcPct val="100000"/>
              </a:lnSpc>
              <a:spcBef>
                <a:spcPts val="300"/>
              </a:spcBef>
            </a:pPr>
            <a:r>
              <a:rPr dirty="0" sz="1200" b="1">
                <a:latin typeface="Tahoma"/>
                <a:cs typeface="Tahoma"/>
              </a:rPr>
              <a:t>Four things make a </a:t>
            </a:r>
            <a:r>
              <a:rPr dirty="0" sz="1200" spc="-5" b="1">
                <a:latin typeface="Tahoma"/>
                <a:cs typeface="Tahoma"/>
              </a:rPr>
              <a:t>memory </a:t>
            </a:r>
            <a:r>
              <a:rPr dirty="0" sz="1200" b="1">
                <a:latin typeface="Tahoma"/>
                <a:cs typeface="Tahoma"/>
              </a:rPr>
              <a:t>based</a:t>
            </a:r>
            <a:r>
              <a:rPr dirty="0" sz="1200" spc="-20" b="1">
                <a:latin typeface="Tahoma"/>
                <a:cs typeface="Tahoma"/>
              </a:rPr>
              <a:t> </a:t>
            </a:r>
            <a:r>
              <a:rPr dirty="0" sz="1200" b="1">
                <a:latin typeface="Tahoma"/>
                <a:cs typeface="Tahoma"/>
              </a:rPr>
              <a:t>learner:</a:t>
            </a:r>
            <a:endParaRPr sz="1200">
              <a:latin typeface="Tahoma"/>
              <a:cs typeface="Tahoma"/>
            </a:endParaRPr>
          </a:p>
          <a:p>
            <a:pPr marL="317500" indent="-304800">
              <a:lnSpc>
                <a:spcPts val="1495"/>
              </a:lnSpc>
              <a:spcBef>
                <a:spcPts val="234"/>
              </a:spcBef>
              <a:buClr>
                <a:srgbClr val="33339A"/>
              </a:buClr>
              <a:buAutoNum type="arabicPeriod"/>
              <a:tabLst>
                <a:tab pos="316865" algn="l"/>
                <a:tab pos="317500" algn="l"/>
              </a:tabLst>
            </a:pPr>
            <a:r>
              <a:rPr dirty="0" sz="1250" spc="-30" i="1">
                <a:latin typeface="Tahoma"/>
                <a:cs typeface="Tahoma"/>
              </a:rPr>
              <a:t>A </a:t>
            </a:r>
            <a:r>
              <a:rPr dirty="0" sz="1250" spc="-25" i="1">
                <a:latin typeface="Tahoma"/>
                <a:cs typeface="Tahoma"/>
              </a:rPr>
              <a:t>distance</a:t>
            </a:r>
            <a:r>
              <a:rPr dirty="0" sz="1250" spc="-5" i="1">
                <a:latin typeface="Tahoma"/>
                <a:cs typeface="Tahoma"/>
              </a:rPr>
              <a:t> </a:t>
            </a:r>
            <a:r>
              <a:rPr dirty="0" sz="1250" spc="-25" i="1">
                <a:latin typeface="Tahoma"/>
                <a:cs typeface="Tahoma"/>
              </a:rPr>
              <a:t>metric</a:t>
            </a:r>
            <a:endParaRPr sz="1250">
              <a:latin typeface="Tahoma"/>
              <a:cs typeface="Tahoma"/>
            </a:endParaRPr>
          </a:p>
          <a:p>
            <a:pPr marL="469900">
              <a:lnSpc>
                <a:spcPts val="1435"/>
              </a:lnSpc>
            </a:pPr>
            <a:r>
              <a:rPr dirty="0" sz="1200" spc="-5" b="1">
                <a:latin typeface="Tahoma"/>
                <a:cs typeface="Tahoma"/>
              </a:rPr>
              <a:t>Euclidian</a:t>
            </a:r>
            <a:endParaRPr sz="1200">
              <a:latin typeface="Tahoma"/>
              <a:cs typeface="Tahoma"/>
            </a:endParaRPr>
          </a:p>
          <a:p>
            <a:pPr marL="317500" indent="-304800">
              <a:lnSpc>
                <a:spcPts val="1495"/>
              </a:lnSpc>
              <a:spcBef>
                <a:spcPts val="229"/>
              </a:spcBef>
              <a:buClr>
                <a:srgbClr val="33339A"/>
              </a:buClr>
              <a:buAutoNum type="arabicPeriod" startAt="2"/>
              <a:tabLst>
                <a:tab pos="316865" algn="l"/>
                <a:tab pos="317500" algn="l"/>
              </a:tabLst>
            </a:pPr>
            <a:r>
              <a:rPr dirty="0" sz="1250" spc="-40" i="1">
                <a:latin typeface="Tahoma"/>
                <a:cs typeface="Tahoma"/>
              </a:rPr>
              <a:t>How </a:t>
            </a:r>
            <a:r>
              <a:rPr dirty="0" sz="1250" spc="-35" i="1">
                <a:latin typeface="Tahoma"/>
                <a:cs typeface="Tahoma"/>
              </a:rPr>
              <a:t>many </a:t>
            </a:r>
            <a:r>
              <a:rPr dirty="0" sz="1250" spc="-30" i="1">
                <a:latin typeface="Tahoma"/>
                <a:cs typeface="Tahoma"/>
              </a:rPr>
              <a:t>nearby neighbors </a:t>
            </a:r>
            <a:r>
              <a:rPr dirty="0" sz="1250" spc="-25" i="1">
                <a:latin typeface="Tahoma"/>
                <a:cs typeface="Tahoma"/>
              </a:rPr>
              <a:t>to look</a:t>
            </a:r>
            <a:r>
              <a:rPr dirty="0" sz="1250" spc="60" i="1">
                <a:latin typeface="Tahoma"/>
                <a:cs typeface="Tahoma"/>
              </a:rPr>
              <a:t> </a:t>
            </a:r>
            <a:r>
              <a:rPr dirty="0" sz="1250" spc="-25" i="1">
                <a:latin typeface="Tahoma"/>
                <a:cs typeface="Tahoma"/>
              </a:rPr>
              <a:t>at?</a:t>
            </a:r>
            <a:endParaRPr sz="1250">
              <a:latin typeface="Tahoma"/>
              <a:cs typeface="Tahoma"/>
            </a:endParaRPr>
          </a:p>
          <a:p>
            <a:pPr marL="469900">
              <a:lnSpc>
                <a:spcPts val="1435"/>
              </a:lnSpc>
            </a:pPr>
            <a:r>
              <a:rPr dirty="0" sz="1200" b="1">
                <a:latin typeface="Tahoma"/>
                <a:cs typeface="Tahoma"/>
              </a:rPr>
              <a:t>k</a:t>
            </a:r>
            <a:endParaRPr sz="1200">
              <a:latin typeface="Tahoma"/>
              <a:cs typeface="Tahoma"/>
            </a:endParaRPr>
          </a:p>
          <a:p>
            <a:pPr marL="317500" indent="-304800">
              <a:lnSpc>
                <a:spcPts val="1495"/>
              </a:lnSpc>
              <a:spcBef>
                <a:spcPts val="229"/>
              </a:spcBef>
              <a:buClr>
                <a:srgbClr val="33339A"/>
              </a:buClr>
              <a:buAutoNum type="arabicPeriod" startAt="3"/>
              <a:tabLst>
                <a:tab pos="316865" algn="l"/>
                <a:tab pos="317500" algn="l"/>
              </a:tabLst>
            </a:pPr>
            <a:r>
              <a:rPr dirty="0" sz="1250" spc="-30" i="1">
                <a:latin typeface="Tahoma"/>
                <a:cs typeface="Tahoma"/>
              </a:rPr>
              <a:t>A </a:t>
            </a:r>
            <a:r>
              <a:rPr dirty="0" sz="1250" spc="-25" i="1">
                <a:latin typeface="Tahoma"/>
                <a:cs typeface="Tahoma"/>
              </a:rPr>
              <a:t>weighting function</a:t>
            </a:r>
            <a:r>
              <a:rPr dirty="0" sz="1250" spc="5" i="1">
                <a:latin typeface="Tahoma"/>
                <a:cs typeface="Tahoma"/>
              </a:rPr>
              <a:t> </a:t>
            </a:r>
            <a:r>
              <a:rPr dirty="0" sz="1250" spc="-25" i="1">
                <a:latin typeface="Tahoma"/>
                <a:cs typeface="Tahoma"/>
              </a:rPr>
              <a:t>(optional)</a:t>
            </a:r>
            <a:endParaRPr sz="1250">
              <a:latin typeface="Tahoma"/>
              <a:cs typeface="Tahoma"/>
            </a:endParaRPr>
          </a:p>
          <a:p>
            <a:pPr marL="469900">
              <a:lnSpc>
                <a:spcPts val="1435"/>
              </a:lnSpc>
            </a:pPr>
            <a:r>
              <a:rPr dirty="0" sz="1200" b="1">
                <a:latin typeface="Tahoma"/>
                <a:cs typeface="Tahoma"/>
              </a:rPr>
              <a:t>Unused</a:t>
            </a:r>
            <a:endParaRPr sz="1200">
              <a:latin typeface="Tahoma"/>
              <a:cs typeface="Tahoma"/>
            </a:endParaRPr>
          </a:p>
          <a:p>
            <a:pPr marL="317500" indent="-304800">
              <a:lnSpc>
                <a:spcPts val="1495"/>
              </a:lnSpc>
              <a:spcBef>
                <a:spcPts val="955"/>
              </a:spcBef>
              <a:buClr>
                <a:srgbClr val="33339A"/>
              </a:buClr>
              <a:buAutoNum type="arabicPeriod" startAt="4"/>
              <a:tabLst>
                <a:tab pos="316865" algn="l"/>
                <a:tab pos="317500" algn="l"/>
              </a:tabLst>
            </a:pPr>
            <a:r>
              <a:rPr dirty="0" sz="1250" spc="-40" i="1">
                <a:latin typeface="Tahoma"/>
                <a:cs typeface="Tahoma"/>
              </a:rPr>
              <a:t>How </a:t>
            </a:r>
            <a:r>
              <a:rPr dirty="0" sz="1250" spc="-25" i="1">
                <a:latin typeface="Tahoma"/>
                <a:cs typeface="Tahoma"/>
              </a:rPr>
              <a:t>to </a:t>
            </a:r>
            <a:r>
              <a:rPr dirty="0" sz="1250" spc="-20" i="1">
                <a:latin typeface="Tahoma"/>
                <a:cs typeface="Tahoma"/>
              </a:rPr>
              <a:t>fit </a:t>
            </a:r>
            <a:r>
              <a:rPr dirty="0" sz="1250" spc="-30" i="1">
                <a:latin typeface="Tahoma"/>
                <a:cs typeface="Tahoma"/>
              </a:rPr>
              <a:t>with the </a:t>
            </a:r>
            <a:r>
              <a:rPr dirty="0" sz="1250" spc="-25" i="1">
                <a:latin typeface="Tahoma"/>
                <a:cs typeface="Tahoma"/>
              </a:rPr>
              <a:t>local</a:t>
            </a:r>
            <a:r>
              <a:rPr dirty="0" sz="1250" spc="50" i="1">
                <a:latin typeface="Tahoma"/>
                <a:cs typeface="Tahoma"/>
              </a:rPr>
              <a:t> </a:t>
            </a:r>
            <a:r>
              <a:rPr dirty="0" sz="1250" spc="-30" i="1">
                <a:latin typeface="Tahoma"/>
                <a:cs typeface="Tahoma"/>
              </a:rPr>
              <a:t>points?</a:t>
            </a:r>
            <a:endParaRPr sz="1250">
              <a:latin typeface="Tahoma"/>
              <a:cs typeface="Tahoma"/>
            </a:endParaRPr>
          </a:p>
          <a:p>
            <a:pPr marL="469900" marR="5080">
              <a:lnSpc>
                <a:spcPts val="1440"/>
              </a:lnSpc>
              <a:spcBef>
                <a:spcPts val="40"/>
              </a:spcBef>
            </a:pPr>
            <a:r>
              <a:rPr dirty="0" sz="1200" spc="-5" b="1">
                <a:latin typeface="Tahoma"/>
                <a:cs typeface="Tahoma"/>
              </a:rPr>
              <a:t>Just predict </a:t>
            </a:r>
            <a:r>
              <a:rPr dirty="0" sz="1200" b="1">
                <a:latin typeface="Tahoma"/>
                <a:cs typeface="Tahoma"/>
              </a:rPr>
              <a:t>the average </a:t>
            </a:r>
            <a:r>
              <a:rPr dirty="0" sz="1200" spc="-5" b="1">
                <a:latin typeface="Tahoma"/>
                <a:cs typeface="Tahoma"/>
              </a:rPr>
              <a:t>output </a:t>
            </a:r>
            <a:r>
              <a:rPr dirty="0" sz="1200" b="1">
                <a:latin typeface="Tahoma"/>
                <a:cs typeface="Tahoma"/>
              </a:rPr>
              <a:t>among the k  </a:t>
            </a:r>
            <a:r>
              <a:rPr dirty="0" sz="1200" spc="-5" b="1">
                <a:latin typeface="Tahoma"/>
                <a:cs typeface="Tahoma"/>
              </a:rPr>
              <a:t>nearest neighbors.</a:t>
            </a:r>
            <a:endParaRPr sz="12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p:nvPr/>
        </p:nvSpPr>
        <p:spPr>
          <a:xfrm>
            <a:off x="1752599" y="6088379"/>
            <a:ext cx="1239012" cy="1238249"/>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3200399" y="6088379"/>
            <a:ext cx="1249549" cy="123825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648199" y="6088379"/>
            <a:ext cx="1213754" cy="1219200"/>
          </a:xfrm>
          <a:prstGeom prst="rect">
            <a:avLst/>
          </a:prstGeom>
          <a:blipFill>
            <a:blip r:embed="rId4" cstate="print"/>
            <a:stretch>
              <a:fillRect/>
            </a:stretch>
          </a:blipFill>
        </p:spPr>
        <p:txBody>
          <a:bodyPr wrap="square" lIns="0" tIns="0" rIns="0" bIns="0" rtlCol="0"/>
          <a:lstStyle/>
          <a:p/>
        </p:txBody>
      </p:sp>
      <p:sp>
        <p:nvSpPr>
          <p:cNvPr id="10" name="object 10"/>
          <p:cNvSpPr txBox="1"/>
          <p:nvPr/>
        </p:nvSpPr>
        <p:spPr>
          <a:xfrm>
            <a:off x="1606296" y="5408676"/>
            <a:ext cx="4559300" cy="3416300"/>
          </a:xfrm>
          <a:prstGeom prst="rect">
            <a:avLst/>
          </a:prstGeom>
          <a:ln w="12953">
            <a:solidFill>
              <a:srgbClr val="000000"/>
            </a:solidFill>
          </a:ln>
        </p:spPr>
        <p:txBody>
          <a:bodyPr wrap="square" lIns="0" tIns="281940" rIns="0" bIns="0" rtlCol="0" vert="horz">
            <a:spAutoFit/>
          </a:bodyPr>
          <a:lstStyle/>
          <a:p>
            <a:pPr marL="330200">
              <a:lnSpc>
                <a:spcPct val="100000"/>
              </a:lnSpc>
              <a:spcBef>
                <a:spcPts val="2220"/>
              </a:spcBef>
            </a:pPr>
            <a:r>
              <a:rPr dirty="0" sz="2200" spc="-5">
                <a:solidFill>
                  <a:srgbClr val="006500"/>
                </a:solidFill>
                <a:latin typeface="Tahoma"/>
                <a:cs typeface="Tahoma"/>
              </a:rPr>
              <a:t>k-Nearest Neighbor (here</a:t>
            </a:r>
            <a:r>
              <a:rPr dirty="0" sz="2200" spc="-15">
                <a:solidFill>
                  <a:srgbClr val="006500"/>
                </a:solidFill>
                <a:latin typeface="Tahoma"/>
                <a:cs typeface="Tahoma"/>
              </a:rPr>
              <a:t> </a:t>
            </a:r>
            <a:r>
              <a:rPr dirty="0" sz="2200" spc="-5">
                <a:solidFill>
                  <a:srgbClr val="006500"/>
                </a:solidFill>
                <a:latin typeface="Tahoma"/>
                <a:cs typeface="Tahoma"/>
              </a:rPr>
              <a:t>k=9)</a:t>
            </a:r>
            <a:endParaRPr sz="2200">
              <a:latin typeface="Tahoma"/>
              <a:cs typeface="Tahoma"/>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marL="39370" marR="137795">
              <a:lnSpc>
                <a:spcPct val="100000"/>
              </a:lnSpc>
              <a:spcBef>
                <a:spcPts val="1595"/>
              </a:spcBef>
              <a:tabLst>
                <a:tab pos="1639570" algn="l"/>
                <a:tab pos="3037205" algn="l"/>
              </a:tabLst>
            </a:pPr>
            <a:r>
              <a:rPr dirty="0" sz="900">
                <a:latin typeface="Tahoma"/>
                <a:cs typeface="Tahoma"/>
              </a:rPr>
              <a:t>A magnificent job of noise-	Appalling behavior! Loses </a:t>
            </a:r>
            <a:r>
              <a:rPr dirty="0" sz="900" spc="-5">
                <a:latin typeface="Tahoma"/>
                <a:cs typeface="Tahoma"/>
              </a:rPr>
              <a:t>Fits much </a:t>
            </a:r>
            <a:r>
              <a:rPr dirty="0" sz="900">
                <a:latin typeface="Tahoma"/>
                <a:cs typeface="Tahoma"/>
              </a:rPr>
              <a:t>less of </a:t>
            </a:r>
            <a:r>
              <a:rPr dirty="0" sz="900" spc="-5">
                <a:latin typeface="Tahoma"/>
                <a:cs typeface="Tahoma"/>
              </a:rPr>
              <a:t>the </a:t>
            </a:r>
            <a:r>
              <a:rPr dirty="0" sz="900">
                <a:latin typeface="Tahoma"/>
                <a:cs typeface="Tahoma"/>
              </a:rPr>
              <a:t>noise,  </a:t>
            </a:r>
            <a:r>
              <a:rPr dirty="0" sz="900" spc="-5">
                <a:latin typeface="Tahoma"/>
                <a:cs typeface="Tahoma"/>
              </a:rPr>
              <a:t>smoothing. Three</a:t>
            </a:r>
            <a:r>
              <a:rPr dirty="0" sz="900" spc="10">
                <a:latin typeface="Tahoma"/>
                <a:cs typeface="Tahoma"/>
              </a:rPr>
              <a:t> </a:t>
            </a:r>
            <a:r>
              <a:rPr dirty="0" sz="900" spc="-5">
                <a:latin typeface="Tahoma"/>
                <a:cs typeface="Tahoma"/>
              </a:rPr>
              <a:t>cheers</a:t>
            </a:r>
            <a:r>
              <a:rPr dirty="0" sz="900">
                <a:latin typeface="Tahoma"/>
                <a:cs typeface="Tahoma"/>
              </a:rPr>
              <a:t> </a:t>
            </a:r>
            <a:r>
              <a:rPr dirty="0" sz="900" spc="-5">
                <a:latin typeface="Tahoma"/>
                <a:cs typeface="Tahoma"/>
              </a:rPr>
              <a:t>for	</a:t>
            </a:r>
            <a:r>
              <a:rPr dirty="0" sz="900">
                <a:latin typeface="Tahoma"/>
                <a:cs typeface="Tahoma"/>
              </a:rPr>
              <a:t>all </a:t>
            </a:r>
            <a:r>
              <a:rPr dirty="0" sz="900" spc="-5">
                <a:latin typeface="Tahoma"/>
                <a:cs typeface="Tahoma"/>
              </a:rPr>
              <a:t>the </a:t>
            </a:r>
            <a:r>
              <a:rPr dirty="0" sz="900">
                <a:latin typeface="Tahoma"/>
                <a:cs typeface="Tahoma"/>
              </a:rPr>
              <a:t>detail</a:t>
            </a:r>
            <a:r>
              <a:rPr dirty="0" sz="900" spc="10">
                <a:latin typeface="Tahoma"/>
                <a:cs typeface="Tahoma"/>
              </a:rPr>
              <a:t> </a:t>
            </a:r>
            <a:r>
              <a:rPr dirty="0" sz="900" spc="-5">
                <a:latin typeface="Tahoma"/>
                <a:cs typeface="Tahoma"/>
              </a:rPr>
              <a:t>that</a:t>
            </a:r>
            <a:r>
              <a:rPr dirty="0" sz="900" spc="5">
                <a:latin typeface="Tahoma"/>
                <a:cs typeface="Tahoma"/>
              </a:rPr>
              <a:t> </a:t>
            </a:r>
            <a:r>
              <a:rPr dirty="0" sz="900">
                <a:latin typeface="Tahoma"/>
                <a:cs typeface="Tahoma"/>
              </a:rPr>
              <a:t>join-	</a:t>
            </a:r>
            <a:r>
              <a:rPr dirty="0" sz="900" spc="-5">
                <a:latin typeface="Tahoma"/>
                <a:cs typeface="Tahoma"/>
              </a:rPr>
              <a:t>captures trends. But</a:t>
            </a:r>
            <a:r>
              <a:rPr dirty="0" sz="900" spc="-30">
                <a:latin typeface="Tahoma"/>
                <a:cs typeface="Tahoma"/>
              </a:rPr>
              <a:t> </a:t>
            </a:r>
            <a:r>
              <a:rPr dirty="0" sz="900" spc="-5">
                <a:latin typeface="Tahoma"/>
                <a:cs typeface="Tahoma"/>
              </a:rPr>
              <a:t>still,</a:t>
            </a:r>
            <a:endParaRPr sz="900">
              <a:latin typeface="Tahoma"/>
              <a:cs typeface="Tahoma"/>
            </a:endParaRPr>
          </a:p>
          <a:p>
            <a:pPr marL="39370" marR="165100">
              <a:lnSpc>
                <a:spcPct val="100000"/>
              </a:lnSpc>
              <a:spcBef>
                <a:spcPts val="5"/>
              </a:spcBef>
              <a:tabLst>
                <a:tab pos="1639570" algn="l"/>
                <a:tab pos="3037205" algn="l"/>
              </a:tabLst>
            </a:pPr>
            <a:r>
              <a:rPr dirty="0" sz="900" spc="-5">
                <a:latin typeface="Tahoma"/>
                <a:cs typeface="Tahoma"/>
              </a:rPr>
              <a:t>9-nearest-neighbor.	the-dots</a:t>
            </a:r>
            <a:r>
              <a:rPr dirty="0" sz="900">
                <a:latin typeface="Tahoma"/>
                <a:cs typeface="Tahoma"/>
              </a:rPr>
              <a:t> and 1-nearest-	</a:t>
            </a:r>
            <a:r>
              <a:rPr dirty="0" sz="900" spc="-5">
                <a:latin typeface="Tahoma"/>
                <a:cs typeface="Tahoma"/>
              </a:rPr>
              <a:t>frankly, </a:t>
            </a:r>
            <a:r>
              <a:rPr dirty="0" sz="900">
                <a:latin typeface="Tahoma"/>
                <a:cs typeface="Tahoma"/>
              </a:rPr>
              <a:t>pathetic</a:t>
            </a:r>
            <a:r>
              <a:rPr dirty="0" sz="900" spc="-75">
                <a:latin typeface="Tahoma"/>
                <a:cs typeface="Tahoma"/>
              </a:rPr>
              <a:t> </a:t>
            </a:r>
            <a:r>
              <a:rPr dirty="0" sz="900" spc="-5">
                <a:latin typeface="Tahoma"/>
                <a:cs typeface="Tahoma"/>
              </a:rPr>
              <a:t>compared  But the </a:t>
            </a:r>
            <a:r>
              <a:rPr dirty="0" sz="900">
                <a:latin typeface="Tahoma"/>
                <a:cs typeface="Tahoma"/>
              </a:rPr>
              <a:t>lack of</a:t>
            </a:r>
            <a:r>
              <a:rPr dirty="0" sz="900" spc="30">
                <a:latin typeface="Tahoma"/>
                <a:cs typeface="Tahoma"/>
              </a:rPr>
              <a:t> </a:t>
            </a:r>
            <a:r>
              <a:rPr dirty="0" sz="900" spc="-5">
                <a:latin typeface="Tahoma"/>
                <a:cs typeface="Tahoma"/>
              </a:rPr>
              <a:t>gradients</a:t>
            </a:r>
            <a:r>
              <a:rPr dirty="0" sz="900" spc="10">
                <a:latin typeface="Tahoma"/>
                <a:cs typeface="Tahoma"/>
              </a:rPr>
              <a:t> </a:t>
            </a:r>
            <a:r>
              <a:rPr dirty="0" sz="900">
                <a:latin typeface="Tahoma"/>
                <a:cs typeface="Tahoma"/>
              </a:rPr>
              <a:t>and	</a:t>
            </a:r>
            <a:r>
              <a:rPr dirty="0" sz="900" spc="-5">
                <a:latin typeface="Tahoma"/>
                <a:cs typeface="Tahoma"/>
              </a:rPr>
              <a:t>neighbor </a:t>
            </a:r>
            <a:r>
              <a:rPr dirty="0" sz="900">
                <a:latin typeface="Tahoma"/>
                <a:cs typeface="Tahoma"/>
              </a:rPr>
              <a:t>gave</a:t>
            </a:r>
            <a:r>
              <a:rPr dirty="0" sz="900" spc="25">
                <a:latin typeface="Tahoma"/>
                <a:cs typeface="Tahoma"/>
              </a:rPr>
              <a:t> </a:t>
            </a:r>
            <a:r>
              <a:rPr dirty="0" sz="900">
                <a:latin typeface="Tahoma"/>
                <a:cs typeface="Tahoma"/>
              </a:rPr>
              <a:t>us, yet	</a:t>
            </a:r>
            <a:r>
              <a:rPr dirty="0" sz="900" spc="-5">
                <a:latin typeface="Tahoma"/>
                <a:cs typeface="Tahoma"/>
              </a:rPr>
              <a:t>with </a:t>
            </a:r>
            <a:r>
              <a:rPr dirty="0" sz="900">
                <a:latin typeface="Tahoma"/>
                <a:cs typeface="Tahoma"/>
              </a:rPr>
              <a:t>linear</a:t>
            </a:r>
            <a:r>
              <a:rPr dirty="0" sz="900" spc="-15">
                <a:latin typeface="Tahoma"/>
                <a:cs typeface="Tahoma"/>
              </a:rPr>
              <a:t> </a:t>
            </a:r>
            <a:r>
              <a:rPr dirty="0" sz="900" spc="-5">
                <a:latin typeface="Tahoma"/>
                <a:cs typeface="Tahoma"/>
              </a:rPr>
              <a:t>regression.</a:t>
            </a:r>
            <a:endParaRPr sz="900">
              <a:latin typeface="Tahoma"/>
              <a:cs typeface="Tahoma"/>
            </a:endParaRPr>
          </a:p>
          <a:p>
            <a:pPr marL="39370">
              <a:lnSpc>
                <a:spcPct val="100000"/>
              </a:lnSpc>
              <a:tabLst>
                <a:tab pos="1639570" algn="l"/>
              </a:tabLst>
            </a:pPr>
            <a:r>
              <a:rPr dirty="0" sz="900" spc="-5">
                <a:latin typeface="Tahoma"/>
                <a:cs typeface="Tahoma"/>
              </a:rPr>
              <a:t>the </a:t>
            </a:r>
            <a:r>
              <a:rPr dirty="0" sz="900">
                <a:latin typeface="Tahoma"/>
                <a:cs typeface="Tahoma"/>
              </a:rPr>
              <a:t>jerkiness</a:t>
            </a:r>
            <a:r>
              <a:rPr dirty="0" sz="900" spc="5">
                <a:latin typeface="Tahoma"/>
                <a:cs typeface="Tahoma"/>
              </a:rPr>
              <a:t> </a:t>
            </a:r>
            <a:r>
              <a:rPr dirty="0" sz="900">
                <a:latin typeface="Tahoma"/>
                <a:cs typeface="Tahoma"/>
              </a:rPr>
              <a:t>isn’t</a:t>
            </a:r>
            <a:r>
              <a:rPr dirty="0" sz="900" spc="-10">
                <a:latin typeface="Tahoma"/>
                <a:cs typeface="Tahoma"/>
              </a:rPr>
              <a:t> </a:t>
            </a:r>
            <a:r>
              <a:rPr dirty="0" sz="900">
                <a:latin typeface="Tahoma"/>
                <a:cs typeface="Tahoma"/>
              </a:rPr>
              <a:t>good.	</a:t>
            </a:r>
            <a:r>
              <a:rPr dirty="0" sz="900" spc="-5">
                <a:latin typeface="Tahoma"/>
                <a:cs typeface="Tahoma"/>
              </a:rPr>
              <a:t>smears the</a:t>
            </a:r>
            <a:r>
              <a:rPr dirty="0" sz="900" spc="5">
                <a:latin typeface="Tahoma"/>
                <a:cs typeface="Tahoma"/>
              </a:rPr>
              <a:t> </a:t>
            </a:r>
            <a:r>
              <a:rPr dirty="0" sz="900" spc="-5">
                <a:latin typeface="Tahoma"/>
                <a:cs typeface="Tahoma"/>
              </a:rPr>
              <a:t>ends.</a:t>
            </a:r>
            <a:endParaRPr sz="900">
              <a:latin typeface="Tahoma"/>
              <a:cs typeface="Tahoma"/>
            </a:endParaRPr>
          </a:p>
          <a:p>
            <a:pPr>
              <a:lnSpc>
                <a:spcPct val="100000"/>
              </a:lnSpc>
              <a:spcBef>
                <a:spcPts val="25"/>
              </a:spcBef>
            </a:pPr>
            <a:endParaRPr sz="1050">
              <a:latin typeface="Times New Roman"/>
              <a:cs typeface="Times New Roman"/>
            </a:endParaRPr>
          </a:p>
          <a:p>
            <a:pPr marL="191770" marR="222885">
              <a:lnSpc>
                <a:spcPts val="960"/>
              </a:lnSpc>
            </a:pPr>
            <a:r>
              <a:rPr dirty="0" sz="1000" spc="-5" b="1">
                <a:latin typeface="Tahoma"/>
                <a:cs typeface="Tahoma"/>
              </a:rPr>
              <a:t>K-nearest neighbor for function fitting smoothes away noise, but  there are clear deficiencies.</a:t>
            </a:r>
            <a:endParaRPr sz="1000">
              <a:latin typeface="Tahoma"/>
              <a:cs typeface="Tahoma"/>
            </a:endParaRPr>
          </a:p>
          <a:p>
            <a:pPr marL="191770">
              <a:lnSpc>
                <a:spcPct val="100000"/>
              </a:lnSpc>
              <a:spcBef>
                <a:spcPts val="210"/>
              </a:spcBef>
            </a:pPr>
            <a:r>
              <a:rPr dirty="0" sz="1000" spc="-5">
                <a:latin typeface="Tahoma"/>
                <a:cs typeface="Tahoma"/>
              </a:rPr>
              <a:t>What can we </a:t>
            </a:r>
            <a:r>
              <a:rPr dirty="0" sz="1000">
                <a:latin typeface="Tahoma"/>
                <a:cs typeface="Tahoma"/>
              </a:rPr>
              <a:t>do </a:t>
            </a:r>
            <a:r>
              <a:rPr dirty="0" sz="1000" spc="-5">
                <a:latin typeface="Tahoma"/>
                <a:cs typeface="Tahoma"/>
              </a:rPr>
              <a:t>about </a:t>
            </a:r>
            <a:r>
              <a:rPr dirty="0" sz="1000">
                <a:latin typeface="Tahoma"/>
                <a:cs typeface="Tahoma"/>
              </a:rPr>
              <a:t>all </a:t>
            </a:r>
            <a:r>
              <a:rPr dirty="0" sz="1000" spc="-5">
                <a:latin typeface="Tahoma"/>
                <a:cs typeface="Tahoma"/>
              </a:rPr>
              <a:t>the discontinuities that </a:t>
            </a:r>
            <a:r>
              <a:rPr dirty="0" sz="1000">
                <a:latin typeface="Tahoma"/>
                <a:cs typeface="Tahoma"/>
              </a:rPr>
              <a:t>k-NN gives</a:t>
            </a:r>
            <a:r>
              <a:rPr dirty="0" sz="1000" spc="5">
                <a:latin typeface="Tahoma"/>
                <a:cs typeface="Tahoma"/>
              </a:rPr>
              <a:t> </a:t>
            </a:r>
            <a:r>
              <a:rPr dirty="0" sz="1000" spc="-5">
                <a:latin typeface="Tahoma"/>
                <a:cs typeface="Tahoma"/>
              </a:rPr>
              <a:t>us?</a:t>
            </a:r>
            <a:endParaRPr sz="1000">
              <a:latin typeface="Tahoma"/>
              <a:cs typeface="Tahoma"/>
            </a:endParaRPr>
          </a:p>
          <a:p>
            <a:pPr marL="153670">
              <a:lnSpc>
                <a:spcPct val="100000"/>
              </a:lnSpc>
              <a:spcBef>
                <a:spcPts val="265"/>
              </a:spcBef>
              <a:tabLst>
                <a:tab pos="322516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2005,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Instance-based </a:t>
            </a:r>
            <a:r>
              <a:rPr dirty="0" sz="600">
                <a:latin typeface="Tahoma"/>
                <a:cs typeface="Tahoma"/>
              </a:rPr>
              <a:t>learning: Slide</a:t>
            </a:r>
            <a:r>
              <a:rPr dirty="0" sz="600" spc="-20">
                <a:latin typeface="Tahoma"/>
                <a:cs typeface="Tahoma"/>
              </a:rPr>
              <a:t> </a:t>
            </a:r>
            <a:r>
              <a:rPr dirty="0" sz="600">
                <a:latin typeface="Tahoma"/>
                <a:cs typeface="Tahoma"/>
              </a:rPr>
              <a:t>18</a:t>
            </a:r>
            <a:endParaRPr sz="600">
              <a:latin typeface="Tahoma"/>
              <a:cs typeface="Tahoma"/>
            </a:endParaRPr>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mbl08</dc:title>
  <dcterms:created xsi:type="dcterms:W3CDTF">2019-03-23T11:38:34Z</dcterms:created>
  <dcterms:modified xsi:type="dcterms:W3CDTF">2019-03-23T11:38:34Z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2005-02-19T00:00:00Z</vt:filetime>
  </property>
  <property fmtid="{D5CDD505-2E9C-101B-9397-08002B2CF9AE}" pid="3" name="Creator">
    <vt:lpwstr>PScript5.dll Version 5.2</vt:lpwstr>
  </property>
  <property fmtid="{D5CDD505-2E9C-101B-9397-08002B2CF9AE}" pid="4" name="LastSaved">
    <vt:filetime>2019-03-23T00:00:00Z</vt:filetime>
  </property>
</Properties>
</file>