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0651" y="1342136"/>
            <a:ext cx="1846579" cy="36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7520" y="1916684"/>
            <a:ext cx="4277359" cy="237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52460" y="9598364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Relationship Id="rId5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L="244475">
              <a:lnSpc>
                <a:spcPct val="100000"/>
              </a:lnSpc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Prediction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Search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Probabilistic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Worlds</a:t>
            </a:r>
            <a:endParaRPr sz="1200">
              <a:latin typeface="Arial"/>
              <a:cs typeface="Arial"/>
            </a:endParaRPr>
          </a:p>
          <a:p>
            <a:pPr algn="just" marL="745490" marR="487680" indent="-22860">
              <a:lnSpc>
                <a:spcPct val="100000"/>
              </a:lnSpc>
              <a:spcBef>
                <a:spcPts val="465"/>
              </a:spcBef>
            </a:pPr>
            <a:r>
              <a:rPr dirty="0" sz="2200" spc="-5" b="1">
                <a:solidFill>
                  <a:srgbClr val="006500"/>
                </a:solidFill>
                <a:latin typeface="Arial"/>
                <a:cs typeface="Arial"/>
              </a:rPr>
              <a:t>Markov Systems, Markov  Decision Processes, and  Dynamic</a:t>
            </a:r>
            <a:r>
              <a:rPr dirty="0" sz="2200" spc="-20" b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6500"/>
                </a:solidFill>
                <a:latin typeface="Arial"/>
                <a:cs typeface="Arial"/>
              </a:rPr>
              <a:t>Programming</a:t>
            </a:r>
            <a:endParaRPr sz="2200">
              <a:latin typeface="Arial"/>
              <a:cs typeface="Arial"/>
            </a:endParaRPr>
          </a:p>
          <a:p>
            <a:pPr algn="ctr" marL="1750060" marR="1514475">
              <a:lnSpc>
                <a:spcPct val="119600"/>
              </a:lnSpc>
              <a:spcBef>
                <a:spcPts val="1889"/>
              </a:spcBef>
            </a:pPr>
            <a:r>
              <a:rPr dirty="0" sz="1200" spc="-5" b="1">
                <a:latin typeface="Arial"/>
                <a:cs typeface="Arial"/>
              </a:rPr>
              <a:t>Andrew W.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Moore  Professor</a:t>
            </a:r>
            <a:endParaRPr sz="1200">
              <a:latin typeface="Arial"/>
              <a:cs typeface="Arial"/>
            </a:endParaRPr>
          </a:p>
          <a:p>
            <a:pPr algn="ctr" marL="1356995" marR="1120775">
              <a:lnSpc>
                <a:spcPct val="119600"/>
              </a:lnSpc>
              <a:spcBef>
                <a:spcPts val="10"/>
              </a:spcBef>
            </a:pPr>
            <a:r>
              <a:rPr dirty="0" sz="1200" spc="-5" b="1">
                <a:latin typeface="Arial"/>
                <a:cs typeface="Arial"/>
              </a:rPr>
              <a:t>School of Computer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Science  </a:t>
            </a:r>
            <a:r>
              <a:rPr dirty="0" sz="1200" b="1">
                <a:latin typeface="Arial"/>
                <a:cs typeface="Arial"/>
              </a:rPr>
              <a:t>Carnegie Mellon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algn="ctr" marL="1859280" marR="1623060">
              <a:lnSpc>
                <a:spcPct val="120600"/>
              </a:lnSpc>
              <a:spcBef>
                <a:spcPts val="15"/>
              </a:spcBef>
            </a:pPr>
            <a:r>
              <a:rPr dirty="0" sz="800" spc="-5">
                <a:latin typeface="Arial"/>
                <a:cs typeface="Arial"/>
                <a:hlinkClick r:id="rId2"/>
              </a:rPr>
              <a:t>w</a:t>
            </a:r>
            <a:r>
              <a:rPr dirty="0" sz="800" spc="-15">
                <a:latin typeface="Arial"/>
                <a:cs typeface="Arial"/>
                <a:hlinkClick r:id="rId2"/>
              </a:rPr>
              <a:t>w</a:t>
            </a:r>
            <a:r>
              <a:rPr dirty="0" sz="800" spc="-5">
                <a:latin typeface="Arial"/>
                <a:cs typeface="Arial"/>
                <a:hlinkClick r:id="rId2"/>
              </a:rPr>
              <a:t>w.cs.cmu.ed</a:t>
            </a:r>
            <a:r>
              <a:rPr dirty="0" sz="800">
                <a:latin typeface="Arial"/>
                <a:cs typeface="Arial"/>
                <a:hlinkClick r:id="rId2"/>
              </a:rPr>
              <a:t>u</a:t>
            </a:r>
            <a:r>
              <a:rPr dirty="0" sz="800" spc="-5">
                <a:latin typeface="Arial"/>
                <a:cs typeface="Arial"/>
                <a:hlinkClick r:id="rId2"/>
              </a:rPr>
              <a:t>/~awm 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  <a:hlinkClick r:id="rId3"/>
              </a:rPr>
              <a:t>awm@cs.cmu.edu</a:t>
            </a:r>
            <a:endParaRPr sz="800">
              <a:latin typeface="Arial"/>
              <a:cs typeface="Arial"/>
            </a:endParaRPr>
          </a:p>
          <a:p>
            <a:pPr algn="ctr" marL="227329">
              <a:lnSpc>
                <a:spcPct val="100000"/>
              </a:lnSpc>
              <a:spcBef>
                <a:spcPts val="190"/>
              </a:spcBef>
            </a:pPr>
            <a:r>
              <a:rPr dirty="0" sz="800" spc="-10">
                <a:latin typeface="Arial"/>
                <a:cs typeface="Arial"/>
              </a:rPr>
              <a:t>412-268-7599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algn="ctr" marL="137160">
              <a:lnSpc>
                <a:spcPct val="100000"/>
              </a:lnSpc>
              <a:tabLst>
                <a:tab pos="2917825" algn="l"/>
              </a:tabLst>
            </a:pPr>
            <a:r>
              <a:rPr dirty="0" sz="7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7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7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700" spc="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700" spc="-5">
                <a:solidFill>
                  <a:srgbClr val="1C1C1C"/>
                </a:solidFill>
                <a:latin typeface="Arial"/>
                <a:cs typeface="Arial"/>
              </a:rPr>
              <a:t>Moore	April 21st, 2002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2977895"/>
            <a:ext cx="1257300" cy="11144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640" y="8653524"/>
            <a:ext cx="8515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20" y="8227567"/>
            <a:ext cx="2454275" cy="54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What’s </a:t>
            </a:r>
            <a:r>
              <a:rPr dirty="0" sz="1200" spc="-5">
                <a:latin typeface="Arial"/>
                <a:cs typeface="Arial"/>
              </a:rPr>
              <a:t>wrong with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argument?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 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6100" y="7536180"/>
            <a:ext cx="1619250" cy="609600"/>
          </a:xfrm>
          <a:custGeom>
            <a:avLst/>
            <a:gdLst/>
            <a:ahLst/>
            <a:cxnLst/>
            <a:rect l="l" t="t" r="r" b="b"/>
            <a:pathLst>
              <a:path w="1619250" h="609600">
                <a:moveTo>
                  <a:pt x="0" y="0"/>
                </a:moveTo>
                <a:lnTo>
                  <a:pt x="1868" y="41752"/>
                </a:lnTo>
                <a:lnTo>
                  <a:pt x="7395" y="82746"/>
                </a:lnTo>
                <a:lnTo>
                  <a:pt x="16457" y="122893"/>
                </a:lnTo>
                <a:lnTo>
                  <a:pt x="28934" y="162101"/>
                </a:lnTo>
                <a:lnTo>
                  <a:pt x="44706" y="200280"/>
                </a:lnTo>
                <a:lnTo>
                  <a:pt x="63650" y="237339"/>
                </a:lnTo>
                <a:lnTo>
                  <a:pt x="85647" y="273187"/>
                </a:lnTo>
                <a:lnTo>
                  <a:pt x="110574" y="307735"/>
                </a:lnTo>
                <a:lnTo>
                  <a:pt x="138311" y="340890"/>
                </a:lnTo>
                <a:lnTo>
                  <a:pt x="168738" y="372564"/>
                </a:lnTo>
                <a:lnTo>
                  <a:pt x="201731" y="402664"/>
                </a:lnTo>
                <a:lnTo>
                  <a:pt x="237172" y="431101"/>
                </a:lnTo>
                <a:lnTo>
                  <a:pt x="274938" y="457784"/>
                </a:lnTo>
                <a:lnTo>
                  <a:pt x="314909" y="482622"/>
                </a:lnTo>
                <a:lnTo>
                  <a:pt x="356964" y="505524"/>
                </a:lnTo>
                <a:lnTo>
                  <a:pt x="400981" y="526400"/>
                </a:lnTo>
                <a:lnTo>
                  <a:pt x="446839" y="545160"/>
                </a:lnTo>
                <a:lnTo>
                  <a:pt x="494418" y="561713"/>
                </a:lnTo>
                <a:lnTo>
                  <a:pt x="543597" y="575967"/>
                </a:lnTo>
                <a:lnTo>
                  <a:pt x="594254" y="587833"/>
                </a:lnTo>
                <a:lnTo>
                  <a:pt x="646268" y="597220"/>
                </a:lnTo>
                <a:lnTo>
                  <a:pt x="699518" y="604037"/>
                </a:lnTo>
                <a:lnTo>
                  <a:pt x="753884" y="608194"/>
                </a:lnTo>
                <a:lnTo>
                  <a:pt x="809244" y="609600"/>
                </a:lnTo>
                <a:lnTo>
                  <a:pt x="864695" y="608194"/>
                </a:lnTo>
                <a:lnTo>
                  <a:pt x="919144" y="604037"/>
                </a:lnTo>
                <a:lnTo>
                  <a:pt x="972471" y="597220"/>
                </a:lnTo>
                <a:lnTo>
                  <a:pt x="1024554" y="587833"/>
                </a:lnTo>
                <a:lnTo>
                  <a:pt x="1075274" y="575967"/>
                </a:lnTo>
                <a:lnTo>
                  <a:pt x="1124509" y="561713"/>
                </a:lnTo>
                <a:lnTo>
                  <a:pt x="1172139" y="545160"/>
                </a:lnTo>
                <a:lnTo>
                  <a:pt x="1218042" y="526400"/>
                </a:lnTo>
                <a:lnTo>
                  <a:pt x="1262099" y="505524"/>
                </a:lnTo>
                <a:lnTo>
                  <a:pt x="1304189" y="482622"/>
                </a:lnTo>
                <a:lnTo>
                  <a:pt x="1344190" y="457784"/>
                </a:lnTo>
                <a:lnTo>
                  <a:pt x="1381982" y="431101"/>
                </a:lnTo>
                <a:lnTo>
                  <a:pt x="1417444" y="402664"/>
                </a:lnTo>
                <a:lnTo>
                  <a:pt x="1450456" y="372564"/>
                </a:lnTo>
                <a:lnTo>
                  <a:pt x="1480897" y="340890"/>
                </a:lnTo>
                <a:lnTo>
                  <a:pt x="1508647" y="307735"/>
                </a:lnTo>
                <a:lnTo>
                  <a:pt x="1533583" y="273187"/>
                </a:lnTo>
                <a:lnTo>
                  <a:pt x="1555587" y="237339"/>
                </a:lnTo>
                <a:lnTo>
                  <a:pt x="1574536" y="200280"/>
                </a:lnTo>
                <a:lnTo>
                  <a:pt x="1590311" y="162101"/>
                </a:lnTo>
                <a:lnTo>
                  <a:pt x="1602791" y="122893"/>
                </a:lnTo>
                <a:lnTo>
                  <a:pt x="1611854" y="82746"/>
                </a:lnTo>
                <a:lnTo>
                  <a:pt x="1617380" y="41752"/>
                </a:lnTo>
                <a:lnTo>
                  <a:pt x="1619250" y="0"/>
                </a:lnTo>
                <a:lnTo>
                  <a:pt x="1586379" y="31264"/>
                </a:lnTo>
                <a:lnTo>
                  <a:pt x="1551584" y="61026"/>
                </a:lnTo>
                <a:lnTo>
                  <a:pt x="1514958" y="89252"/>
                </a:lnTo>
                <a:lnTo>
                  <a:pt x="1476593" y="115907"/>
                </a:lnTo>
                <a:lnTo>
                  <a:pt x="1436584" y="140956"/>
                </a:lnTo>
                <a:lnTo>
                  <a:pt x="1395024" y="164366"/>
                </a:lnTo>
                <a:lnTo>
                  <a:pt x="1352005" y="186100"/>
                </a:lnTo>
                <a:lnTo>
                  <a:pt x="1307622" y="206126"/>
                </a:lnTo>
                <a:lnTo>
                  <a:pt x="1261967" y="224409"/>
                </a:lnTo>
                <a:lnTo>
                  <a:pt x="1215133" y="240913"/>
                </a:lnTo>
                <a:lnTo>
                  <a:pt x="1167215" y="255605"/>
                </a:lnTo>
                <a:lnTo>
                  <a:pt x="1118305" y="268449"/>
                </a:lnTo>
                <a:lnTo>
                  <a:pt x="1068497" y="279413"/>
                </a:lnTo>
                <a:lnTo>
                  <a:pt x="1017883" y="288460"/>
                </a:lnTo>
                <a:lnTo>
                  <a:pt x="966558" y="295557"/>
                </a:lnTo>
                <a:lnTo>
                  <a:pt x="914614" y="300669"/>
                </a:lnTo>
                <a:lnTo>
                  <a:pt x="862145" y="303761"/>
                </a:lnTo>
                <a:lnTo>
                  <a:pt x="809244" y="304800"/>
                </a:lnTo>
                <a:lnTo>
                  <a:pt x="756349" y="303761"/>
                </a:lnTo>
                <a:lnTo>
                  <a:pt x="703899" y="300669"/>
                </a:lnTo>
                <a:lnTo>
                  <a:pt x="651986" y="295557"/>
                </a:lnTo>
                <a:lnTo>
                  <a:pt x="600700" y="288460"/>
                </a:lnTo>
                <a:lnTo>
                  <a:pt x="550134" y="279413"/>
                </a:lnTo>
                <a:lnTo>
                  <a:pt x="500379" y="268449"/>
                </a:lnTo>
                <a:lnTo>
                  <a:pt x="451528" y="255605"/>
                </a:lnTo>
                <a:lnTo>
                  <a:pt x="403671" y="240913"/>
                </a:lnTo>
                <a:lnTo>
                  <a:pt x="356901" y="224409"/>
                </a:lnTo>
                <a:lnTo>
                  <a:pt x="311309" y="206126"/>
                </a:lnTo>
                <a:lnTo>
                  <a:pt x="266988" y="186100"/>
                </a:lnTo>
                <a:lnTo>
                  <a:pt x="224027" y="164366"/>
                </a:lnTo>
                <a:lnTo>
                  <a:pt x="182521" y="140956"/>
                </a:lnTo>
                <a:lnTo>
                  <a:pt x="142559" y="115907"/>
                </a:lnTo>
                <a:lnTo>
                  <a:pt x="104235" y="89252"/>
                </a:lnTo>
                <a:lnTo>
                  <a:pt x="67639" y="61026"/>
                </a:lnTo>
                <a:lnTo>
                  <a:pt x="32863" y="31264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8500" y="77266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1905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2800" y="776478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81400" y="780288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0"/>
                </a:moveTo>
                <a:lnTo>
                  <a:pt x="0" y="3048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86200" y="784098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4800" y="780288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0" y="0"/>
                </a:moveTo>
                <a:lnTo>
                  <a:pt x="76200" y="3048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776478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57700" y="772668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228600" y="3810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0" y="765048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0" y="0"/>
                </a:moveTo>
                <a:lnTo>
                  <a:pt x="114300" y="4572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8000" y="765048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2400" y="0"/>
                </a:moveTo>
                <a:lnTo>
                  <a:pt x="0" y="381000"/>
                </a:lnTo>
                <a:lnTo>
                  <a:pt x="304800" y="762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14700" y="7802880"/>
            <a:ext cx="1066800" cy="190500"/>
          </a:xfrm>
          <a:custGeom>
            <a:avLst/>
            <a:gdLst/>
            <a:ahLst/>
            <a:cxnLst/>
            <a:rect l="l" t="t" r="r" b="b"/>
            <a:pathLst>
              <a:path w="1066800" h="190500">
                <a:moveTo>
                  <a:pt x="0" y="0"/>
                </a:moveTo>
                <a:lnTo>
                  <a:pt x="304800" y="152400"/>
                </a:lnTo>
                <a:lnTo>
                  <a:pt x="571500" y="190500"/>
                </a:lnTo>
                <a:lnTo>
                  <a:pt x="838200" y="152400"/>
                </a:lnTo>
                <a:lnTo>
                  <a:pt x="1066800" y="762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90900" y="7002780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190500" y="0"/>
                </a:moveTo>
                <a:lnTo>
                  <a:pt x="139876" y="6138"/>
                </a:lnTo>
                <a:lnTo>
                  <a:pt x="94375" y="23452"/>
                </a:lnTo>
                <a:lnTo>
                  <a:pt x="55816" y="50292"/>
                </a:lnTo>
                <a:lnTo>
                  <a:pt x="26020" y="85005"/>
                </a:lnTo>
                <a:lnTo>
                  <a:pt x="6808" y="125941"/>
                </a:lnTo>
                <a:lnTo>
                  <a:pt x="0" y="171450"/>
                </a:lnTo>
                <a:lnTo>
                  <a:pt x="6808" y="216958"/>
                </a:lnTo>
                <a:lnTo>
                  <a:pt x="26020" y="257894"/>
                </a:lnTo>
                <a:lnTo>
                  <a:pt x="55816" y="292608"/>
                </a:lnTo>
                <a:lnTo>
                  <a:pt x="94375" y="319447"/>
                </a:lnTo>
                <a:lnTo>
                  <a:pt x="139876" y="336761"/>
                </a:lnTo>
                <a:lnTo>
                  <a:pt x="190500" y="342900"/>
                </a:lnTo>
                <a:lnTo>
                  <a:pt x="241123" y="336761"/>
                </a:lnTo>
                <a:lnTo>
                  <a:pt x="286624" y="319447"/>
                </a:lnTo>
                <a:lnTo>
                  <a:pt x="325183" y="292608"/>
                </a:lnTo>
                <a:lnTo>
                  <a:pt x="354979" y="257894"/>
                </a:lnTo>
                <a:lnTo>
                  <a:pt x="374191" y="216958"/>
                </a:lnTo>
                <a:lnTo>
                  <a:pt x="381000" y="171450"/>
                </a:lnTo>
                <a:lnTo>
                  <a:pt x="374191" y="125941"/>
                </a:lnTo>
                <a:lnTo>
                  <a:pt x="354979" y="85005"/>
                </a:lnTo>
                <a:lnTo>
                  <a:pt x="325183" y="50292"/>
                </a:lnTo>
                <a:lnTo>
                  <a:pt x="286624" y="23452"/>
                </a:lnTo>
                <a:lnTo>
                  <a:pt x="241123" y="6138"/>
                </a:lnTo>
                <a:lnTo>
                  <a:pt x="1905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00500" y="7002780"/>
            <a:ext cx="381000" cy="342900"/>
          </a:xfrm>
          <a:custGeom>
            <a:avLst/>
            <a:gdLst/>
            <a:ahLst/>
            <a:cxnLst/>
            <a:rect l="l" t="t" r="r" b="b"/>
            <a:pathLst>
              <a:path w="381000" h="342900">
                <a:moveTo>
                  <a:pt x="190500" y="0"/>
                </a:moveTo>
                <a:lnTo>
                  <a:pt x="139876" y="6138"/>
                </a:lnTo>
                <a:lnTo>
                  <a:pt x="94375" y="23452"/>
                </a:lnTo>
                <a:lnTo>
                  <a:pt x="55816" y="50292"/>
                </a:lnTo>
                <a:lnTo>
                  <a:pt x="26020" y="85005"/>
                </a:lnTo>
                <a:lnTo>
                  <a:pt x="6808" y="125941"/>
                </a:lnTo>
                <a:lnTo>
                  <a:pt x="0" y="171450"/>
                </a:lnTo>
                <a:lnTo>
                  <a:pt x="6808" y="216958"/>
                </a:lnTo>
                <a:lnTo>
                  <a:pt x="26020" y="257894"/>
                </a:lnTo>
                <a:lnTo>
                  <a:pt x="55816" y="292608"/>
                </a:lnTo>
                <a:lnTo>
                  <a:pt x="94375" y="319447"/>
                </a:lnTo>
                <a:lnTo>
                  <a:pt x="139876" y="336761"/>
                </a:lnTo>
                <a:lnTo>
                  <a:pt x="190500" y="342900"/>
                </a:lnTo>
                <a:lnTo>
                  <a:pt x="241123" y="336761"/>
                </a:lnTo>
                <a:lnTo>
                  <a:pt x="286624" y="319447"/>
                </a:lnTo>
                <a:lnTo>
                  <a:pt x="325183" y="292608"/>
                </a:lnTo>
                <a:lnTo>
                  <a:pt x="354979" y="257894"/>
                </a:lnTo>
                <a:lnTo>
                  <a:pt x="374191" y="216958"/>
                </a:lnTo>
                <a:lnTo>
                  <a:pt x="381000" y="171450"/>
                </a:lnTo>
                <a:lnTo>
                  <a:pt x="374191" y="125941"/>
                </a:lnTo>
                <a:lnTo>
                  <a:pt x="354979" y="85005"/>
                </a:lnTo>
                <a:lnTo>
                  <a:pt x="325183" y="50292"/>
                </a:lnTo>
                <a:lnTo>
                  <a:pt x="286624" y="23452"/>
                </a:lnTo>
                <a:lnTo>
                  <a:pt x="241123" y="6138"/>
                </a:lnTo>
                <a:lnTo>
                  <a:pt x="1905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74520" y="5398676"/>
            <a:ext cx="3504565" cy="1918970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algn="ctr" marL="440055">
              <a:lnSpc>
                <a:spcPct val="100000"/>
              </a:lnSpc>
              <a:spcBef>
                <a:spcPts val="135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Discounted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Rewards</a:t>
            </a:r>
            <a:endParaRPr sz="2200">
              <a:latin typeface="Arial"/>
              <a:cs typeface="Arial"/>
            </a:endParaRPr>
          </a:p>
          <a:p>
            <a:pPr marR="5080">
              <a:lnSpc>
                <a:spcPts val="2150"/>
              </a:lnSpc>
              <a:spcBef>
                <a:spcPts val="165"/>
              </a:spcBef>
            </a:pPr>
            <a:r>
              <a:rPr dirty="0" sz="1200" spc="-5">
                <a:latin typeface="Arial"/>
                <a:cs typeface="Arial"/>
              </a:rPr>
              <a:t>An assistant professor gets paid, say, 20K per year.  How </a:t>
            </a:r>
            <a:r>
              <a:rPr dirty="0" sz="1200">
                <a:latin typeface="Arial"/>
                <a:cs typeface="Arial"/>
              </a:rPr>
              <a:t>much,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total, </a:t>
            </a:r>
            <a:r>
              <a:rPr dirty="0" sz="1200" spc="-5">
                <a:latin typeface="Arial"/>
                <a:cs typeface="Arial"/>
              </a:rPr>
              <a:t>will the A.P. earn in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life?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dirty="0" sz="1200" spc="-5">
                <a:latin typeface="Arial"/>
                <a:cs typeface="Arial"/>
              </a:rPr>
              <a:t>20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20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20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20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20 </a:t>
            </a:r>
            <a:r>
              <a:rPr dirty="0" sz="1200">
                <a:latin typeface="Arial"/>
                <a:cs typeface="Arial"/>
              </a:rPr>
              <a:t>+ … =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Infinity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43380">
              <a:lnSpc>
                <a:spcPct val="100000"/>
              </a:lnSpc>
              <a:spcBef>
                <a:spcPts val="925"/>
              </a:spcBef>
              <a:tabLst>
                <a:tab pos="2252980" algn="l"/>
              </a:tabLst>
            </a:pPr>
            <a:r>
              <a:rPr dirty="0" sz="1800">
                <a:latin typeface="Arial"/>
                <a:cs typeface="Arial"/>
              </a:rPr>
              <a:t>$	$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95698" y="6890589"/>
            <a:ext cx="380365" cy="200660"/>
          </a:xfrm>
          <a:custGeom>
            <a:avLst/>
            <a:gdLst/>
            <a:ahLst/>
            <a:cxnLst/>
            <a:rect l="l" t="t" r="r" b="b"/>
            <a:pathLst>
              <a:path w="380364" h="200659">
                <a:moveTo>
                  <a:pt x="324630" y="0"/>
                </a:moveTo>
                <a:lnTo>
                  <a:pt x="276551" y="4102"/>
                </a:lnTo>
                <a:lnTo>
                  <a:pt x="219913" y="18483"/>
                </a:lnTo>
                <a:lnTo>
                  <a:pt x="158447" y="42848"/>
                </a:lnTo>
                <a:lnTo>
                  <a:pt x="99907" y="74322"/>
                </a:lnTo>
                <a:lnTo>
                  <a:pt x="52230" y="108466"/>
                </a:lnTo>
                <a:lnTo>
                  <a:pt x="18050" y="142646"/>
                </a:lnTo>
                <a:lnTo>
                  <a:pt x="0" y="174229"/>
                </a:lnTo>
                <a:lnTo>
                  <a:pt x="713" y="200582"/>
                </a:lnTo>
                <a:lnTo>
                  <a:pt x="95201" y="156386"/>
                </a:lnTo>
                <a:lnTo>
                  <a:pt x="96653" y="139515"/>
                </a:lnTo>
                <a:lnTo>
                  <a:pt x="111965" y="119144"/>
                </a:lnTo>
                <a:lnTo>
                  <a:pt x="138706" y="97772"/>
                </a:lnTo>
                <a:lnTo>
                  <a:pt x="174449" y="77900"/>
                </a:lnTo>
                <a:lnTo>
                  <a:pt x="212727" y="63387"/>
                </a:lnTo>
                <a:lnTo>
                  <a:pt x="246362" y="56660"/>
                </a:lnTo>
                <a:lnTo>
                  <a:pt x="309934" y="56660"/>
                </a:lnTo>
                <a:lnTo>
                  <a:pt x="380189" y="23798"/>
                </a:lnTo>
                <a:lnTo>
                  <a:pt x="360419" y="6467"/>
                </a:lnTo>
                <a:lnTo>
                  <a:pt x="324630" y="0"/>
                </a:lnTo>
                <a:close/>
              </a:path>
              <a:path w="380364" h="200659">
                <a:moveTo>
                  <a:pt x="309934" y="56660"/>
                </a:moveTo>
                <a:lnTo>
                  <a:pt x="246362" y="56660"/>
                </a:lnTo>
                <a:lnTo>
                  <a:pt x="271854" y="58076"/>
                </a:lnTo>
                <a:lnTo>
                  <a:pt x="285701" y="67994"/>
                </a:lnTo>
                <a:lnTo>
                  <a:pt x="309934" y="5666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95698" y="6890589"/>
            <a:ext cx="380365" cy="200660"/>
          </a:xfrm>
          <a:custGeom>
            <a:avLst/>
            <a:gdLst/>
            <a:ahLst/>
            <a:cxnLst/>
            <a:rect l="l" t="t" r="r" b="b"/>
            <a:pathLst>
              <a:path w="380364" h="200659">
                <a:moveTo>
                  <a:pt x="95201" y="156386"/>
                </a:moveTo>
                <a:lnTo>
                  <a:pt x="111965" y="119144"/>
                </a:lnTo>
                <a:lnTo>
                  <a:pt x="174449" y="77900"/>
                </a:lnTo>
                <a:lnTo>
                  <a:pt x="212727" y="63387"/>
                </a:lnTo>
                <a:lnTo>
                  <a:pt x="246362" y="56660"/>
                </a:lnTo>
                <a:lnTo>
                  <a:pt x="271854" y="58076"/>
                </a:lnTo>
                <a:lnTo>
                  <a:pt x="285701" y="67994"/>
                </a:lnTo>
                <a:lnTo>
                  <a:pt x="380189" y="23798"/>
                </a:lnTo>
                <a:lnTo>
                  <a:pt x="360419" y="6467"/>
                </a:lnTo>
                <a:lnTo>
                  <a:pt x="324630" y="0"/>
                </a:lnTo>
                <a:lnTo>
                  <a:pt x="276551" y="4102"/>
                </a:lnTo>
                <a:lnTo>
                  <a:pt x="219913" y="18483"/>
                </a:lnTo>
                <a:lnTo>
                  <a:pt x="158447" y="42848"/>
                </a:lnTo>
                <a:lnTo>
                  <a:pt x="99907" y="74322"/>
                </a:lnTo>
                <a:lnTo>
                  <a:pt x="52230" y="108466"/>
                </a:lnTo>
                <a:lnTo>
                  <a:pt x="18050" y="142646"/>
                </a:lnTo>
                <a:lnTo>
                  <a:pt x="0" y="174229"/>
                </a:lnTo>
                <a:lnTo>
                  <a:pt x="713" y="200582"/>
                </a:lnTo>
                <a:lnTo>
                  <a:pt x="95201" y="156386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45458" y="6911151"/>
            <a:ext cx="405765" cy="146050"/>
          </a:xfrm>
          <a:custGeom>
            <a:avLst/>
            <a:gdLst/>
            <a:ahLst/>
            <a:cxnLst/>
            <a:rect l="l" t="t" r="r" b="b"/>
            <a:pathLst>
              <a:path w="405764" h="146050">
                <a:moveTo>
                  <a:pt x="301368" y="46480"/>
                </a:moveTo>
                <a:lnTo>
                  <a:pt x="138112" y="46480"/>
                </a:lnTo>
                <a:lnTo>
                  <a:pt x="172497" y="47266"/>
                </a:lnTo>
                <a:lnTo>
                  <a:pt x="212597" y="55052"/>
                </a:lnTo>
                <a:lnTo>
                  <a:pt x="251102" y="68268"/>
                </a:lnTo>
                <a:lnTo>
                  <a:pt x="281177" y="84770"/>
                </a:lnTo>
                <a:lnTo>
                  <a:pt x="299823" y="102416"/>
                </a:lnTo>
                <a:lnTo>
                  <a:pt x="304038" y="119060"/>
                </a:lnTo>
                <a:lnTo>
                  <a:pt x="405383" y="145730"/>
                </a:lnTo>
                <a:lnTo>
                  <a:pt x="401214" y="119835"/>
                </a:lnTo>
                <a:lnTo>
                  <a:pt x="377878" y="92000"/>
                </a:lnTo>
                <a:lnTo>
                  <a:pt x="338340" y="64312"/>
                </a:lnTo>
                <a:lnTo>
                  <a:pt x="301368" y="46480"/>
                </a:lnTo>
                <a:close/>
              </a:path>
              <a:path w="405764" h="146050">
                <a:moveTo>
                  <a:pt x="99084" y="0"/>
                </a:moveTo>
                <a:lnTo>
                  <a:pt x="50999" y="4218"/>
                </a:lnTo>
                <a:lnTo>
                  <a:pt x="16776" y="16812"/>
                </a:lnTo>
                <a:lnTo>
                  <a:pt x="0" y="37526"/>
                </a:lnTo>
                <a:lnTo>
                  <a:pt x="101345" y="64196"/>
                </a:lnTo>
                <a:lnTo>
                  <a:pt x="113156" y="52266"/>
                </a:lnTo>
                <a:lnTo>
                  <a:pt x="138112" y="46480"/>
                </a:lnTo>
                <a:lnTo>
                  <a:pt x="301368" y="46480"/>
                </a:lnTo>
                <a:lnTo>
                  <a:pt x="285561" y="38855"/>
                </a:lnTo>
                <a:lnTo>
                  <a:pt x="222503" y="17714"/>
                </a:lnTo>
                <a:lnTo>
                  <a:pt x="157447" y="4413"/>
                </a:lnTo>
                <a:lnTo>
                  <a:pt x="9908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45458" y="6911151"/>
            <a:ext cx="405765" cy="146050"/>
          </a:xfrm>
          <a:custGeom>
            <a:avLst/>
            <a:gdLst/>
            <a:ahLst/>
            <a:cxnLst/>
            <a:rect l="l" t="t" r="r" b="b"/>
            <a:pathLst>
              <a:path w="405764" h="146050">
                <a:moveTo>
                  <a:pt x="101345" y="64196"/>
                </a:moveTo>
                <a:lnTo>
                  <a:pt x="113156" y="52266"/>
                </a:lnTo>
                <a:lnTo>
                  <a:pt x="138112" y="46480"/>
                </a:lnTo>
                <a:lnTo>
                  <a:pt x="172497" y="47266"/>
                </a:lnTo>
                <a:lnTo>
                  <a:pt x="212597" y="55052"/>
                </a:lnTo>
                <a:lnTo>
                  <a:pt x="251102" y="68268"/>
                </a:lnTo>
                <a:lnTo>
                  <a:pt x="299823" y="102416"/>
                </a:lnTo>
                <a:lnTo>
                  <a:pt x="304038" y="119060"/>
                </a:lnTo>
                <a:lnTo>
                  <a:pt x="405383" y="145730"/>
                </a:lnTo>
                <a:lnTo>
                  <a:pt x="377878" y="92000"/>
                </a:lnTo>
                <a:lnTo>
                  <a:pt x="338340" y="64312"/>
                </a:lnTo>
                <a:lnTo>
                  <a:pt x="285561" y="38855"/>
                </a:lnTo>
                <a:lnTo>
                  <a:pt x="222503" y="17714"/>
                </a:lnTo>
                <a:lnTo>
                  <a:pt x="157447" y="4413"/>
                </a:lnTo>
                <a:lnTo>
                  <a:pt x="99084" y="0"/>
                </a:lnTo>
                <a:lnTo>
                  <a:pt x="50999" y="4218"/>
                </a:lnTo>
                <a:lnTo>
                  <a:pt x="16776" y="16812"/>
                </a:lnTo>
                <a:lnTo>
                  <a:pt x="0" y="37526"/>
                </a:lnTo>
                <a:lnTo>
                  <a:pt x="101345" y="64196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33800" y="734568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85344" y="0"/>
                </a:lnTo>
                <a:lnTo>
                  <a:pt x="256794" y="0"/>
                </a:lnTo>
                <a:lnTo>
                  <a:pt x="342900" y="342900"/>
                </a:lnTo>
                <a:lnTo>
                  <a:pt x="0" y="34290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07618" y="7571899"/>
            <a:ext cx="80962" cy="80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1918" y="7571899"/>
            <a:ext cx="80962" cy="80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6241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0707" y="1494536"/>
            <a:ext cx="195516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Interesting</a:t>
            </a:r>
            <a:r>
              <a:rPr dirty="0" spc="-80"/>
              <a:t> </a:t>
            </a:r>
            <a:r>
              <a:rPr dirty="0"/>
              <a:t>Fact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7520" y="1915922"/>
            <a:ext cx="4006215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576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For every M.D.P. there exists an optimal  policy.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It’s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policy such that for every possible start  state there is no better option than to follow  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policy.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6228" y="3815592"/>
            <a:ext cx="192532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717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5">
                <a:solidFill>
                  <a:srgbClr val="3333CC"/>
                </a:solidFill>
                <a:latin typeface="Arial"/>
                <a:cs typeface="Arial"/>
              </a:rPr>
              <a:t>Not proved in</a:t>
            </a:r>
            <a:r>
              <a:rPr dirty="0" sz="1600" spc="-7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Arial"/>
                <a:cs typeface="Arial"/>
              </a:rPr>
              <a:t>this  lecture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031240">
              <a:lnSpc>
                <a:spcPct val="100000"/>
              </a:lnSpc>
              <a:spcBef>
                <a:spcPts val="136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553885"/>
            <a:ext cx="3941445" cy="1977389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103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Computing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 Optimal</a:t>
            </a:r>
            <a:r>
              <a:rPr dirty="0" sz="2200" spc="-7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Policy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Idea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One:</a:t>
            </a:r>
            <a:endParaRPr sz="1600">
              <a:latin typeface="Arial"/>
              <a:cs typeface="Arial"/>
            </a:endParaRPr>
          </a:p>
          <a:p>
            <a:pPr marL="457200" marR="510540">
              <a:lnSpc>
                <a:spcPts val="2300"/>
              </a:lnSpc>
              <a:spcBef>
                <a:spcPts val="140"/>
              </a:spcBef>
            </a:pPr>
            <a:r>
              <a:rPr dirty="0" sz="1600" spc="-5">
                <a:latin typeface="Arial"/>
                <a:cs typeface="Arial"/>
              </a:rPr>
              <a:t>Run through all possible policies.  Select 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best.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What’s the problem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??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7967" y="4476241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504" y="1342136"/>
            <a:ext cx="29343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Optimal Value</a:t>
            </a:r>
            <a:r>
              <a:rPr dirty="0" spc="-75"/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4820" y="1700275"/>
            <a:ext cx="3749675" cy="420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ts val="1555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Define J*(S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 = Expected Discounted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Future</a:t>
            </a:r>
            <a:endParaRPr sz="1400">
              <a:latin typeface="Arial"/>
              <a:cs typeface="Arial"/>
            </a:endParaRPr>
          </a:p>
          <a:p>
            <a:pPr marL="1254125">
              <a:lnSpc>
                <a:spcPts val="1555"/>
              </a:lnSpc>
            </a:pPr>
            <a:r>
              <a:rPr dirty="0" sz="1400" spc="-5">
                <a:latin typeface="Arial"/>
                <a:cs typeface="Arial"/>
              </a:rPr>
              <a:t>Rewards, starting from state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9704" y="2801670"/>
            <a:ext cx="314325" cy="3911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>
                <a:latin typeface="Arial"/>
                <a:cs typeface="Arial"/>
              </a:rPr>
              <a:t>1</a:t>
            </a:r>
            <a:endParaRPr baseline="-21367" sz="975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+0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6004" y="3296970"/>
            <a:ext cx="314325" cy="3911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+2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5704" y="2488945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285" y="2565908"/>
            <a:ext cx="17843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60"/>
              </a:spcBef>
            </a:pPr>
            <a:r>
              <a:rPr dirty="0" sz="1000">
                <a:latin typeface="Arial"/>
                <a:cs typeface="Arial"/>
              </a:rPr>
              <a:t>+3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600000">
            <a:off x="2969798" y="3152694"/>
            <a:ext cx="15446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900000">
            <a:off x="2575697" y="3376062"/>
            <a:ext cx="15482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140000">
            <a:off x="2727782" y="2500170"/>
            <a:ext cx="15410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0">
            <a:off x="2335118" y="3067413"/>
            <a:ext cx="15446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1076" y="2289714"/>
            <a:ext cx="2289048" cy="1566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 rot="20220000">
            <a:off x="2337846" y="2805426"/>
            <a:ext cx="15410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0420" y="3253231"/>
            <a:ext cx="1193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1/2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2720" y="2681731"/>
            <a:ext cx="1193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1/2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7920" y="2605531"/>
            <a:ext cx="1193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1/2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3720" y="2986531"/>
            <a:ext cx="1193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1/2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8920" y="2224531"/>
            <a:ext cx="5524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0320" y="2063759"/>
            <a:ext cx="3242310" cy="468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862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assuming we use the optimal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  <a:p>
            <a:pPr marL="521334">
              <a:lnSpc>
                <a:spcPts val="1125"/>
              </a:lnSpc>
              <a:spcBef>
                <a:spcPts val="40"/>
              </a:spcBef>
            </a:pPr>
            <a:r>
              <a:rPr dirty="0" sz="100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645"/>
              </a:lnSpc>
              <a:tabLst>
                <a:tab pos="951865" algn="l"/>
              </a:tabLst>
            </a:pPr>
            <a:r>
              <a:rPr dirty="0" sz="600">
                <a:latin typeface="Arial"/>
                <a:cs typeface="Arial"/>
              </a:rPr>
              <a:t>1	0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0320" y="3177031"/>
            <a:ext cx="1193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1/3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6520" y="2986531"/>
            <a:ext cx="1193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1/3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5020" y="3329431"/>
            <a:ext cx="1193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1/3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22420" y="2321305"/>
            <a:ext cx="1665605" cy="121412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Arial"/>
                <a:cs typeface="Arial"/>
              </a:rPr>
              <a:t>What (by inspection) is  an optimal policy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  </a:t>
            </a:r>
            <a:r>
              <a:rPr dirty="0" sz="1200" spc="-5">
                <a:latin typeface="Arial"/>
                <a:cs typeface="Arial"/>
              </a:rPr>
              <a:t>MDP?</a:t>
            </a:r>
            <a:endParaRPr sz="12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Arial"/>
                <a:cs typeface="Arial"/>
              </a:rPr>
              <a:t>(assume </a:t>
            </a:r>
            <a:r>
              <a:rPr dirty="0" sz="1200">
                <a:latin typeface="Symbol"/>
                <a:cs typeface="Symbol"/>
              </a:rPr>
              <a:t>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">
                <a:latin typeface="Arial"/>
                <a:cs typeface="Arial"/>
              </a:rPr>
              <a:t> 0.9)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4820" y="3776726"/>
            <a:ext cx="1518920" cy="8166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452120">
              <a:lnSpc>
                <a:spcPct val="100000"/>
              </a:lnSpc>
              <a:spcBef>
                <a:spcPts val="175"/>
              </a:spcBef>
            </a:pPr>
            <a:r>
              <a:rPr dirty="0" sz="60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algn="just" marL="101600" marR="335915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is J*(S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  What </a:t>
            </a:r>
            <a:r>
              <a:rPr dirty="0" sz="1200" spc="-5">
                <a:latin typeface="Arial"/>
                <a:cs typeface="Arial"/>
              </a:rPr>
              <a:t>is J*(S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  What </a:t>
            </a:r>
            <a:r>
              <a:rPr dirty="0" sz="1200" spc="-5">
                <a:latin typeface="Arial"/>
                <a:cs typeface="Arial"/>
              </a:rPr>
              <a:t>is J*(S</a:t>
            </a:r>
            <a:r>
              <a:rPr dirty="0" baseline="-20833" sz="1200" spc="-7">
                <a:latin typeface="Arial"/>
                <a:cs typeface="Arial"/>
              </a:rPr>
              <a:t>3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3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2117" y="5398261"/>
            <a:ext cx="4277995" cy="2571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2605" marR="486409" indent="-56515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06500"/>
                </a:solidFill>
                <a:latin typeface="Arial"/>
                <a:cs typeface="Arial"/>
              </a:rPr>
              <a:t>Computing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the Optimal Value  Function with Value</a:t>
            </a:r>
            <a:r>
              <a:rPr dirty="0" sz="200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Iteration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Define</a:t>
            </a:r>
            <a:endParaRPr sz="1600">
              <a:latin typeface="Arial"/>
              <a:cs typeface="Arial"/>
            </a:endParaRPr>
          </a:p>
          <a:p>
            <a:pPr marL="1351915" marR="43180" indent="-69469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J</a:t>
            </a:r>
            <a:r>
              <a:rPr dirty="0" baseline="26455" sz="1575" spc="-7">
                <a:solidFill>
                  <a:srgbClr val="33339A"/>
                </a:solidFill>
                <a:latin typeface="Arial"/>
                <a:cs typeface="Arial"/>
              </a:rPr>
              <a:t>k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(S</a:t>
            </a:r>
            <a:r>
              <a:rPr dirty="0" baseline="-21164" sz="1575" spc="-7" i="1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= 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Maximum possible expected  sum of discounted rewards </a:t>
            </a: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I  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can get if </a:t>
            </a: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I 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start at state </a:t>
            </a: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dirty="0" baseline="-21164" sz="1575" i="1">
                <a:solidFill>
                  <a:srgbClr val="33339A"/>
                </a:solidFill>
                <a:latin typeface="Arial"/>
                <a:cs typeface="Arial"/>
              </a:rPr>
              <a:t>i 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and </a:t>
            </a: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I  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live for </a:t>
            </a:r>
            <a:r>
              <a:rPr dirty="0" sz="1600" i="1">
                <a:solidFill>
                  <a:srgbClr val="33339A"/>
                </a:solidFill>
                <a:latin typeface="Arial"/>
                <a:cs typeface="Arial"/>
              </a:rPr>
              <a:t>k </a:t>
            </a:r>
            <a:r>
              <a:rPr dirty="0" sz="1600">
                <a:solidFill>
                  <a:srgbClr val="33339A"/>
                </a:solidFill>
                <a:latin typeface="Arial"/>
                <a:cs typeface="Arial"/>
              </a:rPr>
              <a:t>time</a:t>
            </a:r>
            <a:r>
              <a:rPr dirty="0" sz="1600" spc="-2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A"/>
                </a:solidFill>
                <a:latin typeface="Arial"/>
                <a:cs typeface="Arial"/>
              </a:rPr>
              <a:t>steps.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Note that J</a:t>
            </a:r>
            <a:r>
              <a:rPr dirty="0" baseline="26455" sz="1575" spc="-7">
                <a:latin typeface="Arial"/>
                <a:cs typeface="Arial"/>
              </a:rPr>
              <a:t>1</a:t>
            </a:r>
            <a:r>
              <a:rPr dirty="0" sz="1600" spc="-5">
                <a:latin typeface="Arial"/>
                <a:cs typeface="Arial"/>
              </a:rPr>
              <a:t>(S</a:t>
            </a:r>
            <a:r>
              <a:rPr dirty="0" baseline="-21164" sz="1575" spc="-7" i="1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) </a:t>
            </a:r>
            <a:r>
              <a:rPr dirty="0" sz="1600">
                <a:latin typeface="Arial"/>
                <a:cs typeface="Arial"/>
              </a:rPr>
              <a:t>=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</a:t>
            </a:r>
            <a:r>
              <a:rPr dirty="0" baseline="-21164" sz="1575" spc="-7" i="1">
                <a:latin typeface="Arial"/>
                <a:cs typeface="Arial"/>
              </a:rPr>
              <a:t>i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6241"/>
            <a:ext cx="14808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5267" y="4476241"/>
            <a:ext cx="9067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126" y="1411477"/>
            <a:ext cx="41554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Let’s compute J</a:t>
            </a:r>
            <a:r>
              <a:rPr dirty="0" baseline="24691" sz="2025" spc="-7">
                <a:solidFill>
                  <a:srgbClr val="006500"/>
                </a:solidFill>
                <a:latin typeface="Arial"/>
                <a:cs typeface="Arial"/>
              </a:rPr>
              <a:t>k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(S</a:t>
            </a:r>
            <a:r>
              <a:rPr dirty="0" baseline="-20576" sz="2025" spc="-7" i="1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) for our</a:t>
            </a:r>
            <a:r>
              <a:rPr dirty="0" sz="2000" spc="4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68525" y="1946020"/>
          <a:ext cx="3419475" cy="193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738505"/>
                <a:gridCol w="737869"/>
                <a:gridCol w="738505"/>
                <a:gridCol w="738505"/>
              </a:tblGrid>
              <a:tr h="38100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(PU)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(PF)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(RU)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(RF)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7520" y="8653524"/>
            <a:ext cx="14808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5267" y="8653524"/>
            <a:ext cx="9067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126" y="5588761"/>
            <a:ext cx="41554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Let’s compute J</a:t>
            </a:r>
            <a:r>
              <a:rPr dirty="0" baseline="24691" sz="2025" spc="-7">
                <a:solidFill>
                  <a:srgbClr val="006500"/>
                </a:solidFill>
                <a:latin typeface="Arial"/>
                <a:cs typeface="Arial"/>
              </a:rPr>
              <a:t>k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(S</a:t>
            </a:r>
            <a:r>
              <a:rPr dirty="0" baseline="-20576" sz="2025" spc="-7" i="1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) for our</a:t>
            </a:r>
            <a:r>
              <a:rPr dirty="0" sz="2000" spc="4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68525" y="6123304"/>
          <a:ext cx="3419475" cy="193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738505"/>
                <a:gridCol w="737869"/>
                <a:gridCol w="738505"/>
                <a:gridCol w="738505"/>
              </a:tblGrid>
              <a:tr h="38100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(PU)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(PF)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(RU)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(RF)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4.5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14.5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6.53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25.08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18.55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3.852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12.20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29.63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19.26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7.22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15.07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32.00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20.40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10.03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17.65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33.58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22.43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634995"/>
            <a:ext cx="3924300" cy="1485900"/>
          </a:xfrm>
          <a:custGeom>
            <a:avLst/>
            <a:gdLst/>
            <a:ahLst/>
            <a:cxnLst/>
            <a:rect l="l" t="t" r="r" b="b"/>
            <a:pathLst>
              <a:path w="3924300" h="1485900">
                <a:moveTo>
                  <a:pt x="0" y="1485900"/>
                </a:moveTo>
                <a:lnTo>
                  <a:pt x="3924300" y="1485900"/>
                </a:lnTo>
                <a:lnTo>
                  <a:pt x="3924300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0998" y="1304036"/>
            <a:ext cx="240728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Bellman’s</a:t>
            </a:r>
            <a:r>
              <a:rPr dirty="0" sz="2200" spc="-7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Equation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693015"/>
            <a:ext cx="4211320" cy="29006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96110">
              <a:lnSpc>
                <a:spcPct val="100000"/>
              </a:lnSpc>
              <a:spcBef>
                <a:spcPts val="125"/>
              </a:spcBef>
              <a:tabLst>
                <a:tab pos="3110865" algn="l"/>
              </a:tabLst>
            </a:pPr>
            <a:r>
              <a:rPr dirty="0" sz="1400" spc="-490">
                <a:latin typeface="Symbol"/>
                <a:cs typeface="Symbol"/>
              </a:rPr>
              <a:t>⎡</a:t>
            </a:r>
            <a:r>
              <a:rPr dirty="0" sz="1400" spc="-490">
                <a:latin typeface="Times New Roman"/>
                <a:cs typeface="Times New Roman"/>
              </a:rPr>
              <a:t>	</a:t>
            </a:r>
            <a:r>
              <a:rPr dirty="0" sz="1400" spc="-490">
                <a:latin typeface="Symbol"/>
                <a:cs typeface="Symbol"/>
              </a:rPr>
              <a:t>⎤</a:t>
            </a:r>
            <a:endParaRPr sz="14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317240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6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3276" y="1803512"/>
            <a:ext cx="1422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15">
                <a:latin typeface="Symbol"/>
                <a:cs typeface="Symbol"/>
              </a:rPr>
              <a:t>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9940" y="1719655"/>
            <a:ext cx="8318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2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1672" y="1835503"/>
            <a:ext cx="2374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r>
              <a:rPr dirty="0" sz="800" spc="100" i="1">
                <a:latin typeface="Times New Roman"/>
                <a:cs typeface="Times New Roman"/>
              </a:rPr>
              <a:t> </a:t>
            </a:r>
            <a:r>
              <a:rPr dirty="0" baseline="-9920" sz="2100" spc="-1507">
                <a:latin typeface="Symbol"/>
                <a:cs typeface="Symbol"/>
              </a:rPr>
              <a:t>⎥</a:t>
            </a:r>
            <a:r>
              <a:rPr dirty="0" baseline="-35714" sz="2100" spc="-1507">
                <a:latin typeface="Symbol"/>
                <a:cs typeface="Symbol"/>
              </a:rPr>
              <a:t>⎦</a:t>
            </a:r>
            <a:endParaRPr baseline="-35714"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9979" y="1785190"/>
            <a:ext cx="214629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95" i="1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4070" y="1910917"/>
            <a:ext cx="7175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5" i="1">
                <a:latin typeface="Times New Roman"/>
                <a:cs typeface="Times New Roman"/>
              </a:rPr>
              <a:t>ij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1442" y="1835503"/>
            <a:ext cx="21971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9920" sz="2100" spc="-1147">
                <a:latin typeface="Symbol"/>
                <a:cs typeface="Symbol"/>
              </a:rPr>
              <a:t>⎢</a:t>
            </a:r>
            <a:r>
              <a:rPr dirty="0" baseline="-35714" sz="2100" spc="-1147">
                <a:latin typeface="Symbol"/>
                <a:cs typeface="Symbol"/>
              </a:rPr>
              <a:t>⎣</a:t>
            </a:r>
            <a:r>
              <a:rPr dirty="0" baseline="-35714" sz="2100" spc="-322">
                <a:latin typeface="Times New Roman"/>
                <a:cs typeface="Times New Roman"/>
              </a:rPr>
              <a:t> </a:t>
            </a:r>
            <a:r>
              <a:rPr dirty="0" sz="800" spc="-229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7439" y="1910917"/>
            <a:ext cx="4254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0133" y="2000830"/>
            <a:ext cx="15811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r>
              <a:rPr dirty="0" sz="800" spc="-160" i="1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Symbol"/>
                <a:cs typeface="Symbol"/>
              </a:rPr>
              <a:t>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1308" y="1785190"/>
            <a:ext cx="17907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65" i="1">
                <a:latin typeface="Times New Roman"/>
                <a:cs typeface="Times New Roman"/>
              </a:rPr>
              <a:t>n</a:t>
            </a:r>
            <a:r>
              <a:rPr dirty="0" sz="800" spc="-20">
                <a:latin typeface="Symbol"/>
                <a:cs typeface="Symbol"/>
              </a:rPr>
              <a:t></a:t>
            </a:r>
            <a:r>
              <a:rPr dirty="0" sz="800" spc="1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4707" y="1813412"/>
            <a:ext cx="324485" cy="335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ts val="1565"/>
              </a:lnSpc>
              <a:spcBef>
                <a:spcPts val="125"/>
              </a:spcBef>
            </a:pPr>
            <a:r>
              <a:rPr dirty="0" sz="1400" spc="10">
                <a:latin typeface="Times New Roman"/>
                <a:cs typeface="Times New Roman"/>
              </a:rPr>
              <a:t>max</a:t>
            </a:r>
            <a:endParaRPr sz="1400">
              <a:latin typeface="Times New Roman"/>
              <a:cs typeface="Times New Roman"/>
            </a:endParaRPr>
          </a:p>
          <a:p>
            <a:pPr algn="ctr" marR="10160">
              <a:lnSpc>
                <a:spcPts val="844"/>
              </a:lnSpc>
            </a:pPr>
            <a:r>
              <a:rPr dirty="0" sz="800" spc="10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8237" y="1732578"/>
            <a:ext cx="66738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60985" algn="l"/>
              </a:tabLst>
            </a:pPr>
            <a:r>
              <a:rPr dirty="0" sz="1400" spc="5">
                <a:latin typeface="Times New Roman"/>
                <a:cs typeface="Times New Roman"/>
              </a:rPr>
              <a:t>J	</a:t>
            </a:r>
            <a:r>
              <a:rPr dirty="0" sz="1850" spc="-114">
                <a:latin typeface="Symbol"/>
                <a:cs typeface="Symbol"/>
              </a:rPr>
              <a:t></a:t>
            </a:r>
            <a:r>
              <a:rPr dirty="0" sz="1400" spc="-114">
                <a:latin typeface="Times New Roman"/>
                <a:cs typeface="Times New Roman"/>
              </a:rPr>
              <a:t>S </a:t>
            </a:r>
            <a:r>
              <a:rPr dirty="0" sz="1850" spc="-150">
                <a:latin typeface="Symbol"/>
                <a:cs typeface="Symbol"/>
              </a:rPr>
              <a:t></a:t>
            </a:r>
            <a:r>
              <a:rPr dirty="0" sz="1850" spc="-34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9990" y="1687798"/>
            <a:ext cx="1157605" cy="3663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38480" algn="l"/>
              </a:tabLst>
            </a:pPr>
            <a:r>
              <a:rPr dirty="0" sz="1400" spc="5" i="1">
                <a:latin typeface="Times New Roman"/>
                <a:cs typeface="Times New Roman"/>
              </a:rPr>
              <a:t>r</a:t>
            </a:r>
            <a:r>
              <a:rPr dirty="0" sz="1400" spc="155" i="1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Symbol"/>
                <a:cs typeface="Symbol"/>
              </a:rPr>
              <a:t></a:t>
            </a:r>
            <a:r>
              <a:rPr dirty="0" sz="1400" spc="-180">
                <a:latin typeface="Times New Roman"/>
                <a:cs typeface="Times New Roman"/>
              </a:rPr>
              <a:t> </a:t>
            </a:r>
            <a:r>
              <a:rPr dirty="0" sz="1500" spc="-35" i="1">
                <a:latin typeface="Symbol"/>
                <a:cs typeface="Symbol"/>
              </a:rPr>
              <a:t></a:t>
            </a:r>
            <a:r>
              <a:rPr dirty="0" sz="1500" spc="-35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Times New Roman"/>
                <a:cs typeface="Times New Roman"/>
              </a:rPr>
              <a:t>P </a:t>
            </a:r>
            <a:r>
              <a:rPr dirty="0" sz="1400" spc="5">
                <a:latin typeface="Times New Roman"/>
                <a:cs typeface="Times New Roman"/>
              </a:rPr>
              <a:t>J </a:t>
            </a:r>
            <a:r>
              <a:rPr dirty="0" sz="2200" spc="-204">
                <a:latin typeface="Symbol"/>
                <a:cs typeface="Symbol"/>
              </a:rPr>
              <a:t></a:t>
            </a:r>
            <a:r>
              <a:rPr dirty="0" sz="1400" spc="-204">
                <a:latin typeface="Times New Roman"/>
                <a:cs typeface="Times New Roman"/>
              </a:rPr>
              <a:t>S  </a:t>
            </a:r>
            <a:r>
              <a:rPr dirty="0" sz="2200" spc="-400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82767" y="3810761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4">
                <a:moveTo>
                  <a:pt x="0" y="0"/>
                </a:moveTo>
                <a:lnTo>
                  <a:pt x="0" y="204977"/>
                </a:lnTo>
              </a:path>
            </a:pathLst>
          </a:custGeom>
          <a:ln w="58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1040" y="3798570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70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58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05196" y="3711454"/>
            <a:ext cx="118110" cy="3308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ts val="1195"/>
              </a:lnSpc>
              <a:spcBef>
                <a:spcPts val="110"/>
              </a:spcBef>
            </a:pPr>
            <a:r>
              <a:rPr dirty="0" sz="1100" spc="-390">
                <a:latin typeface="Symbol"/>
                <a:cs typeface="Symbol"/>
              </a:rPr>
              <a:t>⎤</a:t>
            </a:r>
            <a:endParaRPr sz="1100">
              <a:latin typeface="Symbol"/>
              <a:cs typeface="Symbol"/>
            </a:endParaRPr>
          </a:p>
          <a:p>
            <a:pPr marL="25400">
              <a:lnSpc>
                <a:spcPts val="1195"/>
              </a:lnSpc>
            </a:pPr>
            <a:r>
              <a:rPr dirty="0" sz="1100" spc="-819">
                <a:latin typeface="Symbol"/>
                <a:cs typeface="Symbol"/>
              </a:rPr>
              <a:t>⎥</a:t>
            </a:r>
            <a:r>
              <a:rPr dirty="0" baseline="-30303" sz="1650" spc="-585">
                <a:latin typeface="Symbol"/>
                <a:cs typeface="Symbol"/>
              </a:rPr>
              <a:t>⎦</a:t>
            </a:r>
            <a:endParaRPr baseline="-30303" sz="1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4324" y="3847086"/>
            <a:ext cx="118110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 spc="-819">
                <a:latin typeface="Symbol"/>
                <a:cs typeface="Symbol"/>
              </a:rPr>
              <a:t>⎢</a:t>
            </a:r>
            <a:r>
              <a:rPr dirty="0" baseline="-30303" sz="1650" spc="-585">
                <a:latin typeface="Symbol"/>
                <a:cs typeface="Symbol"/>
              </a:rPr>
              <a:t>⎣</a:t>
            </a:r>
            <a:endParaRPr baseline="-30303" sz="1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18351" y="3790208"/>
            <a:ext cx="5397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50" i="1">
                <a:latin typeface="Times New Roman"/>
                <a:cs typeface="Times New Roman"/>
              </a:rPr>
              <a:t>n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6320" y="3888507"/>
            <a:ext cx="48196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dirty="0" sz="650" i="1">
                <a:latin typeface="Times New Roman"/>
                <a:cs typeface="Times New Roman"/>
              </a:rPr>
              <a:t>i	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0062" y="3983753"/>
            <a:ext cx="3619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50" i="1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25521" y="3749190"/>
            <a:ext cx="99695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04470" algn="l"/>
              </a:tabLst>
            </a:pPr>
            <a:r>
              <a:rPr dirty="0" sz="1100" spc="5">
                <a:latin typeface="Times New Roman"/>
                <a:cs typeface="Times New Roman"/>
              </a:rPr>
              <a:t>J	</a:t>
            </a:r>
            <a:r>
              <a:rPr dirty="0" sz="1450" spc="-95">
                <a:latin typeface="Symbol"/>
                <a:cs typeface="Symbol"/>
              </a:rPr>
              <a:t></a:t>
            </a:r>
            <a:r>
              <a:rPr dirty="0" sz="1100" spc="-95">
                <a:latin typeface="Times New Roman"/>
                <a:cs typeface="Times New Roman"/>
              </a:rPr>
              <a:t>S </a:t>
            </a:r>
            <a:r>
              <a:rPr dirty="0" sz="1450" spc="-5">
                <a:latin typeface="Symbol"/>
                <a:cs typeface="Symbol"/>
              </a:rPr>
              <a:t></a:t>
            </a:r>
            <a:r>
              <a:rPr dirty="0" sz="1100" spc="-5">
                <a:latin typeface="Symbol"/>
                <a:cs typeface="Symbol"/>
              </a:rPr>
              <a:t>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J </a:t>
            </a:r>
            <a:r>
              <a:rPr dirty="0" sz="1450" spc="-90">
                <a:latin typeface="Symbol"/>
                <a:cs typeface="Symbol"/>
              </a:rPr>
              <a:t></a:t>
            </a:r>
            <a:r>
              <a:rPr dirty="0" sz="1100" spc="-90">
                <a:latin typeface="Times New Roman"/>
                <a:cs typeface="Times New Roman"/>
              </a:rPr>
              <a:t>S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Symbol"/>
                <a:cs typeface="Symbol"/>
              </a:rPr>
              <a:t></a:t>
            </a:r>
            <a:r>
              <a:rPr dirty="0" sz="1100" spc="-25">
                <a:latin typeface="Symbol"/>
                <a:cs typeface="Symbol"/>
              </a:rPr>
              <a:t></a:t>
            </a:r>
            <a:r>
              <a:rPr dirty="0" sz="1150" spc="-25" i="1">
                <a:latin typeface="Symbol"/>
                <a:cs typeface="Symbol"/>
              </a:rPr>
              <a:t>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4324" y="3794508"/>
            <a:ext cx="1042669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32828" sz="1650" spc="-52">
                <a:latin typeface="Symbol"/>
                <a:cs typeface="Symbol"/>
              </a:rPr>
              <a:t>⎡</a:t>
            </a:r>
            <a:r>
              <a:rPr dirty="0" sz="1100" spc="-35">
                <a:latin typeface="Times New Roman"/>
                <a:cs typeface="Times New Roman"/>
              </a:rPr>
              <a:t>converged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1052" y="3790208"/>
            <a:ext cx="14351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50" spc="40" i="1">
                <a:latin typeface="Times New Roman"/>
                <a:cs typeface="Times New Roman"/>
              </a:rPr>
              <a:t>n</a:t>
            </a:r>
            <a:r>
              <a:rPr dirty="0" sz="650" spc="-25">
                <a:latin typeface="Symbol"/>
                <a:cs typeface="Symbol"/>
              </a:rPr>
              <a:t></a:t>
            </a:r>
            <a:r>
              <a:rPr dirty="0" sz="65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0134" y="3767963"/>
            <a:ext cx="37846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650" spc="10">
                <a:latin typeface="Times New Roman"/>
                <a:cs typeface="Times New Roman"/>
              </a:rPr>
              <a:t>max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2920" y="2613151"/>
            <a:ext cx="2706370" cy="10769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96215" indent="-171450">
              <a:lnSpc>
                <a:spcPct val="100000"/>
              </a:lnSpc>
              <a:spcBef>
                <a:spcPts val="315"/>
              </a:spcBef>
              <a:buChar char="•"/>
              <a:tabLst>
                <a:tab pos="196850" algn="l"/>
              </a:tabLst>
            </a:pPr>
            <a:r>
              <a:rPr dirty="0" sz="1200" spc="-5">
                <a:latin typeface="Arial"/>
                <a:cs typeface="Arial"/>
              </a:rPr>
              <a:t>Compute J</a:t>
            </a:r>
            <a:r>
              <a:rPr dirty="0" baseline="24305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for all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196850" algn="l"/>
              </a:tabLst>
            </a:pPr>
            <a:r>
              <a:rPr dirty="0" sz="1200" spc="-5">
                <a:latin typeface="Arial"/>
                <a:cs typeface="Arial"/>
              </a:rPr>
              <a:t>Compute J</a:t>
            </a:r>
            <a:r>
              <a:rPr dirty="0" baseline="24305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for all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365125" indent="-340360">
              <a:lnSpc>
                <a:spcPct val="100000"/>
              </a:lnSpc>
              <a:spcBef>
                <a:spcPts val="215"/>
              </a:spcBef>
              <a:buChar char="•"/>
              <a:tabLst>
                <a:tab pos="365125" algn="l"/>
                <a:tab pos="365760" algn="l"/>
              </a:tabLst>
            </a:pP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196850" algn="l"/>
              </a:tabLst>
            </a:pPr>
            <a:r>
              <a:rPr dirty="0" sz="1200" spc="-5">
                <a:latin typeface="Arial"/>
                <a:cs typeface="Arial"/>
              </a:rPr>
              <a:t>Compute J</a:t>
            </a:r>
            <a:r>
              <a:rPr dirty="0" baseline="24305" sz="1200" spc="-7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for all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397000">
              <a:lnSpc>
                <a:spcPct val="100000"/>
              </a:lnSpc>
              <a:spcBef>
                <a:spcPts val="220"/>
              </a:spcBef>
            </a:pPr>
            <a:r>
              <a:rPr dirty="0" sz="1200" spc="-5">
                <a:latin typeface="Arial"/>
                <a:cs typeface="Arial"/>
              </a:rPr>
              <a:t>…..until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converged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76400" y="2253995"/>
            <a:ext cx="4114800" cy="2209800"/>
          </a:xfrm>
          <a:prstGeom prst="rect">
            <a:avLst/>
          </a:prstGeom>
          <a:solidFill>
            <a:srgbClr val="FFCCFF"/>
          </a:solidFill>
          <a:ln w="4762">
            <a:solidFill>
              <a:srgbClr val="FF0101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algn="ctr" marL="323850">
              <a:lnSpc>
                <a:spcPct val="100000"/>
              </a:lnSpc>
              <a:spcBef>
                <a:spcPts val="440"/>
              </a:spcBef>
            </a:pPr>
            <a:r>
              <a:rPr dirty="0" sz="1600" spc="-5">
                <a:solidFill>
                  <a:srgbClr val="048D0A"/>
                </a:solidFill>
                <a:latin typeface="Arial"/>
                <a:cs typeface="Arial"/>
              </a:rPr>
              <a:t>Value Iteration for solving</a:t>
            </a:r>
            <a:r>
              <a:rPr dirty="0" sz="1600" spc="-25">
                <a:solidFill>
                  <a:srgbClr val="048D0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48D0A"/>
                </a:solidFill>
                <a:latin typeface="Arial"/>
                <a:cs typeface="Arial"/>
              </a:rPr>
              <a:t>MDPs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73685">
              <a:lnSpc>
                <a:spcPts val="1195"/>
              </a:lnSpc>
            </a:pPr>
            <a:r>
              <a:rPr dirty="0" sz="1000">
                <a:latin typeface="Arial"/>
                <a:cs typeface="Arial"/>
              </a:rPr>
              <a:t>…Also </a:t>
            </a:r>
            <a:r>
              <a:rPr dirty="0" sz="1000" spc="-5">
                <a:latin typeface="Arial"/>
                <a:cs typeface="Arial"/>
              </a:rPr>
              <a:t>known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endParaRPr sz="1000">
              <a:latin typeface="Arial"/>
              <a:cs typeface="Arial"/>
            </a:endParaRPr>
          </a:p>
          <a:p>
            <a:pPr marL="1188720">
              <a:lnSpc>
                <a:spcPts val="1435"/>
              </a:lnSpc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Dynamic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Programming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4820" y="5553885"/>
            <a:ext cx="3907790" cy="141859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algn="ctr" marL="320040">
              <a:lnSpc>
                <a:spcPct val="100000"/>
              </a:lnSpc>
              <a:spcBef>
                <a:spcPts val="103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Finding the Optimal</a:t>
            </a:r>
            <a:r>
              <a:rPr dirty="0" sz="2200" spc="-5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Policy</a:t>
            </a:r>
            <a:endParaRPr sz="2200">
              <a:latin typeface="Arial"/>
              <a:cs typeface="Arial"/>
            </a:endParaRPr>
          </a:p>
          <a:p>
            <a:pPr marL="330200" marR="30480" indent="-3048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600" spc="-5">
                <a:latin typeface="Arial"/>
                <a:cs typeface="Arial"/>
              </a:rPr>
              <a:t>Compute J*(S</a:t>
            </a:r>
            <a:r>
              <a:rPr dirty="0" baseline="-21164" sz="1575" spc="-7" i="1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) for all </a:t>
            </a:r>
            <a:r>
              <a:rPr dirty="0" sz="1600">
                <a:latin typeface="Arial"/>
                <a:cs typeface="Arial"/>
              </a:rPr>
              <a:t>i </a:t>
            </a:r>
            <a:r>
              <a:rPr dirty="0" sz="1600" spc="-5">
                <a:latin typeface="Arial"/>
                <a:cs typeface="Arial"/>
              </a:rPr>
              <a:t>using Value  Iteration (a.k.a. Dynamic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Programming)</a:t>
            </a:r>
            <a:endParaRPr sz="1600">
              <a:latin typeface="Arial"/>
              <a:cs typeface="Arial"/>
            </a:endParaRPr>
          </a:p>
          <a:p>
            <a:pPr marL="330200" indent="-3054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600" spc="-5">
                <a:latin typeface="Arial"/>
                <a:cs typeface="Arial"/>
              </a:rPr>
              <a:t>Define the best action in state </a:t>
            </a:r>
            <a:r>
              <a:rPr dirty="0" sz="1600">
                <a:latin typeface="Arial"/>
                <a:cs typeface="Arial"/>
              </a:rPr>
              <a:t>S</a:t>
            </a:r>
            <a:r>
              <a:rPr dirty="0" baseline="-21164" sz="1575">
                <a:latin typeface="Arial"/>
                <a:cs typeface="Arial"/>
              </a:rPr>
              <a:t>i</a:t>
            </a:r>
            <a:r>
              <a:rPr dirty="0" baseline="-21164" sz="1575" spc="187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9760" y="7467002"/>
            <a:ext cx="92710" cy="275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600" spc="-555">
                <a:latin typeface="Symbol"/>
                <a:cs typeface="Symbol"/>
              </a:rPr>
              <a:t>⎣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9760" y="7085243"/>
            <a:ext cx="1532255" cy="275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438910" algn="l"/>
              </a:tabLst>
            </a:pPr>
            <a:r>
              <a:rPr dirty="0" sz="1600" spc="-555">
                <a:latin typeface="Symbol"/>
                <a:cs typeface="Symbol"/>
              </a:rPr>
              <a:t>⎡</a:t>
            </a:r>
            <a:r>
              <a:rPr dirty="0" sz="1600" spc="-555">
                <a:latin typeface="Times New Roman"/>
                <a:cs typeface="Times New Roman"/>
              </a:rPr>
              <a:t>	</a:t>
            </a:r>
            <a:r>
              <a:rPr dirty="0" sz="1600" spc="-925">
                <a:latin typeface="Symbol"/>
                <a:cs typeface="Symbol"/>
              </a:rPr>
              <a:t>⎤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20129" y="7526263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28792" y="7292475"/>
            <a:ext cx="21336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ts val="1645"/>
              </a:lnSpc>
              <a:spcBef>
                <a:spcPts val="135"/>
              </a:spcBef>
            </a:pP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spc="110" i="1">
                <a:latin typeface="Times New Roman"/>
                <a:cs typeface="Times New Roman"/>
              </a:rPr>
              <a:t> </a:t>
            </a:r>
            <a:r>
              <a:rPr dirty="0" baseline="1736" sz="2400" spc="-1380">
                <a:latin typeface="Symbol"/>
                <a:cs typeface="Symbol"/>
              </a:rPr>
              <a:t>⎥</a:t>
            </a:r>
            <a:endParaRPr baseline="1736" sz="2400">
              <a:latin typeface="Symbol"/>
              <a:cs typeface="Symbol"/>
            </a:endParaRPr>
          </a:p>
          <a:p>
            <a:pPr marL="120014">
              <a:lnSpc>
                <a:spcPts val="1645"/>
              </a:lnSpc>
            </a:pPr>
            <a:r>
              <a:rPr dirty="0" sz="1600" spc="-555">
                <a:latin typeface="Symbol"/>
                <a:cs typeface="Symbol"/>
              </a:rPr>
              <a:t>⎦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95977" y="7233660"/>
            <a:ext cx="238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i="1">
                <a:latin typeface="Times New Roman"/>
                <a:cs typeface="Times New Roman"/>
              </a:rPr>
              <a:t>k</a:t>
            </a:r>
            <a:r>
              <a:rPr dirty="0" sz="950" spc="70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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6502" y="7188403"/>
            <a:ext cx="429259" cy="40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baseline="1133" sz="3675" spc="7">
                <a:latin typeface="Symbol"/>
                <a:cs typeface="Symbol"/>
              </a:rPr>
              <a:t></a:t>
            </a:r>
            <a:r>
              <a:rPr dirty="0" baseline="1133" sz="3675" spc="442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09760" y="7292475"/>
            <a:ext cx="191770" cy="275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baseline="1736" sz="2400" spc="-832">
                <a:latin typeface="Symbol"/>
                <a:cs typeface="Symbol"/>
              </a:rPr>
              <a:t>⎢</a:t>
            </a:r>
            <a:r>
              <a:rPr dirty="0" baseline="1736" sz="2400" spc="-232">
                <a:latin typeface="Times New Roman"/>
                <a:cs typeface="Times New Roman"/>
              </a:rPr>
              <a:t> </a:t>
            </a:r>
            <a:r>
              <a:rPr dirty="0" sz="950" spc="-185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41341" y="7122491"/>
            <a:ext cx="32639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550" spc="-235">
                <a:latin typeface="Symbol"/>
                <a:cs typeface="Symbol"/>
              </a:rPr>
              <a:t></a:t>
            </a:r>
            <a:r>
              <a:rPr dirty="0" sz="1600" spc="-235">
                <a:latin typeface="Times New Roman"/>
                <a:cs typeface="Times New Roman"/>
              </a:rPr>
              <a:t>S</a:t>
            </a:r>
            <a:r>
              <a:rPr dirty="0" sz="1600" spc="-225">
                <a:latin typeface="Times New Roman"/>
                <a:cs typeface="Times New Roman"/>
              </a:rPr>
              <a:t> </a:t>
            </a:r>
            <a:r>
              <a:rPr dirty="0" sz="2550" spc="-459">
                <a:latin typeface="Symbol"/>
                <a:cs typeface="Symbol"/>
              </a:rPr>
              <a:t>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01649" y="7170113"/>
            <a:ext cx="988060" cy="551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Times New Roman"/>
                <a:cs typeface="Times New Roman"/>
              </a:rPr>
              <a:t>ar</a:t>
            </a:r>
            <a:r>
              <a:rPr dirty="0" sz="2450" spc="300">
                <a:latin typeface="Times New Roman"/>
                <a:cs typeface="Times New Roman"/>
              </a:rPr>
              <a:t>g</a:t>
            </a:r>
            <a:r>
              <a:rPr dirty="0" sz="2450">
                <a:latin typeface="Times New Roman"/>
                <a:cs typeface="Times New Roman"/>
              </a:rPr>
              <a:t>max</a:t>
            </a:r>
            <a:endParaRPr sz="2450">
              <a:latin typeface="Times New Roman"/>
              <a:cs typeface="Times New Roman"/>
            </a:endParaRPr>
          </a:p>
          <a:p>
            <a:pPr algn="ctr" marR="6985">
              <a:lnSpc>
                <a:spcPct val="100000"/>
              </a:lnSpc>
              <a:spcBef>
                <a:spcPts val="55"/>
              </a:spcBef>
            </a:pPr>
            <a:r>
              <a:rPr dirty="0" sz="950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4353" y="7228820"/>
            <a:ext cx="97028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72465" algn="l"/>
              </a:tabLst>
            </a:pPr>
            <a:r>
              <a:rPr dirty="0" sz="1600" spc="10" i="1">
                <a:latin typeface="Times New Roman"/>
                <a:cs typeface="Times New Roman"/>
              </a:rPr>
              <a:t>r</a:t>
            </a:r>
            <a:r>
              <a:rPr dirty="0" sz="1600" spc="170" i="1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Symbol"/>
                <a:cs typeface="Symbol"/>
              </a:rPr>
              <a:t></a:t>
            </a:r>
            <a:r>
              <a:rPr dirty="0" sz="1600" spc="-200">
                <a:latin typeface="Times New Roman"/>
                <a:cs typeface="Times New Roman"/>
              </a:rPr>
              <a:t> </a:t>
            </a:r>
            <a:r>
              <a:rPr dirty="0" sz="1700" spc="-30" i="1">
                <a:latin typeface="Symbol"/>
                <a:cs typeface="Symbol"/>
              </a:rPr>
              <a:t></a:t>
            </a:r>
            <a:r>
              <a:rPr dirty="0" sz="1700" spc="-30">
                <a:latin typeface="Times New Roman"/>
                <a:cs typeface="Times New Roman"/>
              </a:rPr>
              <a:t>	</a:t>
            </a:r>
            <a:r>
              <a:rPr dirty="0" sz="1600" spc="20">
                <a:latin typeface="Times New Roman"/>
                <a:cs typeface="Times New Roman"/>
              </a:rPr>
              <a:t>P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12620" y="8113266"/>
            <a:ext cx="5867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(Why?)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6241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967" y="4476241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5710" y="1494536"/>
            <a:ext cx="26835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 </a:t>
            </a:r>
            <a:r>
              <a:rPr dirty="0" spc="-5"/>
              <a:t>of</a:t>
            </a:r>
            <a:r>
              <a:rPr dirty="0" spc="-75"/>
              <a:t> </a:t>
            </a:r>
            <a:r>
              <a:rPr dirty="0"/>
              <a:t>MDPs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6684"/>
            <a:ext cx="3717290" cy="2370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This extends the search algorithms of your first  lectures to the case of probabilistic next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states.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</a:t>
            </a:r>
            <a:r>
              <a:rPr dirty="0" sz="1400" spc="-5">
                <a:latin typeface="Arial"/>
                <a:cs typeface="Arial"/>
              </a:rPr>
              <a:t> important problems are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MDPs….</a:t>
            </a:r>
            <a:endParaRPr sz="14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29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Robot </a:t>
            </a:r>
            <a:r>
              <a:rPr dirty="0" sz="1200">
                <a:latin typeface="Arial"/>
                <a:cs typeface="Arial"/>
              </a:rPr>
              <a:t>path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planning</a:t>
            </a:r>
            <a:endParaRPr sz="1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Travel route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planning</a:t>
            </a:r>
            <a:endParaRPr sz="1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Elevator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scheduling</a:t>
            </a:r>
            <a:endParaRPr sz="1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Bank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retention</a:t>
            </a:r>
            <a:endParaRPr sz="1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Autonomous aircraft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navigation</a:t>
            </a:r>
            <a:endParaRPr sz="1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Manufacturing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processes</a:t>
            </a:r>
            <a:endParaRPr sz="1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Network </a:t>
            </a:r>
            <a:r>
              <a:rPr dirty="0" sz="1200">
                <a:latin typeface="Arial"/>
                <a:cs typeface="Arial"/>
              </a:rPr>
              <a:t>switching &amp;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routing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820" y="5508790"/>
            <a:ext cx="4239895" cy="29845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915669">
              <a:lnSpc>
                <a:spcPct val="100000"/>
              </a:lnSpc>
              <a:spcBef>
                <a:spcPts val="484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Asynchronous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D.P.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sz="1400" spc="-5">
                <a:latin typeface="Arial"/>
                <a:cs typeface="Arial"/>
              </a:rPr>
              <a:t>Value Iteration:</a:t>
            </a:r>
            <a:endParaRPr sz="1400">
              <a:latin typeface="Arial"/>
              <a:cs typeface="Arial"/>
            </a:endParaRPr>
          </a:p>
          <a:p>
            <a:pPr marL="482600" marR="880110">
              <a:lnSpc>
                <a:spcPts val="1370"/>
              </a:lnSpc>
              <a:spcBef>
                <a:spcPts val="695"/>
              </a:spcBef>
            </a:pPr>
            <a:r>
              <a:rPr dirty="0" sz="1200" spc="-5">
                <a:latin typeface="Arial"/>
                <a:cs typeface="Arial"/>
              </a:rPr>
              <a:t>“Backup S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”, “Backup S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”, </a:t>
            </a:r>
            <a:r>
              <a:rPr dirty="0" sz="1200" spc="-70">
                <a:latin typeface="Arial"/>
                <a:cs typeface="Arial"/>
              </a:rPr>
              <a:t>···· </a:t>
            </a:r>
            <a:r>
              <a:rPr dirty="0" sz="1200" spc="-5">
                <a:latin typeface="Arial"/>
                <a:cs typeface="Arial"/>
              </a:rPr>
              <a:t>“Backup S</a:t>
            </a:r>
            <a:r>
              <a:rPr dirty="0" baseline="-20833" sz="1200" spc="-7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”,  then “Backup S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”, “Backup S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”,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····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260"/>
              </a:lnSpc>
            </a:pPr>
            <a:r>
              <a:rPr dirty="0" sz="1200" spc="-5">
                <a:latin typeface="Arial"/>
                <a:cs typeface="Arial"/>
              </a:rPr>
              <a:t>repeat </a:t>
            </a: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397000" marR="30480" indent="-403860">
              <a:lnSpc>
                <a:spcPts val="1300"/>
              </a:lnSpc>
              <a:spcBef>
                <a:spcPts val="300"/>
              </a:spcBef>
              <a:tabLst>
                <a:tab pos="1373505" algn="l"/>
              </a:tabLst>
            </a:pPr>
            <a:r>
              <a:rPr dirty="0" sz="1200">
                <a:latin typeface="Arial"/>
                <a:cs typeface="Arial"/>
              </a:rPr>
              <a:t>:	</a:t>
            </a:r>
            <a:r>
              <a:rPr dirty="0" sz="1200" spc="-5">
                <a:latin typeface="Arial"/>
                <a:cs typeface="Arial"/>
              </a:rPr>
              <a:t>There’s no reason that you need to do the  backups in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order!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ts val="1370"/>
              </a:lnSpc>
              <a:spcBef>
                <a:spcPts val="11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Random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Order </a:t>
            </a:r>
            <a:r>
              <a:rPr dirty="0" sz="1200" spc="-5">
                <a:latin typeface="Arial"/>
                <a:cs typeface="Arial"/>
              </a:rPr>
              <a:t>…still works. Easy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parallelize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(Dyna,</a:t>
            </a:r>
            <a:endParaRPr sz="1200">
              <a:latin typeface="Arial"/>
              <a:cs typeface="Arial"/>
            </a:endParaRPr>
          </a:p>
          <a:p>
            <a:pPr marL="2023110">
              <a:lnSpc>
                <a:spcPts val="1370"/>
              </a:lnSpc>
            </a:pPr>
            <a:r>
              <a:rPr dirty="0" sz="1200" spc="-5">
                <a:latin typeface="Arial"/>
                <a:cs typeface="Arial"/>
              </a:rPr>
              <a:t>Sutton 91)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On-Policy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Order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Arial"/>
                <a:cs typeface="Arial"/>
              </a:rPr>
              <a:t>Simulate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states </a:t>
            </a:r>
            <a:r>
              <a:rPr dirty="0" sz="1200">
                <a:latin typeface="Arial"/>
                <a:cs typeface="Arial"/>
              </a:rPr>
              <a:t>that the </a:t>
            </a:r>
            <a:r>
              <a:rPr dirty="0" sz="1200" spc="-5">
                <a:latin typeface="Arial"/>
                <a:cs typeface="Arial"/>
              </a:rPr>
              <a:t>system actually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visits.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Efficient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 Order</a:t>
            </a:r>
            <a:endParaRPr sz="1200">
              <a:latin typeface="Arial"/>
              <a:cs typeface="Arial"/>
            </a:endParaRPr>
          </a:p>
          <a:p>
            <a:pPr marL="777240" marR="1249045" indent="-295275">
              <a:lnSpc>
                <a:spcPts val="1580"/>
              </a:lnSpc>
              <a:spcBef>
                <a:spcPts val="70"/>
              </a:spcBef>
            </a:pPr>
            <a:r>
              <a:rPr dirty="0" sz="1200" spc="-5">
                <a:latin typeface="Arial"/>
                <a:cs typeface="Arial"/>
              </a:rPr>
              <a:t>e.g. </a:t>
            </a:r>
            <a:r>
              <a:rPr dirty="0" sz="1200">
                <a:latin typeface="Arial"/>
                <a:cs typeface="Arial"/>
              </a:rPr>
              <a:t>Prioritized Sweeping [Moore </a:t>
            </a:r>
            <a:r>
              <a:rPr dirty="0" sz="1200" spc="-5">
                <a:latin typeface="Arial"/>
                <a:cs typeface="Arial"/>
              </a:rPr>
              <a:t>93]  Q-Dyna [Peng </a:t>
            </a:r>
            <a:r>
              <a:rPr dirty="0" sz="1200">
                <a:latin typeface="Arial"/>
                <a:cs typeface="Arial"/>
              </a:rPr>
              <a:t>&amp; </a:t>
            </a:r>
            <a:r>
              <a:rPr dirty="0" sz="1200" spc="-5">
                <a:latin typeface="Arial"/>
                <a:cs typeface="Arial"/>
              </a:rPr>
              <a:t>Williams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93]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6241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967" y="4476241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Policy</a:t>
            </a:r>
            <a:r>
              <a:rPr dirty="0" spc="-65"/>
              <a:t> </a:t>
            </a:r>
            <a:r>
              <a:rPr dirty="0" spc="-5"/>
              <a:t>Iteration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6200" y="2988825"/>
            <a:ext cx="74295" cy="48005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dirty="0" sz="1250" spc="-445">
                <a:latin typeface="Symbol"/>
                <a:cs typeface="Symbol"/>
              </a:rPr>
              <a:t>⎤</a:t>
            </a:r>
            <a:endParaRPr sz="12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1250" spc="-445">
                <a:latin typeface="Symbol"/>
                <a:cs typeface="Symbol"/>
              </a:rPr>
              <a:t>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7684" y="3250937"/>
            <a:ext cx="7429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445">
                <a:latin typeface="Symbol"/>
                <a:cs typeface="Symbol"/>
              </a:rPr>
              <a:t>⎣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7684" y="3023869"/>
            <a:ext cx="7429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445">
                <a:latin typeface="Symbol"/>
                <a:cs typeface="Symbol"/>
              </a:rPr>
              <a:t>⎡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1952" y="3217035"/>
            <a:ext cx="39116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51790" algn="l"/>
              </a:tabLst>
            </a:pPr>
            <a:r>
              <a:rPr dirty="0" sz="700" spc="5" i="1">
                <a:latin typeface="Times New Roman"/>
                <a:cs typeface="Times New Roman"/>
              </a:rPr>
              <a:t>ij</a:t>
            </a:r>
            <a:r>
              <a:rPr dirty="0" sz="700" spc="5" i="1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2284" y="3150360"/>
            <a:ext cx="20129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8888" sz="1875" spc="-667">
                <a:latin typeface="Symbol"/>
                <a:cs typeface="Symbol"/>
              </a:rPr>
              <a:t>⎢</a:t>
            </a:r>
            <a:r>
              <a:rPr dirty="0" baseline="-8888" sz="1875" spc="-7">
                <a:latin typeface="Times New Roman"/>
                <a:cs typeface="Times New Roman"/>
              </a:rPr>
              <a:t> </a:t>
            </a:r>
            <a:r>
              <a:rPr dirty="0" sz="700" spc="-7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2457" y="3109975"/>
            <a:ext cx="7556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6515" y="3019131"/>
            <a:ext cx="53340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P </a:t>
            </a:r>
            <a:r>
              <a:rPr dirty="0" sz="1250">
                <a:latin typeface="Times New Roman"/>
                <a:cs typeface="Times New Roman"/>
              </a:rPr>
              <a:t>J 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250" spc="-185">
                <a:latin typeface="Times New Roman"/>
                <a:cs typeface="Times New Roman"/>
              </a:rPr>
              <a:t>S</a:t>
            </a:r>
            <a:r>
              <a:rPr dirty="0" sz="1250" spc="-180">
                <a:latin typeface="Times New Roman"/>
                <a:cs typeface="Times New Roman"/>
              </a:rPr>
              <a:t> </a:t>
            </a:r>
            <a:r>
              <a:rPr dirty="0" sz="1950" spc="-350">
                <a:latin typeface="Symbol"/>
                <a:cs typeface="Symbol"/>
              </a:rPr>
              <a:t>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7343" y="3113784"/>
            <a:ext cx="51625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latin typeface="Times New Roman"/>
                <a:cs typeface="Times New Roman"/>
              </a:rPr>
              <a:t>arg</a:t>
            </a:r>
            <a:r>
              <a:rPr dirty="0" sz="1250" spc="-21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max</a:t>
            </a:r>
            <a:endParaRPr sz="125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55"/>
              </a:spcBef>
            </a:pPr>
            <a:r>
              <a:rPr dirty="0" sz="700" spc="15" i="1">
                <a:latin typeface="Times New Roman"/>
                <a:cs typeface="Times New Roman"/>
              </a:rPr>
              <a:t>a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4812" y="3105020"/>
            <a:ext cx="17907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 i="1">
                <a:latin typeface="Times New Roman"/>
                <a:cs typeface="Times New Roman"/>
              </a:rPr>
              <a:t>a</a:t>
            </a:r>
            <a:r>
              <a:rPr dirty="0" sz="700" spc="195" i="1">
                <a:latin typeface="Times New Roman"/>
                <a:cs typeface="Times New Roman"/>
              </a:rPr>
              <a:t> </a:t>
            </a:r>
            <a:r>
              <a:rPr dirty="0" sz="700" spc="10">
                <a:latin typeface="华文隶书"/>
                <a:cs typeface="华文隶书"/>
              </a:rPr>
              <a:t>o</a:t>
            </a:r>
            <a:endParaRPr sz="700">
              <a:latin typeface="华文隶书"/>
              <a:cs typeface="华文隶书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1339" y="3112301"/>
            <a:ext cx="334645" cy="3219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ts val="1505"/>
              </a:lnSpc>
              <a:spcBef>
                <a:spcPts val="130"/>
              </a:spcBef>
            </a:pPr>
            <a:r>
              <a:rPr dirty="0" baseline="4444" sz="1875" spc="7">
                <a:latin typeface="Symbol"/>
                <a:cs typeface="Symbol"/>
              </a:rPr>
              <a:t></a:t>
            </a:r>
            <a:r>
              <a:rPr dirty="0" baseline="4444" sz="1875" spc="-412">
                <a:latin typeface="Times New Roman"/>
                <a:cs typeface="Times New Roman"/>
              </a:rPr>
              <a:t> </a:t>
            </a:r>
            <a:r>
              <a:rPr dirty="0" baseline="4273" sz="1950" spc="-30" i="1">
                <a:latin typeface="Symbol"/>
                <a:cs typeface="Symbol"/>
              </a:rPr>
              <a:t></a:t>
            </a:r>
            <a:r>
              <a:rPr dirty="0" baseline="4273" sz="1950" spc="-3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</a:t>
            </a:r>
            <a:endParaRPr sz="1250">
              <a:latin typeface="Symbol"/>
              <a:cs typeface="Symbol"/>
            </a:endParaRPr>
          </a:p>
          <a:p>
            <a:pPr algn="r" marR="41275">
              <a:lnSpc>
                <a:spcPts val="785"/>
              </a:lnSpc>
            </a:pPr>
            <a:r>
              <a:rPr dirty="0" sz="700" spc="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0519" y="1673605"/>
            <a:ext cx="4380230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496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π(S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action selected in the </a:t>
            </a:r>
            <a:r>
              <a:rPr dirty="0" sz="1200" spc="-5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’th state. Then </a:t>
            </a:r>
            <a:r>
              <a:rPr dirty="0" sz="1200">
                <a:latin typeface="Arial"/>
                <a:cs typeface="Arial"/>
              </a:rPr>
              <a:t>π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policy.  </a:t>
            </a:r>
            <a:r>
              <a:rPr dirty="0" sz="120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π</a:t>
            </a:r>
            <a:r>
              <a:rPr dirty="0" baseline="24305" sz="1200" spc="-7" i="1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 i="1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’th policy on </a:t>
            </a:r>
            <a:r>
              <a:rPr dirty="0" sz="1200" spc="-5" i="1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’th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iteration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Arial"/>
                <a:cs typeface="Arial"/>
              </a:rPr>
              <a:t>Algorithm: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0519" y="2492755"/>
            <a:ext cx="4078604" cy="57721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830"/>
              </a:spcBef>
            </a:pPr>
            <a:r>
              <a:rPr dirty="0" sz="1200">
                <a:latin typeface="Arial"/>
                <a:cs typeface="Arial"/>
              </a:rPr>
              <a:t>π˚ = </a:t>
            </a:r>
            <a:r>
              <a:rPr dirty="0" sz="1200" spc="-5">
                <a:latin typeface="Arial"/>
                <a:cs typeface="Arial"/>
              </a:rPr>
              <a:t>Any randomly chosen policy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Symbol"/>
                <a:cs typeface="Symbol"/>
              </a:rPr>
              <a:t>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compute J˚(S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Long term reward starting at </a:t>
            </a:r>
            <a:r>
              <a:rPr dirty="0" sz="1200" spc="-10">
                <a:latin typeface="Arial"/>
                <a:cs typeface="Arial"/>
              </a:rPr>
              <a:t>S</a:t>
            </a:r>
            <a:r>
              <a:rPr dirty="0" baseline="-20833" sz="1200" spc="-15" i="1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using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π˚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5920" y="3133597"/>
            <a:ext cx="530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π (S )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0519" y="3180997"/>
            <a:ext cx="563245" cy="4349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425"/>
              </a:spcBef>
              <a:tabLst>
                <a:tab pos="339090" algn="l"/>
              </a:tabLst>
            </a:pPr>
            <a:r>
              <a:rPr dirty="0" sz="800" spc="-5">
                <a:latin typeface="Arial"/>
                <a:cs typeface="Arial"/>
              </a:rPr>
              <a:t>1	</a:t>
            </a: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-20833" sz="1200" spc="-7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0519" y="3589273"/>
            <a:ext cx="4474210" cy="75628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9"/>
              </a:spcBef>
            </a:pPr>
            <a:r>
              <a:rPr dirty="0" sz="1200" spc="-5">
                <a:latin typeface="Arial"/>
                <a:cs typeface="Arial"/>
              </a:rPr>
              <a:t>π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  <a:p>
            <a:pPr marL="196850" marR="30480" indent="-17145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Arial"/>
                <a:cs typeface="Arial"/>
              </a:rPr>
              <a:t>… </a:t>
            </a:r>
            <a:r>
              <a:rPr dirty="0" sz="1200" spc="-5">
                <a:latin typeface="Arial"/>
                <a:cs typeface="Arial"/>
              </a:rPr>
              <a:t>Keep computing π</a:t>
            </a:r>
            <a:r>
              <a:rPr dirty="0" baseline="24305" sz="1200" spc="-7" i="1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π</a:t>
            </a:r>
            <a:r>
              <a:rPr dirty="0" baseline="24305" sz="1200" spc="-7" i="1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π</a:t>
            </a:r>
            <a:r>
              <a:rPr dirty="0" baseline="24305" sz="1200" spc="-7" i="1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…. until π</a:t>
            </a:r>
            <a:r>
              <a:rPr dirty="0" baseline="24305" sz="1200" spc="-7" i="1">
                <a:latin typeface="Arial"/>
                <a:cs typeface="Arial"/>
              </a:rPr>
              <a:t>k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π</a:t>
            </a:r>
            <a:r>
              <a:rPr dirty="0" baseline="24305" sz="1200" spc="-7" i="1">
                <a:latin typeface="Arial"/>
                <a:cs typeface="Arial"/>
              </a:rPr>
              <a:t>k+1 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5">
                <a:latin typeface="Arial"/>
                <a:cs typeface="Arial"/>
              </a:rPr>
              <a:t>You now have  an optimal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policy.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62500" y="1225296"/>
            <a:ext cx="1409700" cy="304800"/>
          </a:xfrm>
          <a:custGeom>
            <a:avLst/>
            <a:gdLst/>
            <a:ahLst/>
            <a:cxnLst/>
            <a:rect l="l" t="t" r="r" b="b"/>
            <a:pathLst>
              <a:path w="1409700" h="304800">
                <a:moveTo>
                  <a:pt x="127253" y="101346"/>
                </a:moveTo>
                <a:lnTo>
                  <a:pt x="76831" y="105751"/>
                </a:lnTo>
                <a:lnTo>
                  <a:pt x="36480" y="114871"/>
                </a:lnTo>
                <a:lnTo>
                  <a:pt x="9703" y="127706"/>
                </a:lnTo>
                <a:lnTo>
                  <a:pt x="0" y="143255"/>
                </a:lnTo>
                <a:lnTo>
                  <a:pt x="4845" y="153888"/>
                </a:lnTo>
                <a:lnTo>
                  <a:pt x="18764" y="163734"/>
                </a:lnTo>
                <a:lnTo>
                  <a:pt x="40826" y="172295"/>
                </a:lnTo>
                <a:lnTo>
                  <a:pt x="70103" y="179070"/>
                </a:lnTo>
                <a:lnTo>
                  <a:pt x="69341" y="179070"/>
                </a:lnTo>
                <a:lnTo>
                  <a:pt x="53101" y="185189"/>
                </a:lnTo>
                <a:lnTo>
                  <a:pt x="41147" y="192024"/>
                </a:lnTo>
                <a:lnTo>
                  <a:pt x="33766" y="199429"/>
                </a:lnTo>
                <a:lnTo>
                  <a:pt x="31241" y="207263"/>
                </a:lnTo>
                <a:lnTo>
                  <a:pt x="42350" y="223456"/>
                </a:lnTo>
                <a:lnTo>
                  <a:pt x="72675" y="236791"/>
                </a:lnTo>
                <a:lnTo>
                  <a:pt x="117717" y="245840"/>
                </a:lnTo>
                <a:lnTo>
                  <a:pt x="172974" y="249174"/>
                </a:lnTo>
                <a:lnTo>
                  <a:pt x="179070" y="249174"/>
                </a:lnTo>
                <a:lnTo>
                  <a:pt x="184403" y="249174"/>
                </a:lnTo>
                <a:lnTo>
                  <a:pt x="189737" y="248411"/>
                </a:lnTo>
                <a:lnTo>
                  <a:pt x="188975" y="249174"/>
                </a:lnTo>
                <a:lnTo>
                  <a:pt x="229362" y="264652"/>
                </a:lnTo>
                <a:lnTo>
                  <a:pt x="281177" y="276415"/>
                </a:lnTo>
                <a:lnTo>
                  <a:pt x="341566" y="283892"/>
                </a:lnTo>
                <a:lnTo>
                  <a:pt x="407670" y="286511"/>
                </a:lnTo>
                <a:lnTo>
                  <a:pt x="441733" y="285809"/>
                </a:lnTo>
                <a:lnTo>
                  <a:pt x="475011" y="283749"/>
                </a:lnTo>
                <a:lnTo>
                  <a:pt x="507003" y="280404"/>
                </a:lnTo>
                <a:lnTo>
                  <a:pt x="537210" y="275844"/>
                </a:lnTo>
                <a:lnTo>
                  <a:pt x="572535" y="288083"/>
                </a:lnTo>
                <a:lnTo>
                  <a:pt x="616362" y="297179"/>
                </a:lnTo>
                <a:lnTo>
                  <a:pt x="666333" y="302847"/>
                </a:lnTo>
                <a:lnTo>
                  <a:pt x="720089" y="304800"/>
                </a:lnTo>
                <a:lnTo>
                  <a:pt x="790253" y="301394"/>
                </a:lnTo>
                <a:lnTo>
                  <a:pt x="851630" y="291845"/>
                </a:lnTo>
                <a:lnTo>
                  <a:pt x="900005" y="277153"/>
                </a:lnTo>
                <a:lnTo>
                  <a:pt x="931163" y="258318"/>
                </a:lnTo>
                <a:lnTo>
                  <a:pt x="931163" y="259079"/>
                </a:lnTo>
                <a:lnTo>
                  <a:pt x="954690" y="262639"/>
                </a:lnTo>
                <a:lnTo>
                  <a:pt x="979360" y="265271"/>
                </a:lnTo>
                <a:lnTo>
                  <a:pt x="1004887" y="266902"/>
                </a:lnTo>
                <a:lnTo>
                  <a:pt x="1030986" y="267461"/>
                </a:lnTo>
                <a:lnTo>
                  <a:pt x="1104126" y="263175"/>
                </a:lnTo>
                <a:lnTo>
                  <a:pt x="1164050" y="251459"/>
                </a:lnTo>
                <a:lnTo>
                  <a:pt x="1204686" y="234029"/>
                </a:lnTo>
                <a:lnTo>
                  <a:pt x="1219962" y="212598"/>
                </a:lnTo>
                <a:lnTo>
                  <a:pt x="1219962" y="211835"/>
                </a:lnTo>
                <a:lnTo>
                  <a:pt x="1295578" y="204406"/>
                </a:lnTo>
                <a:lnTo>
                  <a:pt x="1355693" y="190118"/>
                </a:lnTo>
                <a:lnTo>
                  <a:pt x="1395376" y="170687"/>
                </a:lnTo>
                <a:lnTo>
                  <a:pt x="1409700" y="147827"/>
                </a:lnTo>
                <a:lnTo>
                  <a:pt x="1406735" y="137136"/>
                </a:lnTo>
                <a:lnTo>
                  <a:pt x="1397984" y="126873"/>
                </a:lnTo>
                <a:lnTo>
                  <a:pt x="1383661" y="117181"/>
                </a:lnTo>
                <a:lnTo>
                  <a:pt x="1363979" y="108203"/>
                </a:lnTo>
                <a:lnTo>
                  <a:pt x="1363217" y="108203"/>
                </a:lnTo>
                <a:lnTo>
                  <a:pt x="1372362" y="101346"/>
                </a:lnTo>
                <a:lnTo>
                  <a:pt x="1377696" y="94487"/>
                </a:lnTo>
                <a:lnTo>
                  <a:pt x="1377696" y="87629"/>
                </a:lnTo>
                <a:lnTo>
                  <a:pt x="1368290" y="71104"/>
                </a:lnTo>
                <a:lnTo>
                  <a:pt x="1341881" y="56578"/>
                </a:lnTo>
                <a:lnTo>
                  <a:pt x="1301186" y="45196"/>
                </a:lnTo>
                <a:lnTo>
                  <a:pt x="1248917" y="38100"/>
                </a:lnTo>
                <a:lnTo>
                  <a:pt x="1249679" y="38100"/>
                </a:lnTo>
                <a:lnTo>
                  <a:pt x="1230308" y="22824"/>
                </a:lnTo>
                <a:lnTo>
                  <a:pt x="1195292" y="10763"/>
                </a:lnTo>
                <a:lnTo>
                  <a:pt x="1148417" y="2845"/>
                </a:lnTo>
                <a:lnTo>
                  <a:pt x="1093470" y="0"/>
                </a:lnTo>
                <a:lnTo>
                  <a:pt x="1059227" y="1119"/>
                </a:lnTo>
                <a:lnTo>
                  <a:pt x="1026985" y="4381"/>
                </a:lnTo>
                <a:lnTo>
                  <a:pt x="997886" y="9644"/>
                </a:lnTo>
                <a:lnTo>
                  <a:pt x="973074" y="16763"/>
                </a:lnTo>
                <a:lnTo>
                  <a:pt x="950404" y="9644"/>
                </a:lnTo>
                <a:lnTo>
                  <a:pt x="923163" y="4381"/>
                </a:lnTo>
                <a:lnTo>
                  <a:pt x="892492" y="1119"/>
                </a:lnTo>
                <a:lnTo>
                  <a:pt x="859536" y="0"/>
                </a:lnTo>
                <a:lnTo>
                  <a:pt x="820257" y="1643"/>
                </a:lnTo>
                <a:lnTo>
                  <a:pt x="784764" y="6286"/>
                </a:lnTo>
                <a:lnTo>
                  <a:pt x="754844" y="13501"/>
                </a:lnTo>
                <a:lnTo>
                  <a:pt x="732282" y="22859"/>
                </a:lnTo>
                <a:lnTo>
                  <a:pt x="733044" y="23622"/>
                </a:lnTo>
                <a:lnTo>
                  <a:pt x="706481" y="17502"/>
                </a:lnTo>
                <a:lnTo>
                  <a:pt x="676560" y="12953"/>
                </a:lnTo>
                <a:lnTo>
                  <a:pt x="644211" y="10120"/>
                </a:lnTo>
                <a:lnTo>
                  <a:pt x="610362" y="9144"/>
                </a:lnTo>
                <a:lnTo>
                  <a:pt x="563606" y="11072"/>
                </a:lnTo>
                <a:lnTo>
                  <a:pt x="520922" y="16573"/>
                </a:lnTo>
                <a:lnTo>
                  <a:pt x="484667" y="25217"/>
                </a:lnTo>
                <a:lnTo>
                  <a:pt x="457200" y="36575"/>
                </a:lnTo>
                <a:lnTo>
                  <a:pt x="456438" y="36575"/>
                </a:lnTo>
                <a:lnTo>
                  <a:pt x="430375" y="32896"/>
                </a:lnTo>
                <a:lnTo>
                  <a:pt x="402812" y="30003"/>
                </a:lnTo>
                <a:lnTo>
                  <a:pt x="374249" y="28110"/>
                </a:lnTo>
                <a:lnTo>
                  <a:pt x="345186" y="27431"/>
                </a:lnTo>
                <a:lnTo>
                  <a:pt x="275466" y="30809"/>
                </a:lnTo>
                <a:lnTo>
                  <a:pt x="214999" y="40184"/>
                </a:lnTo>
                <a:lnTo>
                  <a:pt x="167371" y="54425"/>
                </a:lnTo>
                <a:lnTo>
                  <a:pt x="136166" y="72396"/>
                </a:lnTo>
                <a:lnTo>
                  <a:pt x="124967" y="92963"/>
                </a:lnTo>
                <a:lnTo>
                  <a:pt x="124967" y="95250"/>
                </a:lnTo>
                <a:lnTo>
                  <a:pt x="125729" y="98298"/>
                </a:lnTo>
                <a:lnTo>
                  <a:pt x="126491" y="101346"/>
                </a:lnTo>
                <a:lnTo>
                  <a:pt x="127253" y="101346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32603" y="1404366"/>
            <a:ext cx="82550" cy="6350"/>
          </a:xfrm>
          <a:custGeom>
            <a:avLst/>
            <a:gdLst/>
            <a:ahLst/>
            <a:cxnLst/>
            <a:rect l="l" t="t" r="r" b="b"/>
            <a:pathLst>
              <a:path w="82550" h="6350">
                <a:moveTo>
                  <a:pt x="0" y="0"/>
                </a:moveTo>
                <a:lnTo>
                  <a:pt x="16656" y="2559"/>
                </a:lnTo>
                <a:lnTo>
                  <a:pt x="34385" y="4476"/>
                </a:lnTo>
                <a:lnTo>
                  <a:pt x="52828" y="5679"/>
                </a:lnTo>
                <a:lnTo>
                  <a:pt x="71628" y="6095"/>
                </a:lnTo>
                <a:lnTo>
                  <a:pt x="75437" y="6095"/>
                </a:lnTo>
                <a:lnTo>
                  <a:pt x="79248" y="6095"/>
                </a:lnTo>
                <a:lnTo>
                  <a:pt x="82296" y="6095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2238" y="1471422"/>
            <a:ext cx="36830" cy="2540"/>
          </a:xfrm>
          <a:custGeom>
            <a:avLst/>
            <a:gdLst/>
            <a:ahLst/>
            <a:cxnLst/>
            <a:rect l="l" t="t" r="r" b="b"/>
            <a:pathLst>
              <a:path w="36829" h="2540">
                <a:moveTo>
                  <a:pt x="0" y="2285"/>
                </a:moveTo>
                <a:lnTo>
                  <a:pt x="9143" y="2143"/>
                </a:lnTo>
                <a:lnTo>
                  <a:pt x="18287" y="1714"/>
                </a:lnTo>
                <a:lnTo>
                  <a:pt x="27432" y="1000"/>
                </a:lnTo>
                <a:lnTo>
                  <a:pt x="36575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77611" y="1488947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0"/>
                </a:moveTo>
                <a:lnTo>
                  <a:pt x="6096" y="4572"/>
                </a:lnTo>
                <a:lnTo>
                  <a:pt x="12953" y="8381"/>
                </a:lnTo>
                <a:lnTo>
                  <a:pt x="22098" y="12192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76544" y="1387602"/>
            <a:ext cx="106045" cy="50800"/>
          </a:xfrm>
          <a:custGeom>
            <a:avLst/>
            <a:gdLst/>
            <a:ahLst/>
            <a:cxnLst/>
            <a:rect l="l" t="t" r="r" b="b"/>
            <a:pathLst>
              <a:path w="106045" h="50800">
                <a:moveTo>
                  <a:pt x="105917" y="50292"/>
                </a:moveTo>
                <a:lnTo>
                  <a:pt x="105917" y="49529"/>
                </a:lnTo>
                <a:lnTo>
                  <a:pt x="98476" y="34075"/>
                </a:lnTo>
                <a:lnTo>
                  <a:pt x="77247" y="20193"/>
                </a:lnTo>
                <a:lnTo>
                  <a:pt x="43874" y="8596"/>
                </a:lnTo>
                <a:lnTo>
                  <a:pt x="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78473" y="1333500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0" y="19050"/>
                </a:moveTo>
                <a:lnTo>
                  <a:pt x="14561" y="14787"/>
                </a:lnTo>
                <a:lnTo>
                  <a:pt x="27336" y="10096"/>
                </a:lnTo>
                <a:lnTo>
                  <a:pt x="38254" y="5119"/>
                </a:lnTo>
                <a:lnTo>
                  <a:pt x="47243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11190" y="1242060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4">
                <a:moveTo>
                  <a:pt x="24384" y="0"/>
                </a:moveTo>
                <a:lnTo>
                  <a:pt x="17252" y="2416"/>
                </a:lnTo>
                <a:lnTo>
                  <a:pt x="10763" y="5048"/>
                </a:lnTo>
                <a:lnTo>
                  <a:pt x="4988" y="7822"/>
                </a:lnTo>
                <a:lnTo>
                  <a:pt x="0" y="10668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18938" y="1261872"/>
            <a:ext cx="43180" cy="10160"/>
          </a:xfrm>
          <a:custGeom>
            <a:avLst/>
            <a:gdLst/>
            <a:ahLst/>
            <a:cxnLst/>
            <a:rect l="l" t="t" r="r" b="b"/>
            <a:pathLst>
              <a:path w="43179" h="10159">
                <a:moveTo>
                  <a:pt x="42672" y="9905"/>
                </a:moveTo>
                <a:lnTo>
                  <a:pt x="32682" y="7179"/>
                </a:lnTo>
                <a:lnTo>
                  <a:pt x="22193" y="4667"/>
                </a:lnTo>
                <a:lnTo>
                  <a:pt x="11275" y="2297"/>
                </a:lnTo>
                <a:lnTo>
                  <a:pt x="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09680" y="1503362"/>
            <a:ext cx="336169" cy="97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10150" y="1274318"/>
            <a:ext cx="8331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854" marR="5080" indent="-23749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Another way </a:t>
            </a:r>
            <a:r>
              <a:rPr dirty="0" sz="600">
                <a:latin typeface="Arial"/>
                <a:cs typeface="Arial"/>
              </a:rPr>
              <a:t>to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compute  optimal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policies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2558795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0220" y="5398261"/>
            <a:ext cx="3944620" cy="241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4580" marR="5080" indent="-8407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Policy Iteration &amp; Value Iteration:  Which is best</a:t>
            </a:r>
            <a:r>
              <a:rPr dirty="0" sz="200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???</a:t>
            </a:r>
            <a:endParaRPr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Arial"/>
                <a:cs typeface="Arial"/>
              </a:rPr>
              <a:t>It depends.</a:t>
            </a:r>
            <a:endParaRPr sz="1400">
              <a:latin typeface="Arial"/>
              <a:cs typeface="Arial"/>
            </a:endParaRPr>
          </a:p>
          <a:p>
            <a:pPr algn="just" marL="171450" marR="58928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Lots of actions? Choose </a:t>
            </a:r>
            <a:r>
              <a:rPr dirty="0" sz="1400" spc="-5">
                <a:solidFill>
                  <a:srgbClr val="885C87"/>
                </a:solidFill>
                <a:latin typeface="Arial"/>
                <a:cs typeface="Arial"/>
              </a:rPr>
              <a:t>Policy Iteration  </a:t>
            </a:r>
            <a:r>
              <a:rPr dirty="0" sz="1400" spc="-5">
                <a:latin typeface="Arial"/>
                <a:cs typeface="Arial"/>
              </a:rPr>
              <a:t>Already got a fair policy? </a:t>
            </a:r>
            <a:r>
              <a:rPr dirty="0" sz="1400" spc="-5">
                <a:solidFill>
                  <a:srgbClr val="885C87"/>
                </a:solidFill>
                <a:latin typeface="Arial"/>
                <a:cs typeface="Arial"/>
              </a:rPr>
              <a:t>Policy Iteration  </a:t>
            </a:r>
            <a:r>
              <a:rPr dirty="0" sz="1400" spc="-5">
                <a:latin typeface="Arial"/>
                <a:cs typeface="Arial"/>
              </a:rPr>
              <a:t>Few actions, acyclic?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Value</a:t>
            </a:r>
            <a:r>
              <a:rPr dirty="0" sz="1400" spc="5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Iteration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Best of Both</a:t>
            </a: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Worlds:</a:t>
            </a:r>
            <a:endParaRPr sz="1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345"/>
              </a:spcBef>
              <a:tabLst>
                <a:tab pos="2209165" algn="l"/>
              </a:tabLst>
            </a:pPr>
            <a:r>
              <a:rPr dirty="0" sz="1400" spc="-5">
                <a:latin typeface="Arial"/>
                <a:cs typeface="Arial"/>
              </a:rPr>
              <a:t>Modified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Policy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Iteration	</a:t>
            </a:r>
            <a:r>
              <a:rPr dirty="0" sz="1200">
                <a:latin typeface="Arial"/>
                <a:cs typeface="Arial"/>
              </a:rPr>
              <a:t>[Puterman]</a:t>
            </a:r>
            <a:endParaRPr sz="12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Arial"/>
                <a:cs typeface="Arial"/>
              </a:rPr>
              <a:t>…a simple mix of value iteration and policy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iteration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28800" y="7955280"/>
            <a:ext cx="1257300" cy="273685"/>
          </a:xfrm>
          <a:prstGeom prst="rect">
            <a:avLst/>
          </a:prstGeom>
          <a:ln w="14287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200"/>
              </a:spcBef>
            </a:pPr>
            <a:r>
              <a:rPr dirty="0" sz="1400" spc="-5">
                <a:solidFill>
                  <a:srgbClr val="048D0A"/>
                </a:solidFill>
                <a:latin typeface="Arial"/>
                <a:cs typeface="Arial"/>
              </a:rPr>
              <a:t>3</a:t>
            </a:r>
            <a:r>
              <a:rPr dirty="0" baseline="23391" sz="1425" spc="-7">
                <a:solidFill>
                  <a:srgbClr val="048D0A"/>
                </a:solidFill>
                <a:latin typeface="Arial"/>
                <a:cs typeface="Arial"/>
              </a:rPr>
              <a:t>rd</a:t>
            </a:r>
            <a:r>
              <a:rPr dirty="0" baseline="23391" sz="1425" spc="165">
                <a:solidFill>
                  <a:srgbClr val="048D0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48D0A"/>
                </a:solidFill>
                <a:latin typeface="Arial"/>
                <a:cs typeface="Arial"/>
              </a:rPr>
              <a:t>Approach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0220" y="8265664"/>
            <a:ext cx="1856105" cy="50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Linear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Programming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6241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967" y="4476241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3135" y="1494536"/>
            <a:ext cx="172275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Time to</a:t>
            </a:r>
            <a:r>
              <a:rPr dirty="0" spc="-85"/>
              <a:t> </a:t>
            </a:r>
            <a:r>
              <a:rPr dirty="0" spc="-5"/>
              <a:t>Moan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0220" y="2207767"/>
            <a:ext cx="41846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What’s the biggest problem(s) with what we’ve  seen so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far?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7520" y="8653524"/>
            <a:ext cx="14808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5267" y="8653524"/>
            <a:ext cx="9067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9523" y="5703061"/>
            <a:ext cx="41338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Dealing with large numbers of</a:t>
            </a:r>
            <a:r>
              <a:rPr dirty="0" sz="2000" spc="4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states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88656" y="6081236"/>
          <a:ext cx="917575" cy="715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/>
                <a:gridCol w="447674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STATE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VALUE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809" sz="525" spc="-7">
                          <a:latin typeface="Arial"/>
                          <a:cs typeface="Arial"/>
                        </a:rPr>
                        <a:t>1</a:t>
                      </a:r>
                      <a:endParaRPr baseline="-23809" sz="525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809" sz="525" spc="-7">
                          <a:latin typeface="Arial"/>
                          <a:cs typeface="Arial"/>
                        </a:rPr>
                        <a:t>2</a:t>
                      </a:r>
                      <a:endParaRPr baseline="-23809" sz="525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21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  <a:spcBef>
                          <a:spcPts val="320"/>
                        </a:spcBef>
                      </a:pPr>
                      <a:r>
                        <a:rPr dirty="0" baseline="16666" sz="750" spc="-7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350" spc="-5">
                          <a:latin typeface="Arial"/>
                          <a:cs typeface="Arial"/>
                        </a:rPr>
                        <a:t>15122189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319020" y="6132830"/>
            <a:ext cx="11480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Don’t use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Table…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7715" y="6780527"/>
            <a:ext cx="3581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us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9921" y="6894827"/>
            <a:ext cx="8286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(Generalizers)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4275" y="6894827"/>
            <a:ext cx="7518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(Hierarchies)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5500" y="7117080"/>
            <a:ext cx="762000" cy="205104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Splines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7400" y="7764780"/>
            <a:ext cx="1028700" cy="35750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222250" marR="42545" indent="-1270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 Function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Approxima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0000" y="8145780"/>
            <a:ext cx="800100" cy="372745"/>
          </a:xfrm>
          <a:custGeom>
            <a:avLst/>
            <a:gdLst/>
            <a:ahLst/>
            <a:cxnLst/>
            <a:rect l="l" t="t" r="r" b="b"/>
            <a:pathLst>
              <a:path w="800100" h="372745">
                <a:moveTo>
                  <a:pt x="800100" y="0"/>
                </a:moveTo>
                <a:lnTo>
                  <a:pt x="0" y="0"/>
                </a:lnTo>
                <a:lnTo>
                  <a:pt x="0" y="372618"/>
                </a:lnTo>
                <a:lnTo>
                  <a:pt x="800100" y="372618"/>
                </a:lnTo>
                <a:lnTo>
                  <a:pt x="8001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13175" y="8140237"/>
            <a:ext cx="7937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158750" indent="-48895">
              <a:lnSpc>
                <a:spcPct val="110000"/>
              </a:lnSpc>
              <a:spcBef>
                <a:spcPts val="100"/>
              </a:spcBef>
            </a:pPr>
            <a:r>
              <a:rPr dirty="0" sz="1000">
                <a:solidFill>
                  <a:srgbClr val="FFCF01"/>
                </a:solidFill>
                <a:latin typeface="Arial"/>
                <a:cs typeface="Arial"/>
              </a:rPr>
              <a:t>Me</a:t>
            </a:r>
            <a:r>
              <a:rPr dirty="0" sz="1000" spc="-10">
                <a:solidFill>
                  <a:srgbClr val="FFCF01"/>
                </a:solidFill>
                <a:latin typeface="Arial"/>
                <a:cs typeface="Arial"/>
              </a:rPr>
              <a:t>m</a:t>
            </a:r>
            <a:r>
              <a:rPr dirty="0" sz="1000">
                <a:solidFill>
                  <a:srgbClr val="FFCF01"/>
                </a:solidFill>
                <a:latin typeface="Arial"/>
                <a:cs typeface="Arial"/>
              </a:rPr>
              <a:t>ory  </a:t>
            </a:r>
            <a:r>
              <a:rPr dirty="0" sz="1000" spc="-5">
                <a:solidFill>
                  <a:srgbClr val="FFCF01"/>
                </a:solidFill>
                <a:latin typeface="Arial"/>
                <a:cs typeface="Arial"/>
              </a:rPr>
              <a:t>Based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91100" y="7993380"/>
            <a:ext cx="495300" cy="38100"/>
          </a:xfrm>
          <a:custGeom>
            <a:avLst/>
            <a:gdLst/>
            <a:ahLst/>
            <a:cxnLst/>
            <a:rect l="l" t="t" r="r" b="b"/>
            <a:pathLst>
              <a:path w="495300" h="38100">
                <a:moveTo>
                  <a:pt x="80010" y="0"/>
                </a:moveTo>
                <a:lnTo>
                  <a:pt x="48863" y="1476"/>
                </a:lnTo>
                <a:lnTo>
                  <a:pt x="23431" y="5524"/>
                </a:lnTo>
                <a:lnTo>
                  <a:pt x="6286" y="11572"/>
                </a:lnTo>
                <a:lnTo>
                  <a:pt x="0" y="19050"/>
                </a:lnTo>
                <a:lnTo>
                  <a:pt x="6286" y="26527"/>
                </a:lnTo>
                <a:lnTo>
                  <a:pt x="23431" y="32575"/>
                </a:lnTo>
                <a:lnTo>
                  <a:pt x="48863" y="36623"/>
                </a:lnTo>
                <a:lnTo>
                  <a:pt x="80010" y="38100"/>
                </a:lnTo>
                <a:lnTo>
                  <a:pt x="415289" y="38100"/>
                </a:lnTo>
                <a:lnTo>
                  <a:pt x="446436" y="36623"/>
                </a:lnTo>
                <a:lnTo>
                  <a:pt x="471868" y="32575"/>
                </a:lnTo>
                <a:lnTo>
                  <a:pt x="489013" y="26527"/>
                </a:lnTo>
                <a:lnTo>
                  <a:pt x="495300" y="19050"/>
                </a:lnTo>
                <a:lnTo>
                  <a:pt x="489013" y="11572"/>
                </a:lnTo>
                <a:lnTo>
                  <a:pt x="471868" y="5524"/>
                </a:lnTo>
                <a:lnTo>
                  <a:pt x="446436" y="1476"/>
                </a:lnTo>
                <a:lnTo>
                  <a:pt x="415289" y="0"/>
                </a:lnTo>
                <a:lnTo>
                  <a:pt x="8001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14900" y="8107680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42672" y="0"/>
                </a:moveTo>
                <a:lnTo>
                  <a:pt x="26038" y="2952"/>
                </a:lnTo>
                <a:lnTo>
                  <a:pt x="12477" y="11049"/>
                </a:lnTo>
                <a:lnTo>
                  <a:pt x="3345" y="23145"/>
                </a:lnTo>
                <a:lnTo>
                  <a:pt x="0" y="38100"/>
                </a:lnTo>
                <a:lnTo>
                  <a:pt x="3345" y="53054"/>
                </a:lnTo>
                <a:lnTo>
                  <a:pt x="12477" y="65151"/>
                </a:lnTo>
                <a:lnTo>
                  <a:pt x="26038" y="73247"/>
                </a:lnTo>
                <a:lnTo>
                  <a:pt x="42672" y="76200"/>
                </a:lnTo>
                <a:lnTo>
                  <a:pt x="224027" y="76200"/>
                </a:lnTo>
                <a:lnTo>
                  <a:pt x="240661" y="73247"/>
                </a:lnTo>
                <a:lnTo>
                  <a:pt x="254222" y="65151"/>
                </a:lnTo>
                <a:lnTo>
                  <a:pt x="263354" y="53054"/>
                </a:lnTo>
                <a:lnTo>
                  <a:pt x="266700" y="38100"/>
                </a:lnTo>
                <a:lnTo>
                  <a:pt x="263354" y="23145"/>
                </a:lnTo>
                <a:lnTo>
                  <a:pt x="254222" y="11049"/>
                </a:lnTo>
                <a:lnTo>
                  <a:pt x="240661" y="2952"/>
                </a:lnTo>
                <a:lnTo>
                  <a:pt x="224027" y="0"/>
                </a:lnTo>
                <a:lnTo>
                  <a:pt x="42672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57800" y="8107680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42672" y="0"/>
                </a:moveTo>
                <a:lnTo>
                  <a:pt x="26038" y="2952"/>
                </a:lnTo>
                <a:lnTo>
                  <a:pt x="12477" y="11049"/>
                </a:lnTo>
                <a:lnTo>
                  <a:pt x="3345" y="23145"/>
                </a:lnTo>
                <a:lnTo>
                  <a:pt x="0" y="38100"/>
                </a:lnTo>
                <a:lnTo>
                  <a:pt x="3345" y="53054"/>
                </a:lnTo>
                <a:lnTo>
                  <a:pt x="12477" y="65151"/>
                </a:lnTo>
                <a:lnTo>
                  <a:pt x="26038" y="73247"/>
                </a:lnTo>
                <a:lnTo>
                  <a:pt x="42672" y="76200"/>
                </a:lnTo>
                <a:lnTo>
                  <a:pt x="224027" y="76200"/>
                </a:lnTo>
                <a:lnTo>
                  <a:pt x="240661" y="73247"/>
                </a:lnTo>
                <a:lnTo>
                  <a:pt x="254222" y="65151"/>
                </a:lnTo>
                <a:lnTo>
                  <a:pt x="263354" y="53054"/>
                </a:lnTo>
                <a:lnTo>
                  <a:pt x="266700" y="38100"/>
                </a:lnTo>
                <a:lnTo>
                  <a:pt x="263354" y="23145"/>
                </a:lnTo>
                <a:lnTo>
                  <a:pt x="254222" y="11049"/>
                </a:lnTo>
                <a:lnTo>
                  <a:pt x="240661" y="2952"/>
                </a:lnTo>
                <a:lnTo>
                  <a:pt x="224027" y="0"/>
                </a:lnTo>
                <a:lnTo>
                  <a:pt x="42672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38700" y="8221980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18287" y="0"/>
                </a:moveTo>
                <a:lnTo>
                  <a:pt x="11251" y="1476"/>
                </a:lnTo>
                <a:lnTo>
                  <a:pt x="5429" y="5524"/>
                </a:lnTo>
                <a:lnTo>
                  <a:pt x="1464" y="11572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96012" y="38100"/>
                </a:lnTo>
                <a:lnTo>
                  <a:pt x="103048" y="36623"/>
                </a:lnTo>
                <a:lnTo>
                  <a:pt x="108870" y="32575"/>
                </a:lnTo>
                <a:lnTo>
                  <a:pt x="112835" y="26527"/>
                </a:lnTo>
                <a:lnTo>
                  <a:pt x="114300" y="19050"/>
                </a:lnTo>
                <a:lnTo>
                  <a:pt x="112835" y="11572"/>
                </a:lnTo>
                <a:lnTo>
                  <a:pt x="108870" y="5524"/>
                </a:lnTo>
                <a:lnTo>
                  <a:pt x="103048" y="1476"/>
                </a:lnTo>
                <a:lnTo>
                  <a:pt x="96012" y="0"/>
                </a:lnTo>
                <a:lnTo>
                  <a:pt x="18287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67300" y="8221980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18287" y="0"/>
                </a:moveTo>
                <a:lnTo>
                  <a:pt x="11251" y="1476"/>
                </a:lnTo>
                <a:lnTo>
                  <a:pt x="5429" y="5524"/>
                </a:lnTo>
                <a:lnTo>
                  <a:pt x="1464" y="11572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96012" y="38100"/>
                </a:lnTo>
                <a:lnTo>
                  <a:pt x="103048" y="36623"/>
                </a:lnTo>
                <a:lnTo>
                  <a:pt x="108870" y="32575"/>
                </a:lnTo>
                <a:lnTo>
                  <a:pt x="112835" y="26527"/>
                </a:lnTo>
                <a:lnTo>
                  <a:pt x="114300" y="19050"/>
                </a:lnTo>
                <a:lnTo>
                  <a:pt x="112835" y="11572"/>
                </a:lnTo>
                <a:lnTo>
                  <a:pt x="108870" y="5524"/>
                </a:lnTo>
                <a:lnTo>
                  <a:pt x="103048" y="1476"/>
                </a:lnTo>
                <a:lnTo>
                  <a:pt x="96012" y="0"/>
                </a:lnTo>
                <a:lnTo>
                  <a:pt x="18287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57800" y="8221980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18287" y="0"/>
                </a:moveTo>
                <a:lnTo>
                  <a:pt x="11251" y="1476"/>
                </a:lnTo>
                <a:lnTo>
                  <a:pt x="5429" y="5524"/>
                </a:lnTo>
                <a:lnTo>
                  <a:pt x="1464" y="11572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96012" y="38100"/>
                </a:lnTo>
                <a:lnTo>
                  <a:pt x="103048" y="36623"/>
                </a:lnTo>
                <a:lnTo>
                  <a:pt x="108870" y="32575"/>
                </a:lnTo>
                <a:lnTo>
                  <a:pt x="112835" y="26527"/>
                </a:lnTo>
                <a:lnTo>
                  <a:pt x="114300" y="19050"/>
                </a:lnTo>
                <a:lnTo>
                  <a:pt x="112835" y="11572"/>
                </a:lnTo>
                <a:lnTo>
                  <a:pt x="108870" y="5524"/>
                </a:lnTo>
                <a:lnTo>
                  <a:pt x="103048" y="1476"/>
                </a:lnTo>
                <a:lnTo>
                  <a:pt x="96012" y="0"/>
                </a:lnTo>
                <a:lnTo>
                  <a:pt x="18287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8300" y="8221980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18287" y="0"/>
                </a:moveTo>
                <a:lnTo>
                  <a:pt x="11251" y="1476"/>
                </a:lnTo>
                <a:lnTo>
                  <a:pt x="5429" y="5524"/>
                </a:lnTo>
                <a:lnTo>
                  <a:pt x="1464" y="11572"/>
                </a:lnTo>
                <a:lnTo>
                  <a:pt x="0" y="19050"/>
                </a:lnTo>
                <a:lnTo>
                  <a:pt x="1464" y="26527"/>
                </a:lnTo>
                <a:lnTo>
                  <a:pt x="5429" y="32575"/>
                </a:lnTo>
                <a:lnTo>
                  <a:pt x="11251" y="36623"/>
                </a:lnTo>
                <a:lnTo>
                  <a:pt x="18287" y="38100"/>
                </a:lnTo>
                <a:lnTo>
                  <a:pt x="96012" y="38100"/>
                </a:lnTo>
                <a:lnTo>
                  <a:pt x="103048" y="36623"/>
                </a:lnTo>
                <a:lnTo>
                  <a:pt x="108870" y="32575"/>
                </a:lnTo>
                <a:lnTo>
                  <a:pt x="112835" y="26527"/>
                </a:lnTo>
                <a:lnTo>
                  <a:pt x="114300" y="19050"/>
                </a:lnTo>
                <a:lnTo>
                  <a:pt x="112835" y="11572"/>
                </a:lnTo>
                <a:lnTo>
                  <a:pt x="108870" y="5524"/>
                </a:lnTo>
                <a:lnTo>
                  <a:pt x="103048" y="1476"/>
                </a:lnTo>
                <a:lnTo>
                  <a:pt x="96012" y="0"/>
                </a:lnTo>
                <a:lnTo>
                  <a:pt x="18287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95850" y="8183880"/>
            <a:ext cx="133350" cy="38100"/>
          </a:xfrm>
          <a:custGeom>
            <a:avLst/>
            <a:gdLst/>
            <a:ahLst/>
            <a:cxnLst/>
            <a:rect l="l" t="t" r="r" b="b"/>
            <a:pathLst>
              <a:path w="133350" h="38100">
                <a:moveTo>
                  <a:pt x="13335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48250" y="818388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0" y="0"/>
                </a:moveTo>
                <a:lnTo>
                  <a:pt x="76200" y="381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91150" y="8183880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0" y="0"/>
                </a:moveTo>
                <a:lnTo>
                  <a:pt x="114300" y="381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14950" y="818388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7620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48250" y="8031480"/>
            <a:ext cx="190500" cy="76200"/>
          </a:xfrm>
          <a:custGeom>
            <a:avLst/>
            <a:gdLst/>
            <a:ahLst/>
            <a:cxnLst/>
            <a:rect l="l" t="t" r="r" b="b"/>
            <a:pathLst>
              <a:path w="190500" h="76200">
                <a:moveTo>
                  <a:pt x="190500" y="0"/>
                </a:moveTo>
                <a:lnTo>
                  <a:pt x="0" y="762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38750" y="8031480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152400" y="762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7400" y="7381303"/>
            <a:ext cx="795655" cy="231140"/>
          </a:xfrm>
          <a:custGeom>
            <a:avLst/>
            <a:gdLst/>
            <a:ahLst/>
            <a:cxnLst/>
            <a:rect l="l" t="t" r="r" b="b"/>
            <a:pathLst>
              <a:path w="795655" h="231140">
                <a:moveTo>
                  <a:pt x="0" y="231076"/>
                </a:moveTo>
                <a:lnTo>
                  <a:pt x="21415" y="209600"/>
                </a:lnTo>
                <a:lnTo>
                  <a:pt x="50804" y="177224"/>
                </a:lnTo>
                <a:lnTo>
                  <a:pt x="86630" y="142251"/>
                </a:lnTo>
                <a:lnTo>
                  <a:pt x="127357" y="112984"/>
                </a:lnTo>
                <a:lnTo>
                  <a:pt x="171450" y="97726"/>
                </a:lnTo>
                <a:lnTo>
                  <a:pt x="212068" y="100883"/>
                </a:lnTo>
                <a:lnTo>
                  <a:pt x="257386" y="116127"/>
                </a:lnTo>
                <a:lnTo>
                  <a:pt x="305752" y="137255"/>
                </a:lnTo>
                <a:lnTo>
                  <a:pt x="355515" y="158065"/>
                </a:lnTo>
                <a:lnTo>
                  <a:pt x="405024" y="172356"/>
                </a:lnTo>
                <a:lnTo>
                  <a:pt x="452627" y="173926"/>
                </a:lnTo>
                <a:lnTo>
                  <a:pt x="500768" y="159494"/>
                </a:lnTo>
                <a:lnTo>
                  <a:pt x="551236" y="133399"/>
                </a:lnTo>
                <a:lnTo>
                  <a:pt x="601408" y="100869"/>
                </a:lnTo>
                <a:lnTo>
                  <a:pt x="648659" y="67133"/>
                </a:lnTo>
                <a:lnTo>
                  <a:pt x="690364" y="37419"/>
                </a:lnTo>
                <a:lnTo>
                  <a:pt x="723900" y="16954"/>
                </a:lnTo>
                <a:lnTo>
                  <a:pt x="757058" y="2905"/>
                </a:lnTo>
                <a:lnTo>
                  <a:pt x="775430" y="0"/>
                </a:lnTo>
                <a:lnTo>
                  <a:pt x="785943" y="1952"/>
                </a:lnTo>
                <a:lnTo>
                  <a:pt x="795527" y="24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43112" y="75599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71712" y="7445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38412" y="74837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67012" y="7369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81200" y="8260080"/>
            <a:ext cx="190500" cy="266700"/>
          </a:xfrm>
          <a:custGeom>
            <a:avLst/>
            <a:gdLst/>
            <a:ahLst/>
            <a:cxnLst/>
            <a:rect l="l" t="t" r="r" b="b"/>
            <a:pathLst>
              <a:path w="190500" h="266700">
                <a:moveTo>
                  <a:pt x="142494" y="0"/>
                </a:moveTo>
                <a:lnTo>
                  <a:pt x="142494" y="66294"/>
                </a:lnTo>
                <a:lnTo>
                  <a:pt x="0" y="66294"/>
                </a:lnTo>
                <a:lnTo>
                  <a:pt x="0" y="199644"/>
                </a:lnTo>
                <a:lnTo>
                  <a:pt x="142494" y="199644"/>
                </a:lnTo>
                <a:lnTo>
                  <a:pt x="142494" y="266700"/>
                </a:lnTo>
                <a:lnTo>
                  <a:pt x="190500" y="133350"/>
                </a:lnTo>
                <a:lnTo>
                  <a:pt x="14249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747520" y="8344916"/>
            <a:ext cx="230504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5">
                <a:latin typeface="Arial"/>
                <a:cs typeface="Arial"/>
              </a:rPr>
              <a:t>A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5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16200" y="8344916"/>
            <a:ext cx="3683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u="sng" sz="500" spc="-5"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00" spc="-5"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	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19252" y="8344916"/>
            <a:ext cx="23241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VALUE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86000" y="82219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84412" y="8372792"/>
            <a:ext cx="79375" cy="7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84412" y="8525192"/>
            <a:ext cx="79375" cy="7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52700" y="81457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551112" y="8372792"/>
            <a:ext cx="79375" cy="7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51112" y="8258492"/>
            <a:ext cx="79375" cy="7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51112" y="8601392"/>
            <a:ext cx="79375" cy="7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51112" y="8487092"/>
            <a:ext cx="79375" cy="7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70212" y="8372792"/>
            <a:ext cx="79375" cy="7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50770" y="8183880"/>
            <a:ext cx="201930" cy="49530"/>
          </a:xfrm>
          <a:custGeom>
            <a:avLst/>
            <a:gdLst/>
            <a:ahLst/>
            <a:cxnLst/>
            <a:rect l="l" t="t" r="r" b="b"/>
            <a:pathLst>
              <a:path w="201930" h="49529">
                <a:moveTo>
                  <a:pt x="0" y="49530"/>
                </a:moveTo>
                <a:lnTo>
                  <a:pt x="20193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28900" y="8183880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0" y="0"/>
                </a:moveTo>
                <a:lnTo>
                  <a:pt x="342900" y="2286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50770" y="8286750"/>
            <a:ext cx="201930" cy="125730"/>
          </a:xfrm>
          <a:custGeom>
            <a:avLst/>
            <a:gdLst/>
            <a:ahLst/>
            <a:cxnLst/>
            <a:rect l="l" t="t" r="r" b="b"/>
            <a:pathLst>
              <a:path w="201930" h="125729">
                <a:moveTo>
                  <a:pt x="0" y="0"/>
                </a:moveTo>
                <a:lnTo>
                  <a:pt x="201930" y="12573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50770" y="8298180"/>
            <a:ext cx="201930" cy="87630"/>
          </a:xfrm>
          <a:custGeom>
            <a:avLst/>
            <a:gdLst/>
            <a:ahLst/>
            <a:cxnLst/>
            <a:rect l="l" t="t" r="r" b="b"/>
            <a:pathLst>
              <a:path w="201930" h="87629">
                <a:moveTo>
                  <a:pt x="0" y="87630"/>
                </a:moveTo>
                <a:lnTo>
                  <a:pt x="20193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50770" y="8439150"/>
            <a:ext cx="201930" cy="87630"/>
          </a:xfrm>
          <a:custGeom>
            <a:avLst/>
            <a:gdLst/>
            <a:ahLst/>
            <a:cxnLst/>
            <a:rect l="l" t="t" r="r" b="b"/>
            <a:pathLst>
              <a:path w="201930" h="87629">
                <a:moveTo>
                  <a:pt x="0" y="0"/>
                </a:moveTo>
                <a:lnTo>
                  <a:pt x="201930" y="8763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28900" y="8298180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0"/>
                </a:moveTo>
                <a:lnTo>
                  <a:pt x="342900" y="1143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28900" y="8412480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114300"/>
                </a:moveTo>
                <a:lnTo>
                  <a:pt x="3429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50770" y="8591550"/>
            <a:ext cx="201930" cy="49530"/>
          </a:xfrm>
          <a:custGeom>
            <a:avLst/>
            <a:gdLst/>
            <a:ahLst/>
            <a:cxnLst/>
            <a:rect l="l" t="t" r="r" b="b"/>
            <a:pathLst>
              <a:path w="201930" h="49529">
                <a:moveTo>
                  <a:pt x="0" y="0"/>
                </a:moveTo>
                <a:lnTo>
                  <a:pt x="201930" y="4953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28900" y="8412480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0" y="228600"/>
                </a:moveTo>
                <a:lnTo>
                  <a:pt x="3429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50770" y="8412480"/>
            <a:ext cx="201930" cy="125730"/>
          </a:xfrm>
          <a:custGeom>
            <a:avLst/>
            <a:gdLst/>
            <a:ahLst/>
            <a:cxnLst/>
            <a:rect l="l" t="t" r="r" b="b"/>
            <a:pathLst>
              <a:path w="201930" h="125729">
                <a:moveTo>
                  <a:pt x="0" y="125730"/>
                </a:moveTo>
                <a:lnTo>
                  <a:pt x="20193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91000" y="8526780"/>
            <a:ext cx="723900" cy="228600"/>
          </a:xfrm>
          <a:custGeom>
            <a:avLst/>
            <a:gdLst/>
            <a:ahLst/>
            <a:cxnLst/>
            <a:rect l="l" t="t" r="r" b="b"/>
            <a:pathLst>
              <a:path w="723900" h="228600">
                <a:moveTo>
                  <a:pt x="723900" y="0"/>
                </a:moveTo>
                <a:lnTo>
                  <a:pt x="0" y="0"/>
                </a:lnTo>
                <a:lnTo>
                  <a:pt x="0" y="228600"/>
                </a:lnTo>
                <a:lnTo>
                  <a:pt x="723900" y="228600"/>
                </a:lnTo>
                <a:lnTo>
                  <a:pt x="7239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91000" y="8564880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95250" y="0"/>
                </a:moveTo>
                <a:lnTo>
                  <a:pt x="0" y="43434"/>
                </a:lnTo>
                <a:lnTo>
                  <a:pt x="37337" y="114300"/>
                </a:lnTo>
                <a:lnTo>
                  <a:pt x="153162" y="114300"/>
                </a:lnTo>
                <a:lnTo>
                  <a:pt x="190500" y="43434"/>
                </a:lnTo>
                <a:lnTo>
                  <a:pt x="95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72000" y="852678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47244" y="190500"/>
                </a:lnTo>
                <a:lnTo>
                  <a:pt x="142494" y="190500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344161" y="8679180"/>
            <a:ext cx="208915" cy="76200"/>
          </a:xfrm>
          <a:custGeom>
            <a:avLst/>
            <a:gdLst/>
            <a:ahLst/>
            <a:cxnLst/>
            <a:rect l="l" t="t" r="r" b="b"/>
            <a:pathLst>
              <a:path w="208914" h="76200">
                <a:moveTo>
                  <a:pt x="0" y="0"/>
                </a:moveTo>
                <a:lnTo>
                  <a:pt x="208787" y="762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91000" y="8641080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37337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81500" y="8526780"/>
            <a:ext cx="171450" cy="81915"/>
          </a:xfrm>
          <a:custGeom>
            <a:avLst/>
            <a:gdLst/>
            <a:ahLst/>
            <a:cxnLst/>
            <a:rect l="l" t="t" r="r" b="b"/>
            <a:pathLst>
              <a:path w="171450" h="81915">
                <a:moveTo>
                  <a:pt x="0" y="81534"/>
                </a:moveTo>
                <a:lnTo>
                  <a:pt x="17145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86250" y="8622030"/>
            <a:ext cx="309880" cy="57150"/>
          </a:xfrm>
          <a:custGeom>
            <a:avLst/>
            <a:gdLst/>
            <a:ahLst/>
            <a:cxnLst/>
            <a:rect l="l" t="t" r="r" b="b"/>
            <a:pathLst>
              <a:path w="309879" h="57150">
                <a:moveTo>
                  <a:pt x="309372" y="0"/>
                </a:moveTo>
                <a:lnTo>
                  <a:pt x="0" y="5715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38878" y="8622030"/>
            <a:ext cx="176530" cy="19050"/>
          </a:xfrm>
          <a:custGeom>
            <a:avLst/>
            <a:gdLst/>
            <a:ahLst/>
            <a:cxnLst/>
            <a:rect l="l" t="t" r="r" b="b"/>
            <a:pathLst>
              <a:path w="176529" h="19050">
                <a:moveTo>
                  <a:pt x="0" y="0"/>
                </a:moveTo>
                <a:lnTo>
                  <a:pt x="176022" y="1905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52950" y="852678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4300" y="0"/>
                </a:moveTo>
                <a:lnTo>
                  <a:pt x="0" y="2286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29100" y="8526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29100" y="8526780"/>
            <a:ext cx="648335" cy="228600"/>
          </a:xfrm>
          <a:custGeom>
            <a:avLst/>
            <a:gdLst/>
            <a:ahLst/>
            <a:cxnLst/>
            <a:rect l="l" t="t" r="r" b="b"/>
            <a:pathLst>
              <a:path w="648335" h="228600">
                <a:moveTo>
                  <a:pt x="0" y="228600"/>
                </a:moveTo>
                <a:lnTo>
                  <a:pt x="60048" y="202275"/>
                </a:lnTo>
                <a:lnTo>
                  <a:pt x="119605" y="176262"/>
                </a:lnTo>
                <a:lnTo>
                  <a:pt x="178208" y="150873"/>
                </a:lnTo>
                <a:lnTo>
                  <a:pt x="235391" y="126421"/>
                </a:lnTo>
                <a:lnTo>
                  <a:pt x="290690" y="103218"/>
                </a:lnTo>
                <a:lnTo>
                  <a:pt x="343642" y="81575"/>
                </a:lnTo>
                <a:lnTo>
                  <a:pt x="393783" y="61806"/>
                </a:lnTo>
                <a:lnTo>
                  <a:pt x="440648" y="44221"/>
                </a:lnTo>
                <a:lnTo>
                  <a:pt x="483774" y="29134"/>
                </a:lnTo>
                <a:lnTo>
                  <a:pt x="522696" y="16856"/>
                </a:lnTo>
                <a:lnTo>
                  <a:pt x="586073" y="1976"/>
                </a:lnTo>
                <a:lnTo>
                  <a:pt x="609600" y="0"/>
                </a:lnTo>
                <a:lnTo>
                  <a:pt x="637769" y="6664"/>
                </a:lnTo>
                <a:lnTo>
                  <a:pt x="647877" y="25325"/>
                </a:lnTo>
                <a:lnTo>
                  <a:pt x="642950" y="53984"/>
                </a:lnTo>
                <a:lnTo>
                  <a:pt x="626012" y="90640"/>
                </a:lnTo>
                <a:lnTo>
                  <a:pt x="600091" y="133294"/>
                </a:lnTo>
                <a:lnTo>
                  <a:pt x="568212" y="179947"/>
                </a:lnTo>
                <a:lnTo>
                  <a:pt x="533400" y="2286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72000" y="87172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86300" y="852678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4113212" y="7075805"/>
          <a:ext cx="1617345" cy="859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/>
                <a:gridCol w="95250"/>
                <a:gridCol w="114300"/>
                <a:gridCol w="114300"/>
                <a:gridCol w="114300"/>
                <a:gridCol w="114300"/>
                <a:gridCol w="266700"/>
                <a:gridCol w="580390"/>
              </a:tblGrid>
              <a:tr h="215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115570" marR="215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solidFill>
                            <a:srgbClr val="C2A398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r>
                        <a:rPr dirty="0" sz="1000" spc="-15">
                          <a:solidFill>
                            <a:srgbClr val="C2A39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C2A398"/>
                          </a:solidFill>
                          <a:latin typeface="Arial"/>
                          <a:cs typeface="Arial"/>
                        </a:rPr>
                        <a:t>Resolution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8804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[Munos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3175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1430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3175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76200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3175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34143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3175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2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</a:tcPr>
                </a:tc>
                <a:tc gridSpan="7">
                  <a:txBody>
                    <a:bodyPr/>
                    <a:lstStyle/>
                    <a:p>
                      <a:pPr marL="252729" marR="215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">
                          <a:solidFill>
                            <a:srgbClr val="67895B"/>
                          </a:solidFill>
                          <a:latin typeface="Arial"/>
                          <a:cs typeface="Arial"/>
                        </a:rPr>
                        <a:t>Multi</a:t>
                      </a:r>
                      <a:r>
                        <a:rPr dirty="0" sz="1000" spc="-20">
                          <a:solidFill>
                            <a:srgbClr val="6789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67895B"/>
                          </a:solidFill>
                          <a:latin typeface="Arial"/>
                          <a:cs typeface="Arial"/>
                        </a:rPr>
                        <a:t>Resolution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5708427" y="7354316"/>
            <a:ext cx="2228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999]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6241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7967" y="4476241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822" y="1220977"/>
            <a:ext cx="369824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4135" marR="5080" indent="-133477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Function approximation for value  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665" y="3411727"/>
            <a:ext cx="16941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Economists,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3838441"/>
            <a:ext cx="4185920" cy="244475"/>
          </a:xfrm>
          <a:prstGeom prst="rect">
            <a:avLst/>
          </a:prstGeom>
          <a:ln w="9525">
            <a:solidFill>
              <a:srgbClr val="010101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6985">
              <a:lnSpc>
                <a:spcPct val="100000"/>
              </a:lnSpc>
              <a:spcBef>
                <a:spcPts val="95"/>
              </a:spcBef>
              <a:tabLst>
                <a:tab pos="1084580" algn="l"/>
              </a:tabLst>
            </a:pPr>
            <a:r>
              <a:rPr dirty="0" sz="1400" spc="-5">
                <a:latin typeface="Arial"/>
                <a:cs typeface="Arial"/>
              </a:rPr>
              <a:t>Downside:	All convergence guarantees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disappear.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7064" y="3528059"/>
            <a:ext cx="935990" cy="43180"/>
          </a:xfrm>
          <a:custGeom>
            <a:avLst/>
            <a:gdLst/>
            <a:ahLst/>
            <a:cxnLst/>
            <a:rect l="l" t="t" r="r" b="b"/>
            <a:pathLst>
              <a:path w="935989" h="43179">
                <a:moveTo>
                  <a:pt x="21336" y="0"/>
                </a:moveTo>
                <a:lnTo>
                  <a:pt x="12858" y="1619"/>
                </a:lnTo>
                <a:lnTo>
                  <a:pt x="6095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9813" y="41052"/>
                </a:lnTo>
                <a:lnTo>
                  <a:pt x="36576" y="36576"/>
                </a:lnTo>
                <a:lnTo>
                  <a:pt x="41052" y="29813"/>
                </a:lnTo>
                <a:lnTo>
                  <a:pt x="41362" y="28194"/>
                </a:lnTo>
                <a:lnTo>
                  <a:pt x="21336" y="28194"/>
                </a:lnTo>
                <a:lnTo>
                  <a:pt x="21336" y="14478"/>
                </a:lnTo>
                <a:lnTo>
                  <a:pt x="41362" y="14478"/>
                </a:lnTo>
                <a:lnTo>
                  <a:pt x="41052" y="12858"/>
                </a:lnTo>
                <a:lnTo>
                  <a:pt x="36576" y="6096"/>
                </a:lnTo>
                <a:lnTo>
                  <a:pt x="29813" y="1619"/>
                </a:lnTo>
                <a:lnTo>
                  <a:pt x="21336" y="0"/>
                </a:lnTo>
                <a:close/>
              </a:path>
              <a:path w="935989" h="43179">
                <a:moveTo>
                  <a:pt x="893063" y="0"/>
                </a:moveTo>
                <a:lnTo>
                  <a:pt x="893063" y="42672"/>
                </a:lnTo>
                <a:lnTo>
                  <a:pt x="922019" y="28194"/>
                </a:lnTo>
                <a:lnTo>
                  <a:pt x="899922" y="28194"/>
                </a:lnTo>
                <a:lnTo>
                  <a:pt x="899922" y="14478"/>
                </a:lnTo>
                <a:lnTo>
                  <a:pt x="922020" y="14478"/>
                </a:lnTo>
                <a:lnTo>
                  <a:pt x="893063" y="0"/>
                </a:lnTo>
                <a:close/>
              </a:path>
              <a:path w="935989" h="43179">
                <a:moveTo>
                  <a:pt x="41362" y="14478"/>
                </a:moveTo>
                <a:lnTo>
                  <a:pt x="21336" y="14478"/>
                </a:lnTo>
                <a:lnTo>
                  <a:pt x="21336" y="28194"/>
                </a:lnTo>
                <a:lnTo>
                  <a:pt x="41362" y="28194"/>
                </a:lnTo>
                <a:lnTo>
                  <a:pt x="42672" y="21336"/>
                </a:lnTo>
                <a:lnTo>
                  <a:pt x="41362" y="14478"/>
                </a:lnTo>
                <a:close/>
              </a:path>
              <a:path w="935989" h="43179">
                <a:moveTo>
                  <a:pt x="893063" y="14478"/>
                </a:moveTo>
                <a:lnTo>
                  <a:pt x="41362" y="14478"/>
                </a:lnTo>
                <a:lnTo>
                  <a:pt x="42672" y="21336"/>
                </a:lnTo>
                <a:lnTo>
                  <a:pt x="41362" y="28194"/>
                </a:lnTo>
                <a:lnTo>
                  <a:pt x="893063" y="28194"/>
                </a:lnTo>
                <a:lnTo>
                  <a:pt x="893063" y="14478"/>
                </a:lnTo>
                <a:close/>
              </a:path>
              <a:path w="935989" h="43179">
                <a:moveTo>
                  <a:pt x="922020" y="14478"/>
                </a:moveTo>
                <a:lnTo>
                  <a:pt x="899922" y="14478"/>
                </a:lnTo>
                <a:lnTo>
                  <a:pt x="899922" y="28194"/>
                </a:lnTo>
                <a:lnTo>
                  <a:pt x="922019" y="28194"/>
                </a:lnTo>
                <a:lnTo>
                  <a:pt x="935736" y="21336"/>
                </a:lnTo>
                <a:lnTo>
                  <a:pt x="922020" y="1447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59964" y="2042160"/>
            <a:ext cx="593090" cy="43180"/>
          </a:xfrm>
          <a:custGeom>
            <a:avLst/>
            <a:gdLst/>
            <a:ahLst/>
            <a:cxnLst/>
            <a:rect l="l" t="t" r="r" b="b"/>
            <a:pathLst>
              <a:path w="593089" h="43180">
                <a:moveTo>
                  <a:pt x="21336" y="0"/>
                </a:moveTo>
                <a:lnTo>
                  <a:pt x="12858" y="1619"/>
                </a:lnTo>
                <a:lnTo>
                  <a:pt x="6095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5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9813" y="41052"/>
                </a:lnTo>
                <a:lnTo>
                  <a:pt x="36576" y="36576"/>
                </a:lnTo>
                <a:lnTo>
                  <a:pt x="41052" y="29813"/>
                </a:lnTo>
                <a:lnTo>
                  <a:pt x="41362" y="28194"/>
                </a:lnTo>
                <a:lnTo>
                  <a:pt x="21336" y="28194"/>
                </a:lnTo>
                <a:lnTo>
                  <a:pt x="21336" y="14478"/>
                </a:lnTo>
                <a:lnTo>
                  <a:pt x="41362" y="14478"/>
                </a:lnTo>
                <a:lnTo>
                  <a:pt x="41052" y="12858"/>
                </a:lnTo>
                <a:lnTo>
                  <a:pt x="36576" y="6096"/>
                </a:lnTo>
                <a:lnTo>
                  <a:pt x="29813" y="1619"/>
                </a:lnTo>
                <a:lnTo>
                  <a:pt x="21336" y="0"/>
                </a:lnTo>
                <a:close/>
              </a:path>
              <a:path w="593089" h="43180">
                <a:moveTo>
                  <a:pt x="550163" y="0"/>
                </a:moveTo>
                <a:lnTo>
                  <a:pt x="550163" y="42672"/>
                </a:lnTo>
                <a:lnTo>
                  <a:pt x="579119" y="28194"/>
                </a:lnTo>
                <a:lnTo>
                  <a:pt x="557022" y="28194"/>
                </a:lnTo>
                <a:lnTo>
                  <a:pt x="557022" y="14478"/>
                </a:lnTo>
                <a:lnTo>
                  <a:pt x="579120" y="14478"/>
                </a:lnTo>
                <a:lnTo>
                  <a:pt x="550163" y="0"/>
                </a:lnTo>
                <a:close/>
              </a:path>
              <a:path w="593089" h="43180">
                <a:moveTo>
                  <a:pt x="41362" y="14478"/>
                </a:moveTo>
                <a:lnTo>
                  <a:pt x="21336" y="14478"/>
                </a:lnTo>
                <a:lnTo>
                  <a:pt x="21336" y="28194"/>
                </a:lnTo>
                <a:lnTo>
                  <a:pt x="41362" y="28194"/>
                </a:lnTo>
                <a:lnTo>
                  <a:pt x="42672" y="21336"/>
                </a:lnTo>
                <a:lnTo>
                  <a:pt x="41362" y="14478"/>
                </a:lnTo>
                <a:close/>
              </a:path>
              <a:path w="593089" h="43180">
                <a:moveTo>
                  <a:pt x="550163" y="14478"/>
                </a:moveTo>
                <a:lnTo>
                  <a:pt x="41362" y="14478"/>
                </a:lnTo>
                <a:lnTo>
                  <a:pt x="42672" y="21336"/>
                </a:lnTo>
                <a:lnTo>
                  <a:pt x="41362" y="28194"/>
                </a:lnTo>
                <a:lnTo>
                  <a:pt x="550163" y="28194"/>
                </a:lnTo>
                <a:lnTo>
                  <a:pt x="550163" y="14478"/>
                </a:lnTo>
                <a:close/>
              </a:path>
              <a:path w="593089" h="43180">
                <a:moveTo>
                  <a:pt x="579120" y="14478"/>
                </a:moveTo>
                <a:lnTo>
                  <a:pt x="557022" y="14478"/>
                </a:lnTo>
                <a:lnTo>
                  <a:pt x="557022" y="28194"/>
                </a:lnTo>
                <a:lnTo>
                  <a:pt x="579119" y="28194"/>
                </a:lnTo>
                <a:lnTo>
                  <a:pt x="592836" y="21336"/>
                </a:lnTo>
                <a:lnTo>
                  <a:pt x="579120" y="1447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1864" y="2461260"/>
            <a:ext cx="593090" cy="43180"/>
          </a:xfrm>
          <a:custGeom>
            <a:avLst/>
            <a:gdLst/>
            <a:ahLst/>
            <a:cxnLst/>
            <a:rect l="l" t="t" r="r" b="b"/>
            <a:pathLst>
              <a:path w="593089" h="43180">
                <a:moveTo>
                  <a:pt x="21336" y="0"/>
                </a:moveTo>
                <a:lnTo>
                  <a:pt x="12858" y="1619"/>
                </a:lnTo>
                <a:lnTo>
                  <a:pt x="6095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5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9813" y="41052"/>
                </a:lnTo>
                <a:lnTo>
                  <a:pt x="36576" y="36576"/>
                </a:lnTo>
                <a:lnTo>
                  <a:pt x="41052" y="29813"/>
                </a:lnTo>
                <a:lnTo>
                  <a:pt x="41362" y="28194"/>
                </a:lnTo>
                <a:lnTo>
                  <a:pt x="21336" y="28194"/>
                </a:lnTo>
                <a:lnTo>
                  <a:pt x="21336" y="14478"/>
                </a:lnTo>
                <a:lnTo>
                  <a:pt x="41362" y="14478"/>
                </a:lnTo>
                <a:lnTo>
                  <a:pt x="41052" y="12858"/>
                </a:lnTo>
                <a:lnTo>
                  <a:pt x="36576" y="6096"/>
                </a:lnTo>
                <a:lnTo>
                  <a:pt x="29813" y="1619"/>
                </a:lnTo>
                <a:lnTo>
                  <a:pt x="21336" y="0"/>
                </a:lnTo>
                <a:close/>
              </a:path>
              <a:path w="593089" h="43180">
                <a:moveTo>
                  <a:pt x="550163" y="0"/>
                </a:moveTo>
                <a:lnTo>
                  <a:pt x="550163" y="42672"/>
                </a:lnTo>
                <a:lnTo>
                  <a:pt x="579119" y="28194"/>
                </a:lnTo>
                <a:lnTo>
                  <a:pt x="557022" y="28194"/>
                </a:lnTo>
                <a:lnTo>
                  <a:pt x="557022" y="14478"/>
                </a:lnTo>
                <a:lnTo>
                  <a:pt x="579120" y="14478"/>
                </a:lnTo>
                <a:lnTo>
                  <a:pt x="550163" y="0"/>
                </a:lnTo>
                <a:close/>
              </a:path>
              <a:path w="593089" h="43180">
                <a:moveTo>
                  <a:pt x="41362" y="14478"/>
                </a:moveTo>
                <a:lnTo>
                  <a:pt x="21336" y="14478"/>
                </a:lnTo>
                <a:lnTo>
                  <a:pt x="21336" y="28194"/>
                </a:lnTo>
                <a:lnTo>
                  <a:pt x="41362" y="28194"/>
                </a:lnTo>
                <a:lnTo>
                  <a:pt x="42672" y="21336"/>
                </a:lnTo>
                <a:lnTo>
                  <a:pt x="41362" y="14478"/>
                </a:lnTo>
                <a:close/>
              </a:path>
              <a:path w="593089" h="43180">
                <a:moveTo>
                  <a:pt x="550163" y="14478"/>
                </a:moveTo>
                <a:lnTo>
                  <a:pt x="41362" y="14478"/>
                </a:lnTo>
                <a:lnTo>
                  <a:pt x="42672" y="21336"/>
                </a:lnTo>
                <a:lnTo>
                  <a:pt x="41362" y="28194"/>
                </a:lnTo>
                <a:lnTo>
                  <a:pt x="550163" y="28194"/>
                </a:lnTo>
                <a:lnTo>
                  <a:pt x="550163" y="14478"/>
                </a:lnTo>
                <a:close/>
              </a:path>
              <a:path w="593089" h="43180">
                <a:moveTo>
                  <a:pt x="579120" y="14478"/>
                </a:moveTo>
                <a:lnTo>
                  <a:pt x="557022" y="14478"/>
                </a:lnTo>
                <a:lnTo>
                  <a:pt x="557022" y="28194"/>
                </a:lnTo>
                <a:lnTo>
                  <a:pt x="579119" y="28194"/>
                </a:lnTo>
                <a:lnTo>
                  <a:pt x="592836" y="21336"/>
                </a:lnTo>
                <a:lnTo>
                  <a:pt x="579120" y="1447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5000" y="2711195"/>
            <a:ext cx="1485900" cy="685800"/>
          </a:xfrm>
          <a:custGeom>
            <a:avLst/>
            <a:gdLst/>
            <a:ahLst/>
            <a:cxnLst/>
            <a:rect l="l" t="t" r="r" b="b"/>
            <a:pathLst>
              <a:path w="1485900" h="685800">
                <a:moveTo>
                  <a:pt x="1238250" y="685800"/>
                </a:moveTo>
                <a:lnTo>
                  <a:pt x="1303954" y="682395"/>
                </a:lnTo>
                <a:lnTo>
                  <a:pt x="1363076" y="672789"/>
                </a:lnTo>
                <a:lnTo>
                  <a:pt x="1413224" y="657891"/>
                </a:lnTo>
                <a:lnTo>
                  <a:pt x="1452005" y="638612"/>
                </a:lnTo>
                <a:lnTo>
                  <a:pt x="1485900" y="590550"/>
                </a:lnTo>
                <a:lnTo>
                  <a:pt x="1485900" y="209550"/>
                </a:lnTo>
                <a:lnTo>
                  <a:pt x="1452005" y="161487"/>
                </a:lnTo>
                <a:lnTo>
                  <a:pt x="1413224" y="142208"/>
                </a:lnTo>
                <a:lnTo>
                  <a:pt x="1363076" y="127310"/>
                </a:lnTo>
                <a:lnTo>
                  <a:pt x="1303954" y="117704"/>
                </a:lnTo>
                <a:lnTo>
                  <a:pt x="1238250" y="114300"/>
                </a:lnTo>
                <a:lnTo>
                  <a:pt x="1392936" y="0"/>
                </a:lnTo>
                <a:lnTo>
                  <a:pt x="866394" y="114300"/>
                </a:lnTo>
                <a:lnTo>
                  <a:pt x="247650" y="114300"/>
                </a:lnTo>
                <a:lnTo>
                  <a:pt x="181680" y="117704"/>
                </a:lnTo>
                <a:lnTo>
                  <a:pt x="122484" y="127310"/>
                </a:lnTo>
                <a:lnTo>
                  <a:pt x="72389" y="142208"/>
                </a:lnTo>
                <a:lnTo>
                  <a:pt x="33725" y="161487"/>
                </a:lnTo>
                <a:lnTo>
                  <a:pt x="0" y="209550"/>
                </a:lnTo>
                <a:lnTo>
                  <a:pt x="0" y="590550"/>
                </a:lnTo>
                <a:lnTo>
                  <a:pt x="33725" y="638612"/>
                </a:lnTo>
                <a:lnTo>
                  <a:pt x="72390" y="657891"/>
                </a:lnTo>
                <a:lnTo>
                  <a:pt x="122484" y="672789"/>
                </a:lnTo>
                <a:lnTo>
                  <a:pt x="181680" y="682395"/>
                </a:lnTo>
                <a:lnTo>
                  <a:pt x="247650" y="685800"/>
                </a:lnTo>
                <a:lnTo>
                  <a:pt x="1238250" y="68580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60184" y="1916684"/>
            <a:ext cx="1498600" cy="1733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Polynomials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Neural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290830" marR="5715" indent="-254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Backgammon, Pole  Balancing,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Elevators,  </a:t>
            </a:r>
            <a:r>
              <a:rPr dirty="0" sz="1000">
                <a:latin typeface="Arial"/>
                <a:cs typeface="Arial"/>
              </a:rPr>
              <a:t>Tetris, </a:t>
            </a:r>
            <a:r>
              <a:rPr dirty="0" sz="1000" spc="-5">
                <a:latin typeface="Arial"/>
                <a:cs typeface="Arial"/>
              </a:rPr>
              <a:t>Cell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phones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dirty="0" sz="1400" spc="-5">
                <a:latin typeface="Arial"/>
                <a:cs typeface="Arial"/>
              </a:rPr>
              <a:t>Splines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3400" y="2203704"/>
            <a:ext cx="1562100" cy="1193800"/>
          </a:xfrm>
          <a:custGeom>
            <a:avLst/>
            <a:gdLst/>
            <a:ahLst/>
            <a:cxnLst/>
            <a:rect l="l" t="t" r="r" b="b"/>
            <a:pathLst>
              <a:path w="1562100" h="1193800">
                <a:moveTo>
                  <a:pt x="1301496" y="1193292"/>
                </a:moveTo>
                <a:lnTo>
                  <a:pt x="1370806" y="1190127"/>
                </a:lnTo>
                <a:lnTo>
                  <a:pt x="1433067" y="1181184"/>
                </a:lnTo>
                <a:lnTo>
                  <a:pt x="1485804" y="1167288"/>
                </a:lnTo>
                <a:lnTo>
                  <a:pt x="1526539" y="1149265"/>
                </a:lnTo>
                <a:lnTo>
                  <a:pt x="1562100" y="1104138"/>
                </a:lnTo>
                <a:lnTo>
                  <a:pt x="1562100" y="749046"/>
                </a:lnTo>
                <a:lnTo>
                  <a:pt x="1526539" y="703918"/>
                </a:lnTo>
                <a:lnTo>
                  <a:pt x="1485804" y="685895"/>
                </a:lnTo>
                <a:lnTo>
                  <a:pt x="1433068" y="671999"/>
                </a:lnTo>
                <a:lnTo>
                  <a:pt x="1370806" y="663056"/>
                </a:lnTo>
                <a:lnTo>
                  <a:pt x="1301496" y="659892"/>
                </a:lnTo>
                <a:lnTo>
                  <a:pt x="1321308" y="0"/>
                </a:lnTo>
                <a:lnTo>
                  <a:pt x="911351" y="659892"/>
                </a:lnTo>
                <a:lnTo>
                  <a:pt x="260603" y="659892"/>
                </a:lnTo>
                <a:lnTo>
                  <a:pt x="191293" y="663056"/>
                </a:lnTo>
                <a:lnTo>
                  <a:pt x="129032" y="671999"/>
                </a:lnTo>
                <a:lnTo>
                  <a:pt x="76295" y="685895"/>
                </a:lnTo>
                <a:lnTo>
                  <a:pt x="35560" y="703918"/>
                </a:lnTo>
                <a:lnTo>
                  <a:pt x="0" y="749046"/>
                </a:lnTo>
                <a:lnTo>
                  <a:pt x="0" y="1104138"/>
                </a:lnTo>
                <a:lnTo>
                  <a:pt x="35560" y="1149265"/>
                </a:lnTo>
                <a:lnTo>
                  <a:pt x="76295" y="1167288"/>
                </a:lnTo>
                <a:lnTo>
                  <a:pt x="129031" y="1181184"/>
                </a:lnTo>
                <a:lnTo>
                  <a:pt x="191293" y="1190127"/>
                </a:lnTo>
                <a:lnTo>
                  <a:pt x="260603" y="1193292"/>
                </a:lnTo>
                <a:lnTo>
                  <a:pt x="1301496" y="11932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39645" y="1916684"/>
            <a:ext cx="2368550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" marR="137160" indent="1206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[Samuel, Boyan, Much O.R.  Literature]</a:t>
            </a:r>
            <a:endParaRPr sz="1400">
              <a:latin typeface="Arial"/>
              <a:cs typeface="Arial"/>
            </a:endParaRPr>
          </a:p>
          <a:p>
            <a:pPr marL="6350" marR="353695" indent="-698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[Barto &amp; Sutton, Tesauro,  Crites, Singh,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Tsitsiklis]</a:t>
            </a:r>
            <a:endParaRPr sz="1400">
              <a:latin typeface="Arial"/>
              <a:cs typeface="Arial"/>
            </a:endParaRPr>
          </a:p>
          <a:p>
            <a:pPr marL="1013460" marR="5080" indent="130175">
              <a:lnSpc>
                <a:spcPct val="100000"/>
              </a:lnSpc>
              <a:spcBef>
                <a:spcPts val="950"/>
              </a:spcBef>
            </a:pPr>
            <a:r>
              <a:rPr dirty="0" sz="1000" spc="-5">
                <a:latin typeface="Arial"/>
                <a:cs typeface="Arial"/>
              </a:rPr>
              <a:t>Checkers, Channel  </a:t>
            </a:r>
            <a:r>
              <a:rPr dirty="0" sz="1000">
                <a:latin typeface="Arial"/>
                <a:cs typeface="Arial"/>
              </a:rPr>
              <a:t>Routing, </a:t>
            </a:r>
            <a:r>
              <a:rPr dirty="0" sz="1000" spc="-5">
                <a:latin typeface="Arial"/>
                <a:cs typeface="Arial"/>
              </a:rPr>
              <a:t>Radio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Therapy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6600" y="7650480"/>
            <a:ext cx="1104900" cy="228600"/>
          </a:xfrm>
          <a:custGeom>
            <a:avLst/>
            <a:gdLst/>
            <a:ahLst/>
            <a:cxnLst/>
            <a:rect l="l" t="t" r="r" b="b"/>
            <a:pathLst>
              <a:path w="1104900" h="228600">
                <a:moveTo>
                  <a:pt x="1104900" y="0"/>
                </a:moveTo>
                <a:lnTo>
                  <a:pt x="0" y="0"/>
                </a:lnTo>
                <a:lnTo>
                  <a:pt x="0" y="228600"/>
                </a:lnTo>
                <a:lnTo>
                  <a:pt x="1104900" y="228600"/>
                </a:lnTo>
                <a:lnTo>
                  <a:pt x="1104900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09900" y="7743443"/>
            <a:ext cx="266700" cy="43180"/>
          </a:xfrm>
          <a:custGeom>
            <a:avLst/>
            <a:gdLst/>
            <a:ahLst/>
            <a:cxnLst/>
            <a:rect l="l" t="t" r="r" b="b"/>
            <a:pathLst>
              <a:path w="266700" h="43179">
                <a:moveTo>
                  <a:pt x="42672" y="0"/>
                </a:moveTo>
                <a:lnTo>
                  <a:pt x="0" y="21335"/>
                </a:lnTo>
                <a:lnTo>
                  <a:pt x="42672" y="42671"/>
                </a:lnTo>
                <a:lnTo>
                  <a:pt x="42672" y="28193"/>
                </a:lnTo>
                <a:lnTo>
                  <a:pt x="35813" y="28193"/>
                </a:lnTo>
                <a:lnTo>
                  <a:pt x="35813" y="14477"/>
                </a:lnTo>
                <a:lnTo>
                  <a:pt x="42672" y="14477"/>
                </a:lnTo>
                <a:lnTo>
                  <a:pt x="42672" y="0"/>
                </a:lnTo>
                <a:close/>
              </a:path>
              <a:path w="266700" h="43179">
                <a:moveTo>
                  <a:pt x="42672" y="14477"/>
                </a:moveTo>
                <a:lnTo>
                  <a:pt x="35813" y="14477"/>
                </a:lnTo>
                <a:lnTo>
                  <a:pt x="35813" y="28193"/>
                </a:lnTo>
                <a:lnTo>
                  <a:pt x="42672" y="28193"/>
                </a:lnTo>
                <a:lnTo>
                  <a:pt x="42672" y="14477"/>
                </a:lnTo>
                <a:close/>
              </a:path>
              <a:path w="266700" h="43179">
                <a:moveTo>
                  <a:pt x="266700" y="14477"/>
                </a:moveTo>
                <a:lnTo>
                  <a:pt x="42672" y="14477"/>
                </a:lnTo>
                <a:lnTo>
                  <a:pt x="42672" y="28193"/>
                </a:lnTo>
                <a:lnTo>
                  <a:pt x="266700" y="28193"/>
                </a:lnTo>
                <a:lnTo>
                  <a:pt x="266700" y="1447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95500" y="8145780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0" y="139446"/>
                </a:moveTo>
                <a:lnTo>
                  <a:pt x="599694" y="139446"/>
                </a:lnTo>
                <a:lnTo>
                  <a:pt x="599694" y="70104"/>
                </a:lnTo>
                <a:lnTo>
                  <a:pt x="400050" y="70104"/>
                </a:lnTo>
                <a:lnTo>
                  <a:pt x="800100" y="0"/>
                </a:lnTo>
                <a:lnTo>
                  <a:pt x="1200150" y="70104"/>
                </a:lnTo>
                <a:lnTo>
                  <a:pt x="999744" y="70104"/>
                </a:lnTo>
                <a:lnTo>
                  <a:pt x="999744" y="139446"/>
                </a:lnTo>
                <a:lnTo>
                  <a:pt x="1600200" y="139446"/>
                </a:lnTo>
                <a:lnTo>
                  <a:pt x="1600200" y="419100"/>
                </a:lnTo>
                <a:lnTo>
                  <a:pt x="0" y="419100"/>
                </a:lnTo>
                <a:lnTo>
                  <a:pt x="0" y="139446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0220" y="5535475"/>
            <a:ext cx="4154170" cy="296545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175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Memory-based Value</a:t>
            </a:r>
            <a:r>
              <a:rPr dirty="0" sz="2200" spc="-3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171450" marR="5080" indent="-171450">
              <a:lnSpc>
                <a:spcPct val="120400"/>
              </a:lnSpc>
              <a:spcBef>
                <a:spcPts val="335"/>
              </a:spcBef>
            </a:pPr>
            <a:r>
              <a:rPr dirty="0" sz="1400" spc="-5">
                <a:latin typeface="Arial"/>
                <a:cs typeface="Arial"/>
              </a:rPr>
              <a:t>J(“state”) = J(most similar state in memory to “state”)  or</a:t>
            </a:r>
            <a:endParaRPr sz="1400">
              <a:latin typeface="Arial"/>
              <a:cs typeface="Arial"/>
            </a:endParaRPr>
          </a:p>
          <a:p>
            <a:pPr marL="171450" marR="1405890" indent="-171450">
              <a:lnSpc>
                <a:spcPts val="2020"/>
              </a:lnSpc>
              <a:spcBef>
                <a:spcPts val="120"/>
              </a:spcBef>
              <a:tabLst>
                <a:tab pos="810895" algn="l"/>
              </a:tabLst>
            </a:pPr>
            <a:r>
              <a:rPr dirty="0" sz="1400" spc="-5">
                <a:latin typeface="Arial"/>
                <a:cs typeface="Arial"/>
              </a:rPr>
              <a:t>Average	J(20 most similar states)  or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latin typeface="Arial"/>
                <a:cs typeface="Arial"/>
              </a:rPr>
              <a:t>Weighted Average J(20 most similar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states)</a:t>
            </a:r>
            <a:endParaRPr sz="1400">
              <a:latin typeface="Arial"/>
              <a:cs typeface="Arial"/>
            </a:endParaRPr>
          </a:p>
          <a:p>
            <a:pPr algn="just" marL="49530" marR="1646555" indent="-49530">
              <a:lnSpc>
                <a:spcPct val="1202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[Jeff Peng, Atkenson &amp; Schaal,  Geoff Gordon, proved stuff  Scheider, Boyan &amp; Moore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98]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45085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“Planet </a:t>
            </a:r>
            <a:r>
              <a:rPr dirty="0" sz="1000" spc="-5">
                <a:latin typeface="Arial"/>
                <a:cs typeface="Arial"/>
              </a:rPr>
              <a:t>Mars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Scheduler”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6241"/>
            <a:ext cx="4224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9940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6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2473" y="1342136"/>
            <a:ext cx="26492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Hierarchical</a:t>
            </a:r>
            <a:r>
              <a:rPr dirty="0" spc="-65"/>
              <a:t> </a:t>
            </a:r>
            <a:r>
              <a:rPr dirty="0" spc="-5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7520" y="1726183"/>
            <a:ext cx="388747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1200" spc="-5">
                <a:latin typeface="Arial"/>
                <a:cs typeface="Arial"/>
              </a:rPr>
              <a:t>Continuous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Space:	“Split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state when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statistically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significant that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split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would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6320" y="2091181"/>
            <a:ext cx="1517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improve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performance”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2444495"/>
            <a:ext cx="2019300" cy="508000"/>
          </a:xfrm>
          <a:custGeom>
            <a:avLst/>
            <a:gdLst/>
            <a:ahLst/>
            <a:cxnLst/>
            <a:rect l="l" t="t" r="r" b="b"/>
            <a:pathLst>
              <a:path w="2019300" h="508000">
                <a:moveTo>
                  <a:pt x="0" y="507492"/>
                </a:moveTo>
                <a:lnTo>
                  <a:pt x="2019300" y="507492"/>
                </a:lnTo>
                <a:lnTo>
                  <a:pt x="2019300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8600" y="2444495"/>
            <a:ext cx="2019300" cy="508634"/>
          </a:xfrm>
          <a:custGeom>
            <a:avLst/>
            <a:gdLst/>
            <a:ahLst/>
            <a:cxnLst/>
            <a:rect l="l" t="t" r="r" b="b"/>
            <a:pathLst>
              <a:path w="2019300" h="508635">
                <a:moveTo>
                  <a:pt x="2019300" y="0"/>
                </a:moveTo>
                <a:lnTo>
                  <a:pt x="0" y="0"/>
                </a:lnTo>
                <a:lnTo>
                  <a:pt x="0" y="508253"/>
                </a:lnTo>
                <a:lnTo>
                  <a:pt x="2019300" y="508253"/>
                </a:lnTo>
                <a:lnTo>
                  <a:pt x="2019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40981" y="2453131"/>
            <a:ext cx="203390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355" marR="132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e.g. Simmons et al 83, Chapman  </a:t>
            </a:r>
            <a:r>
              <a:rPr dirty="0" sz="1000">
                <a:latin typeface="Arial"/>
                <a:cs typeface="Arial"/>
              </a:rPr>
              <a:t>&amp; </a:t>
            </a:r>
            <a:r>
              <a:rPr dirty="0" sz="1000" spc="-5">
                <a:latin typeface="Arial"/>
                <a:cs typeface="Arial"/>
              </a:rPr>
              <a:t>Knelbling 92, Mark Ring 94 …,  Munos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96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0100" y="2977895"/>
            <a:ext cx="1409700" cy="203835"/>
          </a:xfrm>
          <a:custGeom>
            <a:avLst/>
            <a:gdLst/>
            <a:ahLst/>
            <a:cxnLst/>
            <a:rect l="l" t="t" r="r" b="b"/>
            <a:pathLst>
              <a:path w="1409700" h="203835">
                <a:moveTo>
                  <a:pt x="1409700" y="0"/>
                </a:moveTo>
                <a:lnTo>
                  <a:pt x="0" y="0"/>
                </a:lnTo>
                <a:lnTo>
                  <a:pt x="0" y="203453"/>
                </a:lnTo>
                <a:lnTo>
                  <a:pt x="1409700" y="203453"/>
                </a:lnTo>
                <a:lnTo>
                  <a:pt x="14097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12481" y="2967704"/>
            <a:ext cx="1462405" cy="205104"/>
          </a:xfrm>
          <a:prstGeom prst="rect">
            <a:avLst/>
          </a:prstGeom>
          <a:solidFill>
            <a:srgbClr val="CCFFCC"/>
          </a:solidFill>
        </p:spPr>
        <p:txBody>
          <a:bodyPr wrap="square" lIns="0" tIns="3175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250"/>
              </a:spcBef>
            </a:pPr>
            <a:r>
              <a:rPr dirty="0" sz="1000" spc="-5">
                <a:latin typeface="Arial"/>
                <a:cs typeface="Arial"/>
              </a:rPr>
              <a:t>with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interpolation!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2901695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48767" y="80009"/>
                </a:moveTo>
                <a:lnTo>
                  <a:pt x="15239" y="80009"/>
                </a:lnTo>
                <a:lnTo>
                  <a:pt x="15239" y="113537"/>
                </a:lnTo>
                <a:lnTo>
                  <a:pt x="19109" y="173152"/>
                </a:lnTo>
                <a:lnTo>
                  <a:pt x="29622" y="221837"/>
                </a:lnTo>
                <a:lnTo>
                  <a:pt x="45136" y="254662"/>
                </a:lnTo>
                <a:lnTo>
                  <a:pt x="64008" y="266700"/>
                </a:lnTo>
                <a:lnTo>
                  <a:pt x="114300" y="266700"/>
                </a:lnTo>
                <a:lnTo>
                  <a:pt x="114300" y="186689"/>
                </a:lnTo>
                <a:lnTo>
                  <a:pt x="64008" y="186689"/>
                </a:lnTo>
                <a:lnTo>
                  <a:pt x="58090" y="180939"/>
                </a:lnTo>
                <a:lnTo>
                  <a:pt x="53244" y="165258"/>
                </a:lnTo>
                <a:lnTo>
                  <a:pt x="49970" y="142005"/>
                </a:lnTo>
                <a:lnTo>
                  <a:pt x="48767" y="113537"/>
                </a:lnTo>
                <a:lnTo>
                  <a:pt x="48767" y="80009"/>
                </a:lnTo>
                <a:close/>
              </a:path>
              <a:path w="114300" h="266700">
                <a:moveTo>
                  <a:pt x="32003" y="0"/>
                </a:moveTo>
                <a:lnTo>
                  <a:pt x="0" y="80009"/>
                </a:lnTo>
                <a:lnTo>
                  <a:pt x="64008" y="80009"/>
                </a:lnTo>
                <a:lnTo>
                  <a:pt x="3200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2901695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32003" y="0"/>
                </a:moveTo>
                <a:lnTo>
                  <a:pt x="0" y="80009"/>
                </a:lnTo>
                <a:lnTo>
                  <a:pt x="15239" y="80009"/>
                </a:lnTo>
                <a:lnTo>
                  <a:pt x="15239" y="113537"/>
                </a:lnTo>
                <a:lnTo>
                  <a:pt x="19109" y="173152"/>
                </a:lnTo>
                <a:lnTo>
                  <a:pt x="29622" y="221837"/>
                </a:lnTo>
                <a:lnTo>
                  <a:pt x="45136" y="254662"/>
                </a:lnTo>
                <a:lnTo>
                  <a:pt x="64008" y="266700"/>
                </a:lnTo>
                <a:lnTo>
                  <a:pt x="114300" y="266700"/>
                </a:lnTo>
                <a:lnTo>
                  <a:pt x="114300" y="186689"/>
                </a:lnTo>
                <a:lnTo>
                  <a:pt x="64008" y="186689"/>
                </a:lnTo>
                <a:lnTo>
                  <a:pt x="58090" y="180939"/>
                </a:lnTo>
                <a:lnTo>
                  <a:pt x="53244" y="165258"/>
                </a:lnTo>
                <a:lnTo>
                  <a:pt x="49970" y="142005"/>
                </a:lnTo>
                <a:lnTo>
                  <a:pt x="48767" y="113537"/>
                </a:lnTo>
                <a:lnTo>
                  <a:pt x="48767" y="80009"/>
                </a:lnTo>
                <a:lnTo>
                  <a:pt x="64008" y="80009"/>
                </a:lnTo>
                <a:lnTo>
                  <a:pt x="3200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05400" y="2711195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85344" y="66294"/>
                </a:moveTo>
                <a:lnTo>
                  <a:pt x="28194" y="66294"/>
                </a:lnTo>
                <a:lnTo>
                  <a:pt x="28194" y="266700"/>
                </a:lnTo>
                <a:lnTo>
                  <a:pt x="85344" y="266700"/>
                </a:lnTo>
                <a:lnTo>
                  <a:pt x="85344" y="66294"/>
                </a:lnTo>
                <a:close/>
              </a:path>
              <a:path w="114300" h="266700">
                <a:moveTo>
                  <a:pt x="57150" y="0"/>
                </a:moveTo>
                <a:lnTo>
                  <a:pt x="0" y="66294"/>
                </a:lnTo>
                <a:lnTo>
                  <a:pt x="114300" y="66294"/>
                </a:lnTo>
                <a:lnTo>
                  <a:pt x="571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05400" y="2711195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66294"/>
                </a:moveTo>
                <a:lnTo>
                  <a:pt x="28194" y="66294"/>
                </a:lnTo>
                <a:lnTo>
                  <a:pt x="28194" y="266700"/>
                </a:lnTo>
                <a:lnTo>
                  <a:pt x="85344" y="266700"/>
                </a:lnTo>
                <a:lnTo>
                  <a:pt x="85344" y="66294"/>
                </a:lnTo>
                <a:lnTo>
                  <a:pt x="114300" y="66294"/>
                </a:lnTo>
                <a:lnTo>
                  <a:pt x="57150" y="0"/>
                </a:lnTo>
                <a:lnTo>
                  <a:pt x="0" y="6629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67200" y="3168395"/>
            <a:ext cx="1485900" cy="723900"/>
          </a:xfrm>
          <a:custGeom>
            <a:avLst/>
            <a:gdLst/>
            <a:ahLst/>
            <a:cxnLst/>
            <a:rect l="l" t="t" r="r" b="b"/>
            <a:pathLst>
              <a:path w="1485900" h="723900">
                <a:moveTo>
                  <a:pt x="0" y="723900"/>
                </a:moveTo>
                <a:lnTo>
                  <a:pt x="1485900" y="723900"/>
                </a:lnTo>
                <a:lnTo>
                  <a:pt x="14859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67200" y="3168395"/>
            <a:ext cx="1485900" cy="737235"/>
          </a:xfrm>
          <a:custGeom>
            <a:avLst/>
            <a:gdLst/>
            <a:ahLst/>
            <a:cxnLst/>
            <a:rect l="l" t="t" r="r" b="b"/>
            <a:pathLst>
              <a:path w="1485900" h="737235">
                <a:moveTo>
                  <a:pt x="1485900" y="0"/>
                </a:moveTo>
                <a:lnTo>
                  <a:pt x="0" y="0"/>
                </a:lnTo>
                <a:lnTo>
                  <a:pt x="0" y="736853"/>
                </a:lnTo>
                <a:lnTo>
                  <a:pt x="1485900" y="736853"/>
                </a:lnTo>
                <a:lnTo>
                  <a:pt x="14859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69581" y="3177030"/>
            <a:ext cx="148145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355" marR="1778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“Prove </a:t>
            </a:r>
            <a:r>
              <a:rPr dirty="0" sz="1000" spc="-5">
                <a:latin typeface="Arial"/>
                <a:cs typeface="Arial"/>
              </a:rPr>
              <a:t>needs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higher  resolution”</a:t>
            </a:r>
            <a:endParaRPr sz="1000">
              <a:latin typeface="Arial"/>
              <a:cs typeface="Arial"/>
            </a:endParaRPr>
          </a:p>
          <a:p>
            <a:pPr marL="46355" marR="3422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Arial"/>
                <a:cs typeface="Arial"/>
              </a:rPr>
              <a:t>Moore 93, Moore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&amp;  </a:t>
            </a:r>
            <a:r>
              <a:rPr dirty="0" sz="1000" spc="-5">
                <a:latin typeface="Arial"/>
                <a:cs typeface="Arial"/>
              </a:rPr>
              <a:t>Atkeson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95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52600" y="2101595"/>
            <a:ext cx="1638300" cy="767080"/>
          </a:xfrm>
          <a:custGeom>
            <a:avLst/>
            <a:gdLst/>
            <a:ahLst/>
            <a:cxnLst/>
            <a:rect l="l" t="t" r="r" b="b"/>
            <a:pathLst>
              <a:path w="1638300" h="767080">
                <a:moveTo>
                  <a:pt x="0" y="766572"/>
                </a:moveTo>
                <a:lnTo>
                  <a:pt x="1638300" y="766572"/>
                </a:lnTo>
                <a:lnTo>
                  <a:pt x="1638300" y="0"/>
                </a:lnTo>
                <a:lnTo>
                  <a:pt x="0" y="0"/>
                </a:lnTo>
                <a:lnTo>
                  <a:pt x="0" y="7665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52600" y="2101595"/>
            <a:ext cx="1638300" cy="767080"/>
          </a:xfrm>
          <a:custGeom>
            <a:avLst/>
            <a:gdLst/>
            <a:ahLst/>
            <a:cxnLst/>
            <a:rect l="l" t="t" r="r" b="b"/>
            <a:pathLst>
              <a:path w="1638300" h="767080">
                <a:moveTo>
                  <a:pt x="1638300" y="0"/>
                </a:moveTo>
                <a:lnTo>
                  <a:pt x="0" y="0"/>
                </a:lnTo>
                <a:lnTo>
                  <a:pt x="0" y="766572"/>
                </a:lnTo>
                <a:lnTo>
                  <a:pt x="1638300" y="766572"/>
                </a:lnTo>
                <a:lnTo>
                  <a:pt x="1638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88667" y="2109469"/>
            <a:ext cx="1100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Discrete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Space: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8667" y="2369312"/>
            <a:ext cx="14662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Chapman </a:t>
            </a:r>
            <a:r>
              <a:rPr dirty="0" sz="1000">
                <a:latin typeface="Arial"/>
                <a:cs typeface="Arial"/>
              </a:rPr>
              <a:t>&amp; Kaelbling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92,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8667" y="2521711"/>
            <a:ext cx="13119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McCallum 95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(includes  </a:t>
            </a:r>
            <a:r>
              <a:rPr dirty="0" sz="1000">
                <a:latin typeface="Arial"/>
                <a:cs typeface="Arial"/>
              </a:rPr>
              <a:t>hidden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07718" y="2289714"/>
            <a:ext cx="195262" cy="19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7257" y="2209800"/>
            <a:ext cx="390525" cy="330200"/>
          </a:xfrm>
          <a:custGeom>
            <a:avLst/>
            <a:gdLst/>
            <a:ahLst/>
            <a:cxnLst/>
            <a:rect l="l" t="t" r="r" b="b"/>
            <a:pathLst>
              <a:path w="390525" h="330200">
                <a:moveTo>
                  <a:pt x="45719" y="0"/>
                </a:moveTo>
                <a:lnTo>
                  <a:pt x="0" y="190500"/>
                </a:lnTo>
                <a:lnTo>
                  <a:pt x="137921" y="329946"/>
                </a:lnTo>
                <a:lnTo>
                  <a:pt x="115062" y="247650"/>
                </a:lnTo>
                <a:lnTo>
                  <a:pt x="390144" y="171450"/>
                </a:lnTo>
                <a:lnTo>
                  <a:pt x="365493" y="82296"/>
                </a:lnTo>
                <a:lnTo>
                  <a:pt x="68580" y="82296"/>
                </a:lnTo>
                <a:lnTo>
                  <a:pt x="45719" y="0"/>
                </a:lnTo>
                <a:close/>
              </a:path>
              <a:path w="390525" h="330200">
                <a:moveTo>
                  <a:pt x="344424" y="6096"/>
                </a:moveTo>
                <a:lnTo>
                  <a:pt x="68580" y="82296"/>
                </a:lnTo>
                <a:lnTo>
                  <a:pt x="365493" y="82296"/>
                </a:lnTo>
                <a:lnTo>
                  <a:pt x="344424" y="6096"/>
                </a:lnTo>
                <a:close/>
              </a:path>
            </a:pathLst>
          </a:custGeom>
          <a:solidFill>
            <a:srgbClr val="FFF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7257" y="2209800"/>
            <a:ext cx="390525" cy="330200"/>
          </a:xfrm>
          <a:custGeom>
            <a:avLst/>
            <a:gdLst/>
            <a:ahLst/>
            <a:cxnLst/>
            <a:rect l="l" t="t" r="r" b="b"/>
            <a:pathLst>
              <a:path w="390525" h="330200">
                <a:moveTo>
                  <a:pt x="45719" y="0"/>
                </a:moveTo>
                <a:lnTo>
                  <a:pt x="68580" y="82296"/>
                </a:lnTo>
                <a:lnTo>
                  <a:pt x="344424" y="6096"/>
                </a:lnTo>
                <a:lnTo>
                  <a:pt x="390144" y="171450"/>
                </a:lnTo>
                <a:lnTo>
                  <a:pt x="115062" y="247650"/>
                </a:lnTo>
                <a:lnTo>
                  <a:pt x="137921" y="329946"/>
                </a:lnTo>
                <a:lnTo>
                  <a:pt x="0" y="190500"/>
                </a:lnTo>
                <a:lnTo>
                  <a:pt x="4571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52600" y="2828544"/>
            <a:ext cx="1257300" cy="530860"/>
          </a:xfrm>
          <a:custGeom>
            <a:avLst/>
            <a:gdLst/>
            <a:ahLst/>
            <a:cxnLst/>
            <a:rect l="l" t="t" r="r" b="b"/>
            <a:pathLst>
              <a:path w="1257300" h="530860">
                <a:moveTo>
                  <a:pt x="268224" y="0"/>
                </a:moveTo>
                <a:lnTo>
                  <a:pt x="209550" y="149351"/>
                </a:lnTo>
                <a:lnTo>
                  <a:pt x="143280" y="152564"/>
                </a:lnTo>
                <a:lnTo>
                  <a:pt x="85752" y="161519"/>
                </a:lnTo>
                <a:lnTo>
                  <a:pt x="40404" y="175192"/>
                </a:lnTo>
                <a:lnTo>
                  <a:pt x="10674" y="192560"/>
                </a:lnTo>
                <a:lnTo>
                  <a:pt x="0" y="212598"/>
                </a:lnTo>
                <a:lnTo>
                  <a:pt x="0" y="467105"/>
                </a:lnTo>
                <a:lnTo>
                  <a:pt x="40404" y="504511"/>
                </a:lnTo>
                <a:lnTo>
                  <a:pt x="85752" y="518184"/>
                </a:lnTo>
                <a:lnTo>
                  <a:pt x="143280" y="527139"/>
                </a:lnTo>
                <a:lnTo>
                  <a:pt x="209550" y="530351"/>
                </a:lnTo>
                <a:lnTo>
                  <a:pt x="1047750" y="530351"/>
                </a:lnTo>
                <a:lnTo>
                  <a:pt x="1114019" y="527139"/>
                </a:lnTo>
                <a:lnTo>
                  <a:pt x="1171547" y="518184"/>
                </a:lnTo>
                <a:lnTo>
                  <a:pt x="1216895" y="504511"/>
                </a:lnTo>
                <a:lnTo>
                  <a:pt x="1257300" y="467105"/>
                </a:lnTo>
                <a:lnTo>
                  <a:pt x="1257300" y="212598"/>
                </a:lnTo>
                <a:lnTo>
                  <a:pt x="1216895" y="175192"/>
                </a:lnTo>
                <a:lnTo>
                  <a:pt x="1171547" y="161519"/>
                </a:lnTo>
                <a:lnTo>
                  <a:pt x="1114019" y="152564"/>
                </a:lnTo>
                <a:lnTo>
                  <a:pt x="1047750" y="149351"/>
                </a:lnTo>
                <a:lnTo>
                  <a:pt x="523494" y="149351"/>
                </a:lnTo>
                <a:lnTo>
                  <a:pt x="26822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52600" y="2828544"/>
            <a:ext cx="1257300" cy="530860"/>
          </a:xfrm>
          <a:custGeom>
            <a:avLst/>
            <a:gdLst/>
            <a:ahLst/>
            <a:cxnLst/>
            <a:rect l="l" t="t" r="r" b="b"/>
            <a:pathLst>
              <a:path w="1257300" h="530860">
                <a:moveTo>
                  <a:pt x="209550" y="530351"/>
                </a:moveTo>
                <a:lnTo>
                  <a:pt x="143280" y="527139"/>
                </a:lnTo>
                <a:lnTo>
                  <a:pt x="85752" y="518184"/>
                </a:lnTo>
                <a:lnTo>
                  <a:pt x="40404" y="504511"/>
                </a:lnTo>
                <a:lnTo>
                  <a:pt x="0" y="467105"/>
                </a:lnTo>
                <a:lnTo>
                  <a:pt x="0" y="212598"/>
                </a:lnTo>
                <a:lnTo>
                  <a:pt x="40404" y="175192"/>
                </a:lnTo>
                <a:lnTo>
                  <a:pt x="85752" y="161519"/>
                </a:lnTo>
                <a:lnTo>
                  <a:pt x="143280" y="152564"/>
                </a:lnTo>
                <a:lnTo>
                  <a:pt x="209550" y="149351"/>
                </a:lnTo>
                <a:lnTo>
                  <a:pt x="268224" y="0"/>
                </a:lnTo>
                <a:lnTo>
                  <a:pt x="523494" y="149351"/>
                </a:lnTo>
                <a:lnTo>
                  <a:pt x="1047750" y="149351"/>
                </a:lnTo>
                <a:lnTo>
                  <a:pt x="1114019" y="152564"/>
                </a:lnTo>
                <a:lnTo>
                  <a:pt x="1171547" y="161519"/>
                </a:lnTo>
                <a:lnTo>
                  <a:pt x="1216895" y="175192"/>
                </a:lnTo>
                <a:lnTo>
                  <a:pt x="1246625" y="192560"/>
                </a:lnTo>
                <a:lnTo>
                  <a:pt x="1257300" y="212598"/>
                </a:lnTo>
                <a:lnTo>
                  <a:pt x="1257300" y="467105"/>
                </a:lnTo>
                <a:lnTo>
                  <a:pt x="1216895" y="504511"/>
                </a:lnTo>
                <a:lnTo>
                  <a:pt x="1171547" y="518184"/>
                </a:lnTo>
                <a:lnTo>
                  <a:pt x="1114019" y="527139"/>
                </a:lnTo>
                <a:lnTo>
                  <a:pt x="1047750" y="530351"/>
                </a:lnTo>
                <a:lnTo>
                  <a:pt x="209550" y="53035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31339" y="2989580"/>
            <a:ext cx="1053465" cy="28638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969"/>
              </a:lnSpc>
              <a:spcBef>
                <a:spcPts val="225"/>
              </a:spcBef>
            </a:pP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kind of Decision  </a:t>
            </a:r>
            <a:r>
              <a:rPr dirty="0" sz="900">
                <a:latin typeface="Arial"/>
                <a:cs typeface="Arial"/>
              </a:rPr>
              <a:t>Tree </a:t>
            </a:r>
            <a:r>
              <a:rPr dirty="0" sz="900" spc="-5">
                <a:latin typeface="Arial"/>
                <a:cs typeface="Arial"/>
              </a:rPr>
              <a:t>Value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81200" y="3473196"/>
            <a:ext cx="1790700" cy="381000"/>
          </a:xfrm>
          <a:custGeom>
            <a:avLst/>
            <a:gdLst/>
            <a:ahLst/>
            <a:cxnLst/>
            <a:rect l="l" t="t" r="r" b="b"/>
            <a:pathLst>
              <a:path w="1790700" h="381000">
                <a:moveTo>
                  <a:pt x="1342644" y="317753"/>
                </a:moveTo>
                <a:lnTo>
                  <a:pt x="447294" y="317753"/>
                </a:lnTo>
                <a:lnTo>
                  <a:pt x="895350" y="381000"/>
                </a:lnTo>
                <a:lnTo>
                  <a:pt x="1342644" y="317753"/>
                </a:lnTo>
                <a:close/>
              </a:path>
              <a:path w="1790700" h="381000">
                <a:moveTo>
                  <a:pt x="1119377" y="253745"/>
                </a:moveTo>
                <a:lnTo>
                  <a:pt x="671322" y="253745"/>
                </a:lnTo>
                <a:lnTo>
                  <a:pt x="671322" y="317753"/>
                </a:lnTo>
                <a:lnTo>
                  <a:pt x="1119377" y="317753"/>
                </a:lnTo>
                <a:lnTo>
                  <a:pt x="1119377" y="253745"/>
                </a:lnTo>
                <a:close/>
              </a:path>
              <a:path w="1790700" h="381000">
                <a:moveTo>
                  <a:pt x="1790700" y="0"/>
                </a:moveTo>
                <a:lnTo>
                  <a:pt x="0" y="0"/>
                </a:lnTo>
                <a:lnTo>
                  <a:pt x="0" y="253745"/>
                </a:lnTo>
                <a:lnTo>
                  <a:pt x="1790700" y="253745"/>
                </a:lnTo>
                <a:lnTo>
                  <a:pt x="17907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81200" y="3473196"/>
            <a:ext cx="1790700" cy="381000"/>
          </a:xfrm>
          <a:custGeom>
            <a:avLst/>
            <a:gdLst/>
            <a:ahLst/>
            <a:cxnLst/>
            <a:rect l="l" t="t" r="r" b="b"/>
            <a:pathLst>
              <a:path w="1790700" h="381000">
                <a:moveTo>
                  <a:pt x="0" y="0"/>
                </a:moveTo>
                <a:lnTo>
                  <a:pt x="1790700" y="0"/>
                </a:lnTo>
                <a:lnTo>
                  <a:pt x="1790700" y="253745"/>
                </a:lnTo>
                <a:lnTo>
                  <a:pt x="1119377" y="253745"/>
                </a:lnTo>
                <a:lnTo>
                  <a:pt x="1119377" y="317753"/>
                </a:lnTo>
                <a:lnTo>
                  <a:pt x="1342644" y="317753"/>
                </a:lnTo>
                <a:lnTo>
                  <a:pt x="895350" y="381000"/>
                </a:lnTo>
                <a:lnTo>
                  <a:pt x="447294" y="317753"/>
                </a:lnTo>
                <a:lnTo>
                  <a:pt x="671322" y="317753"/>
                </a:lnTo>
                <a:lnTo>
                  <a:pt x="671322" y="253745"/>
                </a:lnTo>
                <a:lnTo>
                  <a:pt x="0" y="25374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454655" y="3516122"/>
            <a:ext cx="8445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Multiresolution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76400" y="3892296"/>
            <a:ext cx="4419600" cy="546735"/>
          </a:xfrm>
          <a:custGeom>
            <a:avLst/>
            <a:gdLst/>
            <a:ahLst/>
            <a:cxnLst/>
            <a:rect l="l" t="t" r="r" b="b"/>
            <a:pathLst>
              <a:path w="4419600" h="546735">
                <a:moveTo>
                  <a:pt x="0" y="546353"/>
                </a:moveTo>
                <a:lnTo>
                  <a:pt x="4419600" y="546353"/>
                </a:lnTo>
                <a:lnTo>
                  <a:pt x="4419600" y="0"/>
                </a:lnTo>
                <a:lnTo>
                  <a:pt x="0" y="0"/>
                </a:lnTo>
                <a:lnTo>
                  <a:pt x="0" y="546353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676400" y="3892296"/>
            <a:ext cx="4400550" cy="54737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hierarchy with high level “managers” abstracting low level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“servants”</a:t>
            </a:r>
            <a:endParaRPr sz="1000">
              <a:latin typeface="Arial"/>
              <a:cs typeface="Arial"/>
            </a:endParaRPr>
          </a:p>
          <a:p>
            <a:pPr marL="48260" marR="177165">
              <a:lnSpc>
                <a:spcPct val="100000"/>
              </a:lnSpc>
              <a:spcBef>
                <a:spcPts val="550"/>
              </a:spcBef>
            </a:pPr>
            <a:r>
              <a:rPr dirty="0" u="sng" sz="9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O.R. Papers, Dayan </a:t>
            </a:r>
            <a:r>
              <a:rPr dirty="0" sz="900">
                <a:latin typeface="Arial"/>
                <a:cs typeface="Arial"/>
              </a:rPr>
              <a:t>&amp; </a:t>
            </a:r>
            <a:r>
              <a:rPr dirty="0" sz="900" spc="-5">
                <a:latin typeface="Arial"/>
                <a:cs typeface="Arial"/>
              </a:rPr>
              <a:t>Sejnowski’s Feudal learning, Dietterich 1998 (MAX-Q  hierarchy) Moore, Baird </a:t>
            </a:r>
            <a:r>
              <a:rPr dirty="0" sz="900">
                <a:latin typeface="Arial"/>
                <a:cs typeface="Arial"/>
              </a:rPr>
              <a:t>&amp; </a:t>
            </a:r>
            <a:r>
              <a:rPr dirty="0" sz="900" spc="-5">
                <a:latin typeface="Arial"/>
                <a:cs typeface="Arial"/>
              </a:rPr>
              <a:t>Kaelbling 2000 (airports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Hierarchy)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6700" y="3282696"/>
            <a:ext cx="257175" cy="386080"/>
          </a:xfrm>
          <a:custGeom>
            <a:avLst/>
            <a:gdLst/>
            <a:ahLst/>
            <a:cxnLst/>
            <a:rect l="l" t="t" r="r" b="b"/>
            <a:pathLst>
              <a:path w="257175" h="386079">
                <a:moveTo>
                  <a:pt x="171450" y="0"/>
                </a:moveTo>
                <a:lnTo>
                  <a:pt x="125941" y="6138"/>
                </a:lnTo>
                <a:lnTo>
                  <a:pt x="85005" y="23452"/>
                </a:lnTo>
                <a:lnTo>
                  <a:pt x="50291" y="50292"/>
                </a:lnTo>
                <a:lnTo>
                  <a:pt x="23452" y="85005"/>
                </a:lnTo>
                <a:lnTo>
                  <a:pt x="6138" y="125941"/>
                </a:lnTo>
                <a:lnTo>
                  <a:pt x="0" y="171450"/>
                </a:lnTo>
                <a:lnTo>
                  <a:pt x="6138" y="216958"/>
                </a:lnTo>
                <a:lnTo>
                  <a:pt x="23452" y="257894"/>
                </a:lnTo>
                <a:lnTo>
                  <a:pt x="50292" y="292607"/>
                </a:lnTo>
                <a:lnTo>
                  <a:pt x="85005" y="319447"/>
                </a:lnTo>
                <a:lnTo>
                  <a:pt x="125941" y="336761"/>
                </a:lnTo>
                <a:lnTo>
                  <a:pt x="171450" y="342900"/>
                </a:lnTo>
                <a:lnTo>
                  <a:pt x="171450" y="385571"/>
                </a:lnTo>
                <a:lnTo>
                  <a:pt x="256794" y="300227"/>
                </a:lnTo>
                <a:lnTo>
                  <a:pt x="213744" y="256794"/>
                </a:lnTo>
                <a:lnTo>
                  <a:pt x="171450" y="256794"/>
                </a:lnTo>
                <a:lnTo>
                  <a:pt x="138064" y="250102"/>
                </a:lnTo>
                <a:lnTo>
                  <a:pt x="110680" y="231838"/>
                </a:lnTo>
                <a:lnTo>
                  <a:pt x="92154" y="204716"/>
                </a:lnTo>
                <a:lnTo>
                  <a:pt x="85344" y="171450"/>
                </a:lnTo>
                <a:lnTo>
                  <a:pt x="92154" y="138064"/>
                </a:lnTo>
                <a:lnTo>
                  <a:pt x="110680" y="110680"/>
                </a:lnTo>
                <a:lnTo>
                  <a:pt x="138064" y="92154"/>
                </a:lnTo>
                <a:lnTo>
                  <a:pt x="171450" y="85344"/>
                </a:lnTo>
                <a:lnTo>
                  <a:pt x="171450" y="0"/>
                </a:lnTo>
                <a:close/>
              </a:path>
              <a:path w="257175" h="386079">
                <a:moveTo>
                  <a:pt x="171450" y="214122"/>
                </a:moveTo>
                <a:lnTo>
                  <a:pt x="171450" y="256794"/>
                </a:lnTo>
                <a:lnTo>
                  <a:pt x="213744" y="256794"/>
                </a:lnTo>
                <a:lnTo>
                  <a:pt x="171450" y="21412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76700" y="3282696"/>
            <a:ext cx="257175" cy="386080"/>
          </a:xfrm>
          <a:custGeom>
            <a:avLst/>
            <a:gdLst/>
            <a:ahLst/>
            <a:cxnLst/>
            <a:rect l="l" t="t" r="r" b="b"/>
            <a:pathLst>
              <a:path w="257175" h="386079">
                <a:moveTo>
                  <a:pt x="171450" y="256794"/>
                </a:moveTo>
                <a:lnTo>
                  <a:pt x="138064" y="250102"/>
                </a:lnTo>
                <a:lnTo>
                  <a:pt x="110680" y="231838"/>
                </a:lnTo>
                <a:lnTo>
                  <a:pt x="92154" y="204716"/>
                </a:lnTo>
                <a:lnTo>
                  <a:pt x="85344" y="171450"/>
                </a:lnTo>
                <a:lnTo>
                  <a:pt x="92154" y="138064"/>
                </a:lnTo>
                <a:lnTo>
                  <a:pt x="110680" y="110680"/>
                </a:lnTo>
                <a:lnTo>
                  <a:pt x="138064" y="92154"/>
                </a:lnTo>
                <a:lnTo>
                  <a:pt x="171450" y="85344"/>
                </a:lnTo>
                <a:lnTo>
                  <a:pt x="171450" y="0"/>
                </a:lnTo>
                <a:lnTo>
                  <a:pt x="125941" y="6138"/>
                </a:lnTo>
                <a:lnTo>
                  <a:pt x="85005" y="23452"/>
                </a:lnTo>
                <a:lnTo>
                  <a:pt x="50291" y="50292"/>
                </a:lnTo>
                <a:lnTo>
                  <a:pt x="23452" y="85005"/>
                </a:lnTo>
                <a:lnTo>
                  <a:pt x="6138" y="125941"/>
                </a:lnTo>
                <a:lnTo>
                  <a:pt x="0" y="171450"/>
                </a:lnTo>
                <a:lnTo>
                  <a:pt x="6138" y="216958"/>
                </a:lnTo>
                <a:lnTo>
                  <a:pt x="23452" y="257894"/>
                </a:lnTo>
                <a:lnTo>
                  <a:pt x="50292" y="292607"/>
                </a:lnTo>
                <a:lnTo>
                  <a:pt x="85005" y="319447"/>
                </a:lnTo>
                <a:lnTo>
                  <a:pt x="125941" y="336761"/>
                </a:lnTo>
                <a:lnTo>
                  <a:pt x="171450" y="342900"/>
                </a:lnTo>
                <a:lnTo>
                  <a:pt x="171450" y="385571"/>
                </a:lnTo>
                <a:lnTo>
                  <a:pt x="256794" y="300227"/>
                </a:lnTo>
                <a:lnTo>
                  <a:pt x="171450" y="214122"/>
                </a:lnTo>
                <a:lnTo>
                  <a:pt x="171450" y="25679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77561" y="2282189"/>
            <a:ext cx="1219200" cy="203835"/>
          </a:xfrm>
          <a:custGeom>
            <a:avLst/>
            <a:gdLst/>
            <a:ahLst/>
            <a:cxnLst/>
            <a:rect l="l" t="t" r="r" b="b"/>
            <a:pathLst>
              <a:path w="1219200" h="203835">
                <a:moveTo>
                  <a:pt x="0" y="203453"/>
                </a:moveTo>
                <a:lnTo>
                  <a:pt x="1219200" y="203453"/>
                </a:lnTo>
                <a:lnTo>
                  <a:pt x="1219200" y="0"/>
                </a:lnTo>
                <a:lnTo>
                  <a:pt x="0" y="0"/>
                </a:lnTo>
                <a:lnTo>
                  <a:pt x="0" y="20345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877561" y="2282189"/>
            <a:ext cx="1199515" cy="18288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Continuous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Space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1290" rIns="0" bIns="0" rtlCol="0" vert="horz">
            <a:spAutoFit/>
          </a:bodyPr>
          <a:lstStyle/>
          <a:p>
            <a:pPr algn="ctr" marR="68580">
              <a:lnSpc>
                <a:spcPct val="100000"/>
              </a:lnSpc>
              <a:spcBef>
                <a:spcPts val="12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What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You Should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Know</a:t>
            </a:r>
            <a:endParaRPr sz="2200">
              <a:latin typeface="Arial"/>
              <a:cs typeface="Arial"/>
            </a:endParaRPr>
          </a:p>
          <a:p>
            <a:pPr marL="325120" marR="555625" indent="-171450">
              <a:lnSpc>
                <a:spcPct val="100000"/>
              </a:lnSpc>
              <a:spcBef>
                <a:spcPts val="79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Definition of a Markov System with Discounted  rewards</a:t>
            </a:r>
            <a:endParaRPr sz="14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How to solve it with Matrix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Inversion</a:t>
            </a:r>
            <a:endParaRPr sz="14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How (and why) to solve it with Value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Iteration</a:t>
            </a:r>
            <a:endParaRPr sz="1400">
              <a:latin typeface="Arial"/>
              <a:cs typeface="Arial"/>
            </a:endParaRPr>
          </a:p>
          <a:p>
            <a:pPr marL="325120" marR="37592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Definition of an MDP, and value iteration to solve  an MDP</a:t>
            </a:r>
            <a:endParaRPr sz="14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Policy iteration</a:t>
            </a:r>
            <a:endParaRPr sz="1400">
              <a:latin typeface="Arial"/>
              <a:cs typeface="Arial"/>
            </a:endParaRPr>
          </a:p>
          <a:p>
            <a:pPr marL="325120" marR="25781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Great respect for the way this formalism  generalizes the deterministic searching of the start  of the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But awareness of what has been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sacrificed.</a:t>
            </a:r>
            <a:endParaRPr sz="1400">
              <a:latin typeface="Arial"/>
              <a:cs typeface="Arial"/>
            </a:endParaRPr>
          </a:p>
          <a:p>
            <a:pPr algn="ctr" marR="44450">
              <a:lnSpc>
                <a:spcPct val="100000"/>
              </a:lnSpc>
              <a:spcBef>
                <a:spcPts val="430"/>
              </a:spcBef>
              <a:tabLst>
                <a:tab pos="3317240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6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6241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640" y="4476241"/>
            <a:ext cx="8515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333" y="1342136"/>
            <a:ext cx="26028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Discounted</a:t>
            </a:r>
            <a:r>
              <a:rPr dirty="0" spc="-60"/>
              <a:t> </a:t>
            </a:r>
            <a:r>
              <a:rPr dirty="0" spc="-5"/>
              <a:t>Rewards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4807" y="1916684"/>
            <a:ext cx="4060825" cy="2232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“A reward (payment) in the future is not worth quite  as much as a reward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now.”</a:t>
            </a:r>
            <a:endParaRPr sz="1400">
              <a:latin typeface="Arial"/>
              <a:cs typeface="Arial"/>
            </a:endParaRPr>
          </a:p>
          <a:p>
            <a:pPr marL="349885" indent="-96520">
              <a:lnSpc>
                <a:spcPct val="100000"/>
              </a:lnSpc>
              <a:spcBef>
                <a:spcPts val="290"/>
              </a:spcBef>
              <a:buChar char="•"/>
              <a:tabLst>
                <a:tab pos="350520" algn="l"/>
              </a:tabLst>
            </a:pPr>
            <a:r>
              <a:rPr dirty="0" sz="1200" spc="-5">
                <a:latin typeface="Arial"/>
                <a:cs typeface="Arial"/>
              </a:rPr>
              <a:t>Because of chance 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obliteration</a:t>
            </a:r>
            <a:endParaRPr sz="1200">
              <a:latin typeface="Arial"/>
              <a:cs typeface="Arial"/>
            </a:endParaRPr>
          </a:p>
          <a:p>
            <a:pPr marL="349885" indent="-96520">
              <a:lnSpc>
                <a:spcPct val="100000"/>
              </a:lnSpc>
              <a:spcBef>
                <a:spcPts val="290"/>
              </a:spcBef>
              <a:buChar char="•"/>
              <a:tabLst>
                <a:tab pos="350520" algn="l"/>
              </a:tabLst>
            </a:pPr>
            <a:r>
              <a:rPr dirty="0" sz="1200" spc="-5">
                <a:latin typeface="Arial"/>
                <a:cs typeface="Arial"/>
              </a:rPr>
              <a:t>Because of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inflation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4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dirty="0" sz="1400" spc="-5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54000" marR="3429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Arial"/>
                <a:cs typeface="Arial"/>
              </a:rPr>
              <a:t>Being promised $10,000 next year is worth only 90% as  much as receiving $10,000 right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now.</a:t>
            </a:r>
            <a:endParaRPr sz="1200">
              <a:latin typeface="Arial"/>
              <a:cs typeface="Arial"/>
            </a:endParaRPr>
          </a:p>
          <a:p>
            <a:pPr marL="25400" marR="146685">
              <a:lnSpc>
                <a:spcPct val="100000"/>
              </a:lnSpc>
              <a:spcBef>
                <a:spcPts val="330"/>
              </a:spcBef>
            </a:pPr>
            <a:r>
              <a:rPr dirty="0" sz="1400" spc="-5">
                <a:latin typeface="Arial"/>
                <a:cs typeface="Arial"/>
              </a:rPr>
              <a:t>Assuming payment </a:t>
            </a:r>
            <a:r>
              <a:rPr dirty="0" sz="1400" spc="-5" i="1">
                <a:latin typeface="Arial"/>
                <a:cs typeface="Arial"/>
              </a:rPr>
              <a:t>n </a:t>
            </a:r>
            <a:r>
              <a:rPr dirty="0" sz="1400" spc="-5">
                <a:latin typeface="Arial"/>
                <a:cs typeface="Arial"/>
              </a:rPr>
              <a:t>years in future is worth only  (0.9)</a:t>
            </a:r>
            <a:r>
              <a:rPr dirty="0" baseline="23391" sz="1425" spc="-7" i="1">
                <a:latin typeface="Arial"/>
                <a:cs typeface="Arial"/>
              </a:rPr>
              <a:t>n </a:t>
            </a:r>
            <a:r>
              <a:rPr dirty="0" sz="1400" spc="-5">
                <a:latin typeface="Arial"/>
                <a:cs typeface="Arial"/>
              </a:rPr>
              <a:t>of payment now, what is the AP’s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Future  Discounted Sum of Rewards</a:t>
            </a:r>
            <a:r>
              <a:rPr dirty="0" sz="1400" spc="2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5557520"/>
            <a:ext cx="3754754" cy="197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Discount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Factors</a:t>
            </a:r>
            <a:endParaRPr sz="2200">
              <a:latin typeface="Arial"/>
              <a:cs typeface="Arial"/>
            </a:endParaRPr>
          </a:p>
          <a:p>
            <a:pPr marR="5080">
              <a:lnSpc>
                <a:spcPct val="101400"/>
              </a:lnSpc>
              <a:spcBef>
                <a:spcPts val="1555"/>
              </a:spcBef>
            </a:pPr>
            <a:r>
              <a:rPr dirty="0" sz="1400" spc="-5">
                <a:latin typeface="Arial"/>
                <a:cs typeface="Arial"/>
              </a:rPr>
              <a:t>People in economics and probabilistic decision-  making do this all the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R="132715">
              <a:lnSpc>
                <a:spcPct val="101099"/>
              </a:lnSpc>
              <a:spcBef>
                <a:spcPts val="300"/>
              </a:spcBef>
            </a:pPr>
            <a:r>
              <a:rPr dirty="0" sz="1400" spc="-5">
                <a:latin typeface="Arial"/>
                <a:cs typeface="Arial"/>
              </a:rPr>
              <a:t>The “Discounted sum of future rewards” using  discount factor </a:t>
            </a:r>
            <a:r>
              <a:rPr dirty="0" sz="1400" spc="-5">
                <a:latin typeface="Symbol"/>
                <a:cs typeface="Symbol"/>
              </a:rPr>
              <a:t></a:t>
            </a:r>
            <a:r>
              <a:rPr dirty="0" sz="1400" spc="-5">
                <a:latin typeface="Arial"/>
                <a:cs typeface="Arial"/>
              </a:rPr>
              <a:t>”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605155">
              <a:lnSpc>
                <a:spcPct val="100000"/>
              </a:lnSpc>
              <a:spcBef>
                <a:spcPts val="325"/>
              </a:spcBef>
            </a:pPr>
            <a:r>
              <a:rPr dirty="0" sz="1400" spc="-5">
                <a:latin typeface="Arial"/>
                <a:cs typeface="Arial"/>
              </a:rPr>
              <a:t>(reward now)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506730">
              <a:lnSpc>
                <a:spcPct val="100000"/>
              </a:lnSpc>
              <a:spcBef>
                <a:spcPts val="355"/>
              </a:spcBef>
            </a:pPr>
            <a:r>
              <a:rPr dirty="0" sz="1400" spc="-5">
                <a:latin typeface="Symbol"/>
                <a:cs typeface="Symbol"/>
              </a:rPr>
              <a:t>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Arial"/>
                <a:cs typeface="Arial"/>
              </a:rPr>
              <a:t>(reward in 1 time step)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1551" y="7455355"/>
            <a:ext cx="253365" cy="537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baseline="-15873" sz="2100" spc="-7">
                <a:latin typeface="Symbol"/>
                <a:cs typeface="Symbol"/>
              </a:rPr>
              <a:t></a:t>
            </a:r>
            <a:r>
              <a:rPr dirty="0" baseline="-15873" sz="2100" spc="-82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dirty="0" baseline="-15873" sz="2100" spc="-7">
                <a:latin typeface="Symbol"/>
                <a:cs typeface="Symbol"/>
              </a:rPr>
              <a:t></a:t>
            </a:r>
            <a:r>
              <a:rPr dirty="0" baseline="-15873" sz="2100" spc="-82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748" y="7506410"/>
            <a:ext cx="2026285" cy="79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(reward in 2 time steps) +  (reward in 3 time steps)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325"/>
              </a:spcBef>
            </a:pPr>
            <a:r>
              <a:rPr dirty="0" sz="1400" spc="-5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8315971"/>
            <a:ext cx="4211955" cy="4546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7625">
              <a:lnSpc>
                <a:spcPct val="100000"/>
              </a:lnSpc>
              <a:spcBef>
                <a:spcPts val="95"/>
              </a:spcBef>
              <a:tabLst>
                <a:tab pos="394335" algn="l"/>
              </a:tabLst>
            </a:pPr>
            <a:r>
              <a:rPr dirty="0" sz="1400" spc="-5">
                <a:latin typeface="Arial"/>
                <a:cs typeface="Arial"/>
              </a:rPr>
              <a:t>:	(infinite sum)</a:t>
            </a:r>
            <a:endParaRPr sz="14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980"/>
              </a:spcBef>
              <a:tabLst>
                <a:tab pos="335978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6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7940" y="4476241"/>
            <a:ext cx="8642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160" y="1380236"/>
            <a:ext cx="23412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Academic</a:t>
            </a:r>
            <a:r>
              <a:rPr dirty="0" spc="-75"/>
              <a:t> </a:t>
            </a:r>
            <a:r>
              <a:rPr dirty="0" spc="-5"/>
              <a:t>Life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7520" y="2907283"/>
            <a:ext cx="50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Define: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3570" y="3089402"/>
            <a:ext cx="404558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-20833" sz="1200" spc="-7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future rewards starting in state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-20833" sz="1200" spc="-7"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future rewards starting in state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9920" y="3559514"/>
          <a:ext cx="4049395" cy="69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/>
                <a:gridCol w="513715"/>
                <a:gridCol w="681989"/>
                <a:gridCol w="576580"/>
                <a:gridCol w="554990"/>
                <a:gridCol w="492760"/>
                <a:gridCol w="283210"/>
                <a:gridCol w="241300"/>
                <a:gridCol w="253364"/>
              </a:tblGrid>
              <a:tr h="2402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20833" sz="12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2070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241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</a:tr>
              <a:tr h="219075">
                <a:tc>
                  <a:txBody>
                    <a:bodyPr/>
                    <a:lstStyle/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12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7975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193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41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9867"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D</a:t>
                      </a:r>
                      <a:r>
                        <a:rPr dirty="0" baseline="-20833" sz="12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2895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6850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“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22120" y="4221734"/>
            <a:ext cx="3140075" cy="37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How do we </a:t>
            </a:r>
            <a:r>
              <a:rPr dirty="0" sz="1200">
                <a:latin typeface="Arial"/>
                <a:cs typeface="Arial"/>
              </a:rPr>
              <a:t>compute 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-20833" sz="1200" spc="-7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, J</a:t>
            </a:r>
            <a:r>
              <a:rPr dirty="0" baseline="-20833" sz="1200" spc="-7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-10">
                <a:latin typeface="Arial"/>
                <a:cs typeface="Arial"/>
              </a:rPr>
              <a:t>J</a:t>
            </a:r>
            <a:r>
              <a:rPr dirty="0" baseline="-20833" sz="1200" spc="-15">
                <a:latin typeface="Arial"/>
                <a:cs typeface="Arial"/>
              </a:rPr>
              <a:t>T</a:t>
            </a:r>
            <a:r>
              <a:rPr dirty="0" sz="1200" spc="-10">
                <a:latin typeface="Arial"/>
                <a:cs typeface="Arial"/>
              </a:rPr>
              <a:t>, J</a:t>
            </a:r>
            <a:r>
              <a:rPr dirty="0" baseline="-20833" sz="1200" spc="-15">
                <a:latin typeface="Arial"/>
                <a:cs typeface="Arial"/>
              </a:rPr>
              <a:t>S</a:t>
            </a:r>
            <a:r>
              <a:rPr dirty="0" sz="1200" spc="-1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-20833" sz="1200" spc="-7">
                <a:latin typeface="Arial"/>
                <a:cs typeface="Arial"/>
              </a:rPr>
              <a:t>D</a:t>
            </a:r>
            <a:r>
              <a:rPr dirty="0" baseline="-20833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 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8355" y="1901443"/>
            <a:ext cx="488315" cy="492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69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A.</a:t>
            </a:r>
            <a:endParaRPr sz="900">
              <a:latin typeface="Arial"/>
              <a:cs typeface="Arial"/>
            </a:endParaRPr>
          </a:p>
          <a:p>
            <a:pPr marL="139700" marR="5080" indent="-127635">
              <a:lnSpc>
                <a:spcPts val="860"/>
              </a:lnSpc>
              <a:spcBef>
                <a:spcPts val="105"/>
              </a:spcBef>
            </a:pPr>
            <a:r>
              <a:rPr dirty="0" sz="900" spc="-5">
                <a:latin typeface="Arial"/>
                <a:cs typeface="Arial"/>
              </a:rPr>
              <a:t>Assistant  Prof  20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746" y="1863343"/>
            <a:ext cx="368300" cy="492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69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B.</a:t>
            </a:r>
            <a:endParaRPr sz="900">
              <a:latin typeface="Arial"/>
              <a:cs typeface="Arial"/>
            </a:endParaRPr>
          </a:p>
          <a:p>
            <a:pPr algn="ctr" marL="12700" marR="5080">
              <a:lnSpc>
                <a:spcPts val="860"/>
              </a:lnSpc>
              <a:spcBef>
                <a:spcPts val="105"/>
              </a:spcBef>
            </a:pPr>
            <a:r>
              <a:rPr dirty="0" sz="900" spc="-5">
                <a:latin typeface="Arial"/>
                <a:cs typeface="Arial"/>
              </a:rPr>
              <a:t>Assoc.  Prof  60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4346" y="2511043"/>
            <a:ext cx="369570" cy="492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69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S.</a:t>
            </a:r>
            <a:endParaRPr sz="900">
              <a:latin typeface="Arial"/>
              <a:cs typeface="Arial"/>
            </a:endParaRPr>
          </a:p>
          <a:p>
            <a:pPr algn="ctr" marL="12700" marR="5080">
              <a:lnSpc>
                <a:spcPts val="860"/>
              </a:lnSpc>
              <a:spcBef>
                <a:spcPts val="105"/>
              </a:spcBef>
            </a:pP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 </a:t>
            </a:r>
            <a:r>
              <a:rPr dirty="0" sz="900" spc="-5">
                <a:latin typeface="Arial"/>
                <a:cs typeface="Arial"/>
              </a:rPr>
              <a:t>Street  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6205" y="2565907"/>
            <a:ext cx="297815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69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D.</a:t>
            </a:r>
            <a:endParaRPr sz="900">
              <a:latin typeface="Arial"/>
              <a:cs typeface="Arial"/>
            </a:endParaRPr>
          </a:p>
          <a:p>
            <a:pPr algn="ctr" marL="12065" marR="5080">
              <a:lnSpc>
                <a:spcPts val="860"/>
              </a:lnSpc>
              <a:spcBef>
                <a:spcPts val="105"/>
              </a:spcBef>
            </a:pPr>
            <a:r>
              <a:rPr dirty="0" sz="900" spc="-5">
                <a:latin typeface="Arial"/>
                <a:cs typeface="Arial"/>
              </a:rPr>
              <a:t>Dead  </a:t>
            </a:r>
            <a:r>
              <a:rPr dirty="0" sz="90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5805" y="1939543"/>
            <a:ext cx="450850" cy="492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69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T.</a:t>
            </a:r>
            <a:endParaRPr sz="900">
              <a:latin typeface="Arial"/>
              <a:cs typeface="Arial"/>
            </a:endParaRPr>
          </a:p>
          <a:p>
            <a:pPr algn="ctr" marL="12700" marR="5080">
              <a:lnSpc>
                <a:spcPts val="860"/>
              </a:lnSpc>
              <a:spcBef>
                <a:spcPts val="105"/>
              </a:spcBef>
            </a:pP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 spc="-5">
                <a:latin typeface="Arial"/>
                <a:cs typeface="Arial"/>
              </a:rPr>
              <a:t>enured  Prof  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58740" y="2634995"/>
            <a:ext cx="960119" cy="524510"/>
          </a:xfrm>
          <a:custGeom>
            <a:avLst/>
            <a:gdLst/>
            <a:ahLst/>
            <a:cxnLst/>
            <a:rect l="l" t="t" r="r" b="b"/>
            <a:pathLst>
              <a:path w="960120" h="524510">
                <a:moveTo>
                  <a:pt x="0" y="239268"/>
                </a:moveTo>
                <a:lnTo>
                  <a:pt x="77724" y="524255"/>
                </a:lnTo>
                <a:lnTo>
                  <a:pt x="960120" y="284987"/>
                </a:lnTo>
                <a:lnTo>
                  <a:pt x="882396" y="0"/>
                </a:lnTo>
                <a:lnTo>
                  <a:pt x="0" y="239268"/>
                </a:lnTo>
                <a:close/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84412" y="1756410"/>
            <a:ext cx="2974975" cy="1376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20700000">
            <a:off x="5212619" y="2794290"/>
            <a:ext cx="7964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Assume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Discount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0700000">
            <a:off x="5245525" y="2931477"/>
            <a:ext cx="6236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Factor </a:t>
            </a:r>
            <a:r>
              <a:rPr dirty="0" sz="800" spc="-5">
                <a:latin typeface="Symbol"/>
                <a:cs typeface="Symbol"/>
              </a:rPr>
              <a:t>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Arial"/>
                <a:cs typeface="Arial"/>
              </a:rPr>
              <a:t>=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0.9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8420" y="176733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0.7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0515" y="2948428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0.7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2812" y="1691129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0.6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2515" y="2986534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0.3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3312" y="252933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0.2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8717" y="2491236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0.2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2919" y="1729236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47920" y="252933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0.3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9217" y="1653033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0.6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2121" y="176733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0.2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0640" y="8653524"/>
            <a:ext cx="8515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4792" y="5398261"/>
            <a:ext cx="41783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5270" marR="5080" indent="-15259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Computing the Future Rewards of an  Academic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373" y="1380236"/>
            <a:ext cx="425005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Markov System with</a:t>
            </a:r>
            <a:r>
              <a:rPr dirty="0" spc="-65"/>
              <a:t> </a:t>
            </a:r>
            <a:r>
              <a:rPr dirty="0" spc="-5"/>
              <a:t>Rewards…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4820" y="1887274"/>
            <a:ext cx="2099310" cy="6057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96215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Has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set of states {S</a:t>
            </a:r>
            <a:r>
              <a:rPr dirty="0" baseline="-21367" sz="975" spc="-7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>
                <a:latin typeface="Arial"/>
                <a:cs typeface="Arial"/>
              </a:rPr>
              <a:t>2 </a:t>
            </a:r>
            <a:r>
              <a:rPr dirty="0" sz="1000" spc="-55">
                <a:latin typeface="Arial"/>
                <a:cs typeface="Arial"/>
              </a:rPr>
              <a:t>··</a:t>
            </a:r>
            <a:r>
              <a:rPr dirty="0" sz="1000" spc="1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Has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transition probability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matrix</a:t>
            </a:r>
            <a:endParaRPr sz="10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4"/>
              </a:spcBef>
            </a:pPr>
            <a:r>
              <a:rPr dirty="0" baseline="13888" sz="1500" spc="-7">
                <a:latin typeface="Arial"/>
                <a:cs typeface="Arial"/>
              </a:rPr>
              <a:t>P</a:t>
            </a:r>
            <a:r>
              <a:rPr dirty="0" sz="650" spc="-5">
                <a:latin typeface="Arial"/>
                <a:cs typeface="Arial"/>
              </a:rPr>
              <a:t>11 </a:t>
            </a:r>
            <a:r>
              <a:rPr dirty="0" baseline="13888" sz="1500" spc="-7">
                <a:latin typeface="Arial"/>
                <a:cs typeface="Arial"/>
              </a:rPr>
              <a:t>P</a:t>
            </a:r>
            <a:r>
              <a:rPr dirty="0" sz="650" spc="-5">
                <a:latin typeface="Arial"/>
                <a:cs typeface="Arial"/>
              </a:rPr>
              <a:t>12 </a:t>
            </a:r>
            <a:r>
              <a:rPr dirty="0" baseline="13888" sz="1500" spc="-89">
                <a:latin typeface="Arial"/>
                <a:cs typeface="Arial"/>
              </a:rPr>
              <a:t>··</a:t>
            </a:r>
            <a:r>
              <a:rPr dirty="0" baseline="13888" sz="1500" spc="-262">
                <a:latin typeface="Arial"/>
                <a:cs typeface="Arial"/>
              </a:rPr>
              <a:t> </a:t>
            </a:r>
            <a:r>
              <a:rPr dirty="0" baseline="13888" sz="1500">
                <a:latin typeface="Arial"/>
                <a:cs typeface="Arial"/>
              </a:rPr>
              <a:t>P</a:t>
            </a:r>
            <a:r>
              <a:rPr dirty="0" sz="650">
                <a:latin typeface="Arial"/>
                <a:cs typeface="Arial"/>
              </a:rPr>
              <a:t>1N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0079" y="2465324"/>
            <a:ext cx="31394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335405" algn="l"/>
              </a:tabLst>
            </a:pPr>
            <a:r>
              <a:rPr dirty="0" sz="1000" spc="-5">
                <a:latin typeface="Arial"/>
                <a:cs typeface="Arial"/>
              </a:rPr>
              <a:t>P=	P</a:t>
            </a:r>
            <a:r>
              <a:rPr dirty="0" baseline="-21367" sz="975" spc="-7">
                <a:latin typeface="Arial"/>
                <a:cs typeface="Arial"/>
              </a:rPr>
              <a:t>ij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Prob(Next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j </a:t>
            </a:r>
            <a:r>
              <a:rPr dirty="0" sz="1000">
                <a:latin typeface="Arial"/>
                <a:cs typeface="Arial"/>
              </a:rPr>
              <a:t>|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i</a:t>
            </a:r>
            <a:r>
              <a:rPr dirty="0" baseline="-21367" sz="975" spc="104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859" y="2497327"/>
            <a:ext cx="2692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195"/>
              </a:lnSpc>
              <a:spcBef>
                <a:spcPts val="100"/>
              </a:spcBef>
            </a:pPr>
            <a:r>
              <a:rPr dirty="0" baseline="13888" sz="1500" spc="-15">
                <a:latin typeface="Arial"/>
                <a:cs typeface="Arial"/>
              </a:rPr>
              <a:t>P</a:t>
            </a:r>
            <a:r>
              <a:rPr dirty="0" sz="650" spc="-10">
                <a:latin typeface="Arial"/>
                <a:cs typeface="Arial"/>
              </a:rPr>
              <a:t>21</a:t>
            </a:r>
            <a:endParaRPr sz="650">
              <a:latin typeface="Arial"/>
              <a:cs typeface="Arial"/>
            </a:endParaRPr>
          </a:p>
          <a:p>
            <a:pPr marL="75565">
              <a:lnSpc>
                <a:spcPts val="1195"/>
              </a:lnSpc>
            </a:pPr>
            <a:r>
              <a:rPr dirty="0" sz="100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84"/>
              </a:spcBef>
            </a:pPr>
            <a:r>
              <a:rPr dirty="0" baseline="13888" sz="1500" spc="-7">
                <a:latin typeface="Arial"/>
                <a:cs typeface="Arial"/>
              </a:rPr>
              <a:t>P</a:t>
            </a:r>
            <a:r>
              <a:rPr dirty="0" sz="650" spc="-5">
                <a:latin typeface="Arial"/>
                <a:cs typeface="Arial"/>
              </a:rPr>
              <a:t>N1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370" y="2830322"/>
            <a:ext cx="831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60">
                <a:latin typeface="Arial"/>
                <a:cs typeface="Arial"/>
              </a:rPr>
              <a:t>··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4320" y="2862326"/>
            <a:ext cx="2673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3888" sz="1500" spc="-7">
                <a:latin typeface="Arial"/>
                <a:cs typeface="Arial"/>
              </a:rPr>
              <a:t>P</a:t>
            </a:r>
            <a:r>
              <a:rPr dirty="0" sz="650" spc="-5">
                <a:latin typeface="Arial"/>
                <a:cs typeface="Arial"/>
              </a:rPr>
              <a:t>NN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20" y="2981503"/>
            <a:ext cx="4262755" cy="161163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96215" indent="-171450">
              <a:lnSpc>
                <a:spcPct val="100000"/>
              </a:lnSpc>
              <a:spcBef>
                <a:spcPts val="35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Each state has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reward. </a:t>
            </a:r>
            <a:r>
              <a:rPr dirty="0" sz="1000">
                <a:latin typeface="Arial"/>
                <a:cs typeface="Arial"/>
              </a:rPr>
              <a:t>{r</a:t>
            </a:r>
            <a:r>
              <a:rPr dirty="0" baseline="-21367" sz="975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baseline="-21367" sz="975" spc="-7">
                <a:latin typeface="Arial"/>
                <a:cs typeface="Arial"/>
              </a:rPr>
              <a:t>2 </a:t>
            </a:r>
            <a:r>
              <a:rPr dirty="0" sz="1000" spc="-60">
                <a:latin typeface="Arial"/>
                <a:cs typeface="Arial"/>
              </a:rPr>
              <a:t>··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baseline="-21367" sz="975" spc="-7">
                <a:latin typeface="Arial"/>
                <a:cs typeface="Arial"/>
              </a:rPr>
              <a:t>N</a:t>
            </a:r>
            <a:r>
              <a:rPr dirty="0" baseline="-21367" sz="975" spc="-82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96850" marR="1925320" indent="-196850">
              <a:lnSpc>
                <a:spcPct val="118500"/>
              </a:lnSpc>
              <a:spcBef>
                <a:spcPts val="3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There’s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discount factor </a:t>
            </a:r>
            <a:r>
              <a:rPr dirty="0" sz="1000">
                <a:latin typeface="Symbol"/>
                <a:cs typeface="Symbol"/>
              </a:rPr>
              <a:t>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Arial"/>
                <a:cs typeface="Arial"/>
              </a:rPr>
              <a:t>. 0 &lt; </a:t>
            </a:r>
            <a:r>
              <a:rPr dirty="0" sz="1000">
                <a:latin typeface="Symbol"/>
                <a:cs typeface="Symbol"/>
              </a:rPr>
              <a:t>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Arial"/>
                <a:cs typeface="Arial"/>
              </a:rPr>
              <a:t>&lt; 1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On Each Time Step</a:t>
            </a:r>
            <a:r>
              <a:rPr dirty="0" sz="10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  <a:p>
            <a:pPr lvl="1" marL="1115695" indent="-17716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1116330" algn="l"/>
              </a:tabLst>
            </a:pPr>
            <a:r>
              <a:rPr dirty="0" sz="1000" spc="-5">
                <a:latin typeface="Arial"/>
                <a:cs typeface="Arial"/>
              </a:rPr>
              <a:t>Assume your state is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baseline="-21367" sz="975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  <a:p>
            <a:pPr lvl="1" marL="1115695" indent="-17653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16330" algn="l"/>
              </a:tabLst>
            </a:pPr>
            <a:r>
              <a:rPr dirty="0" sz="1000" spc="-5">
                <a:latin typeface="Arial"/>
                <a:cs typeface="Arial"/>
              </a:rPr>
              <a:t>You get given reward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baseline="-21367" sz="975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  <a:p>
            <a:pPr lvl="1" marL="1396365" marR="993140" indent="-4572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16330" algn="l"/>
              </a:tabLst>
            </a:pPr>
            <a:r>
              <a:rPr dirty="0" sz="1000" spc="-5">
                <a:latin typeface="Arial"/>
                <a:cs typeface="Arial"/>
              </a:rPr>
              <a:t>You randomly move to another </a:t>
            </a:r>
            <a:r>
              <a:rPr dirty="0" sz="1000" spc="-10">
                <a:latin typeface="Arial"/>
                <a:cs typeface="Arial"/>
              </a:rPr>
              <a:t>state  </a:t>
            </a:r>
            <a:r>
              <a:rPr dirty="0" sz="1000" spc="-5">
                <a:latin typeface="Arial"/>
                <a:cs typeface="Arial"/>
              </a:rPr>
              <a:t>P(NextState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j </a:t>
            </a:r>
            <a:r>
              <a:rPr dirty="0" sz="1000">
                <a:latin typeface="Arial"/>
                <a:cs typeface="Arial"/>
              </a:rPr>
              <a:t>|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i </a:t>
            </a:r>
            <a:r>
              <a:rPr dirty="0" sz="1000">
                <a:latin typeface="Arial"/>
                <a:cs typeface="Arial"/>
              </a:rPr>
              <a:t>) =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</a:t>
            </a:r>
            <a:r>
              <a:rPr dirty="0" baseline="-21367" sz="975" spc="-7" i="1">
                <a:latin typeface="Arial"/>
                <a:cs typeface="Arial"/>
              </a:rPr>
              <a:t>ij</a:t>
            </a:r>
            <a:endParaRPr baseline="-21367" sz="975">
              <a:latin typeface="Arial"/>
              <a:cs typeface="Arial"/>
            </a:endParaRPr>
          </a:p>
          <a:p>
            <a:pPr lvl="1" marL="1115695" indent="-17653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116330" algn="l"/>
              </a:tabLst>
            </a:pPr>
            <a:r>
              <a:rPr dirty="0" sz="1000" spc="-5">
                <a:latin typeface="Arial"/>
                <a:cs typeface="Arial"/>
              </a:rPr>
              <a:t>All </a:t>
            </a:r>
            <a:r>
              <a:rPr dirty="0" sz="1000">
                <a:latin typeface="Arial"/>
                <a:cs typeface="Arial"/>
              </a:rPr>
              <a:t>future </a:t>
            </a:r>
            <a:r>
              <a:rPr dirty="0" sz="1000" spc="-5">
                <a:latin typeface="Arial"/>
                <a:cs typeface="Arial"/>
              </a:rPr>
              <a:t>rewards are discounted by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Symbol"/>
                <a:cs typeface="Symbol"/>
              </a:rPr>
              <a:t></a:t>
            </a:r>
            <a:endParaRPr sz="10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  <a:tabLst>
                <a:tab pos="338518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6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2292095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100" y="0"/>
                </a:moveTo>
                <a:lnTo>
                  <a:pt x="23145" y="4691"/>
                </a:lnTo>
                <a:lnTo>
                  <a:pt x="11049" y="17525"/>
                </a:lnTo>
                <a:lnTo>
                  <a:pt x="2952" y="36647"/>
                </a:lnTo>
                <a:lnTo>
                  <a:pt x="0" y="60198"/>
                </a:lnTo>
                <a:lnTo>
                  <a:pt x="0" y="663701"/>
                </a:lnTo>
                <a:lnTo>
                  <a:pt x="2952" y="687252"/>
                </a:lnTo>
                <a:lnTo>
                  <a:pt x="11048" y="706374"/>
                </a:lnTo>
                <a:lnTo>
                  <a:pt x="23145" y="719208"/>
                </a:lnTo>
                <a:lnTo>
                  <a:pt x="38100" y="7239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0" y="2292095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0" y="0"/>
                </a:moveTo>
                <a:lnTo>
                  <a:pt x="14954" y="4691"/>
                </a:lnTo>
                <a:lnTo>
                  <a:pt x="27050" y="17525"/>
                </a:lnTo>
                <a:lnTo>
                  <a:pt x="35147" y="36647"/>
                </a:lnTo>
                <a:lnTo>
                  <a:pt x="38100" y="60198"/>
                </a:lnTo>
                <a:lnTo>
                  <a:pt x="38100" y="663701"/>
                </a:lnTo>
                <a:lnTo>
                  <a:pt x="35147" y="687252"/>
                </a:lnTo>
                <a:lnTo>
                  <a:pt x="27051" y="706374"/>
                </a:lnTo>
                <a:lnTo>
                  <a:pt x="14954" y="719208"/>
                </a:lnTo>
                <a:lnTo>
                  <a:pt x="0" y="7239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0640" y="8653524"/>
            <a:ext cx="8515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9998" y="5557520"/>
            <a:ext cx="31667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Solving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Markov</a:t>
            </a:r>
            <a:r>
              <a:rPr dirty="0" sz="2200" spc="-7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9420" y="5906515"/>
            <a:ext cx="4351020" cy="12636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0800" marR="382905">
              <a:lnSpc>
                <a:spcPts val="1340"/>
              </a:lnSpc>
              <a:spcBef>
                <a:spcPts val="425"/>
              </a:spcBef>
              <a:tabLst>
                <a:tab pos="613410" algn="l"/>
                <a:tab pos="2026285" algn="l"/>
              </a:tabLst>
            </a:pPr>
            <a:r>
              <a:rPr dirty="0" sz="1400" spc="-5">
                <a:latin typeface="Arial"/>
                <a:cs typeface="Arial"/>
              </a:rPr>
              <a:t>Write	J*(S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 = expected discounted sum of future  rewards	starting in state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endParaRPr baseline="-20467" sz="1425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latin typeface="Arial"/>
                <a:cs typeface="Arial"/>
              </a:rPr>
              <a:t>J*(S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 = r</a:t>
            </a:r>
            <a:r>
              <a:rPr dirty="0" baseline="-20467" sz="1425" spc="-7" i="1">
                <a:latin typeface="Arial"/>
                <a:cs typeface="Arial"/>
              </a:rPr>
              <a:t>i </a:t>
            </a:r>
            <a:r>
              <a:rPr dirty="0" sz="1400" spc="-5">
                <a:latin typeface="Arial"/>
                <a:cs typeface="Arial"/>
              </a:rPr>
              <a:t>+ </a:t>
            </a:r>
            <a:r>
              <a:rPr dirty="0" sz="1400" spc="-5">
                <a:latin typeface="Symbol"/>
                <a:cs typeface="Symbol"/>
              </a:rPr>
              <a:t>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Arial"/>
                <a:cs typeface="Arial"/>
              </a:rPr>
              <a:t>x </a:t>
            </a:r>
            <a:r>
              <a:rPr dirty="0" sz="1000" spc="-5">
                <a:latin typeface="Arial"/>
                <a:cs typeface="Arial"/>
              </a:rPr>
              <a:t>(Expected future rewards starting from your next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state)</a:t>
            </a:r>
            <a:endParaRPr sz="10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= r</a:t>
            </a:r>
            <a:r>
              <a:rPr dirty="0" baseline="-20467" sz="1425" spc="-7" i="1">
                <a:latin typeface="Arial"/>
                <a:cs typeface="Arial"/>
              </a:rPr>
              <a:t>i </a:t>
            </a:r>
            <a:r>
              <a:rPr dirty="0" sz="1400" spc="-5">
                <a:latin typeface="Arial"/>
                <a:cs typeface="Arial"/>
              </a:rPr>
              <a:t>+ </a:t>
            </a:r>
            <a:r>
              <a:rPr dirty="0" sz="1400" spc="-5">
                <a:latin typeface="Symbol"/>
                <a:cs typeface="Symbol"/>
              </a:rPr>
              <a:t></a:t>
            </a:r>
            <a:r>
              <a:rPr dirty="0" sz="1400" spc="-5">
                <a:latin typeface="Arial"/>
                <a:cs typeface="Arial"/>
              </a:rPr>
              <a:t>(P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baseline="-20467" sz="1425" spc="-7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J*(S</a:t>
            </a:r>
            <a:r>
              <a:rPr dirty="0" baseline="-20467" sz="1425" spc="-7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)+P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baseline="-20467" sz="1425" spc="-7">
                <a:latin typeface="Arial"/>
                <a:cs typeface="Arial"/>
              </a:rPr>
              <a:t>2</a:t>
            </a:r>
            <a:r>
              <a:rPr dirty="0" sz="1400" spc="-5">
                <a:latin typeface="Arial"/>
                <a:cs typeface="Arial"/>
              </a:rPr>
              <a:t>J*(S</a:t>
            </a:r>
            <a:r>
              <a:rPr dirty="0" baseline="-20467" sz="1425" spc="-7">
                <a:latin typeface="Arial"/>
                <a:cs typeface="Arial"/>
              </a:rPr>
              <a:t>2</a:t>
            </a:r>
            <a:r>
              <a:rPr dirty="0" sz="1400" spc="-5">
                <a:latin typeface="Arial"/>
                <a:cs typeface="Arial"/>
              </a:rPr>
              <a:t>)+ </a:t>
            </a:r>
            <a:r>
              <a:rPr dirty="0" sz="1400" spc="-80">
                <a:latin typeface="Arial"/>
                <a:cs typeface="Arial"/>
              </a:rPr>
              <a:t>···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baseline="-20467" sz="1425" spc="-7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J*(S</a:t>
            </a:r>
            <a:r>
              <a:rPr dirty="0" baseline="-20467" sz="1425" spc="-7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))</a:t>
            </a:r>
            <a:endParaRPr sz="14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660"/>
              </a:spcBef>
            </a:pPr>
            <a:r>
              <a:rPr dirty="0" sz="1400" spc="-5">
                <a:latin typeface="Arial"/>
                <a:cs typeface="Arial"/>
              </a:rPr>
              <a:t>Using vector notation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1840" y="7146288"/>
            <a:ext cx="10883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2100" spc="-7">
                <a:latin typeface="Arial"/>
                <a:cs typeface="Arial"/>
              </a:rPr>
              <a:t>P</a:t>
            </a:r>
            <a:r>
              <a:rPr dirty="0" sz="950" spc="-5">
                <a:latin typeface="Arial"/>
                <a:cs typeface="Arial"/>
              </a:rPr>
              <a:t>11 </a:t>
            </a:r>
            <a:r>
              <a:rPr dirty="0" baseline="13888" sz="2100" spc="-7">
                <a:latin typeface="Arial"/>
                <a:cs typeface="Arial"/>
              </a:rPr>
              <a:t>P</a:t>
            </a:r>
            <a:r>
              <a:rPr dirty="0" sz="950" spc="-5">
                <a:latin typeface="Arial"/>
                <a:cs typeface="Arial"/>
              </a:rPr>
              <a:t>12 </a:t>
            </a:r>
            <a:r>
              <a:rPr dirty="0" baseline="13888" sz="2100" spc="-120">
                <a:latin typeface="Arial"/>
                <a:cs typeface="Arial"/>
              </a:rPr>
              <a:t>··</a:t>
            </a:r>
            <a:r>
              <a:rPr dirty="0" baseline="13888" sz="2100" spc="292">
                <a:latin typeface="Arial"/>
                <a:cs typeface="Arial"/>
              </a:rPr>
              <a:t> </a:t>
            </a:r>
            <a:r>
              <a:rPr dirty="0" baseline="13888" sz="2100" spc="-7">
                <a:latin typeface="Arial"/>
                <a:cs typeface="Arial"/>
              </a:rPr>
              <a:t>P</a:t>
            </a:r>
            <a:r>
              <a:rPr dirty="0" sz="950" spc="-5">
                <a:latin typeface="Arial"/>
                <a:cs typeface="Arial"/>
              </a:rPr>
              <a:t>1N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5062" y="7102106"/>
            <a:ext cx="1760220" cy="409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1510"/>
              </a:lnSpc>
              <a:spcBef>
                <a:spcPts val="95"/>
              </a:spcBef>
              <a:tabLst>
                <a:tab pos="1569720" algn="l"/>
              </a:tabLst>
            </a:pPr>
            <a:r>
              <a:rPr dirty="0" sz="1400" spc="-5">
                <a:latin typeface="Arial"/>
                <a:cs typeface="Arial"/>
              </a:rPr>
              <a:t>J*(S</a:t>
            </a:r>
            <a:r>
              <a:rPr dirty="0" baseline="-20467" sz="1425" spc="-7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)	r</a:t>
            </a:r>
            <a:r>
              <a:rPr dirty="0" baseline="-20467" sz="1425" spc="-7">
                <a:latin typeface="Arial"/>
                <a:cs typeface="Arial"/>
              </a:rPr>
              <a:t>1</a:t>
            </a:r>
            <a:endParaRPr baseline="-20467" sz="1425">
              <a:latin typeface="Arial"/>
              <a:cs typeface="Arial"/>
            </a:endParaRPr>
          </a:p>
          <a:p>
            <a:pPr marL="50800">
              <a:lnSpc>
                <a:spcPts val="1510"/>
              </a:lnSpc>
              <a:tabLst>
                <a:tab pos="1569720" algn="l"/>
              </a:tabLst>
            </a:pPr>
            <a:r>
              <a:rPr dirty="0" sz="1400" spc="-5">
                <a:latin typeface="Arial"/>
                <a:cs typeface="Arial"/>
              </a:rPr>
              <a:t>J*(S</a:t>
            </a:r>
            <a:r>
              <a:rPr dirty="0" baseline="-20467" sz="1425" spc="-7">
                <a:latin typeface="Arial"/>
                <a:cs typeface="Arial"/>
              </a:rPr>
              <a:t>2</a:t>
            </a:r>
            <a:r>
              <a:rPr dirty="0" sz="1400" spc="-5">
                <a:latin typeface="Arial"/>
                <a:cs typeface="Arial"/>
              </a:rPr>
              <a:t>)	r</a:t>
            </a:r>
            <a:r>
              <a:rPr dirty="0" baseline="-20467" sz="1425" spc="-7">
                <a:latin typeface="Arial"/>
                <a:cs typeface="Arial"/>
              </a:rPr>
              <a:t>2</a:t>
            </a:r>
            <a:endParaRPr baseline="-20467" sz="142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0220" y="7443469"/>
            <a:ext cx="16160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9890" algn="l"/>
                <a:tab pos="1371600" algn="l"/>
              </a:tabLst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sz="1400" spc="-5">
                <a:latin typeface="Arial"/>
                <a:cs typeface="Arial"/>
              </a:rPr>
              <a:t>=</a:t>
            </a:r>
            <a:r>
              <a:rPr dirty="0" sz="1400" spc="-5">
                <a:latin typeface="Arial"/>
                <a:cs typeface="Arial"/>
              </a:rPr>
              <a:t>	</a:t>
            </a:r>
            <a:r>
              <a:rPr dirty="0" sz="1400" spc="-5">
                <a:latin typeface="Arial"/>
                <a:cs typeface="Arial"/>
              </a:rPr>
              <a:t>:</a:t>
            </a:r>
            <a:r>
              <a:rPr dirty="0" sz="1400" spc="-5">
                <a:latin typeface="Arial"/>
                <a:cs typeface="Arial"/>
              </a:rPr>
              <a:t>	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0482" y="7614162"/>
            <a:ext cx="5461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J*(S</a:t>
            </a:r>
            <a:r>
              <a:rPr dirty="0" baseline="-20467" sz="1425" spc="-7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4544" y="7316976"/>
            <a:ext cx="1533525" cy="535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2355">
              <a:lnSpc>
                <a:spcPts val="1340"/>
              </a:lnSpc>
              <a:spcBef>
                <a:spcPts val="95"/>
              </a:spcBef>
            </a:pPr>
            <a:r>
              <a:rPr dirty="0" baseline="13888" sz="2100" spc="-7">
                <a:latin typeface="Arial"/>
                <a:cs typeface="Arial"/>
              </a:rPr>
              <a:t>P</a:t>
            </a:r>
            <a:r>
              <a:rPr dirty="0" sz="950" spc="-5">
                <a:latin typeface="Arial"/>
                <a:cs typeface="Arial"/>
              </a:rPr>
              <a:t>21</a:t>
            </a:r>
            <a:r>
              <a:rPr dirty="0" sz="950" spc="210">
                <a:latin typeface="Arial"/>
                <a:cs typeface="Arial"/>
              </a:rPr>
              <a:t> </a:t>
            </a:r>
            <a:r>
              <a:rPr dirty="0" sz="950" spc="-30">
                <a:latin typeface="Arial"/>
                <a:cs typeface="Arial"/>
              </a:rPr>
              <a:t>·.</a:t>
            </a:r>
            <a:endParaRPr sz="950">
              <a:latin typeface="Arial"/>
              <a:cs typeface="Arial"/>
            </a:endParaRPr>
          </a:p>
          <a:p>
            <a:pPr marL="64135">
              <a:lnSpc>
                <a:spcPts val="1170"/>
              </a:lnSpc>
              <a:tabLst>
                <a:tab pos="521334" algn="l"/>
                <a:tab pos="1039494" algn="l"/>
              </a:tabLst>
            </a:pPr>
            <a:r>
              <a:rPr dirty="0" sz="1400" spc="-5">
                <a:latin typeface="Arial"/>
                <a:cs typeface="Arial"/>
              </a:rPr>
              <a:t>:	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sz="1400" spc="-5">
                <a:latin typeface="Arial"/>
                <a:cs typeface="Arial"/>
              </a:rPr>
              <a:t>=	: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ts val="1510"/>
              </a:lnSpc>
            </a:pPr>
            <a:r>
              <a:rPr dirty="0" sz="1400" spc="-5">
                <a:latin typeface="Arial"/>
                <a:cs typeface="Arial"/>
              </a:rPr>
              <a:t>r</a:t>
            </a:r>
            <a:r>
              <a:rPr dirty="0" baseline="-20467" sz="1425" spc="-7">
                <a:latin typeface="Arial"/>
                <a:cs typeface="Arial"/>
              </a:rPr>
              <a:t>N</a:t>
            </a:r>
            <a:endParaRPr baseline="-20467" sz="142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4820" y="7658354"/>
            <a:ext cx="4310380" cy="794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2740">
              <a:lnSpc>
                <a:spcPct val="100000"/>
              </a:lnSpc>
              <a:spcBef>
                <a:spcPts val="95"/>
              </a:spcBef>
            </a:pPr>
            <a:r>
              <a:rPr dirty="0" baseline="13888" sz="2100" spc="-7">
                <a:latin typeface="Arial"/>
                <a:cs typeface="Arial"/>
              </a:rPr>
              <a:t>P</a:t>
            </a:r>
            <a:r>
              <a:rPr dirty="0" sz="950" spc="-5">
                <a:latin typeface="Arial"/>
                <a:cs typeface="Arial"/>
              </a:rPr>
              <a:t>N1 </a:t>
            </a:r>
            <a:r>
              <a:rPr dirty="0" baseline="13888" sz="2100" spc="-7">
                <a:latin typeface="Arial"/>
                <a:cs typeface="Arial"/>
              </a:rPr>
              <a:t>P</a:t>
            </a:r>
            <a:r>
              <a:rPr dirty="0" sz="950" spc="-5">
                <a:latin typeface="Arial"/>
                <a:cs typeface="Arial"/>
              </a:rPr>
              <a:t>N2 </a:t>
            </a:r>
            <a:r>
              <a:rPr dirty="0" baseline="13888" sz="2100" spc="-120">
                <a:latin typeface="Arial"/>
                <a:cs typeface="Arial"/>
              </a:rPr>
              <a:t>··</a:t>
            </a:r>
            <a:r>
              <a:rPr dirty="0" baseline="13888" sz="2100" spc="-112">
                <a:latin typeface="Arial"/>
                <a:cs typeface="Arial"/>
              </a:rPr>
              <a:t> </a:t>
            </a:r>
            <a:r>
              <a:rPr dirty="0" baseline="13888" sz="2100" spc="-15">
                <a:latin typeface="Arial"/>
                <a:cs typeface="Arial"/>
              </a:rPr>
              <a:t>P</a:t>
            </a:r>
            <a:r>
              <a:rPr dirty="0" sz="950" spc="-10">
                <a:latin typeface="Arial"/>
                <a:cs typeface="Arial"/>
              </a:rPr>
              <a:t>NN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5400" marR="30480">
              <a:lnSpc>
                <a:spcPts val="1360"/>
              </a:lnSpc>
            </a:pPr>
            <a:r>
              <a:rPr dirty="0" sz="1400" spc="-5">
                <a:latin typeface="Arial"/>
                <a:cs typeface="Arial"/>
              </a:rPr>
              <a:t>Question: can you invent a closed form expression for 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sz="1400" spc="-5">
                <a:latin typeface="Arial"/>
                <a:cs typeface="Arial"/>
              </a:rPr>
              <a:t> in terms of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sz="1400" spc="-5">
                <a:latin typeface="Arial"/>
                <a:cs typeface="Arial"/>
              </a:rPr>
              <a:t> and </a:t>
            </a:r>
            <a:r>
              <a:rPr dirty="0" sz="1400" spc="-5">
                <a:latin typeface="Symbol"/>
                <a:cs typeface="Symbol"/>
              </a:rPr>
              <a:t>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81200" y="7155180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100" y="0"/>
                </a:moveTo>
                <a:lnTo>
                  <a:pt x="23145" y="5214"/>
                </a:lnTo>
                <a:lnTo>
                  <a:pt x="11049" y="19431"/>
                </a:lnTo>
                <a:lnTo>
                  <a:pt x="2952" y="40505"/>
                </a:lnTo>
                <a:lnTo>
                  <a:pt x="0" y="66294"/>
                </a:lnTo>
                <a:lnTo>
                  <a:pt x="0" y="733044"/>
                </a:lnTo>
                <a:lnTo>
                  <a:pt x="2952" y="759273"/>
                </a:lnTo>
                <a:lnTo>
                  <a:pt x="11048" y="780573"/>
                </a:lnTo>
                <a:lnTo>
                  <a:pt x="23145" y="794873"/>
                </a:lnTo>
                <a:lnTo>
                  <a:pt x="38100" y="800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52700" y="7155180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0" y="0"/>
                </a:moveTo>
                <a:lnTo>
                  <a:pt x="14954" y="5214"/>
                </a:lnTo>
                <a:lnTo>
                  <a:pt x="27050" y="19431"/>
                </a:lnTo>
                <a:lnTo>
                  <a:pt x="35147" y="40505"/>
                </a:lnTo>
                <a:lnTo>
                  <a:pt x="38100" y="66294"/>
                </a:lnTo>
                <a:lnTo>
                  <a:pt x="38100" y="733044"/>
                </a:lnTo>
                <a:lnTo>
                  <a:pt x="35147" y="759273"/>
                </a:lnTo>
                <a:lnTo>
                  <a:pt x="27051" y="780573"/>
                </a:lnTo>
                <a:lnTo>
                  <a:pt x="14954" y="794873"/>
                </a:lnTo>
                <a:lnTo>
                  <a:pt x="0" y="800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71900" y="7155180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0" y="0"/>
                </a:moveTo>
                <a:lnTo>
                  <a:pt x="14954" y="5214"/>
                </a:lnTo>
                <a:lnTo>
                  <a:pt x="27050" y="19431"/>
                </a:lnTo>
                <a:lnTo>
                  <a:pt x="35147" y="40505"/>
                </a:lnTo>
                <a:lnTo>
                  <a:pt x="38100" y="66294"/>
                </a:lnTo>
                <a:lnTo>
                  <a:pt x="38100" y="733044"/>
                </a:lnTo>
                <a:lnTo>
                  <a:pt x="35147" y="759273"/>
                </a:lnTo>
                <a:lnTo>
                  <a:pt x="27050" y="780573"/>
                </a:lnTo>
                <a:lnTo>
                  <a:pt x="14954" y="794873"/>
                </a:lnTo>
                <a:lnTo>
                  <a:pt x="0" y="800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29000" y="7155180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100" y="0"/>
                </a:moveTo>
                <a:lnTo>
                  <a:pt x="23145" y="5214"/>
                </a:lnTo>
                <a:lnTo>
                  <a:pt x="11049" y="19431"/>
                </a:lnTo>
                <a:lnTo>
                  <a:pt x="2952" y="40505"/>
                </a:lnTo>
                <a:lnTo>
                  <a:pt x="0" y="66294"/>
                </a:lnTo>
                <a:lnTo>
                  <a:pt x="0" y="733044"/>
                </a:lnTo>
                <a:lnTo>
                  <a:pt x="2952" y="759273"/>
                </a:lnTo>
                <a:lnTo>
                  <a:pt x="11049" y="780573"/>
                </a:lnTo>
                <a:lnTo>
                  <a:pt x="23145" y="794873"/>
                </a:lnTo>
                <a:lnTo>
                  <a:pt x="38100" y="800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57700" y="7155180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100" y="0"/>
                </a:moveTo>
                <a:lnTo>
                  <a:pt x="23145" y="5214"/>
                </a:lnTo>
                <a:lnTo>
                  <a:pt x="11049" y="19431"/>
                </a:lnTo>
                <a:lnTo>
                  <a:pt x="2952" y="40505"/>
                </a:lnTo>
                <a:lnTo>
                  <a:pt x="0" y="66294"/>
                </a:lnTo>
                <a:lnTo>
                  <a:pt x="0" y="733044"/>
                </a:lnTo>
                <a:lnTo>
                  <a:pt x="2952" y="759273"/>
                </a:lnTo>
                <a:lnTo>
                  <a:pt x="11049" y="780573"/>
                </a:lnTo>
                <a:lnTo>
                  <a:pt x="23145" y="794873"/>
                </a:lnTo>
                <a:lnTo>
                  <a:pt x="38100" y="800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15000" y="7155180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0" y="0"/>
                </a:moveTo>
                <a:lnTo>
                  <a:pt x="14954" y="5214"/>
                </a:lnTo>
                <a:lnTo>
                  <a:pt x="27050" y="19431"/>
                </a:lnTo>
                <a:lnTo>
                  <a:pt x="35147" y="40505"/>
                </a:lnTo>
                <a:lnTo>
                  <a:pt x="38100" y="66294"/>
                </a:lnTo>
                <a:lnTo>
                  <a:pt x="38100" y="733044"/>
                </a:lnTo>
                <a:lnTo>
                  <a:pt x="35147" y="759273"/>
                </a:lnTo>
                <a:lnTo>
                  <a:pt x="27050" y="780573"/>
                </a:lnTo>
                <a:lnTo>
                  <a:pt x="14954" y="794873"/>
                </a:lnTo>
                <a:lnTo>
                  <a:pt x="0" y="800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6241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640" y="4476241"/>
            <a:ext cx="8515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Markov </a:t>
            </a:r>
            <a:r>
              <a:rPr dirty="0" sz="600" spc="-5">
                <a:latin typeface="Arial"/>
                <a:cs typeface="Arial"/>
              </a:rPr>
              <a:t>Systems: Slide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220977"/>
            <a:ext cx="4176395" cy="18408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71625" marR="5080" indent="-156083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Solving a Markov System with Matrix  Inversion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70815" indent="-171450">
              <a:lnSpc>
                <a:spcPct val="100000"/>
              </a:lnSpc>
              <a:spcBef>
                <a:spcPts val="5"/>
              </a:spcBef>
              <a:buChar char="•"/>
              <a:tabLst>
                <a:tab pos="171450" algn="l"/>
                <a:tab pos="1028065" algn="l"/>
              </a:tabLst>
            </a:pPr>
            <a:r>
              <a:rPr dirty="0" sz="1600" spc="-5">
                <a:latin typeface="Arial"/>
                <a:cs typeface="Arial"/>
              </a:rPr>
              <a:t>Upside:	You get an exact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answer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708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Downside: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5398261"/>
            <a:ext cx="4176395" cy="2328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71625" marR="5080" indent="-156083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Solving a Markov System with Matrix  Inversion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70815" indent="-171450">
              <a:lnSpc>
                <a:spcPct val="100000"/>
              </a:lnSpc>
              <a:spcBef>
                <a:spcPts val="5"/>
              </a:spcBef>
              <a:buChar char="•"/>
              <a:tabLst>
                <a:tab pos="171450" algn="l"/>
                <a:tab pos="1028065" algn="l"/>
              </a:tabLst>
            </a:pPr>
            <a:r>
              <a:rPr dirty="0" sz="1600" spc="-5">
                <a:latin typeface="Arial"/>
                <a:cs typeface="Arial"/>
              </a:rPr>
              <a:t>Upside:	You get an exact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answer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71450" marR="57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Downside: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If you have 100,000 states you’re  solving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100,000 by 100,000 system of  equations.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6241"/>
            <a:ext cx="14808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5267" y="4476241"/>
            <a:ext cx="9067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2120" y="1220977"/>
            <a:ext cx="4267835" cy="185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3635" marR="78105" indent="-10737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Value Iteration: another way to solve  a Markov System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dirty="0" sz="900" spc="-5">
                <a:latin typeface="Arial"/>
                <a:cs typeface="Arial"/>
              </a:rPr>
              <a:t>Define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Expected discounted sum of rewards over the next </a:t>
            </a:r>
            <a:r>
              <a:rPr dirty="0" sz="100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time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step.</a:t>
            </a:r>
            <a:endParaRPr sz="1000">
              <a:latin typeface="Arial"/>
              <a:cs typeface="Arial"/>
            </a:endParaRPr>
          </a:p>
          <a:p>
            <a:pPr marL="38100" marR="30480">
              <a:lnSpc>
                <a:spcPct val="1096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sum rewards during next </a:t>
            </a:r>
            <a:r>
              <a:rPr dirty="0" sz="1200">
                <a:latin typeface="Arial"/>
                <a:cs typeface="Arial"/>
              </a:rPr>
              <a:t>2 </a:t>
            </a:r>
            <a:r>
              <a:rPr dirty="0" sz="1200" spc="-5">
                <a:latin typeface="Arial"/>
                <a:cs typeface="Arial"/>
              </a:rPr>
              <a:t>steps  J</a:t>
            </a:r>
            <a:r>
              <a:rPr dirty="0" baseline="24305" sz="1200" spc="-7">
                <a:latin typeface="Arial"/>
                <a:cs typeface="Arial"/>
              </a:rPr>
              <a:t>3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sum rewards during next </a:t>
            </a:r>
            <a:r>
              <a:rPr dirty="0" sz="1200">
                <a:latin typeface="Arial"/>
                <a:cs typeface="Arial"/>
              </a:rPr>
              <a:t>3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steps</a:t>
            </a:r>
            <a:endParaRPr sz="1200">
              <a:latin typeface="Arial"/>
              <a:cs typeface="Arial"/>
            </a:endParaRPr>
          </a:p>
          <a:p>
            <a:pPr marL="10953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sum rewards during next </a:t>
            </a:r>
            <a:r>
              <a:rPr dirty="0" sz="1200" i="1">
                <a:latin typeface="Arial"/>
                <a:cs typeface="Arial"/>
              </a:rPr>
              <a:t>k</a:t>
            </a:r>
            <a:r>
              <a:rPr dirty="0" sz="1200" spc="5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steps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4018" y="3166014"/>
          <a:ext cx="4312920" cy="133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975"/>
                <a:gridCol w="2092960"/>
              </a:tblGrid>
              <a:tr h="266700">
                <a:tc>
                  <a:txBody>
                    <a:bodyPr/>
                    <a:lstStyle/>
                    <a:p>
                      <a:pPr marL="83185">
                        <a:lnSpc>
                          <a:spcPts val="141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-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7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L w="6350">
                      <a:solidFill>
                        <a:srgbClr val="FF0101"/>
                      </a:solidFill>
                      <a:prstDash val="solid"/>
                    </a:lnL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141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(what?)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-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7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0101"/>
                      </a:solidFill>
                      <a:prstDash val="solid"/>
                    </a:lnL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what?)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52095">
                        <a:lnSpc>
                          <a:spcPts val="75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-7">
                          <a:latin typeface="Arial"/>
                          <a:cs typeface="Arial"/>
                        </a:rPr>
                        <a:t>k+1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7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what?)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8093" y="7845806"/>
            <a:ext cx="520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-5">
                <a:latin typeface="Arial"/>
                <a:cs typeface="Arial"/>
              </a:rPr>
              <a:t>what?)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20" y="7828280"/>
            <a:ext cx="553720" cy="42672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35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algn="ctr" marR="11557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6420" y="8327390"/>
            <a:ext cx="1803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k+1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5698" y="8409684"/>
            <a:ext cx="355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8320532"/>
            <a:ext cx="612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2570" algn="l"/>
              </a:tabLst>
            </a:pPr>
            <a:r>
              <a:rPr dirty="0" sz="1200">
                <a:latin typeface="Arial"/>
                <a:cs typeface="Arial"/>
              </a:rPr>
              <a:t>J	(S )</a:t>
            </a:r>
            <a:r>
              <a:rPr dirty="0" sz="1200" spc="-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8093" y="8320530"/>
            <a:ext cx="520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-5">
                <a:latin typeface="Arial"/>
                <a:cs typeface="Arial"/>
              </a:rPr>
              <a:t>what?)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8544" y="7581241"/>
            <a:ext cx="88265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850" spc="2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9244" y="7649151"/>
            <a:ext cx="1169670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6550" algn="l"/>
                <a:tab pos="688975" algn="l"/>
                <a:tab pos="1125220" algn="l"/>
              </a:tabLst>
            </a:pPr>
            <a:r>
              <a:rPr dirty="0" sz="850" spc="10" i="1">
                <a:latin typeface="Times New Roman"/>
                <a:cs typeface="Times New Roman"/>
              </a:rPr>
              <a:t>i</a:t>
            </a:r>
            <a:r>
              <a:rPr dirty="0" sz="850" spc="10" i="1">
                <a:latin typeface="Times New Roman"/>
                <a:cs typeface="Times New Roman"/>
              </a:rPr>
              <a:t>	</a:t>
            </a:r>
            <a:r>
              <a:rPr dirty="0" baseline="1234" sz="3375" spc="37">
                <a:latin typeface="Symbol"/>
                <a:cs typeface="Symbol"/>
              </a:rPr>
              <a:t></a:t>
            </a:r>
            <a:r>
              <a:rPr dirty="0" baseline="1234" sz="3375" spc="37">
                <a:latin typeface="Times New Roman"/>
                <a:cs typeface="Times New Roman"/>
              </a:rPr>
              <a:t>	</a:t>
            </a:r>
            <a:r>
              <a:rPr dirty="0" sz="850" spc="10" i="1">
                <a:latin typeface="Times New Roman"/>
                <a:cs typeface="Times New Roman"/>
              </a:rPr>
              <a:t>ij</a:t>
            </a:r>
            <a:r>
              <a:rPr dirty="0" sz="850" spc="10" i="1">
                <a:latin typeface="Times New Roman"/>
                <a:cs typeface="Times New Roman"/>
              </a:rPr>
              <a:t>	</a:t>
            </a:r>
            <a:r>
              <a:rPr dirty="0" sz="850" spc="10" i="1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7968" y="7963002"/>
            <a:ext cx="167005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850" spc="10" i="1">
                <a:latin typeface="Times New Roman"/>
                <a:cs typeface="Times New Roman"/>
              </a:rPr>
              <a:t>j</a:t>
            </a:r>
            <a:r>
              <a:rPr dirty="0" sz="850" spc="-175" i="1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</a:t>
            </a:r>
            <a:r>
              <a:rPr dirty="0" sz="850" spc="-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3940" y="7691728"/>
            <a:ext cx="69215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2863" y="7686163"/>
            <a:ext cx="13182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50240" algn="l"/>
              </a:tabLst>
            </a:pPr>
            <a:r>
              <a:rPr dirty="0" sz="1500" spc="5" i="1">
                <a:latin typeface="Times New Roman"/>
                <a:cs typeface="Times New Roman"/>
              </a:rPr>
              <a:t>r</a:t>
            </a:r>
            <a:r>
              <a:rPr dirty="0" sz="1500" spc="165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Symbol"/>
                <a:cs typeface="Symbol"/>
              </a:rPr>
              <a:t></a:t>
            </a:r>
            <a:r>
              <a:rPr dirty="0" sz="1500" spc="-170">
                <a:latin typeface="Times New Roman"/>
                <a:cs typeface="Times New Roman"/>
              </a:rPr>
              <a:t> </a:t>
            </a:r>
            <a:r>
              <a:rPr dirty="0" sz="1600" spc="-35" i="1">
                <a:latin typeface="Symbol"/>
                <a:cs typeface="Symbol"/>
              </a:rPr>
              <a:t></a:t>
            </a:r>
            <a:r>
              <a:rPr dirty="0" sz="1600" spc="-35">
                <a:latin typeface="Times New Roman"/>
                <a:cs typeface="Times New Roman"/>
              </a:rPr>
              <a:t>	</a:t>
            </a:r>
            <a:r>
              <a:rPr dirty="0" sz="1500" spc="10" i="1">
                <a:latin typeface="Times New Roman"/>
                <a:cs typeface="Times New Roman"/>
              </a:rPr>
              <a:t>p J </a:t>
            </a:r>
            <a:r>
              <a:rPr dirty="0" sz="1500" spc="35">
                <a:latin typeface="Times New Roman"/>
                <a:cs typeface="Times New Roman"/>
              </a:rPr>
              <a:t>(</a:t>
            </a:r>
            <a:r>
              <a:rPr dirty="0" sz="1500" spc="35" i="1">
                <a:latin typeface="Times New Roman"/>
                <a:cs typeface="Times New Roman"/>
              </a:rPr>
              <a:t>s</a:t>
            </a:r>
            <a:r>
              <a:rPr dirty="0" sz="1500" spc="40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0161" y="8145882"/>
            <a:ext cx="88265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850" spc="2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6996" y="8256382"/>
            <a:ext cx="62865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850" spc="15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0885" y="8213793"/>
            <a:ext cx="119316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6550" algn="l"/>
                <a:tab pos="688975" algn="l"/>
                <a:tab pos="1148715" algn="l"/>
              </a:tabLst>
            </a:pPr>
            <a:r>
              <a:rPr dirty="0" sz="850" spc="10" i="1">
                <a:latin typeface="Times New Roman"/>
                <a:cs typeface="Times New Roman"/>
              </a:rPr>
              <a:t>i</a:t>
            </a:r>
            <a:r>
              <a:rPr dirty="0" sz="850" spc="10" i="1">
                <a:latin typeface="Times New Roman"/>
                <a:cs typeface="Times New Roman"/>
              </a:rPr>
              <a:t>	</a:t>
            </a:r>
            <a:r>
              <a:rPr dirty="0" baseline="1234" sz="3375" spc="37">
                <a:latin typeface="Symbol"/>
                <a:cs typeface="Symbol"/>
              </a:rPr>
              <a:t></a:t>
            </a:r>
            <a:r>
              <a:rPr dirty="0" baseline="1234" sz="3375" spc="37">
                <a:latin typeface="Times New Roman"/>
                <a:cs typeface="Times New Roman"/>
              </a:rPr>
              <a:t>	</a:t>
            </a:r>
            <a:r>
              <a:rPr dirty="0" sz="850" spc="10" i="1">
                <a:latin typeface="Times New Roman"/>
                <a:cs typeface="Times New Roman"/>
              </a:rPr>
              <a:t>ij</a:t>
            </a:r>
            <a:r>
              <a:rPr dirty="0" sz="850" spc="10" i="1">
                <a:latin typeface="Times New Roman"/>
                <a:cs typeface="Times New Roman"/>
              </a:rPr>
              <a:t>	</a:t>
            </a:r>
            <a:r>
              <a:rPr dirty="0" sz="850" spc="10" i="1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0220" y="8527644"/>
            <a:ext cx="4211320" cy="24320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038225">
              <a:lnSpc>
                <a:spcPts val="985"/>
              </a:lnSpc>
              <a:spcBef>
                <a:spcPts val="140"/>
              </a:spcBef>
            </a:pPr>
            <a:r>
              <a:rPr dirty="0" sz="850" spc="10" i="1">
                <a:latin typeface="Times New Roman"/>
                <a:cs typeface="Times New Roman"/>
              </a:rPr>
              <a:t>j</a:t>
            </a:r>
            <a:r>
              <a:rPr dirty="0" sz="850" spc="-130" i="1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</a:t>
            </a:r>
            <a:r>
              <a:rPr dirty="0" sz="850" spc="-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685"/>
              </a:lnSpc>
              <a:tabLst>
                <a:tab pos="3317240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6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492" y="8250804"/>
            <a:ext cx="13417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49605" algn="l"/>
              </a:tabLst>
            </a:pPr>
            <a:r>
              <a:rPr dirty="0" sz="1500" spc="5" i="1">
                <a:latin typeface="Times New Roman"/>
                <a:cs typeface="Times New Roman"/>
              </a:rPr>
              <a:t>r</a:t>
            </a:r>
            <a:r>
              <a:rPr dirty="0" sz="1500" spc="165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Symbol"/>
                <a:cs typeface="Symbol"/>
              </a:rPr>
              <a:t></a:t>
            </a:r>
            <a:r>
              <a:rPr dirty="0" sz="1500" spc="-170">
                <a:latin typeface="Times New Roman"/>
                <a:cs typeface="Times New Roman"/>
              </a:rPr>
              <a:t> </a:t>
            </a:r>
            <a:r>
              <a:rPr dirty="0" sz="1600" spc="-35" i="1">
                <a:latin typeface="Symbol"/>
                <a:cs typeface="Symbol"/>
              </a:rPr>
              <a:t></a:t>
            </a:r>
            <a:r>
              <a:rPr dirty="0" sz="1600" spc="-35">
                <a:latin typeface="Times New Roman"/>
                <a:cs typeface="Times New Roman"/>
              </a:rPr>
              <a:t>	</a:t>
            </a:r>
            <a:r>
              <a:rPr dirty="0" sz="1500" spc="10" i="1">
                <a:latin typeface="Times New Roman"/>
                <a:cs typeface="Times New Roman"/>
              </a:rPr>
              <a:t>p J </a:t>
            </a:r>
            <a:r>
              <a:rPr dirty="0" sz="1500" spc="40">
                <a:latin typeface="Times New Roman"/>
                <a:cs typeface="Times New Roman"/>
              </a:rPr>
              <a:t>(</a:t>
            </a:r>
            <a:r>
              <a:rPr dirty="0" sz="1500" spc="40" i="1">
                <a:latin typeface="Times New Roman"/>
                <a:cs typeface="Times New Roman"/>
              </a:rPr>
              <a:t>s</a:t>
            </a:r>
            <a:r>
              <a:rPr dirty="0" sz="1500" spc="220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76400" y="7345680"/>
            <a:ext cx="4305300" cy="1333500"/>
          </a:xfrm>
          <a:custGeom>
            <a:avLst/>
            <a:gdLst/>
            <a:ahLst/>
            <a:cxnLst/>
            <a:rect l="l" t="t" r="r" b="b"/>
            <a:pathLst>
              <a:path w="4305300" h="1333500">
                <a:moveTo>
                  <a:pt x="4305300" y="0"/>
                </a:moveTo>
                <a:lnTo>
                  <a:pt x="0" y="0"/>
                </a:lnTo>
                <a:lnTo>
                  <a:pt x="0" y="1333500"/>
                </a:lnTo>
                <a:lnTo>
                  <a:pt x="4305300" y="1333500"/>
                </a:lnTo>
                <a:lnTo>
                  <a:pt x="430530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6400" y="7612380"/>
            <a:ext cx="4305300" cy="0"/>
          </a:xfrm>
          <a:custGeom>
            <a:avLst/>
            <a:gdLst/>
            <a:ahLst/>
            <a:cxnLst/>
            <a:rect l="l" t="t" r="r" b="b"/>
            <a:pathLst>
              <a:path w="4305300" h="0">
                <a:moveTo>
                  <a:pt x="0" y="0"/>
                </a:moveTo>
                <a:lnTo>
                  <a:pt x="4305300" y="0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76400" y="8145780"/>
            <a:ext cx="4305300" cy="0"/>
          </a:xfrm>
          <a:custGeom>
            <a:avLst/>
            <a:gdLst/>
            <a:ahLst/>
            <a:cxnLst/>
            <a:rect l="l" t="t" r="r" b="b"/>
            <a:pathLst>
              <a:path w="4305300" h="0">
                <a:moveTo>
                  <a:pt x="0" y="0"/>
                </a:moveTo>
                <a:lnTo>
                  <a:pt x="4305300" y="0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65704" y="7193280"/>
            <a:ext cx="1568450" cy="433070"/>
          </a:xfrm>
          <a:custGeom>
            <a:avLst/>
            <a:gdLst/>
            <a:ahLst/>
            <a:cxnLst/>
            <a:rect l="l" t="t" r="r" b="b"/>
            <a:pathLst>
              <a:path w="1568450" h="433070">
                <a:moveTo>
                  <a:pt x="768095" y="228600"/>
                </a:moveTo>
                <a:lnTo>
                  <a:pt x="425195" y="228600"/>
                </a:lnTo>
                <a:lnTo>
                  <a:pt x="0" y="432816"/>
                </a:lnTo>
                <a:lnTo>
                  <a:pt x="768095" y="228600"/>
                </a:lnTo>
                <a:close/>
              </a:path>
              <a:path w="1568450" h="433070">
                <a:moveTo>
                  <a:pt x="1568195" y="0"/>
                </a:moveTo>
                <a:lnTo>
                  <a:pt x="196595" y="0"/>
                </a:lnTo>
                <a:lnTo>
                  <a:pt x="196595" y="228600"/>
                </a:lnTo>
                <a:lnTo>
                  <a:pt x="1568195" y="228600"/>
                </a:lnTo>
                <a:lnTo>
                  <a:pt x="156819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65704" y="7193280"/>
            <a:ext cx="1568450" cy="433070"/>
          </a:xfrm>
          <a:custGeom>
            <a:avLst/>
            <a:gdLst/>
            <a:ahLst/>
            <a:cxnLst/>
            <a:rect l="l" t="t" r="r" b="b"/>
            <a:pathLst>
              <a:path w="1568450" h="433070">
                <a:moveTo>
                  <a:pt x="196595" y="0"/>
                </a:moveTo>
                <a:lnTo>
                  <a:pt x="196595" y="228600"/>
                </a:lnTo>
                <a:lnTo>
                  <a:pt x="425195" y="228600"/>
                </a:lnTo>
                <a:lnTo>
                  <a:pt x="0" y="432816"/>
                </a:lnTo>
                <a:lnTo>
                  <a:pt x="768095" y="228600"/>
                </a:lnTo>
                <a:lnTo>
                  <a:pt x="1568195" y="228600"/>
                </a:lnTo>
                <a:lnTo>
                  <a:pt x="1568195" y="0"/>
                </a:lnTo>
                <a:lnTo>
                  <a:pt x="425195" y="0"/>
                </a:lnTo>
                <a:lnTo>
                  <a:pt x="196595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34820" y="5398261"/>
            <a:ext cx="4255135" cy="2218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7150" marR="781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Value Iteration: another way to solve  a Markov System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dirty="0" sz="900" spc="-5">
                <a:latin typeface="Arial"/>
                <a:cs typeface="Arial"/>
              </a:rPr>
              <a:t>Define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Expected discounted sum of rewards over the next </a:t>
            </a:r>
            <a:r>
              <a:rPr dirty="0" sz="100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time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step.</a:t>
            </a:r>
            <a:endParaRPr sz="1000">
              <a:latin typeface="Arial"/>
              <a:cs typeface="Arial"/>
            </a:endParaRPr>
          </a:p>
          <a:p>
            <a:pPr marL="25400" marR="30480">
              <a:lnSpc>
                <a:spcPct val="1096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sum rewards during next </a:t>
            </a:r>
            <a:r>
              <a:rPr dirty="0" sz="1200">
                <a:latin typeface="Arial"/>
                <a:cs typeface="Arial"/>
              </a:rPr>
              <a:t>2 </a:t>
            </a:r>
            <a:r>
              <a:rPr dirty="0" sz="1200" spc="-5">
                <a:latin typeface="Arial"/>
                <a:cs typeface="Arial"/>
              </a:rPr>
              <a:t>steps  J</a:t>
            </a:r>
            <a:r>
              <a:rPr dirty="0" baseline="24305" sz="1200" spc="-7">
                <a:latin typeface="Arial"/>
                <a:cs typeface="Arial"/>
              </a:rPr>
              <a:t>3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sum rewards during next </a:t>
            </a:r>
            <a:r>
              <a:rPr dirty="0" sz="1200">
                <a:latin typeface="Arial"/>
                <a:cs typeface="Arial"/>
              </a:rPr>
              <a:t>3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steps</a:t>
            </a:r>
            <a:endParaRPr sz="1200">
              <a:latin typeface="Arial"/>
              <a:cs typeface="Arial"/>
            </a:endParaRPr>
          </a:p>
          <a:p>
            <a:pPr marL="10826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ts val="1350"/>
              </a:lnSpc>
              <a:spcBef>
                <a:spcPts val="140"/>
              </a:spcBef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Expected discounted sum rewards during next </a:t>
            </a:r>
            <a:r>
              <a:rPr dirty="0" sz="1200" i="1">
                <a:latin typeface="Arial"/>
                <a:cs typeface="Arial"/>
              </a:rPr>
              <a:t>k</a:t>
            </a:r>
            <a:r>
              <a:rPr dirty="0" sz="1200" spc="5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steps</a:t>
            </a:r>
            <a:endParaRPr sz="1200">
              <a:latin typeface="Arial"/>
              <a:cs typeface="Arial"/>
            </a:endParaRPr>
          </a:p>
          <a:p>
            <a:pPr algn="ctr" marR="19685">
              <a:lnSpc>
                <a:spcPts val="1110"/>
              </a:lnSpc>
            </a:pPr>
            <a:r>
              <a:rPr dirty="0" sz="1000">
                <a:latin typeface="Arial"/>
                <a:cs typeface="Arial"/>
              </a:rPr>
              <a:t>N = </a:t>
            </a:r>
            <a:r>
              <a:rPr dirty="0" sz="1000" spc="-5">
                <a:latin typeface="Arial"/>
                <a:cs typeface="Arial"/>
              </a:rPr>
              <a:t>Number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states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15"/>
              </a:spcBef>
              <a:tabLst>
                <a:tab pos="3682365" algn="l"/>
              </a:tabLst>
            </a:pPr>
            <a:r>
              <a:rPr dirty="0" sz="1200" spc="-5">
                <a:latin typeface="Arial"/>
                <a:cs typeface="Arial"/>
              </a:rPr>
              <a:t>J</a:t>
            </a:r>
            <a:r>
              <a:rPr dirty="0" baseline="24305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>
                <a:latin typeface="Arial"/>
                <a:cs typeface="Arial"/>
              </a:rPr>
              <a:t> =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baseline="-20833" sz="1200" spc="-7" i="1">
                <a:latin typeface="Arial"/>
                <a:cs typeface="Arial"/>
              </a:rPr>
              <a:t>i	</a:t>
            </a:r>
            <a:r>
              <a:rPr dirty="0" sz="1200" spc="-5">
                <a:latin typeface="Arial"/>
                <a:cs typeface="Arial"/>
              </a:rPr>
              <a:t>(what?)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6241"/>
            <a:ext cx="14808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5267" y="4476241"/>
            <a:ext cx="9067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364" y="1494536"/>
            <a:ext cx="28854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Let’s do </a:t>
            </a:r>
            <a:r>
              <a:rPr dirty="0"/>
              <a:t>Value</a:t>
            </a:r>
            <a:r>
              <a:rPr dirty="0" spc="-75"/>
              <a:t> </a:t>
            </a:r>
            <a:r>
              <a:rPr dirty="0"/>
              <a:t>Iteration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07456" y="2818352"/>
          <a:ext cx="2840990" cy="163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291846"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SUN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WIND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HAIL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7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76576" y="2122424"/>
            <a:ext cx="29464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65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SUN</a:t>
            </a:r>
            <a:endParaRPr sz="1000">
              <a:latin typeface="Arial"/>
              <a:cs typeface="Arial"/>
            </a:endParaRPr>
          </a:p>
          <a:p>
            <a:pPr marL="35560">
              <a:lnSpc>
                <a:spcPts val="2039"/>
              </a:lnSpc>
            </a:pPr>
            <a:r>
              <a:rPr dirty="0" sz="2000" spc="-400">
                <a:latin typeface="Wingdings"/>
                <a:cs typeface="Wingdings"/>
              </a:rPr>
              <a:t></a:t>
            </a:r>
            <a:endParaRPr sz="2000">
              <a:latin typeface="Wingdings"/>
              <a:cs typeface="Wingdings"/>
            </a:endParaRPr>
          </a:p>
          <a:p>
            <a:pPr marL="74930">
              <a:lnSpc>
                <a:spcPts val="1075"/>
              </a:lnSpc>
            </a:pPr>
            <a:r>
              <a:rPr dirty="0" sz="1000">
                <a:latin typeface="Arial"/>
                <a:cs typeface="Arial"/>
              </a:rPr>
              <a:t>+4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1023" y="1855724"/>
            <a:ext cx="3403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WIND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3028" y="1949449"/>
            <a:ext cx="2768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390">
                <a:latin typeface="Wingdings"/>
                <a:cs typeface="Wingdings"/>
              </a:rPr>
              <a:t>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5135" y="2221482"/>
            <a:ext cx="711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5614" y="1822704"/>
            <a:ext cx="3128772" cy="2624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42179" y="2100633"/>
            <a:ext cx="307975" cy="5740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Arial"/>
                <a:cs typeface="Arial"/>
              </a:rPr>
              <a:t>HAIL</a:t>
            </a:r>
            <a:endParaRPr sz="10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.::.:.::</a:t>
            </a:r>
            <a:endParaRPr sz="1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-8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2320" y="249123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0725" y="1881636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5927" y="2529338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3426" y="249124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57224" y="1843539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7023" y="2567443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2720" y="1880107"/>
            <a:ext cx="4946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Symbol"/>
                <a:cs typeface="Symbol"/>
              </a:rPr>
              <a:t>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47520" y="8653524"/>
            <a:ext cx="14808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5267" y="8653524"/>
            <a:ext cx="9067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4364" y="5671820"/>
            <a:ext cx="28854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Let’s do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Value</a:t>
            </a:r>
            <a:r>
              <a:rPr dirty="0" sz="2200" spc="-7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Iteration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07456" y="6995636"/>
          <a:ext cx="2840990" cy="163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291845"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SUN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WIND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3391" sz="1425" spc="-7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HAIL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-10.75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4.94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-1.44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4.88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-1.52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-11.11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576576" y="6299706"/>
            <a:ext cx="29464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65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SUN</a:t>
            </a:r>
            <a:endParaRPr sz="1000">
              <a:latin typeface="Arial"/>
              <a:cs typeface="Arial"/>
            </a:endParaRPr>
          </a:p>
          <a:p>
            <a:pPr marL="35560">
              <a:lnSpc>
                <a:spcPts val="2039"/>
              </a:lnSpc>
            </a:pPr>
            <a:r>
              <a:rPr dirty="0" sz="2000" spc="-400">
                <a:latin typeface="Wingdings"/>
                <a:cs typeface="Wingdings"/>
              </a:rPr>
              <a:t></a:t>
            </a:r>
            <a:endParaRPr sz="2000">
              <a:latin typeface="Wingdings"/>
              <a:cs typeface="Wingdings"/>
            </a:endParaRPr>
          </a:p>
          <a:p>
            <a:pPr marL="74930">
              <a:lnSpc>
                <a:spcPts val="1075"/>
              </a:lnSpc>
            </a:pPr>
            <a:r>
              <a:rPr dirty="0" sz="1000">
                <a:latin typeface="Arial"/>
                <a:cs typeface="Arial"/>
              </a:rPr>
              <a:t>+4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1023" y="6033008"/>
            <a:ext cx="3403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WIND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3028" y="6126733"/>
            <a:ext cx="2768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390">
                <a:latin typeface="Wingdings"/>
                <a:cs typeface="Wingdings"/>
              </a:rPr>
              <a:t>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55135" y="6398767"/>
            <a:ext cx="711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45614" y="5999988"/>
            <a:ext cx="3128772" cy="2624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42179" y="6277917"/>
            <a:ext cx="307975" cy="5740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Arial"/>
                <a:cs typeface="Arial"/>
              </a:rPr>
              <a:t>HAIL</a:t>
            </a:r>
            <a:endParaRPr sz="10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.::.:.::</a:t>
            </a:r>
            <a:endParaRPr sz="1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-8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2320" y="6668514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90725" y="6058918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5927" y="6706620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33426" y="6668524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57224" y="602082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67023" y="6744727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52720" y="6057390"/>
            <a:ext cx="4946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Symbol"/>
                <a:cs typeface="Symbol"/>
              </a:rPr>
              <a:t>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4809" y="1220977"/>
            <a:ext cx="4037965" cy="2437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26235" marR="30480" indent="-140017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Value Iteration for solving Markov  Systems</a:t>
            </a:r>
            <a:endParaRPr sz="200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680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Compute J</a:t>
            </a:r>
            <a:r>
              <a:rPr dirty="0" baseline="23391" sz="1425" spc="-7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 for each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j</a:t>
            </a:r>
            <a:endParaRPr sz="140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Compute J</a:t>
            </a:r>
            <a:r>
              <a:rPr dirty="0" baseline="23391" sz="1425" spc="-7">
                <a:latin typeface="Arial"/>
                <a:cs typeface="Arial"/>
              </a:rPr>
              <a:t>2</a:t>
            </a:r>
            <a:r>
              <a:rPr dirty="0" sz="1400" spc="-5">
                <a:latin typeface="Arial"/>
                <a:cs typeface="Arial"/>
              </a:rPr>
              <a:t>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 for each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j</a:t>
            </a:r>
            <a:endParaRPr sz="14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Compute J</a:t>
            </a:r>
            <a:r>
              <a:rPr dirty="0" baseline="23391" sz="1425" spc="-7">
                <a:latin typeface="Arial"/>
                <a:cs typeface="Arial"/>
              </a:rPr>
              <a:t>k</a:t>
            </a:r>
            <a:r>
              <a:rPr dirty="0" sz="1400" spc="-5">
                <a:latin typeface="Arial"/>
                <a:cs typeface="Arial"/>
              </a:rPr>
              <a:t>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 for each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j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  <a:tabLst>
                <a:tab pos="380365" algn="l"/>
              </a:tabLst>
            </a:pPr>
            <a:r>
              <a:rPr dirty="0" sz="1400" spc="-5">
                <a:latin typeface="Arial"/>
                <a:cs typeface="Arial"/>
              </a:rPr>
              <a:t>As	k→∞ J</a:t>
            </a:r>
            <a:r>
              <a:rPr dirty="0" baseline="23391" sz="1425" spc="-7">
                <a:latin typeface="Arial"/>
                <a:cs typeface="Arial"/>
              </a:rPr>
              <a:t>k</a:t>
            </a:r>
            <a:r>
              <a:rPr dirty="0" sz="1400" spc="-5">
                <a:latin typeface="Arial"/>
                <a:cs typeface="Arial"/>
              </a:rPr>
              <a:t>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)→J*(S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 .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 marL="481965" marR="2122170" indent="-285750">
              <a:lnSpc>
                <a:spcPct val="103600"/>
              </a:lnSpc>
              <a:spcBef>
                <a:spcPts val="280"/>
              </a:spcBef>
            </a:pPr>
            <a:r>
              <a:rPr dirty="0" sz="1400" spc="-5">
                <a:latin typeface="Arial"/>
                <a:cs typeface="Arial"/>
              </a:rPr>
              <a:t>When to stop? When  Max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6315" y="3420112"/>
            <a:ext cx="1754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433830" algn="l"/>
              </a:tabLst>
            </a:pPr>
            <a:r>
              <a:rPr dirty="0" sz="1400" spc="-5">
                <a:latin typeface="Arial"/>
                <a:cs typeface="Arial"/>
              </a:rPr>
              <a:t>J</a:t>
            </a:r>
            <a:r>
              <a:rPr dirty="0" baseline="23391" sz="1425" spc="-7">
                <a:latin typeface="Arial"/>
                <a:cs typeface="Arial"/>
              </a:rPr>
              <a:t>k+1</a:t>
            </a:r>
            <a:r>
              <a:rPr dirty="0" sz="1400" spc="-5">
                <a:latin typeface="Arial"/>
                <a:cs typeface="Arial"/>
              </a:rPr>
              <a:t>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–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J</a:t>
            </a:r>
            <a:r>
              <a:rPr dirty="0" baseline="23391" sz="1425" spc="-7">
                <a:latin typeface="Arial"/>
                <a:cs typeface="Arial"/>
              </a:rPr>
              <a:t>k</a:t>
            </a:r>
            <a:r>
              <a:rPr dirty="0" sz="1400" spc="-5">
                <a:latin typeface="Arial"/>
                <a:cs typeface="Arial"/>
              </a:rPr>
              <a:t>(S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)	&lt;</a:t>
            </a:r>
            <a:r>
              <a:rPr dirty="0" sz="1400" spc="3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ξ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2120" y="3590802"/>
            <a:ext cx="4287520" cy="1002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8815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38100" marR="759460">
              <a:lnSpc>
                <a:spcPct val="100000"/>
              </a:lnSpc>
              <a:spcBef>
                <a:spcPts val="1345"/>
              </a:spcBef>
            </a:pPr>
            <a:r>
              <a:rPr dirty="0" sz="1400" spc="-5">
                <a:latin typeface="Arial"/>
                <a:cs typeface="Arial"/>
              </a:rPr>
              <a:t>This is faster than matrix inversion (N</a:t>
            </a:r>
            <a:r>
              <a:rPr dirty="0" baseline="23391" sz="1425" spc="-7">
                <a:latin typeface="Arial"/>
                <a:cs typeface="Arial"/>
              </a:rPr>
              <a:t>3 </a:t>
            </a:r>
            <a:r>
              <a:rPr dirty="0" sz="1400" spc="-5">
                <a:latin typeface="Arial"/>
                <a:cs typeface="Arial"/>
              </a:rPr>
              <a:t>style)  </a:t>
            </a:r>
            <a:r>
              <a:rPr dirty="0" u="sng" sz="1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if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the transition matrix is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sparse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  <a:tabLst>
                <a:tab pos="3355340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</a:t>
            </a:r>
            <a:r>
              <a:rPr dirty="0" sz="600" spc="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0" y="3473196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8600" y="3435096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0220" y="8653524"/>
            <a:ext cx="146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7967" y="8653524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9220" y="6020053"/>
            <a:ext cx="396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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7121" y="7713980"/>
            <a:ext cx="5441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Rich &amp;  </a:t>
            </a:r>
            <a:r>
              <a:rPr dirty="0" sz="1000">
                <a:latin typeface="Arial"/>
                <a:cs typeface="Arial"/>
              </a:rPr>
              <a:t>Unk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own</a:t>
            </a:r>
            <a:endParaRPr sz="1000">
              <a:latin typeface="Arial"/>
              <a:cs typeface="Arial"/>
            </a:endParaRPr>
          </a:p>
          <a:p>
            <a:pPr algn="ctr" marR="635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+10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7443" y="7637780"/>
            <a:ext cx="4724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Rich &amp;  </a:t>
            </a:r>
            <a:r>
              <a:rPr dirty="0" sz="1000">
                <a:latin typeface="Arial"/>
                <a:cs typeface="Arial"/>
              </a:rPr>
              <a:t>Famo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algn="ctr" marR="635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+10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9331" y="6342380"/>
            <a:ext cx="4724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Poor </a:t>
            </a:r>
            <a:r>
              <a:rPr dirty="0" sz="1000">
                <a:latin typeface="Arial"/>
                <a:cs typeface="Arial"/>
              </a:rPr>
              <a:t>&amp;  </a:t>
            </a:r>
            <a:r>
              <a:rPr dirty="0" sz="1000">
                <a:latin typeface="Arial"/>
                <a:cs typeface="Arial"/>
              </a:rPr>
              <a:t>Famo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algn="ctr" marR="4445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+0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8303" y="6170930"/>
            <a:ext cx="564515" cy="132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run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startup  </a:t>
            </a:r>
            <a:r>
              <a:rPr dirty="0" sz="1000">
                <a:latin typeface="Arial"/>
                <a:cs typeface="Arial"/>
              </a:rPr>
              <a:t>co</a:t>
            </a:r>
            <a:r>
              <a:rPr dirty="0" sz="1000" spc="-10">
                <a:latin typeface="Arial"/>
                <a:cs typeface="Arial"/>
              </a:rPr>
              <a:t>m</a:t>
            </a:r>
            <a:r>
              <a:rPr dirty="0" sz="1000">
                <a:latin typeface="Arial"/>
                <a:cs typeface="Arial"/>
              </a:rPr>
              <a:t>pany.</a:t>
            </a:r>
            <a:endParaRPr sz="1000">
              <a:latin typeface="Arial"/>
              <a:cs typeface="Arial"/>
            </a:endParaRPr>
          </a:p>
          <a:p>
            <a:pPr marR="4064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Arial"/>
                <a:cs typeface="Arial"/>
              </a:rPr>
              <a:t>In every  state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you  </a:t>
            </a:r>
            <a:r>
              <a:rPr dirty="0" sz="1000" spc="-5">
                <a:latin typeface="Arial"/>
                <a:cs typeface="Arial"/>
              </a:rPr>
              <a:t>must  choose  between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8303" y="7466325"/>
            <a:ext cx="67818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Saving  money or  </a:t>
            </a:r>
            <a:r>
              <a:rPr dirty="0" sz="1000">
                <a:latin typeface="Arial"/>
                <a:cs typeface="Arial"/>
              </a:rPr>
              <a:t>Advertising.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714" y="6047898"/>
            <a:ext cx="3014472" cy="236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51782" y="784351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200000">
            <a:off x="5003642" y="7448149"/>
            <a:ext cx="15446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260000">
            <a:off x="3251606" y="7524076"/>
            <a:ext cx="15375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1902" y="647191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7402" y="651001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20340000">
            <a:off x="2920243" y="7507870"/>
            <a:ext cx="15375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9022" y="6019596"/>
            <a:ext cx="544195" cy="83629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 marL="23495">
              <a:lnSpc>
                <a:spcPct val="100000"/>
              </a:lnSpc>
              <a:spcBef>
                <a:spcPts val="770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algn="ctr" marR="5080" indent="-1270">
              <a:lnSpc>
                <a:spcPct val="100000"/>
              </a:lnSpc>
              <a:spcBef>
                <a:spcPts val="670"/>
              </a:spcBef>
            </a:pPr>
            <a:r>
              <a:rPr dirty="0" sz="1000" spc="-5">
                <a:latin typeface="Arial"/>
                <a:cs typeface="Arial"/>
              </a:rPr>
              <a:t>Poor </a:t>
            </a:r>
            <a:r>
              <a:rPr dirty="0" sz="1000">
                <a:latin typeface="Arial"/>
                <a:cs typeface="Arial"/>
              </a:rPr>
              <a:t>&amp;  </a:t>
            </a:r>
            <a:r>
              <a:rPr dirty="0" sz="1000">
                <a:latin typeface="Arial"/>
                <a:cs typeface="Arial"/>
              </a:rPr>
              <a:t>Unk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own</a:t>
            </a:r>
            <a:endParaRPr sz="1000">
              <a:latin typeface="Arial"/>
              <a:cs typeface="Arial"/>
            </a:endParaRPr>
          </a:p>
          <a:p>
            <a:pPr algn="ctr" marR="4445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+0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5000" y="6253226"/>
            <a:ext cx="62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9223" y="7162293"/>
            <a:ext cx="62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8933" y="5515028"/>
            <a:ext cx="3428365" cy="67500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35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Markov Decision</a:t>
            </a:r>
            <a:r>
              <a:rPr dirty="0" sz="2200" spc="-7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611505">
              <a:lnSpc>
                <a:spcPct val="100000"/>
              </a:lnSpc>
              <a:spcBef>
                <a:spcPts val="395"/>
              </a:spcBef>
            </a:pP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27129" y="7276589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0825" y="7047989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9929" y="7200389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2225" y="7581389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1928" y="7848093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22433" y="8000493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3937" y="6953502"/>
            <a:ext cx="219075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03441" y="7009885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8137" y="6552685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9537" y="6362181"/>
            <a:ext cx="1365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1/2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7967" y="4476241"/>
            <a:ext cx="894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0232" y="1494536"/>
            <a:ext cx="34740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Markov Decision</a:t>
            </a:r>
            <a:r>
              <a:rPr dirty="0" spc="-55"/>
              <a:t> </a:t>
            </a:r>
            <a:r>
              <a:rPr dirty="0" spc="-5"/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4816" y="1887274"/>
            <a:ext cx="2825115" cy="9391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Arial"/>
                <a:cs typeface="Arial"/>
              </a:rPr>
              <a:t>An MDP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has…</a:t>
            </a:r>
            <a:endParaRPr sz="10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96850" algn="l"/>
                <a:tab pos="1138555" algn="l"/>
              </a:tabLst>
            </a:pPr>
            <a:r>
              <a:rPr dirty="0" sz="1000">
                <a:latin typeface="Arial"/>
                <a:cs typeface="Arial"/>
              </a:rPr>
              <a:t>A set </a:t>
            </a:r>
            <a:r>
              <a:rPr dirty="0" sz="1000" spc="-5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states	{s</a:t>
            </a:r>
            <a:r>
              <a:rPr dirty="0" baseline="-21367" sz="975" spc="-7">
                <a:latin typeface="Arial"/>
                <a:cs typeface="Arial"/>
              </a:rPr>
              <a:t>1 </a:t>
            </a:r>
            <a:r>
              <a:rPr dirty="0" sz="1000" spc="-60">
                <a:latin typeface="Arial"/>
                <a:cs typeface="Arial"/>
              </a:rPr>
              <a:t>···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baseline="-21367" sz="975" spc="-7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29"/>
              </a:spcBef>
              <a:buChar char="•"/>
              <a:tabLst>
                <a:tab pos="196850" algn="l"/>
              </a:tabLst>
            </a:pPr>
            <a:r>
              <a:rPr dirty="0" sz="1000">
                <a:latin typeface="Arial"/>
                <a:cs typeface="Arial"/>
              </a:rPr>
              <a:t>A set </a:t>
            </a:r>
            <a:r>
              <a:rPr dirty="0" sz="1000" spc="-5">
                <a:latin typeface="Arial"/>
                <a:cs typeface="Arial"/>
              </a:rPr>
              <a:t>of actions {a</a:t>
            </a:r>
            <a:r>
              <a:rPr dirty="0" baseline="-21367" sz="975" spc="-7">
                <a:latin typeface="Arial"/>
                <a:cs typeface="Arial"/>
              </a:rPr>
              <a:t>1 </a:t>
            </a:r>
            <a:r>
              <a:rPr dirty="0" sz="1000" spc="-60">
                <a:latin typeface="Arial"/>
                <a:cs typeface="Arial"/>
              </a:rPr>
              <a:t>···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baseline="-21367" sz="975" spc="-7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96850" algn="l"/>
              </a:tabLst>
            </a:pPr>
            <a:r>
              <a:rPr dirty="0" sz="1000">
                <a:latin typeface="Arial"/>
                <a:cs typeface="Arial"/>
              </a:rPr>
              <a:t>A set </a:t>
            </a:r>
            <a:r>
              <a:rPr dirty="0" sz="1000" spc="-5">
                <a:latin typeface="Arial"/>
                <a:cs typeface="Arial"/>
              </a:rPr>
              <a:t>of rewards {r</a:t>
            </a:r>
            <a:r>
              <a:rPr dirty="0" baseline="-21367" sz="975" spc="-7">
                <a:latin typeface="Arial"/>
                <a:cs typeface="Arial"/>
              </a:rPr>
              <a:t>1 </a:t>
            </a:r>
            <a:r>
              <a:rPr dirty="0" sz="1000" spc="-60">
                <a:latin typeface="Arial"/>
                <a:cs typeface="Arial"/>
              </a:rPr>
              <a:t>···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baseline="-21367" sz="975" spc="-7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} (one for each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state)</a:t>
            </a:r>
            <a:endParaRPr sz="10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96850" algn="l"/>
              </a:tabLst>
            </a:pP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transition probability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function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1870" y="2939795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39">
                <a:moveTo>
                  <a:pt x="0" y="0"/>
                </a:moveTo>
                <a:lnTo>
                  <a:pt x="0" y="192785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72105" y="2897723"/>
            <a:ext cx="546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8485" y="3009733"/>
            <a:ext cx="654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2246" y="2820566"/>
            <a:ext cx="2984500" cy="3175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10">
                <a:latin typeface="Times New Roman"/>
                <a:cs typeface="Times New Roman"/>
              </a:rPr>
              <a:t>P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Prob</a:t>
            </a:r>
            <a:r>
              <a:rPr dirty="0" sz="1900" spc="-20">
                <a:latin typeface="Symbol"/>
                <a:cs typeface="Symbol"/>
              </a:rPr>
              <a:t></a:t>
            </a:r>
            <a:r>
              <a:rPr dirty="0" sz="1250" spc="-20">
                <a:latin typeface="Times New Roman"/>
                <a:cs typeface="Times New Roman"/>
              </a:rPr>
              <a:t>Next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j </a:t>
            </a:r>
            <a:r>
              <a:rPr dirty="0" sz="1250" spc="5">
                <a:latin typeface="Times New Roman"/>
                <a:cs typeface="Times New Roman"/>
              </a:rPr>
              <a:t>This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i </a:t>
            </a:r>
            <a:r>
              <a:rPr dirty="0" sz="1250" spc="10">
                <a:latin typeface="Times New Roman"/>
                <a:cs typeface="Times New Roman"/>
              </a:rPr>
              <a:t>and </a:t>
            </a:r>
            <a:r>
              <a:rPr dirty="0" sz="1250" spc="5">
                <a:latin typeface="Times New Roman"/>
                <a:cs typeface="Times New Roman"/>
              </a:rPr>
              <a:t>I use action </a:t>
            </a:r>
            <a:r>
              <a:rPr dirty="0" sz="1250" spc="5" i="1">
                <a:latin typeface="Times New Roman"/>
                <a:cs typeface="Times New Roman"/>
              </a:rPr>
              <a:t>k</a:t>
            </a:r>
            <a:r>
              <a:rPr dirty="0" sz="1250" spc="-175" i="1">
                <a:latin typeface="Times New Roman"/>
                <a:cs typeface="Times New Roman"/>
              </a:rPr>
              <a:t> </a:t>
            </a:r>
            <a:r>
              <a:rPr dirty="0" sz="1900" spc="-22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2920" y="3274106"/>
            <a:ext cx="3206115" cy="86296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Arial"/>
                <a:cs typeface="Arial"/>
              </a:rPr>
              <a:t>On </a:t>
            </a:r>
            <a:r>
              <a:rPr dirty="0" sz="1000" spc="-5">
                <a:latin typeface="Arial"/>
                <a:cs typeface="Arial"/>
              </a:rPr>
              <a:t>each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step:</a:t>
            </a:r>
            <a:endParaRPr sz="1000">
              <a:latin typeface="Arial"/>
              <a:cs typeface="Arial"/>
            </a:endParaRPr>
          </a:p>
          <a:p>
            <a:pPr marL="372745" indent="-17716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373380" algn="l"/>
              </a:tabLst>
            </a:pPr>
            <a:r>
              <a:rPr dirty="0" sz="1000" spc="-5">
                <a:latin typeface="Arial"/>
                <a:cs typeface="Arial"/>
              </a:rPr>
              <a:t>Call current state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baseline="-21367" sz="975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  <a:p>
            <a:pPr marL="372745" indent="-17653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373380" algn="l"/>
              </a:tabLst>
            </a:pPr>
            <a:r>
              <a:rPr dirty="0" sz="1000" spc="-5">
                <a:latin typeface="Arial"/>
                <a:cs typeface="Arial"/>
              </a:rPr>
              <a:t>Receive reward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baseline="-21367" sz="975" i="1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  <a:p>
            <a:pPr marL="372745" indent="-1765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73380" algn="l"/>
              </a:tabLst>
            </a:pPr>
            <a:r>
              <a:rPr dirty="0" sz="1000" spc="-5">
                <a:latin typeface="Arial"/>
                <a:cs typeface="Arial"/>
              </a:rPr>
              <a:t>Choose action </a:t>
            </a:r>
            <a:r>
              <a:rPr dirty="0" sz="1000">
                <a:latin typeface="Symbol"/>
                <a:cs typeface="Symbol"/>
              </a:rPr>
              <a:t>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"/>
                <a:cs typeface="Arial"/>
              </a:rPr>
              <a:t>{a</a:t>
            </a:r>
            <a:r>
              <a:rPr dirty="0" baseline="-21367" sz="975" spc="-7">
                <a:latin typeface="Arial"/>
                <a:cs typeface="Arial"/>
              </a:rPr>
              <a:t>1 </a:t>
            </a:r>
            <a:r>
              <a:rPr dirty="0" sz="1000" spc="-60">
                <a:latin typeface="Arial"/>
                <a:cs typeface="Arial"/>
              </a:rPr>
              <a:t>···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baseline="-21367" sz="975" spc="-7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372745" indent="-1765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73380" algn="l"/>
              </a:tabLst>
            </a:pPr>
            <a:r>
              <a:rPr dirty="0" sz="1000" spc="-5">
                <a:latin typeface="Arial"/>
                <a:cs typeface="Arial"/>
              </a:rPr>
              <a:t>If you choose action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baseline="-21367" sz="975" i="1">
                <a:latin typeface="Arial"/>
                <a:cs typeface="Arial"/>
              </a:rPr>
              <a:t>k </a:t>
            </a:r>
            <a:r>
              <a:rPr dirty="0" sz="1000" spc="-5">
                <a:latin typeface="Arial"/>
                <a:cs typeface="Arial"/>
              </a:rPr>
              <a:t>you’ll move to state S</a:t>
            </a:r>
            <a:r>
              <a:rPr dirty="0" baseline="-21367" sz="975" spc="-7" i="1">
                <a:latin typeface="Arial"/>
                <a:cs typeface="Arial"/>
              </a:rPr>
              <a:t>j</a:t>
            </a:r>
            <a:r>
              <a:rPr dirty="0" baseline="-21367" sz="975" spc="-44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0114" y="4083811"/>
            <a:ext cx="85915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2777" sz="1500" spc="-7">
                <a:latin typeface="Arial"/>
                <a:cs typeface="Arial"/>
              </a:rPr>
              <a:t>probability</a:t>
            </a:r>
            <a:r>
              <a:rPr dirty="0" baseline="2777" sz="1500" spc="390">
                <a:latin typeface="Arial"/>
                <a:cs typeface="Arial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P</a:t>
            </a:r>
            <a:r>
              <a:rPr dirty="0" baseline="43650" sz="1050" spc="67" i="1">
                <a:latin typeface="Times New Roman"/>
                <a:cs typeface="Times New Roman"/>
              </a:rPr>
              <a:t>k</a:t>
            </a:r>
            <a:endParaRPr baseline="43650"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4190110"/>
            <a:ext cx="2509520" cy="403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760"/>
              </a:lnSpc>
              <a:spcBef>
                <a:spcPts val="135"/>
              </a:spcBef>
            </a:pPr>
            <a:r>
              <a:rPr dirty="0" sz="700" spc="5" i="1">
                <a:latin typeface="Times New Roman"/>
                <a:cs typeface="Times New Roman"/>
              </a:rPr>
              <a:t>ij</a:t>
            </a:r>
            <a:endParaRPr sz="700">
              <a:latin typeface="Times New Roman"/>
              <a:cs typeface="Times New Roman"/>
            </a:endParaRPr>
          </a:p>
          <a:p>
            <a:pPr marL="208915">
              <a:lnSpc>
                <a:spcPts val="1120"/>
              </a:lnSpc>
            </a:pPr>
            <a:r>
              <a:rPr dirty="0" sz="1000" spc="-5">
                <a:latin typeface="Arial"/>
                <a:cs typeface="Arial"/>
              </a:rPr>
              <a:t>4. All </a:t>
            </a:r>
            <a:r>
              <a:rPr dirty="0" sz="1000">
                <a:latin typeface="Arial"/>
                <a:cs typeface="Arial"/>
              </a:rPr>
              <a:t>future </a:t>
            </a:r>
            <a:r>
              <a:rPr dirty="0" sz="1000" spc="-5">
                <a:latin typeface="Arial"/>
                <a:cs typeface="Arial"/>
              </a:rPr>
              <a:t>rewards are discounted by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>
                <a:latin typeface="Symbol"/>
                <a:cs typeface="Symbol"/>
              </a:rPr>
              <a:t></a:t>
            </a:r>
            <a:endParaRPr sz="1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 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47520" y="8653524"/>
            <a:ext cx="14808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2002, 2004,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5267" y="8653524"/>
            <a:ext cx="9067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Markov Systems: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1820" y="6177029"/>
            <a:ext cx="8083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74056" y="6424136"/>
          <a:ext cx="1088390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160020"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STATE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7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ACTION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0019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RU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0019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RF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74056" y="7300436"/>
          <a:ext cx="1088390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160019"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STATE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7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ACTION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19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0019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RU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0019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RF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823720" y="8099090"/>
            <a:ext cx="2696210" cy="52895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219"/>
              </a:spcBef>
              <a:buChar char="•"/>
              <a:tabLst>
                <a:tab pos="184150" algn="l"/>
              </a:tabLst>
            </a:pP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many possible policies </a:t>
            </a:r>
            <a:r>
              <a:rPr dirty="0" sz="1000">
                <a:latin typeface="Arial"/>
                <a:cs typeface="Arial"/>
              </a:rPr>
              <a:t>in </a:t>
            </a:r>
            <a:r>
              <a:rPr dirty="0" sz="1000" spc="-5">
                <a:latin typeface="Arial"/>
                <a:cs typeface="Arial"/>
              </a:rPr>
              <a:t>our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example?</a:t>
            </a:r>
            <a:endParaRPr sz="10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184150" algn="l"/>
              </a:tabLst>
            </a:pPr>
            <a:r>
              <a:rPr dirty="0" sz="1000">
                <a:latin typeface="Arial"/>
                <a:cs typeface="Arial"/>
              </a:rPr>
              <a:t>Which </a:t>
            </a:r>
            <a:r>
              <a:rPr dirty="0" sz="1000" spc="-5">
                <a:latin typeface="Arial"/>
                <a:cs typeface="Arial"/>
              </a:rPr>
              <a:t>of the above </a:t>
            </a:r>
            <a:r>
              <a:rPr dirty="0" sz="1000">
                <a:latin typeface="Arial"/>
                <a:cs typeface="Arial"/>
              </a:rPr>
              <a:t>two </a:t>
            </a:r>
            <a:r>
              <a:rPr dirty="0" sz="1000" spc="-5">
                <a:latin typeface="Arial"/>
                <a:cs typeface="Arial"/>
              </a:rPr>
              <a:t>policies is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best?</a:t>
            </a:r>
            <a:endParaRPr sz="10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184150" algn="l"/>
              </a:tabLst>
            </a:pPr>
            <a:r>
              <a:rPr dirty="0" sz="1000" spc="-5">
                <a:latin typeface="Arial"/>
                <a:cs typeface="Arial"/>
              </a:rPr>
              <a:t>How do you compute the optimal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policy?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631697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66058" y="6319518"/>
            <a:ext cx="201930" cy="25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PU</a:t>
            </a:r>
            <a:endParaRPr sz="1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15"/>
              </a:spcBef>
            </a:pPr>
            <a:r>
              <a:rPr dirty="0" sz="500" spc="-5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2500" y="631697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802378" y="6319518"/>
            <a:ext cx="187960" cy="25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PF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500" spc="-5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3800" y="685038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762247" y="6852918"/>
            <a:ext cx="210185" cy="25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RU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Arial"/>
                <a:cs typeface="Arial"/>
              </a:rPr>
              <a:t>+10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62500" y="685038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98567" y="6852918"/>
            <a:ext cx="196215" cy="25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RF</a:t>
            </a:r>
            <a:endParaRPr sz="10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Arial"/>
                <a:cs typeface="Arial"/>
              </a:rPr>
              <a:t>+10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8567" y="7881618"/>
            <a:ext cx="196215" cy="25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RF</a:t>
            </a:r>
            <a:endParaRPr sz="1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9397" y="8036304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70312" y="6201092"/>
            <a:ext cx="155575" cy="11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10253" y="6204456"/>
            <a:ext cx="76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26878" y="6737540"/>
            <a:ext cx="147955" cy="123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 rot="20520000">
            <a:off x="3766864" y="6761689"/>
            <a:ext cx="91934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00"/>
              </a:lnSpc>
            </a:pPr>
            <a:r>
              <a:rPr dirty="0" sz="60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27853" y="6765035"/>
            <a:ext cx="142875" cy="135255"/>
          </a:xfrm>
          <a:custGeom>
            <a:avLst/>
            <a:gdLst/>
            <a:ahLst/>
            <a:cxnLst/>
            <a:rect l="l" t="t" r="r" b="b"/>
            <a:pathLst>
              <a:path w="142875" h="135254">
                <a:moveTo>
                  <a:pt x="16001" y="0"/>
                </a:moveTo>
                <a:lnTo>
                  <a:pt x="47244" y="21335"/>
                </a:lnTo>
                <a:lnTo>
                  <a:pt x="0" y="92963"/>
                </a:lnTo>
                <a:lnTo>
                  <a:pt x="63246" y="134873"/>
                </a:lnTo>
                <a:lnTo>
                  <a:pt x="110490" y="64007"/>
                </a:lnTo>
                <a:lnTo>
                  <a:pt x="142494" y="84581"/>
                </a:lnTo>
                <a:lnTo>
                  <a:pt x="95250" y="19049"/>
                </a:lnTo>
                <a:lnTo>
                  <a:pt x="16001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 rot="1980000">
            <a:off x="4941234" y="6799068"/>
            <a:ext cx="92291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00"/>
              </a:lnSpc>
            </a:pPr>
            <a:r>
              <a:rPr dirty="0" sz="60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27612" y="6391592"/>
            <a:ext cx="155575" cy="155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064505" y="6409434"/>
            <a:ext cx="76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62247" y="7882380"/>
            <a:ext cx="3498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RU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4505" y="7971535"/>
            <a:ext cx="76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1418" y="7344156"/>
            <a:ext cx="1566005" cy="8040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802378" y="7463280"/>
            <a:ext cx="338455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PF</a:t>
            </a:r>
            <a:r>
              <a:rPr dirty="0" sz="1000" spc="1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0"/>
              </a:spcBef>
            </a:pPr>
            <a:r>
              <a:rPr dirty="0" sz="500" spc="-5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86705" y="6583680"/>
            <a:ext cx="137160" cy="201930"/>
          </a:xfrm>
          <a:custGeom>
            <a:avLst/>
            <a:gdLst/>
            <a:ahLst/>
            <a:cxnLst/>
            <a:rect l="l" t="t" r="r" b="b"/>
            <a:pathLst>
              <a:path w="137160" h="201929">
                <a:moveTo>
                  <a:pt x="20293" y="36497"/>
                </a:moveTo>
                <a:lnTo>
                  <a:pt x="17226" y="37200"/>
                </a:lnTo>
                <a:lnTo>
                  <a:pt x="19050" y="42672"/>
                </a:lnTo>
                <a:lnTo>
                  <a:pt x="19812" y="42672"/>
                </a:lnTo>
                <a:lnTo>
                  <a:pt x="23622" y="49530"/>
                </a:lnTo>
                <a:lnTo>
                  <a:pt x="54102" y="76200"/>
                </a:lnTo>
                <a:lnTo>
                  <a:pt x="66294" y="80010"/>
                </a:lnTo>
                <a:lnTo>
                  <a:pt x="74676" y="80010"/>
                </a:lnTo>
                <a:lnTo>
                  <a:pt x="80772" y="81534"/>
                </a:lnTo>
                <a:lnTo>
                  <a:pt x="83058" y="83058"/>
                </a:lnTo>
                <a:lnTo>
                  <a:pt x="86106" y="83820"/>
                </a:lnTo>
                <a:lnTo>
                  <a:pt x="89154" y="86106"/>
                </a:lnTo>
                <a:lnTo>
                  <a:pt x="91440" y="87630"/>
                </a:lnTo>
                <a:lnTo>
                  <a:pt x="94488" y="89916"/>
                </a:lnTo>
                <a:lnTo>
                  <a:pt x="99822" y="95250"/>
                </a:lnTo>
                <a:lnTo>
                  <a:pt x="104394" y="102108"/>
                </a:lnTo>
                <a:lnTo>
                  <a:pt x="109728" y="108966"/>
                </a:lnTo>
                <a:lnTo>
                  <a:pt x="125730" y="145542"/>
                </a:lnTo>
                <a:lnTo>
                  <a:pt x="134061" y="199644"/>
                </a:lnTo>
                <a:lnTo>
                  <a:pt x="134112" y="201168"/>
                </a:lnTo>
                <a:lnTo>
                  <a:pt x="134874" y="201930"/>
                </a:lnTo>
                <a:lnTo>
                  <a:pt x="136398" y="201930"/>
                </a:lnTo>
                <a:lnTo>
                  <a:pt x="137160" y="201168"/>
                </a:lnTo>
                <a:lnTo>
                  <a:pt x="137160" y="199644"/>
                </a:lnTo>
                <a:lnTo>
                  <a:pt x="136398" y="188214"/>
                </a:lnTo>
                <a:lnTo>
                  <a:pt x="128778" y="144780"/>
                </a:lnTo>
                <a:lnTo>
                  <a:pt x="112014" y="107442"/>
                </a:lnTo>
                <a:lnTo>
                  <a:pt x="107442" y="99822"/>
                </a:lnTo>
                <a:lnTo>
                  <a:pt x="96774" y="87630"/>
                </a:lnTo>
                <a:lnTo>
                  <a:pt x="90678" y="83058"/>
                </a:lnTo>
                <a:lnTo>
                  <a:pt x="81534" y="78486"/>
                </a:lnTo>
                <a:lnTo>
                  <a:pt x="75438" y="76962"/>
                </a:lnTo>
                <a:lnTo>
                  <a:pt x="66294" y="76962"/>
                </a:lnTo>
                <a:lnTo>
                  <a:pt x="60960" y="75437"/>
                </a:lnTo>
                <a:lnTo>
                  <a:pt x="55626" y="73152"/>
                </a:lnTo>
                <a:lnTo>
                  <a:pt x="49530" y="70104"/>
                </a:lnTo>
                <a:lnTo>
                  <a:pt x="44196" y="67056"/>
                </a:lnTo>
                <a:lnTo>
                  <a:pt x="39624" y="62484"/>
                </a:lnTo>
                <a:lnTo>
                  <a:pt x="34290" y="57912"/>
                </a:lnTo>
                <a:lnTo>
                  <a:pt x="29718" y="53340"/>
                </a:lnTo>
                <a:lnTo>
                  <a:pt x="22574" y="41910"/>
                </a:lnTo>
                <a:lnTo>
                  <a:pt x="22098" y="41910"/>
                </a:lnTo>
                <a:lnTo>
                  <a:pt x="20293" y="36497"/>
                </a:lnTo>
                <a:close/>
              </a:path>
              <a:path w="137160" h="201929">
                <a:moveTo>
                  <a:pt x="22098" y="41148"/>
                </a:moveTo>
                <a:lnTo>
                  <a:pt x="22098" y="41910"/>
                </a:lnTo>
                <a:lnTo>
                  <a:pt x="22574" y="41910"/>
                </a:lnTo>
                <a:lnTo>
                  <a:pt x="22098" y="41148"/>
                </a:lnTo>
                <a:close/>
              </a:path>
              <a:path w="137160" h="201929">
                <a:moveTo>
                  <a:pt x="9144" y="0"/>
                </a:moveTo>
                <a:lnTo>
                  <a:pt x="0" y="41148"/>
                </a:lnTo>
                <a:lnTo>
                  <a:pt x="17226" y="37200"/>
                </a:lnTo>
                <a:lnTo>
                  <a:pt x="15240" y="31242"/>
                </a:lnTo>
                <a:lnTo>
                  <a:pt x="14478" y="30480"/>
                </a:lnTo>
                <a:lnTo>
                  <a:pt x="16002" y="28956"/>
                </a:lnTo>
                <a:lnTo>
                  <a:pt x="33386" y="28956"/>
                </a:lnTo>
                <a:lnTo>
                  <a:pt x="9144" y="0"/>
                </a:lnTo>
                <a:close/>
              </a:path>
              <a:path w="137160" h="201929">
                <a:moveTo>
                  <a:pt x="16764" y="28956"/>
                </a:moveTo>
                <a:lnTo>
                  <a:pt x="16002" y="28956"/>
                </a:lnTo>
                <a:lnTo>
                  <a:pt x="14478" y="30480"/>
                </a:lnTo>
                <a:lnTo>
                  <a:pt x="15240" y="31242"/>
                </a:lnTo>
                <a:lnTo>
                  <a:pt x="17226" y="37200"/>
                </a:lnTo>
                <a:lnTo>
                  <a:pt x="20293" y="36497"/>
                </a:lnTo>
                <a:lnTo>
                  <a:pt x="18288" y="30480"/>
                </a:lnTo>
                <a:lnTo>
                  <a:pt x="16764" y="28956"/>
                </a:lnTo>
                <a:close/>
              </a:path>
              <a:path w="137160" h="201929">
                <a:moveTo>
                  <a:pt x="33386" y="28956"/>
                </a:moveTo>
                <a:lnTo>
                  <a:pt x="16764" y="28956"/>
                </a:lnTo>
                <a:lnTo>
                  <a:pt x="18288" y="30480"/>
                </a:lnTo>
                <a:lnTo>
                  <a:pt x="20293" y="36497"/>
                </a:lnTo>
                <a:lnTo>
                  <a:pt x="36576" y="32766"/>
                </a:lnTo>
                <a:lnTo>
                  <a:pt x="33386" y="2895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77384" y="6201155"/>
            <a:ext cx="320040" cy="269875"/>
          </a:xfrm>
          <a:custGeom>
            <a:avLst/>
            <a:gdLst/>
            <a:ahLst/>
            <a:cxnLst/>
            <a:rect l="l" t="t" r="r" b="b"/>
            <a:pathLst>
              <a:path w="320039" h="269875">
                <a:moveTo>
                  <a:pt x="194310" y="3048"/>
                </a:moveTo>
                <a:lnTo>
                  <a:pt x="172974" y="3048"/>
                </a:lnTo>
                <a:lnTo>
                  <a:pt x="186689" y="4572"/>
                </a:lnTo>
                <a:lnTo>
                  <a:pt x="193548" y="6096"/>
                </a:lnTo>
                <a:lnTo>
                  <a:pt x="201167" y="7620"/>
                </a:lnTo>
                <a:lnTo>
                  <a:pt x="208025" y="9906"/>
                </a:lnTo>
                <a:lnTo>
                  <a:pt x="214121" y="12192"/>
                </a:lnTo>
                <a:lnTo>
                  <a:pt x="220979" y="14478"/>
                </a:lnTo>
                <a:lnTo>
                  <a:pt x="269748" y="44196"/>
                </a:lnTo>
                <a:lnTo>
                  <a:pt x="300989" y="80772"/>
                </a:lnTo>
                <a:lnTo>
                  <a:pt x="304038" y="86868"/>
                </a:lnTo>
                <a:lnTo>
                  <a:pt x="307086" y="92202"/>
                </a:lnTo>
                <a:lnTo>
                  <a:pt x="311657" y="104394"/>
                </a:lnTo>
                <a:lnTo>
                  <a:pt x="316229" y="122682"/>
                </a:lnTo>
                <a:lnTo>
                  <a:pt x="316991" y="128778"/>
                </a:lnTo>
                <a:lnTo>
                  <a:pt x="316991" y="140970"/>
                </a:lnTo>
                <a:lnTo>
                  <a:pt x="307086" y="182880"/>
                </a:lnTo>
                <a:lnTo>
                  <a:pt x="281939" y="225552"/>
                </a:lnTo>
                <a:lnTo>
                  <a:pt x="250698" y="252222"/>
                </a:lnTo>
                <a:lnTo>
                  <a:pt x="224789" y="263652"/>
                </a:lnTo>
                <a:lnTo>
                  <a:pt x="220217" y="265176"/>
                </a:lnTo>
                <a:lnTo>
                  <a:pt x="209550" y="266700"/>
                </a:lnTo>
                <a:lnTo>
                  <a:pt x="203453" y="266700"/>
                </a:lnTo>
                <a:lnTo>
                  <a:pt x="202691" y="267462"/>
                </a:lnTo>
                <a:lnTo>
                  <a:pt x="202691" y="268986"/>
                </a:lnTo>
                <a:lnTo>
                  <a:pt x="203453" y="269748"/>
                </a:lnTo>
                <a:lnTo>
                  <a:pt x="209550" y="269748"/>
                </a:lnTo>
                <a:lnTo>
                  <a:pt x="220217" y="268224"/>
                </a:lnTo>
                <a:lnTo>
                  <a:pt x="256793" y="252222"/>
                </a:lnTo>
                <a:lnTo>
                  <a:pt x="291845" y="217932"/>
                </a:lnTo>
                <a:lnTo>
                  <a:pt x="310133" y="184404"/>
                </a:lnTo>
                <a:lnTo>
                  <a:pt x="313943" y="172212"/>
                </a:lnTo>
                <a:lnTo>
                  <a:pt x="316229" y="166116"/>
                </a:lnTo>
                <a:lnTo>
                  <a:pt x="317753" y="160020"/>
                </a:lnTo>
                <a:lnTo>
                  <a:pt x="319277" y="147828"/>
                </a:lnTo>
                <a:lnTo>
                  <a:pt x="320039" y="140970"/>
                </a:lnTo>
                <a:lnTo>
                  <a:pt x="320039" y="128778"/>
                </a:lnTo>
                <a:lnTo>
                  <a:pt x="310133" y="91440"/>
                </a:lnTo>
                <a:lnTo>
                  <a:pt x="299465" y="73914"/>
                </a:lnTo>
                <a:lnTo>
                  <a:pt x="295655" y="67818"/>
                </a:lnTo>
                <a:lnTo>
                  <a:pt x="260603" y="32766"/>
                </a:lnTo>
                <a:lnTo>
                  <a:pt x="222503" y="11430"/>
                </a:lnTo>
                <a:lnTo>
                  <a:pt x="201929" y="4572"/>
                </a:lnTo>
                <a:lnTo>
                  <a:pt x="194310" y="3048"/>
                </a:lnTo>
                <a:close/>
              </a:path>
              <a:path w="320039" h="269875">
                <a:moveTo>
                  <a:pt x="0" y="114300"/>
                </a:moveTo>
                <a:lnTo>
                  <a:pt x="12953" y="154686"/>
                </a:lnTo>
                <a:lnTo>
                  <a:pt x="34086" y="124968"/>
                </a:lnTo>
                <a:lnTo>
                  <a:pt x="16763" y="124968"/>
                </a:lnTo>
                <a:lnTo>
                  <a:pt x="16001" y="124206"/>
                </a:lnTo>
                <a:lnTo>
                  <a:pt x="16001" y="122682"/>
                </a:lnTo>
                <a:lnTo>
                  <a:pt x="17476" y="117153"/>
                </a:lnTo>
                <a:lnTo>
                  <a:pt x="0" y="114300"/>
                </a:lnTo>
                <a:close/>
              </a:path>
              <a:path w="320039" h="269875">
                <a:moveTo>
                  <a:pt x="17476" y="117153"/>
                </a:moveTo>
                <a:lnTo>
                  <a:pt x="16001" y="122682"/>
                </a:lnTo>
                <a:lnTo>
                  <a:pt x="16001" y="124206"/>
                </a:lnTo>
                <a:lnTo>
                  <a:pt x="16763" y="124968"/>
                </a:lnTo>
                <a:lnTo>
                  <a:pt x="18287" y="124968"/>
                </a:lnTo>
                <a:lnTo>
                  <a:pt x="19812" y="123444"/>
                </a:lnTo>
                <a:lnTo>
                  <a:pt x="21035" y="117734"/>
                </a:lnTo>
                <a:lnTo>
                  <a:pt x="17476" y="117153"/>
                </a:lnTo>
                <a:close/>
              </a:path>
              <a:path w="320039" h="269875">
                <a:moveTo>
                  <a:pt x="21035" y="117734"/>
                </a:moveTo>
                <a:lnTo>
                  <a:pt x="19812" y="123444"/>
                </a:lnTo>
                <a:lnTo>
                  <a:pt x="18287" y="124968"/>
                </a:lnTo>
                <a:lnTo>
                  <a:pt x="34086" y="124968"/>
                </a:lnTo>
                <a:lnTo>
                  <a:pt x="37337" y="120396"/>
                </a:lnTo>
                <a:lnTo>
                  <a:pt x="21035" y="117734"/>
                </a:lnTo>
                <a:close/>
              </a:path>
              <a:path w="320039" h="269875">
                <a:moveTo>
                  <a:pt x="172974" y="0"/>
                </a:moveTo>
                <a:lnTo>
                  <a:pt x="158495" y="0"/>
                </a:lnTo>
                <a:lnTo>
                  <a:pt x="151637" y="762"/>
                </a:lnTo>
                <a:lnTo>
                  <a:pt x="144017" y="2286"/>
                </a:lnTo>
                <a:lnTo>
                  <a:pt x="137160" y="3048"/>
                </a:lnTo>
                <a:lnTo>
                  <a:pt x="96012" y="20574"/>
                </a:lnTo>
                <a:lnTo>
                  <a:pt x="89153" y="24384"/>
                </a:lnTo>
                <a:lnTo>
                  <a:pt x="49529" y="59436"/>
                </a:lnTo>
                <a:lnTo>
                  <a:pt x="32003" y="84582"/>
                </a:lnTo>
                <a:lnTo>
                  <a:pt x="28193" y="90678"/>
                </a:lnTo>
                <a:lnTo>
                  <a:pt x="24383" y="97536"/>
                </a:lnTo>
                <a:lnTo>
                  <a:pt x="21336" y="104394"/>
                </a:lnTo>
                <a:lnTo>
                  <a:pt x="19050" y="111252"/>
                </a:lnTo>
                <a:lnTo>
                  <a:pt x="17476" y="117153"/>
                </a:lnTo>
                <a:lnTo>
                  <a:pt x="21035" y="117734"/>
                </a:lnTo>
                <a:lnTo>
                  <a:pt x="22098" y="112776"/>
                </a:lnTo>
                <a:lnTo>
                  <a:pt x="24383" y="105918"/>
                </a:lnTo>
                <a:lnTo>
                  <a:pt x="51815" y="61722"/>
                </a:lnTo>
                <a:lnTo>
                  <a:pt x="84581" y="31242"/>
                </a:lnTo>
                <a:lnTo>
                  <a:pt x="103631" y="19812"/>
                </a:lnTo>
                <a:lnTo>
                  <a:pt x="110489" y="16002"/>
                </a:lnTo>
                <a:lnTo>
                  <a:pt x="116586" y="12954"/>
                </a:lnTo>
                <a:lnTo>
                  <a:pt x="130301" y="8382"/>
                </a:lnTo>
                <a:lnTo>
                  <a:pt x="137921" y="6858"/>
                </a:lnTo>
                <a:lnTo>
                  <a:pt x="151637" y="3810"/>
                </a:lnTo>
                <a:lnTo>
                  <a:pt x="158495" y="3048"/>
                </a:lnTo>
                <a:lnTo>
                  <a:pt x="194310" y="3048"/>
                </a:lnTo>
                <a:lnTo>
                  <a:pt x="187451" y="1524"/>
                </a:lnTo>
                <a:lnTo>
                  <a:pt x="179831" y="762"/>
                </a:lnTo>
                <a:lnTo>
                  <a:pt x="17297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54373" y="6153911"/>
            <a:ext cx="95250" cy="201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17976" y="6438900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60" h="300990">
                <a:moveTo>
                  <a:pt x="77850" y="17281"/>
                </a:moveTo>
                <a:lnTo>
                  <a:pt x="35813" y="41148"/>
                </a:lnTo>
                <a:lnTo>
                  <a:pt x="9906" y="73913"/>
                </a:lnTo>
                <a:lnTo>
                  <a:pt x="0" y="106679"/>
                </a:lnTo>
                <a:lnTo>
                  <a:pt x="0" y="111251"/>
                </a:lnTo>
                <a:lnTo>
                  <a:pt x="7620" y="148589"/>
                </a:lnTo>
                <a:lnTo>
                  <a:pt x="33527" y="187451"/>
                </a:lnTo>
                <a:lnTo>
                  <a:pt x="71627" y="210312"/>
                </a:lnTo>
                <a:lnTo>
                  <a:pt x="79248" y="211836"/>
                </a:lnTo>
                <a:lnTo>
                  <a:pt x="83820" y="211836"/>
                </a:lnTo>
                <a:lnTo>
                  <a:pt x="87629" y="212598"/>
                </a:lnTo>
                <a:lnTo>
                  <a:pt x="95250" y="212598"/>
                </a:lnTo>
                <a:lnTo>
                  <a:pt x="102870" y="214122"/>
                </a:lnTo>
                <a:lnTo>
                  <a:pt x="139446" y="233934"/>
                </a:lnTo>
                <a:lnTo>
                  <a:pt x="164591" y="267462"/>
                </a:lnTo>
                <a:lnTo>
                  <a:pt x="172212" y="299465"/>
                </a:lnTo>
                <a:lnTo>
                  <a:pt x="172212" y="300227"/>
                </a:lnTo>
                <a:lnTo>
                  <a:pt x="172974" y="300989"/>
                </a:lnTo>
                <a:lnTo>
                  <a:pt x="174498" y="300989"/>
                </a:lnTo>
                <a:lnTo>
                  <a:pt x="175260" y="300227"/>
                </a:lnTo>
                <a:lnTo>
                  <a:pt x="175260" y="299465"/>
                </a:lnTo>
                <a:lnTo>
                  <a:pt x="173736" y="282701"/>
                </a:lnTo>
                <a:lnTo>
                  <a:pt x="153924" y="243839"/>
                </a:lnTo>
                <a:lnTo>
                  <a:pt x="120396" y="217170"/>
                </a:lnTo>
                <a:lnTo>
                  <a:pt x="87629" y="208787"/>
                </a:lnTo>
                <a:lnTo>
                  <a:pt x="80010" y="208787"/>
                </a:lnTo>
                <a:lnTo>
                  <a:pt x="71627" y="206501"/>
                </a:lnTo>
                <a:lnTo>
                  <a:pt x="35813" y="185165"/>
                </a:lnTo>
                <a:lnTo>
                  <a:pt x="10668" y="147065"/>
                </a:lnTo>
                <a:lnTo>
                  <a:pt x="3048" y="111251"/>
                </a:lnTo>
                <a:lnTo>
                  <a:pt x="3048" y="106679"/>
                </a:lnTo>
                <a:lnTo>
                  <a:pt x="5334" y="92963"/>
                </a:lnTo>
                <a:lnTo>
                  <a:pt x="8382" y="83820"/>
                </a:lnTo>
                <a:lnTo>
                  <a:pt x="12953" y="75437"/>
                </a:lnTo>
                <a:lnTo>
                  <a:pt x="17525" y="66294"/>
                </a:lnTo>
                <a:lnTo>
                  <a:pt x="46482" y="37337"/>
                </a:lnTo>
                <a:lnTo>
                  <a:pt x="74675" y="21336"/>
                </a:lnTo>
                <a:lnTo>
                  <a:pt x="73913" y="21336"/>
                </a:lnTo>
                <a:lnTo>
                  <a:pt x="78429" y="20433"/>
                </a:lnTo>
                <a:lnTo>
                  <a:pt x="77850" y="17281"/>
                </a:lnTo>
                <a:close/>
              </a:path>
              <a:path w="175260" h="300990">
                <a:moveTo>
                  <a:pt x="110781" y="15239"/>
                </a:moveTo>
                <a:lnTo>
                  <a:pt x="85344" y="15239"/>
                </a:lnTo>
                <a:lnTo>
                  <a:pt x="86106" y="16001"/>
                </a:lnTo>
                <a:lnTo>
                  <a:pt x="86106" y="18287"/>
                </a:lnTo>
                <a:lnTo>
                  <a:pt x="85344" y="19050"/>
                </a:lnTo>
                <a:lnTo>
                  <a:pt x="78429" y="20433"/>
                </a:lnTo>
                <a:lnTo>
                  <a:pt x="81534" y="37337"/>
                </a:lnTo>
                <a:lnTo>
                  <a:pt x="110781" y="15239"/>
                </a:lnTo>
                <a:close/>
              </a:path>
              <a:path w="175260" h="300990">
                <a:moveTo>
                  <a:pt x="85344" y="15239"/>
                </a:moveTo>
                <a:lnTo>
                  <a:pt x="83820" y="16001"/>
                </a:lnTo>
                <a:lnTo>
                  <a:pt x="77850" y="17281"/>
                </a:lnTo>
                <a:lnTo>
                  <a:pt x="78429" y="20433"/>
                </a:lnTo>
                <a:lnTo>
                  <a:pt x="85344" y="19050"/>
                </a:lnTo>
                <a:lnTo>
                  <a:pt x="86106" y="18287"/>
                </a:lnTo>
                <a:lnTo>
                  <a:pt x="86106" y="16001"/>
                </a:lnTo>
                <a:lnTo>
                  <a:pt x="85344" y="15239"/>
                </a:lnTo>
                <a:close/>
              </a:path>
              <a:path w="175260" h="300990">
                <a:moveTo>
                  <a:pt x="74675" y="0"/>
                </a:moveTo>
                <a:lnTo>
                  <a:pt x="77850" y="17281"/>
                </a:lnTo>
                <a:lnTo>
                  <a:pt x="83820" y="16001"/>
                </a:lnTo>
                <a:lnTo>
                  <a:pt x="85344" y="15239"/>
                </a:lnTo>
                <a:lnTo>
                  <a:pt x="110781" y="15239"/>
                </a:lnTo>
                <a:lnTo>
                  <a:pt x="115824" y="11429"/>
                </a:lnTo>
                <a:lnTo>
                  <a:pt x="7467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03497" y="6788657"/>
            <a:ext cx="130301" cy="208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290820" y="7811516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61820" y="5671820"/>
            <a:ext cx="3497579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73709">
              <a:lnSpc>
                <a:spcPts val="238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Policy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400" spc="-5">
                <a:latin typeface="Arial"/>
                <a:cs typeface="Arial"/>
              </a:rPr>
              <a:t>A policy is a mapping from states to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actions.</a:t>
            </a:r>
            <a:endParaRPr sz="1400">
              <a:latin typeface="Arial"/>
              <a:cs typeface="Arial"/>
            </a:endParaRPr>
          </a:p>
          <a:p>
            <a:pPr algn="ctr" marL="297180">
              <a:lnSpc>
                <a:spcPts val="520"/>
              </a:lnSpc>
            </a:pPr>
            <a:r>
              <a:rPr dirty="0" sz="500" spc="-5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90820" y="6211316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24117" y="6668515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90820" y="7316217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00116" y="6439918"/>
            <a:ext cx="113664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1/2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66918" y="7773416"/>
            <a:ext cx="113664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1/2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66058" y="7337881"/>
            <a:ext cx="346075" cy="461009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225"/>
              </a:spcBef>
            </a:pPr>
            <a:r>
              <a:rPr dirty="0" sz="500" spc="-10">
                <a:latin typeface="Arial"/>
                <a:cs typeface="Arial"/>
              </a:rPr>
              <a:t>1/2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00" spc="-5">
                <a:latin typeface="Arial"/>
                <a:cs typeface="Arial"/>
              </a:rPr>
              <a:t>PU 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dirty="0" sz="500" spc="-5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30"/>
              </a:spcBef>
            </a:pPr>
            <a:r>
              <a:rPr dirty="0" sz="500" spc="-10">
                <a:latin typeface="Arial"/>
                <a:cs typeface="Arial"/>
              </a:rPr>
              <a:t>1/2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38322" y="7392416"/>
            <a:ext cx="113664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1/2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00123" y="6859018"/>
            <a:ext cx="113664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1/2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70074" y="6398892"/>
            <a:ext cx="144780" cy="1713230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926465" algn="l"/>
              </a:tabLst>
            </a:pPr>
            <a:r>
              <a:rPr dirty="0" sz="800" spc="-5">
                <a:latin typeface="Arial"/>
                <a:cs typeface="Arial"/>
              </a:rPr>
              <a:t>Policy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Number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2:	</a:t>
            </a:r>
            <a:r>
              <a:rPr dirty="0" baseline="3472" sz="1200" spc="-7">
                <a:latin typeface="Arial"/>
                <a:cs typeface="Arial"/>
              </a:rPr>
              <a:t>Policy Number</a:t>
            </a:r>
            <a:r>
              <a:rPr dirty="0" baseline="3472" sz="1200" spc="-67">
                <a:latin typeface="Arial"/>
                <a:cs typeface="Arial"/>
              </a:rPr>
              <a:t> </a:t>
            </a:r>
            <a:r>
              <a:rPr dirty="0" baseline="3472" sz="1200">
                <a:latin typeface="Arial"/>
                <a:cs typeface="Arial"/>
              </a:rPr>
              <a:t>1: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mdp09</dc:title>
  <dcterms:created xsi:type="dcterms:W3CDTF">2019-03-23T11:38:36Z</dcterms:created>
  <dcterms:modified xsi:type="dcterms:W3CDTF">2019-03-23T11:38:36Z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2004-11-26T00:00:00Z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