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6767" y="1333752"/>
            <a:ext cx="4042410" cy="361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1461" y="2234056"/>
            <a:ext cx="4256405" cy="2104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1030" y="9570893"/>
            <a:ext cx="232409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mu.edu/%7Eawm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http://www.cs.cmu.edu/%7Eawm/tutorials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6820" y="4435094"/>
            <a:ext cx="56261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C1C1C"/>
                </a:solidFill>
                <a:latin typeface="Tahoma"/>
                <a:cs typeface="Tahoma"/>
              </a:rPr>
              <a:t>Sep </a:t>
            </a:r>
            <a:r>
              <a:rPr dirty="0" sz="700" spc="-5">
                <a:solidFill>
                  <a:srgbClr val="1C1C1C"/>
                </a:solidFill>
                <a:latin typeface="Tahoma"/>
                <a:cs typeface="Tahoma"/>
              </a:rPr>
              <a:t>6th,</a:t>
            </a:r>
            <a:r>
              <a:rPr dirty="0" sz="700" spc="-7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1C1C1C"/>
                </a:solidFill>
                <a:latin typeface="Tahoma"/>
                <a:cs typeface="Tahoma"/>
              </a:rPr>
              <a:t>2001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0747" y="4435094"/>
            <a:ext cx="172783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7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700" spc="-5">
                <a:solidFill>
                  <a:srgbClr val="1C1C1C"/>
                </a:solidFill>
                <a:latin typeface="Tahoma"/>
                <a:cs typeface="Tahoma"/>
              </a:rPr>
              <a:t>2001, 2004, Andrew </a:t>
            </a:r>
            <a:r>
              <a:rPr dirty="0" sz="700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700" spc="-5">
                <a:solidFill>
                  <a:srgbClr val="1C1C1C"/>
                </a:solidFill>
                <a:latin typeface="Tahoma"/>
                <a:cs typeface="Tahoma"/>
              </a:rPr>
              <a:t> Moore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0921" y="1927352"/>
            <a:ext cx="359854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593725">
              <a:lnSpc>
                <a:spcPct val="100000"/>
              </a:lnSpc>
              <a:spcBef>
                <a:spcPts val="100"/>
              </a:spcBef>
            </a:pPr>
            <a:r>
              <a:rPr dirty="0" sz="2700" spc="-5" b="1">
                <a:latin typeface="Tahoma"/>
                <a:cs typeface="Tahoma"/>
              </a:rPr>
              <a:t>Learning </a:t>
            </a:r>
            <a:r>
              <a:rPr dirty="0" sz="2700" b="1">
                <a:latin typeface="Tahoma"/>
                <a:cs typeface="Tahoma"/>
              </a:rPr>
              <a:t>with  </a:t>
            </a:r>
            <a:r>
              <a:rPr dirty="0" sz="2700" spc="-5" b="1">
                <a:latin typeface="Tahoma"/>
                <a:cs typeface="Tahoma"/>
              </a:rPr>
              <a:t>Maximum</a:t>
            </a:r>
            <a:r>
              <a:rPr dirty="0" sz="2700" spc="-20" b="1">
                <a:latin typeface="Tahoma"/>
                <a:cs typeface="Tahoma"/>
              </a:rPr>
              <a:t> </a:t>
            </a:r>
            <a:r>
              <a:rPr dirty="0" sz="2700" spc="-5" b="1">
                <a:latin typeface="Tahoma"/>
                <a:cs typeface="Tahoma"/>
              </a:rPr>
              <a:t>Likelihood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1000" y="2874517"/>
            <a:ext cx="2158365" cy="1343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97510" marR="389890">
              <a:lnSpc>
                <a:spcPct val="119600"/>
              </a:lnSpc>
              <a:spcBef>
                <a:spcPts val="100"/>
              </a:spcBef>
            </a:pPr>
            <a:r>
              <a:rPr dirty="0" sz="1200" spc="-5" b="1">
                <a:latin typeface="Tahoma"/>
                <a:cs typeface="Tahoma"/>
              </a:rPr>
              <a:t>Andrew W.</a:t>
            </a:r>
            <a:r>
              <a:rPr dirty="0" sz="1200" spc="-70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Moore  </a:t>
            </a:r>
            <a:r>
              <a:rPr dirty="0" sz="1200" spc="-5" b="1">
                <a:latin typeface="Tahoma"/>
                <a:cs typeface="Tahoma"/>
              </a:rPr>
              <a:t>Professor</a:t>
            </a:r>
            <a:endParaRPr sz="1200">
              <a:latin typeface="Tahoma"/>
              <a:cs typeface="Tahoma"/>
            </a:endParaRPr>
          </a:p>
          <a:p>
            <a:pPr algn="ctr" marL="12700" marR="5080">
              <a:lnSpc>
                <a:spcPct val="119600"/>
              </a:lnSpc>
              <a:spcBef>
                <a:spcPts val="5"/>
              </a:spcBef>
            </a:pPr>
            <a:r>
              <a:rPr dirty="0" sz="1200" spc="-5" b="1">
                <a:latin typeface="Tahoma"/>
                <a:cs typeface="Tahoma"/>
              </a:rPr>
              <a:t>School of</a:t>
            </a:r>
            <a:r>
              <a:rPr dirty="0" sz="1200" spc="10" b="1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Computer</a:t>
            </a:r>
            <a:r>
              <a:rPr dirty="0" sz="1200" spc="15" b="1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Science </a:t>
            </a:r>
            <a:r>
              <a:rPr dirty="0" sz="1200" spc="-5" b="1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Carnegie Mellon</a:t>
            </a:r>
            <a:r>
              <a:rPr dirty="0" sz="1200" spc="-7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University</a:t>
            </a:r>
            <a:endParaRPr sz="1200">
              <a:latin typeface="Tahoma"/>
              <a:cs typeface="Tahoma"/>
            </a:endParaRPr>
          </a:p>
          <a:p>
            <a:pPr algn="ctr" marL="532130" marR="525145">
              <a:lnSpc>
                <a:spcPct val="120600"/>
              </a:lnSpc>
              <a:spcBef>
                <a:spcPts val="10"/>
              </a:spcBef>
            </a:pPr>
            <a:r>
              <a:rPr dirty="0" sz="800" spc="-5">
                <a:latin typeface="Tahoma"/>
                <a:cs typeface="Tahoma"/>
                <a:hlinkClick r:id="rId2"/>
              </a:rPr>
              <a:t>www.cs.cmu.edu/~awm </a:t>
            </a:r>
            <a:r>
              <a:rPr dirty="0" sz="800" spc="-5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  <a:hlinkClick r:id="rId3"/>
              </a:rPr>
              <a:t>awm@cs.cmu.edu</a:t>
            </a:r>
            <a:endParaRPr sz="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dirty="0" sz="800" spc="-5">
                <a:latin typeface="Tahoma"/>
                <a:cs typeface="Tahoma"/>
              </a:rPr>
              <a:t>412-268-7599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4301" y="2977895"/>
            <a:ext cx="1257300" cy="1114425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46355" marR="40005">
              <a:lnSpc>
                <a:spcPct val="100000"/>
              </a:lnSpc>
              <a:spcBef>
                <a:spcPts val="175"/>
              </a:spcBef>
            </a:pPr>
            <a:r>
              <a:rPr dirty="0" sz="500" spc="-5">
                <a:latin typeface="Tahoma"/>
                <a:cs typeface="Tahoma"/>
              </a:rPr>
              <a:t>Note to other teachers and users of  these slides. Andrew would be delighted  if you found this source material useful </a:t>
            </a:r>
            <a:r>
              <a:rPr dirty="0" sz="500">
                <a:latin typeface="Tahoma"/>
                <a:cs typeface="Tahoma"/>
              </a:rPr>
              <a:t>in  </a:t>
            </a:r>
            <a:r>
              <a:rPr dirty="0" sz="500" spc="-5">
                <a:latin typeface="Tahoma"/>
                <a:cs typeface="Tahoma"/>
              </a:rPr>
              <a:t>giving your own lectures. Feel free to </a:t>
            </a:r>
            <a:r>
              <a:rPr dirty="0" sz="500" spc="-10">
                <a:latin typeface="Tahoma"/>
                <a:cs typeface="Tahoma"/>
              </a:rPr>
              <a:t>use  </a:t>
            </a:r>
            <a:r>
              <a:rPr dirty="0" sz="500" spc="-5">
                <a:latin typeface="Tahoma"/>
                <a:cs typeface="Tahoma"/>
              </a:rPr>
              <a:t>these slides verbatim, or to modify them  to fit your own needs. PowerPoint  originals are available. If you make use  of a significant portion of these slides in  your own lecture, please include this  message, or the following link to the  source repository of Andrew’s tutorials:  </a:t>
            </a:r>
            <a:r>
              <a:rPr dirty="0" u="sng" sz="5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4"/>
              </a:rPr>
              <a:t>http://www.cs.cmu.edu/~awm/tutorials</a:t>
            </a:r>
            <a:r>
              <a:rPr dirty="0" sz="500" spc="-5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500" spc="-5">
                <a:latin typeface="Tahoma"/>
                <a:cs typeface="Tahoma"/>
              </a:rPr>
              <a:t>.  Comments and corrections gratefully  received.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7196" y="8654286"/>
            <a:ext cx="974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0220" y="5403595"/>
            <a:ext cx="3879215" cy="2131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24205" marR="5080" indent="-31432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Maximum Likelihood learning of  Gaussians for Data</a:t>
            </a:r>
            <a:r>
              <a:rPr dirty="0" sz="20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Mining</a:t>
            </a:r>
            <a:endParaRPr sz="20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665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Why </a:t>
            </a:r>
            <a:r>
              <a:rPr dirty="0" sz="1600" spc="-5">
                <a:latin typeface="Tahoma"/>
                <a:cs typeface="Tahoma"/>
              </a:rPr>
              <a:t>we should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care</a:t>
            </a:r>
            <a:endParaRPr sz="16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Learning Univariate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Gaussians</a:t>
            </a:r>
            <a:endParaRPr sz="16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384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Learning Multivariate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Gaussians</a:t>
            </a:r>
            <a:endParaRPr sz="16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375"/>
              </a:spcBef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What’s a biased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estimator?</a:t>
            </a:r>
            <a:endParaRPr sz="1600">
              <a:latin typeface="Tahoma"/>
              <a:cs typeface="Tahoma"/>
            </a:endParaRPr>
          </a:p>
          <a:p>
            <a:pPr marL="1714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72085" algn="l"/>
              </a:tabLst>
            </a:pPr>
            <a:r>
              <a:rPr dirty="0" sz="1600" spc="-5">
                <a:latin typeface="Tahoma"/>
                <a:cs typeface="Tahoma"/>
              </a:rPr>
              <a:t>Bayesian </a:t>
            </a:r>
            <a:r>
              <a:rPr dirty="0" sz="1600">
                <a:latin typeface="Tahoma"/>
                <a:cs typeface="Tahoma"/>
              </a:rPr>
              <a:t>Learning </a:t>
            </a:r>
            <a:r>
              <a:rPr dirty="0" sz="1600" spc="-5">
                <a:latin typeface="Tahoma"/>
                <a:cs typeface="Tahoma"/>
              </a:rPr>
              <a:t>of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Gaussians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5285" y="4477003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0138" y="1500630"/>
            <a:ext cx="345567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MLE for univariate</a:t>
            </a:r>
            <a:r>
              <a:rPr dirty="0" spc="-55"/>
              <a:t> </a:t>
            </a:r>
            <a:r>
              <a:rPr dirty="0" spc="-5"/>
              <a:t>Gaussian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61888" y="2842112"/>
            <a:ext cx="6032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2521" y="2973017"/>
            <a:ext cx="9398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8256" y="2963824"/>
            <a:ext cx="32321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250" spc="-50">
                <a:latin typeface="Times New Roman"/>
                <a:cs typeface="Times New Roman"/>
              </a:rPr>
              <a:t>2</a:t>
            </a:r>
            <a:r>
              <a:rPr dirty="0" sz="1350" spc="-50" i="1">
                <a:latin typeface="Symbol"/>
                <a:cs typeface="Symbol"/>
              </a:rPr>
              <a:t></a:t>
            </a:r>
            <a:r>
              <a:rPr dirty="0" sz="1350" spc="-65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2</a:t>
            </a:r>
            <a:endParaRPr baseline="40740" sz="11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4820" y="1865656"/>
            <a:ext cx="4198620" cy="1023619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96850" indent="-172085">
              <a:lnSpc>
                <a:spcPct val="100000"/>
              </a:lnSpc>
              <a:spcBef>
                <a:spcPts val="46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Suppose you have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1</a:t>
            </a:r>
            <a:r>
              <a:rPr dirty="0" sz="1450" spc="-30" i="1">
                <a:latin typeface="Tahoma"/>
                <a:cs typeface="Tahoma"/>
              </a:rPr>
              <a:t>, </a:t>
            </a:r>
            <a:r>
              <a:rPr dirty="0" sz="1450" spc="-25" i="1">
                <a:latin typeface="Tahoma"/>
                <a:cs typeface="Tahoma"/>
              </a:rPr>
              <a:t>x</a:t>
            </a:r>
            <a:r>
              <a:rPr dirty="0" baseline="-19444" sz="1500" spc="-37" i="1">
                <a:latin typeface="Tahoma"/>
                <a:cs typeface="Tahoma"/>
              </a:rPr>
              <a:t>2</a:t>
            </a:r>
            <a:r>
              <a:rPr dirty="0" sz="1450" spc="-25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50" spc="-35" i="1">
                <a:latin typeface="Tahoma"/>
                <a:cs typeface="Tahoma"/>
              </a:rPr>
              <a:t>x</a:t>
            </a:r>
            <a:r>
              <a:rPr dirty="0" baseline="-19444" sz="1500" spc="-52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334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But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don’t know </a:t>
            </a:r>
            <a:r>
              <a:rPr dirty="0" sz="1400">
                <a:latin typeface="Symbol"/>
                <a:cs typeface="Symbol"/>
              </a:rPr>
              <a:t>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>
                <a:latin typeface="Tahoma"/>
                <a:cs typeface="Tahoma"/>
              </a:rPr>
              <a:t>or</a:t>
            </a:r>
            <a:r>
              <a:rPr dirty="0" sz="1400" spc="80">
                <a:latin typeface="Tahoma"/>
                <a:cs typeface="Tahoma"/>
              </a:rPr>
              <a:t> 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endParaRPr baseline="23391" sz="1425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8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MLE: For which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ahoma"/>
                <a:cs typeface="Tahoma"/>
              </a:rPr>
              <a:t>=(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 is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1</a:t>
            </a:r>
            <a:r>
              <a:rPr dirty="0" sz="1450" spc="-30" i="1">
                <a:latin typeface="Tahoma"/>
                <a:cs typeface="Tahoma"/>
              </a:rPr>
              <a:t>, </a:t>
            </a:r>
            <a:r>
              <a:rPr dirty="0" sz="1450" spc="-35" i="1">
                <a:latin typeface="Tahoma"/>
                <a:cs typeface="Tahoma"/>
              </a:rPr>
              <a:t>x</a:t>
            </a:r>
            <a:r>
              <a:rPr dirty="0" baseline="-19444" sz="1500" spc="-52" i="1">
                <a:latin typeface="Tahoma"/>
                <a:cs typeface="Tahoma"/>
              </a:rPr>
              <a:t>2</a:t>
            </a:r>
            <a:r>
              <a:rPr dirty="0" sz="1450" spc="-35" i="1">
                <a:latin typeface="Tahoma"/>
                <a:cs typeface="Tahoma"/>
              </a:rPr>
              <a:t>,…x</a:t>
            </a:r>
            <a:r>
              <a:rPr dirty="0" baseline="-19444" sz="1500" spc="-52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most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likely?</a:t>
            </a:r>
            <a:endParaRPr sz="1400">
              <a:latin typeface="Tahoma"/>
              <a:cs typeface="Tahoma"/>
            </a:endParaRPr>
          </a:p>
          <a:p>
            <a:pPr algn="r" marR="528955">
              <a:lnSpc>
                <a:spcPct val="100000"/>
              </a:lnSpc>
              <a:spcBef>
                <a:spcPts val="815"/>
              </a:spcBef>
            </a:pP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5044" y="3068427"/>
            <a:ext cx="14414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15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20511" y="2954891"/>
            <a:ext cx="3937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8368" y="2954886"/>
            <a:ext cx="59245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205104" algn="l"/>
                <a:tab pos="521334" algn="l"/>
              </a:tabLst>
            </a:pPr>
            <a:r>
              <a:rPr dirty="0" sz="750" spc="-5">
                <a:latin typeface="Times New Roman"/>
                <a:cs typeface="Times New Roman"/>
              </a:rPr>
              <a:t>1</a:t>
            </a:r>
            <a:r>
              <a:rPr dirty="0" sz="750" spc="-5">
                <a:latin typeface="Times New Roman"/>
                <a:cs typeface="Times New Roman"/>
              </a:rPr>
              <a:t>	</a:t>
            </a:r>
            <a:r>
              <a:rPr dirty="0" sz="750" spc="-5">
                <a:latin typeface="Times New Roman"/>
                <a:cs typeface="Times New Roman"/>
              </a:rPr>
              <a:t>2</a:t>
            </a:r>
            <a:r>
              <a:rPr dirty="0" sz="750" spc="-5">
                <a:latin typeface="Times New Roman"/>
                <a:cs typeface="Times New Roman"/>
              </a:rPr>
              <a:t>	</a:t>
            </a: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7667" y="2766616"/>
            <a:ext cx="439229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250" spc="5">
                <a:latin typeface="Times New Roman"/>
                <a:cs typeface="Times New Roman"/>
              </a:rPr>
              <a:t>log </a:t>
            </a:r>
            <a:r>
              <a:rPr dirty="0" sz="1250" spc="40" i="1">
                <a:latin typeface="Times New Roman"/>
                <a:cs typeface="Times New Roman"/>
              </a:rPr>
              <a:t>p</a:t>
            </a:r>
            <a:r>
              <a:rPr dirty="0" sz="1250" spc="40">
                <a:latin typeface="Times New Roman"/>
                <a:cs typeface="Times New Roman"/>
              </a:rPr>
              <a:t>(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5">
                <a:latin typeface="Times New Roman"/>
                <a:cs typeface="Times New Roman"/>
              </a:rPr>
              <a:t>,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20">
                <a:latin typeface="Times New Roman"/>
                <a:cs typeface="Times New Roman"/>
              </a:rPr>
              <a:t>,...</a:t>
            </a:r>
            <a:r>
              <a:rPr dirty="0" sz="1250" spc="20" i="1">
                <a:latin typeface="Times New Roman"/>
                <a:cs typeface="Times New Roman"/>
              </a:rPr>
              <a:t>x </a:t>
            </a:r>
            <a:r>
              <a:rPr dirty="0" sz="1250">
                <a:latin typeface="Times New Roman"/>
                <a:cs typeface="Times New Roman"/>
              </a:rPr>
              <a:t>| </a:t>
            </a:r>
            <a:r>
              <a:rPr dirty="0" sz="1350" spc="-50" i="1">
                <a:latin typeface="Symbol"/>
                <a:cs typeface="Symbol"/>
              </a:rPr>
              <a:t></a:t>
            </a:r>
            <a:r>
              <a:rPr dirty="0" sz="1350" spc="-50" i="1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Times New Roman"/>
                <a:cs typeface="Times New Roman"/>
              </a:rPr>
              <a:t>,</a:t>
            </a:r>
            <a:r>
              <a:rPr dirty="0" sz="1350" spc="15" i="1">
                <a:latin typeface="Symbol"/>
                <a:cs typeface="Symbol"/>
              </a:rPr>
              <a:t></a:t>
            </a:r>
            <a:r>
              <a:rPr dirty="0" sz="1350" spc="15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2 </a:t>
            </a:r>
            <a:r>
              <a:rPr dirty="0" sz="1250" spc="5">
                <a:latin typeface="Times New Roman"/>
                <a:cs typeface="Times New Roman"/>
              </a:rPr>
              <a:t>) </a:t>
            </a:r>
            <a:r>
              <a:rPr dirty="0" sz="1250" spc="10">
                <a:latin typeface="Symbol"/>
                <a:cs typeface="Symbol"/>
              </a:rPr>
              <a:t>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20" i="1">
                <a:latin typeface="Times New Roman"/>
                <a:cs typeface="Times New Roman"/>
              </a:rPr>
              <a:t>R</a:t>
            </a:r>
            <a:r>
              <a:rPr dirty="0" sz="1250" spc="20">
                <a:latin typeface="Times New Roman"/>
                <a:cs typeface="Times New Roman"/>
              </a:rPr>
              <a:t>(log </a:t>
            </a:r>
            <a:r>
              <a:rPr dirty="0" sz="1350" spc="-45" i="1">
                <a:latin typeface="Symbol"/>
                <a:cs typeface="Symbol"/>
              </a:rPr>
              <a:t></a:t>
            </a:r>
            <a:r>
              <a:rPr dirty="0" sz="1350" spc="-45" i="1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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u="sng" baseline="35555" sz="187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5555" sz="1875" spc="15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log </a:t>
            </a:r>
            <a:r>
              <a:rPr dirty="0" sz="1350" spc="-50" i="1">
                <a:latin typeface="Symbol"/>
                <a:cs typeface="Symbol"/>
              </a:rPr>
              <a:t></a:t>
            </a:r>
            <a:r>
              <a:rPr dirty="0" sz="1350" spc="-50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2 </a:t>
            </a:r>
            <a:r>
              <a:rPr dirty="0" sz="1250" spc="5">
                <a:latin typeface="Times New Roman"/>
                <a:cs typeface="Times New Roman"/>
              </a:rPr>
              <a:t>) 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u="sng" baseline="35555" sz="187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1</a:t>
            </a:r>
            <a:r>
              <a:rPr dirty="0" baseline="35555" sz="1875" spc="15">
                <a:latin typeface="Times New Roman"/>
                <a:cs typeface="Times New Roman"/>
              </a:rPr>
              <a:t> </a:t>
            </a:r>
            <a:r>
              <a:rPr dirty="0" baseline="-8771" sz="2850">
                <a:latin typeface="Symbol"/>
                <a:cs typeface="Symbol"/>
              </a:rPr>
              <a:t></a:t>
            </a:r>
            <a:r>
              <a:rPr dirty="0" baseline="-8771" sz="285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(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-25">
                <a:latin typeface="Symbol"/>
                <a:cs typeface="Symbol"/>
              </a:rPr>
              <a:t></a:t>
            </a:r>
            <a:r>
              <a:rPr dirty="0" sz="1350" spc="-25" i="1">
                <a:latin typeface="Symbol"/>
                <a:cs typeface="Symbol"/>
              </a:rPr>
              <a:t></a:t>
            </a:r>
            <a:r>
              <a:rPr dirty="0" sz="1350" spc="-220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3634" y="3414162"/>
            <a:ext cx="249554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-22633" sz="2025" spc="-75" i="1">
                <a:latin typeface="Symbol"/>
                <a:cs typeface="Symbol"/>
              </a:rPr>
              <a:t></a:t>
            </a:r>
            <a:r>
              <a:rPr dirty="0" baseline="-22633" sz="2025" spc="-97" i="1">
                <a:latin typeface="Times New Roman"/>
                <a:cs typeface="Times New Roman"/>
              </a:rPr>
              <a:t> </a:t>
            </a: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9121" y="3187202"/>
            <a:ext cx="71882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35555" sz="1875" spc="15">
                <a:latin typeface="Times New Roman"/>
                <a:cs typeface="Times New Roman"/>
              </a:rPr>
              <a:t>0 </a:t>
            </a:r>
            <a:r>
              <a:rPr dirty="0" baseline="-35555" sz="1875" spc="15">
                <a:latin typeface="Symbol"/>
                <a:cs typeface="Symbol"/>
              </a:rPr>
              <a:t></a:t>
            </a:r>
            <a:r>
              <a:rPr dirty="0" u="sng" sz="12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1</a:t>
            </a:r>
            <a:r>
              <a:rPr dirty="0" sz="1250" spc="254">
                <a:latin typeface="Times New Roman"/>
                <a:cs typeface="Times New Roman"/>
              </a:rPr>
              <a:t> </a:t>
            </a:r>
            <a:r>
              <a:rPr dirty="0" baseline="-32163" sz="2850" spc="-1327">
                <a:latin typeface="Symbol"/>
                <a:cs typeface="Symbol"/>
              </a:rPr>
              <a:t></a:t>
            </a:r>
            <a:endParaRPr baseline="-32163" sz="28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0017" y="3272642"/>
            <a:ext cx="7048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2720" y="3476861"/>
            <a:ext cx="3937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70994" y="3360060"/>
            <a:ext cx="48514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50" spc="5">
                <a:latin typeface="Times New Roman"/>
                <a:cs typeface="Times New Roman"/>
              </a:rPr>
              <a:t>(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-25">
                <a:latin typeface="Symbol"/>
                <a:cs typeface="Symbol"/>
              </a:rPr>
              <a:t></a:t>
            </a:r>
            <a:r>
              <a:rPr dirty="0" sz="1350" spc="-25" i="1">
                <a:latin typeface="Symbol"/>
                <a:cs typeface="Symbol"/>
              </a:rPr>
              <a:t></a:t>
            </a:r>
            <a:r>
              <a:rPr dirty="0" sz="1350" spc="-175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31514" y="3879194"/>
            <a:ext cx="6032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47640" y="4000906"/>
            <a:ext cx="78295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484505" algn="l"/>
              </a:tabLst>
            </a:pPr>
            <a:r>
              <a:rPr dirty="0" sz="1250" spc="-50">
                <a:latin typeface="Times New Roman"/>
                <a:cs typeface="Times New Roman"/>
              </a:rPr>
              <a:t>2</a:t>
            </a:r>
            <a:r>
              <a:rPr dirty="0" sz="1350" spc="-50" i="1">
                <a:latin typeface="Symbol"/>
                <a:cs typeface="Symbol"/>
              </a:rPr>
              <a:t></a:t>
            </a:r>
            <a:r>
              <a:rPr dirty="0" sz="1350" spc="-15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2	</a:t>
            </a:r>
            <a:r>
              <a:rPr dirty="0" sz="1250" spc="-50">
                <a:latin typeface="Times New Roman"/>
                <a:cs typeface="Times New Roman"/>
              </a:rPr>
              <a:t>2</a:t>
            </a:r>
            <a:r>
              <a:rPr dirty="0" sz="1350" spc="-50" i="1">
                <a:latin typeface="Symbol"/>
                <a:cs typeface="Symbol"/>
              </a:rPr>
              <a:t></a:t>
            </a:r>
            <a:r>
              <a:rPr dirty="0" sz="1350" spc="-60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4</a:t>
            </a:r>
            <a:endParaRPr baseline="40740" sz="11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07435" y="3787754"/>
            <a:ext cx="7048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3907" y="4105509"/>
            <a:ext cx="14414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15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89375" y="3991973"/>
            <a:ext cx="3937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47637" y="3875172"/>
            <a:ext cx="48577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50" spc="5">
                <a:latin typeface="Times New Roman"/>
                <a:cs typeface="Times New Roman"/>
              </a:rPr>
              <a:t>(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-25">
                <a:latin typeface="Symbol"/>
                <a:cs typeface="Symbol"/>
              </a:rPr>
              <a:t></a:t>
            </a:r>
            <a:r>
              <a:rPr dirty="0" sz="1350" spc="-25" i="1">
                <a:latin typeface="Symbol"/>
                <a:cs typeface="Symbol"/>
              </a:rPr>
              <a:t></a:t>
            </a:r>
            <a:r>
              <a:rPr dirty="0" sz="1350" spc="-170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3598" y="3590397"/>
            <a:ext cx="1381760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177165">
              <a:lnSpc>
                <a:spcPts val="9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12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  <a:p>
            <a:pPr marL="25400">
              <a:lnSpc>
                <a:spcPts val="2280"/>
              </a:lnSpc>
            </a:pPr>
            <a:r>
              <a:rPr dirty="0" baseline="-35555" sz="1875" spc="15">
                <a:latin typeface="Times New Roman"/>
                <a:cs typeface="Times New Roman"/>
              </a:rPr>
              <a:t>0 </a:t>
            </a:r>
            <a:r>
              <a:rPr dirty="0" baseline="-35555" sz="1875" spc="15">
                <a:latin typeface="Symbol"/>
                <a:cs typeface="Symbol"/>
              </a:rPr>
              <a:t></a:t>
            </a:r>
            <a:r>
              <a:rPr dirty="0" baseline="-35555" sz="1875" spc="15">
                <a:latin typeface="Times New Roman"/>
                <a:cs typeface="Times New Roman"/>
              </a:rPr>
              <a:t> </a:t>
            </a:r>
            <a:r>
              <a:rPr dirty="0" baseline="-35555" sz="1875" spc="15">
                <a:latin typeface="Symbol"/>
                <a:cs typeface="Symbol"/>
              </a:rPr>
              <a:t></a:t>
            </a:r>
            <a:r>
              <a:rPr dirty="0" u="sng" sz="12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5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sz="1250" spc="10" i="1">
                <a:latin typeface="Times New Roman"/>
                <a:cs typeface="Times New Roman"/>
              </a:rPr>
              <a:t> </a:t>
            </a:r>
            <a:r>
              <a:rPr dirty="0" baseline="-35555" sz="1875" spc="15">
                <a:latin typeface="Symbol"/>
                <a:cs typeface="Symbol"/>
              </a:rPr>
              <a:t></a:t>
            </a:r>
            <a:r>
              <a:rPr dirty="0" u="sng" sz="12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1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baseline="-32163" sz="2850" spc="-1327">
                <a:latin typeface="Symbol"/>
                <a:cs typeface="Symbol"/>
              </a:rPr>
              <a:t></a:t>
            </a:r>
            <a:endParaRPr baseline="-32163" sz="2850">
              <a:latin typeface="Symbol"/>
              <a:cs typeface="Symbo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55285" y="8654286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42942" y="6823704"/>
            <a:ext cx="80645" cy="0"/>
          </a:xfrm>
          <a:custGeom>
            <a:avLst/>
            <a:gdLst/>
            <a:ahLst/>
            <a:cxnLst/>
            <a:rect l="l" t="t" r="r" b="b"/>
            <a:pathLst>
              <a:path w="80645" h="0">
                <a:moveTo>
                  <a:pt x="0" y="0"/>
                </a:moveTo>
                <a:lnTo>
                  <a:pt x="80016" y="0"/>
                </a:lnTo>
              </a:path>
            </a:pathLst>
          </a:custGeom>
          <a:ln w="52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49498" y="6823704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 h="0">
                <a:moveTo>
                  <a:pt x="0" y="0"/>
                </a:moveTo>
                <a:lnTo>
                  <a:pt x="234692" y="0"/>
                </a:lnTo>
              </a:path>
            </a:pathLst>
          </a:custGeom>
          <a:ln w="52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144261" y="6711813"/>
            <a:ext cx="5016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50" spc="15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26281" y="6810876"/>
            <a:ext cx="5016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50" spc="15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31565" y="6711813"/>
            <a:ext cx="5016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50" spc="15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06260" y="6711813"/>
            <a:ext cx="5016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550" spc="15">
                <a:latin typeface="Times New Roman"/>
                <a:cs typeface="Times New Roman"/>
              </a:rPr>
              <a:t>2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52084" y="6815136"/>
            <a:ext cx="762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49799" y="6636063"/>
            <a:ext cx="76073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83895" algn="l"/>
              </a:tabLst>
            </a:pPr>
            <a:r>
              <a:rPr dirty="0" sz="1000">
                <a:latin typeface="Times New Roman"/>
                <a:cs typeface="Times New Roman"/>
              </a:rPr>
              <a:t>1	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58637" y="6807918"/>
            <a:ext cx="1473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00" spc="-45">
                <a:latin typeface="Times New Roman"/>
                <a:cs typeface="Times New Roman"/>
              </a:rPr>
              <a:t>2</a:t>
            </a:r>
            <a:r>
              <a:rPr dirty="0" sz="1050" spc="-35" i="1">
                <a:latin typeface="Symbol"/>
                <a:cs typeface="Symbol"/>
              </a:rPr>
              <a:t>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28723" y="5511038"/>
            <a:ext cx="4211320" cy="1242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386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MLE for univariate</a:t>
            </a:r>
            <a:r>
              <a:rPr dirty="0" sz="2200" spc="-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Gaussian</a:t>
            </a:r>
            <a:endParaRPr sz="22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6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Suppose you have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1</a:t>
            </a:r>
            <a:r>
              <a:rPr dirty="0" sz="1450" spc="-30" i="1">
                <a:latin typeface="Tahoma"/>
                <a:cs typeface="Tahoma"/>
              </a:rPr>
              <a:t>, </a:t>
            </a:r>
            <a:r>
              <a:rPr dirty="0" sz="1450" spc="-25" i="1">
                <a:latin typeface="Tahoma"/>
                <a:cs typeface="Tahoma"/>
              </a:rPr>
              <a:t>x</a:t>
            </a:r>
            <a:r>
              <a:rPr dirty="0" baseline="-19444" sz="1500" spc="-37" i="1">
                <a:latin typeface="Tahoma"/>
                <a:cs typeface="Tahoma"/>
              </a:rPr>
              <a:t>2</a:t>
            </a:r>
            <a:r>
              <a:rPr dirty="0" sz="1450" spc="-25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50" spc="-35" i="1">
                <a:latin typeface="Tahoma"/>
                <a:cs typeface="Tahoma"/>
              </a:rPr>
              <a:t>x</a:t>
            </a:r>
            <a:r>
              <a:rPr dirty="0" baseline="-19444" sz="1500" spc="-52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33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But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don’t know </a:t>
            </a:r>
            <a:r>
              <a:rPr dirty="0" sz="1400">
                <a:latin typeface="Symbol"/>
                <a:cs typeface="Symbol"/>
              </a:rPr>
              <a:t>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>
                <a:latin typeface="Tahoma"/>
                <a:cs typeface="Tahoma"/>
              </a:rPr>
              <a:t>or</a:t>
            </a:r>
            <a:r>
              <a:rPr dirty="0" sz="1400" spc="80">
                <a:latin typeface="Tahoma"/>
                <a:cs typeface="Tahoma"/>
              </a:rPr>
              <a:t> 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endParaRPr baseline="23391" sz="1425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8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MLE: For which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ahoma"/>
                <a:cs typeface="Tahoma"/>
              </a:rPr>
              <a:t>=(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 is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1</a:t>
            </a:r>
            <a:r>
              <a:rPr dirty="0" sz="1450" spc="-30" i="1">
                <a:latin typeface="Tahoma"/>
                <a:cs typeface="Tahoma"/>
              </a:rPr>
              <a:t>, </a:t>
            </a:r>
            <a:r>
              <a:rPr dirty="0" sz="1450" spc="-35" i="1">
                <a:latin typeface="Tahoma"/>
                <a:cs typeface="Tahoma"/>
              </a:rPr>
              <a:t>x</a:t>
            </a:r>
            <a:r>
              <a:rPr dirty="0" baseline="-19444" sz="1500" spc="-52" i="1">
                <a:latin typeface="Tahoma"/>
                <a:cs typeface="Tahoma"/>
              </a:rPr>
              <a:t>2</a:t>
            </a:r>
            <a:r>
              <a:rPr dirty="0" sz="1450" spc="-35" i="1">
                <a:latin typeface="Tahoma"/>
                <a:cs typeface="Tahoma"/>
              </a:rPr>
              <a:t>,…x</a:t>
            </a:r>
            <a:r>
              <a:rPr dirty="0" baseline="-19444" sz="1500" spc="-52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most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likely?</a:t>
            </a:r>
            <a:endParaRPr sz="1400">
              <a:latin typeface="Tahoma"/>
              <a:cs typeface="Tahoma"/>
            </a:endParaRPr>
          </a:p>
          <a:p>
            <a:pPr algn="r" marR="1233170">
              <a:lnSpc>
                <a:spcPct val="100000"/>
              </a:lnSpc>
              <a:spcBef>
                <a:spcPts val="430"/>
              </a:spcBef>
            </a:pPr>
            <a:r>
              <a:rPr dirty="0" sz="550" spc="20" i="1">
                <a:latin typeface="Times New Roman"/>
                <a:cs typeface="Times New Roman"/>
              </a:rPr>
              <a:t>R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06290" y="6683847"/>
            <a:ext cx="303530" cy="32067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0320" marR="5080" indent="-20955">
              <a:lnSpc>
                <a:spcPct val="83300"/>
              </a:lnSpc>
              <a:spcBef>
                <a:spcPts val="400"/>
              </a:spcBef>
              <a:tabLst>
                <a:tab pos="269240" algn="l"/>
              </a:tabLst>
            </a:pPr>
            <a:r>
              <a:rPr dirty="0" sz="1500">
                <a:latin typeface="Symbol"/>
                <a:cs typeface="Symbol"/>
              </a:rPr>
              <a:t>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550" spc="5" i="1">
                <a:latin typeface="Times New Roman"/>
                <a:cs typeface="Times New Roman"/>
              </a:rPr>
              <a:t>i </a:t>
            </a:r>
            <a:r>
              <a:rPr dirty="0" sz="550" spc="5" i="1">
                <a:latin typeface="Times New Roman"/>
                <a:cs typeface="Times New Roman"/>
              </a:rPr>
              <a:t>  </a:t>
            </a:r>
            <a:r>
              <a:rPr dirty="0" sz="550" spc="5" i="1">
                <a:latin typeface="Times New Roman"/>
                <a:cs typeface="Times New Roman"/>
              </a:rPr>
              <a:t>i</a:t>
            </a:r>
            <a:r>
              <a:rPr dirty="0" sz="550" spc="-85" i="1">
                <a:latin typeface="Times New Roman"/>
                <a:cs typeface="Times New Roman"/>
              </a:rPr>
              <a:t> </a:t>
            </a:r>
            <a:r>
              <a:rPr dirty="0" sz="550" spc="5">
                <a:latin typeface="Symbol"/>
                <a:cs typeface="Symbol"/>
              </a:rPr>
              <a:t></a:t>
            </a:r>
            <a:r>
              <a:rPr dirty="0" sz="550" spc="5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19871" y="6800205"/>
            <a:ext cx="469265" cy="114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410209" algn="l"/>
              </a:tabLst>
            </a:pPr>
            <a:r>
              <a:rPr dirty="0" sz="550" spc="15">
                <a:latin typeface="Times New Roman"/>
                <a:cs typeface="Times New Roman"/>
              </a:rPr>
              <a:t>1</a:t>
            </a:r>
            <a:r>
              <a:rPr dirty="0" sz="550" spc="15">
                <a:latin typeface="Times New Roman"/>
                <a:cs typeface="Times New Roman"/>
              </a:rPr>
              <a:t>      </a:t>
            </a:r>
            <a:r>
              <a:rPr dirty="0" sz="550" spc="20">
                <a:latin typeface="Times New Roman"/>
                <a:cs typeface="Times New Roman"/>
              </a:rPr>
              <a:t> </a:t>
            </a:r>
            <a:r>
              <a:rPr dirty="0" sz="550" spc="15">
                <a:latin typeface="Times New Roman"/>
                <a:cs typeface="Times New Roman"/>
              </a:rPr>
              <a:t>2</a:t>
            </a:r>
            <a:r>
              <a:rPr dirty="0" sz="550">
                <a:latin typeface="Times New Roman"/>
                <a:cs typeface="Times New Roman"/>
              </a:rPr>
              <a:t>	</a:t>
            </a:r>
            <a:r>
              <a:rPr dirty="0" sz="550" spc="20" i="1">
                <a:latin typeface="Times New Roman"/>
                <a:cs typeface="Times New Roman"/>
              </a:rPr>
              <a:t>R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64016" y="6708854"/>
            <a:ext cx="3841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Times New Roman"/>
                <a:cs typeface="Times New Roman"/>
              </a:rPr>
              <a:t>( </a:t>
            </a:r>
            <a:r>
              <a:rPr dirty="0" sz="1000" i="1">
                <a:latin typeface="Times New Roman"/>
                <a:cs typeface="Times New Roman"/>
              </a:rPr>
              <a:t>x </a:t>
            </a:r>
            <a:r>
              <a:rPr dirty="0" sz="1000" spc="-20">
                <a:latin typeface="Symbol"/>
                <a:cs typeface="Symbol"/>
              </a:rPr>
              <a:t></a:t>
            </a:r>
            <a:r>
              <a:rPr dirty="0" sz="1050" spc="-20" i="1">
                <a:latin typeface="Symbol"/>
                <a:cs typeface="Symbol"/>
              </a:rPr>
              <a:t></a:t>
            </a:r>
            <a:r>
              <a:rPr dirty="0" sz="1050" spc="-160" i="1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30491" y="6708854"/>
            <a:ext cx="260413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113280" algn="l"/>
              </a:tabLst>
            </a:pPr>
            <a:r>
              <a:rPr dirty="0" sz="1000">
                <a:latin typeface="Times New Roman"/>
                <a:cs typeface="Times New Roman"/>
              </a:rPr>
              <a:t>log </a:t>
            </a:r>
            <a:r>
              <a:rPr dirty="0" sz="1000" spc="25" i="1">
                <a:latin typeface="Times New Roman"/>
                <a:cs typeface="Times New Roman"/>
              </a:rPr>
              <a:t>p</a:t>
            </a:r>
            <a:r>
              <a:rPr dirty="0" sz="1000" spc="25">
                <a:latin typeface="Times New Roman"/>
                <a:cs typeface="Times New Roman"/>
              </a:rPr>
              <a:t>( </a:t>
            </a:r>
            <a:r>
              <a:rPr dirty="0" sz="1000" i="1">
                <a:latin typeface="Times New Roman"/>
                <a:cs typeface="Times New Roman"/>
              </a:rPr>
              <a:t>x </a:t>
            </a:r>
            <a:r>
              <a:rPr dirty="0" sz="1000">
                <a:latin typeface="Times New Roman"/>
                <a:cs typeface="Times New Roman"/>
              </a:rPr>
              <a:t>, </a:t>
            </a:r>
            <a:r>
              <a:rPr dirty="0" sz="1000" i="1">
                <a:latin typeface="Times New Roman"/>
                <a:cs typeface="Times New Roman"/>
              </a:rPr>
              <a:t>x </a:t>
            </a:r>
            <a:r>
              <a:rPr dirty="0" sz="1000" spc="10">
                <a:latin typeface="Times New Roman"/>
                <a:cs typeface="Times New Roman"/>
              </a:rPr>
              <a:t>,...</a:t>
            </a:r>
            <a:r>
              <a:rPr dirty="0" sz="1000" spc="10" i="1">
                <a:latin typeface="Times New Roman"/>
                <a:cs typeface="Times New Roman"/>
              </a:rPr>
              <a:t>x  </a:t>
            </a:r>
            <a:r>
              <a:rPr dirty="0" sz="1000" spc="-5">
                <a:latin typeface="Times New Roman"/>
                <a:cs typeface="Times New Roman"/>
              </a:rPr>
              <a:t>| </a:t>
            </a:r>
            <a:r>
              <a:rPr dirty="0" sz="1050" spc="-30" i="1">
                <a:latin typeface="Symbol"/>
                <a:cs typeface="Symbol"/>
              </a:rPr>
              <a:t></a:t>
            </a:r>
            <a:r>
              <a:rPr dirty="0" sz="1050" spc="-30" i="1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,</a:t>
            </a:r>
            <a:r>
              <a:rPr dirty="0" sz="1050" spc="10" i="1">
                <a:latin typeface="Symbol"/>
                <a:cs typeface="Symbol"/>
              </a:rPr>
              <a:t></a:t>
            </a:r>
            <a:r>
              <a:rPr dirty="0" sz="1050" spc="10" i="1">
                <a:latin typeface="Times New Roman"/>
                <a:cs typeface="Times New Roman"/>
              </a:rPr>
              <a:t>  </a:t>
            </a:r>
            <a:r>
              <a:rPr dirty="0" sz="1000">
                <a:latin typeface="Times New Roman"/>
                <a:cs typeface="Times New Roman"/>
              </a:rPr>
              <a:t>) </a:t>
            </a:r>
            <a:r>
              <a:rPr dirty="0" sz="1000">
                <a:latin typeface="Symbol"/>
                <a:cs typeface="Symbol"/>
              </a:rPr>
              <a:t>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>
                <a:latin typeface="Symbol"/>
                <a:cs typeface="Symbol"/>
              </a:rPr>
              <a:t>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10" i="1">
                <a:latin typeface="Times New Roman"/>
                <a:cs typeface="Times New Roman"/>
              </a:rPr>
              <a:t>R</a:t>
            </a:r>
            <a:r>
              <a:rPr dirty="0" sz="1000" spc="10">
                <a:latin typeface="Times New Roman"/>
                <a:cs typeface="Times New Roman"/>
              </a:rPr>
              <a:t>(log</a:t>
            </a:r>
            <a:r>
              <a:rPr dirty="0" sz="1000" spc="110">
                <a:latin typeface="Times New Roman"/>
                <a:cs typeface="Times New Roman"/>
              </a:rPr>
              <a:t> </a:t>
            </a:r>
            <a:r>
              <a:rPr dirty="0" sz="1050" spc="-30" i="1">
                <a:latin typeface="Symbol"/>
                <a:cs typeface="Symbol"/>
              </a:rPr>
              <a:t></a:t>
            </a:r>
            <a:r>
              <a:rPr dirty="0" sz="1050" spc="110" i="1">
                <a:latin typeface="Times New Roman"/>
                <a:cs typeface="Times New Roman"/>
              </a:rPr>
              <a:t> </a:t>
            </a:r>
            <a:r>
              <a:rPr dirty="0" sz="1000">
                <a:latin typeface="Symbol"/>
                <a:cs typeface="Symbol"/>
              </a:rPr>
              <a:t></a:t>
            </a:r>
            <a:r>
              <a:rPr dirty="0" sz="1000">
                <a:latin typeface="Times New Roman"/>
                <a:cs typeface="Times New Roman"/>
              </a:rPr>
              <a:t>	log </a:t>
            </a:r>
            <a:r>
              <a:rPr dirty="0" sz="1050" spc="-35" i="1">
                <a:latin typeface="Symbol"/>
                <a:cs typeface="Symbol"/>
              </a:rPr>
              <a:t></a:t>
            </a:r>
            <a:r>
              <a:rPr dirty="0" sz="1050" spc="-35" i="1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)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>
                <a:latin typeface="Symbol"/>
                <a:cs typeface="Symbol"/>
              </a:rPr>
              <a:t>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66382" y="7215994"/>
            <a:ext cx="3937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79904" y="7011775"/>
            <a:ext cx="143319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362075" algn="l"/>
              </a:tabLst>
            </a:pPr>
            <a:r>
              <a:rPr dirty="0" sz="750" spc="-10" i="1">
                <a:latin typeface="Times New Roman"/>
                <a:cs typeface="Times New Roman"/>
              </a:rPr>
              <a:t>R</a:t>
            </a:r>
            <a:r>
              <a:rPr dirty="0" sz="750" spc="-10" i="1">
                <a:latin typeface="Times New Roman"/>
                <a:cs typeface="Times New Roman"/>
              </a:rPr>
              <a:t>	</a:t>
            </a: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62606" y="7215994"/>
            <a:ext cx="3937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39674" y="7234104"/>
            <a:ext cx="11176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08831" y="7329530"/>
            <a:ext cx="14414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15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46376" y="7329530"/>
            <a:ext cx="14414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15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99002" y="6926341"/>
            <a:ext cx="71882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35555" sz="1875" spc="15">
                <a:latin typeface="Times New Roman"/>
                <a:cs typeface="Times New Roman"/>
              </a:rPr>
              <a:t>0 </a:t>
            </a:r>
            <a:r>
              <a:rPr dirty="0" baseline="-35555" sz="1875" spc="15">
                <a:latin typeface="Symbol"/>
                <a:cs typeface="Symbol"/>
              </a:rPr>
              <a:t></a:t>
            </a:r>
            <a:r>
              <a:rPr dirty="0" u="sng" sz="12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1</a:t>
            </a:r>
            <a:r>
              <a:rPr dirty="0" sz="1250" spc="254">
                <a:latin typeface="Times New Roman"/>
                <a:cs typeface="Times New Roman"/>
              </a:rPr>
              <a:t> </a:t>
            </a:r>
            <a:r>
              <a:rPr dirty="0" baseline="-32163" sz="2850" spc="-1327">
                <a:latin typeface="Symbol"/>
                <a:cs typeface="Symbol"/>
              </a:rPr>
              <a:t></a:t>
            </a:r>
            <a:endParaRPr baseline="-32163" sz="28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395474" y="7027692"/>
            <a:ext cx="150749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250" spc="5">
                <a:latin typeface="Times New Roman"/>
                <a:cs typeface="Times New Roman"/>
              </a:rPr>
              <a:t>(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-25">
                <a:latin typeface="Symbol"/>
                <a:cs typeface="Symbol"/>
              </a:rPr>
              <a:t></a:t>
            </a:r>
            <a:r>
              <a:rPr dirty="0" sz="1350" spc="-25" i="1">
                <a:latin typeface="Symbol"/>
                <a:cs typeface="Symbol"/>
              </a:rPr>
              <a:t></a:t>
            </a:r>
            <a:r>
              <a:rPr dirty="0" sz="1350" spc="-25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) </a:t>
            </a:r>
            <a:r>
              <a:rPr dirty="0" sz="1250" spc="20">
                <a:latin typeface="Symbol"/>
                <a:cs typeface="Symbol"/>
              </a:rPr>
              <a:t>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350" spc="-50" i="1">
                <a:latin typeface="Symbol"/>
                <a:cs typeface="Symbol"/>
              </a:rPr>
              <a:t></a:t>
            </a:r>
            <a:r>
              <a:rPr dirty="0" sz="1350" spc="-50" i="1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</a:t>
            </a:r>
            <a:r>
              <a:rPr dirty="0" u="sng" baseline="35555" sz="187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1</a:t>
            </a:r>
            <a:r>
              <a:rPr dirty="0" baseline="35555" sz="1875" spc="15">
                <a:latin typeface="Times New Roman"/>
                <a:cs typeface="Times New Roman"/>
              </a:rPr>
              <a:t> </a:t>
            </a:r>
            <a:r>
              <a:rPr dirty="0" baseline="-8771" sz="2850">
                <a:latin typeface="Symbol"/>
                <a:cs typeface="Symbol"/>
              </a:rPr>
              <a:t></a:t>
            </a:r>
            <a:r>
              <a:rPr dirty="0" baseline="-8771" sz="2850" spc="-179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53514" y="7153295"/>
            <a:ext cx="249554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-22633" sz="2025" spc="-75" i="1">
                <a:latin typeface="Symbol"/>
                <a:cs typeface="Symbol"/>
              </a:rPr>
              <a:t></a:t>
            </a:r>
            <a:r>
              <a:rPr dirty="0" baseline="-22633" sz="2025" spc="-97" i="1">
                <a:latin typeface="Times New Roman"/>
                <a:cs typeface="Times New Roman"/>
              </a:rPr>
              <a:t> </a:t>
            </a: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57778" y="7536795"/>
            <a:ext cx="6032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73908" y="7658506"/>
            <a:ext cx="78295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484505" algn="l"/>
              </a:tabLst>
            </a:pPr>
            <a:r>
              <a:rPr dirty="0" sz="1250" spc="-50">
                <a:latin typeface="Times New Roman"/>
                <a:cs typeface="Times New Roman"/>
              </a:rPr>
              <a:t>2</a:t>
            </a:r>
            <a:r>
              <a:rPr dirty="0" sz="1350" spc="-50" i="1">
                <a:latin typeface="Symbol"/>
                <a:cs typeface="Symbol"/>
              </a:rPr>
              <a:t></a:t>
            </a:r>
            <a:r>
              <a:rPr dirty="0" sz="1350" spc="-15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2	</a:t>
            </a:r>
            <a:r>
              <a:rPr dirty="0" sz="1250" spc="-50">
                <a:latin typeface="Times New Roman"/>
                <a:cs typeface="Times New Roman"/>
              </a:rPr>
              <a:t>2</a:t>
            </a:r>
            <a:r>
              <a:rPr dirty="0" sz="1350" spc="-50" i="1">
                <a:latin typeface="Symbol"/>
                <a:cs typeface="Symbol"/>
              </a:rPr>
              <a:t></a:t>
            </a:r>
            <a:r>
              <a:rPr dirty="0" sz="1350" spc="-60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4</a:t>
            </a:r>
            <a:endParaRPr baseline="40740" sz="1125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33700" y="7445353"/>
            <a:ext cx="7048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00171" y="7763108"/>
            <a:ext cx="14414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15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15639" y="7649571"/>
            <a:ext cx="3937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73905" y="7532772"/>
            <a:ext cx="119062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50" spc="5">
                <a:latin typeface="Times New Roman"/>
                <a:cs typeface="Times New Roman"/>
              </a:rPr>
              <a:t>(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-25">
                <a:latin typeface="Symbol"/>
                <a:cs typeface="Symbol"/>
              </a:rPr>
              <a:t></a:t>
            </a:r>
            <a:r>
              <a:rPr dirty="0" sz="1350" spc="-25" i="1">
                <a:latin typeface="Symbol"/>
                <a:cs typeface="Symbol"/>
              </a:rPr>
              <a:t></a:t>
            </a:r>
            <a:r>
              <a:rPr dirty="0" sz="1350" spc="-25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) </a:t>
            </a:r>
            <a:r>
              <a:rPr dirty="0" sz="1250" spc="20">
                <a:latin typeface="Symbol"/>
                <a:cs typeface="Symbol"/>
              </a:rPr>
              <a:t></a:t>
            </a:r>
            <a:r>
              <a:rPr dirty="0" sz="1250" spc="-13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what?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89866" y="7359915"/>
            <a:ext cx="138176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35555" sz="1875" spc="15">
                <a:latin typeface="Times New Roman"/>
                <a:cs typeface="Times New Roman"/>
              </a:rPr>
              <a:t>0 </a:t>
            </a:r>
            <a:r>
              <a:rPr dirty="0" baseline="-35555" sz="1875" spc="15">
                <a:latin typeface="Symbol"/>
                <a:cs typeface="Symbol"/>
              </a:rPr>
              <a:t></a:t>
            </a:r>
            <a:r>
              <a:rPr dirty="0" baseline="-35555" sz="1875" spc="15">
                <a:latin typeface="Times New Roman"/>
                <a:cs typeface="Times New Roman"/>
              </a:rPr>
              <a:t> </a:t>
            </a:r>
            <a:r>
              <a:rPr dirty="0" baseline="-35555" sz="1875" spc="15">
                <a:latin typeface="Symbol"/>
                <a:cs typeface="Symbol"/>
              </a:rPr>
              <a:t></a:t>
            </a:r>
            <a:r>
              <a:rPr dirty="0" u="sng" sz="12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5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sz="1250" spc="10" i="1">
                <a:latin typeface="Times New Roman"/>
                <a:cs typeface="Times New Roman"/>
              </a:rPr>
              <a:t> </a:t>
            </a:r>
            <a:r>
              <a:rPr dirty="0" baseline="-35555" sz="1875" spc="15">
                <a:latin typeface="Symbol"/>
                <a:cs typeface="Symbol"/>
              </a:rPr>
              <a:t></a:t>
            </a:r>
            <a:r>
              <a:rPr dirty="0" u="sng" sz="12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1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baseline="-32163" sz="2850" spc="-1327">
                <a:latin typeface="Symbol"/>
                <a:cs typeface="Symbol"/>
              </a:rPr>
              <a:t></a:t>
            </a:r>
            <a:endParaRPr baseline="-32163" sz="2850">
              <a:latin typeface="Symbol"/>
              <a:cs typeface="Symbo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5285" y="4477003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0138" y="1333752"/>
            <a:ext cx="345567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MLE for univariate</a:t>
            </a:r>
            <a:r>
              <a:rPr dirty="0" spc="-55"/>
              <a:t> </a:t>
            </a:r>
            <a:r>
              <a:rPr dirty="0" spc="-5"/>
              <a:t>Gaussian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8723" y="1630958"/>
            <a:ext cx="4198620" cy="80708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96850" indent="-172085">
              <a:lnSpc>
                <a:spcPct val="100000"/>
              </a:lnSpc>
              <a:spcBef>
                <a:spcPts val="46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Suppose you have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1</a:t>
            </a:r>
            <a:r>
              <a:rPr dirty="0" sz="1450" spc="-30" i="1">
                <a:latin typeface="Tahoma"/>
                <a:cs typeface="Tahoma"/>
              </a:rPr>
              <a:t>, </a:t>
            </a:r>
            <a:r>
              <a:rPr dirty="0" sz="1450" spc="-25" i="1">
                <a:latin typeface="Tahoma"/>
                <a:cs typeface="Tahoma"/>
              </a:rPr>
              <a:t>x</a:t>
            </a:r>
            <a:r>
              <a:rPr dirty="0" baseline="-19444" sz="1500" spc="-37" i="1">
                <a:latin typeface="Tahoma"/>
                <a:cs typeface="Tahoma"/>
              </a:rPr>
              <a:t>2</a:t>
            </a:r>
            <a:r>
              <a:rPr dirty="0" sz="1450" spc="-25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50" spc="-35" i="1">
                <a:latin typeface="Tahoma"/>
                <a:cs typeface="Tahoma"/>
              </a:rPr>
              <a:t>x</a:t>
            </a:r>
            <a:r>
              <a:rPr dirty="0" baseline="-19444" sz="1500" spc="-52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334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But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don’t know </a:t>
            </a:r>
            <a:r>
              <a:rPr dirty="0" sz="1400">
                <a:latin typeface="Symbol"/>
                <a:cs typeface="Symbol"/>
              </a:rPr>
              <a:t>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>
                <a:latin typeface="Tahoma"/>
                <a:cs typeface="Tahoma"/>
              </a:rPr>
              <a:t>or</a:t>
            </a:r>
            <a:r>
              <a:rPr dirty="0" sz="1400" spc="80">
                <a:latin typeface="Tahoma"/>
                <a:cs typeface="Tahoma"/>
              </a:rPr>
              <a:t> 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endParaRPr baseline="23391" sz="1425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8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MLE: For which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ahoma"/>
                <a:cs typeface="Tahoma"/>
              </a:rPr>
              <a:t>=(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 is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1</a:t>
            </a:r>
            <a:r>
              <a:rPr dirty="0" sz="1450" spc="-30" i="1">
                <a:latin typeface="Tahoma"/>
                <a:cs typeface="Tahoma"/>
              </a:rPr>
              <a:t>, </a:t>
            </a:r>
            <a:r>
              <a:rPr dirty="0" sz="1450" spc="-35" i="1">
                <a:latin typeface="Tahoma"/>
                <a:cs typeface="Tahoma"/>
              </a:rPr>
              <a:t>x</a:t>
            </a:r>
            <a:r>
              <a:rPr dirty="0" baseline="-19444" sz="1500" spc="-52" i="1">
                <a:latin typeface="Tahoma"/>
                <a:cs typeface="Tahoma"/>
              </a:rPr>
              <a:t>2</a:t>
            </a:r>
            <a:r>
              <a:rPr dirty="0" sz="1450" spc="-35" i="1">
                <a:latin typeface="Tahoma"/>
                <a:cs typeface="Tahoma"/>
              </a:rPr>
              <a:t>,…x</a:t>
            </a:r>
            <a:r>
              <a:rPr dirty="0" baseline="-19444" sz="1500" spc="-52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most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likely?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7822" y="2667614"/>
            <a:ext cx="7048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1844" y="2871833"/>
            <a:ext cx="3937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8697" y="2764209"/>
            <a:ext cx="84455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5" i="1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5136" y="2889942"/>
            <a:ext cx="11176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3531" y="2985369"/>
            <a:ext cx="14478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15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8051" y="2611140"/>
            <a:ext cx="83756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22633" sz="2025" spc="-75" i="1">
                <a:latin typeface="Symbol"/>
                <a:cs typeface="Symbol"/>
              </a:rPr>
              <a:t></a:t>
            </a:r>
            <a:r>
              <a:rPr dirty="0" baseline="-22633" sz="2025" spc="-75" i="1">
                <a:latin typeface="Times New Roman"/>
                <a:cs typeface="Times New Roman"/>
              </a:rPr>
              <a:t> </a:t>
            </a:r>
            <a:r>
              <a:rPr dirty="0" sz="750" spc="-10" i="1">
                <a:latin typeface="Times New Roman"/>
                <a:cs typeface="Times New Roman"/>
              </a:rPr>
              <a:t>mle</a:t>
            </a:r>
            <a:r>
              <a:rPr dirty="0" sz="750" spc="165" i="1">
                <a:latin typeface="Times New Roman"/>
                <a:cs typeface="Times New Roman"/>
              </a:rPr>
              <a:t> </a:t>
            </a:r>
            <a:r>
              <a:rPr dirty="0" baseline="-24444" sz="1875" spc="15">
                <a:latin typeface="Symbol"/>
                <a:cs typeface="Symbol"/>
              </a:rPr>
              <a:t></a:t>
            </a:r>
            <a:r>
              <a:rPr dirty="0" u="sng" baseline="11111" sz="187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1</a:t>
            </a:r>
            <a:r>
              <a:rPr dirty="0" baseline="11111" sz="1875" spc="-209">
                <a:latin typeface="Times New Roman"/>
                <a:cs typeface="Times New Roman"/>
              </a:rPr>
              <a:t> </a:t>
            </a:r>
            <a:r>
              <a:rPr dirty="0" baseline="-24853" sz="2850" spc="-1327">
                <a:latin typeface="Symbol"/>
                <a:cs typeface="Symbol"/>
              </a:rPr>
              <a:t></a:t>
            </a:r>
            <a:endParaRPr baseline="-24853" sz="28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0909" y="3359509"/>
            <a:ext cx="28702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mle</a:t>
            </a:r>
            <a:r>
              <a:rPr dirty="0" sz="750" spc="90" i="1">
                <a:latin typeface="Times New Roman"/>
                <a:cs typeface="Times New Roman"/>
              </a:rPr>
              <a:t> </a:t>
            </a: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04743" y="3268074"/>
            <a:ext cx="7048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87445" y="3472292"/>
            <a:ext cx="3937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1538" y="3359509"/>
            <a:ext cx="148590" cy="2514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065">
              <a:lnSpc>
                <a:spcPts val="894"/>
              </a:lnSpc>
              <a:spcBef>
                <a:spcPts val="90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ts val="894"/>
              </a:lnSpc>
            </a:pPr>
            <a:r>
              <a:rPr dirty="0" sz="750" spc="-10" i="1">
                <a:latin typeface="Times New Roman"/>
                <a:cs typeface="Times New Roman"/>
              </a:rPr>
              <a:t>mle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02045" y="3490399"/>
            <a:ext cx="11176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25043" y="3355488"/>
            <a:ext cx="110489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350" spc="-50" i="1">
                <a:latin typeface="Symbol"/>
                <a:cs typeface="Symbol"/>
              </a:rPr>
              <a:t>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71215" y="3585829"/>
            <a:ext cx="14414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15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44953" y="3355488"/>
            <a:ext cx="65532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588010" algn="l"/>
              </a:tabLst>
            </a:pPr>
            <a:r>
              <a:rPr dirty="0" sz="1250" spc="5">
                <a:latin typeface="Times New Roman"/>
                <a:cs typeface="Times New Roman"/>
              </a:rPr>
              <a:t>(</a:t>
            </a:r>
            <a:r>
              <a:rPr dirty="0" sz="1250" spc="-190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x</a:t>
            </a:r>
            <a:r>
              <a:rPr dirty="0" sz="1250" i="1">
                <a:latin typeface="Times New Roman"/>
                <a:cs typeface="Times New Roman"/>
              </a:rPr>
              <a:t> </a:t>
            </a:r>
            <a:r>
              <a:rPr dirty="0" sz="1250" spc="-15" i="1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Symbol"/>
                <a:cs typeface="Symbol"/>
              </a:rPr>
              <a:t></a:t>
            </a:r>
            <a:r>
              <a:rPr dirty="0" sz="1350" spc="-50" i="1">
                <a:latin typeface="Symbol"/>
                <a:cs typeface="Symbol"/>
              </a:rPr>
              <a:t>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250" spc="5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25008" y="3182630"/>
            <a:ext cx="51752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35555" sz="1875" spc="15">
                <a:latin typeface="Symbol"/>
                <a:cs typeface="Symbol"/>
              </a:rPr>
              <a:t></a:t>
            </a:r>
            <a:r>
              <a:rPr dirty="0" u="sng" sz="12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1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baseline="-32163" sz="2850" spc="-1327">
                <a:latin typeface="Symbol"/>
                <a:cs typeface="Symbol"/>
              </a:rPr>
              <a:t></a:t>
            </a:r>
            <a:endParaRPr baseline="-32163" sz="285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55285" y="8654286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8723" y="5485112"/>
            <a:ext cx="4146550" cy="130048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864235">
              <a:lnSpc>
                <a:spcPct val="100000"/>
              </a:lnSpc>
              <a:spcBef>
                <a:spcPts val="3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Unbiased</a:t>
            </a:r>
            <a:r>
              <a:rPr dirty="0" sz="2200" spc="-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Estimators</a:t>
            </a:r>
            <a:endParaRPr sz="2200">
              <a:latin typeface="Tahoma"/>
              <a:cs typeface="Tahoma"/>
            </a:endParaRPr>
          </a:p>
          <a:p>
            <a:pPr marL="196850" marR="30480" indent="-171450">
              <a:lnSpc>
                <a:spcPct val="100000"/>
              </a:lnSpc>
              <a:spcBef>
                <a:spcPts val="130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An estimator of a parameter is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unbiased </a:t>
            </a:r>
            <a:r>
              <a:rPr dirty="0" sz="1400" spc="-5">
                <a:latin typeface="Tahoma"/>
                <a:cs typeface="Tahoma"/>
              </a:rPr>
              <a:t>if the  expected value of the estimate is the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same </a:t>
            </a:r>
            <a:r>
              <a:rPr dirty="0" sz="1400" spc="-5">
                <a:latin typeface="Tahoma"/>
                <a:cs typeface="Tahoma"/>
              </a:rPr>
              <a:t>as the  true value of the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parameters.</a:t>
            </a:r>
            <a:endParaRPr sz="140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280"/>
              </a:spcBef>
              <a:buSzPct val="96551"/>
              <a:buFont typeface="Tahoma"/>
              <a:buChar char="•"/>
              <a:tabLst>
                <a:tab pos="196850" algn="l"/>
              </a:tabLst>
            </a:pPr>
            <a:r>
              <a:rPr dirty="0" sz="1450" spc="-20" i="1">
                <a:latin typeface="Tahoma"/>
                <a:cs typeface="Tahoma"/>
              </a:rPr>
              <a:t>If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1</a:t>
            </a:r>
            <a:r>
              <a:rPr dirty="0" sz="1450" spc="-30" i="1">
                <a:latin typeface="Tahoma"/>
                <a:cs typeface="Tahoma"/>
              </a:rPr>
              <a:t>, x</a:t>
            </a:r>
            <a:r>
              <a:rPr dirty="0" baseline="-19444" sz="1500" spc="-44" i="1">
                <a:latin typeface="Tahoma"/>
                <a:cs typeface="Tahoma"/>
              </a:rPr>
              <a:t>2</a:t>
            </a:r>
            <a:r>
              <a:rPr dirty="0" sz="1450" spc="-3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50" spc="-35" i="1">
                <a:latin typeface="Tahoma"/>
                <a:cs typeface="Tahoma"/>
              </a:rPr>
              <a:t>x</a:t>
            </a:r>
            <a:r>
              <a:rPr dirty="0" baseline="-19444" sz="1500" spc="-52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 N(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then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20126" y="7049007"/>
            <a:ext cx="127635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60" i="1">
                <a:latin typeface="Times New Roman"/>
                <a:cs typeface="Times New Roman"/>
              </a:rPr>
              <a:t> </a:t>
            </a:r>
            <a:r>
              <a:rPr dirty="0" baseline="-4444" sz="1875" spc="-1072">
                <a:latin typeface="Symbol"/>
                <a:cs typeface="Symbol"/>
              </a:rPr>
              <a:t>⎥</a:t>
            </a:r>
            <a:endParaRPr baseline="-4444" sz="1875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79624" y="7062720"/>
            <a:ext cx="250825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250" spc="-440">
                <a:latin typeface="Symbol"/>
                <a:cs typeface="Symbol"/>
              </a:rPr>
              <a:t>⎢</a:t>
            </a:r>
            <a:r>
              <a:rPr dirty="0" sz="1250" spc="-185">
                <a:latin typeface="Times New Roman"/>
                <a:cs typeface="Times New Roman"/>
              </a:rPr>
              <a:t> </a:t>
            </a:r>
            <a:r>
              <a:rPr dirty="0" baseline="-24444" sz="1875" spc="-97" i="1">
                <a:latin typeface="Times New Roman"/>
                <a:cs typeface="Times New Roman"/>
              </a:rPr>
              <a:t>R</a:t>
            </a:r>
            <a:endParaRPr baseline="-24444" sz="187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05024" y="7165589"/>
            <a:ext cx="64262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56540" algn="l"/>
                <a:tab pos="567055" algn="l"/>
              </a:tabLst>
            </a:pPr>
            <a:r>
              <a:rPr dirty="0" sz="1250" spc="-440">
                <a:latin typeface="Symbol"/>
                <a:cs typeface="Symbol"/>
              </a:rPr>
              <a:t>⎣</a:t>
            </a:r>
            <a:r>
              <a:rPr dirty="0" sz="1250" spc="-440">
                <a:latin typeface="Times New Roman"/>
                <a:cs typeface="Times New Roman"/>
              </a:rPr>
              <a:t>	</a:t>
            </a: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120" i="1">
                <a:latin typeface="Times New Roman"/>
                <a:cs typeface="Times New Roman"/>
              </a:rPr>
              <a:t> </a:t>
            </a:r>
            <a:r>
              <a:rPr dirty="0" sz="750" spc="-25">
                <a:latin typeface="Symbol"/>
                <a:cs typeface="Symbol"/>
              </a:rPr>
              <a:t></a:t>
            </a:r>
            <a:r>
              <a:rPr dirty="0" sz="750" spc="-5">
                <a:latin typeface="Times New Roman"/>
                <a:cs typeface="Times New Roman"/>
              </a:rPr>
              <a:t>1</a:t>
            </a:r>
            <a:r>
              <a:rPr dirty="0" sz="750">
                <a:latin typeface="Times New Roman"/>
                <a:cs typeface="Times New Roman"/>
              </a:rPr>
              <a:t>	</a:t>
            </a:r>
            <a:r>
              <a:rPr dirty="0" sz="1250" spc="-710">
                <a:latin typeface="Symbol"/>
                <a:cs typeface="Symbol"/>
              </a:rPr>
              <a:t>⎦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7136" y="6927977"/>
            <a:ext cx="176022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250" spc="40" i="1">
                <a:latin typeface="Times New Roman"/>
                <a:cs typeface="Times New Roman"/>
              </a:rPr>
              <a:t>E</a:t>
            </a:r>
            <a:r>
              <a:rPr dirty="0" sz="1250" spc="80">
                <a:latin typeface="Times New Roman"/>
                <a:cs typeface="Times New Roman"/>
              </a:rPr>
              <a:t>[</a:t>
            </a:r>
            <a:r>
              <a:rPr dirty="0" sz="1350" spc="-50" i="1">
                <a:latin typeface="Symbol"/>
                <a:cs typeface="Symbol"/>
              </a:rPr>
              <a:t></a:t>
            </a:r>
            <a:r>
              <a:rPr dirty="0" sz="1350" spc="-125">
                <a:latin typeface="Times New Roman"/>
                <a:cs typeface="Times New Roman"/>
              </a:rPr>
              <a:t> </a:t>
            </a:r>
            <a:r>
              <a:rPr dirty="0" baseline="40740" sz="1125" spc="-15" i="1">
                <a:latin typeface="Times New Roman"/>
                <a:cs typeface="Times New Roman"/>
              </a:rPr>
              <a:t>ml</a:t>
            </a:r>
            <a:r>
              <a:rPr dirty="0" baseline="40740" sz="1125" spc="-7" i="1">
                <a:latin typeface="Times New Roman"/>
                <a:cs typeface="Times New Roman"/>
              </a:rPr>
              <a:t>e</a:t>
            </a:r>
            <a:r>
              <a:rPr dirty="0" baseline="40740" sz="1125" spc="30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]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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E</a:t>
            </a:r>
            <a:r>
              <a:rPr dirty="0" sz="1250" spc="-155" i="1">
                <a:latin typeface="Times New Roman"/>
                <a:cs typeface="Times New Roman"/>
              </a:rPr>
              <a:t> </a:t>
            </a:r>
            <a:r>
              <a:rPr dirty="0" baseline="35555" sz="1875" spc="-547">
                <a:latin typeface="Symbol"/>
                <a:cs typeface="Symbol"/>
              </a:rPr>
              <a:t>⎡</a:t>
            </a:r>
            <a:r>
              <a:rPr dirty="0" u="sng" baseline="35555" sz="1875" spc="-20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5555" sz="187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5555" sz="1875" spc="179">
                <a:latin typeface="Times New Roman"/>
                <a:cs typeface="Times New Roman"/>
              </a:rPr>
              <a:t> </a:t>
            </a:r>
            <a:r>
              <a:rPr dirty="0" baseline="-8771" sz="2850" spc="-1320">
                <a:latin typeface="Symbol"/>
                <a:cs typeface="Symbol"/>
              </a:rPr>
              <a:t></a:t>
            </a:r>
            <a:r>
              <a:rPr dirty="0" baseline="96296" sz="1125" spc="-15" i="1">
                <a:latin typeface="Times New Roman"/>
                <a:cs typeface="Times New Roman"/>
              </a:rPr>
              <a:t>R</a:t>
            </a:r>
            <a:r>
              <a:rPr dirty="0" baseline="96296" sz="1125" i="1">
                <a:latin typeface="Times New Roman"/>
                <a:cs typeface="Times New Roman"/>
              </a:rPr>
              <a:t>   </a:t>
            </a:r>
            <a:r>
              <a:rPr dirty="0" baseline="96296" sz="1125" spc="-22" i="1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x</a:t>
            </a:r>
            <a:r>
              <a:rPr dirty="0" sz="1250" spc="110" i="1">
                <a:latin typeface="Times New Roman"/>
                <a:cs typeface="Times New Roman"/>
              </a:rPr>
              <a:t> </a:t>
            </a:r>
            <a:r>
              <a:rPr dirty="0" baseline="35555" sz="1875" spc="-660">
                <a:latin typeface="Symbol"/>
                <a:cs typeface="Symbol"/>
              </a:rPr>
              <a:t>⎤</a:t>
            </a:r>
            <a:r>
              <a:rPr dirty="0" baseline="35555" sz="1875" spc="75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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350" spc="-409" i="1">
                <a:latin typeface="Symbol"/>
                <a:cs typeface="Symbol"/>
              </a:rPr>
              <a:t>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95723" y="7529658"/>
            <a:ext cx="12922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Symbol"/>
                <a:cs typeface="Symbol"/>
              </a:rPr>
              <a:t></a:t>
            </a:r>
            <a:r>
              <a:rPr dirty="0" baseline="22222" sz="1500" spc="-37" i="1">
                <a:latin typeface="Tahoma"/>
                <a:cs typeface="Tahoma"/>
              </a:rPr>
              <a:t>mle </a:t>
            </a:r>
            <a:r>
              <a:rPr dirty="0" sz="1400" spc="-5">
                <a:latin typeface="Tahoma"/>
                <a:cs typeface="Tahoma"/>
              </a:rPr>
              <a:t>is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unbiased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4977" y="1333752"/>
            <a:ext cx="220408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Biased</a:t>
            </a:r>
            <a:r>
              <a:rPr dirty="0" spc="-70"/>
              <a:t> </a:t>
            </a:r>
            <a:r>
              <a:rPr dirty="0" spc="-5"/>
              <a:t>Estimators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8706" y="1685797"/>
            <a:ext cx="3957320" cy="922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850" marR="17780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An estimator of a parameter is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biased </a:t>
            </a:r>
            <a:r>
              <a:rPr dirty="0" sz="1400" spc="-5">
                <a:latin typeface="Tahoma"/>
                <a:cs typeface="Tahoma"/>
              </a:rPr>
              <a:t>if the  expected value of the estimate is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different from </a:t>
            </a:r>
            <a:r>
              <a:rPr dirty="0" sz="1400" spc="-5">
                <a:latin typeface="Tahoma"/>
                <a:cs typeface="Tahoma"/>
              </a:rPr>
              <a:t> the true value of the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parameters.</a:t>
            </a:r>
            <a:endParaRPr sz="14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80"/>
              </a:spcBef>
              <a:buSzPct val="96551"/>
              <a:buFont typeface="Tahoma"/>
              <a:buChar char="•"/>
              <a:tabLst>
                <a:tab pos="197485" algn="l"/>
              </a:tabLst>
            </a:pPr>
            <a:r>
              <a:rPr dirty="0" sz="1450" spc="-20" i="1">
                <a:latin typeface="Tahoma"/>
                <a:cs typeface="Tahoma"/>
              </a:rPr>
              <a:t>If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1</a:t>
            </a:r>
            <a:r>
              <a:rPr dirty="0" sz="1450" spc="-30" i="1">
                <a:latin typeface="Tahoma"/>
                <a:cs typeface="Tahoma"/>
              </a:rPr>
              <a:t>, x</a:t>
            </a:r>
            <a:r>
              <a:rPr dirty="0" baseline="-19444" sz="1500" spc="-44" i="1">
                <a:latin typeface="Tahoma"/>
                <a:cs typeface="Tahoma"/>
              </a:rPr>
              <a:t>2</a:t>
            </a:r>
            <a:r>
              <a:rPr dirty="0" sz="1450" spc="-3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50" spc="-35" i="1">
                <a:latin typeface="Tahoma"/>
                <a:cs typeface="Tahoma"/>
              </a:rPr>
              <a:t>x</a:t>
            </a:r>
            <a:r>
              <a:rPr dirty="0" baseline="-19444" sz="1500" spc="-52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 N(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then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7656" y="3016759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4" h="0">
                <a:moveTo>
                  <a:pt x="0" y="0"/>
                </a:moveTo>
                <a:lnTo>
                  <a:pt x="131062" y="0"/>
                </a:lnTo>
              </a:path>
            </a:pathLst>
          </a:custGeom>
          <a:ln w="6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17090" y="3016759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 h="0">
                <a:moveTo>
                  <a:pt x="0" y="0"/>
                </a:moveTo>
                <a:lnTo>
                  <a:pt x="131062" y="0"/>
                </a:lnTo>
              </a:path>
            </a:pathLst>
          </a:custGeom>
          <a:ln w="6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34894" y="3016759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 h="0">
                <a:moveTo>
                  <a:pt x="0" y="0"/>
                </a:moveTo>
                <a:lnTo>
                  <a:pt x="131062" y="0"/>
                </a:lnTo>
              </a:path>
            </a:pathLst>
          </a:custGeom>
          <a:ln w="6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74258" y="2878015"/>
            <a:ext cx="6032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5455" y="3104216"/>
            <a:ext cx="7493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-440">
                <a:latin typeface="Symbol"/>
                <a:cs typeface="Symbol"/>
              </a:rPr>
              <a:t>⎣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6796" y="3058497"/>
            <a:ext cx="26924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250" spc="-440">
                <a:latin typeface="Symbol"/>
                <a:cs typeface="Symbol"/>
              </a:rPr>
              <a:t>⎠</a:t>
            </a:r>
            <a:r>
              <a:rPr dirty="0" sz="1250" spc="240">
                <a:latin typeface="Times New Roman"/>
                <a:cs typeface="Times New Roman"/>
              </a:rPr>
              <a:t> </a:t>
            </a:r>
            <a:r>
              <a:rPr dirty="0" baseline="-15555" sz="1875" spc="-1260">
                <a:latin typeface="Symbol"/>
                <a:cs typeface="Symbol"/>
              </a:rPr>
              <a:t>⎦</a:t>
            </a:r>
            <a:endParaRPr baseline="-15555" sz="1875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6796" y="2653873"/>
            <a:ext cx="26924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37777" sz="1875" spc="-277">
                <a:latin typeface="Symbol"/>
                <a:cs typeface="Symbol"/>
              </a:rPr>
              <a:t>⎞</a:t>
            </a:r>
            <a:r>
              <a:rPr dirty="0" sz="750" spc="-185">
                <a:latin typeface="Times New Roman"/>
                <a:cs typeface="Times New Roman"/>
              </a:rPr>
              <a:t>2 </a:t>
            </a:r>
            <a:r>
              <a:rPr dirty="0" baseline="-22222" sz="1875" spc="-1260">
                <a:latin typeface="Symbol"/>
                <a:cs typeface="Symbol"/>
              </a:rPr>
              <a:t>⎤</a:t>
            </a:r>
            <a:endParaRPr baseline="-22222" sz="1875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1230" y="2936573"/>
            <a:ext cx="7493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-440">
                <a:latin typeface="Symbol"/>
                <a:cs typeface="Symbol"/>
              </a:rPr>
              <a:t>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1230" y="2781891"/>
            <a:ext cx="7493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-440">
                <a:latin typeface="Symbol"/>
                <a:cs typeface="Symbol"/>
              </a:rPr>
              <a:t>⎤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039" y="2781891"/>
            <a:ext cx="18796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-440">
                <a:latin typeface="Symbol"/>
                <a:cs typeface="Symbol"/>
              </a:rPr>
              <a:t>⎡</a:t>
            </a:r>
            <a:r>
              <a:rPr dirty="0" sz="1250" spc="-135">
                <a:latin typeface="Times New Roman"/>
                <a:cs typeface="Times New Roman"/>
              </a:rPr>
              <a:t> </a:t>
            </a:r>
            <a:r>
              <a:rPr dirty="0" sz="1250" spc="-27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54350" y="2786574"/>
            <a:ext cx="7048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29966" y="3104329"/>
            <a:ext cx="14605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j</a:t>
            </a:r>
            <a:r>
              <a:rPr dirty="0" sz="750" spc="-14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94147" y="2842245"/>
            <a:ext cx="344805" cy="315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05435" algn="l"/>
              </a:tabLst>
            </a:pPr>
            <a:r>
              <a:rPr dirty="0" sz="1900">
                <a:latin typeface="Symbol"/>
                <a:cs typeface="Symbol"/>
              </a:rPr>
              <a:t>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750" spc="-5" i="1">
                <a:latin typeface="Times New Roman"/>
                <a:cs typeface="Times New Roman"/>
              </a:rPr>
              <a:t>j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0055" y="2719401"/>
            <a:ext cx="49149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250" spc="-440">
                <a:latin typeface="Symbol"/>
                <a:cs typeface="Symbol"/>
              </a:rPr>
              <a:t>⎡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baseline="-22222" sz="1875" spc="7">
                <a:latin typeface="Times New Roman"/>
                <a:cs typeface="Times New Roman"/>
              </a:rPr>
              <a:t>1</a:t>
            </a:r>
            <a:r>
              <a:rPr dirty="0" baseline="-22222" sz="1875" spc="82">
                <a:latin typeface="Times New Roman"/>
                <a:cs typeface="Times New Roman"/>
              </a:rPr>
              <a:t> </a:t>
            </a:r>
            <a:r>
              <a:rPr dirty="0" baseline="-15555" sz="1875" spc="-660">
                <a:latin typeface="Symbol"/>
                <a:cs typeface="Symbol"/>
              </a:rPr>
              <a:t>⎛</a:t>
            </a:r>
            <a:r>
              <a:rPr dirty="0" baseline="-15555" sz="1875" spc="442">
                <a:latin typeface="Times New Roman"/>
                <a:cs typeface="Times New Roman"/>
              </a:rPr>
              <a:t> </a:t>
            </a:r>
            <a:r>
              <a:rPr dirty="0" sz="750" spc="-405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39820" y="2990026"/>
            <a:ext cx="3937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82517" y="2878007"/>
            <a:ext cx="28765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mle</a:t>
            </a:r>
            <a:r>
              <a:rPr dirty="0" sz="750" spc="100" i="1">
                <a:latin typeface="Times New Roman"/>
                <a:cs typeface="Times New Roman"/>
              </a:rPr>
              <a:t> </a:t>
            </a: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16349" y="2786564"/>
            <a:ext cx="7048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26039" y="3038684"/>
            <a:ext cx="1229995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56540" algn="l"/>
                <a:tab pos="1155065" algn="l"/>
              </a:tabLst>
            </a:pPr>
            <a:r>
              <a:rPr dirty="0" sz="1250" spc="-440">
                <a:latin typeface="Symbol"/>
                <a:cs typeface="Symbol"/>
              </a:rPr>
              <a:t>⎣</a:t>
            </a:r>
            <a:r>
              <a:rPr dirty="0" sz="1250" spc="-440">
                <a:latin typeface="Times New Roman"/>
                <a:cs typeface="Times New Roman"/>
              </a:rPr>
              <a:t>	</a:t>
            </a: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120" i="1">
                <a:latin typeface="Times New Roman"/>
                <a:cs typeface="Times New Roman"/>
              </a:rPr>
              <a:t> </a:t>
            </a:r>
            <a:r>
              <a:rPr dirty="0" sz="750" spc="-35">
                <a:latin typeface="Symbol"/>
                <a:cs typeface="Symbol"/>
              </a:rPr>
              <a:t></a:t>
            </a:r>
            <a:r>
              <a:rPr dirty="0" sz="750" spc="-5">
                <a:latin typeface="Times New Roman"/>
                <a:cs typeface="Times New Roman"/>
              </a:rPr>
              <a:t>1</a:t>
            </a:r>
            <a:r>
              <a:rPr dirty="0" sz="750">
                <a:latin typeface="Times New Roman"/>
                <a:cs typeface="Times New Roman"/>
              </a:rPr>
              <a:t>	</a:t>
            </a:r>
            <a:r>
              <a:rPr dirty="0" sz="1250" spc="-715">
                <a:latin typeface="Symbol"/>
                <a:cs typeface="Symbol"/>
              </a:rPr>
              <a:t>⎦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6157" y="2842235"/>
            <a:ext cx="382270" cy="315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42265" algn="l"/>
              </a:tabLst>
            </a:pPr>
            <a:r>
              <a:rPr dirty="0" sz="1900">
                <a:latin typeface="Symbol"/>
                <a:cs typeface="Symbol"/>
              </a:rPr>
              <a:t>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34542" y="2878015"/>
            <a:ext cx="148590" cy="250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90"/>
              </a:lnSpc>
              <a:spcBef>
                <a:spcPts val="90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ts val="890"/>
              </a:lnSpc>
            </a:pPr>
            <a:r>
              <a:rPr dirty="0" sz="750" spc="-10" i="1">
                <a:latin typeface="Times New Roman"/>
                <a:cs typeface="Times New Roman"/>
              </a:rPr>
              <a:t>mle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79821" y="2873302"/>
            <a:ext cx="704215" cy="3714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17780">
              <a:lnSpc>
                <a:spcPts val="1425"/>
              </a:lnSpc>
              <a:spcBef>
                <a:spcPts val="90"/>
              </a:spcBef>
            </a:pP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baseline="6666" sz="1875" spc="-660">
                <a:latin typeface="Symbol"/>
                <a:cs typeface="Symbol"/>
              </a:rPr>
              <a:t>⎟</a:t>
            </a:r>
            <a:r>
              <a:rPr dirty="0" baseline="6666" sz="1875" spc="442">
                <a:latin typeface="Times New Roman"/>
                <a:cs typeface="Times New Roman"/>
              </a:rPr>
              <a:t> </a:t>
            </a:r>
            <a:r>
              <a:rPr dirty="0" baseline="4444" sz="1875" spc="-660">
                <a:latin typeface="Symbol"/>
                <a:cs typeface="Symbol"/>
              </a:rPr>
              <a:t>⎥</a:t>
            </a:r>
            <a:r>
              <a:rPr dirty="0" baseline="4444" sz="1875" spc="52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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350" spc="-335" i="1">
                <a:latin typeface="Symbol"/>
                <a:cs typeface="Symbol"/>
              </a:rPr>
              <a:t></a:t>
            </a:r>
            <a:endParaRPr sz="1350">
              <a:latin typeface="Symbol"/>
              <a:cs typeface="Symbol"/>
            </a:endParaRPr>
          </a:p>
          <a:p>
            <a:pPr algn="ctr" marL="8890">
              <a:lnSpc>
                <a:spcPts val="1305"/>
              </a:lnSpc>
            </a:pPr>
            <a:r>
              <a:rPr dirty="0" sz="1250" spc="-440">
                <a:latin typeface="Symbol"/>
                <a:cs typeface="Symbol"/>
              </a:rPr>
              <a:t>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51653" y="2746745"/>
            <a:ext cx="111760" cy="48133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6350">
              <a:lnSpc>
                <a:spcPct val="100000"/>
              </a:lnSpc>
              <a:spcBef>
                <a:spcPts val="390"/>
              </a:spcBef>
            </a:pPr>
            <a:r>
              <a:rPr dirty="0" sz="1250" spc="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20055" y="3008957"/>
            <a:ext cx="250825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6666" sz="1875" spc="-660">
                <a:latin typeface="Symbol"/>
                <a:cs typeface="Symbol"/>
              </a:rPr>
              <a:t>⎢</a:t>
            </a:r>
            <a:r>
              <a:rPr dirty="0" baseline="-6666" sz="1875" spc="-277">
                <a:latin typeface="Times New Roman"/>
                <a:cs typeface="Times New Roman"/>
              </a:rPr>
              <a:t> </a:t>
            </a:r>
            <a:r>
              <a:rPr dirty="0" sz="1250" spc="-65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31915" y="2801870"/>
            <a:ext cx="1910714" cy="315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613410" algn="l"/>
                <a:tab pos="857250" algn="l"/>
                <a:tab pos="1339215" algn="l"/>
              </a:tabLst>
            </a:pPr>
            <a:r>
              <a:rPr dirty="0" sz="1250" spc="5">
                <a:latin typeface="Times New Roman"/>
                <a:cs typeface="Times New Roman"/>
              </a:rPr>
              <a:t>(</a:t>
            </a:r>
            <a:r>
              <a:rPr dirty="0" sz="1250" spc="-200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x</a:t>
            </a:r>
            <a:r>
              <a:rPr dirty="0" sz="1250" spc="300" i="1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Symbol"/>
                <a:cs typeface="Symbol"/>
              </a:rPr>
              <a:t></a:t>
            </a:r>
            <a:r>
              <a:rPr dirty="0" sz="1350" spc="-30" i="1">
                <a:latin typeface="Symbol"/>
                <a:cs typeface="Symbol"/>
              </a:rPr>
              <a:t></a:t>
            </a:r>
            <a:r>
              <a:rPr dirty="0" sz="1350" spc="-30">
                <a:latin typeface="Times New Roman"/>
                <a:cs typeface="Times New Roman"/>
              </a:rPr>
              <a:t>	</a:t>
            </a:r>
            <a:r>
              <a:rPr dirty="0" sz="1250" spc="5">
                <a:latin typeface="Times New Roman"/>
                <a:cs typeface="Times New Roman"/>
              </a:rPr>
              <a:t>)	</a:t>
            </a:r>
            <a:r>
              <a:rPr dirty="0" sz="1250" spc="10">
                <a:latin typeface="Symbol"/>
                <a:cs typeface="Symbol"/>
              </a:rPr>
              <a:t>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E</a:t>
            </a:r>
            <a:r>
              <a:rPr dirty="0" sz="1250" spc="-155" i="1">
                <a:latin typeface="Times New Roman"/>
                <a:cs typeface="Times New Roman"/>
              </a:rPr>
              <a:t> </a:t>
            </a:r>
            <a:r>
              <a:rPr dirty="0" baseline="4444" sz="1875" spc="-660">
                <a:latin typeface="Symbol"/>
                <a:cs typeface="Symbol"/>
              </a:rPr>
              <a:t>⎢</a:t>
            </a:r>
            <a:r>
              <a:rPr dirty="0" baseline="4444" sz="1875" spc="-660">
                <a:latin typeface="Times New Roman"/>
                <a:cs typeface="Times New Roman"/>
              </a:rPr>
              <a:t>	</a:t>
            </a:r>
            <a:r>
              <a:rPr dirty="0" baseline="6666" sz="1875" spc="-660">
                <a:latin typeface="Symbol"/>
                <a:cs typeface="Symbol"/>
              </a:rPr>
              <a:t>⎜</a:t>
            </a:r>
            <a:r>
              <a:rPr dirty="0" baseline="6666" sz="1875" spc="-225">
                <a:latin typeface="Times New Roman"/>
                <a:cs typeface="Times New Roman"/>
              </a:rPr>
              <a:t> </a:t>
            </a:r>
            <a:r>
              <a:rPr dirty="0" baseline="-8771" sz="2850">
                <a:latin typeface="Symbol"/>
                <a:cs typeface="Symbol"/>
              </a:rPr>
              <a:t></a:t>
            </a:r>
            <a:r>
              <a:rPr dirty="0" baseline="-8771" sz="2850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x</a:t>
            </a:r>
            <a:r>
              <a:rPr dirty="0" sz="1250" spc="50" i="1">
                <a:latin typeface="Times New Roman"/>
                <a:cs typeface="Times New Roman"/>
              </a:rPr>
              <a:t> </a:t>
            </a:r>
            <a:r>
              <a:rPr dirty="0" sz="1250" spc="-55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00639" y="2936573"/>
            <a:ext cx="250825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250" spc="-440">
                <a:latin typeface="Symbol"/>
                <a:cs typeface="Symbol"/>
              </a:rPr>
              <a:t>⎢</a:t>
            </a:r>
            <a:r>
              <a:rPr dirty="0" sz="1250" spc="-185">
                <a:latin typeface="Times New Roman"/>
                <a:cs typeface="Times New Roman"/>
              </a:rPr>
              <a:t> </a:t>
            </a:r>
            <a:r>
              <a:rPr dirty="0" baseline="-24444" sz="1875" spc="-97" i="1">
                <a:latin typeface="Times New Roman"/>
                <a:cs typeface="Times New Roman"/>
              </a:rPr>
              <a:t>R</a:t>
            </a:r>
            <a:endParaRPr baseline="-24444" sz="187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70116" y="2776255"/>
            <a:ext cx="74866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429259" algn="l"/>
              </a:tabLst>
            </a:pPr>
            <a:r>
              <a:rPr dirty="0" sz="1250" spc="-145" i="1">
                <a:latin typeface="Times New Roman"/>
                <a:cs typeface="Times New Roman"/>
              </a:rPr>
              <a:t>E</a:t>
            </a:r>
            <a:r>
              <a:rPr dirty="0" sz="2100" spc="-145">
                <a:latin typeface="Symbol"/>
                <a:cs typeface="Symbol"/>
              </a:rPr>
              <a:t></a:t>
            </a:r>
            <a:r>
              <a:rPr dirty="0" sz="1350" spc="-145" i="1">
                <a:latin typeface="Symbol"/>
                <a:cs typeface="Symbol"/>
              </a:rPr>
              <a:t></a:t>
            </a:r>
            <a:r>
              <a:rPr dirty="0" sz="1350" spc="-145">
                <a:latin typeface="Times New Roman"/>
                <a:cs typeface="Times New Roman"/>
              </a:rPr>
              <a:t>	</a:t>
            </a:r>
            <a:r>
              <a:rPr dirty="0" sz="2100" spc="-75">
                <a:latin typeface="Symbol"/>
                <a:cs typeface="Symbol"/>
              </a:rPr>
              <a:t></a:t>
            </a:r>
            <a:r>
              <a:rPr dirty="0" sz="1250" spc="-75">
                <a:latin typeface="Symbol"/>
                <a:cs typeface="Symbol"/>
              </a:rPr>
              <a:t>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46379" y="2973197"/>
            <a:ext cx="386080" cy="56769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20"/>
              </a:spcBef>
            </a:pPr>
            <a:r>
              <a:rPr dirty="0" baseline="-6666" sz="1875" spc="-660">
                <a:latin typeface="Symbol"/>
                <a:cs typeface="Symbol"/>
              </a:rPr>
              <a:t>⎝</a:t>
            </a:r>
            <a:r>
              <a:rPr dirty="0" baseline="-6666" sz="1875" spc="37">
                <a:latin typeface="Times New Roman"/>
                <a:cs typeface="Times New Roman"/>
              </a:rPr>
              <a:t> </a:t>
            </a: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120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  <a:spcBef>
                <a:spcPts val="565"/>
              </a:spcBef>
            </a:pPr>
            <a:r>
              <a:rPr dirty="0" baseline="-15873" sz="2100" spc="-30">
                <a:latin typeface="Symbol"/>
                <a:cs typeface="Symbol"/>
              </a:rPr>
              <a:t></a:t>
            </a:r>
            <a:r>
              <a:rPr dirty="0" sz="1000" spc="-20" i="1"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22120" y="3353053"/>
            <a:ext cx="4275455" cy="1240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467359">
              <a:lnSpc>
                <a:spcPct val="100000"/>
              </a:lnSpc>
              <a:spcBef>
                <a:spcPts val="95"/>
              </a:spcBef>
            </a:pPr>
            <a:r>
              <a:rPr dirty="0" baseline="-19444" sz="1500" spc="-44" i="1">
                <a:latin typeface="Tahoma"/>
                <a:cs typeface="Tahoma"/>
              </a:rPr>
              <a:t>mle </a:t>
            </a:r>
            <a:r>
              <a:rPr dirty="0" sz="1400" spc="-5">
                <a:latin typeface="Tahoma"/>
                <a:cs typeface="Tahoma"/>
              </a:rPr>
              <a:t>is</a:t>
            </a:r>
            <a:r>
              <a:rPr dirty="0" sz="1400" spc="-19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biased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3232785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</a:t>
            </a:r>
            <a:r>
              <a:rPr dirty="0" sz="600" spc="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600" spc="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3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55285" y="8654286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28723" y="5511038"/>
            <a:ext cx="3278504" cy="591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9885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MLE Variance</a:t>
            </a:r>
            <a:r>
              <a:rPr dirty="0" sz="2200" spc="-6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Bias</a:t>
            </a:r>
            <a:endParaRPr sz="220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65"/>
              </a:spcBef>
              <a:buSzPct val="96551"/>
              <a:buFont typeface="Tahoma"/>
              <a:buChar char="•"/>
              <a:tabLst>
                <a:tab pos="196850" algn="l"/>
              </a:tabLst>
            </a:pPr>
            <a:r>
              <a:rPr dirty="0" sz="1450" spc="-20" i="1">
                <a:latin typeface="Tahoma"/>
                <a:cs typeface="Tahoma"/>
              </a:rPr>
              <a:t>If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1</a:t>
            </a:r>
            <a:r>
              <a:rPr dirty="0" sz="1450" spc="-30" i="1">
                <a:latin typeface="Tahoma"/>
                <a:cs typeface="Tahoma"/>
              </a:rPr>
              <a:t>, x</a:t>
            </a:r>
            <a:r>
              <a:rPr dirty="0" baseline="-19444" sz="1500" spc="-44" i="1">
                <a:latin typeface="Tahoma"/>
                <a:cs typeface="Tahoma"/>
              </a:rPr>
              <a:t>2</a:t>
            </a:r>
            <a:r>
              <a:rPr dirty="0" sz="1450" spc="-3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50" spc="-35" i="1">
                <a:latin typeface="Tahoma"/>
                <a:cs typeface="Tahoma"/>
              </a:rPr>
              <a:t>x</a:t>
            </a:r>
            <a:r>
              <a:rPr dirty="0" baseline="-19444" sz="1500" spc="-52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 N(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then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21507" y="6532627"/>
            <a:ext cx="132080" cy="0"/>
          </a:xfrm>
          <a:custGeom>
            <a:avLst/>
            <a:gdLst/>
            <a:ahLst/>
            <a:cxnLst/>
            <a:rect l="l" t="t" r="r" b="b"/>
            <a:pathLst>
              <a:path w="132080" h="0">
                <a:moveTo>
                  <a:pt x="0" y="0"/>
                </a:moveTo>
                <a:lnTo>
                  <a:pt x="131827" y="0"/>
                </a:lnTo>
              </a:path>
            </a:pathLst>
          </a:custGeom>
          <a:ln w="6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40076" y="6532627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 h="0">
                <a:moveTo>
                  <a:pt x="0" y="0"/>
                </a:moveTo>
                <a:lnTo>
                  <a:pt x="131062" y="0"/>
                </a:lnTo>
              </a:path>
            </a:pathLst>
          </a:custGeom>
          <a:ln w="6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33364" y="6532627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 h="0">
                <a:moveTo>
                  <a:pt x="0" y="0"/>
                </a:moveTo>
                <a:lnTo>
                  <a:pt x="131062" y="0"/>
                </a:lnTo>
              </a:path>
            </a:pathLst>
          </a:custGeom>
          <a:ln w="6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545334" y="6308963"/>
            <a:ext cx="51244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11150" algn="l"/>
              </a:tabLst>
            </a:pPr>
            <a:r>
              <a:rPr dirty="0" sz="1250" spc="-440">
                <a:latin typeface="Symbol"/>
                <a:cs typeface="Symbol"/>
              </a:rPr>
              <a:t>⎛</a:t>
            </a:r>
            <a:r>
              <a:rPr dirty="0" sz="1250" spc="-440">
                <a:latin typeface="Times New Roman"/>
                <a:cs typeface="Times New Roman"/>
              </a:rPr>
              <a:t>	</a:t>
            </a:r>
            <a:r>
              <a:rPr dirty="0" baseline="4444" sz="1875" spc="15">
                <a:latin typeface="Times New Roman"/>
                <a:cs typeface="Times New Roman"/>
              </a:rPr>
              <a:t>1</a:t>
            </a:r>
            <a:r>
              <a:rPr dirty="0" baseline="4444" sz="1875" spc="-67">
                <a:latin typeface="Times New Roman"/>
                <a:cs typeface="Times New Roman"/>
              </a:rPr>
              <a:t> </a:t>
            </a:r>
            <a:r>
              <a:rPr dirty="0" sz="1250" spc="-710">
                <a:latin typeface="Symbol"/>
                <a:cs typeface="Symbol"/>
              </a:rPr>
              <a:t>⎞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09869" y="6544428"/>
            <a:ext cx="31051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34950" algn="l"/>
              </a:tabLst>
            </a:pPr>
            <a:r>
              <a:rPr dirty="0" sz="1250" spc="-440">
                <a:latin typeface="Symbol"/>
                <a:cs typeface="Symbol"/>
              </a:rPr>
              <a:t>⎥</a:t>
            </a:r>
            <a:r>
              <a:rPr dirty="0" sz="1250" spc="-440">
                <a:latin typeface="Times New Roman"/>
                <a:cs typeface="Times New Roman"/>
              </a:rPr>
              <a:t>	</a:t>
            </a:r>
            <a:r>
              <a:rPr dirty="0" sz="1250" spc="-715">
                <a:latin typeface="Symbol"/>
                <a:cs typeface="Symbol"/>
              </a:rPr>
              <a:t>⎝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09869" y="6620629"/>
            <a:ext cx="7493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-440">
                <a:latin typeface="Symbol"/>
                <a:cs typeface="Symbol"/>
              </a:rPr>
              <a:t>⎦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66619" y="6574934"/>
            <a:ext cx="7493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-440">
                <a:latin typeface="Symbol"/>
                <a:cs typeface="Symbol"/>
              </a:rPr>
              <a:t>⎠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41219" y="6169536"/>
            <a:ext cx="26924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37777" sz="1875" spc="-277">
                <a:latin typeface="Symbol"/>
                <a:cs typeface="Symbol"/>
              </a:rPr>
              <a:t>⎞</a:t>
            </a:r>
            <a:r>
              <a:rPr dirty="0" sz="750" spc="-185">
                <a:latin typeface="Times New Roman"/>
                <a:cs typeface="Times New Roman"/>
              </a:rPr>
              <a:t>2 </a:t>
            </a:r>
            <a:r>
              <a:rPr dirty="0" baseline="-22222" sz="1875" spc="-1252">
                <a:latin typeface="Symbol"/>
                <a:cs typeface="Symbol"/>
              </a:rPr>
              <a:t>⎤</a:t>
            </a:r>
            <a:endParaRPr baseline="-22222" sz="1875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24729" y="6524632"/>
            <a:ext cx="25844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r>
              <a:rPr dirty="0" sz="1250" spc="-125" i="1">
                <a:latin typeface="Times New Roman"/>
                <a:cs typeface="Times New Roman"/>
              </a:rPr>
              <a:t> </a:t>
            </a:r>
            <a:r>
              <a:rPr dirty="0" baseline="-6666" sz="1875" spc="-772">
                <a:latin typeface="Symbol"/>
                <a:cs typeface="Symbol"/>
              </a:rPr>
              <a:t>⎠</a:t>
            </a:r>
            <a:endParaRPr baseline="-6666" sz="1875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56846" y="6524632"/>
            <a:ext cx="11176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25248" y="6524632"/>
            <a:ext cx="35179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6666" sz="1875" spc="-1027">
                <a:latin typeface="Symbol"/>
                <a:cs typeface="Symbol"/>
              </a:rPr>
              <a:t>⎢</a:t>
            </a:r>
            <a:r>
              <a:rPr dirty="0" baseline="-33333" sz="1875" spc="-1027">
                <a:latin typeface="Symbol"/>
                <a:cs typeface="Symbol"/>
              </a:rPr>
              <a:t>⎣</a:t>
            </a:r>
            <a:r>
              <a:rPr dirty="0" baseline="-33333" sz="1875" spc="-217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R</a:t>
            </a:r>
            <a:r>
              <a:rPr dirty="0" sz="1250" spc="-50" i="1">
                <a:latin typeface="Times New Roman"/>
                <a:cs typeface="Times New Roman"/>
              </a:rPr>
              <a:t> </a:t>
            </a:r>
            <a:r>
              <a:rPr dirty="0" baseline="-17777" sz="1875" spc="-1739">
                <a:latin typeface="Symbol"/>
                <a:cs typeface="Symbol"/>
              </a:rPr>
              <a:t>⎝</a:t>
            </a:r>
            <a:endParaRPr baseline="-17777" sz="1875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69342" y="6292547"/>
            <a:ext cx="357187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454025" algn="l"/>
                <a:tab pos="1007110" algn="l"/>
                <a:tab pos="1729105" algn="l"/>
                <a:tab pos="2912745" algn="l"/>
              </a:tabLst>
            </a:pPr>
            <a:r>
              <a:rPr dirty="0" sz="1250" spc="-145" i="1">
                <a:latin typeface="Times New Roman"/>
                <a:cs typeface="Times New Roman"/>
              </a:rPr>
              <a:t>E</a:t>
            </a:r>
            <a:r>
              <a:rPr dirty="0" sz="2100" spc="-145">
                <a:latin typeface="Symbol"/>
                <a:cs typeface="Symbol"/>
              </a:rPr>
              <a:t></a:t>
            </a:r>
            <a:r>
              <a:rPr dirty="0" sz="1350" spc="-145" i="1">
                <a:latin typeface="Symbol"/>
                <a:cs typeface="Symbol"/>
              </a:rPr>
              <a:t></a:t>
            </a:r>
            <a:r>
              <a:rPr dirty="0" sz="1350" spc="-145">
                <a:latin typeface="Times New Roman"/>
                <a:cs typeface="Times New Roman"/>
              </a:rPr>
              <a:t>	</a:t>
            </a:r>
            <a:r>
              <a:rPr dirty="0" sz="2100" spc="-70">
                <a:latin typeface="Symbol"/>
                <a:cs typeface="Symbol"/>
              </a:rPr>
              <a:t></a:t>
            </a:r>
            <a:r>
              <a:rPr dirty="0" sz="1250" spc="-70">
                <a:latin typeface="Symbol"/>
                <a:cs typeface="Symbol"/>
              </a:rPr>
              <a:t>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E</a:t>
            </a:r>
            <a:r>
              <a:rPr dirty="0" sz="1250" spc="-155" i="1">
                <a:latin typeface="Times New Roman"/>
                <a:cs typeface="Times New Roman"/>
              </a:rPr>
              <a:t> </a:t>
            </a:r>
            <a:r>
              <a:rPr dirty="0" baseline="4444" sz="1875" spc="-660">
                <a:latin typeface="Symbol"/>
                <a:cs typeface="Symbol"/>
              </a:rPr>
              <a:t>⎢</a:t>
            </a:r>
            <a:r>
              <a:rPr dirty="0" baseline="4444" sz="1875" spc="-660">
                <a:latin typeface="Times New Roman"/>
                <a:cs typeface="Times New Roman"/>
              </a:rPr>
              <a:t>	</a:t>
            </a:r>
            <a:r>
              <a:rPr dirty="0" baseline="6666" sz="1875" spc="-660">
                <a:latin typeface="Symbol"/>
                <a:cs typeface="Symbol"/>
              </a:rPr>
              <a:t>⎜</a:t>
            </a:r>
            <a:r>
              <a:rPr dirty="0" baseline="6666" sz="1875" spc="-225">
                <a:latin typeface="Times New Roman"/>
                <a:cs typeface="Times New Roman"/>
              </a:rPr>
              <a:t> </a:t>
            </a:r>
            <a:r>
              <a:rPr dirty="0" baseline="-8771" sz="2850">
                <a:latin typeface="Symbol"/>
                <a:cs typeface="Symbol"/>
              </a:rPr>
              <a:t></a:t>
            </a:r>
            <a:r>
              <a:rPr dirty="0" baseline="-8771" sz="2850" spc="-247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x</a:t>
            </a:r>
            <a:r>
              <a:rPr dirty="0" sz="1250" spc="295" i="1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sz="1250" spc="10">
                <a:latin typeface="Times New Roman"/>
                <a:cs typeface="Times New Roman"/>
              </a:rPr>
              <a:t>	</a:t>
            </a:r>
            <a:r>
              <a:rPr dirty="0" baseline="-8771" sz="2850">
                <a:latin typeface="Symbol"/>
                <a:cs typeface="Symbol"/>
              </a:rPr>
              <a:t></a:t>
            </a:r>
            <a:r>
              <a:rPr dirty="0" baseline="-8771" sz="2850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x  </a:t>
            </a:r>
            <a:r>
              <a:rPr dirty="0" baseline="6666" sz="1875" spc="-660">
                <a:latin typeface="Symbol"/>
                <a:cs typeface="Symbol"/>
              </a:rPr>
              <a:t>⎟</a:t>
            </a:r>
            <a:r>
              <a:rPr dirty="0" baseline="6666" sz="1875" spc="494">
                <a:latin typeface="Times New Roman"/>
                <a:cs typeface="Times New Roman"/>
              </a:rPr>
              <a:t> </a:t>
            </a:r>
            <a:r>
              <a:rPr dirty="0" baseline="4444" sz="1875" spc="-660">
                <a:latin typeface="Symbol"/>
                <a:cs typeface="Symbol"/>
              </a:rPr>
              <a:t>⎥</a:t>
            </a:r>
            <a:r>
              <a:rPr dirty="0" baseline="4444" sz="1875" spc="82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</a:t>
            </a:r>
            <a:r>
              <a:rPr dirty="0" sz="1250" spc="-140">
                <a:latin typeface="Times New Roman"/>
                <a:cs typeface="Times New Roman"/>
              </a:rPr>
              <a:t> </a:t>
            </a:r>
            <a:r>
              <a:rPr dirty="0" baseline="-4444" sz="1875" spc="-300">
                <a:latin typeface="Symbol"/>
                <a:cs typeface="Symbol"/>
              </a:rPr>
              <a:t>⎜</a:t>
            </a:r>
            <a:r>
              <a:rPr dirty="0" sz="1250" spc="-200">
                <a:latin typeface="Times New Roman"/>
                <a:cs typeface="Times New Roman"/>
              </a:rPr>
              <a:t>1</a:t>
            </a:r>
            <a:r>
              <a:rPr dirty="0" sz="1250" spc="-180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sz="1250" spc="10">
                <a:latin typeface="Times New Roman"/>
                <a:cs typeface="Times New Roman"/>
              </a:rPr>
              <a:t>	</a:t>
            </a:r>
            <a:r>
              <a:rPr dirty="0" baseline="-4444" sz="1875" spc="-405">
                <a:latin typeface="Symbol"/>
                <a:cs typeface="Symbol"/>
              </a:rPr>
              <a:t>⎟</a:t>
            </a:r>
            <a:r>
              <a:rPr dirty="0" sz="1350" spc="-270" i="1">
                <a:latin typeface="Symbol"/>
                <a:cs typeface="Symbol"/>
              </a:rPr>
              <a:t></a:t>
            </a:r>
            <a:r>
              <a:rPr dirty="0" sz="1350" spc="-270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2 </a:t>
            </a:r>
            <a:r>
              <a:rPr dirty="0" sz="1250" spc="10">
                <a:latin typeface="Symbol"/>
                <a:cs typeface="Symbol"/>
              </a:rPr>
              <a:t>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350" spc="-50" i="1">
                <a:latin typeface="Symbol"/>
                <a:cs typeface="Symbol"/>
              </a:rPr>
              <a:t></a:t>
            </a:r>
            <a:r>
              <a:rPr dirty="0" sz="1350" spc="-85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2</a:t>
            </a:r>
            <a:endParaRPr baseline="40740" sz="1125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62945" y="6302325"/>
            <a:ext cx="26606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90"/>
              </a:lnSpc>
            </a:pPr>
            <a:r>
              <a:rPr dirty="0" baseline="-22222" sz="1875" spc="15">
                <a:latin typeface="Times New Roman"/>
                <a:cs typeface="Times New Roman"/>
              </a:rPr>
              <a:t>1</a:t>
            </a:r>
            <a:r>
              <a:rPr dirty="0" baseline="-22222" sz="1875" spc="270">
                <a:latin typeface="Times New Roman"/>
                <a:cs typeface="Times New Roman"/>
              </a:rPr>
              <a:t> </a:t>
            </a: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35144" y="6620080"/>
            <a:ext cx="14541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j</a:t>
            </a:r>
            <a:r>
              <a:rPr dirty="0" sz="750" spc="-150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25248" y="6235071"/>
            <a:ext cx="49085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250" spc="-440">
                <a:latin typeface="Symbol"/>
                <a:cs typeface="Symbol"/>
              </a:rPr>
              <a:t>⎡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baseline="-22222" sz="1875" spc="15">
                <a:latin typeface="Times New Roman"/>
                <a:cs typeface="Times New Roman"/>
              </a:rPr>
              <a:t>1</a:t>
            </a:r>
            <a:r>
              <a:rPr dirty="0" baseline="-22222" sz="1875" spc="97">
                <a:latin typeface="Times New Roman"/>
                <a:cs typeface="Times New Roman"/>
              </a:rPr>
              <a:t> </a:t>
            </a:r>
            <a:r>
              <a:rPr dirty="0" baseline="-15555" sz="1875" spc="-660">
                <a:latin typeface="Symbol"/>
                <a:cs typeface="Symbol"/>
              </a:rPr>
              <a:t>⎛</a:t>
            </a:r>
            <a:r>
              <a:rPr dirty="0" baseline="-15555" sz="1875" spc="434">
                <a:latin typeface="Times New Roman"/>
                <a:cs typeface="Times New Roman"/>
              </a:rPr>
              <a:t> </a:t>
            </a:r>
            <a:r>
              <a:rPr dirty="0" sz="750" spc="-409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86678" y="6620080"/>
            <a:ext cx="14414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15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59138" y="6393766"/>
            <a:ext cx="1784350" cy="2514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94"/>
              </a:lnSpc>
              <a:spcBef>
                <a:spcPts val="90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ts val="894"/>
              </a:lnSpc>
              <a:tabLst>
                <a:tab pos="1084580" algn="l"/>
                <a:tab pos="1744345" algn="l"/>
              </a:tabLst>
            </a:pPr>
            <a:r>
              <a:rPr dirty="0" sz="750" spc="-10" i="1">
                <a:latin typeface="Times New Roman"/>
                <a:cs typeface="Times New Roman"/>
              </a:rPr>
              <a:t>ml</a:t>
            </a:r>
            <a:r>
              <a:rPr dirty="0" sz="750" spc="-5" i="1">
                <a:latin typeface="Times New Roman"/>
                <a:cs typeface="Times New Roman"/>
              </a:rPr>
              <a:t>e</a:t>
            </a:r>
            <a:r>
              <a:rPr dirty="0" sz="750" i="1">
                <a:latin typeface="Times New Roman"/>
                <a:cs typeface="Times New Roman"/>
              </a:rPr>
              <a:t>	</a:t>
            </a: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i="1">
                <a:latin typeface="Times New Roman"/>
                <a:cs typeface="Times New Roman"/>
              </a:rPr>
              <a:t>	</a:t>
            </a:r>
            <a:r>
              <a:rPr dirty="0" sz="750" spc="-5" i="1">
                <a:latin typeface="Times New Roman"/>
                <a:cs typeface="Times New Roman"/>
              </a:rPr>
              <a:t>j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24353" y="7451858"/>
            <a:ext cx="20637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30" i="1">
                <a:latin typeface="Tahoma"/>
                <a:cs typeface="Tahoma"/>
              </a:rPr>
              <a:t>mle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57551" y="7024127"/>
            <a:ext cx="3023235" cy="57213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90"/>
              </a:spcBef>
            </a:pPr>
            <a:r>
              <a:rPr dirty="0" sz="1000" spc="-5">
                <a:latin typeface="Tahoma"/>
                <a:cs typeface="Tahoma"/>
              </a:rPr>
              <a:t>Intuition check: consider the case 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R=1</a:t>
            </a:r>
            <a:endParaRPr sz="10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830"/>
              </a:spcBef>
              <a:tabLst>
                <a:tab pos="2297430" algn="l"/>
              </a:tabLst>
            </a:pPr>
            <a:r>
              <a:rPr dirty="0" sz="1000" spc="-5">
                <a:latin typeface="Tahoma"/>
                <a:cs typeface="Tahoma"/>
              </a:rPr>
              <a:t>Why should our </a:t>
            </a:r>
            <a:r>
              <a:rPr dirty="0" sz="1000">
                <a:latin typeface="Tahoma"/>
                <a:cs typeface="Tahoma"/>
              </a:rPr>
              <a:t>guts </a:t>
            </a:r>
            <a:r>
              <a:rPr dirty="0" sz="1000" spc="-5">
                <a:latin typeface="Tahoma"/>
                <a:cs typeface="Tahoma"/>
              </a:rPr>
              <a:t>expect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that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400" spc="-20">
                <a:latin typeface="Symbol"/>
                <a:cs typeface="Symbol"/>
              </a:rPr>
              <a:t></a:t>
            </a:r>
            <a:r>
              <a:rPr dirty="0" baseline="22222" sz="1500" spc="-30" i="1">
                <a:latin typeface="Tahoma"/>
                <a:cs typeface="Tahoma"/>
              </a:rPr>
              <a:t>2	</a:t>
            </a:r>
            <a:r>
              <a:rPr dirty="0" sz="1000" spc="-5">
                <a:latin typeface="Tahoma"/>
                <a:cs typeface="Tahoma"/>
              </a:rPr>
              <a:t>would </a:t>
            </a:r>
            <a:r>
              <a:rPr dirty="0" sz="1000">
                <a:latin typeface="Tahoma"/>
                <a:cs typeface="Tahoma"/>
              </a:rPr>
              <a:t>be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an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57550" y="7460939"/>
            <a:ext cx="1571625" cy="57912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5400" marR="30480">
              <a:lnSpc>
                <a:spcPct val="136700"/>
              </a:lnSpc>
              <a:spcBef>
                <a:spcPts val="345"/>
              </a:spcBef>
            </a:pPr>
            <a:r>
              <a:rPr dirty="0" sz="1000" spc="-5">
                <a:latin typeface="Tahoma"/>
                <a:cs typeface="Tahoma"/>
              </a:rPr>
              <a:t>underestimate of true </a:t>
            </a:r>
            <a:r>
              <a:rPr dirty="0" sz="1400" spc="-15">
                <a:latin typeface="Symbol"/>
                <a:cs typeface="Symbol"/>
              </a:rPr>
              <a:t></a:t>
            </a:r>
            <a:r>
              <a:rPr dirty="0" baseline="22222" sz="1500" spc="-22" i="1">
                <a:latin typeface="Tahoma"/>
                <a:cs typeface="Tahoma"/>
              </a:rPr>
              <a:t>2</a:t>
            </a:r>
            <a:r>
              <a:rPr dirty="0" sz="1000" spc="-15">
                <a:latin typeface="Tahoma"/>
                <a:cs typeface="Tahoma"/>
              </a:rPr>
              <a:t>?  </a:t>
            </a:r>
            <a:r>
              <a:rPr dirty="0" sz="1000" spc="-5">
                <a:latin typeface="Tahoma"/>
                <a:cs typeface="Tahoma"/>
              </a:rPr>
              <a:t>How could you </a:t>
            </a:r>
            <a:r>
              <a:rPr dirty="0" sz="1000">
                <a:latin typeface="Tahoma"/>
                <a:cs typeface="Tahoma"/>
              </a:rPr>
              <a:t>prove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that?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838955" y="6709156"/>
            <a:ext cx="1568450" cy="1397000"/>
          </a:xfrm>
          <a:custGeom>
            <a:avLst/>
            <a:gdLst/>
            <a:ahLst/>
            <a:cxnLst/>
            <a:rect l="l" t="t" r="r" b="b"/>
            <a:pathLst>
              <a:path w="1568450" h="1397000">
                <a:moveTo>
                  <a:pt x="1078992" y="1384300"/>
                </a:moveTo>
                <a:lnTo>
                  <a:pt x="534162" y="1384300"/>
                </a:lnTo>
                <a:lnTo>
                  <a:pt x="558546" y="1397000"/>
                </a:lnTo>
                <a:lnTo>
                  <a:pt x="1067562" y="1397000"/>
                </a:lnTo>
                <a:lnTo>
                  <a:pt x="1078992" y="1384300"/>
                </a:lnTo>
                <a:close/>
              </a:path>
              <a:path w="1568450" h="1397000">
                <a:moveTo>
                  <a:pt x="583692" y="1371600"/>
                </a:moveTo>
                <a:lnTo>
                  <a:pt x="441198" y="1371600"/>
                </a:lnTo>
                <a:lnTo>
                  <a:pt x="464058" y="1384300"/>
                </a:lnTo>
                <a:lnTo>
                  <a:pt x="607314" y="1384300"/>
                </a:lnTo>
                <a:lnTo>
                  <a:pt x="583692" y="1371600"/>
                </a:lnTo>
                <a:close/>
              </a:path>
              <a:path w="1568450" h="1397000">
                <a:moveTo>
                  <a:pt x="1293876" y="1308100"/>
                </a:moveTo>
                <a:lnTo>
                  <a:pt x="1248156" y="1308100"/>
                </a:lnTo>
                <a:lnTo>
                  <a:pt x="1210818" y="1333500"/>
                </a:lnTo>
                <a:lnTo>
                  <a:pt x="1188720" y="1333500"/>
                </a:lnTo>
                <a:lnTo>
                  <a:pt x="1165860" y="1346200"/>
                </a:lnTo>
                <a:lnTo>
                  <a:pt x="1120140" y="1358900"/>
                </a:lnTo>
                <a:lnTo>
                  <a:pt x="1098042" y="1358900"/>
                </a:lnTo>
                <a:lnTo>
                  <a:pt x="1075182" y="1371600"/>
                </a:lnTo>
                <a:lnTo>
                  <a:pt x="1040892" y="1371600"/>
                </a:lnTo>
                <a:lnTo>
                  <a:pt x="1029462" y="1384300"/>
                </a:lnTo>
                <a:lnTo>
                  <a:pt x="1102614" y="1384300"/>
                </a:lnTo>
                <a:lnTo>
                  <a:pt x="1126236" y="1371600"/>
                </a:lnTo>
                <a:lnTo>
                  <a:pt x="1194816" y="1358900"/>
                </a:lnTo>
                <a:lnTo>
                  <a:pt x="1205484" y="1346200"/>
                </a:lnTo>
                <a:lnTo>
                  <a:pt x="1219200" y="1346200"/>
                </a:lnTo>
                <a:lnTo>
                  <a:pt x="1256538" y="1333500"/>
                </a:lnTo>
                <a:lnTo>
                  <a:pt x="1274826" y="1320800"/>
                </a:lnTo>
                <a:lnTo>
                  <a:pt x="1293876" y="1308100"/>
                </a:lnTo>
                <a:close/>
              </a:path>
              <a:path w="1568450" h="1397000">
                <a:moveTo>
                  <a:pt x="467106" y="1358900"/>
                </a:moveTo>
                <a:lnTo>
                  <a:pt x="377952" y="1358900"/>
                </a:lnTo>
                <a:lnTo>
                  <a:pt x="397764" y="1371600"/>
                </a:lnTo>
                <a:lnTo>
                  <a:pt x="489966" y="1371600"/>
                </a:lnTo>
                <a:lnTo>
                  <a:pt x="467106" y="1358900"/>
                </a:lnTo>
                <a:close/>
              </a:path>
              <a:path w="1568450" h="1397000">
                <a:moveTo>
                  <a:pt x="358902" y="1346200"/>
                </a:moveTo>
                <a:lnTo>
                  <a:pt x="334518" y="1346200"/>
                </a:lnTo>
                <a:lnTo>
                  <a:pt x="360426" y="1358900"/>
                </a:lnTo>
                <a:lnTo>
                  <a:pt x="358902" y="1346200"/>
                </a:lnTo>
                <a:close/>
              </a:path>
              <a:path w="1568450" h="1397000">
                <a:moveTo>
                  <a:pt x="403860" y="1346200"/>
                </a:moveTo>
                <a:lnTo>
                  <a:pt x="358902" y="1346200"/>
                </a:lnTo>
                <a:lnTo>
                  <a:pt x="368046" y="1358900"/>
                </a:lnTo>
                <a:lnTo>
                  <a:pt x="424434" y="1358900"/>
                </a:lnTo>
                <a:lnTo>
                  <a:pt x="403860" y="1346200"/>
                </a:lnTo>
                <a:close/>
              </a:path>
              <a:path w="1568450" h="1397000">
                <a:moveTo>
                  <a:pt x="268224" y="1308100"/>
                </a:moveTo>
                <a:lnTo>
                  <a:pt x="217170" y="1308100"/>
                </a:lnTo>
                <a:lnTo>
                  <a:pt x="239268" y="1320800"/>
                </a:lnTo>
                <a:lnTo>
                  <a:pt x="262128" y="1333500"/>
                </a:lnTo>
                <a:lnTo>
                  <a:pt x="309372" y="1346200"/>
                </a:lnTo>
                <a:lnTo>
                  <a:pt x="384048" y="1346200"/>
                </a:lnTo>
                <a:lnTo>
                  <a:pt x="374904" y="1333500"/>
                </a:lnTo>
                <a:lnTo>
                  <a:pt x="339090" y="1333500"/>
                </a:lnTo>
                <a:lnTo>
                  <a:pt x="314706" y="1320800"/>
                </a:lnTo>
                <a:lnTo>
                  <a:pt x="291084" y="1320800"/>
                </a:lnTo>
                <a:lnTo>
                  <a:pt x="268224" y="1308100"/>
                </a:lnTo>
                <a:close/>
              </a:path>
              <a:path w="1568450" h="1397000">
                <a:moveTo>
                  <a:pt x="9144" y="1193800"/>
                </a:moveTo>
                <a:lnTo>
                  <a:pt x="0" y="1206500"/>
                </a:lnTo>
                <a:lnTo>
                  <a:pt x="45720" y="1231900"/>
                </a:lnTo>
                <a:lnTo>
                  <a:pt x="67818" y="1244600"/>
                </a:lnTo>
                <a:lnTo>
                  <a:pt x="110490" y="1270000"/>
                </a:lnTo>
                <a:lnTo>
                  <a:pt x="153162" y="1282700"/>
                </a:lnTo>
                <a:lnTo>
                  <a:pt x="195834" y="1308100"/>
                </a:lnTo>
                <a:lnTo>
                  <a:pt x="246126" y="1308100"/>
                </a:lnTo>
                <a:lnTo>
                  <a:pt x="203454" y="1282700"/>
                </a:lnTo>
                <a:lnTo>
                  <a:pt x="182118" y="1282700"/>
                </a:lnTo>
                <a:lnTo>
                  <a:pt x="161544" y="1270000"/>
                </a:lnTo>
                <a:lnTo>
                  <a:pt x="140208" y="1257300"/>
                </a:lnTo>
                <a:lnTo>
                  <a:pt x="119634" y="1244600"/>
                </a:lnTo>
                <a:lnTo>
                  <a:pt x="76962" y="1219200"/>
                </a:lnTo>
                <a:lnTo>
                  <a:pt x="54864" y="1206500"/>
                </a:lnTo>
                <a:lnTo>
                  <a:pt x="32004" y="1206500"/>
                </a:lnTo>
                <a:lnTo>
                  <a:pt x="9144" y="1193800"/>
                </a:lnTo>
                <a:close/>
              </a:path>
              <a:path w="1568450" h="1397000">
                <a:moveTo>
                  <a:pt x="1309116" y="1282700"/>
                </a:moveTo>
                <a:lnTo>
                  <a:pt x="1292352" y="1282700"/>
                </a:lnTo>
                <a:lnTo>
                  <a:pt x="1285494" y="1295400"/>
                </a:lnTo>
                <a:lnTo>
                  <a:pt x="1266444" y="1308100"/>
                </a:lnTo>
                <a:lnTo>
                  <a:pt x="1297686" y="1308100"/>
                </a:lnTo>
                <a:lnTo>
                  <a:pt x="1297686" y="1295400"/>
                </a:lnTo>
                <a:lnTo>
                  <a:pt x="1304544" y="1295400"/>
                </a:lnTo>
                <a:lnTo>
                  <a:pt x="1309116" y="1282700"/>
                </a:lnTo>
                <a:close/>
              </a:path>
              <a:path w="1568450" h="1397000">
                <a:moveTo>
                  <a:pt x="1310640" y="1295400"/>
                </a:moveTo>
                <a:lnTo>
                  <a:pt x="1297686" y="1295400"/>
                </a:lnTo>
                <a:lnTo>
                  <a:pt x="1297686" y="1308100"/>
                </a:lnTo>
                <a:lnTo>
                  <a:pt x="1306068" y="1308100"/>
                </a:lnTo>
                <a:lnTo>
                  <a:pt x="1310640" y="1295400"/>
                </a:lnTo>
                <a:close/>
              </a:path>
              <a:path w="1568450" h="1397000">
                <a:moveTo>
                  <a:pt x="1315974" y="1295400"/>
                </a:moveTo>
                <a:lnTo>
                  <a:pt x="1310640" y="1295400"/>
                </a:lnTo>
                <a:lnTo>
                  <a:pt x="1306068" y="1308100"/>
                </a:lnTo>
                <a:lnTo>
                  <a:pt x="1315212" y="1308100"/>
                </a:lnTo>
                <a:lnTo>
                  <a:pt x="1315974" y="1295400"/>
                </a:lnTo>
                <a:close/>
              </a:path>
              <a:path w="1568450" h="1397000">
                <a:moveTo>
                  <a:pt x="1325880" y="1295400"/>
                </a:moveTo>
                <a:lnTo>
                  <a:pt x="1315974" y="1295400"/>
                </a:lnTo>
                <a:lnTo>
                  <a:pt x="1315212" y="1308100"/>
                </a:lnTo>
                <a:lnTo>
                  <a:pt x="1319784" y="1308100"/>
                </a:lnTo>
                <a:lnTo>
                  <a:pt x="1324927" y="1298575"/>
                </a:lnTo>
                <a:lnTo>
                  <a:pt x="1325880" y="1295400"/>
                </a:lnTo>
                <a:close/>
              </a:path>
              <a:path w="1568450" h="1397000">
                <a:moveTo>
                  <a:pt x="1324927" y="1298575"/>
                </a:moveTo>
                <a:lnTo>
                  <a:pt x="1319784" y="1308100"/>
                </a:lnTo>
                <a:lnTo>
                  <a:pt x="1322070" y="1308100"/>
                </a:lnTo>
                <a:lnTo>
                  <a:pt x="1324927" y="1298575"/>
                </a:lnTo>
                <a:close/>
              </a:path>
              <a:path w="1568450" h="1397000">
                <a:moveTo>
                  <a:pt x="1326642" y="1295400"/>
                </a:moveTo>
                <a:lnTo>
                  <a:pt x="1325880" y="1295400"/>
                </a:lnTo>
                <a:lnTo>
                  <a:pt x="1324927" y="1298575"/>
                </a:lnTo>
                <a:lnTo>
                  <a:pt x="1326642" y="1295400"/>
                </a:lnTo>
                <a:close/>
              </a:path>
              <a:path w="1568450" h="1397000">
                <a:moveTo>
                  <a:pt x="1309116" y="1282700"/>
                </a:moveTo>
                <a:lnTo>
                  <a:pt x="1304544" y="1295400"/>
                </a:lnTo>
                <a:lnTo>
                  <a:pt x="1306830" y="1295400"/>
                </a:lnTo>
                <a:lnTo>
                  <a:pt x="1309116" y="1282700"/>
                </a:lnTo>
                <a:close/>
              </a:path>
              <a:path w="1568450" h="1397000">
                <a:moveTo>
                  <a:pt x="1309878" y="1282700"/>
                </a:moveTo>
                <a:lnTo>
                  <a:pt x="1309116" y="1282700"/>
                </a:lnTo>
                <a:lnTo>
                  <a:pt x="1306830" y="1295400"/>
                </a:lnTo>
                <a:lnTo>
                  <a:pt x="1315212" y="1295400"/>
                </a:lnTo>
                <a:lnTo>
                  <a:pt x="1309878" y="1282700"/>
                </a:lnTo>
                <a:close/>
              </a:path>
              <a:path w="1568450" h="1397000">
                <a:moveTo>
                  <a:pt x="1328928" y="1282700"/>
                </a:moveTo>
                <a:lnTo>
                  <a:pt x="1309878" y="1282700"/>
                </a:lnTo>
                <a:lnTo>
                  <a:pt x="1315212" y="1295400"/>
                </a:lnTo>
                <a:lnTo>
                  <a:pt x="1328928" y="1295400"/>
                </a:lnTo>
                <a:lnTo>
                  <a:pt x="1328928" y="1282700"/>
                </a:lnTo>
                <a:close/>
              </a:path>
              <a:path w="1568450" h="1397000">
                <a:moveTo>
                  <a:pt x="1443990" y="1193800"/>
                </a:moveTo>
                <a:lnTo>
                  <a:pt x="1361694" y="1257300"/>
                </a:lnTo>
                <a:lnTo>
                  <a:pt x="1347978" y="1270000"/>
                </a:lnTo>
                <a:lnTo>
                  <a:pt x="1333500" y="1270000"/>
                </a:lnTo>
                <a:lnTo>
                  <a:pt x="1326642" y="1282700"/>
                </a:lnTo>
                <a:lnTo>
                  <a:pt x="1328928" y="1282700"/>
                </a:lnTo>
                <a:lnTo>
                  <a:pt x="1328928" y="1295400"/>
                </a:lnTo>
                <a:lnTo>
                  <a:pt x="1343406" y="1295400"/>
                </a:lnTo>
                <a:lnTo>
                  <a:pt x="1357884" y="1282700"/>
                </a:lnTo>
                <a:lnTo>
                  <a:pt x="1371600" y="1270000"/>
                </a:lnTo>
                <a:lnTo>
                  <a:pt x="1427988" y="1231900"/>
                </a:lnTo>
                <a:lnTo>
                  <a:pt x="1455420" y="1219200"/>
                </a:lnTo>
                <a:lnTo>
                  <a:pt x="1456944" y="1219200"/>
                </a:lnTo>
                <a:lnTo>
                  <a:pt x="1457706" y="1206500"/>
                </a:lnTo>
                <a:lnTo>
                  <a:pt x="1441704" y="1206500"/>
                </a:lnTo>
                <a:lnTo>
                  <a:pt x="1443990" y="1193800"/>
                </a:lnTo>
                <a:close/>
              </a:path>
              <a:path w="1568450" h="1397000">
                <a:moveTo>
                  <a:pt x="1449324" y="1193800"/>
                </a:moveTo>
                <a:lnTo>
                  <a:pt x="1445514" y="1193800"/>
                </a:lnTo>
                <a:lnTo>
                  <a:pt x="1441704" y="1206500"/>
                </a:lnTo>
                <a:lnTo>
                  <a:pt x="1450086" y="1206500"/>
                </a:lnTo>
                <a:lnTo>
                  <a:pt x="1449324" y="1193800"/>
                </a:lnTo>
                <a:close/>
              </a:path>
              <a:path w="1568450" h="1397000">
                <a:moveTo>
                  <a:pt x="1466850" y="1193800"/>
                </a:moveTo>
                <a:lnTo>
                  <a:pt x="1449324" y="1193800"/>
                </a:lnTo>
                <a:lnTo>
                  <a:pt x="1450086" y="1206500"/>
                </a:lnTo>
                <a:lnTo>
                  <a:pt x="1464564" y="1206500"/>
                </a:lnTo>
                <a:lnTo>
                  <a:pt x="1466850" y="1193800"/>
                </a:lnTo>
                <a:close/>
              </a:path>
              <a:path w="1568450" h="1397000">
                <a:moveTo>
                  <a:pt x="1479042" y="1193800"/>
                </a:moveTo>
                <a:lnTo>
                  <a:pt x="1466850" y="1193800"/>
                </a:lnTo>
                <a:lnTo>
                  <a:pt x="1464564" y="1206500"/>
                </a:lnTo>
                <a:lnTo>
                  <a:pt x="1467612" y="1206500"/>
                </a:lnTo>
                <a:lnTo>
                  <a:pt x="1479042" y="1193800"/>
                </a:lnTo>
                <a:close/>
              </a:path>
              <a:path w="1568450" h="1397000">
                <a:moveTo>
                  <a:pt x="1453134" y="1181100"/>
                </a:moveTo>
                <a:lnTo>
                  <a:pt x="1450848" y="1193800"/>
                </a:lnTo>
                <a:lnTo>
                  <a:pt x="1451610" y="1193800"/>
                </a:lnTo>
                <a:lnTo>
                  <a:pt x="1453134" y="1181100"/>
                </a:lnTo>
                <a:close/>
              </a:path>
              <a:path w="1568450" h="1397000">
                <a:moveTo>
                  <a:pt x="1456944" y="1181100"/>
                </a:moveTo>
                <a:lnTo>
                  <a:pt x="1453134" y="1181100"/>
                </a:lnTo>
                <a:lnTo>
                  <a:pt x="1451610" y="1193800"/>
                </a:lnTo>
                <a:lnTo>
                  <a:pt x="1457706" y="1193800"/>
                </a:lnTo>
                <a:lnTo>
                  <a:pt x="1462706" y="1185465"/>
                </a:lnTo>
                <a:lnTo>
                  <a:pt x="1456944" y="1181100"/>
                </a:lnTo>
                <a:close/>
              </a:path>
              <a:path w="1568450" h="1397000">
                <a:moveTo>
                  <a:pt x="1462706" y="1185465"/>
                </a:moveTo>
                <a:lnTo>
                  <a:pt x="1457706" y="1193800"/>
                </a:lnTo>
                <a:lnTo>
                  <a:pt x="1472946" y="1193800"/>
                </a:lnTo>
                <a:lnTo>
                  <a:pt x="1473063" y="1193311"/>
                </a:lnTo>
                <a:lnTo>
                  <a:pt x="1462706" y="1185465"/>
                </a:lnTo>
                <a:close/>
              </a:path>
              <a:path w="1568450" h="1397000">
                <a:moveTo>
                  <a:pt x="1473063" y="1193311"/>
                </a:moveTo>
                <a:lnTo>
                  <a:pt x="1472946" y="1193800"/>
                </a:lnTo>
                <a:lnTo>
                  <a:pt x="1473708" y="1193800"/>
                </a:lnTo>
                <a:lnTo>
                  <a:pt x="1473063" y="1193311"/>
                </a:lnTo>
                <a:close/>
              </a:path>
              <a:path w="1568450" h="1397000">
                <a:moveTo>
                  <a:pt x="1488186" y="1181100"/>
                </a:moveTo>
                <a:lnTo>
                  <a:pt x="1475994" y="1181100"/>
                </a:lnTo>
                <a:lnTo>
                  <a:pt x="1473063" y="1193311"/>
                </a:lnTo>
                <a:lnTo>
                  <a:pt x="1473708" y="1193800"/>
                </a:lnTo>
                <a:lnTo>
                  <a:pt x="1482852" y="1193800"/>
                </a:lnTo>
                <a:lnTo>
                  <a:pt x="1488186" y="1181100"/>
                </a:lnTo>
                <a:close/>
              </a:path>
              <a:path w="1568450" h="1397000">
                <a:moveTo>
                  <a:pt x="1475994" y="1181100"/>
                </a:moveTo>
                <a:lnTo>
                  <a:pt x="1465326" y="1181100"/>
                </a:lnTo>
                <a:lnTo>
                  <a:pt x="1462706" y="1185465"/>
                </a:lnTo>
                <a:lnTo>
                  <a:pt x="1473063" y="1193311"/>
                </a:lnTo>
                <a:lnTo>
                  <a:pt x="1475994" y="1181100"/>
                </a:lnTo>
                <a:close/>
              </a:path>
              <a:path w="1568450" h="1397000">
                <a:moveTo>
                  <a:pt x="1465326" y="1168400"/>
                </a:moveTo>
                <a:lnTo>
                  <a:pt x="1459992" y="1168400"/>
                </a:lnTo>
                <a:lnTo>
                  <a:pt x="1456944" y="1181100"/>
                </a:lnTo>
                <a:lnTo>
                  <a:pt x="1462706" y="1185465"/>
                </a:lnTo>
                <a:lnTo>
                  <a:pt x="1465326" y="1181100"/>
                </a:lnTo>
                <a:lnTo>
                  <a:pt x="1469136" y="1181100"/>
                </a:lnTo>
                <a:lnTo>
                  <a:pt x="1469517" y="1180041"/>
                </a:lnTo>
                <a:lnTo>
                  <a:pt x="1465326" y="1168400"/>
                </a:lnTo>
                <a:close/>
              </a:path>
              <a:path w="1568450" h="1397000">
                <a:moveTo>
                  <a:pt x="1469517" y="1180041"/>
                </a:moveTo>
                <a:lnTo>
                  <a:pt x="1469136" y="1181100"/>
                </a:lnTo>
                <a:lnTo>
                  <a:pt x="1469898" y="1181100"/>
                </a:lnTo>
                <a:lnTo>
                  <a:pt x="1469517" y="1180041"/>
                </a:lnTo>
                <a:close/>
              </a:path>
              <a:path w="1568450" h="1397000">
                <a:moveTo>
                  <a:pt x="1504188" y="1155700"/>
                </a:moveTo>
                <a:lnTo>
                  <a:pt x="1482090" y="1155700"/>
                </a:lnTo>
                <a:lnTo>
                  <a:pt x="1478280" y="1168400"/>
                </a:lnTo>
                <a:lnTo>
                  <a:pt x="1473708" y="1168400"/>
                </a:lnTo>
                <a:lnTo>
                  <a:pt x="1469517" y="1180041"/>
                </a:lnTo>
                <a:lnTo>
                  <a:pt x="1469898" y="1181100"/>
                </a:lnTo>
                <a:lnTo>
                  <a:pt x="1492758" y="1181100"/>
                </a:lnTo>
                <a:lnTo>
                  <a:pt x="1504188" y="1155700"/>
                </a:lnTo>
                <a:close/>
              </a:path>
              <a:path w="1568450" h="1397000">
                <a:moveTo>
                  <a:pt x="1538478" y="1092200"/>
                </a:moveTo>
                <a:lnTo>
                  <a:pt x="1516380" y="1092200"/>
                </a:lnTo>
                <a:lnTo>
                  <a:pt x="1505712" y="1117600"/>
                </a:lnTo>
                <a:lnTo>
                  <a:pt x="1501140" y="1130300"/>
                </a:lnTo>
                <a:lnTo>
                  <a:pt x="1488948" y="1155700"/>
                </a:lnTo>
                <a:lnTo>
                  <a:pt x="1511046" y="1155700"/>
                </a:lnTo>
                <a:lnTo>
                  <a:pt x="1517904" y="1143000"/>
                </a:lnTo>
                <a:lnTo>
                  <a:pt x="1528572" y="1117600"/>
                </a:lnTo>
                <a:lnTo>
                  <a:pt x="1533144" y="1104900"/>
                </a:lnTo>
                <a:lnTo>
                  <a:pt x="1538478" y="1092200"/>
                </a:lnTo>
                <a:close/>
              </a:path>
              <a:path w="1568450" h="1397000">
                <a:moveTo>
                  <a:pt x="1544574" y="1079500"/>
                </a:moveTo>
                <a:lnTo>
                  <a:pt x="1524762" y="1079500"/>
                </a:lnTo>
                <a:lnTo>
                  <a:pt x="1520952" y="1092200"/>
                </a:lnTo>
                <a:lnTo>
                  <a:pt x="1541526" y="1092200"/>
                </a:lnTo>
                <a:lnTo>
                  <a:pt x="1544574" y="1079500"/>
                </a:lnTo>
                <a:close/>
              </a:path>
              <a:path w="1568450" h="1397000">
                <a:moveTo>
                  <a:pt x="1551432" y="1066800"/>
                </a:moveTo>
                <a:lnTo>
                  <a:pt x="1531620" y="1066800"/>
                </a:lnTo>
                <a:lnTo>
                  <a:pt x="1528572" y="1079500"/>
                </a:lnTo>
                <a:lnTo>
                  <a:pt x="1548384" y="1079500"/>
                </a:lnTo>
                <a:lnTo>
                  <a:pt x="1551432" y="1066800"/>
                </a:lnTo>
                <a:close/>
              </a:path>
              <a:path w="1568450" h="1397000">
                <a:moveTo>
                  <a:pt x="1559814" y="1041400"/>
                </a:moveTo>
                <a:lnTo>
                  <a:pt x="1539240" y="1041400"/>
                </a:lnTo>
                <a:lnTo>
                  <a:pt x="1537716" y="1054100"/>
                </a:lnTo>
                <a:lnTo>
                  <a:pt x="1534668" y="1054100"/>
                </a:lnTo>
                <a:lnTo>
                  <a:pt x="1533906" y="1066800"/>
                </a:lnTo>
                <a:lnTo>
                  <a:pt x="1553718" y="1066800"/>
                </a:lnTo>
                <a:lnTo>
                  <a:pt x="1555242" y="1054100"/>
                </a:lnTo>
                <a:lnTo>
                  <a:pt x="1559814" y="1041400"/>
                </a:lnTo>
                <a:close/>
              </a:path>
              <a:path w="1568450" h="1397000">
                <a:moveTo>
                  <a:pt x="1562862" y="1028700"/>
                </a:moveTo>
                <a:lnTo>
                  <a:pt x="1543050" y="1028700"/>
                </a:lnTo>
                <a:lnTo>
                  <a:pt x="1541526" y="1041400"/>
                </a:lnTo>
                <a:lnTo>
                  <a:pt x="1562862" y="1041400"/>
                </a:lnTo>
                <a:lnTo>
                  <a:pt x="1562862" y="1028700"/>
                </a:lnTo>
                <a:close/>
              </a:path>
              <a:path w="1568450" h="1397000">
                <a:moveTo>
                  <a:pt x="1550670" y="787400"/>
                </a:moveTo>
                <a:lnTo>
                  <a:pt x="1529334" y="787400"/>
                </a:lnTo>
                <a:lnTo>
                  <a:pt x="1533144" y="800100"/>
                </a:lnTo>
                <a:lnTo>
                  <a:pt x="1536192" y="800100"/>
                </a:lnTo>
                <a:lnTo>
                  <a:pt x="1540764" y="825500"/>
                </a:lnTo>
                <a:lnTo>
                  <a:pt x="1543050" y="825500"/>
                </a:lnTo>
                <a:lnTo>
                  <a:pt x="1546098" y="850900"/>
                </a:lnTo>
                <a:lnTo>
                  <a:pt x="1546860" y="850900"/>
                </a:lnTo>
                <a:lnTo>
                  <a:pt x="1547622" y="863600"/>
                </a:lnTo>
                <a:lnTo>
                  <a:pt x="1549146" y="876300"/>
                </a:lnTo>
                <a:lnTo>
                  <a:pt x="1549146" y="901700"/>
                </a:lnTo>
                <a:lnTo>
                  <a:pt x="1548384" y="914400"/>
                </a:lnTo>
                <a:lnTo>
                  <a:pt x="1547622" y="939800"/>
                </a:lnTo>
                <a:lnTo>
                  <a:pt x="1546860" y="952500"/>
                </a:lnTo>
                <a:lnTo>
                  <a:pt x="1544574" y="1016000"/>
                </a:lnTo>
                <a:lnTo>
                  <a:pt x="1545336" y="1028700"/>
                </a:lnTo>
                <a:lnTo>
                  <a:pt x="1564386" y="1028700"/>
                </a:lnTo>
                <a:lnTo>
                  <a:pt x="1563624" y="1016000"/>
                </a:lnTo>
                <a:lnTo>
                  <a:pt x="1564386" y="990600"/>
                </a:lnTo>
                <a:lnTo>
                  <a:pt x="1565910" y="952500"/>
                </a:lnTo>
                <a:lnTo>
                  <a:pt x="1566672" y="939800"/>
                </a:lnTo>
                <a:lnTo>
                  <a:pt x="1567434" y="914400"/>
                </a:lnTo>
                <a:lnTo>
                  <a:pt x="1568196" y="901700"/>
                </a:lnTo>
                <a:lnTo>
                  <a:pt x="1568196" y="876300"/>
                </a:lnTo>
                <a:lnTo>
                  <a:pt x="1566672" y="863600"/>
                </a:lnTo>
                <a:lnTo>
                  <a:pt x="1565148" y="838200"/>
                </a:lnTo>
                <a:lnTo>
                  <a:pt x="1563624" y="838200"/>
                </a:lnTo>
                <a:lnTo>
                  <a:pt x="1561338" y="825500"/>
                </a:lnTo>
                <a:lnTo>
                  <a:pt x="1559814" y="812800"/>
                </a:lnTo>
                <a:lnTo>
                  <a:pt x="1556766" y="812800"/>
                </a:lnTo>
                <a:lnTo>
                  <a:pt x="1550670" y="787400"/>
                </a:lnTo>
                <a:close/>
              </a:path>
              <a:path w="1568450" h="1397000">
                <a:moveTo>
                  <a:pt x="1536954" y="762000"/>
                </a:moveTo>
                <a:lnTo>
                  <a:pt x="1511046" y="762000"/>
                </a:lnTo>
                <a:lnTo>
                  <a:pt x="1516380" y="774700"/>
                </a:lnTo>
                <a:lnTo>
                  <a:pt x="1525524" y="787400"/>
                </a:lnTo>
                <a:lnTo>
                  <a:pt x="1546860" y="787400"/>
                </a:lnTo>
                <a:lnTo>
                  <a:pt x="1542288" y="774700"/>
                </a:lnTo>
                <a:lnTo>
                  <a:pt x="1536954" y="762000"/>
                </a:lnTo>
                <a:close/>
              </a:path>
              <a:path w="1568450" h="1397000">
                <a:moveTo>
                  <a:pt x="1525524" y="749300"/>
                </a:moveTo>
                <a:lnTo>
                  <a:pt x="1503426" y="749300"/>
                </a:lnTo>
                <a:lnTo>
                  <a:pt x="1504188" y="762000"/>
                </a:lnTo>
                <a:lnTo>
                  <a:pt x="1531620" y="762000"/>
                </a:lnTo>
                <a:lnTo>
                  <a:pt x="1525524" y="749300"/>
                </a:lnTo>
                <a:close/>
              </a:path>
              <a:path w="1568450" h="1397000">
                <a:moveTo>
                  <a:pt x="1518666" y="736600"/>
                </a:moveTo>
                <a:lnTo>
                  <a:pt x="1498092" y="736600"/>
                </a:lnTo>
                <a:lnTo>
                  <a:pt x="1498854" y="749300"/>
                </a:lnTo>
                <a:lnTo>
                  <a:pt x="1519428" y="749300"/>
                </a:lnTo>
                <a:lnTo>
                  <a:pt x="1518666" y="736600"/>
                </a:lnTo>
                <a:close/>
              </a:path>
              <a:path w="1568450" h="1397000">
                <a:moveTo>
                  <a:pt x="1514094" y="723900"/>
                </a:moveTo>
                <a:lnTo>
                  <a:pt x="1483614" y="723900"/>
                </a:lnTo>
                <a:lnTo>
                  <a:pt x="1485900" y="736600"/>
                </a:lnTo>
                <a:lnTo>
                  <a:pt x="1515618" y="736600"/>
                </a:lnTo>
                <a:lnTo>
                  <a:pt x="1514094" y="723900"/>
                </a:lnTo>
                <a:close/>
              </a:path>
              <a:path w="1568450" h="1397000">
                <a:moveTo>
                  <a:pt x="1497330" y="711200"/>
                </a:moveTo>
                <a:lnTo>
                  <a:pt x="1465326" y="711200"/>
                </a:lnTo>
                <a:lnTo>
                  <a:pt x="1477518" y="723900"/>
                </a:lnTo>
                <a:lnTo>
                  <a:pt x="1500378" y="723900"/>
                </a:lnTo>
                <a:lnTo>
                  <a:pt x="1497330" y="711200"/>
                </a:lnTo>
                <a:close/>
              </a:path>
              <a:path w="1568450" h="1397000">
                <a:moveTo>
                  <a:pt x="1481328" y="698500"/>
                </a:moveTo>
                <a:lnTo>
                  <a:pt x="1459992" y="698500"/>
                </a:lnTo>
                <a:lnTo>
                  <a:pt x="1463040" y="711200"/>
                </a:lnTo>
                <a:lnTo>
                  <a:pt x="1487424" y="711200"/>
                </a:lnTo>
                <a:lnTo>
                  <a:pt x="1481328" y="698500"/>
                </a:lnTo>
                <a:close/>
              </a:path>
              <a:path w="1568450" h="1397000">
                <a:moveTo>
                  <a:pt x="1473708" y="685800"/>
                </a:moveTo>
                <a:lnTo>
                  <a:pt x="1447038" y="685800"/>
                </a:lnTo>
                <a:lnTo>
                  <a:pt x="1454658" y="698500"/>
                </a:lnTo>
                <a:lnTo>
                  <a:pt x="1476756" y="698500"/>
                </a:lnTo>
                <a:lnTo>
                  <a:pt x="1473708" y="685800"/>
                </a:lnTo>
                <a:close/>
              </a:path>
              <a:path w="1568450" h="1397000">
                <a:moveTo>
                  <a:pt x="1266444" y="558800"/>
                </a:moveTo>
                <a:lnTo>
                  <a:pt x="1214628" y="558800"/>
                </a:lnTo>
                <a:lnTo>
                  <a:pt x="1229868" y="571500"/>
                </a:lnTo>
                <a:lnTo>
                  <a:pt x="1260348" y="584200"/>
                </a:lnTo>
                <a:lnTo>
                  <a:pt x="1274826" y="584200"/>
                </a:lnTo>
                <a:lnTo>
                  <a:pt x="1303782" y="596900"/>
                </a:lnTo>
                <a:lnTo>
                  <a:pt x="1312926" y="609600"/>
                </a:lnTo>
                <a:lnTo>
                  <a:pt x="1322832" y="609600"/>
                </a:lnTo>
                <a:lnTo>
                  <a:pt x="1343406" y="622300"/>
                </a:lnTo>
                <a:lnTo>
                  <a:pt x="1363218" y="635000"/>
                </a:lnTo>
                <a:lnTo>
                  <a:pt x="1383792" y="647700"/>
                </a:lnTo>
                <a:lnTo>
                  <a:pt x="1403604" y="660400"/>
                </a:lnTo>
                <a:lnTo>
                  <a:pt x="1412748" y="660400"/>
                </a:lnTo>
                <a:lnTo>
                  <a:pt x="1421892" y="673100"/>
                </a:lnTo>
                <a:lnTo>
                  <a:pt x="1431036" y="673100"/>
                </a:lnTo>
                <a:lnTo>
                  <a:pt x="1439418" y="685800"/>
                </a:lnTo>
                <a:lnTo>
                  <a:pt x="1469136" y="685800"/>
                </a:lnTo>
                <a:lnTo>
                  <a:pt x="1452372" y="673100"/>
                </a:lnTo>
                <a:lnTo>
                  <a:pt x="1434084" y="647700"/>
                </a:lnTo>
                <a:lnTo>
                  <a:pt x="1424178" y="647700"/>
                </a:lnTo>
                <a:lnTo>
                  <a:pt x="1414272" y="635000"/>
                </a:lnTo>
                <a:lnTo>
                  <a:pt x="1352550" y="596900"/>
                </a:lnTo>
                <a:lnTo>
                  <a:pt x="1331976" y="596900"/>
                </a:lnTo>
                <a:lnTo>
                  <a:pt x="1312164" y="584200"/>
                </a:lnTo>
                <a:lnTo>
                  <a:pt x="1297686" y="571500"/>
                </a:lnTo>
                <a:lnTo>
                  <a:pt x="1282446" y="571500"/>
                </a:lnTo>
                <a:lnTo>
                  <a:pt x="1266444" y="558800"/>
                </a:lnTo>
                <a:close/>
              </a:path>
              <a:path w="1568450" h="1397000">
                <a:moveTo>
                  <a:pt x="1074420" y="444500"/>
                </a:moveTo>
                <a:lnTo>
                  <a:pt x="1046988" y="444500"/>
                </a:lnTo>
                <a:lnTo>
                  <a:pt x="1048512" y="457200"/>
                </a:lnTo>
                <a:lnTo>
                  <a:pt x="1056132" y="457200"/>
                </a:lnTo>
                <a:lnTo>
                  <a:pt x="1065276" y="469900"/>
                </a:lnTo>
                <a:lnTo>
                  <a:pt x="1072896" y="469900"/>
                </a:lnTo>
                <a:lnTo>
                  <a:pt x="1089660" y="482600"/>
                </a:lnTo>
                <a:lnTo>
                  <a:pt x="1105662" y="495300"/>
                </a:lnTo>
                <a:lnTo>
                  <a:pt x="1120902" y="508000"/>
                </a:lnTo>
                <a:lnTo>
                  <a:pt x="1168908" y="533400"/>
                </a:lnTo>
                <a:lnTo>
                  <a:pt x="1185672" y="546100"/>
                </a:lnTo>
                <a:lnTo>
                  <a:pt x="1192530" y="558800"/>
                </a:lnTo>
                <a:lnTo>
                  <a:pt x="1236726" y="558800"/>
                </a:lnTo>
                <a:lnTo>
                  <a:pt x="1222248" y="546100"/>
                </a:lnTo>
                <a:lnTo>
                  <a:pt x="1207770" y="546100"/>
                </a:lnTo>
                <a:lnTo>
                  <a:pt x="1201674" y="533400"/>
                </a:lnTo>
                <a:lnTo>
                  <a:pt x="1194816" y="533400"/>
                </a:lnTo>
                <a:lnTo>
                  <a:pt x="1179576" y="520700"/>
                </a:lnTo>
                <a:lnTo>
                  <a:pt x="1163574" y="508000"/>
                </a:lnTo>
                <a:lnTo>
                  <a:pt x="1132332" y="482600"/>
                </a:lnTo>
                <a:lnTo>
                  <a:pt x="1116330" y="482600"/>
                </a:lnTo>
                <a:lnTo>
                  <a:pt x="1100328" y="469900"/>
                </a:lnTo>
                <a:lnTo>
                  <a:pt x="1082802" y="457200"/>
                </a:lnTo>
                <a:lnTo>
                  <a:pt x="1074420" y="444500"/>
                </a:lnTo>
                <a:close/>
              </a:path>
              <a:path w="1568450" h="1397000">
                <a:moveTo>
                  <a:pt x="1060704" y="431800"/>
                </a:moveTo>
                <a:lnTo>
                  <a:pt x="1021842" y="431800"/>
                </a:lnTo>
                <a:lnTo>
                  <a:pt x="1027938" y="444500"/>
                </a:lnTo>
                <a:lnTo>
                  <a:pt x="1061466" y="444500"/>
                </a:lnTo>
                <a:lnTo>
                  <a:pt x="1060704" y="431800"/>
                </a:lnTo>
                <a:close/>
              </a:path>
              <a:path w="1568450" h="1397000">
                <a:moveTo>
                  <a:pt x="695706" y="127000"/>
                </a:moveTo>
                <a:lnTo>
                  <a:pt x="675894" y="127000"/>
                </a:lnTo>
                <a:lnTo>
                  <a:pt x="680466" y="139700"/>
                </a:lnTo>
                <a:lnTo>
                  <a:pt x="689610" y="152400"/>
                </a:lnTo>
                <a:lnTo>
                  <a:pt x="694944" y="152400"/>
                </a:lnTo>
                <a:lnTo>
                  <a:pt x="718566" y="177800"/>
                </a:lnTo>
                <a:lnTo>
                  <a:pt x="767334" y="228600"/>
                </a:lnTo>
                <a:lnTo>
                  <a:pt x="792480" y="254000"/>
                </a:lnTo>
                <a:lnTo>
                  <a:pt x="817626" y="266700"/>
                </a:lnTo>
                <a:lnTo>
                  <a:pt x="843534" y="292100"/>
                </a:lnTo>
                <a:lnTo>
                  <a:pt x="868680" y="304800"/>
                </a:lnTo>
                <a:lnTo>
                  <a:pt x="893826" y="330200"/>
                </a:lnTo>
                <a:lnTo>
                  <a:pt x="908304" y="342900"/>
                </a:lnTo>
                <a:lnTo>
                  <a:pt x="923544" y="355600"/>
                </a:lnTo>
                <a:lnTo>
                  <a:pt x="954786" y="381000"/>
                </a:lnTo>
                <a:lnTo>
                  <a:pt x="986790" y="406400"/>
                </a:lnTo>
                <a:lnTo>
                  <a:pt x="1002030" y="419100"/>
                </a:lnTo>
                <a:lnTo>
                  <a:pt x="1018032" y="431800"/>
                </a:lnTo>
                <a:lnTo>
                  <a:pt x="1045464" y="431800"/>
                </a:lnTo>
                <a:lnTo>
                  <a:pt x="1042416" y="419100"/>
                </a:lnTo>
                <a:lnTo>
                  <a:pt x="1028700" y="419100"/>
                </a:lnTo>
                <a:lnTo>
                  <a:pt x="998220" y="393700"/>
                </a:lnTo>
                <a:lnTo>
                  <a:pt x="982218" y="381000"/>
                </a:lnTo>
                <a:lnTo>
                  <a:pt x="966978" y="368300"/>
                </a:lnTo>
                <a:lnTo>
                  <a:pt x="935736" y="342900"/>
                </a:lnTo>
                <a:lnTo>
                  <a:pt x="920496" y="330200"/>
                </a:lnTo>
                <a:lnTo>
                  <a:pt x="906018" y="317500"/>
                </a:lnTo>
                <a:lnTo>
                  <a:pt x="855726" y="279400"/>
                </a:lnTo>
                <a:lnTo>
                  <a:pt x="829818" y="254000"/>
                </a:lnTo>
                <a:lnTo>
                  <a:pt x="804672" y="228600"/>
                </a:lnTo>
                <a:lnTo>
                  <a:pt x="780288" y="215900"/>
                </a:lnTo>
                <a:lnTo>
                  <a:pt x="755904" y="190500"/>
                </a:lnTo>
                <a:lnTo>
                  <a:pt x="720090" y="152400"/>
                </a:lnTo>
                <a:lnTo>
                  <a:pt x="708660" y="139700"/>
                </a:lnTo>
                <a:lnTo>
                  <a:pt x="699516" y="139700"/>
                </a:lnTo>
                <a:lnTo>
                  <a:pt x="695706" y="127000"/>
                </a:lnTo>
                <a:close/>
              </a:path>
              <a:path w="1568450" h="1397000">
                <a:moveTo>
                  <a:pt x="653718" y="54818"/>
                </a:moveTo>
                <a:lnTo>
                  <a:pt x="634238" y="59266"/>
                </a:lnTo>
                <a:lnTo>
                  <a:pt x="635508" y="63500"/>
                </a:lnTo>
                <a:lnTo>
                  <a:pt x="636270" y="63500"/>
                </a:lnTo>
                <a:lnTo>
                  <a:pt x="640080" y="76200"/>
                </a:lnTo>
                <a:lnTo>
                  <a:pt x="653796" y="88900"/>
                </a:lnTo>
                <a:lnTo>
                  <a:pt x="660654" y="101600"/>
                </a:lnTo>
                <a:lnTo>
                  <a:pt x="668274" y="127000"/>
                </a:lnTo>
                <a:lnTo>
                  <a:pt x="691134" y="127000"/>
                </a:lnTo>
                <a:lnTo>
                  <a:pt x="656844" y="63500"/>
                </a:lnTo>
                <a:lnTo>
                  <a:pt x="653718" y="54818"/>
                </a:lnTo>
                <a:close/>
              </a:path>
              <a:path w="1568450" h="1397000">
                <a:moveTo>
                  <a:pt x="627888" y="0"/>
                </a:moveTo>
                <a:lnTo>
                  <a:pt x="615696" y="63500"/>
                </a:lnTo>
                <a:lnTo>
                  <a:pt x="634238" y="59266"/>
                </a:lnTo>
                <a:lnTo>
                  <a:pt x="631698" y="50800"/>
                </a:lnTo>
                <a:lnTo>
                  <a:pt x="671322" y="50800"/>
                </a:lnTo>
                <a:lnTo>
                  <a:pt x="627888" y="0"/>
                </a:lnTo>
                <a:close/>
              </a:path>
              <a:path w="1568450" h="1397000">
                <a:moveTo>
                  <a:pt x="652272" y="50800"/>
                </a:moveTo>
                <a:lnTo>
                  <a:pt x="631698" y="50800"/>
                </a:lnTo>
                <a:lnTo>
                  <a:pt x="634238" y="59266"/>
                </a:lnTo>
                <a:lnTo>
                  <a:pt x="653718" y="54818"/>
                </a:lnTo>
                <a:lnTo>
                  <a:pt x="652272" y="50800"/>
                </a:lnTo>
                <a:close/>
              </a:path>
              <a:path w="1568450" h="1397000">
                <a:moveTo>
                  <a:pt x="671322" y="50800"/>
                </a:moveTo>
                <a:lnTo>
                  <a:pt x="652272" y="50800"/>
                </a:lnTo>
                <a:lnTo>
                  <a:pt x="653718" y="54818"/>
                </a:lnTo>
                <a:lnTo>
                  <a:pt x="671322" y="50800"/>
                </a:lnTo>
                <a:close/>
              </a:path>
            </a:pathLst>
          </a:custGeom>
          <a:solidFill>
            <a:srgbClr val="3434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5285" y="4477003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4689" y="1333752"/>
            <a:ext cx="376618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Unbiased estimate of</a:t>
            </a:r>
            <a:r>
              <a:rPr dirty="0" spc="-55"/>
              <a:t> </a:t>
            </a:r>
            <a:r>
              <a:rPr dirty="0" spc="-5"/>
              <a:t>Variance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8723" y="1674176"/>
            <a:ext cx="2946400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6850" indent="-171450">
              <a:lnSpc>
                <a:spcPct val="100000"/>
              </a:lnSpc>
              <a:spcBef>
                <a:spcPts val="125"/>
              </a:spcBef>
              <a:buSzPct val="96551"/>
              <a:buFont typeface="Tahoma"/>
              <a:buChar char="•"/>
              <a:tabLst>
                <a:tab pos="196850" algn="l"/>
              </a:tabLst>
            </a:pPr>
            <a:r>
              <a:rPr dirty="0" sz="1450" spc="-20" i="1">
                <a:latin typeface="Tahoma"/>
                <a:cs typeface="Tahoma"/>
              </a:rPr>
              <a:t>If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1</a:t>
            </a:r>
            <a:r>
              <a:rPr dirty="0" sz="1450" spc="-30" i="1">
                <a:latin typeface="Tahoma"/>
                <a:cs typeface="Tahoma"/>
              </a:rPr>
              <a:t>, x</a:t>
            </a:r>
            <a:r>
              <a:rPr dirty="0" baseline="-19444" sz="1500" spc="-44" i="1">
                <a:latin typeface="Tahoma"/>
                <a:cs typeface="Tahoma"/>
              </a:rPr>
              <a:t>2</a:t>
            </a:r>
            <a:r>
              <a:rPr dirty="0" sz="1450" spc="-3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50" spc="-35" i="1">
                <a:latin typeface="Tahoma"/>
                <a:cs typeface="Tahoma"/>
              </a:rPr>
              <a:t>x</a:t>
            </a:r>
            <a:r>
              <a:rPr dirty="0" baseline="-19444" sz="1500" spc="-52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 N(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then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21507" y="2355341"/>
            <a:ext cx="132080" cy="0"/>
          </a:xfrm>
          <a:custGeom>
            <a:avLst/>
            <a:gdLst/>
            <a:ahLst/>
            <a:cxnLst/>
            <a:rect l="l" t="t" r="r" b="b"/>
            <a:pathLst>
              <a:path w="132080" h="0">
                <a:moveTo>
                  <a:pt x="0" y="0"/>
                </a:moveTo>
                <a:lnTo>
                  <a:pt x="131827" y="0"/>
                </a:lnTo>
              </a:path>
            </a:pathLst>
          </a:custGeom>
          <a:ln w="6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40076" y="2355341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 h="0">
                <a:moveTo>
                  <a:pt x="0" y="0"/>
                </a:moveTo>
                <a:lnTo>
                  <a:pt x="131062" y="0"/>
                </a:lnTo>
              </a:path>
            </a:pathLst>
          </a:custGeom>
          <a:ln w="6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33364" y="2355341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 h="0">
                <a:moveTo>
                  <a:pt x="0" y="0"/>
                </a:moveTo>
                <a:lnTo>
                  <a:pt x="131062" y="0"/>
                </a:lnTo>
              </a:path>
            </a:pathLst>
          </a:custGeom>
          <a:ln w="6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62945" y="2131681"/>
            <a:ext cx="139446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882015" algn="l"/>
                <a:tab pos="1193800" algn="l"/>
              </a:tabLst>
            </a:pPr>
            <a:r>
              <a:rPr dirty="0" baseline="4444" sz="1875" spc="15">
                <a:latin typeface="Times New Roman"/>
                <a:cs typeface="Times New Roman"/>
              </a:rPr>
              <a:t>1	</a:t>
            </a:r>
            <a:r>
              <a:rPr dirty="0" sz="1250" spc="-440">
                <a:latin typeface="Symbol"/>
                <a:cs typeface="Symbol"/>
              </a:rPr>
              <a:t>⎛</a:t>
            </a:r>
            <a:r>
              <a:rPr dirty="0" sz="1250" spc="-440">
                <a:latin typeface="Times New Roman"/>
                <a:cs typeface="Times New Roman"/>
              </a:rPr>
              <a:t>	</a:t>
            </a:r>
            <a:r>
              <a:rPr dirty="0" baseline="4444" sz="1875" spc="15">
                <a:latin typeface="Times New Roman"/>
                <a:cs typeface="Times New Roman"/>
              </a:rPr>
              <a:t>1</a:t>
            </a:r>
            <a:r>
              <a:rPr dirty="0" baseline="4444" sz="1875" spc="-67">
                <a:latin typeface="Times New Roman"/>
                <a:cs typeface="Times New Roman"/>
              </a:rPr>
              <a:t> </a:t>
            </a:r>
            <a:r>
              <a:rPr dirty="0" sz="1250" spc="-715">
                <a:latin typeface="Symbol"/>
                <a:cs typeface="Symbol"/>
              </a:rPr>
              <a:t>⎞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9869" y="2367145"/>
            <a:ext cx="31051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34950" algn="l"/>
              </a:tabLst>
            </a:pPr>
            <a:r>
              <a:rPr dirty="0" sz="1250" spc="-440">
                <a:latin typeface="Symbol"/>
                <a:cs typeface="Symbol"/>
              </a:rPr>
              <a:t>⎥</a:t>
            </a:r>
            <a:r>
              <a:rPr dirty="0" sz="1250" spc="-440">
                <a:latin typeface="Times New Roman"/>
                <a:cs typeface="Times New Roman"/>
              </a:rPr>
              <a:t>	</a:t>
            </a:r>
            <a:r>
              <a:rPr dirty="0" sz="1250" spc="-715">
                <a:latin typeface="Symbol"/>
                <a:cs typeface="Symbol"/>
              </a:rPr>
              <a:t>⎝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9869" y="2443346"/>
            <a:ext cx="7493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-440">
                <a:latin typeface="Symbol"/>
                <a:cs typeface="Symbol"/>
              </a:rPr>
              <a:t>⎦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66619" y="2397651"/>
            <a:ext cx="7493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-440">
                <a:latin typeface="Symbol"/>
                <a:cs typeface="Symbol"/>
              </a:rPr>
              <a:t>⎠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1219" y="1992251"/>
            <a:ext cx="26924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37777" sz="1875" spc="-277">
                <a:latin typeface="Symbol"/>
                <a:cs typeface="Symbol"/>
              </a:rPr>
              <a:t>⎞</a:t>
            </a:r>
            <a:r>
              <a:rPr dirty="0" sz="750" spc="-185">
                <a:latin typeface="Times New Roman"/>
                <a:cs typeface="Times New Roman"/>
              </a:rPr>
              <a:t>2 </a:t>
            </a:r>
            <a:r>
              <a:rPr dirty="0" baseline="-22222" sz="1875" spc="-1252">
                <a:latin typeface="Symbol"/>
                <a:cs typeface="Symbol"/>
              </a:rPr>
              <a:t>⎤</a:t>
            </a:r>
            <a:endParaRPr baseline="-22222" sz="1875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4729" y="2347348"/>
            <a:ext cx="25844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r>
              <a:rPr dirty="0" sz="1250" spc="-125" i="1">
                <a:latin typeface="Times New Roman"/>
                <a:cs typeface="Times New Roman"/>
              </a:rPr>
              <a:t> </a:t>
            </a:r>
            <a:r>
              <a:rPr dirty="0" baseline="-6666" sz="1875" spc="-772">
                <a:latin typeface="Symbol"/>
                <a:cs typeface="Symbol"/>
              </a:rPr>
              <a:t>⎠</a:t>
            </a:r>
            <a:endParaRPr baseline="-6666" sz="1875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56846" y="2347348"/>
            <a:ext cx="11176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5248" y="2347348"/>
            <a:ext cx="35179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6666" sz="1875" spc="-1027">
                <a:latin typeface="Symbol"/>
                <a:cs typeface="Symbol"/>
              </a:rPr>
              <a:t>⎢</a:t>
            </a:r>
            <a:r>
              <a:rPr dirty="0" baseline="-33333" sz="1875" spc="-1027">
                <a:latin typeface="Symbol"/>
                <a:cs typeface="Symbol"/>
              </a:rPr>
              <a:t>⎣</a:t>
            </a:r>
            <a:r>
              <a:rPr dirty="0" baseline="-33333" sz="1875" spc="-217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R</a:t>
            </a:r>
            <a:r>
              <a:rPr dirty="0" sz="1250" spc="-50" i="1">
                <a:latin typeface="Times New Roman"/>
                <a:cs typeface="Times New Roman"/>
              </a:rPr>
              <a:t> </a:t>
            </a:r>
            <a:r>
              <a:rPr dirty="0" baseline="-17777" sz="1875" spc="-1739">
                <a:latin typeface="Symbol"/>
                <a:cs typeface="Symbol"/>
              </a:rPr>
              <a:t>⎝</a:t>
            </a:r>
            <a:endParaRPr baseline="-17777" sz="1875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9342" y="2115279"/>
            <a:ext cx="357187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454025" algn="l"/>
                <a:tab pos="1007110" algn="l"/>
                <a:tab pos="1729105" algn="l"/>
                <a:tab pos="2912745" algn="l"/>
              </a:tabLst>
            </a:pPr>
            <a:r>
              <a:rPr dirty="0" sz="1250" spc="-145" i="1">
                <a:latin typeface="Times New Roman"/>
                <a:cs typeface="Times New Roman"/>
              </a:rPr>
              <a:t>E</a:t>
            </a:r>
            <a:r>
              <a:rPr dirty="0" sz="2100" spc="-145">
                <a:latin typeface="Symbol"/>
                <a:cs typeface="Symbol"/>
              </a:rPr>
              <a:t></a:t>
            </a:r>
            <a:r>
              <a:rPr dirty="0" sz="1350" spc="-145" i="1">
                <a:latin typeface="Symbol"/>
                <a:cs typeface="Symbol"/>
              </a:rPr>
              <a:t></a:t>
            </a:r>
            <a:r>
              <a:rPr dirty="0" sz="1350" spc="-145">
                <a:latin typeface="Times New Roman"/>
                <a:cs typeface="Times New Roman"/>
              </a:rPr>
              <a:t>	</a:t>
            </a:r>
            <a:r>
              <a:rPr dirty="0" sz="2100" spc="-70">
                <a:latin typeface="Symbol"/>
                <a:cs typeface="Symbol"/>
              </a:rPr>
              <a:t></a:t>
            </a:r>
            <a:r>
              <a:rPr dirty="0" sz="1250" spc="-70">
                <a:latin typeface="Symbol"/>
                <a:cs typeface="Symbol"/>
              </a:rPr>
              <a:t>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E</a:t>
            </a:r>
            <a:r>
              <a:rPr dirty="0" sz="1250" spc="-155" i="1">
                <a:latin typeface="Times New Roman"/>
                <a:cs typeface="Times New Roman"/>
              </a:rPr>
              <a:t> </a:t>
            </a:r>
            <a:r>
              <a:rPr dirty="0" baseline="4444" sz="1875" spc="-660">
                <a:latin typeface="Symbol"/>
                <a:cs typeface="Symbol"/>
              </a:rPr>
              <a:t>⎢</a:t>
            </a:r>
            <a:r>
              <a:rPr dirty="0" baseline="4444" sz="1875" spc="-660">
                <a:latin typeface="Times New Roman"/>
                <a:cs typeface="Times New Roman"/>
              </a:rPr>
              <a:t>	</a:t>
            </a:r>
            <a:r>
              <a:rPr dirty="0" baseline="6666" sz="1875" spc="-660">
                <a:latin typeface="Symbol"/>
                <a:cs typeface="Symbol"/>
              </a:rPr>
              <a:t>⎜</a:t>
            </a:r>
            <a:r>
              <a:rPr dirty="0" baseline="6666" sz="1875" spc="-225">
                <a:latin typeface="Times New Roman"/>
                <a:cs typeface="Times New Roman"/>
              </a:rPr>
              <a:t> </a:t>
            </a:r>
            <a:r>
              <a:rPr dirty="0" baseline="-8771" sz="2850">
                <a:latin typeface="Symbol"/>
                <a:cs typeface="Symbol"/>
              </a:rPr>
              <a:t></a:t>
            </a:r>
            <a:r>
              <a:rPr dirty="0" baseline="-8771" sz="2850" spc="-247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x</a:t>
            </a:r>
            <a:r>
              <a:rPr dirty="0" sz="1250" spc="295" i="1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sz="1250" spc="10">
                <a:latin typeface="Times New Roman"/>
                <a:cs typeface="Times New Roman"/>
              </a:rPr>
              <a:t>	</a:t>
            </a:r>
            <a:r>
              <a:rPr dirty="0" baseline="-8771" sz="2850">
                <a:latin typeface="Symbol"/>
                <a:cs typeface="Symbol"/>
              </a:rPr>
              <a:t></a:t>
            </a:r>
            <a:r>
              <a:rPr dirty="0" baseline="-8771" sz="2850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x  </a:t>
            </a:r>
            <a:r>
              <a:rPr dirty="0" baseline="6666" sz="1875" spc="-660">
                <a:latin typeface="Symbol"/>
                <a:cs typeface="Symbol"/>
              </a:rPr>
              <a:t>⎟</a:t>
            </a:r>
            <a:r>
              <a:rPr dirty="0" baseline="6666" sz="1875" spc="494">
                <a:latin typeface="Times New Roman"/>
                <a:cs typeface="Times New Roman"/>
              </a:rPr>
              <a:t> </a:t>
            </a:r>
            <a:r>
              <a:rPr dirty="0" baseline="4444" sz="1875" spc="-660">
                <a:latin typeface="Symbol"/>
                <a:cs typeface="Symbol"/>
              </a:rPr>
              <a:t>⎥</a:t>
            </a:r>
            <a:r>
              <a:rPr dirty="0" baseline="4444" sz="1875" spc="82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</a:t>
            </a:r>
            <a:r>
              <a:rPr dirty="0" sz="1250" spc="-140">
                <a:latin typeface="Times New Roman"/>
                <a:cs typeface="Times New Roman"/>
              </a:rPr>
              <a:t> </a:t>
            </a:r>
            <a:r>
              <a:rPr dirty="0" baseline="-4444" sz="1875" spc="-300">
                <a:latin typeface="Symbol"/>
                <a:cs typeface="Symbol"/>
              </a:rPr>
              <a:t>⎜</a:t>
            </a:r>
            <a:r>
              <a:rPr dirty="0" sz="1250" spc="-200">
                <a:latin typeface="Times New Roman"/>
                <a:cs typeface="Times New Roman"/>
              </a:rPr>
              <a:t>1</a:t>
            </a:r>
            <a:r>
              <a:rPr dirty="0" sz="1250" spc="-180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sz="1250" spc="10">
                <a:latin typeface="Times New Roman"/>
                <a:cs typeface="Times New Roman"/>
              </a:rPr>
              <a:t>	</a:t>
            </a:r>
            <a:r>
              <a:rPr dirty="0" baseline="-4444" sz="1875" spc="-405">
                <a:latin typeface="Symbol"/>
                <a:cs typeface="Symbol"/>
              </a:rPr>
              <a:t>⎟</a:t>
            </a:r>
            <a:r>
              <a:rPr dirty="0" sz="1350" spc="-270" i="1">
                <a:latin typeface="Symbol"/>
                <a:cs typeface="Symbol"/>
              </a:rPr>
              <a:t></a:t>
            </a:r>
            <a:r>
              <a:rPr dirty="0" sz="1350" spc="-270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2 </a:t>
            </a:r>
            <a:r>
              <a:rPr dirty="0" sz="1250" spc="10">
                <a:latin typeface="Symbol"/>
                <a:cs typeface="Symbol"/>
              </a:rPr>
              <a:t>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350" spc="-50" i="1">
                <a:latin typeface="Symbol"/>
                <a:cs typeface="Symbol"/>
              </a:rPr>
              <a:t></a:t>
            </a:r>
            <a:r>
              <a:rPr dirty="0" sz="1350" spc="-85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2</a:t>
            </a:r>
            <a:endParaRPr baseline="40740" sz="112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58767" y="2125042"/>
            <a:ext cx="7048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144" y="2442797"/>
            <a:ext cx="14541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j</a:t>
            </a:r>
            <a:r>
              <a:rPr dirty="0" sz="750" spc="-150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4127" y="2329255"/>
            <a:ext cx="3937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j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25248" y="2057788"/>
            <a:ext cx="49085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250" spc="-440">
                <a:latin typeface="Symbol"/>
                <a:cs typeface="Symbol"/>
              </a:rPr>
              <a:t>⎡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baseline="-22222" sz="1875" spc="15">
                <a:latin typeface="Times New Roman"/>
                <a:cs typeface="Times New Roman"/>
              </a:rPr>
              <a:t>1</a:t>
            </a:r>
            <a:r>
              <a:rPr dirty="0" baseline="-22222" sz="1875" spc="97">
                <a:latin typeface="Times New Roman"/>
                <a:cs typeface="Times New Roman"/>
              </a:rPr>
              <a:t> </a:t>
            </a:r>
            <a:r>
              <a:rPr dirty="0" baseline="-15555" sz="1875" spc="-660">
                <a:latin typeface="Symbol"/>
                <a:cs typeface="Symbol"/>
              </a:rPr>
              <a:t>⎛</a:t>
            </a:r>
            <a:r>
              <a:rPr dirty="0" baseline="-15555" sz="1875" spc="434">
                <a:latin typeface="Times New Roman"/>
                <a:cs typeface="Times New Roman"/>
              </a:rPr>
              <a:t> </a:t>
            </a:r>
            <a:r>
              <a:rPr dirty="0" sz="750" spc="-409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86678" y="2442797"/>
            <a:ext cx="14414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15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59138" y="2216481"/>
            <a:ext cx="1123950" cy="2514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94"/>
              </a:lnSpc>
              <a:spcBef>
                <a:spcPts val="90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ts val="894"/>
              </a:lnSpc>
              <a:tabLst>
                <a:tab pos="1084580" algn="l"/>
              </a:tabLst>
            </a:pPr>
            <a:r>
              <a:rPr dirty="0" sz="750" spc="-10" i="1">
                <a:latin typeface="Times New Roman"/>
                <a:cs typeface="Times New Roman"/>
              </a:rPr>
              <a:t>ml</a:t>
            </a:r>
            <a:r>
              <a:rPr dirty="0" sz="750" spc="-5" i="1">
                <a:latin typeface="Times New Roman"/>
                <a:cs typeface="Times New Roman"/>
              </a:rPr>
              <a:t>e</a:t>
            </a:r>
            <a:r>
              <a:rPr dirty="0" sz="750" i="1">
                <a:latin typeface="Times New Roman"/>
                <a:cs typeface="Times New Roman"/>
              </a:rPr>
              <a:t>	</a:t>
            </a: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24050" y="2959100"/>
            <a:ext cx="53594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So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define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73596" y="3232408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 h="0">
                <a:moveTo>
                  <a:pt x="0" y="0"/>
                </a:moveTo>
                <a:lnTo>
                  <a:pt x="131075" y="0"/>
                </a:lnTo>
              </a:path>
            </a:pathLst>
          </a:custGeom>
          <a:ln w="33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79467" y="3016759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 h="0">
                <a:moveTo>
                  <a:pt x="0" y="0"/>
                </a:moveTo>
                <a:lnTo>
                  <a:pt x="515875" y="0"/>
                </a:lnTo>
              </a:path>
            </a:pathLst>
          </a:custGeom>
          <a:ln w="6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822953" y="3114682"/>
            <a:ext cx="7493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-440">
                <a:latin typeface="Symbol"/>
                <a:cs typeface="Symbol"/>
              </a:rPr>
              <a:t>⎟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85566" y="3241937"/>
            <a:ext cx="7493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-440">
                <a:latin typeface="Symbol"/>
                <a:cs typeface="Symbol"/>
              </a:rPr>
              <a:t>⎝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44591" y="2883044"/>
            <a:ext cx="10160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>
                <a:latin typeface="Symbol"/>
                <a:cs typeface="Symbol"/>
              </a:rPr>
              <a:t>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64956" y="3222132"/>
            <a:ext cx="25844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r>
              <a:rPr dirty="0" sz="1250" spc="-125" i="1">
                <a:latin typeface="Times New Roman"/>
                <a:cs typeface="Times New Roman"/>
              </a:rPr>
              <a:t> </a:t>
            </a:r>
            <a:r>
              <a:rPr dirty="0" baseline="-6666" sz="1875" spc="-772">
                <a:latin typeface="Symbol"/>
                <a:cs typeface="Symbol"/>
              </a:rPr>
              <a:t>⎠</a:t>
            </a:r>
            <a:endParaRPr baseline="-6666" sz="1875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85566" y="3011057"/>
            <a:ext cx="51244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10515" algn="l"/>
              </a:tabLst>
            </a:pPr>
            <a:r>
              <a:rPr dirty="0" sz="1250" spc="-440">
                <a:latin typeface="Symbol"/>
                <a:cs typeface="Symbol"/>
              </a:rPr>
              <a:t>⎛</a:t>
            </a:r>
            <a:r>
              <a:rPr dirty="0" sz="1250" spc="-440">
                <a:latin typeface="Times New Roman"/>
                <a:cs typeface="Times New Roman"/>
              </a:rPr>
              <a:t>	</a:t>
            </a:r>
            <a:r>
              <a:rPr dirty="0" baseline="4444" sz="1875" spc="15">
                <a:latin typeface="Times New Roman"/>
                <a:cs typeface="Times New Roman"/>
              </a:rPr>
              <a:t>1</a:t>
            </a:r>
            <a:r>
              <a:rPr dirty="0" baseline="4444" sz="1875" spc="-60">
                <a:latin typeface="Times New Roman"/>
                <a:cs typeface="Times New Roman"/>
              </a:rPr>
              <a:t> </a:t>
            </a:r>
            <a:r>
              <a:rPr dirty="0" sz="1250" spc="-710">
                <a:latin typeface="Symbol"/>
                <a:cs typeface="Symbol"/>
              </a:rPr>
              <a:t>⎞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85566" y="3098677"/>
            <a:ext cx="26543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baseline="-6666" sz="1875" spc="-307">
                <a:latin typeface="Symbol"/>
                <a:cs typeface="Symbol"/>
              </a:rPr>
              <a:t>⎜</a:t>
            </a:r>
            <a:r>
              <a:rPr dirty="0" sz="1250" spc="-204">
                <a:latin typeface="Times New Roman"/>
                <a:cs typeface="Times New Roman"/>
              </a:rPr>
              <a:t>1</a:t>
            </a:r>
            <a:r>
              <a:rPr dirty="0" sz="1250" spc="-240">
                <a:latin typeface="Times New Roman"/>
                <a:cs typeface="Times New Roman"/>
              </a:rPr>
              <a:t> </a:t>
            </a:r>
            <a:r>
              <a:rPr dirty="0" sz="1250" spc="-265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14928" y="2775790"/>
            <a:ext cx="149225" cy="2514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94"/>
              </a:lnSpc>
              <a:spcBef>
                <a:spcPts val="90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ts val="894"/>
              </a:lnSpc>
            </a:pPr>
            <a:r>
              <a:rPr dirty="0" sz="750" spc="-10" i="1">
                <a:latin typeface="Times New Roman"/>
                <a:cs typeface="Times New Roman"/>
              </a:rPr>
              <a:t>mle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36158" y="2877902"/>
            <a:ext cx="347980" cy="2514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065">
              <a:lnSpc>
                <a:spcPts val="894"/>
              </a:lnSpc>
              <a:spcBef>
                <a:spcPts val="90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ts val="894"/>
              </a:lnSpc>
            </a:pPr>
            <a:r>
              <a:rPr dirty="0" sz="750" spc="-5">
                <a:latin typeface="Times New Roman"/>
                <a:cs typeface="Times New Roman"/>
              </a:rPr>
              <a:t>unbiased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89197" y="2771747"/>
            <a:ext cx="110489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350" spc="-50" i="1">
                <a:latin typeface="Symbol"/>
                <a:cs typeface="Symbol"/>
              </a:rPr>
              <a:t>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09678" y="2873855"/>
            <a:ext cx="110489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350" spc="-50" i="1">
                <a:latin typeface="Symbol"/>
                <a:cs typeface="Symbol"/>
              </a:rPr>
              <a:t>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56759" y="2967052"/>
            <a:ext cx="347980" cy="2514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94"/>
              </a:lnSpc>
              <a:spcBef>
                <a:spcPts val="90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ts val="894"/>
              </a:lnSpc>
            </a:pPr>
            <a:r>
              <a:rPr dirty="0" sz="750" spc="-5">
                <a:latin typeface="Times New Roman"/>
                <a:cs typeface="Times New Roman"/>
              </a:rPr>
              <a:t>unbiased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05502" y="2865918"/>
            <a:ext cx="43624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2100" spc="-70">
                <a:latin typeface="Symbol"/>
                <a:cs typeface="Symbol"/>
              </a:rPr>
              <a:t></a:t>
            </a:r>
            <a:r>
              <a:rPr dirty="0" sz="1250" spc="-70">
                <a:latin typeface="Symbol"/>
                <a:cs typeface="Symbol"/>
              </a:rPr>
              <a:t>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350" spc="-50" i="1">
                <a:latin typeface="Symbol"/>
                <a:cs typeface="Symbol"/>
              </a:rPr>
              <a:t></a:t>
            </a:r>
            <a:r>
              <a:rPr dirty="0" sz="1350" spc="-95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2</a:t>
            </a:r>
            <a:endParaRPr baseline="40740" sz="112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75936" y="2865918"/>
            <a:ext cx="46799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 spc="10">
                <a:latin typeface="Times New Roman"/>
                <a:cs typeface="Times New Roman"/>
              </a:rPr>
              <a:t>So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45" i="1">
                <a:latin typeface="Times New Roman"/>
                <a:cs typeface="Times New Roman"/>
              </a:rPr>
              <a:t>E</a:t>
            </a:r>
            <a:r>
              <a:rPr dirty="0" sz="2100" spc="-145">
                <a:latin typeface="Symbol"/>
                <a:cs typeface="Symbol"/>
              </a:rPr>
              <a:t></a:t>
            </a:r>
            <a:r>
              <a:rPr dirty="0" sz="1350" spc="-145" i="1">
                <a:latin typeface="Symbol"/>
                <a:cs typeface="Symbol"/>
              </a:rPr>
              <a:t>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55285" y="8654286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28723" y="5511038"/>
            <a:ext cx="4027804" cy="591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828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Unbiased estimate of</a:t>
            </a:r>
            <a:r>
              <a:rPr dirty="0" sz="2200" spc="-5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Variance</a:t>
            </a:r>
            <a:endParaRPr sz="2200">
              <a:latin typeface="Tahoma"/>
              <a:cs typeface="Tahoma"/>
            </a:endParaRPr>
          </a:p>
          <a:p>
            <a:pPr marL="196850" indent="-171450">
              <a:lnSpc>
                <a:spcPct val="100000"/>
              </a:lnSpc>
              <a:spcBef>
                <a:spcPts val="65"/>
              </a:spcBef>
              <a:buSzPct val="96551"/>
              <a:buFont typeface="Tahoma"/>
              <a:buChar char="•"/>
              <a:tabLst>
                <a:tab pos="196850" algn="l"/>
              </a:tabLst>
            </a:pPr>
            <a:r>
              <a:rPr dirty="0" sz="1450" spc="-20" i="1">
                <a:latin typeface="Tahoma"/>
                <a:cs typeface="Tahoma"/>
              </a:rPr>
              <a:t>If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1</a:t>
            </a:r>
            <a:r>
              <a:rPr dirty="0" sz="1450" spc="-30" i="1">
                <a:latin typeface="Tahoma"/>
                <a:cs typeface="Tahoma"/>
              </a:rPr>
              <a:t>, x</a:t>
            </a:r>
            <a:r>
              <a:rPr dirty="0" baseline="-19444" sz="1500" spc="-44" i="1">
                <a:latin typeface="Tahoma"/>
                <a:cs typeface="Tahoma"/>
              </a:rPr>
              <a:t>2</a:t>
            </a:r>
            <a:r>
              <a:rPr dirty="0" sz="1450" spc="-3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50" spc="-35" i="1">
                <a:latin typeface="Tahoma"/>
                <a:cs typeface="Tahoma"/>
              </a:rPr>
              <a:t>x</a:t>
            </a:r>
            <a:r>
              <a:rPr dirty="0" baseline="-19444" sz="1500" spc="-52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 N(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then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21507" y="6532627"/>
            <a:ext cx="132080" cy="0"/>
          </a:xfrm>
          <a:custGeom>
            <a:avLst/>
            <a:gdLst/>
            <a:ahLst/>
            <a:cxnLst/>
            <a:rect l="l" t="t" r="r" b="b"/>
            <a:pathLst>
              <a:path w="132080" h="0">
                <a:moveTo>
                  <a:pt x="0" y="0"/>
                </a:moveTo>
                <a:lnTo>
                  <a:pt x="131827" y="0"/>
                </a:lnTo>
              </a:path>
            </a:pathLst>
          </a:custGeom>
          <a:ln w="6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640076" y="6532627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 h="0">
                <a:moveTo>
                  <a:pt x="0" y="0"/>
                </a:moveTo>
                <a:lnTo>
                  <a:pt x="131062" y="0"/>
                </a:lnTo>
              </a:path>
            </a:pathLst>
          </a:custGeom>
          <a:ln w="6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833364" y="6532627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 h="0">
                <a:moveTo>
                  <a:pt x="0" y="0"/>
                </a:moveTo>
                <a:lnTo>
                  <a:pt x="131062" y="0"/>
                </a:lnTo>
              </a:path>
            </a:pathLst>
          </a:custGeom>
          <a:ln w="6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545334" y="6308963"/>
            <a:ext cx="51244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11150" algn="l"/>
              </a:tabLst>
            </a:pPr>
            <a:r>
              <a:rPr dirty="0" sz="1250" spc="-440">
                <a:latin typeface="Symbol"/>
                <a:cs typeface="Symbol"/>
              </a:rPr>
              <a:t>⎛</a:t>
            </a:r>
            <a:r>
              <a:rPr dirty="0" sz="1250" spc="-440">
                <a:latin typeface="Times New Roman"/>
                <a:cs typeface="Times New Roman"/>
              </a:rPr>
              <a:t>	</a:t>
            </a:r>
            <a:r>
              <a:rPr dirty="0" baseline="4444" sz="1875" spc="15">
                <a:latin typeface="Times New Roman"/>
                <a:cs typeface="Times New Roman"/>
              </a:rPr>
              <a:t>1</a:t>
            </a:r>
            <a:r>
              <a:rPr dirty="0" baseline="4444" sz="1875" spc="-67">
                <a:latin typeface="Times New Roman"/>
                <a:cs typeface="Times New Roman"/>
              </a:rPr>
              <a:t> </a:t>
            </a:r>
            <a:r>
              <a:rPr dirty="0" sz="1250" spc="-710">
                <a:latin typeface="Symbol"/>
                <a:cs typeface="Symbol"/>
              </a:rPr>
              <a:t>⎞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09869" y="6544428"/>
            <a:ext cx="31051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34950" algn="l"/>
              </a:tabLst>
            </a:pPr>
            <a:r>
              <a:rPr dirty="0" sz="1250" spc="-440">
                <a:latin typeface="Symbol"/>
                <a:cs typeface="Symbol"/>
              </a:rPr>
              <a:t>⎥</a:t>
            </a:r>
            <a:r>
              <a:rPr dirty="0" sz="1250" spc="-440">
                <a:latin typeface="Times New Roman"/>
                <a:cs typeface="Times New Roman"/>
              </a:rPr>
              <a:t>	</a:t>
            </a:r>
            <a:r>
              <a:rPr dirty="0" sz="1250" spc="-715">
                <a:latin typeface="Symbol"/>
                <a:cs typeface="Symbol"/>
              </a:rPr>
              <a:t>⎝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09869" y="6620629"/>
            <a:ext cx="7493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-440">
                <a:latin typeface="Symbol"/>
                <a:cs typeface="Symbol"/>
              </a:rPr>
              <a:t>⎦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66619" y="6574934"/>
            <a:ext cx="7493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-440">
                <a:latin typeface="Symbol"/>
                <a:cs typeface="Symbol"/>
              </a:rPr>
              <a:t>⎠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41219" y="6169536"/>
            <a:ext cx="26924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37777" sz="1875" spc="-277">
                <a:latin typeface="Symbol"/>
                <a:cs typeface="Symbol"/>
              </a:rPr>
              <a:t>⎞</a:t>
            </a:r>
            <a:r>
              <a:rPr dirty="0" sz="750" spc="-185">
                <a:latin typeface="Times New Roman"/>
                <a:cs typeface="Times New Roman"/>
              </a:rPr>
              <a:t>2 </a:t>
            </a:r>
            <a:r>
              <a:rPr dirty="0" baseline="-22222" sz="1875" spc="-1252">
                <a:latin typeface="Symbol"/>
                <a:cs typeface="Symbol"/>
              </a:rPr>
              <a:t>⎤</a:t>
            </a:r>
            <a:endParaRPr baseline="-22222" sz="1875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24729" y="6524632"/>
            <a:ext cx="25844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r>
              <a:rPr dirty="0" sz="1250" spc="-125" i="1">
                <a:latin typeface="Times New Roman"/>
                <a:cs typeface="Times New Roman"/>
              </a:rPr>
              <a:t> </a:t>
            </a:r>
            <a:r>
              <a:rPr dirty="0" baseline="-6666" sz="1875" spc="-772">
                <a:latin typeface="Symbol"/>
                <a:cs typeface="Symbol"/>
              </a:rPr>
              <a:t>⎠</a:t>
            </a:r>
            <a:endParaRPr baseline="-6666" sz="1875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56846" y="6524632"/>
            <a:ext cx="11176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25248" y="6524632"/>
            <a:ext cx="35179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6666" sz="1875" spc="-1027">
                <a:latin typeface="Symbol"/>
                <a:cs typeface="Symbol"/>
              </a:rPr>
              <a:t>⎢</a:t>
            </a:r>
            <a:r>
              <a:rPr dirty="0" baseline="-33333" sz="1875" spc="-1027">
                <a:latin typeface="Symbol"/>
                <a:cs typeface="Symbol"/>
              </a:rPr>
              <a:t>⎣</a:t>
            </a:r>
            <a:r>
              <a:rPr dirty="0" baseline="-33333" sz="1875" spc="-217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R</a:t>
            </a:r>
            <a:r>
              <a:rPr dirty="0" sz="1250" spc="-50" i="1">
                <a:latin typeface="Times New Roman"/>
                <a:cs typeface="Times New Roman"/>
              </a:rPr>
              <a:t> </a:t>
            </a:r>
            <a:r>
              <a:rPr dirty="0" baseline="-17777" sz="1875" spc="-1739">
                <a:latin typeface="Symbol"/>
                <a:cs typeface="Symbol"/>
              </a:rPr>
              <a:t>⎝</a:t>
            </a:r>
            <a:endParaRPr baseline="-17777" sz="1875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69342" y="6292625"/>
            <a:ext cx="357187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454025" algn="l"/>
                <a:tab pos="1007110" algn="l"/>
                <a:tab pos="1729105" algn="l"/>
                <a:tab pos="2912745" algn="l"/>
              </a:tabLst>
            </a:pPr>
            <a:r>
              <a:rPr dirty="0" sz="1250" spc="-145" i="1">
                <a:latin typeface="Times New Roman"/>
                <a:cs typeface="Times New Roman"/>
              </a:rPr>
              <a:t>E</a:t>
            </a:r>
            <a:r>
              <a:rPr dirty="0" sz="2100" spc="-145">
                <a:latin typeface="Symbol"/>
                <a:cs typeface="Symbol"/>
              </a:rPr>
              <a:t></a:t>
            </a:r>
            <a:r>
              <a:rPr dirty="0" sz="1350" spc="-145" i="1">
                <a:latin typeface="Symbol"/>
                <a:cs typeface="Symbol"/>
              </a:rPr>
              <a:t></a:t>
            </a:r>
            <a:r>
              <a:rPr dirty="0" sz="1350" spc="-145">
                <a:latin typeface="Times New Roman"/>
                <a:cs typeface="Times New Roman"/>
              </a:rPr>
              <a:t>	</a:t>
            </a:r>
            <a:r>
              <a:rPr dirty="0" sz="2100" spc="-70">
                <a:latin typeface="Symbol"/>
                <a:cs typeface="Symbol"/>
              </a:rPr>
              <a:t></a:t>
            </a:r>
            <a:r>
              <a:rPr dirty="0" sz="1250" spc="-70">
                <a:latin typeface="Symbol"/>
                <a:cs typeface="Symbol"/>
              </a:rPr>
              <a:t>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E</a:t>
            </a:r>
            <a:r>
              <a:rPr dirty="0" sz="1250" spc="-155" i="1">
                <a:latin typeface="Times New Roman"/>
                <a:cs typeface="Times New Roman"/>
              </a:rPr>
              <a:t> </a:t>
            </a:r>
            <a:r>
              <a:rPr dirty="0" baseline="4444" sz="1875" spc="-660">
                <a:latin typeface="Symbol"/>
                <a:cs typeface="Symbol"/>
              </a:rPr>
              <a:t>⎢</a:t>
            </a:r>
            <a:r>
              <a:rPr dirty="0" baseline="4444" sz="1875" spc="-660">
                <a:latin typeface="Times New Roman"/>
                <a:cs typeface="Times New Roman"/>
              </a:rPr>
              <a:t>	</a:t>
            </a:r>
            <a:r>
              <a:rPr dirty="0" baseline="6666" sz="1875" spc="-660">
                <a:latin typeface="Symbol"/>
                <a:cs typeface="Symbol"/>
              </a:rPr>
              <a:t>⎜</a:t>
            </a:r>
            <a:r>
              <a:rPr dirty="0" baseline="6666" sz="1875" spc="-225">
                <a:latin typeface="Times New Roman"/>
                <a:cs typeface="Times New Roman"/>
              </a:rPr>
              <a:t> </a:t>
            </a:r>
            <a:r>
              <a:rPr dirty="0" baseline="-8771" sz="2850">
                <a:latin typeface="Symbol"/>
                <a:cs typeface="Symbol"/>
              </a:rPr>
              <a:t></a:t>
            </a:r>
            <a:r>
              <a:rPr dirty="0" baseline="-8771" sz="2850" spc="-247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x</a:t>
            </a:r>
            <a:r>
              <a:rPr dirty="0" sz="1250" spc="295" i="1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sz="1250" spc="10">
                <a:latin typeface="Times New Roman"/>
                <a:cs typeface="Times New Roman"/>
              </a:rPr>
              <a:t>	</a:t>
            </a:r>
            <a:r>
              <a:rPr dirty="0" baseline="-8771" sz="2850">
                <a:latin typeface="Symbol"/>
                <a:cs typeface="Symbol"/>
              </a:rPr>
              <a:t></a:t>
            </a:r>
            <a:r>
              <a:rPr dirty="0" baseline="-8771" sz="2850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x  </a:t>
            </a:r>
            <a:r>
              <a:rPr dirty="0" baseline="6666" sz="1875" spc="-660">
                <a:latin typeface="Symbol"/>
                <a:cs typeface="Symbol"/>
              </a:rPr>
              <a:t>⎟</a:t>
            </a:r>
            <a:r>
              <a:rPr dirty="0" baseline="6666" sz="1875" spc="494">
                <a:latin typeface="Times New Roman"/>
                <a:cs typeface="Times New Roman"/>
              </a:rPr>
              <a:t> </a:t>
            </a:r>
            <a:r>
              <a:rPr dirty="0" baseline="4444" sz="1875" spc="-660">
                <a:latin typeface="Symbol"/>
                <a:cs typeface="Symbol"/>
              </a:rPr>
              <a:t>⎥</a:t>
            </a:r>
            <a:r>
              <a:rPr dirty="0" baseline="4444" sz="1875" spc="82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</a:t>
            </a:r>
            <a:r>
              <a:rPr dirty="0" sz="1250" spc="-140">
                <a:latin typeface="Times New Roman"/>
                <a:cs typeface="Times New Roman"/>
              </a:rPr>
              <a:t> </a:t>
            </a:r>
            <a:r>
              <a:rPr dirty="0" baseline="-4444" sz="1875" spc="-300">
                <a:latin typeface="Symbol"/>
                <a:cs typeface="Symbol"/>
              </a:rPr>
              <a:t>⎜</a:t>
            </a:r>
            <a:r>
              <a:rPr dirty="0" sz="1250" spc="-200">
                <a:latin typeface="Times New Roman"/>
                <a:cs typeface="Times New Roman"/>
              </a:rPr>
              <a:t>1</a:t>
            </a:r>
            <a:r>
              <a:rPr dirty="0" sz="1250" spc="-180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sz="1250" spc="10">
                <a:latin typeface="Times New Roman"/>
                <a:cs typeface="Times New Roman"/>
              </a:rPr>
              <a:t>	</a:t>
            </a:r>
            <a:r>
              <a:rPr dirty="0" baseline="-4444" sz="1875" spc="-405">
                <a:latin typeface="Symbol"/>
                <a:cs typeface="Symbol"/>
              </a:rPr>
              <a:t>⎟</a:t>
            </a:r>
            <a:r>
              <a:rPr dirty="0" sz="1350" spc="-270" i="1">
                <a:latin typeface="Symbol"/>
                <a:cs typeface="Symbol"/>
              </a:rPr>
              <a:t></a:t>
            </a:r>
            <a:r>
              <a:rPr dirty="0" sz="1350" spc="-270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2 </a:t>
            </a:r>
            <a:r>
              <a:rPr dirty="0" sz="1250" spc="10">
                <a:latin typeface="Symbol"/>
                <a:cs typeface="Symbol"/>
              </a:rPr>
              <a:t>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350" spc="-50" i="1">
                <a:latin typeface="Symbol"/>
                <a:cs typeface="Symbol"/>
              </a:rPr>
              <a:t></a:t>
            </a:r>
            <a:r>
              <a:rPr dirty="0" sz="1350" spc="-85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2</a:t>
            </a:r>
            <a:endParaRPr baseline="40740" sz="1125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62945" y="6302325"/>
            <a:ext cx="266065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90"/>
              </a:lnSpc>
            </a:pPr>
            <a:r>
              <a:rPr dirty="0" baseline="-22222" sz="1875" spc="15">
                <a:latin typeface="Times New Roman"/>
                <a:cs typeface="Times New Roman"/>
              </a:rPr>
              <a:t>1</a:t>
            </a:r>
            <a:r>
              <a:rPr dirty="0" baseline="-22222" sz="1875" spc="270">
                <a:latin typeface="Times New Roman"/>
                <a:cs typeface="Times New Roman"/>
              </a:rPr>
              <a:t> </a:t>
            </a: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35144" y="6620080"/>
            <a:ext cx="14541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j</a:t>
            </a:r>
            <a:r>
              <a:rPr dirty="0" sz="750" spc="-150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825248" y="6235071"/>
            <a:ext cx="49085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250" spc="-440">
                <a:latin typeface="Symbol"/>
                <a:cs typeface="Symbol"/>
              </a:rPr>
              <a:t>⎡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baseline="-22222" sz="1875" spc="15">
                <a:latin typeface="Times New Roman"/>
                <a:cs typeface="Times New Roman"/>
              </a:rPr>
              <a:t>1</a:t>
            </a:r>
            <a:r>
              <a:rPr dirty="0" baseline="-22222" sz="1875" spc="97">
                <a:latin typeface="Times New Roman"/>
                <a:cs typeface="Times New Roman"/>
              </a:rPr>
              <a:t> </a:t>
            </a:r>
            <a:r>
              <a:rPr dirty="0" baseline="-15555" sz="1875" spc="-660">
                <a:latin typeface="Symbol"/>
                <a:cs typeface="Symbol"/>
              </a:rPr>
              <a:t>⎛</a:t>
            </a:r>
            <a:r>
              <a:rPr dirty="0" baseline="-15555" sz="1875" spc="434">
                <a:latin typeface="Times New Roman"/>
                <a:cs typeface="Times New Roman"/>
              </a:rPr>
              <a:t> </a:t>
            </a:r>
            <a:r>
              <a:rPr dirty="0" sz="750" spc="-409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86678" y="6620080"/>
            <a:ext cx="14414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15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59138" y="6393766"/>
            <a:ext cx="1784350" cy="2514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94"/>
              </a:lnSpc>
              <a:spcBef>
                <a:spcPts val="90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ts val="894"/>
              </a:lnSpc>
              <a:tabLst>
                <a:tab pos="1084580" algn="l"/>
                <a:tab pos="1744345" algn="l"/>
              </a:tabLst>
            </a:pPr>
            <a:r>
              <a:rPr dirty="0" sz="750" spc="-10" i="1">
                <a:latin typeface="Times New Roman"/>
                <a:cs typeface="Times New Roman"/>
              </a:rPr>
              <a:t>ml</a:t>
            </a:r>
            <a:r>
              <a:rPr dirty="0" sz="750" spc="-5" i="1">
                <a:latin typeface="Times New Roman"/>
                <a:cs typeface="Times New Roman"/>
              </a:rPr>
              <a:t>e</a:t>
            </a:r>
            <a:r>
              <a:rPr dirty="0" sz="750" i="1">
                <a:latin typeface="Times New Roman"/>
                <a:cs typeface="Times New Roman"/>
              </a:rPr>
              <a:t>	</a:t>
            </a: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i="1">
                <a:latin typeface="Times New Roman"/>
                <a:cs typeface="Times New Roman"/>
              </a:rPr>
              <a:t>	</a:t>
            </a:r>
            <a:r>
              <a:rPr dirty="0" sz="750" spc="-5" i="1">
                <a:latin typeface="Times New Roman"/>
                <a:cs typeface="Times New Roman"/>
              </a:rPr>
              <a:t>j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24050" y="7136383"/>
            <a:ext cx="53594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So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define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673596" y="7409693"/>
            <a:ext cx="131445" cy="0"/>
          </a:xfrm>
          <a:custGeom>
            <a:avLst/>
            <a:gdLst/>
            <a:ahLst/>
            <a:cxnLst/>
            <a:rect l="l" t="t" r="r" b="b"/>
            <a:pathLst>
              <a:path w="131445" h="0">
                <a:moveTo>
                  <a:pt x="0" y="0"/>
                </a:moveTo>
                <a:lnTo>
                  <a:pt x="131075" y="0"/>
                </a:lnTo>
              </a:path>
            </a:pathLst>
          </a:custGeom>
          <a:ln w="33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379467" y="7194044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 h="0">
                <a:moveTo>
                  <a:pt x="0" y="0"/>
                </a:moveTo>
                <a:lnTo>
                  <a:pt x="515875" y="0"/>
                </a:lnTo>
              </a:path>
            </a:pathLst>
          </a:custGeom>
          <a:ln w="6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3385566" y="7419220"/>
            <a:ext cx="51244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436880" algn="l"/>
              </a:tabLst>
            </a:pPr>
            <a:r>
              <a:rPr dirty="0" sz="1250" spc="-440">
                <a:latin typeface="Symbol"/>
                <a:cs typeface="Symbol"/>
              </a:rPr>
              <a:t>⎝</a:t>
            </a:r>
            <a:r>
              <a:rPr dirty="0" sz="1250" spc="-440">
                <a:latin typeface="Times New Roman"/>
                <a:cs typeface="Times New Roman"/>
              </a:rPr>
              <a:t>	</a:t>
            </a:r>
            <a:r>
              <a:rPr dirty="0" sz="1250" spc="-715">
                <a:latin typeface="Symbol"/>
                <a:cs typeface="Symbol"/>
              </a:rPr>
              <a:t>⎠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385566" y="7188340"/>
            <a:ext cx="7493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-440">
                <a:latin typeface="Symbol"/>
                <a:cs typeface="Symbol"/>
              </a:rPr>
              <a:t>⎛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244591" y="7060326"/>
            <a:ext cx="10160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>
                <a:latin typeface="Symbol"/>
                <a:cs typeface="Symbol"/>
              </a:rPr>
              <a:t>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664956" y="7291964"/>
            <a:ext cx="25844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37777" sz="1875" spc="15" i="1">
                <a:latin typeface="Times New Roman"/>
                <a:cs typeface="Times New Roman"/>
              </a:rPr>
              <a:t>R</a:t>
            </a:r>
            <a:r>
              <a:rPr dirty="0" baseline="-37777" sz="1875" spc="-187" i="1">
                <a:latin typeface="Times New Roman"/>
                <a:cs typeface="Times New Roman"/>
              </a:rPr>
              <a:t> </a:t>
            </a:r>
            <a:r>
              <a:rPr dirty="0" sz="1250" spc="-515">
                <a:latin typeface="Symbol"/>
                <a:cs typeface="Symbol"/>
              </a:rPr>
              <a:t>⎟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360166" y="7275960"/>
            <a:ext cx="56324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6666" sz="1875" spc="-307">
                <a:latin typeface="Symbol"/>
                <a:cs typeface="Symbol"/>
              </a:rPr>
              <a:t>⎜</a:t>
            </a:r>
            <a:r>
              <a:rPr dirty="0" sz="1250" spc="-204">
                <a:latin typeface="Times New Roman"/>
                <a:cs typeface="Times New Roman"/>
              </a:rPr>
              <a:t>1 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baseline="35555" sz="1875" spc="15">
                <a:latin typeface="Times New Roman"/>
                <a:cs typeface="Times New Roman"/>
              </a:rPr>
              <a:t>1</a:t>
            </a:r>
            <a:r>
              <a:rPr dirty="0" baseline="35555" sz="1875" spc="187">
                <a:latin typeface="Times New Roman"/>
                <a:cs typeface="Times New Roman"/>
              </a:rPr>
              <a:t> </a:t>
            </a:r>
            <a:r>
              <a:rPr dirty="0" baseline="31111" sz="1875" spc="-1245">
                <a:latin typeface="Symbol"/>
                <a:cs typeface="Symbol"/>
              </a:rPr>
              <a:t>⎞</a:t>
            </a:r>
            <a:endParaRPr baseline="31111" sz="1875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614928" y="6953073"/>
            <a:ext cx="149225" cy="2514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94"/>
              </a:lnSpc>
              <a:spcBef>
                <a:spcPts val="90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ts val="894"/>
              </a:lnSpc>
            </a:pPr>
            <a:r>
              <a:rPr dirty="0" sz="750" spc="-10" i="1">
                <a:latin typeface="Times New Roman"/>
                <a:cs typeface="Times New Roman"/>
              </a:rPr>
              <a:t>mle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36158" y="7055184"/>
            <a:ext cx="347980" cy="2514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065">
              <a:lnSpc>
                <a:spcPts val="894"/>
              </a:lnSpc>
              <a:spcBef>
                <a:spcPts val="90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ts val="894"/>
              </a:lnSpc>
            </a:pPr>
            <a:r>
              <a:rPr dirty="0" sz="750" spc="-5">
                <a:latin typeface="Times New Roman"/>
                <a:cs typeface="Times New Roman"/>
              </a:rPr>
              <a:t>unbiased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489197" y="6949030"/>
            <a:ext cx="110489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350" spc="-50" i="1">
                <a:latin typeface="Symbol"/>
                <a:cs typeface="Symbol"/>
              </a:rPr>
              <a:t>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709678" y="7051137"/>
            <a:ext cx="110489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350" spc="-50" i="1">
                <a:latin typeface="Symbol"/>
                <a:cs typeface="Symbol"/>
              </a:rPr>
              <a:t>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26070" y="7933006"/>
            <a:ext cx="347980" cy="2514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065">
              <a:lnSpc>
                <a:spcPts val="894"/>
              </a:lnSpc>
              <a:spcBef>
                <a:spcPts val="90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ts val="894"/>
              </a:lnSpc>
            </a:pPr>
            <a:r>
              <a:rPr dirty="0" sz="750" spc="-5">
                <a:latin typeface="Times New Roman"/>
                <a:cs typeface="Times New Roman"/>
              </a:rPr>
              <a:t>unbiased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455414" y="7933006"/>
            <a:ext cx="28765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mle</a:t>
            </a:r>
            <a:r>
              <a:rPr dirty="0" sz="750" spc="95" i="1">
                <a:latin typeface="Times New Roman"/>
                <a:cs typeface="Times New Roman"/>
              </a:rPr>
              <a:t> </a:t>
            </a: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890011" y="7841563"/>
            <a:ext cx="7048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171950" y="8045776"/>
            <a:ext cx="3937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799598" y="7928962"/>
            <a:ext cx="110489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350" spc="-50" i="1">
                <a:latin typeface="Symbol"/>
                <a:cs typeface="Symbol"/>
              </a:rPr>
              <a:t>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855720" y="8159318"/>
            <a:ext cx="14414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15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030225" y="7928962"/>
            <a:ext cx="65532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588010" algn="l"/>
              </a:tabLst>
            </a:pPr>
            <a:r>
              <a:rPr dirty="0" sz="1250" spc="5">
                <a:latin typeface="Times New Roman"/>
                <a:cs typeface="Times New Roman"/>
              </a:rPr>
              <a:t>(</a:t>
            </a:r>
            <a:r>
              <a:rPr dirty="0" sz="1250" spc="-200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x</a:t>
            </a:r>
            <a:r>
              <a:rPr dirty="0" sz="1250" i="1">
                <a:latin typeface="Times New Roman"/>
                <a:cs typeface="Times New Roman"/>
              </a:rPr>
              <a:t> </a:t>
            </a:r>
            <a:r>
              <a:rPr dirty="0" sz="1250" spc="-15" i="1">
                <a:latin typeface="Times New Roman"/>
                <a:cs typeface="Times New Roman"/>
              </a:rPr>
              <a:t> </a:t>
            </a:r>
            <a:r>
              <a:rPr dirty="0" sz="1250">
                <a:latin typeface="Symbol"/>
                <a:cs typeface="Symbol"/>
              </a:rPr>
              <a:t></a:t>
            </a:r>
            <a:r>
              <a:rPr dirty="0" sz="1350" spc="-50" i="1">
                <a:latin typeface="Symbol"/>
                <a:cs typeface="Symbol"/>
              </a:rPr>
              <a:t>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250" spc="5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486152" y="8063862"/>
            <a:ext cx="33147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r>
              <a:rPr dirty="0" sz="1250" spc="-100" i="1">
                <a:latin typeface="Times New Roman"/>
                <a:cs typeface="Times New Roman"/>
              </a:rPr>
              <a:t> </a:t>
            </a:r>
            <a:r>
              <a:rPr dirty="0" sz="1250" spc="65">
                <a:latin typeface="Symbol"/>
                <a:cs typeface="Symbol"/>
              </a:rPr>
              <a:t></a:t>
            </a:r>
            <a:r>
              <a:rPr dirty="0" sz="1250" spc="6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309108" y="7756085"/>
            <a:ext cx="71818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492125" algn="l"/>
              </a:tabLst>
            </a:pPr>
            <a:r>
              <a:rPr dirty="0" baseline="-35555" sz="1875" spc="15">
                <a:latin typeface="Symbol"/>
                <a:cs typeface="Symbol"/>
              </a:rPr>
              <a:t></a:t>
            </a:r>
            <a:r>
              <a:rPr dirty="0" baseline="-35555" sz="1875" spc="15">
                <a:latin typeface="Times New Roman"/>
                <a:cs typeface="Times New Roman"/>
              </a:rPr>
              <a:t> </a:t>
            </a:r>
            <a:r>
              <a:rPr dirty="0" u="sng" sz="12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1250" spc="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baseline="-32163" sz="2850" spc="-1320">
                <a:latin typeface="Symbol"/>
                <a:cs typeface="Symbol"/>
              </a:rPr>
              <a:t></a:t>
            </a:r>
            <a:endParaRPr baseline="-32163" sz="2850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689347" y="7130619"/>
            <a:ext cx="347980" cy="2514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94"/>
              </a:lnSpc>
              <a:spcBef>
                <a:spcPts val="90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ts val="894"/>
              </a:lnSpc>
            </a:pPr>
            <a:r>
              <a:rPr dirty="0" sz="750" spc="-5">
                <a:latin typeface="Times New Roman"/>
                <a:cs typeface="Times New Roman"/>
              </a:rPr>
              <a:t>unbiased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183124" y="7029487"/>
            <a:ext cx="130365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880110" algn="l"/>
              </a:tabLst>
            </a:pPr>
            <a:r>
              <a:rPr dirty="0" sz="1250" spc="10">
                <a:latin typeface="Times New Roman"/>
                <a:cs typeface="Times New Roman"/>
              </a:rPr>
              <a:t>So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145" i="1">
                <a:latin typeface="Times New Roman"/>
                <a:cs typeface="Times New Roman"/>
              </a:rPr>
              <a:t>E</a:t>
            </a:r>
            <a:r>
              <a:rPr dirty="0" sz="2100" spc="-145">
                <a:latin typeface="Symbol"/>
                <a:cs typeface="Symbol"/>
              </a:rPr>
              <a:t></a:t>
            </a:r>
            <a:r>
              <a:rPr dirty="0" sz="1350" spc="-145" i="1">
                <a:latin typeface="Symbol"/>
                <a:cs typeface="Symbol"/>
              </a:rPr>
              <a:t></a:t>
            </a:r>
            <a:r>
              <a:rPr dirty="0" sz="1350" spc="-145">
                <a:latin typeface="Times New Roman"/>
                <a:cs typeface="Times New Roman"/>
              </a:rPr>
              <a:t>	</a:t>
            </a:r>
            <a:r>
              <a:rPr dirty="0" sz="2100" spc="-70">
                <a:latin typeface="Symbol"/>
                <a:cs typeface="Symbol"/>
              </a:rPr>
              <a:t></a:t>
            </a:r>
            <a:r>
              <a:rPr dirty="0" sz="1250" spc="-70">
                <a:latin typeface="Symbol"/>
                <a:cs typeface="Symbol"/>
              </a:rPr>
              <a:t>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350" spc="-50" i="1">
                <a:latin typeface="Symbol"/>
                <a:cs typeface="Symbol"/>
              </a:rPr>
              <a:t></a:t>
            </a:r>
            <a:r>
              <a:rPr dirty="0" sz="1350" spc="-90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2</a:t>
            </a:r>
            <a:endParaRPr baseline="40740" sz="1125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5285" y="4477003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95398" y="1333752"/>
            <a:ext cx="310451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Unbiaseditude</a:t>
            </a:r>
            <a:r>
              <a:rPr dirty="0" spc="-65"/>
              <a:t> </a:t>
            </a:r>
            <a:r>
              <a:rPr dirty="0" spc="-5"/>
              <a:t>discussion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1423" y="1675700"/>
            <a:ext cx="132397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5"/>
              </a:spcBef>
              <a:buClr>
                <a:srgbClr val="000000"/>
              </a:buClr>
              <a:buSzPct val="96551"/>
              <a:buFont typeface="Tahoma"/>
              <a:buChar char="•"/>
              <a:tabLst>
                <a:tab pos="184150" algn="l"/>
              </a:tabLst>
            </a:pPr>
            <a:r>
              <a:rPr dirty="0" sz="1450" spc="-30" i="1">
                <a:solidFill>
                  <a:srgbClr val="33339A"/>
                </a:solidFill>
                <a:latin typeface="Tahoma"/>
                <a:cs typeface="Tahoma"/>
              </a:rPr>
              <a:t>Which </a:t>
            </a:r>
            <a:r>
              <a:rPr dirty="0" sz="1450" spc="-20" i="1">
                <a:solidFill>
                  <a:srgbClr val="33339A"/>
                </a:solidFill>
                <a:latin typeface="Tahoma"/>
                <a:cs typeface="Tahoma"/>
              </a:rPr>
              <a:t>is</a:t>
            </a:r>
            <a:r>
              <a:rPr dirty="0" sz="1450" spc="-80" i="1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dirty="0" sz="1450" spc="-25" i="1">
                <a:solidFill>
                  <a:srgbClr val="33339A"/>
                </a:solidFill>
                <a:latin typeface="Tahoma"/>
                <a:cs typeface="Tahoma"/>
              </a:rPr>
              <a:t>best?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3734" y="2699590"/>
            <a:ext cx="347980" cy="2514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065">
              <a:lnSpc>
                <a:spcPts val="894"/>
              </a:lnSpc>
              <a:spcBef>
                <a:spcPts val="90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ts val="894"/>
              </a:lnSpc>
            </a:pPr>
            <a:r>
              <a:rPr dirty="0" sz="750" spc="-5">
                <a:latin typeface="Times New Roman"/>
                <a:cs typeface="Times New Roman"/>
              </a:rPr>
              <a:t>unbiased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3078" y="2699590"/>
            <a:ext cx="28765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mle</a:t>
            </a:r>
            <a:r>
              <a:rPr dirty="0" sz="750" spc="95" i="1">
                <a:latin typeface="Times New Roman"/>
                <a:cs typeface="Times New Roman"/>
              </a:rPr>
              <a:t> </a:t>
            </a: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7675" y="2608147"/>
            <a:ext cx="7048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9614" y="2812360"/>
            <a:ext cx="3937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7262" y="2695547"/>
            <a:ext cx="110489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350" spc="-50" i="1">
                <a:latin typeface="Symbol"/>
                <a:cs typeface="Symbol"/>
              </a:rPr>
              <a:t>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53384" y="2925902"/>
            <a:ext cx="14414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15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7889" y="2695547"/>
            <a:ext cx="65532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588010" algn="l"/>
              </a:tabLst>
            </a:pPr>
            <a:r>
              <a:rPr dirty="0" sz="1250" spc="5">
                <a:latin typeface="Times New Roman"/>
                <a:cs typeface="Times New Roman"/>
              </a:rPr>
              <a:t>(</a:t>
            </a:r>
            <a:r>
              <a:rPr dirty="0" sz="1250" spc="-200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x</a:t>
            </a:r>
            <a:r>
              <a:rPr dirty="0" sz="1250" i="1">
                <a:latin typeface="Times New Roman"/>
                <a:cs typeface="Times New Roman"/>
              </a:rPr>
              <a:t> </a:t>
            </a:r>
            <a:r>
              <a:rPr dirty="0" sz="1250" spc="-15" i="1">
                <a:latin typeface="Times New Roman"/>
                <a:cs typeface="Times New Roman"/>
              </a:rPr>
              <a:t> </a:t>
            </a:r>
            <a:r>
              <a:rPr dirty="0" sz="1250">
                <a:latin typeface="Symbol"/>
                <a:cs typeface="Symbol"/>
              </a:rPr>
              <a:t></a:t>
            </a:r>
            <a:r>
              <a:rPr dirty="0" sz="1350" spc="-50" i="1">
                <a:latin typeface="Symbol"/>
                <a:cs typeface="Symbol"/>
              </a:rPr>
              <a:t>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250" spc="5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3816" y="2830448"/>
            <a:ext cx="33147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r>
              <a:rPr dirty="0" sz="1250" spc="-100" i="1">
                <a:latin typeface="Times New Roman"/>
                <a:cs typeface="Times New Roman"/>
              </a:rPr>
              <a:t> </a:t>
            </a:r>
            <a:r>
              <a:rPr dirty="0" sz="1250" spc="65">
                <a:latin typeface="Symbol"/>
                <a:cs typeface="Symbol"/>
              </a:rPr>
              <a:t></a:t>
            </a:r>
            <a:r>
              <a:rPr dirty="0" sz="1250" spc="6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06772" y="2522670"/>
            <a:ext cx="71818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492125" algn="l"/>
              </a:tabLst>
            </a:pPr>
            <a:r>
              <a:rPr dirty="0" baseline="-35555" sz="1875" spc="15">
                <a:latin typeface="Symbol"/>
                <a:cs typeface="Symbol"/>
              </a:rPr>
              <a:t></a:t>
            </a:r>
            <a:r>
              <a:rPr dirty="0" baseline="-35555" sz="1875" spc="15">
                <a:latin typeface="Times New Roman"/>
                <a:cs typeface="Times New Roman"/>
              </a:rPr>
              <a:t> </a:t>
            </a:r>
            <a:r>
              <a:rPr dirty="0" u="sng" sz="12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1250" spc="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baseline="-32163" sz="2850" spc="-1320">
                <a:latin typeface="Symbol"/>
                <a:cs typeface="Symbol"/>
              </a:rPr>
              <a:t></a:t>
            </a:r>
            <a:endParaRPr baseline="-32163" sz="28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06546" y="2136472"/>
            <a:ext cx="28702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mle</a:t>
            </a:r>
            <a:r>
              <a:rPr dirty="0" sz="750" spc="90" i="1">
                <a:latin typeface="Times New Roman"/>
                <a:cs typeface="Times New Roman"/>
              </a:rPr>
              <a:t> </a:t>
            </a: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0381" y="2045028"/>
            <a:ext cx="7048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23082" y="2249242"/>
            <a:ext cx="3937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87162" y="2136472"/>
            <a:ext cx="149225" cy="2514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065">
              <a:lnSpc>
                <a:spcPts val="894"/>
              </a:lnSpc>
              <a:spcBef>
                <a:spcPts val="90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ts val="894"/>
              </a:lnSpc>
            </a:pPr>
            <a:r>
              <a:rPr dirty="0" sz="750" spc="-10" i="1">
                <a:latin typeface="Times New Roman"/>
                <a:cs typeface="Times New Roman"/>
              </a:rPr>
              <a:t>mle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37690" y="2267330"/>
            <a:ext cx="11176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0674" y="2132430"/>
            <a:ext cx="110489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350" spc="-50" i="1">
                <a:latin typeface="Symbol"/>
                <a:cs typeface="Symbol"/>
              </a:rPr>
              <a:t>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06852" y="2362784"/>
            <a:ext cx="14414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15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80595" y="2132430"/>
            <a:ext cx="65532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588010" algn="l"/>
              </a:tabLst>
            </a:pPr>
            <a:r>
              <a:rPr dirty="0" sz="1250" spc="5">
                <a:latin typeface="Times New Roman"/>
                <a:cs typeface="Times New Roman"/>
              </a:rPr>
              <a:t>(</a:t>
            </a:r>
            <a:r>
              <a:rPr dirty="0" sz="1250" spc="-190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x</a:t>
            </a:r>
            <a:r>
              <a:rPr dirty="0" sz="1250" i="1">
                <a:latin typeface="Times New Roman"/>
                <a:cs typeface="Times New Roman"/>
              </a:rPr>
              <a:t> </a:t>
            </a:r>
            <a:r>
              <a:rPr dirty="0" sz="1250" spc="-15" i="1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Symbol"/>
                <a:cs typeface="Symbol"/>
              </a:rPr>
              <a:t></a:t>
            </a:r>
            <a:r>
              <a:rPr dirty="0" sz="1350" spc="-50" i="1">
                <a:latin typeface="Symbol"/>
                <a:cs typeface="Symbol"/>
              </a:rPr>
              <a:t>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250" spc="5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60646" y="1959552"/>
            <a:ext cx="518159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35555" sz="1875" spc="15">
                <a:latin typeface="Symbol"/>
                <a:cs typeface="Symbol"/>
              </a:rPr>
              <a:t></a:t>
            </a:r>
            <a:r>
              <a:rPr dirty="0" u="sng" sz="12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1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baseline="-32163" sz="2850" spc="-1335">
                <a:latin typeface="Symbol"/>
                <a:cs typeface="Symbol"/>
              </a:rPr>
              <a:t></a:t>
            </a:r>
            <a:endParaRPr baseline="-32163" sz="28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86100" y="3537763"/>
            <a:ext cx="2941955" cy="7112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Answer: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•It 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depends </a:t>
            </a: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on the</a:t>
            </a:r>
            <a:r>
              <a:rPr dirty="0" sz="1000" spc="-25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33339A"/>
                </a:solidFill>
                <a:latin typeface="Tahoma"/>
                <a:cs typeface="Tahoma"/>
              </a:rPr>
              <a:t>task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•And doesn’t make much difference once R--&gt;</a:t>
            </a:r>
            <a:r>
              <a:rPr dirty="0" sz="1000" spc="-4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33339A"/>
                </a:solidFill>
                <a:latin typeface="Tahoma"/>
                <a:cs typeface="Tahoma"/>
              </a:rPr>
              <a:t>large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47520" y="8654286"/>
            <a:ext cx="14947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42585" y="8654286"/>
            <a:ext cx="10299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71320" y="5342636"/>
            <a:ext cx="4293235" cy="1275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24965" marR="43180" indent="-151384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Don’t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get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too excited about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being 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unbiased</a:t>
            </a:r>
            <a:endParaRPr sz="2200">
              <a:latin typeface="Tahoma"/>
              <a:cs typeface="Tahoma"/>
            </a:endParaRPr>
          </a:p>
          <a:p>
            <a:pPr marL="222250" indent="-171450">
              <a:lnSpc>
                <a:spcPct val="100000"/>
              </a:lnSpc>
              <a:spcBef>
                <a:spcPts val="800"/>
              </a:spcBef>
              <a:buSzPct val="96551"/>
              <a:buFont typeface="Tahoma"/>
              <a:buChar char="•"/>
              <a:tabLst>
                <a:tab pos="222250" algn="l"/>
              </a:tabLst>
            </a:pPr>
            <a:r>
              <a:rPr dirty="0" sz="1450" spc="-30" i="1">
                <a:latin typeface="Tahoma"/>
                <a:cs typeface="Tahoma"/>
              </a:rPr>
              <a:t>Assume x</a:t>
            </a:r>
            <a:r>
              <a:rPr dirty="0" baseline="-19444" sz="1500" spc="-44" i="1">
                <a:latin typeface="Tahoma"/>
                <a:cs typeface="Tahoma"/>
              </a:rPr>
              <a:t>1</a:t>
            </a:r>
            <a:r>
              <a:rPr dirty="0" sz="1450" spc="-30" i="1">
                <a:latin typeface="Tahoma"/>
                <a:cs typeface="Tahoma"/>
              </a:rPr>
              <a:t>, x</a:t>
            </a:r>
            <a:r>
              <a:rPr dirty="0" baseline="-19444" sz="1500" spc="-44" i="1">
                <a:latin typeface="Tahoma"/>
                <a:cs typeface="Tahoma"/>
              </a:rPr>
              <a:t>2</a:t>
            </a:r>
            <a:r>
              <a:rPr dirty="0" sz="1450" spc="-3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222250" indent="-172085">
              <a:lnSpc>
                <a:spcPct val="100000"/>
              </a:lnSpc>
              <a:spcBef>
                <a:spcPts val="335"/>
              </a:spcBef>
              <a:buChar char="•"/>
              <a:tabLst>
                <a:tab pos="222885" algn="l"/>
              </a:tabLst>
            </a:pPr>
            <a:r>
              <a:rPr dirty="0" sz="1400" spc="-5">
                <a:latin typeface="Tahoma"/>
                <a:cs typeface="Tahoma"/>
              </a:rPr>
              <a:t>Suppose we had these estimators </a:t>
            </a:r>
            <a:r>
              <a:rPr dirty="0" sz="1400">
                <a:latin typeface="Tahoma"/>
                <a:cs typeface="Tahoma"/>
              </a:rPr>
              <a:t>for </a:t>
            </a:r>
            <a:r>
              <a:rPr dirty="0" sz="1400" spc="-5">
                <a:latin typeface="Tahoma"/>
                <a:cs typeface="Tahoma"/>
              </a:rPr>
              <a:t>the</a:t>
            </a:r>
            <a:r>
              <a:rPr dirty="0" sz="1400" spc="3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mean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06490" y="7202423"/>
            <a:ext cx="22225" cy="11430"/>
          </a:xfrm>
          <a:custGeom>
            <a:avLst/>
            <a:gdLst/>
            <a:ahLst/>
            <a:cxnLst/>
            <a:rect l="l" t="t" r="r" b="b"/>
            <a:pathLst>
              <a:path w="22225" h="11429">
                <a:moveTo>
                  <a:pt x="0" y="11432"/>
                </a:moveTo>
                <a:lnTo>
                  <a:pt x="22099" y="0"/>
                </a:lnTo>
              </a:path>
            </a:pathLst>
          </a:custGeom>
          <a:ln w="67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28589" y="7205473"/>
            <a:ext cx="31750" cy="54610"/>
          </a:xfrm>
          <a:custGeom>
            <a:avLst/>
            <a:gdLst/>
            <a:ahLst/>
            <a:cxnLst/>
            <a:rect l="l" t="t" r="r" b="b"/>
            <a:pathLst>
              <a:path w="31750" h="54609">
                <a:moveTo>
                  <a:pt x="0" y="0"/>
                </a:moveTo>
                <a:lnTo>
                  <a:pt x="31243" y="54100"/>
                </a:lnTo>
              </a:path>
            </a:pathLst>
          </a:custGeom>
          <a:ln w="139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62890" y="7098797"/>
            <a:ext cx="172720" cy="161290"/>
          </a:xfrm>
          <a:custGeom>
            <a:avLst/>
            <a:gdLst/>
            <a:ahLst/>
            <a:cxnLst/>
            <a:rect l="l" t="t" r="r" b="b"/>
            <a:pathLst>
              <a:path w="172720" h="161290">
                <a:moveTo>
                  <a:pt x="0" y="160776"/>
                </a:moveTo>
                <a:lnTo>
                  <a:pt x="41896" y="0"/>
                </a:lnTo>
                <a:lnTo>
                  <a:pt x="172205" y="0"/>
                </a:lnTo>
              </a:path>
            </a:pathLst>
          </a:custGeom>
          <a:ln w="68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748527" y="7049082"/>
            <a:ext cx="52069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75379" y="6941446"/>
            <a:ext cx="9715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5" i="1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90212" y="7162624"/>
            <a:ext cx="15748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15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41749" y="7078612"/>
            <a:ext cx="58991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78155" algn="l"/>
              </a:tabLst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r>
              <a:rPr dirty="0" sz="1250" spc="-30" i="1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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Times New Roman"/>
                <a:cs typeface="Times New Roman"/>
              </a:rPr>
              <a:t>7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41398" y="6788342"/>
            <a:ext cx="1633855" cy="31623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r" marR="72390">
              <a:lnSpc>
                <a:spcPts val="235"/>
              </a:lnSpc>
              <a:spcBef>
                <a:spcPts val="535"/>
              </a:spcBef>
            </a:pP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  <a:p>
            <a:pPr marL="38100">
              <a:lnSpc>
                <a:spcPts val="1614"/>
              </a:lnSpc>
              <a:tabLst>
                <a:tab pos="1058545" algn="l"/>
                <a:tab pos="1407160" algn="l"/>
              </a:tabLst>
            </a:pPr>
            <a:r>
              <a:rPr dirty="0" baseline="-22633" sz="2025" spc="-75" i="1">
                <a:latin typeface="Symbol"/>
                <a:cs typeface="Symbol"/>
              </a:rPr>
              <a:t></a:t>
            </a:r>
            <a:r>
              <a:rPr dirty="0" baseline="-22633" sz="2025" spc="-165" i="1">
                <a:latin typeface="Times New Roman"/>
                <a:cs typeface="Times New Roman"/>
              </a:rPr>
              <a:t> </a:t>
            </a:r>
            <a:r>
              <a:rPr dirty="0" sz="750" spc="-10" i="1">
                <a:latin typeface="Times New Roman"/>
                <a:cs typeface="Times New Roman"/>
              </a:rPr>
              <a:t>suboptimal  </a:t>
            </a:r>
            <a:r>
              <a:rPr dirty="0" sz="750" spc="114" i="1">
                <a:latin typeface="Times New Roman"/>
                <a:cs typeface="Times New Roman"/>
              </a:rPr>
              <a:t> </a:t>
            </a:r>
            <a:r>
              <a:rPr dirty="0" baseline="-24444" sz="1875" spc="15">
                <a:latin typeface="Symbol"/>
                <a:cs typeface="Symbol"/>
              </a:rPr>
              <a:t></a:t>
            </a:r>
            <a:r>
              <a:rPr dirty="0" u="sng" baseline="11111" sz="1875" spc="1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baseline="11111" sz="187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baseline="-24853" sz="2850" spc="-1335">
                <a:latin typeface="Symbol"/>
                <a:cs typeface="Symbol"/>
              </a:rPr>
              <a:t></a:t>
            </a:r>
            <a:endParaRPr baseline="-24853" sz="28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39822" y="7650990"/>
            <a:ext cx="7302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51304" y="7461713"/>
            <a:ext cx="646430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2633" sz="2025" spc="-67" i="1">
                <a:latin typeface="Symbol"/>
                <a:cs typeface="Symbol"/>
              </a:rPr>
              <a:t></a:t>
            </a:r>
            <a:r>
              <a:rPr dirty="0" baseline="-22633" sz="2025" spc="-67" i="1">
                <a:latin typeface="Times New Roman"/>
                <a:cs typeface="Times New Roman"/>
              </a:rPr>
              <a:t> </a:t>
            </a:r>
            <a:r>
              <a:rPr dirty="0" sz="750" spc="-5" i="1">
                <a:latin typeface="Times New Roman"/>
                <a:cs typeface="Times New Roman"/>
              </a:rPr>
              <a:t>crap </a:t>
            </a:r>
            <a:r>
              <a:rPr dirty="0" baseline="-24444" sz="1875" spc="15">
                <a:latin typeface="Symbol"/>
                <a:cs typeface="Symbol"/>
              </a:rPr>
              <a:t></a:t>
            </a:r>
            <a:r>
              <a:rPr dirty="0" baseline="-24444" sz="1875" spc="-142">
                <a:latin typeface="Times New Roman"/>
                <a:cs typeface="Times New Roman"/>
              </a:rPr>
              <a:t> </a:t>
            </a:r>
            <a:r>
              <a:rPr dirty="0" baseline="-24444" sz="1875" spc="7" i="1">
                <a:latin typeface="Times New Roman"/>
                <a:cs typeface="Times New Roman"/>
              </a:rPr>
              <a:t>x</a:t>
            </a:r>
            <a:endParaRPr baseline="-24444" sz="187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08908" y="7313473"/>
            <a:ext cx="2061210" cy="863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000">
                <a:latin typeface="Tahoma"/>
                <a:cs typeface="Tahoma"/>
              </a:rPr>
              <a:t>Are </a:t>
            </a:r>
            <a:r>
              <a:rPr dirty="0" sz="1000" spc="-5">
                <a:latin typeface="Tahoma"/>
                <a:cs typeface="Tahoma"/>
              </a:rPr>
              <a:t>either of these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unbiased?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Will either of them asymptote to the  correct value </a:t>
            </a:r>
            <a:r>
              <a:rPr dirty="0" sz="1000">
                <a:latin typeface="Tahoma"/>
                <a:cs typeface="Tahoma"/>
              </a:rPr>
              <a:t>as R gets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large?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Tahoma"/>
                <a:cs typeface="Tahoma"/>
              </a:rPr>
              <a:t>Which is </a:t>
            </a:r>
            <a:r>
              <a:rPr dirty="0" sz="1000" spc="-5">
                <a:latin typeface="Tahoma"/>
                <a:cs typeface="Tahoma"/>
              </a:rPr>
              <a:t>more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useful?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5285" y="4477003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MLE for m-dimensional</a:t>
            </a:r>
            <a:r>
              <a:rPr dirty="0" spc="-50"/>
              <a:t> </a:t>
            </a:r>
            <a:r>
              <a:rPr dirty="0" spc="-5"/>
              <a:t>Gaussian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8723" y="1630958"/>
            <a:ext cx="4161154" cy="80518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96850" indent="-172085">
              <a:lnSpc>
                <a:spcPct val="100000"/>
              </a:lnSpc>
              <a:spcBef>
                <a:spcPts val="46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Suppose you have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1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2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334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But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don’t know </a:t>
            </a:r>
            <a:r>
              <a:rPr dirty="0" sz="1400" b="1">
                <a:latin typeface="Symbol"/>
                <a:cs typeface="Symbol"/>
              </a:rPr>
              <a:t>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ahoma"/>
                <a:cs typeface="Tahoma"/>
              </a:rPr>
              <a:t>or</a:t>
            </a:r>
            <a:r>
              <a:rPr dirty="0" sz="1400" spc="80">
                <a:latin typeface="Tahoma"/>
                <a:cs typeface="Tahoma"/>
              </a:rPr>
              <a:t> </a:t>
            </a:r>
            <a:r>
              <a:rPr dirty="0" sz="1400" b="1">
                <a:latin typeface="Symbol"/>
                <a:cs typeface="Symbol"/>
              </a:rPr>
              <a:t></a:t>
            </a:r>
            <a:endParaRPr sz="1400">
              <a:latin typeface="Symbol"/>
              <a:cs typeface="Symbol"/>
            </a:endParaRPr>
          </a:p>
          <a:p>
            <a:pPr marL="196850" indent="-172085">
              <a:lnSpc>
                <a:spcPct val="100000"/>
              </a:lnSpc>
              <a:spcBef>
                <a:spcPts val="33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MLE: For which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ahoma"/>
                <a:cs typeface="Tahoma"/>
              </a:rPr>
              <a:t>=(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>
                <a:latin typeface="Tahoma"/>
                <a:cs typeface="Tahoma"/>
              </a:rPr>
              <a:t>) is </a:t>
            </a:r>
            <a:r>
              <a:rPr dirty="0" sz="1200" spc="-15" b="1">
                <a:latin typeface="Tahoma"/>
                <a:cs typeface="Tahoma"/>
              </a:rPr>
              <a:t>x</a:t>
            </a:r>
            <a:r>
              <a:rPr dirty="0" baseline="-19607" sz="1275" spc="-22" i="1">
                <a:latin typeface="Tahoma"/>
                <a:cs typeface="Tahoma"/>
              </a:rPr>
              <a:t>1</a:t>
            </a:r>
            <a:r>
              <a:rPr dirty="0" sz="1250" spc="-15" i="1">
                <a:latin typeface="Tahoma"/>
                <a:cs typeface="Tahoma"/>
              </a:rPr>
              <a:t>, </a:t>
            </a:r>
            <a:r>
              <a:rPr dirty="0" sz="1200" spc="-20" b="1">
                <a:latin typeface="Tahoma"/>
                <a:cs typeface="Tahoma"/>
              </a:rPr>
              <a:t>x</a:t>
            </a:r>
            <a:r>
              <a:rPr dirty="0" baseline="-19607" sz="1275" spc="-30" i="1">
                <a:latin typeface="Tahoma"/>
                <a:cs typeface="Tahoma"/>
              </a:rPr>
              <a:t>2</a:t>
            </a:r>
            <a:r>
              <a:rPr dirty="0" sz="1250" spc="-20" i="1">
                <a:latin typeface="Tahoma"/>
                <a:cs typeface="Tahoma"/>
              </a:rPr>
              <a:t>, </a:t>
            </a:r>
            <a:r>
              <a:rPr dirty="0" sz="1250" spc="-45" i="1">
                <a:latin typeface="Tahoma"/>
                <a:cs typeface="Tahoma"/>
              </a:rPr>
              <a:t>… </a:t>
            </a:r>
            <a:r>
              <a:rPr dirty="0" sz="1200" spc="-20" b="1">
                <a:latin typeface="Tahoma"/>
                <a:cs typeface="Tahoma"/>
              </a:rPr>
              <a:t>x</a:t>
            </a:r>
            <a:r>
              <a:rPr dirty="0" baseline="-19607" sz="1275" spc="-30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most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likely?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6489" y="2697990"/>
            <a:ext cx="7048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3472" y="2902199"/>
            <a:ext cx="5461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3798" y="2920372"/>
            <a:ext cx="11176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3822" y="3015739"/>
            <a:ext cx="1651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r>
              <a:rPr dirty="0" sz="750" spc="-12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9745" y="2794689"/>
            <a:ext cx="9398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 b="1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1196" y="2641538"/>
            <a:ext cx="823594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24444" sz="1875" b="1">
                <a:latin typeface="Times New Roman"/>
                <a:cs typeface="Times New Roman"/>
              </a:rPr>
              <a:t>µ </a:t>
            </a:r>
            <a:r>
              <a:rPr dirty="0" sz="750" spc="-10" i="1">
                <a:latin typeface="Times New Roman"/>
                <a:cs typeface="Times New Roman"/>
              </a:rPr>
              <a:t>mle</a:t>
            </a:r>
            <a:r>
              <a:rPr dirty="0" sz="750" spc="165" i="1">
                <a:latin typeface="Times New Roman"/>
                <a:cs typeface="Times New Roman"/>
              </a:rPr>
              <a:t> </a:t>
            </a:r>
            <a:r>
              <a:rPr dirty="0" baseline="-24444" sz="1875" spc="15">
                <a:latin typeface="Symbol"/>
                <a:cs typeface="Symbol"/>
              </a:rPr>
              <a:t></a:t>
            </a:r>
            <a:r>
              <a:rPr dirty="0" u="sng" baseline="11111" sz="187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1</a:t>
            </a:r>
            <a:r>
              <a:rPr dirty="0" baseline="11111" sz="1875" spc="89">
                <a:latin typeface="Times New Roman"/>
                <a:cs typeface="Times New Roman"/>
              </a:rPr>
              <a:t> </a:t>
            </a:r>
            <a:r>
              <a:rPr dirty="0" baseline="-24853" sz="2850" spc="-1335">
                <a:latin typeface="Symbol"/>
                <a:cs typeface="Symbol"/>
              </a:rPr>
              <a:t></a:t>
            </a:r>
            <a:endParaRPr baseline="-24853" sz="28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8400" y="3305302"/>
            <a:ext cx="7048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4804" y="3509512"/>
            <a:ext cx="5461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5185" y="3396736"/>
            <a:ext cx="14922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mle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78201" y="3361626"/>
            <a:ext cx="39560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ts val="2160"/>
              </a:lnSpc>
              <a:spcBef>
                <a:spcPts val="105"/>
              </a:spcBef>
              <a:tabLst>
                <a:tab pos="340360" algn="l"/>
              </a:tabLst>
            </a:pPr>
            <a:r>
              <a:rPr dirty="0" sz="1900">
                <a:latin typeface="Symbol"/>
                <a:cs typeface="Symbol"/>
              </a:rPr>
              <a:t>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750" spc="-5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  <a:p>
            <a:pPr marL="17145">
              <a:lnSpc>
                <a:spcPts val="780"/>
              </a:lnSpc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r>
              <a:rPr dirty="0" sz="750" spc="-8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8948" y="3267224"/>
            <a:ext cx="128270" cy="480059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80"/>
              </a:spcBef>
            </a:pPr>
            <a:r>
              <a:rPr dirty="0" u="sng" sz="1250" spc="-1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spcBef>
                <a:spcPts val="29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56940" y="3232533"/>
            <a:ext cx="545465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1605" indent="-116839">
              <a:lnSpc>
                <a:spcPct val="100000"/>
              </a:lnSpc>
              <a:spcBef>
                <a:spcPts val="135"/>
              </a:spcBef>
              <a:buFont typeface="Symbol"/>
              <a:buChar char=""/>
              <a:tabLst>
                <a:tab pos="142240" algn="l"/>
              </a:tabLst>
            </a:pPr>
            <a:r>
              <a:rPr dirty="0" baseline="-24444" sz="1875" b="1">
                <a:latin typeface="Times New Roman"/>
                <a:cs typeface="Times New Roman"/>
              </a:rPr>
              <a:t>µ</a:t>
            </a:r>
            <a:r>
              <a:rPr dirty="0" baseline="-24444" sz="1875" spc="-292" b="1">
                <a:latin typeface="Times New Roman"/>
                <a:cs typeface="Times New Roman"/>
              </a:rPr>
              <a:t> </a:t>
            </a:r>
            <a:r>
              <a:rPr dirty="0" sz="750" spc="-10" i="1">
                <a:latin typeface="Times New Roman"/>
                <a:cs typeface="Times New Roman"/>
              </a:rPr>
              <a:t>ml</a:t>
            </a:r>
            <a:r>
              <a:rPr dirty="0" sz="750" spc="-5" i="1">
                <a:latin typeface="Times New Roman"/>
                <a:cs typeface="Times New Roman"/>
              </a:rPr>
              <a:t>e</a:t>
            </a:r>
            <a:r>
              <a:rPr dirty="0" sz="750" spc="60" i="1">
                <a:latin typeface="Times New Roman"/>
                <a:cs typeface="Times New Roman"/>
              </a:rPr>
              <a:t> </a:t>
            </a:r>
            <a:r>
              <a:rPr dirty="0" baseline="-15277" sz="3000" spc="-555">
                <a:latin typeface="Symbol"/>
                <a:cs typeface="Symbol"/>
              </a:rPr>
              <a:t></a:t>
            </a:r>
            <a:r>
              <a:rPr dirty="0" baseline="18518" sz="1125" spc="-7" i="1">
                <a:latin typeface="Times New Roman"/>
                <a:cs typeface="Times New Roman"/>
              </a:rPr>
              <a:t>T</a:t>
            </a:r>
            <a:endParaRPr baseline="18518" sz="112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53970" y="3304932"/>
            <a:ext cx="85598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2000" spc="-150">
                <a:latin typeface="Symbol"/>
                <a:cs typeface="Symbol"/>
              </a:rPr>
              <a:t></a:t>
            </a:r>
            <a:r>
              <a:rPr dirty="0" sz="1250" spc="-150" b="1">
                <a:latin typeface="Times New Roman"/>
                <a:cs typeface="Times New Roman"/>
              </a:rPr>
              <a:t>x 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µ</a:t>
            </a:r>
            <a:r>
              <a:rPr dirty="0" sz="1250" spc="-245" b="1">
                <a:latin typeface="Times New Roman"/>
                <a:cs typeface="Times New Roman"/>
              </a:rPr>
              <a:t> </a:t>
            </a:r>
            <a:r>
              <a:rPr dirty="0" baseline="40740" sz="1125" spc="-15" i="1">
                <a:latin typeface="Times New Roman"/>
                <a:cs typeface="Times New Roman"/>
              </a:rPr>
              <a:t>mle </a:t>
            </a:r>
            <a:r>
              <a:rPr dirty="0" sz="2000" spc="-225">
                <a:latin typeface="Symbol"/>
                <a:cs typeface="Symbol"/>
              </a:rPr>
              <a:t></a:t>
            </a:r>
            <a:r>
              <a:rPr dirty="0" sz="1250" spc="-225" b="1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64784" y="3401956"/>
            <a:ext cx="42164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19405" algn="l"/>
              </a:tabLst>
            </a:pPr>
            <a:r>
              <a:rPr dirty="0" sz="1250" spc="10" b="1">
                <a:latin typeface="Times New Roman"/>
                <a:cs typeface="Times New Roman"/>
              </a:rPr>
              <a:t>Σ</a:t>
            </a:r>
            <a:r>
              <a:rPr dirty="0" sz="1250" spc="10" b="1">
                <a:latin typeface="Times New Roman"/>
                <a:cs typeface="Times New Roman"/>
              </a:rPr>
              <a:t>	</a:t>
            </a:r>
            <a:r>
              <a:rPr dirty="0" sz="1250" spc="10">
                <a:latin typeface="Symbol"/>
                <a:cs typeface="Symbol"/>
              </a:rPr>
              <a:t>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28723" y="5511038"/>
            <a:ext cx="4173854" cy="110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MLE for m-dimensional</a:t>
            </a:r>
            <a:r>
              <a:rPr dirty="0" sz="2200" spc="-4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Gaussian</a:t>
            </a:r>
            <a:endParaRPr sz="22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6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Suppose you have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1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2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33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But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don’t know </a:t>
            </a:r>
            <a:r>
              <a:rPr dirty="0" sz="1400" b="1">
                <a:latin typeface="Symbol"/>
                <a:cs typeface="Symbol"/>
              </a:rPr>
              <a:t>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ahoma"/>
                <a:cs typeface="Tahoma"/>
              </a:rPr>
              <a:t>or</a:t>
            </a:r>
            <a:r>
              <a:rPr dirty="0" sz="1400" spc="80">
                <a:latin typeface="Tahoma"/>
                <a:cs typeface="Tahoma"/>
              </a:rPr>
              <a:t> </a:t>
            </a:r>
            <a:r>
              <a:rPr dirty="0" sz="1400" b="1">
                <a:latin typeface="Symbol"/>
                <a:cs typeface="Symbol"/>
              </a:rPr>
              <a:t></a:t>
            </a:r>
            <a:endParaRPr sz="1400">
              <a:latin typeface="Symbol"/>
              <a:cs typeface="Symbol"/>
            </a:endParaRPr>
          </a:p>
          <a:p>
            <a:pPr marL="196850" indent="-172085">
              <a:lnSpc>
                <a:spcPct val="100000"/>
              </a:lnSpc>
              <a:spcBef>
                <a:spcPts val="33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MLE: For which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ahoma"/>
                <a:cs typeface="Tahoma"/>
              </a:rPr>
              <a:t>=(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>
                <a:latin typeface="Tahoma"/>
                <a:cs typeface="Tahoma"/>
              </a:rPr>
              <a:t>) is </a:t>
            </a:r>
            <a:r>
              <a:rPr dirty="0" sz="1200" spc="-15" b="1">
                <a:latin typeface="Tahoma"/>
                <a:cs typeface="Tahoma"/>
              </a:rPr>
              <a:t>x</a:t>
            </a:r>
            <a:r>
              <a:rPr dirty="0" baseline="-19607" sz="1275" spc="-22" i="1">
                <a:latin typeface="Tahoma"/>
                <a:cs typeface="Tahoma"/>
              </a:rPr>
              <a:t>1</a:t>
            </a:r>
            <a:r>
              <a:rPr dirty="0" sz="1250" spc="-15" i="1">
                <a:latin typeface="Tahoma"/>
                <a:cs typeface="Tahoma"/>
              </a:rPr>
              <a:t>, </a:t>
            </a:r>
            <a:r>
              <a:rPr dirty="0" sz="1200" spc="-20" b="1">
                <a:latin typeface="Tahoma"/>
                <a:cs typeface="Tahoma"/>
              </a:rPr>
              <a:t>x</a:t>
            </a:r>
            <a:r>
              <a:rPr dirty="0" baseline="-19607" sz="1275" spc="-30" i="1">
                <a:latin typeface="Tahoma"/>
                <a:cs typeface="Tahoma"/>
              </a:rPr>
              <a:t>2</a:t>
            </a:r>
            <a:r>
              <a:rPr dirty="0" sz="1250" spc="-20" i="1">
                <a:latin typeface="Tahoma"/>
                <a:cs typeface="Tahoma"/>
              </a:rPr>
              <a:t>, </a:t>
            </a:r>
            <a:r>
              <a:rPr dirty="0" sz="1250" spc="-45" i="1">
                <a:latin typeface="Tahoma"/>
                <a:cs typeface="Tahoma"/>
              </a:rPr>
              <a:t>… </a:t>
            </a:r>
            <a:r>
              <a:rPr dirty="0" sz="1200" spc="-20" b="1">
                <a:latin typeface="Tahoma"/>
                <a:cs typeface="Tahoma"/>
              </a:rPr>
              <a:t>x</a:t>
            </a:r>
            <a:r>
              <a:rPr dirty="0" baseline="-19607" sz="1275" spc="-30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most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likely?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77040" y="7105650"/>
            <a:ext cx="132080" cy="0"/>
          </a:xfrm>
          <a:custGeom>
            <a:avLst/>
            <a:gdLst/>
            <a:ahLst/>
            <a:cxnLst/>
            <a:rect l="l" t="t" r="r" b="b"/>
            <a:pathLst>
              <a:path w="132080" h="0">
                <a:moveTo>
                  <a:pt x="0" y="0"/>
                </a:moveTo>
                <a:lnTo>
                  <a:pt x="131814" y="0"/>
                </a:lnTo>
              </a:path>
            </a:pathLst>
          </a:custGeom>
          <a:ln w="6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633472" y="7079483"/>
            <a:ext cx="5461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68398" y="7125844"/>
            <a:ext cx="37592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8888" sz="1875" spc="15" i="1">
                <a:latin typeface="Times New Roman"/>
                <a:cs typeface="Times New Roman"/>
              </a:rPr>
              <a:t>R </a:t>
            </a:r>
            <a:r>
              <a:rPr dirty="0" sz="750" spc="-5" i="1">
                <a:latin typeface="Times New Roman"/>
                <a:cs typeface="Times New Roman"/>
              </a:rPr>
              <a:t>k</a:t>
            </a:r>
            <a:r>
              <a:rPr dirty="0" sz="750" spc="20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11196" y="6818822"/>
            <a:ext cx="947419" cy="31623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r" marR="196850">
              <a:lnSpc>
                <a:spcPts val="235"/>
              </a:lnSpc>
              <a:spcBef>
                <a:spcPts val="535"/>
              </a:spcBef>
            </a:pPr>
            <a:r>
              <a:rPr dirty="0" sz="750" spc="-5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  <a:p>
            <a:pPr marL="25400">
              <a:lnSpc>
                <a:spcPts val="1614"/>
              </a:lnSpc>
            </a:pPr>
            <a:r>
              <a:rPr dirty="0" baseline="-24444" sz="1875" b="1">
                <a:latin typeface="Times New Roman"/>
                <a:cs typeface="Times New Roman"/>
              </a:rPr>
              <a:t>µ </a:t>
            </a:r>
            <a:r>
              <a:rPr dirty="0" sz="750" spc="-10" i="1">
                <a:latin typeface="Times New Roman"/>
                <a:cs typeface="Times New Roman"/>
              </a:rPr>
              <a:t>mle</a:t>
            </a:r>
            <a:r>
              <a:rPr dirty="0" sz="750" spc="165" i="1">
                <a:latin typeface="Times New Roman"/>
                <a:cs typeface="Times New Roman"/>
              </a:rPr>
              <a:t> </a:t>
            </a:r>
            <a:r>
              <a:rPr dirty="0" baseline="-24444" sz="1875" spc="15">
                <a:latin typeface="Symbol"/>
                <a:cs typeface="Symbol"/>
              </a:rPr>
              <a:t></a:t>
            </a:r>
            <a:r>
              <a:rPr dirty="0" baseline="-24444" sz="1875" spc="15">
                <a:latin typeface="Times New Roman"/>
                <a:cs typeface="Times New Roman"/>
              </a:rPr>
              <a:t> </a:t>
            </a:r>
            <a:r>
              <a:rPr dirty="0" baseline="11111" sz="1875" spc="15">
                <a:latin typeface="Times New Roman"/>
                <a:cs typeface="Times New Roman"/>
              </a:rPr>
              <a:t>1 </a:t>
            </a:r>
            <a:r>
              <a:rPr dirty="0" baseline="-24853" sz="2850" spc="7">
                <a:latin typeface="Symbol"/>
                <a:cs typeface="Symbol"/>
              </a:rPr>
              <a:t>∑</a:t>
            </a:r>
            <a:r>
              <a:rPr dirty="0" baseline="-24853" sz="2850" spc="-330">
                <a:latin typeface="Times New Roman"/>
                <a:cs typeface="Times New Roman"/>
              </a:rPr>
              <a:t> </a:t>
            </a:r>
            <a:r>
              <a:rPr dirty="0" baseline="-24444" sz="1875" spc="-397" b="1">
                <a:latin typeface="Times New Roman"/>
                <a:cs typeface="Times New Roman"/>
              </a:rPr>
              <a:t>x</a:t>
            </a:r>
            <a:endParaRPr baseline="-24444" sz="187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57627" y="7535871"/>
            <a:ext cx="17272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900" spc="-890">
                <a:latin typeface="Symbol"/>
                <a:cs typeface="Symbol"/>
              </a:rPr>
              <a:t>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17826" y="7482587"/>
            <a:ext cx="7048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84801" y="7686795"/>
            <a:ext cx="5461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98239" y="7686795"/>
            <a:ext cx="5461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64611" y="7574019"/>
            <a:ext cx="14922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mle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74394" y="7800335"/>
            <a:ext cx="16573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r>
              <a:rPr dirty="0" sz="750" spc="-120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98363" y="7444508"/>
            <a:ext cx="128270" cy="480059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80"/>
              </a:spcBef>
            </a:pPr>
            <a:r>
              <a:rPr dirty="0" u="sng" sz="1250" spc="-1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spcBef>
                <a:spcPts val="29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56940" y="7409818"/>
            <a:ext cx="56642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9225" indent="-124460">
              <a:lnSpc>
                <a:spcPct val="100000"/>
              </a:lnSpc>
              <a:spcBef>
                <a:spcPts val="135"/>
              </a:spcBef>
              <a:buSzPct val="92592"/>
              <a:buFont typeface="Symbol"/>
              <a:buChar char=""/>
              <a:tabLst>
                <a:tab pos="149860" algn="l"/>
              </a:tabLst>
            </a:pPr>
            <a:r>
              <a:rPr dirty="0" baseline="-22633" sz="2025" spc="-75" i="1">
                <a:latin typeface="Symbol"/>
                <a:cs typeface="Symbol"/>
              </a:rPr>
              <a:t></a:t>
            </a:r>
            <a:r>
              <a:rPr dirty="0" baseline="-22633" sz="2025" spc="-187">
                <a:latin typeface="Times New Roman"/>
                <a:cs typeface="Times New Roman"/>
              </a:rPr>
              <a:t> </a:t>
            </a:r>
            <a:r>
              <a:rPr dirty="0" sz="750" spc="-10" i="1">
                <a:latin typeface="Times New Roman"/>
                <a:cs typeface="Times New Roman"/>
              </a:rPr>
              <a:t>ml</a:t>
            </a:r>
            <a:r>
              <a:rPr dirty="0" sz="750" spc="-5" i="1">
                <a:latin typeface="Times New Roman"/>
                <a:cs typeface="Times New Roman"/>
              </a:rPr>
              <a:t>e</a:t>
            </a:r>
            <a:r>
              <a:rPr dirty="0" sz="750" spc="60" i="1">
                <a:latin typeface="Times New Roman"/>
                <a:cs typeface="Times New Roman"/>
              </a:rPr>
              <a:t> </a:t>
            </a:r>
            <a:r>
              <a:rPr dirty="0" baseline="-15277" sz="3000" spc="-555">
                <a:latin typeface="Symbol"/>
                <a:cs typeface="Symbol"/>
              </a:rPr>
              <a:t></a:t>
            </a:r>
            <a:r>
              <a:rPr dirty="0" baseline="18518" sz="1125" spc="-7" i="1">
                <a:latin typeface="Times New Roman"/>
                <a:cs typeface="Times New Roman"/>
              </a:rPr>
              <a:t>T</a:t>
            </a:r>
            <a:endParaRPr baseline="18518" sz="112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33395" y="7482216"/>
            <a:ext cx="889635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2000" spc="-150">
                <a:latin typeface="Symbol"/>
                <a:cs typeface="Symbol"/>
              </a:rPr>
              <a:t></a:t>
            </a:r>
            <a:r>
              <a:rPr dirty="0" sz="1250" spc="-150" b="1">
                <a:latin typeface="Times New Roman"/>
                <a:cs typeface="Times New Roman"/>
              </a:rPr>
              <a:t>x 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350" spc="-50" i="1">
                <a:latin typeface="Symbol"/>
                <a:cs typeface="Symbol"/>
              </a:rPr>
              <a:t></a:t>
            </a:r>
            <a:r>
              <a:rPr dirty="0" sz="1350" spc="-50" i="1">
                <a:latin typeface="Times New Roman"/>
                <a:cs typeface="Times New Roman"/>
              </a:rPr>
              <a:t> </a:t>
            </a:r>
            <a:r>
              <a:rPr dirty="0" baseline="40740" sz="1125" spc="-15" i="1">
                <a:latin typeface="Times New Roman"/>
                <a:cs typeface="Times New Roman"/>
              </a:rPr>
              <a:t>mle</a:t>
            </a:r>
            <a:r>
              <a:rPr dirty="0" baseline="40740" sz="1125" spc="-112" i="1">
                <a:latin typeface="Times New Roman"/>
                <a:cs typeface="Times New Roman"/>
              </a:rPr>
              <a:t> </a:t>
            </a:r>
            <a:r>
              <a:rPr dirty="0" sz="2000" spc="-225">
                <a:latin typeface="Symbol"/>
                <a:cs typeface="Symbol"/>
              </a:rPr>
              <a:t></a:t>
            </a:r>
            <a:r>
              <a:rPr dirty="0" sz="1250" spc="-225" b="1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44209" y="7579240"/>
            <a:ext cx="42164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19405" algn="l"/>
              </a:tabLst>
            </a:pPr>
            <a:r>
              <a:rPr dirty="0" sz="1250" spc="10" b="1">
                <a:latin typeface="Times New Roman"/>
                <a:cs typeface="Times New Roman"/>
              </a:rPr>
              <a:t>Σ</a:t>
            </a:r>
            <a:r>
              <a:rPr dirty="0" sz="1250" spc="10" b="1">
                <a:latin typeface="Times New Roman"/>
                <a:cs typeface="Times New Roman"/>
              </a:rPr>
              <a:t>	</a:t>
            </a:r>
            <a:r>
              <a:rPr dirty="0" sz="1250" spc="10">
                <a:latin typeface="Symbol"/>
                <a:cs typeface="Symbol"/>
              </a:rPr>
              <a:t>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820667" y="7126218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 h="0">
                <a:moveTo>
                  <a:pt x="0" y="0"/>
                </a:moveTo>
                <a:lnTo>
                  <a:pt x="131827" y="0"/>
                </a:lnTo>
              </a:path>
            </a:pathLst>
          </a:custGeom>
          <a:ln w="6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277106" y="7100056"/>
            <a:ext cx="812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74725" y="7100056"/>
            <a:ext cx="3937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37432" y="7118230"/>
            <a:ext cx="11176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64734" y="6920102"/>
            <a:ext cx="44894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24444" sz="1875" spc="-127" i="1">
                <a:latin typeface="Times New Roman"/>
                <a:cs typeface="Times New Roman"/>
              </a:rPr>
              <a:t>µ </a:t>
            </a:r>
            <a:r>
              <a:rPr dirty="0" sz="750" spc="-10" i="1">
                <a:latin typeface="Times New Roman"/>
                <a:cs typeface="Times New Roman"/>
              </a:rPr>
              <a:t>mle</a:t>
            </a:r>
            <a:r>
              <a:rPr dirty="0" sz="750" spc="145" i="1">
                <a:latin typeface="Times New Roman"/>
                <a:cs typeface="Times New Roman"/>
              </a:rPr>
              <a:t> </a:t>
            </a:r>
            <a:r>
              <a:rPr dirty="0" baseline="-24444" sz="1875" spc="15">
                <a:latin typeface="Symbol"/>
                <a:cs typeface="Symbol"/>
              </a:rPr>
              <a:t></a:t>
            </a:r>
            <a:endParaRPr baseline="-24444" sz="1875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96692" y="7213595"/>
            <a:ext cx="16573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r>
              <a:rPr dirty="0" sz="750" spc="-120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18890" y="6810446"/>
            <a:ext cx="359410" cy="31623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650">
              <a:latin typeface="Times New Roman"/>
              <a:cs typeface="Times New Roman"/>
            </a:endParaRPr>
          </a:p>
          <a:p>
            <a:pPr marL="220979">
              <a:lnSpc>
                <a:spcPts val="120"/>
              </a:lnSpc>
            </a:pPr>
            <a:r>
              <a:rPr dirty="0" sz="750" spc="-5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  <a:p>
            <a:pPr marL="25400">
              <a:lnSpc>
                <a:spcPts val="1500"/>
              </a:lnSpc>
            </a:pPr>
            <a:r>
              <a:rPr dirty="0" sz="1250" spc="10">
                <a:latin typeface="Times New Roman"/>
                <a:cs typeface="Times New Roman"/>
              </a:rPr>
              <a:t>1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baseline="-32163" sz="2850" spc="-1327">
                <a:latin typeface="Symbol"/>
                <a:cs typeface="Symbol"/>
              </a:rPr>
              <a:t>∑</a:t>
            </a:r>
            <a:endParaRPr baseline="-32163" sz="28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83379" y="6992546"/>
            <a:ext cx="9398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 b="1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73117" y="6793230"/>
            <a:ext cx="1712595" cy="1841500"/>
          </a:xfrm>
          <a:custGeom>
            <a:avLst/>
            <a:gdLst/>
            <a:ahLst/>
            <a:cxnLst/>
            <a:rect l="l" t="t" r="r" b="b"/>
            <a:pathLst>
              <a:path w="1712595" h="1841500">
                <a:moveTo>
                  <a:pt x="1712214" y="0"/>
                </a:moveTo>
                <a:lnTo>
                  <a:pt x="124968" y="0"/>
                </a:lnTo>
                <a:lnTo>
                  <a:pt x="124968" y="307086"/>
                </a:lnTo>
                <a:lnTo>
                  <a:pt x="0" y="385572"/>
                </a:lnTo>
                <a:lnTo>
                  <a:pt x="124968" y="766572"/>
                </a:lnTo>
                <a:lnTo>
                  <a:pt x="124968" y="1840992"/>
                </a:lnTo>
                <a:lnTo>
                  <a:pt x="1712214" y="1840992"/>
                </a:lnTo>
                <a:lnTo>
                  <a:pt x="1712214" y="0"/>
                </a:lnTo>
                <a:close/>
              </a:path>
            </a:pathLst>
          </a:custGeom>
          <a:solidFill>
            <a:srgbClr val="F6F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373117" y="6793230"/>
            <a:ext cx="1712595" cy="1841500"/>
          </a:xfrm>
          <a:custGeom>
            <a:avLst/>
            <a:gdLst/>
            <a:ahLst/>
            <a:cxnLst/>
            <a:rect l="l" t="t" r="r" b="b"/>
            <a:pathLst>
              <a:path w="1712595" h="1841500">
                <a:moveTo>
                  <a:pt x="124968" y="0"/>
                </a:moveTo>
                <a:lnTo>
                  <a:pt x="124968" y="307086"/>
                </a:lnTo>
                <a:lnTo>
                  <a:pt x="0" y="385572"/>
                </a:lnTo>
                <a:lnTo>
                  <a:pt x="124968" y="766572"/>
                </a:lnTo>
                <a:lnTo>
                  <a:pt x="124968" y="1840992"/>
                </a:lnTo>
                <a:lnTo>
                  <a:pt x="1712214" y="1840992"/>
                </a:lnTo>
                <a:lnTo>
                  <a:pt x="1712214" y="0"/>
                </a:lnTo>
                <a:lnTo>
                  <a:pt x="389382" y="0"/>
                </a:lnTo>
                <a:lnTo>
                  <a:pt x="124968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549140" y="6906259"/>
            <a:ext cx="1101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Where </a:t>
            </a:r>
            <a:r>
              <a:rPr dirty="0" sz="1200">
                <a:latin typeface="Tahoma"/>
                <a:cs typeface="Tahoma"/>
              </a:rPr>
              <a:t>1 </a:t>
            </a:r>
            <a:r>
              <a:rPr dirty="0" sz="1200">
                <a:latin typeface="Symbol"/>
                <a:cs typeface="Symbol"/>
              </a:rPr>
              <a:t>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i </a:t>
            </a:r>
            <a:r>
              <a:rPr dirty="0" sz="1200">
                <a:latin typeface="Symbol"/>
                <a:cs typeface="Symbol"/>
              </a:rPr>
              <a:t>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23740" y="7264113"/>
            <a:ext cx="151828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00" spc="-5">
                <a:latin typeface="Tahoma"/>
                <a:cs typeface="Tahoma"/>
              </a:rPr>
              <a:t>And </a:t>
            </a:r>
            <a:r>
              <a:rPr dirty="0" sz="1250" spc="-15" i="1">
                <a:latin typeface="Tahoma"/>
                <a:cs typeface="Tahoma"/>
              </a:rPr>
              <a:t>x</a:t>
            </a:r>
            <a:r>
              <a:rPr dirty="0" baseline="-20833" sz="1200" spc="-22">
                <a:latin typeface="Tahoma"/>
                <a:cs typeface="Tahoma"/>
              </a:rPr>
              <a:t>ki </a:t>
            </a:r>
            <a:r>
              <a:rPr dirty="0" sz="1200" spc="-5">
                <a:latin typeface="Tahoma"/>
                <a:cs typeface="Tahoma"/>
              </a:rPr>
              <a:t>is value of</a:t>
            </a:r>
            <a:r>
              <a:rPr dirty="0" sz="1200" spc="-10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84191" y="7461756"/>
            <a:ext cx="1028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Tahoma"/>
                <a:cs typeface="Tahoma"/>
              </a:rPr>
              <a:t>th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23740" y="7454898"/>
            <a:ext cx="1355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98120" algn="l"/>
              </a:tabLst>
            </a:pPr>
            <a:r>
              <a:rPr dirty="0" sz="1200">
                <a:latin typeface="Tahoma"/>
                <a:cs typeface="Tahoma"/>
              </a:rPr>
              <a:t>i	</a:t>
            </a:r>
            <a:r>
              <a:rPr dirty="0" sz="1200" spc="-5">
                <a:latin typeface="Tahoma"/>
                <a:cs typeface="Tahoma"/>
              </a:rPr>
              <a:t>component of</a:t>
            </a:r>
            <a:r>
              <a:rPr dirty="0" sz="1200" spc="-60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x</a:t>
            </a:r>
            <a:r>
              <a:rPr dirty="0" baseline="-20833" sz="1200" spc="-7">
                <a:latin typeface="Tahoma"/>
                <a:cs typeface="Tahoma"/>
              </a:rPr>
              <a:t>k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23740" y="7637778"/>
            <a:ext cx="1309370" cy="694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304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(the i</a:t>
            </a:r>
            <a:r>
              <a:rPr dirty="0" baseline="24305" sz="1200" spc="-7">
                <a:latin typeface="Tahoma"/>
                <a:cs typeface="Tahoma"/>
              </a:rPr>
              <a:t>th </a:t>
            </a:r>
            <a:r>
              <a:rPr dirty="0" sz="1200" spc="-5">
                <a:latin typeface="Tahoma"/>
                <a:cs typeface="Tahoma"/>
              </a:rPr>
              <a:t>attribute </a:t>
            </a:r>
            <a:r>
              <a:rPr dirty="0" sz="1200" spc="-10">
                <a:latin typeface="Tahoma"/>
                <a:cs typeface="Tahoma"/>
              </a:rPr>
              <a:t>of  </a:t>
            </a:r>
            <a:r>
              <a:rPr dirty="0" sz="1200" spc="-5">
                <a:latin typeface="Tahoma"/>
                <a:cs typeface="Tahoma"/>
              </a:rPr>
              <a:t>the k</a:t>
            </a:r>
            <a:r>
              <a:rPr dirty="0" baseline="24305" sz="1200" spc="-7">
                <a:latin typeface="Tahoma"/>
                <a:cs typeface="Tahoma"/>
              </a:rPr>
              <a:t>th</a:t>
            </a:r>
            <a:r>
              <a:rPr dirty="0" baseline="24305" sz="1200" spc="172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record)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944"/>
              </a:spcBef>
            </a:pPr>
            <a:r>
              <a:rPr dirty="0" sz="1200" spc="-5">
                <a:latin typeface="Tahoma"/>
                <a:cs typeface="Tahoma"/>
              </a:rPr>
              <a:t>And </a:t>
            </a:r>
            <a:r>
              <a:rPr dirty="0" sz="1200">
                <a:latin typeface="Symbol"/>
                <a:cs typeface="Symbol"/>
              </a:rPr>
              <a:t>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baseline="22875" sz="1275" spc="-44" i="1">
                <a:latin typeface="Tahoma"/>
                <a:cs typeface="Tahoma"/>
              </a:rPr>
              <a:t>mle </a:t>
            </a:r>
            <a:r>
              <a:rPr dirty="0" sz="1200" spc="-5">
                <a:latin typeface="Tahoma"/>
                <a:cs typeface="Tahoma"/>
              </a:rPr>
              <a:t>is the</a:t>
            </a:r>
            <a:r>
              <a:rPr dirty="0" sz="1200" spc="-24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i</a:t>
            </a:r>
            <a:r>
              <a:rPr dirty="0" baseline="24305" sz="1200" spc="-15">
                <a:latin typeface="Tahoma"/>
                <a:cs typeface="Tahoma"/>
              </a:rPr>
              <a:t>th</a:t>
            </a:r>
            <a:endParaRPr baseline="24305" sz="12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23740" y="8213090"/>
            <a:ext cx="1473835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1005">
              <a:lnSpc>
                <a:spcPts val="85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i</a:t>
            </a:r>
            <a:endParaRPr sz="800">
              <a:latin typeface="Tahoma"/>
              <a:cs typeface="Tahoma"/>
            </a:endParaRPr>
          </a:p>
          <a:p>
            <a:pPr marL="25400">
              <a:lnSpc>
                <a:spcPts val="1330"/>
              </a:lnSpc>
            </a:pPr>
            <a:r>
              <a:rPr dirty="0" sz="1200" spc="-5">
                <a:latin typeface="Tahoma"/>
                <a:cs typeface="Tahoma"/>
              </a:rPr>
              <a:t>component of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25" b="1">
                <a:latin typeface="Symbol"/>
                <a:cs typeface="Symbol"/>
              </a:rPr>
              <a:t></a:t>
            </a:r>
            <a:r>
              <a:rPr dirty="0" baseline="22875" sz="1275" spc="-37" i="1">
                <a:latin typeface="Tahoma"/>
                <a:cs typeface="Tahoma"/>
              </a:rPr>
              <a:t>mle</a:t>
            </a:r>
            <a:endParaRPr baseline="22875" sz="1275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  <a:spcBef>
                <a:spcPts val="5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3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5285" y="4477003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MLE for m-dimensional</a:t>
            </a:r>
            <a:r>
              <a:rPr dirty="0" spc="-50"/>
              <a:t> </a:t>
            </a:r>
            <a:r>
              <a:rPr dirty="0" spc="-5"/>
              <a:t>Gaussian</a:t>
            </a:r>
          </a:p>
        </p:txBody>
      </p:sp>
      <p:sp>
        <p:nvSpPr>
          <p:cNvPr id="5" name="object 5"/>
          <p:cNvSpPr/>
          <p:nvPr/>
        </p:nvSpPr>
        <p:spPr>
          <a:xfrm>
            <a:off x="2177040" y="2928364"/>
            <a:ext cx="132080" cy="0"/>
          </a:xfrm>
          <a:custGeom>
            <a:avLst/>
            <a:gdLst/>
            <a:ahLst/>
            <a:cxnLst/>
            <a:rect l="l" t="t" r="r" b="b"/>
            <a:pathLst>
              <a:path w="132080" h="0">
                <a:moveTo>
                  <a:pt x="0" y="0"/>
                </a:moveTo>
                <a:lnTo>
                  <a:pt x="131814" y="0"/>
                </a:lnTo>
              </a:path>
            </a:pathLst>
          </a:custGeom>
          <a:ln w="6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33472" y="2902199"/>
            <a:ext cx="5461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3798" y="2920372"/>
            <a:ext cx="11176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3822" y="3015739"/>
            <a:ext cx="1651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r>
              <a:rPr dirty="0" sz="750" spc="-12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1196" y="2641538"/>
            <a:ext cx="947419" cy="31623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r" marR="196850">
              <a:lnSpc>
                <a:spcPts val="235"/>
              </a:lnSpc>
              <a:spcBef>
                <a:spcPts val="535"/>
              </a:spcBef>
            </a:pPr>
            <a:r>
              <a:rPr dirty="0" sz="750" spc="-5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  <a:p>
            <a:pPr marL="25400">
              <a:lnSpc>
                <a:spcPts val="1614"/>
              </a:lnSpc>
            </a:pPr>
            <a:r>
              <a:rPr dirty="0" baseline="-24444" sz="1875" b="1">
                <a:latin typeface="Times New Roman"/>
                <a:cs typeface="Times New Roman"/>
              </a:rPr>
              <a:t>µ </a:t>
            </a:r>
            <a:r>
              <a:rPr dirty="0" sz="750" spc="-10" i="1">
                <a:latin typeface="Times New Roman"/>
                <a:cs typeface="Times New Roman"/>
              </a:rPr>
              <a:t>mle</a:t>
            </a:r>
            <a:r>
              <a:rPr dirty="0" sz="750" spc="165" i="1">
                <a:latin typeface="Times New Roman"/>
                <a:cs typeface="Times New Roman"/>
              </a:rPr>
              <a:t> </a:t>
            </a:r>
            <a:r>
              <a:rPr dirty="0" baseline="-24444" sz="1875" spc="15">
                <a:latin typeface="Symbol"/>
                <a:cs typeface="Symbol"/>
              </a:rPr>
              <a:t></a:t>
            </a:r>
            <a:r>
              <a:rPr dirty="0" baseline="-24444" sz="1875" spc="15">
                <a:latin typeface="Times New Roman"/>
                <a:cs typeface="Times New Roman"/>
              </a:rPr>
              <a:t> </a:t>
            </a:r>
            <a:r>
              <a:rPr dirty="0" baseline="11111" sz="1875" spc="15">
                <a:latin typeface="Times New Roman"/>
                <a:cs typeface="Times New Roman"/>
              </a:rPr>
              <a:t>1 </a:t>
            </a:r>
            <a:r>
              <a:rPr dirty="0" baseline="-24853" sz="2850" spc="7">
                <a:latin typeface="Symbol"/>
                <a:cs typeface="Symbol"/>
              </a:rPr>
              <a:t>∑</a:t>
            </a:r>
            <a:r>
              <a:rPr dirty="0" baseline="-24853" sz="2850" spc="-330">
                <a:latin typeface="Times New Roman"/>
                <a:cs typeface="Times New Roman"/>
              </a:rPr>
              <a:t> </a:t>
            </a:r>
            <a:r>
              <a:rPr dirty="0" baseline="-24444" sz="1875" spc="-397" b="1">
                <a:latin typeface="Times New Roman"/>
                <a:cs typeface="Times New Roman"/>
              </a:rPr>
              <a:t>x</a:t>
            </a:r>
            <a:endParaRPr baseline="-24444" sz="187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7826" y="3305302"/>
            <a:ext cx="7048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4801" y="3509512"/>
            <a:ext cx="5461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8239" y="3509512"/>
            <a:ext cx="5461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4394" y="3623051"/>
            <a:ext cx="16573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r>
              <a:rPr dirty="0" sz="750" spc="-120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98363" y="3267224"/>
            <a:ext cx="128270" cy="480059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80"/>
              </a:spcBef>
            </a:pPr>
            <a:r>
              <a:rPr dirty="0" u="sng" sz="1250" spc="-1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spcBef>
                <a:spcPts val="29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56940" y="3232533"/>
            <a:ext cx="56642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9225" indent="-124460">
              <a:lnSpc>
                <a:spcPct val="100000"/>
              </a:lnSpc>
              <a:spcBef>
                <a:spcPts val="135"/>
              </a:spcBef>
              <a:buSzPct val="92592"/>
              <a:buFont typeface="Symbol"/>
              <a:buChar char=""/>
              <a:tabLst>
                <a:tab pos="149860" algn="l"/>
              </a:tabLst>
            </a:pPr>
            <a:r>
              <a:rPr dirty="0" baseline="-22633" sz="2025" spc="-75" i="1">
                <a:latin typeface="Symbol"/>
                <a:cs typeface="Symbol"/>
              </a:rPr>
              <a:t></a:t>
            </a:r>
            <a:r>
              <a:rPr dirty="0" baseline="-22633" sz="2025" spc="-187">
                <a:latin typeface="Times New Roman"/>
                <a:cs typeface="Times New Roman"/>
              </a:rPr>
              <a:t> </a:t>
            </a:r>
            <a:r>
              <a:rPr dirty="0" sz="750" spc="-10" i="1">
                <a:latin typeface="Times New Roman"/>
                <a:cs typeface="Times New Roman"/>
              </a:rPr>
              <a:t>ml</a:t>
            </a:r>
            <a:r>
              <a:rPr dirty="0" sz="750" spc="-5" i="1">
                <a:latin typeface="Times New Roman"/>
                <a:cs typeface="Times New Roman"/>
              </a:rPr>
              <a:t>e</a:t>
            </a:r>
            <a:r>
              <a:rPr dirty="0" sz="750" spc="60" i="1">
                <a:latin typeface="Times New Roman"/>
                <a:cs typeface="Times New Roman"/>
              </a:rPr>
              <a:t> </a:t>
            </a:r>
            <a:r>
              <a:rPr dirty="0" baseline="-15277" sz="3000" spc="-555">
                <a:latin typeface="Symbol"/>
                <a:cs typeface="Symbol"/>
              </a:rPr>
              <a:t></a:t>
            </a:r>
            <a:r>
              <a:rPr dirty="0" baseline="18518" sz="1125" spc="-7" i="1">
                <a:latin typeface="Times New Roman"/>
                <a:cs typeface="Times New Roman"/>
              </a:rPr>
              <a:t>T</a:t>
            </a:r>
            <a:endParaRPr baseline="18518" sz="11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32227" y="3304932"/>
            <a:ext cx="107823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baseline="-8771" sz="2850" spc="-37">
                <a:latin typeface="Symbol"/>
                <a:cs typeface="Symbol"/>
              </a:rPr>
              <a:t></a:t>
            </a:r>
            <a:r>
              <a:rPr dirty="0" sz="2000" spc="-25">
                <a:latin typeface="Symbol"/>
                <a:cs typeface="Symbol"/>
              </a:rPr>
              <a:t></a:t>
            </a:r>
            <a:r>
              <a:rPr dirty="0" sz="1250" spc="-25" b="1">
                <a:latin typeface="Times New Roman"/>
                <a:cs typeface="Times New Roman"/>
              </a:rPr>
              <a:t>x 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350" spc="-50" i="1">
                <a:latin typeface="Symbol"/>
                <a:cs typeface="Symbol"/>
              </a:rPr>
              <a:t></a:t>
            </a:r>
            <a:r>
              <a:rPr dirty="0" sz="1350" spc="-50" i="1">
                <a:latin typeface="Times New Roman"/>
                <a:cs typeface="Times New Roman"/>
              </a:rPr>
              <a:t> </a:t>
            </a:r>
            <a:r>
              <a:rPr dirty="0" baseline="40740" sz="1125" spc="-15" i="1">
                <a:latin typeface="Times New Roman"/>
                <a:cs typeface="Times New Roman"/>
              </a:rPr>
              <a:t>mle</a:t>
            </a:r>
            <a:r>
              <a:rPr dirty="0" baseline="40740" sz="1125" spc="240" i="1">
                <a:latin typeface="Times New Roman"/>
                <a:cs typeface="Times New Roman"/>
              </a:rPr>
              <a:t> </a:t>
            </a:r>
            <a:r>
              <a:rPr dirty="0" sz="2000" spc="-225">
                <a:latin typeface="Symbol"/>
                <a:cs typeface="Symbol"/>
              </a:rPr>
              <a:t></a:t>
            </a:r>
            <a:r>
              <a:rPr dirty="0" sz="1250" spc="-225" b="1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8809" y="3329558"/>
            <a:ext cx="47244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24444" sz="1875" spc="15" b="1">
                <a:latin typeface="Times New Roman"/>
                <a:cs typeface="Times New Roman"/>
              </a:rPr>
              <a:t>Σ </a:t>
            </a:r>
            <a:r>
              <a:rPr dirty="0" sz="750" spc="-10" i="1">
                <a:latin typeface="Times New Roman"/>
                <a:cs typeface="Times New Roman"/>
              </a:rPr>
              <a:t>mle</a:t>
            </a:r>
            <a:r>
              <a:rPr dirty="0" sz="750" spc="40" i="1">
                <a:latin typeface="Times New Roman"/>
                <a:cs typeface="Times New Roman"/>
              </a:rPr>
              <a:t> </a:t>
            </a:r>
            <a:r>
              <a:rPr dirty="0" baseline="-24444" sz="1875" spc="15">
                <a:latin typeface="Symbol"/>
                <a:cs typeface="Symbol"/>
              </a:rPr>
              <a:t></a:t>
            </a:r>
            <a:endParaRPr baseline="-24444" sz="1875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7173" y="3978912"/>
            <a:ext cx="7048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1242" y="4070345"/>
            <a:ext cx="14922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mle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85482" y="4183121"/>
            <a:ext cx="40957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370205" algn="l"/>
              </a:tabLst>
            </a:pPr>
            <a:r>
              <a:rPr dirty="0" sz="750" spc="-5" i="1">
                <a:latin typeface="Times New Roman"/>
                <a:cs typeface="Times New Roman"/>
              </a:rPr>
              <a:t>kj</a:t>
            </a:r>
            <a:r>
              <a:rPr dirty="0" sz="750" spc="-5" i="1">
                <a:latin typeface="Times New Roman"/>
                <a:cs typeface="Times New Roman"/>
              </a:rPr>
              <a:t>	</a:t>
            </a:r>
            <a:r>
              <a:rPr dirty="0" sz="750" spc="-5" i="1">
                <a:latin typeface="Times New Roman"/>
                <a:cs typeface="Times New Roman"/>
              </a:rPr>
              <a:t>j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41057" y="4070345"/>
            <a:ext cx="14922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mle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36976" y="4035236"/>
            <a:ext cx="72707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40360" algn="l"/>
                <a:tab pos="687705" algn="l"/>
              </a:tabLst>
            </a:pPr>
            <a:r>
              <a:rPr dirty="0" sz="1900">
                <a:latin typeface="Symbol"/>
                <a:cs typeface="Symbol"/>
              </a:rPr>
              <a:t>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750" spc="-5" i="1">
                <a:latin typeface="Times New Roman"/>
                <a:cs typeface="Times New Roman"/>
              </a:rPr>
              <a:t>ki</a:t>
            </a:r>
            <a:r>
              <a:rPr dirty="0" sz="750" spc="-5" i="1">
                <a:latin typeface="Times New Roman"/>
                <a:cs typeface="Times New Roman"/>
              </a:rPr>
              <a:t>	</a:t>
            </a: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43960" y="4070345"/>
            <a:ext cx="14922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mle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27959" y="4183121"/>
            <a:ext cx="6540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ij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54505" y="4296660"/>
            <a:ext cx="1651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r>
              <a:rPr dirty="0" sz="750" spc="-12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78482" y="3940834"/>
            <a:ext cx="128270" cy="480059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80"/>
              </a:spcBef>
            </a:pPr>
            <a:r>
              <a:rPr dirty="0" u="sng" sz="1250" spc="-1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spcBef>
                <a:spcPts val="29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05286" y="4066385"/>
            <a:ext cx="44005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337820" algn="l"/>
              </a:tabLst>
            </a:pPr>
            <a:r>
              <a:rPr dirty="0" sz="1350" spc="-50" i="1">
                <a:latin typeface="Symbol"/>
                <a:cs typeface="Symbol"/>
              </a:rPr>
              <a:t></a:t>
            </a:r>
            <a:r>
              <a:rPr dirty="0" sz="1350" spc="-50">
                <a:latin typeface="Times New Roman"/>
                <a:cs typeface="Times New Roman"/>
              </a:rPr>
              <a:t>	</a:t>
            </a:r>
            <a:r>
              <a:rPr dirty="0" sz="1250" spc="10">
                <a:latin typeface="Symbol"/>
                <a:cs typeface="Symbol"/>
              </a:rPr>
              <a:t>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8144" y="3978540"/>
            <a:ext cx="144907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57810" algn="l"/>
                <a:tab pos="669925" algn="l"/>
                <a:tab pos="968375" algn="l"/>
                <a:tab pos="1380490" algn="l"/>
              </a:tabLst>
            </a:pPr>
            <a:r>
              <a:rPr dirty="0" sz="2000" spc="-310">
                <a:latin typeface="Symbol"/>
                <a:cs typeface="Symbol"/>
              </a:rPr>
              <a:t></a:t>
            </a:r>
            <a:r>
              <a:rPr dirty="0" sz="1250" spc="10" b="1">
                <a:latin typeface="Times New Roman"/>
                <a:cs typeface="Times New Roman"/>
              </a:rPr>
              <a:t>x</a:t>
            </a:r>
            <a:r>
              <a:rPr dirty="0" sz="1250" b="1">
                <a:latin typeface="Times New Roman"/>
                <a:cs typeface="Times New Roman"/>
              </a:rPr>
              <a:t>	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350" spc="-50" i="1">
                <a:latin typeface="Symbol"/>
                <a:cs typeface="Symbol"/>
              </a:rPr>
              <a:t>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2000" spc="-370">
                <a:latin typeface="Symbol"/>
                <a:cs typeface="Symbol"/>
              </a:rPr>
              <a:t></a:t>
            </a:r>
            <a:r>
              <a:rPr dirty="0" sz="2000" spc="-315">
                <a:latin typeface="Symbol"/>
                <a:cs typeface="Symbol"/>
              </a:rPr>
              <a:t></a:t>
            </a:r>
            <a:r>
              <a:rPr dirty="0" sz="1250" spc="10" b="1">
                <a:latin typeface="Times New Roman"/>
                <a:cs typeface="Times New Roman"/>
              </a:rPr>
              <a:t>x</a:t>
            </a:r>
            <a:r>
              <a:rPr dirty="0" sz="1250" b="1">
                <a:latin typeface="Times New Roman"/>
                <a:cs typeface="Times New Roman"/>
              </a:rPr>
              <a:t>	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350" spc="-50" i="1">
                <a:latin typeface="Symbol"/>
                <a:cs typeface="Symbol"/>
              </a:rPr>
              <a:t>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2000" spc="-229">
                <a:latin typeface="Symbol"/>
                <a:cs typeface="Symbol"/>
              </a:rPr>
              <a:t>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77461" y="2486405"/>
            <a:ext cx="2094864" cy="1529080"/>
          </a:xfrm>
          <a:custGeom>
            <a:avLst/>
            <a:gdLst/>
            <a:ahLst/>
            <a:cxnLst/>
            <a:rect l="l" t="t" r="r" b="b"/>
            <a:pathLst>
              <a:path w="2094864" h="1529079">
                <a:moveTo>
                  <a:pt x="872489" y="1451610"/>
                </a:moveTo>
                <a:lnTo>
                  <a:pt x="348996" y="1451610"/>
                </a:lnTo>
                <a:lnTo>
                  <a:pt x="196596" y="1528572"/>
                </a:lnTo>
                <a:lnTo>
                  <a:pt x="872489" y="1451610"/>
                </a:lnTo>
                <a:close/>
              </a:path>
              <a:path w="2094864" h="1529079">
                <a:moveTo>
                  <a:pt x="2094738" y="0"/>
                </a:moveTo>
                <a:lnTo>
                  <a:pt x="0" y="0"/>
                </a:lnTo>
                <a:lnTo>
                  <a:pt x="0" y="1451610"/>
                </a:lnTo>
                <a:lnTo>
                  <a:pt x="2094738" y="1451610"/>
                </a:lnTo>
                <a:lnTo>
                  <a:pt x="2094738" y="0"/>
                </a:lnTo>
                <a:close/>
              </a:path>
            </a:pathLst>
          </a:custGeom>
          <a:solidFill>
            <a:srgbClr val="F6F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77461" y="2486405"/>
            <a:ext cx="2094864" cy="1529080"/>
          </a:xfrm>
          <a:custGeom>
            <a:avLst/>
            <a:gdLst/>
            <a:ahLst/>
            <a:cxnLst/>
            <a:rect l="l" t="t" r="r" b="b"/>
            <a:pathLst>
              <a:path w="2094864" h="1529079">
                <a:moveTo>
                  <a:pt x="0" y="0"/>
                </a:moveTo>
                <a:lnTo>
                  <a:pt x="0" y="1451610"/>
                </a:lnTo>
                <a:lnTo>
                  <a:pt x="348996" y="1451610"/>
                </a:lnTo>
                <a:lnTo>
                  <a:pt x="196596" y="1528572"/>
                </a:lnTo>
                <a:lnTo>
                  <a:pt x="872489" y="1451610"/>
                </a:lnTo>
                <a:lnTo>
                  <a:pt x="2094738" y="1451610"/>
                </a:lnTo>
                <a:lnTo>
                  <a:pt x="2094738" y="0"/>
                </a:lnTo>
                <a:lnTo>
                  <a:pt x="34899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728723" y="1630958"/>
            <a:ext cx="4218940" cy="107505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96850" indent="-172085">
              <a:lnSpc>
                <a:spcPct val="100000"/>
              </a:lnSpc>
              <a:spcBef>
                <a:spcPts val="46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Suppose you have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1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2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334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But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don’t know </a:t>
            </a:r>
            <a:r>
              <a:rPr dirty="0" sz="1400" b="1">
                <a:latin typeface="Symbol"/>
                <a:cs typeface="Symbol"/>
              </a:rPr>
              <a:t>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ahoma"/>
                <a:cs typeface="Tahoma"/>
              </a:rPr>
              <a:t>or</a:t>
            </a:r>
            <a:r>
              <a:rPr dirty="0" sz="1400" spc="80">
                <a:latin typeface="Tahoma"/>
                <a:cs typeface="Tahoma"/>
              </a:rPr>
              <a:t> </a:t>
            </a:r>
            <a:r>
              <a:rPr dirty="0" sz="1400" b="1">
                <a:latin typeface="Symbol"/>
                <a:cs typeface="Symbol"/>
              </a:rPr>
              <a:t></a:t>
            </a:r>
            <a:endParaRPr sz="1400">
              <a:latin typeface="Symbol"/>
              <a:cs typeface="Symbol"/>
            </a:endParaRPr>
          </a:p>
          <a:p>
            <a:pPr marL="196850" indent="-172085">
              <a:lnSpc>
                <a:spcPct val="100000"/>
              </a:lnSpc>
              <a:spcBef>
                <a:spcPts val="33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MLE: For which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ahoma"/>
                <a:cs typeface="Tahoma"/>
              </a:rPr>
              <a:t>=(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>
                <a:latin typeface="Tahoma"/>
                <a:cs typeface="Tahoma"/>
              </a:rPr>
              <a:t>) is </a:t>
            </a:r>
            <a:r>
              <a:rPr dirty="0" sz="1200" spc="-15" b="1">
                <a:latin typeface="Tahoma"/>
                <a:cs typeface="Tahoma"/>
              </a:rPr>
              <a:t>x</a:t>
            </a:r>
            <a:r>
              <a:rPr dirty="0" baseline="-19607" sz="1275" spc="-22" i="1">
                <a:latin typeface="Tahoma"/>
                <a:cs typeface="Tahoma"/>
              </a:rPr>
              <a:t>1</a:t>
            </a:r>
            <a:r>
              <a:rPr dirty="0" sz="1250" spc="-15" i="1">
                <a:latin typeface="Tahoma"/>
                <a:cs typeface="Tahoma"/>
              </a:rPr>
              <a:t>, </a:t>
            </a:r>
            <a:r>
              <a:rPr dirty="0" sz="1200" spc="-20" b="1">
                <a:latin typeface="Tahoma"/>
                <a:cs typeface="Tahoma"/>
              </a:rPr>
              <a:t>x</a:t>
            </a:r>
            <a:r>
              <a:rPr dirty="0" baseline="-19607" sz="1275" spc="-30" i="1">
                <a:latin typeface="Tahoma"/>
                <a:cs typeface="Tahoma"/>
              </a:rPr>
              <a:t>2</a:t>
            </a:r>
            <a:r>
              <a:rPr dirty="0" sz="1250" spc="-20" i="1">
                <a:latin typeface="Tahoma"/>
                <a:cs typeface="Tahoma"/>
              </a:rPr>
              <a:t>, </a:t>
            </a:r>
            <a:r>
              <a:rPr dirty="0" sz="1250" spc="-45" i="1">
                <a:latin typeface="Tahoma"/>
                <a:cs typeface="Tahoma"/>
              </a:rPr>
              <a:t>… </a:t>
            </a:r>
            <a:r>
              <a:rPr dirty="0" sz="1200" spc="-20" b="1">
                <a:latin typeface="Tahoma"/>
                <a:cs typeface="Tahoma"/>
              </a:rPr>
              <a:t>x</a:t>
            </a:r>
            <a:r>
              <a:rPr dirty="0" baseline="-19607" sz="1275" spc="-30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most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likely?</a:t>
            </a:r>
            <a:endParaRPr sz="1400">
              <a:latin typeface="Tahoma"/>
              <a:cs typeface="Tahoma"/>
            </a:endParaRPr>
          </a:p>
          <a:p>
            <a:pPr marL="2399665">
              <a:lnSpc>
                <a:spcPct val="100000"/>
              </a:lnSpc>
              <a:spcBef>
                <a:spcPts val="685"/>
              </a:spcBef>
            </a:pPr>
            <a:r>
              <a:rPr dirty="0" sz="1200" spc="-5">
                <a:latin typeface="Tahoma"/>
                <a:cs typeface="Tahoma"/>
              </a:rPr>
              <a:t>Where </a:t>
            </a:r>
            <a:r>
              <a:rPr dirty="0" sz="1200">
                <a:latin typeface="Tahoma"/>
                <a:cs typeface="Tahoma"/>
              </a:rPr>
              <a:t>1 </a:t>
            </a:r>
            <a:r>
              <a:rPr dirty="0" sz="1200">
                <a:latin typeface="Symbol"/>
                <a:cs typeface="Symbol"/>
              </a:rPr>
              <a:t>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i </a:t>
            </a:r>
            <a:r>
              <a:rPr dirty="0" sz="1200">
                <a:latin typeface="Symbol"/>
                <a:cs typeface="Symbol"/>
              </a:rPr>
              <a:t>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m, </a:t>
            </a:r>
            <a:r>
              <a:rPr dirty="0" sz="1200">
                <a:latin typeface="Tahoma"/>
                <a:cs typeface="Tahoma"/>
              </a:rPr>
              <a:t>1 </a:t>
            </a:r>
            <a:r>
              <a:rPr dirty="0" sz="1200">
                <a:latin typeface="Symbol"/>
                <a:cs typeface="Symbol"/>
              </a:rPr>
              <a:t>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j </a:t>
            </a:r>
            <a:r>
              <a:rPr dirty="0" sz="1200">
                <a:latin typeface="Symbol"/>
                <a:cs typeface="Symbol"/>
              </a:rPr>
              <a:t>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03115" y="2854421"/>
            <a:ext cx="168973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00" spc="-5">
                <a:latin typeface="Tahoma"/>
                <a:cs typeface="Tahoma"/>
              </a:rPr>
              <a:t>And </a:t>
            </a:r>
            <a:r>
              <a:rPr dirty="0" sz="1250" spc="-15" i="1">
                <a:latin typeface="Tahoma"/>
                <a:cs typeface="Tahoma"/>
              </a:rPr>
              <a:t>x</a:t>
            </a:r>
            <a:r>
              <a:rPr dirty="0" baseline="-20833" sz="1200" spc="-22">
                <a:latin typeface="Tahoma"/>
                <a:cs typeface="Tahoma"/>
              </a:rPr>
              <a:t>ki </a:t>
            </a:r>
            <a:r>
              <a:rPr dirty="0" sz="1200" spc="-5">
                <a:latin typeface="Tahoma"/>
                <a:cs typeface="Tahoma"/>
              </a:rPr>
              <a:t>is value of the</a:t>
            </a:r>
            <a:r>
              <a:rPr dirty="0" sz="1200" spc="-10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i</a:t>
            </a:r>
            <a:r>
              <a:rPr dirty="0" baseline="24305" sz="1200" spc="-7">
                <a:latin typeface="Tahoma"/>
                <a:cs typeface="Tahoma"/>
              </a:rPr>
              <a:t>th</a:t>
            </a:r>
            <a:endParaRPr baseline="24305" sz="12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03115" y="3045968"/>
            <a:ext cx="167576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component of </a:t>
            </a:r>
            <a:r>
              <a:rPr dirty="0" sz="1200" spc="-5" b="1">
                <a:latin typeface="Tahoma"/>
                <a:cs typeface="Tahoma"/>
              </a:rPr>
              <a:t>x </a:t>
            </a:r>
            <a:r>
              <a:rPr dirty="0" sz="1200" spc="-5">
                <a:latin typeface="Tahoma"/>
                <a:cs typeface="Tahoma"/>
              </a:rPr>
              <a:t>(the</a:t>
            </a:r>
            <a:r>
              <a:rPr dirty="0" sz="1200" spc="4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i</a:t>
            </a:r>
            <a:r>
              <a:rPr dirty="0" baseline="24305" sz="1200" spc="-15">
                <a:latin typeface="Tahoma"/>
                <a:cs typeface="Tahoma"/>
              </a:rPr>
              <a:t>th</a:t>
            </a:r>
            <a:endParaRPr baseline="24305" sz="12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03115" y="3135122"/>
            <a:ext cx="1824989" cy="302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11480">
              <a:lnSpc>
                <a:spcPts val="85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k</a:t>
            </a:r>
            <a:endParaRPr sz="800">
              <a:latin typeface="Tahoma"/>
              <a:cs typeface="Tahoma"/>
            </a:endParaRPr>
          </a:p>
          <a:p>
            <a:pPr marL="25400">
              <a:lnSpc>
                <a:spcPts val="1330"/>
              </a:lnSpc>
            </a:pPr>
            <a:r>
              <a:rPr dirty="0" sz="1200" spc="-5">
                <a:latin typeface="Tahoma"/>
                <a:cs typeface="Tahoma"/>
              </a:rPr>
              <a:t>attribute of the k</a:t>
            </a:r>
            <a:r>
              <a:rPr dirty="0" baseline="24305" sz="1200" spc="-7">
                <a:latin typeface="Tahoma"/>
                <a:cs typeface="Tahoma"/>
              </a:rPr>
              <a:t>th</a:t>
            </a:r>
            <a:r>
              <a:rPr dirty="0" baseline="24305" sz="1200" spc="202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record)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03115" y="3532885"/>
            <a:ext cx="15024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And </a:t>
            </a:r>
            <a:r>
              <a:rPr dirty="0" sz="1200">
                <a:latin typeface="Symbol"/>
                <a:cs typeface="Symbol"/>
              </a:rPr>
              <a:t>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baseline="22875" sz="1275" spc="-44" i="1">
                <a:latin typeface="Tahoma"/>
                <a:cs typeface="Tahoma"/>
              </a:rPr>
              <a:t>mle </a:t>
            </a:r>
            <a:r>
              <a:rPr dirty="0" sz="1200" spc="-5">
                <a:latin typeface="Tahoma"/>
                <a:cs typeface="Tahoma"/>
              </a:rPr>
              <a:t>is the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(i,j)</a:t>
            </a:r>
            <a:r>
              <a:rPr dirty="0" baseline="24305" sz="1200" spc="-7">
                <a:latin typeface="Tahoma"/>
                <a:cs typeface="Tahoma"/>
              </a:rPr>
              <a:t>th</a:t>
            </a:r>
            <a:endParaRPr baseline="24305" sz="12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03115" y="3622039"/>
            <a:ext cx="1291590" cy="301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6084">
              <a:lnSpc>
                <a:spcPts val="844"/>
              </a:lnSpc>
              <a:spcBef>
                <a:spcPts val="95"/>
              </a:spcBef>
            </a:pPr>
            <a:r>
              <a:rPr dirty="0" sz="800" spc="-10">
                <a:latin typeface="Tahoma"/>
                <a:cs typeface="Tahoma"/>
              </a:rPr>
              <a:t>ij</a:t>
            </a:r>
            <a:endParaRPr sz="800">
              <a:latin typeface="Tahoma"/>
              <a:cs typeface="Tahoma"/>
            </a:endParaRPr>
          </a:p>
          <a:p>
            <a:pPr marL="25400">
              <a:lnSpc>
                <a:spcPts val="1325"/>
              </a:lnSpc>
            </a:pPr>
            <a:r>
              <a:rPr dirty="0" sz="1200" spc="-5">
                <a:latin typeface="Tahoma"/>
                <a:cs typeface="Tahoma"/>
              </a:rPr>
              <a:t>component of</a:t>
            </a:r>
            <a:r>
              <a:rPr dirty="0" sz="1200" spc="-50">
                <a:latin typeface="Tahoma"/>
                <a:cs typeface="Tahoma"/>
              </a:rPr>
              <a:t> </a:t>
            </a:r>
            <a:r>
              <a:rPr dirty="0" sz="1200" spc="-25" b="1">
                <a:latin typeface="Symbol"/>
                <a:cs typeface="Symbol"/>
              </a:rPr>
              <a:t></a:t>
            </a:r>
            <a:r>
              <a:rPr dirty="0" baseline="22875" sz="1275" spc="-37" i="1">
                <a:latin typeface="Tahoma"/>
                <a:cs typeface="Tahoma"/>
              </a:rPr>
              <a:t>mle</a:t>
            </a:r>
            <a:endParaRPr baseline="22875" sz="1275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55285" y="8654286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28723" y="5851461"/>
            <a:ext cx="2236470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6850" indent="-172085">
              <a:lnSpc>
                <a:spcPct val="100000"/>
              </a:lnSpc>
              <a:spcBef>
                <a:spcPts val="12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Suppose you have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1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2</a:t>
            </a:r>
            <a:r>
              <a:rPr dirty="0" sz="1450" spc="-20" i="1">
                <a:latin typeface="Tahoma"/>
                <a:cs typeface="Tahoma"/>
              </a:rPr>
              <a:t>,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54131" y="6117680"/>
            <a:ext cx="22428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But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don’t know </a:t>
            </a:r>
            <a:r>
              <a:rPr dirty="0" sz="1400" b="1">
                <a:latin typeface="Symbol"/>
                <a:cs typeface="Symbol"/>
              </a:rPr>
              <a:t>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ahoma"/>
                <a:cs typeface="Tahoma"/>
              </a:rPr>
              <a:t>or</a:t>
            </a:r>
            <a:r>
              <a:rPr dirty="0" sz="1400" spc="40">
                <a:latin typeface="Tahoma"/>
                <a:cs typeface="Tahoma"/>
              </a:rPr>
              <a:t> </a:t>
            </a:r>
            <a:r>
              <a:rPr dirty="0" sz="1400" b="1">
                <a:latin typeface="Symbol"/>
                <a:cs typeface="Symbol"/>
              </a:rPr>
              <a:t>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82773" y="5864069"/>
            <a:ext cx="1881505" cy="76136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</a:t>
            </a:r>
            <a:r>
              <a:rPr dirty="0" sz="1400" spc="-1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N(</a:t>
            </a:r>
            <a:r>
              <a:rPr dirty="0" sz="1400" spc="-5" b="1">
                <a:latin typeface="Symbol"/>
                <a:cs typeface="Symbol"/>
              </a:rPr>
              <a:t>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Σ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</a:pPr>
            <a:r>
              <a:rPr dirty="0" sz="1200" spc="-15" b="1">
                <a:latin typeface="Tahoma"/>
                <a:cs typeface="Tahoma"/>
              </a:rPr>
              <a:t>x</a:t>
            </a:r>
            <a:r>
              <a:rPr dirty="0" baseline="-19607" sz="1275" spc="-22" i="1">
                <a:latin typeface="Tahoma"/>
                <a:cs typeface="Tahoma"/>
              </a:rPr>
              <a:t>1</a:t>
            </a:r>
            <a:r>
              <a:rPr dirty="0" sz="1250" spc="-15" i="1">
                <a:latin typeface="Tahoma"/>
                <a:cs typeface="Tahoma"/>
              </a:rPr>
              <a:t>, </a:t>
            </a:r>
            <a:r>
              <a:rPr dirty="0" sz="1200" spc="-20" b="1">
                <a:latin typeface="Tahoma"/>
                <a:cs typeface="Tahoma"/>
              </a:rPr>
              <a:t>x</a:t>
            </a:r>
            <a:r>
              <a:rPr dirty="0" baseline="-19607" sz="1275" spc="-30" i="1">
                <a:latin typeface="Tahoma"/>
                <a:cs typeface="Tahoma"/>
              </a:rPr>
              <a:t>2</a:t>
            </a:r>
            <a:r>
              <a:rPr dirty="0" sz="1250" spc="-20" i="1">
                <a:latin typeface="Tahoma"/>
                <a:cs typeface="Tahoma"/>
              </a:rPr>
              <a:t>, </a:t>
            </a:r>
            <a:r>
              <a:rPr dirty="0" sz="1250" spc="-45" i="1">
                <a:latin typeface="Tahoma"/>
                <a:cs typeface="Tahoma"/>
              </a:rPr>
              <a:t>… </a:t>
            </a:r>
            <a:r>
              <a:rPr dirty="0" sz="1200" spc="-20" b="1">
                <a:latin typeface="Tahoma"/>
                <a:cs typeface="Tahoma"/>
              </a:rPr>
              <a:t>x</a:t>
            </a:r>
            <a:r>
              <a:rPr dirty="0" baseline="-19607" sz="1275" spc="-30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most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likely?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177040" y="7105650"/>
            <a:ext cx="132080" cy="0"/>
          </a:xfrm>
          <a:custGeom>
            <a:avLst/>
            <a:gdLst/>
            <a:ahLst/>
            <a:cxnLst/>
            <a:rect l="l" t="t" r="r" b="b"/>
            <a:pathLst>
              <a:path w="132080" h="0">
                <a:moveTo>
                  <a:pt x="0" y="0"/>
                </a:moveTo>
                <a:lnTo>
                  <a:pt x="131814" y="0"/>
                </a:lnTo>
              </a:path>
            </a:pathLst>
          </a:custGeom>
          <a:ln w="6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633472" y="7079483"/>
            <a:ext cx="5461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93798" y="7097655"/>
            <a:ext cx="11176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53822" y="7193022"/>
            <a:ext cx="1651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r>
              <a:rPr dirty="0" sz="750" spc="-12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11196" y="6818822"/>
            <a:ext cx="947419" cy="31623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r" marR="196850">
              <a:lnSpc>
                <a:spcPts val="235"/>
              </a:lnSpc>
              <a:spcBef>
                <a:spcPts val="535"/>
              </a:spcBef>
            </a:pPr>
            <a:r>
              <a:rPr dirty="0" sz="750" spc="-5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  <a:p>
            <a:pPr marL="25400">
              <a:lnSpc>
                <a:spcPts val="1614"/>
              </a:lnSpc>
            </a:pPr>
            <a:r>
              <a:rPr dirty="0" baseline="-24444" sz="1875" b="1">
                <a:latin typeface="Times New Roman"/>
                <a:cs typeface="Times New Roman"/>
              </a:rPr>
              <a:t>µ </a:t>
            </a:r>
            <a:r>
              <a:rPr dirty="0" sz="750" spc="-10" i="1">
                <a:latin typeface="Times New Roman"/>
                <a:cs typeface="Times New Roman"/>
              </a:rPr>
              <a:t>mle</a:t>
            </a:r>
            <a:r>
              <a:rPr dirty="0" sz="750" spc="165" i="1">
                <a:latin typeface="Times New Roman"/>
                <a:cs typeface="Times New Roman"/>
              </a:rPr>
              <a:t> </a:t>
            </a:r>
            <a:r>
              <a:rPr dirty="0" baseline="-24444" sz="1875" spc="15">
                <a:latin typeface="Symbol"/>
                <a:cs typeface="Symbol"/>
              </a:rPr>
              <a:t></a:t>
            </a:r>
            <a:r>
              <a:rPr dirty="0" baseline="-24444" sz="1875" spc="15">
                <a:latin typeface="Times New Roman"/>
                <a:cs typeface="Times New Roman"/>
              </a:rPr>
              <a:t> </a:t>
            </a:r>
            <a:r>
              <a:rPr dirty="0" baseline="11111" sz="1875" spc="15">
                <a:latin typeface="Times New Roman"/>
                <a:cs typeface="Times New Roman"/>
              </a:rPr>
              <a:t>1 </a:t>
            </a:r>
            <a:r>
              <a:rPr dirty="0" baseline="-24853" sz="2850" spc="7">
                <a:latin typeface="Symbol"/>
                <a:cs typeface="Symbol"/>
              </a:rPr>
              <a:t>∑</a:t>
            </a:r>
            <a:r>
              <a:rPr dirty="0" baseline="-24853" sz="2850" spc="-330">
                <a:latin typeface="Times New Roman"/>
                <a:cs typeface="Times New Roman"/>
              </a:rPr>
              <a:t> </a:t>
            </a:r>
            <a:r>
              <a:rPr dirty="0" baseline="-24444" sz="1875" spc="-397" b="1">
                <a:latin typeface="Times New Roman"/>
                <a:cs typeface="Times New Roman"/>
              </a:rPr>
              <a:t>x</a:t>
            </a:r>
            <a:endParaRPr baseline="-24444" sz="1875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357627" y="7535871"/>
            <a:ext cx="17272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900" spc="-890">
                <a:latin typeface="Symbol"/>
                <a:cs typeface="Symbol"/>
              </a:rPr>
              <a:t>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17826" y="7482587"/>
            <a:ext cx="7048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84801" y="7686795"/>
            <a:ext cx="5461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698239" y="7686795"/>
            <a:ext cx="5461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64611" y="7574019"/>
            <a:ext cx="14922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mle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74394" y="7800335"/>
            <a:ext cx="16573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r>
              <a:rPr dirty="0" sz="750" spc="-120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198363" y="7444508"/>
            <a:ext cx="128270" cy="480059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80"/>
              </a:spcBef>
            </a:pPr>
            <a:r>
              <a:rPr dirty="0" u="sng" sz="1250" spc="-1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spcBef>
                <a:spcPts val="29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56940" y="7409818"/>
            <a:ext cx="56642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9225" indent="-124460">
              <a:lnSpc>
                <a:spcPct val="100000"/>
              </a:lnSpc>
              <a:spcBef>
                <a:spcPts val="135"/>
              </a:spcBef>
              <a:buSzPct val="92592"/>
              <a:buFont typeface="Symbol"/>
              <a:buChar char=""/>
              <a:tabLst>
                <a:tab pos="149860" algn="l"/>
              </a:tabLst>
            </a:pPr>
            <a:r>
              <a:rPr dirty="0" baseline="-22633" sz="2025" spc="-75" i="1">
                <a:latin typeface="Symbol"/>
                <a:cs typeface="Symbol"/>
              </a:rPr>
              <a:t></a:t>
            </a:r>
            <a:r>
              <a:rPr dirty="0" baseline="-22633" sz="2025" spc="-187">
                <a:latin typeface="Times New Roman"/>
                <a:cs typeface="Times New Roman"/>
              </a:rPr>
              <a:t> </a:t>
            </a:r>
            <a:r>
              <a:rPr dirty="0" sz="750" spc="-10" i="1">
                <a:latin typeface="Times New Roman"/>
                <a:cs typeface="Times New Roman"/>
              </a:rPr>
              <a:t>ml</a:t>
            </a:r>
            <a:r>
              <a:rPr dirty="0" sz="750" spc="-5" i="1">
                <a:latin typeface="Times New Roman"/>
                <a:cs typeface="Times New Roman"/>
              </a:rPr>
              <a:t>e</a:t>
            </a:r>
            <a:r>
              <a:rPr dirty="0" sz="750" spc="60" i="1">
                <a:latin typeface="Times New Roman"/>
                <a:cs typeface="Times New Roman"/>
              </a:rPr>
              <a:t> </a:t>
            </a:r>
            <a:r>
              <a:rPr dirty="0" baseline="-15277" sz="3000" spc="-555">
                <a:latin typeface="Symbol"/>
                <a:cs typeface="Symbol"/>
              </a:rPr>
              <a:t></a:t>
            </a:r>
            <a:r>
              <a:rPr dirty="0" baseline="18518" sz="1125" spc="-7" i="1">
                <a:latin typeface="Times New Roman"/>
                <a:cs typeface="Times New Roman"/>
              </a:rPr>
              <a:t>T</a:t>
            </a:r>
            <a:endParaRPr baseline="18518" sz="1125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33395" y="7482216"/>
            <a:ext cx="889635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2000" spc="-150">
                <a:latin typeface="Symbol"/>
                <a:cs typeface="Symbol"/>
              </a:rPr>
              <a:t></a:t>
            </a:r>
            <a:r>
              <a:rPr dirty="0" sz="1250" spc="-150" b="1">
                <a:latin typeface="Times New Roman"/>
                <a:cs typeface="Times New Roman"/>
              </a:rPr>
              <a:t>x 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350" spc="-50" i="1">
                <a:latin typeface="Symbol"/>
                <a:cs typeface="Symbol"/>
              </a:rPr>
              <a:t></a:t>
            </a:r>
            <a:r>
              <a:rPr dirty="0" sz="1350" spc="-50" i="1">
                <a:latin typeface="Times New Roman"/>
                <a:cs typeface="Times New Roman"/>
              </a:rPr>
              <a:t> </a:t>
            </a:r>
            <a:r>
              <a:rPr dirty="0" baseline="40740" sz="1125" spc="-15" i="1">
                <a:latin typeface="Times New Roman"/>
                <a:cs typeface="Times New Roman"/>
              </a:rPr>
              <a:t>mle</a:t>
            </a:r>
            <a:r>
              <a:rPr dirty="0" baseline="40740" sz="1125" spc="-112" i="1">
                <a:latin typeface="Times New Roman"/>
                <a:cs typeface="Times New Roman"/>
              </a:rPr>
              <a:t> </a:t>
            </a:r>
            <a:r>
              <a:rPr dirty="0" sz="2000" spc="-225">
                <a:latin typeface="Symbol"/>
                <a:cs typeface="Symbol"/>
              </a:rPr>
              <a:t></a:t>
            </a:r>
            <a:r>
              <a:rPr dirty="0" sz="1250" spc="-225" b="1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744209" y="7579240"/>
            <a:ext cx="42164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19405" algn="l"/>
              </a:tabLst>
            </a:pPr>
            <a:r>
              <a:rPr dirty="0" sz="1250" spc="10" b="1">
                <a:latin typeface="Times New Roman"/>
                <a:cs typeface="Times New Roman"/>
              </a:rPr>
              <a:t>Σ</a:t>
            </a:r>
            <a:r>
              <a:rPr dirty="0" sz="1250" spc="10" b="1">
                <a:latin typeface="Times New Roman"/>
                <a:cs typeface="Times New Roman"/>
              </a:rPr>
              <a:t>	</a:t>
            </a:r>
            <a:r>
              <a:rPr dirty="0" sz="1250" spc="10">
                <a:latin typeface="Symbol"/>
                <a:cs typeface="Symbol"/>
              </a:rPr>
              <a:t>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046220" y="5717285"/>
            <a:ext cx="2002155" cy="1769745"/>
          </a:xfrm>
          <a:custGeom>
            <a:avLst/>
            <a:gdLst/>
            <a:ahLst/>
            <a:cxnLst/>
            <a:rect l="l" t="t" r="r" b="b"/>
            <a:pathLst>
              <a:path w="2002154" h="1769745">
                <a:moveTo>
                  <a:pt x="0" y="1769364"/>
                </a:moveTo>
                <a:lnTo>
                  <a:pt x="2001774" y="1769364"/>
                </a:lnTo>
                <a:lnTo>
                  <a:pt x="2001774" y="0"/>
                </a:lnTo>
                <a:lnTo>
                  <a:pt x="0" y="0"/>
                </a:lnTo>
                <a:lnTo>
                  <a:pt x="0" y="1769364"/>
                </a:lnTo>
                <a:close/>
              </a:path>
            </a:pathLst>
          </a:custGeom>
          <a:solidFill>
            <a:srgbClr val="F6F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046220" y="5718047"/>
            <a:ext cx="2002155" cy="1769110"/>
          </a:xfrm>
          <a:custGeom>
            <a:avLst/>
            <a:gdLst/>
            <a:ahLst/>
            <a:cxnLst/>
            <a:rect l="l" t="t" r="r" b="b"/>
            <a:pathLst>
              <a:path w="2002154" h="1769109">
                <a:moveTo>
                  <a:pt x="2001774" y="0"/>
                </a:moveTo>
                <a:lnTo>
                  <a:pt x="0" y="0"/>
                </a:lnTo>
                <a:lnTo>
                  <a:pt x="0" y="1768602"/>
                </a:lnTo>
                <a:lnTo>
                  <a:pt x="2001774" y="1768602"/>
                </a:lnTo>
                <a:lnTo>
                  <a:pt x="2001774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1814067" y="5511038"/>
            <a:ext cx="4011929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ML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E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fo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r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m-dimens</a:t>
            </a:r>
            <a:r>
              <a:rPr dirty="0" sz="2200" spc="-425">
                <a:solidFill>
                  <a:srgbClr val="006500"/>
                </a:solidFill>
                <a:latin typeface="Tahoma"/>
                <a:cs typeface="Tahoma"/>
              </a:rPr>
              <a:t>i</a:t>
            </a:r>
            <a:r>
              <a:rPr dirty="0" baseline="-27777" sz="1500" spc="-434">
                <a:latin typeface="Tahoma"/>
                <a:cs typeface="Tahoma"/>
              </a:rPr>
              <a:t>Q</a:t>
            </a:r>
            <a:r>
              <a:rPr dirty="0" sz="2200" spc="-910">
                <a:solidFill>
                  <a:srgbClr val="006500"/>
                </a:solidFill>
                <a:latin typeface="Tahoma"/>
                <a:cs typeface="Tahoma"/>
              </a:rPr>
              <a:t>o</a:t>
            </a:r>
            <a:r>
              <a:rPr dirty="0" baseline="-27777" sz="1500">
                <a:latin typeface="Tahoma"/>
                <a:cs typeface="Tahoma"/>
              </a:rPr>
              <a:t>:</a:t>
            </a:r>
            <a:r>
              <a:rPr dirty="0" baseline="-27777" sz="1500">
                <a:latin typeface="Tahoma"/>
                <a:cs typeface="Tahoma"/>
              </a:rPr>
              <a:t> </a:t>
            </a:r>
            <a:r>
              <a:rPr dirty="0" baseline="-27777" sz="1500" spc="-660">
                <a:latin typeface="Tahoma"/>
                <a:cs typeface="Tahoma"/>
              </a:rPr>
              <a:t>H</a:t>
            </a:r>
            <a:r>
              <a:rPr dirty="0" sz="2200" spc="-790">
                <a:solidFill>
                  <a:srgbClr val="006500"/>
                </a:solidFill>
                <a:latin typeface="Tahoma"/>
                <a:cs typeface="Tahoma"/>
              </a:rPr>
              <a:t>n</a:t>
            </a:r>
            <a:r>
              <a:rPr dirty="0" baseline="-27777" sz="1500">
                <a:latin typeface="Tahoma"/>
                <a:cs typeface="Tahoma"/>
              </a:rPr>
              <a:t>o</a:t>
            </a:r>
            <a:r>
              <a:rPr dirty="0" baseline="-27777" sz="1500" spc="-750">
                <a:latin typeface="Tahoma"/>
                <a:cs typeface="Tahoma"/>
              </a:rPr>
              <a:t>w</a:t>
            </a:r>
            <a:r>
              <a:rPr dirty="0" sz="2200" spc="-345">
                <a:solidFill>
                  <a:srgbClr val="006500"/>
                </a:solidFill>
                <a:latin typeface="Tahoma"/>
                <a:cs typeface="Tahoma"/>
              </a:rPr>
              <a:t>a</a:t>
            </a:r>
            <a:r>
              <a:rPr dirty="0" baseline="-27777" sz="1500" spc="-607">
                <a:latin typeface="Tahoma"/>
                <a:cs typeface="Tahoma"/>
              </a:rPr>
              <a:t>w</a:t>
            </a:r>
            <a:r>
              <a:rPr dirty="0" sz="2200" spc="-105">
                <a:solidFill>
                  <a:srgbClr val="006500"/>
                </a:solidFill>
                <a:latin typeface="Tahoma"/>
                <a:cs typeface="Tahoma"/>
              </a:rPr>
              <a:t>l</a:t>
            </a:r>
            <a:r>
              <a:rPr dirty="0" baseline="-27777" sz="1500">
                <a:latin typeface="Tahoma"/>
                <a:cs typeface="Tahoma"/>
              </a:rPr>
              <a:t>o</a:t>
            </a:r>
            <a:r>
              <a:rPr dirty="0" baseline="-27777" sz="1500" spc="-472">
                <a:latin typeface="Tahoma"/>
                <a:cs typeface="Tahoma"/>
              </a:rPr>
              <a:t>u</a:t>
            </a:r>
            <a:r>
              <a:rPr dirty="0" sz="2200" spc="-1160">
                <a:solidFill>
                  <a:srgbClr val="006500"/>
                </a:solidFill>
                <a:latin typeface="Tahoma"/>
                <a:cs typeface="Tahoma"/>
              </a:rPr>
              <a:t>G</a:t>
            </a:r>
            <a:r>
              <a:rPr dirty="0" baseline="-27777" sz="1500" spc="-15">
                <a:latin typeface="Tahoma"/>
                <a:cs typeface="Tahoma"/>
              </a:rPr>
              <a:t>l</a:t>
            </a:r>
            <a:r>
              <a:rPr dirty="0" baseline="-27777" sz="1500">
                <a:latin typeface="Tahoma"/>
                <a:cs typeface="Tahoma"/>
              </a:rPr>
              <a:t>d</a:t>
            </a:r>
            <a:r>
              <a:rPr dirty="0" baseline="-27777" sz="1500">
                <a:latin typeface="Tahoma"/>
                <a:cs typeface="Tahoma"/>
              </a:rPr>
              <a:t> </a:t>
            </a:r>
            <a:r>
              <a:rPr dirty="0" baseline="-27777" sz="1500" spc="-652">
                <a:latin typeface="Tahoma"/>
                <a:cs typeface="Tahoma"/>
              </a:rPr>
              <a:t>y</a:t>
            </a:r>
            <a:r>
              <a:rPr dirty="0" sz="2200" spc="-725">
                <a:solidFill>
                  <a:srgbClr val="006500"/>
                </a:solidFill>
                <a:latin typeface="Tahoma"/>
                <a:cs typeface="Tahoma"/>
              </a:rPr>
              <a:t>a</a:t>
            </a:r>
            <a:r>
              <a:rPr dirty="0" baseline="-27777" sz="1500">
                <a:latin typeface="Tahoma"/>
                <a:cs typeface="Tahoma"/>
              </a:rPr>
              <a:t>o</a:t>
            </a:r>
            <a:r>
              <a:rPr dirty="0" baseline="-27777" sz="1500" spc="-577">
                <a:latin typeface="Tahoma"/>
                <a:cs typeface="Tahoma"/>
              </a:rPr>
              <a:t>u</a:t>
            </a:r>
            <a:r>
              <a:rPr dirty="0" sz="2200" spc="-535">
                <a:solidFill>
                  <a:srgbClr val="006500"/>
                </a:solidFill>
                <a:latin typeface="Tahoma"/>
                <a:cs typeface="Tahoma"/>
              </a:rPr>
              <a:t>u</a:t>
            </a:r>
            <a:r>
              <a:rPr dirty="0" baseline="-27777" sz="1500" spc="-37">
                <a:latin typeface="Tahoma"/>
                <a:cs typeface="Tahoma"/>
              </a:rPr>
              <a:t>p</a:t>
            </a:r>
            <a:r>
              <a:rPr dirty="0" sz="2200" spc="-965">
                <a:solidFill>
                  <a:srgbClr val="006500"/>
                </a:solidFill>
                <a:latin typeface="Tahoma"/>
                <a:cs typeface="Tahoma"/>
              </a:rPr>
              <a:t>s</a:t>
            </a:r>
            <a:r>
              <a:rPr dirty="0" baseline="-27777" sz="1500">
                <a:latin typeface="Tahoma"/>
                <a:cs typeface="Tahoma"/>
              </a:rPr>
              <a:t>ro</a:t>
            </a:r>
            <a:r>
              <a:rPr dirty="0" baseline="-27777" sz="1500" spc="-667">
                <a:latin typeface="Tahoma"/>
                <a:cs typeface="Tahoma"/>
              </a:rPr>
              <a:t>v</a:t>
            </a:r>
            <a:r>
              <a:rPr dirty="0" sz="2200" spc="-540">
                <a:solidFill>
                  <a:srgbClr val="006500"/>
                </a:solidFill>
                <a:latin typeface="Tahoma"/>
                <a:cs typeface="Tahoma"/>
              </a:rPr>
              <a:t>s</a:t>
            </a:r>
            <a:r>
              <a:rPr dirty="0" baseline="-27777" sz="1500" spc="7">
                <a:latin typeface="Tahoma"/>
                <a:cs typeface="Tahoma"/>
              </a:rPr>
              <a:t>e</a:t>
            </a:r>
            <a:r>
              <a:rPr dirty="0" sz="2200" spc="-200">
                <a:solidFill>
                  <a:srgbClr val="006500"/>
                </a:solidFill>
                <a:latin typeface="Tahoma"/>
                <a:cs typeface="Tahoma"/>
              </a:rPr>
              <a:t>i</a:t>
            </a:r>
            <a:r>
              <a:rPr dirty="0" baseline="-27777" sz="1500" spc="-209">
                <a:latin typeface="Tahoma"/>
                <a:cs typeface="Tahoma"/>
              </a:rPr>
              <a:t>t</a:t>
            </a:r>
            <a:r>
              <a:rPr dirty="0" sz="2200" spc="-1025">
                <a:solidFill>
                  <a:srgbClr val="006500"/>
                </a:solidFill>
                <a:latin typeface="Tahoma"/>
                <a:cs typeface="Tahoma"/>
              </a:rPr>
              <a:t>a</a:t>
            </a:r>
            <a:r>
              <a:rPr dirty="0" baseline="-27777" sz="1500" spc="-7">
                <a:latin typeface="Tahoma"/>
                <a:cs typeface="Tahoma"/>
              </a:rPr>
              <a:t>h</a:t>
            </a:r>
            <a:r>
              <a:rPr dirty="0" baseline="-27777" sz="1500">
                <a:latin typeface="Tahoma"/>
                <a:cs typeface="Tahoma"/>
              </a:rPr>
              <a:t>i</a:t>
            </a:r>
            <a:r>
              <a:rPr dirty="0" baseline="-27777" sz="1500" spc="-322">
                <a:latin typeface="Tahoma"/>
                <a:cs typeface="Tahoma"/>
              </a:rPr>
              <a:t>s</a:t>
            </a:r>
            <a:r>
              <a:rPr dirty="0" sz="2200" spc="-1015">
                <a:solidFill>
                  <a:srgbClr val="006500"/>
                </a:solidFill>
                <a:latin typeface="Tahoma"/>
                <a:cs typeface="Tahoma"/>
              </a:rPr>
              <a:t>n</a:t>
            </a:r>
            <a:r>
              <a:rPr dirty="0" baseline="-27777" sz="1500">
                <a:latin typeface="Tahoma"/>
                <a:cs typeface="Tahoma"/>
              </a:rPr>
              <a:t>?</a:t>
            </a:r>
            <a:endParaRPr baseline="-27777" sz="15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322062" y="5956807"/>
            <a:ext cx="16490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A: Just </a:t>
            </a:r>
            <a:r>
              <a:rPr dirty="0" sz="1000" spc="-5">
                <a:latin typeface="Tahoma"/>
                <a:cs typeface="Tahoma"/>
              </a:rPr>
              <a:t>plug through the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MLE  </a:t>
            </a:r>
            <a:r>
              <a:rPr dirty="0" sz="1000" spc="-5">
                <a:latin typeface="Tahoma"/>
                <a:cs typeface="Tahoma"/>
              </a:rPr>
              <a:t>recipe.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28723" y="6373704"/>
            <a:ext cx="408495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MLE: For which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ahoma"/>
                <a:cs typeface="Tahoma"/>
              </a:rPr>
              <a:t>=(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>
                <a:latin typeface="Tahoma"/>
                <a:cs typeface="Tahoma"/>
              </a:rPr>
              <a:t>) is </a:t>
            </a:r>
            <a:r>
              <a:rPr dirty="0" baseline="22222" sz="1500">
                <a:latin typeface="Tahoma"/>
                <a:cs typeface="Tahoma"/>
              </a:rPr>
              <a:t>Note how </a:t>
            </a:r>
            <a:r>
              <a:rPr dirty="0" baseline="18518" sz="1800" spc="-37" b="1">
                <a:latin typeface="Symbol"/>
                <a:cs typeface="Symbol"/>
              </a:rPr>
              <a:t></a:t>
            </a:r>
            <a:r>
              <a:rPr dirty="0" baseline="49019" sz="1275" spc="-37" i="1">
                <a:latin typeface="Tahoma"/>
                <a:cs typeface="Tahoma"/>
              </a:rPr>
              <a:t>mle </a:t>
            </a:r>
            <a:r>
              <a:rPr dirty="0" baseline="22222" sz="1500">
                <a:latin typeface="Tahoma"/>
                <a:cs typeface="Tahoma"/>
              </a:rPr>
              <a:t>is </a:t>
            </a:r>
            <a:r>
              <a:rPr dirty="0" baseline="22222" sz="1500" spc="-7">
                <a:latin typeface="Tahoma"/>
                <a:cs typeface="Tahoma"/>
              </a:rPr>
              <a:t>forced to</a:t>
            </a:r>
            <a:r>
              <a:rPr dirty="0" baseline="22222" sz="1500" spc="-209">
                <a:latin typeface="Tahoma"/>
                <a:cs typeface="Tahoma"/>
              </a:rPr>
              <a:t> </a:t>
            </a:r>
            <a:r>
              <a:rPr dirty="0" baseline="22222" sz="1500" spc="-7">
                <a:latin typeface="Tahoma"/>
                <a:cs typeface="Tahoma"/>
              </a:rPr>
              <a:t>be</a:t>
            </a:r>
            <a:endParaRPr baseline="22222" sz="15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093464" y="6459271"/>
            <a:ext cx="188976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78105">
              <a:lnSpc>
                <a:spcPct val="15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symmetric non-negative definite  </a:t>
            </a:r>
            <a:r>
              <a:rPr dirty="0" sz="1000">
                <a:latin typeface="Tahoma"/>
                <a:cs typeface="Tahoma"/>
              </a:rPr>
              <a:t>Note the </a:t>
            </a:r>
            <a:r>
              <a:rPr dirty="0" sz="1000" spc="-5">
                <a:latin typeface="Tahoma"/>
                <a:cs typeface="Tahoma"/>
              </a:rPr>
              <a:t>unbiased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case</a:t>
            </a:r>
            <a:endParaRPr sz="1000">
              <a:latin typeface="Tahoma"/>
              <a:cs typeface="Tahoma"/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How many datapoints would you  </a:t>
            </a:r>
            <a:r>
              <a:rPr dirty="0" sz="1000">
                <a:latin typeface="Tahoma"/>
                <a:cs typeface="Tahoma"/>
              </a:rPr>
              <a:t>need </a:t>
            </a:r>
            <a:r>
              <a:rPr dirty="0" sz="1000" spc="-5">
                <a:latin typeface="Tahoma"/>
                <a:cs typeface="Tahoma"/>
              </a:rPr>
              <a:t>before the Gaussian </a:t>
            </a:r>
            <a:r>
              <a:rPr dirty="0" sz="1000">
                <a:latin typeface="Tahoma"/>
                <a:cs typeface="Tahoma"/>
              </a:rPr>
              <a:t>has a  </a:t>
            </a:r>
            <a:r>
              <a:rPr dirty="0" sz="1000" spc="-5">
                <a:latin typeface="Tahoma"/>
                <a:cs typeface="Tahoma"/>
              </a:rPr>
              <a:t>chance of being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non-degenerate?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604516" y="8035290"/>
            <a:ext cx="3282950" cy="645795"/>
          </a:xfrm>
          <a:custGeom>
            <a:avLst/>
            <a:gdLst/>
            <a:ahLst/>
            <a:cxnLst/>
            <a:rect l="l" t="t" r="r" b="b"/>
            <a:pathLst>
              <a:path w="3282950" h="645795">
                <a:moveTo>
                  <a:pt x="0" y="645413"/>
                </a:moveTo>
                <a:lnTo>
                  <a:pt x="3282696" y="645413"/>
                </a:lnTo>
                <a:lnTo>
                  <a:pt x="3282696" y="0"/>
                </a:lnTo>
                <a:lnTo>
                  <a:pt x="0" y="0"/>
                </a:lnTo>
                <a:lnTo>
                  <a:pt x="0" y="6454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296418" y="8277601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653" y="0"/>
                </a:lnTo>
              </a:path>
            </a:pathLst>
          </a:custGeom>
          <a:ln w="6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255770" y="8047339"/>
            <a:ext cx="7048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222744" y="8251556"/>
            <a:ext cx="5461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536188" y="8251556"/>
            <a:ext cx="5461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459486" y="8036675"/>
            <a:ext cx="14859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mle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528061" y="8470069"/>
            <a:ext cx="11176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213095" y="8365096"/>
            <a:ext cx="16510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k</a:t>
            </a:r>
            <a:r>
              <a:rPr dirty="0" sz="750" spc="-12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852671" y="8269668"/>
            <a:ext cx="33147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r>
              <a:rPr dirty="0" sz="1250" spc="-100" i="1">
                <a:latin typeface="Times New Roman"/>
                <a:cs typeface="Times New Roman"/>
              </a:rPr>
              <a:t> </a:t>
            </a:r>
            <a:r>
              <a:rPr dirty="0" sz="1250" spc="65">
                <a:latin typeface="Symbol"/>
                <a:cs typeface="Symbol"/>
              </a:rPr>
              <a:t></a:t>
            </a:r>
            <a:r>
              <a:rPr dirty="0" sz="1250" spc="6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263379" y="8246820"/>
            <a:ext cx="38989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35555" sz="1875" spc="15">
                <a:latin typeface="Times New Roman"/>
                <a:cs typeface="Times New Roman"/>
              </a:rPr>
              <a:t>1 </a:t>
            </a:r>
            <a:r>
              <a:rPr dirty="0" baseline="-35555" sz="1875" spc="15">
                <a:latin typeface="Symbol"/>
                <a:cs typeface="Symbol"/>
              </a:rPr>
              <a:t></a:t>
            </a:r>
            <a:r>
              <a:rPr dirty="0" u="sng" sz="1250" spc="-1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294884" y="7974486"/>
            <a:ext cx="56642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9225" indent="-124460">
              <a:lnSpc>
                <a:spcPct val="100000"/>
              </a:lnSpc>
              <a:spcBef>
                <a:spcPts val="135"/>
              </a:spcBef>
              <a:buSzPct val="92592"/>
              <a:buFont typeface="Symbol"/>
              <a:buChar char=""/>
              <a:tabLst>
                <a:tab pos="149860" algn="l"/>
              </a:tabLst>
            </a:pPr>
            <a:r>
              <a:rPr dirty="0" baseline="-22633" sz="2025" spc="-75" i="1">
                <a:latin typeface="Symbol"/>
                <a:cs typeface="Symbol"/>
              </a:rPr>
              <a:t></a:t>
            </a:r>
            <a:r>
              <a:rPr dirty="0" baseline="-22633" sz="2025" spc="-187">
                <a:latin typeface="Times New Roman"/>
                <a:cs typeface="Times New Roman"/>
              </a:rPr>
              <a:t> </a:t>
            </a:r>
            <a:r>
              <a:rPr dirty="0" sz="750" spc="-10" i="1">
                <a:latin typeface="Times New Roman"/>
                <a:cs typeface="Times New Roman"/>
              </a:rPr>
              <a:t>ml</a:t>
            </a:r>
            <a:r>
              <a:rPr dirty="0" sz="750" spc="-5" i="1">
                <a:latin typeface="Times New Roman"/>
                <a:cs typeface="Times New Roman"/>
              </a:rPr>
              <a:t>e</a:t>
            </a:r>
            <a:r>
              <a:rPr dirty="0" sz="750" spc="60" i="1">
                <a:latin typeface="Times New Roman"/>
                <a:cs typeface="Times New Roman"/>
              </a:rPr>
              <a:t> </a:t>
            </a:r>
            <a:r>
              <a:rPr dirty="0" baseline="-15277" sz="3000" spc="-555">
                <a:latin typeface="Symbol"/>
                <a:cs typeface="Symbol"/>
              </a:rPr>
              <a:t></a:t>
            </a:r>
            <a:r>
              <a:rPr dirty="0" baseline="18518" sz="1125" spc="-7" i="1">
                <a:latin typeface="Times New Roman"/>
                <a:cs typeface="Times New Roman"/>
              </a:rPr>
              <a:t>T</a:t>
            </a:r>
            <a:endParaRPr baseline="18518" sz="1125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675637" y="8046876"/>
            <a:ext cx="157226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492125" algn="l"/>
              </a:tabLst>
            </a:pPr>
            <a:r>
              <a:rPr dirty="0" sz="1250" spc="10">
                <a:latin typeface="Symbol"/>
                <a:cs typeface="Symbol"/>
              </a:rPr>
              <a:t>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u="sng" baseline="35555" sz="187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baseline="35555" sz="1875" spc="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5555" sz="187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baseline="-8771" sz="2850">
                <a:latin typeface="Symbol"/>
                <a:cs typeface="Symbol"/>
              </a:rPr>
              <a:t></a:t>
            </a:r>
            <a:r>
              <a:rPr dirty="0" baseline="-8771" sz="2850">
                <a:latin typeface="Times New Roman"/>
                <a:cs typeface="Times New Roman"/>
              </a:rPr>
              <a:t> </a:t>
            </a:r>
            <a:r>
              <a:rPr dirty="0" sz="2000" spc="-150">
                <a:latin typeface="Symbol"/>
                <a:cs typeface="Symbol"/>
              </a:rPr>
              <a:t></a:t>
            </a:r>
            <a:r>
              <a:rPr dirty="0" sz="1250" spc="-150" b="1">
                <a:latin typeface="Times New Roman"/>
                <a:cs typeface="Times New Roman"/>
              </a:rPr>
              <a:t>x</a:t>
            </a:r>
            <a:r>
              <a:rPr dirty="0" sz="1250" spc="5" b="1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350" spc="-50" i="1">
                <a:latin typeface="Symbol"/>
                <a:cs typeface="Symbol"/>
              </a:rPr>
              <a:t></a:t>
            </a:r>
            <a:r>
              <a:rPr dirty="0" sz="1350" spc="-50" i="1">
                <a:latin typeface="Times New Roman"/>
                <a:cs typeface="Times New Roman"/>
              </a:rPr>
              <a:t> </a:t>
            </a:r>
            <a:r>
              <a:rPr dirty="0" baseline="40740" sz="1125" spc="-15" i="1">
                <a:latin typeface="Times New Roman"/>
                <a:cs typeface="Times New Roman"/>
              </a:rPr>
              <a:t>mle </a:t>
            </a:r>
            <a:r>
              <a:rPr dirty="0" sz="2000" spc="-225">
                <a:latin typeface="Symbol"/>
                <a:cs typeface="Symbol"/>
              </a:rPr>
              <a:t></a:t>
            </a:r>
            <a:r>
              <a:rPr dirty="0" sz="1250" spc="-225" b="1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607305" y="8071545"/>
            <a:ext cx="875665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24444" sz="1875" spc="15" b="1">
                <a:latin typeface="Times New Roman"/>
                <a:cs typeface="Times New Roman"/>
              </a:rPr>
              <a:t>Σ </a:t>
            </a:r>
            <a:r>
              <a:rPr dirty="0" sz="750" spc="-5">
                <a:latin typeface="Times New Roman"/>
                <a:cs typeface="Times New Roman"/>
              </a:rPr>
              <a:t>unbiased </a:t>
            </a:r>
            <a:r>
              <a:rPr dirty="0" baseline="-24444" sz="1875" spc="15">
                <a:latin typeface="Symbol"/>
                <a:cs typeface="Symbol"/>
              </a:rPr>
              <a:t></a:t>
            </a:r>
            <a:r>
              <a:rPr dirty="0" baseline="-24444" sz="1875" spc="202">
                <a:latin typeface="Times New Roman"/>
                <a:cs typeface="Times New Roman"/>
              </a:rPr>
              <a:t> </a:t>
            </a:r>
            <a:r>
              <a:rPr dirty="0" baseline="11111" sz="1875" spc="15" b="1">
                <a:latin typeface="Times New Roman"/>
                <a:cs typeface="Times New Roman"/>
              </a:rPr>
              <a:t>Σ</a:t>
            </a:r>
            <a:endParaRPr baseline="11111" sz="1875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761488" y="5842253"/>
            <a:ext cx="2912364" cy="2192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5285" y="4477003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6801" y="1500630"/>
            <a:ext cx="249618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Confidence</a:t>
            </a:r>
            <a:r>
              <a:rPr dirty="0" spc="-70"/>
              <a:t> </a:t>
            </a:r>
            <a:r>
              <a:rPr dirty="0" spc="-5"/>
              <a:t>intervals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94255" y="2124436"/>
            <a:ext cx="3936365" cy="212661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85"/>
              </a:spcBef>
            </a:pPr>
            <a:r>
              <a:rPr dirty="0" sz="1000" spc="-5">
                <a:latin typeface="Tahoma"/>
                <a:cs typeface="Tahoma"/>
              </a:rPr>
              <a:t>We need to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talk</a:t>
            </a:r>
            <a:endParaRPr sz="1000">
              <a:latin typeface="Tahoma"/>
              <a:cs typeface="Tahoma"/>
            </a:endParaRPr>
          </a:p>
          <a:p>
            <a:pPr marL="25400" marR="100330">
              <a:lnSpc>
                <a:spcPct val="101000"/>
              </a:lnSpc>
              <a:spcBef>
                <a:spcPts val="685"/>
              </a:spcBef>
            </a:pPr>
            <a:r>
              <a:rPr dirty="0" sz="1000" spc="-5">
                <a:latin typeface="Tahoma"/>
                <a:cs typeface="Tahoma"/>
              </a:rPr>
              <a:t>We </a:t>
            </a:r>
            <a:r>
              <a:rPr dirty="0" sz="1000">
                <a:latin typeface="Tahoma"/>
                <a:cs typeface="Tahoma"/>
              </a:rPr>
              <a:t>need </a:t>
            </a:r>
            <a:r>
              <a:rPr dirty="0" sz="1000" spc="-5">
                <a:latin typeface="Tahoma"/>
                <a:cs typeface="Tahoma"/>
              </a:rPr>
              <a:t>to discuss </a:t>
            </a:r>
            <a:r>
              <a:rPr dirty="0" sz="1000">
                <a:latin typeface="Tahoma"/>
                <a:cs typeface="Tahoma"/>
              </a:rPr>
              <a:t>how </a:t>
            </a:r>
            <a:r>
              <a:rPr dirty="0" sz="1000" spc="-5">
                <a:latin typeface="Tahoma"/>
                <a:cs typeface="Tahoma"/>
              </a:rPr>
              <a:t>accurate we expect </a:t>
            </a:r>
            <a:r>
              <a:rPr dirty="0" sz="1200" spc="-25" b="1">
                <a:latin typeface="Symbol"/>
                <a:cs typeface="Symbol"/>
              </a:rPr>
              <a:t></a:t>
            </a:r>
            <a:r>
              <a:rPr dirty="0" baseline="22875" sz="1275" spc="-37" i="1">
                <a:latin typeface="Tahoma"/>
                <a:cs typeface="Tahoma"/>
              </a:rPr>
              <a:t>mle </a:t>
            </a:r>
            <a:r>
              <a:rPr dirty="0" sz="1000" spc="-5">
                <a:latin typeface="Tahoma"/>
                <a:cs typeface="Tahoma"/>
              </a:rPr>
              <a:t>and </a:t>
            </a:r>
            <a:r>
              <a:rPr dirty="0" sz="1200" spc="-25" b="1">
                <a:latin typeface="Symbol"/>
                <a:cs typeface="Symbol"/>
              </a:rPr>
              <a:t></a:t>
            </a:r>
            <a:r>
              <a:rPr dirty="0" baseline="22875" sz="1275" spc="-37" i="1">
                <a:latin typeface="Tahoma"/>
                <a:cs typeface="Tahoma"/>
              </a:rPr>
              <a:t>mle </a:t>
            </a:r>
            <a:r>
              <a:rPr dirty="0" sz="1000" spc="-5">
                <a:latin typeface="Tahoma"/>
                <a:cs typeface="Tahoma"/>
              </a:rPr>
              <a:t>to </a:t>
            </a:r>
            <a:r>
              <a:rPr dirty="0" sz="1000">
                <a:latin typeface="Tahoma"/>
                <a:cs typeface="Tahoma"/>
              </a:rPr>
              <a:t>be </a:t>
            </a:r>
            <a:r>
              <a:rPr dirty="0" sz="1000" spc="-5">
                <a:latin typeface="Tahoma"/>
                <a:cs typeface="Tahoma"/>
              </a:rPr>
              <a:t>as  </a:t>
            </a:r>
            <a:r>
              <a:rPr dirty="0" sz="1000">
                <a:latin typeface="Tahoma"/>
                <a:cs typeface="Tahoma"/>
              </a:rPr>
              <a:t>a function 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</a:t>
            </a:r>
            <a:endParaRPr sz="1000">
              <a:latin typeface="Tahoma"/>
              <a:cs typeface="Tahoma"/>
            </a:endParaRPr>
          </a:p>
          <a:p>
            <a:pPr marL="25400" marR="309245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Tahoma"/>
                <a:cs typeface="Tahoma"/>
              </a:rPr>
              <a:t>And </a:t>
            </a:r>
            <a:r>
              <a:rPr dirty="0" sz="1000" spc="-5">
                <a:latin typeface="Tahoma"/>
                <a:cs typeface="Tahoma"/>
              </a:rPr>
              <a:t>we need to consider how to estimate these accuracies from  data…</a:t>
            </a:r>
            <a:endParaRPr sz="10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Tahoma"/>
                <a:cs typeface="Tahoma"/>
              </a:rPr>
              <a:t>•Analytically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*</a:t>
            </a:r>
            <a:endParaRPr sz="1000">
              <a:latin typeface="Tahoma"/>
              <a:cs typeface="Tahoma"/>
            </a:endParaRPr>
          </a:p>
          <a:p>
            <a:pPr marL="25400" marR="350520">
              <a:lnSpc>
                <a:spcPct val="150000"/>
              </a:lnSpc>
            </a:pPr>
            <a:r>
              <a:rPr dirty="0" sz="1000" spc="-5">
                <a:latin typeface="Tahoma"/>
                <a:cs typeface="Tahoma"/>
              </a:rPr>
              <a:t>•Non-parametrically </a:t>
            </a:r>
            <a:r>
              <a:rPr dirty="0" sz="1000">
                <a:latin typeface="Tahoma"/>
                <a:cs typeface="Tahoma"/>
              </a:rPr>
              <a:t>(using randomization and </a:t>
            </a:r>
            <a:r>
              <a:rPr dirty="0" sz="1000" spc="-5">
                <a:latin typeface="Tahoma"/>
                <a:cs typeface="Tahoma"/>
              </a:rPr>
              <a:t>bootstrapping)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*  </a:t>
            </a:r>
            <a:r>
              <a:rPr dirty="0" sz="1000">
                <a:latin typeface="Tahoma"/>
                <a:cs typeface="Tahoma"/>
              </a:rPr>
              <a:t>But we </a:t>
            </a:r>
            <a:r>
              <a:rPr dirty="0" sz="1000" spc="-5">
                <a:latin typeface="Tahoma"/>
                <a:cs typeface="Tahoma"/>
              </a:rPr>
              <a:t>won’t.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yet.</a:t>
            </a:r>
            <a:endParaRPr sz="1000">
              <a:latin typeface="Tahoma"/>
              <a:cs typeface="Tahoma"/>
            </a:endParaRPr>
          </a:p>
          <a:p>
            <a:pPr marL="711200" marR="3048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*Will be discussed in future Andrew lectures…just before  we need this technology.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5285" y="8654286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6267" y="5677916"/>
            <a:ext cx="1894839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Structural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error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9655" y="6300012"/>
            <a:ext cx="3885565" cy="14732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1000">
                <a:latin typeface="Tahoma"/>
                <a:cs typeface="Tahoma"/>
              </a:rPr>
              <a:t>Actually, </a:t>
            </a:r>
            <a:r>
              <a:rPr dirty="0" sz="1000" spc="-5">
                <a:latin typeface="Tahoma"/>
                <a:cs typeface="Tahoma"/>
              </a:rPr>
              <a:t>we </a:t>
            </a:r>
            <a:r>
              <a:rPr dirty="0" sz="1000">
                <a:latin typeface="Tahoma"/>
                <a:cs typeface="Tahoma"/>
              </a:rPr>
              <a:t>need </a:t>
            </a:r>
            <a:r>
              <a:rPr dirty="0" sz="1000" spc="-5">
                <a:latin typeface="Tahoma"/>
                <a:cs typeface="Tahoma"/>
              </a:rPr>
              <a:t>to talk about something else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too..</a:t>
            </a:r>
            <a:endParaRPr sz="1000">
              <a:latin typeface="Tahoma"/>
              <a:cs typeface="Tahoma"/>
            </a:endParaRPr>
          </a:p>
          <a:p>
            <a:pPr marR="20447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latin typeface="Tahoma"/>
                <a:cs typeface="Tahoma"/>
              </a:rPr>
              <a:t>What </a:t>
            </a:r>
            <a:r>
              <a:rPr dirty="0" sz="1000">
                <a:latin typeface="Tahoma"/>
                <a:cs typeface="Tahoma"/>
              </a:rPr>
              <a:t>if we </a:t>
            </a:r>
            <a:r>
              <a:rPr dirty="0" sz="1000" spc="-5">
                <a:latin typeface="Tahoma"/>
                <a:cs typeface="Tahoma"/>
              </a:rPr>
              <a:t>do </a:t>
            </a:r>
            <a:r>
              <a:rPr dirty="0" sz="1000">
                <a:latin typeface="Tahoma"/>
                <a:cs typeface="Tahoma"/>
              </a:rPr>
              <a:t>all this </a:t>
            </a:r>
            <a:r>
              <a:rPr dirty="0" sz="1000" spc="-5">
                <a:latin typeface="Tahoma"/>
                <a:cs typeface="Tahoma"/>
              </a:rPr>
              <a:t>analysis when the true </a:t>
            </a:r>
            <a:r>
              <a:rPr dirty="0" sz="1000">
                <a:latin typeface="Tahoma"/>
                <a:cs typeface="Tahoma"/>
              </a:rPr>
              <a:t>distribution is in </a:t>
            </a:r>
            <a:r>
              <a:rPr dirty="0" sz="1000" spc="-5">
                <a:latin typeface="Tahoma"/>
                <a:cs typeface="Tahoma"/>
              </a:rPr>
              <a:t>fact 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5">
                <a:latin typeface="Tahoma"/>
                <a:cs typeface="Tahoma"/>
              </a:rPr>
              <a:t> Gaussian?</a:t>
            </a:r>
            <a:endParaRPr sz="1000">
              <a:latin typeface="Tahoma"/>
              <a:cs typeface="Tahoma"/>
            </a:endParaRPr>
          </a:p>
          <a:p>
            <a:pPr marR="2586355">
              <a:lnSpc>
                <a:spcPct val="150000"/>
              </a:lnSpc>
            </a:pPr>
            <a:r>
              <a:rPr dirty="0" sz="1000" spc="-5">
                <a:latin typeface="Tahoma"/>
                <a:cs typeface="Tahoma"/>
              </a:rPr>
              <a:t>How can we tell?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*  </a:t>
            </a:r>
            <a:r>
              <a:rPr dirty="0" sz="1000" spc="-5">
                <a:latin typeface="Tahoma"/>
                <a:cs typeface="Tahoma"/>
              </a:rPr>
              <a:t>How can we survive?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*</a:t>
            </a:r>
            <a:endParaRPr sz="1000">
              <a:latin typeface="Tahoma"/>
              <a:cs typeface="Tahoma"/>
            </a:endParaRPr>
          </a:p>
          <a:p>
            <a:pPr marL="685165" marR="508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*Will be discussed in future Andrew lectures…just before  we need this technology.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5285" y="4477003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7317" y="1500630"/>
            <a:ext cx="286131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Gaussian MLE in</a:t>
            </a:r>
            <a:r>
              <a:rPr dirty="0" spc="-75"/>
              <a:t> </a:t>
            </a:r>
            <a:r>
              <a:rPr dirty="0" spc="-5"/>
              <a:t>action</a:t>
            </a:r>
          </a:p>
        </p:txBody>
      </p:sp>
      <p:sp>
        <p:nvSpPr>
          <p:cNvPr id="5" name="object 5"/>
          <p:cNvSpPr/>
          <p:nvPr/>
        </p:nvSpPr>
        <p:spPr>
          <a:xfrm>
            <a:off x="3585209" y="1985771"/>
            <a:ext cx="2331719" cy="1696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69617" y="2000503"/>
            <a:ext cx="158115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Using R=392 cars from the  “MPG” UCI dataset supplied  by Ross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Quinlan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5285" y="8654286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2317" y="5677916"/>
            <a:ext cx="3764915" cy="1059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Data-starved Gaussian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MLE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r>
              <a:rPr dirty="0" sz="1000">
                <a:latin typeface="Tahoma"/>
                <a:cs typeface="Tahoma"/>
              </a:rPr>
              <a:t>Using </a:t>
            </a:r>
            <a:r>
              <a:rPr dirty="0" sz="1000" spc="-5">
                <a:latin typeface="Tahoma"/>
                <a:cs typeface="Tahoma"/>
              </a:rPr>
              <a:t>three subsets 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MPG.</a:t>
            </a:r>
            <a:endParaRPr sz="1000">
              <a:latin typeface="Tahoma"/>
              <a:cs typeface="Tahoma"/>
            </a:endParaRPr>
          </a:p>
          <a:p>
            <a:pPr marR="2491105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Tahoma"/>
                <a:cs typeface="Tahoma"/>
              </a:rPr>
              <a:t>Each </a:t>
            </a:r>
            <a:r>
              <a:rPr dirty="0" sz="1000" spc="-5">
                <a:latin typeface="Tahoma"/>
                <a:cs typeface="Tahoma"/>
              </a:rPr>
              <a:t>subset has </a:t>
            </a:r>
            <a:r>
              <a:rPr dirty="0" sz="1000">
                <a:latin typeface="Tahoma"/>
                <a:cs typeface="Tahoma"/>
              </a:rPr>
              <a:t>6  </a:t>
            </a:r>
            <a:r>
              <a:rPr dirty="0" sz="1000" spc="-5">
                <a:latin typeface="Tahoma"/>
                <a:cs typeface="Tahoma"/>
              </a:rPr>
              <a:t>randomly-chosen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cars.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19499" y="6050279"/>
            <a:ext cx="2331719" cy="848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19499" y="6926579"/>
            <a:ext cx="2331719" cy="8488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19499" y="7802879"/>
            <a:ext cx="2331719" cy="8488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6" y="1231391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0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</a:t>
            </a:r>
            <a:r>
              <a:rPr dirty="0" sz="600" spc="-1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Andr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4119" y="4489666"/>
            <a:ext cx="445770" cy="92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ew W.</a:t>
            </a:r>
            <a:r>
              <a:rPr dirty="0" sz="600" spc="-7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5285" y="4489666"/>
            <a:ext cx="1004569" cy="92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5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2287" y="1539472"/>
            <a:ext cx="363220" cy="282257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Bivariate MLE in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action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84675" y="1606295"/>
            <a:ext cx="2167889" cy="2247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33799" y="3854195"/>
            <a:ext cx="2331719" cy="734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19399" y="1834895"/>
            <a:ext cx="1071371" cy="281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5285" y="8654286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33877" y="5677916"/>
            <a:ext cx="204152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Multivariate</a:t>
            </a:r>
            <a:r>
              <a:rPr dirty="0" sz="2200" spc="-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MLE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76399" y="6126479"/>
            <a:ext cx="4418837" cy="1597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750820" y="7964678"/>
            <a:ext cx="26219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Covariance </a:t>
            </a:r>
            <a:r>
              <a:rPr dirty="0" sz="1000" spc="-5">
                <a:latin typeface="Tahoma"/>
                <a:cs typeface="Tahoma"/>
              </a:rPr>
              <a:t>matrices </a:t>
            </a:r>
            <a:r>
              <a:rPr dirty="0" sz="1000">
                <a:latin typeface="Tahoma"/>
                <a:cs typeface="Tahoma"/>
              </a:rPr>
              <a:t>are </a:t>
            </a:r>
            <a:r>
              <a:rPr dirty="0" sz="1000" spc="-5">
                <a:latin typeface="Tahoma"/>
                <a:cs typeface="Tahoma"/>
              </a:rPr>
              <a:t>not </a:t>
            </a:r>
            <a:r>
              <a:rPr dirty="0" sz="1000">
                <a:latin typeface="Tahoma"/>
                <a:cs typeface="Tahoma"/>
              </a:rPr>
              <a:t>exciting to look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7196" y="4477003"/>
            <a:ext cx="974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9529" y="1500630"/>
            <a:ext cx="251714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Why we should</a:t>
            </a:r>
            <a:r>
              <a:rPr dirty="0" spc="-70"/>
              <a:t> </a:t>
            </a:r>
            <a:r>
              <a:rPr dirty="0" spc="-5"/>
              <a:t>care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7520" y="1899919"/>
            <a:ext cx="4109085" cy="168084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just" marL="184150" marR="274320" indent="-171450">
              <a:lnSpc>
                <a:spcPct val="89800"/>
              </a:lnSpc>
              <a:spcBef>
                <a:spcPts val="295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Maximum Likelihood Estimation is a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very  very very very fundamental part of data  analysis.</a:t>
            </a:r>
            <a:endParaRPr sz="1600">
              <a:latin typeface="Tahoma"/>
              <a:cs typeface="Tahoma"/>
            </a:endParaRPr>
          </a:p>
          <a:p>
            <a:pPr marL="184150" marR="177165" indent="-171450">
              <a:lnSpc>
                <a:spcPts val="1720"/>
              </a:lnSpc>
              <a:spcBef>
                <a:spcPts val="409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“MLE for Gaussians” </a:t>
            </a:r>
            <a:r>
              <a:rPr dirty="0" sz="1600">
                <a:latin typeface="Tahoma"/>
                <a:cs typeface="Tahoma"/>
              </a:rPr>
              <a:t>is </a:t>
            </a:r>
            <a:r>
              <a:rPr dirty="0" sz="1600" spc="-5">
                <a:latin typeface="Tahoma"/>
                <a:cs typeface="Tahoma"/>
              </a:rPr>
              <a:t>training wheels for  </a:t>
            </a:r>
            <a:r>
              <a:rPr dirty="0" sz="1600">
                <a:latin typeface="Tahoma"/>
                <a:cs typeface="Tahoma"/>
              </a:rPr>
              <a:t>our future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techniques</a:t>
            </a:r>
            <a:endParaRPr sz="1600">
              <a:latin typeface="Tahoma"/>
              <a:cs typeface="Tahoma"/>
            </a:endParaRPr>
          </a:p>
          <a:p>
            <a:pPr marL="184150" marR="5080" indent="-171450">
              <a:lnSpc>
                <a:spcPts val="1730"/>
              </a:lnSpc>
              <a:spcBef>
                <a:spcPts val="380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Learning Gaussians </a:t>
            </a:r>
            <a:r>
              <a:rPr dirty="0" sz="1600">
                <a:latin typeface="Tahoma"/>
                <a:cs typeface="Tahoma"/>
              </a:rPr>
              <a:t>is more useful </a:t>
            </a:r>
            <a:r>
              <a:rPr dirty="0" sz="1600" spc="-5">
                <a:latin typeface="Tahoma"/>
                <a:cs typeface="Tahoma"/>
              </a:rPr>
              <a:t>than you  </a:t>
            </a:r>
            <a:r>
              <a:rPr dirty="0" sz="1600">
                <a:latin typeface="Tahoma"/>
                <a:cs typeface="Tahoma"/>
              </a:rPr>
              <a:t>might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guess…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7196" y="8654286"/>
            <a:ext cx="974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2115" y="5569634"/>
            <a:ext cx="4360545" cy="216789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272415">
              <a:lnSpc>
                <a:spcPct val="100000"/>
              </a:lnSpc>
              <a:spcBef>
                <a:spcPts val="95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Learning Gaussians from</a:t>
            </a:r>
            <a:r>
              <a:rPr dirty="0" sz="2200" spc="-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Data</a:t>
            </a:r>
            <a:endParaRPr sz="2200">
              <a:latin typeface="Tahoma"/>
              <a:cs typeface="Tahoma"/>
            </a:endParaRPr>
          </a:p>
          <a:p>
            <a:pPr marL="209550" indent="-172085">
              <a:lnSpc>
                <a:spcPct val="100000"/>
              </a:lnSpc>
              <a:spcBef>
                <a:spcPts val="600"/>
              </a:spcBef>
              <a:buChar char="•"/>
              <a:tabLst>
                <a:tab pos="210185" algn="l"/>
              </a:tabLst>
            </a:pPr>
            <a:r>
              <a:rPr dirty="0" sz="1400" spc="-5">
                <a:latin typeface="Tahoma"/>
                <a:cs typeface="Tahoma"/>
              </a:rPr>
              <a:t>Suppose you have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1</a:t>
            </a:r>
            <a:r>
              <a:rPr dirty="0" sz="1450" spc="-30" i="1">
                <a:latin typeface="Tahoma"/>
                <a:cs typeface="Tahoma"/>
              </a:rPr>
              <a:t>, </a:t>
            </a:r>
            <a:r>
              <a:rPr dirty="0" sz="1450" spc="-25" i="1">
                <a:latin typeface="Tahoma"/>
                <a:cs typeface="Tahoma"/>
              </a:rPr>
              <a:t>x</a:t>
            </a:r>
            <a:r>
              <a:rPr dirty="0" baseline="-19444" sz="1500" spc="-37" i="1">
                <a:latin typeface="Tahoma"/>
                <a:cs typeface="Tahoma"/>
              </a:rPr>
              <a:t>2</a:t>
            </a:r>
            <a:r>
              <a:rPr dirty="0" sz="1450" spc="-25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50" spc="-35" i="1">
                <a:latin typeface="Tahoma"/>
                <a:cs typeface="Tahoma"/>
              </a:rPr>
              <a:t>x</a:t>
            </a:r>
            <a:r>
              <a:rPr dirty="0" baseline="-19444" sz="1500" spc="-52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 </a:t>
            </a:r>
            <a:r>
              <a:rPr dirty="0" sz="1200">
                <a:latin typeface="Tahoma"/>
                <a:cs typeface="Tahoma"/>
              </a:rPr>
              <a:t>(i.i.d)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209550" indent="-172085">
              <a:lnSpc>
                <a:spcPct val="100000"/>
              </a:lnSpc>
              <a:spcBef>
                <a:spcPts val="330"/>
              </a:spcBef>
              <a:buChar char="•"/>
              <a:tabLst>
                <a:tab pos="210185" algn="l"/>
              </a:tabLst>
            </a:pPr>
            <a:r>
              <a:rPr dirty="0" sz="1400" spc="-5">
                <a:latin typeface="Tahoma"/>
                <a:cs typeface="Tahoma"/>
              </a:rPr>
              <a:t>But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don’t know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5">
                <a:latin typeface="Symbol"/>
                <a:cs typeface="Symbol"/>
              </a:rPr>
              <a:t></a:t>
            </a:r>
            <a:endParaRPr sz="1400">
              <a:latin typeface="Symbol"/>
              <a:cs typeface="Symbol"/>
            </a:endParaRPr>
          </a:p>
          <a:p>
            <a:pPr marL="286004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Tahoma"/>
                <a:cs typeface="Tahoma"/>
              </a:rPr>
              <a:t>(you </a:t>
            </a:r>
            <a:r>
              <a:rPr dirty="0" sz="1400" spc="-5">
                <a:latin typeface="Tahoma"/>
                <a:cs typeface="Tahoma"/>
              </a:rPr>
              <a:t>do know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1105535" marR="43180">
              <a:lnSpc>
                <a:spcPct val="229999"/>
              </a:lnSpc>
              <a:spcBef>
                <a:spcPts val="105"/>
              </a:spcBef>
            </a:pPr>
            <a:r>
              <a:rPr dirty="0" sz="1200">
                <a:latin typeface="Tahoma"/>
                <a:cs typeface="Tahoma"/>
              </a:rPr>
              <a:t>MLE: </a:t>
            </a:r>
            <a:r>
              <a:rPr dirty="0" sz="1200" spc="-5">
                <a:latin typeface="Tahoma"/>
                <a:cs typeface="Tahoma"/>
              </a:rPr>
              <a:t>For which </a:t>
            </a:r>
            <a:r>
              <a:rPr dirty="0" sz="1200">
                <a:latin typeface="Symbol"/>
                <a:cs typeface="Symbol"/>
              </a:rPr>
              <a:t>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is </a:t>
            </a:r>
            <a:r>
              <a:rPr dirty="0" sz="1250" spc="-25" i="1">
                <a:latin typeface="Tahoma"/>
                <a:cs typeface="Tahoma"/>
              </a:rPr>
              <a:t>x</a:t>
            </a:r>
            <a:r>
              <a:rPr dirty="0" baseline="-19607" sz="1275" spc="-37" i="1">
                <a:latin typeface="Tahoma"/>
                <a:cs typeface="Tahoma"/>
              </a:rPr>
              <a:t>1</a:t>
            </a:r>
            <a:r>
              <a:rPr dirty="0" sz="1250" spc="-25" i="1">
                <a:latin typeface="Tahoma"/>
                <a:cs typeface="Tahoma"/>
              </a:rPr>
              <a:t>, </a:t>
            </a:r>
            <a:r>
              <a:rPr dirty="0" sz="1250" spc="-30" i="1">
                <a:latin typeface="Tahoma"/>
                <a:cs typeface="Tahoma"/>
              </a:rPr>
              <a:t>x</a:t>
            </a:r>
            <a:r>
              <a:rPr dirty="0" baseline="-19607" sz="1275" spc="-44" i="1">
                <a:latin typeface="Tahoma"/>
                <a:cs typeface="Tahoma"/>
              </a:rPr>
              <a:t>2</a:t>
            </a:r>
            <a:r>
              <a:rPr dirty="0" sz="1250" spc="-30" i="1">
                <a:latin typeface="Tahoma"/>
                <a:cs typeface="Tahoma"/>
              </a:rPr>
              <a:t>, </a:t>
            </a:r>
            <a:r>
              <a:rPr dirty="0" sz="1250" spc="-45" i="1">
                <a:latin typeface="Tahoma"/>
                <a:cs typeface="Tahoma"/>
              </a:rPr>
              <a:t>… 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R </a:t>
            </a:r>
            <a:r>
              <a:rPr dirty="0" sz="1200" spc="-5">
                <a:latin typeface="Tahoma"/>
                <a:cs typeface="Tahoma"/>
              </a:rPr>
              <a:t>most likely?  MAP: Which </a:t>
            </a:r>
            <a:r>
              <a:rPr dirty="0" sz="1200">
                <a:latin typeface="Symbol"/>
                <a:cs typeface="Symbol"/>
              </a:rPr>
              <a:t>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maximizes </a:t>
            </a:r>
            <a:r>
              <a:rPr dirty="0" sz="1200" spc="-15">
                <a:latin typeface="Tahoma"/>
                <a:cs typeface="Tahoma"/>
              </a:rPr>
              <a:t>p(</a:t>
            </a:r>
            <a:r>
              <a:rPr dirty="0" sz="1200" spc="-15">
                <a:latin typeface="Symbol"/>
                <a:cs typeface="Symbol"/>
              </a:rPr>
              <a:t></a:t>
            </a:r>
            <a:r>
              <a:rPr dirty="0" sz="1200" spc="-15">
                <a:latin typeface="Tahoma"/>
                <a:cs typeface="Tahoma"/>
              </a:rPr>
              <a:t>|</a:t>
            </a:r>
            <a:r>
              <a:rPr dirty="0" sz="1250" spc="-15" i="1">
                <a:latin typeface="Tahoma"/>
                <a:cs typeface="Tahoma"/>
              </a:rPr>
              <a:t>x</a:t>
            </a:r>
            <a:r>
              <a:rPr dirty="0" baseline="-19607" sz="1275" spc="-22" i="1">
                <a:latin typeface="Tahoma"/>
                <a:cs typeface="Tahoma"/>
              </a:rPr>
              <a:t>1</a:t>
            </a:r>
            <a:r>
              <a:rPr dirty="0" sz="1250" spc="-15" i="1">
                <a:latin typeface="Tahoma"/>
                <a:cs typeface="Tahoma"/>
              </a:rPr>
              <a:t>, </a:t>
            </a:r>
            <a:r>
              <a:rPr dirty="0" sz="1250" spc="-25" i="1">
                <a:latin typeface="Tahoma"/>
                <a:cs typeface="Tahoma"/>
              </a:rPr>
              <a:t>x</a:t>
            </a:r>
            <a:r>
              <a:rPr dirty="0" baseline="-19607" sz="1275" spc="-37" i="1">
                <a:latin typeface="Tahoma"/>
                <a:cs typeface="Tahoma"/>
              </a:rPr>
              <a:t>2</a:t>
            </a:r>
            <a:r>
              <a:rPr dirty="0" sz="1250" spc="-25" i="1">
                <a:latin typeface="Tahoma"/>
                <a:cs typeface="Tahoma"/>
              </a:rPr>
              <a:t>, </a:t>
            </a:r>
            <a:r>
              <a:rPr dirty="0" sz="1250" spc="-45" i="1">
                <a:latin typeface="Tahoma"/>
                <a:cs typeface="Tahoma"/>
              </a:rPr>
              <a:t>… 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R  </a:t>
            </a:r>
            <a:r>
              <a:rPr dirty="0" sz="1200">
                <a:latin typeface="Tahoma"/>
                <a:cs typeface="Tahoma"/>
              </a:rPr>
              <a:t>,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5">
                <a:latin typeface="Symbol"/>
                <a:cs typeface="Symbol"/>
              </a:rPr>
              <a:t></a:t>
            </a:r>
            <a:r>
              <a:rPr dirty="0" baseline="24305" sz="1200" spc="-7">
                <a:latin typeface="Tahoma"/>
                <a:cs typeface="Tahoma"/>
              </a:rPr>
              <a:t>2</a:t>
            </a:r>
            <a:r>
              <a:rPr dirty="0" sz="1200" spc="-5">
                <a:latin typeface="Tahoma"/>
                <a:cs typeface="Tahoma"/>
              </a:rPr>
              <a:t>)?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5285" y="4477003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2505455"/>
            <a:ext cx="336550" cy="328930"/>
          </a:xfrm>
          <a:custGeom>
            <a:avLst/>
            <a:gdLst/>
            <a:ahLst/>
            <a:cxnLst/>
            <a:rect l="l" t="t" r="r" b="b"/>
            <a:pathLst>
              <a:path w="336550" h="328930">
                <a:moveTo>
                  <a:pt x="167639" y="0"/>
                </a:moveTo>
                <a:lnTo>
                  <a:pt x="123207" y="5894"/>
                </a:lnTo>
                <a:lnTo>
                  <a:pt x="83199" y="22521"/>
                </a:lnTo>
                <a:lnTo>
                  <a:pt x="49244" y="48291"/>
                </a:lnTo>
                <a:lnTo>
                  <a:pt x="22972" y="81618"/>
                </a:lnTo>
                <a:lnTo>
                  <a:pt x="6014" y="120914"/>
                </a:lnTo>
                <a:lnTo>
                  <a:pt x="0" y="164592"/>
                </a:lnTo>
                <a:lnTo>
                  <a:pt x="6014" y="208212"/>
                </a:lnTo>
                <a:lnTo>
                  <a:pt x="22972" y="247367"/>
                </a:lnTo>
                <a:lnTo>
                  <a:pt x="49244" y="280511"/>
                </a:lnTo>
                <a:lnTo>
                  <a:pt x="83199" y="306098"/>
                </a:lnTo>
                <a:lnTo>
                  <a:pt x="123207" y="322583"/>
                </a:lnTo>
                <a:lnTo>
                  <a:pt x="167639" y="328422"/>
                </a:lnTo>
                <a:lnTo>
                  <a:pt x="212393" y="322583"/>
                </a:lnTo>
                <a:lnTo>
                  <a:pt x="252617" y="306098"/>
                </a:lnTo>
                <a:lnTo>
                  <a:pt x="286702" y="280511"/>
                </a:lnTo>
                <a:lnTo>
                  <a:pt x="313040" y="247367"/>
                </a:lnTo>
                <a:lnTo>
                  <a:pt x="330023" y="208212"/>
                </a:lnTo>
                <a:lnTo>
                  <a:pt x="336042" y="164592"/>
                </a:lnTo>
                <a:lnTo>
                  <a:pt x="330023" y="120914"/>
                </a:lnTo>
                <a:lnTo>
                  <a:pt x="313040" y="81618"/>
                </a:lnTo>
                <a:lnTo>
                  <a:pt x="286702" y="48291"/>
                </a:lnTo>
                <a:lnTo>
                  <a:pt x="252617" y="22521"/>
                </a:lnTo>
                <a:lnTo>
                  <a:pt x="212393" y="5894"/>
                </a:lnTo>
                <a:lnTo>
                  <a:pt x="167639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28977" y="2812542"/>
            <a:ext cx="36195" cy="74295"/>
          </a:xfrm>
          <a:custGeom>
            <a:avLst/>
            <a:gdLst/>
            <a:ahLst/>
            <a:cxnLst/>
            <a:rect l="l" t="t" r="r" b="b"/>
            <a:pathLst>
              <a:path w="36194" h="74294">
                <a:moveTo>
                  <a:pt x="0" y="73913"/>
                </a:moveTo>
                <a:lnTo>
                  <a:pt x="35814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86127" y="2829305"/>
            <a:ext cx="30480" cy="83820"/>
          </a:xfrm>
          <a:custGeom>
            <a:avLst/>
            <a:gdLst/>
            <a:ahLst/>
            <a:cxnLst/>
            <a:rect l="l" t="t" r="r" b="b"/>
            <a:pathLst>
              <a:path w="30480" h="83819">
                <a:moveTo>
                  <a:pt x="0" y="83820"/>
                </a:moveTo>
                <a:lnTo>
                  <a:pt x="3048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87264" y="2585434"/>
            <a:ext cx="92265" cy="85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30292" y="2709640"/>
            <a:ext cx="144843" cy="67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75250" y="2564860"/>
            <a:ext cx="73215" cy="77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70905" y="2408650"/>
            <a:ext cx="181038" cy="153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96720" y="1246593"/>
            <a:ext cx="4262120" cy="152844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Being Bayesian: </a:t>
            </a:r>
            <a:r>
              <a:rPr dirty="0" sz="1600">
                <a:solidFill>
                  <a:srgbClr val="006500"/>
                </a:solidFill>
                <a:latin typeface="Tahoma"/>
                <a:cs typeface="Tahoma"/>
              </a:rPr>
              <a:t>MAP </a:t>
            </a: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estimates for</a:t>
            </a:r>
            <a:r>
              <a:rPr dirty="0" sz="1600" spc="-3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Gaussians</a:t>
            </a:r>
            <a:endParaRPr sz="16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600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Suppose you have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1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2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334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But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don’t know </a:t>
            </a:r>
            <a:r>
              <a:rPr dirty="0" sz="1400" b="1">
                <a:latin typeface="Symbol"/>
                <a:cs typeface="Symbol"/>
              </a:rPr>
              <a:t>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ahoma"/>
                <a:cs typeface="Tahoma"/>
              </a:rPr>
              <a:t>or</a:t>
            </a:r>
            <a:r>
              <a:rPr dirty="0" sz="1400" spc="80">
                <a:latin typeface="Tahoma"/>
                <a:cs typeface="Tahoma"/>
              </a:rPr>
              <a:t> </a:t>
            </a:r>
            <a:r>
              <a:rPr dirty="0" sz="1400" b="1">
                <a:latin typeface="Symbol"/>
                <a:cs typeface="Symbol"/>
              </a:rPr>
              <a:t></a:t>
            </a:r>
            <a:endParaRPr sz="1400">
              <a:latin typeface="Symbol"/>
              <a:cs typeface="Symbol"/>
            </a:endParaRPr>
          </a:p>
          <a:p>
            <a:pPr marL="196850" indent="-172085">
              <a:lnSpc>
                <a:spcPct val="100000"/>
              </a:lnSpc>
              <a:spcBef>
                <a:spcPts val="28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MAP: Which 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>
                <a:latin typeface="Tahoma"/>
                <a:cs typeface="Tahoma"/>
              </a:rPr>
              <a:t>) maximizes p(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ahoma"/>
                <a:cs typeface="Tahoma"/>
              </a:rPr>
              <a:t>|</a:t>
            </a:r>
            <a:r>
              <a:rPr dirty="0" sz="1400" spc="-15" b="1">
                <a:latin typeface="Tahoma"/>
                <a:cs typeface="Tahoma"/>
              </a:rPr>
              <a:t>x</a:t>
            </a:r>
            <a:r>
              <a:rPr dirty="0" baseline="-19444" sz="1500" spc="-22" i="1">
                <a:latin typeface="Tahoma"/>
                <a:cs typeface="Tahoma"/>
              </a:rPr>
              <a:t>1</a:t>
            </a:r>
            <a:r>
              <a:rPr dirty="0" sz="1450" spc="-15" i="1">
                <a:latin typeface="Tahoma"/>
                <a:cs typeface="Tahoma"/>
              </a:rPr>
              <a:t>,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2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</a:t>
            </a:r>
            <a:r>
              <a:rPr dirty="0" sz="1450" spc="100" i="1">
                <a:latin typeface="Tahoma"/>
                <a:cs typeface="Tahoma"/>
              </a:rPr>
              <a:t> </a:t>
            </a:r>
            <a:r>
              <a:rPr dirty="0" sz="1400" spc="-15" b="1">
                <a:latin typeface="Tahoma"/>
                <a:cs typeface="Tahoma"/>
              </a:rPr>
              <a:t>x</a:t>
            </a:r>
            <a:r>
              <a:rPr dirty="0" baseline="-19444" sz="1500" spc="-22" i="1">
                <a:latin typeface="Tahoma"/>
                <a:cs typeface="Tahoma"/>
              </a:rPr>
              <a:t>R</a:t>
            </a:r>
            <a:r>
              <a:rPr dirty="0" sz="1400" spc="-15">
                <a:latin typeface="Tahoma"/>
                <a:cs typeface="Tahoma"/>
              </a:rPr>
              <a:t>)?</a:t>
            </a:r>
            <a:endParaRPr sz="1400">
              <a:latin typeface="Tahoma"/>
              <a:cs typeface="Tahoma"/>
            </a:endParaRPr>
          </a:p>
          <a:p>
            <a:pPr marL="635000">
              <a:lnSpc>
                <a:spcPct val="100000"/>
              </a:lnSpc>
              <a:spcBef>
                <a:spcPts val="1475"/>
              </a:spcBef>
            </a:pPr>
            <a:r>
              <a:rPr dirty="0" sz="1200" spc="-5">
                <a:latin typeface="Tahoma"/>
                <a:cs typeface="Tahoma"/>
              </a:rPr>
              <a:t>Step 1: Put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prior on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(</a:t>
            </a:r>
            <a:r>
              <a:rPr dirty="0" sz="1200" spc="-5" b="1">
                <a:latin typeface="Symbol"/>
                <a:cs typeface="Symbol"/>
              </a:rPr>
              <a:t></a:t>
            </a:r>
            <a:r>
              <a:rPr dirty="0" sz="1200" spc="-5">
                <a:latin typeface="Tahoma"/>
                <a:cs typeface="Tahoma"/>
              </a:rPr>
              <a:t>,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5285" y="8654286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76400" y="6682740"/>
            <a:ext cx="336550" cy="328930"/>
          </a:xfrm>
          <a:custGeom>
            <a:avLst/>
            <a:gdLst/>
            <a:ahLst/>
            <a:cxnLst/>
            <a:rect l="l" t="t" r="r" b="b"/>
            <a:pathLst>
              <a:path w="336550" h="328929">
                <a:moveTo>
                  <a:pt x="167639" y="0"/>
                </a:moveTo>
                <a:lnTo>
                  <a:pt x="123207" y="5894"/>
                </a:lnTo>
                <a:lnTo>
                  <a:pt x="83199" y="22521"/>
                </a:lnTo>
                <a:lnTo>
                  <a:pt x="49244" y="48291"/>
                </a:lnTo>
                <a:lnTo>
                  <a:pt x="22972" y="81618"/>
                </a:lnTo>
                <a:lnTo>
                  <a:pt x="6014" y="120914"/>
                </a:lnTo>
                <a:lnTo>
                  <a:pt x="0" y="164591"/>
                </a:lnTo>
                <a:lnTo>
                  <a:pt x="6014" y="208212"/>
                </a:lnTo>
                <a:lnTo>
                  <a:pt x="22972" y="247367"/>
                </a:lnTo>
                <a:lnTo>
                  <a:pt x="49244" y="280511"/>
                </a:lnTo>
                <a:lnTo>
                  <a:pt x="83199" y="306098"/>
                </a:lnTo>
                <a:lnTo>
                  <a:pt x="123207" y="322583"/>
                </a:lnTo>
                <a:lnTo>
                  <a:pt x="167639" y="328421"/>
                </a:lnTo>
                <a:lnTo>
                  <a:pt x="212393" y="322583"/>
                </a:lnTo>
                <a:lnTo>
                  <a:pt x="252617" y="306098"/>
                </a:lnTo>
                <a:lnTo>
                  <a:pt x="286702" y="280511"/>
                </a:lnTo>
                <a:lnTo>
                  <a:pt x="313040" y="247367"/>
                </a:lnTo>
                <a:lnTo>
                  <a:pt x="330023" y="208212"/>
                </a:lnTo>
                <a:lnTo>
                  <a:pt x="336042" y="164591"/>
                </a:lnTo>
                <a:lnTo>
                  <a:pt x="330023" y="120914"/>
                </a:lnTo>
                <a:lnTo>
                  <a:pt x="313040" y="81618"/>
                </a:lnTo>
                <a:lnTo>
                  <a:pt x="286702" y="48291"/>
                </a:lnTo>
                <a:lnTo>
                  <a:pt x="252617" y="22521"/>
                </a:lnTo>
                <a:lnTo>
                  <a:pt x="212393" y="5894"/>
                </a:lnTo>
                <a:lnTo>
                  <a:pt x="167639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28977" y="6989826"/>
            <a:ext cx="36195" cy="74295"/>
          </a:xfrm>
          <a:custGeom>
            <a:avLst/>
            <a:gdLst/>
            <a:ahLst/>
            <a:cxnLst/>
            <a:rect l="l" t="t" r="r" b="b"/>
            <a:pathLst>
              <a:path w="36194" h="74295">
                <a:moveTo>
                  <a:pt x="0" y="73913"/>
                </a:moveTo>
                <a:lnTo>
                  <a:pt x="35814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86127" y="7006590"/>
            <a:ext cx="30480" cy="83820"/>
          </a:xfrm>
          <a:custGeom>
            <a:avLst/>
            <a:gdLst/>
            <a:ahLst/>
            <a:cxnLst/>
            <a:rect l="l" t="t" r="r" b="b"/>
            <a:pathLst>
              <a:path w="30480" h="83820">
                <a:moveTo>
                  <a:pt x="0" y="83819"/>
                </a:moveTo>
                <a:lnTo>
                  <a:pt x="3048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30292" y="6886924"/>
            <a:ext cx="144843" cy="67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87264" y="6762718"/>
            <a:ext cx="92265" cy="85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75250" y="6742144"/>
            <a:ext cx="73215" cy="77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70905" y="6585934"/>
            <a:ext cx="181038" cy="153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696720" y="5423877"/>
            <a:ext cx="4262120" cy="280733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Being Bayesian: </a:t>
            </a:r>
            <a:r>
              <a:rPr dirty="0" sz="1600">
                <a:solidFill>
                  <a:srgbClr val="006500"/>
                </a:solidFill>
                <a:latin typeface="Tahoma"/>
                <a:cs typeface="Tahoma"/>
              </a:rPr>
              <a:t>MAP </a:t>
            </a: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estimates for</a:t>
            </a:r>
            <a:r>
              <a:rPr dirty="0" sz="1600" spc="-3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Gaussians</a:t>
            </a:r>
            <a:endParaRPr sz="16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600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Suppose you have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1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2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334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But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don’t know </a:t>
            </a:r>
            <a:r>
              <a:rPr dirty="0" sz="1400" b="1">
                <a:latin typeface="Symbol"/>
                <a:cs typeface="Symbol"/>
              </a:rPr>
              <a:t>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ahoma"/>
                <a:cs typeface="Tahoma"/>
              </a:rPr>
              <a:t>or</a:t>
            </a:r>
            <a:r>
              <a:rPr dirty="0" sz="1400" spc="80">
                <a:latin typeface="Tahoma"/>
                <a:cs typeface="Tahoma"/>
              </a:rPr>
              <a:t> </a:t>
            </a:r>
            <a:r>
              <a:rPr dirty="0" sz="1400" b="1">
                <a:latin typeface="Symbol"/>
                <a:cs typeface="Symbol"/>
              </a:rPr>
              <a:t></a:t>
            </a:r>
            <a:endParaRPr sz="1400">
              <a:latin typeface="Symbol"/>
              <a:cs typeface="Symbol"/>
            </a:endParaRPr>
          </a:p>
          <a:p>
            <a:pPr marL="196850" indent="-172085">
              <a:lnSpc>
                <a:spcPct val="100000"/>
              </a:lnSpc>
              <a:spcBef>
                <a:spcPts val="28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MAP: Which 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>
                <a:latin typeface="Tahoma"/>
                <a:cs typeface="Tahoma"/>
              </a:rPr>
              <a:t>) maximizes p(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ahoma"/>
                <a:cs typeface="Tahoma"/>
              </a:rPr>
              <a:t>|</a:t>
            </a:r>
            <a:r>
              <a:rPr dirty="0" sz="1400" spc="-15" b="1">
                <a:latin typeface="Tahoma"/>
                <a:cs typeface="Tahoma"/>
              </a:rPr>
              <a:t>x</a:t>
            </a:r>
            <a:r>
              <a:rPr dirty="0" baseline="-19444" sz="1500" spc="-22" i="1">
                <a:latin typeface="Tahoma"/>
                <a:cs typeface="Tahoma"/>
              </a:rPr>
              <a:t>1</a:t>
            </a:r>
            <a:r>
              <a:rPr dirty="0" sz="1450" spc="-15" i="1">
                <a:latin typeface="Tahoma"/>
                <a:cs typeface="Tahoma"/>
              </a:rPr>
              <a:t>,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2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</a:t>
            </a:r>
            <a:r>
              <a:rPr dirty="0" sz="1450" spc="100" i="1">
                <a:latin typeface="Tahoma"/>
                <a:cs typeface="Tahoma"/>
              </a:rPr>
              <a:t> </a:t>
            </a:r>
            <a:r>
              <a:rPr dirty="0" sz="1400" spc="-15" b="1">
                <a:latin typeface="Tahoma"/>
                <a:cs typeface="Tahoma"/>
              </a:rPr>
              <a:t>x</a:t>
            </a:r>
            <a:r>
              <a:rPr dirty="0" baseline="-19444" sz="1500" spc="-22" i="1">
                <a:latin typeface="Tahoma"/>
                <a:cs typeface="Tahoma"/>
              </a:rPr>
              <a:t>R</a:t>
            </a:r>
            <a:r>
              <a:rPr dirty="0" sz="1400" spc="-15">
                <a:latin typeface="Tahoma"/>
                <a:cs typeface="Tahoma"/>
              </a:rPr>
              <a:t>)?</a:t>
            </a:r>
            <a:endParaRPr sz="1400">
              <a:latin typeface="Tahoma"/>
              <a:cs typeface="Tahoma"/>
            </a:endParaRPr>
          </a:p>
          <a:p>
            <a:pPr marL="635000" marR="1776730">
              <a:lnSpc>
                <a:spcPct val="149600"/>
              </a:lnSpc>
              <a:spcBef>
                <a:spcPts val="760"/>
              </a:spcBef>
            </a:pPr>
            <a:r>
              <a:rPr dirty="0" sz="1200" spc="-5">
                <a:latin typeface="Tahoma"/>
                <a:cs typeface="Tahoma"/>
              </a:rPr>
              <a:t>Step 1: Put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prior on (</a:t>
            </a:r>
            <a:r>
              <a:rPr dirty="0" sz="1200" spc="-5" b="1">
                <a:latin typeface="Symbol"/>
                <a:cs typeface="Symbol"/>
              </a:rPr>
              <a:t></a:t>
            </a:r>
            <a:r>
              <a:rPr dirty="0" sz="1200" spc="-5">
                <a:latin typeface="Tahoma"/>
                <a:cs typeface="Tahoma"/>
              </a:rPr>
              <a:t>,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>
                <a:latin typeface="Tahoma"/>
                <a:cs typeface="Tahoma"/>
              </a:rPr>
              <a:t>)  Step </a:t>
            </a:r>
            <a:r>
              <a:rPr dirty="0" sz="1200">
                <a:latin typeface="Tahoma"/>
                <a:cs typeface="Tahoma"/>
              </a:rPr>
              <a:t>1a: </a:t>
            </a:r>
            <a:r>
              <a:rPr dirty="0" sz="1200" spc="-5">
                <a:latin typeface="Tahoma"/>
                <a:cs typeface="Tahoma"/>
              </a:rPr>
              <a:t>Put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prior </a:t>
            </a:r>
            <a:r>
              <a:rPr dirty="0" sz="1200">
                <a:latin typeface="Tahoma"/>
                <a:cs typeface="Tahoma"/>
              </a:rPr>
              <a:t>on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5" b="1">
                <a:latin typeface="Symbol"/>
                <a:cs typeface="Symbol"/>
              </a:rPr>
              <a:t></a:t>
            </a:r>
            <a:endParaRPr sz="1200">
              <a:latin typeface="Symbol"/>
              <a:cs typeface="Symbol"/>
            </a:endParaRPr>
          </a:p>
          <a:p>
            <a:pPr marL="1092200">
              <a:lnSpc>
                <a:spcPct val="100000"/>
              </a:lnSpc>
              <a:spcBef>
                <a:spcPts val="720"/>
              </a:spcBef>
            </a:pPr>
            <a:r>
              <a:rPr dirty="0" sz="1200" spc="-5" b="1">
                <a:latin typeface="Symbol"/>
                <a:cs typeface="Symbol"/>
              </a:rPr>
              <a:t></a:t>
            </a:r>
            <a:r>
              <a:rPr dirty="0" sz="1200" spc="-5">
                <a:latin typeface="Symbol"/>
                <a:cs typeface="Symbol"/>
              </a:rPr>
              <a:t>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-m-1) 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~ </a:t>
            </a:r>
            <a:r>
              <a:rPr dirty="0" sz="1200" spc="-5">
                <a:latin typeface="Tahoma"/>
                <a:cs typeface="Tahoma"/>
              </a:rPr>
              <a:t>IW(</a:t>
            </a:r>
            <a:r>
              <a:rPr dirty="0" sz="1200" spc="-5">
                <a:latin typeface="Symbol"/>
                <a:cs typeface="Symbol"/>
              </a:rPr>
              <a:t>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, </a:t>
            </a:r>
            <a:r>
              <a:rPr dirty="0" sz="1200" spc="-5" b="1">
                <a:latin typeface="Symbol"/>
                <a:cs typeface="Symbol"/>
              </a:rPr>
              <a:t></a:t>
            </a:r>
            <a:r>
              <a:rPr dirty="0" sz="1200" spc="-5">
                <a:latin typeface="Symbol"/>
                <a:cs typeface="Symbol"/>
              </a:rPr>
              <a:t>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-m-1) 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baseline="-20833" sz="1200" spc="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1092200" marR="534035">
              <a:lnSpc>
                <a:spcPct val="100000"/>
              </a:lnSpc>
              <a:spcBef>
                <a:spcPts val="720"/>
              </a:spcBef>
            </a:pPr>
            <a:r>
              <a:rPr dirty="0" sz="1200" spc="-5">
                <a:latin typeface="Tahoma"/>
                <a:cs typeface="Tahoma"/>
              </a:rPr>
              <a:t>This thing is called the Inverse-Wishart  distribution.</a:t>
            </a:r>
            <a:endParaRPr sz="1200">
              <a:latin typeface="Tahoma"/>
              <a:cs typeface="Tahoma"/>
            </a:endParaRPr>
          </a:p>
          <a:p>
            <a:pPr marL="1092200">
              <a:lnSpc>
                <a:spcPct val="100000"/>
              </a:lnSpc>
              <a:spcBef>
                <a:spcPts val="715"/>
              </a:spcBef>
            </a:pP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PDF over SPD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matrices!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5285" y="4477003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0135" y="1325372"/>
            <a:ext cx="4083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Being Bayesian: </a:t>
            </a:r>
            <a:r>
              <a:rPr dirty="0" sz="1600">
                <a:solidFill>
                  <a:srgbClr val="006500"/>
                </a:solidFill>
                <a:latin typeface="Tahoma"/>
                <a:cs typeface="Tahoma"/>
              </a:rPr>
              <a:t>MAP </a:t>
            </a: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estimates for</a:t>
            </a:r>
            <a:r>
              <a:rPr dirty="0" sz="1600" spc="-3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Gaussians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2120" y="1652270"/>
            <a:ext cx="3695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1450" indent="-172085">
              <a:lnSpc>
                <a:spcPct val="100000"/>
              </a:lnSpc>
              <a:spcBef>
                <a:spcPts val="95"/>
              </a:spcBef>
              <a:buChar char="•"/>
              <a:tabLst>
                <a:tab pos="172085" algn="l"/>
              </a:tabLst>
            </a:pPr>
            <a:r>
              <a:rPr dirty="0" sz="1400" spc="-140">
                <a:latin typeface="Tahoma"/>
                <a:cs typeface="Tahoma"/>
              </a:rPr>
              <a:t>Su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5709" y="1746767"/>
            <a:ext cx="7874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30" i="1"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1929" y="1642173"/>
            <a:ext cx="343598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296795" algn="l"/>
              </a:tabLst>
            </a:pPr>
            <a:r>
              <a:rPr dirty="0" sz="1400" spc="-5">
                <a:latin typeface="Tahoma"/>
                <a:cs typeface="Tahoma"/>
              </a:rPr>
              <a:t>ppose you have </a:t>
            </a:r>
            <a:r>
              <a:rPr dirty="0" sz="1400" spc="-5" b="1">
                <a:latin typeface="Tahoma"/>
                <a:cs typeface="Tahoma"/>
              </a:rPr>
              <a:t>x 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00" spc="-5" b="1">
                <a:latin typeface="Tahoma"/>
                <a:cs typeface="Tahoma"/>
              </a:rPr>
              <a:t>x </a:t>
            </a:r>
            <a:r>
              <a:rPr dirty="0" sz="1450" spc="-20" i="1">
                <a:latin typeface="Tahoma"/>
                <a:cs typeface="Tahoma"/>
              </a:rPr>
              <a:t>,</a:t>
            </a:r>
            <a:r>
              <a:rPr dirty="0" sz="1450" spc="275" i="1">
                <a:latin typeface="Tahoma"/>
                <a:cs typeface="Tahoma"/>
              </a:rPr>
              <a:t> </a:t>
            </a:r>
            <a:r>
              <a:rPr dirty="0" sz="1450" spc="-45" i="1">
                <a:latin typeface="Tahoma"/>
                <a:cs typeface="Tahoma"/>
              </a:rPr>
              <a:t>…</a:t>
            </a:r>
            <a:r>
              <a:rPr dirty="0" sz="1450" spc="-15" i="1">
                <a:latin typeface="Tahoma"/>
                <a:cs typeface="Tahoma"/>
              </a:rPr>
              <a:t> </a:t>
            </a:r>
            <a:r>
              <a:rPr dirty="0" sz="1400" spc="-5" b="1">
                <a:latin typeface="Tahoma"/>
                <a:cs typeface="Tahoma"/>
              </a:rPr>
              <a:t>x	</a:t>
            </a:r>
            <a:r>
              <a:rPr dirty="0" sz="1400" spc="-5">
                <a:latin typeface="Tahoma"/>
                <a:cs typeface="Tahoma"/>
              </a:rPr>
              <a:t>~(i.i.d)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2127" y="1908393"/>
            <a:ext cx="22428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But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don’t know </a:t>
            </a:r>
            <a:r>
              <a:rPr dirty="0" sz="1400" b="1">
                <a:latin typeface="Symbol"/>
                <a:cs typeface="Symbol"/>
              </a:rPr>
              <a:t>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ahoma"/>
                <a:cs typeface="Tahoma"/>
              </a:rPr>
              <a:t>or</a:t>
            </a:r>
            <a:r>
              <a:rPr dirty="0" sz="1400" spc="40">
                <a:latin typeface="Tahoma"/>
                <a:cs typeface="Tahoma"/>
              </a:rPr>
              <a:t> </a:t>
            </a:r>
            <a:r>
              <a:rPr dirty="0" sz="1400" b="1">
                <a:latin typeface="Symbol"/>
                <a:cs typeface="Symbol"/>
              </a:rPr>
              <a:t>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6400" y="2505455"/>
            <a:ext cx="336550" cy="328930"/>
          </a:xfrm>
          <a:custGeom>
            <a:avLst/>
            <a:gdLst/>
            <a:ahLst/>
            <a:cxnLst/>
            <a:rect l="l" t="t" r="r" b="b"/>
            <a:pathLst>
              <a:path w="336550" h="328930">
                <a:moveTo>
                  <a:pt x="167639" y="0"/>
                </a:moveTo>
                <a:lnTo>
                  <a:pt x="123207" y="5894"/>
                </a:lnTo>
                <a:lnTo>
                  <a:pt x="83199" y="22521"/>
                </a:lnTo>
                <a:lnTo>
                  <a:pt x="49244" y="48291"/>
                </a:lnTo>
                <a:lnTo>
                  <a:pt x="22972" y="81618"/>
                </a:lnTo>
                <a:lnTo>
                  <a:pt x="6014" y="120914"/>
                </a:lnTo>
                <a:lnTo>
                  <a:pt x="0" y="164592"/>
                </a:lnTo>
                <a:lnTo>
                  <a:pt x="6014" y="208212"/>
                </a:lnTo>
                <a:lnTo>
                  <a:pt x="22972" y="247367"/>
                </a:lnTo>
                <a:lnTo>
                  <a:pt x="49244" y="280511"/>
                </a:lnTo>
                <a:lnTo>
                  <a:pt x="83199" y="306098"/>
                </a:lnTo>
                <a:lnTo>
                  <a:pt x="123207" y="322583"/>
                </a:lnTo>
                <a:lnTo>
                  <a:pt x="167639" y="328422"/>
                </a:lnTo>
                <a:lnTo>
                  <a:pt x="212393" y="322583"/>
                </a:lnTo>
                <a:lnTo>
                  <a:pt x="252617" y="306098"/>
                </a:lnTo>
                <a:lnTo>
                  <a:pt x="286702" y="280511"/>
                </a:lnTo>
                <a:lnTo>
                  <a:pt x="313040" y="247367"/>
                </a:lnTo>
                <a:lnTo>
                  <a:pt x="330023" y="208212"/>
                </a:lnTo>
                <a:lnTo>
                  <a:pt x="336042" y="164592"/>
                </a:lnTo>
                <a:lnTo>
                  <a:pt x="330023" y="120914"/>
                </a:lnTo>
                <a:lnTo>
                  <a:pt x="313040" y="81618"/>
                </a:lnTo>
                <a:lnTo>
                  <a:pt x="286702" y="48291"/>
                </a:lnTo>
                <a:lnTo>
                  <a:pt x="252617" y="22521"/>
                </a:lnTo>
                <a:lnTo>
                  <a:pt x="212393" y="5894"/>
                </a:lnTo>
                <a:lnTo>
                  <a:pt x="167639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28977" y="2812542"/>
            <a:ext cx="36195" cy="74295"/>
          </a:xfrm>
          <a:custGeom>
            <a:avLst/>
            <a:gdLst/>
            <a:ahLst/>
            <a:cxnLst/>
            <a:rect l="l" t="t" r="r" b="b"/>
            <a:pathLst>
              <a:path w="36194" h="74294">
                <a:moveTo>
                  <a:pt x="0" y="73913"/>
                </a:moveTo>
                <a:lnTo>
                  <a:pt x="35814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86127" y="2829305"/>
            <a:ext cx="30480" cy="83820"/>
          </a:xfrm>
          <a:custGeom>
            <a:avLst/>
            <a:gdLst/>
            <a:ahLst/>
            <a:cxnLst/>
            <a:rect l="l" t="t" r="r" b="b"/>
            <a:pathLst>
              <a:path w="30480" h="83819">
                <a:moveTo>
                  <a:pt x="0" y="83820"/>
                </a:moveTo>
                <a:lnTo>
                  <a:pt x="3048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87264" y="2585434"/>
            <a:ext cx="92265" cy="85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30292" y="2709640"/>
            <a:ext cx="144843" cy="67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75250" y="2564860"/>
            <a:ext cx="73215" cy="77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70905" y="2408650"/>
            <a:ext cx="181038" cy="153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763520" y="3023107"/>
            <a:ext cx="2691765" cy="103060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19"/>
              </a:spcBef>
            </a:pPr>
            <a:r>
              <a:rPr dirty="0" sz="1200" spc="-5" b="1">
                <a:latin typeface="Symbol"/>
                <a:cs typeface="Symbol"/>
              </a:rPr>
              <a:t></a:t>
            </a:r>
            <a:r>
              <a:rPr dirty="0" sz="1200" spc="-5">
                <a:latin typeface="Symbol"/>
                <a:cs typeface="Symbol"/>
              </a:rPr>
              <a:t>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-m-1) 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~ </a:t>
            </a:r>
            <a:r>
              <a:rPr dirty="0" sz="1200" spc="-5">
                <a:latin typeface="Tahoma"/>
                <a:cs typeface="Tahoma"/>
              </a:rPr>
              <a:t>IW(</a:t>
            </a:r>
            <a:r>
              <a:rPr dirty="0" sz="1200" spc="-5">
                <a:latin typeface="Symbol"/>
                <a:cs typeface="Symbol"/>
              </a:rPr>
              <a:t>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, </a:t>
            </a:r>
            <a:r>
              <a:rPr dirty="0" sz="1200" spc="-5" b="1">
                <a:latin typeface="Symbol"/>
                <a:cs typeface="Symbol"/>
              </a:rPr>
              <a:t></a:t>
            </a:r>
            <a:r>
              <a:rPr dirty="0" sz="1200" spc="-5">
                <a:latin typeface="Symbol"/>
                <a:cs typeface="Symbol"/>
              </a:rPr>
              <a:t>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-m-1) 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baseline="-20833" sz="1200" spc="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25400" marR="30480">
              <a:lnSpc>
                <a:spcPct val="100000"/>
              </a:lnSpc>
              <a:spcBef>
                <a:spcPts val="720"/>
              </a:spcBef>
            </a:pPr>
            <a:r>
              <a:rPr dirty="0" sz="1200" spc="-5">
                <a:latin typeface="Tahoma"/>
                <a:cs typeface="Tahoma"/>
              </a:rPr>
              <a:t>This thing is called the Inverse-Wishart  distribution.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715"/>
              </a:spcBef>
            </a:pP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PDF over SPD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matrices!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66900" y="1453896"/>
            <a:ext cx="1828800" cy="1717675"/>
          </a:xfrm>
          <a:custGeom>
            <a:avLst/>
            <a:gdLst/>
            <a:ahLst/>
            <a:cxnLst/>
            <a:rect l="l" t="t" r="r" b="b"/>
            <a:pathLst>
              <a:path w="1828800" h="1717675">
                <a:moveTo>
                  <a:pt x="1524000" y="1181100"/>
                </a:moveTo>
                <a:lnTo>
                  <a:pt x="1066800" y="1181100"/>
                </a:lnTo>
                <a:lnTo>
                  <a:pt x="1535429" y="1717548"/>
                </a:lnTo>
                <a:lnTo>
                  <a:pt x="1524000" y="1181100"/>
                </a:lnTo>
                <a:close/>
              </a:path>
              <a:path w="1828800" h="1717675">
                <a:moveTo>
                  <a:pt x="1828800" y="0"/>
                </a:moveTo>
                <a:lnTo>
                  <a:pt x="0" y="0"/>
                </a:lnTo>
                <a:lnTo>
                  <a:pt x="0" y="1181100"/>
                </a:lnTo>
                <a:lnTo>
                  <a:pt x="1828800" y="11811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F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66900" y="1453896"/>
            <a:ext cx="1828800" cy="1717675"/>
          </a:xfrm>
          <a:custGeom>
            <a:avLst/>
            <a:gdLst/>
            <a:ahLst/>
            <a:cxnLst/>
            <a:rect l="l" t="t" r="r" b="b"/>
            <a:pathLst>
              <a:path w="1828800" h="1717675">
                <a:moveTo>
                  <a:pt x="0" y="0"/>
                </a:moveTo>
                <a:lnTo>
                  <a:pt x="0" y="1181100"/>
                </a:lnTo>
                <a:lnTo>
                  <a:pt x="1066800" y="1181100"/>
                </a:lnTo>
                <a:lnTo>
                  <a:pt x="1535429" y="1717548"/>
                </a:lnTo>
                <a:lnTo>
                  <a:pt x="1524000" y="1181100"/>
                </a:lnTo>
                <a:lnTo>
                  <a:pt x="1828800" y="1181100"/>
                </a:lnTo>
                <a:lnTo>
                  <a:pt x="1828800" y="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057400" y="1662175"/>
            <a:ext cx="558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170">
                <a:latin typeface="Tahoma"/>
                <a:cs typeface="Tahoma"/>
              </a:rPr>
              <a:t>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78151" y="1573021"/>
            <a:ext cx="1606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Symbol"/>
                <a:cs typeface="Symbol"/>
              </a:rPr>
              <a:t>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small: “I </a:t>
            </a:r>
            <a:r>
              <a:rPr dirty="0" sz="1200">
                <a:latin typeface="Tahoma"/>
                <a:cs typeface="Tahoma"/>
              </a:rPr>
              <a:t>am </a:t>
            </a:r>
            <a:r>
              <a:rPr dirty="0" sz="1200" spc="-5">
                <a:latin typeface="Tahoma"/>
                <a:cs typeface="Tahoma"/>
              </a:rPr>
              <a:t>not</a:t>
            </a:r>
            <a:r>
              <a:rPr dirty="0" sz="1200" spc="-120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sure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70277" y="1755140"/>
            <a:ext cx="1634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about </a:t>
            </a:r>
            <a:r>
              <a:rPr dirty="0" sz="1200">
                <a:latin typeface="Tahoma"/>
                <a:cs typeface="Tahoma"/>
              </a:rPr>
              <a:t>my </a:t>
            </a:r>
            <a:r>
              <a:rPr dirty="0" sz="1200" spc="-5">
                <a:latin typeface="Tahoma"/>
                <a:cs typeface="Tahoma"/>
              </a:rPr>
              <a:t>guess of 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baseline="-20833" sz="1200" spc="-179">
                <a:latin typeface="Tahoma"/>
                <a:cs typeface="Tahoma"/>
              </a:rPr>
              <a:t> </a:t>
            </a:r>
            <a:r>
              <a:rPr dirty="0" baseline="13888" sz="1500" spc="-345" i="1">
                <a:latin typeface="Tahoma"/>
                <a:cs typeface="Tahoma"/>
              </a:rPr>
              <a:t>1</a:t>
            </a:r>
            <a:r>
              <a:rPr dirty="0" sz="1200" spc="-229">
                <a:latin typeface="Tahoma"/>
                <a:cs typeface="Tahoma"/>
              </a:rPr>
              <a:t>“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96720" y="2154999"/>
            <a:ext cx="420687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6850" indent="-172085">
              <a:lnSpc>
                <a:spcPct val="100000"/>
              </a:lnSpc>
              <a:spcBef>
                <a:spcPts val="125"/>
              </a:spcBef>
              <a:buChar char="•"/>
              <a:tabLst>
                <a:tab pos="197485" algn="l"/>
              </a:tabLst>
            </a:pPr>
            <a:r>
              <a:rPr dirty="0" sz="1400" spc="-285">
                <a:latin typeface="Tahoma"/>
                <a:cs typeface="Tahoma"/>
              </a:rPr>
              <a:t>M</a:t>
            </a:r>
            <a:r>
              <a:rPr dirty="0" baseline="25462" sz="1800" spc="-427">
                <a:latin typeface="Symbol"/>
                <a:cs typeface="Symbol"/>
              </a:rPr>
              <a:t></a:t>
            </a:r>
            <a:r>
              <a:rPr dirty="0" baseline="17361" sz="1200" spc="-427">
                <a:latin typeface="Tahoma"/>
                <a:cs typeface="Tahoma"/>
              </a:rPr>
              <a:t>0</a:t>
            </a:r>
            <a:r>
              <a:rPr dirty="0" sz="1400" spc="-285">
                <a:latin typeface="Tahoma"/>
                <a:cs typeface="Tahoma"/>
              </a:rPr>
              <a:t>A</a:t>
            </a:r>
            <a:r>
              <a:rPr dirty="0" baseline="25462" sz="1800" spc="-427">
                <a:latin typeface="Tahoma"/>
                <a:cs typeface="Tahoma"/>
              </a:rPr>
              <a:t>l</a:t>
            </a:r>
            <a:r>
              <a:rPr dirty="0" sz="1400" spc="-285">
                <a:latin typeface="Tahoma"/>
                <a:cs typeface="Tahoma"/>
              </a:rPr>
              <a:t>P</a:t>
            </a:r>
            <a:r>
              <a:rPr dirty="0" baseline="25462" sz="1800" spc="-427">
                <a:latin typeface="Tahoma"/>
                <a:cs typeface="Tahoma"/>
              </a:rPr>
              <a:t>a</a:t>
            </a:r>
            <a:r>
              <a:rPr dirty="0" sz="1400" spc="-285">
                <a:latin typeface="Tahoma"/>
                <a:cs typeface="Tahoma"/>
              </a:rPr>
              <a:t>:</a:t>
            </a:r>
            <a:r>
              <a:rPr dirty="0" baseline="25462" sz="1800" spc="-427">
                <a:latin typeface="Tahoma"/>
                <a:cs typeface="Tahoma"/>
              </a:rPr>
              <a:t>rg</a:t>
            </a:r>
            <a:r>
              <a:rPr dirty="0" sz="1400" spc="-285">
                <a:latin typeface="Tahoma"/>
                <a:cs typeface="Tahoma"/>
              </a:rPr>
              <a:t>W</a:t>
            </a:r>
            <a:r>
              <a:rPr dirty="0" baseline="25462" sz="1800" spc="-427">
                <a:latin typeface="Tahoma"/>
                <a:cs typeface="Tahoma"/>
              </a:rPr>
              <a:t>e:</a:t>
            </a:r>
            <a:r>
              <a:rPr dirty="0" sz="1400" spc="-285">
                <a:latin typeface="Tahoma"/>
                <a:cs typeface="Tahoma"/>
              </a:rPr>
              <a:t>h</a:t>
            </a:r>
            <a:r>
              <a:rPr dirty="0" baseline="25462" sz="1800" spc="-427">
                <a:latin typeface="Tahoma"/>
                <a:cs typeface="Tahoma"/>
              </a:rPr>
              <a:t>“</a:t>
            </a:r>
            <a:r>
              <a:rPr dirty="0" sz="1400" spc="-285">
                <a:latin typeface="Tahoma"/>
                <a:cs typeface="Tahoma"/>
              </a:rPr>
              <a:t>i</a:t>
            </a:r>
            <a:r>
              <a:rPr dirty="0" baseline="25462" sz="1800" spc="-427">
                <a:latin typeface="Tahoma"/>
                <a:cs typeface="Tahoma"/>
              </a:rPr>
              <a:t>I</a:t>
            </a:r>
            <a:r>
              <a:rPr dirty="0" sz="1400" spc="-285">
                <a:latin typeface="Tahoma"/>
                <a:cs typeface="Tahoma"/>
              </a:rPr>
              <a:t>c</a:t>
            </a:r>
            <a:r>
              <a:rPr dirty="0" baseline="25462" sz="1800" spc="-427">
                <a:latin typeface="Tahoma"/>
                <a:cs typeface="Tahoma"/>
              </a:rPr>
              <a:t>’m</a:t>
            </a:r>
            <a:r>
              <a:rPr dirty="0" sz="1400" spc="-285">
                <a:latin typeface="Tahoma"/>
                <a:cs typeface="Tahoma"/>
              </a:rPr>
              <a:t>h</a:t>
            </a:r>
            <a:r>
              <a:rPr dirty="0" sz="1400" spc="-135">
                <a:latin typeface="Tahoma"/>
                <a:cs typeface="Tahoma"/>
              </a:rPr>
              <a:t> </a:t>
            </a:r>
            <a:r>
              <a:rPr dirty="0" baseline="25462" sz="1800" spc="-427">
                <a:latin typeface="Tahoma"/>
                <a:cs typeface="Tahoma"/>
              </a:rPr>
              <a:t>p</a:t>
            </a:r>
            <a:r>
              <a:rPr dirty="0" sz="1400" spc="-285">
                <a:latin typeface="Tahoma"/>
                <a:cs typeface="Tahoma"/>
              </a:rPr>
              <a:t>(</a:t>
            </a:r>
            <a:r>
              <a:rPr dirty="0" sz="1400" spc="-285" b="1">
                <a:latin typeface="Symbol"/>
                <a:cs typeface="Symbol"/>
              </a:rPr>
              <a:t></a:t>
            </a:r>
            <a:r>
              <a:rPr dirty="0" baseline="25462" sz="1800" spc="-427">
                <a:latin typeface="Tahoma"/>
                <a:cs typeface="Tahoma"/>
              </a:rPr>
              <a:t>re</a:t>
            </a:r>
            <a:r>
              <a:rPr dirty="0" sz="1400" spc="-285">
                <a:latin typeface="Tahoma"/>
                <a:cs typeface="Tahoma"/>
              </a:rPr>
              <a:t>,</a:t>
            </a:r>
            <a:r>
              <a:rPr dirty="0" baseline="25462" sz="1800" spc="-427">
                <a:latin typeface="Tahoma"/>
                <a:cs typeface="Tahoma"/>
              </a:rPr>
              <a:t>t</a:t>
            </a:r>
            <a:r>
              <a:rPr dirty="0" sz="1400" spc="-285" b="1">
                <a:latin typeface="Symbol"/>
                <a:cs typeface="Symbol"/>
              </a:rPr>
              <a:t></a:t>
            </a:r>
            <a:r>
              <a:rPr dirty="0" baseline="25462" sz="1800" spc="-427">
                <a:latin typeface="Tahoma"/>
                <a:cs typeface="Tahoma"/>
              </a:rPr>
              <a:t>ty</a:t>
            </a:r>
            <a:r>
              <a:rPr dirty="0" sz="1400" spc="-285">
                <a:latin typeface="Tahoma"/>
                <a:cs typeface="Tahoma"/>
              </a:rPr>
              <a:t>)  </a:t>
            </a:r>
            <a:r>
              <a:rPr dirty="0" baseline="25462" sz="1800" spc="-262">
                <a:latin typeface="Tahoma"/>
                <a:cs typeface="Tahoma"/>
              </a:rPr>
              <a:t>s</a:t>
            </a:r>
            <a:r>
              <a:rPr dirty="0" sz="1400" spc="-175">
                <a:latin typeface="Tahoma"/>
                <a:cs typeface="Tahoma"/>
              </a:rPr>
              <a:t>m</a:t>
            </a:r>
            <a:r>
              <a:rPr dirty="0" baseline="25462" sz="1800" spc="-262">
                <a:latin typeface="Tahoma"/>
                <a:cs typeface="Tahoma"/>
              </a:rPr>
              <a:t>ur</a:t>
            </a:r>
            <a:r>
              <a:rPr dirty="0" sz="1400" spc="-175">
                <a:latin typeface="Tahoma"/>
                <a:cs typeface="Tahoma"/>
              </a:rPr>
              <a:t>a</a:t>
            </a:r>
            <a:r>
              <a:rPr dirty="0" baseline="25462" sz="1800" spc="-262">
                <a:latin typeface="Tahoma"/>
                <a:cs typeface="Tahoma"/>
              </a:rPr>
              <a:t>e</a:t>
            </a:r>
            <a:r>
              <a:rPr dirty="0" sz="1400" spc="-175">
                <a:latin typeface="Tahoma"/>
                <a:cs typeface="Tahoma"/>
              </a:rPr>
              <a:t>ximizes </a:t>
            </a:r>
            <a:r>
              <a:rPr dirty="0" sz="1400" spc="-5">
                <a:latin typeface="Tahoma"/>
                <a:cs typeface="Tahoma"/>
              </a:rPr>
              <a:t>p(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ahoma"/>
                <a:cs typeface="Tahoma"/>
              </a:rPr>
              <a:t>|</a:t>
            </a:r>
            <a:r>
              <a:rPr dirty="0" sz="1400" spc="-15" b="1">
                <a:latin typeface="Tahoma"/>
                <a:cs typeface="Tahoma"/>
              </a:rPr>
              <a:t>x</a:t>
            </a:r>
            <a:r>
              <a:rPr dirty="0" baseline="-19444" sz="1500" spc="-22" i="1">
                <a:latin typeface="Tahoma"/>
                <a:cs typeface="Tahoma"/>
              </a:rPr>
              <a:t>1</a:t>
            </a:r>
            <a:r>
              <a:rPr dirty="0" sz="1450" spc="-15" i="1">
                <a:latin typeface="Tahoma"/>
                <a:cs typeface="Tahoma"/>
              </a:rPr>
              <a:t>,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2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</a:t>
            </a:r>
            <a:r>
              <a:rPr dirty="0" sz="1450" spc="-85" i="1">
                <a:latin typeface="Tahoma"/>
                <a:cs typeface="Tahoma"/>
              </a:rPr>
              <a:t> </a:t>
            </a:r>
            <a:r>
              <a:rPr dirty="0" sz="1400" spc="-15" b="1">
                <a:latin typeface="Tahoma"/>
                <a:cs typeface="Tahoma"/>
              </a:rPr>
              <a:t>x</a:t>
            </a:r>
            <a:r>
              <a:rPr dirty="0" baseline="-19444" sz="1500" spc="-22" i="1">
                <a:latin typeface="Tahoma"/>
                <a:cs typeface="Tahoma"/>
              </a:rPr>
              <a:t>R</a:t>
            </a:r>
            <a:r>
              <a:rPr dirty="0" sz="1400" spc="-15">
                <a:latin typeface="Tahoma"/>
                <a:cs typeface="Tahoma"/>
              </a:rPr>
              <a:t>)?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70277" y="2222243"/>
            <a:ext cx="2242185" cy="826769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35"/>
              </a:spcBef>
            </a:pPr>
            <a:r>
              <a:rPr dirty="0" sz="1200" spc="-5">
                <a:latin typeface="Tahoma"/>
                <a:cs typeface="Tahoma"/>
              </a:rPr>
              <a:t>about </a:t>
            </a:r>
            <a:r>
              <a:rPr dirty="0" sz="1200">
                <a:latin typeface="Tahoma"/>
                <a:cs typeface="Tahoma"/>
              </a:rPr>
              <a:t>my </a:t>
            </a:r>
            <a:r>
              <a:rPr dirty="0" sz="1200" spc="-5">
                <a:latin typeface="Tahoma"/>
                <a:cs typeface="Tahoma"/>
              </a:rPr>
              <a:t>guess of 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baseline="-20833" sz="1200" spc="-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“</a:t>
            </a:r>
            <a:endParaRPr sz="1200">
              <a:latin typeface="Tahoma"/>
              <a:cs typeface="Tahoma"/>
            </a:endParaRPr>
          </a:p>
          <a:p>
            <a:pPr marL="361315" marR="30480">
              <a:lnSpc>
                <a:spcPts val="2150"/>
              </a:lnSpc>
              <a:spcBef>
                <a:spcPts val="114"/>
              </a:spcBef>
            </a:pPr>
            <a:r>
              <a:rPr dirty="0" sz="1200" spc="-5">
                <a:latin typeface="Tahoma"/>
                <a:cs typeface="Tahoma"/>
              </a:rPr>
              <a:t>Step 1: Put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prior on (</a:t>
            </a:r>
            <a:r>
              <a:rPr dirty="0" sz="1200" spc="-5" b="1">
                <a:latin typeface="Symbol"/>
                <a:cs typeface="Symbol"/>
              </a:rPr>
              <a:t></a:t>
            </a:r>
            <a:r>
              <a:rPr dirty="0" sz="1200" spc="-5">
                <a:latin typeface="Tahoma"/>
                <a:cs typeface="Tahoma"/>
              </a:rPr>
              <a:t>,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>
                <a:latin typeface="Tahoma"/>
                <a:cs typeface="Tahoma"/>
              </a:rPr>
              <a:t>)  Step </a:t>
            </a:r>
            <a:r>
              <a:rPr dirty="0" sz="1200">
                <a:latin typeface="Tahoma"/>
                <a:cs typeface="Tahoma"/>
              </a:rPr>
              <a:t>1a: </a:t>
            </a:r>
            <a:r>
              <a:rPr dirty="0" sz="1200" spc="-5">
                <a:latin typeface="Tahoma"/>
                <a:cs typeface="Tahoma"/>
              </a:rPr>
              <a:t>Put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prior </a:t>
            </a:r>
            <a:r>
              <a:rPr dirty="0" sz="1200">
                <a:latin typeface="Tahoma"/>
                <a:cs typeface="Tahoma"/>
              </a:rPr>
              <a:t>on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5" b="1">
                <a:latin typeface="Symbol"/>
                <a:cs typeface="Symbol"/>
              </a:rPr>
              <a:t>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88841" y="1606296"/>
            <a:ext cx="2140585" cy="1537335"/>
          </a:xfrm>
          <a:custGeom>
            <a:avLst/>
            <a:gdLst/>
            <a:ahLst/>
            <a:cxnLst/>
            <a:rect l="l" t="t" r="r" b="b"/>
            <a:pathLst>
              <a:path w="2140585" h="1537335">
                <a:moveTo>
                  <a:pt x="1073658" y="1181100"/>
                </a:moveTo>
                <a:lnTo>
                  <a:pt x="616458" y="1181100"/>
                </a:lnTo>
                <a:lnTo>
                  <a:pt x="0" y="1536953"/>
                </a:lnTo>
                <a:lnTo>
                  <a:pt x="1073658" y="1181100"/>
                </a:lnTo>
                <a:close/>
              </a:path>
              <a:path w="2140585" h="1537335">
                <a:moveTo>
                  <a:pt x="2140458" y="0"/>
                </a:moveTo>
                <a:lnTo>
                  <a:pt x="311658" y="0"/>
                </a:lnTo>
                <a:lnTo>
                  <a:pt x="311658" y="1181100"/>
                </a:lnTo>
                <a:lnTo>
                  <a:pt x="2140458" y="1181100"/>
                </a:lnTo>
                <a:lnTo>
                  <a:pt x="2140458" y="0"/>
                </a:lnTo>
                <a:close/>
              </a:path>
            </a:pathLst>
          </a:custGeom>
          <a:solidFill>
            <a:srgbClr val="F6F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88841" y="1606296"/>
            <a:ext cx="2140585" cy="1537335"/>
          </a:xfrm>
          <a:custGeom>
            <a:avLst/>
            <a:gdLst/>
            <a:ahLst/>
            <a:cxnLst/>
            <a:rect l="l" t="t" r="r" b="b"/>
            <a:pathLst>
              <a:path w="2140585" h="1537335">
                <a:moveTo>
                  <a:pt x="311658" y="0"/>
                </a:moveTo>
                <a:lnTo>
                  <a:pt x="311658" y="1181100"/>
                </a:lnTo>
                <a:lnTo>
                  <a:pt x="616458" y="1181100"/>
                </a:lnTo>
                <a:lnTo>
                  <a:pt x="0" y="1536953"/>
                </a:lnTo>
                <a:lnTo>
                  <a:pt x="1073658" y="1181100"/>
                </a:lnTo>
                <a:lnTo>
                  <a:pt x="2140458" y="1181100"/>
                </a:lnTo>
                <a:lnTo>
                  <a:pt x="2140458" y="0"/>
                </a:lnTo>
                <a:lnTo>
                  <a:pt x="616458" y="0"/>
                </a:lnTo>
                <a:lnTo>
                  <a:pt x="311658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255008" y="1905254"/>
            <a:ext cx="685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00829" y="1816100"/>
            <a:ext cx="16402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baseline="41666" sz="1500" spc="-52" i="1">
                <a:latin typeface="Tahoma"/>
                <a:cs typeface="Tahoma"/>
              </a:rPr>
              <a:t>R </a:t>
            </a:r>
            <a:r>
              <a:rPr dirty="0" sz="1200">
                <a:latin typeface="Tahoma"/>
                <a:cs typeface="Tahoma"/>
              </a:rPr>
              <a:t>: </a:t>
            </a:r>
            <a:r>
              <a:rPr dirty="0" sz="1200" spc="-5">
                <a:latin typeface="Tahoma"/>
                <a:cs typeface="Tahoma"/>
              </a:rPr>
              <a:t>(Roughly) </a:t>
            </a:r>
            <a:r>
              <a:rPr dirty="0" sz="1200">
                <a:latin typeface="Tahoma"/>
                <a:cs typeface="Tahoma"/>
              </a:rPr>
              <a:t>my</a:t>
            </a:r>
            <a:r>
              <a:rPr dirty="0" sz="1200" spc="-8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best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62855" y="1998980"/>
            <a:ext cx="7156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guess of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 spc="-5" b="1">
                <a:latin typeface="Symbol"/>
                <a:cs typeface="Symbol"/>
              </a:rPr>
              <a:t>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54982" y="2363978"/>
            <a:ext cx="730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Symbol"/>
                <a:cs typeface="Symbol"/>
              </a:rPr>
              <a:t>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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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55285" y="8654286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19600" y="7307580"/>
            <a:ext cx="114300" cy="762000"/>
          </a:xfrm>
          <a:custGeom>
            <a:avLst/>
            <a:gdLst/>
            <a:ahLst/>
            <a:cxnLst/>
            <a:rect l="l" t="t" r="r" b="b"/>
            <a:pathLst>
              <a:path w="114300" h="762000">
                <a:moveTo>
                  <a:pt x="0" y="0"/>
                </a:moveTo>
                <a:lnTo>
                  <a:pt x="22109" y="4953"/>
                </a:lnTo>
                <a:lnTo>
                  <a:pt x="40290" y="18478"/>
                </a:lnTo>
                <a:lnTo>
                  <a:pt x="52613" y="38576"/>
                </a:lnTo>
                <a:lnTo>
                  <a:pt x="57150" y="63246"/>
                </a:lnTo>
                <a:lnTo>
                  <a:pt x="57150" y="317754"/>
                </a:lnTo>
                <a:lnTo>
                  <a:pt x="61686" y="342423"/>
                </a:lnTo>
                <a:lnTo>
                  <a:pt x="74009" y="362521"/>
                </a:lnTo>
                <a:lnTo>
                  <a:pt x="92190" y="376047"/>
                </a:lnTo>
                <a:lnTo>
                  <a:pt x="114300" y="381000"/>
                </a:lnTo>
                <a:lnTo>
                  <a:pt x="92190" y="385953"/>
                </a:lnTo>
                <a:lnTo>
                  <a:pt x="74009" y="399478"/>
                </a:lnTo>
                <a:lnTo>
                  <a:pt x="61686" y="419576"/>
                </a:lnTo>
                <a:lnTo>
                  <a:pt x="57150" y="444246"/>
                </a:lnTo>
                <a:lnTo>
                  <a:pt x="57150" y="698754"/>
                </a:lnTo>
                <a:lnTo>
                  <a:pt x="52613" y="723423"/>
                </a:lnTo>
                <a:lnTo>
                  <a:pt x="40290" y="743521"/>
                </a:lnTo>
                <a:lnTo>
                  <a:pt x="22109" y="757047"/>
                </a:lnTo>
                <a:lnTo>
                  <a:pt x="0" y="76200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579620" y="7315452"/>
            <a:ext cx="1223010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Together, “</a:t>
            </a:r>
            <a:r>
              <a:rPr dirty="0" sz="1200" spc="-5" b="1">
                <a:solidFill>
                  <a:srgbClr val="3333CC"/>
                </a:solidFill>
                <a:latin typeface="Symbol"/>
                <a:cs typeface="Symbol"/>
              </a:rPr>
              <a:t>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”</a:t>
            </a:r>
            <a:r>
              <a:rPr dirty="0" sz="1200" spc="-6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and  “</a:t>
            </a:r>
            <a:r>
              <a:rPr dirty="0" sz="1200" spc="-5" b="1">
                <a:solidFill>
                  <a:srgbClr val="3333CC"/>
                </a:solidFill>
                <a:latin typeface="Symbol"/>
                <a:cs typeface="Symbol"/>
              </a:rPr>
              <a:t></a:t>
            </a:r>
            <a:r>
              <a:rPr dirty="0" sz="1200" spc="-5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| </a:t>
            </a:r>
            <a:r>
              <a:rPr dirty="0" sz="1200" spc="-5" b="1">
                <a:solidFill>
                  <a:srgbClr val="3333CC"/>
                </a:solidFill>
                <a:latin typeface="Symbol"/>
                <a:cs typeface="Symbol"/>
              </a:rPr>
              <a:t>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” define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a 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joint distribution 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on</a:t>
            </a:r>
            <a:r>
              <a:rPr dirty="0" sz="1200" spc="-1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(</a:t>
            </a:r>
            <a:r>
              <a:rPr dirty="0" sz="1200" spc="-5" b="1">
                <a:solidFill>
                  <a:srgbClr val="3333CC"/>
                </a:solidFill>
                <a:latin typeface="Symbol"/>
                <a:cs typeface="Symbol"/>
              </a:rPr>
              <a:t>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,</a:t>
            </a:r>
            <a:r>
              <a:rPr dirty="0" sz="1200" spc="-5" b="1">
                <a:solidFill>
                  <a:srgbClr val="3333CC"/>
                </a:solidFill>
                <a:latin typeface="Symbol"/>
                <a:cs typeface="Symbol"/>
              </a:rPr>
              <a:t>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96720" y="5423877"/>
            <a:ext cx="4262120" cy="18021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Being Bayesian: </a:t>
            </a:r>
            <a:r>
              <a:rPr dirty="0" sz="1600">
                <a:solidFill>
                  <a:srgbClr val="006500"/>
                </a:solidFill>
                <a:latin typeface="Tahoma"/>
                <a:cs typeface="Tahoma"/>
              </a:rPr>
              <a:t>MAP </a:t>
            </a: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estimates for</a:t>
            </a:r>
            <a:r>
              <a:rPr dirty="0" sz="1600" spc="-3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Gaussians</a:t>
            </a:r>
            <a:endParaRPr sz="16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600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Suppose you have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1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2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334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But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don’t know </a:t>
            </a:r>
            <a:r>
              <a:rPr dirty="0" sz="1400" b="1">
                <a:latin typeface="Symbol"/>
                <a:cs typeface="Symbol"/>
              </a:rPr>
              <a:t>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ahoma"/>
                <a:cs typeface="Tahoma"/>
              </a:rPr>
              <a:t>or</a:t>
            </a:r>
            <a:r>
              <a:rPr dirty="0" sz="1400" spc="80">
                <a:latin typeface="Tahoma"/>
                <a:cs typeface="Tahoma"/>
              </a:rPr>
              <a:t> </a:t>
            </a:r>
            <a:r>
              <a:rPr dirty="0" sz="1400" b="1">
                <a:latin typeface="Symbol"/>
                <a:cs typeface="Symbol"/>
              </a:rPr>
              <a:t></a:t>
            </a:r>
            <a:endParaRPr sz="1400">
              <a:latin typeface="Symbol"/>
              <a:cs typeface="Symbol"/>
            </a:endParaRPr>
          </a:p>
          <a:p>
            <a:pPr marL="196850" indent="-172085">
              <a:lnSpc>
                <a:spcPct val="100000"/>
              </a:lnSpc>
              <a:spcBef>
                <a:spcPts val="28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MAP: Which 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>
                <a:latin typeface="Tahoma"/>
                <a:cs typeface="Tahoma"/>
              </a:rPr>
              <a:t>) maximizes p(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ahoma"/>
                <a:cs typeface="Tahoma"/>
              </a:rPr>
              <a:t>|</a:t>
            </a:r>
            <a:r>
              <a:rPr dirty="0" sz="1400" spc="-15" b="1">
                <a:latin typeface="Tahoma"/>
                <a:cs typeface="Tahoma"/>
              </a:rPr>
              <a:t>x</a:t>
            </a:r>
            <a:r>
              <a:rPr dirty="0" baseline="-19444" sz="1500" spc="-22" i="1">
                <a:latin typeface="Tahoma"/>
                <a:cs typeface="Tahoma"/>
              </a:rPr>
              <a:t>1</a:t>
            </a:r>
            <a:r>
              <a:rPr dirty="0" sz="1450" spc="-15" i="1">
                <a:latin typeface="Tahoma"/>
                <a:cs typeface="Tahoma"/>
              </a:rPr>
              <a:t>,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2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</a:t>
            </a:r>
            <a:r>
              <a:rPr dirty="0" sz="1450" spc="100" i="1">
                <a:latin typeface="Tahoma"/>
                <a:cs typeface="Tahoma"/>
              </a:rPr>
              <a:t> </a:t>
            </a:r>
            <a:r>
              <a:rPr dirty="0" sz="1400" spc="-15" b="1">
                <a:latin typeface="Tahoma"/>
                <a:cs typeface="Tahoma"/>
              </a:rPr>
              <a:t>x</a:t>
            </a:r>
            <a:r>
              <a:rPr dirty="0" baseline="-19444" sz="1500" spc="-22" i="1">
                <a:latin typeface="Tahoma"/>
                <a:cs typeface="Tahoma"/>
              </a:rPr>
              <a:t>R</a:t>
            </a:r>
            <a:r>
              <a:rPr dirty="0" sz="1400" spc="-15">
                <a:latin typeface="Tahoma"/>
                <a:cs typeface="Tahoma"/>
              </a:rPr>
              <a:t>)?</a:t>
            </a:r>
            <a:endParaRPr sz="1400">
              <a:latin typeface="Tahoma"/>
              <a:cs typeface="Tahoma"/>
            </a:endParaRPr>
          </a:p>
          <a:p>
            <a:pPr marL="215900" marR="2195830">
              <a:lnSpc>
                <a:spcPct val="149600"/>
              </a:lnSpc>
              <a:spcBef>
                <a:spcPts val="760"/>
              </a:spcBef>
            </a:pPr>
            <a:r>
              <a:rPr dirty="0" sz="1200" spc="-5">
                <a:latin typeface="Tahoma"/>
                <a:cs typeface="Tahoma"/>
              </a:rPr>
              <a:t>Step 1: Put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prior on (</a:t>
            </a:r>
            <a:r>
              <a:rPr dirty="0" sz="1200" spc="-5" b="1">
                <a:latin typeface="Symbol"/>
                <a:cs typeface="Symbol"/>
              </a:rPr>
              <a:t></a:t>
            </a:r>
            <a:r>
              <a:rPr dirty="0" sz="1200" spc="-5">
                <a:latin typeface="Tahoma"/>
                <a:cs typeface="Tahoma"/>
              </a:rPr>
              <a:t>,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>
                <a:latin typeface="Tahoma"/>
                <a:cs typeface="Tahoma"/>
              </a:rPr>
              <a:t>)  Step </a:t>
            </a:r>
            <a:r>
              <a:rPr dirty="0" sz="1200">
                <a:latin typeface="Tahoma"/>
                <a:cs typeface="Tahoma"/>
              </a:rPr>
              <a:t>1a: </a:t>
            </a:r>
            <a:r>
              <a:rPr dirty="0" sz="1200" spc="-5">
                <a:latin typeface="Tahoma"/>
                <a:cs typeface="Tahoma"/>
              </a:rPr>
              <a:t>Put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prior </a:t>
            </a:r>
            <a:r>
              <a:rPr dirty="0" sz="1200">
                <a:latin typeface="Tahoma"/>
                <a:cs typeface="Tahoma"/>
              </a:rPr>
              <a:t>on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5" b="1">
                <a:latin typeface="Symbol"/>
                <a:cs typeface="Symbol"/>
              </a:rPr>
              <a:t>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87220" y="7201152"/>
            <a:ext cx="2364105" cy="846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30480" indent="114300">
              <a:lnSpc>
                <a:spcPct val="149600"/>
              </a:lnSpc>
              <a:spcBef>
                <a:spcPts val="100"/>
              </a:spcBef>
            </a:pPr>
            <a:r>
              <a:rPr dirty="0" sz="1200" spc="-5" b="1">
                <a:latin typeface="Symbol"/>
                <a:cs typeface="Symbol"/>
              </a:rPr>
              <a:t></a:t>
            </a:r>
            <a:r>
              <a:rPr dirty="0" sz="1200" spc="-5">
                <a:latin typeface="Symbol"/>
                <a:cs typeface="Symbol"/>
              </a:rPr>
              <a:t>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-m-1)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~ </a:t>
            </a:r>
            <a:r>
              <a:rPr dirty="0" sz="1200" spc="-5">
                <a:latin typeface="Tahoma"/>
                <a:cs typeface="Tahoma"/>
              </a:rPr>
              <a:t>IW(</a:t>
            </a:r>
            <a:r>
              <a:rPr dirty="0" sz="1200" spc="-5">
                <a:latin typeface="Symbol"/>
                <a:cs typeface="Symbol"/>
              </a:rPr>
              <a:t>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, </a:t>
            </a:r>
            <a:r>
              <a:rPr dirty="0" sz="1200" spc="-5" b="1">
                <a:latin typeface="Symbol"/>
                <a:cs typeface="Symbol"/>
              </a:rPr>
              <a:t></a:t>
            </a:r>
            <a:r>
              <a:rPr dirty="0" sz="1200" spc="-5">
                <a:latin typeface="Symbol"/>
                <a:cs typeface="Symbol"/>
              </a:rPr>
              <a:t>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-m-1)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baseline="-20833" sz="1200" spc="-7">
                <a:latin typeface="Tahoma"/>
                <a:cs typeface="Tahoma"/>
              </a:rPr>
              <a:t>0 </a:t>
            </a:r>
            <a:r>
              <a:rPr dirty="0" sz="1200">
                <a:latin typeface="Tahoma"/>
                <a:cs typeface="Tahoma"/>
              </a:rPr>
              <a:t>)  </a:t>
            </a:r>
            <a:r>
              <a:rPr dirty="0" sz="1200" spc="-5">
                <a:latin typeface="Tahoma"/>
                <a:cs typeface="Tahoma"/>
              </a:rPr>
              <a:t>Step </a:t>
            </a:r>
            <a:r>
              <a:rPr dirty="0" sz="1200">
                <a:latin typeface="Tahoma"/>
                <a:cs typeface="Tahoma"/>
              </a:rPr>
              <a:t>1b: </a:t>
            </a:r>
            <a:r>
              <a:rPr dirty="0" sz="1200" spc="-5">
                <a:latin typeface="Tahoma"/>
                <a:cs typeface="Tahoma"/>
              </a:rPr>
              <a:t>Put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prior on </a:t>
            </a:r>
            <a:r>
              <a:rPr dirty="0" sz="1200" spc="-5" b="1">
                <a:latin typeface="Symbol"/>
                <a:cs typeface="Symbol"/>
              </a:rPr>
              <a:t>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|</a:t>
            </a:r>
            <a:r>
              <a:rPr dirty="0" sz="1200" spc="50">
                <a:latin typeface="Tahoma"/>
                <a:cs typeface="Tahoma"/>
              </a:rPr>
              <a:t> </a:t>
            </a:r>
            <a:r>
              <a:rPr dirty="0" sz="1200" spc="-5" b="1">
                <a:latin typeface="Symbol"/>
                <a:cs typeface="Symbol"/>
              </a:rPr>
              <a:t></a:t>
            </a:r>
            <a:endParaRPr sz="1200">
              <a:latin typeface="Symbol"/>
              <a:cs typeface="Symbol"/>
            </a:endParaRPr>
          </a:p>
          <a:p>
            <a:pPr marL="530860">
              <a:lnSpc>
                <a:spcPct val="100000"/>
              </a:lnSpc>
              <a:spcBef>
                <a:spcPts val="710"/>
              </a:spcBef>
            </a:pPr>
            <a:r>
              <a:rPr dirty="0" sz="1200" spc="-5" b="1">
                <a:latin typeface="Symbol"/>
                <a:cs typeface="Symbol"/>
              </a:rPr>
              <a:t>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| 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~ </a:t>
            </a:r>
            <a:r>
              <a:rPr dirty="0" sz="1200" spc="-5">
                <a:latin typeface="Tahoma"/>
                <a:cs typeface="Tahoma"/>
              </a:rPr>
              <a:t>N(</a:t>
            </a:r>
            <a:r>
              <a:rPr dirty="0" sz="1200" spc="-5" b="1">
                <a:latin typeface="Symbol"/>
                <a:cs typeface="Symbol"/>
              </a:rPr>
              <a:t></a:t>
            </a:r>
            <a:r>
              <a:rPr dirty="0" baseline="-20833" sz="1200" spc="-7">
                <a:latin typeface="Tahoma"/>
                <a:cs typeface="Tahoma"/>
              </a:rPr>
              <a:t>0 </a:t>
            </a:r>
            <a:r>
              <a:rPr dirty="0" sz="1200">
                <a:latin typeface="Tahoma"/>
                <a:cs typeface="Tahoma"/>
              </a:rPr>
              <a:t>, 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/</a:t>
            </a:r>
            <a:r>
              <a:rPr dirty="0" sz="1200" spc="25">
                <a:latin typeface="Tahoma"/>
                <a:cs typeface="Tahoma"/>
              </a:rPr>
              <a:t> </a:t>
            </a:r>
            <a:r>
              <a:rPr dirty="0" sz="1200" spc="-5">
                <a:latin typeface="Symbol"/>
                <a:cs typeface="Symbol"/>
              </a:rPr>
              <a:t>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5285" y="4477003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2990" y="2259593"/>
            <a:ext cx="85344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82575" algn="l"/>
                <a:tab pos="765175" algn="l"/>
              </a:tabLst>
            </a:pPr>
            <a:r>
              <a:rPr dirty="0" sz="1000" spc="-30" i="1">
                <a:latin typeface="Tahoma"/>
                <a:cs typeface="Tahoma"/>
              </a:rPr>
              <a:t>1</a:t>
            </a:r>
            <a:r>
              <a:rPr dirty="0" sz="1000" spc="-30" i="1">
                <a:latin typeface="Tahoma"/>
                <a:cs typeface="Tahoma"/>
              </a:rPr>
              <a:t>	</a:t>
            </a:r>
            <a:r>
              <a:rPr dirty="0" sz="1000" spc="-30" i="1">
                <a:latin typeface="Tahoma"/>
                <a:cs typeface="Tahoma"/>
              </a:rPr>
              <a:t>2</a:t>
            </a:r>
            <a:r>
              <a:rPr dirty="0" sz="1000" spc="-30" i="1">
                <a:latin typeface="Tahoma"/>
                <a:cs typeface="Tahoma"/>
              </a:rPr>
              <a:t>	</a:t>
            </a:r>
            <a:r>
              <a:rPr dirty="0" sz="1000" spc="-35" i="1">
                <a:latin typeface="Tahoma"/>
                <a:cs typeface="Tahoma"/>
              </a:rPr>
              <a:t>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2120" y="2154999"/>
            <a:ext cx="415607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71450" indent="-172085">
              <a:lnSpc>
                <a:spcPct val="100000"/>
              </a:lnSpc>
              <a:spcBef>
                <a:spcPts val="125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MAP: Which 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>
                <a:latin typeface="Tahoma"/>
                <a:cs typeface="Tahoma"/>
              </a:rPr>
              <a:t>) maximizes p(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ahoma"/>
                <a:cs typeface="Tahoma"/>
              </a:rPr>
              <a:t>|</a:t>
            </a:r>
            <a:r>
              <a:rPr dirty="0" sz="1400" b="1">
                <a:latin typeface="Tahoma"/>
                <a:cs typeface="Tahoma"/>
              </a:rPr>
              <a:t>x 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00" spc="-5" b="1">
                <a:latin typeface="Tahoma"/>
                <a:cs typeface="Tahoma"/>
              </a:rPr>
              <a:t>x 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00" spc="-5" b="1">
                <a:latin typeface="Tahoma"/>
                <a:cs typeface="Tahoma"/>
              </a:rPr>
              <a:t>x</a:t>
            </a:r>
            <a:r>
              <a:rPr dirty="0" sz="1400" spc="130" b="1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)?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2558795"/>
            <a:ext cx="1790700" cy="1134745"/>
          </a:xfrm>
          <a:custGeom>
            <a:avLst/>
            <a:gdLst/>
            <a:ahLst/>
            <a:cxnLst/>
            <a:rect l="l" t="t" r="r" b="b"/>
            <a:pathLst>
              <a:path w="1790700" h="1134745">
                <a:moveTo>
                  <a:pt x="1491995" y="457200"/>
                </a:moveTo>
                <a:lnTo>
                  <a:pt x="1044701" y="457200"/>
                </a:lnTo>
                <a:lnTo>
                  <a:pt x="1473708" y="1134617"/>
                </a:lnTo>
                <a:lnTo>
                  <a:pt x="1491995" y="457200"/>
                </a:lnTo>
                <a:close/>
              </a:path>
              <a:path w="1790700" h="1134745">
                <a:moveTo>
                  <a:pt x="1790700" y="0"/>
                </a:moveTo>
                <a:lnTo>
                  <a:pt x="0" y="0"/>
                </a:lnTo>
                <a:lnTo>
                  <a:pt x="0" y="457200"/>
                </a:lnTo>
                <a:lnTo>
                  <a:pt x="1790700" y="457200"/>
                </a:lnTo>
                <a:lnTo>
                  <a:pt x="1790700" y="0"/>
                </a:lnTo>
                <a:close/>
              </a:path>
            </a:pathLst>
          </a:custGeom>
          <a:solidFill>
            <a:srgbClr val="F6F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76400" y="2558795"/>
            <a:ext cx="1790700" cy="1134745"/>
          </a:xfrm>
          <a:custGeom>
            <a:avLst/>
            <a:gdLst/>
            <a:ahLst/>
            <a:cxnLst/>
            <a:rect l="l" t="t" r="r" b="b"/>
            <a:pathLst>
              <a:path w="1790700" h="1134745">
                <a:moveTo>
                  <a:pt x="0" y="0"/>
                </a:moveTo>
                <a:lnTo>
                  <a:pt x="0" y="457200"/>
                </a:lnTo>
                <a:lnTo>
                  <a:pt x="1044701" y="457200"/>
                </a:lnTo>
                <a:lnTo>
                  <a:pt x="1473708" y="1134617"/>
                </a:lnTo>
                <a:lnTo>
                  <a:pt x="1491995" y="457200"/>
                </a:lnTo>
                <a:lnTo>
                  <a:pt x="1790700" y="457200"/>
                </a:lnTo>
                <a:lnTo>
                  <a:pt x="1790700" y="0"/>
                </a:lnTo>
                <a:lnTo>
                  <a:pt x="104470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44726" y="2475991"/>
            <a:ext cx="2048510" cy="572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7640" marR="30480" indent="-142875">
              <a:lnSpc>
                <a:spcPct val="149600"/>
              </a:lnSpc>
              <a:spcBef>
                <a:spcPts val="100"/>
              </a:spcBef>
            </a:pPr>
            <a:r>
              <a:rPr dirty="0" baseline="-9259" sz="1800" spc="-7" b="1">
                <a:latin typeface="Symbol"/>
                <a:cs typeface="Symbol"/>
              </a:rPr>
              <a:t></a:t>
            </a:r>
            <a:r>
              <a:rPr dirty="0" baseline="-9259" sz="1800" spc="-7" b="1">
                <a:latin typeface="Times New Roman"/>
                <a:cs typeface="Times New Roman"/>
              </a:rPr>
              <a:t> </a:t>
            </a:r>
            <a:r>
              <a:rPr dirty="0" baseline="-34722" sz="1200" spc="-352">
                <a:latin typeface="Tahoma"/>
                <a:cs typeface="Tahoma"/>
              </a:rPr>
              <a:t>0</a:t>
            </a:r>
            <a:r>
              <a:rPr dirty="0" sz="1200" spc="-235">
                <a:latin typeface="Tahoma"/>
                <a:cs typeface="Tahoma"/>
              </a:rPr>
              <a:t>St</a:t>
            </a:r>
            <a:r>
              <a:rPr dirty="0" baseline="-9259" sz="1800" spc="-352">
                <a:latin typeface="Tahoma"/>
                <a:cs typeface="Tahoma"/>
              </a:rPr>
              <a:t>:</a:t>
            </a:r>
            <a:r>
              <a:rPr dirty="0" sz="1200" spc="-235">
                <a:latin typeface="Tahoma"/>
                <a:cs typeface="Tahoma"/>
              </a:rPr>
              <a:t>e</a:t>
            </a:r>
            <a:r>
              <a:rPr dirty="0" baseline="-9259" sz="1800" spc="-352">
                <a:latin typeface="Tahoma"/>
                <a:cs typeface="Tahoma"/>
              </a:rPr>
              <a:t>M</a:t>
            </a:r>
            <a:r>
              <a:rPr dirty="0" sz="1200" spc="-235">
                <a:latin typeface="Tahoma"/>
                <a:cs typeface="Tahoma"/>
              </a:rPr>
              <a:t>p</a:t>
            </a:r>
            <a:r>
              <a:rPr dirty="0" baseline="-9259" sz="1800" spc="-352">
                <a:latin typeface="Tahoma"/>
                <a:cs typeface="Tahoma"/>
              </a:rPr>
              <a:t>y</a:t>
            </a:r>
            <a:r>
              <a:rPr dirty="0" sz="1200" spc="-235">
                <a:latin typeface="Tahoma"/>
                <a:cs typeface="Tahoma"/>
              </a:rPr>
              <a:t>1</a:t>
            </a:r>
            <a:r>
              <a:rPr dirty="0" baseline="-9259" sz="1800" spc="-352">
                <a:latin typeface="Tahoma"/>
                <a:cs typeface="Tahoma"/>
              </a:rPr>
              <a:t>b</a:t>
            </a:r>
            <a:r>
              <a:rPr dirty="0" sz="1200" spc="-235">
                <a:latin typeface="Tahoma"/>
                <a:cs typeface="Tahoma"/>
              </a:rPr>
              <a:t>: </a:t>
            </a:r>
            <a:r>
              <a:rPr dirty="0" baseline="-9259" sz="1800" spc="-345">
                <a:latin typeface="Tahoma"/>
                <a:cs typeface="Tahoma"/>
              </a:rPr>
              <a:t>e</a:t>
            </a:r>
            <a:r>
              <a:rPr dirty="0" sz="1200" spc="-229">
                <a:latin typeface="Tahoma"/>
                <a:cs typeface="Tahoma"/>
              </a:rPr>
              <a:t>P</a:t>
            </a:r>
            <a:r>
              <a:rPr dirty="0" baseline="-9259" sz="1800" spc="-345">
                <a:latin typeface="Tahoma"/>
                <a:cs typeface="Tahoma"/>
              </a:rPr>
              <a:t>s</a:t>
            </a:r>
            <a:r>
              <a:rPr dirty="0" sz="1200" spc="-229">
                <a:latin typeface="Tahoma"/>
                <a:cs typeface="Tahoma"/>
              </a:rPr>
              <a:t>u</a:t>
            </a:r>
            <a:r>
              <a:rPr dirty="0" baseline="-9259" sz="1800" spc="-345">
                <a:latin typeface="Tahoma"/>
                <a:cs typeface="Tahoma"/>
              </a:rPr>
              <a:t>t</a:t>
            </a:r>
            <a:r>
              <a:rPr dirty="0" sz="1200" spc="-229">
                <a:latin typeface="Tahoma"/>
                <a:cs typeface="Tahoma"/>
              </a:rPr>
              <a:t>t</a:t>
            </a:r>
            <a:r>
              <a:rPr dirty="0" baseline="-9259" sz="1800" spc="-345">
                <a:latin typeface="Tahoma"/>
                <a:cs typeface="Tahoma"/>
              </a:rPr>
              <a:t>g</a:t>
            </a:r>
            <a:r>
              <a:rPr dirty="0" sz="1200" spc="-229">
                <a:latin typeface="Tahoma"/>
                <a:cs typeface="Tahoma"/>
              </a:rPr>
              <a:t>a</a:t>
            </a:r>
            <a:r>
              <a:rPr dirty="0" baseline="-9259" sz="1800" spc="-345">
                <a:latin typeface="Tahoma"/>
                <a:cs typeface="Tahoma"/>
              </a:rPr>
              <a:t>u</a:t>
            </a:r>
            <a:r>
              <a:rPr dirty="0" sz="1200" spc="-229">
                <a:latin typeface="Tahoma"/>
                <a:cs typeface="Tahoma"/>
              </a:rPr>
              <a:t>p</a:t>
            </a:r>
            <a:r>
              <a:rPr dirty="0" baseline="-9259" sz="1800" spc="-345">
                <a:latin typeface="Tahoma"/>
                <a:cs typeface="Tahoma"/>
              </a:rPr>
              <a:t>es</a:t>
            </a:r>
            <a:r>
              <a:rPr dirty="0" sz="1200" spc="-229">
                <a:latin typeface="Tahoma"/>
                <a:cs typeface="Tahoma"/>
              </a:rPr>
              <a:t>ri</a:t>
            </a:r>
            <a:r>
              <a:rPr dirty="0" baseline="-9259" sz="1800" spc="-345">
                <a:latin typeface="Tahoma"/>
                <a:cs typeface="Tahoma"/>
              </a:rPr>
              <a:t>s</a:t>
            </a:r>
            <a:r>
              <a:rPr dirty="0" sz="1200" spc="-229">
                <a:latin typeface="Tahoma"/>
                <a:cs typeface="Tahoma"/>
              </a:rPr>
              <a:t>or</a:t>
            </a:r>
            <a:r>
              <a:rPr dirty="0" baseline="-9259" sz="1800" spc="-345">
                <a:latin typeface="Tahoma"/>
                <a:cs typeface="Tahoma"/>
              </a:rPr>
              <a:t>of</a:t>
            </a:r>
            <a:r>
              <a:rPr dirty="0" sz="1200" spc="-229">
                <a:latin typeface="Tahoma"/>
                <a:cs typeface="Tahoma"/>
              </a:rPr>
              <a:t>on</a:t>
            </a:r>
            <a:r>
              <a:rPr dirty="0" baseline="-9259" sz="1800" spc="-345" b="1">
                <a:latin typeface="Symbol"/>
                <a:cs typeface="Symbol"/>
              </a:rPr>
              <a:t></a:t>
            </a:r>
            <a:r>
              <a:rPr dirty="0" baseline="-9259" sz="1800" spc="-34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(</a:t>
            </a:r>
            <a:r>
              <a:rPr dirty="0" sz="1200" spc="-5" b="1">
                <a:latin typeface="Symbol"/>
                <a:cs typeface="Symbol"/>
              </a:rPr>
              <a:t></a:t>
            </a:r>
            <a:r>
              <a:rPr dirty="0" sz="1200" spc="-5">
                <a:latin typeface="Tahoma"/>
                <a:cs typeface="Tahoma"/>
              </a:rPr>
              <a:t>,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>
                <a:latin typeface="Tahoma"/>
                <a:cs typeface="Tahoma"/>
              </a:rPr>
              <a:t>)  Step </a:t>
            </a:r>
            <a:r>
              <a:rPr dirty="0" baseline="25462" sz="1800" spc="-412">
                <a:latin typeface="Tahoma"/>
                <a:cs typeface="Tahoma"/>
              </a:rPr>
              <a:t>E</a:t>
            </a:r>
            <a:r>
              <a:rPr dirty="0" sz="1200" spc="-275">
                <a:latin typeface="Tahoma"/>
                <a:cs typeface="Tahoma"/>
              </a:rPr>
              <a:t>1</a:t>
            </a:r>
            <a:r>
              <a:rPr dirty="0" baseline="25462" sz="1800" spc="-412">
                <a:latin typeface="Symbol"/>
                <a:cs typeface="Symbol"/>
              </a:rPr>
              <a:t></a:t>
            </a:r>
            <a:r>
              <a:rPr dirty="0" sz="1200" spc="-275">
                <a:latin typeface="Tahoma"/>
                <a:cs typeface="Tahoma"/>
              </a:rPr>
              <a:t>a</a:t>
            </a:r>
            <a:r>
              <a:rPr dirty="0" baseline="25462" sz="1800" spc="-412" b="1">
                <a:latin typeface="Symbol"/>
                <a:cs typeface="Symbol"/>
              </a:rPr>
              <a:t></a:t>
            </a:r>
            <a:r>
              <a:rPr dirty="0" sz="1200" spc="-275">
                <a:latin typeface="Tahoma"/>
                <a:cs typeface="Tahoma"/>
              </a:rPr>
              <a:t>: </a:t>
            </a:r>
            <a:r>
              <a:rPr dirty="0" baseline="25462" sz="1800" spc="-277">
                <a:latin typeface="Symbol"/>
                <a:cs typeface="Symbol"/>
              </a:rPr>
              <a:t></a:t>
            </a:r>
            <a:r>
              <a:rPr dirty="0" sz="1200" spc="-185">
                <a:latin typeface="Tahoma"/>
                <a:cs typeface="Tahoma"/>
              </a:rPr>
              <a:t>P</a:t>
            </a:r>
            <a:r>
              <a:rPr dirty="0" baseline="25462" sz="1800" spc="-277">
                <a:latin typeface="Symbol"/>
                <a:cs typeface="Symbol"/>
              </a:rPr>
              <a:t></a:t>
            </a:r>
            <a:r>
              <a:rPr dirty="0" sz="1200" spc="-185">
                <a:latin typeface="Tahoma"/>
                <a:cs typeface="Tahoma"/>
              </a:rPr>
              <a:t>ut</a:t>
            </a:r>
            <a:r>
              <a:rPr dirty="0" baseline="25462" sz="1800" spc="-277" b="1">
                <a:latin typeface="Symbol"/>
                <a:cs typeface="Symbol"/>
              </a:rPr>
              <a:t></a:t>
            </a:r>
            <a:r>
              <a:rPr dirty="0" sz="1200" spc="-185">
                <a:latin typeface="Tahoma"/>
                <a:cs typeface="Tahoma"/>
              </a:rPr>
              <a:t>a</a:t>
            </a:r>
            <a:r>
              <a:rPr dirty="0" baseline="17361" sz="1200" spc="-277">
                <a:latin typeface="Tahoma"/>
                <a:cs typeface="Tahoma"/>
              </a:rPr>
              <a:t>0 </a:t>
            </a:r>
            <a:r>
              <a:rPr dirty="0" sz="1200" spc="-5">
                <a:latin typeface="Tahoma"/>
                <a:cs typeface="Tahoma"/>
              </a:rPr>
              <a:t>prior </a:t>
            </a:r>
            <a:r>
              <a:rPr dirty="0" sz="1200">
                <a:latin typeface="Tahoma"/>
                <a:cs typeface="Tahoma"/>
              </a:rPr>
              <a:t>on</a:t>
            </a:r>
            <a:r>
              <a:rPr dirty="0" sz="1200" spc="-155">
                <a:latin typeface="Tahoma"/>
                <a:cs typeface="Tahoma"/>
              </a:rPr>
              <a:t> </a:t>
            </a:r>
            <a:r>
              <a:rPr dirty="0" sz="1200" spc="-5" b="1">
                <a:latin typeface="Symbol"/>
                <a:cs typeface="Symbol"/>
              </a:rPr>
              <a:t>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19600" y="3130295"/>
            <a:ext cx="114300" cy="762000"/>
          </a:xfrm>
          <a:custGeom>
            <a:avLst/>
            <a:gdLst/>
            <a:ahLst/>
            <a:cxnLst/>
            <a:rect l="l" t="t" r="r" b="b"/>
            <a:pathLst>
              <a:path w="114300" h="762000">
                <a:moveTo>
                  <a:pt x="0" y="0"/>
                </a:moveTo>
                <a:lnTo>
                  <a:pt x="22109" y="4952"/>
                </a:lnTo>
                <a:lnTo>
                  <a:pt x="40290" y="18478"/>
                </a:lnTo>
                <a:lnTo>
                  <a:pt x="52613" y="38576"/>
                </a:lnTo>
                <a:lnTo>
                  <a:pt x="57150" y="63246"/>
                </a:lnTo>
                <a:lnTo>
                  <a:pt x="57150" y="317753"/>
                </a:lnTo>
                <a:lnTo>
                  <a:pt x="61686" y="342423"/>
                </a:lnTo>
                <a:lnTo>
                  <a:pt x="74009" y="362521"/>
                </a:lnTo>
                <a:lnTo>
                  <a:pt x="92190" y="376047"/>
                </a:lnTo>
                <a:lnTo>
                  <a:pt x="114300" y="381000"/>
                </a:lnTo>
                <a:lnTo>
                  <a:pt x="92190" y="385952"/>
                </a:lnTo>
                <a:lnTo>
                  <a:pt x="74009" y="399478"/>
                </a:lnTo>
                <a:lnTo>
                  <a:pt x="61686" y="419576"/>
                </a:lnTo>
                <a:lnTo>
                  <a:pt x="57150" y="444245"/>
                </a:lnTo>
                <a:lnTo>
                  <a:pt x="57150" y="698753"/>
                </a:lnTo>
                <a:lnTo>
                  <a:pt x="52613" y="723423"/>
                </a:lnTo>
                <a:lnTo>
                  <a:pt x="40290" y="743521"/>
                </a:lnTo>
                <a:lnTo>
                  <a:pt x="22109" y="757046"/>
                </a:lnTo>
                <a:lnTo>
                  <a:pt x="0" y="76200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579620" y="3138169"/>
            <a:ext cx="1223010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Together, “</a:t>
            </a:r>
            <a:r>
              <a:rPr dirty="0" sz="1200" spc="-5" b="1">
                <a:solidFill>
                  <a:srgbClr val="3333CC"/>
                </a:solidFill>
                <a:latin typeface="Symbol"/>
                <a:cs typeface="Symbol"/>
              </a:rPr>
              <a:t>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”</a:t>
            </a:r>
            <a:r>
              <a:rPr dirty="0" sz="1200" spc="-6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and  “</a:t>
            </a:r>
            <a:r>
              <a:rPr dirty="0" sz="1200" spc="-5" b="1">
                <a:solidFill>
                  <a:srgbClr val="3333CC"/>
                </a:solidFill>
                <a:latin typeface="Symbol"/>
                <a:cs typeface="Symbol"/>
              </a:rPr>
              <a:t></a:t>
            </a:r>
            <a:r>
              <a:rPr dirty="0" sz="1200" spc="-5" b="1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| </a:t>
            </a:r>
            <a:r>
              <a:rPr dirty="0" sz="1200" spc="-5" b="1">
                <a:solidFill>
                  <a:srgbClr val="3333CC"/>
                </a:solidFill>
                <a:latin typeface="Symbol"/>
                <a:cs typeface="Symbol"/>
              </a:rPr>
              <a:t>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” define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a 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joint distribution 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on</a:t>
            </a:r>
            <a:r>
              <a:rPr dirty="0" sz="1200" spc="-1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(</a:t>
            </a:r>
            <a:r>
              <a:rPr dirty="0" sz="1200" spc="-5" b="1">
                <a:solidFill>
                  <a:srgbClr val="3333CC"/>
                </a:solidFill>
                <a:latin typeface="Symbol"/>
                <a:cs typeface="Symbol"/>
              </a:rPr>
              <a:t>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,</a:t>
            </a:r>
            <a:r>
              <a:rPr dirty="0" sz="1200" spc="-5" b="1">
                <a:solidFill>
                  <a:srgbClr val="3333CC"/>
                </a:solidFill>
                <a:latin typeface="Symbol"/>
                <a:cs typeface="Symbol"/>
              </a:rPr>
              <a:t>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55314" y="1834895"/>
            <a:ext cx="2059939" cy="1855470"/>
          </a:xfrm>
          <a:custGeom>
            <a:avLst/>
            <a:gdLst/>
            <a:ahLst/>
            <a:cxnLst/>
            <a:rect l="l" t="t" r="r" b="b"/>
            <a:pathLst>
              <a:path w="2059939" h="1855470">
                <a:moveTo>
                  <a:pt x="992886" y="1181100"/>
                </a:moveTo>
                <a:lnTo>
                  <a:pt x="535686" y="1181100"/>
                </a:lnTo>
                <a:lnTo>
                  <a:pt x="0" y="1855469"/>
                </a:lnTo>
                <a:lnTo>
                  <a:pt x="992886" y="1181100"/>
                </a:lnTo>
                <a:close/>
              </a:path>
              <a:path w="2059939" h="1855470">
                <a:moveTo>
                  <a:pt x="2059686" y="0"/>
                </a:moveTo>
                <a:lnTo>
                  <a:pt x="230886" y="0"/>
                </a:lnTo>
                <a:lnTo>
                  <a:pt x="230886" y="1181100"/>
                </a:lnTo>
                <a:lnTo>
                  <a:pt x="2059686" y="1181100"/>
                </a:lnTo>
                <a:lnTo>
                  <a:pt x="2059686" y="0"/>
                </a:lnTo>
                <a:close/>
              </a:path>
            </a:pathLst>
          </a:custGeom>
          <a:solidFill>
            <a:srgbClr val="F6F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55314" y="1834895"/>
            <a:ext cx="2059939" cy="1855470"/>
          </a:xfrm>
          <a:custGeom>
            <a:avLst/>
            <a:gdLst/>
            <a:ahLst/>
            <a:cxnLst/>
            <a:rect l="l" t="t" r="r" b="b"/>
            <a:pathLst>
              <a:path w="2059939" h="1855470">
                <a:moveTo>
                  <a:pt x="230886" y="0"/>
                </a:moveTo>
                <a:lnTo>
                  <a:pt x="230886" y="1181100"/>
                </a:lnTo>
                <a:lnTo>
                  <a:pt x="535686" y="1181100"/>
                </a:lnTo>
                <a:lnTo>
                  <a:pt x="0" y="1855469"/>
                </a:lnTo>
                <a:lnTo>
                  <a:pt x="992886" y="1181100"/>
                </a:lnTo>
                <a:lnTo>
                  <a:pt x="2059686" y="1181100"/>
                </a:lnTo>
                <a:lnTo>
                  <a:pt x="2059686" y="0"/>
                </a:lnTo>
                <a:lnTo>
                  <a:pt x="535686" y="0"/>
                </a:lnTo>
                <a:lnTo>
                  <a:pt x="230886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96720" y="1246593"/>
            <a:ext cx="4262120" cy="90106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Being Bayesian: </a:t>
            </a:r>
            <a:r>
              <a:rPr dirty="0" sz="1600">
                <a:solidFill>
                  <a:srgbClr val="006500"/>
                </a:solidFill>
                <a:latin typeface="Tahoma"/>
                <a:cs typeface="Tahoma"/>
              </a:rPr>
              <a:t>MAP </a:t>
            </a: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estimates for</a:t>
            </a:r>
            <a:r>
              <a:rPr dirty="0" sz="1600" spc="-3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Gaussians</a:t>
            </a:r>
            <a:endParaRPr sz="16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600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Suppose you have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1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2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334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But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don’t know </a:t>
            </a:r>
            <a:r>
              <a:rPr dirty="0" sz="1400" b="1">
                <a:latin typeface="Symbol"/>
                <a:cs typeface="Symbol"/>
              </a:rPr>
              <a:t>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ahoma"/>
                <a:cs typeface="Tahoma"/>
              </a:rPr>
              <a:t>or </a:t>
            </a:r>
            <a:r>
              <a:rPr dirty="0" sz="1400" b="1">
                <a:latin typeface="Symbol"/>
                <a:cs typeface="Symbol"/>
              </a:rPr>
              <a:t>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baseline="-6944" sz="1800" spc="-7">
                <a:latin typeface="Symbol"/>
                <a:cs typeface="Symbol"/>
              </a:rPr>
              <a:t></a:t>
            </a:r>
            <a:r>
              <a:rPr dirty="0" baseline="-31250" sz="1200" spc="-7">
                <a:latin typeface="Tahoma"/>
                <a:cs typeface="Tahoma"/>
              </a:rPr>
              <a:t>0 </a:t>
            </a:r>
            <a:r>
              <a:rPr dirty="0" baseline="-6944" sz="1800" spc="-7">
                <a:latin typeface="Tahoma"/>
                <a:cs typeface="Tahoma"/>
              </a:rPr>
              <a:t>small: “I am not</a:t>
            </a:r>
            <a:r>
              <a:rPr dirty="0" baseline="-6944" sz="1800" spc="-30">
                <a:latin typeface="Tahoma"/>
                <a:cs typeface="Tahoma"/>
              </a:rPr>
              <a:t> </a:t>
            </a:r>
            <a:r>
              <a:rPr dirty="0" baseline="-6944" sz="1800" spc="-15">
                <a:latin typeface="Tahoma"/>
                <a:cs typeface="Tahoma"/>
              </a:rPr>
              <a:t>sure</a:t>
            </a:r>
            <a:endParaRPr baseline="-6944"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4584" y="2225294"/>
            <a:ext cx="685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0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15740" y="2136140"/>
            <a:ext cx="1568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about </a:t>
            </a:r>
            <a:r>
              <a:rPr dirty="0" sz="1200">
                <a:latin typeface="Tahoma"/>
                <a:cs typeface="Tahoma"/>
              </a:rPr>
              <a:t>my </a:t>
            </a:r>
            <a:r>
              <a:rPr dirty="0" sz="1200" spc="-5">
                <a:latin typeface="Tahoma"/>
                <a:cs typeface="Tahoma"/>
              </a:rPr>
              <a:t>guess of </a:t>
            </a:r>
            <a:r>
              <a:rPr dirty="0" sz="1200" spc="-5" b="1">
                <a:latin typeface="Symbol"/>
                <a:cs typeface="Symbol"/>
              </a:rPr>
              <a:t></a:t>
            </a:r>
            <a:r>
              <a:rPr dirty="0" sz="1200" spc="70" b="1">
                <a:latin typeface="Times New Roman"/>
                <a:cs typeface="Times New Roman"/>
              </a:rPr>
              <a:t> </a:t>
            </a:r>
            <a:r>
              <a:rPr dirty="0" sz="1200" spc="-425">
                <a:latin typeface="Tahoma"/>
                <a:cs typeface="Tahoma"/>
              </a:rPr>
              <a:t>“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3952" y="2501138"/>
            <a:ext cx="1746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280" marR="30480" indent="-5651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Symbol"/>
                <a:cs typeface="Symbol"/>
              </a:rPr>
              <a:t></a:t>
            </a:r>
            <a:r>
              <a:rPr dirty="0" baseline="-20833" sz="1200" spc="-7">
                <a:latin typeface="Tahoma"/>
                <a:cs typeface="Tahoma"/>
              </a:rPr>
              <a:t>0 </a:t>
            </a:r>
            <a:r>
              <a:rPr dirty="0" sz="1200" spc="-5">
                <a:latin typeface="Tahoma"/>
                <a:cs typeface="Tahoma"/>
              </a:rPr>
              <a:t>large: “I’m pretty </a:t>
            </a:r>
            <a:r>
              <a:rPr dirty="0" sz="1200" spc="-10">
                <a:latin typeface="Tahoma"/>
                <a:cs typeface="Tahoma"/>
              </a:rPr>
              <a:t>sure  </a:t>
            </a:r>
            <a:r>
              <a:rPr dirty="0" sz="1200" spc="-5">
                <a:latin typeface="Tahoma"/>
                <a:cs typeface="Tahoma"/>
              </a:rPr>
              <a:t>about </a:t>
            </a:r>
            <a:r>
              <a:rPr dirty="0" sz="1200">
                <a:latin typeface="Tahoma"/>
                <a:cs typeface="Tahoma"/>
              </a:rPr>
              <a:t>my </a:t>
            </a:r>
            <a:r>
              <a:rPr dirty="0" sz="1200" spc="-5">
                <a:latin typeface="Tahoma"/>
                <a:cs typeface="Tahoma"/>
              </a:rPr>
              <a:t>guess of </a:t>
            </a:r>
            <a:r>
              <a:rPr dirty="0" sz="1200" spc="-5" b="1">
                <a:latin typeface="Symbol"/>
                <a:cs typeface="Symbol"/>
              </a:rPr>
              <a:t>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baseline="-20833" sz="1200" spc="-22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“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90700" y="3879341"/>
            <a:ext cx="2438400" cy="508634"/>
          </a:xfrm>
          <a:custGeom>
            <a:avLst/>
            <a:gdLst/>
            <a:ahLst/>
            <a:cxnLst/>
            <a:rect l="l" t="t" r="r" b="b"/>
            <a:pathLst>
              <a:path w="2438400" h="508635">
                <a:moveTo>
                  <a:pt x="2438400" y="89154"/>
                </a:moveTo>
                <a:lnTo>
                  <a:pt x="0" y="89154"/>
                </a:lnTo>
                <a:lnTo>
                  <a:pt x="0" y="508254"/>
                </a:lnTo>
                <a:lnTo>
                  <a:pt x="2438400" y="508254"/>
                </a:lnTo>
                <a:lnTo>
                  <a:pt x="2438400" y="89154"/>
                </a:lnTo>
                <a:close/>
              </a:path>
              <a:path w="2438400" h="508635">
                <a:moveTo>
                  <a:pt x="1686305" y="0"/>
                </a:moveTo>
                <a:lnTo>
                  <a:pt x="1422654" y="89154"/>
                </a:lnTo>
                <a:lnTo>
                  <a:pt x="2032253" y="89154"/>
                </a:lnTo>
                <a:lnTo>
                  <a:pt x="1686305" y="0"/>
                </a:lnTo>
                <a:close/>
              </a:path>
            </a:pathLst>
          </a:custGeom>
          <a:solidFill>
            <a:srgbClr val="F6F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90700" y="3879341"/>
            <a:ext cx="2438400" cy="508634"/>
          </a:xfrm>
          <a:custGeom>
            <a:avLst/>
            <a:gdLst/>
            <a:ahLst/>
            <a:cxnLst/>
            <a:rect l="l" t="t" r="r" b="b"/>
            <a:pathLst>
              <a:path w="2438400" h="508635">
                <a:moveTo>
                  <a:pt x="0" y="89154"/>
                </a:moveTo>
                <a:lnTo>
                  <a:pt x="0" y="508254"/>
                </a:lnTo>
                <a:lnTo>
                  <a:pt x="2438400" y="508254"/>
                </a:lnTo>
                <a:lnTo>
                  <a:pt x="2438400" y="89154"/>
                </a:lnTo>
                <a:lnTo>
                  <a:pt x="2032253" y="89154"/>
                </a:lnTo>
                <a:lnTo>
                  <a:pt x="1686305" y="0"/>
                </a:lnTo>
                <a:lnTo>
                  <a:pt x="1422654" y="89154"/>
                </a:lnTo>
                <a:lnTo>
                  <a:pt x="0" y="89154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45310" y="3023869"/>
            <a:ext cx="2406015" cy="1318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675" marR="30480" indent="114300">
              <a:lnSpc>
                <a:spcPct val="149600"/>
              </a:lnSpc>
              <a:spcBef>
                <a:spcPts val="100"/>
              </a:spcBef>
            </a:pPr>
            <a:r>
              <a:rPr dirty="0" sz="1200" spc="-5" b="1">
                <a:latin typeface="Symbol"/>
                <a:cs typeface="Symbol"/>
              </a:rPr>
              <a:t></a:t>
            </a:r>
            <a:r>
              <a:rPr dirty="0" sz="1200" spc="-5">
                <a:latin typeface="Symbol"/>
                <a:cs typeface="Symbol"/>
              </a:rPr>
              <a:t>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-m-1)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~ </a:t>
            </a:r>
            <a:r>
              <a:rPr dirty="0" sz="1200" spc="-5">
                <a:latin typeface="Tahoma"/>
                <a:cs typeface="Tahoma"/>
              </a:rPr>
              <a:t>IW(</a:t>
            </a:r>
            <a:r>
              <a:rPr dirty="0" sz="1200" spc="-5">
                <a:latin typeface="Symbol"/>
                <a:cs typeface="Symbol"/>
              </a:rPr>
              <a:t>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, </a:t>
            </a:r>
            <a:r>
              <a:rPr dirty="0" sz="1200" spc="-5" b="1">
                <a:latin typeface="Symbol"/>
                <a:cs typeface="Symbol"/>
              </a:rPr>
              <a:t></a:t>
            </a:r>
            <a:r>
              <a:rPr dirty="0" sz="1200" spc="-5">
                <a:latin typeface="Symbol"/>
                <a:cs typeface="Symbol"/>
              </a:rPr>
              <a:t>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-m-1)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baseline="-20833" sz="1200" spc="-7">
                <a:latin typeface="Tahoma"/>
                <a:cs typeface="Tahoma"/>
              </a:rPr>
              <a:t>0 </a:t>
            </a:r>
            <a:r>
              <a:rPr dirty="0" sz="1200">
                <a:latin typeface="Tahoma"/>
                <a:cs typeface="Tahoma"/>
              </a:rPr>
              <a:t>)  </a:t>
            </a:r>
            <a:r>
              <a:rPr dirty="0" sz="1200" spc="-5">
                <a:latin typeface="Tahoma"/>
                <a:cs typeface="Tahoma"/>
              </a:rPr>
              <a:t>Step </a:t>
            </a:r>
            <a:r>
              <a:rPr dirty="0" sz="1200">
                <a:latin typeface="Tahoma"/>
                <a:cs typeface="Tahoma"/>
              </a:rPr>
              <a:t>1b: </a:t>
            </a:r>
            <a:r>
              <a:rPr dirty="0" sz="1200" spc="-5">
                <a:latin typeface="Tahoma"/>
                <a:cs typeface="Tahoma"/>
              </a:rPr>
              <a:t>Put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prior on </a:t>
            </a:r>
            <a:r>
              <a:rPr dirty="0" sz="1200" spc="-5" b="1">
                <a:latin typeface="Symbol"/>
                <a:cs typeface="Symbol"/>
              </a:rPr>
              <a:t>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|</a:t>
            </a:r>
            <a:r>
              <a:rPr dirty="0" sz="1200" spc="50">
                <a:latin typeface="Tahoma"/>
                <a:cs typeface="Tahoma"/>
              </a:rPr>
              <a:t> </a:t>
            </a:r>
            <a:r>
              <a:rPr dirty="0" sz="1200" spc="-5" b="1">
                <a:latin typeface="Symbol"/>
                <a:cs typeface="Symbol"/>
              </a:rPr>
              <a:t></a:t>
            </a:r>
            <a:endParaRPr sz="1200">
              <a:latin typeface="Symbol"/>
              <a:cs typeface="Symbol"/>
            </a:endParaRPr>
          </a:p>
          <a:p>
            <a:pPr marL="572770">
              <a:lnSpc>
                <a:spcPct val="100000"/>
              </a:lnSpc>
              <a:spcBef>
                <a:spcPts val="710"/>
              </a:spcBef>
            </a:pPr>
            <a:r>
              <a:rPr dirty="0" sz="1200" spc="-5" b="1">
                <a:latin typeface="Symbol"/>
                <a:cs typeface="Symbol"/>
              </a:rPr>
              <a:t>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| 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~ </a:t>
            </a:r>
            <a:r>
              <a:rPr dirty="0" sz="1200" spc="-5">
                <a:latin typeface="Tahoma"/>
                <a:cs typeface="Tahoma"/>
              </a:rPr>
              <a:t>N(</a:t>
            </a:r>
            <a:r>
              <a:rPr dirty="0" sz="1200" spc="-5" b="1">
                <a:latin typeface="Symbol"/>
                <a:cs typeface="Symbol"/>
              </a:rPr>
              <a:t></a:t>
            </a:r>
            <a:r>
              <a:rPr dirty="0" baseline="-20833" sz="1200" spc="-7">
                <a:latin typeface="Tahoma"/>
                <a:cs typeface="Tahoma"/>
              </a:rPr>
              <a:t>0 </a:t>
            </a:r>
            <a:r>
              <a:rPr dirty="0" sz="1200">
                <a:latin typeface="Tahoma"/>
                <a:cs typeface="Tahoma"/>
              </a:rPr>
              <a:t>, 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/</a:t>
            </a:r>
            <a:r>
              <a:rPr dirty="0" sz="1200" spc="25">
                <a:latin typeface="Tahoma"/>
                <a:cs typeface="Tahoma"/>
              </a:rPr>
              <a:t> </a:t>
            </a:r>
            <a:r>
              <a:rPr dirty="0" sz="1200" spc="-5">
                <a:latin typeface="Symbol"/>
                <a:cs typeface="Symbol"/>
              </a:rPr>
              <a:t>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224154" marR="94615" indent="-199390">
              <a:lnSpc>
                <a:spcPct val="100000"/>
              </a:lnSpc>
              <a:spcBef>
                <a:spcPts val="1325"/>
              </a:spcBef>
            </a:pPr>
            <a:r>
              <a:rPr dirty="0" sz="1000" spc="-5">
                <a:latin typeface="Tahoma"/>
                <a:cs typeface="Tahoma"/>
              </a:rPr>
              <a:t>Notice how we are forced to express our  </a:t>
            </a:r>
            <a:r>
              <a:rPr dirty="0" sz="1000">
                <a:latin typeface="Tahoma"/>
                <a:cs typeface="Tahoma"/>
              </a:rPr>
              <a:t>ignorance of </a:t>
            </a:r>
            <a:r>
              <a:rPr dirty="0" sz="1000" b="1">
                <a:latin typeface="Symbol"/>
                <a:cs typeface="Symbol"/>
              </a:rPr>
              <a:t></a:t>
            </a:r>
            <a:r>
              <a:rPr dirty="0" sz="1000" b="1">
                <a:latin typeface="Times New Roman"/>
                <a:cs typeface="Times New Roman"/>
              </a:rPr>
              <a:t> </a:t>
            </a:r>
            <a:r>
              <a:rPr dirty="0" sz="1000">
                <a:latin typeface="Tahoma"/>
                <a:cs typeface="Tahoma"/>
              </a:rPr>
              <a:t>proportionally to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b="1">
                <a:latin typeface="Symbol"/>
                <a:cs typeface="Symbol"/>
              </a:rPr>
              <a:t>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747520" y="8654286"/>
            <a:ext cx="14947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42585" y="8654286"/>
            <a:ext cx="10299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84020" y="5423877"/>
            <a:ext cx="4427855" cy="145351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720"/>
              </a:spcBef>
            </a:pP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Being Bayesian: </a:t>
            </a:r>
            <a:r>
              <a:rPr dirty="0" sz="1600">
                <a:solidFill>
                  <a:srgbClr val="006500"/>
                </a:solidFill>
                <a:latin typeface="Tahoma"/>
                <a:cs typeface="Tahoma"/>
              </a:rPr>
              <a:t>MAP </a:t>
            </a: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estimates for</a:t>
            </a:r>
            <a:r>
              <a:rPr dirty="0" sz="1600" spc="-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Gaussians</a:t>
            </a:r>
            <a:endParaRPr sz="1600">
              <a:latin typeface="Tahoma"/>
              <a:cs typeface="Tahoma"/>
            </a:endParaRPr>
          </a:p>
          <a:p>
            <a:pPr marL="209550" indent="-172085">
              <a:lnSpc>
                <a:spcPct val="100000"/>
              </a:lnSpc>
              <a:spcBef>
                <a:spcPts val="600"/>
              </a:spcBef>
              <a:buChar char="•"/>
              <a:tabLst>
                <a:tab pos="210185" algn="l"/>
              </a:tabLst>
            </a:pPr>
            <a:r>
              <a:rPr dirty="0" sz="1400" spc="-5">
                <a:latin typeface="Tahoma"/>
                <a:cs typeface="Tahoma"/>
              </a:rPr>
              <a:t>Suppose you have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1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2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209550" indent="-172085">
              <a:lnSpc>
                <a:spcPct val="100000"/>
              </a:lnSpc>
              <a:spcBef>
                <a:spcPts val="334"/>
              </a:spcBef>
              <a:buChar char="•"/>
              <a:tabLst>
                <a:tab pos="210185" algn="l"/>
              </a:tabLst>
            </a:pPr>
            <a:r>
              <a:rPr dirty="0" sz="1400" spc="-5">
                <a:latin typeface="Tahoma"/>
                <a:cs typeface="Tahoma"/>
              </a:rPr>
              <a:t>But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don’t know </a:t>
            </a:r>
            <a:r>
              <a:rPr dirty="0" sz="1400" b="1">
                <a:latin typeface="Symbol"/>
                <a:cs typeface="Symbol"/>
              </a:rPr>
              <a:t>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ahoma"/>
                <a:cs typeface="Tahoma"/>
              </a:rPr>
              <a:t>or</a:t>
            </a:r>
            <a:r>
              <a:rPr dirty="0" sz="1400" spc="80">
                <a:latin typeface="Tahoma"/>
                <a:cs typeface="Tahoma"/>
              </a:rPr>
              <a:t> </a:t>
            </a:r>
            <a:r>
              <a:rPr dirty="0" sz="1400" b="1">
                <a:latin typeface="Symbol"/>
                <a:cs typeface="Symbol"/>
              </a:rPr>
              <a:t></a:t>
            </a:r>
            <a:endParaRPr sz="1400">
              <a:latin typeface="Symbol"/>
              <a:cs typeface="Symbol"/>
            </a:endParaRPr>
          </a:p>
          <a:p>
            <a:pPr marL="209550" indent="-172085">
              <a:lnSpc>
                <a:spcPct val="100000"/>
              </a:lnSpc>
              <a:spcBef>
                <a:spcPts val="285"/>
              </a:spcBef>
              <a:buChar char="•"/>
              <a:tabLst>
                <a:tab pos="210185" algn="l"/>
              </a:tabLst>
            </a:pPr>
            <a:r>
              <a:rPr dirty="0" sz="1400" spc="-5">
                <a:latin typeface="Tahoma"/>
                <a:cs typeface="Tahoma"/>
              </a:rPr>
              <a:t>MAP: Which 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>
                <a:latin typeface="Tahoma"/>
                <a:cs typeface="Tahoma"/>
              </a:rPr>
              <a:t>) maximizes p(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ahoma"/>
                <a:cs typeface="Tahoma"/>
              </a:rPr>
              <a:t>|</a:t>
            </a:r>
            <a:r>
              <a:rPr dirty="0" sz="1400" spc="-15" b="1">
                <a:latin typeface="Tahoma"/>
                <a:cs typeface="Tahoma"/>
              </a:rPr>
              <a:t>x</a:t>
            </a:r>
            <a:r>
              <a:rPr dirty="0" baseline="-19444" sz="1500" spc="-22" i="1">
                <a:latin typeface="Tahoma"/>
                <a:cs typeface="Tahoma"/>
              </a:rPr>
              <a:t>1</a:t>
            </a:r>
            <a:r>
              <a:rPr dirty="0" sz="1450" spc="-15" i="1">
                <a:latin typeface="Tahoma"/>
                <a:cs typeface="Tahoma"/>
              </a:rPr>
              <a:t>,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2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</a:t>
            </a:r>
            <a:r>
              <a:rPr dirty="0" sz="1450" spc="100" i="1">
                <a:latin typeface="Tahoma"/>
                <a:cs typeface="Tahoma"/>
              </a:rPr>
              <a:t> </a:t>
            </a:r>
            <a:r>
              <a:rPr dirty="0" sz="1400" spc="-15" b="1">
                <a:latin typeface="Tahoma"/>
                <a:cs typeface="Tahoma"/>
              </a:rPr>
              <a:t>x</a:t>
            </a:r>
            <a:r>
              <a:rPr dirty="0" baseline="-19444" sz="1500" spc="-22" i="1">
                <a:latin typeface="Tahoma"/>
                <a:cs typeface="Tahoma"/>
              </a:rPr>
              <a:t>R</a:t>
            </a:r>
            <a:r>
              <a:rPr dirty="0" sz="1400" spc="-15">
                <a:latin typeface="Tahoma"/>
                <a:cs typeface="Tahoma"/>
              </a:rPr>
              <a:t>)?</a:t>
            </a:r>
            <a:endParaRPr sz="1400">
              <a:latin typeface="Tahoma"/>
              <a:cs typeface="Tahoma"/>
            </a:endParaRPr>
          </a:p>
          <a:p>
            <a:pPr marL="2705100">
              <a:lnSpc>
                <a:spcPct val="100000"/>
              </a:lnSpc>
              <a:spcBef>
                <a:spcPts val="880"/>
              </a:spcBef>
            </a:pP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Why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do we use this</a:t>
            </a:r>
            <a:r>
              <a:rPr dirty="0" sz="1200" spc="-3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form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76420" y="6850633"/>
            <a:ext cx="588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of</a:t>
            </a:r>
            <a:r>
              <a:rPr dirty="0" sz="1200" spc="-7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prior?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74520" y="6653274"/>
            <a:ext cx="2376805" cy="139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488315">
              <a:lnSpc>
                <a:spcPct val="1496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Step 1: Put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prior on (</a:t>
            </a:r>
            <a:r>
              <a:rPr dirty="0" sz="1200" spc="-5" b="1">
                <a:latin typeface="Symbol"/>
                <a:cs typeface="Symbol"/>
              </a:rPr>
              <a:t></a:t>
            </a:r>
            <a:r>
              <a:rPr dirty="0" sz="1200" spc="-5">
                <a:latin typeface="Tahoma"/>
                <a:cs typeface="Tahoma"/>
              </a:rPr>
              <a:t>,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>
                <a:latin typeface="Tahoma"/>
                <a:cs typeface="Tahoma"/>
              </a:rPr>
              <a:t>)  Step </a:t>
            </a:r>
            <a:r>
              <a:rPr dirty="0" sz="1200">
                <a:latin typeface="Tahoma"/>
                <a:cs typeface="Tahoma"/>
              </a:rPr>
              <a:t>1a: </a:t>
            </a:r>
            <a:r>
              <a:rPr dirty="0" sz="1200" spc="-5">
                <a:latin typeface="Tahoma"/>
                <a:cs typeface="Tahoma"/>
              </a:rPr>
              <a:t>Put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prior </a:t>
            </a:r>
            <a:r>
              <a:rPr dirty="0" sz="1200">
                <a:latin typeface="Tahoma"/>
                <a:cs typeface="Tahoma"/>
              </a:rPr>
              <a:t>on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5" b="1">
                <a:latin typeface="Symbol"/>
                <a:cs typeface="Symbol"/>
              </a:rPr>
              <a:t></a:t>
            </a:r>
            <a:endParaRPr sz="1200">
              <a:latin typeface="Symbol"/>
              <a:cs typeface="Symbol"/>
            </a:endParaRPr>
          </a:p>
          <a:p>
            <a:pPr marL="38100" marR="30480" indent="114300">
              <a:lnSpc>
                <a:spcPct val="149600"/>
              </a:lnSpc>
              <a:spcBef>
                <a:spcPts val="5"/>
              </a:spcBef>
            </a:pPr>
            <a:r>
              <a:rPr dirty="0" sz="1200" spc="-5" b="1">
                <a:latin typeface="Symbol"/>
                <a:cs typeface="Symbol"/>
              </a:rPr>
              <a:t></a:t>
            </a:r>
            <a:r>
              <a:rPr dirty="0" sz="1200" spc="-5">
                <a:latin typeface="Symbol"/>
                <a:cs typeface="Symbol"/>
              </a:rPr>
              <a:t>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-m-1)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~ </a:t>
            </a:r>
            <a:r>
              <a:rPr dirty="0" sz="1200" spc="-5">
                <a:latin typeface="Tahoma"/>
                <a:cs typeface="Tahoma"/>
              </a:rPr>
              <a:t>IW(</a:t>
            </a:r>
            <a:r>
              <a:rPr dirty="0" sz="1200" spc="-5">
                <a:latin typeface="Symbol"/>
                <a:cs typeface="Symbol"/>
              </a:rPr>
              <a:t>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, </a:t>
            </a:r>
            <a:r>
              <a:rPr dirty="0" sz="1200" spc="-5" b="1">
                <a:latin typeface="Symbol"/>
                <a:cs typeface="Symbol"/>
              </a:rPr>
              <a:t></a:t>
            </a:r>
            <a:r>
              <a:rPr dirty="0" sz="1200" spc="-5">
                <a:latin typeface="Symbol"/>
                <a:cs typeface="Symbol"/>
              </a:rPr>
              <a:t>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-m-1)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baseline="-20833" sz="1200" spc="-7">
                <a:latin typeface="Tahoma"/>
                <a:cs typeface="Tahoma"/>
              </a:rPr>
              <a:t>0 </a:t>
            </a:r>
            <a:r>
              <a:rPr dirty="0" sz="1200">
                <a:latin typeface="Tahoma"/>
                <a:cs typeface="Tahoma"/>
              </a:rPr>
              <a:t>)  </a:t>
            </a:r>
            <a:r>
              <a:rPr dirty="0" sz="1200" spc="-5">
                <a:latin typeface="Tahoma"/>
                <a:cs typeface="Tahoma"/>
              </a:rPr>
              <a:t>Step </a:t>
            </a:r>
            <a:r>
              <a:rPr dirty="0" sz="1200">
                <a:latin typeface="Tahoma"/>
                <a:cs typeface="Tahoma"/>
              </a:rPr>
              <a:t>1b: </a:t>
            </a:r>
            <a:r>
              <a:rPr dirty="0" sz="1200" spc="-5">
                <a:latin typeface="Tahoma"/>
                <a:cs typeface="Tahoma"/>
              </a:rPr>
              <a:t>Put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prior on </a:t>
            </a:r>
            <a:r>
              <a:rPr dirty="0" sz="1200" spc="-5" b="1">
                <a:latin typeface="Symbol"/>
                <a:cs typeface="Symbol"/>
              </a:rPr>
              <a:t>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|</a:t>
            </a:r>
            <a:r>
              <a:rPr dirty="0" sz="1200" spc="50">
                <a:latin typeface="Tahoma"/>
                <a:cs typeface="Tahoma"/>
              </a:rPr>
              <a:t> </a:t>
            </a:r>
            <a:r>
              <a:rPr dirty="0" sz="1200" spc="-5" b="1">
                <a:latin typeface="Symbol"/>
                <a:cs typeface="Symbol"/>
              </a:rPr>
              <a:t></a:t>
            </a:r>
            <a:endParaRPr sz="1200">
              <a:latin typeface="Symbol"/>
              <a:cs typeface="Symbol"/>
            </a:endParaRPr>
          </a:p>
          <a:p>
            <a:pPr marL="543560">
              <a:lnSpc>
                <a:spcPct val="100000"/>
              </a:lnSpc>
              <a:spcBef>
                <a:spcPts val="715"/>
              </a:spcBef>
            </a:pPr>
            <a:r>
              <a:rPr dirty="0" sz="1200" spc="-5" b="1">
                <a:latin typeface="Symbol"/>
                <a:cs typeface="Symbol"/>
              </a:rPr>
              <a:t>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| 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~ </a:t>
            </a:r>
            <a:r>
              <a:rPr dirty="0" sz="1200" spc="-5">
                <a:latin typeface="Tahoma"/>
                <a:cs typeface="Tahoma"/>
              </a:rPr>
              <a:t>N(</a:t>
            </a:r>
            <a:r>
              <a:rPr dirty="0" sz="1200" spc="-5" b="1">
                <a:latin typeface="Symbol"/>
                <a:cs typeface="Symbol"/>
              </a:rPr>
              <a:t></a:t>
            </a:r>
            <a:r>
              <a:rPr dirty="0" baseline="-20833" sz="1200" spc="-7">
                <a:latin typeface="Tahoma"/>
                <a:cs typeface="Tahoma"/>
              </a:rPr>
              <a:t>0 </a:t>
            </a:r>
            <a:r>
              <a:rPr dirty="0" sz="1200">
                <a:latin typeface="Tahoma"/>
                <a:cs typeface="Tahoma"/>
              </a:rPr>
              <a:t>, 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/</a:t>
            </a:r>
            <a:r>
              <a:rPr dirty="0" sz="1200" spc="25">
                <a:latin typeface="Tahoma"/>
                <a:cs typeface="Tahoma"/>
              </a:rPr>
              <a:t> </a:t>
            </a:r>
            <a:r>
              <a:rPr dirty="0" sz="1200" spc="-5">
                <a:latin typeface="Symbol"/>
                <a:cs typeface="Symbol"/>
              </a:rPr>
              <a:t>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20" y="4477003"/>
            <a:ext cx="14947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2585" y="4477003"/>
            <a:ext cx="10299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4520" y="2475991"/>
            <a:ext cx="2376805" cy="139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488315">
              <a:lnSpc>
                <a:spcPct val="1496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Step 1: Put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prior on (</a:t>
            </a:r>
            <a:r>
              <a:rPr dirty="0" sz="1200" spc="-5" b="1">
                <a:latin typeface="Symbol"/>
                <a:cs typeface="Symbol"/>
              </a:rPr>
              <a:t></a:t>
            </a:r>
            <a:r>
              <a:rPr dirty="0" sz="1200" spc="-5">
                <a:latin typeface="Tahoma"/>
                <a:cs typeface="Tahoma"/>
              </a:rPr>
              <a:t>,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>
                <a:latin typeface="Tahoma"/>
                <a:cs typeface="Tahoma"/>
              </a:rPr>
              <a:t>)  Step </a:t>
            </a:r>
            <a:r>
              <a:rPr dirty="0" sz="1200">
                <a:latin typeface="Tahoma"/>
                <a:cs typeface="Tahoma"/>
              </a:rPr>
              <a:t>1a: </a:t>
            </a:r>
            <a:r>
              <a:rPr dirty="0" sz="1200" spc="-5">
                <a:latin typeface="Tahoma"/>
                <a:cs typeface="Tahoma"/>
              </a:rPr>
              <a:t>Put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prior </a:t>
            </a:r>
            <a:r>
              <a:rPr dirty="0" sz="1200">
                <a:latin typeface="Tahoma"/>
                <a:cs typeface="Tahoma"/>
              </a:rPr>
              <a:t>on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5" b="1">
                <a:latin typeface="Symbol"/>
                <a:cs typeface="Symbol"/>
              </a:rPr>
              <a:t></a:t>
            </a:r>
            <a:endParaRPr sz="1200">
              <a:latin typeface="Symbol"/>
              <a:cs typeface="Symbol"/>
            </a:endParaRPr>
          </a:p>
          <a:p>
            <a:pPr marL="38100" marR="30480" indent="114300">
              <a:lnSpc>
                <a:spcPct val="149600"/>
              </a:lnSpc>
              <a:spcBef>
                <a:spcPts val="5"/>
              </a:spcBef>
            </a:pPr>
            <a:r>
              <a:rPr dirty="0" sz="1200" spc="-5" b="1">
                <a:latin typeface="Symbol"/>
                <a:cs typeface="Symbol"/>
              </a:rPr>
              <a:t></a:t>
            </a:r>
            <a:r>
              <a:rPr dirty="0" sz="1200" spc="-5">
                <a:latin typeface="Symbol"/>
                <a:cs typeface="Symbol"/>
              </a:rPr>
              <a:t>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-m-1)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~ </a:t>
            </a:r>
            <a:r>
              <a:rPr dirty="0" sz="1200" spc="-5">
                <a:latin typeface="Tahoma"/>
                <a:cs typeface="Tahoma"/>
              </a:rPr>
              <a:t>IW(</a:t>
            </a:r>
            <a:r>
              <a:rPr dirty="0" sz="1200" spc="-5">
                <a:latin typeface="Symbol"/>
                <a:cs typeface="Symbol"/>
              </a:rPr>
              <a:t>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, </a:t>
            </a:r>
            <a:r>
              <a:rPr dirty="0" sz="1200" spc="-5" b="1">
                <a:latin typeface="Symbol"/>
                <a:cs typeface="Symbol"/>
              </a:rPr>
              <a:t></a:t>
            </a:r>
            <a:r>
              <a:rPr dirty="0" sz="1200" spc="-5">
                <a:latin typeface="Symbol"/>
                <a:cs typeface="Symbol"/>
              </a:rPr>
              <a:t>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-m-1)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baseline="-20833" sz="1200" spc="-7">
                <a:latin typeface="Tahoma"/>
                <a:cs typeface="Tahoma"/>
              </a:rPr>
              <a:t>0 </a:t>
            </a:r>
            <a:r>
              <a:rPr dirty="0" sz="1200">
                <a:latin typeface="Tahoma"/>
                <a:cs typeface="Tahoma"/>
              </a:rPr>
              <a:t>)  </a:t>
            </a:r>
            <a:r>
              <a:rPr dirty="0" sz="1200" spc="-5">
                <a:latin typeface="Tahoma"/>
                <a:cs typeface="Tahoma"/>
              </a:rPr>
              <a:t>Step </a:t>
            </a:r>
            <a:r>
              <a:rPr dirty="0" sz="1200">
                <a:latin typeface="Tahoma"/>
                <a:cs typeface="Tahoma"/>
              </a:rPr>
              <a:t>1b: </a:t>
            </a:r>
            <a:r>
              <a:rPr dirty="0" sz="1200" spc="-5">
                <a:latin typeface="Tahoma"/>
                <a:cs typeface="Tahoma"/>
              </a:rPr>
              <a:t>Put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prior on </a:t>
            </a:r>
            <a:r>
              <a:rPr dirty="0" sz="1200" spc="-5" b="1">
                <a:latin typeface="Symbol"/>
                <a:cs typeface="Symbol"/>
              </a:rPr>
              <a:t>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|</a:t>
            </a:r>
            <a:r>
              <a:rPr dirty="0" sz="1200" spc="50">
                <a:latin typeface="Tahoma"/>
                <a:cs typeface="Tahoma"/>
              </a:rPr>
              <a:t> </a:t>
            </a:r>
            <a:r>
              <a:rPr dirty="0" sz="1200" spc="-5" b="1">
                <a:latin typeface="Symbol"/>
                <a:cs typeface="Symbol"/>
              </a:rPr>
              <a:t></a:t>
            </a:r>
            <a:endParaRPr sz="1200">
              <a:latin typeface="Symbol"/>
              <a:cs typeface="Symbol"/>
            </a:endParaRPr>
          </a:p>
          <a:p>
            <a:pPr marL="543560">
              <a:lnSpc>
                <a:spcPct val="100000"/>
              </a:lnSpc>
              <a:spcBef>
                <a:spcPts val="715"/>
              </a:spcBef>
            </a:pPr>
            <a:r>
              <a:rPr dirty="0" sz="1200" spc="-5" b="1">
                <a:latin typeface="Symbol"/>
                <a:cs typeface="Symbol"/>
              </a:rPr>
              <a:t>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| 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~ </a:t>
            </a:r>
            <a:r>
              <a:rPr dirty="0" sz="1200" spc="-5">
                <a:latin typeface="Tahoma"/>
                <a:cs typeface="Tahoma"/>
              </a:rPr>
              <a:t>N(</a:t>
            </a:r>
            <a:r>
              <a:rPr dirty="0" sz="1200" spc="-5" b="1">
                <a:latin typeface="Symbol"/>
                <a:cs typeface="Symbol"/>
              </a:rPr>
              <a:t></a:t>
            </a:r>
            <a:r>
              <a:rPr dirty="0" baseline="-20833" sz="1200" spc="-7">
                <a:latin typeface="Tahoma"/>
                <a:cs typeface="Tahoma"/>
              </a:rPr>
              <a:t>0 </a:t>
            </a:r>
            <a:r>
              <a:rPr dirty="0" sz="1200">
                <a:latin typeface="Tahoma"/>
                <a:cs typeface="Tahoma"/>
              </a:rPr>
              <a:t>, </a:t>
            </a:r>
            <a:r>
              <a:rPr dirty="0" sz="1200" spc="-5" b="1">
                <a:latin typeface="Symbol"/>
                <a:cs typeface="Symbol"/>
              </a:rPr>
              <a:t>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/</a:t>
            </a:r>
            <a:r>
              <a:rPr dirty="0" sz="1200" spc="25">
                <a:latin typeface="Tahoma"/>
                <a:cs typeface="Tahoma"/>
              </a:rPr>
              <a:t> </a:t>
            </a:r>
            <a:r>
              <a:rPr dirty="0" sz="1200" spc="-5">
                <a:latin typeface="Symbol"/>
                <a:cs typeface="Symbol"/>
              </a:rPr>
              <a:t></a:t>
            </a:r>
            <a:r>
              <a:rPr dirty="0" baseline="-20833" sz="1200" spc="-7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4020" y="1246593"/>
            <a:ext cx="4392930" cy="142367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720"/>
              </a:spcBef>
            </a:pP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Being Bayesian: </a:t>
            </a:r>
            <a:r>
              <a:rPr dirty="0" sz="1600">
                <a:solidFill>
                  <a:srgbClr val="006500"/>
                </a:solidFill>
                <a:latin typeface="Tahoma"/>
                <a:cs typeface="Tahoma"/>
              </a:rPr>
              <a:t>MAP </a:t>
            </a: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estimates for</a:t>
            </a:r>
            <a:r>
              <a:rPr dirty="0" sz="1600" spc="-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Gaussians</a:t>
            </a:r>
            <a:endParaRPr sz="1600">
              <a:latin typeface="Tahoma"/>
              <a:cs typeface="Tahoma"/>
            </a:endParaRPr>
          </a:p>
          <a:p>
            <a:pPr marL="209550" indent="-172085">
              <a:lnSpc>
                <a:spcPct val="100000"/>
              </a:lnSpc>
              <a:spcBef>
                <a:spcPts val="600"/>
              </a:spcBef>
              <a:buChar char="•"/>
              <a:tabLst>
                <a:tab pos="210185" algn="l"/>
              </a:tabLst>
            </a:pPr>
            <a:r>
              <a:rPr dirty="0" sz="1400" spc="-5">
                <a:latin typeface="Tahoma"/>
                <a:cs typeface="Tahoma"/>
              </a:rPr>
              <a:t>Suppose you have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1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2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209550" indent="-172085">
              <a:lnSpc>
                <a:spcPct val="100000"/>
              </a:lnSpc>
              <a:spcBef>
                <a:spcPts val="334"/>
              </a:spcBef>
              <a:buChar char="•"/>
              <a:tabLst>
                <a:tab pos="210185" algn="l"/>
              </a:tabLst>
            </a:pPr>
            <a:r>
              <a:rPr dirty="0" sz="1400" spc="-5">
                <a:latin typeface="Tahoma"/>
                <a:cs typeface="Tahoma"/>
              </a:rPr>
              <a:t>But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don’t know </a:t>
            </a:r>
            <a:r>
              <a:rPr dirty="0" sz="1400" b="1">
                <a:latin typeface="Symbol"/>
                <a:cs typeface="Symbol"/>
              </a:rPr>
              <a:t>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ahoma"/>
                <a:cs typeface="Tahoma"/>
              </a:rPr>
              <a:t>or</a:t>
            </a:r>
            <a:r>
              <a:rPr dirty="0" sz="1400" spc="80">
                <a:latin typeface="Tahoma"/>
                <a:cs typeface="Tahoma"/>
              </a:rPr>
              <a:t> </a:t>
            </a:r>
            <a:r>
              <a:rPr dirty="0" sz="1400" b="1">
                <a:latin typeface="Symbol"/>
                <a:cs typeface="Symbol"/>
              </a:rPr>
              <a:t></a:t>
            </a:r>
            <a:endParaRPr sz="1400">
              <a:latin typeface="Symbol"/>
              <a:cs typeface="Symbol"/>
            </a:endParaRPr>
          </a:p>
          <a:p>
            <a:pPr marL="209550" indent="-172085">
              <a:lnSpc>
                <a:spcPct val="100000"/>
              </a:lnSpc>
              <a:spcBef>
                <a:spcPts val="285"/>
              </a:spcBef>
              <a:buChar char="•"/>
              <a:tabLst>
                <a:tab pos="210185" algn="l"/>
              </a:tabLst>
            </a:pPr>
            <a:r>
              <a:rPr dirty="0" sz="1400" spc="-5">
                <a:latin typeface="Tahoma"/>
                <a:cs typeface="Tahoma"/>
              </a:rPr>
              <a:t>MAP: Which 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>
                <a:latin typeface="Tahoma"/>
                <a:cs typeface="Tahoma"/>
              </a:rPr>
              <a:t>) maximizes p(</a:t>
            </a:r>
            <a:r>
              <a:rPr dirty="0" sz="1400" spc="-5" b="1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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ahoma"/>
                <a:cs typeface="Tahoma"/>
              </a:rPr>
              <a:t>|</a:t>
            </a:r>
            <a:r>
              <a:rPr dirty="0" sz="1400" spc="-15" b="1">
                <a:latin typeface="Tahoma"/>
                <a:cs typeface="Tahoma"/>
              </a:rPr>
              <a:t>x</a:t>
            </a:r>
            <a:r>
              <a:rPr dirty="0" baseline="-19444" sz="1500" spc="-22" i="1">
                <a:latin typeface="Tahoma"/>
                <a:cs typeface="Tahoma"/>
              </a:rPr>
              <a:t>1</a:t>
            </a:r>
            <a:r>
              <a:rPr dirty="0" sz="1450" spc="-15" i="1">
                <a:latin typeface="Tahoma"/>
                <a:cs typeface="Tahoma"/>
              </a:rPr>
              <a:t>,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2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</a:t>
            </a:r>
            <a:r>
              <a:rPr dirty="0" sz="1450" spc="100" i="1">
                <a:latin typeface="Tahoma"/>
                <a:cs typeface="Tahoma"/>
              </a:rPr>
              <a:t> </a:t>
            </a:r>
            <a:r>
              <a:rPr dirty="0" sz="1400" spc="-15" b="1">
                <a:latin typeface="Tahoma"/>
                <a:cs typeface="Tahoma"/>
              </a:rPr>
              <a:t>x</a:t>
            </a:r>
            <a:r>
              <a:rPr dirty="0" baseline="-19444" sz="1500" spc="-22" i="1">
                <a:latin typeface="Tahoma"/>
                <a:cs typeface="Tahoma"/>
              </a:rPr>
              <a:t>R</a:t>
            </a:r>
            <a:r>
              <a:rPr dirty="0" sz="1400" spc="-15">
                <a:latin typeface="Tahoma"/>
                <a:cs typeface="Tahoma"/>
              </a:rPr>
              <a:t>)?</a:t>
            </a:r>
            <a:endParaRPr sz="1400">
              <a:latin typeface="Tahoma"/>
              <a:cs typeface="Tahoma"/>
            </a:endParaRPr>
          </a:p>
          <a:p>
            <a:pPr marL="2819400">
              <a:lnSpc>
                <a:spcPct val="100000"/>
              </a:lnSpc>
              <a:spcBef>
                <a:spcPts val="885"/>
              </a:spcBef>
            </a:pP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Why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do 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we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use 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this form</a:t>
            </a:r>
            <a:r>
              <a:rPr dirty="0" sz="1000" spc="-9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15">
                <a:solidFill>
                  <a:srgbClr val="3333CC"/>
                </a:solidFill>
                <a:latin typeface="Tahoma"/>
                <a:cs typeface="Tahoma"/>
              </a:rPr>
              <a:t>of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0720" y="2568499"/>
            <a:ext cx="1623060" cy="109410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prior?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Actually, we don’t have</a:t>
            </a:r>
            <a:r>
              <a:rPr dirty="0" sz="1000" spc="-8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to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But 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it is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computationally 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and 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algebraically</a:t>
            </a:r>
            <a:r>
              <a:rPr dirty="0" sz="1000" spc="-2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convenient…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…it’s a </a:t>
            </a:r>
            <a:r>
              <a:rPr dirty="0" sz="1050" spc="-30" i="1">
                <a:solidFill>
                  <a:srgbClr val="FF0000"/>
                </a:solidFill>
                <a:latin typeface="Tahoma"/>
                <a:cs typeface="Tahoma"/>
              </a:rPr>
              <a:t>conjugate</a:t>
            </a:r>
            <a:r>
              <a:rPr dirty="0" sz="1050" spc="-40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50" spc="-20" i="1">
                <a:solidFill>
                  <a:srgbClr val="FF0000"/>
                </a:solidFill>
                <a:latin typeface="Tahoma"/>
                <a:cs typeface="Tahoma"/>
              </a:rPr>
              <a:t>prior.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81477" y="6894576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 h="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97251" y="6656831"/>
            <a:ext cx="833119" cy="474980"/>
          </a:xfrm>
          <a:custGeom>
            <a:avLst/>
            <a:gdLst/>
            <a:ahLst/>
            <a:cxnLst/>
            <a:rect l="l" t="t" r="r" b="b"/>
            <a:pathLst>
              <a:path w="833119" h="474979">
                <a:moveTo>
                  <a:pt x="832866" y="0"/>
                </a:moveTo>
                <a:lnTo>
                  <a:pt x="0" y="0"/>
                </a:lnTo>
                <a:lnTo>
                  <a:pt x="0" y="474725"/>
                </a:lnTo>
                <a:lnTo>
                  <a:pt x="832866" y="474725"/>
                </a:lnTo>
                <a:lnTo>
                  <a:pt x="832866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36720" y="6714743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3552" y="6656831"/>
            <a:ext cx="1095375" cy="474980"/>
          </a:xfrm>
          <a:custGeom>
            <a:avLst/>
            <a:gdLst/>
            <a:ahLst/>
            <a:cxnLst/>
            <a:rect l="l" t="t" r="r" b="b"/>
            <a:pathLst>
              <a:path w="1095375" h="474979">
                <a:moveTo>
                  <a:pt x="1094994" y="0"/>
                </a:moveTo>
                <a:lnTo>
                  <a:pt x="0" y="0"/>
                </a:lnTo>
                <a:lnTo>
                  <a:pt x="0" y="474725"/>
                </a:lnTo>
                <a:lnTo>
                  <a:pt x="1094994" y="474725"/>
                </a:lnTo>
                <a:lnTo>
                  <a:pt x="1094994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16552" y="6961631"/>
            <a:ext cx="820419" cy="254000"/>
          </a:xfrm>
          <a:custGeom>
            <a:avLst/>
            <a:gdLst/>
            <a:ahLst/>
            <a:cxnLst/>
            <a:rect l="l" t="t" r="r" b="b"/>
            <a:pathLst>
              <a:path w="820420" h="254000">
                <a:moveTo>
                  <a:pt x="819912" y="0"/>
                </a:moveTo>
                <a:lnTo>
                  <a:pt x="0" y="0"/>
                </a:lnTo>
                <a:lnTo>
                  <a:pt x="0" y="253746"/>
                </a:lnTo>
                <a:lnTo>
                  <a:pt x="819912" y="253746"/>
                </a:lnTo>
                <a:lnTo>
                  <a:pt x="819912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16552" y="6656831"/>
            <a:ext cx="791845" cy="254000"/>
          </a:xfrm>
          <a:custGeom>
            <a:avLst/>
            <a:gdLst/>
            <a:ahLst/>
            <a:cxnLst/>
            <a:rect l="l" t="t" r="r" b="b"/>
            <a:pathLst>
              <a:path w="791845" h="254000">
                <a:moveTo>
                  <a:pt x="791718" y="0"/>
                </a:moveTo>
                <a:lnTo>
                  <a:pt x="0" y="0"/>
                </a:lnTo>
                <a:lnTo>
                  <a:pt x="0" y="253745"/>
                </a:lnTo>
                <a:lnTo>
                  <a:pt x="791718" y="253745"/>
                </a:lnTo>
                <a:lnTo>
                  <a:pt x="791718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53484" y="7463028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 h="0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66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30496" y="7463028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 h="0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66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47309" y="7362443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 h="0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66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26608" y="7362443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 h="0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66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599819" y="5402198"/>
          <a:ext cx="457898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9800"/>
                <a:gridCol w="1078864"/>
              </a:tblGrid>
              <a:tr h="1857756">
                <a:tc gridSpan="2"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6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Being Bayesian: </a:t>
                      </a:r>
                      <a:r>
                        <a:rPr dirty="0" sz="1600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MAP </a:t>
                      </a:r>
                      <a:r>
                        <a:rPr dirty="0" sz="16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estimates for</a:t>
                      </a:r>
                      <a:r>
                        <a:rPr dirty="0" sz="1600" spc="-1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Gaussians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287020" indent="-172085">
                        <a:lnSpc>
                          <a:spcPct val="100000"/>
                        </a:lnSpc>
                        <a:spcBef>
                          <a:spcPts val="600"/>
                        </a:spcBef>
                        <a:buChar char="•"/>
                        <a:tabLst>
                          <a:tab pos="287655" algn="l"/>
                        </a:tabLst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Suppose you have </a:t>
                      </a:r>
                      <a:r>
                        <a:rPr dirty="0" sz="1400" spc="-20" b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30" i="1">
                          <a:latin typeface="Tahoma"/>
                          <a:cs typeface="Tahoma"/>
                        </a:rPr>
                        <a:t>1</a:t>
                      </a:r>
                      <a:r>
                        <a:rPr dirty="0" sz="1450" spc="-20" i="1">
                          <a:latin typeface="Tahoma"/>
                          <a:cs typeface="Tahoma"/>
                        </a:rPr>
                        <a:t>, </a:t>
                      </a:r>
                      <a:r>
                        <a:rPr dirty="0" sz="1400" spc="-20" b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30" i="1">
                          <a:latin typeface="Tahoma"/>
                          <a:cs typeface="Tahoma"/>
                        </a:rPr>
                        <a:t>2</a:t>
                      </a:r>
                      <a:r>
                        <a:rPr dirty="0" sz="1450" spc="-20" i="1">
                          <a:latin typeface="Tahoma"/>
                          <a:cs typeface="Tahoma"/>
                        </a:rPr>
                        <a:t>, </a:t>
                      </a:r>
                      <a:r>
                        <a:rPr dirty="0" sz="1450" spc="-45" i="1">
                          <a:latin typeface="Tahoma"/>
                          <a:cs typeface="Tahoma"/>
                        </a:rPr>
                        <a:t>… </a:t>
                      </a:r>
                      <a:r>
                        <a:rPr dirty="0" sz="1400" spc="-20" b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30" i="1">
                          <a:latin typeface="Tahoma"/>
                          <a:cs typeface="Tahoma"/>
                        </a:rPr>
                        <a:t>R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~(i.i.d)</a:t>
                      </a:r>
                      <a:r>
                        <a:rPr dirty="0" sz="1400" spc="-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N(</a:t>
                      </a:r>
                      <a:r>
                        <a:rPr dirty="0" sz="1400" spc="-5" b="1">
                          <a:latin typeface="Symbol"/>
                          <a:cs typeface="Symbol"/>
                        </a:rPr>
                        <a:t>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,</a:t>
                      </a:r>
                      <a:r>
                        <a:rPr dirty="0" sz="1400" spc="-5" b="1">
                          <a:latin typeface="Symbol"/>
                          <a:cs typeface="Symbol"/>
                        </a:rPr>
                        <a:t>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287020" indent="-172085">
                        <a:lnSpc>
                          <a:spcPct val="100000"/>
                        </a:lnSpc>
                        <a:spcBef>
                          <a:spcPts val="284"/>
                        </a:spcBef>
                        <a:buChar char="•"/>
                        <a:tabLst>
                          <a:tab pos="287655" algn="l"/>
                        </a:tabLst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MAP: Which (</a:t>
                      </a:r>
                      <a:r>
                        <a:rPr dirty="0" sz="1400" spc="-5" b="1">
                          <a:latin typeface="Symbol"/>
                          <a:cs typeface="Symbol"/>
                        </a:rPr>
                        <a:t>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,</a:t>
                      </a:r>
                      <a:r>
                        <a:rPr dirty="0" sz="1400" spc="-5" b="1">
                          <a:latin typeface="Symbol"/>
                          <a:cs typeface="Symbol"/>
                        </a:rPr>
                        <a:t>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) maximizes p(</a:t>
                      </a:r>
                      <a:r>
                        <a:rPr dirty="0" sz="1400" spc="-5" b="1">
                          <a:latin typeface="Symbol"/>
                          <a:cs typeface="Symbol"/>
                        </a:rPr>
                        <a:t>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,</a:t>
                      </a:r>
                      <a:r>
                        <a:rPr dirty="0" sz="1400" spc="-5" b="1">
                          <a:latin typeface="Symbol"/>
                          <a:cs typeface="Symbol"/>
                        </a:rPr>
                        <a:t>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ahoma"/>
                          <a:cs typeface="Tahoma"/>
                        </a:rPr>
                        <a:t>|</a:t>
                      </a:r>
                      <a:r>
                        <a:rPr dirty="0" sz="1400" spc="-15" b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22" i="1">
                          <a:latin typeface="Tahoma"/>
                          <a:cs typeface="Tahoma"/>
                        </a:rPr>
                        <a:t>1</a:t>
                      </a:r>
                      <a:r>
                        <a:rPr dirty="0" sz="1450" spc="-15" i="1">
                          <a:latin typeface="Tahoma"/>
                          <a:cs typeface="Tahoma"/>
                        </a:rPr>
                        <a:t>, </a:t>
                      </a:r>
                      <a:r>
                        <a:rPr dirty="0" sz="1400" spc="-20" b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30" i="1">
                          <a:latin typeface="Tahoma"/>
                          <a:cs typeface="Tahoma"/>
                        </a:rPr>
                        <a:t>2</a:t>
                      </a:r>
                      <a:r>
                        <a:rPr dirty="0" sz="1450" spc="-20" i="1">
                          <a:latin typeface="Tahoma"/>
                          <a:cs typeface="Tahoma"/>
                        </a:rPr>
                        <a:t>, </a:t>
                      </a:r>
                      <a:r>
                        <a:rPr dirty="0" sz="1450" spc="-45" i="1">
                          <a:latin typeface="Tahoma"/>
                          <a:cs typeface="Tahoma"/>
                        </a:rPr>
                        <a:t>…</a:t>
                      </a:r>
                      <a:r>
                        <a:rPr dirty="0" sz="1450" spc="10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15" b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22" i="1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 spc="-15">
                          <a:latin typeface="Tahoma"/>
                          <a:cs typeface="Tahoma"/>
                        </a:rPr>
                        <a:t>)?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Step 1: Prior: </a:t>
                      </a:r>
                      <a:r>
                        <a:rPr dirty="0" sz="1000" spc="-5" b="1">
                          <a:latin typeface="Symbol"/>
                          <a:cs typeface="Symbol"/>
                        </a:rPr>
                        <a:t></a:t>
                      </a:r>
                      <a:r>
                        <a:rPr dirty="0" sz="1000" spc="-5">
                          <a:latin typeface="Symbol"/>
                          <a:cs typeface="Symbol"/>
                        </a:rPr>
                        <a:t></a:t>
                      </a:r>
                      <a:r>
                        <a:rPr dirty="0" baseline="-21367" sz="975" spc="-7">
                          <a:latin typeface="Tahoma"/>
                          <a:cs typeface="Tahoma"/>
                        </a:rPr>
                        <a:t>0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-m-1) </a:t>
                      </a:r>
                      <a:r>
                        <a:rPr dirty="0" sz="1000" b="1">
                          <a:latin typeface="Symbol"/>
                          <a:cs typeface="Symbol"/>
                        </a:rPr>
                        <a:t>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~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IW(</a:t>
                      </a:r>
                      <a:r>
                        <a:rPr dirty="0" sz="1000" spc="-5">
                          <a:latin typeface="Symbol"/>
                          <a:cs typeface="Symbol"/>
                        </a:rPr>
                        <a:t></a:t>
                      </a:r>
                      <a:r>
                        <a:rPr dirty="0" baseline="-21367" sz="975" spc="-7">
                          <a:latin typeface="Tahoma"/>
                          <a:cs typeface="Tahoma"/>
                        </a:rPr>
                        <a:t>0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, </a:t>
                      </a:r>
                      <a:r>
                        <a:rPr dirty="0" sz="1000" spc="-5" b="1">
                          <a:latin typeface="Symbol"/>
                          <a:cs typeface="Symbol"/>
                        </a:rPr>
                        <a:t></a:t>
                      </a:r>
                      <a:r>
                        <a:rPr dirty="0" sz="1000" spc="-5">
                          <a:latin typeface="Symbol"/>
                          <a:cs typeface="Symbol"/>
                        </a:rPr>
                        <a:t></a:t>
                      </a:r>
                      <a:r>
                        <a:rPr dirty="0" baseline="-21367" sz="975" spc="-7">
                          <a:latin typeface="Tahoma"/>
                          <a:cs typeface="Tahoma"/>
                        </a:rPr>
                        <a:t>0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-m-1) </a:t>
                      </a:r>
                      <a:r>
                        <a:rPr dirty="0" sz="1000" b="1">
                          <a:latin typeface="Symbol"/>
                          <a:cs typeface="Symbol"/>
                        </a:rPr>
                        <a:t>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1367" sz="975" spc="-7">
                          <a:latin typeface="Tahoma"/>
                          <a:cs typeface="Tahoma"/>
                        </a:rPr>
                        <a:t>0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), </a:t>
                      </a:r>
                      <a:r>
                        <a:rPr dirty="0" sz="1000" b="1">
                          <a:latin typeface="Symbol"/>
                          <a:cs typeface="Symbol"/>
                        </a:rPr>
                        <a:t>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| </a:t>
                      </a:r>
                      <a:r>
                        <a:rPr dirty="0" sz="1000" b="1">
                          <a:latin typeface="Symbol"/>
                          <a:cs typeface="Symbol"/>
                        </a:rPr>
                        <a:t>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~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N(</a:t>
                      </a:r>
                      <a:r>
                        <a:rPr dirty="0" sz="1000" spc="-5" b="1">
                          <a:latin typeface="Symbol"/>
                          <a:cs typeface="Symbol"/>
                        </a:rPr>
                        <a:t></a:t>
                      </a:r>
                      <a:r>
                        <a:rPr dirty="0" baseline="-21367" sz="975" spc="-7">
                          <a:latin typeface="Tahoma"/>
                          <a:cs typeface="Tahoma"/>
                        </a:rPr>
                        <a:t>0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, </a:t>
                      </a:r>
                      <a:r>
                        <a:rPr dirty="0" sz="1000" b="1">
                          <a:latin typeface="Symbol"/>
                          <a:cs typeface="Symbol"/>
                        </a:rPr>
                        <a:t>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/</a:t>
                      </a:r>
                      <a:r>
                        <a:rPr dirty="0" sz="1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>
                          <a:latin typeface="Symbol"/>
                          <a:cs typeface="Symbol"/>
                        </a:rPr>
                        <a:t></a:t>
                      </a:r>
                      <a:r>
                        <a:rPr dirty="0" baseline="-21367" sz="975" spc="-7">
                          <a:latin typeface="Tahoma"/>
                          <a:cs typeface="Tahoma"/>
                        </a:rPr>
                        <a:t>0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L="153670">
                        <a:lnSpc>
                          <a:spcPts val="1040"/>
                        </a:lnSpc>
                        <a:spcBef>
                          <a:spcPts val="254"/>
                        </a:spcBef>
                        <a:tabLst>
                          <a:tab pos="821055" algn="l"/>
                          <a:tab pos="1097915" algn="l"/>
                          <a:tab pos="2044064" algn="l"/>
                          <a:tab pos="3039110" algn="l"/>
                        </a:tabLst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Step 2:	</a:t>
                      </a:r>
                      <a:r>
                        <a:rPr dirty="0" u="sng" sz="1000" spc="-5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	</a:t>
                      </a:r>
                      <a:r>
                        <a:rPr dirty="0" baseline="-32051" sz="195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baseline="-32051" sz="1950" spc="30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2222" sz="1125" spc="7" i="1">
                          <a:latin typeface="Times New Roman"/>
                          <a:cs typeface="Times New Roman"/>
                        </a:rPr>
                        <a:t>R	</a:t>
                      </a:r>
                      <a:r>
                        <a:rPr dirty="0" baseline="-26748" sz="2025" spc="-37" i="1">
                          <a:latin typeface="Symbol"/>
                          <a:cs typeface="Symbol"/>
                        </a:rPr>
                        <a:t></a:t>
                      </a:r>
                      <a:r>
                        <a:rPr dirty="0" baseline="-26748" sz="2025" spc="-37" i="1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baseline="-27777" sz="1950" spc="-15" b="1">
                          <a:latin typeface="Times New Roman"/>
                          <a:cs typeface="Times New Roman"/>
                        </a:rPr>
                        <a:t>µ  </a:t>
                      </a:r>
                      <a:r>
                        <a:rPr dirty="0" baseline="-27777" sz="1950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-27777" sz="195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7777" sz="1950" spc="7" i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27777" sz="1950" spc="7" b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baseline="-27777" sz="1950" spc="232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0864" sz="2025" spc="-37" i="1">
                          <a:latin typeface="Symbol"/>
                          <a:cs typeface="Symbol"/>
                        </a:rPr>
                        <a:t></a:t>
                      </a:r>
                      <a:r>
                        <a:rPr dirty="0" baseline="-30864" sz="2025" spc="-3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32051" sz="19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32051" sz="19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0864" sz="2025" spc="-37" i="1">
                          <a:latin typeface="Symbol"/>
                          <a:cs typeface="Symbol"/>
                        </a:rPr>
                        <a:t></a:t>
                      </a:r>
                      <a:r>
                        <a:rPr dirty="0" baseline="-30864" sz="2025" spc="-37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2051" sz="1950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-32051" sz="1950" spc="-4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2051" sz="1950" i="1">
                          <a:latin typeface="Times New Roman"/>
                          <a:cs typeface="Times New Roman"/>
                        </a:rPr>
                        <a:t>R</a:t>
                      </a:r>
                      <a:endParaRPr baseline="-32051" sz="1950">
                        <a:latin typeface="Times New Roman"/>
                        <a:cs typeface="Times New Roman"/>
                      </a:endParaRPr>
                    </a:p>
                    <a:p>
                      <a:pPr marL="820419">
                        <a:lnSpc>
                          <a:spcPts val="1760"/>
                        </a:lnSpc>
                        <a:tabLst>
                          <a:tab pos="1229995" algn="l"/>
                          <a:tab pos="1689735" algn="l"/>
                          <a:tab pos="2721610" algn="l"/>
                          <a:tab pos="2921635" algn="l"/>
                          <a:tab pos="3248025" algn="l"/>
                        </a:tabLst>
                      </a:pPr>
                      <a:r>
                        <a:rPr dirty="0" baseline="-23504" sz="1950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3504" sz="1950" spc="-22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3504" sz="19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23504" sz="195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24216" sz="2925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24216" sz="2925" spc="-4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3504" sz="1950" b="1"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baseline="-19230" sz="1950" spc="75" b="1">
                          <a:latin typeface="Times New Roman"/>
                          <a:cs typeface="Times New Roman"/>
                        </a:rPr>
                        <a:t>µ</a:t>
                      </a:r>
                      <a:r>
                        <a:rPr dirty="0" baseline="-55555" sz="1125" spc="75" i="1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dirty="0" baseline="-19230" sz="19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u="sng" baseline="2136" sz="19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u="sng" baseline="2136" sz="1950" spc="247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baseline="3703" sz="1125" spc="7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0   </a:t>
                      </a:r>
                      <a:r>
                        <a:rPr dirty="0" u="sng" baseline="3703" sz="1125" spc="97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baseline="3703" sz="1125" spc="7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0	</a:t>
                      </a:r>
                      <a:r>
                        <a:rPr dirty="0" baseline="3703" sz="1125" spc="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750" spc="5" i="1">
                          <a:latin typeface="Times New Roman"/>
                          <a:cs typeface="Times New Roman"/>
                        </a:rPr>
                        <a:t>R	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0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090930">
                        <a:lnSpc>
                          <a:spcPts val="145"/>
                        </a:lnSpc>
                        <a:spcBef>
                          <a:spcPts val="190"/>
                        </a:spcBef>
                        <a:tabLst>
                          <a:tab pos="2162810" algn="l"/>
                          <a:tab pos="2825115" algn="l"/>
                          <a:tab pos="3054985" algn="l"/>
                        </a:tabLst>
                      </a:pPr>
                      <a:r>
                        <a:rPr dirty="0" baseline="21367" sz="1950" i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21367" sz="1950" spc="157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2222" sz="1125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baseline="22222" sz="1125" spc="-1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2222" sz="1125" spc="-22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22222" sz="1125" spc="-22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baseline="24691" sz="2025" spc="-37" i="1">
                          <a:latin typeface="Symbol"/>
                          <a:cs typeface="Symbol"/>
                        </a:rPr>
                        <a:t></a:t>
                      </a:r>
                      <a:r>
                        <a:rPr dirty="0" baseline="24691" sz="2025" spc="-37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2222" sz="1125" spc="7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22222" sz="1125" spc="-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5641" sz="1950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baseline="25641" sz="1950" spc="-6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5641" sz="1950" i="1">
                          <a:latin typeface="Times New Roman"/>
                          <a:cs typeface="Times New Roman"/>
                        </a:rPr>
                        <a:t>R	</a:t>
                      </a:r>
                      <a:r>
                        <a:rPr dirty="0" sz="1350" spc="-30" i="1">
                          <a:latin typeface="Symbol"/>
                          <a:cs typeface="Symbol"/>
                        </a:rPr>
                        <a:t></a:t>
                      </a:r>
                      <a:r>
                        <a:rPr dirty="0" sz="1350" spc="-3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30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-30" i="1">
                          <a:latin typeface="Symbol"/>
                          <a:cs typeface="Symbol"/>
                        </a:rPr>
                        <a:t></a:t>
                      </a:r>
                      <a:r>
                        <a:rPr dirty="0" sz="1350" spc="-3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1300" spc="-2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i="1">
                          <a:latin typeface="Times New Roman"/>
                          <a:cs typeface="Times New Roman"/>
                        </a:rPr>
                        <a:t>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R="1464945">
                        <a:lnSpc>
                          <a:spcPts val="300"/>
                        </a:lnSpc>
                      </a:pPr>
                      <a:r>
                        <a:rPr dirty="0" sz="750" i="1">
                          <a:latin typeface="Times New Roman"/>
                          <a:cs typeface="Times New Roman"/>
                        </a:rPr>
                        <a:t>k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938145">
                        <a:lnSpc>
                          <a:spcPct val="100000"/>
                        </a:lnSpc>
                        <a:spcBef>
                          <a:spcPts val="630"/>
                        </a:spcBef>
                        <a:tabLst>
                          <a:tab pos="3279775" algn="l"/>
                        </a:tabLst>
                      </a:pPr>
                      <a:r>
                        <a:rPr dirty="0" sz="750" spc="5" i="1">
                          <a:latin typeface="Times New Roman"/>
                          <a:cs typeface="Times New Roman"/>
                        </a:rPr>
                        <a:t>R	</a:t>
                      </a:r>
                      <a:r>
                        <a:rPr dirty="0" sz="750" spc="5">
                          <a:latin typeface="Times New Roman"/>
                          <a:cs typeface="Times New Roman"/>
                        </a:rPr>
                        <a:t>0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66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5269">
                <a:tc rowSpan="2">
                  <a:txBody>
                    <a:bodyPr/>
                    <a:lstStyle/>
                    <a:p>
                      <a:pPr algn="ctr" marL="909319">
                        <a:lnSpc>
                          <a:spcPts val="484"/>
                        </a:lnSpc>
                        <a:spcBef>
                          <a:spcPts val="350"/>
                        </a:spcBef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R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0">
                        <a:lnSpc>
                          <a:spcPts val="1485"/>
                        </a:lnSpc>
                      </a:pPr>
                      <a:r>
                        <a:rPr dirty="0" sz="1250" spc="-1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300" i="1">
                          <a:latin typeface="Symbol"/>
                          <a:cs typeface="Symbol"/>
                        </a:rPr>
                        <a:t>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125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50" spc="-1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75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250" spc="-1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250" spc="5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50" b="1">
                          <a:latin typeface="Times New Roman"/>
                          <a:cs typeface="Times New Roman"/>
                        </a:rPr>
                        <a:t>Σ</a:t>
                      </a:r>
                      <a:r>
                        <a:rPr dirty="0" sz="1250" b="1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50" spc="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5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300" i="1">
                          <a:latin typeface="Symbol"/>
                          <a:cs typeface="Symbol"/>
                        </a:rPr>
                        <a:t>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300" spc="-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125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50" spc="-1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75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250" spc="-1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250" spc="5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50" b="1">
                          <a:latin typeface="Times New Roman"/>
                          <a:cs typeface="Times New Roman"/>
                        </a:rPr>
                        <a:t>Σ</a:t>
                      </a:r>
                      <a:r>
                        <a:rPr dirty="0" sz="12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1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125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9009" sz="2775" spc="21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sz="1650" spc="-20">
                          <a:latin typeface="Symbol"/>
                          <a:cs typeface="Symbol"/>
                        </a:rPr>
                        <a:t></a:t>
                      </a:r>
                      <a:r>
                        <a:rPr dirty="0" sz="1250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50" b="1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50" spc="-1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25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65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650" spc="-90">
                          <a:latin typeface="Symbol"/>
                          <a:cs typeface="Symbol"/>
                        </a:rPr>
                        <a:t></a:t>
                      </a:r>
                      <a:r>
                        <a:rPr dirty="0" sz="1650" spc="-25">
                          <a:latin typeface="Symbol"/>
                          <a:cs typeface="Symbol"/>
                        </a:rPr>
                        <a:t></a:t>
                      </a:r>
                      <a:r>
                        <a:rPr dirty="0" sz="1250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50" b="1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50" spc="-1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25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70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650" spc="-85">
                          <a:latin typeface="Symbol"/>
                          <a:cs typeface="Symbol"/>
                        </a:rPr>
                        <a:t></a:t>
                      </a:r>
                      <a:r>
                        <a:rPr dirty="0" baseline="51587" sz="1050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51587" sz="10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1587" sz="1050" spc="1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</a:t>
                      </a:r>
                      <a:endParaRPr sz="1250">
                        <a:latin typeface="Symbol"/>
                        <a:cs typeface="Symbol"/>
                      </a:endParaRPr>
                    </a:p>
                    <a:p>
                      <a:pPr marL="145415">
                        <a:lnSpc>
                          <a:spcPts val="459"/>
                        </a:lnSpc>
                        <a:tabLst>
                          <a:tab pos="848360" algn="l"/>
                          <a:tab pos="1217930" algn="l"/>
                          <a:tab pos="1903730" algn="l"/>
                          <a:tab pos="2437130" algn="l"/>
                          <a:tab pos="2914015" algn="l"/>
                        </a:tabLst>
                      </a:pPr>
                      <a:r>
                        <a:rPr dirty="0" sz="700" spc="15" i="1">
                          <a:latin typeface="Times New Roman"/>
                          <a:cs typeface="Times New Roman"/>
                        </a:rPr>
                        <a:t>R	R	</a:t>
                      </a:r>
                      <a:r>
                        <a:rPr dirty="0" sz="700" spc="15"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dirty="0" sz="700" spc="10" i="1">
                          <a:latin typeface="Times New Roman"/>
                          <a:cs typeface="Times New Roman"/>
                        </a:rPr>
                        <a:t>k	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9175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700" spc="10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700" spc="-8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605"/>
                        </a:lnSpc>
                      </a:pPr>
                      <a:r>
                        <a:rPr dirty="0" sz="1650" spc="-75">
                          <a:latin typeface="Symbol"/>
                          <a:cs typeface="Symbol"/>
                        </a:rPr>
                        <a:t></a:t>
                      </a:r>
                      <a:r>
                        <a:rPr dirty="0" sz="1250" spc="-75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50" spc="-1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250" spc="-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35" b="1">
                          <a:latin typeface="Times New Roman"/>
                          <a:cs typeface="Times New Roman"/>
                        </a:rPr>
                        <a:t>µ</a:t>
                      </a:r>
                      <a:r>
                        <a:rPr dirty="0" baseline="-23809" sz="1050" spc="52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-23809" sz="1050" spc="-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-125">
                          <a:latin typeface="Symbol"/>
                          <a:cs typeface="Symbol"/>
                        </a:rPr>
                        <a:t></a:t>
                      </a:r>
                      <a:r>
                        <a:rPr dirty="0" sz="1250" spc="-125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50" spc="-9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250" spc="-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35" b="1">
                          <a:latin typeface="Times New Roman"/>
                          <a:cs typeface="Times New Roman"/>
                        </a:rPr>
                        <a:t>µ</a:t>
                      </a:r>
                      <a:r>
                        <a:rPr dirty="0" baseline="-23809" sz="1050" spc="52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-23809" sz="1050" spc="-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-140">
                          <a:latin typeface="Symbol"/>
                          <a:cs typeface="Symbol"/>
                        </a:rPr>
                        <a:t></a:t>
                      </a:r>
                      <a:endParaRPr sz="1650">
                        <a:latin typeface="Symbol"/>
                        <a:cs typeface="Symbol"/>
                      </a:endParaRPr>
                    </a:p>
                    <a:p>
                      <a:pPr algn="r" marR="50800">
                        <a:lnSpc>
                          <a:spcPts val="409"/>
                        </a:lnSpc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T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155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555"/>
                        </a:lnSpc>
                      </a:pPr>
                      <a:r>
                        <a:rPr dirty="0" sz="1250" spc="40">
                          <a:latin typeface="Times New Roman"/>
                          <a:cs typeface="Times New Roman"/>
                        </a:rPr>
                        <a:t>1/</a:t>
                      </a:r>
                      <a:r>
                        <a:rPr dirty="0" sz="1250" spc="-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i="1">
                          <a:latin typeface="Symbol"/>
                          <a:cs typeface="Symbol"/>
                        </a:rPr>
                        <a:t></a:t>
                      </a:r>
                      <a:r>
                        <a:rPr dirty="0" sz="1300" spc="-2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3809" sz="1050" spc="22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-23809" sz="1050" spc="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60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1250" spc="60">
                          <a:latin typeface="Times New Roman"/>
                          <a:cs typeface="Times New Roman"/>
                        </a:rPr>
                        <a:t>1/</a:t>
                      </a:r>
                      <a:r>
                        <a:rPr dirty="0" sz="125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1061466">
                <a:tc gridSpan="2"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Step 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3: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Posterior: (</a:t>
                      </a:r>
                      <a:r>
                        <a:rPr dirty="0" sz="1200" spc="-5">
                          <a:latin typeface="Symbol"/>
                          <a:cs typeface="Symbol"/>
                        </a:rPr>
                        <a:t></a:t>
                      </a:r>
                      <a:r>
                        <a:rPr dirty="0" baseline="-20833" sz="1200" spc="-7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+m-1)</a:t>
                      </a:r>
                      <a:r>
                        <a:rPr dirty="0" sz="1200" spc="-5" b="1">
                          <a:latin typeface="Symbol"/>
                          <a:cs typeface="Symbol"/>
                        </a:rPr>
                        <a:t>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~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IW(</a:t>
                      </a:r>
                      <a:r>
                        <a:rPr dirty="0" sz="1200" spc="-5">
                          <a:latin typeface="Symbol"/>
                          <a:cs typeface="Symbol"/>
                        </a:rPr>
                        <a:t></a:t>
                      </a:r>
                      <a:r>
                        <a:rPr dirty="0" baseline="-20833" sz="1200" spc="-7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, (</a:t>
                      </a:r>
                      <a:r>
                        <a:rPr dirty="0" sz="1200" spc="-5">
                          <a:latin typeface="Symbol"/>
                          <a:cs typeface="Symbol"/>
                        </a:rPr>
                        <a:t></a:t>
                      </a:r>
                      <a:r>
                        <a:rPr dirty="0" baseline="-20833" sz="1200" spc="-7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+m-1) </a:t>
                      </a:r>
                      <a:r>
                        <a:rPr dirty="0" sz="1200" spc="-5" b="1">
                          <a:latin typeface="Symbol"/>
                          <a:cs typeface="Symbol"/>
                        </a:rPr>
                        <a:t>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0833" sz="1200" spc="-7">
                          <a:latin typeface="Tahoma"/>
                          <a:cs typeface="Tahoma"/>
                        </a:rPr>
                        <a:t>R</a:t>
                      </a:r>
                      <a:r>
                        <a:rPr dirty="0" baseline="-20833" sz="1200" spc="172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),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algn="ctr" marR="13208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200" spc="-5" b="1">
                          <a:latin typeface="Symbol"/>
                          <a:cs typeface="Symbol"/>
                        </a:rPr>
                        <a:t>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| </a:t>
                      </a:r>
                      <a:r>
                        <a:rPr dirty="0" sz="1200" spc="-5" b="1">
                          <a:latin typeface="Symbol"/>
                          <a:cs typeface="Symbol"/>
                        </a:rPr>
                        <a:t>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~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N(</a:t>
                      </a:r>
                      <a:r>
                        <a:rPr dirty="0" sz="1200" spc="-5" b="1">
                          <a:latin typeface="Symbol"/>
                          <a:cs typeface="Symbol"/>
                        </a:rPr>
                        <a:t></a:t>
                      </a:r>
                      <a:r>
                        <a:rPr dirty="0" baseline="-20833" sz="1200" spc="-7">
                          <a:latin typeface="Tahoma"/>
                          <a:cs typeface="Tahoma"/>
                        </a:rPr>
                        <a:t>R 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, </a:t>
                      </a:r>
                      <a:r>
                        <a:rPr dirty="0" sz="1200" spc="-5" b="1">
                          <a:latin typeface="Symbol"/>
                          <a:cs typeface="Symbol"/>
                        </a:rPr>
                        <a:t>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/</a:t>
                      </a:r>
                      <a:r>
                        <a:rPr dirty="0" sz="1200" spc="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latin typeface="Symbol"/>
                          <a:cs typeface="Symbol"/>
                        </a:rPr>
                        <a:t></a:t>
                      </a:r>
                      <a:r>
                        <a:rPr dirty="0" baseline="-20833" sz="1200" spc="-7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)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26797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Result: </a:t>
                      </a:r>
                      <a:r>
                        <a:rPr dirty="0" sz="1400" spc="-5" b="1">
                          <a:latin typeface="Symbol"/>
                          <a:cs typeface="Symbol"/>
                        </a:rPr>
                        <a:t></a:t>
                      </a:r>
                      <a:r>
                        <a:rPr dirty="0" baseline="23391" sz="1425" spc="-7">
                          <a:latin typeface="Tahoma"/>
                          <a:cs typeface="Tahoma"/>
                        </a:rPr>
                        <a:t>map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= </a:t>
                      </a:r>
                      <a:r>
                        <a:rPr dirty="0" sz="1400" spc="-10" b="1">
                          <a:latin typeface="Symbol"/>
                          <a:cs typeface="Symbol"/>
                        </a:rPr>
                        <a:t></a:t>
                      </a:r>
                      <a:r>
                        <a:rPr dirty="0" baseline="-20467" sz="1425" spc="-15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,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E[</a:t>
                      </a:r>
                      <a:r>
                        <a:rPr dirty="0" sz="1400" spc="-5" b="1">
                          <a:latin typeface="Symbol"/>
                          <a:cs typeface="Symbol"/>
                        </a:rPr>
                        <a:t>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ahoma"/>
                          <a:cs typeface="Tahoma"/>
                        </a:rPr>
                        <a:t>|</a:t>
                      </a:r>
                      <a:r>
                        <a:rPr dirty="0" sz="1400" spc="-15" b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22" i="1">
                          <a:latin typeface="Tahoma"/>
                          <a:cs typeface="Tahoma"/>
                        </a:rPr>
                        <a:t>1</a:t>
                      </a:r>
                      <a:r>
                        <a:rPr dirty="0" sz="1450" spc="-15" i="1">
                          <a:latin typeface="Tahoma"/>
                          <a:cs typeface="Tahoma"/>
                        </a:rPr>
                        <a:t>, </a:t>
                      </a:r>
                      <a:r>
                        <a:rPr dirty="0" sz="1400" spc="-20" b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30" i="1">
                          <a:latin typeface="Tahoma"/>
                          <a:cs typeface="Tahoma"/>
                        </a:rPr>
                        <a:t>2</a:t>
                      </a:r>
                      <a:r>
                        <a:rPr dirty="0" sz="1450" spc="-20" i="1">
                          <a:latin typeface="Tahoma"/>
                          <a:cs typeface="Tahoma"/>
                        </a:rPr>
                        <a:t>, </a:t>
                      </a:r>
                      <a:r>
                        <a:rPr dirty="0" sz="1450" spc="-45" i="1">
                          <a:latin typeface="Tahoma"/>
                          <a:cs typeface="Tahoma"/>
                        </a:rPr>
                        <a:t>… </a:t>
                      </a:r>
                      <a:r>
                        <a:rPr dirty="0" sz="1400" spc="-20" b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30" i="1">
                          <a:latin typeface="Tahoma"/>
                          <a:cs typeface="Tahoma"/>
                        </a:rPr>
                        <a:t>R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]=</a:t>
                      </a:r>
                      <a:r>
                        <a:rPr dirty="0" sz="1400" spc="1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b="1">
                          <a:latin typeface="Symbol"/>
                          <a:cs typeface="Symbol"/>
                        </a:rPr>
                        <a:t></a:t>
                      </a:r>
                      <a:r>
                        <a:rPr dirty="0" baseline="-20467" sz="1425">
                          <a:latin typeface="Tahoma"/>
                          <a:cs typeface="Tahoma"/>
                        </a:rPr>
                        <a:t>R</a:t>
                      </a:r>
                      <a:endParaRPr baseline="-20467" sz="1425">
                        <a:latin typeface="Tahoma"/>
                        <a:cs typeface="Tahoma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3348354" algn="l"/>
                        </a:tabLst>
                      </a:pP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Copyright </a:t>
                      </a:r>
                      <a:r>
                        <a:rPr dirty="0" sz="60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©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2001, 2004, Andrew</a:t>
                      </a:r>
                      <a:r>
                        <a:rPr dirty="0" sz="600" spc="6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W.</a:t>
                      </a:r>
                      <a:r>
                        <a:rPr dirty="0" sz="600" spc="1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Moore	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Maximum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Likelihood: 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Slide</a:t>
                      </a:r>
                      <a:r>
                        <a:rPr dirty="0" sz="6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46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1650" y="1337972"/>
            <a:ext cx="2829560" cy="1037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n: </a:t>
            </a:r>
            <a:r>
              <a:rPr dirty="0" sz="1600">
                <a:solidFill>
                  <a:srgbClr val="006500"/>
                </a:solidFill>
                <a:latin typeface="Tahoma"/>
                <a:cs typeface="Tahoma"/>
              </a:rPr>
              <a:t>MAP </a:t>
            </a: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estimates for</a:t>
            </a:r>
            <a:r>
              <a:rPr dirty="0" sz="1600" spc="-5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Gaussians</a:t>
            </a:r>
            <a:endParaRPr sz="1600">
              <a:latin typeface="Tahoma"/>
              <a:cs typeface="Tahoma"/>
            </a:endParaRPr>
          </a:p>
          <a:p>
            <a:pPr marL="55880">
              <a:lnSpc>
                <a:spcPct val="100000"/>
              </a:lnSpc>
              <a:spcBef>
                <a:spcPts val="600"/>
              </a:spcBef>
            </a:pPr>
            <a:r>
              <a:rPr dirty="0" sz="1400" spc="-5">
                <a:latin typeface="Tahoma"/>
                <a:cs typeface="Tahoma"/>
              </a:rPr>
              <a:t>ve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1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2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N(</a:t>
            </a:r>
            <a:r>
              <a:rPr dirty="0" sz="1400" spc="-5" b="1">
                <a:latin typeface="Symbol"/>
                <a:cs typeface="Symbol"/>
              </a:rPr>
              <a:t>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Σ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127635">
              <a:lnSpc>
                <a:spcPct val="100000"/>
              </a:lnSpc>
              <a:spcBef>
                <a:spcPts val="284"/>
              </a:spcBef>
            </a:pPr>
            <a:r>
              <a:rPr dirty="0" sz="1400">
                <a:latin typeface="Tahoma"/>
                <a:cs typeface="Tahoma"/>
              </a:rPr>
              <a:t>) </a:t>
            </a:r>
            <a:r>
              <a:rPr dirty="0" sz="1400" spc="-5">
                <a:latin typeface="Tahoma"/>
                <a:cs typeface="Tahoma"/>
              </a:rPr>
              <a:t>maximizes p(</a:t>
            </a:r>
            <a:r>
              <a:rPr dirty="0" sz="1400" spc="-5" b="1">
                <a:latin typeface="Symbol"/>
                <a:cs typeface="Symbol"/>
              </a:rPr>
              <a:t>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 b="1">
                <a:latin typeface="Symbol"/>
                <a:cs typeface="Symbol"/>
              </a:rPr>
              <a:t>Σ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Tahoma"/>
                <a:cs typeface="Tahoma"/>
              </a:rPr>
              <a:t>|</a:t>
            </a:r>
            <a:r>
              <a:rPr dirty="0" sz="1400" spc="-15" b="1">
                <a:latin typeface="Tahoma"/>
                <a:cs typeface="Tahoma"/>
              </a:rPr>
              <a:t>x</a:t>
            </a:r>
            <a:r>
              <a:rPr dirty="0" baseline="-19444" sz="1500" spc="-22" i="1">
                <a:latin typeface="Tahoma"/>
                <a:cs typeface="Tahoma"/>
              </a:rPr>
              <a:t>1</a:t>
            </a:r>
            <a:r>
              <a:rPr dirty="0" sz="1450" spc="-15" i="1">
                <a:latin typeface="Tahoma"/>
                <a:cs typeface="Tahoma"/>
              </a:rPr>
              <a:t>, </a:t>
            </a:r>
            <a:r>
              <a:rPr dirty="0" sz="1400" spc="-20" b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2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</a:t>
            </a:r>
            <a:r>
              <a:rPr dirty="0" sz="1450" spc="75" i="1">
                <a:latin typeface="Tahoma"/>
                <a:cs typeface="Tahoma"/>
              </a:rPr>
              <a:t> </a:t>
            </a:r>
            <a:r>
              <a:rPr dirty="0" sz="1400" spc="-95" b="1">
                <a:latin typeface="Tahoma"/>
                <a:cs typeface="Tahoma"/>
              </a:rPr>
              <a:t>x</a:t>
            </a:r>
            <a:r>
              <a:rPr dirty="0" baseline="-19444" sz="1500" spc="-142" i="1">
                <a:latin typeface="Tahoma"/>
                <a:cs typeface="Tahoma"/>
              </a:rPr>
              <a:t>R</a:t>
            </a:r>
            <a:r>
              <a:rPr dirty="0" sz="1400" spc="-95">
                <a:latin typeface="Tahoma"/>
                <a:cs typeface="Tahoma"/>
              </a:rPr>
              <a:t>)?</a:t>
            </a:r>
            <a:endParaRPr sz="1400">
              <a:latin typeface="Tahoma"/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495"/>
              </a:spcBef>
            </a:pPr>
            <a:r>
              <a:rPr dirty="0" sz="1000" spc="-5">
                <a:latin typeface="Tahoma"/>
                <a:cs typeface="Tahoma"/>
              </a:rPr>
              <a:t>IW(</a:t>
            </a:r>
            <a:r>
              <a:rPr dirty="0" sz="1000" spc="-5">
                <a:latin typeface="Symbol"/>
                <a:cs typeface="Symbol"/>
              </a:rPr>
              <a:t>ν</a:t>
            </a:r>
            <a:r>
              <a:rPr dirty="0" baseline="-21367" sz="975" spc="-7">
                <a:latin typeface="Tahoma"/>
                <a:cs typeface="Tahoma"/>
              </a:rPr>
              <a:t>0</a:t>
            </a:r>
            <a:r>
              <a:rPr dirty="0" sz="1000" spc="-5">
                <a:latin typeface="Tahoma"/>
                <a:cs typeface="Tahoma"/>
              </a:rPr>
              <a:t>, </a:t>
            </a:r>
            <a:r>
              <a:rPr dirty="0" sz="1000" spc="-5" b="1">
                <a:latin typeface="Symbol"/>
                <a:cs typeface="Symbol"/>
              </a:rPr>
              <a:t></a:t>
            </a:r>
            <a:r>
              <a:rPr dirty="0" sz="1000" spc="-5">
                <a:latin typeface="Symbol"/>
                <a:cs typeface="Symbol"/>
              </a:rPr>
              <a:t>ν</a:t>
            </a:r>
            <a:r>
              <a:rPr dirty="0" baseline="-21367" sz="975" spc="-7">
                <a:latin typeface="Tahoma"/>
                <a:cs typeface="Tahoma"/>
              </a:rPr>
              <a:t>0</a:t>
            </a:r>
            <a:r>
              <a:rPr dirty="0" sz="1000" spc="-5">
                <a:latin typeface="Tahoma"/>
                <a:cs typeface="Tahoma"/>
              </a:rPr>
              <a:t>-m-1) </a:t>
            </a:r>
            <a:r>
              <a:rPr dirty="0" sz="1000" b="1">
                <a:latin typeface="Symbol"/>
                <a:cs typeface="Symbol"/>
              </a:rPr>
              <a:t>Σ</a:t>
            </a:r>
            <a:r>
              <a:rPr dirty="0" sz="1000" b="1">
                <a:latin typeface="Times New Roman"/>
                <a:cs typeface="Times New Roman"/>
              </a:rPr>
              <a:t> </a:t>
            </a:r>
            <a:r>
              <a:rPr dirty="0" baseline="-21367" sz="975" spc="-7">
                <a:latin typeface="Tahoma"/>
                <a:cs typeface="Tahoma"/>
              </a:rPr>
              <a:t>0 </a:t>
            </a:r>
            <a:r>
              <a:rPr dirty="0" sz="1000" spc="-5">
                <a:latin typeface="Tahoma"/>
                <a:cs typeface="Tahoma"/>
              </a:rPr>
              <a:t>),  </a:t>
            </a:r>
            <a:r>
              <a:rPr dirty="0" sz="1000" b="1">
                <a:latin typeface="Symbol"/>
                <a:cs typeface="Symbol"/>
              </a:rPr>
              <a:t></a:t>
            </a:r>
            <a:r>
              <a:rPr dirty="0" sz="1000" b="1">
                <a:latin typeface="Times New Roman"/>
                <a:cs typeface="Times New Roman"/>
              </a:rPr>
              <a:t> </a:t>
            </a:r>
            <a:r>
              <a:rPr dirty="0" sz="1000">
                <a:latin typeface="Tahoma"/>
                <a:cs typeface="Tahoma"/>
              </a:rPr>
              <a:t>| </a:t>
            </a:r>
            <a:r>
              <a:rPr dirty="0" sz="1000" b="1">
                <a:latin typeface="Symbol"/>
                <a:cs typeface="Symbol"/>
              </a:rPr>
              <a:t>Σ</a:t>
            </a:r>
            <a:r>
              <a:rPr dirty="0" sz="1000" b="1">
                <a:latin typeface="Times New Roman"/>
                <a:cs typeface="Times New Roman"/>
              </a:rPr>
              <a:t> </a:t>
            </a:r>
            <a:r>
              <a:rPr dirty="0" sz="1000">
                <a:latin typeface="Tahoma"/>
                <a:cs typeface="Tahoma"/>
              </a:rPr>
              <a:t>~ </a:t>
            </a:r>
            <a:r>
              <a:rPr dirty="0" sz="1000" spc="-5">
                <a:latin typeface="Tahoma"/>
                <a:cs typeface="Tahoma"/>
              </a:rPr>
              <a:t>N(</a:t>
            </a:r>
            <a:r>
              <a:rPr dirty="0" sz="1000" spc="-5" b="1">
                <a:latin typeface="Symbol"/>
                <a:cs typeface="Symbol"/>
              </a:rPr>
              <a:t></a:t>
            </a:r>
            <a:r>
              <a:rPr dirty="0" baseline="-21367" sz="975" spc="-7">
                <a:latin typeface="Tahoma"/>
                <a:cs typeface="Tahoma"/>
              </a:rPr>
              <a:t>0 </a:t>
            </a:r>
            <a:r>
              <a:rPr dirty="0" sz="1000">
                <a:latin typeface="Tahoma"/>
                <a:cs typeface="Tahoma"/>
              </a:rPr>
              <a:t>, </a:t>
            </a:r>
            <a:r>
              <a:rPr dirty="0" sz="1000" b="1">
                <a:latin typeface="Symbol"/>
                <a:cs typeface="Symbol"/>
              </a:rPr>
              <a:t>Σ</a:t>
            </a:r>
            <a:r>
              <a:rPr dirty="0" sz="1000" b="1">
                <a:latin typeface="Times New Roman"/>
                <a:cs typeface="Times New Roman"/>
              </a:rPr>
              <a:t> </a:t>
            </a:r>
            <a:r>
              <a:rPr dirty="0" sz="1000">
                <a:latin typeface="Tahoma"/>
                <a:cs typeface="Tahoma"/>
              </a:rPr>
              <a:t>/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75">
                <a:latin typeface="Symbol"/>
                <a:cs typeface="Symbol"/>
              </a:rPr>
              <a:t>κ</a:t>
            </a:r>
            <a:r>
              <a:rPr dirty="0" baseline="-21367" sz="975" spc="-562">
                <a:latin typeface="Tahoma"/>
                <a:cs typeface="Tahoma"/>
              </a:rPr>
              <a:t>0</a:t>
            </a:r>
            <a:r>
              <a:rPr dirty="0" sz="1000" spc="-375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81477" y="271729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 h="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36720" y="2537460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 h="0">
                <a:moveTo>
                  <a:pt x="0" y="0"/>
                </a:moveTo>
                <a:lnTo>
                  <a:pt x="77724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16552" y="2784348"/>
            <a:ext cx="820419" cy="254000"/>
          </a:xfrm>
          <a:custGeom>
            <a:avLst/>
            <a:gdLst/>
            <a:ahLst/>
            <a:cxnLst/>
            <a:rect l="l" t="t" r="r" b="b"/>
            <a:pathLst>
              <a:path w="820420" h="254000">
                <a:moveTo>
                  <a:pt x="819912" y="0"/>
                </a:moveTo>
                <a:lnTo>
                  <a:pt x="0" y="0"/>
                </a:lnTo>
                <a:lnTo>
                  <a:pt x="0" y="253746"/>
                </a:lnTo>
                <a:lnTo>
                  <a:pt x="819912" y="253746"/>
                </a:lnTo>
                <a:lnTo>
                  <a:pt x="819912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53484" y="3285744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 h="0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66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0496" y="3285744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 h="0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66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47309" y="318516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 h="0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66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26608" y="318516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 h="0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66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38500" y="1339596"/>
            <a:ext cx="2857500" cy="1144905"/>
          </a:xfrm>
          <a:custGeom>
            <a:avLst/>
            <a:gdLst/>
            <a:ahLst/>
            <a:cxnLst/>
            <a:rect l="l" t="t" r="r" b="b"/>
            <a:pathLst>
              <a:path w="2857500" h="1144905">
                <a:moveTo>
                  <a:pt x="0" y="1144524"/>
                </a:moveTo>
                <a:lnTo>
                  <a:pt x="2857500" y="1144524"/>
                </a:lnTo>
                <a:lnTo>
                  <a:pt x="2857500" y="0"/>
                </a:lnTo>
                <a:lnTo>
                  <a:pt x="0" y="0"/>
                </a:lnTo>
                <a:lnTo>
                  <a:pt x="0" y="1144524"/>
                </a:lnTo>
                <a:close/>
              </a:path>
            </a:pathLst>
          </a:custGeom>
          <a:solidFill>
            <a:srgbClr val="F6F89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394870" y="1338802"/>
          <a:ext cx="3703320" cy="161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375"/>
                <a:gridCol w="1154430"/>
                <a:gridCol w="815975"/>
                <a:gridCol w="887730"/>
              </a:tblGrid>
              <a:tr h="1144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10101"/>
                      </a:solidFill>
                      <a:prstDash val="solid"/>
                    </a:lnR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6355" marR="4076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•Look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carefully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at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what these formulae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are 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doing. It’s all very</a:t>
                      </a:r>
                      <a:r>
                        <a:rPr dirty="0" sz="1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sensible.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L="46355" marR="8572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•Conjugate priors mean prior form and posterior  form are same and characterized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by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“sufficient  statistics”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data.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ts val="1425"/>
                        </a:lnSpc>
                      </a:pPr>
                      <a:r>
                        <a:rPr dirty="0" baseline="-22222" sz="1500">
                          <a:latin typeface="Tahoma"/>
                          <a:cs typeface="Tahoma"/>
                        </a:rPr>
                        <a:t>~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•The marginal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distribution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on </a:t>
                      </a:r>
                      <a:r>
                        <a:rPr dirty="0" sz="1200" spc="-5" b="1">
                          <a:latin typeface="Symbol"/>
                          <a:cs typeface="Symbol"/>
                        </a:rPr>
                        <a:t>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is a</a:t>
                      </a:r>
                      <a:r>
                        <a:rPr dirty="0" sz="1000" spc="-1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student-t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•One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point of view: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it’s pretty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academic if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R &gt;</a:t>
                      </a:r>
                      <a:r>
                        <a:rPr dirty="0" sz="10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30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3175">
                      <a:solidFill>
                        <a:srgbClr val="010101"/>
                      </a:solidFill>
                      <a:prstDash val="solid"/>
                    </a:lnL>
                    <a:lnR w="3175">
                      <a:solidFill>
                        <a:srgbClr val="010101"/>
                      </a:solidFill>
                      <a:prstDash val="solid"/>
                    </a:lnR>
                    <a:lnT w="3175">
                      <a:solidFill>
                        <a:srgbClr val="010101"/>
                      </a:solidFill>
                      <a:prstDash val="solid"/>
                    </a:lnT>
                    <a:lnB w="3175">
                      <a:solidFill>
                        <a:srgbClr val="FF0101"/>
                      </a:solidFill>
                      <a:prstDash val="solid"/>
                    </a:lnB>
                    <a:solidFill>
                      <a:srgbClr val="F6F89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9174">
                <a:tc rowSpan="2">
                  <a:txBody>
                    <a:bodyPr/>
                    <a:lstStyle/>
                    <a:p>
                      <a:pPr marL="30480">
                        <a:lnSpc>
                          <a:spcPts val="515"/>
                        </a:lnSpc>
                        <a:tabLst>
                          <a:tab pos="306705" algn="l"/>
                        </a:tabLst>
                      </a:pPr>
                      <a:r>
                        <a:rPr dirty="0" u="sng" sz="100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sng" sz="1000" spc="-15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latin typeface="Tahoma"/>
                          <a:cs typeface="Tahoma"/>
                        </a:rPr>
                        <a:t>	</a:t>
                      </a:r>
                      <a:r>
                        <a:rPr dirty="0" baseline="-32051" sz="195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-32051" sz="1950" spc="25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2222" sz="1125" spc="7" i="1">
                          <a:latin typeface="Times New Roman"/>
                          <a:cs typeface="Times New Roman"/>
                        </a:rPr>
                        <a:t>R</a:t>
                      </a:r>
                      <a:endParaRPr baseline="-22222" sz="1125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ts val="1810"/>
                        </a:lnSpc>
                        <a:tabLst>
                          <a:tab pos="439420" algn="l"/>
                        </a:tabLst>
                      </a:pPr>
                      <a:r>
                        <a:rPr dirty="0" sz="1300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3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8547" sz="2925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8547" sz="2925" spc="-5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35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5925" sz="1125" spc="52" i="1">
                          <a:latin typeface="Times New Roman"/>
                          <a:cs typeface="Times New Roman"/>
                        </a:rPr>
                        <a:t>k</a:t>
                      </a:r>
                      <a:endParaRPr baseline="-25925" sz="1125">
                        <a:latin typeface="Times New Roman"/>
                        <a:cs typeface="Times New Roman"/>
                      </a:endParaRPr>
                    </a:p>
                    <a:p>
                      <a:pPr marL="299720">
                        <a:lnSpc>
                          <a:spcPts val="1275"/>
                        </a:lnSpc>
                      </a:pPr>
                      <a:r>
                        <a:rPr dirty="0" baseline="10683" sz="1950" i="1">
                          <a:latin typeface="Times New Roman"/>
                          <a:cs typeface="Times New Roman"/>
                        </a:rPr>
                        <a:t>R </a:t>
                      </a:r>
                      <a:r>
                        <a:rPr dirty="0" sz="750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750" spc="-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750" spc="-15">
                          <a:latin typeface="Times New Roman"/>
                          <a:cs typeface="Times New Roman"/>
                        </a:rPr>
                        <a:t>1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R="8890">
                        <a:lnSpc>
                          <a:spcPts val="1500"/>
                        </a:lnSpc>
                        <a:tabLst>
                          <a:tab pos="223520" algn="l"/>
                        </a:tabLst>
                      </a:pPr>
                      <a:r>
                        <a:rPr dirty="0" baseline="-34188" sz="1950" spc="-15" b="1">
                          <a:latin typeface="Times New Roman"/>
                          <a:cs typeface="Times New Roman"/>
                        </a:rPr>
                        <a:t>µ	</a:t>
                      </a:r>
                      <a:r>
                        <a:rPr dirty="0" baseline="-34188" sz="19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34188" sz="19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-735" i="1">
                          <a:latin typeface="Symbol"/>
                          <a:cs typeface="Symbol"/>
                        </a:rPr>
                        <a:t></a:t>
                      </a:r>
                      <a:r>
                        <a:rPr dirty="0" u="sng" baseline="-12345" sz="2025" spc="712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baseline="-22222" sz="1125" spc="44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300" spc="30" b="1">
                          <a:latin typeface="Times New Roman"/>
                          <a:cs typeface="Times New Roman"/>
                        </a:rPr>
                        <a:t>µ</a:t>
                      </a:r>
                      <a:r>
                        <a:rPr dirty="0" u="sng" baseline="-22222" sz="1125" spc="44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dirty="0" sz="1300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1300" spc="-1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i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300" b="1">
                          <a:latin typeface="Times New Roman"/>
                          <a:cs typeface="Times New Roman"/>
                        </a:rPr>
                        <a:t>x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R="20955">
                        <a:lnSpc>
                          <a:spcPts val="1270"/>
                        </a:lnSpc>
                        <a:spcBef>
                          <a:spcPts val="220"/>
                        </a:spcBef>
                        <a:tabLst>
                          <a:tab pos="365125" algn="l"/>
                        </a:tabLst>
                      </a:pPr>
                      <a:r>
                        <a:rPr dirty="0" baseline="51851" sz="1125" spc="7" i="1">
                          <a:latin typeface="Times New Roman"/>
                          <a:cs typeface="Times New Roman"/>
                        </a:rPr>
                        <a:t>R	</a:t>
                      </a:r>
                      <a:r>
                        <a:rPr dirty="0" sz="1350" spc="-30" i="1">
                          <a:latin typeface="Symbol"/>
                          <a:cs typeface="Symbol"/>
                        </a:rPr>
                        <a:t></a:t>
                      </a:r>
                      <a:r>
                        <a:rPr dirty="0" sz="1350" spc="-3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1300" spc="-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i="1">
                          <a:latin typeface="Times New Roman"/>
                          <a:cs typeface="Times New Roman"/>
                        </a:rPr>
                        <a:t>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 marL="172720">
                        <a:lnSpc>
                          <a:spcPts val="550"/>
                        </a:lnSpc>
                      </a:pPr>
                      <a:r>
                        <a:rPr dirty="0" sz="750">
                          <a:latin typeface="Times New Roman"/>
                          <a:cs typeface="Times New Roman"/>
                        </a:rPr>
                        <a:t>0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560"/>
                        </a:lnSpc>
                      </a:pPr>
                      <a:r>
                        <a:rPr dirty="0" sz="1350" spc="-25" i="1">
                          <a:latin typeface="Symbol"/>
                          <a:cs typeface="Symbol"/>
                        </a:rPr>
                        <a:t></a:t>
                      </a:r>
                      <a:r>
                        <a:rPr dirty="0" sz="1350" spc="-18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5925" sz="1125" spc="7" i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25925" sz="1125" spc="7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300" spc="-2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-25" i="1">
                          <a:latin typeface="Symbol"/>
                          <a:cs typeface="Symbol"/>
                        </a:rPr>
                        <a:t></a:t>
                      </a:r>
                      <a:r>
                        <a:rPr dirty="0" sz="1350" spc="-2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5925" sz="1125" spc="7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-25925" sz="1125" spc="21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13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i="1">
                          <a:latin typeface="Times New Roman"/>
                          <a:cs typeface="Times New Roman"/>
                        </a:rPr>
                        <a:t>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T w="3175">
                      <a:solidFill>
                        <a:srgbClr val="010101"/>
                      </a:solidFill>
                      <a:prstDash val="solid"/>
                    </a:lnT>
                  </a:tcPr>
                </a:tc>
              </a:tr>
              <a:tr h="2209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  <a:lnR w="6350">
                      <a:solidFill>
                        <a:srgbClr val="FF0101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0101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599819" y="1224914"/>
          <a:ext cx="457898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9800"/>
                <a:gridCol w="1078864"/>
              </a:tblGrid>
              <a:tr h="1857755">
                <a:tc gridSpan="2"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6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Being Bayesia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287020" indent="-172085">
                        <a:lnSpc>
                          <a:spcPct val="100000"/>
                        </a:lnSpc>
                        <a:spcBef>
                          <a:spcPts val="650"/>
                        </a:spcBef>
                        <a:buChar char="•"/>
                        <a:tabLst>
                          <a:tab pos="287655" algn="l"/>
                        </a:tabLst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Suppose you</a:t>
                      </a:r>
                      <a:r>
                        <a:rPr dirty="0" sz="1400" spc="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ha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287020" indent="-172085">
                        <a:lnSpc>
                          <a:spcPct val="100000"/>
                        </a:lnSpc>
                        <a:spcBef>
                          <a:spcPts val="345"/>
                        </a:spcBef>
                        <a:buChar char="•"/>
                        <a:tabLst>
                          <a:tab pos="287655" algn="l"/>
                        </a:tabLst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MAP: Which (</a:t>
                      </a:r>
                      <a:r>
                        <a:rPr dirty="0" sz="1400" spc="-5" b="1">
                          <a:latin typeface="Symbol"/>
                          <a:cs typeface="Symbol"/>
                        </a:rPr>
                        <a:t>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,</a:t>
                      </a:r>
                      <a:r>
                        <a:rPr dirty="0" sz="1400" spc="-5" b="1">
                          <a:latin typeface="Symbol"/>
                          <a:cs typeface="Symbol"/>
                        </a:rPr>
                        <a:t></a:t>
                      </a:r>
                      <a:endParaRPr sz="1400">
                        <a:latin typeface="Symbol"/>
                        <a:cs typeface="Symbol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Step 1: Prior: </a:t>
                      </a:r>
                      <a:r>
                        <a:rPr dirty="0" sz="1000" spc="-5" b="1">
                          <a:latin typeface="Symbol"/>
                          <a:cs typeface="Symbol"/>
                        </a:rPr>
                        <a:t></a:t>
                      </a:r>
                      <a:r>
                        <a:rPr dirty="0" sz="1000" spc="-5">
                          <a:latin typeface="Symbol"/>
                          <a:cs typeface="Symbol"/>
                        </a:rPr>
                        <a:t></a:t>
                      </a:r>
                      <a:r>
                        <a:rPr dirty="0" baseline="-21367" sz="975" spc="-7">
                          <a:latin typeface="Tahoma"/>
                          <a:cs typeface="Tahoma"/>
                        </a:rPr>
                        <a:t>0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-m-1)</a:t>
                      </a:r>
                      <a:r>
                        <a:rPr dirty="0" sz="10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b="1">
                          <a:latin typeface="Symbol"/>
                          <a:cs typeface="Symbol"/>
                        </a:rPr>
                        <a:t></a:t>
                      </a:r>
                      <a:endParaRPr sz="1000">
                        <a:latin typeface="Symbol"/>
                        <a:cs typeface="Symbol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Step</a:t>
                      </a:r>
                      <a:r>
                        <a:rPr dirty="0" sz="10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>
                          <a:latin typeface="Tahoma"/>
                          <a:cs typeface="Tahoma"/>
                        </a:rPr>
                        <a:t>2: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825115">
                        <a:lnSpc>
                          <a:spcPct val="100000"/>
                        </a:lnSpc>
                      </a:pPr>
                      <a:r>
                        <a:rPr dirty="0" sz="1350" spc="-30" i="1">
                          <a:latin typeface="Symbol"/>
                          <a:cs typeface="Symbol"/>
                        </a:rPr>
                        <a:t></a:t>
                      </a:r>
                      <a:r>
                        <a:rPr dirty="0" sz="1350" spc="-17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5925" sz="1125" spc="7" i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-25925" sz="1125" spc="10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300" spc="-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-30" i="1">
                          <a:latin typeface="Symbol"/>
                          <a:cs typeface="Symbol"/>
                        </a:rPr>
                        <a:t></a:t>
                      </a:r>
                      <a:r>
                        <a:rPr dirty="0" sz="1350" spc="-20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5925" sz="1125" spc="7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-25925" sz="1125" spc="2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13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i="1">
                          <a:latin typeface="Times New Roman"/>
                          <a:cs typeface="Times New Roman"/>
                        </a:rPr>
                        <a:t>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66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5270">
                <a:tc rowSpan="2">
                  <a:txBody>
                    <a:bodyPr/>
                    <a:lstStyle/>
                    <a:p>
                      <a:pPr algn="ctr" marL="909319">
                        <a:lnSpc>
                          <a:spcPts val="484"/>
                        </a:lnSpc>
                        <a:spcBef>
                          <a:spcPts val="350"/>
                        </a:spcBef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R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0">
                        <a:lnSpc>
                          <a:spcPts val="1485"/>
                        </a:lnSpc>
                      </a:pPr>
                      <a:r>
                        <a:rPr dirty="0" sz="1250" spc="-14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300" i="1">
                          <a:latin typeface="Symbol"/>
                          <a:cs typeface="Symbol"/>
                        </a:rPr>
                        <a:t>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3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125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50" spc="-1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75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250" spc="-1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250" spc="5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50" b="1">
                          <a:latin typeface="Times New Roman"/>
                          <a:cs typeface="Times New Roman"/>
                        </a:rPr>
                        <a:t>Σ</a:t>
                      </a:r>
                      <a:r>
                        <a:rPr dirty="0" sz="1250" b="1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50" spc="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5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300" i="1">
                          <a:latin typeface="Symbol"/>
                          <a:cs typeface="Symbol"/>
                        </a:rPr>
                        <a:t></a:t>
                      </a:r>
                      <a:r>
                        <a:rPr dirty="0" sz="130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300" spc="-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125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50" spc="-1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75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250" spc="-1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250" spc="5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250" b="1">
                          <a:latin typeface="Times New Roman"/>
                          <a:cs typeface="Times New Roman"/>
                        </a:rPr>
                        <a:t>Σ</a:t>
                      </a:r>
                      <a:r>
                        <a:rPr dirty="0" sz="12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1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125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9009" sz="2775" spc="21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sz="1650" spc="-20">
                          <a:latin typeface="Symbol"/>
                          <a:cs typeface="Symbol"/>
                        </a:rPr>
                        <a:t></a:t>
                      </a:r>
                      <a:r>
                        <a:rPr dirty="0" sz="1250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50" b="1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50" spc="-1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25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65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650" spc="-90">
                          <a:latin typeface="Symbol"/>
                          <a:cs typeface="Symbol"/>
                        </a:rPr>
                        <a:t></a:t>
                      </a:r>
                      <a:r>
                        <a:rPr dirty="0" sz="1650" spc="-25">
                          <a:latin typeface="Symbol"/>
                          <a:cs typeface="Symbol"/>
                        </a:rPr>
                        <a:t></a:t>
                      </a:r>
                      <a:r>
                        <a:rPr dirty="0" sz="1250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50" b="1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250" spc="-1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25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70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650" spc="-85">
                          <a:latin typeface="Symbol"/>
                          <a:cs typeface="Symbol"/>
                        </a:rPr>
                        <a:t></a:t>
                      </a:r>
                      <a:r>
                        <a:rPr dirty="0" baseline="51587" sz="1050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51587" sz="105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1587" sz="1050" spc="1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</a:t>
                      </a:r>
                      <a:endParaRPr sz="1250">
                        <a:latin typeface="Symbol"/>
                        <a:cs typeface="Symbol"/>
                      </a:endParaRPr>
                    </a:p>
                    <a:p>
                      <a:pPr marL="145415">
                        <a:lnSpc>
                          <a:spcPts val="459"/>
                        </a:lnSpc>
                        <a:tabLst>
                          <a:tab pos="848360" algn="l"/>
                          <a:tab pos="1217930" algn="l"/>
                          <a:tab pos="1903730" algn="l"/>
                          <a:tab pos="2437130" algn="l"/>
                          <a:tab pos="2914015" algn="l"/>
                        </a:tabLst>
                      </a:pPr>
                      <a:r>
                        <a:rPr dirty="0" sz="700" spc="15" i="1">
                          <a:latin typeface="Times New Roman"/>
                          <a:cs typeface="Times New Roman"/>
                        </a:rPr>
                        <a:t>R	R	</a:t>
                      </a:r>
                      <a:r>
                        <a:rPr dirty="0" sz="700" spc="15"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dirty="0" sz="700" spc="10" i="1">
                          <a:latin typeface="Times New Roman"/>
                          <a:cs typeface="Times New Roman"/>
                        </a:rPr>
                        <a:t>k	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9175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700" spc="10" i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700" spc="-8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700" spc="-5">
                          <a:latin typeface="Times New Roman"/>
                          <a:cs typeface="Times New Roman"/>
                        </a:rPr>
                        <a:t>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605"/>
                        </a:lnSpc>
                      </a:pPr>
                      <a:r>
                        <a:rPr dirty="0" sz="1650" spc="-75">
                          <a:latin typeface="Symbol"/>
                          <a:cs typeface="Symbol"/>
                        </a:rPr>
                        <a:t></a:t>
                      </a:r>
                      <a:r>
                        <a:rPr dirty="0" sz="1250" spc="-75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50" spc="-1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250" spc="-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35" b="1">
                          <a:latin typeface="Times New Roman"/>
                          <a:cs typeface="Times New Roman"/>
                        </a:rPr>
                        <a:t>µ</a:t>
                      </a:r>
                      <a:r>
                        <a:rPr dirty="0" baseline="-23809" sz="1050" spc="52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-23809" sz="1050" spc="-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-125">
                          <a:latin typeface="Symbol"/>
                          <a:cs typeface="Symbol"/>
                        </a:rPr>
                        <a:t></a:t>
                      </a:r>
                      <a:r>
                        <a:rPr dirty="0" sz="1250" spc="-125" b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250" spc="-9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250" spc="-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35" b="1">
                          <a:latin typeface="Times New Roman"/>
                          <a:cs typeface="Times New Roman"/>
                        </a:rPr>
                        <a:t>µ</a:t>
                      </a:r>
                      <a:r>
                        <a:rPr dirty="0" baseline="-23809" sz="1050" spc="52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-23809" sz="1050" spc="-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-140">
                          <a:latin typeface="Symbol"/>
                          <a:cs typeface="Symbol"/>
                        </a:rPr>
                        <a:t></a:t>
                      </a:r>
                      <a:endParaRPr sz="1650">
                        <a:latin typeface="Symbol"/>
                        <a:cs typeface="Symbol"/>
                      </a:endParaRPr>
                    </a:p>
                    <a:p>
                      <a:pPr algn="r" marR="50800">
                        <a:lnSpc>
                          <a:spcPts val="409"/>
                        </a:lnSpc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T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155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4450">
                    <a:lnL w="190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FF0101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1555"/>
                        </a:lnSpc>
                      </a:pPr>
                      <a:r>
                        <a:rPr dirty="0" sz="1250" spc="40">
                          <a:latin typeface="Times New Roman"/>
                          <a:cs typeface="Times New Roman"/>
                        </a:rPr>
                        <a:t>1/</a:t>
                      </a:r>
                      <a:r>
                        <a:rPr dirty="0" sz="1250" spc="-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00" spc="-25" i="1">
                          <a:latin typeface="Symbol"/>
                          <a:cs typeface="Symbol"/>
                        </a:rPr>
                        <a:t></a:t>
                      </a:r>
                      <a:r>
                        <a:rPr dirty="0" sz="1300" spc="-2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3809" sz="1050" spc="22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-23809" sz="1050" spc="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60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1250" spc="60">
                          <a:latin typeface="Times New Roman"/>
                          <a:cs typeface="Times New Roman"/>
                        </a:rPr>
                        <a:t>1/</a:t>
                      </a:r>
                      <a:r>
                        <a:rPr dirty="0" sz="125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i="1">
                          <a:latin typeface="Times New Roman"/>
                          <a:cs typeface="Times New Roman"/>
                        </a:rPr>
                        <a:t>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0101"/>
                      </a:solidFill>
                      <a:prstDash val="solid"/>
                    </a:lnB>
                  </a:tcPr>
                </a:tc>
              </a:tr>
              <a:tr h="1061466">
                <a:tc gridSpan="2"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Step 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3: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Posterior: (</a:t>
                      </a:r>
                      <a:r>
                        <a:rPr dirty="0" sz="1200" spc="-5">
                          <a:latin typeface="Symbol"/>
                          <a:cs typeface="Symbol"/>
                        </a:rPr>
                        <a:t></a:t>
                      </a:r>
                      <a:r>
                        <a:rPr dirty="0" baseline="-20833" sz="1200" spc="-7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+m-1)</a:t>
                      </a:r>
                      <a:r>
                        <a:rPr dirty="0" sz="1200" spc="-5" b="1">
                          <a:latin typeface="Symbol"/>
                          <a:cs typeface="Symbol"/>
                        </a:rPr>
                        <a:t>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~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IW(</a:t>
                      </a:r>
                      <a:r>
                        <a:rPr dirty="0" sz="1200" spc="-5">
                          <a:latin typeface="Symbol"/>
                          <a:cs typeface="Symbol"/>
                        </a:rPr>
                        <a:t></a:t>
                      </a:r>
                      <a:r>
                        <a:rPr dirty="0" baseline="-20833" sz="1200" spc="-7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, (</a:t>
                      </a:r>
                      <a:r>
                        <a:rPr dirty="0" sz="1200" spc="-5">
                          <a:latin typeface="Symbol"/>
                          <a:cs typeface="Symbol"/>
                        </a:rPr>
                        <a:t></a:t>
                      </a:r>
                      <a:r>
                        <a:rPr dirty="0" baseline="-20833" sz="1200" spc="-7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+m-1) </a:t>
                      </a:r>
                      <a:r>
                        <a:rPr dirty="0" sz="1200" spc="-5" b="1">
                          <a:latin typeface="Symbol"/>
                          <a:cs typeface="Symbol"/>
                        </a:rPr>
                        <a:t>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0833" sz="1200" spc="-7">
                          <a:latin typeface="Tahoma"/>
                          <a:cs typeface="Tahoma"/>
                        </a:rPr>
                        <a:t>R</a:t>
                      </a:r>
                      <a:r>
                        <a:rPr dirty="0" baseline="-20833" sz="1200" spc="172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),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algn="ctr" marR="13208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 spc="-5" b="1">
                          <a:latin typeface="Symbol"/>
                          <a:cs typeface="Symbol"/>
                        </a:rPr>
                        <a:t>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| </a:t>
                      </a:r>
                      <a:r>
                        <a:rPr dirty="0" sz="1200" spc="-5" b="1">
                          <a:latin typeface="Symbol"/>
                          <a:cs typeface="Symbol"/>
                        </a:rPr>
                        <a:t>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~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N(</a:t>
                      </a:r>
                      <a:r>
                        <a:rPr dirty="0" sz="1200" spc="-5" b="1">
                          <a:latin typeface="Symbol"/>
                          <a:cs typeface="Symbol"/>
                        </a:rPr>
                        <a:t></a:t>
                      </a:r>
                      <a:r>
                        <a:rPr dirty="0" baseline="-20833" sz="1200" spc="-7">
                          <a:latin typeface="Tahoma"/>
                          <a:cs typeface="Tahoma"/>
                        </a:rPr>
                        <a:t>R 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, </a:t>
                      </a:r>
                      <a:r>
                        <a:rPr dirty="0" sz="1200" spc="-5" b="1">
                          <a:latin typeface="Symbol"/>
                          <a:cs typeface="Symbol"/>
                        </a:rPr>
                        <a:t>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/</a:t>
                      </a:r>
                      <a:r>
                        <a:rPr dirty="0" sz="1200" spc="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latin typeface="Symbol"/>
                          <a:cs typeface="Symbol"/>
                        </a:rPr>
                        <a:t></a:t>
                      </a:r>
                      <a:r>
                        <a:rPr dirty="0" baseline="-20833" sz="1200" spc="-7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)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26797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Result: </a:t>
                      </a:r>
                      <a:r>
                        <a:rPr dirty="0" sz="1400" spc="-5" b="1">
                          <a:latin typeface="Symbol"/>
                          <a:cs typeface="Symbol"/>
                        </a:rPr>
                        <a:t></a:t>
                      </a:r>
                      <a:r>
                        <a:rPr dirty="0" baseline="23391" sz="1425" spc="-7">
                          <a:latin typeface="Tahoma"/>
                          <a:cs typeface="Tahoma"/>
                        </a:rPr>
                        <a:t>map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= </a:t>
                      </a:r>
                      <a:r>
                        <a:rPr dirty="0" sz="1400" spc="-10" b="1">
                          <a:latin typeface="Symbol"/>
                          <a:cs typeface="Symbol"/>
                        </a:rPr>
                        <a:t></a:t>
                      </a:r>
                      <a:r>
                        <a:rPr dirty="0" baseline="-20467" sz="1425" spc="-15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,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E[</a:t>
                      </a:r>
                      <a:r>
                        <a:rPr dirty="0" sz="1400" spc="-5" b="1">
                          <a:latin typeface="Symbol"/>
                          <a:cs typeface="Symbol"/>
                        </a:rPr>
                        <a:t>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>
                          <a:latin typeface="Tahoma"/>
                          <a:cs typeface="Tahoma"/>
                        </a:rPr>
                        <a:t>|</a:t>
                      </a:r>
                      <a:r>
                        <a:rPr dirty="0" sz="1400" spc="-15" b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22" i="1">
                          <a:latin typeface="Tahoma"/>
                          <a:cs typeface="Tahoma"/>
                        </a:rPr>
                        <a:t>1</a:t>
                      </a:r>
                      <a:r>
                        <a:rPr dirty="0" sz="1450" spc="-15" i="1">
                          <a:latin typeface="Tahoma"/>
                          <a:cs typeface="Tahoma"/>
                        </a:rPr>
                        <a:t>, </a:t>
                      </a:r>
                      <a:r>
                        <a:rPr dirty="0" sz="1400" spc="-20" b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30" i="1">
                          <a:latin typeface="Tahoma"/>
                          <a:cs typeface="Tahoma"/>
                        </a:rPr>
                        <a:t>2</a:t>
                      </a:r>
                      <a:r>
                        <a:rPr dirty="0" sz="1450" spc="-20" i="1">
                          <a:latin typeface="Tahoma"/>
                          <a:cs typeface="Tahoma"/>
                        </a:rPr>
                        <a:t>, </a:t>
                      </a:r>
                      <a:r>
                        <a:rPr dirty="0" sz="1450" spc="-45" i="1">
                          <a:latin typeface="Tahoma"/>
                          <a:cs typeface="Tahoma"/>
                        </a:rPr>
                        <a:t>… </a:t>
                      </a:r>
                      <a:r>
                        <a:rPr dirty="0" sz="1400" spc="-20" b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30" i="1">
                          <a:latin typeface="Tahoma"/>
                          <a:cs typeface="Tahoma"/>
                        </a:rPr>
                        <a:t>R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]=</a:t>
                      </a:r>
                      <a:r>
                        <a:rPr dirty="0" sz="1400" spc="1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b="1">
                          <a:latin typeface="Symbol"/>
                          <a:cs typeface="Symbol"/>
                        </a:rPr>
                        <a:t></a:t>
                      </a:r>
                      <a:r>
                        <a:rPr dirty="0" baseline="-20467" sz="1425">
                          <a:latin typeface="Tahoma"/>
                          <a:cs typeface="Tahoma"/>
                        </a:rPr>
                        <a:t>R</a:t>
                      </a:r>
                      <a:endParaRPr baseline="-20467" sz="1425">
                        <a:latin typeface="Tahoma"/>
                        <a:cs typeface="Tahoma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  <a:spcBef>
                          <a:spcPts val="815"/>
                        </a:spcBef>
                        <a:tabLst>
                          <a:tab pos="3348354" algn="l"/>
                        </a:tabLst>
                      </a:pP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Copyright </a:t>
                      </a:r>
                      <a:r>
                        <a:rPr dirty="0" sz="60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©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2001, 2004, Andrew</a:t>
                      </a:r>
                      <a:r>
                        <a:rPr dirty="0" sz="600" spc="6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W.</a:t>
                      </a:r>
                      <a:r>
                        <a:rPr dirty="0" sz="600" spc="1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Moore	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Maximum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Likelihood: 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Slide</a:t>
                      </a:r>
                      <a:r>
                        <a:rPr dirty="0" sz="6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47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0101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5285" y="8654286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08554" y="5677916"/>
            <a:ext cx="189039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Where we’re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at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1700" y="7078980"/>
            <a:ext cx="590550" cy="200025"/>
          </a:xfrm>
          <a:prstGeom prst="rect">
            <a:avLst/>
          </a:prstGeom>
          <a:solidFill>
            <a:srgbClr val="FFCF02"/>
          </a:solidFill>
          <a:ln w="3175">
            <a:solidFill>
              <a:srgbClr val="0101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180"/>
              </a:spcBef>
            </a:pPr>
            <a:r>
              <a:rPr dirty="0" sz="1000" spc="-5">
                <a:latin typeface="Tahoma"/>
                <a:cs typeface="Tahoma"/>
              </a:rPr>
              <a:t>Classifier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90273" y="6997695"/>
            <a:ext cx="4965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4953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Predict  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category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66722" y="70073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66822" y="7159752"/>
            <a:ext cx="153670" cy="38100"/>
          </a:xfrm>
          <a:custGeom>
            <a:avLst/>
            <a:gdLst/>
            <a:ahLst/>
            <a:cxnLst/>
            <a:rect l="l" t="t" r="r" b="b"/>
            <a:pathLst>
              <a:path w="153669" h="38100">
                <a:moveTo>
                  <a:pt x="115061" y="0"/>
                </a:moveTo>
                <a:lnTo>
                  <a:pt x="115061" y="38100"/>
                </a:lnTo>
                <a:lnTo>
                  <a:pt x="151637" y="19812"/>
                </a:lnTo>
                <a:lnTo>
                  <a:pt x="122681" y="19812"/>
                </a:lnTo>
                <a:lnTo>
                  <a:pt x="122681" y="19050"/>
                </a:lnTo>
                <a:lnTo>
                  <a:pt x="121919" y="18287"/>
                </a:lnTo>
                <a:lnTo>
                  <a:pt x="151637" y="18287"/>
                </a:lnTo>
                <a:lnTo>
                  <a:pt x="115061" y="0"/>
                </a:lnTo>
                <a:close/>
              </a:path>
              <a:path w="153669" h="38100">
                <a:moveTo>
                  <a:pt x="1150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15061" y="19812"/>
                </a:lnTo>
                <a:lnTo>
                  <a:pt x="115061" y="18287"/>
                </a:lnTo>
                <a:close/>
              </a:path>
              <a:path w="153669" h="38100">
                <a:moveTo>
                  <a:pt x="151637" y="18287"/>
                </a:moveTo>
                <a:lnTo>
                  <a:pt x="121919" y="18287"/>
                </a:lnTo>
                <a:lnTo>
                  <a:pt x="122681" y="19050"/>
                </a:lnTo>
                <a:lnTo>
                  <a:pt x="122681" y="19812"/>
                </a:lnTo>
                <a:lnTo>
                  <a:pt x="151637" y="19812"/>
                </a:lnTo>
                <a:lnTo>
                  <a:pt x="153161" y="19050"/>
                </a:lnTo>
                <a:lnTo>
                  <a:pt x="1516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66722" y="70835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66722" y="71597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66722" y="72359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66722" y="73121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154935" y="7498080"/>
            <a:ext cx="624840" cy="352425"/>
          </a:xfrm>
          <a:prstGeom prst="rect">
            <a:avLst/>
          </a:prstGeom>
          <a:solidFill>
            <a:srgbClr val="FFCF02"/>
          </a:solidFill>
          <a:ln w="3175">
            <a:solidFill>
              <a:srgbClr val="0101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46990" marR="38735" indent="57150">
              <a:lnSpc>
                <a:spcPct val="100000"/>
              </a:lnSpc>
              <a:spcBef>
                <a:spcPts val="180"/>
              </a:spcBef>
            </a:pPr>
            <a:r>
              <a:rPr dirty="0" sz="1000">
                <a:latin typeface="Tahoma"/>
                <a:cs typeface="Tahoma"/>
              </a:rPr>
              <a:t>Density  </a:t>
            </a:r>
            <a:r>
              <a:rPr dirty="0" sz="1000">
                <a:latin typeface="Tahoma"/>
                <a:cs typeface="Tahoma"/>
              </a:rPr>
              <a:t>Estima</a:t>
            </a:r>
            <a:r>
              <a:rPr dirty="0" sz="1000" spc="-10">
                <a:latin typeface="Tahoma"/>
                <a:cs typeface="Tahoma"/>
              </a:rPr>
              <a:t>t</a:t>
            </a:r>
            <a:r>
              <a:rPr dirty="0" sz="1000">
                <a:latin typeface="Tahoma"/>
                <a:cs typeface="Tahoma"/>
              </a:rPr>
              <a:t>o</a:t>
            </a:r>
            <a:r>
              <a:rPr dirty="0" sz="1000">
                <a:latin typeface="Tahoma"/>
                <a:cs typeface="Tahoma"/>
              </a:rPr>
              <a:t>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66454" y="7492995"/>
            <a:ext cx="3429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524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Prob- 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ability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66722" y="75026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66822" y="7655052"/>
            <a:ext cx="153670" cy="38100"/>
          </a:xfrm>
          <a:custGeom>
            <a:avLst/>
            <a:gdLst/>
            <a:ahLst/>
            <a:cxnLst/>
            <a:rect l="l" t="t" r="r" b="b"/>
            <a:pathLst>
              <a:path w="153669" h="38100">
                <a:moveTo>
                  <a:pt x="115061" y="0"/>
                </a:moveTo>
                <a:lnTo>
                  <a:pt x="115061" y="38100"/>
                </a:lnTo>
                <a:lnTo>
                  <a:pt x="151637" y="19812"/>
                </a:lnTo>
                <a:lnTo>
                  <a:pt x="122681" y="19812"/>
                </a:lnTo>
                <a:lnTo>
                  <a:pt x="122681" y="19050"/>
                </a:lnTo>
                <a:lnTo>
                  <a:pt x="121919" y="18287"/>
                </a:lnTo>
                <a:lnTo>
                  <a:pt x="151637" y="18287"/>
                </a:lnTo>
                <a:lnTo>
                  <a:pt x="115061" y="0"/>
                </a:lnTo>
                <a:close/>
              </a:path>
              <a:path w="153669" h="38100">
                <a:moveTo>
                  <a:pt x="1150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15061" y="19812"/>
                </a:lnTo>
                <a:lnTo>
                  <a:pt x="115061" y="18287"/>
                </a:lnTo>
                <a:close/>
              </a:path>
              <a:path w="153669" h="38100">
                <a:moveTo>
                  <a:pt x="151637" y="18287"/>
                </a:moveTo>
                <a:lnTo>
                  <a:pt x="121919" y="18287"/>
                </a:lnTo>
                <a:lnTo>
                  <a:pt x="122681" y="19050"/>
                </a:lnTo>
                <a:lnTo>
                  <a:pt x="122681" y="19812"/>
                </a:lnTo>
                <a:lnTo>
                  <a:pt x="151637" y="19812"/>
                </a:lnTo>
                <a:lnTo>
                  <a:pt x="153161" y="19050"/>
                </a:lnTo>
                <a:lnTo>
                  <a:pt x="1516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66722" y="75788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66722" y="76550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966722" y="77312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66722" y="78074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800035" y="6997241"/>
            <a:ext cx="179070" cy="133667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4565" algn="l"/>
              </a:tabLst>
            </a:pPr>
            <a:r>
              <a:rPr dirty="0" sz="1000" spc="-5">
                <a:solidFill>
                  <a:srgbClr val="048D0A"/>
                </a:solidFill>
                <a:latin typeface="Tahoma"/>
                <a:cs typeface="Tahoma"/>
              </a:rPr>
              <a:t>Input</a:t>
            </a:r>
            <a:r>
              <a:rPr dirty="0" sz="1000">
                <a:solidFill>
                  <a:srgbClr val="048D0A"/>
                </a:solidFill>
                <a:latin typeface="Tahoma"/>
                <a:cs typeface="Tahoma"/>
              </a:rPr>
              <a:t>s</a:t>
            </a:r>
            <a:r>
              <a:rPr dirty="0" sz="1000">
                <a:solidFill>
                  <a:srgbClr val="048D0A"/>
                </a:solidFill>
                <a:latin typeface="Tahoma"/>
                <a:cs typeface="Tahoma"/>
              </a:rPr>
              <a:t> </a:t>
            </a:r>
            <a:r>
              <a:rPr dirty="0" sz="1000" spc="150">
                <a:solidFill>
                  <a:srgbClr val="048D0A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048D0A"/>
                </a:solidFill>
                <a:latin typeface="Tahoma"/>
                <a:cs typeface="Tahoma"/>
              </a:rPr>
              <a:t>Input</a:t>
            </a:r>
            <a:r>
              <a:rPr dirty="0" sz="1000">
                <a:solidFill>
                  <a:srgbClr val="048D0A"/>
                </a:solidFill>
                <a:latin typeface="Tahoma"/>
                <a:cs typeface="Tahoma"/>
              </a:rPr>
              <a:t>s</a:t>
            </a:r>
            <a:r>
              <a:rPr dirty="0" sz="1000">
                <a:solidFill>
                  <a:srgbClr val="048D0A"/>
                </a:solidFill>
                <a:latin typeface="Tahoma"/>
                <a:cs typeface="Tahoma"/>
              </a:rPr>
              <a:t>	</a:t>
            </a:r>
            <a:r>
              <a:rPr dirty="0" sz="1000" spc="-5">
                <a:solidFill>
                  <a:srgbClr val="048D0A"/>
                </a:solidFill>
                <a:latin typeface="Tahoma"/>
                <a:cs typeface="Tahoma"/>
              </a:rPr>
              <a:t>Inputs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41982" y="8031480"/>
            <a:ext cx="650240" cy="200025"/>
          </a:xfrm>
          <a:prstGeom prst="rect">
            <a:avLst/>
          </a:prstGeom>
          <a:solidFill>
            <a:srgbClr val="FFCF02"/>
          </a:solidFill>
          <a:ln w="3175">
            <a:solidFill>
              <a:srgbClr val="010101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80"/>
              </a:spcBef>
            </a:pPr>
            <a:r>
              <a:rPr dirty="0" sz="1000" spc="-5">
                <a:latin typeface="Tahoma"/>
                <a:cs typeface="Tahoma"/>
              </a:rPr>
              <a:t>Regressor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18455" y="7950195"/>
            <a:ext cx="4394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2095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Predict  real</a:t>
            </a:r>
            <a:r>
              <a:rPr dirty="0" sz="1000" spc="-8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no.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66722" y="79598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66822" y="8112252"/>
            <a:ext cx="153670" cy="38100"/>
          </a:xfrm>
          <a:custGeom>
            <a:avLst/>
            <a:gdLst/>
            <a:ahLst/>
            <a:cxnLst/>
            <a:rect l="l" t="t" r="r" b="b"/>
            <a:pathLst>
              <a:path w="153669" h="38100">
                <a:moveTo>
                  <a:pt x="115061" y="0"/>
                </a:moveTo>
                <a:lnTo>
                  <a:pt x="115061" y="38100"/>
                </a:lnTo>
                <a:lnTo>
                  <a:pt x="151637" y="19812"/>
                </a:lnTo>
                <a:lnTo>
                  <a:pt x="122681" y="19812"/>
                </a:lnTo>
                <a:lnTo>
                  <a:pt x="122681" y="19050"/>
                </a:lnTo>
                <a:lnTo>
                  <a:pt x="121919" y="18287"/>
                </a:lnTo>
                <a:lnTo>
                  <a:pt x="151637" y="18287"/>
                </a:lnTo>
                <a:lnTo>
                  <a:pt x="115061" y="0"/>
                </a:lnTo>
                <a:close/>
              </a:path>
              <a:path w="153669" h="38100">
                <a:moveTo>
                  <a:pt x="1150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15061" y="19812"/>
                </a:lnTo>
                <a:lnTo>
                  <a:pt x="115061" y="18287"/>
                </a:lnTo>
                <a:close/>
              </a:path>
              <a:path w="153669" h="38100">
                <a:moveTo>
                  <a:pt x="151637" y="18287"/>
                </a:moveTo>
                <a:lnTo>
                  <a:pt x="121919" y="18287"/>
                </a:lnTo>
                <a:lnTo>
                  <a:pt x="122681" y="19050"/>
                </a:lnTo>
                <a:lnTo>
                  <a:pt x="122681" y="19812"/>
                </a:lnTo>
                <a:lnTo>
                  <a:pt x="151637" y="19812"/>
                </a:lnTo>
                <a:lnTo>
                  <a:pt x="153161" y="19050"/>
                </a:lnTo>
                <a:lnTo>
                  <a:pt x="1516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966722" y="80360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966722" y="81122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66722" y="81884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66722" y="8264652"/>
            <a:ext cx="191770" cy="38100"/>
          </a:xfrm>
          <a:custGeom>
            <a:avLst/>
            <a:gdLst/>
            <a:ahLst/>
            <a:cxnLst/>
            <a:rect l="l" t="t" r="r" b="b"/>
            <a:pathLst>
              <a:path w="191769" h="38100">
                <a:moveTo>
                  <a:pt x="153161" y="0"/>
                </a:moveTo>
                <a:lnTo>
                  <a:pt x="153161" y="38100"/>
                </a:lnTo>
                <a:lnTo>
                  <a:pt x="189737" y="19812"/>
                </a:lnTo>
                <a:lnTo>
                  <a:pt x="160781" y="19812"/>
                </a:lnTo>
                <a:lnTo>
                  <a:pt x="160781" y="19050"/>
                </a:lnTo>
                <a:lnTo>
                  <a:pt x="160019" y="18287"/>
                </a:lnTo>
                <a:lnTo>
                  <a:pt x="189737" y="18287"/>
                </a:lnTo>
                <a:lnTo>
                  <a:pt x="153161" y="0"/>
                </a:lnTo>
                <a:close/>
              </a:path>
              <a:path w="191769" h="38100">
                <a:moveTo>
                  <a:pt x="153161" y="18287"/>
                </a:moveTo>
                <a:lnTo>
                  <a:pt x="761" y="18287"/>
                </a:lnTo>
                <a:lnTo>
                  <a:pt x="0" y="19050"/>
                </a:lnTo>
                <a:lnTo>
                  <a:pt x="0" y="19812"/>
                </a:lnTo>
                <a:lnTo>
                  <a:pt x="153161" y="19812"/>
                </a:lnTo>
                <a:lnTo>
                  <a:pt x="153161" y="18287"/>
                </a:lnTo>
                <a:close/>
              </a:path>
              <a:path w="191769" h="38100">
                <a:moveTo>
                  <a:pt x="189737" y="18287"/>
                </a:moveTo>
                <a:lnTo>
                  <a:pt x="160019" y="18287"/>
                </a:lnTo>
                <a:lnTo>
                  <a:pt x="160781" y="19050"/>
                </a:lnTo>
                <a:lnTo>
                  <a:pt x="160781" y="19812"/>
                </a:lnTo>
                <a:lnTo>
                  <a:pt x="189737" y="19812"/>
                </a:lnTo>
                <a:lnTo>
                  <a:pt x="191261" y="19050"/>
                </a:lnTo>
                <a:lnTo>
                  <a:pt x="189737" y="1828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676400" y="7421880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676400" y="7917180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429000" y="6431279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676400" y="6926580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219700" y="6431279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305300" y="6431279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474720" y="6478777"/>
            <a:ext cx="6350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Categorical  </a:t>
            </a:r>
            <a:r>
              <a:rPr dirty="0" sz="1000" spc="-5">
                <a:latin typeface="Tahoma"/>
                <a:cs typeface="Tahoma"/>
              </a:rPr>
              <a:t>inputs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only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65425" y="6478777"/>
            <a:ext cx="7086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Mixed Real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/  Cat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okay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51029" y="6478777"/>
            <a:ext cx="6673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R</a:t>
            </a:r>
            <a:r>
              <a:rPr dirty="0" sz="1000" spc="-10">
                <a:latin typeface="Tahoma"/>
                <a:cs typeface="Tahoma"/>
              </a:rPr>
              <a:t>e</a:t>
            </a:r>
            <a:r>
              <a:rPr dirty="0" sz="1000">
                <a:latin typeface="Tahoma"/>
                <a:cs typeface="Tahoma"/>
              </a:rPr>
              <a:t>al-valu</a:t>
            </a:r>
            <a:r>
              <a:rPr dirty="0" sz="1000" spc="-10">
                <a:latin typeface="Tahoma"/>
                <a:cs typeface="Tahoma"/>
              </a:rPr>
              <a:t>e</a:t>
            </a:r>
            <a:r>
              <a:rPr dirty="0" sz="1000">
                <a:latin typeface="Tahoma"/>
                <a:cs typeface="Tahoma"/>
              </a:rPr>
              <a:t>d  </a:t>
            </a:r>
            <a:r>
              <a:rPr dirty="0" sz="1000" spc="-5">
                <a:latin typeface="Tahoma"/>
                <a:cs typeface="Tahoma"/>
              </a:rPr>
              <a:t>inputs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only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03525" y="7012174"/>
            <a:ext cx="51752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Dec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Tree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74720" y="6860080"/>
            <a:ext cx="5143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5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Joint </a:t>
            </a:r>
            <a:r>
              <a:rPr dirty="0" sz="1000" spc="-5">
                <a:latin typeface="Tahoma"/>
                <a:cs typeface="Tahoma"/>
              </a:rPr>
              <a:t>BC  Naïve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BC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74720" y="7393478"/>
            <a:ext cx="5207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5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Joint DE  </a:t>
            </a:r>
            <a:r>
              <a:rPr dirty="0" sz="1000" spc="-5">
                <a:latin typeface="Tahoma"/>
                <a:cs typeface="Tahoma"/>
              </a:rPr>
              <a:t>Naïve</a:t>
            </a:r>
            <a:r>
              <a:rPr dirty="0" sz="1000" spc="-8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DE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89116" y="7469372"/>
            <a:ext cx="54610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Gauss</a:t>
            </a:r>
            <a:r>
              <a:rPr dirty="0" sz="1000" spc="-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5285" y="4477003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27223" y="1500630"/>
            <a:ext cx="284162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What you should</a:t>
            </a:r>
            <a:r>
              <a:rPr dirty="0" spc="-70"/>
              <a:t> </a:t>
            </a:r>
            <a:r>
              <a:rPr dirty="0" spc="-5"/>
              <a:t>know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7520" y="1872021"/>
            <a:ext cx="4130675" cy="221742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84150" indent="-172085">
              <a:lnSpc>
                <a:spcPct val="100000"/>
              </a:lnSpc>
              <a:spcBef>
                <a:spcPts val="475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The Recipe for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MLE</a:t>
            </a:r>
            <a:endParaRPr sz="16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38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What do </a:t>
            </a:r>
            <a:r>
              <a:rPr dirty="0" sz="1600" spc="-5">
                <a:latin typeface="Tahoma"/>
                <a:cs typeface="Tahoma"/>
              </a:rPr>
              <a:t>we sometimes </a:t>
            </a:r>
            <a:r>
              <a:rPr dirty="0" sz="1600">
                <a:latin typeface="Tahoma"/>
                <a:cs typeface="Tahoma"/>
              </a:rPr>
              <a:t>prefer MLE </a:t>
            </a:r>
            <a:r>
              <a:rPr dirty="0" sz="1600" spc="-5">
                <a:latin typeface="Tahoma"/>
                <a:cs typeface="Tahoma"/>
              </a:rPr>
              <a:t>to</a:t>
            </a:r>
            <a:r>
              <a:rPr dirty="0" sz="1600" spc="-8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MAP?</a:t>
            </a:r>
            <a:endParaRPr sz="1600">
              <a:latin typeface="Tahoma"/>
              <a:cs typeface="Tahoma"/>
            </a:endParaRPr>
          </a:p>
          <a:p>
            <a:pPr marL="184150" marR="374650" indent="-171450">
              <a:lnSpc>
                <a:spcPct val="100000"/>
              </a:lnSpc>
              <a:spcBef>
                <a:spcPts val="384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Understand MLE </a:t>
            </a:r>
            <a:r>
              <a:rPr dirty="0" sz="1600" spc="-5">
                <a:latin typeface="Tahoma"/>
                <a:cs typeface="Tahoma"/>
              </a:rPr>
              <a:t>estimation of Gaussian  parameters</a:t>
            </a:r>
            <a:endParaRPr sz="1600">
              <a:latin typeface="Tahoma"/>
              <a:cs typeface="Tahoma"/>
            </a:endParaRPr>
          </a:p>
          <a:p>
            <a:pPr marL="184150" marR="558165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Understand “biased estimator”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versus  “unbiased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estimator”</a:t>
            </a:r>
            <a:endParaRPr sz="1600">
              <a:latin typeface="Tahoma"/>
              <a:cs typeface="Tahoma"/>
            </a:endParaRPr>
          </a:p>
          <a:p>
            <a:pPr marL="184150" marR="43942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Appreciate the outline behind</a:t>
            </a:r>
            <a:r>
              <a:rPr dirty="0" sz="1600" spc="-8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Bayesian  </a:t>
            </a:r>
            <a:r>
              <a:rPr dirty="0" sz="1600" spc="-5">
                <a:latin typeface="Tahoma"/>
                <a:cs typeface="Tahoma"/>
              </a:rPr>
              <a:t>estimation of Gaussian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parameters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5285" y="8654286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4820" y="5563123"/>
            <a:ext cx="4108450" cy="271780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1188720">
              <a:lnSpc>
                <a:spcPct val="100000"/>
              </a:lnSpc>
              <a:spcBef>
                <a:spcPts val="100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Useful</a:t>
            </a:r>
            <a:r>
              <a:rPr dirty="0" sz="22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exercise</a:t>
            </a:r>
            <a:endParaRPr sz="2200">
              <a:latin typeface="Tahoma"/>
              <a:cs typeface="Tahoma"/>
            </a:endParaRPr>
          </a:p>
          <a:p>
            <a:pPr marL="196850" marR="158115" indent="-171450">
              <a:lnSpc>
                <a:spcPct val="100000"/>
              </a:lnSpc>
              <a:spcBef>
                <a:spcPts val="660"/>
              </a:spcBef>
              <a:buChar char="•"/>
              <a:tabLst>
                <a:tab pos="197485" algn="l"/>
              </a:tabLst>
            </a:pPr>
            <a:r>
              <a:rPr dirty="0" sz="1600" spc="-5">
                <a:latin typeface="Tahoma"/>
                <a:cs typeface="Tahoma"/>
              </a:rPr>
              <a:t>We’d </a:t>
            </a:r>
            <a:r>
              <a:rPr dirty="0" sz="1600">
                <a:latin typeface="Tahoma"/>
                <a:cs typeface="Tahoma"/>
              </a:rPr>
              <a:t>already done </a:t>
            </a:r>
            <a:r>
              <a:rPr dirty="0" sz="1600" spc="-5">
                <a:latin typeface="Tahoma"/>
                <a:cs typeface="Tahoma"/>
              </a:rPr>
              <a:t>some </a:t>
            </a:r>
            <a:r>
              <a:rPr dirty="0" sz="1600">
                <a:latin typeface="Tahoma"/>
                <a:cs typeface="Tahoma"/>
              </a:rPr>
              <a:t>MLE in </a:t>
            </a:r>
            <a:r>
              <a:rPr dirty="0" sz="1600" spc="-5">
                <a:latin typeface="Tahoma"/>
                <a:cs typeface="Tahoma"/>
              </a:rPr>
              <a:t>this class  </a:t>
            </a:r>
            <a:r>
              <a:rPr dirty="0" sz="1600">
                <a:latin typeface="Tahoma"/>
                <a:cs typeface="Tahoma"/>
              </a:rPr>
              <a:t>without even telling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you!</a:t>
            </a:r>
            <a:endParaRPr sz="1600">
              <a:latin typeface="Tahoma"/>
              <a:cs typeface="Tahoma"/>
            </a:endParaRPr>
          </a:p>
          <a:p>
            <a:pPr marL="196850" indent="-172085">
              <a:lnSpc>
                <a:spcPts val="2030"/>
              </a:lnSpc>
              <a:spcBef>
                <a:spcPts val="275"/>
              </a:spcBef>
              <a:buChar char="•"/>
              <a:tabLst>
                <a:tab pos="197485" algn="l"/>
              </a:tabLst>
            </a:pPr>
            <a:r>
              <a:rPr dirty="0" sz="1600">
                <a:latin typeface="Tahoma"/>
                <a:cs typeface="Tahoma"/>
              </a:rPr>
              <a:t>Suppose categorical arity-n inputs </a:t>
            </a:r>
            <a:r>
              <a:rPr dirty="0" sz="1600" spc="-25">
                <a:latin typeface="Tahoma"/>
                <a:cs typeface="Tahoma"/>
              </a:rPr>
              <a:t>x</a:t>
            </a:r>
            <a:r>
              <a:rPr dirty="0" baseline="-20202" sz="1650" spc="-37" i="1">
                <a:latin typeface="Tahoma"/>
                <a:cs typeface="Tahoma"/>
              </a:rPr>
              <a:t>1</a:t>
            </a:r>
            <a:r>
              <a:rPr dirty="0" sz="1700" spc="-25" i="1">
                <a:latin typeface="Tahoma"/>
                <a:cs typeface="Tahoma"/>
              </a:rPr>
              <a:t>, </a:t>
            </a:r>
            <a:r>
              <a:rPr dirty="0" sz="1600" spc="-25">
                <a:latin typeface="Tahoma"/>
                <a:cs typeface="Tahoma"/>
              </a:rPr>
              <a:t>x</a:t>
            </a:r>
            <a:r>
              <a:rPr dirty="0" baseline="-20202" sz="1650" spc="-37" i="1">
                <a:latin typeface="Tahoma"/>
                <a:cs typeface="Tahoma"/>
              </a:rPr>
              <a:t>2</a:t>
            </a:r>
            <a:r>
              <a:rPr dirty="0" sz="1700" spc="-25" i="1">
                <a:latin typeface="Tahoma"/>
                <a:cs typeface="Tahoma"/>
              </a:rPr>
              <a:t>,</a:t>
            </a:r>
            <a:r>
              <a:rPr dirty="0" sz="1700" spc="-100" i="1">
                <a:latin typeface="Tahoma"/>
                <a:cs typeface="Tahoma"/>
              </a:rPr>
              <a:t> </a:t>
            </a:r>
            <a:r>
              <a:rPr dirty="0" sz="1700" spc="-85" i="1">
                <a:latin typeface="Tahoma"/>
                <a:cs typeface="Tahoma"/>
              </a:rPr>
              <a:t>…</a:t>
            </a:r>
            <a:endParaRPr sz="1700">
              <a:latin typeface="Tahoma"/>
              <a:cs typeface="Tahoma"/>
            </a:endParaRPr>
          </a:p>
          <a:p>
            <a:pPr algn="r" marR="1267460">
              <a:lnSpc>
                <a:spcPts val="1910"/>
              </a:lnSpc>
            </a:pPr>
            <a:r>
              <a:rPr dirty="0" sz="1600" spc="-5">
                <a:latin typeface="Tahoma"/>
                <a:cs typeface="Tahoma"/>
              </a:rPr>
              <a:t>x</a:t>
            </a:r>
            <a:r>
              <a:rPr dirty="0" baseline="-20202" sz="1650" spc="-7" i="1">
                <a:latin typeface="Tahoma"/>
                <a:cs typeface="Tahoma"/>
              </a:rPr>
              <a:t>R</a:t>
            </a:r>
            <a:r>
              <a:rPr dirty="0" sz="1600" spc="-5">
                <a:latin typeface="Tahoma"/>
                <a:cs typeface="Tahoma"/>
              </a:rPr>
              <a:t>~(i.i.d.) from </a:t>
            </a:r>
            <a:r>
              <a:rPr dirty="0" sz="1600">
                <a:latin typeface="Tahoma"/>
                <a:cs typeface="Tahoma"/>
              </a:rPr>
              <a:t>a</a:t>
            </a:r>
            <a:r>
              <a:rPr dirty="0" sz="1600" spc="-4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multinomial</a:t>
            </a:r>
            <a:endParaRPr sz="1600">
              <a:latin typeface="Tahoma"/>
              <a:cs typeface="Tahoma"/>
            </a:endParaRPr>
          </a:p>
          <a:p>
            <a:pPr algn="r" marR="1302385">
              <a:lnSpc>
                <a:spcPct val="100000"/>
              </a:lnSpc>
              <a:spcBef>
                <a:spcPts val="280"/>
              </a:spcBef>
            </a:pPr>
            <a:r>
              <a:rPr dirty="0" sz="1600" spc="-15">
                <a:latin typeface="Tahoma"/>
                <a:cs typeface="Tahoma"/>
              </a:rPr>
              <a:t>M(p</a:t>
            </a:r>
            <a:r>
              <a:rPr dirty="0" baseline="-20202" sz="1650" spc="-22" i="1">
                <a:latin typeface="Tahoma"/>
                <a:cs typeface="Tahoma"/>
              </a:rPr>
              <a:t>1</a:t>
            </a:r>
            <a:r>
              <a:rPr dirty="0" sz="1700" spc="-15" i="1">
                <a:latin typeface="Tahoma"/>
                <a:cs typeface="Tahoma"/>
              </a:rPr>
              <a:t>, </a:t>
            </a:r>
            <a:r>
              <a:rPr dirty="0" sz="1600" spc="-25">
                <a:latin typeface="Tahoma"/>
                <a:cs typeface="Tahoma"/>
              </a:rPr>
              <a:t>p</a:t>
            </a:r>
            <a:r>
              <a:rPr dirty="0" baseline="-20202" sz="1650" spc="-37" i="1">
                <a:latin typeface="Tahoma"/>
                <a:cs typeface="Tahoma"/>
              </a:rPr>
              <a:t>2</a:t>
            </a:r>
            <a:r>
              <a:rPr dirty="0" sz="1700" spc="-25" i="1">
                <a:latin typeface="Tahoma"/>
                <a:cs typeface="Tahoma"/>
              </a:rPr>
              <a:t>, </a:t>
            </a:r>
            <a:r>
              <a:rPr dirty="0" sz="1700" spc="-85" i="1">
                <a:latin typeface="Tahoma"/>
                <a:cs typeface="Tahoma"/>
              </a:rPr>
              <a:t>…</a:t>
            </a:r>
            <a:r>
              <a:rPr dirty="0" sz="1700" spc="-125" i="1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p</a:t>
            </a:r>
            <a:r>
              <a:rPr dirty="0" baseline="-20202" sz="1650" spc="-15" i="1">
                <a:latin typeface="Tahoma"/>
                <a:cs typeface="Tahoma"/>
              </a:rPr>
              <a:t>n</a:t>
            </a:r>
            <a:r>
              <a:rPr dirty="0" sz="1600" spc="-1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  <a:p>
            <a:pPr marL="254000">
              <a:lnSpc>
                <a:spcPct val="100000"/>
              </a:lnSpc>
              <a:spcBef>
                <a:spcPts val="325"/>
              </a:spcBef>
            </a:pPr>
            <a:r>
              <a:rPr dirty="0" sz="1400" spc="-5">
                <a:latin typeface="Tahoma"/>
                <a:cs typeface="Tahoma"/>
              </a:rPr>
              <a:t>where</a:t>
            </a:r>
            <a:endParaRPr sz="1400">
              <a:latin typeface="Tahoma"/>
              <a:cs typeface="Tahoma"/>
            </a:endParaRPr>
          </a:p>
          <a:p>
            <a:pPr marL="1550670">
              <a:lnSpc>
                <a:spcPct val="100000"/>
              </a:lnSpc>
              <a:spcBef>
                <a:spcPts val="275"/>
              </a:spcBef>
            </a:pPr>
            <a:r>
              <a:rPr dirty="0" sz="1600" spc="-15">
                <a:latin typeface="Tahoma"/>
                <a:cs typeface="Tahoma"/>
              </a:rPr>
              <a:t>P(x</a:t>
            </a:r>
            <a:r>
              <a:rPr dirty="0" baseline="-20202" sz="1650" spc="-22" i="1">
                <a:latin typeface="Tahoma"/>
                <a:cs typeface="Tahoma"/>
              </a:rPr>
              <a:t>k</a:t>
            </a:r>
            <a:r>
              <a:rPr dirty="0" sz="1700" spc="-15" i="1">
                <a:latin typeface="Tahoma"/>
                <a:cs typeface="Tahoma"/>
              </a:rPr>
              <a:t>=j</a:t>
            </a:r>
            <a:r>
              <a:rPr dirty="0" sz="1600" spc="-15">
                <a:latin typeface="Tahoma"/>
                <a:cs typeface="Tahoma"/>
              </a:rPr>
              <a:t>|</a:t>
            </a:r>
            <a:r>
              <a:rPr dirty="0" sz="1600" spc="-15" b="1">
                <a:latin typeface="Tahoma"/>
                <a:cs typeface="Tahoma"/>
              </a:rPr>
              <a:t>p</a:t>
            </a:r>
            <a:r>
              <a:rPr dirty="0" sz="1600" spc="-15">
                <a:latin typeface="Tahoma"/>
                <a:cs typeface="Tahoma"/>
              </a:rPr>
              <a:t>)=p</a:t>
            </a:r>
            <a:r>
              <a:rPr dirty="0" baseline="-20202" sz="1650" spc="-22" i="1">
                <a:latin typeface="Tahoma"/>
                <a:cs typeface="Tahoma"/>
              </a:rPr>
              <a:t>j</a:t>
            </a:r>
            <a:endParaRPr baseline="-20202" sz="165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59"/>
              </a:spcBef>
              <a:buChar char="•"/>
              <a:tabLst>
                <a:tab pos="197485" algn="l"/>
              </a:tabLst>
            </a:pPr>
            <a:r>
              <a:rPr dirty="0" sz="1600">
                <a:latin typeface="Tahoma"/>
                <a:cs typeface="Tahoma"/>
              </a:rPr>
              <a:t>What is </a:t>
            </a:r>
            <a:r>
              <a:rPr dirty="0" sz="1600" spc="-5">
                <a:latin typeface="Tahoma"/>
                <a:cs typeface="Tahoma"/>
              </a:rPr>
              <a:t>the </a:t>
            </a:r>
            <a:r>
              <a:rPr dirty="0" sz="1600">
                <a:latin typeface="Tahoma"/>
                <a:cs typeface="Tahoma"/>
              </a:rPr>
              <a:t>MLE </a:t>
            </a:r>
            <a:r>
              <a:rPr dirty="0" sz="1600" spc="-15" b="1">
                <a:latin typeface="Tahoma"/>
                <a:cs typeface="Tahoma"/>
              </a:rPr>
              <a:t>p</a:t>
            </a:r>
            <a:r>
              <a:rPr dirty="0" sz="1600" spc="-15">
                <a:latin typeface="Tahoma"/>
                <a:cs typeface="Tahoma"/>
              </a:rPr>
              <a:t>=(p</a:t>
            </a:r>
            <a:r>
              <a:rPr dirty="0" baseline="-20202" sz="1650" spc="-22" i="1">
                <a:latin typeface="Tahoma"/>
                <a:cs typeface="Tahoma"/>
              </a:rPr>
              <a:t>1</a:t>
            </a:r>
            <a:r>
              <a:rPr dirty="0" sz="1700" spc="-15" i="1">
                <a:latin typeface="Tahoma"/>
                <a:cs typeface="Tahoma"/>
              </a:rPr>
              <a:t>, </a:t>
            </a:r>
            <a:r>
              <a:rPr dirty="0" sz="1600" spc="-20">
                <a:latin typeface="Tahoma"/>
                <a:cs typeface="Tahoma"/>
              </a:rPr>
              <a:t>p</a:t>
            </a:r>
            <a:r>
              <a:rPr dirty="0" baseline="-20202" sz="1650" spc="-30" i="1">
                <a:latin typeface="Tahoma"/>
                <a:cs typeface="Tahoma"/>
              </a:rPr>
              <a:t>2</a:t>
            </a:r>
            <a:r>
              <a:rPr dirty="0" sz="1700" spc="-20" i="1">
                <a:latin typeface="Tahoma"/>
                <a:cs typeface="Tahoma"/>
              </a:rPr>
              <a:t>, </a:t>
            </a:r>
            <a:r>
              <a:rPr dirty="0" sz="1700" spc="-85" i="1">
                <a:latin typeface="Tahoma"/>
                <a:cs typeface="Tahoma"/>
              </a:rPr>
              <a:t>…</a:t>
            </a:r>
            <a:r>
              <a:rPr dirty="0" sz="1700" spc="-95" i="1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p</a:t>
            </a:r>
            <a:r>
              <a:rPr dirty="0" baseline="-20202" sz="1650" spc="-15" i="1">
                <a:latin typeface="Tahoma"/>
                <a:cs typeface="Tahoma"/>
              </a:rPr>
              <a:t>n</a:t>
            </a:r>
            <a:r>
              <a:rPr dirty="0" sz="1600" spc="-10">
                <a:latin typeface="Tahoma"/>
                <a:cs typeface="Tahoma"/>
              </a:rPr>
              <a:t>)?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7196" y="4477003"/>
            <a:ext cx="974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2216" y="1500630"/>
            <a:ext cx="373189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Learning Gaussians from</a:t>
            </a:r>
            <a:r>
              <a:rPr dirty="0" spc="-55"/>
              <a:t> </a:t>
            </a:r>
            <a:r>
              <a:rPr dirty="0" spc="-5"/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2116" y="1864772"/>
            <a:ext cx="4284345" cy="80581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09550" indent="-172085">
              <a:lnSpc>
                <a:spcPct val="100000"/>
              </a:lnSpc>
              <a:spcBef>
                <a:spcPts val="475"/>
              </a:spcBef>
              <a:buChar char="•"/>
              <a:tabLst>
                <a:tab pos="210185" algn="l"/>
              </a:tabLst>
            </a:pPr>
            <a:r>
              <a:rPr dirty="0" sz="1400" spc="-5">
                <a:latin typeface="Tahoma"/>
                <a:cs typeface="Tahoma"/>
              </a:rPr>
              <a:t>Suppose you have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1</a:t>
            </a:r>
            <a:r>
              <a:rPr dirty="0" sz="1450" spc="-30" i="1">
                <a:latin typeface="Tahoma"/>
                <a:cs typeface="Tahoma"/>
              </a:rPr>
              <a:t>, </a:t>
            </a:r>
            <a:r>
              <a:rPr dirty="0" sz="1450" spc="-25" i="1">
                <a:latin typeface="Tahoma"/>
                <a:cs typeface="Tahoma"/>
              </a:rPr>
              <a:t>x</a:t>
            </a:r>
            <a:r>
              <a:rPr dirty="0" baseline="-19444" sz="1500" spc="-37" i="1">
                <a:latin typeface="Tahoma"/>
                <a:cs typeface="Tahoma"/>
              </a:rPr>
              <a:t>2</a:t>
            </a:r>
            <a:r>
              <a:rPr dirty="0" sz="1450" spc="-25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50" spc="-35" i="1">
                <a:latin typeface="Tahoma"/>
                <a:cs typeface="Tahoma"/>
              </a:rPr>
              <a:t>x</a:t>
            </a:r>
            <a:r>
              <a:rPr dirty="0" baseline="-19444" sz="1500" spc="-52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</a:t>
            </a:r>
            <a:r>
              <a:rPr dirty="0" sz="1200" spc="-5">
                <a:latin typeface="Tahoma"/>
                <a:cs typeface="Tahoma"/>
              </a:rPr>
              <a:t>(i.i.d)</a:t>
            </a:r>
            <a:r>
              <a:rPr dirty="0" sz="1200" spc="2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209550" indent="-172085">
              <a:lnSpc>
                <a:spcPct val="100000"/>
              </a:lnSpc>
              <a:spcBef>
                <a:spcPts val="330"/>
              </a:spcBef>
              <a:buChar char="•"/>
              <a:tabLst>
                <a:tab pos="210185" algn="l"/>
              </a:tabLst>
            </a:pPr>
            <a:r>
              <a:rPr dirty="0" sz="1400" spc="-5">
                <a:latin typeface="Tahoma"/>
                <a:cs typeface="Tahoma"/>
              </a:rPr>
              <a:t>But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don’t know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5">
                <a:latin typeface="Symbol"/>
                <a:cs typeface="Symbol"/>
              </a:rPr>
              <a:t></a:t>
            </a:r>
            <a:endParaRPr sz="1400">
              <a:latin typeface="Symbol"/>
              <a:cs typeface="Symbol"/>
            </a:endParaRPr>
          </a:p>
          <a:p>
            <a:pPr marL="286004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Tahoma"/>
                <a:cs typeface="Tahoma"/>
              </a:rPr>
              <a:t>(you </a:t>
            </a:r>
            <a:r>
              <a:rPr dirty="0" sz="1400" spc="-5">
                <a:latin typeface="Tahoma"/>
                <a:cs typeface="Tahoma"/>
              </a:rPr>
              <a:t>do know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2283" y="2789682"/>
            <a:ext cx="336550" cy="328930"/>
          </a:xfrm>
          <a:custGeom>
            <a:avLst/>
            <a:gdLst/>
            <a:ahLst/>
            <a:cxnLst/>
            <a:rect l="l" t="t" r="r" b="b"/>
            <a:pathLst>
              <a:path w="336550" h="328930">
                <a:moveTo>
                  <a:pt x="168402" y="0"/>
                </a:moveTo>
                <a:lnTo>
                  <a:pt x="123648" y="5894"/>
                </a:lnTo>
                <a:lnTo>
                  <a:pt x="83424" y="22521"/>
                </a:lnTo>
                <a:lnTo>
                  <a:pt x="49339" y="48291"/>
                </a:lnTo>
                <a:lnTo>
                  <a:pt x="23001" y="81618"/>
                </a:lnTo>
                <a:lnTo>
                  <a:pt x="6018" y="120914"/>
                </a:lnTo>
                <a:lnTo>
                  <a:pt x="0" y="164592"/>
                </a:lnTo>
                <a:lnTo>
                  <a:pt x="6018" y="208212"/>
                </a:lnTo>
                <a:lnTo>
                  <a:pt x="23001" y="247367"/>
                </a:lnTo>
                <a:lnTo>
                  <a:pt x="49339" y="280511"/>
                </a:lnTo>
                <a:lnTo>
                  <a:pt x="83424" y="306098"/>
                </a:lnTo>
                <a:lnTo>
                  <a:pt x="123648" y="322583"/>
                </a:lnTo>
                <a:lnTo>
                  <a:pt x="168402" y="328422"/>
                </a:lnTo>
                <a:lnTo>
                  <a:pt x="212834" y="322583"/>
                </a:lnTo>
                <a:lnTo>
                  <a:pt x="252842" y="306098"/>
                </a:lnTo>
                <a:lnTo>
                  <a:pt x="286797" y="280511"/>
                </a:lnTo>
                <a:lnTo>
                  <a:pt x="313069" y="247367"/>
                </a:lnTo>
                <a:lnTo>
                  <a:pt x="330027" y="208212"/>
                </a:lnTo>
                <a:lnTo>
                  <a:pt x="336042" y="164592"/>
                </a:lnTo>
                <a:lnTo>
                  <a:pt x="330027" y="120914"/>
                </a:lnTo>
                <a:lnTo>
                  <a:pt x="313069" y="81618"/>
                </a:lnTo>
                <a:lnTo>
                  <a:pt x="286797" y="48291"/>
                </a:lnTo>
                <a:lnTo>
                  <a:pt x="252842" y="22521"/>
                </a:lnTo>
                <a:lnTo>
                  <a:pt x="212834" y="5894"/>
                </a:lnTo>
                <a:lnTo>
                  <a:pt x="168402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24861" y="3096767"/>
            <a:ext cx="36195" cy="74295"/>
          </a:xfrm>
          <a:custGeom>
            <a:avLst/>
            <a:gdLst/>
            <a:ahLst/>
            <a:cxnLst/>
            <a:rect l="l" t="t" r="r" b="b"/>
            <a:pathLst>
              <a:path w="36194" h="74294">
                <a:moveTo>
                  <a:pt x="0" y="73913"/>
                </a:moveTo>
                <a:lnTo>
                  <a:pt x="35813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82011" y="3113532"/>
            <a:ext cx="31750" cy="83185"/>
          </a:xfrm>
          <a:custGeom>
            <a:avLst/>
            <a:gdLst/>
            <a:ahLst/>
            <a:cxnLst/>
            <a:rect l="l" t="t" r="r" b="b"/>
            <a:pathLst>
              <a:path w="31750" h="83185">
                <a:moveTo>
                  <a:pt x="0" y="83058"/>
                </a:moveTo>
                <a:lnTo>
                  <a:pt x="31242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32304" y="2990088"/>
            <a:ext cx="173990" cy="57150"/>
          </a:xfrm>
          <a:custGeom>
            <a:avLst/>
            <a:gdLst/>
            <a:ahLst/>
            <a:cxnLst/>
            <a:rect l="l" t="t" r="r" b="b"/>
            <a:pathLst>
              <a:path w="173989" h="57150">
                <a:moveTo>
                  <a:pt x="173735" y="0"/>
                </a:moveTo>
                <a:lnTo>
                  <a:pt x="0" y="5715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49067" y="2878073"/>
            <a:ext cx="62230" cy="41910"/>
          </a:xfrm>
          <a:custGeom>
            <a:avLst/>
            <a:gdLst/>
            <a:ahLst/>
            <a:cxnLst/>
            <a:rect l="l" t="t" r="r" b="b"/>
            <a:pathLst>
              <a:path w="62230" h="41910">
                <a:moveTo>
                  <a:pt x="0" y="38100"/>
                </a:moveTo>
                <a:lnTo>
                  <a:pt x="13275" y="40243"/>
                </a:lnTo>
                <a:lnTo>
                  <a:pt x="26193" y="41529"/>
                </a:lnTo>
                <a:lnTo>
                  <a:pt x="37826" y="41100"/>
                </a:lnTo>
                <a:lnTo>
                  <a:pt x="47243" y="38100"/>
                </a:lnTo>
                <a:lnTo>
                  <a:pt x="53685" y="30110"/>
                </a:lnTo>
                <a:lnTo>
                  <a:pt x="57626" y="18764"/>
                </a:lnTo>
                <a:lnTo>
                  <a:pt x="59995" y="7560"/>
                </a:lnTo>
                <a:lnTo>
                  <a:pt x="61721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67146" y="2757646"/>
            <a:ext cx="104778" cy="149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41626" y="3394709"/>
            <a:ext cx="336550" cy="328930"/>
          </a:xfrm>
          <a:custGeom>
            <a:avLst/>
            <a:gdLst/>
            <a:ahLst/>
            <a:cxnLst/>
            <a:rect l="l" t="t" r="r" b="b"/>
            <a:pathLst>
              <a:path w="336550" h="328929">
                <a:moveTo>
                  <a:pt x="167640" y="0"/>
                </a:moveTo>
                <a:lnTo>
                  <a:pt x="123207" y="5838"/>
                </a:lnTo>
                <a:lnTo>
                  <a:pt x="83199" y="22323"/>
                </a:lnTo>
                <a:lnTo>
                  <a:pt x="49244" y="47910"/>
                </a:lnTo>
                <a:lnTo>
                  <a:pt x="22972" y="81054"/>
                </a:lnTo>
                <a:lnTo>
                  <a:pt x="6014" y="120209"/>
                </a:lnTo>
                <a:lnTo>
                  <a:pt x="0" y="163830"/>
                </a:lnTo>
                <a:lnTo>
                  <a:pt x="6014" y="207772"/>
                </a:lnTo>
                <a:lnTo>
                  <a:pt x="22972" y="247142"/>
                </a:lnTo>
                <a:lnTo>
                  <a:pt x="49244" y="280416"/>
                </a:lnTo>
                <a:lnTo>
                  <a:pt x="83199" y="306070"/>
                </a:lnTo>
                <a:lnTo>
                  <a:pt x="123207" y="322580"/>
                </a:lnTo>
                <a:lnTo>
                  <a:pt x="167640" y="328422"/>
                </a:lnTo>
                <a:lnTo>
                  <a:pt x="212393" y="322580"/>
                </a:lnTo>
                <a:lnTo>
                  <a:pt x="252617" y="306070"/>
                </a:lnTo>
                <a:lnTo>
                  <a:pt x="286702" y="280416"/>
                </a:lnTo>
                <a:lnTo>
                  <a:pt x="313040" y="247142"/>
                </a:lnTo>
                <a:lnTo>
                  <a:pt x="330023" y="207772"/>
                </a:lnTo>
                <a:lnTo>
                  <a:pt x="336042" y="163830"/>
                </a:lnTo>
                <a:lnTo>
                  <a:pt x="330023" y="120209"/>
                </a:lnTo>
                <a:lnTo>
                  <a:pt x="313040" y="81054"/>
                </a:lnTo>
                <a:lnTo>
                  <a:pt x="286702" y="47910"/>
                </a:lnTo>
                <a:lnTo>
                  <a:pt x="252617" y="22323"/>
                </a:lnTo>
                <a:lnTo>
                  <a:pt x="212393" y="5838"/>
                </a:lnTo>
                <a:lnTo>
                  <a:pt x="16764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94204" y="3701796"/>
            <a:ext cx="36195" cy="74295"/>
          </a:xfrm>
          <a:custGeom>
            <a:avLst/>
            <a:gdLst/>
            <a:ahLst/>
            <a:cxnLst/>
            <a:rect l="l" t="t" r="r" b="b"/>
            <a:pathLst>
              <a:path w="36194" h="74295">
                <a:moveTo>
                  <a:pt x="0" y="73913"/>
                </a:moveTo>
                <a:lnTo>
                  <a:pt x="35813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51354" y="3718559"/>
            <a:ext cx="30480" cy="83185"/>
          </a:xfrm>
          <a:custGeom>
            <a:avLst/>
            <a:gdLst/>
            <a:ahLst/>
            <a:cxnLst/>
            <a:rect l="l" t="t" r="r" b="b"/>
            <a:pathLst>
              <a:path w="30480" h="83185">
                <a:moveTo>
                  <a:pt x="0" y="83057"/>
                </a:moveTo>
                <a:lnTo>
                  <a:pt x="30479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52490" y="3474688"/>
            <a:ext cx="92265" cy="846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95518" y="3598894"/>
            <a:ext cx="144843" cy="67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40476" y="3454102"/>
            <a:ext cx="73215" cy="77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36023" y="3297904"/>
            <a:ext cx="181145" cy="152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26614" y="2596895"/>
            <a:ext cx="496570" cy="322580"/>
          </a:xfrm>
          <a:custGeom>
            <a:avLst/>
            <a:gdLst/>
            <a:ahLst/>
            <a:cxnLst/>
            <a:rect l="l" t="t" r="r" b="b"/>
            <a:pathLst>
              <a:path w="496569" h="322580">
                <a:moveTo>
                  <a:pt x="130302" y="159257"/>
                </a:moveTo>
                <a:lnTo>
                  <a:pt x="75866" y="145553"/>
                </a:lnTo>
                <a:lnTo>
                  <a:pt x="34861" y="127920"/>
                </a:lnTo>
                <a:lnTo>
                  <a:pt x="9001" y="107287"/>
                </a:lnTo>
                <a:lnTo>
                  <a:pt x="0" y="84581"/>
                </a:lnTo>
                <a:lnTo>
                  <a:pt x="8872" y="62177"/>
                </a:lnTo>
                <a:lnTo>
                  <a:pt x="72675" y="24860"/>
                </a:lnTo>
                <a:lnTo>
                  <a:pt x="122823" y="11599"/>
                </a:lnTo>
                <a:lnTo>
                  <a:pt x="181945" y="3037"/>
                </a:lnTo>
                <a:lnTo>
                  <a:pt x="247650" y="0"/>
                </a:lnTo>
                <a:lnTo>
                  <a:pt x="313675" y="3037"/>
                </a:lnTo>
                <a:lnTo>
                  <a:pt x="373013" y="11599"/>
                </a:lnTo>
                <a:lnTo>
                  <a:pt x="423290" y="24860"/>
                </a:lnTo>
                <a:lnTo>
                  <a:pt x="462138" y="41994"/>
                </a:lnTo>
                <a:lnTo>
                  <a:pt x="496062" y="84581"/>
                </a:lnTo>
                <a:lnTo>
                  <a:pt x="487186" y="106986"/>
                </a:lnTo>
                <a:lnTo>
                  <a:pt x="423290" y="144303"/>
                </a:lnTo>
                <a:lnTo>
                  <a:pt x="373013" y="157564"/>
                </a:lnTo>
                <a:lnTo>
                  <a:pt x="313675" y="166126"/>
                </a:lnTo>
                <a:lnTo>
                  <a:pt x="247650" y="169163"/>
                </a:lnTo>
                <a:lnTo>
                  <a:pt x="240792" y="169152"/>
                </a:lnTo>
                <a:lnTo>
                  <a:pt x="233934" y="169068"/>
                </a:lnTo>
                <a:lnTo>
                  <a:pt x="227076" y="168842"/>
                </a:lnTo>
                <a:lnTo>
                  <a:pt x="220218" y="168401"/>
                </a:lnTo>
                <a:lnTo>
                  <a:pt x="29718" y="322325"/>
                </a:lnTo>
                <a:lnTo>
                  <a:pt x="130302" y="159257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733548" y="2608580"/>
            <a:ext cx="3348990" cy="951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Tahoma"/>
                <a:cs typeface="Tahoma"/>
              </a:rPr>
              <a:t>Sneer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</a:pPr>
            <a:r>
              <a:rPr dirty="0" sz="1200">
                <a:latin typeface="Tahoma"/>
                <a:cs typeface="Tahoma"/>
              </a:rPr>
              <a:t>MLE: </a:t>
            </a:r>
            <a:r>
              <a:rPr dirty="0" sz="1200" spc="-5">
                <a:latin typeface="Tahoma"/>
                <a:cs typeface="Tahoma"/>
              </a:rPr>
              <a:t>For which </a:t>
            </a:r>
            <a:r>
              <a:rPr dirty="0" sz="1200">
                <a:latin typeface="Symbol"/>
                <a:cs typeface="Symbol"/>
              </a:rPr>
              <a:t>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is </a:t>
            </a:r>
            <a:r>
              <a:rPr dirty="0" sz="1250" spc="-25" i="1">
                <a:latin typeface="Tahoma"/>
                <a:cs typeface="Tahoma"/>
              </a:rPr>
              <a:t>x</a:t>
            </a:r>
            <a:r>
              <a:rPr dirty="0" baseline="-19607" sz="1275" spc="-37" i="1">
                <a:latin typeface="Tahoma"/>
                <a:cs typeface="Tahoma"/>
              </a:rPr>
              <a:t>1</a:t>
            </a:r>
            <a:r>
              <a:rPr dirty="0" sz="1250" spc="-25" i="1">
                <a:latin typeface="Tahoma"/>
                <a:cs typeface="Tahoma"/>
              </a:rPr>
              <a:t>, </a:t>
            </a:r>
            <a:r>
              <a:rPr dirty="0" sz="1250" spc="-30" i="1">
                <a:latin typeface="Tahoma"/>
                <a:cs typeface="Tahoma"/>
              </a:rPr>
              <a:t>x</a:t>
            </a:r>
            <a:r>
              <a:rPr dirty="0" baseline="-19607" sz="1275" spc="-44" i="1">
                <a:latin typeface="Tahoma"/>
                <a:cs typeface="Tahoma"/>
              </a:rPr>
              <a:t>2</a:t>
            </a:r>
            <a:r>
              <a:rPr dirty="0" sz="1250" spc="-30" i="1">
                <a:latin typeface="Tahoma"/>
                <a:cs typeface="Tahoma"/>
              </a:rPr>
              <a:t>, </a:t>
            </a:r>
            <a:r>
              <a:rPr dirty="0" sz="1250" spc="-45" i="1">
                <a:latin typeface="Tahoma"/>
                <a:cs typeface="Tahoma"/>
              </a:rPr>
              <a:t>… 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R </a:t>
            </a:r>
            <a:r>
              <a:rPr dirty="0" sz="1200" spc="-5">
                <a:latin typeface="Tahoma"/>
                <a:cs typeface="Tahoma"/>
              </a:rPr>
              <a:t>most</a:t>
            </a:r>
            <a:r>
              <a:rPr dirty="0" sz="1200" spc="6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likely?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</a:pPr>
            <a:r>
              <a:rPr dirty="0" sz="1200" spc="-5">
                <a:latin typeface="Tahoma"/>
                <a:cs typeface="Tahoma"/>
              </a:rPr>
              <a:t>MAP: Which </a:t>
            </a:r>
            <a:r>
              <a:rPr dirty="0" sz="1200">
                <a:latin typeface="Symbol"/>
                <a:cs typeface="Symbol"/>
              </a:rPr>
              <a:t>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maximizes </a:t>
            </a:r>
            <a:r>
              <a:rPr dirty="0" sz="1200" spc="-15">
                <a:latin typeface="Tahoma"/>
                <a:cs typeface="Tahoma"/>
              </a:rPr>
              <a:t>p(</a:t>
            </a:r>
            <a:r>
              <a:rPr dirty="0" sz="1200" spc="-15">
                <a:latin typeface="Symbol"/>
                <a:cs typeface="Symbol"/>
              </a:rPr>
              <a:t></a:t>
            </a:r>
            <a:r>
              <a:rPr dirty="0" sz="1200" spc="-15">
                <a:latin typeface="Tahoma"/>
                <a:cs typeface="Tahoma"/>
              </a:rPr>
              <a:t>|</a:t>
            </a:r>
            <a:r>
              <a:rPr dirty="0" sz="1250" spc="-15" i="1">
                <a:latin typeface="Tahoma"/>
                <a:cs typeface="Tahoma"/>
              </a:rPr>
              <a:t>x</a:t>
            </a:r>
            <a:r>
              <a:rPr dirty="0" baseline="-19607" sz="1275" spc="-22" i="1">
                <a:latin typeface="Tahoma"/>
                <a:cs typeface="Tahoma"/>
              </a:rPr>
              <a:t>1</a:t>
            </a:r>
            <a:r>
              <a:rPr dirty="0" sz="1250" spc="-15" i="1">
                <a:latin typeface="Tahoma"/>
                <a:cs typeface="Tahoma"/>
              </a:rPr>
              <a:t>, </a:t>
            </a:r>
            <a:r>
              <a:rPr dirty="0" sz="1250" spc="-25" i="1">
                <a:latin typeface="Tahoma"/>
                <a:cs typeface="Tahoma"/>
              </a:rPr>
              <a:t>x</a:t>
            </a:r>
            <a:r>
              <a:rPr dirty="0" baseline="-19607" sz="1275" spc="-37" i="1">
                <a:latin typeface="Tahoma"/>
                <a:cs typeface="Tahoma"/>
              </a:rPr>
              <a:t>2</a:t>
            </a:r>
            <a:r>
              <a:rPr dirty="0" sz="1250" spc="-25" i="1">
                <a:latin typeface="Tahoma"/>
                <a:cs typeface="Tahoma"/>
              </a:rPr>
              <a:t>, </a:t>
            </a:r>
            <a:r>
              <a:rPr dirty="0" sz="1250" spc="-45" i="1">
                <a:latin typeface="Tahoma"/>
                <a:cs typeface="Tahoma"/>
              </a:rPr>
              <a:t>… 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R </a:t>
            </a:r>
            <a:r>
              <a:rPr dirty="0" sz="1200">
                <a:latin typeface="Tahoma"/>
                <a:cs typeface="Tahoma"/>
              </a:rPr>
              <a:t>,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5">
                <a:latin typeface="Symbol"/>
                <a:cs typeface="Symbol"/>
              </a:rPr>
              <a:t></a:t>
            </a:r>
            <a:r>
              <a:rPr dirty="0" baseline="24305" sz="1200" spc="-7">
                <a:latin typeface="Tahoma"/>
                <a:cs typeface="Tahoma"/>
              </a:rPr>
              <a:t>2</a:t>
            </a:r>
            <a:r>
              <a:rPr dirty="0" sz="1200" spc="-5">
                <a:latin typeface="Tahoma"/>
                <a:cs typeface="Tahoma"/>
              </a:rPr>
              <a:t>)?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97196" y="8654286"/>
            <a:ext cx="974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2116" y="5569634"/>
            <a:ext cx="4284345" cy="1278255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272415">
              <a:lnSpc>
                <a:spcPct val="100000"/>
              </a:lnSpc>
              <a:spcBef>
                <a:spcPts val="95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Learning Gaussians from</a:t>
            </a:r>
            <a:r>
              <a:rPr dirty="0" sz="2200" spc="-6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Data</a:t>
            </a:r>
            <a:endParaRPr sz="2200">
              <a:latin typeface="Tahoma"/>
              <a:cs typeface="Tahoma"/>
            </a:endParaRPr>
          </a:p>
          <a:p>
            <a:pPr marL="209550" indent="-172085">
              <a:lnSpc>
                <a:spcPct val="100000"/>
              </a:lnSpc>
              <a:spcBef>
                <a:spcPts val="600"/>
              </a:spcBef>
              <a:buChar char="•"/>
              <a:tabLst>
                <a:tab pos="210185" algn="l"/>
              </a:tabLst>
            </a:pPr>
            <a:r>
              <a:rPr dirty="0" sz="1400" spc="-5">
                <a:latin typeface="Tahoma"/>
                <a:cs typeface="Tahoma"/>
              </a:rPr>
              <a:t>Suppose you have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1</a:t>
            </a:r>
            <a:r>
              <a:rPr dirty="0" sz="1450" spc="-30" i="1">
                <a:latin typeface="Tahoma"/>
                <a:cs typeface="Tahoma"/>
              </a:rPr>
              <a:t>, </a:t>
            </a:r>
            <a:r>
              <a:rPr dirty="0" sz="1450" spc="-25" i="1">
                <a:latin typeface="Tahoma"/>
                <a:cs typeface="Tahoma"/>
              </a:rPr>
              <a:t>x</a:t>
            </a:r>
            <a:r>
              <a:rPr dirty="0" baseline="-19444" sz="1500" spc="-37" i="1">
                <a:latin typeface="Tahoma"/>
                <a:cs typeface="Tahoma"/>
              </a:rPr>
              <a:t>2</a:t>
            </a:r>
            <a:r>
              <a:rPr dirty="0" sz="1450" spc="-25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50" spc="-35" i="1">
                <a:latin typeface="Tahoma"/>
                <a:cs typeface="Tahoma"/>
              </a:rPr>
              <a:t>x</a:t>
            </a:r>
            <a:r>
              <a:rPr dirty="0" baseline="-19444" sz="1500" spc="-52" i="1">
                <a:latin typeface="Tahoma"/>
                <a:cs typeface="Tahoma"/>
              </a:rPr>
              <a:t>R  </a:t>
            </a:r>
            <a:r>
              <a:rPr dirty="0" sz="1400" spc="-5">
                <a:latin typeface="Tahoma"/>
                <a:cs typeface="Tahoma"/>
              </a:rPr>
              <a:t>~</a:t>
            </a:r>
            <a:r>
              <a:rPr dirty="0" sz="1200" spc="-5">
                <a:latin typeface="Tahoma"/>
                <a:cs typeface="Tahoma"/>
              </a:rPr>
              <a:t>(i.i.d)</a:t>
            </a:r>
            <a:r>
              <a:rPr dirty="0" sz="1200" spc="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209550" indent="-172085">
              <a:lnSpc>
                <a:spcPct val="100000"/>
              </a:lnSpc>
              <a:spcBef>
                <a:spcPts val="330"/>
              </a:spcBef>
              <a:buChar char="•"/>
              <a:tabLst>
                <a:tab pos="210185" algn="l"/>
              </a:tabLst>
            </a:pPr>
            <a:r>
              <a:rPr dirty="0" sz="1400" spc="-5">
                <a:latin typeface="Tahoma"/>
                <a:cs typeface="Tahoma"/>
              </a:rPr>
              <a:t>But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don’t know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5">
                <a:latin typeface="Symbol"/>
                <a:cs typeface="Symbol"/>
              </a:rPr>
              <a:t></a:t>
            </a:r>
            <a:endParaRPr sz="1400">
              <a:latin typeface="Symbol"/>
              <a:cs typeface="Symbol"/>
            </a:endParaRPr>
          </a:p>
          <a:p>
            <a:pPr marL="286004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Tahoma"/>
                <a:cs typeface="Tahoma"/>
              </a:rPr>
              <a:t>(you </a:t>
            </a:r>
            <a:r>
              <a:rPr dirty="0" sz="1400" spc="-5">
                <a:latin typeface="Tahoma"/>
                <a:cs typeface="Tahoma"/>
              </a:rPr>
              <a:t>do know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72283" y="6966966"/>
            <a:ext cx="336550" cy="328930"/>
          </a:xfrm>
          <a:custGeom>
            <a:avLst/>
            <a:gdLst/>
            <a:ahLst/>
            <a:cxnLst/>
            <a:rect l="l" t="t" r="r" b="b"/>
            <a:pathLst>
              <a:path w="336550" h="328929">
                <a:moveTo>
                  <a:pt x="168402" y="0"/>
                </a:moveTo>
                <a:lnTo>
                  <a:pt x="123648" y="5894"/>
                </a:lnTo>
                <a:lnTo>
                  <a:pt x="83424" y="22521"/>
                </a:lnTo>
                <a:lnTo>
                  <a:pt x="49339" y="48291"/>
                </a:lnTo>
                <a:lnTo>
                  <a:pt x="23001" y="81618"/>
                </a:lnTo>
                <a:lnTo>
                  <a:pt x="6018" y="120914"/>
                </a:lnTo>
                <a:lnTo>
                  <a:pt x="0" y="164591"/>
                </a:lnTo>
                <a:lnTo>
                  <a:pt x="6018" y="208212"/>
                </a:lnTo>
                <a:lnTo>
                  <a:pt x="23001" y="247367"/>
                </a:lnTo>
                <a:lnTo>
                  <a:pt x="49339" y="280511"/>
                </a:lnTo>
                <a:lnTo>
                  <a:pt x="83424" y="306098"/>
                </a:lnTo>
                <a:lnTo>
                  <a:pt x="123648" y="322583"/>
                </a:lnTo>
                <a:lnTo>
                  <a:pt x="168402" y="328421"/>
                </a:lnTo>
                <a:lnTo>
                  <a:pt x="212834" y="322583"/>
                </a:lnTo>
                <a:lnTo>
                  <a:pt x="252842" y="306098"/>
                </a:lnTo>
                <a:lnTo>
                  <a:pt x="286797" y="280511"/>
                </a:lnTo>
                <a:lnTo>
                  <a:pt x="313069" y="247367"/>
                </a:lnTo>
                <a:lnTo>
                  <a:pt x="330027" y="208212"/>
                </a:lnTo>
                <a:lnTo>
                  <a:pt x="336042" y="164591"/>
                </a:lnTo>
                <a:lnTo>
                  <a:pt x="330027" y="120914"/>
                </a:lnTo>
                <a:lnTo>
                  <a:pt x="313069" y="81618"/>
                </a:lnTo>
                <a:lnTo>
                  <a:pt x="286797" y="48291"/>
                </a:lnTo>
                <a:lnTo>
                  <a:pt x="252842" y="22521"/>
                </a:lnTo>
                <a:lnTo>
                  <a:pt x="212834" y="5894"/>
                </a:lnTo>
                <a:lnTo>
                  <a:pt x="168402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24861" y="7274052"/>
            <a:ext cx="36195" cy="74295"/>
          </a:xfrm>
          <a:custGeom>
            <a:avLst/>
            <a:gdLst/>
            <a:ahLst/>
            <a:cxnLst/>
            <a:rect l="l" t="t" r="r" b="b"/>
            <a:pathLst>
              <a:path w="36194" h="74295">
                <a:moveTo>
                  <a:pt x="0" y="73914"/>
                </a:moveTo>
                <a:lnTo>
                  <a:pt x="35813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82011" y="7290816"/>
            <a:ext cx="31750" cy="83185"/>
          </a:xfrm>
          <a:custGeom>
            <a:avLst/>
            <a:gdLst/>
            <a:ahLst/>
            <a:cxnLst/>
            <a:rect l="l" t="t" r="r" b="b"/>
            <a:pathLst>
              <a:path w="31750" h="83184">
                <a:moveTo>
                  <a:pt x="0" y="83057"/>
                </a:moveTo>
                <a:lnTo>
                  <a:pt x="31242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32304" y="7167371"/>
            <a:ext cx="173990" cy="57150"/>
          </a:xfrm>
          <a:custGeom>
            <a:avLst/>
            <a:gdLst/>
            <a:ahLst/>
            <a:cxnLst/>
            <a:rect l="l" t="t" r="r" b="b"/>
            <a:pathLst>
              <a:path w="173989" h="57150">
                <a:moveTo>
                  <a:pt x="173735" y="0"/>
                </a:moveTo>
                <a:lnTo>
                  <a:pt x="0" y="5715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49067" y="7055357"/>
            <a:ext cx="62230" cy="41910"/>
          </a:xfrm>
          <a:custGeom>
            <a:avLst/>
            <a:gdLst/>
            <a:ahLst/>
            <a:cxnLst/>
            <a:rect l="l" t="t" r="r" b="b"/>
            <a:pathLst>
              <a:path w="62230" h="41909">
                <a:moveTo>
                  <a:pt x="0" y="38100"/>
                </a:moveTo>
                <a:lnTo>
                  <a:pt x="13275" y="40243"/>
                </a:lnTo>
                <a:lnTo>
                  <a:pt x="26193" y="41529"/>
                </a:lnTo>
                <a:lnTo>
                  <a:pt x="37826" y="41100"/>
                </a:lnTo>
                <a:lnTo>
                  <a:pt x="47243" y="38100"/>
                </a:lnTo>
                <a:lnTo>
                  <a:pt x="53685" y="30110"/>
                </a:lnTo>
                <a:lnTo>
                  <a:pt x="57626" y="18764"/>
                </a:lnTo>
                <a:lnTo>
                  <a:pt x="59995" y="7560"/>
                </a:lnTo>
                <a:lnTo>
                  <a:pt x="61721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67146" y="6934930"/>
            <a:ext cx="104778" cy="149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41626" y="7571993"/>
            <a:ext cx="336550" cy="328930"/>
          </a:xfrm>
          <a:custGeom>
            <a:avLst/>
            <a:gdLst/>
            <a:ahLst/>
            <a:cxnLst/>
            <a:rect l="l" t="t" r="r" b="b"/>
            <a:pathLst>
              <a:path w="336550" h="328929">
                <a:moveTo>
                  <a:pt x="167640" y="0"/>
                </a:moveTo>
                <a:lnTo>
                  <a:pt x="123207" y="5838"/>
                </a:lnTo>
                <a:lnTo>
                  <a:pt x="83199" y="22323"/>
                </a:lnTo>
                <a:lnTo>
                  <a:pt x="49244" y="47910"/>
                </a:lnTo>
                <a:lnTo>
                  <a:pt x="22972" y="81054"/>
                </a:lnTo>
                <a:lnTo>
                  <a:pt x="6014" y="120209"/>
                </a:lnTo>
                <a:lnTo>
                  <a:pt x="0" y="163829"/>
                </a:lnTo>
                <a:lnTo>
                  <a:pt x="6014" y="207771"/>
                </a:lnTo>
                <a:lnTo>
                  <a:pt x="22972" y="247141"/>
                </a:lnTo>
                <a:lnTo>
                  <a:pt x="49244" y="280415"/>
                </a:lnTo>
                <a:lnTo>
                  <a:pt x="83199" y="306069"/>
                </a:lnTo>
                <a:lnTo>
                  <a:pt x="123207" y="322580"/>
                </a:lnTo>
                <a:lnTo>
                  <a:pt x="167640" y="328421"/>
                </a:lnTo>
                <a:lnTo>
                  <a:pt x="212393" y="322579"/>
                </a:lnTo>
                <a:lnTo>
                  <a:pt x="252617" y="306069"/>
                </a:lnTo>
                <a:lnTo>
                  <a:pt x="286702" y="280415"/>
                </a:lnTo>
                <a:lnTo>
                  <a:pt x="313040" y="247141"/>
                </a:lnTo>
                <a:lnTo>
                  <a:pt x="330023" y="207771"/>
                </a:lnTo>
                <a:lnTo>
                  <a:pt x="336042" y="163829"/>
                </a:lnTo>
                <a:lnTo>
                  <a:pt x="330023" y="120209"/>
                </a:lnTo>
                <a:lnTo>
                  <a:pt x="313040" y="81054"/>
                </a:lnTo>
                <a:lnTo>
                  <a:pt x="286702" y="47910"/>
                </a:lnTo>
                <a:lnTo>
                  <a:pt x="252617" y="22323"/>
                </a:lnTo>
                <a:lnTo>
                  <a:pt x="212393" y="5838"/>
                </a:lnTo>
                <a:lnTo>
                  <a:pt x="167640" y="0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94204" y="7879080"/>
            <a:ext cx="36195" cy="74295"/>
          </a:xfrm>
          <a:custGeom>
            <a:avLst/>
            <a:gdLst/>
            <a:ahLst/>
            <a:cxnLst/>
            <a:rect l="l" t="t" r="r" b="b"/>
            <a:pathLst>
              <a:path w="36194" h="74295">
                <a:moveTo>
                  <a:pt x="0" y="73914"/>
                </a:moveTo>
                <a:lnTo>
                  <a:pt x="35813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51354" y="7895843"/>
            <a:ext cx="30480" cy="83185"/>
          </a:xfrm>
          <a:custGeom>
            <a:avLst/>
            <a:gdLst/>
            <a:ahLst/>
            <a:cxnLst/>
            <a:rect l="l" t="t" r="r" b="b"/>
            <a:pathLst>
              <a:path w="30480" h="83184">
                <a:moveTo>
                  <a:pt x="0" y="83057"/>
                </a:moveTo>
                <a:lnTo>
                  <a:pt x="30479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52490" y="7651972"/>
            <a:ext cx="92265" cy="846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95518" y="7776178"/>
            <a:ext cx="144843" cy="67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540476" y="7631386"/>
            <a:ext cx="73215" cy="770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36023" y="7475187"/>
            <a:ext cx="181145" cy="152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26614" y="6774180"/>
            <a:ext cx="496570" cy="322580"/>
          </a:xfrm>
          <a:custGeom>
            <a:avLst/>
            <a:gdLst/>
            <a:ahLst/>
            <a:cxnLst/>
            <a:rect l="l" t="t" r="r" b="b"/>
            <a:pathLst>
              <a:path w="496569" h="322579">
                <a:moveTo>
                  <a:pt x="130302" y="159258"/>
                </a:moveTo>
                <a:lnTo>
                  <a:pt x="75866" y="145553"/>
                </a:lnTo>
                <a:lnTo>
                  <a:pt x="34861" y="127920"/>
                </a:lnTo>
                <a:lnTo>
                  <a:pt x="9001" y="107287"/>
                </a:lnTo>
                <a:lnTo>
                  <a:pt x="0" y="84582"/>
                </a:lnTo>
                <a:lnTo>
                  <a:pt x="8872" y="62177"/>
                </a:lnTo>
                <a:lnTo>
                  <a:pt x="72675" y="24860"/>
                </a:lnTo>
                <a:lnTo>
                  <a:pt x="122823" y="11599"/>
                </a:lnTo>
                <a:lnTo>
                  <a:pt x="181945" y="3037"/>
                </a:lnTo>
                <a:lnTo>
                  <a:pt x="247650" y="0"/>
                </a:lnTo>
                <a:lnTo>
                  <a:pt x="313675" y="3037"/>
                </a:lnTo>
                <a:lnTo>
                  <a:pt x="373013" y="11599"/>
                </a:lnTo>
                <a:lnTo>
                  <a:pt x="423290" y="24860"/>
                </a:lnTo>
                <a:lnTo>
                  <a:pt x="462138" y="41994"/>
                </a:lnTo>
                <a:lnTo>
                  <a:pt x="496062" y="84582"/>
                </a:lnTo>
                <a:lnTo>
                  <a:pt x="487186" y="106986"/>
                </a:lnTo>
                <a:lnTo>
                  <a:pt x="423290" y="144303"/>
                </a:lnTo>
                <a:lnTo>
                  <a:pt x="373013" y="157564"/>
                </a:lnTo>
                <a:lnTo>
                  <a:pt x="313675" y="166126"/>
                </a:lnTo>
                <a:lnTo>
                  <a:pt x="247650" y="169164"/>
                </a:lnTo>
                <a:lnTo>
                  <a:pt x="240792" y="169152"/>
                </a:lnTo>
                <a:lnTo>
                  <a:pt x="233934" y="169068"/>
                </a:lnTo>
                <a:lnTo>
                  <a:pt x="227076" y="168842"/>
                </a:lnTo>
                <a:lnTo>
                  <a:pt x="220218" y="168402"/>
                </a:lnTo>
                <a:lnTo>
                  <a:pt x="29718" y="322326"/>
                </a:lnTo>
                <a:lnTo>
                  <a:pt x="130302" y="159258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881632" y="6785862"/>
            <a:ext cx="4213860" cy="1430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64235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Tahoma"/>
                <a:cs typeface="Tahoma"/>
              </a:rPr>
              <a:t>Sneer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946150">
              <a:lnSpc>
                <a:spcPct val="100000"/>
              </a:lnSpc>
            </a:pPr>
            <a:r>
              <a:rPr dirty="0" sz="1200">
                <a:latin typeface="Tahoma"/>
                <a:cs typeface="Tahoma"/>
              </a:rPr>
              <a:t>MLE: </a:t>
            </a:r>
            <a:r>
              <a:rPr dirty="0" sz="1200" spc="-5">
                <a:latin typeface="Tahoma"/>
                <a:cs typeface="Tahoma"/>
              </a:rPr>
              <a:t>For which </a:t>
            </a:r>
            <a:r>
              <a:rPr dirty="0" sz="1200">
                <a:latin typeface="Symbol"/>
                <a:cs typeface="Symbol"/>
              </a:rPr>
              <a:t>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is </a:t>
            </a:r>
            <a:r>
              <a:rPr dirty="0" sz="1250" spc="-25" i="1">
                <a:latin typeface="Tahoma"/>
                <a:cs typeface="Tahoma"/>
              </a:rPr>
              <a:t>x</a:t>
            </a:r>
            <a:r>
              <a:rPr dirty="0" baseline="-19607" sz="1275" spc="-37" i="1">
                <a:latin typeface="Tahoma"/>
                <a:cs typeface="Tahoma"/>
              </a:rPr>
              <a:t>1</a:t>
            </a:r>
            <a:r>
              <a:rPr dirty="0" sz="1250" spc="-25" i="1">
                <a:latin typeface="Tahoma"/>
                <a:cs typeface="Tahoma"/>
              </a:rPr>
              <a:t>, </a:t>
            </a:r>
            <a:r>
              <a:rPr dirty="0" sz="1250" spc="-30" i="1">
                <a:latin typeface="Tahoma"/>
                <a:cs typeface="Tahoma"/>
              </a:rPr>
              <a:t>x</a:t>
            </a:r>
            <a:r>
              <a:rPr dirty="0" baseline="-19607" sz="1275" spc="-44" i="1">
                <a:latin typeface="Tahoma"/>
                <a:cs typeface="Tahoma"/>
              </a:rPr>
              <a:t>2</a:t>
            </a:r>
            <a:r>
              <a:rPr dirty="0" sz="1250" spc="-30" i="1">
                <a:latin typeface="Tahoma"/>
                <a:cs typeface="Tahoma"/>
              </a:rPr>
              <a:t>, </a:t>
            </a:r>
            <a:r>
              <a:rPr dirty="0" sz="1250" spc="-45" i="1">
                <a:latin typeface="Tahoma"/>
                <a:cs typeface="Tahoma"/>
              </a:rPr>
              <a:t>… 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R </a:t>
            </a:r>
            <a:r>
              <a:rPr dirty="0" sz="1200" spc="-5">
                <a:latin typeface="Tahoma"/>
                <a:cs typeface="Tahoma"/>
              </a:rPr>
              <a:t>most</a:t>
            </a:r>
            <a:r>
              <a:rPr dirty="0" sz="1200" spc="6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likely?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945515">
              <a:lnSpc>
                <a:spcPct val="100000"/>
              </a:lnSpc>
            </a:pPr>
            <a:r>
              <a:rPr dirty="0" sz="1200" spc="-5">
                <a:latin typeface="Tahoma"/>
                <a:cs typeface="Tahoma"/>
              </a:rPr>
              <a:t>MAP: Which </a:t>
            </a:r>
            <a:r>
              <a:rPr dirty="0" sz="1200">
                <a:latin typeface="Symbol"/>
                <a:cs typeface="Symbol"/>
              </a:rPr>
              <a:t>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maximizes </a:t>
            </a:r>
            <a:r>
              <a:rPr dirty="0" sz="1200" spc="-15">
                <a:latin typeface="Tahoma"/>
                <a:cs typeface="Tahoma"/>
              </a:rPr>
              <a:t>p(</a:t>
            </a:r>
            <a:r>
              <a:rPr dirty="0" sz="1200" spc="-15">
                <a:latin typeface="Symbol"/>
                <a:cs typeface="Symbol"/>
              </a:rPr>
              <a:t></a:t>
            </a:r>
            <a:r>
              <a:rPr dirty="0" sz="1200" spc="-15">
                <a:latin typeface="Tahoma"/>
                <a:cs typeface="Tahoma"/>
              </a:rPr>
              <a:t>|</a:t>
            </a:r>
            <a:r>
              <a:rPr dirty="0" sz="1250" spc="-15" i="1">
                <a:latin typeface="Tahoma"/>
                <a:cs typeface="Tahoma"/>
              </a:rPr>
              <a:t>x</a:t>
            </a:r>
            <a:r>
              <a:rPr dirty="0" baseline="-19607" sz="1275" spc="-22" i="1">
                <a:latin typeface="Tahoma"/>
                <a:cs typeface="Tahoma"/>
              </a:rPr>
              <a:t>1</a:t>
            </a:r>
            <a:r>
              <a:rPr dirty="0" sz="1250" spc="-15" i="1">
                <a:latin typeface="Tahoma"/>
                <a:cs typeface="Tahoma"/>
              </a:rPr>
              <a:t>, </a:t>
            </a:r>
            <a:r>
              <a:rPr dirty="0" sz="1250" spc="-25" i="1">
                <a:latin typeface="Tahoma"/>
                <a:cs typeface="Tahoma"/>
              </a:rPr>
              <a:t>x</a:t>
            </a:r>
            <a:r>
              <a:rPr dirty="0" baseline="-19607" sz="1275" spc="-37" i="1">
                <a:latin typeface="Tahoma"/>
                <a:cs typeface="Tahoma"/>
              </a:rPr>
              <a:t>2</a:t>
            </a:r>
            <a:r>
              <a:rPr dirty="0" sz="1250" spc="-25" i="1">
                <a:latin typeface="Tahoma"/>
                <a:cs typeface="Tahoma"/>
              </a:rPr>
              <a:t>, </a:t>
            </a:r>
            <a:r>
              <a:rPr dirty="0" sz="1250" spc="-45" i="1">
                <a:latin typeface="Tahoma"/>
                <a:cs typeface="Tahoma"/>
              </a:rPr>
              <a:t>… 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R </a:t>
            </a:r>
            <a:r>
              <a:rPr dirty="0" sz="1200">
                <a:latin typeface="Tahoma"/>
                <a:cs typeface="Tahoma"/>
              </a:rPr>
              <a:t>,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5">
                <a:latin typeface="Symbol"/>
                <a:cs typeface="Symbol"/>
              </a:rPr>
              <a:t></a:t>
            </a:r>
            <a:r>
              <a:rPr dirty="0" baseline="24305" sz="1200" spc="-7">
                <a:latin typeface="Tahoma"/>
                <a:cs typeface="Tahoma"/>
              </a:rPr>
              <a:t>2</a:t>
            </a:r>
            <a:r>
              <a:rPr dirty="0" sz="1200" spc="-5">
                <a:latin typeface="Tahoma"/>
                <a:cs typeface="Tahoma"/>
              </a:rPr>
              <a:t>)?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Tahoma"/>
                <a:cs typeface="Tahoma"/>
              </a:rPr>
              <a:t>Despite this, we’ll spend 95% of our time on </a:t>
            </a:r>
            <a:r>
              <a:rPr dirty="0" sz="1000">
                <a:latin typeface="Tahoma"/>
                <a:cs typeface="Tahoma"/>
              </a:rPr>
              <a:t>MLE. </a:t>
            </a:r>
            <a:r>
              <a:rPr dirty="0" sz="1000" spc="-5">
                <a:latin typeface="Tahoma"/>
                <a:cs typeface="Tahoma"/>
              </a:rPr>
              <a:t>Why? Wait 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see…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7196" y="4477003"/>
            <a:ext cx="974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0138" y="1500630"/>
            <a:ext cx="345567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MLE for univariate</a:t>
            </a:r>
            <a:r>
              <a:rPr dirty="0" spc="-55"/>
              <a:t> </a:t>
            </a:r>
            <a:r>
              <a:rPr dirty="0" spc="-5"/>
              <a:t>Gaussian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34820" y="1864772"/>
            <a:ext cx="3853815" cy="80772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96850" indent="-172085">
              <a:lnSpc>
                <a:spcPct val="100000"/>
              </a:lnSpc>
              <a:spcBef>
                <a:spcPts val="47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Suppose you have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1</a:t>
            </a:r>
            <a:r>
              <a:rPr dirty="0" sz="1450" spc="-30" i="1">
                <a:latin typeface="Tahoma"/>
                <a:cs typeface="Tahoma"/>
              </a:rPr>
              <a:t>, </a:t>
            </a:r>
            <a:r>
              <a:rPr dirty="0" sz="1450" spc="-25" i="1">
                <a:latin typeface="Tahoma"/>
                <a:cs typeface="Tahoma"/>
              </a:rPr>
              <a:t>x</a:t>
            </a:r>
            <a:r>
              <a:rPr dirty="0" baseline="-19444" sz="1500" spc="-37" i="1">
                <a:latin typeface="Tahoma"/>
                <a:cs typeface="Tahoma"/>
              </a:rPr>
              <a:t>2</a:t>
            </a:r>
            <a:r>
              <a:rPr dirty="0" sz="1450" spc="-25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50" spc="-35" i="1">
                <a:latin typeface="Tahoma"/>
                <a:cs typeface="Tahoma"/>
              </a:rPr>
              <a:t>x</a:t>
            </a:r>
            <a:r>
              <a:rPr dirty="0" baseline="-19444" sz="1500" spc="-52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330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But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don’t know 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ahoma"/>
                <a:cs typeface="Tahoma"/>
              </a:rPr>
              <a:t>(you do know</a:t>
            </a:r>
            <a:r>
              <a:rPr dirty="0" sz="1400" spc="110">
                <a:latin typeface="Tahoma"/>
                <a:cs typeface="Tahoma"/>
              </a:rPr>
              <a:t> 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8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MLE: For which 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ahoma"/>
                <a:cs typeface="Tahoma"/>
              </a:rPr>
              <a:t>is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1</a:t>
            </a:r>
            <a:r>
              <a:rPr dirty="0" sz="1450" spc="-30" i="1">
                <a:latin typeface="Tahoma"/>
                <a:cs typeface="Tahoma"/>
              </a:rPr>
              <a:t>, x</a:t>
            </a:r>
            <a:r>
              <a:rPr dirty="0" baseline="-19444" sz="1500" spc="-44" i="1">
                <a:latin typeface="Tahoma"/>
                <a:cs typeface="Tahoma"/>
              </a:rPr>
              <a:t>2</a:t>
            </a:r>
            <a:r>
              <a:rPr dirty="0" sz="1450" spc="-30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50" spc="-35" i="1">
                <a:latin typeface="Tahoma"/>
                <a:cs typeface="Tahoma"/>
              </a:rPr>
              <a:t>x</a:t>
            </a:r>
            <a:r>
              <a:rPr dirty="0" baseline="-19444" sz="1500" spc="-52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most</a:t>
            </a:r>
            <a:r>
              <a:rPr dirty="0" sz="1400" spc="8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likely?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7529" y="3039015"/>
            <a:ext cx="73025" cy="1574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850" spc="-20" i="1">
                <a:latin typeface="Symbol"/>
                <a:cs typeface="Symbol"/>
              </a:rPr>
              <a:t></a:t>
            </a:r>
            <a:endParaRPr sz="8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2373" y="2946627"/>
            <a:ext cx="652780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26695" algn="l"/>
                <a:tab pos="575945" algn="l"/>
              </a:tabLst>
            </a:pPr>
            <a:r>
              <a:rPr dirty="0" sz="800" spc="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	</a:t>
            </a:r>
            <a:r>
              <a:rPr dirty="0" sz="800" spc="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	</a:t>
            </a:r>
            <a:r>
              <a:rPr dirty="0" sz="800" spc="10" i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3456" y="2822423"/>
            <a:ext cx="163195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i="1">
                <a:latin typeface="Times New Roman"/>
                <a:cs typeface="Times New Roman"/>
              </a:rPr>
              <a:t>mle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5466" y="2817313"/>
            <a:ext cx="268351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377825" algn="l"/>
                <a:tab pos="2103120" algn="l"/>
              </a:tabLst>
            </a:pPr>
            <a:r>
              <a:rPr dirty="0" sz="1450" spc="-30" i="1">
                <a:latin typeface="Symbol"/>
                <a:cs typeface="Symbol"/>
              </a:rPr>
              <a:t></a:t>
            </a:r>
            <a:r>
              <a:rPr dirty="0" sz="1450" spc="-30">
                <a:latin typeface="Times New Roman"/>
                <a:cs typeface="Times New Roman"/>
              </a:rPr>
              <a:t>	</a:t>
            </a:r>
            <a:r>
              <a:rPr dirty="0" sz="1400">
                <a:latin typeface="Symbol"/>
                <a:cs typeface="Symbol"/>
              </a:rPr>
              <a:t></a:t>
            </a:r>
            <a:r>
              <a:rPr dirty="0" sz="1400">
                <a:latin typeface="Times New Roman"/>
                <a:cs typeface="Times New Roman"/>
              </a:rPr>
              <a:t> arg max </a:t>
            </a:r>
            <a:r>
              <a:rPr dirty="0" sz="1400" spc="35" i="1">
                <a:latin typeface="Times New Roman"/>
                <a:cs typeface="Times New Roman"/>
              </a:rPr>
              <a:t>p</a:t>
            </a:r>
            <a:r>
              <a:rPr dirty="0" sz="1400" spc="35">
                <a:latin typeface="Times New Roman"/>
                <a:cs typeface="Times New Roman"/>
              </a:rPr>
              <a:t>( </a:t>
            </a:r>
            <a:r>
              <a:rPr dirty="0" sz="1400" i="1">
                <a:latin typeface="Times New Roman"/>
                <a:cs typeface="Times New Roman"/>
              </a:rPr>
              <a:t>x 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100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x</a:t>
            </a:r>
            <a:r>
              <a:rPr dirty="0" sz="1400" spc="260" i="1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,...</a:t>
            </a:r>
            <a:r>
              <a:rPr dirty="0" sz="1400" spc="15" i="1">
                <a:latin typeface="Times New Roman"/>
                <a:cs typeface="Times New Roman"/>
              </a:rPr>
              <a:t>x	</a:t>
            </a:r>
            <a:r>
              <a:rPr dirty="0" sz="1400">
                <a:latin typeface="Times New Roman"/>
                <a:cs typeface="Times New Roman"/>
              </a:rPr>
              <a:t>|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50" spc="-30" i="1">
                <a:latin typeface="Symbol"/>
                <a:cs typeface="Symbol"/>
              </a:rPr>
              <a:t></a:t>
            </a:r>
            <a:r>
              <a:rPr dirty="0" sz="1450" spc="-215" i="1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,</a:t>
            </a:r>
            <a:r>
              <a:rPr dirty="0" sz="1450" spc="25" i="1">
                <a:latin typeface="Symbol"/>
                <a:cs typeface="Symbol"/>
              </a:rPr>
              <a:t></a:t>
            </a:r>
            <a:r>
              <a:rPr dirty="0" sz="1450" spc="-25" i="1">
                <a:latin typeface="Times New Roman"/>
                <a:cs typeface="Times New Roman"/>
              </a:rPr>
              <a:t> </a:t>
            </a:r>
            <a:r>
              <a:rPr dirty="0" baseline="41666" sz="1200" spc="7">
                <a:latin typeface="Times New Roman"/>
                <a:cs typeface="Times New Roman"/>
              </a:rPr>
              <a:t>2</a:t>
            </a:r>
            <a:r>
              <a:rPr dirty="0" baseline="41666" sz="1200" spc="-52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97196" y="8654286"/>
            <a:ext cx="974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3492" y="5514086"/>
            <a:ext cx="212217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Algebra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Euphoria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35935" y="6119020"/>
            <a:ext cx="73025" cy="1574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850" spc="-20" i="1">
                <a:latin typeface="Symbol"/>
                <a:cs typeface="Symbol"/>
              </a:rPr>
              <a:t></a:t>
            </a:r>
            <a:endParaRPr sz="8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60779" y="6026631"/>
            <a:ext cx="652780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26695" algn="l"/>
                <a:tab pos="575945" algn="l"/>
              </a:tabLst>
            </a:pPr>
            <a:r>
              <a:rPr dirty="0" sz="800" spc="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	</a:t>
            </a:r>
            <a:r>
              <a:rPr dirty="0" sz="800" spc="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	</a:t>
            </a:r>
            <a:r>
              <a:rPr dirty="0" sz="800" spc="10" i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11862" y="5902427"/>
            <a:ext cx="163195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i="1">
                <a:latin typeface="Times New Roman"/>
                <a:cs typeface="Times New Roman"/>
              </a:rPr>
              <a:t>mle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3872" y="5897317"/>
            <a:ext cx="269621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377825" algn="l"/>
                <a:tab pos="2103120" algn="l"/>
              </a:tabLst>
            </a:pPr>
            <a:r>
              <a:rPr dirty="0" sz="1450" spc="-30" i="1">
                <a:latin typeface="Symbol"/>
                <a:cs typeface="Symbol"/>
              </a:rPr>
              <a:t></a:t>
            </a:r>
            <a:r>
              <a:rPr dirty="0" sz="1450" spc="-30">
                <a:latin typeface="Times New Roman"/>
                <a:cs typeface="Times New Roman"/>
              </a:rPr>
              <a:t>	</a:t>
            </a:r>
            <a:r>
              <a:rPr dirty="0" sz="1400">
                <a:latin typeface="Symbol"/>
                <a:cs typeface="Symbol"/>
              </a:rPr>
              <a:t></a:t>
            </a:r>
            <a:r>
              <a:rPr dirty="0" sz="1400">
                <a:latin typeface="Times New Roman"/>
                <a:cs typeface="Times New Roman"/>
              </a:rPr>
              <a:t> arg max </a:t>
            </a:r>
            <a:r>
              <a:rPr dirty="0" sz="1400" spc="35" i="1">
                <a:latin typeface="Times New Roman"/>
                <a:cs typeface="Times New Roman"/>
              </a:rPr>
              <a:t>p</a:t>
            </a:r>
            <a:r>
              <a:rPr dirty="0" sz="1400" spc="35">
                <a:latin typeface="Times New Roman"/>
                <a:cs typeface="Times New Roman"/>
              </a:rPr>
              <a:t>( </a:t>
            </a:r>
            <a:r>
              <a:rPr dirty="0" sz="1400" i="1">
                <a:latin typeface="Times New Roman"/>
                <a:cs typeface="Times New Roman"/>
              </a:rPr>
              <a:t>x 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100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x</a:t>
            </a:r>
            <a:r>
              <a:rPr dirty="0" sz="1400" spc="260" i="1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,...</a:t>
            </a:r>
            <a:r>
              <a:rPr dirty="0" sz="1400" spc="15" i="1">
                <a:latin typeface="Times New Roman"/>
                <a:cs typeface="Times New Roman"/>
              </a:rPr>
              <a:t>x	</a:t>
            </a:r>
            <a:r>
              <a:rPr dirty="0" sz="1400">
                <a:latin typeface="Times New Roman"/>
                <a:cs typeface="Times New Roman"/>
              </a:rPr>
              <a:t>|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50" spc="-30" i="1">
                <a:latin typeface="Symbol"/>
                <a:cs typeface="Symbol"/>
              </a:rPr>
              <a:t></a:t>
            </a:r>
            <a:r>
              <a:rPr dirty="0" sz="1450" spc="-215" i="1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,</a:t>
            </a:r>
            <a:r>
              <a:rPr dirty="0" sz="1450" spc="25" i="1">
                <a:latin typeface="Symbol"/>
                <a:cs typeface="Symbol"/>
              </a:rPr>
              <a:t></a:t>
            </a:r>
            <a:r>
              <a:rPr dirty="0" sz="1450" spc="-30" i="1">
                <a:latin typeface="Times New Roman"/>
                <a:cs typeface="Times New Roman"/>
              </a:rPr>
              <a:t> </a:t>
            </a:r>
            <a:r>
              <a:rPr dirty="0" baseline="41666" sz="1200" spc="7">
                <a:latin typeface="Times New Roman"/>
                <a:cs typeface="Times New Roman"/>
              </a:rPr>
              <a:t>2</a:t>
            </a:r>
            <a:r>
              <a:rPr dirty="0" baseline="41666" sz="1200" spc="-4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36058" y="7781797"/>
            <a:ext cx="7893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(after  </a:t>
            </a:r>
            <a:r>
              <a:rPr dirty="0" sz="1000" spc="-5">
                <a:latin typeface="Tahoma"/>
                <a:cs typeface="Tahoma"/>
              </a:rPr>
              <a:t>simplification)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33372" y="7781797"/>
            <a:ext cx="14224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36058" y="7299452"/>
            <a:ext cx="90931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(plug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formula  </a:t>
            </a:r>
            <a:r>
              <a:rPr dirty="0" sz="1000">
                <a:latin typeface="Tahoma"/>
                <a:cs typeface="Tahoma"/>
              </a:rPr>
              <a:t>for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Gaussian)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33372" y="7300212"/>
            <a:ext cx="14224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36058" y="6782814"/>
            <a:ext cx="9321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(monotonicity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of  log)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3372" y="6782816"/>
            <a:ext cx="14224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36058" y="6326377"/>
            <a:ext cx="4883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(by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i.i.d)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3372" y="6326376"/>
            <a:ext cx="14224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7196" y="4477003"/>
            <a:ext cx="974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6058" y="3604514"/>
            <a:ext cx="7893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(after  </a:t>
            </a:r>
            <a:r>
              <a:rPr dirty="0" sz="1000" spc="-5">
                <a:latin typeface="Tahoma"/>
                <a:cs typeface="Tahoma"/>
              </a:rPr>
              <a:t>simplification)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3372" y="3604513"/>
            <a:ext cx="14224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6058" y="3122167"/>
            <a:ext cx="90931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(plug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formula  </a:t>
            </a:r>
            <a:r>
              <a:rPr dirty="0" sz="1000">
                <a:latin typeface="Tahoma"/>
                <a:cs typeface="Tahoma"/>
              </a:rPr>
              <a:t>for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Gaussian)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3372" y="3122928"/>
            <a:ext cx="14224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6058" y="2605531"/>
            <a:ext cx="9321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(monotonicity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of  log)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3372" y="2605532"/>
            <a:ext cx="14224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6058" y="2149093"/>
            <a:ext cx="4883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(by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i.i.d)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3372" y="2149094"/>
            <a:ext cx="14224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86328" y="2098578"/>
            <a:ext cx="220345" cy="4095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84455">
              <a:lnSpc>
                <a:spcPts val="720"/>
              </a:lnSpc>
              <a:spcBef>
                <a:spcPts val="114"/>
              </a:spcBef>
            </a:pPr>
            <a:r>
              <a:rPr dirty="0" sz="800" spc="10" i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ts val="2280"/>
              </a:lnSpc>
            </a:pPr>
            <a:r>
              <a:rPr dirty="0" sz="2100" spc="-1070">
                <a:latin typeface="Symbol"/>
                <a:cs typeface="Symbol"/>
              </a:rPr>
              <a:t>∏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2809" y="2453670"/>
            <a:ext cx="158115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i="1">
                <a:latin typeface="Times New Roman"/>
                <a:cs typeface="Times New Roman"/>
              </a:rPr>
              <a:t>i</a:t>
            </a:r>
            <a:r>
              <a:rPr dirty="0" sz="800" spc="-165" i="1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Symbol"/>
                <a:cs typeface="Symbol"/>
              </a:rPr>
              <a:t>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5887" y="2202205"/>
            <a:ext cx="64769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spc="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9823" y="2197149"/>
            <a:ext cx="93853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400" spc="35" i="1">
                <a:latin typeface="Times New Roman"/>
                <a:cs typeface="Times New Roman"/>
              </a:rPr>
              <a:t>p</a:t>
            </a:r>
            <a:r>
              <a:rPr dirty="0" sz="1400" spc="35">
                <a:latin typeface="Times New Roman"/>
                <a:cs typeface="Times New Roman"/>
              </a:rPr>
              <a:t>( </a:t>
            </a:r>
            <a:r>
              <a:rPr dirty="0" sz="1400" spc="5" i="1">
                <a:latin typeface="Times New Roman"/>
                <a:cs typeface="Times New Roman"/>
              </a:rPr>
              <a:t>x</a:t>
            </a:r>
            <a:r>
              <a:rPr dirty="0" baseline="-24305" sz="1200" spc="7" i="1">
                <a:latin typeface="Times New Roman"/>
                <a:cs typeface="Times New Roman"/>
              </a:rPr>
              <a:t>i </a:t>
            </a:r>
            <a:r>
              <a:rPr dirty="0" sz="1400">
                <a:latin typeface="Times New Roman"/>
                <a:cs typeface="Times New Roman"/>
              </a:rPr>
              <a:t>| </a:t>
            </a:r>
            <a:r>
              <a:rPr dirty="0" sz="1450" spc="-30" i="1">
                <a:latin typeface="Symbol"/>
                <a:cs typeface="Symbol"/>
              </a:rPr>
              <a:t></a:t>
            </a:r>
            <a:r>
              <a:rPr dirty="0" sz="1450" spc="-30" i="1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,</a:t>
            </a:r>
            <a:r>
              <a:rPr dirty="0" sz="1450" spc="25" i="1">
                <a:latin typeface="Symbol"/>
                <a:cs typeface="Symbol"/>
              </a:rPr>
              <a:t></a:t>
            </a:r>
            <a:r>
              <a:rPr dirty="0" sz="1450" spc="15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6723" y="2207274"/>
            <a:ext cx="585470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ts val="168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arg</a:t>
            </a:r>
            <a:r>
              <a:rPr dirty="0" sz="1400" spc="-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max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850" spc="-20" i="1">
                <a:latin typeface="Symbol"/>
                <a:cs typeface="Symbol"/>
              </a:rPr>
              <a:t></a:t>
            </a:r>
            <a:endParaRPr sz="850">
              <a:latin typeface="Symbol"/>
              <a:cs typeface="Symbo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793492" y="1336802"/>
            <a:ext cx="212217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Algebra</a:t>
            </a:r>
            <a:r>
              <a:rPr dirty="0" spc="-75"/>
              <a:t> </a:t>
            </a:r>
            <a:r>
              <a:rPr dirty="0" spc="-5"/>
              <a:t>Euphoria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535935" y="1941796"/>
            <a:ext cx="73025" cy="1574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850" spc="-20" i="1">
                <a:latin typeface="Symbol"/>
                <a:cs typeface="Symbol"/>
              </a:rPr>
              <a:t></a:t>
            </a:r>
            <a:endParaRPr sz="8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0770" y="1849409"/>
            <a:ext cx="652780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26695" algn="l"/>
                <a:tab pos="575945" algn="l"/>
              </a:tabLst>
            </a:pPr>
            <a:r>
              <a:rPr dirty="0" sz="800" spc="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	</a:t>
            </a:r>
            <a:r>
              <a:rPr dirty="0" sz="800" spc="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	</a:t>
            </a:r>
            <a:r>
              <a:rPr dirty="0" sz="800" spc="10" i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11857" y="1725193"/>
            <a:ext cx="163195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i="1">
                <a:latin typeface="Times New Roman"/>
                <a:cs typeface="Times New Roman"/>
              </a:rPr>
              <a:t>mle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53868" y="1720139"/>
            <a:ext cx="269621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377825" algn="l"/>
                <a:tab pos="2103120" algn="l"/>
              </a:tabLst>
            </a:pPr>
            <a:r>
              <a:rPr dirty="0" sz="1450" spc="-30" i="1">
                <a:latin typeface="Symbol"/>
                <a:cs typeface="Symbol"/>
              </a:rPr>
              <a:t></a:t>
            </a:r>
            <a:r>
              <a:rPr dirty="0" sz="1450" spc="-30">
                <a:latin typeface="Times New Roman"/>
                <a:cs typeface="Times New Roman"/>
              </a:rPr>
              <a:t>	</a:t>
            </a:r>
            <a:r>
              <a:rPr dirty="0" sz="1400">
                <a:latin typeface="Symbol"/>
                <a:cs typeface="Symbol"/>
              </a:rPr>
              <a:t></a:t>
            </a:r>
            <a:r>
              <a:rPr dirty="0" sz="1400">
                <a:latin typeface="Times New Roman"/>
                <a:cs typeface="Times New Roman"/>
              </a:rPr>
              <a:t> arg max </a:t>
            </a:r>
            <a:r>
              <a:rPr dirty="0" sz="1400" spc="35" i="1">
                <a:latin typeface="Times New Roman"/>
                <a:cs typeface="Times New Roman"/>
              </a:rPr>
              <a:t>p</a:t>
            </a:r>
            <a:r>
              <a:rPr dirty="0" sz="1400" spc="35">
                <a:latin typeface="Times New Roman"/>
                <a:cs typeface="Times New Roman"/>
              </a:rPr>
              <a:t>( </a:t>
            </a:r>
            <a:r>
              <a:rPr dirty="0" sz="1400" i="1">
                <a:latin typeface="Times New Roman"/>
                <a:cs typeface="Times New Roman"/>
              </a:rPr>
              <a:t>x 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100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x</a:t>
            </a:r>
            <a:r>
              <a:rPr dirty="0" sz="1400" spc="260" i="1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,...</a:t>
            </a:r>
            <a:r>
              <a:rPr dirty="0" sz="1400" spc="15" i="1">
                <a:latin typeface="Times New Roman"/>
                <a:cs typeface="Times New Roman"/>
              </a:rPr>
              <a:t>x	</a:t>
            </a:r>
            <a:r>
              <a:rPr dirty="0" sz="1400">
                <a:latin typeface="Times New Roman"/>
                <a:cs typeface="Times New Roman"/>
              </a:rPr>
              <a:t>|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50" spc="-30" i="1">
                <a:latin typeface="Symbol"/>
                <a:cs typeface="Symbol"/>
              </a:rPr>
              <a:t></a:t>
            </a:r>
            <a:r>
              <a:rPr dirty="0" sz="1450" spc="-215" i="1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,</a:t>
            </a:r>
            <a:r>
              <a:rPr dirty="0" sz="1450" spc="25" i="1">
                <a:latin typeface="Symbol"/>
                <a:cs typeface="Symbol"/>
              </a:rPr>
              <a:t></a:t>
            </a:r>
            <a:r>
              <a:rPr dirty="0" sz="1450" spc="-30" i="1">
                <a:latin typeface="Times New Roman"/>
                <a:cs typeface="Times New Roman"/>
              </a:rPr>
              <a:t> </a:t>
            </a:r>
            <a:r>
              <a:rPr dirty="0" baseline="41666" sz="1200" spc="7">
                <a:latin typeface="Times New Roman"/>
                <a:cs typeface="Times New Roman"/>
              </a:rPr>
              <a:t>2</a:t>
            </a:r>
            <a:r>
              <a:rPr dirty="0" baseline="41666" sz="1200" spc="-37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19300" y="2558795"/>
            <a:ext cx="2099310" cy="504825"/>
          </a:xfrm>
          <a:custGeom>
            <a:avLst/>
            <a:gdLst/>
            <a:ahLst/>
            <a:cxnLst/>
            <a:rect l="l" t="t" r="r" b="b"/>
            <a:pathLst>
              <a:path w="2099310" h="504825">
                <a:moveTo>
                  <a:pt x="0" y="504444"/>
                </a:moveTo>
                <a:lnTo>
                  <a:pt x="2099310" y="504444"/>
                </a:lnTo>
                <a:lnTo>
                  <a:pt x="2099310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771391" y="2558065"/>
            <a:ext cx="76200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spc="10" i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0910" y="2783618"/>
            <a:ext cx="41910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34055" y="2909346"/>
            <a:ext cx="158115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i="1">
                <a:latin typeface="Times New Roman"/>
                <a:cs typeface="Times New Roman"/>
              </a:rPr>
              <a:t>i</a:t>
            </a:r>
            <a:r>
              <a:rPr dirty="0" sz="800" spc="-165" i="1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Symbol"/>
                <a:cs typeface="Symbol"/>
              </a:rPr>
              <a:t>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55545" y="2659407"/>
            <a:ext cx="64769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spc="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26844" y="2664474"/>
            <a:ext cx="6762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log </a:t>
            </a:r>
            <a:r>
              <a:rPr dirty="0" sz="1400" spc="40" i="1">
                <a:latin typeface="Times New Roman"/>
                <a:cs typeface="Times New Roman"/>
              </a:rPr>
              <a:t>p</a:t>
            </a:r>
            <a:r>
              <a:rPr dirty="0" sz="1400" spc="40">
                <a:latin typeface="Times New Roman"/>
                <a:cs typeface="Times New Roman"/>
              </a:rPr>
              <a:t>( </a:t>
            </a:r>
            <a:r>
              <a:rPr dirty="0" sz="1400" i="1">
                <a:latin typeface="Times New Roman"/>
                <a:cs typeface="Times New Roman"/>
              </a:rPr>
              <a:t>x</a:t>
            </a:r>
            <a:r>
              <a:rPr dirty="0" sz="1400" spc="95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|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65541" y="2575455"/>
            <a:ext cx="855344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arg max</a:t>
            </a:r>
            <a:r>
              <a:rPr dirty="0" sz="1400" spc="-110">
                <a:latin typeface="Times New Roman"/>
                <a:cs typeface="Times New Roman"/>
              </a:rPr>
              <a:t> </a:t>
            </a:r>
            <a:r>
              <a:rPr dirty="0" baseline="-9259" sz="3150" spc="-1470">
                <a:latin typeface="Symbol"/>
                <a:cs typeface="Symbol"/>
              </a:rPr>
              <a:t></a:t>
            </a:r>
            <a:endParaRPr baseline="-9259" sz="31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30933" y="2654349"/>
            <a:ext cx="47244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50" spc="-30" i="1">
                <a:latin typeface="Symbol"/>
                <a:cs typeface="Symbol"/>
              </a:rPr>
              <a:t></a:t>
            </a:r>
            <a:r>
              <a:rPr dirty="0" sz="1450" spc="-30" i="1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,</a:t>
            </a:r>
            <a:r>
              <a:rPr dirty="0" sz="1450" spc="25" i="1">
                <a:latin typeface="Symbol"/>
                <a:cs typeface="Symbol"/>
              </a:rPr>
              <a:t></a:t>
            </a:r>
            <a:r>
              <a:rPr dirty="0" sz="1450" spc="275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53055" y="2876008"/>
            <a:ext cx="73025" cy="1574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850" spc="-20" i="1">
                <a:latin typeface="Symbol"/>
                <a:cs typeface="Symbol"/>
              </a:rPr>
              <a:t></a:t>
            </a:r>
            <a:endParaRPr sz="850">
              <a:latin typeface="Symbol"/>
              <a:cs typeface="Symbo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95953" y="3484620"/>
            <a:ext cx="24130" cy="13335"/>
          </a:xfrm>
          <a:custGeom>
            <a:avLst/>
            <a:gdLst/>
            <a:ahLst/>
            <a:cxnLst/>
            <a:rect l="l" t="t" r="r" b="b"/>
            <a:pathLst>
              <a:path w="24130" h="13335">
                <a:moveTo>
                  <a:pt x="0" y="12958"/>
                </a:moveTo>
                <a:lnTo>
                  <a:pt x="23626" y="0"/>
                </a:lnTo>
              </a:path>
            </a:pathLst>
          </a:custGeom>
          <a:ln w="74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19579" y="3488432"/>
            <a:ext cx="35560" cy="60325"/>
          </a:xfrm>
          <a:custGeom>
            <a:avLst/>
            <a:gdLst/>
            <a:ahLst/>
            <a:cxnLst/>
            <a:rect l="l" t="t" r="r" b="b"/>
            <a:pathLst>
              <a:path w="35560" h="60325">
                <a:moveTo>
                  <a:pt x="0" y="0"/>
                </a:moveTo>
                <a:lnTo>
                  <a:pt x="35054" y="60201"/>
                </a:lnTo>
              </a:path>
            </a:pathLst>
          </a:custGeom>
          <a:ln w="15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58439" y="3368797"/>
            <a:ext cx="280035" cy="180340"/>
          </a:xfrm>
          <a:custGeom>
            <a:avLst/>
            <a:gdLst/>
            <a:ahLst/>
            <a:cxnLst/>
            <a:rect l="l" t="t" r="r" b="b"/>
            <a:pathLst>
              <a:path w="280035" h="180339">
                <a:moveTo>
                  <a:pt x="0" y="179836"/>
                </a:moveTo>
                <a:lnTo>
                  <a:pt x="45727" y="0"/>
                </a:lnTo>
                <a:lnTo>
                  <a:pt x="279656" y="0"/>
                </a:lnTo>
              </a:path>
            </a:pathLst>
          </a:custGeom>
          <a:ln w="74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76901" y="3342892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5" h="0">
                <a:moveTo>
                  <a:pt x="0" y="0"/>
                </a:moveTo>
                <a:lnTo>
                  <a:pt x="540261" y="0"/>
                </a:lnTo>
              </a:path>
            </a:pathLst>
          </a:custGeom>
          <a:ln w="7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313938" y="3089860"/>
            <a:ext cx="76200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spc="10" i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22244" y="3039301"/>
            <a:ext cx="108839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553085" algn="l"/>
                <a:tab pos="1049655" algn="l"/>
              </a:tabLst>
            </a:pPr>
            <a:r>
              <a:rPr dirty="0" baseline="-22486" sz="3150">
                <a:latin typeface="Symbol"/>
                <a:cs typeface="Symbol"/>
              </a:rPr>
              <a:t></a:t>
            </a:r>
            <a:r>
              <a:rPr dirty="0" baseline="-22486" sz="3150" spc="-390">
                <a:latin typeface="Times New Roman"/>
                <a:cs typeface="Times New Roman"/>
              </a:rPr>
              <a:t> </a:t>
            </a:r>
            <a:r>
              <a:rPr dirty="0" baseline="-21825" sz="2100">
                <a:latin typeface="Symbol"/>
                <a:cs typeface="Symbol"/>
              </a:rPr>
              <a:t>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sz="80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	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76604" y="3441141"/>
            <a:ext cx="158115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r>
              <a:rPr dirty="0" sz="800" spc="-165" i="1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Symbol"/>
                <a:cs typeface="Symbol"/>
              </a:rPr>
              <a:t>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64788" y="3325525"/>
            <a:ext cx="34734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400" spc="-45">
                <a:latin typeface="Times New Roman"/>
                <a:cs typeface="Times New Roman"/>
              </a:rPr>
              <a:t>2</a:t>
            </a:r>
            <a:r>
              <a:rPr dirty="0" sz="1450" spc="-45" i="1">
                <a:latin typeface="Symbol"/>
                <a:cs typeface="Symbol"/>
              </a:rPr>
              <a:t></a:t>
            </a:r>
            <a:r>
              <a:rPr dirty="0" sz="1450" spc="-80" i="1">
                <a:latin typeface="Times New Roman"/>
                <a:cs typeface="Times New Roman"/>
              </a:rPr>
              <a:t> </a:t>
            </a:r>
            <a:r>
              <a:rPr dirty="0" baseline="45138" sz="1200" spc="7">
                <a:latin typeface="Times New Roman"/>
                <a:cs typeface="Times New Roman"/>
              </a:rPr>
              <a:t>2</a:t>
            </a:r>
            <a:endParaRPr baseline="45138"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93327" y="3073298"/>
            <a:ext cx="68707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400">
                <a:latin typeface="Times New Roman"/>
                <a:cs typeface="Times New Roman"/>
              </a:rPr>
              <a:t>( </a:t>
            </a:r>
            <a:r>
              <a:rPr dirty="0" sz="1400" i="1">
                <a:latin typeface="Times New Roman"/>
                <a:cs typeface="Times New Roman"/>
              </a:rPr>
              <a:t>x </a:t>
            </a:r>
            <a:r>
              <a:rPr dirty="0" sz="1400">
                <a:latin typeface="Symbol"/>
                <a:cs typeface="Symbol"/>
              </a:rPr>
              <a:t>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50" spc="-30" i="1">
                <a:latin typeface="Symbol"/>
                <a:cs typeface="Symbol"/>
              </a:rPr>
              <a:t></a:t>
            </a:r>
            <a:r>
              <a:rPr dirty="0" sz="1450" spc="-220" i="1">
                <a:latin typeface="Times New Roman"/>
                <a:cs typeface="Times New Roman"/>
              </a:rPr>
              <a:t> </a:t>
            </a:r>
            <a:r>
              <a:rPr dirty="0" sz="1400" spc="50">
                <a:latin typeface="Times New Roman"/>
                <a:cs typeface="Times New Roman"/>
              </a:rPr>
              <a:t>)</a:t>
            </a:r>
            <a:r>
              <a:rPr dirty="0" baseline="41666" sz="1200" spc="75">
                <a:latin typeface="Times New Roman"/>
                <a:cs typeface="Times New Roman"/>
              </a:rPr>
              <a:t>2</a:t>
            </a:r>
            <a:endParaRPr baseline="41666"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15576" y="3046630"/>
            <a:ext cx="372110" cy="54292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395"/>
              </a:spcBef>
            </a:pPr>
            <a:r>
              <a:rPr dirty="0" sz="140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z="1400" spc="-35">
                <a:latin typeface="Times New Roman"/>
                <a:cs typeface="Times New Roman"/>
              </a:rPr>
              <a:t>2</a:t>
            </a:r>
            <a:r>
              <a:rPr dirty="0" sz="1450" spc="-35" i="1">
                <a:latin typeface="Symbol"/>
                <a:cs typeface="Symbol"/>
              </a:rPr>
              <a:t></a:t>
            </a:r>
            <a:r>
              <a:rPr dirty="0" sz="1450" spc="100" i="1">
                <a:latin typeface="Times New Roman"/>
                <a:cs typeface="Times New Roman"/>
              </a:rPr>
              <a:t> </a:t>
            </a:r>
            <a:r>
              <a:rPr dirty="0" sz="1450" spc="-30" i="1">
                <a:latin typeface="Symbol"/>
                <a:cs typeface="Symbol"/>
              </a:rPr>
              <a:t>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58163" y="3196217"/>
            <a:ext cx="585470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ts val="168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arg</a:t>
            </a:r>
            <a:r>
              <a:rPr dirty="0" sz="1400" spc="-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max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1019"/>
              </a:lnSpc>
            </a:pPr>
            <a:r>
              <a:rPr dirty="0" sz="850" spc="-20" i="1">
                <a:latin typeface="Symbol"/>
                <a:cs typeface="Symbol"/>
              </a:rPr>
              <a:t></a:t>
            </a:r>
            <a:endParaRPr sz="8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00577" y="3704335"/>
            <a:ext cx="20383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100">
                <a:latin typeface="Symbol"/>
                <a:cs typeface="Symbol"/>
              </a:rPr>
              <a:t>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66872" y="3645280"/>
            <a:ext cx="76835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spc="10" i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78526" y="3871592"/>
            <a:ext cx="41910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29531" y="3997323"/>
            <a:ext cx="158115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r>
              <a:rPr dirty="0" sz="800" spc="-165" i="1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Symbol"/>
                <a:cs typeface="Symbol"/>
              </a:rPr>
              <a:t>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93818" y="3746622"/>
            <a:ext cx="64769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spc="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15354" y="3742201"/>
            <a:ext cx="1379220" cy="2520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806450" algn="l"/>
              </a:tabLst>
            </a:pPr>
            <a:r>
              <a:rPr dirty="0" sz="1400">
                <a:latin typeface="Times New Roman"/>
                <a:cs typeface="Times New Roman"/>
              </a:rPr>
              <a:t>arg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min	( </a:t>
            </a:r>
            <a:r>
              <a:rPr dirty="0" sz="1400" i="1">
                <a:latin typeface="Times New Roman"/>
                <a:cs typeface="Times New Roman"/>
              </a:rPr>
              <a:t>x </a:t>
            </a:r>
            <a:r>
              <a:rPr dirty="0" sz="1400">
                <a:latin typeface="Symbol"/>
                <a:cs typeface="Symbol"/>
              </a:rPr>
              <a:t>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50" spc="-30" i="1">
                <a:latin typeface="Symbol"/>
                <a:cs typeface="Symbol"/>
              </a:rPr>
              <a:t></a:t>
            </a:r>
            <a:r>
              <a:rPr dirty="0" sz="1450" spc="-240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62250" y="3963978"/>
            <a:ext cx="73025" cy="15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-20" i="1">
                <a:latin typeface="Symbol"/>
                <a:cs typeface="Symbol"/>
              </a:rPr>
              <a:t></a:t>
            </a:r>
            <a:endParaRPr sz="850">
              <a:latin typeface="Symbol"/>
              <a:cs typeface="Symbo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966214" y="5342636"/>
            <a:ext cx="376174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81405" marR="5080" indent="-106934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Intermission: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A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General Scalar 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MLE</a:t>
            </a:r>
            <a:r>
              <a:rPr dirty="0" sz="22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strategy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47520" y="6060439"/>
            <a:ext cx="4039235" cy="188785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200" spc="-5">
                <a:latin typeface="Tahoma"/>
                <a:cs typeface="Tahoma"/>
              </a:rPr>
              <a:t>Task: Find </a:t>
            </a:r>
            <a:r>
              <a:rPr dirty="0" sz="1200">
                <a:latin typeface="Tahoma"/>
                <a:cs typeface="Tahoma"/>
              </a:rPr>
              <a:t>MLE </a:t>
            </a:r>
            <a:r>
              <a:rPr dirty="0" sz="1200">
                <a:latin typeface="Symbol"/>
                <a:cs typeface="Symbol"/>
              </a:rPr>
              <a:t>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assuming known </a:t>
            </a:r>
            <a:r>
              <a:rPr dirty="0" sz="1200" spc="-5">
                <a:latin typeface="Tahoma"/>
                <a:cs typeface="Tahoma"/>
              </a:rPr>
              <a:t>form for p(Data|</a:t>
            </a:r>
            <a:r>
              <a:rPr dirty="0" sz="1200" spc="100">
                <a:latin typeface="Tahoma"/>
                <a:cs typeface="Tahoma"/>
              </a:rPr>
              <a:t> </a:t>
            </a:r>
            <a:r>
              <a:rPr dirty="0" sz="1200" spc="-5">
                <a:latin typeface="Symbol"/>
                <a:cs typeface="Symbol"/>
              </a:rPr>
              <a:t></a:t>
            </a:r>
            <a:r>
              <a:rPr dirty="0" sz="1200" spc="-5">
                <a:latin typeface="Tahoma"/>
                <a:cs typeface="Tahoma"/>
              </a:rPr>
              <a:t>,stuff)</a:t>
            </a:r>
            <a:endParaRPr sz="1200">
              <a:latin typeface="Tahoma"/>
              <a:cs typeface="Tahoma"/>
            </a:endParaRPr>
          </a:p>
          <a:p>
            <a:pPr marL="317500" indent="-305435">
              <a:lnSpc>
                <a:spcPct val="100000"/>
              </a:lnSpc>
              <a:spcBef>
                <a:spcPts val="284"/>
              </a:spcBef>
              <a:buAutoNum type="arabicPeriod"/>
              <a:tabLst>
                <a:tab pos="317500" algn="l"/>
                <a:tab pos="318135" algn="l"/>
              </a:tabLst>
            </a:pPr>
            <a:r>
              <a:rPr dirty="0" sz="1200" spc="-5">
                <a:latin typeface="Tahoma"/>
                <a:cs typeface="Tahoma"/>
              </a:rPr>
              <a:t>Write </a:t>
            </a:r>
            <a:r>
              <a:rPr dirty="0" sz="1200">
                <a:latin typeface="Tahoma"/>
                <a:cs typeface="Tahoma"/>
              </a:rPr>
              <a:t>LL = log </a:t>
            </a:r>
            <a:r>
              <a:rPr dirty="0" sz="1200" spc="-5">
                <a:latin typeface="Tahoma"/>
                <a:cs typeface="Tahoma"/>
              </a:rPr>
              <a:t>P(Data| </a:t>
            </a:r>
            <a:r>
              <a:rPr dirty="0" sz="1200" spc="-5">
                <a:latin typeface="Symbol"/>
                <a:cs typeface="Symbol"/>
              </a:rPr>
              <a:t></a:t>
            </a:r>
            <a:r>
              <a:rPr dirty="0" sz="1200" spc="-5">
                <a:latin typeface="Tahoma"/>
                <a:cs typeface="Tahoma"/>
              </a:rPr>
              <a:t>,stuff)</a:t>
            </a:r>
            <a:endParaRPr sz="1200">
              <a:latin typeface="Tahoma"/>
              <a:cs typeface="Tahoma"/>
            </a:endParaRPr>
          </a:p>
          <a:p>
            <a:pPr marL="317500" indent="-3054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17500" algn="l"/>
                <a:tab pos="318135" algn="l"/>
              </a:tabLst>
            </a:pPr>
            <a:r>
              <a:rPr dirty="0" sz="1200" spc="-5">
                <a:latin typeface="Tahoma"/>
                <a:cs typeface="Tahoma"/>
              </a:rPr>
              <a:t>Work out </a:t>
            </a:r>
            <a:r>
              <a:rPr dirty="0" sz="1200" spc="-5">
                <a:latin typeface="Symbol"/>
                <a:cs typeface="Symbol"/>
              </a:rPr>
              <a:t></a:t>
            </a:r>
            <a:r>
              <a:rPr dirty="0" sz="1200" spc="-5">
                <a:latin typeface="Tahoma"/>
                <a:cs typeface="Tahoma"/>
              </a:rPr>
              <a:t>LL/</a:t>
            </a:r>
            <a:r>
              <a:rPr dirty="0" sz="1200" spc="-5">
                <a:latin typeface="Symbol"/>
                <a:cs typeface="Symbol"/>
              </a:rPr>
              <a:t>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using high-school</a:t>
            </a:r>
            <a:r>
              <a:rPr dirty="0" sz="1200" spc="10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calculus</a:t>
            </a:r>
            <a:endParaRPr sz="1200">
              <a:latin typeface="Tahoma"/>
              <a:cs typeface="Tahoma"/>
            </a:endParaRPr>
          </a:p>
          <a:p>
            <a:pPr marL="317500" marR="102235" indent="-304800">
              <a:lnSpc>
                <a:spcPct val="100000"/>
              </a:lnSpc>
              <a:spcBef>
                <a:spcPts val="284"/>
              </a:spcBef>
              <a:buAutoNum type="arabicPeriod"/>
              <a:tabLst>
                <a:tab pos="316865" algn="l"/>
                <a:tab pos="318135" algn="l"/>
              </a:tabLst>
            </a:pPr>
            <a:r>
              <a:rPr dirty="0" sz="1200" spc="-5">
                <a:latin typeface="Tahoma"/>
                <a:cs typeface="Tahoma"/>
              </a:rPr>
              <a:t>Set </a:t>
            </a:r>
            <a:r>
              <a:rPr dirty="0" sz="1200" spc="-5">
                <a:latin typeface="Symbol"/>
                <a:cs typeface="Symbol"/>
              </a:rPr>
              <a:t></a:t>
            </a:r>
            <a:r>
              <a:rPr dirty="0" sz="1200" spc="-5">
                <a:latin typeface="Tahoma"/>
                <a:cs typeface="Tahoma"/>
              </a:rPr>
              <a:t>LL/</a:t>
            </a:r>
            <a:r>
              <a:rPr dirty="0" sz="1200" spc="-5">
                <a:latin typeface="Symbol"/>
                <a:cs typeface="Symbol"/>
              </a:rPr>
              <a:t></a:t>
            </a:r>
            <a:r>
              <a:rPr dirty="0" sz="1200" spc="-5">
                <a:latin typeface="Tahoma"/>
                <a:cs typeface="Tahoma"/>
              </a:rPr>
              <a:t>=0 for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maximum, creating </a:t>
            </a:r>
            <a:r>
              <a:rPr dirty="0" sz="1200">
                <a:latin typeface="Tahoma"/>
                <a:cs typeface="Tahoma"/>
              </a:rPr>
              <a:t>an </a:t>
            </a:r>
            <a:r>
              <a:rPr dirty="0" sz="1200" spc="-5">
                <a:latin typeface="Tahoma"/>
                <a:cs typeface="Tahoma"/>
              </a:rPr>
              <a:t>equation in  terms of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>
                <a:latin typeface="Symbol"/>
                <a:cs typeface="Symbol"/>
              </a:rPr>
              <a:t></a:t>
            </a:r>
            <a:endParaRPr sz="1200">
              <a:latin typeface="Symbol"/>
              <a:cs typeface="Symbol"/>
            </a:endParaRPr>
          </a:p>
          <a:p>
            <a:pPr marL="317500" indent="-3054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17500" algn="l"/>
                <a:tab pos="318135" algn="l"/>
              </a:tabLst>
            </a:pPr>
            <a:r>
              <a:rPr dirty="0" sz="1200" spc="-5">
                <a:latin typeface="Tahoma"/>
                <a:cs typeface="Tahoma"/>
              </a:rPr>
              <a:t>Solve it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*</a:t>
            </a:r>
            <a:endParaRPr sz="1200">
              <a:latin typeface="Tahoma"/>
              <a:cs typeface="Tahoma"/>
            </a:endParaRPr>
          </a:p>
          <a:p>
            <a:pPr marL="317500" marR="318135" indent="-304800">
              <a:lnSpc>
                <a:spcPct val="99800"/>
              </a:lnSpc>
              <a:spcBef>
                <a:spcPts val="290"/>
              </a:spcBef>
              <a:buAutoNum type="arabicPeriod"/>
              <a:tabLst>
                <a:tab pos="317500" algn="l"/>
                <a:tab pos="318135" algn="l"/>
              </a:tabLst>
            </a:pPr>
            <a:r>
              <a:rPr dirty="0" sz="1200" spc="-5">
                <a:latin typeface="Tahoma"/>
                <a:cs typeface="Tahoma"/>
              </a:rPr>
              <a:t>Check that you’ve found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maximum </a:t>
            </a:r>
            <a:r>
              <a:rPr dirty="0" sz="1200" spc="-10">
                <a:latin typeface="Tahoma"/>
                <a:cs typeface="Tahoma"/>
              </a:rPr>
              <a:t>rather </a:t>
            </a:r>
            <a:r>
              <a:rPr dirty="0" sz="1200" spc="-5">
                <a:latin typeface="Tahoma"/>
                <a:cs typeface="Tahoma"/>
              </a:rPr>
              <a:t>than </a:t>
            </a:r>
            <a:r>
              <a:rPr dirty="0" sz="1200">
                <a:latin typeface="Tahoma"/>
                <a:cs typeface="Tahoma"/>
              </a:rPr>
              <a:t>a  </a:t>
            </a:r>
            <a:r>
              <a:rPr dirty="0" sz="1200" spc="-5">
                <a:latin typeface="Tahoma"/>
                <a:cs typeface="Tahoma"/>
              </a:rPr>
              <a:t>minimum or saddle-point, </a:t>
            </a:r>
            <a:r>
              <a:rPr dirty="0" sz="1200">
                <a:latin typeface="Tahoma"/>
                <a:cs typeface="Tahoma"/>
              </a:rPr>
              <a:t>and </a:t>
            </a:r>
            <a:r>
              <a:rPr dirty="0" sz="1200" spc="-5">
                <a:latin typeface="Tahoma"/>
                <a:cs typeface="Tahoma"/>
              </a:rPr>
              <a:t>be careful if </a:t>
            </a:r>
            <a:r>
              <a:rPr dirty="0" sz="1200">
                <a:latin typeface="Symbol"/>
                <a:cs typeface="Symbol"/>
              </a:rPr>
              <a:t>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is  constrained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47520" y="8116316"/>
            <a:ext cx="4224655" cy="655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192530" marR="7620" indent="-16954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*This is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a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perfect example of something that works</a:t>
            </a:r>
            <a:r>
              <a:rPr dirty="0" sz="900" spc="15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perfectly</a:t>
            </a:r>
            <a:r>
              <a:rPr dirty="0" sz="900" spc="2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in  all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textbook examples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and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usually involves surprising </a:t>
            </a:r>
            <a:r>
              <a:rPr dirty="0" sz="900">
                <a:solidFill>
                  <a:srgbClr val="3333CC"/>
                </a:solidFill>
                <a:latin typeface="Tahoma"/>
                <a:cs typeface="Tahoma"/>
              </a:rPr>
              <a:t>pain</a:t>
            </a:r>
            <a:r>
              <a:rPr dirty="0" sz="900" spc="12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if</a:t>
            </a:r>
            <a:endParaRPr sz="900">
              <a:latin typeface="Tahoma"/>
              <a:cs typeface="Tahoma"/>
            </a:endParaRPr>
          </a:p>
          <a:p>
            <a:pPr algn="r" marR="8255">
              <a:lnSpc>
                <a:spcPct val="100000"/>
              </a:lnSpc>
              <a:spcBef>
                <a:spcPts val="5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you need it for something</a:t>
            </a:r>
            <a:r>
              <a:rPr dirty="0" sz="900" spc="1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new.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207385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</a:t>
            </a:r>
            <a:r>
              <a:rPr dirty="0" sz="600" spc="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600" spc="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5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5285" y="4477003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91255" y="1498344"/>
            <a:ext cx="132524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/>
              <a:t>MLE</a:t>
            </a:r>
            <a:r>
              <a:rPr dirty="0" spc="-90"/>
              <a:t> </a:t>
            </a:r>
            <a:r>
              <a:rPr dirty="0">
                <a:latin typeface="Symbol"/>
                <a:cs typeface="Symbol"/>
              </a:rPr>
              <a:t>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29839" y="2099364"/>
            <a:ext cx="73025" cy="15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-20" i="1">
                <a:latin typeface="Symbol"/>
                <a:cs typeface="Symbol"/>
              </a:rPr>
              <a:t></a:t>
            </a:r>
            <a:endParaRPr sz="8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4675" y="2006975"/>
            <a:ext cx="652780" cy="1504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26695" algn="l"/>
                <a:tab pos="575945" algn="l"/>
              </a:tabLst>
            </a:pPr>
            <a:r>
              <a:rPr dirty="0" sz="800" spc="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	</a:t>
            </a:r>
            <a:r>
              <a:rPr dirty="0" sz="800" spc="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	</a:t>
            </a:r>
            <a:r>
              <a:rPr dirty="0" sz="800" spc="10" i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5760" y="1882778"/>
            <a:ext cx="163195" cy="1504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800" i="1">
                <a:latin typeface="Times New Roman"/>
                <a:cs typeface="Times New Roman"/>
              </a:rPr>
              <a:t>mle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7778" y="1877725"/>
            <a:ext cx="268351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377825" algn="l"/>
                <a:tab pos="2103120" algn="l"/>
              </a:tabLst>
            </a:pPr>
            <a:r>
              <a:rPr dirty="0" sz="1450" spc="-30" i="1">
                <a:latin typeface="Symbol"/>
                <a:cs typeface="Symbol"/>
              </a:rPr>
              <a:t></a:t>
            </a:r>
            <a:r>
              <a:rPr dirty="0" sz="1450" spc="-30">
                <a:latin typeface="Times New Roman"/>
                <a:cs typeface="Times New Roman"/>
              </a:rPr>
              <a:t>	</a:t>
            </a:r>
            <a:r>
              <a:rPr dirty="0" sz="1400">
                <a:latin typeface="Symbol"/>
                <a:cs typeface="Symbol"/>
              </a:rPr>
              <a:t></a:t>
            </a:r>
            <a:r>
              <a:rPr dirty="0" sz="1400">
                <a:latin typeface="Times New Roman"/>
                <a:cs typeface="Times New Roman"/>
              </a:rPr>
              <a:t> arg max </a:t>
            </a:r>
            <a:r>
              <a:rPr dirty="0" sz="1400" spc="35" i="1">
                <a:latin typeface="Times New Roman"/>
                <a:cs typeface="Times New Roman"/>
              </a:rPr>
              <a:t>p</a:t>
            </a:r>
            <a:r>
              <a:rPr dirty="0" sz="1400" spc="35">
                <a:latin typeface="Times New Roman"/>
                <a:cs typeface="Times New Roman"/>
              </a:rPr>
              <a:t>( </a:t>
            </a:r>
            <a:r>
              <a:rPr dirty="0" sz="1400" i="1">
                <a:latin typeface="Times New Roman"/>
                <a:cs typeface="Times New Roman"/>
              </a:rPr>
              <a:t>x 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100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x</a:t>
            </a:r>
            <a:r>
              <a:rPr dirty="0" sz="1400" spc="265" i="1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,...</a:t>
            </a:r>
            <a:r>
              <a:rPr dirty="0" sz="1400" spc="15" i="1">
                <a:latin typeface="Times New Roman"/>
                <a:cs typeface="Times New Roman"/>
              </a:rPr>
              <a:t>x	</a:t>
            </a:r>
            <a:r>
              <a:rPr dirty="0" sz="1400">
                <a:latin typeface="Times New Roman"/>
                <a:cs typeface="Times New Roman"/>
              </a:rPr>
              <a:t>|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50" spc="-30" i="1">
                <a:latin typeface="Symbol"/>
                <a:cs typeface="Symbol"/>
              </a:rPr>
              <a:t></a:t>
            </a:r>
            <a:r>
              <a:rPr dirty="0" sz="1450" spc="-215" i="1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,</a:t>
            </a:r>
            <a:r>
              <a:rPr dirty="0" sz="1450" spc="25" i="1">
                <a:latin typeface="Symbol"/>
                <a:cs typeface="Symbol"/>
              </a:rPr>
              <a:t></a:t>
            </a:r>
            <a:r>
              <a:rPr dirty="0" sz="1450" spc="-30" i="1">
                <a:latin typeface="Times New Roman"/>
                <a:cs typeface="Times New Roman"/>
              </a:rPr>
              <a:t> </a:t>
            </a:r>
            <a:r>
              <a:rPr dirty="0" baseline="41666" sz="1200" spc="7">
                <a:latin typeface="Times New Roman"/>
                <a:cs typeface="Times New Roman"/>
              </a:rPr>
              <a:t>2</a:t>
            </a:r>
            <a:r>
              <a:rPr dirty="0" baseline="41666" sz="1200" spc="-4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9326" y="2321306"/>
            <a:ext cx="20383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100">
                <a:latin typeface="Symbol"/>
                <a:cs typeface="Symbol"/>
              </a:rPr>
              <a:t>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6382" y="2262249"/>
            <a:ext cx="76835" cy="1504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800" spc="10" i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8036" y="2488561"/>
            <a:ext cx="41910" cy="1504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9041" y="2614292"/>
            <a:ext cx="158115" cy="1504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r>
              <a:rPr dirty="0" sz="800" spc="-165" i="1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Symbol"/>
                <a:cs typeface="Symbol"/>
              </a:rPr>
              <a:t>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6376" y="2363592"/>
            <a:ext cx="64769" cy="1504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61618" y="2359171"/>
            <a:ext cx="1525270" cy="2520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949325" algn="l"/>
              </a:tabLst>
            </a:pPr>
            <a:r>
              <a:rPr dirty="0" sz="1400">
                <a:latin typeface="Symbol"/>
                <a:cs typeface="Symbol"/>
              </a:rPr>
              <a:t>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arg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min	( </a:t>
            </a:r>
            <a:r>
              <a:rPr dirty="0" sz="1400" i="1">
                <a:latin typeface="Times New Roman"/>
                <a:cs typeface="Times New Roman"/>
              </a:rPr>
              <a:t>x </a:t>
            </a:r>
            <a:r>
              <a:rPr dirty="0" sz="1400">
                <a:latin typeface="Symbol"/>
                <a:cs typeface="Symbol"/>
              </a:rPr>
              <a:t>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50" spc="-30" i="1">
                <a:latin typeface="Symbol"/>
                <a:cs typeface="Symbol"/>
              </a:rPr>
              <a:t></a:t>
            </a:r>
            <a:r>
              <a:rPr dirty="0" sz="1450" spc="-215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50998" y="2580948"/>
            <a:ext cx="73025" cy="15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-20" i="1">
                <a:latin typeface="Symbol"/>
                <a:cs typeface="Symbol"/>
              </a:rPr>
              <a:t></a:t>
            </a:r>
            <a:endParaRPr sz="85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6681" y="3101332"/>
            <a:ext cx="334645" cy="0"/>
          </a:xfrm>
          <a:custGeom>
            <a:avLst/>
            <a:gdLst/>
            <a:ahLst/>
            <a:cxnLst/>
            <a:rect l="l" t="t" r="r" b="b"/>
            <a:pathLst>
              <a:path w="334645" h="0">
                <a:moveTo>
                  <a:pt x="0" y="0"/>
                </a:moveTo>
                <a:lnTo>
                  <a:pt x="334506" y="0"/>
                </a:lnTo>
              </a:path>
            </a:pathLst>
          </a:custGeom>
          <a:ln w="7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167631" y="3083986"/>
            <a:ext cx="20574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00" spc="10">
                <a:latin typeface="Symbol"/>
                <a:cs typeface="Symbol"/>
              </a:rPr>
              <a:t></a:t>
            </a:r>
            <a:r>
              <a:rPr dirty="0" sz="1450" spc="-30" i="1">
                <a:latin typeface="Symbol"/>
                <a:cs typeface="Symbol"/>
              </a:rPr>
              <a:t>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8568" y="2842651"/>
            <a:ext cx="8280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35714" sz="2100">
                <a:latin typeface="Times New Roman"/>
                <a:cs typeface="Times New Roman"/>
              </a:rPr>
              <a:t>0 </a:t>
            </a:r>
            <a:r>
              <a:rPr dirty="0" baseline="-35714" sz="2100">
                <a:latin typeface="Symbol"/>
                <a:cs typeface="Symbol"/>
              </a:rPr>
              <a:t></a:t>
            </a:r>
            <a:r>
              <a:rPr dirty="0" baseline="-35714" sz="210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Symbol"/>
                <a:cs typeface="Symbol"/>
              </a:rPr>
              <a:t></a:t>
            </a:r>
            <a:r>
              <a:rPr dirty="0" sz="1400" spc="5">
                <a:latin typeface="Times New Roman"/>
                <a:cs typeface="Times New Roman"/>
              </a:rPr>
              <a:t>LL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baseline="-35714" sz="2100">
                <a:latin typeface="Symbol"/>
                <a:cs typeface="Symbol"/>
              </a:rPr>
              <a:t></a:t>
            </a:r>
            <a:endParaRPr baseline="-35714" sz="21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85597" y="2944533"/>
            <a:ext cx="57658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00">
                <a:latin typeface="Symbol"/>
                <a:cs typeface="Symbol"/>
              </a:rPr>
              <a:t>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50" spc="-30" i="1">
                <a:latin typeface="Symbol"/>
                <a:cs typeface="Symbol"/>
              </a:rPr>
              <a:t></a:t>
            </a:r>
            <a:r>
              <a:rPr dirty="0" sz="1450" spc="85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s.t.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38650" y="3965702"/>
            <a:ext cx="5772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(what?)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55285" y="8654286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91255" y="5675630"/>
            <a:ext cx="132524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The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MLE</a:t>
            </a:r>
            <a:r>
              <a:rPr dirty="0" sz="2200" spc="-9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006500"/>
                </a:solidFill>
                <a:latin typeface="Symbol"/>
                <a:cs typeface="Symbol"/>
              </a:rPr>
              <a:t>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29839" y="6276647"/>
            <a:ext cx="73025" cy="15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-20" i="1">
                <a:latin typeface="Symbol"/>
                <a:cs typeface="Symbol"/>
              </a:rPr>
              <a:t></a:t>
            </a:r>
            <a:endParaRPr sz="8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54675" y="6184260"/>
            <a:ext cx="652780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26695" algn="l"/>
                <a:tab pos="575945" algn="l"/>
              </a:tabLst>
            </a:pPr>
            <a:r>
              <a:rPr dirty="0" sz="800" spc="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	</a:t>
            </a:r>
            <a:r>
              <a:rPr dirty="0" sz="800" spc="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	</a:t>
            </a:r>
            <a:r>
              <a:rPr dirty="0" sz="800" spc="10" i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05760" y="6060063"/>
            <a:ext cx="163195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i="1">
                <a:latin typeface="Times New Roman"/>
                <a:cs typeface="Times New Roman"/>
              </a:rPr>
              <a:t>mle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47769" y="6055018"/>
            <a:ext cx="269621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377825" algn="l"/>
                <a:tab pos="2103120" algn="l"/>
              </a:tabLst>
            </a:pPr>
            <a:r>
              <a:rPr dirty="0" sz="1450" spc="-30" i="1">
                <a:latin typeface="Symbol"/>
                <a:cs typeface="Symbol"/>
              </a:rPr>
              <a:t></a:t>
            </a:r>
            <a:r>
              <a:rPr dirty="0" sz="1450" spc="-30">
                <a:latin typeface="Times New Roman"/>
                <a:cs typeface="Times New Roman"/>
              </a:rPr>
              <a:t>	</a:t>
            </a:r>
            <a:r>
              <a:rPr dirty="0" sz="1400">
                <a:latin typeface="Symbol"/>
                <a:cs typeface="Symbol"/>
              </a:rPr>
              <a:t></a:t>
            </a:r>
            <a:r>
              <a:rPr dirty="0" sz="1400">
                <a:latin typeface="Times New Roman"/>
                <a:cs typeface="Times New Roman"/>
              </a:rPr>
              <a:t> arg max </a:t>
            </a:r>
            <a:r>
              <a:rPr dirty="0" sz="1400" spc="35" i="1">
                <a:latin typeface="Times New Roman"/>
                <a:cs typeface="Times New Roman"/>
              </a:rPr>
              <a:t>p</a:t>
            </a:r>
            <a:r>
              <a:rPr dirty="0" sz="1400" spc="35">
                <a:latin typeface="Times New Roman"/>
                <a:cs typeface="Times New Roman"/>
              </a:rPr>
              <a:t>( </a:t>
            </a:r>
            <a:r>
              <a:rPr dirty="0" sz="1400" i="1">
                <a:latin typeface="Times New Roman"/>
                <a:cs typeface="Times New Roman"/>
              </a:rPr>
              <a:t>x 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100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x</a:t>
            </a:r>
            <a:r>
              <a:rPr dirty="0" sz="1400" spc="260" i="1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,...</a:t>
            </a:r>
            <a:r>
              <a:rPr dirty="0" sz="1400" spc="15" i="1">
                <a:latin typeface="Times New Roman"/>
                <a:cs typeface="Times New Roman"/>
              </a:rPr>
              <a:t>x	</a:t>
            </a:r>
            <a:r>
              <a:rPr dirty="0" sz="1400">
                <a:latin typeface="Times New Roman"/>
                <a:cs typeface="Times New Roman"/>
              </a:rPr>
              <a:t>|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50" spc="-30" i="1">
                <a:latin typeface="Symbol"/>
                <a:cs typeface="Symbol"/>
              </a:rPr>
              <a:t></a:t>
            </a:r>
            <a:r>
              <a:rPr dirty="0" sz="1450" spc="-215" i="1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,</a:t>
            </a:r>
            <a:r>
              <a:rPr dirty="0" sz="1450" spc="25" i="1">
                <a:latin typeface="Symbol"/>
                <a:cs typeface="Symbol"/>
              </a:rPr>
              <a:t></a:t>
            </a:r>
            <a:r>
              <a:rPr dirty="0" sz="1450" spc="-25" i="1">
                <a:latin typeface="Times New Roman"/>
                <a:cs typeface="Times New Roman"/>
              </a:rPr>
              <a:t> </a:t>
            </a:r>
            <a:r>
              <a:rPr dirty="0" baseline="41666" sz="1200" spc="7">
                <a:latin typeface="Times New Roman"/>
                <a:cs typeface="Times New Roman"/>
              </a:rPr>
              <a:t>2</a:t>
            </a:r>
            <a:r>
              <a:rPr dirty="0" baseline="41666" sz="1200" spc="-4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89326" y="6498588"/>
            <a:ext cx="20383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100">
                <a:latin typeface="Symbol"/>
                <a:cs typeface="Symbol"/>
              </a:rPr>
              <a:t>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56382" y="6439533"/>
            <a:ext cx="76835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spc="10" i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68036" y="6665845"/>
            <a:ext cx="41910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19041" y="6791576"/>
            <a:ext cx="158115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r>
              <a:rPr dirty="0" sz="800" spc="-165" i="1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Symbol"/>
                <a:cs typeface="Symbol"/>
              </a:rPr>
              <a:t>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86376" y="6540875"/>
            <a:ext cx="64769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spc="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61618" y="6536455"/>
            <a:ext cx="1525270" cy="2520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949325" algn="l"/>
              </a:tabLst>
            </a:pPr>
            <a:r>
              <a:rPr dirty="0" sz="1400">
                <a:latin typeface="Symbol"/>
                <a:cs typeface="Symbol"/>
              </a:rPr>
              <a:t>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arg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min	( </a:t>
            </a:r>
            <a:r>
              <a:rPr dirty="0" sz="1400" i="1">
                <a:latin typeface="Times New Roman"/>
                <a:cs typeface="Times New Roman"/>
              </a:rPr>
              <a:t>x </a:t>
            </a:r>
            <a:r>
              <a:rPr dirty="0" sz="1400">
                <a:latin typeface="Symbol"/>
                <a:cs typeface="Symbol"/>
              </a:rPr>
              <a:t>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50" spc="-30" i="1">
                <a:latin typeface="Symbol"/>
                <a:cs typeface="Symbol"/>
              </a:rPr>
              <a:t></a:t>
            </a:r>
            <a:r>
              <a:rPr dirty="0" sz="1450" spc="-215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50998" y="6758230"/>
            <a:ext cx="73025" cy="15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-20" i="1">
                <a:latin typeface="Symbol"/>
                <a:cs typeface="Symbol"/>
              </a:rPr>
              <a:t></a:t>
            </a:r>
            <a:endParaRPr sz="850">
              <a:latin typeface="Symbol"/>
              <a:cs typeface="Symbo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06681" y="7278622"/>
            <a:ext cx="334645" cy="0"/>
          </a:xfrm>
          <a:custGeom>
            <a:avLst/>
            <a:gdLst/>
            <a:ahLst/>
            <a:cxnLst/>
            <a:rect l="l" t="t" r="r" b="b"/>
            <a:pathLst>
              <a:path w="334645" h="0">
                <a:moveTo>
                  <a:pt x="0" y="0"/>
                </a:moveTo>
                <a:lnTo>
                  <a:pt x="334506" y="0"/>
                </a:lnTo>
              </a:path>
            </a:pathLst>
          </a:custGeom>
          <a:ln w="7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116586" y="7019935"/>
            <a:ext cx="3206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latin typeface="Symbol"/>
                <a:cs typeface="Symbol"/>
              </a:rPr>
              <a:t></a:t>
            </a:r>
            <a:r>
              <a:rPr dirty="0" sz="1400">
                <a:latin typeface="Times New Roman"/>
                <a:cs typeface="Times New Roman"/>
              </a:rPr>
              <a:t>LL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60197" y="7121818"/>
            <a:ext cx="133858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763270" algn="l"/>
              </a:tabLst>
            </a:pPr>
            <a:r>
              <a:rPr dirty="0" sz="1400">
                <a:latin typeface="Symbol"/>
                <a:cs typeface="Symbol"/>
              </a:rPr>
              <a:t>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50" spc="-30" i="1">
                <a:latin typeface="Symbol"/>
                <a:cs typeface="Symbol"/>
              </a:rPr>
              <a:t></a:t>
            </a:r>
            <a:r>
              <a:rPr dirty="0" sz="1450" spc="-30" i="1">
                <a:latin typeface="Times New Roman"/>
                <a:cs typeface="Times New Roman"/>
              </a:rPr>
              <a:t> </a:t>
            </a:r>
            <a:r>
              <a:rPr dirty="0" sz="1450" spc="125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s.t.	0 </a:t>
            </a:r>
            <a:r>
              <a:rPr dirty="0" sz="1400">
                <a:latin typeface="Symbol"/>
                <a:cs typeface="Symbol"/>
              </a:rPr>
              <a:t>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baseline="-43650" sz="2100" spc="-15">
                <a:latin typeface="Symbol"/>
                <a:cs typeface="Symbol"/>
              </a:rPr>
              <a:t></a:t>
            </a:r>
            <a:r>
              <a:rPr dirty="0" baseline="-42145" sz="2175" spc="-15" i="1">
                <a:latin typeface="Symbol"/>
                <a:cs typeface="Symbol"/>
              </a:rPr>
              <a:t></a:t>
            </a:r>
            <a:endParaRPr baseline="-42145" sz="2175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88839" y="7254995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 h="0">
                <a:moveTo>
                  <a:pt x="0" y="0"/>
                </a:moveTo>
                <a:lnTo>
                  <a:pt x="229368" y="0"/>
                </a:lnTo>
              </a:path>
            </a:pathLst>
          </a:custGeom>
          <a:ln w="7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755132" y="6996438"/>
            <a:ext cx="1009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Symbol"/>
                <a:cs typeface="Symbol"/>
              </a:rPr>
              <a:t>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26632" y="7227441"/>
            <a:ext cx="41910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77637" y="7353172"/>
            <a:ext cx="158115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r>
              <a:rPr dirty="0" sz="800" spc="-165" i="1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Symbol"/>
                <a:cs typeface="Symbol"/>
              </a:rPr>
              <a:t>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41924" y="7103239"/>
            <a:ext cx="64769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spc="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14978" y="7001889"/>
            <a:ext cx="727710" cy="3479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ts val="865"/>
              </a:lnSpc>
              <a:spcBef>
                <a:spcPts val="114"/>
              </a:spcBef>
            </a:pPr>
            <a:r>
              <a:rPr dirty="0" sz="800" spc="10" i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  <a:p>
            <a:pPr marL="154940">
              <a:lnSpc>
                <a:spcPts val="1645"/>
              </a:lnSpc>
            </a:pPr>
            <a:r>
              <a:rPr dirty="0" sz="1400">
                <a:latin typeface="Times New Roman"/>
                <a:cs typeface="Times New Roman"/>
              </a:rPr>
              <a:t>( </a:t>
            </a:r>
            <a:r>
              <a:rPr dirty="0" sz="1400" i="1">
                <a:latin typeface="Times New Roman"/>
                <a:cs typeface="Times New Roman"/>
              </a:rPr>
              <a:t>x </a:t>
            </a:r>
            <a:r>
              <a:rPr dirty="0" sz="1400">
                <a:latin typeface="Symbol"/>
                <a:cs typeface="Symbol"/>
              </a:rPr>
              <a:t>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50" spc="-30" i="1">
                <a:latin typeface="Symbol"/>
                <a:cs typeface="Symbol"/>
              </a:rPr>
              <a:t></a:t>
            </a:r>
            <a:r>
              <a:rPr dirty="0" sz="1450" spc="-240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65321" y="7158670"/>
            <a:ext cx="71247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35714" sz="2100">
                <a:latin typeface="Symbol"/>
                <a:cs typeface="Symbol"/>
              </a:rPr>
              <a:t></a:t>
            </a:r>
            <a:r>
              <a:rPr dirty="0" baseline="35714" sz="21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Symbol"/>
                <a:cs typeface="Symbol"/>
              </a:rPr>
              <a:t></a:t>
            </a:r>
            <a:r>
              <a:rPr dirty="0" sz="1450" spc="-10" i="1">
                <a:latin typeface="Symbol"/>
                <a:cs typeface="Symbol"/>
              </a:rPr>
              <a:t></a:t>
            </a:r>
            <a:r>
              <a:rPr dirty="0" sz="1450" spc="-170" i="1">
                <a:latin typeface="Times New Roman"/>
                <a:cs typeface="Times New Roman"/>
              </a:rPr>
              <a:t> </a:t>
            </a:r>
            <a:r>
              <a:rPr dirty="0" baseline="19841" sz="3150">
                <a:latin typeface="Symbol"/>
                <a:cs typeface="Symbol"/>
              </a:rPr>
              <a:t></a:t>
            </a:r>
            <a:endParaRPr baseline="19841" sz="31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84676" y="7535289"/>
            <a:ext cx="76835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spc="10" i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60386" y="7518654"/>
            <a:ext cx="1073150" cy="69088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70"/>
              </a:spcBef>
            </a:pPr>
            <a:r>
              <a:rPr dirty="0" sz="1400">
                <a:latin typeface="Symbol"/>
                <a:cs typeface="Symbol"/>
              </a:rPr>
              <a:t>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baseline="-9259" sz="3150">
                <a:latin typeface="Symbol"/>
                <a:cs typeface="Symbol"/>
              </a:rPr>
              <a:t></a:t>
            </a:r>
            <a:r>
              <a:rPr dirty="0" baseline="-9259" sz="3150" spc="-40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imes New Roman"/>
                <a:cs typeface="Times New Roman"/>
              </a:rPr>
              <a:t>2(</a:t>
            </a:r>
            <a:r>
              <a:rPr dirty="0" sz="1400" spc="-229">
                <a:latin typeface="Times New Roman"/>
                <a:cs typeface="Times New Roman"/>
              </a:rPr>
              <a:t> </a:t>
            </a:r>
            <a:r>
              <a:rPr dirty="0" sz="1400" spc="5" i="1">
                <a:latin typeface="Times New Roman"/>
                <a:cs typeface="Times New Roman"/>
              </a:rPr>
              <a:t>x</a:t>
            </a:r>
            <a:r>
              <a:rPr dirty="0" baseline="-24305" sz="1200" spc="7" i="1">
                <a:latin typeface="Times New Roman"/>
                <a:cs typeface="Times New Roman"/>
              </a:rPr>
              <a:t>i</a:t>
            </a:r>
            <a:r>
              <a:rPr dirty="0" baseline="-24305" sz="1200" spc="15" i="1">
                <a:latin typeface="Times New Roman"/>
                <a:cs typeface="Times New Roman"/>
              </a:rPr>
              <a:t> </a:t>
            </a:r>
            <a:r>
              <a:rPr dirty="0" sz="1400">
                <a:latin typeface="Symbol"/>
                <a:cs typeface="Symbol"/>
              </a:rPr>
              <a:t>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50" spc="-30" i="1">
                <a:latin typeface="Symbol"/>
                <a:cs typeface="Symbol"/>
              </a:rPr>
              <a:t></a:t>
            </a:r>
            <a:r>
              <a:rPr dirty="0" sz="1450" spc="-220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186690">
              <a:lnSpc>
                <a:spcPct val="100000"/>
              </a:lnSpc>
              <a:spcBef>
                <a:spcPts val="125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r>
              <a:rPr dirty="0" sz="800" spc="-130" i="1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Symbol"/>
                <a:cs typeface="Symbol"/>
              </a:rPr>
              <a:t>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  <a:spcBef>
                <a:spcPts val="395"/>
              </a:spcBef>
            </a:pPr>
            <a:r>
              <a:rPr dirty="0" sz="800" spc="10" i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12511" y="8285095"/>
            <a:ext cx="41910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31741" y="8165845"/>
            <a:ext cx="92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41604" y="8305300"/>
            <a:ext cx="1219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827526" y="8410826"/>
            <a:ext cx="158115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r>
              <a:rPr dirty="0" sz="800" spc="-165" i="1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Symbol"/>
                <a:cs typeface="Symbol"/>
              </a:rPr>
              <a:t>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800347" y="8165844"/>
            <a:ext cx="3695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Thus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85490" y="7964678"/>
            <a:ext cx="72961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34482" sz="2175" spc="-44" i="1">
                <a:latin typeface="Symbol"/>
                <a:cs typeface="Symbol"/>
              </a:rPr>
              <a:t></a:t>
            </a:r>
            <a:r>
              <a:rPr dirty="0" baseline="-34482" sz="2175" spc="-44" i="1">
                <a:latin typeface="Times New Roman"/>
                <a:cs typeface="Times New Roman"/>
              </a:rPr>
              <a:t> </a:t>
            </a:r>
            <a:r>
              <a:rPr dirty="0" baseline="-35714" sz="2100">
                <a:latin typeface="Symbol"/>
                <a:cs typeface="Symbol"/>
              </a:rPr>
              <a:t>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1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baseline="-31746" sz="3150" spc="-1462">
                <a:latin typeface="Symbol"/>
                <a:cs typeface="Symbol"/>
              </a:rPr>
              <a:t></a:t>
            </a:r>
            <a:endParaRPr baseline="-31746" sz="3150">
              <a:latin typeface="Symbol"/>
              <a:cs typeface="Symbo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5285" y="4477003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1789" y="1500630"/>
            <a:ext cx="192468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Lawks-a-lawdy!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88129" y="1882773"/>
            <a:ext cx="76835" cy="1504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800" spc="10" i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5774" y="2108325"/>
            <a:ext cx="41910" cy="1504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5008" y="1989204"/>
            <a:ext cx="92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4871" y="2128646"/>
            <a:ext cx="1219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9017" y="1820871"/>
            <a:ext cx="918844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22988" sz="2175" spc="-44" i="1">
                <a:latin typeface="Symbol"/>
                <a:cs typeface="Symbol"/>
              </a:rPr>
              <a:t></a:t>
            </a:r>
            <a:r>
              <a:rPr dirty="0" baseline="-22988" sz="2175" spc="-44" i="1">
                <a:latin typeface="Times New Roman"/>
                <a:cs typeface="Times New Roman"/>
              </a:rPr>
              <a:t> </a:t>
            </a:r>
            <a:r>
              <a:rPr dirty="0" sz="800" spc="5" i="1">
                <a:latin typeface="Times New Roman"/>
                <a:cs typeface="Times New Roman"/>
              </a:rPr>
              <a:t>mle </a:t>
            </a:r>
            <a:r>
              <a:rPr dirty="0" baseline="-23809" sz="2100">
                <a:latin typeface="Symbol"/>
                <a:cs typeface="Symbol"/>
              </a:rPr>
              <a:t></a:t>
            </a:r>
            <a:r>
              <a:rPr dirty="0" u="sng" baseline="9920" sz="2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1</a:t>
            </a:r>
            <a:r>
              <a:rPr dirty="0" baseline="9920" sz="2100" spc="-284">
                <a:latin typeface="Times New Roman"/>
                <a:cs typeface="Times New Roman"/>
              </a:rPr>
              <a:t> </a:t>
            </a:r>
            <a:r>
              <a:rPr dirty="0" baseline="-25132" sz="3150" spc="-1470">
                <a:latin typeface="Symbol"/>
                <a:cs typeface="Symbol"/>
              </a:rPr>
              <a:t></a:t>
            </a:r>
            <a:endParaRPr baseline="-25132" sz="315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75888" y="3031998"/>
            <a:ext cx="2409825" cy="1338580"/>
          </a:xfrm>
          <a:custGeom>
            <a:avLst/>
            <a:gdLst/>
            <a:ahLst/>
            <a:cxnLst/>
            <a:rect l="l" t="t" r="r" b="b"/>
            <a:pathLst>
              <a:path w="2409825" h="1338579">
                <a:moveTo>
                  <a:pt x="0" y="182118"/>
                </a:moveTo>
                <a:lnTo>
                  <a:pt x="0" y="1338072"/>
                </a:lnTo>
                <a:lnTo>
                  <a:pt x="2409444" y="1338072"/>
                </a:lnTo>
                <a:lnTo>
                  <a:pt x="2409444" y="182118"/>
                </a:lnTo>
                <a:lnTo>
                  <a:pt x="1004315" y="182118"/>
                </a:lnTo>
                <a:lnTo>
                  <a:pt x="249936" y="0"/>
                </a:lnTo>
                <a:lnTo>
                  <a:pt x="401574" y="182118"/>
                </a:lnTo>
                <a:lnTo>
                  <a:pt x="0" y="182118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algn="ctr" marL="407034">
              <a:lnSpc>
                <a:spcPct val="100000"/>
              </a:lnSpc>
              <a:spcBef>
                <a:spcPts val="120"/>
              </a:spcBef>
            </a:pPr>
            <a:r>
              <a:rPr dirty="0" spc="5" i="1"/>
              <a:t>i</a:t>
            </a:r>
            <a:r>
              <a:rPr dirty="0" spc="-130" i="1"/>
              <a:t> </a:t>
            </a:r>
            <a:r>
              <a:rPr dirty="0" spc="-5">
                <a:latin typeface="Symbol"/>
                <a:cs typeface="Symbol"/>
              </a:rPr>
              <a:t></a:t>
            </a:r>
            <a:r>
              <a:rPr dirty="0" spc="-5">
                <a:latin typeface="Times New Roman"/>
                <a:cs typeface="Times New Roman"/>
              </a:rPr>
              <a:t>1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71450" marR="601980" indent="-171450">
              <a:lnSpc>
                <a:spcPct val="100000"/>
              </a:lnSpc>
              <a:buChar char="•"/>
              <a:tabLst>
                <a:tab pos="172085" algn="l"/>
              </a:tabLst>
            </a:pPr>
            <a:r>
              <a:rPr dirty="0" sz="1600">
                <a:latin typeface="Tahoma"/>
                <a:cs typeface="Tahoma"/>
              </a:rPr>
              <a:t>The best estimate of the mean of a  distribution is the mean of the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sample!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algn="ctr" marL="192087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At first</a:t>
            </a:r>
            <a:r>
              <a:rPr dirty="0" sz="1000" spc="-1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sight:</a:t>
            </a:r>
            <a:endParaRPr sz="1000">
              <a:latin typeface="Tahoma"/>
              <a:cs typeface="Tahoma"/>
            </a:endParaRPr>
          </a:p>
          <a:p>
            <a:pPr algn="ctr" marL="1934210" marR="5080" indent="635">
              <a:lnSpc>
                <a:spcPct val="100000"/>
              </a:lnSpc>
            </a:pP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This kind of pedantic, algebra-filled and  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ultimately unsurprising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fact 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is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exactly the  reason </a:t>
            </a:r>
            <a:r>
              <a:rPr dirty="0" sz="1000">
                <a:solidFill>
                  <a:srgbClr val="3333CC"/>
                </a:solidFill>
                <a:latin typeface="Tahoma"/>
                <a:cs typeface="Tahoma"/>
              </a:rPr>
              <a:t>people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throw down their  </a:t>
            </a:r>
            <a:r>
              <a:rPr dirty="0" sz="1000">
                <a:solidFill>
                  <a:srgbClr val="006500"/>
                </a:solidFill>
                <a:latin typeface="Tahoma"/>
                <a:cs typeface="Tahoma"/>
              </a:rPr>
              <a:t>“Statistics”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book and pick up their</a:t>
            </a:r>
            <a:r>
              <a:rPr dirty="0" sz="1000" spc="-5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006500"/>
                </a:solidFill>
                <a:latin typeface="Tahoma"/>
                <a:cs typeface="Tahoma"/>
              </a:rPr>
              <a:t>“Agent  Based Evolutionary Data </a:t>
            </a:r>
            <a:r>
              <a:rPr dirty="0" sz="1000">
                <a:solidFill>
                  <a:srgbClr val="006500"/>
                </a:solidFill>
                <a:latin typeface="Tahoma"/>
                <a:cs typeface="Tahoma"/>
              </a:rPr>
              <a:t>Mining </a:t>
            </a:r>
            <a:r>
              <a:rPr dirty="0" sz="1000" spc="-5">
                <a:solidFill>
                  <a:srgbClr val="006500"/>
                </a:solidFill>
                <a:latin typeface="Tahoma"/>
                <a:cs typeface="Tahoma"/>
              </a:rPr>
              <a:t>Using  The Neuro-Fuzz Transform”</a:t>
            </a:r>
            <a:r>
              <a:rPr dirty="0" sz="10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3333CC"/>
                </a:solidFill>
                <a:latin typeface="Tahoma"/>
                <a:cs typeface="Tahoma"/>
              </a:rPr>
              <a:t>book.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5285" y="8654286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0519" y="5477510"/>
            <a:ext cx="4077335" cy="135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77825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A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General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MLE</a:t>
            </a:r>
            <a:r>
              <a:rPr dirty="0" sz="2200" spc="-3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strategy</a:t>
            </a:r>
            <a:endParaRPr sz="2200">
              <a:latin typeface="Tahoma"/>
              <a:cs typeface="Tahoma"/>
            </a:endParaRPr>
          </a:p>
          <a:p>
            <a:pPr marL="25400" marR="30480">
              <a:lnSpc>
                <a:spcPct val="118500"/>
              </a:lnSpc>
              <a:spcBef>
                <a:spcPts val="890"/>
              </a:spcBef>
            </a:pPr>
            <a:r>
              <a:rPr dirty="0" sz="1200" spc="-5">
                <a:latin typeface="Tahoma"/>
                <a:cs typeface="Tahoma"/>
              </a:rPr>
              <a:t>Suppose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10">
                <a:latin typeface="Tahoma"/>
                <a:cs typeface="Tahoma"/>
              </a:rPr>
              <a:t>(</a:t>
            </a:r>
            <a:r>
              <a:rPr dirty="0" sz="1250" spc="-10" i="1">
                <a:latin typeface="Symbol"/>
                <a:cs typeface="Symbol"/>
              </a:rPr>
              <a:t></a:t>
            </a:r>
            <a:r>
              <a:rPr dirty="0" baseline="-20833" sz="1200" spc="-15">
                <a:latin typeface="Tahoma"/>
                <a:cs typeface="Tahoma"/>
              </a:rPr>
              <a:t>1</a:t>
            </a:r>
            <a:r>
              <a:rPr dirty="0" sz="1200" spc="-10">
                <a:latin typeface="Tahoma"/>
                <a:cs typeface="Tahoma"/>
              </a:rPr>
              <a:t>, </a:t>
            </a:r>
            <a:r>
              <a:rPr dirty="0" sz="1250" spc="-15" i="1">
                <a:latin typeface="Symbol"/>
                <a:cs typeface="Symbol"/>
              </a:rPr>
              <a:t></a:t>
            </a:r>
            <a:r>
              <a:rPr dirty="0" baseline="-20833" sz="1200" spc="-22">
                <a:latin typeface="Tahoma"/>
                <a:cs typeface="Tahoma"/>
              </a:rPr>
              <a:t>2</a:t>
            </a:r>
            <a:r>
              <a:rPr dirty="0" sz="1200" spc="-15">
                <a:latin typeface="Tahoma"/>
                <a:cs typeface="Tahoma"/>
              </a:rPr>
              <a:t>, </a:t>
            </a:r>
            <a:r>
              <a:rPr dirty="0" sz="1200" spc="-5">
                <a:latin typeface="Tahoma"/>
                <a:cs typeface="Tahoma"/>
              </a:rPr>
              <a:t>…, </a:t>
            </a:r>
            <a:r>
              <a:rPr dirty="0" sz="1250" spc="-10" i="1">
                <a:latin typeface="Symbol"/>
                <a:cs typeface="Symbol"/>
              </a:rPr>
              <a:t></a:t>
            </a:r>
            <a:r>
              <a:rPr dirty="0" baseline="-20833" sz="1200" spc="-15">
                <a:latin typeface="Tahoma"/>
                <a:cs typeface="Tahoma"/>
              </a:rPr>
              <a:t>n</a:t>
            </a:r>
            <a:r>
              <a:rPr dirty="0" sz="1200" spc="-10">
                <a:latin typeface="Tahoma"/>
                <a:cs typeface="Tahoma"/>
              </a:rPr>
              <a:t>)</a:t>
            </a:r>
            <a:r>
              <a:rPr dirty="0" baseline="24305" sz="1200" spc="-15">
                <a:latin typeface="Tahoma"/>
                <a:cs typeface="Tahoma"/>
              </a:rPr>
              <a:t>T </a:t>
            </a:r>
            <a:r>
              <a:rPr dirty="0" sz="1200" spc="-5">
                <a:latin typeface="Tahoma"/>
                <a:cs typeface="Tahoma"/>
              </a:rPr>
              <a:t>is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vector of parameters.  Task: Find </a:t>
            </a:r>
            <a:r>
              <a:rPr dirty="0" sz="1200">
                <a:latin typeface="Tahoma"/>
                <a:cs typeface="Tahoma"/>
              </a:rPr>
              <a:t>MLE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assuming </a:t>
            </a:r>
            <a:r>
              <a:rPr dirty="0" sz="1200">
                <a:latin typeface="Tahoma"/>
                <a:cs typeface="Tahoma"/>
              </a:rPr>
              <a:t>known </a:t>
            </a:r>
            <a:r>
              <a:rPr dirty="0" sz="1200" spc="-5">
                <a:latin typeface="Tahoma"/>
                <a:cs typeface="Tahoma"/>
              </a:rPr>
              <a:t>form for p(Data|</a:t>
            </a:r>
            <a:r>
              <a:rPr dirty="0" sz="1200" spc="-145">
                <a:latin typeface="Tahoma"/>
                <a:cs typeface="Tahoma"/>
              </a:rPr>
              <a:t>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>
                <a:latin typeface="Tahoma"/>
                <a:cs typeface="Tahoma"/>
              </a:rPr>
              <a:t>,stuff)</a:t>
            </a:r>
            <a:endParaRPr sz="1200">
              <a:latin typeface="Tahoma"/>
              <a:cs typeface="Tahoma"/>
            </a:endParaRPr>
          </a:p>
          <a:p>
            <a:pPr marL="330200" indent="-305435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330200" algn="l"/>
                <a:tab pos="330835" algn="l"/>
              </a:tabLst>
            </a:pPr>
            <a:r>
              <a:rPr dirty="0" sz="1200" spc="-5">
                <a:latin typeface="Tahoma"/>
                <a:cs typeface="Tahoma"/>
              </a:rPr>
              <a:t>Write </a:t>
            </a:r>
            <a:r>
              <a:rPr dirty="0" sz="1200">
                <a:latin typeface="Tahoma"/>
                <a:cs typeface="Tahoma"/>
              </a:rPr>
              <a:t>LL = log </a:t>
            </a:r>
            <a:r>
              <a:rPr dirty="0" sz="1200" spc="-5">
                <a:latin typeface="Tahoma"/>
                <a:cs typeface="Tahoma"/>
              </a:rPr>
              <a:t>P(Data|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>
                <a:latin typeface="Tahoma"/>
                <a:cs typeface="Tahoma"/>
              </a:rPr>
              <a:t>,stuff)</a:t>
            </a:r>
            <a:endParaRPr sz="1200">
              <a:latin typeface="Tahoma"/>
              <a:cs typeface="Tahoma"/>
            </a:endParaRPr>
          </a:p>
          <a:p>
            <a:pPr marL="330200" indent="-3054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330200" algn="l"/>
                <a:tab pos="330835" algn="l"/>
              </a:tabLst>
            </a:pPr>
            <a:r>
              <a:rPr dirty="0" sz="1200" spc="-5">
                <a:latin typeface="Tahoma"/>
                <a:cs typeface="Tahoma"/>
              </a:rPr>
              <a:t>Work out </a:t>
            </a:r>
            <a:r>
              <a:rPr dirty="0" sz="1200" spc="-5">
                <a:latin typeface="Symbol"/>
                <a:cs typeface="Symbol"/>
              </a:rPr>
              <a:t></a:t>
            </a:r>
            <a:r>
              <a:rPr dirty="0" sz="1200" spc="-5">
                <a:latin typeface="Tahoma"/>
                <a:cs typeface="Tahoma"/>
              </a:rPr>
              <a:t>LL/</a:t>
            </a:r>
            <a:r>
              <a:rPr dirty="0" sz="1200" spc="-5">
                <a:latin typeface="Symbol"/>
                <a:cs typeface="Symbol"/>
              </a:rPr>
              <a:t>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using high-school</a:t>
            </a:r>
            <a:r>
              <a:rPr dirty="0" sz="1200" spc="10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calculus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68976" y="768552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20041" y="0"/>
                </a:lnTo>
              </a:path>
            </a:pathLst>
          </a:custGeom>
          <a:ln w="7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74773" y="7129270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20041" y="0"/>
                </a:lnTo>
              </a:path>
            </a:pathLst>
          </a:custGeom>
          <a:ln w="7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74773" y="7589518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20041" y="0"/>
                </a:lnTo>
              </a:path>
            </a:pathLst>
          </a:custGeom>
          <a:ln w="7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74773" y="8216643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20041" y="0"/>
                </a:lnTo>
              </a:path>
            </a:pathLst>
          </a:custGeom>
          <a:ln w="73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215384" y="8142305"/>
            <a:ext cx="812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05">
                <a:latin typeface="Symbol"/>
                <a:cs typeface="Symbol"/>
              </a:rPr>
              <a:t>⎟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15384" y="7851227"/>
            <a:ext cx="812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05">
                <a:latin typeface="Symbol"/>
                <a:cs typeface="Symbol"/>
              </a:rPr>
              <a:t>⎟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15384" y="7509854"/>
            <a:ext cx="812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05">
                <a:latin typeface="Symbol"/>
                <a:cs typeface="Symbol"/>
              </a:rPr>
              <a:t>⎟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15384" y="6997028"/>
            <a:ext cx="812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05">
                <a:latin typeface="Symbol"/>
                <a:cs typeface="Symbol"/>
              </a:rPr>
              <a:t>⎟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78749" y="8021932"/>
            <a:ext cx="812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05">
                <a:latin typeface="Symbol"/>
                <a:cs typeface="Symbol"/>
              </a:rPr>
              <a:t>⎜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38539" y="7539600"/>
            <a:ext cx="1111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Symbol"/>
                <a:cs typeface="Symbol"/>
              </a:rPr>
              <a:t>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78749" y="8256637"/>
            <a:ext cx="51815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11150" algn="l"/>
              </a:tabLst>
            </a:pPr>
            <a:r>
              <a:rPr dirty="0" sz="1400" spc="-505">
                <a:latin typeface="Symbol"/>
                <a:cs typeface="Symbol"/>
              </a:rPr>
              <a:t>⎝</a:t>
            </a:r>
            <a:r>
              <a:rPr dirty="0" sz="1400" spc="-505">
                <a:latin typeface="Times New Roman"/>
                <a:cs typeface="Times New Roman"/>
              </a:rPr>
              <a:t>	</a:t>
            </a:r>
            <a:r>
              <a:rPr dirty="0" sz="800" spc="5" i="1">
                <a:latin typeface="Times New Roman"/>
                <a:cs typeface="Times New Roman"/>
              </a:rPr>
              <a:t>n</a:t>
            </a:r>
            <a:r>
              <a:rPr dirty="0" sz="800" spc="80" i="1">
                <a:latin typeface="Times New Roman"/>
                <a:cs typeface="Times New Roman"/>
              </a:rPr>
              <a:t> </a:t>
            </a:r>
            <a:r>
              <a:rPr dirty="0" sz="1400" spc="-810">
                <a:latin typeface="Symbol"/>
                <a:cs typeface="Symbol"/>
              </a:rPr>
              <a:t>⎠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53349" y="8210155"/>
            <a:ext cx="3676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21825" sz="2100" spc="-757">
                <a:latin typeface="Symbol"/>
                <a:cs typeface="Symbol"/>
              </a:rPr>
              <a:t>⎜</a:t>
            </a:r>
            <a:r>
              <a:rPr dirty="0" baseline="21825" sz="2100" spc="22">
                <a:latin typeface="Times New Roman"/>
                <a:cs typeface="Times New Roman"/>
              </a:rPr>
              <a:t> </a:t>
            </a:r>
            <a:r>
              <a:rPr dirty="0" sz="1400" spc="-45">
                <a:latin typeface="Symbol"/>
                <a:cs typeface="Symbol"/>
              </a:rPr>
              <a:t></a:t>
            </a:r>
            <a:r>
              <a:rPr dirty="0" sz="1400" spc="-45" i="1">
                <a:latin typeface="Times New Roman"/>
                <a:cs typeface="Times New Roman"/>
              </a:rPr>
              <a:t>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49198" y="7958664"/>
            <a:ext cx="3727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Times New Roman"/>
                <a:cs typeface="Times New Roman"/>
              </a:rPr>
              <a:t>LL</a:t>
            </a:r>
            <a:r>
              <a:rPr dirty="0" sz="1400" spc="-95" i="1">
                <a:latin typeface="Times New Roman"/>
                <a:cs typeface="Times New Roman"/>
              </a:rPr>
              <a:t> </a:t>
            </a:r>
            <a:r>
              <a:rPr dirty="0" baseline="-19841" sz="2100" spc="-914">
                <a:latin typeface="Symbol"/>
                <a:cs typeface="Symbol"/>
              </a:rPr>
              <a:t>⎟</a:t>
            </a:r>
            <a:endParaRPr baseline="-19841" sz="21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53349" y="7582267"/>
            <a:ext cx="3683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21825" sz="2100" spc="-757">
                <a:latin typeface="Symbol"/>
                <a:cs typeface="Symbol"/>
              </a:rPr>
              <a:t>⎜</a:t>
            </a:r>
            <a:r>
              <a:rPr dirty="0" baseline="21825" sz="2100" spc="30">
                <a:latin typeface="Times New Roman"/>
                <a:cs typeface="Times New Roman"/>
              </a:rPr>
              <a:t> </a:t>
            </a:r>
            <a:r>
              <a:rPr dirty="0" sz="1400" spc="-45">
                <a:latin typeface="Symbol"/>
                <a:cs typeface="Symbol"/>
              </a:rPr>
              <a:t></a:t>
            </a:r>
            <a:r>
              <a:rPr dirty="0" sz="1400" spc="-45" i="1">
                <a:latin typeface="Times New Roman"/>
                <a:cs typeface="Times New Roman"/>
              </a:rPr>
              <a:t>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778749" y="7338419"/>
            <a:ext cx="51815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05">
                <a:latin typeface="Symbol"/>
                <a:cs typeface="Symbol"/>
              </a:rPr>
              <a:t>⎜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baseline="1984" sz="2100">
                <a:latin typeface="Symbol"/>
                <a:cs typeface="Symbol"/>
              </a:rPr>
              <a:t></a:t>
            </a:r>
            <a:r>
              <a:rPr dirty="0" baseline="1984" sz="2100" i="1">
                <a:latin typeface="Times New Roman"/>
                <a:cs typeface="Times New Roman"/>
              </a:rPr>
              <a:t>LL</a:t>
            </a:r>
            <a:r>
              <a:rPr dirty="0" baseline="1984" sz="2100" spc="-82" i="1">
                <a:latin typeface="Times New Roman"/>
                <a:cs typeface="Times New Roman"/>
              </a:rPr>
              <a:t> </a:t>
            </a:r>
            <a:r>
              <a:rPr dirty="0" sz="1400" spc="-1165">
                <a:latin typeface="Symbol"/>
                <a:cs typeface="Symbol"/>
              </a:rPr>
              <a:t>⎟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53349" y="7122017"/>
            <a:ext cx="378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39682" sz="2100" spc="-757">
                <a:latin typeface="Symbol"/>
                <a:cs typeface="Symbol"/>
              </a:rPr>
              <a:t>⎜</a:t>
            </a:r>
            <a:r>
              <a:rPr dirty="0" baseline="39682" sz="2100" spc="16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Symbol"/>
                <a:cs typeface="Symbol"/>
              </a:rPr>
              <a:t></a:t>
            </a:r>
            <a:r>
              <a:rPr dirty="0" sz="1400" spc="-50" i="1">
                <a:latin typeface="Times New Roman"/>
                <a:cs typeface="Times New Roman"/>
              </a:rPr>
              <a:t>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78749" y="6882750"/>
            <a:ext cx="51815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05">
                <a:latin typeface="Symbol"/>
                <a:cs typeface="Symbol"/>
              </a:rPr>
              <a:t>⎛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baseline="3968" sz="2100">
                <a:latin typeface="Symbol"/>
                <a:cs typeface="Symbol"/>
              </a:rPr>
              <a:t></a:t>
            </a:r>
            <a:r>
              <a:rPr dirty="0" baseline="3968" sz="2100" i="1">
                <a:latin typeface="Times New Roman"/>
                <a:cs typeface="Times New Roman"/>
              </a:rPr>
              <a:t>LL</a:t>
            </a:r>
            <a:r>
              <a:rPr dirty="0" baseline="3968" sz="2100" spc="-82" i="1">
                <a:latin typeface="Times New Roman"/>
                <a:cs typeface="Times New Roman"/>
              </a:rPr>
              <a:t> </a:t>
            </a:r>
            <a:r>
              <a:rPr dirty="0" sz="1400" spc="-1165">
                <a:latin typeface="Symbol"/>
                <a:cs typeface="Symbol"/>
              </a:rPr>
              <a:t>⎞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53349" y="7791025"/>
            <a:ext cx="3486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17857" sz="2100" spc="-757">
                <a:latin typeface="Symbol"/>
                <a:cs typeface="Symbol"/>
              </a:rPr>
              <a:t>⎜</a:t>
            </a:r>
            <a:r>
              <a:rPr dirty="0" baseline="-17857" sz="2100" spc="-157">
                <a:latin typeface="Times New Roman"/>
                <a:cs typeface="Times New Roman"/>
              </a:rPr>
              <a:t> </a:t>
            </a:r>
            <a:r>
              <a:rPr dirty="0" baseline="-51587" sz="2100">
                <a:latin typeface="Symbol"/>
                <a:cs typeface="Symbol"/>
              </a:rPr>
              <a:t></a:t>
            </a:r>
            <a:r>
              <a:rPr dirty="0" baseline="-51587" sz="2100" spc="-217">
                <a:latin typeface="Times New Roman"/>
                <a:cs typeface="Times New Roman"/>
              </a:rPr>
              <a:t> </a:t>
            </a:r>
            <a:r>
              <a:rPr dirty="0" sz="1400" spc="-805"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66540" y="7627193"/>
            <a:ext cx="25590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latin typeface="Times New Roman"/>
                <a:cs typeface="Times New Roman"/>
              </a:rPr>
              <a:t>2</a:t>
            </a:r>
            <a:r>
              <a:rPr dirty="0" sz="800" spc="70">
                <a:latin typeface="Times New Roman"/>
                <a:cs typeface="Times New Roman"/>
              </a:rPr>
              <a:t> </a:t>
            </a:r>
            <a:r>
              <a:rPr dirty="0" baseline="-15873" sz="2100" spc="-922">
                <a:latin typeface="Symbol"/>
                <a:cs typeface="Symbol"/>
              </a:rPr>
              <a:t>⎟</a:t>
            </a:r>
            <a:endParaRPr baseline="-15873" sz="21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78749" y="7167733"/>
            <a:ext cx="51815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10515" algn="l"/>
              </a:tabLst>
            </a:pPr>
            <a:r>
              <a:rPr dirty="0" sz="1400" spc="-505">
                <a:latin typeface="Symbol"/>
                <a:cs typeface="Symbol"/>
              </a:rPr>
              <a:t>⎜</a:t>
            </a:r>
            <a:r>
              <a:rPr dirty="0" sz="1400" spc="-505">
                <a:latin typeface="Times New Roman"/>
                <a:cs typeface="Times New Roman"/>
              </a:rPr>
              <a:t>	</a:t>
            </a:r>
            <a:r>
              <a:rPr dirty="0" sz="800" spc="5">
                <a:latin typeface="Times New Roman"/>
                <a:cs typeface="Times New Roman"/>
              </a:rPr>
              <a:t>1</a:t>
            </a:r>
            <a:r>
              <a:rPr dirty="0" sz="800" spc="90">
                <a:latin typeface="Times New Roman"/>
                <a:cs typeface="Times New Roman"/>
              </a:rPr>
              <a:t> </a:t>
            </a:r>
            <a:r>
              <a:rPr dirty="0" sz="1400" spc="-815">
                <a:latin typeface="Symbol"/>
                <a:cs typeface="Symbol"/>
              </a:rPr>
              <a:t>⎟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78880" y="7386949"/>
            <a:ext cx="581025" cy="53340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r>
              <a:rPr dirty="0" sz="1400">
                <a:latin typeface="Symbol"/>
                <a:cs typeface="Symbol"/>
              </a:rPr>
              <a:t></a:t>
            </a:r>
            <a:r>
              <a:rPr dirty="0" sz="1400" i="1">
                <a:latin typeface="Times New Roman"/>
                <a:cs typeface="Times New Roman"/>
              </a:rPr>
              <a:t>LL</a:t>
            </a:r>
            <a:endParaRPr sz="140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  <a:spcBef>
                <a:spcPts val="320"/>
              </a:spcBef>
              <a:tabLst>
                <a:tab pos="499745" algn="l"/>
              </a:tabLst>
            </a:pPr>
            <a:r>
              <a:rPr dirty="0" sz="1400" spc="20">
                <a:latin typeface="Symbol"/>
                <a:cs typeface="Symbol"/>
              </a:rPr>
              <a:t></a:t>
            </a:r>
            <a:r>
              <a:rPr dirty="0" sz="1400" b="1">
                <a:latin typeface="Times New Roman"/>
                <a:cs typeface="Times New Roman"/>
              </a:rPr>
              <a:t>θ</a:t>
            </a:r>
            <a:r>
              <a:rPr dirty="0" sz="1400" b="1">
                <a:latin typeface="Times New Roman"/>
                <a:cs typeface="Times New Roman"/>
              </a:rPr>
              <a:t>	</a:t>
            </a:r>
            <a:r>
              <a:rPr dirty="0" sz="1400" spc="-815">
                <a:latin typeface="Symbol"/>
                <a:cs typeface="Symbol"/>
              </a:rPr>
              <a:t>⎜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5285" y="4477003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1410" y="1300226"/>
            <a:ext cx="291401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dirty="0" spc="-5"/>
              <a:t>General </a:t>
            </a:r>
            <a:r>
              <a:rPr dirty="0"/>
              <a:t>MLE</a:t>
            </a:r>
            <a:r>
              <a:rPr dirty="0" spc="-75"/>
              <a:t> </a:t>
            </a:r>
            <a:r>
              <a:rPr dirty="0" spc="-5"/>
              <a:t>strategy</a:t>
            </a:r>
          </a:p>
        </p:txBody>
      </p:sp>
      <p:sp>
        <p:nvSpPr>
          <p:cNvPr id="4" name="object 4"/>
          <p:cNvSpPr/>
          <p:nvPr/>
        </p:nvSpPr>
        <p:spPr>
          <a:xfrm>
            <a:off x="3454151" y="3211066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 h="0">
                <a:moveTo>
                  <a:pt x="0" y="0"/>
                </a:moveTo>
                <a:lnTo>
                  <a:pt x="273546" y="0"/>
                </a:lnTo>
              </a:path>
            </a:pathLst>
          </a:custGeom>
          <a:ln w="63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54151" y="3604254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 h="0">
                <a:moveTo>
                  <a:pt x="0" y="0"/>
                </a:moveTo>
                <a:lnTo>
                  <a:pt x="273546" y="0"/>
                </a:lnTo>
              </a:path>
            </a:pathLst>
          </a:custGeom>
          <a:ln w="63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54151" y="4139943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 h="0">
                <a:moveTo>
                  <a:pt x="0" y="0"/>
                </a:moveTo>
                <a:lnTo>
                  <a:pt x="273546" y="0"/>
                </a:lnTo>
              </a:path>
            </a:pathLst>
          </a:custGeom>
          <a:ln w="63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34820" y="4132072"/>
            <a:ext cx="1986280" cy="46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95"/>
              </a:spcBef>
            </a:pPr>
            <a:r>
              <a:rPr dirty="0" sz="1200" spc="15">
                <a:latin typeface="Symbol"/>
                <a:cs typeface="Symbol"/>
              </a:rPr>
              <a:t></a:t>
            </a:r>
            <a:r>
              <a:rPr dirty="0" sz="1200" spc="45" i="1">
                <a:latin typeface="Times New Roman"/>
                <a:cs typeface="Times New Roman"/>
              </a:rPr>
              <a:t>θ</a:t>
            </a:r>
            <a:r>
              <a:rPr dirty="0" baseline="-23809" sz="1050" spc="-7" i="1">
                <a:latin typeface="Times New Roman"/>
                <a:cs typeface="Times New Roman"/>
              </a:rPr>
              <a:t>n</a:t>
            </a:r>
            <a:endParaRPr baseline="-23809" sz="10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28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 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9719" y="1744702"/>
            <a:ext cx="4166235" cy="23806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76200" marR="68580">
              <a:lnSpc>
                <a:spcPct val="118500"/>
              </a:lnSpc>
              <a:spcBef>
                <a:spcPts val="130"/>
              </a:spcBef>
            </a:pPr>
            <a:r>
              <a:rPr dirty="0" sz="1200" spc="-5">
                <a:latin typeface="Tahoma"/>
                <a:cs typeface="Tahoma"/>
              </a:rPr>
              <a:t>Suppose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10">
                <a:latin typeface="Tahoma"/>
                <a:cs typeface="Tahoma"/>
              </a:rPr>
              <a:t>(</a:t>
            </a:r>
            <a:r>
              <a:rPr dirty="0" sz="1250" spc="-10" i="1">
                <a:latin typeface="Symbol"/>
                <a:cs typeface="Symbol"/>
              </a:rPr>
              <a:t></a:t>
            </a:r>
            <a:r>
              <a:rPr dirty="0" baseline="-20833" sz="1200" spc="-15">
                <a:latin typeface="Tahoma"/>
                <a:cs typeface="Tahoma"/>
              </a:rPr>
              <a:t>1</a:t>
            </a:r>
            <a:r>
              <a:rPr dirty="0" sz="1200" spc="-10">
                <a:latin typeface="Tahoma"/>
                <a:cs typeface="Tahoma"/>
              </a:rPr>
              <a:t>, </a:t>
            </a:r>
            <a:r>
              <a:rPr dirty="0" sz="1250" spc="-15" i="1">
                <a:latin typeface="Symbol"/>
                <a:cs typeface="Symbol"/>
              </a:rPr>
              <a:t></a:t>
            </a:r>
            <a:r>
              <a:rPr dirty="0" baseline="-20833" sz="1200" spc="-22">
                <a:latin typeface="Tahoma"/>
                <a:cs typeface="Tahoma"/>
              </a:rPr>
              <a:t>2</a:t>
            </a:r>
            <a:r>
              <a:rPr dirty="0" sz="1200" spc="-15">
                <a:latin typeface="Tahoma"/>
                <a:cs typeface="Tahoma"/>
              </a:rPr>
              <a:t>, </a:t>
            </a:r>
            <a:r>
              <a:rPr dirty="0" sz="1200" spc="-5">
                <a:latin typeface="Tahoma"/>
                <a:cs typeface="Tahoma"/>
              </a:rPr>
              <a:t>…, </a:t>
            </a:r>
            <a:r>
              <a:rPr dirty="0" sz="1250" spc="-10" i="1">
                <a:latin typeface="Symbol"/>
                <a:cs typeface="Symbol"/>
              </a:rPr>
              <a:t></a:t>
            </a:r>
            <a:r>
              <a:rPr dirty="0" baseline="-20833" sz="1200" spc="-15">
                <a:latin typeface="Tahoma"/>
                <a:cs typeface="Tahoma"/>
              </a:rPr>
              <a:t>n</a:t>
            </a:r>
            <a:r>
              <a:rPr dirty="0" sz="1200" spc="-10">
                <a:latin typeface="Tahoma"/>
                <a:cs typeface="Tahoma"/>
              </a:rPr>
              <a:t>)</a:t>
            </a:r>
            <a:r>
              <a:rPr dirty="0" baseline="24305" sz="1200" spc="-15">
                <a:latin typeface="Tahoma"/>
                <a:cs typeface="Tahoma"/>
              </a:rPr>
              <a:t>T </a:t>
            </a:r>
            <a:r>
              <a:rPr dirty="0" sz="1200" spc="-5">
                <a:latin typeface="Tahoma"/>
                <a:cs typeface="Tahoma"/>
              </a:rPr>
              <a:t>is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vector of parameters.  Task: Find </a:t>
            </a:r>
            <a:r>
              <a:rPr dirty="0" sz="1200">
                <a:latin typeface="Tahoma"/>
                <a:cs typeface="Tahoma"/>
              </a:rPr>
              <a:t>MLE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assuming </a:t>
            </a:r>
            <a:r>
              <a:rPr dirty="0" sz="1200">
                <a:latin typeface="Tahoma"/>
                <a:cs typeface="Tahoma"/>
              </a:rPr>
              <a:t>known </a:t>
            </a:r>
            <a:r>
              <a:rPr dirty="0" sz="1200" spc="-5">
                <a:latin typeface="Tahoma"/>
                <a:cs typeface="Tahoma"/>
              </a:rPr>
              <a:t>form for p(Data|</a:t>
            </a:r>
            <a:r>
              <a:rPr dirty="0" sz="1200" spc="-145">
                <a:latin typeface="Tahoma"/>
                <a:cs typeface="Tahoma"/>
              </a:rPr>
              <a:t>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>
                <a:latin typeface="Tahoma"/>
                <a:cs typeface="Tahoma"/>
              </a:rPr>
              <a:t>,stuff)</a:t>
            </a:r>
            <a:endParaRPr sz="1200">
              <a:latin typeface="Tahoma"/>
              <a:cs typeface="Tahoma"/>
            </a:endParaRPr>
          </a:p>
          <a:p>
            <a:pPr marL="381000" indent="-305435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381000" algn="l"/>
                <a:tab pos="381635" algn="l"/>
              </a:tabLst>
            </a:pPr>
            <a:r>
              <a:rPr dirty="0" sz="1200" spc="-5">
                <a:latin typeface="Tahoma"/>
                <a:cs typeface="Tahoma"/>
              </a:rPr>
              <a:t>Write </a:t>
            </a:r>
            <a:r>
              <a:rPr dirty="0" sz="1200">
                <a:latin typeface="Tahoma"/>
                <a:cs typeface="Tahoma"/>
              </a:rPr>
              <a:t>LL = log </a:t>
            </a:r>
            <a:r>
              <a:rPr dirty="0" sz="1200" spc="-5">
                <a:latin typeface="Tahoma"/>
                <a:cs typeface="Tahoma"/>
              </a:rPr>
              <a:t>P(Data|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>
                <a:latin typeface="Tahoma"/>
                <a:cs typeface="Tahoma"/>
              </a:rPr>
              <a:t>,stuff)</a:t>
            </a:r>
            <a:endParaRPr sz="1200">
              <a:latin typeface="Tahoma"/>
              <a:cs typeface="Tahoma"/>
            </a:endParaRPr>
          </a:p>
          <a:p>
            <a:pPr marL="381000" indent="-3054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381000" algn="l"/>
                <a:tab pos="381635" algn="l"/>
              </a:tabLst>
            </a:pPr>
            <a:r>
              <a:rPr dirty="0" sz="1200" spc="-5">
                <a:latin typeface="Tahoma"/>
                <a:cs typeface="Tahoma"/>
              </a:rPr>
              <a:t>Work out </a:t>
            </a:r>
            <a:r>
              <a:rPr dirty="0" sz="1200" spc="-5">
                <a:latin typeface="Symbol"/>
                <a:cs typeface="Symbol"/>
              </a:rPr>
              <a:t></a:t>
            </a:r>
            <a:r>
              <a:rPr dirty="0" sz="1200" spc="-5">
                <a:latin typeface="Tahoma"/>
                <a:cs typeface="Tahoma"/>
              </a:rPr>
              <a:t>LL/</a:t>
            </a:r>
            <a:r>
              <a:rPr dirty="0" sz="1200" spc="-5">
                <a:latin typeface="Symbol"/>
                <a:cs typeface="Symbol"/>
              </a:rPr>
              <a:t>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using high-school</a:t>
            </a:r>
            <a:r>
              <a:rPr dirty="0" sz="1200" spc="10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calculus</a:t>
            </a:r>
            <a:endParaRPr sz="1200">
              <a:latin typeface="Tahoma"/>
              <a:cs typeface="Tahoma"/>
            </a:endParaRPr>
          </a:p>
          <a:p>
            <a:pPr marL="381000" indent="-3054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81000" algn="l"/>
                <a:tab pos="381635" algn="l"/>
              </a:tabLst>
            </a:pPr>
            <a:r>
              <a:rPr dirty="0" sz="1200" spc="-5">
                <a:latin typeface="Tahoma"/>
                <a:cs typeface="Tahoma"/>
              </a:rPr>
              <a:t>Solve the set of simultaneous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equations</a:t>
            </a:r>
            <a:endParaRPr sz="1200">
              <a:latin typeface="Tahoma"/>
              <a:cs typeface="Tahoma"/>
            </a:endParaRPr>
          </a:p>
          <a:p>
            <a:pPr marL="1892300">
              <a:lnSpc>
                <a:spcPct val="100000"/>
              </a:lnSpc>
              <a:spcBef>
                <a:spcPts val="1090"/>
              </a:spcBef>
            </a:pPr>
            <a:r>
              <a:rPr dirty="0" sz="1200">
                <a:latin typeface="Symbol"/>
                <a:cs typeface="Symbol"/>
              </a:rPr>
              <a:t></a:t>
            </a:r>
            <a:r>
              <a:rPr dirty="0" sz="1200" i="1">
                <a:latin typeface="Times New Roman"/>
                <a:cs typeface="Times New Roman"/>
              </a:rPr>
              <a:t>LL </a:t>
            </a:r>
            <a:r>
              <a:rPr dirty="0" baseline="-34722" sz="1800" spc="-7">
                <a:latin typeface="Symbol"/>
                <a:cs typeface="Symbol"/>
              </a:rPr>
              <a:t></a:t>
            </a:r>
            <a:r>
              <a:rPr dirty="0" baseline="-34722" sz="1800" spc="-195">
                <a:latin typeface="Times New Roman"/>
                <a:cs typeface="Times New Roman"/>
              </a:rPr>
              <a:t> </a:t>
            </a:r>
            <a:r>
              <a:rPr dirty="0" baseline="-34722" sz="1800" spc="-7">
                <a:latin typeface="Times New Roman"/>
                <a:cs typeface="Times New Roman"/>
              </a:rPr>
              <a:t>0</a:t>
            </a:r>
            <a:endParaRPr baseline="-34722" sz="1800">
              <a:latin typeface="Times New Roman"/>
              <a:cs typeface="Times New Roman"/>
            </a:endParaRPr>
          </a:p>
          <a:p>
            <a:pPr marL="1918970">
              <a:lnSpc>
                <a:spcPts val="1420"/>
              </a:lnSpc>
              <a:spcBef>
                <a:spcPts val="250"/>
              </a:spcBef>
            </a:pPr>
            <a:r>
              <a:rPr dirty="0" sz="1200" spc="-10">
                <a:latin typeface="Symbol"/>
                <a:cs typeface="Symbol"/>
              </a:rPr>
              <a:t></a:t>
            </a:r>
            <a:r>
              <a:rPr dirty="0" sz="1200" spc="-10" i="1">
                <a:latin typeface="Times New Roman"/>
                <a:cs typeface="Times New Roman"/>
              </a:rPr>
              <a:t>θ</a:t>
            </a:r>
            <a:r>
              <a:rPr dirty="0" baseline="-23809" sz="1050" spc="-15">
                <a:latin typeface="Times New Roman"/>
                <a:cs typeface="Times New Roman"/>
              </a:rPr>
              <a:t>1</a:t>
            </a:r>
            <a:endParaRPr baseline="-23809" sz="1050">
              <a:latin typeface="Times New Roman"/>
              <a:cs typeface="Times New Roman"/>
            </a:endParaRPr>
          </a:p>
          <a:p>
            <a:pPr marL="1892300">
              <a:lnSpc>
                <a:spcPts val="1420"/>
              </a:lnSpc>
            </a:pPr>
            <a:r>
              <a:rPr dirty="0" sz="1200">
                <a:latin typeface="Symbol"/>
                <a:cs typeface="Symbol"/>
              </a:rPr>
              <a:t></a:t>
            </a:r>
            <a:r>
              <a:rPr dirty="0" sz="1200" i="1">
                <a:latin typeface="Times New Roman"/>
                <a:cs typeface="Times New Roman"/>
              </a:rPr>
              <a:t>LL </a:t>
            </a:r>
            <a:r>
              <a:rPr dirty="0" baseline="-34722" sz="1800" spc="-7">
                <a:latin typeface="Symbol"/>
                <a:cs typeface="Symbol"/>
              </a:rPr>
              <a:t></a:t>
            </a:r>
            <a:r>
              <a:rPr dirty="0" baseline="-34722" sz="1800" spc="-195">
                <a:latin typeface="Times New Roman"/>
                <a:cs typeface="Times New Roman"/>
              </a:rPr>
              <a:t> </a:t>
            </a:r>
            <a:r>
              <a:rPr dirty="0" baseline="-34722" sz="1800" spc="-7">
                <a:latin typeface="Times New Roman"/>
                <a:cs typeface="Times New Roman"/>
              </a:rPr>
              <a:t>0</a:t>
            </a:r>
            <a:endParaRPr baseline="-34722" sz="1800">
              <a:latin typeface="Times New Roman"/>
              <a:cs typeface="Times New Roman"/>
            </a:endParaRPr>
          </a:p>
          <a:p>
            <a:pPr marL="1910080">
              <a:lnSpc>
                <a:spcPts val="1420"/>
              </a:lnSpc>
              <a:spcBef>
                <a:spcPts val="250"/>
              </a:spcBef>
            </a:pPr>
            <a:r>
              <a:rPr dirty="0" sz="1200" spc="20">
                <a:latin typeface="Symbol"/>
                <a:cs typeface="Symbol"/>
              </a:rPr>
              <a:t></a:t>
            </a:r>
            <a:r>
              <a:rPr dirty="0" sz="1200" spc="20" i="1">
                <a:latin typeface="Times New Roman"/>
                <a:cs typeface="Times New Roman"/>
              </a:rPr>
              <a:t>θ</a:t>
            </a:r>
            <a:r>
              <a:rPr dirty="0" baseline="-23809" sz="1050" spc="30">
                <a:latin typeface="Times New Roman"/>
                <a:cs typeface="Times New Roman"/>
              </a:rPr>
              <a:t>2</a:t>
            </a:r>
            <a:endParaRPr baseline="-23809" sz="1050">
              <a:latin typeface="Times New Roman"/>
              <a:cs typeface="Times New Roman"/>
            </a:endParaRPr>
          </a:p>
          <a:p>
            <a:pPr marL="1892300">
              <a:lnSpc>
                <a:spcPts val="1265"/>
              </a:lnSpc>
              <a:tabLst>
                <a:tab pos="2112645" algn="l"/>
              </a:tabLst>
            </a:pPr>
            <a:r>
              <a:rPr dirty="0" baseline="-50925" sz="1800" spc="-7">
                <a:latin typeface="Symbol"/>
                <a:cs typeface="Symbol"/>
              </a:rPr>
              <a:t></a:t>
            </a:r>
            <a:r>
              <a:rPr dirty="0" baseline="-50925" sz="1800" spc="-7">
                <a:latin typeface="Times New Roman"/>
                <a:cs typeface="Times New Roman"/>
              </a:rPr>
              <a:t>	</a:t>
            </a:r>
            <a:r>
              <a:rPr dirty="0" sz="1200" spc="-605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 marL="1969135">
              <a:lnSpc>
                <a:spcPts val="1280"/>
              </a:lnSpc>
            </a:pPr>
            <a:r>
              <a:rPr dirty="0" sz="1200" spc="-5" i="1">
                <a:latin typeface="Times New Roman"/>
                <a:cs typeface="Times New Roman"/>
              </a:rPr>
              <a:t>LL </a:t>
            </a:r>
            <a:r>
              <a:rPr dirty="0" baseline="-34722" sz="1800" spc="-7">
                <a:latin typeface="Symbol"/>
                <a:cs typeface="Symbol"/>
              </a:rPr>
              <a:t></a:t>
            </a:r>
            <a:r>
              <a:rPr dirty="0" baseline="-34722" sz="1800" spc="-179">
                <a:latin typeface="Times New Roman"/>
                <a:cs typeface="Times New Roman"/>
              </a:rPr>
              <a:t> </a:t>
            </a:r>
            <a:r>
              <a:rPr dirty="0" baseline="-34722" sz="1800" spc="-7">
                <a:latin typeface="Times New Roman"/>
                <a:cs typeface="Times New Roman"/>
              </a:rPr>
              <a:t>0</a:t>
            </a:r>
            <a:endParaRPr baseline="-34722"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5285" y="8654286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54151" y="738835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 h="0">
                <a:moveTo>
                  <a:pt x="0" y="0"/>
                </a:moveTo>
                <a:lnTo>
                  <a:pt x="273546" y="0"/>
                </a:lnTo>
              </a:path>
            </a:pathLst>
          </a:custGeom>
          <a:ln w="63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54151" y="7781543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 h="0">
                <a:moveTo>
                  <a:pt x="0" y="0"/>
                </a:moveTo>
                <a:lnTo>
                  <a:pt x="273546" y="0"/>
                </a:lnTo>
              </a:path>
            </a:pathLst>
          </a:custGeom>
          <a:ln w="63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54151" y="8317233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 h="0">
                <a:moveTo>
                  <a:pt x="0" y="0"/>
                </a:moveTo>
                <a:lnTo>
                  <a:pt x="273546" y="0"/>
                </a:lnTo>
              </a:path>
            </a:pathLst>
          </a:custGeom>
          <a:ln w="63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24427" y="8062153"/>
            <a:ext cx="594360" cy="45529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0"/>
              </a:spcBef>
            </a:pPr>
            <a:r>
              <a:rPr dirty="0" sz="1200">
                <a:latin typeface="Symbol"/>
                <a:cs typeface="Symbol"/>
              </a:rPr>
              <a:t></a:t>
            </a:r>
            <a:r>
              <a:rPr dirty="0" sz="1200" i="1">
                <a:latin typeface="Times New Roman"/>
                <a:cs typeface="Times New Roman"/>
              </a:rPr>
              <a:t>LL </a:t>
            </a:r>
            <a:r>
              <a:rPr dirty="0" baseline="-34722" sz="1800" spc="-7">
                <a:latin typeface="Symbol"/>
                <a:cs typeface="Symbol"/>
              </a:rPr>
              <a:t></a:t>
            </a:r>
            <a:r>
              <a:rPr dirty="0" baseline="-34722" sz="1800" spc="-277">
                <a:latin typeface="Times New Roman"/>
                <a:cs typeface="Times New Roman"/>
              </a:rPr>
              <a:t> </a:t>
            </a:r>
            <a:r>
              <a:rPr dirty="0" baseline="-34722" sz="1800" spc="-7">
                <a:latin typeface="Times New Roman"/>
                <a:cs typeface="Times New Roman"/>
              </a:rPr>
              <a:t>0</a:t>
            </a:r>
            <a:endParaRPr baseline="-34722" sz="18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  <a:spcBef>
                <a:spcPts val="254"/>
              </a:spcBef>
            </a:pPr>
            <a:r>
              <a:rPr dirty="0" sz="1200" spc="20">
                <a:latin typeface="Symbol"/>
                <a:cs typeface="Symbol"/>
              </a:rPr>
              <a:t></a:t>
            </a:r>
            <a:r>
              <a:rPr dirty="0" sz="1200" spc="20" i="1">
                <a:latin typeface="Times New Roman"/>
                <a:cs typeface="Times New Roman"/>
              </a:rPr>
              <a:t>θ</a:t>
            </a:r>
            <a:r>
              <a:rPr dirty="0" baseline="-23809" sz="1050" spc="30" i="1">
                <a:latin typeface="Times New Roman"/>
                <a:cs typeface="Times New Roman"/>
              </a:rPr>
              <a:t>n</a:t>
            </a:r>
            <a:endParaRPr baseline="-23809" sz="1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37127" y="7558771"/>
            <a:ext cx="56896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Symbol"/>
                <a:cs typeface="Symbol"/>
              </a:rPr>
              <a:t></a:t>
            </a:r>
            <a:r>
              <a:rPr dirty="0" sz="1200" i="1">
                <a:latin typeface="Times New Roman"/>
                <a:cs typeface="Times New Roman"/>
              </a:rPr>
              <a:t>LL </a:t>
            </a:r>
            <a:r>
              <a:rPr dirty="0" baseline="-34722" sz="1800" spc="-7">
                <a:latin typeface="Symbol"/>
                <a:cs typeface="Symbol"/>
              </a:rPr>
              <a:t></a:t>
            </a:r>
            <a:r>
              <a:rPr dirty="0" baseline="-34722" sz="1800" spc="-284">
                <a:latin typeface="Times New Roman"/>
                <a:cs typeface="Times New Roman"/>
              </a:rPr>
              <a:t> </a:t>
            </a:r>
            <a:r>
              <a:rPr dirty="0" baseline="-34722" sz="1800" spc="-7">
                <a:latin typeface="Times New Roman"/>
                <a:cs typeface="Times New Roman"/>
              </a:rPr>
              <a:t>0</a:t>
            </a:r>
            <a:endParaRPr baseline="-34722"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7819" y="5477510"/>
            <a:ext cx="4102735" cy="2111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77825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A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General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MLE</a:t>
            </a:r>
            <a:r>
              <a:rPr dirty="0" sz="2200" spc="-3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strategy</a:t>
            </a:r>
            <a:endParaRPr sz="2200">
              <a:latin typeface="Tahoma"/>
              <a:cs typeface="Tahoma"/>
            </a:endParaRPr>
          </a:p>
          <a:p>
            <a:pPr marL="38100" marR="43180">
              <a:lnSpc>
                <a:spcPct val="118500"/>
              </a:lnSpc>
              <a:spcBef>
                <a:spcPts val="890"/>
              </a:spcBef>
            </a:pPr>
            <a:r>
              <a:rPr dirty="0" sz="1200" spc="-5">
                <a:latin typeface="Tahoma"/>
                <a:cs typeface="Tahoma"/>
              </a:rPr>
              <a:t>Suppose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10">
                <a:latin typeface="Tahoma"/>
                <a:cs typeface="Tahoma"/>
              </a:rPr>
              <a:t>(</a:t>
            </a:r>
            <a:r>
              <a:rPr dirty="0" sz="1250" spc="-10" i="1">
                <a:latin typeface="Symbol"/>
                <a:cs typeface="Symbol"/>
              </a:rPr>
              <a:t></a:t>
            </a:r>
            <a:r>
              <a:rPr dirty="0" baseline="-20833" sz="1200" spc="-15">
                <a:latin typeface="Tahoma"/>
                <a:cs typeface="Tahoma"/>
              </a:rPr>
              <a:t>1</a:t>
            </a:r>
            <a:r>
              <a:rPr dirty="0" sz="1200" spc="-10">
                <a:latin typeface="Tahoma"/>
                <a:cs typeface="Tahoma"/>
              </a:rPr>
              <a:t>, </a:t>
            </a:r>
            <a:r>
              <a:rPr dirty="0" sz="1250" spc="-15" i="1">
                <a:latin typeface="Symbol"/>
                <a:cs typeface="Symbol"/>
              </a:rPr>
              <a:t></a:t>
            </a:r>
            <a:r>
              <a:rPr dirty="0" baseline="-20833" sz="1200" spc="-22">
                <a:latin typeface="Tahoma"/>
                <a:cs typeface="Tahoma"/>
              </a:rPr>
              <a:t>2</a:t>
            </a:r>
            <a:r>
              <a:rPr dirty="0" sz="1200" spc="-15">
                <a:latin typeface="Tahoma"/>
                <a:cs typeface="Tahoma"/>
              </a:rPr>
              <a:t>, </a:t>
            </a:r>
            <a:r>
              <a:rPr dirty="0" sz="1200" spc="-5">
                <a:latin typeface="Tahoma"/>
                <a:cs typeface="Tahoma"/>
              </a:rPr>
              <a:t>…, </a:t>
            </a:r>
            <a:r>
              <a:rPr dirty="0" sz="1250" spc="-10" i="1">
                <a:latin typeface="Symbol"/>
                <a:cs typeface="Symbol"/>
              </a:rPr>
              <a:t></a:t>
            </a:r>
            <a:r>
              <a:rPr dirty="0" baseline="-20833" sz="1200" spc="-15">
                <a:latin typeface="Tahoma"/>
                <a:cs typeface="Tahoma"/>
              </a:rPr>
              <a:t>n</a:t>
            </a:r>
            <a:r>
              <a:rPr dirty="0" sz="1200" spc="-10">
                <a:latin typeface="Tahoma"/>
                <a:cs typeface="Tahoma"/>
              </a:rPr>
              <a:t>)</a:t>
            </a:r>
            <a:r>
              <a:rPr dirty="0" baseline="24305" sz="1200" spc="-15">
                <a:latin typeface="Tahoma"/>
                <a:cs typeface="Tahoma"/>
              </a:rPr>
              <a:t>T </a:t>
            </a:r>
            <a:r>
              <a:rPr dirty="0" sz="1200" spc="-5">
                <a:latin typeface="Tahoma"/>
                <a:cs typeface="Tahoma"/>
              </a:rPr>
              <a:t>is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vector of parameters.  Task: Find </a:t>
            </a:r>
            <a:r>
              <a:rPr dirty="0" sz="1200">
                <a:latin typeface="Tahoma"/>
                <a:cs typeface="Tahoma"/>
              </a:rPr>
              <a:t>MLE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assuming </a:t>
            </a:r>
            <a:r>
              <a:rPr dirty="0" sz="1200">
                <a:latin typeface="Tahoma"/>
                <a:cs typeface="Tahoma"/>
              </a:rPr>
              <a:t>known </a:t>
            </a:r>
            <a:r>
              <a:rPr dirty="0" sz="1200" spc="-5">
                <a:latin typeface="Tahoma"/>
                <a:cs typeface="Tahoma"/>
              </a:rPr>
              <a:t>form for p(Data|</a:t>
            </a:r>
            <a:r>
              <a:rPr dirty="0" sz="1200" spc="-145">
                <a:latin typeface="Tahoma"/>
                <a:cs typeface="Tahoma"/>
              </a:rPr>
              <a:t>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>
                <a:latin typeface="Tahoma"/>
                <a:cs typeface="Tahoma"/>
              </a:rPr>
              <a:t>,stuff)</a:t>
            </a:r>
            <a:endParaRPr sz="1200">
              <a:latin typeface="Tahoma"/>
              <a:cs typeface="Tahoma"/>
            </a:endParaRPr>
          </a:p>
          <a:p>
            <a:pPr marL="342900" indent="-305435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dirty="0" sz="1200" spc="-5">
                <a:latin typeface="Tahoma"/>
                <a:cs typeface="Tahoma"/>
              </a:rPr>
              <a:t>Write </a:t>
            </a:r>
            <a:r>
              <a:rPr dirty="0" sz="1200">
                <a:latin typeface="Tahoma"/>
                <a:cs typeface="Tahoma"/>
              </a:rPr>
              <a:t>LL = log </a:t>
            </a:r>
            <a:r>
              <a:rPr dirty="0" sz="1200" spc="-5">
                <a:latin typeface="Tahoma"/>
                <a:cs typeface="Tahoma"/>
              </a:rPr>
              <a:t>P(Data|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>
                <a:latin typeface="Tahoma"/>
                <a:cs typeface="Tahoma"/>
              </a:rPr>
              <a:t>,stuff)</a:t>
            </a:r>
            <a:endParaRPr sz="1200">
              <a:latin typeface="Tahoma"/>
              <a:cs typeface="Tahoma"/>
            </a:endParaRPr>
          </a:p>
          <a:p>
            <a:pPr marL="342900" indent="-3054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dirty="0" sz="1200" spc="-5">
                <a:latin typeface="Tahoma"/>
                <a:cs typeface="Tahoma"/>
              </a:rPr>
              <a:t>Work out </a:t>
            </a:r>
            <a:r>
              <a:rPr dirty="0" sz="1200" spc="-5">
                <a:latin typeface="Symbol"/>
                <a:cs typeface="Symbol"/>
              </a:rPr>
              <a:t></a:t>
            </a:r>
            <a:r>
              <a:rPr dirty="0" sz="1200" spc="-5">
                <a:latin typeface="Tahoma"/>
                <a:cs typeface="Tahoma"/>
              </a:rPr>
              <a:t>LL/</a:t>
            </a:r>
            <a:r>
              <a:rPr dirty="0" sz="1200" spc="-5">
                <a:latin typeface="Symbol"/>
                <a:cs typeface="Symbol"/>
              </a:rPr>
              <a:t>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using high-school</a:t>
            </a:r>
            <a:r>
              <a:rPr dirty="0" sz="1200" spc="10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calculus</a:t>
            </a:r>
            <a:endParaRPr sz="1200">
              <a:latin typeface="Tahoma"/>
              <a:cs typeface="Tahoma"/>
            </a:endParaRPr>
          </a:p>
          <a:p>
            <a:pPr marL="342900" indent="-3054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dirty="0" sz="1200" spc="-5">
                <a:latin typeface="Tahoma"/>
                <a:cs typeface="Tahoma"/>
              </a:rPr>
              <a:t>Solve the set of simultaneous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equations</a:t>
            </a:r>
            <a:endParaRPr sz="1200">
              <a:latin typeface="Tahoma"/>
              <a:cs typeface="Tahoma"/>
            </a:endParaRPr>
          </a:p>
          <a:p>
            <a:pPr marL="1854200">
              <a:lnSpc>
                <a:spcPct val="100000"/>
              </a:lnSpc>
              <a:spcBef>
                <a:spcPts val="1090"/>
              </a:spcBef>
            </a:pPr>
            <a:r>
              <a:rPr dirty="0" sz="1200">
                <a:latin typeface="Symbol"/>
                <a:cs typeface="Symbol"/>
              </a:rPr>
              <a:t></a:t>
            </a:r>
            <a:r>
              <a:rPr dirty="0" sz="1200" i="1">
                <a:latin typeface="Times New Roman"/>
                <a:cs typeface="Times New Roman"/>
              </a:rPr>
              <a:t>LL </a:t>
            </a:r>
            <a:r>
              <a:rPr dirty="0" baseline="-34722" sz="1800" spc="-7">
                <a:latin typeface="Symbol"/>
                <a:cs typeface="Symbol"/>
              </a:rPr>
              <a:t></a:t>
            </a:r>
            <a:r>
              <a:rPr dirty="0" baseline="-34722" sz="1800" spc="-195">
                <a:latin typeface="Times New Roman"/>
                <a:cs typeface="Times New Roman"/>
              </a:rPr>
              <a:t> </a:t>
            </a:r>
            <a:r>
              <a:rPr dirty="0" baseline="-34722" sz="1800" spc="-7">
                <a:latin typeface="Times New Roman"/>
                <a:cs typeface="Times New Roman"/>
              </a:rPr>
              <a:t>0</a:t>
            </a:r>
            <a:endParaRPr baseline="-34722" sz="1800">
              <a:latin typeface="Times New Roman"/>
              <a:cs typeface="Times New Roman"/>
            </a:endParaRPr>
          </a:p>
          <a:p>
            <a:pPr marL="1880870">
              <a:lnSpc>
                <a:spcPct val="100000"/>
              </a:lnSpc>
              <a:spcBef>
                <a:spcPts val="250"/>
              </a:spcBef>
            </a:pPr>
            <a:r>
              <a:rPr dirty="0" sz="1200" spc="-10">
                <a:latin typeface="Symbol"/>
                <a:cs typeface="Symbol"/>
              </a:rPr>
              <a:t></a:t>
            </a:r>
            <a:r>
              <a:rPr dirty="0" sz="1200" spc="-10" i="1">
                <a:latin typeface="Times New Roman"/>
                <a:cs typeface="Times New Roman"/>
              </a:rPr>
              <a:t>θ</a:t>
            </a:r>
            <a:r>
              <a:rPr dirty="0" baseline="-23809" sz="1050" spc="-15">
                <a:latin typeface="Times New Roman"/>
                <a:cs typeface="Times New Roman"/>
              </a:rPr>
              <a:t>1</a:t>
            </a:r>
            <a:endParaRPr baseline="-23809"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54654" y="7773658"/>
            <a:ext cx="316865" cy="386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ts val="1420"/>
              </a:lnSpc>
              <a:spcBef>
                <a:spcPts val="95"/>
              </a:spcBef>
            </a:pPr>
            <a:r>
              <a:rPr dirty="0" sz="1200" spc="20">
                <a:latin typeface="Symbol"/>
                <a:cs typeface="Symbol"/>
              </a:rPr>
              <a:t></a:t>
            </a:r>
            <a:r>
              <a:rPr dirty="0" sz="1200" spc="20" i="1">
                <a:latin typeface="Times New Roman"/>
                <a:cs typeface="Times New Roman"/>
              </a:rPr>
              <a:t>θ</a:t>
            </a:r>
            <a:r>
              <a:rPr dirty="0" baseline="-23809" sz="1050" spc="30">
                <a:latin typeface="Times New Roman"/>
                <a:cs typeface="Times New Roman"/>
              </a:rPr>
              <a:t>2</a:t>
            </a:r>
            <a:endParaRPr baseline="-23809" sz="1050">
              <a:latin typeface="Times New Roman"/>
              <a:cs typeface="Times New Roman"/>
            </a:endParaRPr>
          </a:p>
          <a:p>
            <a:pPr algn="r" marR="30480">
              <a:lnSpc>
                <a:spcPts val="1420"/>
              </a:lnSpc>
            </a:pPr>
            <a:r>
              <a:rPr dirty="0" sz="1200" spc="-605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12335" y="7675878"/>
            <a:ext cx="1672589" cy="39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0" marR="5080" indent="-304800">
              <a:lnSpc>
                <a:spcPct val="100000"/>
              </a:lnSpc>
              <a:spcBef>
                <a:spcPts val="100"/>
              </a:spcBef>
              <a:tabLst>
                <a:tab pos="304800" algn="l"/>
              </a:tabLst>
            </a:pPr>
            <a:r>
              <a:rPr dirty="0" sz="1200" spc="-5">
                <a:latin typeface="Tahoma"/>
                <a:cs typeface="Tahoma"/>
              </a:rPr>
              <a:t>4.	Check that you’re </a:t>
            </a:r>
            <a:r>
              <a:rPr dirty="0" sz="1200" spc="-10">
                <a:latin typeface="Tahoma"/>
                <a:cs typeface="Tahoma"/>
              </a:rPr>
              <a:t>at  </a:t>
            </a:r>
            <a:r>
              <a:rPr dirty="0" sz="1200">
                <a:latin typeface="Tahoma"/>
                <a:cs typeface="Tahoma"/>
              </a:rPr>
              <a:t>a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maximum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0220" y="4477003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5285" y="4477003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1410" y="1300226"/>
            <a:ext cx="291401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dirty="0" spc="-5"/>
              <a:t>General </a:t>
            </a:r>
            <a:r>
              <a:rPr dirty="0"/>
              <a:t>MLE</a:t>
            </a:r>
            <a:r>
              <a:rPr dirty="0" spc="-75"/>
              <a:t> </a:t>
            </a:r>
            <a:r>
              <a:rPr dirty="0" spc="-5"/>
              <a:t>strategy</a:t>
            </a:r>
          </a:p>
        </p:txBody>
      </p:sp>
      <p:sp>
        <p:nvSpPr>
          <p:cNvPr id="5" name="object 5"/>
          <p:cNvSpPr/>
          <p:nvPr/>
        </p:nvSpPr>
        <p:spPr>
          <a:xfrm>
            <a:off x="3454151" y="3211066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 h="0">
                <a:moveTo>
                  <a:pt x="0" y="0"/>
                </a:moveTo>
                <a:lnTo>
                  <a:pt x="273546" y="0"/>
                </a:lnTo>
              </a:path>
            </a:pathLst>
          </a:custGeom>
          <a:ln w="63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54151" y="3604254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 h="0">
                <a:moveTo>
                  <a:pt x="0" y="0"/>
                </a:moveTo>
                <a:lnTo>
                  <a:pt x="273546" y="0"/>
                </a:lnTo>
              </a:path>
            </a:pathLst>
          </a:custGeom>
          <a:ln w="63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54151" y="4139943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 h="0">
                <a:moveTo>
                  <a:pt x="0" y="0"/>
                </a:moveTo>
                <a:lnTo>
                  <a:pt x="273546" y="0"/>
                </a:lnTo>
              </a:path>
            </a:pathLst>
          </a:custGeom>
          <a:ln w="63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24427" y="3884869"/>
            <a:ext cx="594360" cy="45529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0"/>
              </a:spcBef>
            </a:pPr>
            <a:r>
              <a:rPr dirty="0" sz="1200">
                <a:latin typeface="Symbol"/>
                <a:cs typeface="Symbol"/>
              </a:rPr>
              <a:t></a:t>
            </a:r>
            <a:r>
              <a:rPr dirty="0" sz="1200" i="1">
                <a:latin typeface="Times New Roman"/>
                <a:cs typeface="Times New Roman"/>
              </a:rPr>
              <a:t>LL </a:t>
            </a:r>
            <a:r>
              <a:rPr dirty="0" baseline="-34722" sz="1800" spc="-7">
                <a:latin typeface="Symbol"/>
                <a:cs typeface="Symbol"/>
              </a:rPr>
              <a:t></a:t>
            </a:r>
            <a:r>
              <a:rPr dirty="0" baseline="-34722" sz="1800" spc="-277">
                <a:latin typeface="Times New Roman"/>
                <a:cs typeface="Times New Roman"/>
              </a:rPr>
              <a:t> </a:t>
            </a:r>
            <a:r>
              <a:rPr dirty="0" baseline="-34722" sz="1800" spc="-7">
                <a:latin typeface="Times New Roman"/>
                <a:cs typeface="Times New Roman"/>
              </a:rPr>
              <a:t>0</a:t>
            </a:r>
            <a:endParaRPr baseline="-34722" sz="18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  <a:spcBef>
                <a:spcPts val="254"/>
              </a:spcBef>
            </a:pPr>
            <a:r>
              <a:rPr dirty="0" sz="1200" spc="20">
                <a:latin typeface="Symbol"/>
                <a:cs typeface="Symbol"/>
              </a:rPr>
              <a:t></a:t>
            </a:r>
            <a:r>
              <a:rPr dirty="0" sz="1200" spc="20" i="1">
                <a:latin typeface="Times New Roman"/>
                <a:cs typeface="Times New Roman"/>
              </a:rPr>
              <a:t>θ</a:t>
            </a:r>
            <a:r>
              <a:rPr dirty="0" baseline="-23809" sz="1050" spc="30" i="1">
                <a:latin typeface="Times New Roman"/>
                <a:cs typeface="Times New Roman"/>
              </a:rPr>
              <a:t>n</a:t>
            </a:r>
            <a:endParaRPr baseline="-23809"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7127" y="3381487"/>
            <a:ext cx="56896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Symbol"/>
                <a:cs typeface="Symbol"/>
              </a:rPr>
              <a:t></a:t>
            </a:r>
            <a:r>
              <a:rPr dirty="0" sz="1200" i="1">
                <a:latin typeface="Times New Roman"/>
                <a:cs typeface="Times New Roman"/>
              </a:rPr>
              <a:t>LL </a:t>
            </a:r>
            <a:r>
              <a:rPr dirty="0" baseline="-34722" sz="1800" spc="-7">
                <a:latin typeface="Symbol"/>
                <a:cs typeface="Symbol"/>
              </a:rPr>
              <a:t></a:t>
            </a:r>
            <a:r>
              <a:rPr dirty="0" baseline="-34722" sz="1800" spc="-284">
                <a:latin typeface="Times New Roman"/>
                <a:cs typeface="Times New Roman"/>
              </a:rPr>
              <a:t> </a:t>
            </a:r>
            <a:r>
              <a:rPr dirty="0" baseline="-34722" sz="1800" spc="-7">
                <a:latin typeface="Times New Roman"/>
                <a:cs typeface="Times New Roman"/>
              </a:rPr>
              <a:t>0</a:t>
            </a:r>
            <a:endParaRPr baseline="-34722"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3798" y="3203175"/>
            <a:ext cx="25654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Symbol"/>
                <a:cs typeface="Symbol"/>
              </a:rPr>
              <a:t></a:t>
            </a:r>
            <a:r>
              <a:rPr dirty="0" sz="1200" spc="-10" i="1">
                <a:latin typeface="Times New Roman"/>
                <a:cs typeface="Times New Roman"/>
              </a:rPr>
              <a:t>θ</a:t>
            </a:r>
            <a:r>
              <a:rPr dirty="0" baseline="-23809" sz="1050" spc="-15">
                <a:latin typeface="Times New Roman"/>
                <a:cs typeface="Times New Roman"/>
              </a:rPr>
              <a:t>1</a:t>
            </a:r>
            <a:endParaRPr baseline="-23809"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7819" y="1744702"/>
            <a:ext cx="4090035" cy="14516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 marR="30480">
              <a:lnSpc>
                <a:spcPct val="118500"/>
              </a:lnSpc>
              <a:spcBef>
                <a:spcPts val="130"/>
              </a:spcBef>
            </a:pPr>
            <a:r>
              <a:rPr dirty="0" sz="1200" spc="-5">
                <a:latin typeface="Tahoma"/>
                <a:cs typeface="Tahoma"/>
              </a:rPr>
              <a:t>Suppose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10">
                <a:latin typeface="Tahoma"/>
                <a:cs typeface="Tahoma"/>
              </a:rPr>
              <a:t>(</a:t>
            </a:r>
            <a:r>
              <a:rPr dirty="0" sz="1250" spc="-10" i="1">
                <a:latin typeface="Symbol"/>
                <a:cs typeface="Symbol"/>
              </a:rPr>
              <a:t></a:t>
            </a:r>
            <a:r>
              <a:rPr dirty="0" baseline="-20833" sz="1200" spc="-15">
                <a:latin typeface="Tahoma"/>
                <a:cs typeface="Tahoma"/>
              </a:rPr>
              <a:t>1</a:t>
            </a:r>
            <a:r>
              <a:rPr dirty="0" sz="1200" spc="-10">
                <a:latin typeface="Tahoma"/>
                <a:cs typeface="Tahoma"/>
              </a:rPr>
              <a:t>, </a:t>
            </a:r>
            <a:r>
              <a:rPr dirty="0" sz="1250" spc="-15" i="1">
                <a:latin typeface="Symbol"/>
                <a:cs typeface="Symbol"/>
              </a:rPr>
              <a:t></a:t>
            </a:r>
            <a:r>
              <a:rPr dirty="0" baseline="-20833" sz="1200" spc="-22">
                <a:latin typeface="Tahoma"/>
                <a:cs typeface="Tahoma"/>
              </a:rPr>
              <a:t>2</a:t>
            </a:r>
            <a:r>
              <a:rPr dirty="0" sz="1200" spc="-15">
                <a:latin typeface="Tahoma"/>
                <a:cs typeface="Tahoma"/>
              </a:rPr>
              <a:t>, </a:t>
            </a:r>
            <a:r>
              <a:rPr dirty="0" sz="1200" spc="-5">
                <a:latin typeface="Tahoma"/>
                <a:cs typeface="Tahoma"/>
              </a:rPr>
              <a:t>…, </a:t>
            </a:r>
            <a:r>
              <a:rPr dirty="0" sz="1250" spc="-10" i="1">
                <a:latin typeface="Symbol"/>
                <a:cs typeface="Symbol"/>
              </a:rPr>
              <a:t></a:t>
            </a:r>
            <a:r>
              <a:rPr dirty="0" baseline="-20833" sz="1200" spc="-15">
                <a:latin typeface="Tahoma"/>
                <a:cs typeface="Tahoma"/>
              </a:rPr>
              <a:t>n</a:t>
            </a:r>
            <a:r>
              <a:rPr dirty="0" sz="1200" spc="-10">
                <a:latin typeface="Tahoma"/>
                <a:cs typeface="Tahoma"/>
              </a:rPr>
              <a:t>)</a:t>
            </a:r>
            <a:r>
              <a:rPr dirty="0" baseline="24305" sz="1200" spc="-15">
                <a:latin typeface="Tahoma"/>
                <a:cs typeface="Tahoma"/>
              </a:rPr>
              <a:t>T </a:t>
            </a:r>
            <a:r>
              <a:rPr dirty="0" sz="1200" spc="-5">
                <a:latin typeface="Tahoma"/>
                <a:cs typeface="Tahoma"/>
              </a:rPr>
              <a:t>is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vector of parameters.  Task: Find </a:t>
            </a:r>
            <a:r>
              <a:rPr dirty="0" sz="1200">
                <a:latin typeface="Tahoma"/>
                <a:cs typeface="Tahoma"/>
              </a:rPr>
              <a:t>MLE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assuming </a:t>
            </a:r>
            <a:r>
              <a:rPr dirty="0" sz="1200">
                <a:latin typeface="Tahoma"/>
                <a:cs typeface="Tahoma"/>
              </a:rPr>
              <a:t>known </a:t>
            </a:r>
            <a:r>
              <a:rPr dirty="0" sz="1200" spc="-5">
                <a:latin typeface="Tahoma"/>
                <a:cs typeface="Tahoma"/>
              </a:rPr>
              <a:t>form for p(Data|</a:t>
            </a:r>
            <a:r>
              <a:rPr dirty="0" sz="1200" spc="-145">
                <a:latin typeface="Tahoma"/>
                <a:cs typeface="Tahoma"/>
              </a:rPr>
              <a:t>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>
                <a:latin typeface="Tahoma"/>
                <a:cs typeface="Tahoma"/>
              </a:rPr>
              <a:t>,stuff)</a:t>
            </a:r>
            <a:endParaRPr sz="1200">
              <a:latin typeface="Tahoma"/>
              <a:cs typeface="Tahoma"/>
            </a:endParaRPr>
          </a:p>
          <a:p>
            <a:pPr marL="342900" indent="-305435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dirty="0" sz="1200" spc="-5">
                <a:latin typeface="Tahoma"/>
                <a:cs typeface="Tahoma"/>
              </a:rPr>
              <a:t>Write </a:t>
            </a:r>
            <a:r>
              <a:rPr dirty="0" sz="1200">
                <a:latin typeface="Tahoma"/>
                <a:cs typeface="Tahoma"/>
              </a:rPr>
              <a:t>LL = log </a:t>
            </a:r>
            <a:r>
              <a:rPr dirty="0" sz="1200" spc="-5">
                <a:latin typeface="Tahoma"/>
                <a:cs typeface="Tahoma"/>
              </a:rPr>
              <a:t>P(Data|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>
                <a:latin typeface="Tahoma"/>
                <a:cs typeface="Tahoma"/>
              </a:rPr>
              <a:t>,stuff)</a:t>
            </a:r>
            <a:endParaRPr sz="1200">
              <a:latin typeface="Tahoma"/>
              <a:cs typeface="Tahoma"/>
            </a:endParaRPr>
          </a:p>
          <a:p>
            <a:pPr marL="342900" indent="-3054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dirty="0" sz="1200" spc="-5">
                <a:latin typeface="Tahoma"/>
                <a:cs typeface="Tahoma"/>
              </a:rPr>
              <a:t>Work out </a:t>
            </a:r>
            <a:r>
              <a:rPr dirty="0" sz="1200" spc="-5">
                <a:latin typeface="Symbol"/>
                <a:cs typeface="Symbol"/>
              </a:rPr>
              <a:t></a:t>
            </a:r>
            <a:r>
              <a:rPr dirty="0" sz="1200" spc="-5">
                <a:latin typeface="Tahoma"/>
                <a:cs typeface="Tahoma"/>
              </a:rPr>
              <a:t>LL/</a:t>
            </a:r>
            <a:r>
              <a:rPr dirty="0" sz="1200" spc="-5">
                <a:latin typeface="Symbol"/>
                <a:cs typeface="Symbol"/>
              </a:rPr>
              <a:t>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using high-school</a:t>
            </a:r>
            <a:r>
              <a:rPr dirty="0" sz="1200" spc="10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calculus</a:t>
            </a:r>
            <a:endParaRPr sz="1200">
              <a:latin typeface="Tahoma"/>
              <a:cs typeface="Tahoma"/>
            </a:endParaRPr>
          </a:p>
          <a:p>
            <a:pPr marL="342900" indent="-3054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dirty="0" sz="1200" spc="-5">
                <a:latin typeface="Tahoma"/>
                <a:cs typeface="Tahoma"/>
              </a:rPr>
              <a:t>Solve the set of simultaneous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equations</a:t>
            </a:r>
            <a:endParaRPr sz="1200">
              <a:latin typeface="Tahoma"/>
              <a:cs typeface="Tahoma"/>
            </a:endParaRPr>
          </a:p>
          <a:p>
            <a:pPr algn="ctr" marL="124460">
              <a:lnSpc>
                <a:spcPct val="100000"/>
              </a:lnSpc>
              <a:spcBef>
                <a:spcPts val="1090"/>
              </a:spcBef>
            </a:pPr>
            <a:r>
              <a:rPr dirty="0" sz="1200">
                <a:latin typeface="Symbol"/>
                <a:cs typeface="Symbol"/>
              </a:rPr>
              <a:t></a:t>
            </a:r>
            <a:r>
              <a:rPr dirty="0" sz="1200" i="1">
                <a:latin typeface="Times New Roman"/>
                <a:cs typeface="Times New Roman"/>
              </a:rPr>
              <a:t>LL  </a:t>
            </a:r>
            <a:r>
              <a:rPr dirty="0" baseline="-34722" sz="1800" spc="-7">
                <a:latin typeface="Symbol"/>
                <a:cs typeface="Symbol"/>
              </a:rPr>
              <a:t></a:t>
            </a:r>
            <a:r>
              <a:rPr dirty="0" baseline="-34722" sz="1800" spc="-195">
                <a:latin typeface="Times New Roman"/>
                <a:cs typeface="Times New Roman"/>
              </a:rPr>
              <a:t> </a:t>
            </a:r>
            <a:r>
              <a:rPr dirty="0" baseline="-34722" sz="1800" spc="-7">
                <a:latin typeface="Times New Roman"/>
                <a:cs typeface="Times New Roman"/>
              </a:rPr>
              <a:t>0</a:t>
            </a:r>
            <a:endParaRPr baseline="-34722"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54654" y="3596375"/>
            <a:ext cx="316865" cy="386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ts val="1420"/>
              </a:lnSpc>
              <a:spcBef>
                <a:spcPts val="95"/>
              </a:spcBef>
            </a:pPr>
            <a:r>
              <a:rPr dirty="0" sz="1200" spc="20">
                <a:latin typeface="Symbol"/>
                <a:cs typeface="Symbol"/>
              </a:rPr>
              <a:t></a:t>
            </a:r>
            <a:r>
              <a:rPr dirty="0" sz="1200" spc="20" i="1">
                <a:latin typeface="Times New Roman"/>
                <a:cs typeface="Times New Roman"/>
              </a:rPr>
              <a:t>θ</a:t>
            </a:r>
            <a:r>
              <a:rPr dirty="0" baseline="-23809" sz="1050" spc="30">
                <a:latin typeface="Times New Roman"/>
                <a:cs typeface="Times New Roman"/>
              </a:rPr>
              <a:t>2</a:t>
            </a:r>
            <a:endParaRPr baseline="-23809" sz="1050">
              <a:latin typeface="Times New Roman"/>
              <a:cs typeface="Times New Roman"/>
            </a:endParaRPr>
          </a:p>
          <a:p>
            <a:pPr algn="r" marR="30480">
              <a:lnSpc>
                <a:spcPts val="1420"/>
              </a:lnSpc>
            </a:pPr>
            <a:r>
              <a:rPr dirty="0" sz="1200" spc="-605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2335" y="3498596"/>
            <a:ext cx="1672589" cy="39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0" marR="5080" indent="-304800">
              <a:lnSpc>
                <a:spcPct val="100000"/>
              </a:lnSpc>
              <a:spcBef>
                <a:spcPts val="100"/>
              </a:spcBef>
              <a:tabLst>
                <a:tab pos="304800" algn="l"/>
              </a:tabLst>
            </a:pPr>
            <a:r>
              <a:rPr dirty="0" sz="1200" spc="-5">
                <a:latin typeface="Tahoma"/>
                <a:cs typeface="Tahoma"/>
              </a:rPr>
              <a:t>4.	Check that you’re </a:t>
            </a:r>
            <a:r>
              <a:rPr dirty="0" sz="1200" spc="-10">
                <a:latin typeface="Tahoma"/>
                <a:cs typeface="Tahoma"/>
              </a:rPr>
              <a:t>at  </a:t>
            </a:r>
            <a:r>
              <a:rPr dirty="0" sz="1200">
                <a:latin typeface="Tahoma"/>
                <a:cs typeface="Tahoma"/>
              </a:rPr>
              <a:t>a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maximum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98320" y="2887217"/>
            <a:ext cx="1550670" cy="746760"/>
          </a:xfrm>
          <a:custGeom>
            <a:avLst/>
            <a:gdLst/>
            <a:ahLst/>
            <a:cxnLst/>
            <a:rect l="l" t="t" r="r" b="b"/>
            <a:pathLst>
              <a:path w="1550670" h="746760">
                <a:moveTo>
                  <a:pt x="1550670" y="290322"/>
                </a:moveTo>
                <a:lnTo>
                  <a:pt x="0" y="290322"/>
                </a:lnTo>
                <a:lnTo>
                  <a:pt x="0" y="746759"/>
                </a:lnTo>
                <a:lnTo>
                  <a:pt x="1550670" y="746759"/>
                </a:lnTo>
                <a:lnTo>
                  <a:pt x="1550670" y="290322"/>
                </a:lnTo>
                <a:close/>
              </a:path>
              <a:path w="1550670" h="746760">
                <a:moveTo>
                  <a:pt x="1351026" y="0"/>
                </a:moveTo>
                <a:lnTo>
                  <a:pt x="904494" y="290322"/>
                </a:lnTo>
                <a:lnTo>
                  <a:pt x="1292352" y="290322"/>
                </a:lnTo>
                <a:lnTo>
                  <a:pt x="1351026" y="0"/>
                </a:lnTo>
                <a:close/>
              </a:path>
            </a:pathLst>
          </a:custGeom>
          <a:solidFill>
            <a:srgbClr val="F6F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98320" y="2887217"/>
            <a:ext cx="1550670" cy="746760"/>
          </a:xfrm>
          <a:custGeom>
            <a:avLst/>
            <a:gdLst/>
            <a:ahLst/>
            <a:cxnLst/>
            <a:rect l="l" t="t" r="r" b="b"/>
            <a:pathLst>
              <a:path w="1550670" h="746760">
                <a:moveTo>
                  <a:pt x="0" y="290322"/>
                </a:moveTo>
                <a:lnTo>
                  <a:pt x="0" y="746759"/>
                </a:lnTo>
                <a:lnTo>
                  <a:pt x="1550670" y="746759"/>
                </a:lnTo>
                <a:lnTo>
                  <a:pt x="1550670" y="290322"/>
                </a:lnTo>
                <a:lnTo>
                  <a:pt x="1292352" y="290322"/>
                </a:lnTo>
                <a:lnTo>
                  <a:pt x="1351026" y="0"/>
                </a:lnTo>
                <a:lnTo>
                  <a:pt x="904494" y="290322"/>
                </a:lnTo>
                <a:lnTo>
                  <a:pt x="0" y="290322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910333" y="3239515"/>
            <a:ext cx="13392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280" marR="5080" indent="-8191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If you can’t solve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them,  what should you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do?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06296" y="12313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60220" y="8654286"/>
            <a:ext cx="148209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2004,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55285" y="8654286"/>
            <a:ext cx="101726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Maximum </a:t>
            </a:r>
            <a:r>
              <a:rPr dirty="0" sz="600">
                <a:latin typeface="Tahoma"/>
                <a:cs typeface="Tahoma"/>
              </a:rPr>
              <a:t>Likelihood: </a:t>
            </a:r>
            <a:r>
              <a:rPr dirty="0" sz="600" spc="-5">
                <a:latin typeface="Tahoma"/>
                <a:cs typeface="Tahoma"/>
              </a:rPr>
              <a:t>Slide</a:t>
            </a:r>
            <a:r>
              <a:rPr dirty="0" sz="600" spc="-4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1888" y="7019395"/>
            <a:ext cx="6032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92521" y="7150299"/>
            <a:ext cx="9398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50" spc="1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38256" y="7141106"/>
            <a:ext cx="32321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250" spc="-50">
                <a:latin typeface="Times New Roman"/>
                <a:cs typeface="Times New Roman"/>
              </a:rPr>
              <a:t>2</a:t>
            </a:r>
            <a:r>
              <a:rPr dirty="0" sz="1350" spc="-50" i="1">
                <a:latin typeface="Symbol"/>
                <a:cs typeface="Symbol"/>
              </a:rPr>
              <a:t></a:t>
            </a:r>
            <a:r>
              <a:rPr dirty="0" sz="1350" spc="-65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2</a:t>
            </a:r>
            <a:endParaRPr baseline="40740" sz="11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34820" y="5569634"/>
            <a:ext cx="4211320" cy="1496695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397510">
              <a:lnSpc>
                <a:spcPct val="100000"/>
              </a:lnSpc>
              <a:spcBef>
                <a:spcPts val="955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MLE for univariate</a:t>
            </a:r>
            <a:r>
              <a:rPr dirty="0" sz="2200" spc="-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Gaussian</a:t>
            </a:r>
            <a:endParaRPr sz="22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600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Suppose you have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1</a:t>
            </a:r>
            <a:r>
              <a:rPr dirty="0" sz="1450" spc="-30" i="1">
                <a:latin typeface="Tahoma"/>
                <a:cs typeface="Tahoma"/>
              </a:rPr>
              <a:t>, </a:t>
            </a:r>
            <a:r>
              <a:rPr dirty="0" sz="1450" spc="-25" i="1">
                <a:latin typeface="Tahoma"/>
                <a:cs typeface="Tahoma"/>
              </a:rPr>
              <a:t>x</a:t>
            </a:r>
            <a:r>
              <a:rPr dirty="0" baseline="-19444" sz="1500" spc="-37" i="1">
                <a:latin typeface="Tahoma"/>
                <a:cs typeface="Tahoma"/>
              </a:rPr>
              <a:t>2</a:t>
            </a:r>
            <a:r>
              <a:rPr dirty="0" sz="1450" spc="-25" i="1">
                <a:latin typeface="Tahoma"/>
                <a:cs typeface="Tahoma"/>
              </a:rPr>
              <a:t>, </a:t>
            </a:r>
            <a:r>
              <a:rPr dirty="0" sz="1450" spc="-45" i="1">
                <a:latin typeface="Tahoma"/>
                <a:cs typeface="Tahoma"/>
              </a:rPr>
              <a:t>… </a:t>
            </a:r>
            <a:r>
              <a:rPr dirty="0" sz="1450" spc="-35" i="1">
                <a:latin typeface="Tahoma"/>
                <a:cs typeface="Tahoma"/>
              </a:rPr>
              <a:t>x</a:t>
            </a:r>
            <a:r>
              <a:rPr dirty="0" baseline="-19444" sz="1500" spc="-52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~(i.i.d)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330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But </a:t>
            </a:r>
            <a:r>
              <a:rPr dirty="0" sz="1400">
                <a:latin typeface="Tahoma"/>
                <a:cs typeface="Tahoma"/>
              </a:rPr>
              <a:t>you </a:t>
            </a:r>
            <a:r>
              <a:rPr dirty="0" sz="1400" spc="-5">
                <a:latin typeface="Tahoma"/>
                <a:cs typeface="Tahoma"/>
              </a:rPr>
              <a:t>don’t know </a:t>
            </a:r>
            <a:r>
              <a:rPr dirty="0" sz="1400">
                <a:latin typeface="Symbol"/>
                <a:cs typeface="Symbol"/>
              </a:rPr>
              <a:t>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>
                <a:latin typeface="Tahoma"/>
                <a:cs typeface="Tahoma"/>
              </a:rPr>
              <a:t>or</a:t>
            </a:r>
            <a:r>
              <a:rPr dirty="0" sz="1400" spc="80">
                <a:latin typeface="Tahoma"/>
                <a:cs typeface="Tahoma"/>
              </a:rPr>
              <a:t> 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endParaRPr baseline="23391" sz="1425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8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MLE: For which </a:t>
            </a:r>
            <a:r>
              <a:rPr dirty="0" sz="1200" spc="-5" b="1">
                <a:latin typeface="Symbol"/>
                <a:cs typeface="Symbol"/>
              </a:rPr>
              <a:t>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ahoma"/>
                <a:cs typeface="Tahoma"/>
              </a:rPr>
              <a:t>=(</a:t>
            </a:r>
            <a:r>
              <a:rPr dirty="0" sz="1400" spc="-5">
                <a:latin typeface="Symbol"/>
                <a:cs typeface="Symbol"/>
              </a:rPr>
              <a:t></a:t>
            </a:r>
            <a:r>
              <a:rPr dirty="0" sz="1400" spc="-5">
                <a:latin typeface="Tahoma"/>
                <a:cs typeface="Tahoma"/>
              </a:rPr>
              <a:t>,</a:t>
            </a:r>
            <a:r>
              <a:rPr dirty="0" sz="1400" spc="-5">
                <a:latin typeface="Symbol"/>
                <a:cs typeface="Symbol"/>
              </a:rPr>
              <a:t>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 is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1</a:t>
            </a:r>
            <a:r>
              <a:rPr dirty="0" sz="1450" spc="-30" i="1">
                <a:latin typeface="Tahoma"/>
                <a:cs typeface="Tahoma"/>
              </a:rPr>
              <a:t>, </a:t>
            </a:r>
            <a:r>
              <a:rPr dirty="0" sz="1450" spc="-35" i="1">
                <a:latin typeface="Tahoma"/>
                <a:cs typeface="Tahoma"/>
              </a:rPr>
              <a:t>x</a:t>
            </a:r>
            <a:r>
              <a:rPr dirty="0" baseline="-19444" sz="1500" spc="-52" i="1">
                <a:latin typeface="Tahoma"/>
                <a:cs typeface="Tahoma"/>
              </a:rPr>
              <a:t>2</a:t>
            </a:r>
            <a:r>
              <a:rPr dirty="0" sz="1450" spc="-35" i="1">
                <a:latin typeface="Tahoma"/>
                <a:cs typeface="Tahoma"/>
              </a:rPr>
              <a:t>,…x</a:t>
            </a:r>
            <a:r>
              <a:rPr dirty="0" baseline="-19444" sz="1500" spc="-52" i="1">
                <a:latin typeface="Tahoma"/>
                <a:cs typeface="Tahoma"/>
              </a:rPr>
              <a:t>R </a:t>
            </a:r>
            <a:r>
              <a:rPr dirty="0" sz="1400" spc="-5">
                <a:latin typeface="Tahoma"/>
                <a:cs typeface="Tahoma"/>
              </a:rPr>
              <a:t>most</a:t>
            </a:r>
            <a:r>
              <a:rPr dirty="0" sz="1400" spc="-1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likely?</a:t>
            </a:r>
            <a:endParaRPr sz="1400">
              <a:latin typeface="Tahoma"/>
              <a:cs typeface="Tahoma"/>
            </a:endParaRPr>
          </a:p>
          <a:p>
            <a:pPr algn="r" marR="541655">
              <a:lnSpc>
                <a:spcPct val="100000"/>
              </a:lnSpc>
              <a:spcBef>
                <a:spcPts val="815"/>
              </a:spcBef>
            </a:pP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05044" y="7245711"/>
            <a:ext cx="14414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15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20511" y="7132175"/>
            <a:ext cx="3937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18368" y="7132169"/>
            <a:ext cx="59245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205104" algn="l"/>
                <a:tab pos="521334" algn="l"/>
              </a:tabLst>
            </a:pPr>
            <a:r>
              <a:rPr dirty="0" sz="750" spc="-5">
                <a:latin typeface="Times New Roman"/>
                <a:cs typeface="Times New Roman"/>
              </a:rPr>
              <a:t>1</a:t>
            </a:r>
            <a:r>
              <a:rPr dirty="0" sz="750" spc="-5">
                <a:latin typeface="Times New Roman"/>
                <a:cs typeface="Times New Roman"/>
              </a:rPr>
              <a:t>	</a:t>
            </a:r>
            <a:r>
              <a:rPr dirty="0" sz="750" spc="-5">
                <a:latin typeface="Times New Roman"/>
                <a:cs typeface="Times New Roman"/>
              </a:rPr>
              <a:t>2</a:t>
            </a:r>
            <a:r>
              <a:rPr dirty="0" sz="750" spc="-5">
                <a:latin typeface="Times New Roman"/>
                <a:cs typeface="Times New Roman"/>
              </a:rPr>
              <a:t>	</a:t>
            </a: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97667" y="6943899"/>
            <a:ext cx="439229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250" spc="5">
                <a:latin typeface="Times New Roman"/>
                <a:cs typeface="Times New Roman"/>
              </a:rPr>
              <a:t>log </a:t>
            </a:r>
            <a:r>
              <a:rPr dirty="0" sz="1250" spc="40" i="1">
                <a:latin typeface="Times New Roman"/>
                <a:cs typeface="Times New Roman"/>
              </a:rPr>
              <a:t>p</a:t>
            </a:r>
            <a:r>
              <a:rPr dirty="0" sz="1250" spc="40">
                <a:latin typeface="Times New Roman"/>
                <a:cs typeface="Times New Roman"/>
              </a:rPr>
              <a:t>(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5">
                <a:latin typeface="Times New Roman"/>
                <a:cs typeface="Times New Roman"/>
              </a:rPr>
              <a:t>,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20">
                <a:latin typeface="Times New Roman"/>
                <a:cs typeface="Times New Roman"/>
              </a:rPr>
              <a:t>,...</a:t>
            </a:r>
            <a:r>
              <a:rPr dirty="0" sz="1250" spc="20" i="1">
                <a:latin typeface="Times New Roman"/>
                <a:cs typeface="Times New Roman"/>
              </a:rPr>
              <a:t>x </a:t>
            </a:r>
            <a:r>
              <a:rPr dirty="0" sz="1250">
                <a:latin typeface="Times New Roman"/>
                <a:cs typeface="Times New Roman"/>
              </a:rPr>
              <a:t>| </a:t>
            </a:r>
            <a:r>
              <a:rPr dirty="0" sz="1350" spc="-50" i="1">
                <a:latin typeface="Symbol"/>
                <a:cs typeface="Symbol"/>
              </a:rPr>
              <a:t></a:t>
            </a:r>
            <a:r>
              <a:rPr dirty="0" sz="1350" spc="-50" i="1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Times New Roman"/>
                <a:cs typeface="Times New Roman"/>
              </a:rPr>
              <a:t>,</a:t>
            </a:r>
            <a:r>
              <a:rPr dirty="0" sz="1350" spc="15" i="1">
                <a:latin typeface="Symbol"/>
                <a:cs typeface="Symbol"/>
              </a:rPr>
              <a:t></a:t>
            </a:r>
            <a:r>
              <a:rPr dirty="0" sz="1350" spc="15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2 </a:t>
            </a:r>
            <a:r>
              <a:rPr dirty="0" sz="1250" spc="5">
                <a:latin typeface="Times New Roman"/>
                <a:cs typeface="Times New Roman"/>
              </a:rPr>
              <a:t>) </a:t>
            </a:r>
            <a:r>
              <a:rPr dirty="0" sz="1250" spc="10">
                <a:latin typeface="Symbol"/>
                <a:cs typeface="Symbol"/>
              </a:rPr>
              <a:t>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20" i="1">
                <a:latin typeface="Times New Roman"/>
                <a:cs typeface="Times New Roman"/>
              </a:rPr>
              <a:t>R</a:t>
            </a:r>
            <a:r>
              <a:rPr dirty="0" sz="1250" spc="20">
                <a:latin typeface="Times New Roman"/>
                <a:cs typeface="Times New Roman"/>
              </a:rPr>
              <a:t>(log </a:t>
            </a:r>
            <a:r>
              <a:rPr dirty="0" sz="1350" spc="-45" i="1">
                <a:latin typeface="Symbol"/>
                <a:cs typeface="Symbol"/>
              </a:rPr>
              <a:t></a:t>
            </a:r>
            <a:r>
              <a:rPr dirty="0" sz="1350" spc="-45" i="1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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u="sng" baseline="35555" sz="187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5555" sz="1875" spc="15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log </a:t>
            </a:r>
            <a:r>
              <a:rPr dirty="0" sz="1350" spc="-50" i="1">
                <a:latin typeface="Symbol"/>
                <a:cs typeface="Symbol"/>
              </a:rPr>
              <a:t></a:t>
            </a:r>
            <a:r>
              <a:rPr dirty="0" sz="1350" spc="-50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2 </a:t>
            </a:r>
            <a:r>
              <a:rPr dirty="0" sz="1250" spc="5">
                <a:latin typeface="Times New Roman"/>
                <a:cs typeface="Times New Roman"/>
              </a:rPr>
              <a:t>) 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u="sng" baseline="35555" sz="1875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1</a:t>
            </a:r>
            <a:r>
              <a:rPr dirty="0" baseline="35555" sz="1875" spc="15">
                <a:latin typeface="Times New Roman"/>
                <a:cs typeface="Times New Roman"/>
              </a:rPr>
              <a:t> </a:t>
            </a:r>
            <a:r>
              <a:rPr dirty="0" baseline="-8771" sz="2850">
                <a:latin typeface="Symbol"/>
                <a:cs typeface="Symbol"/>
              </a:rPr>
              <a:t></a:t>
            </a:r>
            <a:r>
              <a:rPr dirty="0" baseline="-8771" sz="285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(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-25">
                <a:latin typeface="Symbol"/>
                <a:cs typeface="Symbol"/>
              </a:rPr>
              <a:t></a:t>
            </a:r>
            <a:r>
              <a:rPr dirty="0" sz="1350" spc="-25" i="1">
                <a:latin typeface="Symbol"/>
                <a:cs typeface="Symbol"/>
              </a:rPr>
              <a:t></a:t>
            </a:r>
            <a:r>
              <a:rPr dirty="0" sz="1350" spc="-220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42794" y="7449925"/>
            <a:ext cx="7048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09265" y="7767680"/>
            <a:ext cx="14414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15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82595" y="7506226"/>
            <a:ext cx="38227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42265" algn="l"/>
              </a:tabLst>
            </a:pPr>
            <a:r>
              <a:rPr dirty="0" sz="1900">
                <a:latin typeface="Symbol"/>
                <a:cs typeface="Symbol"/>
              </a:rPr>
              <a:t>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83770" y="7537344"/>
            <a:ext cx="48514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50" spc="5">
                <a:latin typeface="Times New Roman"/>
                <a:cs typeface="Times New Roman"/>
              </a:rPr>
              <a:t>(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-25">
                <a:latin typeface="Symbol"/>
                <a:cs typeface="Symbol"/>
              </a:rPr>
              <a:t></a:t>
            </a:r>
            <a:r>
              <a:rPr dirty="0" sz="1350" spc="-25" i="1">
                <a:latin typeface="Symbol"/>
                <a:cs typeface="Symbol"/>
              </a:rPr>
              <a:t></a:t>
            </a:r>
            <a:r>
              <a:rPr dirty="0" sz="1350" spc="-175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45722" y="7422233"/>
            <a:ext cx="760730" cy="47117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dirty="0" u="sng" sz="125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dirty="0" u="sng" sz="125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LL</a:t>
            </a:r>
            <a:r>
              <a:rPr dirty="0" sz="1250" spc="10" i="1">
                <a:latin typeface="Times New Roman"/>
                <a:cs typeface="Times New Roman"/>
              </a:rPr>
              <a:t> </a:t>
            </a:r>
            <a:r>
              <a:rPr dirty="0" baseline="-35555" sz="1875" spc="15">
                <a:latin typeface="Symbol"/>
                <a:cs typeface="Symbol"/>
              </a:rPr>
              <a:t></a:t>
            </a:r>
            <a:r>
              <a:rPr dirty="0" u="sng" sz="125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1250" spc="-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250">
              <a:latin typeface="Times New Roman"/>
              <a:cs typeface="Times New Roman"/>
            </a:endParaRPr>
          </a:p>
          <a:p>
            <a:pPr marL="77470">
              <a:lnSpc>
                <a:spcPct val="100000"/>
              </a:lnSpc>
              <a:spcBef>
                <a:spcPts val="190"/>
              </a:spcBef>
              <a:tabLst>
                <a:tab pos="495934" algn="l"/>
              </a:tabLst>
            </a:pPr>
            <a:r>
              <a:rPr dirty="0" sz="1250" spc="-15">
                <a:latin typeface="Symbol"/>
                <a:cs typeface="Symbol"/>
              </a:rPr>
              <a:t></a:t>
            </a:r>
            <a:r>
              <a:rPr dirty="0" sz="1350" spc="-15" i="1">
                <a:latin typeface="Symbol"/>
                <a:cs typeface="Symbol"/>
              </a:rPr>
              <a:t></a:t>
            </a:r>
            <a:r>
              <a:rPr dirty="0" sz="1350" spc="-15">
                <a:latin typeface="Times New Roman"/>
                <a:cs typeface="Times New Roman"/>
              </a:rPr>
              <a:t>	</a:t>
            </a:r>
            <a:r>
              <a:rPr dirty="0" sz="1350" spc="-50" i="1">
                <a:latin typeface="Symbol"/>
                <a:cs typeface="Symbol"/>
              </a:rPr>
              <a:t></a:t>
            </a:r>
            <a:r>
              <a:rPr dirty="0" sz="1350" spc="-50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2</a:t>
            </a:r>
            <a:endParaRPr baseline="40740" sz="112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43528" y="8056478"/>
            <a:ext cx="6032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60014" y="8018288"/>
            <a:ext cx="17272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900" spc="-885">
                <a:latin typeface="Symbol"/>
                <a:cs typeface="Symbol"/>
              </a:rPr>
              <a:t>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22927" y="8061632"/>
            <a:ext cx="685165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583565" algn="l"/>
              </a:tabLst>
            </a:pPr>
            <a:r>
              <a:rPr dirty="0" sz="1250" spc="10">
                <a:latin typeface="Symbol"/>
                <a:cs typeface="Symbol"/>
              </a:rPr>
              <a:t>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10">
                <a:latin typeface="Symbol"/>
                <a:cs typeface="Symbol"/>
              </a:rPr>
              <a:t>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45740" y="8178189"/>
            <a:ext cx="141033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639445" algn="l"/>
                <a:tab pos="1099185" algn="l"/>
              </a:tabLst>
            </a:pPr>
            <a:r>
              <a:rPr dirty="0" sz="1250" spc="-15">
                <a:latin typeface="Symbol"/>
                <a:cs typeface="Symbol"/>
              </a:rPr>
              <a:t></a:t>
            </a:r>
            <a:r>
              <a:rPr dirty="0" sz="1350" spc="-15" i="1">
                <a:latin typeface="Symbol"/>
                <a:cs typeface="Symbol"/>
              </a:rPr>
              <a:t></a:t>
            </a:r>
            <a:r>
              <a:rPr dirty="0" sz="1350" spc="-15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2	</a:t>
            </a:r>
            <a:r>
              <a:rPr dirty="0" sz="1250" spc="-50">
                <a:latin typeface="Times New Roman"/>
                <a:cs typeface="Times New Roman"/>
              </a:rPr>
              <a:t>2</a:t>
            </a:r>
            <a:r>
              <a:rPr dirty="0" sz="1350" spc="-50" i="1">
                <a:latin typeface="Symbol"/>
                <a:cs typeface="Symbol"/>
              </a:rPr>
              <a:t></a:t>
            </a:r>
            <a:r>
              <a:rPr dirty="0" sz="1350" spc="-15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2	</a:t>
            </a:r>
            <a:r>
              <a:rPr dirty="0" sz="1250" spc="-50">
                <a:latin typeface="Times New Roman"/>
                <a:cs typeface="Times New Roman"/>
              </a:rPr>
              <a:t>2</a:t>
            </a:r>
            <a:r>
              <a:rPr dirty="0" sz="1350" spc="-50" i="1">
                <a:latin typeface="Symbol"/>
                <a:cs typeface="Symbol"/>
              </a:rPr>
              <a:t></a:t>
            </a:r>
            <a:r>
              <a:rPr dirty="0" sz="1350" spc="-55" i="1">
                <a:latin typeface="Times New Roman"/>
                <a:cs typeface="Times New Roman"/>
              </a:rPr>
              <a:t> </a:t>
            </a:r>
            <a:r>
              <a:rPr dirty="0" baseline="40740" sz="1125" spc="-7">
                <a:latin typeface="Times New Roman"/>
                <a:cs typeface="Times New Roman"/>
              </a:rPr>
              <a:t>4</a:t>
            </a:r>
            <a:endParaRPr baseline="40740" sz="112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20211" y="7965038"/>
            <a:ext cx="70485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85921" y="8282793"/>
            <a:ext cx="14478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15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02151" y="8169257"/>
            <a:ext cx="3937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60425" y="8052455"/>
            <a:ext cx="48514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50" spc="5">
                <a:latin typeface="Times New Roman"/>
                <a:cs typeface="Times New Roman"/>
              </a:rPr>
              <a:t>(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-25">
                <a:latin typeface="Symbol"/>
                <a:cs typeface="Symbol"/>
              </a:rPr>
              <a:t></a:t>
            </a:r>
            <a:r>
              <a:rPr dirty="0" sz="1350" spc="-25" i="1">
                <a:latin typeface="Symbol"/>
                <a:cs typeface="Symbol"/>
              </a:rPr>
              <a:t></a:t>
            </a:r>
            <a:r>
              <a:rPr dirty="0" sz="1350" spc="-175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90698" y="7960297"/>
            <a:ext cx="135382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583565" algn="l"/>
                <a:tab pos="1042669" algn="l"/>
              </a:tabLst>
            </a:pPr>
            <a:r>
              <a:rPr dirty="0" u="sng" sz="125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dirty="0" u="sng" sz="125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LL</a:t>
            </a:r>
            <a:r>
              <a:rPr dirty="0" sz="1250" spc="10" i="1">
                <a:latin typeface="Times New Roman"/>
                <a:cs typeface="Times New Roman"/>
              </a:rPr>
              <a:t>	</a:t>
            </a:r>
            <a:r>
              <a:rPr dirty="0" u="sng" sz="125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R</a:t>
            </a:r>
            <a:r>
              <a:rPr dirty="0" sz="1250" spc="10" i="1">
                <a:latin typeface="Times New Roman"/>
                <a:cs typeface="Times New Roman"/>
              </a:rPr>
              <a:t>	</a:t>
            </a:r>
            <a:r>
              <a:rPr dirty="0" u="sng" sz="125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1250" spc="-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606296" y="54086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4559046" y="0"/>
                </a:moveTo>
                <a:lnTo>
                  <a:pt x="0" y="0"/>
                </a:lnTo>
                <a:lnTo>
                  <a:pt x="0" y="3416046"/>
                </a:lnTo>
                <a:lnTo>
                  <a:pt x="4559046" y="3416046"/>
                </a:lnTo>
                <a:lnTo>
                  <a:pt x="4559046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Microsoft PowerPoint - mle13</dc:title>
  <dcterms:created xsi:type="dcterms:W3CDTF">2019-03-23T11:38:39Z</dcterms:created>
  <dcterms:modified xsi:type="dcterms:W3CDTF">2019-03-23T11:38:39Z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2004-10-25T00:00:00Z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2019-03-23T00:00:00Z</vt:filetime>
  </property>
</Properties>
</file>